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2" r:id="rId1"/>
  </p:sldMasterIdLst>
  <p:notesMasterIdLst>
    <p:notesMasterId r:id="rId66"/>
  </p:notesMasterIdLst>
  <p:sldIdLst>
    <p:sldId id="256" r:id="rId2"/>
    <p:sldId id="360" r:id="rId3"/>
    <p:sldId id="361" r:id="rId4"/>
    <p:sldId id="362" r:id="rId5"/>
    <p:sldId id="349" r:id="rId6"/>
    <p:sldId id="379" r:id="rId7"/>
    <p:sldId id="380" r:id="rId8"/>
    <p:sldId id="381" r:id="rId9"/>
    <p:sldId id="382" r:id="rId10"/>
    <p:sldId id="428" r:id="rId11"/>
    <p:sldId id="383" r:id="rId12"/>
    <p:sldId id="384" r:id="rId13"/>
    <p:sldId id="424" r:id="rId14"/>
    <p:sldId id="425" r:id="rId15"/>
    <p:sldId id="426" r:id="rId16"/>
    <p:sldId id="427" r:id="rId17"/>
    <p:sldId id="363" r:id="rId18"/>
    <p:sldId id="385" r:id="rId19"/>
    <p:sldId id="386" r:id="rId20"/>
    <p:sldId id="429" r:id="rId21"/>
    <p:sldId id="387" r:id="rId22"/>
    <p:sldId id="388" r:id="rId23"/>
    <p:sldId id="430" r:id="rId24"/>
    <p:sldId id="390" r:id="rId25"/>
    <p:sldId id="431" r:id="rId26"/>
    <p:sldId id="432" r:id="rId27"/>
    <p:sldId id="433" r:id="rId28"/>
    <p:sldId id="434" r:id="rId29"/>
    <p:sldId id="435" r:id="rId30"/>
    <p:sldId id="364" r:id="rId31"/>
    <p:sldId id="436" r:id="rId32"/>
    <p:sldId id="437" r:id="rId33"/>
    <p:sldId id="438" r:id="rId34"/>
    <p:sldId id="439" r:id="rId35"/>
    <p:sldId id="440" r:id="rId36"/>
    <p:sldId id="441" r:id="rId37"/>
    <p:sldId id="442" r:id="rId38"/>
    <p:sldId id="443" r:id="rId39"/>
    <p:sldId id="444" r:id="rId40"/>
    <p:sldId id="445" r:id="rId41"/>
    <p:sldId id="446" r:id="rId42"/>
    <p:sldId id="447" r:id="rId43"/>
    <p:sldId id="448" r:id="rId44"/>
    <p:sldId id="449" r:id="rId45"/>
    <p:sldId id="450" r:id="rId46"/>
    <p:sldId id="451" r:id="rId47"/>
    <p:sldId id="453" r:id="rId48"/>
    <p:sldId id="454" r:id="rId49"/>
    <p:sldId id="455" r:id="rId50"/>
    <p:sldId id="456" r:id="rId51"/>
    <p:sldId id="457" r:id="rId52"/>
    <p:sldId id="458" r:id="rId53"/>
    <p:sldId id="459" r:id="rId54"/>
    <p:sldId id="460" r:id="rId55"/>
    <p:sldId id="461" r:id="rId56"/>
    <p:sldId id="462" r:id="rId57"/>
    <p:sldId id="463" r:id="rId58"/>
    <p:sldId id="464" r:id="rId59"/>
    <p:sldId id="465" r:id="rId60"/>
    <p:sldId id="466" r:id="rId61"/>
    <p:sldId id="467" r:id="rId62"/>
    <p:sldId id="468" r:id="rId63"/>
    <p:sldId id="469" r:id="rId64"/>
    <p:sldId id="470"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8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99"/>
    <a:srgbClr val="FF6600"/>
    <a:srgbClr val="FF3300"/>
    <a:srgbClr val="00FF00"/>
    <a:srgbClr val="66FF33"/>
    <a:srgbClr val="0B508F"/>
    <a:srgbClr val="4670E6"/>
    <a:srgbClr val="FA9816"/>
    <a:srgbClr val="F98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05" autoAdjust="0"/>
    <p:restoredTop sz="97613" autoAdjust="0"/>
  </p:normalViewPr>
  <p:slideViewPr>
    <p:cSldViewPr>
      <p:cViewPr varScale="1">
        <p:scale>
          <a:sx n="78" d="100"/>
          <a:sy n="78" d="100"/>
        </p:scale>
        <p:origin x="137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76350"/>
    </p:cViewPr>
  </p:sorterViewPr>
  <p:notesViewPr>
    <p:cSldViewPr>
      <p:cViewPr varScale="1">
        <p:scale>
          <a:sx n="84" d="100"/>
          <a:sy n="84" d="100"/>
        </p:scale>
        <p:origin x="-19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bg-BG" alt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bg-BG" alt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bg-BG" altLang="en-US" noProof="0"/>
              <a:t>Click to edit Master text styles</a:t>
            </a:r>
          </a:p>
          <a:p>
            <a:pPr lvl="1"/>
            <a:r>
              <a:rPr lang="bg-BG" altLang="en-US" noProof="0"/>
              <a:t>Second level</a:t>
            </a:r>
          </a:p>
          <a:p>
            <a:pPr lvl="2"/>
            <a:r>
              <a:rPr lang="bg-BG" altLang="en-US" noProof="0"/>
              <a:t>Third level</a:t>
            </a:r>
          </a:p>
          <a:p>
            <a:pPr lvl="3"/>
            <a:r>
              <a:rPr lang="bg-BG" altLang="en-US" noProof="0"/>
              <a:t>Fourth level</a:t>
            </a:r>
          </a:p>
          <a:p>
            <a:pPr lvl="4"/>
            <a:r>
              <a:rPr lang="bg-BG" altLang="en-US" noProof="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bg-BG" alt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7E1C7D9-1FC2-4711-A220-715F4E3D5016}" type="slidenum">
              <a:rPr lang="bg-BG" altLang="en-US"/>
              <a:pPr>
                <a:defRPr/>
              </a:pPr>
              <a:t>‹#›</a:t>
            </a:fld>
            <a:endParaRPr lang="bg-BG"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7EAA4FD8-FD66-419B-A89B-C06557943F6C}" type="slidenum">
              <a:rPr lang="bg-BG" altLang="en-US" smtClean="0"/>
              <a:pPr/>
              <a:t>1</a:t>
            </a:fld>
            <a:endParaRPr lang="bg-BG" altLang="en-US"/>
          </a:p>
        </p:txBody>
      </p:sp>
      <p:sp>
        <p:nvSpPr>
          <p:cNvPr id="29699"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10</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11</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12</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13</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14</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15</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16</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40CD680C-FE5D-44E7-9315-6DC99DCCBFDF}" type="slidenum">
              <a:rPr lang="bg-BG" altLang="en-US" smtClean="0"/>
              <a:pPr/>
              <a:t>17</a:t>
            </a:fld>
            <a:endParaRPr lang="bg-BG" altLang="en-US"/>
          </a:p>
        </p:txBody>
      </p:sp>
      <p:sp>
        <p:nvSpPr>
          <p:cNvPr id="34819" name="Rectangle 2"/>
          <p:cNvSpPr>
            <a:spLocks noGrp="1" noRot="1" noChangeAspec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18</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19</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A7FEB8AE-5622-4EFD-AFE8-987825C682B7}" type="slidenum">
              <a:rPr lang="bg-BG" altLang="en-US" smtClean="0"/>
              <a:pPr/>
              <a:t>2</a:t>
            </a:fld>
            <a:endParaRPr lang="bg-BG" altLang="en-US"/>
          </a:p>
        </p:txBody>
      </p:sp>
      <p:sp>
        <p:nvSpPr>
          <p:cNvPr id="30723" name="Rectangle 2"/>
          <p:cNvSpPr>
            <a:spLocks noGrp="1" noRot="1" noChangeAspec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F6158-89A0-47CC-901C-F70EDB1769CA}" type="slidenum">
              <a:rPr lang="bg-BG"/>
              <a:pPr/>
              <a:t>20</a:t>
            </a:fld>
            <a:endParaRPr lang="bg-BG"/>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21</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22</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72059-8C5D-4B1F-98B9-96DCF5744CDB}" type="slidenum">
              <a:rPr lang="bg-BG"/>
              <a:pPr/>
              <a:t>23</a:t>
            </a:fld>
            <a:endParaRPr lang="bg-BG"/>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24</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BAF65-EAC3-4A4D-A2AE-B6228BD1F61A}" type="slidenum">
              <a:rPr lang="bg-BG"/>
              <a:pPr/>
              <a:t>25</a:t>
            </a:fld>
            <a:endParaRPr lang="bg-BG"/>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B8F17-FAD5-4F28-BC10-0073A4891269}" type="slidenum">
              <a:rPr lang="bg-BG"/>
              <a:pPr/>
              <a:t>26</a:t>
            </a:fld>
            <a:endParaRPr lang="bg-BG"/>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8E6C2-A979-420A-A12E-F646AD51C76E}" type="slidenum">
              <a:rPr lang="bg-BG"/>
              <a:pPr/>
              <a:t>27</a:t>
            </a:fld>
            <a:endParaRPr lang="bg-BG"/>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8BAB3-0299-41E7-839E-26E152DA239E}" type="slidenum">
              <a:rPr lang="bg-BG"/>
              <a:pPr/>
              <a:t>28</a:t>
            </a:fld>
            <a:endParaRPr lang="bg-BG"/>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8A5D5-BF54-49EF-8ED4-CBC8EE1C5531}" type="slidenum">
              <a:rPr lang="bg-BG"/>
              <a:pPr/>
              <a:t>29</a:t>
            </a:fld>
            <a:endParaRPr lang="bg-BG"/>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6F67C30-9689-4188-9CA4-E5E7CA737D75}" type="slidenum">
              <a:rPr lang="bg-BG" altLang="en-US" smtClean="0"/>
              <a:pPr/>
              <a:t>3</a:t>
            </a:fld>
            <a:endParaRPr lang="bg-BG" altLang="en-US"/>
          </a:p>
        </p:txBody>
      </p:sp>
      <p:sp>
        <p:nvSpPr>
          <p:cNvPr id="31747" name="Rectangle 2"/>
          <p:cNvSpPr>
            <a:spLocks noGrp="1" noRot="1" noChangeAspect="1"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6FACA8C4-B0DF-481B-AC8C-D4526C2E60CB}" type="slidenum">
              <a:rPr lang="bg-BG" altLang="en-US" smtClean="0"/>
              <a:pPr/>
              <a:t>30</a:t>
            </a:fld>
            <a:endParaRPr lang="bg-BG" altLang="en-US"/>
          </a:p>
        </p:txBody>
      </p:sp>
      <p:sp>
        <p:nvSpPr>
          <p:cNvPr id="36867" name="Rectangle 2"/>
          <p:cNvSpPr>
            <a:spLocks noGrp="1" noRot="1" noChangeAspect="1" noChangeArrowheads="1" noTextEdit="1"/>
          </p:cNvSpPr>
          <p:nvPr>
            <p:ph type="sldImg"/>
          </p:nvPr>
        </p:nvSpPr>
        <p:spPr>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339F6-BA88-4D0B-9647-AFB57A209C6C}" type="slidenum">
              <a:rPr lang="bg-BG"/>
              <a:pPr/>
              <a:t>31</a:t>
            </a:fld>
            <a:endParaRPr lang="bg-BG"/>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237A8-C7DA-4FAD-A208-BFCD63BF1DE5}" type="slidenum">
              <a:rPr lang="bg-BG"/>
              <a:pPr/>
              <a:t>32</a:t>
            </a:fld>
            <a:endParaRPr lang="bg-BG"/>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18EC2-D561-4BDD-B545-CA36777F2630}" type="slidenum">
              <a:rPr lang="bg-BG"/>
              <a:pPr/>
              <a:t>33</a:t>
            </a:fld>
            <a:endParaRPr lang="bg-BG"/>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9B053-827F-4EE1-86D7-9E9A315AB834}" type="slidenum">
              <a:rPr lang="bg-BG"/>
              <a:pPr/>
              <a:t>34</a:t>
            </a:fld>
            <a:endParaRPr lang="bg-BG"/>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EB9F2-D27F-49EE-B721-22A3B2DEF0A7}" type="slidenum">
              <a:rPr lang="bg-BG"/>
              <a:pPr/>
              <a:t>35</a:t>
            </a:fld>
            <a:endParaRPr lang="bg-BG"/>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54F3E-479F-419D-887D-3C8BE2A074E4}" type="slidenum">
              <a:rPr lang="bg-BG"/>
              <a:pPr/>
              <a:t>36</a:t>
            </a:fld>
            <a:endParaRPr lang="bg-BG"/>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6D012-15BA-40F8-AA03-B49B51A460DC}" type="slidenum">
              <a:rPr lang="bg-BG"/>
              <a:pPr/>
              <a:t>37</a:t>
            </a:fld>
            <a:endParaRPr lang="bg-BG"/>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34D33-724D-49A9-A25C-77A7C6438FBC}" type="slidenum">
              <a:rPr lang="bg-BG"/>
              <a:pPr/>
              <a:t>38</a:t>
            </a:fld>
            <a:endParaRPr lang="bg-BG"/>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62D23-8D0A-41F1-A049-A809AF26840D}" type="slidenum">
              <a:rPr lang="bg-BG"/>
              <a:pPr/>
              <a:t>39</a:t>
            </a:fld>
            <a:endParaRPr lang="bg-BG"/>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AE701900-991A-4D80-9C74-C9321BE63C4C}" type="slidenum">
              <a:rPr lang="bg-BG" altLang="en-US" smtClean="0"/>
              <a:pPr/>
              <a:t>4</a:t>
            </a:fld>
            <a:endParaRPr lang="bg-BG" altLang="en-US"/>
          </a:p>
        </p:txBody>
      </p:sp>
      <p:sp>
        <p:nvSpPr>
          <p:cNvPr id="32771" name="Rectangle 2"/>
          <p:cNvSpPr>
            <a:spLocks noGrp="1" noRot="1" noChangeAspect="1" noChangeArrowheads="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3BF1E-B23C-49C6-A251-395743EEBDCB}" type="slidenum">
              <a:rPr lang="bg-BG"/>
              <a:pPr/>
              <a:t>40</a:t>
            </a:fld>
            <a:endParaRPr lang="bg-BG"/>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51752-93FD-4F3D-86AD-77922ACFCCF7}" type="slidenum">
              <a:rPr lang="bg-BG"/>
              <a:pPr/>
              <a:t>41</a:t>
            </a:fld>
            <a:endParaRPr lang="bg-BG"/>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F0272-8CDB-45B3-A928-DFDFB99DB5C9}" type="slidenum">
              <a:rPr lang="bg-BG"/>
              <a:pPr/>
              <a:t>42</a:t>
            </a:fld>
            <a:endParaRPr lang="bg-BG"/>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FE494-E3FF-4EE0-A96B-43273C1F1EE1}" type="slidenum">
              <a:rPr lang="bg-BG"/>
              <a:pPr/>
              <a:t>43</a:t>
            </a:fld>
            <a:endParaRPr lang="bg-BG"/>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1B854-312F-4FE8-B091-0F4D7BDDBDC3}" type="slidenum">
              <a:rPr lang="bg-BG"/>
              <a:pPr/>
              <a:t>44</a:t>
            </a:fld>
            <a:endParaRPr lang="bg-BG"/>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944D4-5070-4049-8000-DF036F6197F8}" type="slidenum">
              <a:rPr lang="bg-BG"/>
              <a:pPr/>
              <a:t>45</a:t>
            </a:fld>
            <a:endParaRPr lang="bg-BG"/>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CA678-7D14-4956-9D84-DC260B070E44}" type="slidenum">
              <a:rPr lang="bg-BG"/>
              <a:pPr/>
              <a:t>46</a:t>
            </a:fld>
            <a:endParaRPr lang="bg-BG"/>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8BD98-E3BD-451E-98F1-D402B72E52BE}" type="slidenum">
              <a:rPr lang="bg-BG"/>
              <a:pPr/>
              <a:t>47</a:t>
            </a:fld>
            <a:endParaRPr lang="bg-BG"/>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531A1-A5A8-4A7F-B78D-AA9D6EB20850}" type="slidenum">
              <a:rPr lang="bg-BG"/>
              <a:pPr/>
              <a:t>48</a:t>
            </a:fld>
            <a:endParaRPr lang="bg-BG"/>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9E37F-03DF-433F-92D9-E26139FF34C3}" type="slidenum">
              <a:rPr lang="bg-BG"/>
              <a:pPr/>
              <a:t>49</a:t>
            </a:fld>
            <a:endParaRPr lang="bg-BG"/>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5</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465FA0-17E0-48B4-8856-3769FEBCFA74}" type="slidenum">
              <a:rPr lang="bg-BG"/>
              <a:pPr/>
              <a:t>50</a:t>
            </a:fld>
            <a:endParaRPr lang="bg-BG"/>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06613-A187-4CAE-B22A-4529787E4DFC}" type="slidenum">
              <a:rPr lang="bg-BG"/>
              <a:pPr/>
              <a:t>51</a:t>
            </a:fld>
            <a:endParaRPr lang="bg-BG"/>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952F1A-A538-440A-BF15-67885CA8CBF2}" type="slidenum">
              <a:rPr lang="bg-BG"/>
              <a:pPr/>
              <a:t>52</a:t>
            </a:fld>
            <a:endParaRPr lang="bg-BG"/>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18524-A652-4C26-A032-5978B0410891}" type="slidenum">
              <a:rPr lang="bg-BG"/>
              <a:pPr/>
              <a:t>53</a:t>
            </a:fld>
            <a:endParaRPr lang="bg-BG"/>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8C4D1-3559-4E7E-A70D-8D1EF3F5F3D5}" type="slidenum">
              <a:rPr lang="bg-BG"/>
              <a:pPr/>
              <a:t>54</a:t>
            </a:fld>
            <a:endParaRPr lang="bg-BG"/>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F3E69-EAEA-45AB-9083-1975797F1B48}" type="slidenum">
              <a:rPr lang="bg-BG"/>
              <a:pPr/>
              <a:t>55</a:t>
            </a:fld>
            <a:endParaRPr lang="bg-BG"/>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74C98-7908-4501-979F-B2BBEF92271A}" type="slidenum">
              <a:rPr lang="bg-BG"/>
              <a:pPr/>
              <a:t>56</a:t>
            </a:fld>
            <a:endParaRPr lang="bg-BG"/>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801FA-9D48-4A0A-A25A-973A8DC9CA91}" type="slidenum">
              <a:rPr lang="bg-BG"/>
              <a:pPr/>
              <a:t>57</a:t>
            </a:fld>
            <a:endParaRPr lang="bg-BG"/>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2775E-4D3C-44DF-B474-B9020D7A27B3}" type="slidenum">
              <a:rPr lang="bg-BG"/>
              <a:pPr/>
              <a:t>58</a:t>
            </a:fld>
            <a:endParaRPr lang="bg-BG"/>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40373-2FDA-4661-91E9-F1DAF89F5A0E}" type="slidenum">
              <a:rPr lang="bg-BG"/>
              <a:pPr/>
              <a:t>59</a:t>
            </a:fld>
            <a:endParaRPr lang="bg-BG"/>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6</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F7E19-4491-4173-AC7D-B4E136C815C6}" type="slidenum">
              <a:rPr lang="bg-BG"/>
              <a:pPr/>
              <a:t>60</a:t>
            </a:fld>
            <a:endParaRPr lang="bg-BG"/>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bg-BG"/>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EFB1D-6E8F-4884-A29F-551AD40D8071}" type="slidenum">
              <a:rPr lang="bg-BG"/>
              <a:pPr/>
              <a:t>61</a:t>
            </a:fld>
            <a:endParaRPr lang="bg-BG"/>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CE781-1DCC-4D24-A6A6-62DC7EFB0E94}" type="slidenum">
              <a:rPr lang="bg-BG"/>
              <a:pPr/>
              <a:t>62</a:t>
            </a:fld>
            <a:endParaRPr lang="bg-BG"/>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bg-BG"/>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70979-CCAE-4361-B0C6-2DD873CD325D}" type="slidenum">
              <a:rPr lang="bg-BG"/>
              <a:pPr/>
              <a:t>63</a:t>
            </a:fld>
            <a:endParaRPr lang="bg-BG"/>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BD4A4-71A2-49B3-B28F-04B9D7E89A89}" type="slidenum">
              <a:rPr lang="bg-BG"/>
              <a:pPr/>
              <a:t>64</a:t>
            </a:fld>
            <a:endParaRPr lang="bg-BG"/>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7</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8</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BF6A329-0348-4DB2-93F6-464C544ADAD4}" type="slidenum">
              <a:rPr lang="bg-BG" altLang="en-US" smtClean="0"/>
              <a:pPr/>
              <a:t>9</a:t>
            </a:fld>
            <a:endParaRPr lang="bg-BG"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bg-BG"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4" name="Равнобедрен триъгълник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лавие 7"/>
          <p:cNvSpPr>
            <a:spLocks noGrp="1"/>
          </p:cNvSpPr>
          <p:nvPr>
            <p:ph type="ctrTitle"/>
          </p:nvPr>
        </p:nvSpPr>
        <p:spPr>
          <a:xfrm>
            <a:off x="540544" y="776288"/>
            <a:ext cx="8062912" cy="1470025"/>
          </a:xfrm>
        </p:spPr>
        <p:txBody>
          <a:bodyPr anchor="b"/>
          <a:lstStyle>
            <a:lvl1pPr algn="r">
              <a:defRPr sz="4400"/>
            </a:lvl1pPr>
          </a:lstStyle>
          <a:p>
            <a:r>
              <a:rPr lang="bg-BG"/>
              <a:t>Щракнете, за да редактирате стила на заглавието в образеца</a:t>
            </a:r>
            <a:endParaRPr lang="en-US"/>
          </a:p>
        </p:txBody>
      </p:sp>
      <p:sp>
        <p:nvSpPr>
          <p:cNvPr id="9" name="Подзаглавие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bg-BG"/>
              <a:t>Щракнете, за да редактирате стила на подзаглавията в образеца</a:t>
            </a:r>
            <a:endParaRPr lang="en-US"/>
          </a:p>
        </p:txBody>
      </p:sp>
      <p:sp>
        <p:nvSpPr>
          <p:cNvPr id="5" name="Контейнер за дата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bg-BG" altLang="en-US"/>
          </a:p>
        </p:txBody>
      </p:sp>
      <p:sp>
        <p:nvSpPr>
          <p:cNvPr id="6" name="Контейнер за долния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bg-BG" altLang="en-US"/>
          </a:p>
        </p:txBody>
      </p:sp>
      <p:sp>
        <p:nvSpPr>
          <p:cNvPr id="7" name="Контейнер за номер на слайда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64DF372B-A2A5-44B5-B350-EBF1BC87949D}" type="slidenum">
              <a:rPr lang="bg-BG" altLang="en-US"/>
              <a:pPr>
                <a:defRPr/>
              </a:pPr>
              <a:t>‹#›</a:t>
            </a:fld>
            <a:endParaRPr lang="bg-BG"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Щракнете, за да редактирате стила на заглавието в образеца</a:t>
            </a:r>
            <a:endParaRPr lang="en-US"/>
          </a:p>
        </p:txBody>
      </p:sp>
      <p:sp>
        <p:nvSpPr>
          <p:cNvPr id="3" name="Контейнер за вертикален текст 2"/>
          <p:cNvSpPr>
            <a:spLocks noGrp="1"/>
          </p:cNvSpPr>
          <p:nvPr>
            <p:ph type="body" orient="vert" idx="1"/>
          </p:nvPr>
        </p:nvSpPr>
        <p:spPr/>
        <p:txBody>
          <a:bodyPr vert="eaVert"/>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Контейнер за дата 13"/>
          <p:cNvSpPr>
            <a:spLocks noGrp="1"/>
          </p:cNvSpPr>
          <p:nvPr>
            <p:ph type="dt" sz="half" idx="10"/>
          </p:nvPr>
        </p:nvSpPr>
        <p:spPr/>
        <p:txBody>
          <a:bodyPr/>
          <a:lstStyle>
            <a:lvl1pPr>
              <a:defRPr/>
            </a:lvl1pPr>
          </a:lstStyle>
          <a:p>
            <a:pPr>
              <a:defRPr/>
            </a:pPr>
            <a:endParaRPr lang="bg-BG" altLang="en-US"/>
          </a:p>
        </p:txBody>
      </p:sp>
      <p:sp>
        <p:nvSpPr>
          <p:cNvPr id="5" name="Контейнер за долния колонтитул 2"/>
          <p:cNvSpPr>
            <a:spLocks noGrp="1"/>
          </p:cNvSpPr>
          <p:nvPr>
            <p:ph type="ftr" sz="quarter" idx="11"/>
          </p:nvPr>
        </p:nvSpPr>
        <p:spPr/>
        <p:txBody>
          <a:bodyPr/>
          <a:lstStyle>
            <a:lvl1pPr>
              <a:defRPr/>
            </a:lvl1pPr>
          </a:lstStyle>
          <a:p>
            <a:pPr>
              <a:defRPr/>
            </a:pPr>
            <a:endParaRPr lang="bg-BG" altLang="en-US"/>
          </a:p>
        </p:txBody>
      </p:sp>
      <p:sp>
        <p:nvSpPr>
          <p:cNvPr id="6" name="Контейнер за номер на слайда 22"/>
          <p:cNvSpPr>
            <a:spLocks noGrp="1"/>
          </p:cNvSpPr>
          <p:nvPr>
            <p:ph type="sldNum" sz="quarter" idx="12"/>
          </p:nvPr>
        </p:nvSpPr>
        <p:spPr/>
        <p:txBody>
          <a:bodyPr/>
          <a:lstStyle>
            <a:lvl1pPr>
              <a:defRPr/>
            </a:lvl1pPr>
          </a:lstStyle>
          <a:p>
            <a:pPr>
              <a:defRPr/>
            </a:pPr>
            <a:fld id="{BFC38267-0050-401B-A1C7-6A5E0E53EE51}" type="slidenum">
              <a:rPr lang="bg-BG" altLang="en-US"/>
              <a:pPr>
                <a:defRPr/>
              </a:pPr>
              <a:t>‹#›</a:t>
            </a:fld>
            <a:endParaRPr lang="bg-BG"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781800" y="381000"/>
            <a:ext cx="1905000" cy="5486400"/>
          </a:xfrm>
        </p:spPr>
        <p:txBody>
          <a:bodyPr vert="eaVert"/>
          <a:lstStyle/>
          <a:p>
            <a:r>
              <a:rPr lang="bg-BG"/>
              <a:t>Щракнете, за да редактирате стила на заглавието в образеца</a:t>
            </a:r>
            <a:endParaRPr lang="en-US"/>
          </a:p>
        </p:txBody>
      </p:sp>
      <p:sp>
        <p:nvSpPr>
          <p:cNvPr id="3" name="Контейнер за вертикален текст 2"/>
          <p:cNvSpPr>
            <a:spLocks noGrp="1"/>
          </p:cNvSpPr>
          <p:nvPr>
            <p:ph type="body" orient="vert" idx="1"/>
          </p:nvPr>
        </p:nvSpPr>
        <p:spPr>
          <a:xfrm>
            <a:off x="457200" y="381000"/>
            <a:ext cx="6248400" cy="5486400"/>
          </a:xfrm>
        </p:spPr>
        <p:txBody>
          <a:bodyPr vert="eaVert"/>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Контейнер за дата 13"/>
          <p:cNvSpPr>
            <a:spLocks noGrp="1"/>
          </p:cNvSpPr>
          <p:nvPr>
            <p:ph type="dt" sz="half" idx="10"/>
          </p:nvPr>
        </p:nvSpPr>
        <p:spPr/>
        <p:txBody>
          <a:bodyPr/>
          <a:lstStyle>
            <a:lvl1pPr>
              <a:defRPr/>
            </a:lvl1pPr>
          </a:lstStyle>
          <a:p>
            <a:pPr>
              <a:defRPr/>
            </a:pPr>
            <a:endParaRPr lang="bg-BG" altLang="en-US"/>
          </a:p>
        </p:txBody>
      </p:sp>
      <p:sp>
        <p:nvSpPr>
          <p:cNvPr id="5" name="Контейнер за долния колонтитул 2"/>
          <p:cNvSpPr>
            <a:spLocks noGrp="1"/>
          </p:cNvSpPr>
          <p:nvPr>
            <p:ph type="ftr" sz="quarter" idx="11"/>
          </p:nvPr>
        </p:nvSpPr>
        <p:spPr/>
        <p:txBody>
          <a:bodyPr/>
          <a:lstStyle>
            <a:lvl1pPr>
              <a:defRPr/>
            </a:lvl1pPr>
          </a:lstStyle>
          <a:p>
            <a:pPr>
              <a:defRPr/>
            </a:pPr>
            <a:endParaRPr lang="bg-BG" altLang="en-US"/>
          </a:p>
        </p:txBody>
      </p:sp>
      <p:sp>
        <p:nvSpPr>
          <p:cNvPr id="6" name="Контейнер за номер на слайда 22"/>
          <p:cNvSpPr>
            <a:spLocks noGrp="1"/>
          </p:cNvSpPr>
          <p:nvPr>
            <p:ph type="sldNum" sz="quarter" idx="12"/>
          </p:nvPr>
        </p:nvSpPr>
        <p:spPr/>
        <p:txBody>
          <a:bodyPr/>
          <a:lstStyle>
            <a:lvl1pPr>
              <a:defRPr/>
            </a:lvl1pPr>
          </a:lstStyle>
          <a:p>
            <a:pPr>
              <a:defRPr/>
            </a:pPr>
            <a:fld id="{575F2308-D735-469D-BD2C-D3BF9A61263D}" type="slidenum">
              <a:rPr lang="bg-BG" altLang="en-US"/>
              <a:pPr>
                <a:defRPr/>
              </a:pPr>
              <a:t>‹#›</a:t>
            </a:fld>
            <a:endParaRPr lang="bg-BG"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67494"/>
            <a:ext cx="8229600" cy="1399032"/>
          </a:xfrm>
        </p:spPr>
        <p:txBody>
          <a:bodyPr/>
          <a:lstStyle/>
          <a:p>
            <a:r>
              <a:rPr lang="bg-BG"/>
              <a:t>Щракнете, за да редактирате стила на заглавието в образеца</a:t>
            </a:r>
            <a:endParaRPr lang="en-US"/>
          </a:p>
        </p:txBody>
      </p:sp>
      <p:sp>
        <p:nvSpPr>
          <p:cNvPr id="3" name="Контейнер за съдържание 2"/>
          <p:cNvSpPr>
            <a:spLocks noGrp="1"/>
          </p:cNvSpPr>
          <p:nvPr>
            <p:ph idx="1"/>
          </p:nvPr>
        </p:nvSpPr>
        <p:spPr>
          <a:xfrm>
            <a:off x="457200" y="1882808"/>
            <a:ext cx="8229600" cy="4572000"/>
          </a:xfrm>
        </p:spPr>
        <p:txBody>
          <a:body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Контейнер за дата 3"/>
          <p:cNvSpPr>
            <a:spLocks noGrp="1"/>
          </p:cNvSpPr>
          <p:nvPr>
            <p:ph type="dt" sz="half" idx="10"/>
          </p:nvPr>
        </p:nvSpPr>
        <p:spPr>
          <a:xfrm>
            <a:off x="4791075" y="6480175"/>
            <a:ext cx="2133600" cy="301625"/>
          </a:xfrm>
        </p:spPr>
        <p:txBody>
          <a:bodyPr/>
          <a:lstStyle>
            <a:lvl1pPr>
              <a:defRPr/>
            </a:lvl1pPr>
          </a:lstStyle>
          <a:p>
            <a:pPr>
              <a:defRPr/>
            </a:pPr>
            <a:endParaRPr lang="bg-BG" altLang="en-US"/>
          </a:p>
        </p:txBody>
      </p:sp>
      <p:sp>
        <p:nvSpPr>
          <p:cNvPr id="5" name="Контейнер за долния колонтитул 4"/>
          <p:cNvSpPr>
            <a:spLocks noGrp="1"/>
          </p:cNvSpPr>
          <p:nvPr>
            <p:ph type="ftr" sz="quarter" idx="11"/>
          </p:nvPr>
        </p:nvSpPr>
        <p:spPr>
          <a:xfrm>
            <a:off x="457200" y="6481763"/>
            <a:ext cx="4259263" cy="300037"/>
          </a:xfrm>
        </p:spPr>
        <p:txBody>
          <a:bodyPr/>
          <a:lstStyle>
            <a:lvl1pPr>
              <a:defRPr/>
            </a:lvl1pPr>
          </a:lstStyle>
          <a:p>
            <a:pPr>
              <a:defRPr/>
            </a:pPr>
            <a:endParaRPr lang="bg-BG" altLang="en-US"/>
          </a:p>
        </p:txBody>
      </p:sp>
      <p:sp>
        <p:nvSpPr>
          <p:cNvPr id="6" name="Контейнер за номер на слайда 5"/>
          <p:cNvSpPr>
            <a:spLocks noGrp="1"/>
          </p:cNvSpPr>
          <p:nvPr>
            <p:ph type="sldNum" sz="quarter" idx="12"/>
          </p:nvPr>
        </p:nvSpPr>
        <p:spPr/>
        <p:txBody>
          <a:bodyPr/>
          <a:lstStyle>
            <a:lvl1pPr>
              <a:defRPr/>
            </a:lvl1pPr>
          </a:lstStyle>
          <a:p>
            <a:pPr>
              <a:defRPr/>
            </a:pPr>
            <a:fld id="{DA471463-A5FC-47A2-B592-A71546CDF5E0}" type="slidenum">
              <a:rPr lang="bg-BG" altLang="en-US"/>
              <a:pPr>
                <a:defRPr/>
              </a:pPr>
              <a:t>‹#›</a:t>
            </a:fld>
            <a:endParaRPr lang="bg-BG"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Правоъгълен триъгълник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Равнобедрен триъгълник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Право съединение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аво съединение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лавие 1"/>
          <p:cNvSpPr>
            <a:spLocks noGrp="1"/>
          </p:cNvSpPr>
          <p:nvPr>
            <p:ph type="title"/>
          </p:nvPr>
        </p:nvSpPr>
        <p:spPr>
          <a:xfrm>
            <a:off x="381000" y="271464"/>
            <a:ext cx="7239000" cy="1362075"/>
          </a:xfrm>
        </p:spPr>
        <p:txBody>
          <a:bodyPr/>
          <a:lstStyle>
            <a:lvl1pPr marL="0" algn="l">
              <a:buNone/>
              <a:defRPr sz="3600" b="1" cap="none" baseline="0"/>
            </a:lvl1pPr>
          </a:lstStyle>
          <a:p>
            <a:r>
              <a:rPr lang="bg-BG"/>
              <a:t>Щракнете, за да редактирате стила на заглавието в образеца</a:t>
            </a:r>
            <a:endParaRPr lang="en-US"/>
          </a:p>
        </p:txBody>
      </p:sp>
      <p:sp>
        <p:nvSpPr>
          <p:cNvPr id="3" name="Текстов контейнер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bg-BG"/>
              <a:t>Щракн., за да ред. стил на загл. в обр.</a:t>
            </a:r>
          </a:p>
        </p:txBody>
      </p:sp>
      <p:sp>
        <p:nvSpPr>
          <p:cNvPr id="8" name="Контейнер за дата 3"/>
          <p:cNvSpPr>
            <a:spLocks noGrp="1"/>
          </p:cNvSpPr>
          <p:nvPr>
            <p:ph type="dt" sz="half" idx="10"/>
          </p:nvPr>
        </p:nvSpPr>
        <p:spPr>
          <a:xfrm>
            <a:off x="6956425" y="6477000"/>
            <a:ext cx="2133600" cy="304800"/>
          </a:xfrm>
        </p:spPr>
        <p:txBody>
          <a:bodyPr/>
          <a:lstStyle>
            <a:lvl1pPr>
              <a:defRPr/>
            </a:lvl1pPr>
          </a:lstStyle>
          <a:p>
            <a:pPr>
              <a:defRPr/>
            </a:pPr>
            <a:endParaRPr lang="bg-BG" altLang="en-US"/>
          </a:p>
        </p:txBody>
      </p:sp>
      <p:sp>
        <p:nvSpPr>
          <p:cNvPr id="9" name="Контейнер за долния колонтитул 4"/>
          <p:cNvSpPr>
            <a:spLocks noGrp="1"/>
          </p:cNvSpPr>
          <p:nvPr>
            <p:ph type="ftr" sz="quarter" idx="11"/>
          </p:nvPr>
        </p:nvSpPr>
        <p:spPr>
          <a:xfrm>
            <a:off x="2619375" y="6481763"/>
            <a:ext cx="4260850" cy="300037"/>
          </a:xfrm>
        </p:spPr>
        <p:txBody>
          <a:bodyPr/>
          <a:lstStyle>
            <a:lvl1pPr>
              <a:defRPr/>
            </a:lvl1pPr>
          </a:lstStyle>
          <a:p>
            <a:pPr>
              <a:defRPr/>
            </a:pPr>
            <a:endParaRPr lang="bg-BG" altLang="en-US"/>
          </a:p>
        </p:txBody>
      </p:sp>
      <p:sp>
        <p:nvSpPr>
          <p:cNvPr id="10" name="Контейнер за номер на слайда 5"/>
          <p:cNvSpPr>
            <a:spLocks noGrp="1"/>
          </p:cNvSpPr>
          <p:nvPr>
            <p:ph type="sldNum" sz="quarter" idx="12"/>
          </p:nvPr>
        </p:nvSpPr>
        <p:spPr>
          <a:xfrm>
            <a:off x="8450263" y="809625"/>
            <a:ext cx="503237" cy="300038"/>
          </a:xfrm>
        </p:spPr>
        <p:txBody>
          <a:bodyPr/>
          <a:lstStyle>
            <a:lvl1pPr>
              <a:defRPr/>
            </a:lvl1pPr>
          </a:lstStyle>
          <a:p>
            <a:pPr>
              <a:defRPr/>
            </a:pPr>
            <a:fld id="{D19B9E94-5A51-4519-96DC-7E1E5363D2BB}" type="slidenum">
              <a:rPr lang="bg-BG" altLang="en-US"/>
              <a:pPr>
                <a:defRPr/>
              </a:pPr>
              <a:t>‹#›</a:t>
            </a:fld>
            <a:endParaRPr lang="bg-BG"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marL="0" algn="l">
              <a:defRPr/>
            </a:lvl1pPr>
          </a:lstStyle>
          <a:p>
            <a:r>
              <a:rPr lang="bg-BG"/>
              <a:t>Щракнете, за да редактирате стила на заглавието в образеца</a:t>
            </a:r>
            <a:endParaRPr lang="en-US"/>
          </a:p>
        </p:txBody>
      </p:sp>
      <p:sp>
        <p:nvSpPr>
          <p:cNvPr id="3" name="Контейнер за съдържани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Контейнер за съдържани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5" name="Контейнер за дата 4"/>
          <p:cNvSpPr>
            <a:spLocks noGrp="1"/>
          </p:cNvSpPr>
          <p:nvPr>
            <p:ph type="dt" sz="half" idx="10"/>
          </p:nvPr>
        </p:nvSpPr>
        <p:spPr/>
        <p:txBody>
          <a:bodyPr/>
          <a:lstStyle>
            <a:lvl1pPr>
              <a:defRPr/>
            </a:lvl1pPr>
          </a:lstStyle>
          <a:p>
            <a:pPr>
              <a:defRPr/>
            </a:pPr>
            <a:endParaRPr lang="bg-BG" altLang="en-US"/>
          </a:p>
        </p:txBody>
      </p:sp>
      <p:sp>
        <p:nvSpPr>
          <p:cNvPr id="6" name="Контейнер за долния колонтитул 5"/>
          <p:cNvSpPr>
            <a:spLocks noGrp="1"/>
          </p:cNvSpPr>
          <p:nvPr>
            <p:ph type="ftr" sz="quarter" idx="11"/>
          </p:nvPr>
        </p:nvSpPr>
        <p:spPr/>
        <p:txBody>
          <a:bodyPr/>
          <a:lstStyle>
            <a:lvl1pPr>
              <a:defRPr/>
            </a:lvl1pPr>
          </a:lstStyle>
          <a:p>
            <a:pPr>
              <a:defRPr/>
            </a:pPr>
            <a:endParaRPr lang="bg-BG" altLang="en-US"/>
          </a:p>
        </p:txBody>
      </p:sp>
      <p:sp>
        <p:nvSpPr>
          <p:cNvPr id="7" name="Контейнер за номер на слайда 6"/>
          <p:cNvSpPr>
            <a:spLocks noGrp="1"/>
          </p:cNvSpPr>
          <p:nvPr>
            <p:ph type="sldNum" sz="quarter" idx="12"/>
          </p:nvPr>
        </p:nvSpPr>
        <p:spPr/>
        <p:txBody>
          <a:bodyPr/>
          <a:lstStyle>
            <a:lvl1pPr>
              <a:defRPr/>
            </a:lvl1pPr>
          </a:lstStyle>
          <a:p>
            <a:pPr>
              <a:defRPr/>
            </a:pPr>
            <a:fld id="{14E1CA4B-5C43-4480-993D-E1AC18BC76CE}" type="slidenum">
              <a:rPr lang="bg-BG" altLang="en-US"/>
              <a:pPr>
                <a:defRPr/>
              </a:pPr>
              <a:t>‹#›</a:t>
            </a:fld>
            <a:endParaRPr lang="bg-BG"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bg-BG"/>
              <a:t>Щракнете, за да редактирате стила на заглавието в образеца</a:t>
            </a:r>
            <a:endParaRPr lang="en-US"/>
          </a:p>
        </p:txBody>
      </p:sp>
      <p:sp>
        <p:nvSpPr>
          <p:cNvPr id="3" name="Текстов контейне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bg-BG"/>
              <a:t>Щракн., за да ред. стил на загл. в обр.</a:t>
            </a:r>
          </a:p>
        </p:txBody>
      </p:sp>
      <p:sp>
        <p:nvSpPr>
          <p:cNvPr id="4" name="Текстов контейне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bg-BG"/>
              <a:t>Щракн., за да ред. стил на загл. в обр.</a:t>
            </a:r>
          </a:p>
        </p:txBody>
      </p:sp>
      <p:sp>
        <p:nvSpPr>
          <p:cNvPr id="5" name="Контейнер за съдържани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6" name="Контейнер за съдържани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7" name="Контейнер за дата 6"/>
          <p:cNvSpPr>
            <a:spLocks noGrp="1"/>
          </p:cNvSpPr>
          <p:nvPr>
            <p:ph type="dt" sz="half" idx="10"/>
          </p:nvPr>
        </p:nvSpPr>
        <p:spPr>
          <a:xfrm>
            <a:off x="4791075" y="6481763"/>
            <a:ext cx="2130425" cy="301625"/>
          </a:xfrm>
        </p:spPr>
        <p:txBody>
          <a:bodyPr/>
          <a:lstStyle>
            <a:lvl1pPr>
              <a:defRPr/>
            </a:lvl1pPr>
          </a:lstStyle>
          <a:p>
            <a:pPr>
              <a:defRPr/>
            </a:pPr>
            <a:endParaRPr lang="bg-BG" altLang="en-US"/>
          </a:p>
        </p:txBody>
      </p:sp>
      <p:sp>
        <p:nvSpPr>
          <p:cNvPr id="8" name="Контейнер за долния колонтитул 7"/>
          <p:cNvSpPr>
            <a:spLocks noGrp="1"/>
          </p:cNvSpPr>
          <p:nvPr>
            <p:ph type="ftr" sz="quarter" idx="11"/>
          </p:nvPr>
        </p:nvSpPr>
        <p:spPr>
          <a:xfrm>
            <a:off x="457200" y="6481763"/>
            <a:ext cx="4260850" cy="301625"/>
          </a:xfrm>
        </p:spPr>
        <p:txBody>
          <a:bodyPr/>
          <a:lstStyle>
            <a:lvl1pPr>
              <a:defRPr/>
            </a:lvl1pPr>
          </a:lstStyle>
          <a:p>
            <a:pPr>
              <a:defRPr/>
            </a:pPr>
            <a:endParaRPr lang="bg-BG" altLang="en-US"/>
          </a:p>
        </p:txBody>
      </p:sp>
      <p:sp>
        <p:nvSpPr>
          <p:cNvPr id="9" name="Контейнер за номер на слайда 8"/>
          <p:cNvSpPr>
            <a:spLocks noGrp="1"/>
          </p:cNvSpPr>
          <p:nvPr>
            <p:ph type="sldNum" sz="quarter" idx="12"/>
          </p:nvPr>
        </p:nvSpPr>
        <p:spPr>
          <a:xfrm>
            <a:off x="7589838" y="6483350"/>
            <a:ext cx="503237" cy="301625"/>
          </a:xfrm>
        </p:spPr>
        <p:txBody>
          <a:bodyPr/>
          <a:lstStyle>
            <a:lvl1pPr algn="ctr">
              <a:defRPr smtClean="0"/>
            </a:lvl1pPr>
          </a:lstStyle>
          <a:p>
            <a:pPr>
              <a:defRPr/>
            </a:pPr>
            <a:fld id="{5895BEB3-B6D4-4386-BB5A-218BEF5BBBDD}" type="slidenum">
              <a:rPr lang="bg-BG" altLang="en-US"/>
              <a:pPr>
                <a:defRPr/>
              </a:pPr>
              <a:t>‹#›</a:t>
            </a:fld>
            <a:endParaRPr lang="bg-BG"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b="0"/>
            </a:lvl1pPr>
          </a:lstStyle>
          <a:p>
            <a:r>
              <a:rPr lang="bg-BG"/>
              <a:t>Щракнете, за да редактирате стила на заглавието в образеца</a:t>
            </a:r>
            <a:endParaRPr lang="en-US"/>
          </a:p>
        </p:txBody>
      </p:sp>
      <p:sp>
        <p:nvSpPr>
          <p:cNvPr id="3" name="Контейнер за дата 13"/>
          <p:cNvSpPr>
            <a:spLocks noGrp="1"/>
          </p:cNvSpPr>
          <p:nvPr>
            <p:ph type="dt" sz="half" idx="10"/>
          </p:nvPr>
        </p:nvSpPr>
        <p:spPr/>
        <p:txBody>
          <a:bodyPr/>
          <a:lstStyle>
            <a:lvl1pPr>
              <a:defRPr/>
            </a:lvl1pPr>
          </a:lstStyle>
          <a:p>
            <a:pPr>
              <a:defRPr/>
            </a:pPr>
            <a:endParaRPr lang="bg-BG" altLang="en-US"/>
          </a:p>
        </p:txBody>
      </p:sp>
      <p:sp>
        <p:nvSpPr>
          <p:cNvPr id="4" name="Контейнер за долния колонтитул 2"/>
          <p:cNvSpPr>
            <a:spLocks noGrp="1"/>
          </p:cNvSpPr>
          <p:nvPr>
            <p:ph type="ftr" sz="quarter" idx="11"/>
          </p:nvPr>
        </p:nvSpPr>
        <p:spPr/>
        <p:txBody>
          <a:bodyPr/>
          <a:lstStyle>
            <a:lvl1pPr>
              <a:defRPr/>
            </a:lvl1pPr>
          </a:lstStyle>
          <a:p>
            <a:pPr>
              <a:defRPr/>
            </a:pPr>
            <a:endParaRPr lang="bg-BG" altLang="en-US"/>
          </a:p>
        </p:txBody>
      </p:sp>
      <p:sp>
        <p:nvSpPr>
          <p:cNvPr id="5" name="Контейнер за номер на слайда 22"/>
          <p:cNvSpPr>
            <a:spLocks noGrp="1"/>
          </p:cNvSpPr>
          <p:nvPr>
            <p:ph type="sldNum" sz="quarter" idx="12"/>
          </p:nvPr>
        </p:nvSpPr>
        <p:spPr/>
        <p:txBody>
          <a:bodyPr/>
          <a:lstStyle>
            <a:lvl1pPr>
              <a:defRPr/>
            </a:lvl1pPr>
          </a:lstStyle>
          <a:p>
            <a:pPr>
              <a:defRPr/>
            </a:pPr>
            <a:fld id="{39F5F685-C06A-423B-AFA7-927D4EA4E208}" type="slidenum">
              <a:rPr lang="bg-BG" altLang="en-US"/>
              <a:pPr>
                <a:defRPr/>
              </a:pPr>
              <a:t>‹#›</a:t>
            </a:fld>
            <a:endParaRPr lang="bg-BG"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3"/>
          <p:cNvSpPr>
            <a:spLocks noGrp="1"/>
          </p:cNvSpPr>
          <p:nvPr>
            <p:ph type="dt" sz="half" idx="10"/>
          </p:nvPr>
        </p:nvSpPr>
        <p:spPr/>
        <p:txBody>
          <a:bodyPr/>
          <a:lstStyle>
            <a:lvl1pPr>
              <a:defRPr/>
            </a:lvl1pPr>
          </a:lstStyle>
          <a:p>
            <a:pPr>
              <a:defRPr/>
            </a:pPr>
            <a:endParaRPr lang="bg-BG" altLang="en-US"/>
          </a:p>
        </p:txBody>
      </p:sp>
      <p:sp>
        <p:nvSpPr>
          <p:cNvPr id="3" name="Контейнер за долния колонтитул 2"/>
          <p:cNvSpPr>
            <a:spLocks noGrp="1"/>
          </p:cNvSpPr>
          <p:nvPr>
            <p:ph type="ftr" sz="quarter" idx="11"/>
          </p:nvPr>
        </p:nvSpPr>
        <p:spPr/>
        <p:txBody>
          <a:bodyPr/>
          <a:lstStyle>
            <a:lvl1pPr>
              <a:defRPr/>
            </a:lvl1pPr>
          </a:lstStyle>
          <a:p>
            <a:pPr>
              <a:defRPr/>
            </a:pPr>
            <a:endParaRPr lang="bg-BG" altLang="en-US"/>
          </a:p>
        </p:txBody>
      </p:sp>
      <p:sp>
        <p:nvSpPr>
          <p:cNvPr id="4" name="Контейнер за номер на слайда 22"/>
          <p:cNvSpPr>
            <a:spLocks noGrp="1"/>
          </p:cNvSpPr>
          <p:nvPr>
            <p:ph type="sldNum" sz="quarter" idx="12"/>
          </p:nvPr>
        </p:nvSpPr>
        <p:spPr/>
        <p:txBody>
          <a:bodyPr/>
          <a:lstStyle>
            <a:lvl1pPr>
              <a:defRPr/>
            </a:lvl1pPr>
          </a:lstStyle>
          <a:p>
            <a:pPr>
              <a:defRPr/>
            </a:pPr>
            <a:fld id="{710E6623-2BA1-4A17-A366-218003562ADA}" type="slidenum">
              <a:rPr lang="bg-BG" altLang="en-US"/>
              <a:pPr>
                <a:defRPr/>
              </a:pPr>
              <a:t>‹#›</a:t>
            </a:fld>
            <a:endParaRPr lang="bg-BG"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bg-BG"/>
              <a:t>Щракнете, за да редактирате стила на заглавието в образеца</a:t>
            </a:r>
            <a:endParaRPr lang="en-US"/>
          </a:p>
        </p:txBody>
      </p:sp>
      <p:sp>
        <p:nvSpPr>
          <p:cNvPr id="3" name="Текстов контейнер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bg-BG"/>
              <a:t>Щракн., за да ред. стил на загл. в обр.</a:t>
            </a:r>
          </a:p>
        </p:txBody>
      </p:sp>
      <p:sp>
        <p:nvSpPr>
          <p:cNvPr id="4" name="Контейнер за съдържани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5" name="Контейнер за дата 4"/>
          <p:cNvSpPr>
            <a:spLocks noGrp="1"/>
          </p:cNvSpPr>
          <p:nvPr>
            <p:ph type="dt" sz="half" idx="10"/>
          </p:nvPr>
        </p:nvSpPr>
        <p:spPr>
          <a:xfrm>
            <a:off x="6278563" y="6556375"/>
            <a:ext cx="2133600" cy="301625"/>
          </a:xfrm>
        </p:spPr>
        <p:txBody>
          <a:bodyPr/>
          <a:lstStyle>
            <a:lvl1pPr>
              <a:defRPr sz="900"/>
            </a:lvl1pPr>
          </a:lstStyle>
          <a:p>
            <a:pPr>
              <a:defRPr/>
            </a:pPr>
            <a:endParaRPr lang="bg-BG" altLang="en-US"/>
          </a:p>
        </p:txBody>
      </p:sp>
      <p:sp>
        <p:nvSpPr>
          <p:cNvPr id="6" name="Контейнер за долния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bg-BG" altLang="en-US"/>
          </a:p>
        </p:txBody>
      </p:sp>
      <p:sp>
        <p:nvSpPr>
          <p:cNvPr id="7" name="Контейнер за номер на слайда 6"/>
          <p:cNvSpPr>
            <a:spLocks noGrp="1"/>
          </p:cNvSpPr>
          <p:nvPr>
            <p:ph type="sldNum" sz="quarter" idx="12"/>
          </p:nvPr>
        </p:nvSpPr>
        <p:spPr>
          <a:xfrm>
            <a:off x="8410575" y="6556375"/>
            <a:ext cx="503238" cy="301625"/>
          </a:xfrm>
        </p:spPr>
        <p:txBody>
          <a:bodyPr/>
          <a:lstStyle>
            <a:lvl1pPr>
              <a:defRPr sz="900" smtClean="0"/>
            </a:lvl1pPr>
          </a:lstStyle>
          <a:p>
            <a:pPr>
              <a:defRPr/>
            </a:pPr>
            <a:fld id="{91BD8836-77AB-4852-A2B0-D1B0D6164278}" type="slidenum">
              <a:rPr lang="bg-BG" altLang="en-US"/>
              <a:pPr>
                <a:defRPr/>
              </a:pPr>
              <a:t>‹#›</a:t>
            </a:fld>
            <a:endParaRPr lang="bg-BG"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bg-BG"/>
              <a:t>Щракнете, за да редактирате стила на заглавието в образеца</a:t>
            </a:r>
            <a:endParaRPr lang="en-US"/>
          </a:p>
        </p:txBody>
      </p:sp>
      <p:sp>
        <p:nvSpPr>
          <p:cNvPr id="3" name="Контейнер за картина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bg-BG" noProof="0"/>
              <a:t>Щракнете върху иконата, за да добавите картина</a:t>
            </a:r>
            <a:endParaRPr lang="en-US" noProof="0" dirty="0"/>
          </a:p>
        </p:txBody>
      </p:sp>
      <p:sp>
        <p:nvSpPr>
          <p:cNvPr id="4" name="Текстов контейне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bg-BG"/>
              <a:t>Щракн., за да ред. стил на загл. в обр.</a:t>
            </a:r>
          </a:p>
        </p:txBody>
      </p:sp>
      <p:sp>
        <p:nvSpPr>
          <p:cNvPr id="5" name="Контейнер за дата 4"/>
          <p:cNvSpPr>
            <a:spLocks noGrp="1"/>
          </p:cNvSpPr>
          <p:nvPr>
            <p:ph type="dt" sz="half" idx="10"/>
          </p:nvPr>
        </p:nvSpPr>
        <p:spPr>
          <a:xfrm>
            <a:off x="6108700" y="6556375"/>
            <a:ext cx="2101850" cy="301625"/>
          </a:xfrm>
        </p:spPr>
        <p:txBody>
          <a:bodyPr/>
          <a:lstStyle>
            <a:lvl1pPr>
              <a:defRPr sz="900"/>
            </a:lvl1pPr>
          </a:lstStyle>
          <a:p>
            <a:pPr>
              <a:defRPr/>
            </a:pPr>
            <a:endParaRPr lang="bg-BG" altLang="en-US"/>
          </a:p>
        </p:txBody>
      </p:sp>
      <p:sp>
        <p:nvSpPr>
          <p:cNvPr id="6" name="Контейнер за долния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bg-BG" altLang="en-US"/>
          </a:p>
        </p:txBody>
      </p:sp>
      <p:sp>
        <p:nvSpPr>
          <p:cNvPr id="7" name="Контейнер за номер на слайда 6"/>
          <p:cNvSpPr>
            <a:spLocks noGrp="1"/>
          </p:cNvSpPr>
          <p:nvPr>
            <p:ph type="sldNum" sz="quarter" idx="12"/>
          </p:nvPr>
        </p:nvSpPr>
        <p:spPr>
          <a:xfrm>
            <a:off x="8216900" y="6556375"/>
            <a:ext cx="366713" cy="301625"/>
          </a:xfrm>
        </p:spPr>
        <p:txBody>
          <a:bodyPr/>
          <a:lstStyle>
            <a:lvl1pPr algn="ctr">
              <a:defRPr sz="900" smtClean="0"/>
            </a:lvl1pPr>
          </a:lstStyle>
          <a:p>
            <a:pPr>
              <a:defRPr/>
            </a:pPr>
            <a:fld id="{F423A6A2-BDE4-4C61-82B6-16032C1D9483}" type="slidenum">
              <a:rPr lang="bg-BG" altLang="en-US"/>
              <a:pPr>
                <a:defRPr/>
              </a:pPr>
              <a:t>‹#›</a:t>
            </a:fld>
            <a:endParaRPr lang="bg-BG"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8B8B8"/>
            </a:gs>
            <a:gs pos="60001">
              <a:srgbClr val="F6F6F6"/>
            </a:gs>
            <a:gs pos="100000">
              <a:srgbClr val="FFFFFF"/>
            </a:gs>
          </a:gsLst>
          <a:lin ang="5400000"/>
        </a:gradFill>
        <a:effectLst/>
      </p:bgPr>
    </p:bg>
    <p:spTree>
      <p:nvGrpSpPr>
        <p:cNvPr id="1" name=""/>
        <p:cNvGrpSpPr/>
        <p:nvPr/>
      </p:nvGrpSpPr>
      <p:grpSpPr>
        <a:xfrm>
          <a:off x="0" y="0"/>
          <a:ext cx="0" cy="0"/>
          <a:chOff x="0" y="0"/>
          <a:chExt cx="0" cy="0"/>
        </a:xfrm>
      </p:grpSpPr>
      <p:sp>
        <p:nvSpPr>
          <p:cNvPr id="11" name="Правоъгълен триъгъл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Право съединение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аво съединение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Контейнер за заглавие 21"/>
          <p:cNvSpPr>
            <a:spLocks noGrp="1"/>
          </p:cNvSpPr>
          <p:nvPr>
            <p:ph type="title"/>
          </p:nvPr>
        </p:nvSpPr>
        <p:spPr>
          <a:xfrm>
            <a:off x="457200" y="268288"/>
            <a:ext cx="8229600" cy="1398587"/>
          </a:xfrm>
          <a:prstGeom prst="rect">
            <a:avLst/>
          </a:prstGeom>
        </p:spPr>
        <p:txBody>
          <a:bodyPr vert="horz" anchor="ctr">
            <a:normAutofit/>
          </a:bodyPr>
          <a:lstStyle/>
          <a:p>
            <a:r>
              <a:rPr lang="bg-BG"/>
              <a:t>Щракнете, за да редактирате стила на заглавието в образеца</a:t>
            </a:r>
            <a:endParaRPr lang="en-US"/>
          </a:p>
        </p:txBody>
      </p:sp>
      <p:sp>
        <p:nvSpPr>
          <p:cNvPr id="1030" name="Текстов контейнер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a:t>Щракн., за да ред. стил на загл. в обр.</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14" name="Контейнер за дата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bg-BG" altLang="en-US"/>
          </a:p>
        </p:txBody>
      </p:sp>
      <p:sp>
        <p:nvSpPr>
          <p:cNvPr id="3" name="Контейнер за долния колонтитул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bg-BG" altLang="en-US"/>
          </a:p>
        </p:txBody>
      </p:sp>
      <p:sp>
        <p:nvSpPr>
          <p:cNvPr id="23" name="Контейнер за номер на слайда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smtClean="0">
                <a:solidFill>
                  <a:schemeClr val="tx1"/>
                </a:solidFill>
              </a:defRPr>
            </a:lvl1pPr>
          </a:lstStyle>
          <a:p>
            <a:pPr>
              <a:defRPr/>
            </a:pPr>
            <a:fld id="{B919E2C7-1D21-426F-B1A9-E9EDBE81489F}" type="slidenum">
              <a:rPr lang="bg-BG" altLang="en-US"/>
              <a:pPr>
                <a:defRPr/>
              </a:pPr>
              <a:t>‹#›</a:t>
            </a:fld>
            <a:endParaRPr lang="bg-BG" altLang="en-US"/>
          </a:p>
        </p:txBody>
      </p:sp>
    </p:spTree>
  </p:cSld>
  <p:clrMap bg1="dk1" tx1="lt1" bg2="dk2" tx2="lt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41" r:id="rId6"/>
    <p:sldLayoutId id="2147484342" r:id="rId7"/>
    <p:sldLayoutId id="2147484350" r:id="rId8"/>
    <p:sldLayoutId id="2147484351" r:id="rId9"/>
    <p:sldLayoutId id="2147484343" r:id="rId10"/>
    <p:sldLayoutId id="2147484344" r:id="rId11"/>
  </p:sldLayoutIdLst>
  <p:txStyles>
    <p:titleStyle>
      <a:lvl1pPr marL="484188" algn="l" rtl="0" fontAlgn="base">
        <a:spcBef>
          <a:spcPct val="0"/>
        </a:spcBef>
        <a:spcAft>
          <a:spcPct val="0"/>
        </a:spcAft>
        <a:defRPr sz="4200" kern="1200">
          <a:ln w="6350">
            <a:solidFill>
              <a:schemeClr val="accent1">
                <a:shade val="43000"/>
              </a:schemeClr>
            </a:solidFill>
          </a:ln>
          <a:solidFill>
            <a:srgbClr val="6DB2C9"/>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6DB2C9"/>
          </a:solidFill>
          <a:latin typeface="Century Gothic" pitchFamily="34" charset="0"/>
        </a:defRPr>
      </a:lvl2pPr>
      <a:lvl3pPr marL="484188" algn="l" rtl="0" fontAlgn="base">
        <a:spcBef>
          <a:spcPct val="0"/>
        </a:spcBef>
        <a:spcAft>
          <a:spcPct val="0"/>
        </a:spcAft>
        <a:defRPr sz="4200">
          <a:solidFill>
            <a:srgbClr val="6DB2C9"/>
          </a:solidFill>
          <a:latin typeface="Century Gothic" pitchFamily="34" charset="0"/>
        </a:defRPr>
      </a:lvl3pPr>
      <a:lvl4pPr marL="484188" algn="l" rtl="0" fontAlgn="base">
        <a:spcBef>
          <a:spcPct val="0"/>
        </a:spcBef>
        <a:spcAft>
          <a:spcPct val="0"/>
        </a:spcAft>
        <a:defRPr sz="4200">
          <a:solidFill>
            <a:srgbClr val="6DB2C9"/>
          </a:solidFill>
          <a:latin typeface="Century Gothic" pitchFamily="34" charset="0"/>
        </a:defRPr>
      </a:lvl4pPr>
      <a:lvl5pPr marL="484188" algn="l" rtl="0" fontAlgn="base">
        <a:spcBef>
          <a:spcPct val="0"/>
        </a:spcBef>
        <a:spcAft>
          <a:spcPct val="0"/>
        </a:spcAft>
        <a:defRPr sz="4200">
          <a:solidFill>
            <a:srgbClr val="6DB2C9"/>
          </a:solidFill>
          <a:latin typeface="Century Gothic" pitchFamily="34" charset="0"/>
        </a:defRPr>
      </a:lvl5pPr>
      <a:lvl6pPr marL="941388" algn="l" rtl="0" fontAlgn="base">
        <a:spcBef>
          <a:spcPct val="0"/>
        </a:spcBef>
        <a:spcAft>
          <a:spcPct val="0"/>
        </a:spcAft>
        <a:defRPr sz="4200">
          <a:solidFill>
            <a:srgbClr val="6DB2C9"/>
          </a:solidFill>
          <a:latin typeface="Century Gothic" pitchFamily="34" charset="0"/>
        </a:defRPr>
      </a:lvl6pPr>
      <a:lvl7pPr marL="1398588" algn="l" rtl="0" fontAlgn="base">
        <a:spcBef>
          <a:spcPct val="0"/>
        </a:spcBef>
        <a:spcAft>
          <a:spcPct val="0"/>
        </a:spcAft>
        <a:defRPr sz="4200">
          <a:solidFill>
            <a:srgbClr val="6DB2C9"/>
          </a:solidFill>
          <a:latin typeface="Century Gothic" pitchFamily="34" charset="0"/>
        </a:defRPr>
      </a:lvl7pPr>
      <a:lvl8pPr marL="1855788" algn="l" rtl="0" fontAlgn="base">
        <a:spcBef>
          <a:spcPct val="0"/>
        </a:spcBef>
        <a:spcAft>
          <a:spcPct val="0"/>
        </a:spcAft>
        <a:defRPr sz="4200">
          <a:solidFill>
            <a:srgbClr val="6DB2C9"/>
          </a:solidFill>
          <a:latin typeface="Century Gothic" pitchFamily="34" charset="0"/>
        </a:defRPr>
      </a:lvl8pPr>
      <a:lvl9pPr marL="2312988" algn="l" rtl="0" fontAlgn="base">
        <a:spcBef>
          <a:spcPct val="0"/>
        </a:spcBef>
        <a:spcAft>
          <a:spcPct val="0"/>
        </a:spcAft>
        <a:defRPr sz="4200">
          <a:solidFill>
            <a:srgbClr val="6DB2C9"/>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90B5C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4.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9.wmf"/></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9.wmf"/><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9.wmf"/><Relationship Id="rId4" Type="http://schemas.openxmlformats.org/officeDocument/2006/relationships/image" Target="../media/image66.jpe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69.wmf"/><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69.wmf"/><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87.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28800"/>
            <a:ext cx="9144000" cy="3657600"/>
          </a:xfrm>
        </p:spPr>
        <p:txBody>
          <a:bodyPr>
            <a:normAutofit fontScale="90000"/>
          </a:bodyPr>
          <a:lstStyle/>
          <a:p>
            <a:pPr marL="484632" algn="ctr" fontAlgn="auto">
              <a:spcBef>
                <a:spcPts val="3600"/>
              </a:spcBef>
              <a:spcAft>
                <a:spcPts val="0"/>
              </a:spcAft>
              <a:defRPr/>
            </a:pPr>
            <a:r>
              <a:rPr lang="el-GR" b="1" dirty="0">
                <a:solidFill>
                  <a:srgbClr val="C00000"/>
                </a:solidFill>
                <a:effectLst>
                  <a:outerShdw blurRad="38100" dist="38100" dir="2700000" algn="tl">
                    <a:srgbClr val="000000">
                      <a:alpha val="43137"/>
                    </a:srgbClr>
                  </a:outerShdw>
                </a:effectLst>
                <a:latin typeface="Arial Black" pitchFamily="34" charset="0"/>
              </a:rPr>
              <a:t>Postgraduate </a:t>
            </a:r>
            <a:r>
              <a:rPr lang="en-US" b="1" dirty="0">
                <a:solidFill>
                  <a:srgbClr val="C00000"/>
                </a:solidFill>
                <a:effectLst>
                  <a:outerShdw blurRad="38100" dist="38100" dir="2700000" algn="tl">
                    <a:srgbClr val="000000">
                      <a:alpha val="43137"/>
                    </a:srgbClr>
                  </a:outerShdw>
                </a:effectLst>
                <a:latin typeface="Arial Black" pitchFamily="34" charset="0"/>
              </a:rPr>
              <a:t>Course </a:t>
            </a:r>
            <a:br>
              <a:rPr lang="en-US" b="1" dirty="0">
                <a:solidFill>
                  <a:srgbClr val="C00000"/>
                </a:solidFill>
                <a:effectLst>
                  <a:outerShdw blurRad="38100" dist="38100" dir="2700000" algn="tl">
                    <a:srgbClr val="000000">
                      <a:alpha val="43137"/>
                    </a:srgbClr>
                  </a:outerShdw>
                </a:effectLst>
                <a:latin typeface="Arial Black" pitchFamily="34" charset="0"/>
              </a:rPr>
            </a:br>
            <a:r>
              <a:rPr lang="en-US" b="1" dirty="0">
                <a:solidFill>
                  <a:srgbClr val="C00000"/>
                </a:solidFill>
                <a:effectLst>
                  <a:outerShdw blurRad="38100" dist="38100" dir="2700000" algn="tl">
                    <a:srgbClr val="000000">
                      <a:alpha val="43137"/>
                    </a:srgbClr>
                  </a:outerShdw>
                </a:effectLst>
                <a:latin typeface="Arial Black" pitchFamily="34" charset="0"/>
              </a:rPr>
              <a:t>MSFP101</a:t>
            </a:r>
            <a:r>
              <a:rPr lang="el-GR" sz="4000" dirty="0">
                <a:solidFill>
                  <a:schemeClr val="accent1">
                    <a:tint val="83000"/>
                    <a:satMod val="150000"/>
                  </a:schemeClr>
                </a:solidFill>
              </a:rPr>
              <a:t> </a:t>
            </a:r>
            <a:br>
              <a:rPr lang="bg-BG" altLang="en-US" dirty="0">
                <a:solidFill>
                  <a:srgbClr val="D60000"/>
                </a:solidFill>
                <a:effectLst>
                  <a:outerShdw blurRad="38100" dist="38100" dir="2700000" algn="tl">
                    <a:srgbClr val="000000">
                      <a:alpha val="43137"/>
                    </a:srgbClr>
                  </a:outerShdw>
                </a:effectLst>
                <a:latin typeface="Arial Black" panose="020B0A04020102020204" pitchFamily="34" charset="0"/>
                <a:cs typeface="Cordia New" panose="020B0304020202020204" pitchFamily="34" charset="-34"/>
              </a:rPr>
            </a:br>
            <a:r>
              <a:rPr lang="bg-BG" altLang="en-US" sz="2700" dirty="0">
                <a:solidFill>
                  <a:srgbClr val="007976"/>
                </a:solidFill>
                <a:latin typeface="Arial Black" panose="020B0A04020102020204" pitchFamily="34" charset="0"/>
                <a:cs typeface="Cordia New" panose="020B0304020202020204" pitchFamily="34" charset="-34"/>
              </a:rPr>
              <a:t> </a:t>
            </a:r>
            <a:br>
              <a:rPr lang="bg-BG" altLang="en-US" dirty="0">
                <a:solidFill>
                  <a:srgbClr val="007976"/>
                </a:solidFill>
                <a:latin typeface="Arial Black" panose="020B0A04020102020204" pitchFamily="34" charset="0"/>
              </a:rPr>
            </a:br>
            <a:r>
              <a:rPr lang="el-GR" sz="3200" cap="all" dirty="0">
                <a:solidFill>
                  <a:schemeClr val="accent1">
                    <a:tint val="83000"/>
                    <a:satMod val="150000"/>
                  </a:schemeClr>
                </a:solidFill>
              </a:rPr>
              <a:t> </a:t>
            </a:r>
            <a:r>
              <a:rPr lang="el-GR" sz="3600" cap="all" dirty="0">
                <a:solidFill>
                  <a:schemeClr val="accent1">
                    <a:tint val="83000"/>
                    <a:satMod val="150000"/>
                  </a:schemeClr>
                </a:solidFill>
                <a:latin typeface="Arial Black" pitchFamily="34" charset="0"/>
              </a:rPr>
              <a:t>Systems for </a:t>
            </a:r>
            <a:br>
              <a:rPr lang="en-US" sz="3600" cap="all" dirty="0">
                <a:solidFill>
                  <a:schemeClr val="accent1">
                    <a:tint val="83000"/>
                    <a:satMod val="150000"/>
                  </a:schemeClr>
                </a:solidFill>
                <a:latin typeface="Arial Black" pitchFamily="34" charset="0"/>
              </a:rPr>
            </a:br>
            <a:r>
              <a:rPr lang="el-GR" sz="3600" cap="all" dirty="0">
                <a:solidFill>
                  <a:schemeClr val="accent1">
                    <a:tint val="83000"/>
                    <a:satMod val="150000"/>
                  </a:schemeClr>
                </a:solidFill>
                <a:latin typeface="Arial Black" pitchFamily="34" charset="0"/>
              </a:rPr>
              <a:t>Food Risk Management</a:t>
            </a:r>
            <a:r>
              <a:rPr lang="el-GR" sz="3600" dirty="0">
                <a:solidFill>
                  <a:schemeClr val="accent1">
                    <a:tint val="83000"/>
                    <a:satMod val="150000"/>
                  </a:schemeClr>
                </a:solidFill>
                <a:latin typeface="Arial Black" pitchFamily="34" charset="0"/>
              </a:rPr>
              <a:t> </a:t>
            </a:r>
            <a:r>
              <a:rPr lang="bg-BG" sz="3600" b="1" cap="small" dirty="0">
                <a:solidFill>
                  <a:schemeClr val="accent1">
                    <a:tint val="83000"/>
                    <a:satMod val="150000"/>
                  </a:schemeClr>
                </a:solidFill>
                <a:latin typeface="Arial Black" pitchFamily="34" charset="0"/>
              </a:rPr>
              <a:t> </a:t>
            </a:r>
            <a:br>
              <a:rPr lang="bg-BG" sz="3600" b="1" cap="small" dirty="0">
                <a:solidFill>
                  <a:schemeClr val="accent1">
                    <a:tint val="83000"/>
                    <a:satMod val="150000"/>
                  </a:schemeClr>
                </a:solidFill>
                <a:latin typeface="Arial Black" pitchFamily="34" charset="0"/>
              </a:rPr>
            </a:br>
            <a:br>
              <a:rPr lang="bg-BG" sz="3600" dirty="0">
                <a:solidFill>
                  <a:schemeClr val="accent1">
                    <a:tint val="83000"/>
                    <a:satMod val="150000"/>
                  </a:schemeClr>
                </a:solidFill>
              </a:rPr>
            </a:br>
            <a:endParaRPr lang="en-US" altLang="en-US" sz="4000"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2051" name="Rectangle 3"/>
          <p:cNvSpPr>
            <a:spLocks noGrp="1" noChangeArrowheads="1"/>
          </p:cNvSpPr>
          <p:nvPr>
            <p:ph type="subTitle" idx="1"/>
          </p:nvPr>
        </p:nvSpPr>
        <p:spPr>
          <a:xfrm>
            <a:off x="1295400" y="5105400"/>
            <a:ext cx="6400800" cy="457200"/>
          </a:xfrm>
        </p:spPr>
        <p:txBody>
          <a:bodyPr>
            <a:noAutofit/>
          </a:bodyPr>
          <a:lstStyle/>
          <a:p>
            <a:pPr marL="533400" indent="-533400" algn="ctr" fontAlgn="auto">
              <a:lnSpc>
                <a:spcPct val="80000"/>
              </a:lnSpc>
              <a:spcAft>
                <a:spcPts val="0"/>
              </a:spcAft>
              <a:buFont typeface="Wingdings"/>
              <a:buNone/>
              <a:defRPr/>
            </a:pPr>
            <a:endParaRPr lang="en-US" altLang="en-US" sz="2000" dirty="0">
              <a:solidFill>
                <a:schemeClr val="accent2">
                  <a:lumMod val="50000"/>
                </a:schemeClr>
              </a:solidFill>
              <a:effectLst>
                <a:outerShdw blurRad="38100" dist="38100" dir="2700000" algn="tl">
                  <a:srgbClr val="000000"/>
                </a:outerShdw>
              </a:effectLst>
            </a:endParaRPr>
          </a:p>
          <a:p>
            <a:pPr marL="533400" indent="-533400" algn="ctr" fontAlgn="auto">
              <a:lnSpc>
                <a:spcPct val="80000"/>
              </a:lnSpc>
              <a:spcAft>
                <a:spcPts val="0"/>
              </a:spcAft>
              <a:buFont typeface="Wingdings"/>
              <a:buNone/>
              <a:defRPr/>
            </a:pPr>
            <a:r>
              <a:rPr lang="en-US" altLang="en-US" sz="2000" dirty="0">
                <a:solidFill>
                  <a:schemeClr val="bg1"/>
                </a:solidFill>
                <a:effectLst>
                  <a:outerShdw blurRad="38100" dist="38100" dir="2700000" algn="tl">
                    <a:srgbClr val="000000"/>
                  </a:outerShdw>
                </a:effectLst>
              </a:rPr>
              <a:t>Prof</a:t>
            </a:r>
            <a:r>
              <a:rPr lang="bg-BG" altLang="en-US" sz="2000" dirty="0">
                <a:solidFill>
                  <a:schemeClr val="bg1"/>
                </a:solidFill>
                <a:effectLst>
                  <a:outerShdw blurRad="38100" dist="38100" dir="2700000" algn="tl">
                    <a:srgbClr val="000000"/>
                  </a:outerShdw>
                </a:effectLst>
              </a:rPr>
              <a:t>. </a:t>
            </a:r>
            <a:r>
              <a:rPr lang="en-US" altLang="en-US" sz="2000" dirty="0">
                <a:solidFill>
                  <a:schemeClr val="bg1"/>
                </a:solidFill>
                <a:effectLst>
                  <a:outerShdw blurRad="38100" dist="38100" dir="2700000" algn="tl">
                    <a:srgbClr val="000000"/>
                  </a:outerShdw>
                </a:effectLst>
              </a:rPr>
              <a:t>Eng</a:t>
            </a:r>
            <a:r>
              <a:rPr lang="bg-BG" altLang="en-US" sz="2000" dirty="0">
                <a:solidFill>
                  <a:schemeClr val="bg1"/>
                </a:solidFill>
                <a:effectLst>
                  <a:outerShdw blurRad="38100" dist="38100" dir="2700000" algn="tl">
                    <a:srgbClr val="000000"/>
                  </a:outerShdw>
                </a:effectLst>
              </a:rPr>
              <a:t>. </a:t>
            </a:r>
            <a:r>
              <a:rPr lang="en-US" altLang="en-US" sz="2000" dirty="0">
                <a:solidFill>
                  <a:schemeClr val="bg1"/>
                </a:solidFill>
                <a:effectLst>
                  <a:outerShdw blurRad="38100" dist="38100" dir="2700000" algn="tl">
                    <a:srgbClr val="000000"/>
                  </a:outerShdw>
                </a:effectLst>
              </a:rPr>
              <a:t>Stefan G. Dragoev DSc.</a:t>
            </a:r>
          </a:p>
          <a:p>
            <a:pPr marL="533400" indent="-533400" algn="ctr" fontAlgn="auto">
              <a:lnSpc>
                <a:spcPct val="80000"/>
              </a:lnSpc>
              <a:spcAft>
                <a:spcPts val="0"/>
              </a:spcAft>
              <a:buFont typeface="Wingdings"/>
              <a:buNone/>
              <a:defRPr/>
            </a:pPr>
            <a:r>
              <a:rPr lang="en-US" altLang="en-US" sz="2000" dirty="0">
                <a:solidFill>
                  <a:schemeClr val="bg1"/>
                </a:solidFill>
                <a:effectLst>
                  <a:outerShdw blurRad="38100" dist="38100" dir="2700000" algn="tl">
                    <a:srgbClr val="000000"/>
                  </a:outerShdw>
                </a:effectLst>
              </a:rPr>
              <a:t>Corresponding Member </a:t>
            </a:r>
          </a:p>
          <a:p>
            <a:pPr marL="533400" indent="-533400" algn="ctr" fontAlgn="auto">
              <a:lnSpc>
                <a:spcPct val="80000"/>
              </a:lnSpc>
              <a:spcAft>
                <a:spcPts val="0"/>
              </a:spcAft>
              <a:buFont typeface="Wingdings"/>
              <a:buNone/>
              <a:defRPr/>
            </a:pPr>
            <a:r>
              <a:rPr lang="en-US" altLang="en-US" sz="2000" dirty="0">
                <a:solidFill>
                  <a:schemeClr val="bg1"/>
                </a:solidFill>
                <a:effectLst>
                  <a:outerShdw blurRad="38100" dist="38100" dir="2700000" algn="tl">
                    <a:srgbClr val="000000"/>
                  </a:outerShdw>
                </a:effectLst>
              </a:rPr>
              <a:t>of Bulgarian Academy of Sciences</a:t>
            </a:r>
          </a:p>
        </p:txBody>
      </p:sp>
      <p:pic>
        <p:nvPicPr>
          <p:cNvPr id="9" name="Картина 8">
            <a:extLst>
              <a:ext uri="{FF2B5EF4-FFF2-40B4-BE49-F238E27FC236}">
                <a16:creationId xmlns:a16="http://schemas.microsoft.com/office/drawing/2014/main" id="{95225C75-7A69-461F-844E-D0B451A84B8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6732240" y="76200"/>
            <a:ext cx="2340730" cy="1524000"/>
          </a:xfrm>
          <a:prstGeom prst="rect">
            <a:avLst/>
          </a:prstGeom>
        </p:spPr>
      </p:pic>
      <p:pic>
        <p:nvPicPr>
          <p:cNvPr id="10" name="Picture 2" descr="OVIVIEW - Home | Facebook">
            <a:extLst>
              <a:ext uri="{FF2B5EF4-FFF2-40B4-BE49-F238E27FC236}">
                <a16:creationId xmlns:a16="http://schemas.microsoft.com/office/drawing/2014/main" id="{10626E6F-712A-4A68-B517-DE06F81EC9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84" y="79884"/>
            <a:ext cx="1672716" cy="16727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4.1.1</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general introduction</a:t>
            </a:r>
            <a:endParaRPr lang="be-BY" altLang="ja-JP" sz="2400" b="1" dirty="0">
              <a:solidFill>
                <a:srgbClr val="0B508F"/>
              </a:solidFill>
              <a:latin typeface="Arial Black" panose="020B0A04020102020204" pitchFamily="34" charset="0"/>
            </a:endParaRPr>
          </a:p>
          <a:p>
            <a:pPr marL="982663" indent="-352425" fontAlgn="auto">
              <a:spcAft>
                <a:spcPts val="0"/>
              </a:spcAft>
              <a:buNone/>
              <a:defRPr/>
            </a:pPr>
            <a:r>
              <a:rPr lang="en-US" sz="1600" b="1" i="1" dirty="0">
                <a:solidFill>
                  <a:schemeClr val="bg1"/>
                </a:solidFill>
              </a:rPr>
              <a:t>    </a:t>
            </a:r>
            <a:endParaRPr lang="be-BY" altLang="ja-JP" sz="1600" i="1" dirty="0">
              <a:solidFill>
                <a:schemeClr val="bg1"/>
              </a:solidFill>
            </a:endParaRPr>
          </a:p>
        </p:txBody>
      </p:sp>
      <p:sp>
        <p:nvSpPr>
          <p:cNvPr id="3" name="Line 38"/>
          <p:cNvSpPr>
            <a:spLocks noChangeShapeType="1"/>
          </p:cNvSpPr>
          <p:nvPr/>
        </p:nvSpPr>
        <p:spPr bwMode="auto">
          <a:xfrm>
            <a:off x="533400" y="1371600"/>
            <a:ext cx="0" cy="4267200"/>
          </a:xfrm>
          <a:prstGeom prst="line">
            <a:avLst/>
          </a:prstGeom>
          <a:noFill/>
          <a:ln w="38100" cmpd="dbl">
            <a:solidFill>
              <a:schemeClr val="bg1"/>
            </a:solidFill>
            <a:prstDash val="dash"/>
            <a:round/>
            <a:headEnd/>
            <a:tailEnd/>
          </a:ln>
          <a:effectLst/>
        </p:spPr>
        <p:txBody>
          <a:bodyPr/>
          <a:lstStyle/>
          <a:p>
            <a:endParaRPr lang="bg-BG">
              <a:ln>
                <a:solidFill>
                  <a:schemeClr val="bg1"/>
                </a:solidFill>
              </a:ln>
            </a:endParaRPr>
          </a:p>
        </p:txBody>
      </p:sp>
      <p:sp>
        <p:nvSpPr>
          <p:cNvPr id="4" name="Line 37"/>
          <p:cNvSpPr>
            <a:spLocks noChangeShapeType="1"/>
          </p:cNvSpPr>
          <p:nvPr/>
        </p:nvSpPr>
        <p:spPr bwMode="auto">
          <a:xfrm>
            <a:off x="533400" y="1371600"/>
            <a:ext cx="228600" cy="0"/>
          </a:xfrm>
          <a:prstGeom prst="line">
            <a:avLst/>
          </a:prstGeom>
          <a:noFill/>
          <a:ln w="34925" cmpd="dbl">
            <a:solidFill>
              <a:schemeClr val="bg1"/>
            </a:solidFill>
            <a:round/>
            <a:headEnd/>
            <a:tailEnd type="triangle" w="med" len="med"/>
          </a:ln>
          <a:effectLst/>
        </p:spPr>
        <p:txBody>
          <a:bodyPr/>
          <a:lstStyle/>
          <a:p>
            <a:endParaRPr lang="bg-BG"/>
          </a:p>
        </p:txBody>
      </p:sp>
      <p:sp>
        <p:nvSpPr>
          <p:cNvPr id="5" name="AutoShape 23"/>
          <p:cNvSpPr>
            <a:spLocks noChangeArrowheads="1"/>
          </p:cNvSpPr>
          <p:nvPr/>
        </p:nvSpPr>
        <p:spPr bwMode="auto">
          <a:xfrm>
            <a:off x="762000" y="990600"/>
            <a:ext cx="1752600" cy="685800"/>
          </a:xfrm>
          <a:prstGeom prst="flowChartAlternateProcess">
            <a:avLst/>
          </a:prstGeom>
          <a:solidFill>
            <a:srgbClr val="FFFF00"/>
          </a:solidFill>
          <a:ln w="38100">
            <a:solidFill>
              <a:srgbClr val="FFCC00"/>
            </a:solidFill>
            <a:miter lim="800000"/>
            <a:headEnd/>
            <a:tailEnd/>
          </a:ln>
          <a:effectLst/>
        </p:spPr>
        <p:txBody>
          <a:bodyPr wrap="none" anchor="ctr"/>
          <a:lstStyle/>
          <a:p>
            <a:pPr algn="ctr"/>
            <a:r>
              <a:rPr lang="en-GB" dirty="0">
                <a:solidFill>
                  <a:srgbClr val="FF9900"/>
                </a:solidFill>
                <a:effectLst>
                  <a:outerShdw blurRad="38100" dist="38100" dir="2700000" algn="tl">
                    <a:srgbClr val="000000"/>
                  </a:outerShdw>
                </a:effectLst>
                <a:latin typeface="+mn-lt"/>
              </a:rPr>
              <a:t>The audit </a:t>
            </a:r>
          </a:p>
          <a:p>
            <a:pPr algn="ctr"/>
            <a:r>
              <a:rPr lang="en-GB" dirty="0">
                <a:solidFill>
                  <a:srgbClr val="FF9900"/>
                </a:solidFill>
                <a:effectLst>
                  <a:outerShdw blurRad="38100" dist="38100" dir="2700000" algn="tl">
                    <a:srgbClr val="000000"/>
                  </a:outerShdw>
                </a:effectLst>
                <a:latin typeface="+mn-lt"/>
              </a:rPr>
              <a:t>initiating</a:t>
            </a:r>
            <a:endParaRPr lang="bg-BG" dirty="0">
              <a:solidFill>
                <a:srgbClr val="FF9900"/>
              </a:solidFill>
              <a:effectLst>
                <a:outerShdw blurRad="38100" dist="38100" dir="2700000" algn="tl">
                  <a:srgbClr val="000000"/>
                </a:outerShdw>
              </a:effectLst>
              <a:latin typeface="+mn-lt"/>
            </a:endParaRPr>
          </a:p>
        </p:txBody>
      </p:sp>
      <p:sp>
        <p:nvSpPr>
          <p:cNvPr id="7" name="AutoShape 30"/>
          <p:cNvSpPr>
            <a:spLocks noChangeArrowheads="1"/>
          </p:cNvSpPr>
          <p:nvPr/>
        </p:nvSpPr>
        <p:spPr bwMode="auto">
          <a:xfrm>
            <a:off x="5791200" y="1295400"/>
            <a:ext cx="381000" cy="228600"/>
          </a:xfrm>
          <a:prstGeom prst="rightArrow">
            <a:avLst>
              <a:gd name="adj1" fmla="val 50000"/>
              <a:gd name="adj2" fmla="val 41667"/>
            </a:avLst>
          </a:prstGeom>
          <a:solidFill>
            <a:srgbClr val="FFFFFF"/>
          </a:solidFill>
          <a:ln w="9525">
            <a:solidFill>
              <a:schemeClr val="accent1">
                <a:lumMod val="60000"/>
                <a:lumOff val="40000"/>
              </a:schemeClr>
            </a:solidFill>
            <a:miter lim="800000"/>
            <a:headEnd/>
            <a:tailEnd/>
          </a:ln>
          <a:effectLst/>
        </p:spPr>
        <p:txBody>
          <a:bodyPr wrap="none" anchor="ctr"/>
          <a:lstStyle/>
          <a:p>
            <a:endParaRPr lang="bg-BG"/>
          </a:p>
        </p:txBody>
      </p:sp>
      <p:sp>
        <p:nvSpPr>
          <p:cNvPr id="8" name="AutoShape 30"/>
          <p:cNvSpPr>
            <a:spLocks noChangeArrowheads="1"/>
          </p:cNvSpPr>
          <p:nvPr/>
        </p:nvSpPr>
        <p:spPr bwMode="auto">
          <a:xfrm>
            <a:off x="2895600" y="1295400"/>
            <a:ext cx="381000" cy="228600"/>
          </a:xfrm>
          <a:prstGeom prst="rightArrow">
            <a:avLst>
              <a:gd name="adj1" fmla="val 50000"/>
              <a:gd name="adj2" fmla="val 41667"/>
            </a:avLst>
          </a:prstGeom>
          <a:solidFill>
            <a:srgbClr val="FFFFFF"/>
          </a:solidFill>
          <a:ln w="9525">
            <a:solidFill>
              <a:schemeClr val="accent1">
                <a:lumMod val="60000"/>
                <a:lumOff val="40000"/>
              </a:schemeClr>
            </a:solidFill>
            <a:miter lim="800000"/>
            <a:headEnd/>
            <a:tailEnd/>
          </a:ln>
          <a:effectLst/>
        </p:spPr>
        <p:txBody>
          <a:bodyPr wrap="none" anchor="ctr"/>
          <a:lstStyle/>
          <a:p>
            <a:endParaRPr lang="bg-BG"/>
          </a:p>
        </p:txBody>
      </p:sp>
      <p:sp>
        <p:nvSpPr>
          <p:cNvPr id="9" name="AutoShape 24"/>
          <p:cNvSpPr>
            <a:spLocks noChangeArrowheads="1"/>
          </p:cNvSpPr>
          <p:nvPr/>
        </p:nvSpPr>
        <p:spPr bwMode="auto">
          <a:xfrm>
            <a:off x="3657600" y="990600"/>
            <a:ext cx="1752600" cy="685800"/>
          </a:xfrm>
          <a:prstGeom prst="flowChartAlternateProcess">
            <a:avLst/>
          </a:prstGeom>
          <a:solidFill>
            <a:srgbClr val="FFCC00"/>
          </a:solidFill>
          <a:ln w="38100">
            <a:solidFill>
              <a:srgbClr val="FF6600"/>
            </a:solidFill>
            <a:miter lim="800000"/>
            <a:headEnd/>
            <a:tailEnd/>
          </a:ln>
          <a:effectLst/>
        </p:spPr>
        <p:txBody>
          <a:bodyPr wrap="none" anchor="ctr"/>
          <a:lstStyle/>
          <a:p>
            <a:pPr algn="ctr"/>
            <a:r>
              <a:rPr lang="en-GB" dirty="0">
                <a:solidFill>
                  <a:srgbClr val="FF3300"/>
                </a:solidFill>
                <a:effectLst>
                  <a:outerShdw blurRad="38100" dist="38100" dir="2700000" algn="tl">
                    <a:srgbClr val="000000"/>
                  </a:outerShdw>
                </a:effectLst>
                <a:latin typeface="+mn-lt"/>
              </a:rPr>
              <a:t>A preliminary </a:t>
            </a:r>
          </a:p>
          <a:p>
            <a:pPr algn="ctr"/>
            <a:r>
              <a:rPr lang="en-GB" dirty="0">
                <a:solidFill>
                  <a:srgbClr val="FF3300"/>
                </a:solidFill>
                <a:effectLst>
                  <a:outerShdw blurRad="38100" dist="38100" dir="2700000" algn="tl">
                    <a:srgbClr val="000000"/>
                  </a:outerShdw>
                </a:effectLst>
                <a:latin typeface="+mn-lt"/>
              </a:rPr>
              <a:t>audit</a:t>
            </a:r>
            <a:endParaRPr lang="bg-BG" dirty="0">
              <a:solidFill>
                <a:srgbClr val="FF3300"/>
              </a:solidFill>
              <a:effectLst>
                <a:outerShdw blurRad="38100" dist="38100" dir="2700000" algn="tl">
                  <a:srgbClr val="000000"/>
                </a:outerShdw>
              </a:effectLst>
              <a:latin typeface="+mn-lt"/>
            </a:endParaRPr>
          </a:p>
        </p:txBody>
      </p:sp>
      <p:sp>
        <p:nvSpPr>
          <p:cNvPr id="10" name="AutoShape 25"/>
          <p:cNvSpPr>
            <a:spLocks noChangeArrowheads="1"/>
          </p:cNvSpPr>
          <p:nvPr/>
        </p:nvSpPr>
        <p:spPr bwMode="auto">
          <a:xfrm>
            <a:off x="6705600" y="990600"/>
            <a:ext cx="1752600" cy="685800"/>
          </a:xfrm>
          <a:prstGeom prst="flowChartAlternateProcess">
            <a:avLst/>
          </a:prstGeom>
          <a:solidFill>
            <a:srgbClr val="FF0000"/>
          </a:solidFill>
          <a:ln w="38100">
            <a:solidFill>
              <a:srgbClr val="CC0000"/>
            </a:solidFill>
            <a:miter lim="800000"/>
            <a:headEnd/>
            <a:tailEnd/>
          </a:ln>
          <a:effectLst/>
        </p:spPr>
        <p:txBody>
          <a:bodyPr wrap="none" anchor="ctr"/>
          <a:lstStyle/>
          <a:p>
            <a:pPr algn="ctr"/>
            <a:r>
              <a:rPr lang="en-US" dirty="0">
                <a:solidFill>
                  <a:srgbClr val="800000"/>
                </a:solidFill>
                <a:effectLst>
                  <a:outerShdw blurRad="38100" dist="38100" dir="2700000" algn="tl">
                    <a:srgbClr val="000000"/>
                  </a:outerShdw>
                </a:effectLst>
                <a:latin typeface="+mn-lt"/>
              </a:rPr>
              <a:t>Preparations for</a:t>
            </a:r>
          </a:p>
          <a:p>
            <a:pPr algn="ctr"/>
            <a:r>
              <a:rPr lang="en-US" dirty="0">
                <a:solidFill>
                  <a:srgbClr val="800000"/>
                </a:solidFill>
                <a:effectLst>
                  <a:outerShdw blurRad="38100" dist="38100" dir="2700000" algn="tl">
                    <a:srgbClr val="000000"/>
                  </a:outerShdw>
                </a:effectLst>
                <a:latin typeface="+mn-lt"/>
              </a:rPr>
              <a:t>the main audit</a:t>
            </a:r>
            <a:endParaRPr lang="bg-BG" dirty="0">
              <a:solidFill>
                <a:srgbClr val="800000"/>
              </a:solidFill>
              <a:effectLst>
                <a:outerShdw blurRad="38100" dist="38100" dir="2700000" algn="tl">
                  <a:srgbClr val="000000"/>
                </a:outerShdw>
              </a:effectLst>
              <a:latin typeface="+mn-lt"/>
            </a:endParaRPr>
          </a:p>
        </p:txBody>
      </p:sp>
      <p:sp>
        <p:nvSpPr>
          <p:cNvPr id="11" name="AutoShape 26"/>
          <p:cNvSpPr>
            <a:spLocks noChangeArrowheads="1"/>
          </p:cNvSpPr>
          <p:nvPr/>
        </p:nvSpPr>
        <p:spPr bwMode="auto">
          <a:xfrm>
            <a:off x="6781800" y="3124200"/>
            <a:ext cx="1752600" cy="685800"/>
          </a:xfrm>
          <a:prstGeom prst="flowChartAlternateProcess">
            <a:avLst/>
          </a:prstGeom>
          <a:solidFill>
            <a:srgbClr val="CCCCFF"/>
          </a:solidFill>
          <a:ln w="38100">
            <a:solidFill>
              <a:srgbClr val="6600CC"/>
            </a:solidFill>
            <a:miter lim="800000"/>
            <a:headEnd/>
            <a:tailEnd/>
          </a:ln>
          <a:effectLst/>
        </p:spPr>
        <p:txBody>
          <a:bodyPr wrap="none" anchor="ctr"/>
          <a:lstStyle/>
          <a:p>
            <a:pPr algn="ctr"/>
            <a:r>
              <a:rPr lang="en-GB" dirty="0">
                <a:solidFill>
                  <a:srgbClr val="6600CC"/>
                </a:solidFill>
                <a:effectLst>
                  <a:outerShdw blurRad="38100" dist="38100" dir="2700000" algn="tl">
                    <a:srgbClr val="000000"/>
                  </a:outerShdw>
                </a:effectLst>
                <a:latin typeface="+mn-lt"/>
              </a:rPr>
              <a:t>Audit</a:t>
            </a:r>
          </a:p>
          <a:p>
            <a:pPr algn="ctr"/>
            <a:r>
              <a:rPr lang="en-GB" dirty="0">
                <a:solidFill>
                  <a:srgbClr val="6600CC"/>
                </a:solidFill>
                <a:effectLst>
                  <a:outerShdw blurRad="38100" dist="38100" dir="2700000" algn="tl">
                    <a:srgbClr val="000000"/>
                  </a:outerShdw>
                </a:effectLst>
                <a:latin typeface="+mn-lt"/>
              </a:rPr>
              <a:t>on spot</a:t>
            </a:r>
            <a:endParaRPr lang="bg-BG" dirty="0">
              <a:solidFill>
                <a:srgbClr val="6600CC"/>
              </a:solidFill>
              <a:effectLst>
                <a:outerShdw blurRad="38100" dist="38100" dir="2700000" algn="tl">
                  <a:srgbClr val="000000"/>
                </a:outerShdw>
              </a:effectLst>
              <a:latin typeface="+mn-lt"/>
            </a:endParaRPr>
          </a:p>
        </p:txBody>
      </p:sp>
      <p:sp>
        <p:nvSpPr>
          <p:cNvPr id="12" name="AutoShape 27"/>
          <p:cNvSpPr>
            <a:spLocks noChangeArrowheads="1"/>
          </p:cNvSpPr>
          <p:nvPr/>
        </p:nvSpPr>
        <p:spPr bwMode="auto">
          <a:xfrm>
            <a:off x="6781800" y="5410200"/>
            <a:ext cx="1752600" cy="685800"/>
          </a:xfrm>
          <a:prstGeom prst="flowChartAlternateProcess">
            <a:avLst/>
          </a:prstGeom>
          <a:solidFill>
            <a:srgbClr val="CCFFFF"/>
          </a:solidFill>
          <a:ln w="38100">
            <a:solidFill>
              <a:srgbClr val="00CCFF"/>
            </a:solidFill>
            <a:miter lim="800000"/>
            <a:headEnd/>
            <a:tailEnd/>
          </a:ln>
          <a:effectLst/>
        </p:spPr>
        <p:txBody>
          <a:bodyPr wrap="none" anchor="ctr"/>
          <a:lstStyle/>
          <a:p>
            <a:pPr algn="ctr"/>
            <a:r>
              <a:rPr lang="en-GB" dirty="0">
                <a:solidFill>
                  <a:srgbClr val="0099FF"/>
                </a:solidFill>
                <a:effectLst>
                  <a:outerShdw blurRad="38100" dist="38100" dir="2700000" algn="tl">
                    <a:srgbClr val="000000"/>
                  </a:outerShdw>
                </a:effectLst>
                <a:latin typeface="+mn-lt"/>
              </a:rPr>
              <a:t>Audit</a:t>
            </a:r>
            <a:endParaRPr lang="bg-BG" dirty="0">
              <a:solidFill>
                <a:srgbClr val="0099FF"/>
              </a:solidFill>
              <a:effectLst>
                <a:outerShdw blurRad="38100" dist="38100" dir="2700000" algn="tl">
                  <a:srgbClr val="000000"/>
                </a:outerShdw>
              </a:effectLst>
              <a:latin typeface="+mn-lt"/>
            </a:endParaRPr>
          </a:p>
          <a:p>
            <a:pPr algn="ctr"/>
            <a:r>
              <a:rPr lang="en-GB" dirty="0">
                <a:solidFill>
                  <a:srgbClr val="0099FF"/>
                </a:solidFill>
                <a:effectLst>
                  <a:outerShdw blurRad="38100" dist="38100" dir="2700000" algn="tl">
                    <a:srgbClr val="000000"/>
                  </a:outerShdw>
                </a:effectLst>
                <a:latin typeface="+mn-lt"/>
              </a:rPr>
              <a:t>report</a:t>
            </a:r>
          </a:p>
        </p:txBody>
      </p:sp>
      <p:sp>
        <p:nvSpPr>
          <p:cNvPr id="13" name="AutoShape 28"/>
          <p:cNvSpPr>
            <a:spLocks noChangeArrowheads="1"/>
          </p:cNvSpPr>
          <p:nvPr/>
        </p:nvSpPr>
        <p:spPr bwMode="auto">
          <a:xfrm>
            <a:off x="3810000" y="5410200"/>
            <a:ext cx="1752600" cy="685800"/>
          </a:xfrm>
          <a:prstGeom prst="flowChartAlternateProcess">
            <a:avLst/>
          </a:prstGeom>
          <a:solidFill>
            <a:srgbClr val="99CC00"/>
          </a:solidFill>
          <a:ln w="38100">
            <a:solidFill>
              <a:srgbClr val="009900"/>
            </a:solidFill>
            <a:miter lim="800000"/>
            <a:headEnd/>
            <a:tailEnd/>
          </a:ln>
          <a:effectLst/>
        </p:spPr>
        <p:txBody>
          <a:bodyPr wrap="none" anchor="ctr"/>
          <a:lstStyle/>
          <a:p>
            <a:pPr algn="ctr"/>
            <a:r>
              <a:rPr lang="en-GB" dirty="0">
                <a:solidFill>
                  <a:srgbClr val="006600"/>
                </a:solidFill>
                <a:effectLst>
                  <a:outerShdw blurRad="38100" dist="38100" dir="2700000" algn="tl">
                    <a:srgbClr val="000000"/>
                  </a:outerShdw>
                </a:effectLst>
                <a:latin typeface="+mn-lt"/>
              </a:rPr>
              <a:t>The audit</a:t>
            </a:r>
            <a:endParaRPr lang="bg-BG" dirty="0">
              <a:solidFill>
                <a:srgbClr val="006600"/>
              </a:solidFill>
              <a:effectLst>
                <a:outerShdw blurRad="38100" dist="38100" dir="2700000" algn="tl">
                  <a:srgbClr val="000000"/>
                </a:outerShdw>
              </a:effectLst>
              <a:latin typeface="+mn-lt"/>
            </a:endParaRPr>
          </a:p>
          <a:p>
            <a:pPr algn="ctr"/>
            <a:r>
              <a:rPr lang="en-GB" dirty="0">
                <a:solidFill>
                  <a:srgbClr val="006600"/>
                </a:solidFill>
                <a:effectLst>
                  <a:outerShdw blurRad="38100" dist="38100" dir="2700000" algn="tl">
                    <a:srgbClr val="000000"/>
                  </a:outerShdw>
                </a:effectLst>
                <a:latin typeface="+mn-lt"/>
              </a:rPr>
              <a:t>completion</a:t>
            </a:r>
          </a:p>
        </p:txBody>
      </p:sp>
      <p:sp>
        <p:nvSpPr>
          <p:cNvPr id="14" name="AutoShape 29"/>
          <p:cNvSpPr>
            <a:spLocks noChangeArrowheads="1"/>
          </p:cNvSpPr>
          <p:nvPr/>
        </p:nvSpPr>
        <p:spPr bwMode="auto">
          <a:xfrm>
            <a:off x="914400" y="5334000"/>
            <a:ext cx="1752600" cy="685800"/>
          </a:xfrm>
          <a:prstGeom prst="flowChartAlternateProcess">
            <a:avLst/>
          </a:prstGeom>
          <a:solidFill>
            <a:srgbClr val="3366FF"/>
          </a:solidFill>
          <a:ln w="38100">
            <a:solidFill>
              <a:srgbClr val="000080"/>
            </a:solidFill>
            <a:miter lim="800000"/>
            <a:headEnd/>
            <a:tailEnd/>
          </a:ln>
          <a:effectLst/>
        </p:spPr>
        <p:txBody>
          <a:bodyPr wrap="none" anchor="ctr"/>
          <a:lstStyle/>
          <a:p>
            <a:pPr algn="ctr"/>
            <a:r>
              <a:rPr lang="en-GB" dirty="0">
                <a:solidFill>
                  <a:srgbClr val="000099"/>
                </a:solidFill>
                <a:effectLst>
                  <a:outerShdw blurRad="38100" dist="38100" dir="2700000" algn="tl">
                    <a:srgbClr val="000000"/>
                  </a:outerShdw>
                </a:effectLst>
                <a:latin typeface="+mn-lt"/>
              </a:rPr>
              <a:t>Subsequent</a:t>
            </a:r>
          </a:p>
          <a:p>
            <a:pPr algn="ctr"/>
            <a:r>
              <a:rPr lang="en-GB" dirty="0">
                <a:solidFill>
                  <a:srgbClr val="000099"/>
                </a:solidFill>
                <a:effectLst>
                  <a:outerShdw blurRad="38100" dist="38100" dir="2700000" algn="tl">
                    <a:srgbClr val="000000"/>
                  </a:outerShdw>
                </a:effectLst>
                <a:latin typeface="+mn-lt"/>
              </a:rPr>
              <a:t>audit</a:t>
            </a:r>
            <a:endParaRPr lang="bg-BG" dirty="0">
              <a:solidFill>
                <a:srgbClr val="000099"/>
              </a:solidFill>
              <a:effectLst>
                <a:outerShdw blurRad="38100" dist="38100" dir="2700000" algn="tl">
                  <a:srgbClr val="000000"/>
                </a:outerShdw>
              </a:effectLst>
              <a:latin typeface="+mn-lt"/>
            </a:endParaRPr>
          </a:p>
        </p:txBody>
      </p:sp>
      <p:sp>
        <p:nvSpPr>
          <p:cNvPr id="15" name="Line 39"/>
          <p:cNvSpPr>
            <a:spLocks noChangeShapeType="1"/>
          </p:cNvSpPr>
          <p:nvPr/>
        </p:nvSpPr>
        <p:spPr bwMode="auto">
          <a:xfrm flipV="1">
            <a:off x="533400" y="5638800"/>
            <a:ext cx="381000" cy="0"/>
          </a:xfrm>
          <a:prstGeom prst="line">
            <a:avLst/>
          </a:prstGeom>
          <a:ln>
            <a:prstDash val="lgDash"/>
            <a:headEnd/>
            <a:tailEnd/>
          </a:ln>
        </p:spPr>
        <p:style>
          <a:lnRef idx="1">
            <a:schemeClr val="dk1"/>
          </a:lnRef>
          <a:fillRef idx="0">
            <a:schemeClr val="dk1"/>
          </a:fillRef>
          <a:effectRef idx="0">
            <a:schemeClr val="dk1"/>
          </a:effectRef>
          <a:fontRef idx="minor">
            <a:schemeClr val="tx1"/>
          </a:fontRef>
        </p:style>
        <p:txBody>
          <a:bodyPr/>
          <a:lstStyle/>
          <a:p>
            <a:endParaRPr lang="bg-BG"/>
          </a:p>
        </p:txBody>
      </p:sp>
      <p:sp>
        <p:nvSpPr>
          <p:cNvPr id="16" name="AutoShape 34"/>
          <p:cNvSpPr>
            <a:spLocks noChangeArrowheads="1"/>
          </p:cNvSpPr>
          <p:nvPr/>
        </p:nvSpPr>
        <p:spPr bwMode="auto">
          <a:xfrm rot="5400000">
            <a:off x="7467600" y="2286000"/>
            <a:ext cx="381000" cy="228600"/>
          </a:xfrm>
          <a:prstGeom prst="rightArrow">
            <a:avLst>
              <a:gd name="adj1" fmla="val 50000"/>
              <a:gd name="adj2" fmla="val 41667"/>
            </a:avLst>
          </a:prstGeom>
          <a:solidFill>
            <a:srgbClr val="FFFFFF"/>
          </a:solidFill>
          <a:ln w="9525">
            <a:solidFill>
              <a:schemeClr val="accent1">
                <a:lumMod val="60000"/>
                <a:lumOff val="40000"/>
              </a:schemeClr>
            </a:solidFill>
            <a:miter lim="800000"/>
            <a:headEnd/>
            <a:tailEnd/>
          </a:ln>
          <a:effectLst/>
        </p:spPr>
        <p:txBody>
          <a:bodyPr wrap="none" anchor="ctr"/>
          <a:lstStyle/>
          <a:p>
            <a:endParaRPr lang="bg-BG"/>
          </a:p>
        </p:txBody>
      </p:sp>
      <p:sp>
        <p:nvSpPr>
          <p:cNvPr id="18" name="AutoShape 34"/>
          <p:cNvSpPr>
            <a:spLocks noChangeArrowheads="1"/>
          </p:cNvSpPr>
          <p:nvPr/>
        </p:nvSpPr>
        <p:spPr bwMode="auto">
          <a:xfrm rot="5400000">
            <a:off x="7467600" y="4419600"/>
            <a:ext cx="381000" cy="228600"/>
          </a:xfrm>
          <a:prstGeom prst="rightArrow">
            <a:avLst>
              <a:gd name="adj1" fmla="val 50000"/>
              <a:gd name="adj2" fmla="val 41667"/>
            </a:avLst>
          </a:prstGeom>
          <a:solidFill>
            <a:srgbClr val="FFFFFF"/>
          </a:solidFill>
          <a:ln w="9525">
            <a:solidFill>
              <a:schemeClr val="accent1">
                <a:lumMod val="60000"/>
                <a:lumOff val="40000"/>
              </a:schemeClr>
            </a:solidFill>
            <a:miter lim="800000"/>
            <a:headEnd/>
            <a:tailEnd/>
          </a:ln>
          <a:effectLst/>
        </p:spPr>
        <p:txBody>
          <a:bodyPr wrap="none" anchor="ctr"/>
          <a:lstStyle/>
          <a:p>
            <a:endParaRPr lang="bg-BG"/>
          </a:p>
        </p:txBody>
      </p:sp>
      <p:sp>
        <p:nvSpPr>
          <p:cNvPr id="20" name="AutoShape 32"/>
          <p:cNvSpPr>
            <a:spLocks noChangeArrowheads="1"/>
          </p:cNvSpPr>
          <p:nvPr/>
        </p:nvSpPr>
        <p:spPr bwMode="auto">
          <a:xfrm rot="10800000">
            <a:off x="5943600" y="5562600"/>
            <a:ext cx="381000" cy="228600"/>
          </a:xfrm>
          <a:prstGeom prst="rightArrow">
            <a:avLst>
              <a:gd name="adj1" fmla="val 50000"/>
              <a:gd name="adj2" fmla="val 41667"/>
            </a:avLst>
          </a:prstGeom>
          <a:solidFill>
            <a:srgbClr val="FFFFFF"/>
          </a:solidFill>
          <a:ln w="9525">
            <a:solidFill>
              <a:schemeClr val="accent1">
                <a:lumMod val="60000"/>
                <a:lumOff val="40000"/>
              </a:schemeClr>
            </a:solidFill>
            <a:miter lim="800000"/>
            <a:headEnd/>
            <a:tailEnd/>
          </a:ln>
        </p:spPr>
        <p:txBody>
          <a:bodyPr wrap="none" anchor="ctr"/>
          <a:lstStyle/>
          <a:p>
            <a:endParaRPr lang="bg-BG"/>
          </a:p>
        </p:txBody>
      </p:sp>
      <p:sp>
        <p:nvSpPr>
          <p:cNvPr id="21" name="AutoShape 32"/>
          <p:cNvSpPr>
            <a:spLocks noChangeArrowheads="1"/>
          </p:cNvSpPr>
          <p:nvPr/>
        </p:nvSpPr>
        <p:spPr bwMode="auto">
          <a:xfrm rot="10800000">
            <a:off x="3048000" y="5562600"/>
            <a:ext cx="381000" cy="228600"/>
          </a:xfrm>
          <a:prstGeom prst="rightArrow">
            <a:avLst>
              <a:gd name="adj1" fmla="val 50000"/>
              <a:gd name="adj2" fmla="val 41667"/>
            </a:avLst>
          </a:prstGeom>
          <a:solidFill>
            <a:srgbClr val="FFFFFF"/>
          </a:solidFill>
          <a:ln w="9525">
            <a:solidFill>
              <a:schemeClr val="accent1">
                <a:lumMod val="60000"/>
                <a:lumOff val="40000"/>
              </a:schemeClr>
            </a:solidFill>
            <a:miter lim="800000"/>
            <a:headEnd/>
            <a:tailEnd/>
          </a:ln>
        </p:spPr>
        <p:txBody>
          <a:bodyPr wrap="none" anchor="ctr"/>
          <a:lstStyle/>
          <a:p>
            <a:endParaRPr lang="bg-BG" dirty="0">
              <a:solidFill>
                <a:schemeClr val="bg1"/>
              </a:solidFill>
            </a:endParaRPr>
          </a:p>
        </p:txBody>
      </p:sp>
      <p:pic>
        <p:nvPicPr>
          <p:cNvPr id="22" name="Picture 15" descr="MC900383252[1]"/>
          <p:cNvPicPr>
            <a:picLocks noChangeAspect="1" noChangeArrowheads="1"/>
          </p:cNvPicPr>
          <p:nvPr/>
        </p:nvPicPr>
        <p:blipFill>
          <a:blip r:embed="rId3" cstate="print"/>
          <a:srcRect/>
          <a:stretch>
            <a:fillRect/>
          </a:stretch>
        </p:blipFill>
        <p:spPr bwMode="auto">
          <a:xfrm>
            <a:off x="838200" y="2667000"/>
            <a:ext cx="2155371" cy="2057400"/>
          </a:xfrm>
          <a:prstGeom prst="rect">
            <a:avLst/>
          </a:prstGeom>
          <a:noFill/>
          <a:ln w="9525">
            <a:noFill/>
            <a:miter lim="800000"/>
            <a:headEnd/>
            <a:tailEnd/>
          </a:ln>
        </p:spPr>
      </p:pic>
      <p:pic>
        <p:nvPicPr>
          <p:cNvPr id="23" name="Picture 16" descr="MC900383494[1]"/>
          <p:cNvPicPr>
            <a:picLocks noChangeAspect="1" noChangeArrowheads="1"/>
          </p:cNvPicPr>
          <p:nvPr/>
        </p:nvPicPr>
        <p:blipFill>
          <a:blip r:embed="rId4" cstate="print"/>
          <a:srcRect/>
          <a:stretch>
            <a:fillRect/>
          </a:stretch>
        </p:blipFill>
        <p:spPr bwMode="auto">
          <a:xfrm>
            <a:off x="4114800" y="3810000"/>
            <a:ext cx="1252262" cy="1557745"/>
          </a:xfrm>
          <a:prstGeom prst="rect">
            <a:avLst/>
          </a:prstGeom>
          <a:noFill/>
          <a:ln w="9525">
            <a:noFill/>
            <a:miter lim="800000"/>
            <a:headEnd/>
            <a:tailEnd/>
          </a:ln>
        </p:spPr>
      </p:pic>
      <p:pic>
        <p:nvPicPr>
          <p:cNvPr id="24" name="Picture 14" descr="MC900388902[1]"/>
          <p:cNvPicPr>
            <a:picLocks noChangeAspect="1" noChangeArrowheads="1"/>
          </p:cNvPicPr>
          <p:nvPr/>
        </p:nvPicPr>
        <p:blipFill>
          <a:blip r:embed="rId5" cstate="print"/>
          <a:srcRect/>
          <a:stretch>
            <a:fillRect/>
          </a:stretch>
        </p:blipFill>
        <p:spPr bwMode="auto">
          <a:xfrm>
            <a:off x="5181600" y="2057400"/>
            <a:ext cx="1524000" cy="1727823"/>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15240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4.1.2</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PRINCIPLES for audit performing</a:t>
            </a:r>
            <a:endParaRPr lang="be-BY" altLang="ja-JP" sz="2400" b="1" dirty="0">
              <a:solidFill>
                <a:srgbClr val="0B508F"/>
              </a:solidFill>
              <a:latin typeface="Arial Black" panose="020B0A04020102020204" pitchFamily="34" charset="0"/>
            </a:endParaRPr>
          </a:p>
          <a:p>
            <a:pPr marL="982663" indent="-352425" fontAlgn="auto">
              <a:spcAft>
                <a:spcPts val="0"/>
              </a:spcAft>
              <a:buNone/>
              <a:defRPr/>
            </a:pPr>
            <a:endParaRPr lang="be-BY" altLang="ja-JP" sz="1600" i="1" dirty="0">
              <a:solidFill>
                <a:schemeClr val="bg1"/>
              </a:solidFill>
            </a:endParaRPr>
          </a:p>
        </p:txBody>
      </p:sp>
      <p:sp>
        <p:nvSpPr>
          <p:cNvPr id="3" name="Text Box 15"/>
          <p:cNvSpPr txBox="1">
            <a:spLocks noChangeArrowheads="1"/>
          </p:cNvSpPr>
          <p:nvPr/>
        </p:nvSpPr>
        <p:spPr bwMode="auto">
          <a:xfrm>
            <a:off x="228600" y="762000"/>
            <a:ext cx="4343400" cy="1143000"/>
          </a:xfrm>
          <a:prstGeom prst="rect">
            <a:avLst/>
          </a:prstGeom>
          <a:noFill/>
          <a:ln w="25400">
            <a:solidFill>
              <a:srgbClr val="000000"/>
            </a:solidFill>
            <a:miter lim="800000"/>
            <a:headEnd/>
            <a:tailEnd/>
          </a:ln>
        </p:spPr>
        <p:txBody>
          <a:bodyPr/>
          <a:lstStyle/>
          <a:p>
            <a:pPr marL="114300" lvl="1" algn="ctr"/>
            <a:r>
              <a:rPr lang="en-US" sz="2000" b="1" dirty="0">
                <a:solidFill>
                  <a:schemeClr val="bg1"/>
                </a:solidFill>
                <a:latin typeface="+mn-lt"/>
              </a:rPr>
              <a:t>The ethical behavior </a:t>
            </a:r>
          </a:p>
          <a:p>
            <a:pPr marL="114300" lvl="1" algn="ctr"/>
            <a:r>
              <a:rPr lang="en-US" dirty="0">
                <a:solidFill>
                  <a:schemeClr val="bg1"/>
                </a:solidFill>
                <a:latin typeface="+mn-lt"/>
              </a:rPr>
              <a:t>It is the foundation for professionalism</a:t>
            </a:r>
            <a:endParaRPr lang="bg-BG" dirty="0">
              <a:solidFill>
                <a:schemeClr val="bg1"/>
              </a:solidFill>
              <a:latin typeface="+mn-lt"/>
            </a:endParaRPr>
          </a:p>
        </p:txBody>
      </p:sp>
      <p:sp>
        <p:nvSpPr>
          <p:cNvPr id="4" name="Text Box 16"/>
          <p:cNvSpPr txBox="1">
            <a:spLocks noChangeArrowheads="1"/>
          </p:cNvSpPr>
          <p:nvPr/>
        </p:nvSpPr>
        <p:spPr bwMode="auto">
          <a:xfrm>
            <a:off x="914400" y="2514600"/>
            <a:ext cx="4267200" cy="1219200"/>
          </a:xfrm>
          <a:prstGeom prst="rect">
            <a:avLst/>
          </a:prstGeom>
          <a:noFill/>
          <a:ln w="25400">
            <a:solidFill>
              <a:srgbClr val="000000"/>
            </a:solidFill>
            <a:miter lim="800000"/>
            <a:headEnd/>
            <a:tailEnd/>
          </a:ln>
        </p:spPr>
        <p:txBody>
          <a:bodyPr/>
          <a:lstStyle/>
          <a:p>
            <a:pPr marL="114300" lvl="1" algn="ctr">
              <a:lnSpc>
                <a:spcPct val="105000"/>
              </a:lnSpc>
            </a:pPr>
            <a:r>
              <a:rPr lang="en-US" sz="2000" b="1" dirty="0">
                <a:solidFill>
                  <a:schemeClr val="bg1"/>
                </a:solidFill>
                <a:latin typeface="+mn-lt"/>
              </a:rPr>
              <a:t>Impartially presenting</a:t>
            </a:r>
            <a:br>
              <a:rPr lang="en-US" b="1" dirty="0">
                <a:solidFill>
                  <a:schemeClr val="bg1"/>
                </a:solidFill>
                <a:latin typeface="+mn-lt"/>
              </a:rPr>
            </a:br>
            <a:r>
              <a:rPr lang="en-US" dirty="0">
                <a:solidFill>
                  <a:schemeClr val="bg1"/>
                </a:solidFill>
                <a:latin typeface="+mn-lt"/>
              </a:rPr>
              <a:t>It obliged that the outcomes to be true and accurate reported</a:t>
            </a:r>
            <a:endParaRPr lang="bg-BG" dirty="0">
              <a:solidFill>
                <a:schemeClr val="bg1"/>
              </a:solidFill>
              <a:latin typeface="+mn-lt"/>
            </a:endParaRPr>
          </a:p>
        </p:txBody>
      </p:sp>
      <p:sp>
        <p:nvSpPr>
          <p:cNvPr id="5" name="Text Box 17"/>
          <p:cNvSpPr txBox="1">
            <a:spLocks noChangeArrowheads="1"/>
          </p:cNvSpPr>
          <p:nvPr/>
        </p:nvSpPr>
        <p:spPr bwMode="auto">
          <a:xfrm>
            <a:off x="1600200" y="4267200"/>
            <a:ext cx="4343400" cy="1219200"/>
          </a:xfrm>
          <a:prstGeom prst="rect">
            <a:avLst/>
          </a:prstGeom>
          <a:noFill/>
          <a:ln w="25400">
            <a:solidFill>
              <a:srgbClr val="000000"/>
            </a:solidFill>
            <a:miter lim="800000"/>
            <a:headEnd/>
            <a:tailEnd/>
          </a:ln>
        </p:spPr>
        <p:txBody>
          <a:bodyPr/>
          <a:lstStyle/>
          <a:p>
            <a:pPr algn="ctr">
              <a:lnSpc>
                <a:spcPct val="105000"/>
              </a:lnSpc>
            </a:pPr>
            <a:r>
              <a:rPr lang="en-US" sz="2000" b="1" dirty="0">
                <a:solidFill>
                  <a:schemeClr val="bg1"/>
                </a:solidFill>
                <a:latin typeface="+mn-lt"/>
              </a:rPr>
              <a:t>Professional integrity</a:t>
            </a:r>
          </a:p>
          <a:p>
            <a:pPr algn="ctr">
              <a:lnSpc>
                <a:spcPct val="105000"/>
              </a:lnSpc>
            </a:pPr>
            <a:r>
              <a:rPr lang="en-US" dirty="0">
                <a:solidFill>
                  <a:schemeClr val="bg1"/>
                </a:solidFill>
                <a:latin typeface="+mn-lt"/>
              </a:rPr>
              <a:t>Hardworking, diligence and correct decisions during the audit</a:t>
            </a:r>
            <a:endParaRPr lang="bg-BG" dirty="0">
              <a:solidFill>
                <a:schemeClr val="bg1"/>
              </a:solidFill>
              <a:latin typeface="+mn-lt"/>
            </a:endParaRPr>
          </a:p>
        </p:txBody>
      </p:sp>
      <p:pic>
        <p:nvPicPr>
          <p:cNvPr id="6" name="Picture 18"/>
          <p:cNvPicPr>
            <a:picLocks noChangeAspect="1" noChangeArrowheads="1"/>
          </p:cNvPicPr>
          <p:nvPr/>
        </p:nvPicPr>
        <p:blipFill>
          <a:blip r:embed="rId3" cstate="print"/>
          <a:srcRect/>
          <a:stretch>
            <a:fillRect/>
          </a:stretch>
        </p:blipFill>
        <p:spPr bwMode="auto">
          <a:xfrm>
            <a:off x="1981200" y="1905000"/>
            <a:ext cx="1752600" cy="584200"/>
          </a:xfrm>
          <a:prstGeom prst="rect">
            <a:avLst/>
          </a:prstGeom>
          <a:noFill/>
          <a:ln w="9525">
            <a:noFill/>
            <a:miter lim="800000"/>
            <a:headEnd/>
            <a:tailEnd/>
          </a:ln>
        </p:spPr>
      </p:pic>
      <p:pic>
        <p:nvPicPr>
          <p:cNvPr id="7" name="Picture 25"/>
          <p:cNvPicPr>
            <a:picLocks noChangeAspect="1" noChangeArrowheads="1"/>
          </p:cNvPicPr>
          <p:nvPr/>
        </p:nvPicPr>
        <p:blipFill>
          <a:blip r:embed="rId4" cstate="print"/>
          <a:srcRect/>
          <a:stretch>
            <a:fillRect/>
          </a:stretch>
        </p:blipFill>
        <p:spPr bwMode="auto">
          <a:xfrm>
            <a:off x="2667000" y="3733800"/>
            <a:ext cx="1800820" cy="523875"/>
          </a:xfrm>
          <a:prstGeom prst="rect">
            <a:avLst/>
          </a:prstGeom>
          <a:solidFill>
            <a:schemeClr val="accent1"/>
          </a:solidFill>
          <a:ln w="9525">
            <a:noFill/>
            <a:miter lim="800000"/>
            <a:headEnd/>
            <a:tailEnd/>
          </a:ln>
        </p:spPr>
      </p:pic>
      <p:pic>
        <p:nvPicPr>
          <p:cNvPr id="8" name="Picture 21" descr="MP900448493[1]"/>
          <p:cNvPicPr>
            <a:picLocks noChangeAspect="1" noChangeArrowheads="1"/>
          </p:cNvPicPr>
          <p:nvPr/>
        </p:nvPicPr>
        <p:blipFill>
          <a:blip r:embed="rId5" cstate="print"/>
          <a:srcRect/>
          <a:stretch>
            <a:fillRect/>
          </a:stretch>
        </p:blipFill>
        <p:spPr bwMode="auto">
          <a:xfrm>
            <a:off x="6248400" y="4800600"/>
            <a:ext cx="2590800" cy="1727200"/>
          </a:xfrm>
          <a:prstGeom prst="rect">
            <a:avLst/>
          </a:prstGeom>
          <a:noFill/>
        </p:spPr>
      </p:pic>
      <p:pic>
        <p:nvPicPr>
          <p:cNvPr id="9" name="Picture 20" descr="MP900422593[1]"/>
          <p:cNvPicPr>
            <a:picLocks noChangeAspect="1" noChangeArrowheads="1"/>
          </p:cNvPicPr>
          <p:nvPr/>
        </p:nvPicPr>
        <p:blipFill>
          <a:blip r:embed="rId6" cstate="print"/>
          <a:srcRect/>
          <a:stretch>
            <a:fillRect/>
          </a:stretch>
        </p:blipFill>
        <p:spPr bwMode="auto">
          <a:xfrm>
            <a:off x="5334000" y="838200"/>
            <a:ext cx="3657600" cy="243840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4.1.2</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PRINCIPLES for audit performing</a:t>
            </a:r>
            <a:endParaRPr lang="be-BY" altLang="ja-JP" sz="2400" b="1" dirty="0">
              <a:solidFill>
                <a:srgbClr val="0B508F"/>
              </a:solidFill>
              <a:latin typeface="Arial Black" panose="020B0A04020102020204" pitchFamily="34" charset="0"/>
            </a:endParaRPr>
          </a:p>
          <a:p>
            <a:pPr marL="982663" indent="-352425" fontAlgn="auto">
              <a:spcAft>
                <a:spcPts val="0"/>
              </a:spcAft>
              <a:buNone/>
              <a:defRPr/>
            </a:pPr>
            <a:r>
              <a:rPr lang="en-US" sz="1600" b="1" i="1" dirty="0">
                <a:solidFill>
                  <a:schemeClr val="bg1"/>
                </a:solidFill>
              </a:rPr>
              <a:t>      </a:t>
            </a:r>
            <a:endParaRPr lang="be-BY" altLang="ja-JP" sz="1600" i="1" dirty="0">
              <a:solidFill>
                <a:schemeClr val="bg1"/>
              </a:solidFill>
            </a:endParaRPr>
          </a:p>
        </p:txBody>
      </p:sp>
      <p:sp>
        <p:nvSpPr>
          <p:cNvPr id="3" name="Text Box 12"/>
          <p:cNvSpPr txBox="1">
            <a:spLocks noChangeArrowheads="1"/>
          </p:cNvSpPr>
          <p:nvPr/>
        </p:nvSpPr>
        <p:spPr bwMode="auto">
          <a:xfrm>
            <a:off x="381000" y="2133600"/>
            <a:ext cx="3200400" cy="1447800"/>
          </a:xfrm>
          <a:prstGeom prst="rect">
            <a:avLst/>
          </a:prstGeom>
          <a:noFill/>
          <a:ln w="31750">
            <a:solidFill>
              <a:srgbClr val="000000"/>
            </a:solidFill>
            <a:miter lim="800000"/>
            <a:headEnd/>
            <a:tailEnd/>
          </a:ln>
        </p:spPr>
        <p:txBody>
          <a:bodyPr/>
          <a:lstStyle/>
          <a:p>
            <a:pPr algn="ctr"/>
            <a:r>
              <a:rPr lang="en-US" sz="2000" b="1" dirty="0">
                <a:solidFill>
                  <a:schemeClr val="bg1"/>
                </a:solidFill>
                <a:latin typeface="+mn-lt"/>
              </a:rPr>
              <a:t>Independence</a:t>
            </a:r>
          </a:p>
          <a:p>
            <a:pPr algn="ctr"/>
            <a:r>
              <a:rPr lang="en-US" dirty="0">
                <a:solidFill>
                  <a:schemeClr val="bg1"/>
                </a:solidFill>
                <a:latin typeface="+mn-lt"/>
              </a:rPr>
              <a:t>It basis of the impartiality and objectivity</a:t>
            </a:r>
          </a:p>
          <a:p>
            <a:pPr algn="ctr"/>
            <a:r>
              <a:rPr lang="en-US" dirty="0">
                <a:solidFill>
                  <a:schemeClr val="bg1"/>
                </a:solidFill>
                <a:latin typeface="+mn-lt"/>
              </a:rPr>
              <a:t>audit findings</a:t>
            </a:r>
            <a:endParaRPr lang="bg-BG" dirty="0">
              <a:solidFill>
                <a:schemeClr val="bg1"/>
              </a:solidFill>
              <a:latin typeface="+mn-lt"/>
            </a:endParaRPr>
          </a:p>
        </p:txBody>
      </p:sp>
      <p:sp>
        <p:nvSpPr>
          <p:cNvPr id="4" name="Text Box 13"/>
          <p:cNvSpPr txBox="1">
            <a:spLocks noChangeArrowheads="1"/>
          </p:cNvSpPr>
          <p:nvPr/>
        </p:nvSpPr>
        <p:spPr bwMode="auto">
          <a:xfrm>
            <a:off x="3635375" y="4278313"/>
            <a:ext cx="3659188" cy="1524000"/>
          </a:xfrm>
          <a:prstGeom prst="rect">
            <a:avLst/>
          </a:prstGeom>
          <a:noFill/>
          <a:ln w="25400">
            <a:solidFill>
              <a:srgbClr val="000000"/>
            </a:solidFill>
            <a:miter lim="800000"/>
            <a:headEnd/>
            <a:tailEnd/>
          </a:ln>
        </p:spPr>
        <p:txBody>
          <a:bodyPr/>
          <a:lstStyle/>
          <a:p>
            <a:pPr marL="114300" lvl="1" algn="ctr"/>
            <a:r>
              <a:rPr lang="en-US" sz="2000" b="1" dirty="0">
                <a:solidFill>
                  <a:schemeClr val="bg1"/>
                </a:solidFill>
                <a:latin typeface="+mn-lt"/>
              </a:rPr>
              <a:t>Approach based on proofs/ evidences</a:t>
            </a:r>
          </a:p>
          <a:p>
            <a:pPr marL="114300" lvl="1" algn="ctr"/>
            <a:r>
              <a:rPr lang="en-US" dirty="0">
                <a:solidFill>
                  <a:schemeClr val="bg1"/>
                </a:solidFill>
                <a:latin typeface="+mn-lt"/>
              </a:rPr>
              <a:t>A rational method to achieve reliable and reproducible audit conclusions</a:t>
            </a:r>
            <a:endParaRPr lang="bg-BG" dirty="0">
              <a:solidFill>
                <a:schemeClr val="bg1"/>
              </a:solidFill>
              <a:latin typeface="+mn-lt"/>
            </a:endParaRPr>
          </a:p>
        </p:txBody>
      </p:sp>
      <p:pic>
        <p:nvPicPr>
          <p:cNvPr id="5" name="Picture 14"/>
          <p:cNvPicPr>
            <a:picLocks noChangeAspect="1" noChangeArrowheads="1"/>
          </p:cNvPicPr>
          <p:nvPr/>
        </p:nvPicPr>
        <p:blipFill>
          <a:blip r:embed="rId3" cstate="print"/>
          <a:srcRect/>
          <a:stretch>
            <a:fillRect/>
          </a:stretch>
        </p:blipFill>
        <p:spPr bwMode="auto">
          <a:xfrm>
            <a:off x="3556000" y="2552700"/>
            <a:ext cx="381000" cy="571500"/>
          </a:xfrm>
          <a:prstGeom prst="rect">
            <a:avLst/>
          </a:prstGeom>
          <a:noFill/>
          <a:ln w="9525">
            <a:noFill/>
            <a:miter lim="800000"/>
            <a:headEnd/>
            <a:tailEnd/>
          </a:ln>
        </p:spPr>
      </p:pic>
      <p:pic>
        <p:nvPicPr>
          <p:cNvPr id="6" name="Picture 15"/>
          <p:cNvPicPr>
            <a:picLocks noChangeAspect="1" noChangeArrowheads="1"/>
          </p:cNvPicPr>
          <p:nvPr/>
        </p:nvPicPr>
        <p:blipFill>
          <a:blip r:embed="rId4" cstate="print"/>
          <a:srcRect/>
          <a:stretch>
            <a:fillRect/>
          </a:stretch>
        </p:blipFill>
        <p:spPr bwMode="auto">
          <a:xfrm>
            <a:off x="4953000" y="3810000"/>
            <a:ext cx="762000" cy="452438"/>
          </a:xfrm>
          <a:prstGeom prst="rect">
            <a:avLst/>
          </a:prstGeom>
          <a:noFill/>
          <a:ln w="9525">
            <a:noFill/>
            <a:miter lim="800000"/>
            <a:headEnd/>
            <a:tailEnd/>
          </a:ln>
        </p:spPr>
      </p:pic>
      <p:pic>
        <p:nvPicPr>
          <p:cNvPr id="7" name="Picture 16" descr="MP900439561[1]"/>
          <p:cNvPicPr>
            <a:picLocks noChangeAspect="1" noChangeArrowheads="1"/>
          </p:cNvPicPr>
          <p:nvPr/>
        </p:nvPicPr>
        <p:blipFill>
          <a:blip r:embed="rId5" cstate="print"/>
          <a:srcRect/>
          <a:stretch>
            <a:fillRect/>
          </a:stretch>
        </p:blipFill>
        <p:spPr bwMode="auto">
          <a:xfrm>
            <a:off x="3886200" y="1040690"/>
            <a:ext cx="4191000" cy="2796298"/>
          </a:xfrm>
          <a:prstGeom prst="rect">
            <a:avLst/>
          </a:prstGeom>
          <a:noFill/>
        </p:spPr>
      </p:pic>
      <p:pic>
        <p:nvPicPr>
          <p:cNvPr id="8" name="Picture 11" descr="MP900439562[1]"/>
          <p:cNvPicPr>
            <a:picLocks noChangeAspect="1" noChangeArrowheads="1"/>
          </p:cNvPicPr>
          <p:nvPr/>
        </p:nvPicPr>
        <p:blipFill>
          <a:blip r:embed="rId6" cstate="print"/>
          <a:srcRect/>
          <a:stretch>
            <a:fillRect/>
          </a:stretch>
        </p:blipFill>
        <p:spPr bwMode="auto">
          <a:xfrm>
            <a:off x="1676400" y="3810000"/>
            <a:ext cx="1860550" cy="24384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4.1.3</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types of audits</a:t>
            </a:r>
            <a:endParaRPr lang="be-BY" altLang="ja-JP" sz="2400" b="1" dirty="0">
              <a:solidFill>
                <a:srgbClr val="0B508F"/>
              </a:solidFill>
              <a:latin typeface="Arial Black" panose="020B0A04020102020204" pitchFamily="34" charset="0"/>
            </a:endParaRPr>
          </a:p>
          <a:p>
            <a:pPr marL="982663" indent="-352425" fontAlgn="auto">
              <a:spcAft>
                <a:spcPts val="0"/>
              </a:spcAft>
              <a:buNone/>
              <a:defRPr/>
            </a:pPr>
            <a:r>
              <a:rPr lang="en-US" sz="1600" b="1" i="1" dirty="0">
                <a:solidFill>
                  <a:schemeClr val="bg1"/>
                </a:solidFill>
              </a:rPr>
              <a:t>     </a:t>
            </a:r>
            <a:endParaRPr lang="be-BY" altLang="ja-JP" sz="1600" i="1" dirty="0">
              <a:solidFill>
                <a:schemeClr val="bg1"/>
              </a:solidFill>
            </a:endParaRPr>
          </a:p>
        </p:txBody>
      </p:sp>
      <p:pic>
        <p:nvPicPr>
          <p:cNvPr id="3" name="Picture 14" descr="MC900389064[1]"/>
          <p:cNvPicPr>
            <a:picLocks noChangeAspect="1" noChangeArrowheads="1"/>
          </p:cNvPicPr>
          <p:nvPr/>
        </p:nvPicPr>
        <p:blipFill>
          <a:blip r:embed="rId3" cstate="print"/>
          <a:srcRect/>
          <a:stretch>
            <a:fillRect/>
          </a:stretch>
        </p:blipFill>
        <p:spPr bwMode="auto">
          <a:xfrm>
            <a:off x="838200" y="609600"/>
            <a:ext cx="2286000" cy="1905000"/>
          </a:xfrm>
          <a:prstGeom prst="rect">
            <a:avLst/>
          </a:prstGeom>
          <a:noFill/>
        </p:spPr>
      </p:pic>
      <p:sp>
        <p:nvSpPr>
          <p:cNvPr id="4" name="AutoShape 21"/>
          <p:cNvSpPr>
            <a:spLocks noChangeArrowheads="1"/>
          </p:cNvSpPr>
          <p:nvPr/>
        </p:nvSpPr>
        <p:spPr bwMode="auto">
          <a:xfrm>
            <a:off x="4648200" y="381000"/>
            <a:ext cx="3886200" cy="1371600"/>
          </a:xfrm>
          <a:prstGeom prst="wedgeRoundRectCallout">
            <a:avLst>
              <a:gd name="adj1" fmla="val -83012"/>
              <a:gd name="adj2" fmla="val 141249"/>
              <a:gd name="adj3" fmla="val 16667"/>
            </a:avLst>
          </a:prstGeom>
          <a:solidFill>
            <a:srgbClr val="FFFFFF"/>
          </a:solidFill>
          <a:ln w="9525">
            <a:solidFill>
              <a:schemeClr val="bg1"/>
            </a:solidFill>
            <a:miter lim="800000"/>
            <a:headEnd/>
            <a:tailEnd/>
          </a:ln>
          <a:effectLst/>
        </p:spPr>
        <p:txBody>
          <a:bodyPr/>
          <a:lstStyle/>
          <a:p>
            <a:pPr algn="ctr"/>
            <a:r>
              <a:rPr lang="en-GB" b="1" dirty="0">
                <a:solidFill>
                  <a:schemeClr val="bg1"/>
                </a:solidFill>
                <a:effectLst>
                  <a:outerShdw blurRad="38100" dist="38100" dir="2700000" algn="tl">
                    <a:srgbClr val="000000">
                      <a:alpha val="43137"/>
                    </a:srgbClr>
                  </a:outerShdw>
                </a:effectLst>
                <a:latin typeface="+mn-lt"/>
              </a:rPr>
              <a:t>AUDIT OF FIRST PARTY</a:t>
            </a:r>
          </a:p>
          <a:p>
            <a:pPr algn="ctr"/>
            <a:r>
              <a:rPr lang="en-US" dirty="0">
                <a:solidFill>
                  <a:schemeClr val="bg1"/>
                </a:solidFill>
                <a:latin typeface="+mn-lt"/>
              </a:rPr>
              <a:t>The organization audits its own system using the internal auditors</a:t>
            </a:r>
            <a:endParaRPr lang="bg-BG" i="1" dirty="0">
              <a:solidFill>
                <a:schemeClr val="bg1"/>
              </a:solidFill>
              <a:latin typeface="+mn-lt"/>
            </a:endParaRPr>
          </a:p>
        </p:txBody>
      </p:sp>
      <p:sp>
        <p:nvSpPr>
          <p:cNvPr id="5" name="AutoShape 18"/>
          <p:cNvSpPr>
            <a:spLocks noChangeArrowheads="1"/>
          </p:cNvSpPr>
          <p:nvPr/>
        </p:nvSpPr>
        <p:spPr bwMode="auto">
          <a:xfrm>
            <a:off x="0" y="2514600"/>
            <a:ext cx="4038600" cy="2514600"/>
          </a:xfrm>
          <a:prstGeom prst="hexagon">
            <a:avLst>
              <a:gd name="adj" fmla="val 39063"/>
              <a:gd name="vf" fmla="val 115470"/>
            </a:avLst>
          </a:prstGeom>
          <a:solidFill>
            <a:srgbClr val="C9E4FF"/>
          </a:solidFill>
          <a:ln w="9525">
            <a:solidFill>
              <a:srgbClr val="070783"/>
            </a:solidFill>
            <a:miter lim="800000"/>
            <a:headEnd/>
            <a:tailEnd/>
          </a:ln>
          <a:effectLst/>
        </p:spPr>
        <p:txBody>
          <a:bodyPr wrap="none" anchor="ctr"/>
          <a:lstStyle/>
          <a:p>
            <a:endParaRPr lang="bg-BG" dirty="0">
              <a:solidFill>
                <a:schemeClr val="bg1"/>
              </a:solidFill>
              <a:latin typeface="+mn-lt"/>
            </a:endParaRPr>
          </a:p>
        </p:txBody>
      </p:sp>
      <p:sp>
        <p:nvSpPr>
          <p:cNvPr id="6" name="Rectangle 19"/>
          <p:cNvSpPr>
            <a:spLocks noChangeArrowheads="1"/>
          </p:cNvSpPr>
          <p:nvPr/>
        </p:nvSpPr>
        <p:spPr bwMode="auto">
          <a:xfrm>
            <a:off x="685800" y="2971800"/>
            <a:ext cx="2743200" cy="396875"/>
          </a:xfrm>
          <a:prstGeom prst="rect">
            <a:avLst/>
          </a:prstGeom>
          <a:noFill/>
          <a:ln w="9525">
            <a:noFill/>
            <a:miter lim="800000"/>
            <a:headEnd/>
            <a:tailEnd/>
          </a:ln>
          <a:effectLst/>
        </p:spPr>
        <p:txBody>
          <a:bodyPr>
            <a:spAutoFit/>
          </a:bodyPr>
          <a:lstStyle/>
          <a:p>
            <a:pPr algn="ctr"/>
            <a:r>
              <a:rPr lang="en-GB" sz="2000" b="1" cap="small" dirty="0">
                <a:solidFill>
                  <a:srgbClr val="CC3300"/>
                </a:solidFill>
                <a:effectLst>
                  <a:outerShdw blurRad="38100" dist="38100" dir="2700000" algn="tl">
                    <a:srgbClr val="000000">
                      <a:alpha val="43137"/>
                    </a:srgbClr>
                  </a:outerShdw>
                </a:effectLst>
                <a:latin typeface="+mn-lt"/>
              </a:rPr>
              <a:t>Internal Audits</a:t>
            </a:r>
            <a:endParaRPr lang="bg-BG" sz="2000" b="1" cap="small" dirty="0">
              <a:solidFill>
                <a:srgbClr val="CC3300"/>
              </a:solidFill>
              <a:effectLst>
                <a:outerShdw blurRad="38100" dist="38100" dir="2700000" algn="tl">
                  <a:srgbClr val="000000">
                    <a:alpha val="43137"/>
                  </a:srgbClr>
                </a:outerShdw>
              </a:effectLst>
              <a:latin typeface="+mn-lt"/>
            </a:endParaRPr>
          </a:p>
        </p:txBody>
      </p:sp>
      <p:sp>
        <p:nvSpPr>
          <p:cNvPr id="7" name="Rectangle 19"/>
          <p:cNvSpPr>
            <a:spLocks noChangeArrowheads="1"/>
          </p:cNvSpPr>
          <p:nvPr/>
        </p:nvSpPr>
        <p:spPr bwMode="auto">
          <a:xfrm>
            <a:off x="609600" y="3810000"/>
            <a:ext cx="2743200" cy="396875"/>
          </a:xfrm>
          <a:prstGeom prst="rect">
            <a:avLst/>
          </a:prstGeom>
          <a:noFill/>
          <a:ln w="9525">
            <a:noFill/>
            <a:miter lim="800000"/>
            <a:headEnd/>
            <a:tailEnd/>
          </a:ln>
          <a:effectLst/>
        </p:spPr>
        <p:txBody>
          <a:bodyPr>
            <a:spAutoFit/>
          </a:bodyPr>
          <a:lstStyle/>
          <a:p>
            <a:pPr algn="ctr"/>
            <a:r>
              <a:rPr lang="en-GB" sz="2000" b="1" cap="small" dirty="0">
                <a:solidFill>
                  <a:srgbClr val="CC3300"/>
                </a:solidFill>
                <a:effectLst>
                  <a:outerShdw blurRad="38100" dist="38100" dir="2700000" algn="tl">
                    <a:srgbClr val="000000">
                      <a:alpha val="43137"/>
                    </a:srgbClr>
                  </a:outerShdw>
                </a:effectLst>
                <a:latin typeface="+mn-lt"/>
              </a:rPr>
              <a:t>External Audits</a:t>
            </a:r>
            <a:endParaRPr lang="bg-BG" sz="2000" b="1" cap="small" dirty="0">
              <a:solidFill>
                <a:srgbClr val="CC3300"/>
              </a:solidFill>
              <a:effectLst>
                <a:outerShdw blurRad="38100" dist="38100" dir="2700000" algn="tl">
                  <a:srgbClr val="000000">
                    <a:alpha val="43137"/>
                  </a:srgbClr>
                </a:outerShdw>
              </a:effectLst>
              <a:latin typeface="+mn-lt"/>
            </a:endParaRPr>
          </a:p>
        </p:txBody>
      </p:sp>
      <p:sp>
        <p:nvSpPr>
          <p:cNvPr id="8" name="AutoShape 22"/>
          <p:cNvSpPr>
            <a:spLocks noChangeArrowheads="1"/>
          </p:cNvSpPr>
          <p:nvPr/>
        </p:nvSpPr>
        <p:spPr bwMode="auto">
          <a:xfrm>
            <a:off x="4800600" y="2438400"/>
            <a:ext cx="3886200" cy="1371600"/>
          </a:xfrm>
          <a:prstGeom prst="wedgeRoundRectCallout">
            <a:avLst>
              <a:gd name="adj1" fmla="val -91266"/>
              <a:gd name="adj2" fmla="val 64111"/>
              <a:gd name="adj3" fmla="val 16667"/>
            </a:avLst>
          </a:prstGeom>
          <a:solidFill>
            <a:srgbClr val="006600"/>
          </a:solidFill>
          <a:ln w="9525">
            <a:solidFill>
              <a:schemeClr val="tx1"/>
            </a:solidFill>
            <a:miter lim="800000"/>
            <a:headEnd/>
            <a:tailEnd/>
          </a:ln>
          <a:effectLst/>
        </p:spPr>
        <p:txBody>
          <a:bodyPr/>
          <a:lstStyle/>
          <a:p>
            <a:pPr algn="ctr"/>
            <a:r>
              <a:rPr lang="en-US" b="1" dirty="0">
                <a:solidFill>
                  <a:srgbClr val="F8F7EE"/>
                </a:solidFill>
                <a:effectLst>
                  <a:outerShdw blurRad="38100" dist="38100" dir="2700000" algn="tl">
                    <a:srgbClr val="000000">
                      <a:alpha val="43137"/>
                    </a:srgbClr>
                  </a:outerShdw>
                </a:effectLst>
                <a:latin typeface="+mn-lt"/>
              </a:rPr>
              <a:t>SECOND PARTY AUDIT </a:t>
            </a:r>
            <a:endParaRPr lang="bg-BG" b="1" dirty="0">
              <a:solidFill>
                <a:srgbClr val="F8F7EE"/>
              </a:solidFill>
              <a:effectLst>
                <a:outerShdw blurRad="38100" dist="38100" dir="2700000" algn="tl">
                  <a:srgbClr val="000000">
                    <a:alpha val="43137"/>
                  </a:srgbClr>
                </a:outerShdw>
              </a:effectLst>
              <a:latin typeface="+mn-lt"/>
            </a:endParaRPr>
          </a:p>
          <a:p>
            <a:pPr algn="ctr"/>
            <a:r>
              <a:rPr lang="en-US" dirty="0">
                <a:solidFill>
                  <a:srgbClr val="F8F7EE"/>
                </a:solidFill>
                <a:latin typeface="+mn-lt"/>
              </a:rPr>
              <a:t>The system of organization is audited by external auditors to stakeholders</a:t>
            </a:r>
            <a:endParaRPr lang="bg-BG" i="1" dirty="0">
              <a:solidFill>
                <a:srgbClr val="F8F7EE"/>
              </a:solidFill>
              <a:latin typeface="+mn-lt"/>
            </a:endParaRPr>
          </a:p>
        </p:txBody>
      </p:sp>
      <p:sp>
        <p:nvSpPr>
          <p:cNvPr id="9" name="AutoShape 23"/>
          <p:cNvSpPr>
            <a:spLocks noChangeArrowheads="1"/>
          </p:cNvSpPr>
          <p:nvPr/>
        </p:nvSpPr>
        <p:spPr bwMode="auto">
          <a:xfrm>
            <a:off x="4419600" y="4038600"/>
            <a:ext cx="4267200" cy="1600200"/>
          </a:xfrm>
          <a:prstGeom prst="wedgeRoundRectCallout">
            <a:avLst>
              <a:gd name="adj1" fmla="val -77764"/>
              <a:gd name="adj2" fmla="val -47082"/>
              <a:gd name="adj3" fmla="val 16667"/>
            </a:avLst>
          </a:prstGeom>
          <a:solidFill>
            <a:srgbClr val="FF0000"/>
          </a:solidFill>
          <a:ln w="9525">
            <a:solidFill>
              <a:schemeClr val="tx1"/>
            </a:solidFill>
            <a:miter lim="800000"/>
            <a:headEnd/>
            <a:tailEnd/>
          </a:ln>
          <a:effectLst/>
        </p:spPr>
        <p:txBody>
          <a:bodyPr/>
          <a:lstStyle/>
          <a:p>
            <a:pPr algn="ctr"/>
            <a:r>
              <a:rPr lang="en-US" b="1" dirty="0">
                <a:solidFill>
                  <a:srgbClr val="F8F7EE"/>
                </a:solidFill>
                <a:effectLst>
                  <a:outerShdw blurRad="38100" dist="38100" dir="2700000" algn="tl">
                    <a:srgbClr val="000000">
                      <a:alpha val="43137"/>
                    </a:srgbClr>
                  </a:outerShdw>
                </a:effectLst>
                <a:latin typeface="+mn-lt"/>
              </a:rPr>
              <a:t>THIRD-PARTY AUDIT</a:t>
            </a:r>
            <a:endParaRPr lang="bg-BG" b="1" dirty="0">
              <a:solidFill>
                <a:srgbClr val="F8F7EE"/>
              </a:solidFill>
              <a:effectLst>
                <a:outerShdw blurRad="38100" dist="38100" dir="2700000" algn="tl">
                  <a:srgbClr val="000000">
                    <a:alpha val="43137"/>
                  </a:srgbClr>
                </a:outerShdw>
              </a:effectLst>
              <a:latin typeface="+mn-lt"/>
            </a:endParaRPr>
          </a:p>
          <a:p>
            <a:pPr algn="ctr"/>
            <a:r>
              <a:rPr lang="en-US" dirty="0">
                <a:solidFill>
                  <a:srgbClr val="F8F7EE"/>
                </a:solidFill>
                <a:latin typeface="+mn-lt"/>
              </a:rPr>
              <a:t>The system of organization is audited by independent external auditors for instance a certification audit</a:t>
            </a:r>
            <a:endParaRPr lang="bg-BG" i="1" dirty="0">
              <a:solidFill>
                <a:srgbClr val="F8F7EE"/>
              </a:solidFill>
              <a:latin typeface="+mn-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4.1.3</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types of audITS</a:t>
            </a:r>
            <a:endParaRPr lang="be-BY" altLang="ja-JP" sz="1600" i="1" dirty="0">
              <a:solidFill>
                <a:schemeClr val="bg1"/>
              </a:solidFill>
            </a:endParaRPr>
          </a:p>
        </p:txBody>
      </p:sp>
      <p:pic>
        <p:nvPicPr>
          <p:cNvPr id="3" name="Picture 13" descr="MC900383256[1]"/>
          <p:cNvPicPr>
            <a:picLocks noChangeAspect="1" noChangeArrowheads="1"/>
          </p:cNvPicPr>
          <p:nvPr/>
        </p:nvPicPr>
        <p:blipFill>
          <a:blip r:embed="rId3" cstate="print"/>
          <a:srcRect/>
          <a:stretch>
            <a:fillRect/>
          </a:stretch>
        </p:blipFill>
        <p:spPr bwMode="auto">
          <a:xfrm>
            <a:off x="762000" y="914400"/>
            <a:ext cx="4050110" cy="5334000"/>
          </a:xfrm>
          <a:prstGeom prst="rect">
            <a:avLst/>
          </a:prstGeom>
          <a:noFill/>
        </p:spPr>
      </p:pic>
      <p:sp>
        <p:nvSpPr>
          <p:cNvPr id="4" name="AutoShape 20"/>
          <p:cNvSpPr>
            <a:spLocks noChangeArrowheads="1"/>
          </p:cNvSpPr>
          <p:nvPr/>
        </p:nvSpPr>
        <p:spPr bwMode="auto">
          <a:xfrm>
            <a:off x="152400" y="2743200"/>
            <a:ext cx="3505200" cy="2895600"/>
          </a:xfrm>
          <a:prstGeom prst="flowChartPunchedTape">
            <a:avLst/>
          </a:prstGeom>
          <a:noFill/>
          <a:ln w="9525">
            <a:solidFill>
              <a:srgbClr val="003366"/>
            </a:solidFill>
            <a:miter lim="800000"/>
            <a:headEnd/>
            <a:tailEnd/>
          </a:ln>
          <a:effectLst/>
        </p:spPr>
        <p:txBody>
          <a:bodyPr wrap="none" anchor="ctr"/>
          <a:lstStyle/>
          <a:p>
            <a:endParaRPr lang="bg-BG" dirty="0">
              <a:latin typeface="+mn-lt"/>
            </a:endParaRPr>
          </a:p>
        </p:txBody>
      </p:sp>
      <p:sp>
        <p:nvSpPr>
          <p:cNvPr id="5" name="Rectangle 22"/>
          <p:cNvSpPr>
            <a:spLocks noChangeArrowheads="1"/>
          </p:cNvSpPr>
          <p:nvPr/>
        </p:nvSpPr>
        <p:spPr bwMode="auto">
          <a:xfrm>
            <a:off x="152400" y="3352800"/>
            <a:ext cx="3505200" cy="396875"/>
          </a:xfrm>
          <a:prstGeom prst="rect">
            <a:avLst/>
          </a:prstGeom>
          <a:noFill/>
          <a:ln w="9525">
            <a:noFill/>
            <a:miter lim="800000"/>
            <a:headEnd/>
            <a:tailEnd/>
          </a:ln>
          <a:effectLst/>
        </p:spPr>
        <p:txBody>
          <a:bodyPr>
            <a:spAutoFit/>
          </a:bodyPr>
          <a:lstStyle/>
          <a:p>
            <a:r>
              <a:rPr lang="en-GB" sz="2000" b="1" dirty="0">
                <a:solidFill>
                  <a:srgbClr val="0B508F"/>
                </a:solidFill>
                <a:effectLst>
                  <a:outerShdw blurRad="38100" dist="38100" dir="2700000" algn="tl">
                    <a:srgbClr val="FFFFFF"/>
                  </a:outerShdw>
                </a:effectLst>
                <a:latin typeface="+mn-lt"/>
              </a:rPr>
              <a:t>INTEGRATED AUDITS</a:t>
            </a:r>
            <a:endParaRPr lang="bg-BG" sz="2000" b="1" dirty="0">
              <a:solidFill>
                <a:srgbClr val="0B508F"/>
              </a:solidFill>
              <a:effectLst>
                <a:outerShdw blurRad="38100" dist="38100" dir="2700000" algn="tl">
                  <a:srgbClr val="FFFFFF"/>
                </a:outerShdw>
              </a:effectLst>
              <a:latin typeface="+mn-lt"/>
            </a:endParaRPr>
          </a:p>
        </p:txBody>
      </p:sp>
      <p:sp>
        <p:nvSpPr>
          <p:cNvPr id="6" name="Rectangle 23"/>
          <p:cNvSpPr>
            <a:spLocks noChangeArrowheads="1"/>
          </p:cNvSpPr>
          <p:nvPr/>
        </p:nvSpPr>
        <p:spPr bwMode="auto">
          <a:xfrm>
            <a:off x="457200" y="4343400"/>
            <a:ext cx="3048000" cy="396875"/>
          </a:xfrm>
          <a:prstGeom prst="rect">
            <a:avLst/>
          </a:prstGeom>
          <a:noFill/>
          <a:ln w="9525">
            <a:noFill/>
            <a:miter lim="800000"/>
            <a:headEnd/>
            <a:tailEnd/>
          </a:ln>
          <a:effectLst/>
        </p:spPr>
        <p:txBody>
          <a:bodyPr>
            <a:spAutoFit/>
          </a:bodyPr>
          <a:lstStyle/>
          <a:p>
            <a:pPr algn="ctr"/>
            <a:r>
              <a:rPr lang="en-GB" sz="2000" b="1" cap="all" dirty="0">
                <a:solidFill>
                  <a:srgbClr val="003300"/>
                </a:solidFill>
                <a:effectLst>
                  <a:outerShdw blurRad="38100" dist="38100" dir="2700000" algn="tl">
                    <a:srgbClr val="000000"/>
                  </a:outerShdw>
                </a:effectLst>
                <a:latin typeface="+mn-lt"/>
              </a:rPr>
              <a:t>joint audits</a:t>
            </a:r>
            <a:endParaRPr lang="bg-BG" sz="2000" b="1" cap="all" dirty="0">
              <a:solidFill>
                <a:srgbClr val="003300"/>
              </a:solidFill>
              <a:effectLst>
                <a:outerShdw blurRad="38100" dist="38100" dir="2700000" algn="tl">
                  <a:srgbClr val="000000"/>
                </a:outerShdw>
              </a:effectLst>
              <a:latin typeface="+mn-lt"/>
            </a:endParaRPr>
          </a:p>
        </p:txBody>
      </p:sp>
      <p:sp>
        <p:nvSpPr>
          <p:cNvPr id="7" name="AutoShape 25"/>
          <p:cNvSpPr>
            <a:spLocks noChangeArrowheads="1"/>
          </p:cNvSpPr>
          <p:nvPr/>
        </p:nvSpPr>
        <p:spPr bwMode="auto">
          <a:xfrm>
            <a:off x="4648200" y="914400"/>
            <a:ext cx="4191000" cy="1371600"/>
          </a:xfrm>
          <a:prstGeom prst="wedgeRoundRectCallout">
            <a:avLst>
              <a:gd name="adj1" fmla="val -80387"/>
              <a:gd name="adj2" fmla="val 141697"/>
              <a:gd name="adj3" fmla="val 16667"/>
            </a:avLst>
          </a:prstGeom>
          <a:solidFill>
            <a:srgbClr val="FF6600"/>
          </a:solidFill>
          <a:ln w="9525">
            <a:solidFill>
              <a:schemeClr val="tx1"/>
            </a:solidFill>
            <a:miter lim="800000"/>
            <a:headEnd/>
            <a:tailEnd/>
          </a:ln>
          <a:effectLst/>
        </p:spPr>
        <p:txBody>
          <a:bodyPr/>
          <a:lstStyle/>
          <a:p>
            <a:pPr algn="ctr"/>
            <a:r>
              <a:rPr lang="en-US" b="1" dirty="0">
                <a:solidFill>
                  <a:srgbClr val="EBF5FF"/>
                </a:solidFill>
                <a:latin typeface="+mn-lt"/>
              </a:rPr>
              <a:t>When the audit on HACCP system combined with an audit of the quality management systems  </a:t>
            </a:r>
            <a:r>
              <a:rPr lang="bg-BG" b="1" dirty="0">
                <a:solidFill>
                  <a:srgbClr val="EBF5FF"/>
                </a:solidFill>
                <a:latin typeface="+mn-lt"/>
              </a:rPr>
              <a:t>(</a:t>
            </a:r>
            <a:r>
              <a:rPr lang="en-US" b="1" dirty="0">
                <a:solidFill>
                  <a:srgbClr val="EBF5FF"/>
                </a:solidFill>
                <a:latin typeface="+mn-lt"/>
              </a:rPr>
              <a:t>QMS</a:t>
            </a:r>
            <a:r>
              <a:rPr lang="bg-BG" b="1" dirty="0">
                <a:solidFill>
                  <a:srgbClr val="EBF5FF"/>
                </a:solidFill>
                <a:latin typeface="+mn-lt"/>
              </a:rPr>
              <a:t>) </a:t>
            </a:r>
            <a:endParaRPr lang="bg-BG" b="1" i="1" dirty="0">
              <a:solidFill>
                <a:srgbClr val="EBF5FF"/>
              </a:solidFill>
              <a:latin typeface="+mn-lt"/>
            </a:endParaRPr>
          </a:p>
        </p:txBody>
      </p:sp>
      <p:sp>
        <p:nvSpPr>
          <p:cNvPr id="8" name="AutoShape 24"/>
          <p:cNvSpPr>
            <a:spLocks noChangeArrowheads="1"/>
          </p:cNvSpPr>
          <p:nvPr/>
        </p:nvSpPr>
        <p:spPr bwMode="auto">
          <a:xfrm>
            <a:off x="5029200" y="3048000"/>
            <a:ext cx="3810000" cy="1295400"/>
          </a:xfrm>
          <a:prstGeom prst="wedgeRoundRectCallout">
            <a:avLst>
              <a:gd name="adj1" fmla="val -92063"/>
              <a:gd name="adj2" fmla="val 60601"/>
              <a:gd name="adj3" fmla="val 16667"/>
            </a:avLst>
          </a:prstGeom>
          <a:solidFill>
            <a:srgbClr val="000080"/>
          </a:solidFill>
          <a:ln w="9525">
            <a:solidFill>
              <a:schemeClr val="tx1"/>
            </a:solidFill>
            <a:miter lim="800000"/>
            <a:headEnd/>
            <a:tailEnd/>
          </a:ln>
          <a:effectLst/>
        </p:spPr>
        <p:txBody>
          <a:bodyPr/>
          <a:lstStyle/>
          <a:p>
            <a:pPr algn="ctr"/>
            <a:r>
              <a:rPr lang="en-US" b="1" dirty="0">
                <a:solidFill>
                  <a:srgbClr val="F8F7EE"/>
                </a:solidFill>
                <a:latin typeface="+mn-lt"/>
              </a:rPr>
              <a:t>When two or more organizations cooperate for auditing the one and the same body</a:t>
            </a:r>
            <a:endParaRPr lang="bg-BG" b="1" i="1" dirty="0">
              <a:solidFill>
                <a:srgbClr val="F8F7EE"/>
              </a:solidFill>
              <a:latin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4.1.3</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types of audITS</a:t>
            </a:r>
            <a:endParaRPr lang="be-BY" altLang="ja-JP" sz="1600" i="1" dirty="0">
              <a:solidFill>
                <a:schemeClr val="bg1"/>
              </a:solidFill>
            </a:endParaRPr>
          </a:p>
        </p:txBody>
      </p:sp>
      <p:sp>
        <p:nvSpPr>
          <p:cNvPr id="3" name="Rectangle 34"/>
          <p:cNvSpPr>
            <a:spLocks noChangeArrowheads="1"/>
          </p:cNvSpPr>
          <p:nvPr/>
        </p:nvSpPr>
        <p:spPr bwMode="auto">
          <a:xfrm>
            <a:off x="838200" y="533400"/>
            <a:ext cx="7467600" cy="400110"/>
          </a:xfrm>
          <a:prstGeom prst="rect">
            <a:avLst/>
          </a:prstGeom>
          <a:noFill/>
          <a:ln w="9525">
            <a:noFill/>
            <a:miter lim="800000"/>
            <a:headEnd/>
            <a:tailEnd/>
          </a:ln>
          <a:effectLst/>
        </p:spPr>
        <p:txBody>
          <a:bodyPr wrap="square">
            <a:spAutoFit/>
          </a:bodyPr>
          <a:lstStyle/>
          <a:p>
            <a:pPr algn="ctr"/>
            <a:r>
              <a:rPr lang="en-US" sz="2000" b="1" dirty="0">
                <a:solidFill>
                  <a:schemeClr val="bg1"/>
                </a:solidFill>
                <a:effectLst>
                  <a:outerShdw blurRad="38100" dist="38100" dir="2700000" algn="tl">
                    <a:srgbClr val="FFFFFF"/>
                  </a:outerShdw>
                </a:effectLst>
              </a:rPr>
              <a:t>Depending on the scope and the depth audits are classified into:</a:t>
            </a:r>
            <a:endParaRPr lang="bg-BG" sz="2000" b="1" dirty="0">
              <a:solidFill>
                <a:schemeClr val="bg1"/>
              </a:solidFill>
              <a:effectLst>
                <a:outerShdw blurRad="38100" dist="38100" dir="2700000" algn="tl">
                  <a:srgbClr val="FFFFFF"/>
                </a:outerShdw>
              </a:effectLst>
              <a:latin typeface="Times New Roman" pitchFamily="18" charset="0"/>
            </a:endParaRPr>
          </a:p>
        </p:txBody>
      </p:sp>
      <p:sp>
        <p:nvSpPr>
          <p:cNvPr id="5" name="AutoShape 24"/>
          <p:cNvSpPr>
            <a:spLocks noChangeArrowheads="1"/>
          </p:cNvSpPr>
          <p:nvPr/>
        </p:nvSpPr>
        <p:spPr bwMode="auto">
          <a:xfrm>
            <a:off x="228600" y="1752600"/>
            <a:ext cx="2362200" cy="1371600"/>
          </a:xfrm>
          <a:prstGeom prst="wedgeRoundRectCallout">
            <a:avLst>
              <a:gd name="adj1" fmla="val 11361"/>
              <a:gd name="adj2" fmla="val 149204"/>
              <a:gd name="adj3" fmla="val 16667"/>
            </a:avLst>
          </a:prstGeom>
          <a:solidFill>
            <a:srgbClr val="E7E7FF"/>
          </a:solidFill>
          <a:ln w="9525">
            <a:solidFill>
              <a:schemeClr val="bg1"/>
            </a:solidFill>
            <a:miter lim="800000"/>
            <a:headEnd/>
            <a:tailEnd/>
          </a:ln>
          <a:effectLst/>
        </p:spPr>
        <p:txBody>
          <a:bodyPr/>
          <a:lstStyle/>
          <a:p>
            <a:pPr algn="ctr"/>
            <a:endParaRPr lang="bg-BG"/>
          </a:p>
        </p:txBody>
      </p:sp>
      <p:sp>
        <p:nvSpPr>
          <p:cNvPr id="4" name="Rectangle 35"/>
          <p:cNvSpPr>
            <a:spLocks noChangeArrowheads="1"/>
          </p:cNvSpPr>
          <p:nvPr/>
        </p:nvSpPr>
        <p:spPr bwMode="auto">
          <a:xfrm>
            <a:off x="228600" y="1828800"/>
            <a:ext cx="2362200" cy="1323439"/>
          </a:xfrm>
          <a:prstGeom prst="rect">
            <a:avLst/>
          </a:prstGeom>
          <a:noFill/>
          <a:ln w="9525">
            <a:noFill/>
            <a:miter lim="800000"/>
            <a:headEnd/>
            <a:tailEnd/>
          </a:ln>
          <a:effectLst/>
        </p:spPr>
        <p:txBody>
          <a:bodyPr>
            <a:spAutoFit/>
          </a:bodyPr>
          <a:lstStyle/>
          <a:p>
            <a:pPr algn="ctr"/>
            <a:r>
              <a:rPr lang="en-US" sz="1600" dirty="0">
                <a:solidFill>
                  <a:schemeClr val="bg1"/>
                </a:solidFill>
                <a:latin typeface="+mn-lt"/>
              </a:rPr>
              <a:t>Based on accordance with the specific requirements for the product and its supplying</a:t>
            </a:r>
            <a:endParaRPr lang="bg-BG" sz="1600" dirty="0">
              <a:solidFill>
                <a:schemeClr val="bg1"/>
              </a:solidFill>
              <a:latin typeface="+mn-lt"/>
            </a:endParaRPr>
          </a:p>
        </p:txBody>
      </p:sp>
      <p:sp>
        <p:nvSpPr>
          <p:cNvPr id="6" name="AutoShape 17"/>
          <p:cNvSpPr>
            <a:spLocks noChangeArrowheads="1"/>
          </p:cNvSpPr>
          <p:nvPr/>
        </p:nvSpPr>
        <p:spPr bwMode="auto">
          <a:xfrm>
            <a:off x="2971800" y="2743200"/>
            <a:ext cx="2209800" cy="838200"/>
          </a:xfrm>
          <a:prstGeom prst="ribbon">
            <a:avLst>
              <a:gd name="adj1" fmla="val 12500"/>
              <a:gd name="adj2" fmla="val 50000"/>
            </a:avLst>
          </a:prstGeom>
          <a:solidFill>
            <a:srgbClr val="641800"/>
          </a:solidFill>
          <a:ln w="9525">
            <a:solidFill>
              <a:schemeClr val="tx1"/>
            </a:solidFill>
            <a:round/>
            <a:headEnd/>
            <a:tailEnd/>
          </a:ln>
          <a:effectLst/>
        </p:spPr>
        <p:txBody>
          <a:bodyPr wrap="none" anchor="ctr"/>
          <a:lstStyle/>
          <a:p>
            <a:endParaRPr lang="bg-BG"/>
          </a:p>
        </p:txBody>
      </p:sp>
      <p:sp>
        <p:nvSpPr>
          <p:cNvPr id="7" name="Rectangle 41"/>
          <p:cNvSpPr>
            <a:spLocks noChangeArrowheads="1"/>
          </p:cNvSpPr>
          <p:nvPr/>
        </p:nvSpPr>
        <p:spPr bwMode="auto">
          <a:xfrm>
            <a:off x="3048000" y="2819400"/>
            <a:ext cx="1981200" cy="641350"/>
          </a:xfrm>
          <a:prstGeom prst="rect">
            <a:avLst/>
          </a:prstGeom>
          <a:noFill/>
          <a:ln w="9525">
            <a:noFill/>
            <a:miter lim="800000"/>
            <a:headEnd/>
            <a:tailEnd/>
          </a:ln>
          <a:effectLst/>
        </p:spPr>
        <p:txBody>
          <a:bodyPr>
            <a:spAutoFit/>
          </a:bodyPr>
          <a:lstStyle/>
          <a:p>
            <a:pPr algn="ctr"/>
            <a:r>
              <a:rPr lang="en-GB" b="1" dirty="0">
                <a:solidFill>
                  <a:srgbClr val="F8F7EE"/>
                </a:solidFill>
                <a:effectLst>
                  <a:outerShdw blurRad="38100" dist="38100" dir="2700000" algn="tl">
                    <a:srgbClr val="000000"/>
                  </a:outerShdw>
                </a:effectLst>
                <a:latin typeface="+mn-lt"/>
              </a:rPr>
              <a:t>Audit of</a:t>
            </a:r>
          </a:p>
          <a:p>
            <a:pPr algn="ctr"/>
            <a:r>
              <a:rPr lang="en-GB" b="1" dirty="0">
                <a:solidFill>
                  <a:srgbClr val="F8F7EE"/>
                </a:solidFill>
                <a:effectLst>
                  <a:outerShdw blurRad="38100" dist="38100" dir="2700000" algn="tl">
                    <a:srgbClr val="000000"/>
                  </a:outerShdw>
                </a:effectLst>
                <a:latin typeface="+mn-lt"/>
              </a:rPr>
              <a:t>a process</a:t>
            </a:r>
            <a:endParaRPr lang="bg-BG" b="1" dirty="0">
              <a:solidFill>
                <a:srgbClr val="F8F7EE"/>
              </a:solidFill>
              <a:effectLst>
                <a:outerShdw blurRad="38100" dist="38100" dir="2700000" algn="tl">
                  <a:srgbClr val="000000"/>
                </a:outerShdw>
              </a:effectLst>
              <a:latin typeface="+mn-lt"/>
            </a:endParaRPr>
          </a:p>
        </p:txBody>
      </p:sp>
      <p:sp>
        <p:nvSpPr>
          <p:cNvPr id="8" name="AutoShape 23"/>
          <p:cNvSpPr>
            <a:spLocks noChangeArrowheads="1"/>
          </p:cNvSpPr>
          <p:nvPr/>
        </p:nvSpPr>
        <p:spPr bwMode="auto">
          <a:xfrm>
            <a:off x="6477000" y="1828800"/>
            <a:ext cx="2286000" cy="1447800"/>
          </a:xfrm>
          <a:prstGeom prst="wedgeRoundRectCallout">
            <a:avLst>
              <a:gd name="adj1" fmla="val -115273"/>
              <a:gd name="adj2" fmla="val 39338"/>
              <a:gd name="adj3" fmla="val 16667"/>
            </a:avLst>
          </a:prstGeom>
          <a:solidFill>
            <a:srgbClr val="E7E7FF"/>
          </a:solidFill>
          <a:ln w="9525">
            <a:solidFill>
              <a:schemeClr val="bg1"/>
            </a:solidFill>
            <a:miter lim="800000"/>
            <a:headEnd/>
            <a:tailEnd/>
          </a:ln>
          <a:effectLst/>
        </p:spPr>
        <p:txBody>
          <a:bodyPr/>
          <a:lstStyle/>
          <a:p>
            <a:pPr algn="ctr"/>
            <a:endParaRPr lang="bg-BG" dirty="0">
              <a:latin typeface="+mn-lt"/>
            </a:endParaRPr>
          </a:p>
        </p:txBody>
      </p:sp>
      <p:sp>
        <p:nvSpPr>
          <p:cNvPr id="9" name="Rectangle 36"/>
          <p:cNvSpPr>
            <a:spLocks noChangeArrowheads="1"/>
          </p:cNvSpPr>
          <p:nvPr/>
        </p:nvSpPr>
        <p:spPr bwMode="auto">
          <a:xfrm>
            <a:off x="6477000" y="1905000"/>
            <a:ext cx="2286000" cy="1077218"/>
          </a:xfrm>
          <a:prstGeom prst="rect">
            <a:avLst/>
          </a:prstGeom>
          <a:noFill/>
          <a:ln w="9525">
            <a:noFill/>
            <a:miter lim="800000"/>
            <a:headEnd/>
            <a:tailEnd/>
          </a:ln>
          <a:effectLst/>
        </p:spPr>
        <p:txBody>
          <a:bodyPr wrap="square">
            <a:spAutoFit/>
          </a:bodyPr>
          <a:lstStyle/>
          <a:p>
            <a:pPr algn="ctr"/>
            <a:r>
              <a:rPr lang="en-US" sz="1600" dirty="0">
                <a:solidFill>
                  <a:schemeClr val="bg1"/>
                </a:solidFill>
                <a:latin typeface="+mn-lt"/>
              </a:rPr>
              <a:t>Based on the process of realization of the product or services supply</a:t>
            </a:r>
            <a:endParaRPr lang="bg-BG" sz="1600" dirty="0">
              <a:solidFill>
                <a:schemeClr val="bg1"/>
              </a:solidFill>
              <a:latin typeface="+mn-lt"/>
            </a:endParaRPr>
          </a:p>
        </p:txBody>
      </p:sp>
      <p:sp>
        <p:nvSpPr>
          <p:cNvPr id="10" name="AutoShape 31"/>
          <p:cNvSpPr>
            <a:spLocks noChangeArrowheads="1"/>
          </p:cNvSpPr>
          <p:nvPr/>
        </p:nvSpPr>
        <p:spPr bwMode="auto">
          <a:xfrm>
            <a:off x="3781425" y="4191000"/>
            <a:ext cx="485775" cy="1357313"/>
          </a:xfrm>
          <a:prstGeom prst="upArrow">
            <a:avLst>
              <a:gd name="adj1" fmla="val 50000"/>
              <a:gd name="adj2" fmla="val 69853"/>
            </a:avLst>
          </a:prstGeom>
          <a:solidFill>
            <a:srgbClr val="FF9900"/>
          </a:solidFill>
          <a:ln w="9525">
            <a:solidFill>
              <a:schemeClr val="tx1"/>
            </a:solidFill>
            <a:miter lim="800000"/>
            <a:headEnd/>
            <a:tailEnd/>
          </a:ln>
          <a:effectLst/>
        </p:spPr>
        <p:txBody>
          <a:bodyPr wrap="none" anchor="ctr"/>
          <a:lstStyle/>
          <a:p>
            <a:endParaRPr lang="bg-BG"/>
          </a:p>
        </p:txBody>
      </p:sp>
      <p:sp>
        <p:nvSpPr>
          <p:cNvPr id="11" name="AutoShape 30"/>
          <p:cNvSpPr>
            <a:spLocks noChangeArrowheads="1"/>
          </p:cNvSpPr>
          <p:nvPr/>
        </p:nvSpPr>
        <p:spPr bwMode="auto">
          <a:xfrm flipH="1">
            <a:off x="3352800" y="4648200"/>
            <a:ext cx="790575" cy="8667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w="9525">
            <a:solidFill>
              <a:schemeClr val="tx1"/>
            </a:solidFill>
            <a:miter lim="800000"/>
            <a:headEnd/>
            <a:tailEnd/>
          </a:ln>
          <a:effectLst/>
        </p:spPr>
        <p:txBody>
          <a:bodyPr wrap="none" anchor="ctr"/>
          <a:lstStyle/>
          <a:p>
            <a:endParaRPr lang="bg-BG"/>
          </a:p>
        </p:txBody>
      </p:sp>
      <p:sp>
        <p:nvSpPr>
          <p:cNvPr id="12" name="AutoShape 29"/>
          <p:cNvSpPr>
            <a:spLocks noChangeArrowheads="1"/>
          </p:cNvSpPr>
          <p:nvPr/>
        </p:nvSpPr>
        <p:spPr bwMode="auto">
          <a:xfrm>
            <a:off x="3914775" y="4648200"/>
            <a:ext cx="814388" cy="8667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w="9525">
            <a:solidFill>
              <a:schemeClr val="tx1"/>
            </a:solidFill>
            <a:miter lim="800000"/>
            <a:headEnd/>
            <a:tailEnd/>
          </a:ln>
          <a:effectLst/>
        </p:spPr>
        <p:txBody>
          <a:bodyPr wrap="none" anchor="ctr"/>
          <a:lstStyle/>
          <a:p>
            <a:endParaRPr lang="bg-BG"/>
          </a:p>
        </p:txBody>
      </p:sp>
      <p:sp>
        <p:nvSpPr>
          <p:cNvPr id="13" name="AutoShape 19"/>
          <p:cNvSpPr>
            <a:spLocks noChangeArrowheads="1"/>
          </p:cNvSpPr>
          <p:nvPr/>
        </p:nvSpPr>
        <p:spPr bwMode="auto">
          <a:xfrm>
            <a:off x="528638" y="4414838"/>
            <a:ext cx="2211387" cy="841375"/>
          </a:xfrm>
          <a:prstGeom prst="ribbon">
            <a:avLst>
              <a:gd name="adj1" fmla="val 12500"/>
              <a:gd name="adj2" fmla="val 50000"/>
            </a:avLst>
          </a:prstGeom>
          <a:solidFill>
            <a:srgbClr val="5A5524"/>
          </a:solidFill>
          <a:ln w="9525">
            <a:solidFill>
              <a:schemeClr val="tx1"/>
            </a:solidFill>
            <a:round/>
            <a:headEnd/>
            <a:tailEnd/>
          </a:ln>
          <a:effectLst/>
        </p:spPr>
        <p:txBody>
          <a:bodyPr wrap="none" anchor="ctr"/>
          <a:lstStyle/>
          <a:p>
            <a:endParaRPr lang="bg-BG"/>
          </a:p>
        </p:txBody>
      </p:sp>
      <p:sp>
        <p:nvSpPr>
          <p:cNvPr id="14" name="AutoShape 18"/>
          <p:cNvSpPr>
            <a:spLocks noChangeArrowheads="1"/>
          </p:cNvSpPr>
          <p:nvPr/>
        </p:nvSpPr>
        <p:spPr bwMode="auto">
          <a:xfrm>
            <a:off x="5334000" y="4495800"/>
            <a:ext cx="2209800" cy="838200"/>
          </a:xfrm>
          <a:prstGeom prst="ribbon">
            <a:avLst>
              <a:gd name="adj1" fmla="val 12500"/>
              <a:gd name="adj2" fmla="val 50000"/>
            </a:avLst>
          </a:prstGeom>
          <a:solidFill>
            <a:srgbClr val="265042"/>
          </a:solidFill>
          <a:ln w="9525">
            <a:solidFill>
              <a:schemeClr val="tx1"/>
            </a:solidFill>
            <a:round/>
            <a:headEnd/>
            <a:tailEnd/>
          </a:ln>
          <a:effectLst/>
        </p:spPr>
        <p:txBody>
          <a:bodyPr wrap="none" anchor="ctr"/>
          <a:lstStyle/>
          <a:p>
            <a:endParaRPr lang="bg-BG"/>
          </a:p>
        </p:txBody>
      </p:sp>
      <p:sp>
        <p:nvSpPr>
          <p:cNvPr id="15" name="AutoShape 33"/>
          <p:cNvSpPr>
            <a:spLocks noChangeArrowheads="1"/>
          </p:cNvSpPr>
          <p:nvPr/>
        </p:nvSpPr>
        <p:spPr bwMode="auto">
          <a:xfrm>
            <a:off x="2867025" y="5715000"/>
            <a:ext cx="2362200" cy="609600"/>
          </a:xfrm>
          <a:prstGeom prst="flowChartAlternateProcess">
            <a:avLst/>
          </a:prstGeom>
          <a:solidFill>
            <a:srgbClr val="6600FF"/>
          </a:solidFill>
          <a:ln w="9525">
            <a:solidFill>
              <a:schemeClr val="tx1"/>
            </a:solidFill>
            <a:miter lim="800000"/>
            <a:headEnd/>
            <a:tailEnd/>
          </a:ln>
          <a:effectLst/>
        </p:spPr>
        <p:txBody>
          <a:bodyPr wrap="none" anchor="ctr"/>
          <a:lstStyle/>
          <a:p>
            <a:endParaRPr lang="bg-BG"/>
          </a:p>
        </p:txBody>
      </p:sp>
      <p:sp>
        <p:nvSpPr>
          <p:cNvPr id="16" name="Rectangle 40"/>
          <p:cNvSpPr>
            <a:spLocks noChangeArrowheads="1"/>
          </p:cNvSpPr>
          <p:nvPr/>
        </p:nvSpPr>
        <p:spPr bwMode="auto">
          <a:xfrm>
            <a:off x="3048000" y="5791200"/>
            <a:ext cx="1981200" cy="366713"/>
          </a:xfrm>
          <a:prstGeom prst="rect">
            <a:avLst/>
          </a:prstGeom>
          <a:noFill/>
          <a:ln w="9525">
            <a:noFill/>
            <a:miter lim="800000"/>
            <a:headEnd/>
            <a:tailEnd/>
          </a:ln>
          <a:effectLst/>
        </p:spPr>
        <p:txBody>
          <a:bodyPr>
            <a:spAutoFit/>
          </a:bodyPr>
          <a:lstStyle/>
          <a:p>
            <a:pPr algn="ctr"/>
            <a:r>
              <a:rPr lang="en-GB" b="1" dirty="0">
                <a:solidFill>
                  <a:schemeClr val="bg2"/>
                </a:solidFill>
                <a:latin typeface="+mn-lt"/>
              </a:rPr>
              <a:t>AUDITS</a:t>
            </a:r>
            <a:endParaRPr lang="bg-BG" b="1" dirty="0">
              <a:solidFill>
                <a:schemeClr val="bg2"/>
              </a:solidFill>
              <a:latin typeface="+mn-lt"/>
            </a:endParaRPr>
          </a:p>
        </p:txBody>
      </p:sp>
      <p:sp>
        <p:nvSpPr>
          <p:cNvPr id="17" name="Rectangle 43"/>
          <p:cNvSpPr>
            <a:spLocks noChangeArrowheads="1"/>
          </p:cNvSpPr>
          <p:nvPr/>
        </p:nvSpPr>
        <p:spPr bwMode="auto">
          <a:xfrm>
            <a:off x="685800" y="4495800"/>
            <a:ext cx="1981200" cy="641350"/>
          </a:xfrm>
          <a:prstGeom prst="rect">
            <a:avLst/>
          </a:prstGeom>
          <a:noFill/>
          <a:ln w="9525">
            <a:noFill/>
            <a:miter lim="800000"/>
            <a:headEnd/>
            <a:tailEnd/>
          </a:ln>
          <a:effectLst/>
        </p:spPr>
        <p:txBody>
          <a:bodyPr>
            <a:spAutoFit/>
          </a:bodyPr>
          <a:lstStyle/>
          <a:p>
            <a:pPr algn="ctr"/>
            <a:r>
              <a:rPr lang="en-GB" b="1" dirty="0">
                <a:solidFill>
                  <a:srgbClr val="F8F7EE"/>
                </a:solidFill>
                <a:effectLst>
                  <a:outerShdw blurRad="38100" dist="38100" dir="2700000" algn="tl">
                    <a:srgbClr val="000000"/>
                  </a:outerShdw>
                </a:effectLst>
                <a:latin typeface="+mn-lt"/>
              </a:rPr>
              <a:t>Audit of the product</a:t>
            </a:r>
            <a:endParaRPr lang="bg-BG" b="1" dirty="0">
              <a:solidFill>
                <a:srgbClr val="F8F7EE"/>
              </a:solidFill>
              <a:effectLst>
                <a:outerShdw blurRad="38100" dist="38100" dir="2700000" algn="tl">
                  <a:srgbClr val="000000"/>
                </a:outerShdw>
              </a:effectLst>
              <a:latin typeface="+mn-lt"/>
            </a:endParaRPr>
          </a:p>
        </p:txBody>
      </p:sp>
      <p:sp>
        <p:nvSpPr>
          <p:cNvPr id="19" name="Rectangle 42"/>
          <p:cNvSpPr>
            <a:spLocks noChangeArrowheads="1"/>
          </p:cNvSpPr>
          <p:nvPr/>
        </p:nvSpPr>
        <p:spPr bwMode="auto">
          <a:xfrm>
            <a:off x="5486400" y="4572000"/>
            <a:ext cx="1981200" cy="646331"/>
          </a:xfrm>
          <a:prstGeom prst="rect">
            <a:avLst/>
          </a:prstGeom>
          <a:noFill/>
          <a:ln w="9525">
            <a:noFill/>
            <a:miter lim="800000"/>
            <a:headEnd/>
            <a:tailEnd/>
          </a:ln>
          <a:effectLst/>
        </p:spPr>
        <p:txBody>
          <a:bodyPr>
            <a:spAutoFit/>
          </a:bodyPr>
          <a:lstStyle/>
          <a:p>
            <a:pPr algn="ctr"/>
            <a:r>
              <a:rPr lang="en-GB" b="1" dirty="0">
                <a:solidFill>
                  <a:srgbClr val="F8F7EE"/>
                </a:solidFill>
                <a:effectLst>
                  <a:outerShdw blurRad="38100" dist="38100" dir="2700000" algn="tl">
                    <a:srgbClr val="000000"/>
                  </a:outerShdw>
                </a:effectLst>
                <a:latin typeface="+mn-lt"/>
              </a:rPr>
              <a:t>Audit of </a:t>
            </a:r>
          </a:p>
          <a:p>
            <a:pPr algn="ctr"/>
            <a:r>
              <a:rPr lang="en-GB" b="1" dirty="0">
                <a:solidFill>
                  <a:srgbClr val="F8F7EE"/>
                </a:solidFill>
                <a:effectLst>
                  <a:outerShdw blurRad="38100" dist="38100" dir="2700000" algn="tl">
                    <a:srgbClr val="000000"/>
                  </a:outerShdw>
                </a:effectLst>
                <a:latin typeface="+mn-lt"/>
              </a:rPr>
              <a:t>the  systems</a:t>
            </a:r>
            <a:endParaRPr lang="bg-BG" b="1" dirty="0">
              <a:solidFill>
                <a:srgbClr val="F8F7EE"/>
              </a:solidFill>
              <a:effectLst>
                <a:outerShdw blurRad="38100" dist="38100" dir="2700000" algn="tl">
                  <a:srgbClr val="000000"/>
                </a:outerShdw>
              </a:effectLst>
              <a:latin typeface="+mn-lt"/>
            </a:endParaRPr>
          </a:p>
        </p:txBody>
      </p:sp>
      <p:sp>
        <p:nvSpPr>
          <p:cNvPr id="20" name="Rectangle 39"/>
          <p:cNvSpPr>
            <a:spLocks noChangeArrowheads="1"/>
          </p:cNvSpPr>
          <p:nvPr/>
        </p:nvSpPr>
        <p:spPr bwMode="auto">
          <a:xfrm>
            <a:off x="381000" y="5410200"/>
            <a:ext cx="2438400" cy="830997"/>
          </a:xfrm>
          <a:prstGeom prst="rect">
            <a:avLst/>
          </a:prstGeom>
          <a:noFill/>
          <a:ln w="9525">
            <a:noFill/>
            <a:miter lim="800000"/>
            <a:headEnd/>
            <a:tailEnd/>
          </a:ln>
          <a:effectLst/>
        </p:spPr>
        <p:txBody>
          <a:bodyPr>
            <a:spAutoFit/>
          </a:bodyPr>
          <a:lstStyle/>
          <a:p>
            <a:pPr algn="ctr"/>
            <a:r>
              <a:rPr lang="en-US" sz="1600" b="1" dirty="0">
                <a:solidFill>
                  <a:schemeClr val="bg1">
                    <a:lumMod val="95000"/>
                    <a:lumOff val="5000"/>
                  </a:schemeClr>
                </a:solidFill>
                <a:latin typeface="+mn-lt"/>
              </a:rPr>
              <a:t>Determines accordance with specific demands</a:t>
            </a:r>
            <a:endParaRPr lang="bg-BG" sz="1600" b="1" dirty="0">
              <a:solidFill>
                <a:schemeClr val="bg1">
                  <a:lumMod val="95000"/>
                  <a:lumOff val="5000"/>
                </a:schemeClr>
              </a:solidFill>
              <a:latin typeface="+mn-lt"/>
            </a:endParaRPr>
          </a:p>
        </p:txBody>
      </p:sp>
      <p:sp>
        <p:nvSpPr>
          <p:cNvPr id="21" name="Rectangle 44"/>
          <p:cNvSpPr>
            <a:spLocks noChangeArrowheads="1"/>
          </p:cNvSpPr>
          <p:nvPr/>
        </p:nvSpPr>
        <p:spPr bwMode="auto">
          <a:xfrm>
            <a:off x="5410200" y="5537200"/>
            <a:ext cx="2362200" cy="830997"/>
          </a:xfrm>
          <a:prstGeom prst="rect">
            <a:avLst/>
          </a:prstGeom>
          <a:noFill/>
          <a:ln w="9525">
            <a:noFill/>
            <a:miter lim="800000"/>
            <a:headEnd/>
            <a:tailEnd/>
          </a:ln>
          <a:effectLst/>
        </p:spPr>
        <p:txBody>
          <a:bodyPr wrap="square">
            <a:spAutoFit/>
          </a:bodyPr>
          <a:lstStyle/>
          <a:p>
            <a:pPr algn="ctr"/>
            <a:r>
              <a:rPr lang="en-US" sz="1600" b="1" dirty="0">
                <a:solidFill>
                  <a:schemeClr val="bg1">
                    <a:lumMod val="95000"/>
                    <a:lumOff val="5000"/>
                  </a:schemeClr>
                </a:solidFill>
                <a:latin typeface="+mn-lt"/>
              </a:rPr>
              <a:t>Determines the effectiveness of a system of processes</a:t>
            </a:r>
            <a:endParaRPr lang="bg-BG" sz="1600" b="1" dirty="0">
              <a:effectLst>
                <a:outerShdw blurRad="38100" dist="38100" dir="2700000" algn="tl">
                  <a:srgbClr val="FFFFFF"/>
                </a:outerShdw>
              </a:effectLst>
              <a:latin typeface="+mn-lt"/>
            </a:endParaRPr>
          </a:p>
        </p:txBody>
      </p:sp>
      <p:sp>
        <p:nvSpPr>
          <p:cNvPr id="22" name="Rectangle 37"/>
          <p:cNvSpPr>
            <a:spLocks noChangeArrowheads="1"/>
          </p:cNvSpPr>
          <p:nvPr/>
        </p:nvSpPr>
        <p:spPr bwMode="auto">
          <a:xfrm>
            <a:off x="2819400" y="2133600"/>
            <a:ext cx="2514600" cy="584775"/>
          </a:xfrm>
          <a:prstGeom prst="rect">
            <a:avLst/>
          </a:prstGeom>
          <a:noFill/>
          <a:ln w="9525">
            <a:noFill/>
            <a:miter lim="800000"/>
            <a:headEnd/>
            <a:tailEnd/>
          </a:ln>
          <a:effectLst/>
        </p:spPr>
        <p:txBody>
          <a:bodyPr>
            <a:spAutoFit/>
          </a:bodyPr>
          <a:lstStyle/>
          <a:p>
            <a:pPr algn="ctr"/>
            <a:r>
              <a:rPr lang="en-US" sz="1600" b="1" dirty="0">
                <a:solidFill>
                  <a:schemeClr val="bg1">
                    <a:lumMod val="95000"/>
                    <a:lumOff val="5000"/>
                  </a:schemeClr>
                </a:solidFill>
                <a:latin typeface="+mn-lt"/>
              </a:rPr>
              <a:t>Determines the efficacy of the process</a:t>
            </a:r>
            <a:endParaRPr lang="bg-BG" sz="1600" b="1" dirty="0">
              <a:solidFill>
                <a:schemeClr val="bg1">
                  <a:lumMod val="95000"/>
                  <a:lumOff val="5000"/>
                </a:schemeClr>
              </a:solidFill>
              <a:latin typeface="+mn-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4.1.3</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types of audITS</a:t>
            </a:r>
            <a:endParaRPr lang="be-BY" altLang="ja-JP" sz="1600" i="1" dirty="0">
              <a:solidFill>
                <a:schemeClr val="bg1"/>
              </a:solidFill>
            </a:endParaRPr>
          </a:p>
        </p:txBody>
      </p:sp>
      <p:sp>
        <p:nvSpPr>
          <p:cNvPr id="3" name="AutoShape 19"/>
          <p:cNvSpPr>
            <a:spLocks noChangeArrowheads="1"/>
          </p:cNvSpPr>
          <p:nvPr/>
        </p:nvSpPr>
        <p:spPr bwMode="auto">
          <a:xfrm>
            <a:off x="685800" y="1066800"/>
            <a:ext cx="3886200" cy="762000"/>
          </a:xfrm>
          <a:prstGeom prst="flowChartAlternateProcess">
            <a:avLst/>
          </a:prstGeom>
          <a:solidFill>
            <a:srgbClr val="003399"/>
          </a:solidFill>
          <a:ln w="50800">
            <a:solidFill>
              <a:srgbClr val="3366FF"/>
            </a:solidFill>
            <a:miter lim="800000"/>
            <a:headEnd/>
            <a:tailEnd/>
          </a:ln>
          <a:effectLst/>
        </p:spPr>
        <p:txBody>
          <a:bodyPr wrap="none" anchor="ctr"/>
          <a:lstStyle/>
          <a:p>
            <a:endParaRPr lang="bg-BG"/>
          </a:p>
        </p:txBody>
      </p:sp>
      <p:sp>
        <p:nvSpPr>
          <p:cNvPr id="4" name="Rectangle 21"/>
          <p:cNvSpPr>
            <a:spLocks noChangeArrowheads="1"/>
          </p:cNvSpPr>
          <p:nvPr/>
        </p:nvSpPr>
        <p:spPr bwMode="auto">
          <a:xfrm>
            <a:off x="914400" y="1219200"/>
            <a:ext cx="3352800" cy="400110"/>
          </a:xfrm>
          <a:prstGeom prst="rect">
            <a:avLst/>
          </a:prstGeom>
          <a:noFill/>
          <a:ln w="9525">
            <a:noFill/>
            <a:miter lim="800000"/>
            <a:headEnd/>
            <a:tailEnd/>
          </a:ln>
          <a:effectLst/>
        </p:spPr>
        <p:txBody>
          <a:bodyPr>
            <a:spAutoFit/>
          </a:bodyPr>
          <a:lstStyle/>
          <a:p>
            <a:pPr algn="ctr"/>
            <a:r>
              <a:rPr lang="en-GB" sz="2000" b="1" dirty="0">
                <a:solidFill>
                  <a:srgbClr val="F8F7EE"/>
                </a:solidFill>
                <a:effectLst>
                  <a:outerShdw blurRad="38100" dist="38100" dir="2700000" algn="tl">
                    <a:srgbClr val="000000"/>
                  </a:outerShdw>
                </a:effectLst>
                <a:latin typeface="+mn-lt"/>
              </a:rPr>
              <a:t>A certification audit</a:t>
            </a:r>
            <a:endParaRPr lang="bg-BG" sz="2000" b="1" dirty="0">
              <a:solidFill>
                <a:srgbClr val="F8F7EE"/>
              </a:solidFill>
              <a:effectLst>
                <a:outerShdw blurRad="38100" dist="38100" dir="2700000" algn="tl">
                  <a:srgbClr val="000000"/>
                </a:outerShdw>
              </a:effectLst>
              <a:latin typeface="+mn-lt"/>
            </a:endParaRPr>
          </a:p>
        </p:txBody>
      </p:sp>
      <p:sp>
        <p:nvSpPr>
          <p:cNvPr id="5" name="AutoShape 18"/>
          <p:cNvSpPr>
            <a:spLocks noChangeArrowheads="1"/>
          </p:cNvSpPr>
          <p:nvPr/>
        </p:nvSpPr>
        <p:spPr bwMode="auto">
          <a:xfrm>
            <a:off x="1447800" y="2590800"/>
            <a:ext cx="2895600" cy="762000"/>
          </a:xfrm>
          <a:prstGeom prst="flowChartAlternateProcess">
            <a:avLst/>
          </a:prstGeom>
          <a:solidFill>
            <a:srgbClr val="FFFFFF"/>
          </a:solidFill>
          <a:ln w="50800">
            <a:solidFill>
              <a:schemeClr val="accent2">
                <a:lumMod val="50000"/>
              </a:schemeClr>
            </a:solidFill>
            <a:miter lim="800000"/>
            <a:headEnd/>
            <a:tailEnd/>
          </a:ln>
          <a:effectLst/>
        </p:spPr>
        <p:txBody>
          <a:bodyPr wrap="none" anchor="ctr"/>
          <a:lstStyle/>
          <a:p>
            <a:endParaRPr lang="bg-BG"/>
          </a:p>
        </p:txBody>
      </p:sp>
      <p:sp>
        <p:nvSpPr>
          <p:cNvPr id="6" name="Rectangle 23"/>
          <p:cNvSpPr>
            <a:spLocks noChangeArrowheads="1"/>
          </p:cNvSpPr>
          <p:nvPr/>
        </p:nvSpPr>
        <p:spPr bwMode="auto">
          <a:xfrm>
            <a:off x="1600200" y="2743200"/>
            <a:ext cx="2590800" cy="400110"/>
          </a:xfrm>
          <a:prstGeom prst="rect">
            <a:avLst/>
          </a:prstGeom>
          <a:noFill/>
          <a:ln w="9525">
            <a:noFill/>
            <a:miter lim="800000"/>
            <a:headEnd/>
            <a:tailEnd/>
          </a:ln>
          <a:effectLst/>
        </p:spPr>
        <p:txBody>
          <a:bodyPr wrap="square">
            <a:spAutoFit/>
          </a:bodyPr>
          <a:lstStyle/>
          <a:p>
            <a:pPr algn="ctr"/>
            <a:r>
              <a:rPr lang="en-GB" sz="2000" b="1" dirty="0">
                <a:solidFill>
                  <a:srgbClr val="003399"/>
                </a:solidFill>
                <a:effectLst>
                  <a:outerShdw blurRad="38100" dist="38100" dir="2700000" algn="tl">
                    <a:srgbClr val="000000"/>
                  </a:outerShdw>
                </a:effectLst>
                <a:latin typeface="+mn-lt"/>
              </a:rPr>
              <a:t>A supervisory audit</a:t>
            </a:r>
            <a:endParaRPr lang="bg-BG" sz="2000" b="1" dirty="0">
              <a:solidFill>
                <a:srgbClr val="003399"/>
              </a:solidFill>
              <a:effectLst>
                <a:outerShdw blurRad="38100" dist="38100" dir="2700000" algn="tl">
                  <a:srgbClr val="000000"/>
                </a:outerShdw>
              </a:effectLst>
              <a:latin typeface="+mn-lt"/>
            </a:endParaRPr>
          </a:p>
        </p:txBody>
      </p:sp>
      <p:sp>
        <p:nvSpPr>
          <p:cNvPr id="8" name="AutoShape 20"/>
          <p:cNvSpPr>
            <a:spLocks noChangeArrowheads="1"/>
          </p:cNvSpPr>
          <p:nvPr/>
        </p:nvSpPr>
        <p:spPr bwMode="auto">
          <a:xfrm>
            <a:off x="1828800" y="4038600"/>
            <a:ext cx="3733800" cy="762000"/>
          </a:xfrm>
          <a:prstGeom prst="flowChartAlternateProcess">
            <a:avLst/>
          </a:prstGeom>
          <a:solidFill>
            <a:srgbClr val="A50021"/>
          </a:solidFill>
          <a:ln w="50800">
            <a:solidFill>
              <a:srgbClr val="CC0000"/>
            </a:solidFill>
            <a:miter lim="800000"/>
            <a:headEnd/>
            <a:tailEnd/>
          </a:ln>
          <a:effectLst/>
        </p:spPr>
        <p:txBody>
          <a:bodyPr wrap="none" anchor="ctr"/>
          <a:lstStyle/>
          <a:p>
            <a:endParaRPr lang="bg-BG"/>
          </a:p>
        </p:txBody>
      </p:sp>
      <p:sp>
        <p:nvSpPr>
          <p:cNvPr id="7" name="Rectangle 22"/>
          <p:cNvSpPr>
            <a:spLocks noChangeArrowheads="1"/>
          </p:cNvSpPr>
          <p:nvPr/>
        </p:nvSpPr>
        <p:spPr bwMode="auto">
          <a:xfrm>
            <a:off x="1981200" y="4191000"/>
            <a:ext cx="3352800" cy="400110"/>
          </a:xfrm>
          <a:prstGeom prst="rect">
            <a:avLst/>
          </a:prstGeom>
          <a:noFill/>
          <a:ln w="9525">
            <a:noFill/>
            <a:miter lim="800000"/>
            <a:headEnd/>
            <a:tailEnd/>
          </a:ln>
          <a:effectLst/>
        </p:spPr>
        <p:txBody>
          <a:bodyPr wrap="square">
            <a:spAutoFit/>
          </a:bodyPr>
          <a:lstStyle/>
          <a:p>
            <a:pPr algn="ctr"/>
            <a:r>
              <a:rPr lang="en-GB" sz="2000" b="1" dirty="0">
                <a:solidFill>
                  <a:srgbClr val="F8F7EE"/>
                </a:solidFill>
                <a:effectLst>
                  <a:outerShdw blurRad="38100" dist="38100" dir="2700000" algn="tl">
                    <a:srgbClr val="000000"/>
                  </a:outerShdw>
                </a:effectLst>
                <a:latin typeface="+mn-lt"/>
              </a:rPr>
              <a:t>A re-certification audit</a:t>
            </a:r>
            <a:endParaRPr lang="bg-BG" sz="2000" b="1" dirty="0">
              <a:solidFill>
                <a:srgbClr val="F8F7EE"/>
              </a:solidFill>
              <a:effectLst>
                <a:outerShdw blurRad="38100" dist="38100" dir="2700000" algn="tl">
                  <a:srgbClr val="000000"/>
                </a:outerShdw>
              </a:effectLst>
              <a:latin typeface="+mn-lt"/>
            </a:endParaRPr>
          </a:p>
        </p:txBody>
      </p:sp>
      <p:pic>
        <p:nvPicPr>
          <p:cNvPr id="9" name="Picture 17" descr="MC900384390[1]"/>
          <p:cNvPicPr>
            <a:picLocks noChangeAspect="1" noChangeArrowheads="1"/>
          </p:cNvPicPr>
          <p:nvPr/>
        </p:nvPicPr>
        <p:blipFill>
          <a:blip r:embed="rId3" cstate="print"/>
          <a:srcRect/>
          <a:stretch>
            <a:fillRect/>
          </a:stretch>
        </p:blipFill>
        <p:spPr bwMode="auto">
          <a:xfrm>
            <a:off x="5105400" y="1676400"/>
            <a:ext cx="3579813" cy="20773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Контейнер за съдържание 5"/>
          <p:cNvSpPr txBox="1">
            <a:spLocks/>
          </p:cNvSpPr>
          <p:nvPr/>
        </p:nvSpPr>
        <p:spPr>
          <a:xfrm>
            <a:off x="0" y="1295400"/>
            <a:ext cx="9144000" cy="1600200"/>
          </a:xfrm>
          <a:prstGeom prst="rect">
            <a:avLst/>
          </a:prstGeom>
        </p:spPr>
        <p:txBody>
          <a:bodyPr>
            <a:normAutofit/>
          </a:bodyPr>
          <a:lstStyle/>
          <a:p>
            <a:pPr marL="804863" marR="36576" indent="-804863" algn="ctr" fontAlgn="auto">
              <a:spcBef>
                <a:spcPts val="0"/>
              </a:spcBef>
              <a:spcAft>
                <a:spcPts val="0"/>
              </a:spcAft>
              <a:buClr>
                <a:schemeClr val="accent1"/>
              </a:buClr>
              <a:buSzPct val="80000"/>
              <a:defRPr/>
            </a:pPr>
            <a:r>
              <a:rPr lang="en-GB" sz="3200" dirty="0">
                <a:solidFill>
                  <a:schemeClr val="bg1"/>
                </a:solidFill>
                <a:latin typeface="Franklin Gothic Demi Cond" pitchFamily="34" charset="0"/>
              </a:rPr>
              <a:t>4.2. Management of the Audit Program</a:t>
            </a:r>
            <a:endParaRPr lang="en-GB" sz="3000" b="1" dirty="0">
              <a:ln>
                <a:solidFill>
                  <a:schemeClr val="bg2"/>
                </a:solidFill>
              </a:ln>
              <a:solidFill>
                <a:schemeClr val="bg1"/>
              </a:solidFill>
              <a:latin typeface="Franklin Gothic Demi Cond" pitchFamily="34" charset="0"/>
            </a:endParaRPr>
          </a:p>
        </p:txBody>
      </p:sp>
      <p:pic>
        <p:nvPicPr>
          <p:cNvPr id="14343" name="Picture 89" descr="MC910216358[1]"/>
          <p:cNvPicPr>
            <a:picLocks noChangeAspect="1" noChangeArrowheads="1"/>
          </p:cNvPicPr>
          <p:nvPr/>
        </p:nvPicPr>
        <p:blipFill>
          <a:blip r:embed="rId3" cstate="print"/>
          <a:srcRect/>
          <a:stretch>
            <a:fillRect/>
          </a:stretch>
        </p:blipFill>
        <p:spPr bwMode="auto">
          <a:xfrm>
            <a:off x="6172200" y="3048000"/>
            <a:ext cx="2590800" cy="2257425"/>
          </a:xfrm>
          <a:prstGeom prst="rect">
            <a:avLst/>
          </a:prstGeom>
          <a:noFill/>
          <a:ln w="9525">
            <a:noFill/>
            <a:miter lim="800000"/>
            <a:headEnd/>
            <a:tailEnd/>
          </a:ln>
        </p:spPr>
      </p:pic>
      <p:pic>
        <p:nvPicPr>
          <p:cNvPr id="14344" name="Picture 95"/>
          <p:cNvPicPr>
            <a:picLocks noChangeAspect="1" noChangeArrowheads="1"/>
          </p:cNvPicPr>
          <p:nvPr/>
        </p:nvPicPr>
        <p:blipFill>
          <a:blip r:embed="rId4" cstate="print">
            <a:lum bright="-10000" contrast="10000"/>
          </a:blip>
          <a:srcRect/>
          <a:stretch>
            <a:fillRect/>
          </a:stretch>
        </p:blipFill>
        <p:spPr bwMode="auto">
          <a:xfrm>
            <a:off x="685800" y="2209800"/>
            <a:ext cx="5233358" cy="3921125"/>
          </a:xfrm>
          <a:prstGeom prst="rect">
            <a:avLst/>
          </a:prstGeom>
          <a:noFill/>
          <a:ln w="9525">
            <a:noFill/>
            <a:miter lim="800000"/>
            <a:headEnd/>
            <a:tailEnd/>
          </a:ln>
        </p:spPr>
      </p:pic>
    </p:spTree>
  </p:cSld>
  <p:clrMapOvr>
    <a:masterClrMapping/>
  </p:clrMapOvr>
  <p:transition spd="med">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67056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4.2.1</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introduction</a:t>
            </a:r>
          </a:p>
          <a:p>
            <a:pPr marL="982663" indent="-900113" fontAlgn="auto">
              <a:spcAft>
                <a:spcPts val="0"/>
              </a:spcAft>
              <a:buFont typeface="Wingdings" pitchFamily="2" charset="2"/>
              <a:buNone/>
              <a:defRPr/>
            </a:pPr>
            <a:endParaRPr lang="be-BY" altLang="ja-JP" sz="2400" b="1" dirty="0">
              <a:solidFill>
                <a:srgbClr val="0B508F"/>
              </a:solidFill>
              <a:latin typeface="Arial Black" panose="020B0A04020102020204" pitchFamily="34" charset="0"/>
            </a:endParaRPr>
          </a:p>
          <a:p>
            <a:pPr marL="982663" indent="-352425" fontAlgn="auto">
              <a:spcAft>
                <a:spcPts val="0"/>
              </a:spcAft>
              <a:buFont typeface="Wingdings" pitchFamily="2" charset="2"/>
              <a:buChar char="v"/>
              <a:defRPr/>
            </a:pPr>
            <a:r>
              <a:rPr lang="en-US" sz="2000" b="1" dirty="0">
                <a:solidFill>
                  <a:schemeClr val="bg1"/>
                </a:solidFill>
              </a:rPr>
              <a:t>The audit program may include one or more audits;</a:t>
            </a:r>
          </a:p>
          <a:p>
            <a:pPr marL="982663" indent="-352425" fontAlgn="auto">
              <a:spcAft>
                <a:spcPts val="0"/>
              </a:spcAft>
              <a:buFont typeface="Wingdings" pitchFamily="2" charset="2"/>
              <a:buChar char="v"/>
              <a:defRPr/>
            </a:pPr>
            <a:endParaRPr lang="en-US" sz="2000" b="1" dirty="0">
              <a:solidFill>
                <a:schemeClr val="bg1"/>
              </a:solidFill>
            </a:endParaRPr>
          </a:p>
          <a:p>
            <a:pPr marL="982663" indent="-352425" fontAlgn="auto">
              <a:spcAft>
                <a:spcPts val="0"/>
              </a:spcAft>
              <a:buFont typeface="Wingdings" pitchFamily="2" charset="2"/>
              <a:buChar char="v"/>
              <a:defRPr/>
            </a:pPr>
            <a:r>
              <a:rPr lang="en-US" sz="2000" b="1" dirty="0">
                <a:solidFill>
                  <a:schemeClr val="bg1"/>
                </a:solidFill>
              </a:rPr>
              <a:t>These audits may have a variety of purposes;</a:t>
            </a:r>
          </a:p>
          <a:p>
            <a:pPr marL="982663" indent="-352425" fontAlgn="auto">
              <a:spcAft>
                <a:spcPts val="0"/>
              </a:spcAft>
              <a:buFont typeface="Wingdings" pitchFamily="2" charset="2"/>
              <a:buChar char="v"/>
              <a:defRPr/>
            </a:pPr>
            <a:endParaRPr lang="en-US" sz="2000" b="1" dirty="0">
              <a:solidFill>
                <a:schemeClr val="bg1"/>
              </a:solidFill>
            </a:endParaRPr>
          </a:p>
          <a:p>
            <a:pPr marL="982663" indent="-352425" fontAlgn="auto">
              <a:spcAft>
                <a:spcPts val="0"/>
              </a:spcAft>
              <a:buFont typeface="Wingdings" pitchFamily="2" charset="2"/>
              <a:buChar char="v"/>
              <a:defRPr/>
            </a:pPr>
            <a:r>
              <a:rPr lang="en-US" sz="2000" b="1" dirty="0">
                <a:solidFill>
                  <a:schemeClr val="bg1"/>
                </a:solidFill>
              </a:rPr>
              <a:t>These audits may include joint or combined audits.</a:t>
            </a:r>
          </a:p>
          <a:p>
            <a:pPr marL="982663" indent="-352425" fontAlgn="auto">
              <a:spcAft>
                <a:spcPts val="0"/>
              </a:spcAft>
              <a:buFont typeface="Wingdings" pitchFamily="2" charset="2"/>
              <a:buChar char="v"/>
              <a:defRPr/>
            </a:pPr>
            <a:endParaRPr lang="en-US" sz="2000" b="1" dirty="0">
              <a:solidFill>
                <a:schemeClr val="bg1"/>
              </a:solidFill>
            </a:endParaRPr>
          </a:p>
          <a:p>
            <a:pPr marL="982663" indent="-352425" fontAlgn="auto">
              <a:spcAft>
                <a:spcPts val="0"/>
              </a:spcAft>
              <a:buFont typeface="Wingdings" pitchFamily="2" charset="2"/>
              <a:buChar char="v"/>
              <a:defRPr/>
            </a:pPr>
            <a:r>
              <a:rPr lang="en-US" sz="2000" b="1" dirty="0">
                <a:solidFill>
                  <a:schemeClr val="bg1"/>
                </a:solidFill>
              </a:rPr>
              <a:t>Audit program includes all activities necessary for planning and organizing the types and number of audits and providing resources to effectively carry out the prescribed period.</a:t>
            </a:r>
          </a:p>
          <a:p>
            <a:pPr marL="982663" indent="-352425" fontAlgn="auto">
              <a:spcAft>
                <a:spcPts val="0"/>
              </a:spcAft>
              <a:buFont typeface="Wingdings" pitchFamily="2" charset="2"/>
              <a:buChar char="v"/>
              <a:defRPr/>
            </a:pPr>
            <a:endParaRPr lang="en-US" sz="2000" b="1" dirty="0">
              <a:solidFill>
                <a:schemeClr val="bg1"/>
              </a:solidFill>
            </a:endParaRPr>
          </a:p>
          <a:p>
            <a:pPr marL="982663" indent="-352425" fontAlgn="auto">
              <a:spcAft>
                <a:spcPts val="0"/>
              </a:spcAft>
              <a:buFont typeface="Wingdings" pitchFamily="2" charset="2"/>
              <a:buChar char="v"/>
              <a:defRPr/>
            </a:pPr>
            <a:r>
              <a:rPr lang="en-US" sz="2000" b="1" dirty="0">
                <a:solidFill>
                  <a:schemeClr val="bg1"/>
                </a:solidFill>
              </a:rPr>
              <a:t>The organization may establish more than one audit program.</a:t>
            </a:r>
            <a:r>
              <a:rPr lang="en-US" sz="1600" b="1" i="1" dirty="0">
                <a:solidFill>
                  <a:schemeClr val="bg1"/>
                </a:solidFill>
              </a:rPr>
              <a:t>      </a:t>
            </a:r>
            <a:endParaRPr lang="be-BY" altLang="ja-JP" sz="1600" b="1" i="1" dirty="0">
              <a:solidFill>
                <a:schemeClr val="bg1"/>
              </a:solidFill>
            </a:endParaRPr>
          </a:p>
        </p:txBody>
      </p:sp>
      <p:pic>
        <p:nvPicPr>
          <p:cNvPr id="3" name="Picture 30"/>
          <p:cNvPicPr>
            <a:picLocks noChangeAspect="1" noChangeArrowheads="1"/>
          </p:cNvPicPr>
          <p:nvPr/>
        </p:nvPicPr>
        <p:blipFill>
          <a:blip r:embed="rId3" cstate="print"/>
          <a:srcRect/>
          <a:stretch>
            <a:fillRect/>
          </a:stretch>
        </p:blipFill>
        <p:spPr bwMode="auto">
          <a:xfrm>
            <a:off x="6629400" y="4799012"/>
            <a:ext cx="2514600" cy="2058988"/>
          </a:xfrm>
          <a:prstGeom prst="rect">
            <a:avLst/>
          </a:prstGeom>
          <a:noFill/>
          <a:ln w="9525">
            <a:noFill/>
            <a:miter lim="800000"/>
            <a:headEnd/>
            <a:tailEnd/>
          </a:ln>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4.2.1</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introduction</a:t>
            </a:r>
          </a:p>
          <a:p>
            <a:pPr marL="982663" indent="-900113" fontAlgn="auto">
              <a:spcAft>
                <a:spcPts val="0"/>
              </a:spcAft>
              <a:buFont typeface="Wingdings" pitchFamily="2" charset="2"/>
              <a:buNone/>
              <a:defRPr/>
            </a:pPr>
            <a:endParaRPr lang="en-GB" sz="2400" b="1" cap="all" dirty="0">
              <a:solidFill>
                <a:srgbClr val="0B508F"/>
              </a:solidFill>
              <a:latin typeface="Arial Black" pitchFamily="34" charset="0"/>
            </a:endParaRPr>
          </a:p>
          <a:p>
            <a:pPr marL="982663" indent="-352425" fontAlgn="auto">
              <a:spcAft>
                <a:spcPts val="0"/>
              </a:spcAft>
              <a:buFont typeface="Wingdings" pitchFamily="2" charset="2"/>
              <a:buChar char="v"/>
              <a:defRPr/>
            </a:pPr>
            <a:r>
              <a:rPr lang="en-US" sz="2000" b="1" dirty="0">
                <a:solidFill>
                  <a:schemeClr val="bg1"/>
                </a:solidFill>
              </a:rPr>
              <a:t>The top management needs to empower for management of audit program.</a:t>
            </a:r>
          </a:p>
          <a:p>
            <a:pPr marL="982663" indent="-352425" fontAlgn="auto">
              <a:spcAft>
                <a:spcPts val="0"/>
              </a:spcAft>
              <a:buFont typeface="Wingdings" pitchFamily="2" charset="2"/>
              <a:buChar char="v"/>
              <a:defRPr/>
            </a:pPr>
            <a:endParaRPr lang="en-US" sz="2000" b="1" dirty="0">
              <a:solidFill>
                <a:schemeClr val="bg1"/>
              </a:solidFill>
            </a:endParaRPr>
          </a:p>
          <a:p>
            <a:pPr marL="982663" indent="-352425" fontAlgn="auto">
              <a:spcAft>
                <a:spcPts val="0"/>
              </a:spcAft>
              <a:buFont typeface="Wingdings" pitchFamily="2" charset="2"/>
              <a:buChar char="v"/>
              <a:defRPr/>
            </a:pPr>
            <a:r>
              <a:rPr lang="en-US" sz="2000" b="1" dirty="0">
                <a:solidFill>
                  <a:schemeClr val="bg1"/>
                </a:solidFill>
              </a:rPr>
              <a:t>  Persons who have been given responsibility for managing the audit program should:</a:t>
            </a:r>
          </a:p>
          <a:p>
            <a:pPr marL="982663" indent="-352425" fontAlgn="auto">
              <a:spcAft>
                <a:spcPts val="0"/>
              </a:spcAft>
              <a:buFont typeface="Wingdings" pitchFamily="2" charset="2"/>
              <a:buChar char="v"/>
              <a:defRPr/>
            </a:pPr>
            <a:endParaRPr lang="en-US" sz="2000" b="1" dirty="0">
              <a:solidFill>
                <a:schemeClr val="bg1"/>
              </a:solidFill>
            </a:endParaRPr>
          </a:p>
          <a:p>
            <a:pPr marL="982663" indent="-352425" fontAlgn="auto">
              <a:spcAft>
                <a:spcPts val="0"/>
              </a:spcAft>
              <a:buNone/>
              <a:defRPr/>
            </a:pPr>
            <a:r>
              <a:rPr lang="en-US" sz="2000" b="1" dirty="0">
                <a:solidFill>
                  <a:schemeClr val="bg1"/>
                </a:solidFill>
              </a:rPr>
              <a:t>     1) to formulate, implement, monitor, review and improve the audit program;</a:t>
            </a:r>
          </a:p>
          <a:p>
            <a:pPr marL="982663" indent="-352425" fontAlgn="auto">
              <a:spcAft>
                <a:spcPts val="0"/>
              </a:spcAft>
              <a:buFont typeface="Wingdings" pitchFamily="2" charset="2"/>
              <a:buChar char="v"/>
              <a:defRPr/>
            </a:pPr>
            <a:endParaRPr lang="en-US" sz="2000" b="1" dirty="0">
              <a:solidFill>
                <a:schemeClr val="bg1"/>
              </a:solidFill>
            </a:endParaRPr>
          </a:p>
          <a:p>
            <a:pPr marL="982663" indent="-352425" fontAlgn="auto">
              <a:spcAft>
                <a:spcPts val="0"/>
              </a:spcAft>
              <a:buNone/>
              <a:defRPr/>
            </a:pPr>
            <a:r>
              <a:rPr lang="en-US" sz="2000" b="1" dirty="0">
                <a:solidFill>
                  <a:schemeClr val="bg1"/>
                </a:solidFill>
              </a:rPr>
              <a:t>     2) to identify necessary resources and ensure their provision.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14400"/>
            <a:ext cx="9144000" cy="3962400"/>
          </a:xfrm>
        </p:spPr>
        <p:txBody>
          <a:bodyPr/>
          <a:lstStyle/>
          <a:p>
            <a:pPr marL="484632" algn="ctr" fontAlgn="auto">
              <a:spcBef>
                <a:spcPts val="3600"/>
              </a:spcBef>
              <a:spcAft>
                <a:spcPts val="0"/>
              </a:spcAft>
              <a:defRPr/>
            </a:pPr>
            <a:r>
              <a:rPr lang="en-US" altLang="en-US" sz="4900" b="1" dirty="0">
                <a:solidFill>
                  <a:srgbClr val="D60000"/>
                </a:solidFill>
                <a:effectLst>
                  <a:outerShdw blurRad="38100" dist="38100" dir="2700000" algn="tl">
                    <a:srgbClr val="000000">
                      <a:alpha val="43137"/>
                    </a:srgbClr>
                  </a:outerShdw>
                </a:effectLst>
                <a:cs typeface="Cordia New" panose="020B0304020202020204" pitchFamily="34" charset="-34"/>
              </a:rPr>
              <a:t>Chapter 4</a:t>
            </a:r>
            <a:br>
              <a:rPr lang="bg-BG" altLang="en-US" dirty="0">
                <a:solidFill>
                  <a:srgbClr val="D60000"/>
                </a:solidFill>
                <a:effectLst>
                  <a:outerShdw blurRad="38100" dist="38100" dir="2700000" algn="tl">
                    <a:srgbClr val="000000">
                      <a:alpha val="43137"/>
                    </a:srgbClr>
                  </a:outerShdw>
                </a:effectLst>
                <a:latin typeface="Arial Black" panose="020B0A04020102020204" pitchFamily="34" charset="0"/>
                <a:cs typeface="Cordia New" panose="020B0304020202020204" pitchFamily="34" charset="-34"/>
              </a:rPr>
            </a:br>
            <a:r>
              <a:rPr lang="bg-BG" altLang="en-US" sz="2700" dirty="0">
                <a:solidFill>
                  <a:srgbClr val="007976"/>
                </a:solidFill>
                <a:latin typeface="Arial Black" panose="020B0A04020102020204" pitchFamily="34" charset="0"/>
                <a:cs typeface="Cordia New" panose="020B0304020202020204" pitchFamily="34" charset="-34"/>
              </a:rPr>
              <a:t> </a:t>
            </a:r>
            <a:r>
              <a:rPr lang="en-US" sz="3600" b="1" cap="small" dirty="0">
                <a:solidFill>
                  <a:schemeClr val="accent1">
                    <a:tint val="83000"/>
                    <a:satMod val="150000"/>
                  </a:schemeClr>
                </a:solidFill>
              </a:rPr>
              <a:t>A</a:t>
            </a:r>
            <a:r>
              <a:rPr lang="be-BY" sz="3600" b="1" cap="small" dirty="0">
                <a:solidFill>
                  <a:schemeClr val="accent1">
                    <a:tint val="83000"/>
                    <a:satMod val="150000"/>
                  </a:schemeClr>
                </a:solidFill>
              </a:rPr>
              <a:t>udit </a:t>
            </a:r>
            <a:r>
              <a:rPr lang="en-US" sz="3600" b="1" cap="small" dirty="0">
                <a:solidFill>
                  <a:schemeClr val="accent1">
                    <a:tint val="83000"/>
                    <a:satMod val="150000"/>
                  </a:schemeClr>
                </a:solidFill>
              </a:rPr>
              <a:t>of Management Systems </a:t>
            </a:r>
            <a:br>
              <a:rPr lang="en-US" sz="3600" b="1" cap="small" dirty="0">
                <a:solidFill>
                  <a:schemeClr val="accent1">
                    <a:tint val="83000"/>
                    <a:satMod val="150000"/>
                  </a:schemeClr>
                </a:solidFill>
              </a:rPr>
            </a:br>
            <a:br>
              <a:rPr lang="bg-BG" sz="3600" dirty="0">
                <a:solidFill>
                  <a:schemeClr val="accent1">
                    <a:tint val="83000"/>
                    <a:satMod val="150000"/>
                  </a:schemeClr>
                </a:solidFill>
              </a:rPr>
            </a:br>
            <a:endParaRPr lang="en-US" altLang="en-US" sz="4000"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2051" name="Rectangle 3"/>
          <p:cNvSpPr>
            <a:spLocks noGrp="1" noChangeArrowheads="1"/>
          </p:cNvSpPr>
          <p:nvPr>
            <p:ph type="subTitle" idx="1"/>
          </p:nvPr>
        </p:nvSpPr>
        <p:spPr>
          <a:xfrm>
            <a:off x="1371600" y="1066800"/>
            <a:ext cx="6400800" cy="457200"/>
          </a:xfrm>
        </p:spPr>
        <p:txBody>
          <a:bodyPr>
            <a:noAutofit/>
          </a:bodyPr>
          <a:lstStyle/>
          <a:p>
            <a:pPr marL="533400" indent="-533400" algn="ctr" fontAlgn="auto">
              <a:lnSpc>
                <a:spcPct val="80000"/>
              </a:lnSpc>
              <a:spcAft>
                <a:spcPts val="0"/>
              </a:spcAft>
              <a:buFont typeface="Wingdings"/>
              <a:buNone/>
              <a:defRPr/>
            </a:pPr>
            <a:endParaRPr lang="en-US" altLang="en-US" sz="2000" dirty="0">
              <a:solidFill>
                <a:schemeClr val="accent2">
                  <a:lumMod val="50000"/>
                </a:schemeClr>
              </a:solidFill>
              <a:effectLst>
                <a:outerShdw blurRad="38100" dist="38100" dir="2700000" algn="tl">
                  <a:srgbClr val="000000"/>
                </a:outerShdw>
              </a:effectLst>
            </a:endParaRPr>
          </a:p>
          <a:p>
            <a:pPr marL="533400" indent="-533400" algn="ctr" fontAlgn="auto">
              <a:lnSpc>
                <a:spcPct val="80000"/>
              </a:lnSpc>
              <a:spcAft>
                <a:spcPts val="0"/>
              </a:spcAft>
              <a:buFont typeface="Wingdings"/>
              <a:buNone/>
              <a:defRPr/>
            </a:pPr>
            <a:r>
              <a:rPr lang="en-US" altLang="en-US" sz="2000" dirty="0">
                <a:solidFill>
                  <a:schemeClr val="bg1"/>
                </a:solidFill>
                <a:effectLst>
                  <a:outerShdw blurRad="38100" dist="38100" dir="2700000" algn="tl">
                    <a:srgbClr val="000000"/>
                  </a:outerShdw>
                </a:effectLst>
              </a:rPr>
              <a:t>Prof</a:t>
            </a:r>
            <a:r>
              <a:rPr lang="bg-BG" altLang="en-US" sz="2000" dirty="0">
                <a:solidFill>
                  <a:schemeClr val="bg1"/>
                </a:solidFill>
                <a:effectLst>
                  <a:outerShdw blurRad="38100" dist="38100" dir="2700000" algn="tl">
                    <a:srgbClr val="000000"/>
                  </a:outerShdw>
                </a:effectLst>
              </a:rPr>
              <a:t>. </a:t>
            </a:r>
            <a:r>
              <a:rPr lang="en-US" altLang="en-US" sz="2000" dirty="0">
                <a:solidFill>
                  <a:schemeClr val="bg1"/>
                </a:solidFill>
                <a:effectLst>
                  <a:outerShdw blurRad="38100" dist="38100" dir="2700000" algn="tl">
                    <a:srgbClr val="000000"/>
                  </a:outerShdw>
                </a:effectLst>
              </a:rPr>
              <a:t>Eng</a:t>
            </a:r>
            <a:r>
              <a:rPr lang="bg-BG" altLang="en-US" sz="2000" dirty="0">
                <a:solidFill>
                  <a:schemeClr val="bg1"/>
                </a:solidFill>
                <a:effectLst>
                  <a:outerShdw blurRad="38100" dist="38100" dir="2700000" algn="tl">
                    <a:srgbClr val="000000"/>
                  </a:outerShdw>
                </a:effectLst>
              </a:rPr>
              <a:t>. </a:t>
            </a:r>
            <a:r>
              <a:rPr lang="en-US" altLang="en-US" sz="2000" dirty="0">
                <a:solidFill>
                  <a:schemeClr val="bg1"/>
                </a:solidFill>
                <a:effectLst>
                  <a:outerShdw blurRad="38100" dist="38100" dir="2700000" algn="tl">
                    <a:srgbClr val="000000"/>
                  </a:outerShdw>
                </a:effectLst>
              </a:rPr>
              <a:t>Stefan G. Dragoev DSc.</a:t>
            </a:r>
          </a:p>
          <a:p>
            <a:pPr marL="533400" indent="-533400" algn="ctr" fontAlgn="auto">
              <a:lnSpc>
                <a:spcPct val="80000"/>
              </a:lnSpc>
              <a:spcAft>
                <a:spcPts val="0"/>
              </a:spcAft>
              <a:buFont typeface="Wingdings"/>
              <a:buNone/>
              <a:defRPr/>
            </a:pPr>
            <a:r>
              <a:rPr lang="en-US" altLang="en-US" sz="2000" dirty="0">
                <a:solidFill>
                  <a:schemeClr val="bg1"/>
                </a:solidFill>
                <a:effectLst>
                  <a:outerShdw blurRad="38100" dist="38100" dir="2700000" algn="tl">
                    <a:srgbClr val="000000"/>
                  </a:outerShdw>
                </a:effectLst>
              </a:rPr>
              <a:t>Corresponding Member </a:t>
            </a:r>
          </a:p>
          <a:p>
            <a:pPr marL="533400" indent="-533400" algn="ctr" fontAlgn="auto">
              <a:lnSpc>
                <a:spcPct val="80000"/>
              </a:lnSpc>
              <a:spcAft>
                <a:spcPts val="0"/>
              </a:spcAft>
              <a:buFont typeface="Wingdings"/>
              <a:buNone/>
              <a:defRPr/>
            </a:pPr>
            <a:r>
              <a:rPr lang="en-US" altLang="en-US" sz="2000" dirty="0">
                <a:solidFill>
                  <a:schemeClr val="bg1"/>
                </a:solidFill>
                <a:effectLst>
                  <a:outerShdw blurRad="38100" dist="38100" dir="2700000" algn="tl">
                    <a:srgbClr val="000000"/>
                  </a:outerShdw>
                </a:effectLst>
              </a:rPr>
              <a:t>of Bulgarian Academy of Sciences</a:t>
            </a:r>
          </a:p>
        </p:txBody>
      </p:sp>
      <p:pic>
        <p:nvPicPr>
          <p:cNvPr id="10248" name="Picture 9" descr="Image result for updating of preliminary information and documents specifying the PRP and HACCP plans"/>
          <p:cNvPicPr>
            <a:picLocks noChangeAspect="1" noChangeArrowheads="1"/>
          </p:cNvPicPr>
          <p:nvPr/>
        </p:nvPicPr>
        <p:blipFill>
          <a:blip r:embed="rId3" cstate="print"/>
          <a:srcRect/>
          <a:stretch>
            <a:fillRect/>
          </a:stretch>
        </p:blipFill>
        <p:spPr bwMode="auto">
          <a:xfrm>
            <a:off x="2971800" y="3657600"/>
            <a:ext cx="3657600" cy="3074988"/>
          </a:xfrm>
          <a:prstGeom prst="rect">
            <a:avLst/>
          </a:prstGeom>
          <a:noFill/>
          <a:ln w="9525">
            <a:noFill/>
            <a:miter lim="800000"/>
            <a:headEnd/>
            <a:tailEnd/>
          </a:ln>
        </p:spPr>
      </p:pic>
      <p:pic>
        <p:nvPicPr>
          <p:cNvPr id="10" name="Picture 4" descr="University of Western Macedonia | LinkedIn">
            <a:extLst>
              <a:ext uri="{FF2B5EF4-FFF2-40B4-BE49-F238E27FC236}">
                <a16:creationId xmlns:a16="http://schemas.microsoft.com/office/drawing/2014/main" id="{CEEBF1E1-B0F3-4DE8-AAFA-73957DA33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19" y="13842"/>
            <a:ext cx="1710477" cy="17104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Редовно обучение - Университет по хранителни технологии - Пловдив">
            <a:extLst>
              <a:ext uri="{FF2B5EF4-FFF2-40B4-BE49-F238E27FC236}">
                <a16:creationId xmlns:a16="http://schemas.microsoft.com/office/drawing/2014/main" id="{106F4CA3-CD66-4D01-B808-BCEF6A20ACA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064388" y="116632"/>
            <a:ext cx="971550"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8" name="Oval 38"/>
          <p:cNvSpPr>
            <a:spLocks noChangeArrowheads="1"/>
          </p:cNvSpPr>
          <p:nvPr/>
        </p:nvSpPr>
        <p:spPr bwMode="auto">
          <a:xfrm>
            <a:off x="2514600" y="1828800"/>
            <a:ext cx="2209800" cy="609600"/>
          </a:xfrm>
          <a:prstGeom prst="ellipse">
            <a:avLst/>
          </a:prstGeom>
          <a:solidFill>
            <a:srgbClr val="FFDC47"/>
          </a:solidFill>
          <a:ln w="9525">
            <a:solidFill>
              <a:schemeClr val="bg1"/>
            </a:solidFill>
            <a:round/>
            <a:headEnd/>
            <a:tailEnd/>
          </a:ln>
          <a:effectLst/>
        </p:spPr>
        <p:txBody>
          <a:bodyPr wrap="none" anchor="ctr"/>
          <a:lstStyle/>
          <a:p>
            <a:pPr algn="ctr"/>
            <a:r>
              <a:rPr lang="en-US" sz="1000" b="1" dirty="0">
                <a:solidFill>
                  <a:schemeClr val="bg1"/>
                </a:solidFill>
                <a:latin typeface="+mn-lt"/>
              </a:rPr>
              <a:t>Powers for the audit program</a:t>
            </a:r>
          </a:p>
          <a:p>
            <a:pPr algn="ctr"/>
            <a:r>
              <a:rPr lang="en-US" sz="1000" b="1" dirty="0">
                <a:solidFill>
                  <a:schemeClr val="bg1"/>
                </a:solidFill>
                <a:latin typeface="+mn-lt"/>
              </a:rPr>
              <a:t>management</a:t>
            </a:r>
          </a:p>
          <a:p>
            <a:pPr algn="ctr"/>
            <a:r>
              <a:rPr lang="en-US" sz="1000" b="1" dirty="0">
                <a:solidFill>
                  <a:schemeClr val="bg1"/>
                </a:solidFill>
                <a:latin typeface="+mn-lt"/>
              </a:rPr>
              <a:t>   (5.1)</a:t>
            </a:r>
            <a:endParaRPr lang="bg-BG" sz="1000" b="1" dirty="0">
              <a:solidFill>
                <a:schemeClr val="bg1"/>
              </a:solidFill>
              <a:latin typeface="+mn-lt"/>
            </a:endParaRPr>
          </a:p>
        </p:txBody>
      </p:sp>
      <p:sp>
        <p:nvSpPr>
          <p:cNvPr id="40999" name="Rectangle 39"/>
          <p:cNvSpPr>
            <a:spLocks noChangeArrowheads="1"/>
          </p:cNvSpPr>
          <p:nvPr/>
        </p:nvSpPr>
        <p:spPr bwMode="auto">
          <a:xfrm>
            <a:off x="2514600" y="2590800"/>
            <a:ext cx="2209800" cy="990600"/>
          </a:xfrm>
          <a:prstGeom prst="rect">
            <a:avLst/>
          </a:prstGeom>
          <a:solidFill>
            <a:srgbClr val="CCFFFF"/>
          </a:solidFill>
          <a:ln w="9525">
            <a:solidFill>
              <a:schemeClr val="bg1"/>
            </a:solidFill>
            <a:miter lim="800000"/>
            <a:headEnd/>
            <a:tailEnd/>
          </a:ln>
          <a:effectLst/>
        </p:spPr>
        <p:txBody>
          <a:bodyPr wrap="none" anchor="ctr"/>
          <a:lstStyle/>
          <a:p>
            <a:pPr algn="ctr"/>
            <a:r>
              <a:rPr lang="bg-BG" sz="1000" b="1" dirty="0">
                <a:latin typeface="+mn-lt"/>
              </a:rPr>
              <a:t>  </a:t>
            </a:r>
            <a:r>
              <a:rPr lang="en-US" sz="1000" b="1" dirty="0">
                <a:solidFill>
                  <a:schemeClr val="bg1"/>
                </a:solidFill>
                <a:latin typeface="+mn-lt"/>
              </a:rPr>
              <a:t>Compilation of an audit program</a:t>
            </a:r>
          </a:p>
          <a:p>
            <a:pPr algn="ctr"/>
            <a:r>
              <a:rPr lang="en-US" sz="1000" b="1" dirty="0">
                <a:solidFill>
                  <a:schemeClr val="bg1"/>
                </a:solidFill>
                <a:latin typeface="+mn-lt"/>
              </a:rPr>
              <a:t>    (5.2; 5.3)</a:t>
            </a:r>
          </a:p>
          <a:p>
            <a:pPr algn="ctr"/>
            <a:r>
              <a:rPr lang="en-US" sz="1000" b="1" dirty="0">
                <a:solidFill>
                  <a:schemeClr val="bg1"/>
                </a:solidFill>
                <a:latin typeface="+mn-lt"/>
              </a:rPr>
              <a:t>  objectives and scope;</a:t>
            </a:r>
          </a:p>
          <a:p>
            <a:pPr algn="ctr"/>
            <a:r>
              <a:rPr lang="en-US" sz="1000" b="1" dirty="0">
                <a:solidFill>
                  <a:schemeClr val="bg1"/>
                </a:solidFill>
                <a:latin typeface="+mn-lt"/>
              </a:rPr>
              <a:t>  responsibilities;</a:t>
            </a:r>
          </a:p>
          <a:p>
            <a:pPr algn="ctr"/>
            <a:r>
              <a:rPr lang="en-US" sz="1000" b="1" dirty="0">
                <a:solidFill>
                  <a:schemeClr val="bg1"/>
                </a:solidFill>
                <a:latin typeface="+mn-lt"/>
              </a:rPr>
              <a:t>  resources;</a:t>
            </a:r>
          </a:p>
          <a:p>
            <a:pPr algn="ctr"/>
            <a:r>
              <a:rPr lang="en-US" sz="1000" b="1" dirty="0">
                <a:solidFill>
                  <a:schemeClr val="bg1"/>
                </a:solidFill>
                <a:latin typeface="+mn-lt"/>
              </a:rPr>
              <a:t>  procedures.</a:t>
            </a:r>
            <a:endParaRPr lang="bg-BG" sz="900" dirty="0">
              <a:solidFill>
                <a:schemeClr val="bg1"/>
              </a:solidFill>
              <a:latin typeface="+mn-lt"/>
            </a:endParaRPr>
          </a:p>
        </p:txBody>
      </p:sp>
      <p:sp>
        <p:nvSpPr>
          <p:cNvPr id="41000" name="Rectangle 40"/>
          <p:cNvSpPr>
            <a:spLocks noChangeArrowheads="1"/>
          </p:cNvSpPr>
          <p:nvPr/>
        </p:nvSpPr>
        <p:spPr bwMode="auto">
          <a:xfrm>
            <a:off x="2514600" y="3733800"/>
            <a:ext cx="2209800" cy="1219200"/>
          </a:xfrm>
          <a:prstGeom prst="rect">
            <a:avLst/>
          </a:prstGeom>
          <a:solidFill>
            <a:srgbClr val="FF4343"/>
          </a:solidFill>
          <a:ln w="9525">
            <a:solidFill>
              <a:schemeClr val="bg1"/>
            </a:solidFill>
            <a:miter lim="800000"/>
            <a:headEnd/>
            <a:tailEnd/>
          </a:ln>
          <a:effectLst/>
        </p:spPr>
        <p:txBody>
          <a:bodyPr wrap="none" anchor="ctr"/>
          <a:lstStyle/>
          <a:p>
            <a:pPr algn="ctr"/>
            <a:r>
              <a:rPr lang="bg-BG" sz="1000" b="1" dirty="0">
                <a:solidFill>
                  <a:schemeClr val="bg1"/>
                </a:solidFill>
                <a:latin typeface="+mn-lt"/>
              </a:rPr>
              <a:t>  </a:t>
            </a:r>
            <a:r>
              <a:rPr lang="en-US" sz="1000" b="1" dirty="0">
                <a:solidFill>
                  <a:schemeClr val="bg1"/>
                </a:solidFill>
                <a:latin typeface="+mn-lt"/>
              </a:rPr>
              <a:t>Implementation of the audit program</a:t>
            </a:r>
          </a:p>
          <a:p>
            <a:pPr algn="ctr"/>
            <a:r>
              <a:rPr lang="en-US" sz="1000" b="1" dirty="0">
                <a:solidFill>
                  <a:schemeClr val="bg1"/>
                </a:solidFill>
                <a:latin typeface="+mn-lt"/>
              </a:rPr>
              <a:t>(5.4.; 5.5)</a:t>
            </a:r>
          </a:p>
          <a:p>
            <a:pPr algn="ctr"/>
            <a:r>
              <a:rPr lang="en-US" sz="1000" b="1" dirty="0">
                <a:solidFill>
                  <a:schemeClr val="bg1"/>
                </a:solidFill>
                <a:latin typeface="+mn-lt"/>
              </a:rPr>
              <a:t>planning  of the audits;</a:t>
            </a:r>
          </a:p>
          <a:p>
            <a:pPr algn="ctr"/>
            <a:r>
              <a:rPr lang="en-US" sz="1000" b="1" dirty="0">
                <a:solidFill>
                  <a:schemeClr val="bg1"/>
                </a:solidFill>
                <a:latin typeface="+mn-lt"/>
              </a:rPr>
              <a:t>  evaluation of auditors;</a:t>
            </a:r>
          </a:p>
          <a:p>
            <a:pPr algn="ctr"/>
            <a:r>
              <a:rPr lang="en-US" sz="1000" b="1" dirty="0">
                <a:solidFill>
                  <a:schemeClr val="bg1"/>
                </a:solidFill>
                <a:latin typeface="+mn-lt"/>
              </a:rPr>
              <a:t>  compiling of a team of auditors;</a:t>
            </a:r>
          </a:p>
          <a:p>
            <a:pPr algn="ctr"/>
            <a:r>
              <a:rPr lang="en-US" sz="1000" b="1" dirty="0">
                <a:solidFill>
                  <a:schemeClr val="bg1"/>
                </a:solidFill>
                <a:latin typeface="+mn-lt"/>
              </a:rPr>
              <a:t>  leading the audit activities;</a:t>
            </a:r>
          </a:p>
          <a:p>
            <a:pPr algn="ctr"/>
            <a:r>
              <a:rPr lang="en-US" sz="1000" b="1" dirty="0">
                <a:solidFill>
                  <a:schemeClr val="bg1"/>
                </a:solidFill>
                <a:latin typeface="+mn-lt"/>
              </a:rPr>
              <a:t>  preservation of records.</a:t>
            </a:r>
            <a:endParaRPr lang="bg-BG" sz="900" dirty="0">
              <a:solidFill>
                <a:schemeClr val="bg1"/>
              </a:solidFill>
              <a:latin typeface="+mn-lt"/>
            </a:endParaRPr>
          </a:p>
        </p:txBody>
      </p:sp>
      <p:sp>
        <p:nvSpPr>
          <p:cNvPr id="41001" name="Rectangle 41"/>
          <p:cNvSpPr>
            <a:spLocks noChangeArrowheads="1"/>
          </p:cNvSpPr>
          <p:nvPr/>
        </p:nvSpPr>
        <p:spPr bwMode="auto">
          <a:xfrm>
            <a:off x="2514600" y="5105400"/>
            <a:ext cx="2209800" cy="1447800"/>
          </a:xfrm>
          <a:prstGeom prst="rect">
            <a:avLst/>
          </a:prstGeom>
          <a:solidFill>
            <a:srgbClr val="FFFF00"/>
          </a:solidFill>
          <a:ln w="9525">
            <a:solidFill>
              <a:schemeClr val="bg1"/>
            </a:solidFill>
            <a:miter lim="800000"/>
            <a:headEnd/>
            <a:tailEnd/>
          </a:ln>
          <a:effectLst/>
        </p:spPr>
        <p:txBody>
          <a:bodyPr wrap="none" anchor="ctr"/>
          <a:lstStyle/>
          <a:p>
            <a:pPr algn="ctr"/>
            <a:r>
              <a:rPr lang="bg-BG" sz="1000" b="1" dirty="0">
                <a:latin typeface="+mn-lt"/>
              </a:rPr>
              <a:t>              </a:t>
            </a:r>
            <a:r>
              <a:rPr lang="en-US" sz="1000" b="1" dirty="0">
                <a:solidFill>
                  <a:schemeClr val="bg1"/>
                </a:solidFill>
                <a:latin typeface="+mn-lt"/>
              </a:rPr>
              <a:t>Monitoring and review </a:t>
            </a:r>
          </a:p>
          <a:p>
            <a:pPr algn="ctr"/>
            <a:r>
              <a:rPr lang="en-US" sz="1000" b="1" dirty="0">
                <a:solidFill>
                  <a:schemeClr val="bg1"/>
                </a:solidFill>
                <a:latin typeface="+mn-lt"/>
              </a:rPr>
              <a:t>of the audit program</a:t>
            </a:r>
          </a:p>
          <a:p>
            <a:pPr algn="ctr"/>
            <a:r>
              <a:rPr lang="en-US" sz="1000" b="1" dirty="0">
                <a:solidFill>
                  <a:schemeClr val="bg1"/>
                </a:solidFill>
                <a:latin typeface="+mn-lt"/>
              </a:rPr>
              <a:t>(5.6)</a:t>
            </a:r>
          </a:p>
          <a:p>
            <a:pPr algn="ctr"/>
            <a:r>
              <a:rPr lang="en-US" sz="1000" b="1" dirty="0">
                <a:solidFill>
                  <a:schemeClr val="bg1"/>
                </a:solidFill>
                <a:latin typeface="+mn-lt"/>
              </a:rPr>
              <a:t>monitoring and review;</a:t>
            </a:r>
          </a:p>
          <a:p>
            <a:pPr algn="ctr"/>
            <a:r>
              <a:rPr lang="en-US" sz="1000" b="1" dirty="0">
                <a:solidFill>
                  <a:schemeClr val="bg1"/>
                </a:solidFill>
                <a:latin typeface="+mn-lt"/>
              </a:rPr>
              <a:t>determining the needs of corrective</a:t>
            </a:r>
          </a:p>
          <a:p>
            <a:pPr algn="ctr"/>
            <a:r>
              <a:rPr lang="en-US" sz="1000" b="1" dirty="0">
                <a:solidFill>
                  <a:schemeClr val="bg1"/>
                </a:solidFill>
                <a:latin typeface="+mn-lt"/>
              </a:rPr>
              <a:t> and preventive actions;</a:t>
            </a:r>
          </a:p>
          <a:p>
            <a:pPr algn="ctr"/>
            <a:r>
              <a:rPr lang="en-US" sz="1000" b="1" dirty="0">
                <a:solidFill>
                  <a:schemeClr val="bg1"/>
                </a:solidFill>
                <a:latin typeface="+mn-lt"/>
              </a:rPr>
              <a:t>identifying of opportunities </a:t>
            </a:r>
          </a:p>
          <a:p>
            <a:pPr algn="ctr"/>
            <a:r>
              <a:rPr lang="en-US" sz="1000" b="1" dirty="0">
                <a:solidFill>
                  <a:schemeClr val="bg1"/>
                </a:solidFill>
                <a:latin typeface="+mn-lt"/>
              </a:rPr>
              <a:t>for improvement.</a:t>
            </a:r>
            <a:endParaRPr lang="bg-BG" sz="900" dirty="0">
              <a:solidFill>
                <a:schemeClr val="bg1"/>
              </a:solidFill>
              <a:latin typeface="+mn-lt"/>
            </a:endParaRPr>
          </a:p>
        </p:txBody>
      </p:sp>
      <p:sp>
        <p:nvSpPr>
          <p:cNvPr id="41002" name="Rectangle 42"/>
          <p:cNvSpPr>
            <a:spLocks noChangeArrowheads="1"/>
          </p:cNvSpPr>
          <p:nvPr/>
        </p:nvSpPr>
        <p:spPr bwMode="auto">
          <a:xfrm>
            <a:off x="1066800" y="4191000"/>
            <a:ext cx="1295400" cy="685800"/>
          </a:xfrm>
          <a:prstGeom prst="rect">
            <a:avLst/>
          </a:prstGeom>
          <a:solidFill>
            <a:srgbClr val="00B0F0"/>
          </a:solidFill>
          <a:ln w="9525">
            <a:solidFill>
              <a:schemeClr val="bg1"/>
            </a:solidFill>
            <a:miter lim="800000"/>
            <a:headEnd/>
            <a:tailEnd/>
          </a:ln>
          <a:effectLst/>
        </p:spPr>
        <p:txBody>
          <a:bodyPr wrap="none" anchor="ctr"/>
          <a:lstStyle/>
          <a:p>
            <a:pPr algn="ctr"/>
            <a:r>
              <a:rPr lang="en-US" sz="1000" b="1" dirty="0">
                <a:solidFill>
                  <a:schemeClr val="bg1"/>
                </a:solidFill>
                <a:latin typeface="+mn-lt"/>
              </a:rPr>
              <a:t>Improving the </a:t>
            </a:r>
          </a:p>
          <a:p>
            <a:pPr algn="ctr"/>
            <a:r>
              <a:rPr lang="en-US" sz="1000" b="1" dirty="0">
                <a:solidFill>
                  <a:schemeClr val="bg1"/>
                </a:solidFill>
                <a:latin typeface="+mn-lt"/>
              </a:rPr>
              <a:t>audit program</a:t>
            </a:r>
          </a:p>
          <a:p>
            <a:pPr algn="ctr"/>
            <a:r>
              <a:rPr lang="en-US" sz="1000" b="1" dirty="0">
                <a:solidFill>
                  <a:schemeClr val="bg1"/>
                </a:solidFill>
                <a:latin typeface="+mn-lt"/>
              </a:rPr>
              <a:t>(5.6)</a:t>
            </a:r>
            <a:endParaRPr lang="bg-BG" sz="900" dirty="0">
              <a:solidFill>
                <a:schemeClr val="bg1"/>
              </a:solidFill>
              <a:latin typeface="+mn-lt"/>
            </a:endParaRPr>
          </a:p>
        </p:txBody>
      </p:sp>
      <p:sp>
        <p:nvSpPr>
          <p:cNvPr id="41003" name="Rectangle 43"/>
          <p:cNvSpPr>
            <a:spLocks noChangeArrowheads="1"/>
          </p:cNvSpPr>
          <p:nvPr/>
        </p:nvSpPr>
        <p:spPr bwMode="auto">
          <a:xfrm>
            <a:off x="5105400" y="3562350"/>
            <a:ext cx="1600200" cy="685800"/>
          </a:xfrm>
          <a:prstGeom prst="rect">
            <a:avLst/>
          </a:prstGeom>
          <a:solidFill>
            <a:srgbClr val="CCCC00"/>
          </a:solidFill>
          <a:ln w="9525">
            <a:solidFill>
              <a:schemeClr val="bg1"/>
            </a:solidFill>
            <a:miter lim="800000"/>
            <a:headEnd/>
            <a:tailEnd/>
          </a:ln>
          <a:effectLst/>
        </p:spPr>
        <p:txBody>
          <a:bodyPr wrap="none" anchor="ctr"/>
          <a:lstStyle/>
          <a:p>
            <a:pPr algn="ctr"/>
            <a:r>
              <a:rPr lang="en-US" sz="1000" b="1" dirty="0">
                <a:solidFill>
                  <a:schemeClr val="bg1"/>
                </a:solidFill>
                <a:latin typeface="+mn-lt"/>
              </a:rPr>
              <a:t>Competence</a:t>
            </a:r>
            <a:r>
              <a:rPr lang="en-US" sz="1000" b="1" dirty="0">
                <a:solidFill>
                  <a:schemeClr val="bg1"/>
                </a:solidFill>
              </a:rPr>
              <a:t> and</a:t>
            </a:r>
          </a:p>
          <a:p>
            <a:pPr algn="ctr"/>
            <a:r>
              <a:rPr lang="en-US" sz="1000" b="1" dirty="0">
                <a:solidFill>
                  <a:schemeClr val="bg1"/>
                </a:solidFill>
              </a:rPr>
              <a:t>evaluation of auditors</a:t>
            </a:r>
          </a:p>
          <a:p>
            <a:pPr algn="ctr"/>
            <a:r>
              <a:rPr lang="en-US" sz="1000" b="1" dirty="0">
                <a:solidFill>
                  <a:schemeClr val="bg1"/>
                </a:solidFill>
              </a:rPr>
              <a:t>(7.)</a:t>
            </a:r>
            <a:endParaRPr lang="bg-BG" sz="900" dirty="0">
              <a:solidFill>
                <a:schemeClr val="bg1"/>
              </a:solidFill>
              <a:latin typeface="Times New Roman" pitchFamily="18" charset="0"/>
            </a:endParaRPr>
          </a:p>
        </p:txBody>
      </p:sp>
      <p:sp>
        <p:nvSpPr>
          <p:cNvPr id="41004" name="Rectangle 44"/>
          <p:cNvSpPr>
            <a:spLocks noChangeArrowheads="1"/>
          </p:cNvSpPr>
          <p:nvPr/>
        </p:nvSpPr>
        <p:spPr bwMode="auto">
          <a:xfrm>
            <a:off x="5105400" y="4445000"/>
            <a:ext cx="1600200" cy="685800"/>
          </a:xfrm>
          <a:prstGeom prst="rect">
            <a:avLst/>
          </a:prstGeom>
          <a:solidFill>
            <a:schemeClr val="accent5">
              <a:lumMod val="60000"/>
              <a:lumOff val="40000"/>
            </a:schemeClr>
          </a:solidFill>
          <a:ln w="9525">
            <a:solidFill>
              <a:schemeClr val="bg1"/>
            </a:solidFill>
            <a:miter lim="800000"/>
            <a:headEnd/>
            <a:tailEnd/>
          </a:ln>
          <a:effectLst/>
        </p:spPr>
        <p:txBody>
          <a:bodyPr wrap="none" anchor="ctr"/>
          <a:lstStyle/>
          <a:p>
            <a:pPr algn="ctr"/>
            <a:r>
              <a:rPr lang="en-US" sz="1000" b="1" dirty="0">
                <a:solidFill>
                  <a:schemeClr val="bg1"/>
                </a:solidFill>
                <a:latin typeface="+mn-lt"/>
              </a:rPr>
              <a:t>Activities related</a:t>
            </a:r>
          </a:p>
          <a:p>
            <a:pPr algn="ctr"/>
            <a:r>
              <a:rPr lang="en-US" sz="1000" b="1" dirty="0">
                <a:solidFill>
                  <a:schemeClr val="bg1"/>
                </a:solidFill>
                <a:latin typeface="+mn-lt"/>
              </a:rPr>
              <a:t>to the audit</a:t>
            </a:r>
          </a:p>
          <a:p>
            <a:pPr algn="ctr"/>
            <a:r>
              <a:rPr lang="en-US" sz="1000" b="1" dirty="0">
                <a:solidFill>
                  <a:schemeClr val="bg1"/>
                </a:solidFill>
                <a:latin typeface="+mn-lt"/>
              </a:rPr>
              <a:t>(6.)</a:t>
            </a:r>
            <a:endParaRPr lang="bg-BG" sz="900" dirty="0">
              <a:solidFill>
                <a:schemeClr val="bg1"/>
              </a:solidFill>
              <a:latin typeface="+mn-lt"/>
            </a:endParaRPr>
          </a:p>
        </p:txBody>
      </p:sp>
      <p:sp>
        <p:nvSpPr>
          <p:cNvPr id="41005" name="Line 45"/>
          <p:cNvSpPr>
            <a:spLocks noChangeShapeType="1"/>
          </p:cNvSpPr>
          <p:nvPr/>
        </p:nvSpPr>
        <p:spPr bwMode="auto">
          <a:xfrm flipH="1">
            <a:off x="3633788" y="2438400"/>
            <a:ext cx="0" cy="152400"/>
          </a:xfrm>
          <a:prstGeom prst="line">
            <a:avLst/>
          </a:prstGeom>
          <a:noFill/>
          <a:ln w="9525">
            <a:solidFill>
              <a:schemeClr val="bg1"/>
            </a:solidFill>
            <a:round/>
            <a:headEnd/>
            <a:tailEnd type="triangle" w="med" len="med"/>
          </a:ln>
          <a:effectLst/>
        </p:spPr>
        <p:txBody>
          <a:bodyPr/>
          <a:lstStyle/>
          <a:p>
            <a:endParaRPr lang="bg-BG"/>
          </a:p>
        </p:txBody>
      </p:sp>
      <p:sp>
        <p:nvSpPr>
          <p:cNvPr id="41006" name="Line 46"/>
          <p:cNvSpPr>
            <a:spLocks noChangeShapeType="1"/>
          </p:cNvSpPr>
          <p:nvPr/>
        </p:nvSpPr>
        <p:spPr bwMode="auto">
          <a:xfrm>
            <a:off x="3633788" y="3581400"/>
            <a:ext cx="0" cy="152400"/>
          </a:xfrm>
          <a:prstGeom prst="line">
            <a:avLst/>
          </a:prstGeom>
          <a:noFill/>
          <a:ln w="9525">
            <a:solidFill>
              <a:schemeClr val="bg1"/>
            </a:solidFill>
            <a:round/>
            <a:headEnd/>
            <a:tailEnd type="triangle" w="med" len="med"/>
          </a:ln>
          <a:effectLst/>
        </p:spPr>
        <p:txBody>
          <a:bodyPr/>
          <a:lstStyle/>
          <a:p>
            <a:endParaRPr lang="bg-BG"/>
          </a:p>
        </p:txBody>
      </p:sp>
      <p:sp>
        <p:nvSpPr>
          <p:cNvPr id="41007" name="Line 47"/>
          <p:cNvSpPr>
            <a:spLocks noChangeShapeType="1"/>
          </p:cNvSpPr>
          <p:nvPr/>
        </p:nvSpPr>
        <p:spPr bwMode="auto">
          <a:xfrm>
            <a:off x="3652838" y="4953000"/>
            <a:ext cx="0" cy="152400"/>
          </a:xfrm>
          <a:prstGeom prst="line">
            <a:avLst/>
          </a:prstGeom>
          <a:noFill/>
          <a:ln w="9525">
            <a:solidFill>
              <a:schemeClr val="bg1"/>
            </a:solidFill>
            <a:round/>
            <a:headEnd/>
            <a:tailEnd type="triangle" w="med" len="med"/>
          </a:ln>
          <a:effectLst/>
        </p:spPr>
        <p:txBody>
          <a:bodyPr/>
          <a:lstStyle/>
          <a:p>
            <a:endParaRPr lang="bg-BG"/>
          </a:p>
        </p:txBody>
      </p:sp>
      <p:sp>
        <p:nvSpPr>
          <p:cNvPr id="41008" name="Line 48"/>
          <p:cNvSpPr>
            <a:spLocks noChangeShapeType="1"/>
          </p:cNvSpPr>
          <p:nvPr/>
        </p:nvSpPr>
        <p:spPr bwMode="auto">
          <a:xfrm>
            <a:off x="1524000" y="3048000"/>
            <a:ext cx="990600" cy="0"/>
          </a:xfrm>
          <a:prstGeom prst="line">
            <a:avLst/>
          </a:prstGeom>
          <a:noFill/>
          <a:ln w="9525">
            <a:solidFill>
              <a:schemeClr val="bg1"/>
            </a:solidFill>
            <a:round/>
            <a:headEnd/>
            <a:tailEnd type="triangle" w="med" len="med"/>
          </a:ln>
          <a:effectLst/>
        </p:spPr>
        <p:txBody>
          <a:bodyPr/>
          <a:lstStyle/>
          <a:p>
            <a:endParaRPr lang="bg-BG"/>
          </a:p>
        </p:txBody>
      </p:sp>
      <p:sp>
        <p:nvSpPr>
          <p:cNvPr id="41009" name="Line 49"/>
          <p:cNvSpPr>
            <a:spLocks noChangeShapeType="1"/>
          </p:cNvSpPr>
          <p:nvPr/>
        </p:nvSpPr>
        <p:spPr bwMode="auto">
          <a:xfrm flipV="1">
            <a:off x="1524000" y="3048000"/>
            <a:ext cx="0" cy="1143000"/>
          </a:xfrm>
          <a:prstGeom prst="line">
            <a:avLst/>
          </a:prstGeom>
          <a:noFill/>
          <a:ln w="9525">
            <a:solidFill>
              <a:schemeClr val="bg1"/>
            </a:solidFill>
            <a:round/>
            <a:headEnd/>
            <a:tailEnd/>
          </a:ln>
          <a:effectLst/>
        </p:spPr>
        <p:txBody>
          <a:bodyPr/>
          <a:lstStyle/>
          <a:p>
            <a:endParaRPr lang="bg-BG"/>
          </a:p>
        </p:txBody>
      </p:sp>
      <p:sp>
        <p:nvSpPr>
          <p:cNvPr id="41010" name="Line 50"/>
          <p:cNvSpPr>
            <a:spLocks noChangeShapeType="1"/>
          </p:cNvSpPr>
          <p:nvPr/>
        </p:nvSpPr>
        <p:spPr bwMode="auto">
          <a:xfrm>
            <a:off x="1524000" y="4876800"/>
            <a:ext cx="0" cy="1828800"/>
          </a:xfrm>
          <a:prstGeom prst="line">
            <a:avLst/>
          </a:prstGeom>
          <a:noFill/>
          <a:ln w="9525">
            <a:solidFill>
              <a:schemeClr val="bg1"/>
            </a:solidFill>
            <a:round/>
            <a:headEnd/>
            <a:tailEnd/>
          </a:ln>
          <a:effectLst/>
        </p:spPr>
        <p:txBody>
          <a:bodyPr/>
          <a:lstStyle/>
          <a:p>
            <a:endParaRPr lang="bg-BG"/>
          </a:p>
        </p:txBody>
      </p:sp>
      <p:sp>
        <p:nvSpPr>
          <p:cNvPr id="41011" name="Line 51"/>
          <p:cNvSpPr>
            <a:spLocks noChangeShapeType="1"/>
          </p:cNvSpPr>
          <p:nvPr/>
        </p:nvSpPr>
        <p:spPr bwMode="auto">
          <a:xfrm>
            <a:off x="3657600" y="6553200"/>
            <a:ext cx="0" cy="152400"/>
          </a:xfrm>
          <a:prstGeom prst="line">
            <a:avLst/>
          </a:prstGeom>
          <a:noFill/>
          <a:ln w="9525">
            <a:solidFill>
              <a:schemeClr val="bg1"/>
            </a:solidFill>
            <a:round/>
            <a:headEnd/>
            <a:tailEnd/>
          </a:ln>
          <a:effectLst/>
        </p:spPr>
        <p:txBody>
          <a:bodyPr/>
          <a:lstStyle/>
          <a:p>
            <a:endParaRPr lang="bg-BG"/>
          </a:p>
        </p:txBody>
      </p:sp>
      <p:sp>
        <p:nvSpPr>
          <p:cNvPr id="41012" name="Line 52"/>
          <p:cNvSpPr>
            <a:spLocks noChangeShapeType="1"/>
          </p:cNvSpPr>
          <p:nvPr/>
        </p:nvSpPr>
        <p:spPr bwMode="auto">
          <a:xfrm>
            <a:off x="1524000" y="6705600"/>
            <a:ext cx="2133600" cy="0"/>
          </a:xfrm>
          <a:prstGeom prst="line">
            <a:avLst/>
          </a:prstGeom>
          <a:noFill/>
          <a:ln w="9525">
            <a:solidFill>
              <a:schemeClr val="bg1"/>
            </a:solidFill>
            <a:round/>
            <a:headEnd/>
            <a:tailEnd/>
          </a:ln>
          <a:effectLst/>
        </p:spPr>
        <p:txBody>
          <a:bodyPr/>
          <a:lstStyle/>
          <a:p>
            <a:endParaRPr lang="bg-BG"/>
          </a:p>
        </p:txBody>
      </p:sp>
      <p:sp>
        <p:nvSpPr>
          <p:cNvPr id="41013" name="Text Box 53"/>
          <p:cNvSpPr txBox="1">
            <a:spLocks noChangeArrowheads="1"/>
          </p:cNvSpPr>
          <p:nvPr/>
        </p:nvSpPr>
        <p:spPr bwMode="auto">
          <a:xfrm>
            <a:off x="6515100" y="2819400"/>
            <a:ext cx="1295400" cy="304800"/>
          </a:xfrm>
          <a:prstGeom prst="rect">
            <a:avLst/>
          </a:prstGeom>
          <a:noFill/>
          <a:ln w="25400">
            <a:noFill/>
            <a:miter lim="800000"/>
            <a:headEnd/>
            <a:tailEnd/>
          </a:ln>
        </p:spPr>
        <p:txBody>
          <a:bodyPr/>
          <a:lstStyle/>
          <a:p>
            <a:pPr algn="ctr">
              <a:lnSpc>
                <a:spcPct val="105000"/>
              </a:lnSpc>
            </a:pPr>
            <a:r>
              <a:rPr lang="en-GB" sz="1200" dirty="0">
                <a:solidFill>
                  <a:schemeClr val="bg1"/>
                </a:solidFill>
                <a:latin typeface="+mn-lt"/>
              </a:rPr>
              <a:t>Planning</a:t>
            </a:r>
            <a:endParaRPr lang="bg-BG" sz="1200" dirty="0">
              <a:solidFill>
                <a:schemeClr val="bg1"/>
              </a:solidFill>
              <a:latin typeface="+mn-lt"/>
            </a:endParaRPr>
          </a:p>
        </p:txBody>
      </p:sp>
      <p:sp>
        <p:nvSpPr>
          <p:cNvPr id="41014" name="Text Box 54"/>
          <p:cNvSpPr txBox="1">
            <a:spLocks noChangeArrowheads="1"/>
          </p:cNvSpPr>
          <p:nvPr/>
        </p:nvSpPr>
        <p:spPr bwMode="auto">
          <a:xfrm>
            <a:off x="6515100" y="4191000"/>
            <a:ext cx="1295400" cy="304800"/>
          </a:xfrm>
          <a:prstGeom prst="rect">
            <a:avLst/>
          </a:prstGeom>
          <a:noFill/>
          <a:ln w="25400">
            <a:noFill/>
            <a:miter lim="800000"/>
            <a:headEnd/>
            <a:tailEnd/>
          </a:ln>
        </p:spPr>
        <p:txBody>
          <a:bodyPr/>
          <a:lstStyle/>
          <a:p>
            <a:pPr algn="ctr">
              <a:lnSpc>
                <a:spcPct val="105000"/>
              </a:lnSpc>
            </a:pPr>
            <a:r>
              <a:rPr lang="en-GB" sz="1200" dirty="0">
                <a:solidFill>
                  <a:schemeClr val="bg1"/>
                </a:solidFill>
                <a:latin typeface="+mn-lt"/>
              </a:rPr>
              <a:t>Carrying out</a:t>
            </a:r>
            <a:endParaRPr lang="bg-BG" sz="1200" dirty="0">
              <a:solidFill>
                <a:schemeClr val="bg1"/>
              </a:solidFill>
              <a:latin typeface="+mn-lt"/>
            </a:endParaRPr>
          </a:p>
        </p:txBody>
      </p:sp>
      <p:sp>
        <p:nvSpPr>
          <p:cNvPr id="41015" name="Text Box 55"/>
          <p:cNvSpPr txBox="1">
            <a:spLocks noChangeArrowheads="1"/>
          </p:cNvSpPr>
          <p:nvPr/>
        </p:nvSpPr>
        <p:spPr bwMode="auto">
          <a:xfrm>
            <a:off x="6515100" y="5740400"/>
            <a:ext cx="1295400" cy="304800"/>
          </a:xfrm>
          <a:prstGeom prst="rect">
            <a:avLst/>
          </a:prstGeom>
          <a:noFill/>
          <a:ln w="25400">
            <a:noFill/>
            <a:miter lim="800000"/>
            <a:headEnd/>
            <a:tailEnd/>
          </a:ln>
        </p:spPr>
        <p:txBody>
          <a:bodyPr/>
          <a:lstStyle/>
          <a:p>
            <a:pPr algn="ctr">
              <a:lnSpc>
                <a:spcPct val="105000"/>
              </a:lnSpc>
            </a:pPr>
            <a:r>
              <a:rPr lang="en-GB" sz="1200" dirty="0">
                <a:solidFill>
                  <a:schemeClr val="bg1"/>
                </a:solidFill>
                <a:latin typeface="+mn-lt"/>
              </a:rPr>
              <a:t>Checking</a:t>
            </a:r>
            <a:endParaRPr lang="bg-BG" sz="1200" dirty="0">
              <a:solidFill>
                <a:schemeClr val="bg1"/>
              </a:solidFill>
              <a:latin typeface="+mn-lt"/>
            </a:endParaRPr>
          </a:p>
        </p:txBody>
      </p:sp>
      <p:sp>
        <p:nvSpPr>
          <p:cNvPr id="41016" name="Line 56"/>
          <p:cNvSpPr>
            <a:spLocks noChangeShapeType="1"/>
          </p:cNvSpPr>
          <p:nvPr/>
        </p:nvSpPr>
        <p:spPr bwMode="auto">
          <a:xfrm>
            <a:off x="4724400" y="3911600"/>
            <a:ext cx="381000" cy="0"/>
          </a:xfrm>
          <a:prstGeom prst="line">
            <a:avLst/>
          </a:prstGeom>
          <a:noFill/>
          <a:ln w="9525">
            <a:solidFill>
              <a:schemeClr val="bg1"/>
            </a:solidFill>
            <a:round/>
            <a:headEnd type="triangle" w="med" len="med"/>
            <a:tailEnd type="triangle" w="med" len="med"/>
          </a:ln>
          <a:effectLst/>
        </p:spPr>
        <p:txBody>
          <a:bodyPr/>
          <a:lstStyle/>
          <a:p>
            <a:endParaRPr lang="bg-BG"/>
          </a:p>
        </p:txBody>
      </p:sp>
      <p:sp>
        <p:nvSpPr>
          <p:cNvPr id="41017" name="Line 57"/>
          <p:cNvSpPr>
            <a:spLocks noChangeShapeType="1"/>
          </p:cNvSpPr>
          <p:nvPr/>
        </p:nvSpPr>
        <p:spPr bwMode="auto">
          <a:xfrm>
            <a:off x="4724400" y="4787900"/>
            <a:ext cx="381000" cy="0"/>
          </a:xfrm>
          <a:prstGeom prst="line">
            <a:avLst/>
          </a:prstGeom>
          <a:noFill/>
          <a:ln w="9525">
            <a:solidFill>
              <a:schemeClr val="bg1"/>
            </a:solidFill>
            <a:round/>
            <a:headEnd type="triangle" w="med" len="med"/>
            <a:tailEnd type="triangle" w="med" len="med"/>
          </a:ln>
          <a:effectLst/>
        </p:spPr>
        <p:txBody>
          <a:bodyPr/>
          <a:lstStyle/>
          <a:p>
            <a:endParaRPr lang="bg-BG"/>
          </a:p>
        </p:txBody>
      </p:sp>
      <p:sp>
        <p:nvSpPr>
          <p:cNvPr id="41018" name="Line 58"/>
          <p:cNvSpPr>
            <a:spLocks noChangeShapeType="1"/>
          </p:cNvSpPr>
          <p:nvPr/>
        </p:nvSpPr>
        <p:spPr bwMode="auto">
          <a:xfrm>
            <a:off x="7162800" y="2438400"/>
            <a:ext cx="0" cy="381000"/>
          </a:xfrm>
          <a:prstGeom prst="line">
            <a:avLst/>
          </a:prstGeom>
          <a:noFill/>
          <a:ln w="9525">
            <a:solidFill>
              <a:schemeClr val="bg1"/>
            </a:solidFill>
            <a:prstDash val="dash"/>
            <a:round/>
            <a:headEnd/>
            <a:tailEnd/>
          </a:ln>
          <a:effectLst/>
        </p:spPr>
        <p:txBody>
          <a:bodyPr/>
          <a:lstStyle/>
          <a:p>
            <a:endParaRPr lang="bg-BG"/>
          </a:p>
        </p:txBody>
      </p:sp>
      <p:sp>
        <p:nvSpPr>
          <p:cNvPr id="41019" name="Line 59"/>
          <p:cNvSpPr>
            <a:spLocks noChangeShapeType="1"/>
          </p:cNvSpPr>
          <p:nvPr/>
        </p:nvSpPr>
        <p:spPr bwMode="auto">
          <a:xfrm>
            <a:off x="7162800" y="3124200"/>
            <a:ext cx="0" cy="1143000"/>
          </a:xfrm>
          <a:prstGeom prst="line">
            <a:avLst/>
          </a:prstGeom>
          <a:noFill/>
          <a:ln w="9525">
            <a:solidFill>
              <a:schemeClr val="bg1"/>
            </a:solidFill>
            <a:prstDash val="dash"/>
            <a:round/>
            <a:headEnd/>
            <a:tailEnd/>
          </a:ln>
          <a:effectLst/>
        </p:spPr>
        <p:txBody>
          <a:bodyPr/>
          <a:lstStyle/>
          <a:p>
            <a:endParaRPr lang="bg-BG"/>
          </a:p>
        </p:txBody>
      </p:sp>
      <p:sp>
        <p:nvSpPr>
          <p:cNvPr id="41020" name="Line 60"/>
          <p:cNvSpPr>
            <a:spLocks noChangeShapeType="1"/>
          </p:cNvSpPr>
          <p:nvPr/>
        </p:nvSpPr>
        <p:spPr bwMode="auto">
          <a:xfrm>
            <a:off x="7162800" y="4495800"/>
            <a:ext cx="0" cy="1295400"/>
          </a:xfrm>
          <a:prstGeom prst="line">
            <a:avLst/>
          </a:prstGeom>
          <a:noFill/>
          <a:ln w="9525">
            <a:solidFill>
              <a:schemeClr val="bg1"/>
            </a:solidFill>
            <a:prstDash val="dash"/>
            <a:round/>
            <a:headEnd/>
            <a:tailEnd/>
          </a:ln>
          <a:effectLst/>
        </p:spPr>
        <p:txBody>
          <a:bodyPr/>
          <a:lstStyle/>
          <a:p>
            <a:endParaRPr lang="bg-BG"/>
          </a:p>
        </p:txBody>
      </p:sp>
      <p:sp>
        <p:nvSpPr>
          <p:cNvPr id="41021" name="Line 61"/>
          <p:cNvSpPr>
            <a:spLocks noChangeShapeType="1"/>
          </p:cNvSpPr>
          <p:nvPr/>
        </p:nvSpPr>
        <p:spPr bwMode="auto">
          <a:xfrm>
            <a:off x="7162800" y="6019800"/>
            <a:ext cx="0" cy="609600"/>
          </a:xfrm>
          <a:prstGeom prst="line">
            <a:avLst/>
          </a:prstGeom>
          <a:noFill/>
          <a:ln w="9525">
            <a:solidFill>
              <a:schemeClr val="bg1"/>
            </a:solidFill>
            <a:prstDash val="dash"/>
            <a:round/>
            <a:headEnd/>
            <a:tailEnd/>
          </a:ln>
          <a:effectLst/>
        </p:spPr>
        <p:txBody>
          <a:bodyPr/>
          <a:lstStyle/>
          <a:p>
            <a:endParaRPr lang="bg-BG"/>
          </a:p>
        </p:txBody>
      </p:sp>
      <p:sp>
        <p:nvSpPr>
          <p:cNvPr id="41022" name="Line 62"/>
          <p:cNvSpPr>
            <a:spLocks noChangeShapeType="1"/>
          </p:cNvSpPr>
          <p:nvPr/>
        </p:nvSpPr>
        <p:spPr bwMode="auto">
          <a:xfrm>
            <a:off x="6629400" y="2438400"/>
            <a:ext cx="533400" cy="0"/>
          </a:xfrm>
          <a:prstGeom prst="line">
            <a:avLst/>
          </a:prstGeom>
          <a:noFill/>
          <a:ln w="9525">
            <a:solidFill>
              <a:schemeClr val="bg1"/>
            </a:solidFill>
            <a:prstDash val="dash"/>
            <a:round/>
            <a:headEnd/>
            <a:tailEnd/>
          </a:ln>
          <a:effectLst/>
        </p:spPr>
        <p:txBody>
          <a:bodyPr/>
          <a:lstStyle/>
          <a:p>
            <a:endParaRPr lang="bg-BG">
              <a:ln>
                <a:solidFill>
                  <a:sysClr val="windowText" lastClr="000000"/>
                </a:solidFill>
              </a:ln>
            </a:endParaRPr>
          </a:p>
        </p:txBody>
      </p:sp>
      <p:sp>
        <p:nvSpPr>
          <p:cNvPr id="41023" name="Line 63"/>
          <p:cNvSpPr>
            <a:spLocks noChangeShapeType="1"/>
          </p:cNvSpPr>
          <p:nvPr/>
        </p:nvSpPr>
        <p:spPr bwMode="auto">
          <a:xfrm>
            <a:off x="6629400" y="3505200"/>
            <a:ext cx="533400" cy="0"/>
          </a:xfrm>
          <a:prstGeom prst="line">
            <a:avLst/>
          </a:prstGeom>
          <a:noFill/>
          <a:ln w="9525">
            <a:solidFill>
              <a:schemeClr val="bg1"/>
            </a:solidFill>
            <a:prstDash val="dash"/>
            <a:round/>
            <a:headEnd/>
            <a:tailEnd/>
          </a:ln>
          <a:effectLst/>
        </p:spPr>
        <p:txBody>
          <a:bodyPr/>
          <a:lstStyle/>
          <a:p>
            <a:endParaRPr lang="bg-BG"/>
          </a:p>
        </p:txBody>
      </p:sp>
      <p:sp>
        <p:nvSpPr>
          <p:cNvPr id="41024" name="Line 64"/>
          <p:cNvSpPr>
            <a:spLocks noChangeShapeType="1"/>
          </p:cNvSpPr>
          <p:nvPr/>
        </p:nvSpPr>
        <p:spPr bwMode="auto">
          <a:xfrm>
            <a:off x="6629400" y="5181600"/>
            <a:ext cx="533400" cy="0"/>
          </a:xfrm>
          <a:prstGeom prst="line">
            <a:avLst/>
          </a:prstGeom>
          <a:noFill/>
          <a:ln w="9525">
            <a:solidFill>
              <a:schemeClr val="bg1"/>
            </a:solidFill>
            <a:prstDash val="dash"/>
            <a:round/>
            <a:headEnd/>
            <a:tailEnd/>
          </a:ln>
          <a:effectLst/>
        </p:spPr>
        <p:txBody>
          <a:bodyPr/>
          <a:lstStyle/>
          <a:p>
            <a:endParaRPr lang="bg-BG"/>
          </a:p>
        </p:txBody>
      </p:sp>
      <p:sp>
        <p:nvSpPr>
          <p:cNvPr id="41025" name="Line 65"/>
          <p:cNvSpPr>
            <a:spLocks noChangeShapeType="1"/>
          </p:cNvSpPr>
          <p:nvPr/>
        </p:nvSpPr>
        <p:spPr bwMode="auto">
          <a:xfrm>
            <a:off x="6629400" y="6629400"/>
            <a:ext cx="533400" cy="0"/>
          </a:xfrm>
          <a:prstGeom prst="line">
            <a:avLst/>
          </a:prstGeom>
          <a:noFill/>
          <a:ln w="9525">
            <a:solidFill>
              <a:schemeClr val="bg1"/>
            </a:solidFill>
            <a:prstDash val="dash"/>
            <a:round/>
            <a:headEnd/>
            <a:tailEnd/>
          </a:ln>
          <a:effectLst/>
        </p:spPr>
        <p:txBody>
          <a:bodyPr/>
          <a:lstStyle/>
          <a:p>
            <a:endParaRPr lang="bg-BG"/>
          </a:p>
        </p:txBody>
      </p:sp>
      <p:sp>
        <p:nvSpPr>
          <p:cNvPr id="41026" name="Line 66"/>
          <p:cNvSpPr>
            <a:spLocks noChangeShapeType="1"/>
          </p:cNvSpPr>
          <p:nvPr/>
        </p:nvSpPr>
        <p:spPr bwMode="auto">
          <a:xfrm>
            <a:off x="533400" y="3657600"/>
            <a:ext cx="533400" cy="0"/>
          </a:xfrm>
          <a:prstGeom prst="line">
            <a:avLst/>
          </a:prstGeom>
          <a:noFill/>
          <a:ln w="9525">
            <a:solidFill>
              <a:schemeClr val="bg1"/>
            </a:solidFill>
            <a:prstDash val="dash"/>
            <a:round/>
            <a:headEnd/>
            <a:tailEnd/>
          </a:ln>
          <a:effectLst/>
        </p:spPr>
        <p:txBody>
          <a:bodyPr/>
          <a:lstStyle/>
          <a:p>
            <a:endParaRPr lang="bg-BG"/>
          </a:p>
        </p:txBody>
      </p:sp>
      <p:sp>
        <p:nvSpPr>
          <p:cNvPr id="41027" name="Line 67"/>
          <p:cNvSpPr>
            <a:spLocks noChangeShapeType="1"/>
          </p:cNvSpPr>
          <p:nvPr/>
        </p:nvSpPr>
        <p:spPr bwMode="auto">
          <a:xfrm>
            <a:off x="533400" y="5410200"/>
            <a:ext cx="533400" cy="0"/>
          </a:xfrm>
          <a:prstGeom prst="line">
            <a:avLst/>
          </a:prstGeom>
          <a:noFill/>
          <a:ln w="9525">
            <a:solidFill>
              <a:schemeClr val="bg1"/>
            </a:solidFill>
            <a:prstDash val="dash"/>
            <a:round/>
            <a:headEnd/>
            <a:tailEnd/>
          </a:ln>
          <a:effectLst/>
        </p:spPr>
        <p:txBody>
          <a:bodyPr/>
          <a:lstStyle/>
          <a:p>
            <a:endParaRPr lang="bg-BG"/>
          </a:p>
        </p:txBody>
      </p:sp>
      <p:sp>
        <p:nvSpPr>
          <p:cNvPr id="41028" name="Line 68"/>
          <p:cNvSpPr>
            <a:spLocks noChangeShapeType="1"/>
          </p:cNvSpPr>
          <p:nvPr/>
        </p:nvSpPr>
        <p:spPr bwMode="auto">
          <a:xfrm>
            <a:off x="533400" y="3657600"/>
            <a:ext cx="0" cy="685800"/>
          </a:xfrm>
          <a:prstGeom prst="line">
            <a:avLst/>
          </a:prstGeom>
          <a:noFill/>
          <a:ln w="9525">
            <a:solidFill>
              <a:schemeClr val="bg1"/>
            </a:solidFill>
            <a:prstDash val="dash"/>
            <a:round/>
            <a:headEnd/>
            <a:tailEnd/>
          </a:ln>
          <a:effectLst/>
        </p:spPr>
        <p:txBody>
          <a:bodyPr/>
          <a:lstStyle/>
          <a:p>
            <a:endParaRPr lang="bg-BG"/>
          </a:p>
        </p:txBody>
      </p:sp>
      <p:sp>
        <p:nvSpPr>
          <p:cNvPr id="41029" name="Line 69"/>
          <p:cNvSpPr>
            <a:spLocks noChangeShapeType="1"/>
          </p:cNvSpPr>
          <p:nvPr/>
        </p:nvSpPr>
        <p:spPr bwMode="auto">
          <a:xfrm>
            <a:off x="533400" y="4648200"/>
            <a:ext cx="0" cy="762000"/>
          </a:xfrm>
          <a:prstGeom prst="line">
            <a:avLst/>
          </a:prstGeom>
          <a:noFill/>
          <a:ln w="9525">
            <a:solidFill>
              <a:schemeClr val="bg1"/>
            </a:solidFill>
            <a:prstDash val="dash"/>
            <a:round/>
            <a:headEnd/>
            <a:tailEnd/>
          </a:ln>
          <a:effectLst/>
        </p:spPr>
        <p:txBody>
          <a:bodyPr/>
          <a:lstStyle/>
          <a:p>
            <a:endParaRPr lang="bg-BG"/>
          </a:p>
        </p:txBody>
      </p:sp>
      <p:sp>
        <p:nvSpPr>
          <p:cNvPr id="41030" name="Text Box 70"/>
          <p:cNvSpPr txBox="1">
            <a:spLocks noChangeArrowheads="1"/>
          </p:cNvSpPr>
          <p:nvPr/>
        </p:nvSpPr>
        <p:spPr bwMode="auto">
          <a:xfrm>
            <a:off x="76200" y="4343400"/>
            <a:ext cx="990600" cy="304800"/>
          </a:xfrm>
          <a:prstGeom prst="rect">
            <a:avLst/>
          </a:prstGeom>
          <a:noFill/>
          <a:ln w="25400">
            <a:noFill/>
            <a:miter lim="800000"/>
            <a:headEnd/>
            <a:tailEnd/>
          </a:ln>
        </p:spPr>
        <p:txBody>
          <a:bodyPr/>
          <a:lstStyle/>
          <a:p>
            <a:pPr algn="ctr">
              <a:lnSpc>
                <a:spcPct val="105000"/>
              </a:lnSpc>
            </a:pPr>
            <a:r>
              <a:rPr lang="en-GB" sz="1200" dirty="0">
                <a:solidFill>
                  <a:schemeClr val="bg1"/>
                </a:solidFill>
                <a:latin typeface="+mn-lt"/>
              </a:rPr>
              <a:t>Action</a:t>
            </a:r>
            <a:endParaRPr lang="bg-BG" sz="1200" dirty="0">
              <a:solidFill>
                <a:schemeClr val="bg1"/>
              </a:solidFill>
              <a:latin typeface="+mn-lt"/>
            </a:endParaRPr>
          </a:p>
        </p:txBody>
      </p:sp>
      <p:sp>
        <p:nvSpPr>
          <p:cNvPr id="41031" name="Rectangle 71"/>
          <p:cNvSpPr>
            <a:spLocks noChangeArrowheads="1"/>
          </p:cNvSpPr>
          <p:nvPr/>
        </p:nvSpPr>
        <p:spPr bwMode="auto">
          <a:xfrm>
            <a:off x="304800" y="1143000"/>
            <a:ext cx="1828800" cy="1066800"/>
          </a:xfrm>
          <a:prstGeom prst="rect">
            <a:avLst/>
          </a:prstGeom>
          <a:noFill/>
          <a:ln w="9525">
            <a:noFill/>
            <a:miter lim="800000"/>
            <a:headEnd/>
            <a:tailEnd/>
          </a:ln>
          <a:effectLst/>
        </p:spPr>
        <p:txBody>
          <a:bodyPr wrap="none" anchor="ctr"/>
          <a:lstStyle/>
          <a:p>
            <a:pPr algn="ctr"/>
            <a:r>
              <a:rPr lang="bg-BG" sz="1000" b="1" dirty="0">
                <a:latin typeface="Times New Roman" pitchFamily="18" charset="0"/>
              </a:rPr>
              <a:t> </a:t>
            </a:r>
            <a:r>
              <a:rPr lang="en-US" sz="1400" b="1" dirty="0">
                <a:solidFill>
                  <a:schemeClr val="bg1"/>
                </a:solidFill>
                <a:latin typeface="+mn-lt"/>
              </a:rPr>
              <a:t>Figure 1. Illustration of</a:t>
            </a:r>
          </a:p>
          <a:p>
            <a:pPr algn="ctr"/>
            <a:r>
              <a:rPr lang="en-US" sz="1400" b="1" dirty="0">
                <a:solidFill>
                  <a:schemeClr val="bg1"/>
                </a:solidFill>
                <a:latin typeface="+mn-lt"/>
              </a:rPr>
              <a:t>management process</a:t>
            </a:r>
          </a:p>
          <a:p>
            <a:pPr algn="ctr"/>
            <a:r>
              <a:rPr lang="en-US" sz="1400" b="1" dirty="0">
                <a:solidFill>
                  <a:schemeClr val="bg1"/>
                </a:solidFill>
                <a:latin typeface="+mn-lt"/>
              </a:rPr>
              <a:t>of the audit program</a:t>
            </a:r>
            <a:endParaRPr lang="bg-BG" sz="1400" b="1" dirty="0">
              <a:solidFill>
                <a:schemeClr val="bg1"/>
              </a:solidFill>
              <a:latin typeface="+mn-lt"/>
            </a:endParaRPr>
          </a:p>
        </p:txBody>
      </p:sp>
      <p:pic>
        <p:nvPicPr>
          <p:cNvPr id="41035" name="Picture 75"/>
          <p:cNvPicPr>
            <a:picLocks noChangeAspect="1" noChangeArrowheads="1"/>
          </p:cNvPicPr>
          <p:nvPr/>
        </p:nvPicPr>
        <p:blipFill>
          <a:blip r:embed="rId3" cstate="print">
            <a:lum bright="-10000" contrast="10000"/>
          </a:blip>
          <a:srcRect/>
          <a:stretch>
            <a:fillRect/>
          </a:stretch>
        </p:blipFill>
        <p:spPr bwMode="auto">
          <a:xfrm>
            <a:off x="5943600" y="152400"/>
            <a:ext cx="2743200" cy="2228852"/>
          </a:xfrm>
          <a:prstGeom prst="rect">
            <a:avLst/>
          </a:prstGeom>
          <a:noFill/>
          <a:ln w="9525">
            <a:noFill/>
            <a:miter lim="800000"/>
            <a:headEnd/>
            <a:tailEnd/>
          </a:ln>
          <a:effectLst/>
        </p:spPr>
      </p:pic>
      <p:sp>
        <p:nvSpPr>
          <p:cNvPr id="41" name="Правоъгълник 40"/>
          <p:cNvSpPr/>
          <p:nvPr/>
        </p:nvSpPr>
        <p:spPr>
          <a:xfrm>
            <a:off x="0" y="228600"/>
            <a:ext cx="3802195" cy="461665"/>
          </a:xfrm>
          <a:prstGeom prst="rect">
            <a:avLst/>
          </a:prstGeom>
        </p:spPr>
        <p:txBody>
          <a:bodyPr wrap="none">
            <a:spAutoFit/>
          </a:bodyPr>
          <a:lstStyle/>
          <a:p>
            <a:pPr marL="982663" indent="-900113" fontAlgn="auto">
              <a:spcAft>
                <a:spcPts val="0"/>
              </a:spcAft>
              <a:buFont typeface="Wingdings" pitchFamily="2" charset="2"/>
              <a:buNone/>
              <a:defRPr/>
            </a:pPr>
            <a:r>
              <a:rPr lang="en-US" altLang="ja-JP" sz="2000" b="1" dirty="0">
                <a:solidFill>
                  <a:srgbClr val="0B508F"/>
                </a:solidFill>
                <a:latin typeface="Arial Black" panose="020B0A04020102020204" pitchFamily="34" charset="0"/>
              </a:rPr>
              <a:t>4.2.1</a:t>
            </a:r>
            <a:r>
              <a:rPr lang="be-BY" altLang="ja-JP" sz="2000" b="1" dirty="0">
                <a:solidFill>
                  <a:srgbClr val="0B508F"/>
                </a:solidFill>
                <a:latin typeface="Arial Black" panose="020B0A04020102020204" pitchFamily="34" charset="0"/>
              </a:rPr>
              <a:t>.</a:t>
            </a:r>
            <a:r>
              <a:rPr lang="be-BY" altLang="ja-JP" sz="20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introduction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lnSpcReduction="10000"/>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4.2.2</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OBJECTIVES AND SCOPE OF THE AUDIT     </a:t>
            </a:r>
          </a:p>
          <a:p>
            <a:pPr marL="982663" indent="-900113" fontAlgn="auto">
              <a:spcAft>
                <a:spcPts val="0"/>
              </a:spcAft>
              <a:buFont typeface="Wingdings" pitchFamily="2" charset="2"/>
              <a:buNone/>
              <a:defRPr/>
            </a:pPr>
            <a:r>
              <a:rPr lang="en-US" sz="2400" b="1" cap="all" dirty="0">
                <a:solidFill>
                  <a:srgbClr val="0B508F"/>
                </a:solidFill>
                <a:latin typeface="Arial Black" pitchFamily="34" charset="0"/>
              </a:rPr>
              <a:t>          PROGRAMME</a:t>
            </a:r>
          </a:p>
          <a:p>
            <a:pPr marL="982663" indent="-900113" fontAlgn="auto">
              <a:spcAft>
                <a:spcPts val="0"/>
              </a:spcAft>
              <a:buFont typeface="Wingdings" pitchFamily="2" charset="2"/>
              <a:buNone/>
              <a:defRPr/>
            </a:pPr>
            <a:r>
              <a:rPr lang="en-US" sz="2400" b="1" dirty="0">
                <a:solidFill>
                  <a:srgbClr val="FA9816"/>
                </a:solidFill>
                <a:effectLst>
                  <a:outerShdw blurRad="38100" dist="38100" dir="2700000" algn="tl">
                    <a:srgbClr val="000000">
                      <a:alpha val="43137"/>
                    </a:srgbClr>
                  </a:outerShdw>
                </a:effectLst>
                <a:latin typeface="+mj-lt"/>
              </a:rPr>
              <a:t>4.2.2.1. Objectives of the audit program</a:t>
            </a:r>
          </a:p>
          <a:p>
            <a:pPr marL="982663" indent="-900113" fontAlgn="auto">
              <a:spcAft>
                <a:spcPts val="0"/>
              </a:spcAft>
              <a:buFont typeface="Wingdings" pitchFamily="2" charset="2"/>
              <a:buNone/>
              <a:defRPr/>
            </a:pPr>
            <a:endParaRPr lang="en-US" sz="2000" b="1" dirty="0">
              <a:solidFill>
                <a:schemeClr val="bg1"/>
              </a:solidFill>
            </a:endParaRPr>
          </a:p>
          <a:p>
            <a:pPr marL="982663" indent="-900113" fontAlgn="auto">
              <a:spcAft>
                <a:spcPts val="0"/>
              </a:spcAft>
              <a:buFont typeface="Wingdings" pitchFamily="2" charset="2"/>
              <a:buChar char="v"/>
              <a:defRPr/>
            </a:pPr>
            <a:r>
              <a:rPr lang="en-US" sz="2000" b="1" dirty="0">
                <a:solidFill>
                  <a:schemeClr val="bg1"/>
                </a:solidFill>
              </a:rPr>
              <a:t>We need to identify objectives of the audit program to direct the</a:t>
            </a:r>
          </a:p>
          <a:p>
            <a:pPr marL="982663" indent="-900113" fontAlgn="auto">
              <a:spcAft>
                <a:spcPts val="0"/>
              </a:spcAft>
              <a:buNone/>
              <a:defRPr/>
            </a:pPr>
            <a:r>
              <a:rPr lang="en-US" sz="2000" b="1" dirty="0">
                <a:solidFill>
                  <a:schemeClr val="bg1"/>
                </a:solidFill>
              </a:rPr>
              <a:t>planning and conduct of audits.</a:t>
            </a:r>
          </a:p>
          <a:p>
            <a:pPr marL="982663" indent="-900113" fontAlgn="auto">
              <a:spcAft>
                <a:spcPts val="0"/>
              </a:spcAft>
              <a:buFont typeface="Wingdings" pitchFamily="2" charset="2"/>
              <a:buChar char="v"/>
              <a:defRPr/>
            </a:pPr>
            <a:endParaRPr lang="en-US" sz="2000" b="1" dirty="0">
              <a:solidFill>
                <a:schemeClr val="bg1"/>
              </a:solidFill>
            </a:endParaRPr>
          </a:p>
          <a:p>
            <a:pPr marL="982663" indent="-900113" fontAlgn="auto">
              <a:spcAft>
                <a:spcPts val="0"/>
              </a:spcAft>
              <a:buFont typeface="Wingdings" pitchFamily="2" charset="2"/>
              <a:buChar char="v"/>
              <a:defRPr/>
            </a:pPr>
            <a:r>
              <a:rPr lang="en-US" sz="2000" b="1" dirty="0">
                <a:solidFill>
                  <a:schemeClr val="bg1"/>
                </a:solidFill>
              </a:rPr>
              <a:t>These objectives can be based on consideration of:</a:t>
            </a:r>
          </a:p>
          <a:p>
            <a:pPr marL="982663" indent="-900113" fontAlgn="auto">
              <a:spcAft>
                <a:spcPts val="0"/>
              </a:spcAft>
              <a:buFont typeface="Wingdings" pitchFamily="2" charset="2"/>
              <a:buNone/>
              <a:defRPr/>
            </a:pPr>
            <a:endParaRPr lang="en-US" sz="2000" b="1" dirty="0">
              <a:solidFill>
                <a:schemeClr val="bg1"/>
              </a:solidFill>
            </a:endParaRPr>
          </a:p>
          <a:p>
            <a:pPr marL="982663" indent="-900113" fontAlgn="auto">
              <a:spcAft>
                <a:spcPts val="0"/>
              </a:spcAft>
              <a:buFont typeface="Wingdings" pitchFamily="2" charset="2"/>
              <a:buNone/>
              <a:defRPr/>
            </a:pPr>
            <a:r>
              <a:rPr lang="en-US" sz="2000" b="1" dirty="0">
                <a:solidFill>
                  <a:schemeClr val="bg1"/>
                </a:solidFill>
              </a:rPr>
              <a:t> 1) the priorities of management;</a:t>
            </a:r>
          </a:p>
          <a:p>
            <a:pPr marL="982663" indent="-900113" fontAlgn="auto">
              <a:spcAft>
                <a:spcPts val="0"/>
              </a:spcAft>
              <a:buFont typeface="Wingdings" pitchFamily="2" charset="2"/>
              <a:buNone/>
              <a:defRPr/>
            </a:pPr>
            <a:r>
              <a:rPr lang="en-US" sz="2000" b="1" dirty="0">
                <a:solidFill>
                  <a:schemeClr val="bg1"/>
                </a:solidFill>
              </a:rPr>
              <a:t> 2) the trade policy;</a:t>
            </a:r>
          </a:p>
          <a:p>
            <a:pPr marL="982663" indent="-900113" fontAlgn="auto">
              <a:spcAft>
                <a:spcPts val="0"/>
              </a:spcAft>
              <a:buFont typeface="Wingdings" pitchFamily="2" charset="2"/>
              <a:buNone/>
              <a:defRPr/>
            </a:pPr>
            <a:r>
              <a:rPr lang="en-US" sz="2000" b="1" dirty="0">
                <a:solidFill>
                  <a:schemeClr val="bg1"/>
                </a:solidFill>
              </a:rPr>
              <a:t> 3) the requirements of the management system;</a:t>
            </a:r>
          </a:p>
          <a:p>
            <a:pPr marL="982663" indent="-900113" fontAlgn="auto">
              <a:spcAft>
                <a:spcPts val="0"/>
              </a:spcAft>
              <a:buFont typeface="Wingdings" pitchFamily="2" charset="2"/>
              <a:buNone/>
              <a:defRPr/>
            </a:pPr>
            <a:r>
              <a:rPr lang="en-US" sz="2000" b="1" dirty="0">
                <a:solidFill>
                  <a:schemeClr val="bg1"/>
                </a:solidFill>
              </a:rPr>
              <a:t> 4) the statutory, regulatory and contractual requirements;</a:t>
            </a:r>
          </a:p>
          <a:p>
            <a:pPr marL="982663" indent="-900113" fontAlgn="auto">
              <a:spcAft>
                <a:spcPts val="0"/>
              </a:spcAft>
              <a:buFont typeface="Wingdings" pitchFamily="2" charset="2"/>
              <a:buNone/>
              <a:defRPr/>
            </a:pPr>
            <a:r>
              <a:rPr lang="en-US" sz="2000" b="1" dirty="0">
                <a:solidFill>
                  <a:schemeClr val="bg1"/>
                </a:solidFill>
              </a:rPr>
              <a:t> 5) the needs for assessment of suppliers;</a:t>
            </a:r>
          </a:p>
          <a:p>
            <a:pPr marL="982663" indent="-900113" fontAlgn="auto">
              <a:spcAft>
                <a:spcPts val="0"/>
              </a:spcAft>
              <a:buFont typeface="Wingdings" pitchFamily="2" charset="2"/>
              <a:buNone/>
              <a:defRPr/>
            </a:pPr>
            <a:r>
              <a:rPr lang="en-US" sz="2000" b="1" dirty="0">
                <a:solidFill>
                  <a:schemeClr val="bg1"/>
                </a:solidFill>
              </a:rPr>
              <a:t> 6) the customer requirements;</a:t>
            </a:r>
          </a:p>
          <a:p>
            <a:pPr marL="982663" indent="-900113" fontAlgn="auto">
              <a:spcAft>
                <a:spcPts val="0"/>
              </a:spcAft>
              <a:buFont typeface="Wingdings" pitchFamily="2" charset="2"/>
              <a:buNone/>
              <a:defRPr/>
            </a:pPr>
            <a:r>
              <a:rPr lang="en-US" sz="2000" b="1" dirty="0">
                <a:solidFill>
                  <a:schemeClr val="bg1"/>
                </a:solidFill>
              </a:rPr>
              <a:t> 7) the needs of other stakeholders and</a:t>
            </a:r>
          </a:p>
          <a:p>
            <a:pPr marL="982663" indent="-900113" fontAlgn="auto">
              <a:spcAft>
                <a:spcPts val="0"/>
              </a:spcAft>
              <a:buFont typeface="Wingdings" pitchFamily="2" charset="2"/>
              <a:buNone/>
              <a:defRPr/>
            </a:pPr>
            <a:r>
              <a:rPr lang="en-US" sz="2000" b="1" dirty="0">
                <a:solidFill>
                  <a:schemeClr val="bg1"/>
                </a:solidFill>
              </a:rPr>
              <a:t> 8) the risks to the organization.</a:t>
            </a:r>
            <a:endParaRPr lang="en-GB" sz="2000" b="1" dirty="0">
              <a:solidFill>
                <a:schemeClr val="bg1"/>
              </a:solidFill>
            </a:endParaRPr>
          </a:p>
          <a:p>
            <a:pPr marL="982663" indent="-900113" fontAlgn="auto">
              <a:spcAft>
                <a:spcPts val="0"/>
              </a:spcAft>
              <a:buFont typeface="Wingdings" pitchFamily="2" charset="2"/>
              <a:buNone/>
              <a:defRPr/>
            </a:pPr>
            <a:endParaRPr lang="en-GB" sz="2400" b="1" cap="all" dirty="0">
              <a:solidFill>
                <a:srgbClr val="0B508F"/>
              </a:solidFill>
              <a:latin typeface="Arial Black" pitchFamily="34" charset="0"/>
            </a:endParaRPr>
          </a:p>
          <a:p>
            <a:pPr marL="982663" indent="-352425" fontAlgn="auto">
              <a:spcAft>
                <a:spcPts val="0"/>
              </a:spcAft>
              <a:buNone/>
              <a:defRPr/>
            </a:pPr>
            <a:r>
              <a:rPr lang="en-US" sz="1600" b="1" i="1" dirty="0">
                <a:solidFill>
                  <a:schemeClr val="bg1"/>
                </a:solidFill>
              </a:rPr>
              <a:t>   </a:t>
            </a:r>
            <a:endParaRPr lang="be-BY" altLang="ja-JP" sz="1600" i="1" dirty="0">
              <a:solidFill>
                <a:schemeClr val="bg1"/>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4.2.2</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OBJECTIVES AND SCOPE OF THE AUDIT     </a:t>
            </a:r>
          </a:p>
          <a:p>
            <a:pPr marL="982663" indent="-900113" fontAlgn="auto">
              <a:spcAft>
                <a:spcPts val="0"/>
              </a:spcAft>
              <a:buFont typeface="Wingdings" pitchFamily="2" charset="2"/>
              <a:buNone/>
              <a:defRPr/>
            </a:pPr>
            <a:r>
              <a:rPr lang="en-US" sz="2400" b="1" cap="all" dirty="0">
                <a:solidFill>
                  <a:srgbClr val="0B508F"/>
                </a:solidFill>
                <a:latin typeface="Arial Black" pitchFamily="34" charset="0"/>
              </a:rPr>
              <a:t>          PROGRAMME</a:t>
            </a:r>
          </a:p>
          <a:p>
            <a:pPr marL="982663" indent="-900113" fontAlgn="auto">
              <a:spcAft>
                <a:spcPts val="0"/>
              </a:spcAft>
              <a:buFont typeface="Wingdings" pitchFamily="2" charset="2"/>
              <a:buNone/>
              <a:defRPr/>
            </a:pPr>
            <a:r>
              <a:rPr lang="en-US" sz="2400" b="1" dirty="0">
                <a:solidFill>
                  <a:srgbClr val="FA9816"/>
                </a:solidFill>
                <a:effectLst>
                  <a:outerShdw blurRad="38100" dist="38100" dir="2700000" algn="tl">
                    <a:srgbClr val="000000">
                      <a:alpha val="43137"/>
                    </a:srgbClr>
                  </a:outerShdw>
                </a:effectLst>
              </a:rPr>
              <a:t>4.2.2.2. Scope of the audit program</a:t>
            </a:r>
          </a:p>
          <a:p>
            <a:pPr marL="982663" indent="-352425" fontAlgn="auto">
              <a:spcAft>
                <a:spcPts val="0"/>
              </a:spcAft>
              <a:buNone/>
              <a:defRPr/>
            </a:pPr>
            <a:endParaRPr lang="en-US" sz="1600" b="1" dirty="0">
              <a:solidFill>
                <a:schemeClr val="bg1"/>
              </a:solidFill>
            </a:endParaRPr>
          </a:p>
          <a:p>
            <a:pPr marL="982663" indent="-352425" fontAlgn="auto">
              <a:spcAft>
                <a:spcPts val="0"/>
              </a:spcAft>
              <a:buFont typeface="Wingdings" pitchFamily="2" charset="2"/>
              <a:buChar char="v"/>
              <a:defRPr/>
            </a:pPr>
            <a:r>
              <a:rPr lang="en-US" sz="2000" b="1" dirty="0">
                <a:solidFill>
                  <a:schemeClr val="bg1"/>
                </a:solidFill>
              </a:rPr>
              <a:t>The scope of the audit program depends on the size, nature and complexity of the audited entity, as well as:</a:t>
            </a:r>
          </a:p>
          <a:p>
            <a:pPr marL="982663" indent="-352425" fontAlgn="auto">
              <a:spcAft>
                <a:spcPts val="0"/>
              </a:spcAft>
              <a:buNone/>
              <a:defRPr/>
            </a:pPr>
            <a:r>
              <a:rPr lang="en-US" sz="2000" b="1" dirty="0">
                <a:solidFill>
                  <a:schemeClr val="bg1"/>
                </a:solidFill>
              </a:rPr>
              <a:t>1) object, purpose and duration of each audit to be carried out;</a:t>
            </a:r>
          </a:p>
          <a:p>
            <a:pPr marL="982663" indent="-352425" fontAlgn="auto">
              <a:spcAft>
                <a:spcPts val="0"/>
              </a:spcAft>
              <a:buNone/>
              <a:defRPr/>
            </a:pPr>
            <a:r>
              <a:rPr lang="en-US" sz="2000" b="1" dirty="0">
                <a:solidFill>
                  <a:schemeClr val="bg1"/>
                </a:solidFill>
              </a:rPr>
              <a:t>2) the frequency of audits;</a:t>
            </a:r>
          </a:p>
          <a:p>
            <a:pPr marL="982663" indent="-352425" fontAlgn="auto">
              <a:spcAft>
                <a:spcPts val="0"/>
              </a:spcAft>
              <a:buNone/>
              <a:defRPr/>
            </a:pPr>
            <a:r>
              <a:rPr lang="en-US" sz="2000" b="1" dirty="0">
                <a:solidFill>
                  <a:schemeClr val="bg1"/>
                </a:solidFill>
              </a:rPr>
              <a:t>3) the number, importance, complexity, similarity and locations of</a:t>
            </a:r>
          </a:p>
          <a:p>
            <a:pPr marL="982663" indent="-352425" fontAlgn="auto">
              <a:spcAft>
                <a:spcPts val="0"/>
              </a:spcAft>
              <a:buNone/>
              <a:defRPr/>
            </a:pPr>
            <a:r>
              <a:rPr lang="en-US" sz="2000" b="1" dirty="0">
                <a:solidFill>
                  <a:schemeClr val="bg1"/>
                </a:solidFill>
              </a:rPr>
              <a:t>     activities to be audited;</a:t>
            </a:r>
          </a:p>
          <a:p>
            <a:pPr marL="982663" indent="-352425" fontAlgn="auto">
              <a:spcAft>
                <a:spcPts val="0"/>
              </a:spcAft>
              <a:buNone/>
              <a:defRPr/>
            </a:pPr>
            <a:r>
              <a:rPr lang="en-US" sz="2000" b="1" dirty="0">
                <a:solidFill>
                  <a:schemeClr val="bg1"/>
                </a:solidFill>
              </a:rPr>
              <a:t>4) the standards, laws, regulatory requirements and contractual</a:t>
            </a:r>
          </a:p>
          <a:p>
            <a:pPr marL="982663" indent="-352425" fontAlgn="auto">
              <a:spcAft>
                <a:spcPts val="0"/>
              </a:spcAft>
              <a:buNone/>
              <a:defRPr/>
            </a:pPr>
            <a:r>
              <a:rPr lang="en-US" sz="2000" b="1" dirty="0">
                <a:solidFill>
                  <a:schemeClr val="bg1"/>
                </a:solidFill>
              </a:rPr>
              <a:t>     requirements and other audit criteria;</a:t>
            </a:r>
          </a:p>
          <a:p>
            <a:pPr marL="982663" indent="-352425" fontAlgn="auto">
              <a:spcAft>
                <a:spcPts val="0"/>
              </a:spcAft>
              <a:buNone/>
              <a:defRPr/>
            </a:pPr>
            <a:r>
              <a:rPr lang="en-US" sz="2000" b="1" dirty="0">
                <a:solidFill>
                  <a:schemeClr val="bg1"/>
                </a:solidFill>
              </a:rPr>
              <a:t>5) the need for accreditation or registration / certification;</a:t>
            </a:r>
          </a:p>
          <a:p>
            <a:pPr marL="982663" indent="-352425" fontAlgn="auto">
              <a:spcAft>
                <a:spcPts val="0"/>
              </a:spcAft>
              <a:buNone/>
              <a:defRPr/>
            </a:pPr>
            <a:r>
              <a:rPr lang="en-US" sz="2000" b="1" dirty="0">
                <a:solidFill>
                  <a:schemeClr val="bg1"/>
                </a:solidFill>
              </a:rPr>
              <a:t>6) the conclusions of previous audits or results of previous</a:t>
            </a:r>
          </a:p>
          <a:p>
            <a:pPr marL="982663" indent="-352425" fontAlgn="auto">
              <a:spcAft>
                <a:spcPts val="0"/>
              </a:spcAft>
              <a:buNone/>
              <a:defRPr/>
            </a:pPr>
            <a:r>
              <a:rPr lang="en-US" sz="2000" b="1" dirty="0">
                <a:solidFill>
                  <a:schemeClr val="bg1"/>
                </a:solidFill>
              </a:rPr>
              <a:t>    review the audit program;</a:t>
            </a:r>
          </a:p>
          <a:p>
            <a:pPr marL="982663" indent="-352425" fontAlgn="auto">
              <a:spcAft>
                <a:spcPts val="0"/>
              </a:spcAft>
              <a:buNone/>
              <a:defRPr/>
            </a:pPr>
            <a:r>
              <a:rPr lang="en-US" sz="2000" b="1" dirty="0">
                <a:solidFill>
                  <a:schemeClr val="bg1"/>
                </a:solidFill>
              </a:rPr>
              <a:t>7) any cultural, linguistic and social issues;</a:t>
            </a:r>
          </a:p>
          <a:p>
            <a:pPr marL="982663" indent="-352425" fontAlgn="auto">
              <a:spcAft>
                <a:spcPts val="0"/>
              </a:spcAft>
              <a:buNone/>
              <a:defRPr/>
            </a:pPr>
            <a:r>
              <a:rPr lang="en-US" sz="2000" b="1" dirty="0">
                <a:solidFill>
                  <a:schemeClr val="bg1"/>
                </a:solidFill>
              </a:rPr>
              <a:t>8) the concerns of interested parties;</a:t>
            </a:r>
          </a:p>
          <a:p>
            <a:pPr marL="982663" indent="-352425" fontAlgn="auto">
              <a:spcAft>
                <a:spcPts val="0"/>
              </a:spcAft>
              <a:buNone/>
              <a:defRPr/>
            </a:pPr>
            <a:r>
              <a:rPr lang="en-US" sz="2000" b="1" dirty="0">
                <a:solidFill>
                  <a:schemeClr val="bg1"/>
                </a:solidFill>
              </a:rPr>
              <a:t>9) the importance of the changes in an organization or its functions.     </a:t>
            </a:r>
            <a:endParaRPr lang="be-BY" altLang="ja-JP" sz="2000" dirty="0">
              <a:solidFill>
                <a:schemeClr val="bg1"/>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2" name="Text Box 16"/>
          <p:cNvSpPr txBox="1">
            <a:spLocks noChangeArrowheads="1"/>
          </p:cNvSpPr>
          <p:nvPr/>
        </p:nvSpPr>
        <p:spPr bwMode="auto">
          <a:xfrm>
            <a:off x="533400" y="1981200"/>
            <a:ext cx="2667000" cy="304800"/>
          </a:xfrm>
          <a:prstGeom prst="rect">
            <a:avLst/>
          </a:prstGeom>
          <a:solidFill>
            <a:srgbClr val="FF0000"/>
          </a:solidFill>
          <a:ln w="9525">
            <a:solidFill>
              <a:srgbClr val="000000"/>
            </a:solidFill>
            <a:miter lim="800000"/>
            <a:headEnd/>
            <a:tailEnd/>
          </a:ln>
        </p:spPr>
        <p:txBody>
          <a:bodyPr/>
          <a:lstStyle/>
          <a:p>
            <a:pPr algn="ctr"/>
            <a:r>
              <a:rPr lang="en-GB" sz="1400" b="1" dirty="0">
                <a:latin typeface="+mn-lt"/>
              </a:rPr>
              <a:t>Improvements</a:t>
            </a:r>
            <a:endParaRPr lang="bg-BG" sz="1400" dirty="0">
              <a:latin typeface="+mn-lt"/>
            </a:endParaRPr>
          </a:p>
        </p:txBody>
      </p:sp>
      <p:sp>
        <p:nvSpPr>
          <p:cNvPr id="45073" name="Text Box 17"/>
          <p:cNvSpPr txBox="1">
            <a:spLocks noChangeArrowheads="1"/>
          </p:cNvSpPr>
          <p:nvPr/>
        </p:nvSpPr>
        <p:spPr bwMode="auto">
          <a:xfrm>
            <a:off x="4724400" y="1981200"/>
            <a:ext cx="2590800" cy="304800"/>
          </a:xfrm>
          <a:prstGeom prst="rect">
            <a:avLst/>
          </a:prstGeom>
          <a:solidFill>
            <a:srgbClr val="FFFF00"/>
          </a:solidFill>
          <a:ln w="9525">
            <a:solidFill>
              <a:srgbClr val="000000"/>
            </a:solidFill>
            <a:miter lim="800000"/>
            <a:headEnd/>
            <a:tailEnd/>
          </a:ln>
        </p:spPr>
        <p:txBody>
          <a:bodyPr/>
          <a:lstStyle/>
          <a:p>
            <a:pPr algn="ctr"/>
            <a:r>
              <a:rPr lang="en-GB" sz="1400" b="1" dirty="0">
                <a:solidFill>
                  <a:schemeClr val="bg1"/>
                </a:solidFill>
                <a:latin typeface="+mn-lt"/>
              </a:rPr>
              <a:t>Planning of the program</a:t>
            </a:r>
            <a:endParaRPr lang="bg-BG" sz="1400" dirty="0">
              <a:solidFill>
                <a:schemeClr val="bg1"/>
              </a:solidFill>
              <a:latin typeface="+mn-lt"/>
            </a:endParaRPr>
          </a:p>
        </p:txBody>
      </p:sp>
      <p:sp>
        <p:nvSpPr>
          <p:cNvPr id="45074" name="Text Box 18"/>
          <p:cNvSpPr txBox="1">
            <a:spLocks noChangeArrowheads="1"/>
          </p:cNvSpPr>
          <p:nvPr/>
        </p:nvSpPr>
        <p:spPr bwMode="auto">
          <a:xfrm>
            <a:off x="381000" y="2286000"/>
            <a:ext cx="1981200" cy="533400"/>
          </a:xfrm>
          <a:prstGeom prst="rect">
            <a:avLst/>
          </a:prstGeom>
          <a:noFill/>
          <a:ln w="9525">
            <a:noFill/>
            <a:miter lim="800000"/>
            <a:headEnd/>
            <a:tailEnd/>
          </a:ln>
        </p:spPr>
        <p:txBody>
          <a:bodyPr/>
          <a:lstStyle/>
          <a:p>
            <a:pPr marL="114300" lvl="1">
              <a:spcBef>
                <a:spcPts val="138"/>
              </a:spcBef>
              <a:buFontTx/>
              <a:buBlip>
                <a:blip r:embed="rId3"/>
              </a:buBlip>
            </a:pPr>
            <a:r>
              <a:rPr lang="en-GB" sz="1200" dirty="0">
                <a:solidFill>
                  <a:schemeClr val="bg1"/>
                </a:solidFill>
                <a:latin typeface="+mn-lt"/>
              </a:rPr>
              <a:t> Objectives &amp; Scope</a:t>
            </a:r>
          </a:p>
          <a:p>
            <a:pPr marL="114300" lvl="1">
              <a:spcBef>
                <a:spcPts val="138"/>
              </a:spcBef>
              <a:buFontTx/>
              <a:buBlip>
                <a:blip r:embed="rId3"/>
              </a:buBlip>
            </a:pPr>
            <a:r>
              <a:rPr lang="en-GB" sz="1200" dirty="0">
                <a:solidFill>
                  <a:schemeClr val="bg1"/>
                </a:solidFill>
                <a:latin typeface="+mn-lt"/>
              </a:rPr>
              <a:t>  Implementation;</a:t>
            </a:r>
            <a:endParaRPr lang="bg-BG" sz="1200" dirty="0">
              <a:solidFill>
                <a:schemeClr val="bg1"/>
              </a:solidFill>
              <a:latin typeface="+mn-lt"/>
            </a:endParaRPr>
          </a:p>
        </p:txBody>
      </p:sp>
      <p:sp>
        <p:nvSpPr>
          <p:cNvPr id="45075" name="Text Box 19"/>
          <p:cNvSpPr txBox="1">
            <a:spLocks noChangeArrowheads="1"/>
          </p:cNvSpPr>
          <p:nvPr/>
        </p:nvSpPr>
        <p:spPr bwMode="auto">
          <a:xfrm>
            <a:off x="4191000" y="2286000"/>
            <a:ext cx="2425700" cy="1066800"/>
          </a:xfrm>
          <a:prstGeom prst="rect">
            <a:avLst/>
          </a:prstGeom>
          <a:noFill/>
          <a:ln w="9525">
            <a:noFill/>
            <a:miter lim="800000"/>
            <a:headEnd/>
            <a:tailEnd/>
          </a:ln>
        </p:spPr>
        <p:txBody>
          <a:bodyPr/>
          <a:lstStyle/>
          <a:p>
            <a:pPr lvl="1">
              <a:spcBef>
                <a:spcPts val="138"/>
              </a:spcBef>
              <a:buFontTx/>
              <a:buBlip>
                <a:blip r:embed="rId3"/>
              </a:buBlip>
            </a:pPr>
            <a:r>
              <a:rPr lang="fr-FR" sz="1200" dirty="0">
                <a:solidFill>
                  <a:schemeClr val="bg1"/>
                </a:solidFill>
                <a:latin typeface="+mn-lt"/>
              </a:rPr>
              <a:t> </a:t>
            </a:r>
            <a:r>
              <a:rPr lang="en-GB" sz="1200" dirty="0">
                <a:solidFill>
                  <a:schemeClr val="bg1"/>
                </a:solidFill>
                <a:latin typeface="+mn-lt"/>
              </a:rPr>
              <a:t>Objectives &amp; Scope</a:t>
            </a:r>
            <a:endParaRPr lang="fr-FR" sz="1200" dirty="0">
              <a:solidFill>
                <a:schemeClr val="bg1"/>
              </a:solidFill>
              <a:latin typeface="+mn-lt"/>
            </a:endParaRPr>
          </a:p>
          <a:p>
            <a:pPr lvl="1">
              <a:spcBef>
                <a:spcPts val="138"/>
              </a:spcBef>
              <a:buFontTx/>
              <a:buBlip>
                <a:blip r:embed="rId3"/>
              </a:buBlip>
            </a:pPr>
            <a:r>
              <a:rPr lang="fr-FR" sz="1200" dirty="0">
                <a:solidFill>
                  <a:schemeClr val="bg1"/>
                </a:solidFill>
                <a:latin typeface="+mn-lt"/>
              </a:rPr>
              <a:t> Documentation;</a:t>
            </a:r>
          </a:p>
          <a:p>
            <a:pPr lvl="1">
              <a:spcBef>
                <a:spcPts val="138"/>
              </a:spcBef>
              <a:buFontTx/>
              <a:buBlip>
                <a:blip r:embed="rId3"/>
              </a:buBlip>
            </a:pPr>
            <a:r>
              <a:rPr lang="fr-FR" sz="1200" dirty="0">
                <a:solidFill>
                  <a:schemeClr val="bg1"/>
                </a:solidFill>
                <a:latin typeface="+mn-lt"/>
              </a:rPr>
              <a:t> Resources;</a:t>
            </a:r>
          </a:p>
          <a:p>
            <a:pPr lvl="1">
              <a:spcBef>
                <a:spcPts val="138"/>
              </a:spcBef>
              <a:buFontTx/>
              <a:buBlip>
                <a:blip r:embed="rId3"/>
              </a:buBlip>
            </a:pPr>
            <a:r>
              <a:rPr lang="fr-FR" sz="1200" dirty="0">
                <a:solidFill>
                  <a:schemeClr val="bg1"/>
                </a:solidFill>
                <a:latin typeface="+mn-lt"/>
              </a:rPr>
              <a:t> Responsibilities;</a:t>
            </a:r>
          </a:p>
          <a:p>
            <a:pPr lvl="1">
              <a:spcBef>
                <a:spcPts val="138"/>
              </a:spcBef>
              <a:buFontTx/>
              <a:buBlip>
                <a:blip r:embed="rId3"/>
              </a:buBlip>
            </a:pPr>
            <a:r>
              <a:rPr lang="fr-FR" sz="1200" dirty="0">
                <a:solidFill>
                  <a:schemeClr val="bg1"/>
                </a:solidFill>
                <a:latin typeface="+mn-lt"/>
              </a:rPr>
              <a:t> Logistics;</a:t>
            </a:r>
            <a:endParaRPr lang="bg-BG" sz="1200" b="1" dirty="0">
              <a:solidFill>
                <a:srgbClr val="FFFFFF"/>
              </a:solidFill>
              <a:latin typeface="+mn-lt"/>
            </a:endParaRPr>
          </a:p>
        </p:txBody>
      </p:sp>
      <p:sp>
        <p:nvSpPr>
          <p:cNvPr id="45076" name="AutoShape 20"/>
          <p:cNvSpPr>
            <a:spLocks noChangeArrowheads="1"/>
          </p:cNvSpPr>
          <p:nvPr/>
        </p:nvSpPr>
        <p:spPr bwMode="auto">
          <a:xfrm>
            <a:off x="2590800" y="2514600"/>
            <a:ext cx="1143000" cy="1143000"/>
          </a:xfrm>
          <a:custGeom>
            <a:avLst/>
            <a:gdLst>
              <a:gd name="G0" fmla="+- -5991852 0 0"/>
              <a:gd name="G1" fmla="+- 11505231 0 0"/>
              <a:gd name="G2" fmla="+- -5991852 0 11505231"/>
              <a:gd name="G3" fmla="+- 10800 0 0"/>
              <a:gd name="G4" fmla="+- 0 0 -5991852"/>
              <a:gd name="T0" fmla="*/ 360 256 1"/>
              <a:gd name="T1" fmla="*/ 0 256 1"/>
              <a:gd name="G5" fmla="+- G2 T0 T1"/>
              <a:gd name="G6" fmla="?: G2 G2 G5"/>
              <a:gd name="G7" fmla="+- 0 0 G6"/>
              <a:gd name="G8" fmla="+- 5816 0 0"/>
              <a:gd name="G9" fmla="+- 0 0 11505231"/>
              <a:gd name="G10" fmla="+- 5816 0 2700"/>
              <a:gd name="G11" fmla="cos G10 -5991852"/>
              <a:gd name="G12" fmla="sin G10 -5991852"/>
              <a:gd name="G13" fmla="cos 13500 -5991852"/>
              <a:gd name="G14" fmla="sin 13500 -5991852"/>
              <a:gd name="G15" fmla="+- G11 10800 0"/>
              <a:gd name="G16" fmla="+- G12 10800 0"/>
              <a:gd name="G17" fmla="+- G13 10800 0"/>
              <a:gd name="G18" fmla="+- G14 10800 0"/>
              <a:gd name="G19" fmla="*/ 5816 1 2"/>
              <a:gd name="G20" fmla="+- G19 5400 0"/>
              <a:gd name="G21" fmla="cos G20 -5991852"/>
              <a:gd name="G22" fmla="sin G20 -5991852"/>
              <a:gd name="G23" fmla="+- G21 10800 0"/>
              <a:gd name="G24" fmla="+- G12 G23 G22"/>
              <a:gd name="G25" fmla="+- G22 G23 G11"/>
              <a:gd name="G26" fmla="cos 10800 -5991852"/>
              <a:gd name="G27" fmla="sin 10800 -5991852"/>
              <a:gd name="G28" fmla="cos 5816 -5991852"/>
              <a:gd name="G29" fmla="sin 5816 -5991852"/>
              <a:gd name="G30" fmla="+- G26 10800 0"/>
              <a:gd name="G31" fmla="+- G27 10800 0"/>
              <a:gd name="G32" fmla="+- G28 10800 0"/>
              <a:gd name="G33" fmla="+- G29 10800 0"/>
              <a:gd name="G34" fmla="+- G19 5400 0"/>
              <a:gd name="G35" fmla="cos G34 11505231"/>
              <a:gd name="G36" fmla="sin G34 11505231"/>
              <a:gd name="G37" fmla="+/ 11505231 -5991852 2"/>
              <a:gd name="T2" fmla="*/ 180 256 1"/>
              <a:gd name="T3" fmla="*/ 0 256 1"/>
              <a:gd name="G38" fmla="+- G37 T2 T3"/>
              <a:gd name="G39" fmla="?: G2 G37 G38"/>
              <a:gd name="G40" fmla="cos 10800 G39"/>
              <a:gd name="G41" fmla="sin 10800 G39"/>
              <a:gd name="G42" fmla="cos 5816 G39"/>
              <a:gd name="G43" fmla="sin 5816 G39"/>
              <a:gd name="G44" fmla="+- G40 10800 0"/>
              <a:gd name="G45" fmla="+- G41 10800 0"/>
              <a:gd name="G46" fmla="+- G42 10800 0"/>
              <a:gd name="G47" fmla="+- G43 10800 0"/>
              <a:gd name="G48" fmla="+- G35 10800 0"/>
              <a:gd name="G49" fmla="+- G36 10800 0"/>
              <a:gd name="T4" fmla="*/ 2782 w 21600"/>
              <a:gd name="T5" fmla="*/ 3564 h 21600"/>
              <a:gd name="T6" fmla="*/ 2516 w 21600"/>
              <a:gd name="T7" fmla="*/ 11443 h 21600"/>
              <a:gd name="T8" fmla="*/ 6482 w 21600"/>
              <a:gd name="T9" fmla="*/ 6903 h 21600"/>
              <a:gd name="T10" fmla="*/ 10463 w 21600"/>
              <a:gd name="T11" fmla="*/ -2696 h 21600"/>
              <a:gd name="T12" fmla="*/ 15782 w 21600"/>
              <a:gd name="T13" fmla="*/ 2364 h 21600"/>
              <a:gd name="T14" fmla="*/ 10722 w 21600"/>
              <a:gd name="T15" fmla="*/ 768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655" y="4985"/>
                </a:moveTo>
                <a:cubicBezTo>
                  <a:pt x="7500" y="5064"/>
                  <a:pt x="4984" y="7644"/>
                  <a:pt x="4984" y="10799"/>
                </a:cubicBezTo>
                <a:cubicBezTo>
                  <a:pt x="4983" y="10950"/>
                  <a:pt x="4989" y="11100"/>
                  <a:pt x="5001" y="11250"/>
                </a:cubicBezTo>
                <a:lnTo>
                  <a:pt x="32" y="11636"/>
                </a:lnTo>
                <a:cubicBezTo>
                  <a:pt x="10" y="11358"/>
                  <a:pt x="0" y="11079"/>
                  <a:pt x="0" y="10800"/>
                </a:cubicBezTo>
                <a:cubicBezTo>
                  <a:pt x="-1" y="4940"/>
                  <a:pt x="4672" y="149"/>
                  <a:pt x="10530" y="3"/>
                </a:cubicBezTo>
                <a:lnTo>
                  <a:pt x="10463" y="-2696"/>
                </a:lnTo>
                <a:lnTo>
                  <a:pt x="15782" y="2364"/>
                </a:lnTo>
                <a:lnTo>
                  <a:pt x="10722" y="7684"/>
                </a:lnTo>
                <a:lnTo>
                  <a:pt x="10655" y="4985"/>
                </a:lnTo>
                <a:close/>
              </a:path>
            </a:pathLst>
          </a:custGeom>
          <a:solidFill>
            <a:srgbClr val="FF0000"/>
          </a:solidFill>
          <a:ln w="9525">
            <a:solidFill>
              <a:srgbClr val="000000"/>
            </a:solidFill>
            <a:miter lim="800000"/>
            <a:headEnd/>
            <a:tailEnd/>
          </a:ln>
        </p:spPr>
        <p:txBody>
          <a:bodyPr/>
          <a:lstStyle/>
          <a:p>
            <a:endParaRPr lang="bg-BG"/>
          </a:p>
        </p:txBody>
      </p:sp>
      <p:sp>
        <p:nvSpPr>
          <p:cNvPr id="45077" name="AutoShape 21"/>
          <p:cNvSpPr>
            <a:spLocks noChangeArrowheads="1"/>
          </p:cNvSpPr>
          <p:nvPr/>
        </p:nvSpPr>
        <p:spPr bwMode="auto">
          <a:xfrm>
            <a:off x="2971800" y="2438400"/>
            <a:ext cx="1219200" cy="1143000"/>
          </a:xfrm>
          <a:custGeom>
            <a:avLst/>
            <a:gdLst>
              <a:gd name="G0" fmla="+- -277513 0 0"/>
              <a:gd name="G1" fmla="+- -6039086 0 0"/>
              <a:gd name="G2" fmla="+- -277513 0 -6039086"/>
              <a:gd name="G3" fmla="+- 10800 0 0"/>
              <a:gd name="G4" fmla="+- 0 0 -277513"/>
              <a:gd name="T0" fmla="*/ 360 256 1"/>
              <a:gd name="T1" fmla="*/ 0 256 1"/>
              <a:gd name="G5" fmla="+- G2 T0 T1"/>
              <a:gd name="G6" fmla="?: G2 G2 G5"/>
              <a:gd name="G7" fmla="+- 0 0 G6"/>
              <a:gd name="G8" fmla="+- 5620 0 0"/>
              <a:gd name="G9" fmla="+- 0 0 -6039086"/>
              <a:gd name="G10" fmla="+- 5620 0 2700"/>
              <a:gd name="G11" fmla="cos G10 -277513"/>
              <a:gd name="G12" fmla="sin G10 -277513"/>
              <a:gd name="G13" fmla="cos 13500 -277513"/>
              <a:gd name="G14" fmla="sin 13500 -277513"/>
              <a:gd name="G15" fmla="+- G11 10800 0"/>
              <a:gd name="G16" fmla="+- G12 10800 0"/>
              <a:gd name="G17" fmla="+- G13 10800 0"/>
              <a:gd name="G18" fmla="+- G14 10800 0"/>
              <a:gd name="G19" fmla="*/ 5620 1 2"/>
              <a:gd name="G20" fmla="+- G19 5400 0"/>
              <a:gd name="G21" fmla="cos G20 -277513"/>
              <a:gd name="G22" fmla="sin G20 -277513"/>
              <a:gd name="G23" fmla="+- G21 10800 0"/>
              <a:gd name="G24" fmla="+- G12 G23 G22"/>
              <a:gd name="G25" fmla="+- G22 G23 G11"/>
              <a:gd name="G26" fmla="cos 10800 -277513"/>
              <a:gd name="G27" fmla="sin 10800 -277513"/>
              <a:gd name="G28" fmla="cos 5620 -277513"/>
              <a:gd name="G29" fmla="sin 5620 -277513"/>
              <a:gd name="G30" fmla="+- G26 10800 0"/>
              <a:gd name="G31" fmla="+- G27 10800 0"/>
              <a:gd name="G32" fmla="+- G28 10800 0"/>
              <a:gd name="G33" fmla="+- G29 10800 0"/>
              <a:gd name="G34" fmla="+- G19 5400 0"/>
              <a:gd name="G35" fmla="cos G34 -6039086"/>
              <a:gd name="G36" fmla="sin G34 -6039086"/>
              <a:gd name="G37" fmla="+/ -6039086 -277513 2"/>
              <a:gd name="T2" fmla="*/ 180 256 1"/>
              <a:gd name="T3" fmla="*/ 0 256 1"/>
              <a:gd name="G38" fmla="+- G37 T2 T3"/>
              <a:gd name="G39" fmla="?: G2 G37 G38"/>
              <a:gd name="G40" fmla="cos 10800 G39"/>
              <a:gd name="G41" fmla="sin 10800 G39"/>
              <a:gd name="G42" fmla="cos 5620 G39"/>
              <a:gd name="G43" fmla="sin 5620 G39"/>
              <a:gd name="G44" fmla="+- G40 10800 0"/>
              <a:gd name="G45" fmla="+- G41 10800 0"/>
              <a:gd name="G46" fmla="+- G42 10800 0"/>
              <a:gd name="G47" fmla="+- G43 10800 0"/>
              <a:gd name="G48" fmla="+- G35 10800 0"/>
              <a:gd name="G49" fmla="+- G36 10800 0"/>
              <a:gd name="T4" fmla="*/ 17999 w 21600"/>
              <a:gd name="T5" fmla="*/ 2749 h 21600"/>
              <a:gd name="T6" fmla="*/ 10492 w 21600"/>
              <a:gd name="T7" fmla="*/ 2595 h 21600"/>
              <a:gd name="T8" fmla="*/ 14546 w 21600"/>
              <a:gd name="T9" fmla="*/ 6610 h 21600"/>
              <a:gd name="T10" fmla="*/ 24263 w 21600"/>
              <a:gd name="T11" fmla="*/ 9803 h 21600"/>
              <a:gd name="T12" fmla="*/ 19378 w 21600"/>
              <a:gd name="T13" fmla="*/ 15468 h 21600"/>
              <a:gd name="T14" fmla="*/ 13712 w 21600"/>
              <a:gd name="T15" fmla="*/ 1058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404" y="10385"/>
                </a:moveTo>
                <a:cubicBezTo>
                  <a:pt x="16187" y="7450"/>
                  <a:pt x="13742" y="5180"/>
                  <a:pt x="10800" y="5180"/>
                </a:cubicBezTo>
                <a:cubicBezTo>
                  <a:pt x="10729" y="5179"/>
                  <a:pt x="10659" y="5181"/>
                  <a:pt x="10589" y="5183"/>
                </a:cubicBezTo>
                <a:lnTo>
                  <a:pt x="10394" y="7"/>
                </a:lnTo>
                <a:cubicBezTo>
                  <a:pt x="10529" y="2"/>
                  <a:pt x="10664" y="-1"/>
                  <a:pt x="10800" y="0"/>
                </a:cubicBezTo>
                <a:cubicBezTo>
                  <a:pt x="16455" y="0"/>
                  <a:pt x="21152" y="4362"/>
                  <a:pt x="21570" y="10002"/>
                </a:cubicBezTo>
                <a:lnTo>
                  <a:pt x="24263" y="9803"/>
                </a:lnTo>
                <a:lnTo>
                  <a:pt x="19378" y="15468"/>
                </a:lnTo>
                <a:lnTo>
                  <a:pt x="13712" y="10584"/>
                </a:lnTo>
                <a:lnTo>
                  <a:pt x="16404" y="10385"/>
                </a:lnTo>
                <a:close/>
              </a:path>
            </a:pathLst>
          </a:custGeom>
          <a:solidFill>
            <a:srgbClr val="FFFF00"/>
          </a:solidFill>
          <a:ln w="9525">
            <a:solidFill>
              <a:srgbClr val="000000"/>
            </a:solidFill>
            <a:miter lim="800000"/>
            <a:headEnd/>
            <a:tailEnd/>
          </a:ln>
        </p:spPr>
        <p:txBody>
          <a:bodyPr/>
          <a:lstStyle/>
          <a:p>
            <a:endParaRPr lang="bg-BG" dirty="0">
              <a:latin typeface="+mn-lt"/>
            </a:endParaRPr>
          </a:p>
        </p:txBody>
      </p:sp>
      <p:sp>
        <p:nvSpPr>
          <p:cNvPr id="45078" name="AutoShape 22"/>
          <p:cNvSpPr>
            <a:spLocks noChangeArrowheads="1"/>
          </p:cNvSpPr>
          <p:nvPr/>
        </p:nvSpPr>
        <p:spPr bwMode="auto">
          <a:xfrm flipH="1" flipV="1">
            <a:off x="3048000" y="2714625"/>
            <a:ext cx="1143000" cy="1295400"/>
          </a:xfrm>
          <a:custGeom>
            <a:avLst/>
            <a:gdLst>
              <a:gd name="G0" fmla="+- -5991852 0 0"/>
              <a:gd name="G1" fmla="+- -11727519 0 0"/>
              <a:gd name="G2" fmla="+- -5991852 0 -11727519"/>
              <a:gd name="G3" fmla="+- 10800 0 0"/>
              <a:gd name="G4" fmla="+- 0 0 -5991852"/>
              <a:gd name="T0" fmla="*/ 360 256 1"/>
              <a:gd name="T1" fmla="*/ 0 256 1"/>
              <a:gd name="G5" fmla="+- G2 T0 T1"/>
              <a:gd name="G6" fmla="?: G2 G2 G5"/>
              <a:gd name="G7" fmla="+- 0 0 G6"/>
              <a:gd name="G8" fmla="+- 5816 0 0"/>
              <a:gd name="G9" fmla="+- 0 0 -11727519"/>
              <a:gd name="G10" fmla="+- 5816 0 2700"/>
              <a:gd name="G11" fmla="cos G10 -5991852"/>
              <a:gd name="G12" fmla="sin G10 -5991852"/>
              <a:gd name="G13" fmla="cos 13500 -5991852"/>
              <a:gd name="G14" fmla="sin 13500 -5991852"/>
              <a:gd name="G15" fmla="+- G11 10800 0"/>
              <a:gd name="G16" fmla="+- G12 10800 0"/>
              <a:gd name="G17" fmla="+- G13 10800 0"/>
              <a:gd name="G18" fmla="+- G14 10800 0"/>
              <a:gd name="G19" fmla="*/ 5816 1 2"/>
              <a:gd name="G20" fmla="+- G19 5400 0"/>
              <a:gd name="G21" fmla="cos G20 -5991852"/>
              <a:gd name="G22" fmla="sin G20 -5991852"/>
              <a:gd name="G23" fmla="+- G21 10800 0"/>
              <a:gd name="G24" fmla="+- G12 G23 G22"/>
              <a:gd name="G25" fmla="+- G22 G23 G11"/>
              <a:gd name="G26" fmla="cos 10800 -5991852"/>
              <a:gd name="G27" fmla="sin 10800 -5991852"/>
              <a:gd name="G28" fmla="cos 5816 -5991852"/>
              <a:gd name="G29" fmla="sin 5816 -5991852"/>
              <a:gd name="G30" fmla="+- G26 10800 0"/>
              <a:gd name="G31" fmla="+- G27 10800 0"/>
              <a:gd name="G32" fmla="+- G28 10800 0"/>
              <a:gd name="G33" fmla="+- G29 10800 0"/>
              <a:gd name="G34" fmla="+- G19 5400 0"/>
              <a:gd name="G35" fmla="cos G34 -11727519"/>
              <a:gd name="G36" fmla="sin G34 -11727519"/>
              <a:gd name="G37" fmla="+/ -11727519 -5991852 2"/>
              <a:gd name="T2" fmla="*/ 180 256 1"/>
              <a:gd name="T3" fmla="*/ 0 256 1"/>
              <a:gd name="G38" fmla="+- G37 T2 T3"/>
              <a:gd name="G39" fmla="?: G2 G37 G38"/>
              <a:gd name="G40" fmla="cos 10800 G39"/>
              <a:gd name="G41" fmla="sin 10800 G39"/>
              <a:gd name="G42" fmla="cos 5816 G39"/>
              <a:gd name="G43" fmla="sin 5816 G39"/>
              <a:gd name="G44" fmla="+- G40 10800 0"/>
              <a:gd name="G45" fmla="+- G41 10800 0"/>
              <a:gd name="G46" fmla="+- G42 10800 0"/>
              <a:gd name="G47" fmla="+- G43 10800 0"/>
              <a:gd name="G48" fmla="+- G35 10800 0"/>
              <a:gd name="G49" fmla="+- G36 10800 0"/>
              <a:gd name="T4" fmla="*/ 3138 w 21600"/>
              <a:gd name="T5" fmla="*/ 3188 h 21600"/>
              <a:gd name="T6" fmla="*/ 2493 w 21600"/>
              <a:gd name="T7" fmla="*/ 10647 h 21600"/>
              <a:gd name="T8" fmla="*/ 6673 w 21600"/>
              <a:gd name="T9" fmla="*/ 6700 h 21600"/>
              <a:gd name="T10" fmla="*/ 10463 w 21600"/>
              <a:gd name="T11" fmla="*/ -2696 h 21600"/>
              <a:gd name="T12" fmla="*/ 15782 w 21600"/>
              <a:gd name="T13" fmla="*/ 2364 h 21600"/>
              <a:gd name="T14" fmla="*/ 10722 w 21600"/>
              <a:gd name="T15" fmla="*/ 768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655" y="4985"/>
                </a:moveTo>
                <a:cubicBezTo>
                  <a:pt x="7541" y="5063"/>
                  <a:pt x="5042" y="7579"/>
                  <a:pt x="4984" y="10693"/>
                </a:cubicBezTo>
                <a:lnTo>
                  <a:pt x="1" y="10601"/>
                </a:lnTo>
                <a:cubicBezTo>
                  <a:pt x="108" y="4819"/>
                  <a:pt x="4749" y="147"/>
                  <a:pt x="10530" y="3"/>
                </a:cubicBezTo>
                <a:lnTo>
                  <a:pt x="10463" y="-2696"/>
                </a:lnTo>
                <a:lnTo>
                  <a:pt x="15782" y="2364"/>
                </a:lnTo>
                <a:lnTo>
                  <a:pt x="10722" y="7684"/>
                </a:lnTo>
                <a:lnTo>
                  <a:pt x="10655" y="4985"/>
                </a:lnTo>
                <a:close/>
              </a:path>
            </a:pathLst>
          </a:custGeom>
          <a:solidFill>
            <a:srgbClr val="00CCFF"/>
          </a:solidFill>
          <a:ln w="9525">
            <a:solidFill>
              <a:srgbClr val="000000"/>
            </a:solidFill>
            <a:miter lim="800000"/>
            <a:headEnd/>
            <a:tailEnd/>
          </a:ln>
        </p:spPr>
        <p:txBody>
          <a:bodyPr/>
          <a:lstStyle/>
          <a:p>
            <a:endParaRPr lang="bg-BG"/>
          </a:p>
        </p:txBody>
      </p:sp>
      <p:sp>
        <p:nvSpPr>
          <p:cNvPr id="45079" name="AutoShape 23"/>
          <p:cNvSpPr>
            <a:spLocks noChangeArrowheads="1"/>
          </p:cNvSpPr>
          <p:nvPr/>
        </p:nvSpPr>
        <p:spPr bwMode="auto">
          <a:xfrm flipH="1" flipV="1">
            <a:off x="2667000" y="2895600"/>
            <a:ext cx="1219200" cy="1143000"/>
          </a:xfrm>
          <a:custGeom>
            <a:avLst/>
            <a:gdLst>
              <a:gd name="G0" fmla="+- -139009 0 0"/>
              <a:gd name="G1" fmla="+- -5916654 0 0"/>
              <a:gd name="G2" fmla="+- -139009 0 -5916654"/>
              <a:gd name="G3" fmla="+- 10800 0 0"/>
              <a:gd name="G4" fmla="+- 0 0 -139009"/>
              <a:gd name="T0" fmla="*/ 360 256 1"/>
              <a:gd name="T1" fmla="*/ 0 256 1"/>
              <a:gd name="G5" fmla="+- G2 T0 T1"/>
              <a:gd name="G6" fmla="?: G2 G2 G5"/>
              <a:gd name="G7" fmla="+- 0 0 G6"/>
              <a:gd name="G8" fmla="+- 6160 0 0"/>
              <a:gd name="G9" fmla="+- 0 0 -5916654"/>
              <a:gd name="G10" fmla="+- 6160 0 2700"/>
              <a:gd name="G11" fmla="cos G10 -139009"/>
              <a:gd name="G12" fmla="sin G10 -139009"/>
              <a:gd name="G13" fmla="cos 13500 -139009"/>
              <a:gd name="G14" fmla="sin 13500 -139009"/>
              <a:gd name="G15" fmla="+- G11 10800 0"/>
              <a:gd name="G16" fmla="+- G12 10800 0"/>
              <a:gd name="G17" fmla="+- G13 10800 0"/>
              <a:gd name="G18" fmla="+- G14 10800 0"/>
              <a:gd name="G19" fmla="*/ 6160 1 2"/>
              <a:gd name="G20" fmla="+- G19 5400 0"/>
              <a:gd name="G21" fmla="cos G20 -139009"/>
              <a:gd name="G22" fmla="sin G20 -139009"/>
              <a:gd name="G23" fmla="+- G21 10800 0"/>
              <a:gd name="G24" fmla="+- G12 G23 G22"/>
              <a:gd name="G25" fmla="+- G22 G23 G11"/>
              <a:gd name="G26" fmla="cos 10800 -139009"/>
              <a:gd name="G27" fmla="sin 10800 -139009"/>
              <a:gd name="G28" fmla="cos 6160 -139009"/>
              <a:gd name="G29" fmla="sin 6160 -139009"/>
              <a:gd name="G30" fmla="+- G26 10800 0"/>
              <a:gd name="G31" fmla="+- G27 10800 0"/>
              <a:gd name="G32" fmla="+- G28 10800 0"/>
              <a:gd name="G33" fmla="+- G29 10800 0"/>
              <a:gd name="G34" fmla="+- G19 5400 0"/>
              <a:gd name="G35" fmla="cos G34 -5916654"/>
              <a:gd name="G36" fmla="sin G34 -5916654"/>
              <a:gd name="G37" fmla="+/ -5916654 -139009 2"/>
              <a:gd name="T2" fmla="*/ 180 256 1"/>
              <a:gd name="T3" fmla="*/ 0 256 1"/>
              <a:gd name="G38" fmla="+- G37 T2 T3"/>
              <a:gd name="G39" fmla="?: G2 G37 G38"/>
              <a:gd name="G40" fmla="cos 10800 G39"/>
              <a:gd name="G41" fmla="sin 10800 G39"/>
              <a:gd name="G42" fmla="cos 6160 G39"/>
              <a:gd name="G43" fmla="sin 6160 G39"/>
              <a:gd name="G44" fmla="+- G40 10800 0"/>
              <a:gd name="G45" fmla="+- G41 10800 0"/>
              <a:gd name="G46" fmla="+- G42 10800 0"/>
              <a:gd name="G47" fmla="+- G43 10800 0"/>
              <a:gd name="G48" fmla="+- G35 10800 0"/>
              <a:gd name="G49" fmla="+- G36 10800 0"/>
              <a:gd name="T4" fmla="*/ 18275 w 21600"/>
              <a:gd name="T5" fmla="*/ 3004 h 21600"/>
              <a:gd name="T6" fmla="*/ 10758 w 21600"/>
              <a:gd name="T7" fmla="*/ 2320 h 21600"/>
              <a:gd name="T8" fmla="*/ 15063 w 21600"/>
              <a:gd name="T9" fmla="*/ 6353 h 21600"/>
              <a:gd name="T10" fmla="*/ 24290 w 21600"/>
              <a:gd name="T11" fmla="*/ 10300 h 21600"/>
              <a:gd name="T12" fmla="*/ 19459 w 21600"/>
              <a:gd name="T13" fmla="*/ 15503 h 21600"/>
              <a:gd name="T14" fmla="*/ 14257 w 21600"/>
              <a:gd name="T15" fmla="*/ 1067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955" y="10572"/>
                </a:moveTo>
                <a:cubicBezTo>
                  <a:pt x="16833" y="7260"/>
                  <a:pt x="14113" y="4640"/>
                  <a:pt x="10800" y="4640"/>
                </a:cubicBezTo>
                <a:cubicBezTo>
                  <a:pt x="10789" y="4639"/>
                  <a:pt x="10779" y="4640"/>
                  <a:pt x="10769" y="4640"/>
                </a:cubicBezTo>
                <a:lnTo>
                  <a:pt x="10747" y="0"/>
                </a:lnTo>
                <a:cubicBezTo>
                  <a:pt x="10764" y="0"/>
                  <a:pt x="10782" y="-1"/>
                  <a:pt x="10800" y="0"/>
                </a:cubicBezTo>
                <a:cubicBezTo>
                  <a:pt x="16609" y="0"/>
                  <a:pt x="21377" y="4595"/>
                  <a:pt x="21592" y="10400"/>
                </a:cubicBezTo>
                <a:lnTo>
                  <a:pt x="24290" y="10300"/>
                </a:lnTo>
                <a:lnTo>
                  <a:pt x="19459" y="15503"/>
                </a:lnTo>
                <a:lnTo>
                  <a:pt x="14257" y="10671"/>
                </a:lnTo>
                <a:lnTo>
                  <a:pt x="16955" y="10572"/>
                </a:lnTo>
                <a:close/>
              </a:path>
            </a:pathLst>
          </a:custGeom>
          <a:solidFill>
            <a:srgbClr val="33CC33"/>
          </a:solidFill>
          <a:ln w="9525">
            <a:solidFill>
              <a:srgbClr val="000000"/>
            </a:solidFill>
            <a:miter lim="800000"/>
            <a:headEnd/>
            <a:tailEnd/>
          </a:ln>
        </p:spPr>
        <p:txBody>
          <a:bodyPr/>
          <a:lstStyle/>
          <a:p>
            <a:endParaRPr lang="bg-BG"/>
          </a:p>
        </p:txBody>
      </p:sp>
      <p:sp>
        <p:nvSpPr>
          <p:cNvPr id="45080" name="Text Box 24"/>
          <p:cNvSpPr txBox="1">
            <a:spLocks noChangeArrowheads="1"/>
          </p:cNvSpPr>
          <p:nvPr/>
        </p:nvSpPr>
        <p:spPr bwMode="auto">
          <a:xfrm>
            <a:off x="2209800" y="2667000"/>
            <a:ext cx="1295400" cy="304800"/>
          </a:xfrm>
          <a:prstGeom prst="rect">
            <a:avLst/>
          </a:prstGeom>
          <a:noFill/>
          <a:ln w="9525">
            <a:noFill/>
            <a:miter lim="800000"/>
            <a:headEnd/>
            <a:tailEnd/>
          </a:ln>
        </p:spPr>
        <p:txBody>
          <a:bodyPr/>
          <a:lstStyle/>
          <a:p>
            <a:pPr algn="ctr"/>
            <a:r>
              <a:rPr lang="en-GB" sz="1200" b="1" dirty="0">
                <a:solidFill>
                  <a:schemeClr val="bg1"/>
                </a:solidFill>
                <a:latin typeface="+mn-lt"/>
              </a:rPr>
              <a:t>Improvements</a:t>
            </a:r>
            <a:endParaRPr lang="bg-BG" sz="1200" dirty="0">
              <a:solidFill>
                <a:schemeClr val="bg1"/>
              </a:solidFill>
              <a:latin typeface="+mn-lt"/>
            </a:endParaRPr>
          </a:p>
        </p:txBody>
      </p:sp>
      <p:sp>
        <p:nvSpPr>
          <p:cNvPr id="45081" name="Text Box 25"/>
          <p:cNvSpPr txBox="1">
            <a:spLocks noChangeArrowheads="1"/>
          </p:cNvSpPr>
          <p:nvPr/>
        </p:nvSpPr>
        <p:spPr bwMode="auto">
          <a:xfrm>
            <a:off x="3505200" y="2667000"/>
            <a:ext cx="838200" cy="303213"/>
          </a:xfrm>
          <a:prstGeom prst="rect">
            <a:avLst/>
          </a:prstGeom>
          <a:noFill/>
          <a:ln w="9525">
            <a:noFill/>
            <a:miter lim="800000"/>
            <a:headEnd/>
            <a:tailEnd/>
          </a:ln>
        </p:spPr>
        <p:txBody>
          <a:bodyPr/>
          <a:lstStyle/>
          <a:p>
            <a:pPr algn="ctr"/>
            <a:r>
              <a:rPr lang="en-GB" sz="1200" b="1" dirty="0">
                <a:solidFill>
                  <a:schemeClr val="bg1"/>
                </a:solidFill>
                <a:latin typeface="+mn-lt"/>
              </a:rPr>
              <a:t>Planning</a:t>
            </a:r>
            <a:endParaRPr lang="bg-BG" dirty="0">
              <a:solidFill>
                <a:schemeClr val="bg1"/>
              </a:solidFill>
              <a:latin typeface="+mn-lt"/>
            </a:endParaRPr>
          </a:p>
        </p:txBody>
      </p:sp>
      <p:sp>
        <p:nvSpPr>
          <p:cNvPr id="45082" name="Text Box 26"/>
          <p:cNvSpPr txBox="1">
            <a:spLocks noChangeArrowheads="1"/>
          </p:cNvSpPr>
          <p:nvPr/>
        </p:nvSpPr>
        <p:spPr bwMode="auto">
          <a:xfrm>
            <a:off x="2362200" y="3581400"/>
            <a:ext cx="974725" cy="303213"/>
          </a:xfrm>
          <a:prstGeom prst="rect">
            <a:avLst/>
          </a:prstGeom>
          <a:noFill/>
          <a:ln w="9525">
            <a:noFill/>
            <a:miter lim="800000"/>
            <a:headEnd/>
            <a:tailEnd/>
          </a:ln>
        </p:spPr>
        <p:txBody>
          <a:bodyPr/>
          <a:lstStyle/>
          <a:p>
            <a:pPr algn="ctr"/>
            <a:r>
              <a:rPr lang="en-GB" sz="1200" b="1" dirty="0">
                <a:solidFill>
                  <a:schemeClr val="bg1"/>
                </a:solidFill>
                <a:latin typeface="+mn-lt"/>
              </a:rPr>
              <a:t>Control</a:t>
            </a:r>
            <a:endParaRPr lang="bg-BG" dirty="0">
              <a:solidFill>
                <a:schemeClr val="bg1"/>
              </a:solidFill>
              <a:latin typeface="+mn-lt"/>
            </a:endParaRPr>
          </a:p>
        </p:txBody>
      </p:sp>
      <p:sp>
        <p:nvSpPr>
          <p:cNvPr id="45083" name="Text Box 27"/>
          <p:cNvSpPr txBox="1">
            <a:spLocks noChangeArrowheads="1"/>
          </p:cNvSpPr>
          <p:nvPr/>
        </p:nvSpPr>
        <p:spPr bwMode="auto">
          <a:xfrm>
            <a:off x="3352800" y="3581400"/>
            <a:ext cx="1295400" cy="303213"/>
          </a:xfrm>
          <a:prstGeom prst="rect">
            <a:avLst/>
          </a:prstGeom>
          <a:noFill/>
          <a:ln w="9525">
            <a:noFill/>
            <a:miter lim="800000"/>
            <a:headEnd/>
            <a:tailEnd/>
          </a:ln>
        </p:spPr>
        <p:txBody>
          <a:bodyPr/>
          <a:lstStyle/>
          <a:p>
            <a:pPr algn="ctr"/>
            <a:r>
              <a:rPr lang="en-GB" sz="1200" b="1" dirty="0">
                <a:solidFill>
                  <a:schemeClr val="bg1"/>
                </a:solidFill>
                <a:latin typeface="+mn-lt"/>
              </a:rPr>
              <a:t>Implementation</a:t>
            </a:r>
            <a:endParaRPr lang="bg-BG" dirty="0">
              <a:solidFill>
                <a:schemeClr val="bg1"/>
              </a:solidFill>
              <a:latin typeface="+mn-lt"/>
            </a:endParaRPr>
          </a:p>
        </p:txBody>
      </p:sp>
      <p:sp>
        <p:nvSpPr>
          <p:cNvPr id="45084" name="Text Box 28"/>
          <p:cNvSpPr txBox="1">
            <a:spLocks noChangeArrowheads="1"/>
          </p:cNvSpPr>
          <p:nvPr/>
        </p:nvSpPr>
        <p:spPr bwMode="auto">
          <a:xfrm>
            <a:off x="533400" y="4114800"/>
            <a:ext cx="2667000" cy="304800"/>
          </a:xfrm>
          <a:prstGeom prst="rect">
            <a:avLst/>
          </a:prstGeom>
          <a:solidFill>
            <a:srgbClr val="00FF00"/>
          </a:solidFill>
          <a:ln w="9525">
            <a:solidFill>
              <a:srgbClr val="000000"/>
            </a:solidFill>
            <a:miter lim="800000"/>
            <a:headEnd/>
            <a:tailEnd/>
          </a:ln>
        </p:spPr>
        <p:txBody>
          <a:bodyPr/>
          <a:lstStyle/>
          <a:p>
            <a:pPr algn="ctr"/>
            <a:r>
              <a:rPr lang="en-GB" sz="1400" b="1" dirty="0">
                <a:solidFill>
                  <a:schemeClr val="bg1"/>
                </a:solidFill>
                <a:latin typeface="+mn-lt"/>
              </a:rPr>
              <a:t>Control</a:t>
            </a:r>
            <a:r>
              <a:rPr lang="en-GB" sz="1400" b="1" dirty="0">
                <a:solidFill>
                  <a:schemeClr val="bg1"/>
                </a:solidFill>
              </a:rPr>
              <a:t> of the program</a:t>
            </a:r>
            <a:endParaRPr lang="bg-BG" sz="1400" dirty="0"/>
          </a:p>
        </p:txBody>
      </p:sp>
      <p:sp>
        <p:nvSpPr>
          <p:cNvPr id="45085" name="Text Box 29"/>
          <p:cNvSpPr txBox="1">
            <a:spLocks noChangeArrowheads="1"/>
          </p:cNvSpPr>
          <p:nvPr/>
        </p:nvSpPr>
        <p:spPr bwMode="auto">
          <a:xfrm>
            <a:off x="4724400" y="4038600"/>
            <a:ext cx="2895600" cy="304800"/>
          </a:xfrm>
          <a:prstGeom prst="rect">
            <a:avLst/>
          </a:prstGeom>
          <a:solidFill>
            <a:srgbClr val="99CCFF"/>
          </a:solidFill>
          <a:ln w="9525">
            <a:solidFill>
              <a:srgbClr val="000000"/>
            </a:solidFill>
            <a:miter lim="800000"/>
            <a:headEnd/>
            <a:tailEnd/>
          </a:ln>
        </p:spPr>
        <p:txBody>
          <a:bodyPr/>
          <a:lstStyle/>
          <a:p>
            <a:pPr algn="ctr"/>
            <a:r>
              <a:rPr lang="en-GB" sz="1400" b="1" dirty="0">
                <a:solidFill>
                  <a:schemeClr val="bg1"/>
                </a:solidFill>
                <a:latin typeface="+mn-lt"/>
              </a:rPr>
              <a:t>Implementation of the program</a:t>
            </a:r>
            <a:endParaRPr lang="bg-BG" sz="1400" dirty="0">
              <a:solidFill>
                <a:schemeClr val="bg1"/>
              </a:solidFill>
              <a:latin typeface="+mn-lt"/>
            </a:endParaRPr>
          </a:p>
        </p:txBody>
      </p:sp>
      <p:sp>
        <p:nvSpPr>
          <p:cNvPr id="45086" name="Text Box 30"/>
          <p:cNvSpPr txBox="1">
            <a:spLocks noChangeArrowheads="1"/>
          </p:cNvSpPr>
          <p:nvPr/>
        </p:nvSpPr>
        <p:spPr bwMode="auto">
          <a:xfrm>
            <a:off x="304800" y="4419600"/>
            <a:ext cx="2895600" cy="1066800"/>
          </a:xfrm>
          <a:prstGeom prst="rect">
            <a:avLst/>
          </a:prstGeom>
          <a:noFill/>
          <a:ln w="9525">
            <a:noFill/>
            <a:miter lim="800000"/>
            <a:headEnd/>
            <a:tailEnd/>
          </a:ln>
        </p:spPr>
        <p:txBody>
          <a:bodyPr/>
          <a:lstStyle/>
          <a:p>
            <a:pPr marL="114300" lvl="1">
              <a:spcBef>
                <a:spcPts val="138"/>
              </a:spcBef>
              <a:buFontTx/>
              <a:buBlip>
                <a:blip r:embed="rId3"/>
              </a:buBlip>
            </a:pPr>
            <a:r>
              <a:rPr lang="bg-BG" sz="1200" dirty="0">
                <a:latin typeface="+mn-lt"/>
              </a:rPr>
              <a:t> </a:t>
            </a:r>
            <a:r>
              <a:rPr lang="en-US" sz="1200" dirty="0">
                <a:solidFill>
                  <a:schemeClr val="bg1"/>
                </a:solidFill>
                <a:latin typeface="+mn-lt"/>
              </a:rPr>
              <a:t>Tracking the corrective actions;</a:t>
            </a:r>
          </a:p>
          <a:p>
            <a:pPr marL="114300" lvl="1">
              <a:spcBef>
                <a:spcPts val="138"/>
              </a:spcBef>
              <a:buFontTx/>
              <a:buBlip>
                <a:blip r:embed="rId3"/>
              </a:buBlip>
            </a:pPr>
            <a:r>
              <a:rPr lang="en-US" sz="1200" dirty="0">
                <a:solidFill>
                  <a:schemeClr val="bg1"/>
                </a:solidFill>
                <a:latin typeface="+mn-lt"/>
              </a:rPr>
              <a:t> Measuring of the effectiveness;</a:t>
            </a:r>
          </a:p>
          <a:p>
            <a:pPr marL="114300" lvl="1">
              <a:spcBef>
                <a:spcPts val="138"/>
              </a:spcBef>
              <a:buFontTx/>
              <a:buBlip>
                <a:blip r:embed="rId3"/>
              </a:buBlip>
            </a:pPr>
            <a:r>
              <a:rPr lang="en-US" sz="1200" dirty="0">
                <a:solidFill>
                  <a:schemeClr val="bg1"/>
                </a:solidFill>
                <a:latin typeface="+mn-lt"/>
              </a:rPr>
              <a:t> Identifying the opportunities for</a:t>
            </a:r>
          </a:p>
          <a:p>
            <a:pPr marL="114300" lvl="1">
              <a:spcBef>
                <a:spcPts val="138"/>
              </a:spcBef>
            </a:pPr>
            <a:r>
              <a:rPr lang="en-US" sz="1200" dirty="0">
                <a:solidFill>
                  <a:schemeClr val="bg1"/>
                </a:solidFill>
                <a:latin typeface="+mn-lt"/>
              </a:rPr>
              <a:t>    improvement</a:t>
            </a:r>
            <a:r>
              <a:rPr lang="en-US" sz="1200" b="1" dirty="0">
                <a:solidFill>
                  <a:srgbClr val="FFFFFF"/>
                </a:solidFill>
                <a:latin typeface="+mn-lt"/>
              </a:rPr>
              <a:t>;</a:t>
            </a:r>
            <a:endParaRPr lang="bg-BG" sz="1200" b="1" dirty="0">
              <a:solidFill>
                <a:srgbClr val="FFFFFF"/>
              </a:solidFill>
              <a:latin typeface="+mn-lt"/>
            </a:endParaRPr>
          </a:p>
        </p:txBody>
      </p:sp>
      <p:sp>
        <p:nvSpPr>
          <p:cNvPr id="45087" name="Text Box 31"/>
          <p:cNvSpPr txBox="1">
            <a:spLocks noChangeArrowheads="1"/>
          </p:cNvSpPr>
          <p:nvPr/>
        </p:nvSpPr>
        <p:spPr bwMode="auto">
          <a:xfrm>
            <a:off x="4191000" y="4419600"/>
            <a:ext cx="3810000" cy="1066800"/>
          </a:xfrm>
          <a:prstGeom prst="rect">
            <a:avLst/>
          </a:prstGeom>
          <a:noFill/>
          <a:ln w="9525">
            <a:noFill/>
            <a:miter lim="800000"/>
            <a:headEnd/>
            <a:tailEnd/>
          </a:ln>
        </p:spPr>
        <p:txBody>
          <a:bodyPr/>
          <a:lstStyle/>
          <a:p>
            <a:pPr lvl="1">
              <a:spcBef>
                <a:spcPts val="138"/>
              </a:spcBef>
              <a:buFontTx/>
              <a:buBlip>
                <a:blip r:embed="rId3"/>
              </a:buBlip>
            </a:pPr>
            <a:r>
              <a:rPr lang="bg-BG" sz="1200" dirty="0">
                <a:latin typeface="+mn-lt"/>
              </a:rPr>
              <a:t> </a:t>
            </a:r>
            <a:r>
              <a:rPr lang="en-US" sz="1200" dirty="0">
                <a:solidFill>
                  <a:schemeClr val="bg1"/>
                </a:solidFill>
                <a:latin typeface="+mn-lt"/>
              </a:rPr>
              <a:t>Planning of the audits;</a:t>
            </a:r>
          </a:p>
          <a:p>
            <a:pPr lvl="1">
              <a:spcBef>
                <a:spcPts val="138"/>
              </a:spcBef>
              <a:buFontTx/>
              <a:buBlip>
                <a:blip r:embed="rId3"/>
              </a:buBlip>
            </a:pPr>
            <a:r>
              <a:rPr lang="en-US" sz="1200" dirty="0">
                <a:solidFill>
                  <a:schemeClr val="bg1"/>
                </a:solidFill>
                <a:latin typeface="+mn-lt"/>
              </a:rPr>
              <a:t> Evaluation of auditors;</a:t>
            </a:r>
          </a:p>
          <a:p>
            <a:pPr lvl="1">
              <a:spcBef>
                <a:spcPts val="138"/>
              </a:spcBef>
              <a:buFontTx/>
              <a:buBlip>
                <a:blip r:embed="rId3"/>
              </a:buBlip>
            </a:pPr>
            <a:r>
              <a:rPr lang="en-US" sz="1200" dirty="0">
                <a:solidFill>
                  <a:schemeClr val="bg1"/>
                </a:solidFill>
                <a:latin typeface="+mn-lt"/>
              </a:rPr>
              <a:t> Determination of a team of auditors;</a:t>
            </a:r>
          </a:p>
          <a:p>
            <a:pPr lvl="1">
              <a:spcBef>
                <a:spcPts val="138"/>
              </a:spcBef>
              <a:buFontTx/>
              <a:buBlip>
                <a:blip r:embed="rId3"/>
              </a:buBlip>
            </a:pPr>
            <a:r>
              <a:rPr lang="en-US" sz="1200" dirty="0">
                <a:solidFill>
                  <a:schemeClr val="bg1"/>
                </a:solidFill>
                <a:latin typeface="+mn-lt"/>
              </a:rPr>
              <a:t> Leadership of the audit activities;</a:t>
            </a:r>
          </a:p>
          <a:p>
            <a:pPr lvl="1">
              <a:spcBef>
                <a:spcPts val="138"/>
              </a:spcBef>
              <a:buFontTx/>
              <a:buBlip>
                <a:blip r:embed="rId3"/>
              </a:buBlip>
            </a:pPr>
            <a:r>
              <a:rPr lang="en-US" sz="1200" dirty="0">
                <a:solidFill>
                  <a:schemeClr val="bg1"/>
                </a:solidFill>
                <a:latin typeface="+mn-lt"/>
              </a:rPr>
              <a:t> Storage of records;</a:t>
            </a:r>
            <a:endParaRPr lang="bg-BG" sz="1200" dirty="0">
              <a:solidFill>
                <a:schemeClr val="bg1"/>
              </a:solidFill>
              <a:latin typeface="+mn-lt"/>
            </a:endParaRPr>
          </a:p>
        </p:txBody>
      </p:sp>
      <p:sp>
        <p:nvSpPr>
          <p:cNvPr id="45092" name="AutoShape 36"/>
          <p:cNvSpPr>
            <a:spLocks noChangeArrowheads="1"/>
          </p:cNvSpPr>
          <p:nvPr/>
        </p:nvSpPr>
        <p:spPr bwMode="auto">
          <a:xfrm>
            <a:off x="3200400" y="4724400"/>
            <a:ext cx="1143000" cy="457200"/>
          </a:xfrm>
          <a:prstGeom prst="wedgeRoundRectCallout">
            <a:avLst>
              <a:gd name="adj1" fmla="val 94583"/>
              <a:gd name="adj2" fmla="val -69792"/>
              <a:gd name="adj3" fmla="val 16667"/>
            </a:avLst>
          </a:prstGeom>
          <a:solidFill>
            <a:srgbClr val="000080"/>
          </a:solidFill>
          <a:ln w="9525">
            <a:solidFill>
              <a:srgbClr val="FFFFFF"/>
            </a:solidFill>
            <a:miter lim="800000"/>
            <a:headEnd/>
            <a:tailEnd/>
          </a:ln>
        </p:spPr>
        <p:txBody>
          <a:bodyPr/>
          <a:lstStyle/>
          <a:p>
            <a:pPr algn="ctr"/>
            <a:r>
              <a:rPr lang="en-GB" sz="1000" dirty="0">
                <a:solidFill>
                  <a:srgbClr val="FFFFFF"/>
                </a:solidFill>
                <a:latin typeface="+mn-lt"/>
              </a:rPr>
              <a:t>Auditor competence</a:t>
            </a:r>
            <a:endParaRPr lang="bg-BG" sz="1000" dirty="0">
              <a:solidFill>
                <a:srgbClr val="FFFFFF"/>
              </a:solidFill>
              <a:latin typeface="+mn-lt"/>
            </a:endParaRPr>
          </a:p>
        </p:txBody>
      </p:sp>
      <p:sp>
        <p:nvSpPr>
          <p:cNvPr id="45093" name="AutoShape 37"/>
          <p:cNvSpPr>
            <a:spLocks noChangeArrowheads="1"/>
          </p:cNvSpPr>
          <p:nvPr/>
        </p:nvSpPr>
        <p:spPr bwMode="auto">
          <a:xfrm>
            <a:off x="3200400" y="5257800"/>
            <a:ext cx="990600" cy="381000"/>
          </a:xfrm>
          <a:prstGeom prst="wedgeEllipseCallout">
            <a:avLst>
              <a:gd name="adj1" fmla="val 116347"/>
              <a:gd name="adj2" fmla="val -113750"/>
            </a:avLst>
          </a:prstGeom>
          <a:solidFill>
            <a:schemeClr val="bg1"/>
          </a:solidFill>
          <a:ln w="9525">
            <a:solidFill>
              <a:srgbClr val="FFFFFF"/>
            </a:solidFill>
            <a:miter lim="800000"/>
            <a:headEnd/>
            <a:tailEnd/>
          </a:ln>
        </p:spPr>
        <p:txBody>
          <a:bodyPr/>
          <a:lstStyle/>
          <a:p>
            <a:pPr algn="ctr"/>
            <a:r>
              <a:rPr lang="en-US" sz="1000" dirty="0">
                <a:solidFill>
                  <a:srgbClr val="FFFFFF"/>
                </a:solidFill>
                <a:latin typeface="+mn-lt"/>
              </a:rPr>
              <a:t>Actions</a:t>
            </a:r>
            <a:endParaRPr lang="bg-BG" sz="1000" dirty="0">
              <a:solidFill>
                <a:srgbClr val="FFFFFF"/>
              </a:solidFill>
              <a:latin typeface="+mn-lt"/>
            </a:endParaRPr>
          </a:p>
        </p:txBody>
      </p:sp>
      <p:pic>
        <p:nvPicPr>
          <p:cNvPr id="45098" name="Picture 42"/>
          <p:cNvPicPr>
            <a:picLocks noChangeAspect="1" noChangeArrowheads="1"/>
          </p:cNvPicPr>
          <p:nvPr/>
        </p:nvPicPr>
        <p:blipFill>
          <a:blip r:embed="rId4" cstate="print">
            <a:lum bright="-32000" contrast="16000"/>
          </a:blip>
          <a:srcRect/>
          <a:stretch>
            <a:fillRect/>
          </a:stretch>
        </p:blipFill>
        <p:spPr bwMode="auto">
          <a:xfrm>
            <a:off x="7391400" y="533400"/>
            <a:ext cx="1524000" cy="1524000"/>
          </a:xfrm>
          <a:prstGeom prst="rect">
            <a:avLst/>
          </a:prstGeom>
          <a:noFill/>
          <a:ln w="9525">
            <a:noFill/>
            <a:miter lim="800000"/>
            <a:headEnd/>
            <a:tailEnd/>
          </a:ln>
          <a:effectLst/>
        </p:spPr>
      </p:pic>
      <p:sp>
        <p:nvSpPr>
          <p:cNvPr id="25" name="Правоъгълник 24"/>
          <p:cNvSpPr/>
          <p:nvPr/>
        </p:nvSpPr>
        <p:spPr>
          <a:xfrm>
            <a:off x="0" y="0"/>
            <a:ext cx="9144000" cy="461665"/>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4.2.3</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cyclicity OF THE AUDIT PROGRAMME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4.2.4</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RESPONSIBILITIES, RESOURCES AND     PROCEDURES of the audit program</a:t>
            </a:r>
          </a:p>
          <a:p>
            <a:pPr marL="982663" indent="-900113" fontAlgn="auto">
              <a:spcAft>
                <a:spcPts val="0"/>
              </a:spcAft>
              <a:buFont typeface="Wingdings" pitchFamily="2" charset="2"/>
              <a:buNone/>
              <a:defRPr/>
            </a:pPr>
            <a:r>
              <a:rPr lang="en-US" sz="2400" b="1" dirty="0">
                <a:solidFill>
                  <a:srgbClr val="FA9816"/>
                </a:solidFill>
                <a:effectLst>
                  <a:outerShdw blurRad="38100" dist="38100" dir="2700000" algn="tl">
                    <a:srgbClr val="000000">
                      <a:alpha val="43137"/>
                    </a:srgbClr>
                  </a:outerShdw>
                </a:effectLst>
              </a:rPr>
              <a:t>4.2.4.1. Responsibilities</a:t>
            </a:r>
          </a:p>
          <a:p>
            <a:pPr marL="982663" indent="-900113" fontAlgn="auto">
              <a:spcAft>
                <a:spcPts val="0"/>
              </a:spcAft>
              <a:buFont typeface="Wingdings" pitchFamily="2" charset="2"/>
              <a:buNone/>
              <a:defRPr/>
            </a:pPr>
            <a:endParaRPr lang="en-US" sz="2000" b="1" dirty="0">
              <a:solidFill>
                <a:srgbClr val="FA9816"/>
              </a:solidFill>
              <a:effectLst>
                <a:outerShdw blurRad="38100" dist="38100" dir="2700000" algn="tl">
                  <a:srgbClr val="000000">
                    <a:alpha val="43137"/>
                  </a:srgbClr>
                </a:outerShdw>
              </a:effectLst>
            </a:endParaRPr>
          </a:p>
          <a:p>
            <a:pPr marL="982663" indent="-900113" fontAlgn="auto">
              <a:spcAft>
                <a:spcPts val="0"/>
              </a:spcAft>
              <a:buFont typeface="Wingdings" pitchFamily="2" charset="2"/>
              <a:buChar char="v"/>
              <a:defRPr/>
            </a:pPr>
            <a:r>
              <a:rPr lang="en-US" sz="2000" b="1" dirty="0">
                <a:solidFill>
                  <a:schemeClr val="bg1"/>
                </a:solidFill>
              </a:rPr>
              <a:t>Responsibility for managing the audit program should be assigned to persons with good knowledge of the principles of the audit of the competence of auditors and the application of audit methods.</a:t>
            </a:r>
          </a:p>
          <a:p>
            <a:pPr marL="982663" indent="-900113" fontAlgn="auto">
              <a:spcAft>
                <a:spcPts val="0"/>
              </a:spcAft>
              <a:buFont typeface="Wingdings" pitchFamily="2" charset="2"/>
              <a:buChar char="v"/>
              <a:defRPr/>
            </a:pPr>
            <a:r>
              <a:rPr lang="en-US" sz="2000" b="1" dirty="0">
                <a:solidFill>
                  <a:schemeClr val="bg1"/>
                </a:solidFill>
              </a:rPr>
              <a:t>Those who have been given responsibility for managing the audit program should:</a:t>
            </a:r>
          </a:p>
          <a:p>
            <a:pPr marL="982663" indent="-900113" fontAlgn="auto">
              <a:spcAft>
                <a:spcPts val="0"/>
              </a:spcAft>
              <a:buFont typeface="Wingdings" pitchFamily="2" charset="2"/>
              <a:buChar char="v"/>
              <a:defRPr/>
            </a:pPr>
            <a:endParaRPr lang="en-US" sz="2000" b="1" dirty="0">
              <a:solidFill>
                <a:schemeClr val="bg1"/>
              </a:solidFill>
            </a:endParaRPr>
          </a:p>
          <a:p>
            <a:pPr marL="982663" indent="-900113" fontAlgn="auto">
              <a:spcAft>
                <a:spcPts val="0"/>
              </a:spcAft>
              <a:buFont typeface="Wingdings" pitchFamily="2" charset="2"/>
              <a:buNone/>
              <a:defRPr/>
            </a:pPr>
            <a:endParaRPr lang="en-US" sz="2000" b="1" dirty="0">
              <a:solidFill>
                <a:srgbClr val="FA9816"/>
              </a:solidFill>
              <a:effectLst>
                <a:outerShdw blurRad="38100" dist="38100" dir="2700000" algn="tl">
                  <a:srgbClr val="000000">
                    <a:alpha val="43137"/>
                  </a:srgbClr>
                </a:outerShdw>
              </a:effectLst>
            </a:endParaRPr>
          </a:p>
        </p:txBody>
      </p:sp>
      <p:sp>
        <p:nvSpPr>
          <p:cNvPr id="3" name="Правоъгълник 2"/>
          <p:cNvSpPr/>
          <p:nvPr/>
        </p:nvSpPr>
        <p:spPr>
          <a:xfrm>
            <a:off x="152400" y="3505200"/>
            <a:ext cx="8839200" cy="2554545"/>
          </a:xfrm>
          <a:prstGeom prst="rect">
            <a:avLst/>
          </a:prstGeom>
        </p:spPr>
        <p:txBody>
          <a:bodyPr wrap="square">
            <a:spAutoFit/>
          </a:bodyPr>
          <a:lstStyle/>
          <a:p>
            <a:pPr marL="982663" indent="-900113" fontAlgn="auto">
              <a:spcAft>
                <a:spcPts val="0"/>
              </a:spcAft>
              <a:buFont typeface="Wingdings" pitchFamily="2" charset="2"/>
              <a:buNone/>
              <a:defRPr/>
            </a:pPr>
            <a:endParaRPr lang="en-US" sz="2000" b="1" dirty="0">
              <a:solidFill>
                <a:schemeClr val="bg1"/>
              </a:solidFill>
              <a:latin typeface="+mn-lt"/>
            </a:endParaRPr>
          </a:p>
          <a:p>
            <a:pPr marL="982663" indent="-900113" fontAlgn="auto">
              <a:spcAft>
                <a:spcPts val="0"/>
              </a:spcAft>
              <a:buFont typeface="Wingdings" pitchFamily="2" charset="2"/>
              <a:buNone/>
              <a:defRPr/>
            </a:pPr>
            <a:r>
              <a:rPr lang="en-US" sz="2000" b="1" dirty="0">
                <a:solidFill>
                  <a:schemeClr val="bg1"/>
                </a:solidFill>
                <a:latin typeface="+mn-lt"/>
              </a:rPr>
              <a:t>1) to determine the objectives and scope of the audit program;</a:t>
            </a:r>
          </a:p>
          <a:p>
            <a:pPr marL="982663" indent="-900113" fontAlgn="auto">
              <a:spcAft>
                <a:spcPts val="0"/>
              </a:spcAft>
              <a:buFont typeface="Wingdings" pitchFamily="2" charset="2"/>
              <a:buNone/>
              <a:defRPr/>
            </a:pPr>
            <a:r>
              <a:rPr lang="en-US" sz="2000" b="1" dirty="0">
                <a:solidFill>
                  <a:schemeClr val="bg1"/>
                </a:solidFill>
                <a:latin typeface="+mn-lt"/>
              </a:rPr>
              <a:t>2) to define the responsibilities and procedures and to ensure the availability of resources;</a:t>
            </a:r>
          </a:p>
          <a:p>
            <a:pPr marL="982663" indent="-900113" fontAlgn="auto">
              <a:spcAft>
                <a:spcPts val="0"/>
              </a:spcAft>
              <a:buFont typeface="Wingdings" pitchFamily="2" charset="2"/>
              <a:buNone/>
              <a:defRPr/>
            </a:pPr>
            <a:r>
              <a:rPr lang="en-US" sz="2000" b="1" dirty="0">
                <a:solidFill>
                  <a:schemeClr val="bg1"/>
                </a:solidFill>
                <a:latin typeface="+mn-lt"/>
              </a:rPr>
              <a:t>3) to ensure the implementation of the audit program;</a:t>
            </a:r>
          </a:p>
          <a:p>
            <a:pPr marL="982663" indent="-900113" fontAlgn="auto">
              <a:spcAft>
                <a:spcPts val="0"/>
              </a:spcAft>
              <a:buFont typeface="Wingdings" pitchFamily="2" charset="2"/>
              <a:buNone/>
              <a:defRPr/>
            </a:pPr>
            <a:r>
              <a:rPr lang="en-US" sz="2000" b="1" dirty="0">
                <a:solidFill>
                  <a:schemeClr val="bg1"/>
                </a:solidFill>
                <a:latin typeface="+mn-lt"/>
              </a:rPr>
              <a:t>4) to ensure the preservation of relevant records from the audit program and</a:t>
            </a:r>
          </a:p>
          <a:p>
            <a:pPr marL="982663" indent="-900113" fontAlgn="auto">
              <a:spcAft>
                <a:spcPts val="0"/>
              </a:spcAft>
              <a:buFont typeface="Wingdings" pitchFamily="2" charset="2"/>
              <a:buNone/>
              <a:defRPr/>
            </a:pPr>
            <a:r>
              <a:rPr lang="en-US" sz="2000" b="1" dirty="0">
                <a:solidFill>
                  <a:schemeClr val="bg1"/>
                </a:solidFill>
                <a:latin typeface="+mn-lt"/>
              </a:rPr>
              <a:t>5) To monitor, review and improve the audit program.</a:t>
            </a:r>
            <a:endParaRPr lang="bg-BG" sz="2000" dirty="0">
              <a:latin typeface="+mn-l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51" name="Rectangle 55"/>
          <p:cNvSpPr>
            <a:spLocks noChangeArrowheads="1"/>
          </p:cNvSpPr>
          <p:nvPr/>
        </p:nvSpPr>
        <p:spPr bwMode="auto">
          <a:xfrm>
            <a:off x="0" y="2135088"/>
            <a:ext cx="8991600" cy="3477875"/>
          </a:xfrm>
          <a:prstGeom prst="rect">
            <a:avLst/>
          </a:prstGeom>
          <a:noFill/>
          <a:ln w="9525">
            <a:noFill/>
            <a:miter lim="800000"/>
            <a:headEnd/>
            <a:tailEnd/>
          </a:ln>
          <a:effectLst/>
        </p:spPr>
        <p:txBody>
          <a:bodyPr wrap="square" anchor="ctr">
            <a:spAutoFit/>
          </a:bodyPr>
          <a:lstStyle/>
          <a:p>
            <a:pPr indent="360363" algn="just"/>
            <a:r>
              <a:rPr lang="en-US" sz="2000" b="1" dirty="0">
                <a:solidFill>
                  <a:schemeClr val="bg1"/>
                </a:solidFill>
                <a:latin typeface="+mn-lt"/>
              </a:rPr>
              <a:t>1) the financial resources necessary for the development, deployment, management and improvement the activities related to the audit;</a:t>
            </a:r>
          </a:p>
          <a:p>
            <a:pPr indent="360363" algn="just"/>
            <a:r>
              <a:rPr lang="en-US" sz="2000" b="1" dirty="0">
                <a:solidFill>
                  <a:schemeClr val="bg1"/>
                </a:solidFill>
                <a:latin typeface="+mn-lt"/>
              </a:rPr>
              <a:t>2) the methods of the audit;</a:t>
            </a:r>
          </a:p>
          <a:p>
            <a:pPr indent="360363" algn="just"/>
            <a:r>
              <a:rPr lang="en-US" sz="2000" b="1" dirty="0">
                <a:solidFill>
                  <a:schemeClr val="bg1"/>
                </a:solidFill>
                <a:latin typeface="+mn-lt"/>
              </a:rPr>
              <a:t>3) the processes to achieve and maintain the auditors competence and improve the auditors performance;</a:t>
            </a:r>
          </a:p>
          <a:p>
            <a:pPr indent="360363" algn="just"/>
            <a:r>
              <a:rPr lang="en-US" sz="2000" b="1" dirty="0">
                <a:solidFill>
                  <a:schemeClr val="bg1"/>
                </a:solidFill>
                <a:latin typeface="+mn-lt"/>
              </a:rPr>
              <a:t>4) the availability of auditors and technical experts with competence appropriate to the specific objectives of the audit program;</a:t>
            </a:r>
          </a:p>
          <a:p>
            <a:pPr indent="360363" algn="just"/>
            <a:r>
              <a:rPr lang="en-US" sz="2000" b="1" dirty="0">
                <a:solidFill>
                  <a:schemeClr val="bg1"/>
                </a:solidFill>
                <a:latin typeface="+mn-lt"/>
              </a:rPr>
              <a:t>5) the scope of the audit program and</a:t>
            </a:r>
          </a:p>
          <a:p>
            <a:pPr indent="360363" algn="just"/>
            <a:r>
              <a:rPr lang="en-US" sz="2000" b="1" dirty="0">
                <a:solidFill>
                  <a:schemeClr val="bg1"/>
                </a:solidFill>
                <a:latin typeface="+mn-lt"/>
              </a:rPr>
              <a:t>6) the time for travel, accommodation and other needs on the audit.</a:t>
            </a:r>
            <a:endParaRPr lang="bg-BG" sz="2000" dirty="0">
              <a:solidFill>
                <a:schemeClr val="bg1"/>
              </a:solidFill>
              <a:latin typeface="+mn-lt"/>
            </a:endParaRPr>
          </a:p>
        </p:txBody>
      </p:sp>
      <p:pic>
        <p:nvPicPr>
          <p:cNvPr id="55352" name="Picture 56" descr="MC900383256[1]"/>
          <p:cNvPicPr>
            <a:picLocks noChangeAspect="1" noChangeArrowheads="1"/>
          </p:cNvPicPr>
          <p:nvPr/>
        </p:nvPicPr>
        <p:blipFill>
          <a:blip r:embed="rId3" cstate="print"/>
          <a:srcRect/>
          <a:stretch>
            <a:fillRect/>
          </a:stretch>
        </p:blipFill>
        <p:spPr bwMode="auto">
          <a:xfrm>
            <a:off x="8077200" y="0"/>
            <a:ext cx="923925" cy="1219200"/>
          </a:xfrm>
          <a:prstGeom prst="rect">
            <a:avLst/>
          </a:prstGeom>
          <a:noFill/>
        </p:spPr>
      </p:pic>
      <p:sp>
        <p:nvSpPr>
          <p:cNvPr id="8" name="Правоъгълник 7"/>
          <p:cNvSpPr/>
          <p:nvPr/>
        </p:nvSpPr>
        <p:spPr>
          <a:xfrm>
            <a:off x="0" y="0"/>
            <a:ext cx="8001000" cy="1508105"/>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4.2.4</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RESPONSIBILITIES, RESOURCES AND     PROCEDURES of the audit program</a:t>
            </a:r>
          </a:p>
          <a:p>
            <a:pPr marL="982663" indent="-900113" fontAlgn="auto">
              <a:spcAft>
                <a:spcPts val="0"/>
              </a:spcAft>
              <a:defRPr/>
            </a:pPr>
            <a:r>
              <a:rPr lang="en-US" sz="2400" b="1" dirty="0">
                <a:solidFill>
                  <a:srgbClr val="FA9816"/>
                </a:solidFill>
                <a:effectLst>
                  <a:outerShdw blurRad="38100" dist="38100" dir="2700000" algn="tl">
                    <a:srgbClr val="000000">
                      <a:alpha val="43137"/>
                    </a:srgbClr>
                  </a:outerShdw>
                </a:effectLst>
                <a:latin typeface="+mn-lt"/>
              </a:rPr>
              <a:t>4.2.4.2. Resources of the audit program</a:t>
            </a:r>
          </a:p>
          <a:p>
            <a:pPr marL="982663" indent="-900113" fontAlgn="auto">
              <a:spcAft>
                <a:spcPts val="0"/>
              </a:spcAft>
              <a:buFont typeface="Wingdings" pitchFamily="2" charset="2"/>
              <a:buNone/>
              <a:defRPr/>
            </a:pPr>
            <a:endParaRPr lang="en-US" sz="2000" b="1" dirty="0">
              <a:solidFill>
                <a:srgbClr val="FA9816"/>
              </a:solidFill>
              <a:effectLst>
                <a:outerShdw blurRad="38100" dist="38100" dir="2700000" algn="tl">
                  <a:srgbClr val="000000">
                    <a:alpha val="43137"/>
                  </a:srgbClr>
                </a:outerShdw>
              </a:effectLst>
            </a:endParaRPr>
          </a:p>
        </p:txBody>
      </p:sp>
      <p:sp>
        <p:nvSpPr>
          <p:cNvPr id="10" name="Правоъгълник 9"/>
          <p:cNvSpPr/>
          <p:nvPr/>
        </p:nvSpPr>
        <p:spPr>
          <a:xfrm>
            <a:off x="0" y="1219200"/>
            <a:ext cx="9144000" cy="707886"/>
          </a:xfrm>
          <a:prstGeom prst="rect">
            <a:avLst/>
          </a:prstGeom>
        </p:spPr>
        <p:txBody>
          <a:bodyPr wrap="square">
            <a:spAutoFit/>
          </a:bodyPr>
          <a:lstStyle/>
          <a:p>
            <a:pPr indent="360363" algn="just">
              <a:buFont typeface="Wingdings" pitchFamily="2" charset="2"/>
              <a:buChar char="v"/>
            </a:pPr>
            <a:r>
              <a:rPr lang="en-US" sz="2000" b="1" dirty="0">
                <a:solidFill>
                  <a:schemeClr val="bg1"/>
                </a:solidFill>
                <a:latin typeface="+mn-lt"/>
              </a:rPr>
              <a:t>When determining the necessary resources for the audit program should be addressed to: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24" name="Rectangle 60"/>
          <p:cNvSpPr>
            <a:spLocks noChangeArrowheads="1"/>
          </p:cNvSpPr>
          <p:nvPr/>
        </p:nvSpPr>
        <p:spPr bwMode="auto">
          <a:xfrm>
            <a:off x="0" y="1066800"/>
            <a:ext cx="9144000" cy="5324535"/>
          </a:xfrm>
          <a:prstGeom prst="rect">
            <a:avLst/>
          </a:prstGeom>
          <a:noFill/>
          <a:ln w="9525">
            <a:noFill/>
            <a:miter lim="800000"/>
            <a:headEnd/>
            <a:tailEnd/>
          </a:ln>
          <a:effectLst/>
        </p:spPr>
        <p:txBody>
          <a:bodyPr wrap="square" anchor="ctr">
            <a:spAutoFit/>
          </a:bodyPr>
          <a:lstStyle/>
          <a:p>
            <a:pPr indent="360363"/>
            <a:endParaRPr lang="en-US" sz="2000" b="1" dirty="0">
              <a:solidFill>
                <a:schemeClr val="bg1"/>
              </a:solidFill>
              <a:latin typeface="+mn-lt"/>
            </a:endParaRPr>
          </a:p>
          <a:p>
            <a:pPr indent="360363">
              <a:buFont typeface="Wingdings" pitchFamily="2" charset="2"/>
              <a:buChar char="v"/>
            </a:pPr>
            <a:r>
              <a:rPr lang="en-US" sz="2000" b="1" dirty="0">
                <a:solidFill>
                  <a:schemeClr val="bg1"/>
                </a:solidFill>
                <a:latin typeface="+mn-lt"/>
              </a:rPr>
              <a:t>Procedures of the audit program should include:</a:t>
            </a:r>
          </a:p>
          <a:p>
            <a:pPr indent="360363"/>
            <a:endParaRPr lang="en-US" sz="2000" b="1" dirty="0">
              <a:solidFill>
                <a:schemeClr val="bg1"/>
              </a:solidFill>
              <a:latin typeface="+mn-lt"/>
            </a:endParaRPr>
          </a:p>
          <a:p>
            <a:pPr indent="360363"/>
            <a:r>
              <a:rPr lang="en-US" sz="2000" b="1" dirty="0">
                <a:solidFill>
                  <a:schemeClr val="bg1"/>
                </a:solidFill>
                <a:latin typeface="+mn-lt"/>
              </a:rPr>
              <a:t>1) the audits planning and scheduling;</a:t>
            </a:r>
          </a:p>
          <a:p>
            <a:pPr indent="360363"/>
            <a:r>
              <a:rPr lang="en-US" sz="2000" b="1" dirty="0">
                <a:solidFill>
                  <a:schemeClr val="bg1"/>
                </a:solidFill>
                <a:latin typeface="+mn-lt"/>
              </a:rPr>
              <a:t>2) ensuring the competence of auditors and team leading auditors ;</a:t>
            </a:r>
          </a:p>
          <a:p>
            <a:pPr indent="360363"/>
            <a:r>
              <a:rPr lang="en-US" sz="2000" b="1" dirty="0">
                <a:solidFill>
                  <a:schemeClr val="bg1"/>
                </a:solidFill>
                <a:latin typeface="+mn-lt"/>
              </a:rPr>
              <a:t>3) Selection of the appropriate audit teams and allocating roles and responsibilities of every one auditor;</a:t>
            </a:r>
          </a:p>
          <a:p>
            <a:pPr indent="360363"/>
            <a:r>
              <a:rPr lang="en-US" sz="2000" b="1" dirty="0">
                <a:solidFill>
                  <a:schemeClr val="bg1"/>
                </a:solidFill>
                <a:latin typeface="+mn-lt"/>
              </a:rPr>
              <a:t>4) carrying out the audits;</a:t>
            </a:r>
          </a:p>
          <a:p>
            <a:pPr indent="360363"/>
            <a:r>
              <a:rPr lang="en-US" sz="2000" b="1" dirty="0">
                <a:solidFill>
                  <a:schemeClr val="bg1"/>
                </a:solidFill>
                <a:latin typeface="+mn-lt"/>
              </a:rPr>
              <a:t>5) performance the audit follow-up;</a:t>
            </a:r>
          </a:p>
          <a:p>
            <a:pPr indent="360363"/>
            <a:r>
              <a:rPr lang="en-US" sz="2000" b="1" dirty="0">
                <a:solidFill>
                  <a:schemeClr val="bg1"/>
                </a:solidFill>
                <a:latin typeface="+mn-lt"/>
              </a:rPr>
              <a:t>6) preservation of records of the audit program;</a:t>
            </a:r>
          </a:p>
          <a:p>
            <a:pPr indent="360363"/>
            <a:r>
              <a:rPr lang="en-US" sz="2000" b="1" dirty="0">
                <a:solidFill>
                  <a:schemeClr val="bg1"/>
                </a:solidFill>
                <a:latin typeface="+mn-lt"/>
              </a:rPr>
              <a:t>7) monitor the implementation and effectiveness of the audit program;</a:t>
            </a:r>
          </a:p>
          <a:p>
            <a:pPr indent="360363"/>
            <a:r>
              <a:rPr lang="en-US" sz="2000" b="1" dirty="0">
                <a:solidFill>
                  <a:schemeClr val="bg1"/>
                </a:solidFill>
                <a:latin typeface="+mn-lt"/>
              </a:rPr>
              <a:t>8) reporting to senior management on the results of the audit program.</a:t>
            </a:r>
          </a:p>
          <a:p>
            <a:pPr indent="360363"/>
            <a:endParaRPr lang="en-US" sz="2000" b="1" dirty="0">
              <a:solidFill>
                <a:schemeClr val="bg1"/>
              </a:solidFill>
              <a:latin typeface="+mn-lt"/>
            </a:endParaRPr>
          </a:p>
          <a:p>
            <a:pPr indent="360363">
              <a:buFont typeface="Wingdings" pitchFamily="2" charset="2"/>
              <a:buChar char="v"/>
            </a:pPr>
            <a:r>
              <a:rPr lang="en-US" sz="2000" b="1" dirty="0">
                <a:solidFill>
                  <a:schemeClr val="bg1"/>
                </a:solidFill>
                <a:latin typeface="+mn-lt"/>
              </a:rPr>
              <a:t>For smaller organizations the above activities can be covered in one procedure.</a:t>
            </a:r>
            <a:endParaRPr lang="bg-BG" sz="2000" dirty="0">
              <a:solidFill>
                <a:schemeClr val="bg1"/>
              </a:solidFill>
              <a:latin typeface="+mn-lt"/>
            </a:endParaRPr>
          </a:p>
        </p:txBody>
      </p:sp>
      <p:pic>
        <p:nvPicPr>
          <p:cNvPr id="88125" name="Picture 61" descr="MC900251503[1]"/>
          <p:cNvPicPr>
            <a:picLocks noChangeAspect="1" noChangeArrowheads="1"/>
          </p:cNvPicPr>
          <p:nvPr/>
        </p:nvPicPr>
        <p:blipFill>
          <a:blip r:embed="rId3" cstate="print">
            <a:lum bright="18000" contrast="-30000"/>
          </a:blip>
          <a:srcRect/>
          <a:stretch>
            <a:fillRect/>
          </a:stretch>
        </p:blipFill>
        <p:spPr bwMode="auto">
          <a:xfrm>
            <a:off x="7848600" y="0"/>
            <a:ext cx="1295400" cy="838200"/>
          </a:xfrm>
          <a:prstGeom prst="rect">
            <a:avLst/>
          </a:prstGeom>
          <a:noFill/>
        </p:spPr>
      </p:pic>
      <p:sp>
        <p:nvSpPr>
          <p:cNvPr id="8" name="Правоъгълник 7"/>
          <p:cNvSpPr/>
          <p:nvPr/>
        </p:nvSpPr>
        <p:spPr>
          <a:xfrm>
            <a:off x="0" y="0"/>
            <a:ext cx="8001000" cy="1200329"/>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4.2.4</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RESPONSIBILITIES, RESOURCES AND     PROCEDURES of the audit program</a:t>
            </a:r>
          </a:p>
          <a:p>
            <a:pPr marL="982663" indent="-900113" fontAlgn="auto">
              <a:spcAft>
                <a:spcPts val="0"/>
              </a:spcAft>
              <a:defRPr/>
            </a:pPr>
            <a:r>
              <a:rPr lang="en-US" sz="2400" b="1" dirty="0">
                <a:solidFill>
                  <a:srgbClr val="FA9816"/>
                </a:solidFill>
                <a:effectLst>
                  <a:outerShdw blurRad="38100" dist="38100" dir="2700000" algn="tl">
                    <a:srgbClr val="000000">
                      <a:alpha val="43137"/>
                    </a:srgbClr>
                  </a:outerShdw>
                </a:effectLst>
                <a:latin typeface="+mn-lt"/>
              </a:rPr>
              <a:t>4.2.4.3. Procedures of the audit program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0" name="Rectangle 26"/>
          <p:cNvSpPr>
            <a:spLocks noChangeArrowheads="1"/>
          </p:cNvSpPr>
          <p:nvPr/>
        </p:nvSpPr>
        <p:spPr bwMode="auto">
          <a:xfrm>
            <a:off x="0" y="917376"/>
            <a:ext cx="9144000" cy="5324535"/>
          </a:xfrm>
          <a:prstGeom prst="rect">
            <a:avLst/>
          </a:prstGeom>
          <a:noFill/>
          <a:ln w="9525">
            <a:noFill/>
            <a:miter lim="800000"/>
            <a:headEnd/>
            <a:tailEnd/>
          </a:ln>
          <a:effectLst/>
        </p:spPr>
        <p:txBody>
          <a:bodyPr wrap="square" anchor="ctr">
            <a:spAutoFit/>
          </a:bodyPr>
          <a:lstStyle/>
          <a:p>
            <a:pPr indent="360363" algn="ctr"/>
            <a:endParaRPr lang="en-US" sz="2000" b="1" dirty="0">
              <a:solidFill>
                <a:schemeClr val="bg1"/>
              </a:solidFill>
              <a:latin typeface="+mn-lt"/>
            </a:endParaRPr>
          </a:p>
          <a:p>
            <a:pPr indent="360363" algn="just">
              <a:buFont typeface="Wingdings" pitchFamily="2" charset="2"/>
              <a:buChar char="v"/>
            </a:pPr>
            <a:r>
              <a:rPr lang="en-US" sz="2000" b="1" dirty="0">
                <a:solidFill>
                  <a:schemeClr val="bg1"/>
                </a:solidFill>
                <a:latin typeface="+mn-lt"/>
              </a:rPr>
              <a:t>For the implementation of an audit program is necessary:</a:t>
            </a:r>
          </a:p>
          <a:p>
            <a:pPr indent="360363" algn="just"/>
            <a:endParaRPr lang="en-US" sz="2000" b="1" dirty="0">
              <a:solidFill>
                <a:schemeClr val="bg1"/>
              </a:solidFill>
              <a:latin typeface="+mn-lt"/>
            </a:endParaRPr>
          </a:p>
          <a:p>
            <a:pPr indent="360363" algn="just"/>
            <a:r>
              <a:rPr lang="en-US" sz="2000" b="1" dirty="0">
                <a:solidFill>
                  <a:schemeClr val="bg1"/>
                </a:solidFill>
                <a:latin typeface="+mn-lt"/>
              </a:rPr>
              <a:t>1) bringing to the attention of the countries of the audit program;</a:t>
            </a:r>
          </a:p>
          <a:p>
            <a:pPr indent="360363" algn="just"/>
            <a:r>
              <a:rPr lang="en-US" sz="2000" b="1" dirty="0">
                <a:solidFill>
                  <a:schemeClr val="bg1"/>
                </a:solidFill>
                <a:latin typeface="+mn-lt"/>
              </a:rPr>
              <a:t>2) coordinating and scheduling audits and other activities</a:t>
            </a:r>
          </a:p>
          <a:p>
            <a:pPr indent="360363" algn="just"/>
            <a:r>
              <a:rPr lang="en-US" sz="2000" b="1" dirty="0">
                <a:solidFill>
                  <a:schemeClr val="bg1"/>
                </a:solidFill>
                <a:latin typeface="+mn-lt"/>
              </a:rPr>
              <a:t>    relating to the audit program;</a:t>
            </a:r>
          </a:p>
          <a:p>
            <a:pPr indent="360363" algn="just"/>
            <a:r>
              <a:rPr lang="en-US" sz="2000" b="1" dirty="0">
                <a:solidFill>
                  <a:schemeClr val="bg1"/>
                </a:solidFill>
                <a:latin typeface="+mn-lt"/>
              </a:rPr>
              <a:t>3) establishing and maintaining a process for evaluating auditors and</a:t>
            </a:r>
          </a:p>
          <a:p>
            <a:pPr indent="360363" algn="just"/>
            <a:r>
              <a:rPr lang="en-US" sz="2000" b="1" dirty="0">
                <a:solidFill>
                  <a:schemeClr val="bg1"/>
                </a:solidFill>
                <a:latin typeface="+mn-lt"/>
              </a:rPr>
              <a:t>  their continuing professional development in accordance with points</a:t>
            </a:r>
          </a:p>
          <a:p>
            <a:pPr indent="360363" algn="just"/>
            <a:r>
              <a:rPr lang="en-US" sz="2000" b="1" dirty="0">
                <a:solidFill>
                  <a:schemeClr val="bg1"/>
                </a:solidFill>
                <a:latin typeface="+mn-lt"/>
              </a:rPr>
              <a:t>    7.6 and 7.5 of the ISO 19011:2004;</a:t>
            </a:r>
          </a:p>
          <a:p>
            <a:pPr indent="360363" algn="just"/>
            <a:r>
              <a:rPr lang="en-US" sz="2000" b="1" dirty="0">
                <a:solidFill>
                  <a:schemeClr val="bg1"/>
                </a:solidFill>
                <a:latin typeface="+mn-lt"/>
              </a:rPr>
              <a:t>4) ensuring the drafting of the audit team;</a:t>
            </a:r>
          </a:p>
          <a:p>
            <a:pPr indent="360363" algn="just"/>
            <a:r>
              <a:rPr lang="en-US" sz="2000" b="1" dirty="0">
                <a:solidFill>
                  <a:schemeClr val="bg1"/>
                </a:solidFill>
                <a:latin typeface="+mn-lt"/>
              </a:rPr>
              <a:t>5) providing the necessary resources to the audit team;</a:t>
            </a:r>
          </a:p>
          <a:p>
            <a:pPr indent="360363" algn="just"/>
            <a:r>
              <a:rPr lang="en-US" sz="2000" b="1" dirty="0">
                <a:solidFill>
                  <a:schemeClr val="bg1"/>
                </a:solidFill>
                <a:latin typeface="+mn-lt"/>
              </a:rPr>
              <a:t>6) providing the audit in accordance with the audit program;</a:t>
            </a:r>
          </a:p>
          <a:p>
            <a:pPr indent="360363" algn="just"/>
            <a:r>
              <a:rPr lang="en-US" sz="2000" b="1" dirty="0">
                <a:solidFill>
                  <a:schemeClr val="bg1"/>
                </a:solidFill>
                <a:latin typeface="+mn-lt"/>
              </a:rPr>
              <a:t>7) providing records for management activities related to the audit;</a:t>
            </a:r>
          </a:p>
          <a:p>
            <a:pPr indent="360363" algn="just"/>
            <a:r>
              <a:rPr lang="en-US" sz="2000" b="1" dirty="0">
                <a:solidFill>
                  <a:schemeClr val="bg1"/>
                </a:solidFill>
                <a:latin typeface="+mn-lt"/>
              </a:rPr>
              <a:t>8) ensuring the review and approval of the reports and audits; </a:t>
            </a:r>
          </a:p>
          <a:p>
            <a:pPr indent="360363" algn="just"/>
            <a:r>
              <a:rPr lang="en-US" sz="2000" b="1" dirty="0">
                <a:solidFill>
                  <a:schemeClr val="bg1"/>
                </a:solidFill>
                <a:latin typeface="+mn-lt"/>
              </a:rPr>
              <a:t>9) ensuring their distribution to the audit client and other </a:t>
            </a:r>
          </a:p>
          <a:p>
            <a:pPr indent="360363" algn="just"/>
            <a:r>
              <a:rPr lang="en-US" sz="2000" b="1" dirty="0">
                <a:solidFill>
                  <a:schemeClr val="bg1"/>
                </a:solidFill>
                <a:latin typeface="+mn-lt"/>
              </a:rPr>
              <a:t>    stakeholders;</a:t>
            </a:r>
          </a:p>
          <a:p>
            <a:pPr indent="360363" algn="just"/>
            <a:r>
              <a:rPr lang="en-US" sz="2000" b="1" dirty="0">
                <a:solidFill>
                  <a:schemeClr val="bg1"/>
                </a:solidFill>
                <a:latin typeface="+mn-lt"/>
              </a:rPr>
              <a:t>10) ensuring the audit follow-up if necessary.</a:t>
            </a:r>
          </a:p>
        </p:txBody>
      </p:sp>
      <p:pic>
        <p:nvPicPr>
          <p:cNvPr id="57371" name="Picture 27" descr="MC900230563[1]"/>
          <p:cNvPicPr>
            <a:picLocks noChangeAspect="1" noChangeArrowheads="1"/>
          </p:cNvPicPr>
          <p:nvPr/>
        </p:nvPicPr>
        <p:blipFill>
          <a:blip r:embed="rId3" cstate="print"/>
          <a:srcRect/>
          <a:stretch>
            <a:fillRect/>
          </a:stretch>
        </p:blipFill>
        <p:spPr bwMode="auto">
          <a:xfrm>
            <a:off x="7848600" y="0"/>
            <a:ext cx="1295400" cy="1128713"/>
          </a:xfrm>
          <a:prstGeom prst="rect">
            <a:avLst/>
          </a:prstGeom>
          <a:noFill/>
        </p:spPr>
      </p:pic>
      <p:sp>
        <p:nvSpPr>
          <p:cNvPr id="8" name="Правоъгълник 7"/>
          <p:cNvSpPr/>
          <p:nvPr/>
        </p:nvSpPr>
        <p:spPr>
          <a:xfrm>
            <a:off x="0" y="0"/>
            <a:ext cx="8001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4.2.5</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dirty="0">
                <a:solidFill>
                  <a:srgbClr val="0B508F"/>
                </a:solidFill>
                <a:latin typeface="Arial Black" pitchFamily="34" charset="0"/>
              </a:rPr>
              <a:t>IMPLEMENTATION </a:t>
            </a:r>
            <a:r>
              <a:rPr lang="en-US" sz="2400" b="1" cap="all" dirty="0">
                <a:solidFill>
                  <a:srgbClr val="0B508F"/>
                </a:solidFill>
                <a:latin typeface="Arial Black" pitchFamily="34" charset="0"/>
              </a:rPr>
              <a:t>of the audit program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9" name="Rectangle 27"/>
          <p:cNvSpPr>
            <a:spLocks noChangeArrowheads="1"/>
          </p:cNvSpPr>
          <p:nvPr/>
        </p:nvSpPr>
        <p:spPr bwMode="auto">
          <a:xfrm>
            <a:off x="0" y="606624"/>
            <a:ext cx="9144000" cy="5632311"/>
          </a:xfrm>
          <a:prstGeom prst="rect">
            <a:avLst/>
          </a:prstGeom>
          <a:noFill/>
          <a:ln w="9525">
            <a:noFill/>
            <a:miter lim="800000"/>
            <a:headEnd/>
            <a:tailEnd/>
          </a:ln>
          <a:effectLst/>
        </p:spPr>
        <p:txBody>
          <a:bodyPr wrap="square" anchor="ctr">
            <a:spAutoFit/>
          </a:bodyPr>
          <a:lstStyle/>
          <a:p>
            <a:pPr indent="360363" algn="just">
              <a:buFont typeface="Wingdings" pitchFamily="2" charset="2"/>
              <a:buChar char="v"/>
            </a:pPr>
            <a:r>
              <a:rPr lang="en-US" sz="2000" b="1" dirty="0">
                <a:solidFill>
                  <a:schemeClr val="bg1"/>
                </a:solidFill>
                <a:latin typeface="+mn-lt"/>
              </a:rPr>
              <a:t>Records must be kept to show the performance of the audit program. </a:t>
            </a:r>
          </a:p>
          <a:p>
            <a:pPr indent="360363" algn="just">
              <a:buFont typeface="Wingdings" pitchFamily="2" charset="2"/>
              <a:buChar char="v"/>
            </a:pPr>
            <a:r>
              <a:rPr lang="en-US" sz="2000" b="1" dirty="0">
                <a:solidFill>
                  <a:schemeClr val="bg1"/>
                </a:solidFill>
                <a:latin typeface="+mn-lt"/>
              </a:rPr>
              <a:t>These records should include:</a:t>
            </a:r>
          </a:p>
          <a:p>
            <a:pPr indent="360363" algn="just"/>
            <a:endParaRPr lang="en-US" sz="2000" b="1" dirty="0">
              <a:solidFill>
                <a:schemeClr val="bg1"/>
              </a:solidFill>
              <a:latin typeface="+mn-lt"/>
            </a:endParaRPr>
          </a:p>
          <a:p>
            <a:pPr indent="360363" algn="just"/>
            <a:r>
              <a:rPr lang="en-US" sz="2000" b="1" dirty="0">
                <a:solidFill>
                  <a:schemeClr val="bg1"/>
                </a:solidFill>
                <a:latin typeface="+mn-lt"/>
              </a:rPr>
              <a:t>1) records related to the individual audits, such as:</a:t>
            </a:r>
          </a:p>
          <a:p>
            <a:pPr indent="360363" algn="just"/>
            <a:r>
              <a:rPr lang="en-US" sz="2000" b="1" dirty="0">
                <a:solidFill>
                  <a:schemeClr val="bg1"/>
                </a:solidFill>
                <a:latin typeface="+mn-lt"/>
              </a:rPr>
              <a:t>     - plans</a:t>
            </a:r>
            <a:r>
              <a:rPr lang="en-US" sz="2000" b="1" dirty="0">
                <a:solidFill>
                  <a:schemeClr val="bg1"/>
                </a:solidFill>
              </a:rPr>
              <a:t> </a:t>
            </a:r>
            <a:r>
              <a:rPr lang="en-US" sz="2000" b="1" dirty="0">
                <a:solidFill>
                  <a:schemeClr val="bg1"/>
                </a:solidFill>
                <a:latin typeface="+mn-lt"/>
              </a:rPr>
              <a:t>to the audits;</a:t>
            </a:r>
          </a:p>
          <a:p>
            <a:pPr indent="360363" algn="just"/>
            <a:r>
              <a:rPr lang="en-US" sz="2000" b="1" dirty="0">
                <a:solidFill>
                  <a:schemeClr val="bg1"/>
                </a:solidFill>
                <a:latin typeface="+mn-lt"/>
              </a:rPr>
              <a:t>     - audit reports;</a:t>
            </a:r>
          </a:p>
          <a:p>
            <a:pPr indent="360363" algn="just"/>
            <a:r>
              <a:rPr lang="en-US" sz="2000" b="1" dirty="0">
                <a:solidFill>
                  <a:schemeClr val="bg1"/>
                </a:solidFill>
                <a:latin typeface="+mn-lt"/>
              </a:rPr>
              <a:t>     - reports of nonconformities;</a:t>
            </a:r>
          </a:p>
          <a:p>
            <a:pPr indent="360363" algn="just"/>
            <a:r>
              <a:rPr lang="en-US" sz="2000" b="1" dirty="0">
                <a:solidFill>
                  <a:schemeClr val="bg1"/>
                </a:solidFill>
                <a:latin typeface="+mn-lt"/>
              </a:rPr>
              <a:t>     - reports on corrective and preventive actions; </a:t>
            </a:r>
          </a:p>
          <a:p>
            <a:pPr indent="360363" algn="just"/>
            <a:r>
              <a:rPr lang="en-US" sz="2000" b="1" dirty="0">
                <a:solidFill>
                  <a:schemeClr val="bg1"/>
                </a:solidFill>
                <a:latin typeface="+mn-lt"/>
              </a:rPr>
              <a:t>and</a:t>
            </a:r>
          </a:p>
          <a:p>
            <a:pPr indent="360363" algn="just"/>
            <a:r>
              <a:rPr lang="en-US" sz="2000" b="1" dirty="0">
                <a:solidFill>
                  <a:schemeClr val="bg1"/>
                </a:solidFill>
                <a:latin typeface="+mn-lt"/>
              </a:rPr>
              <a:t>     - reports for audit follow-up, if applicable;</a:t>
            </a:r>
          </a:p>
          <a:p>
            <a:pPr indent="360363" algn="just"/>
            <a:r>
              <a:rPr lang="en-US" sz="2000" b="1" dirty="0">
                <a:solidFill>
                  <a:schemeClr val="bg1"/>
                </a:solidFill>
                <a:latin typeface="+mn-lt"/>
              </a:rPr>
              <a:t>2) the results of the review of the audit program;</a:t>
            </a:r>
          </a:p>
          <a:p>
            <a:pPr indent="360363" algn="just"/>
            <a:r>
              <a:rPr lang="en-US" sz="2000" b="1" dirty="0">
                <a:solidFill>
                  <a:schemeClr val="bg1"/>
                </a:solidFill>
                <a:latin typeface="+mn-lt"/>
              </a:rPr>
              <a:t>3) the records relating to personnel involved in the audit and covering</a:t>
            </a:r>
          </a:p>
          <a:p>
            <a:pPr indent="360363" algn="just"/>
            <a:r>
              <a:rPr lang="en-US" sz="2000" b="1" dirty="0">
                <a:solidFill>
                  <a:schemeClr val="bg1"/>
                </a:solidFill>
                <a:latin typeface="+mn-lt"/>
              </a:rPr>
              <a:t>    the questions such as:</a:t>
            </a:r>
          </a:p>
          <a:p>
            <a:pPr indent="360363" algn="just"/>
            <a:r>
              <a:rPr lang="en-US" sz="2000" b="1" dirty="0">
                <a:solidFill>
                  <a:schemeClr val="bg1"/>
                </a:solidFill>
                <a:latin typeface="+mn-lt"/>
              </a:rPr>
              <a:t>    - Assessing the competence of the auditor and their achievements;</a:t>
            </a:r>
          </a:p>
          <a:p>
            <a:pPr indent="360363" algn="just"/>
            <a:r>
              <a:rPr lang="en-US" sz="2000" b="1" dirty="0">
                <a:solidFill>
                  <a:schemeClr val="bg1"/>
                </a:solidFill>
                <a:latin typeface="+mn-lt"/>
              </a:rPr>
              <a:t>    - Preparation of the audit team and</a:t>
            </a:r>
          </a:p>
          <a:p>
            <a:pPr indent="360363" algn="just"/>
            <a:r>
              <a:rPr lang="en-US" sz="2000" b="1" dirty="0">
                <a:solidFill>
                  <a:schemeClr val="bg1"/>
                </a:solidFill>
                <a:latin typeface="+mn-lt"/>
              </a:rPr>
              <a:t>    - Maintenance and improvement of competence.</a:t>
            </a:r>
          </a:p>
          <a:p>
            <a:pPr indent="360363" algn="just"/>
            <a:endParaRPr lang="en-US" sz="2000" b="1" dirty="0">
              <a:solidFill>
                <a:schemeClr val="bg1"/>
              </a:solidFill>
              <a:latin typeface="+mn-lt"/>
            </a:endParaRPr>
          </a:p>
          <a:p>
            <a:pPr indent="360363" algn="just">
              <a:buFont typeface="Wingdings" pitchFamily="2" charset="2"/>
              <a:buChar char="v"/>
            </a:pPr>
            <a:r>
              <a:rPr lang="en-US" sz="2000" b="1" dirty="0">
                <a:solidFill>
                  <a:schemeClr val="bg1"/>
                </a:solidFill>
                <a:latin typeface="+mn-lt"/>
              </a:rPr>
              <a:t>These records must be stored and adequately protected.</a:t>
            </a:r>
          </a:p>
        </p:txBody>
      </p:sp>
      <p:pic>
        <p:nvPicPr>
          <p:cNvPr id="90141" name="Picture 29"/>
          <p:cNvPicPr>
            <a:picLocks noChangeAspect="1" noChangeArrowheads="1"/>
          </p:cNvPicPr>
          <p:nvPr/>
        </p:nvPicPr>
        <p:blipFill>
          <a:blip r:embed="rId3" cstate="print">
            <a:lum bright="42000" contrast="-36000"/>
          </a:blip>
          <a:srcRect/>
          <a:stretch>
            <a:fillRect/>
          </a:stretch>
        </p:blipFill>
        <p:spPr bwMode="auto">
          <a:xfrm>
            <a:off x="7905750" y="9525"/>
            <a:ext cx="1219200" cy="1219200"/>
          </a:xfrm>
          <a:prstGeom prst="rect">
            <a:avLst/>
          </a:prstGeom>
          <a:noFill/>
          <a:ln w="9525">
            <a:noFill/>
            <a:miter lim="800000"/>
            <a:headEnd/>
            <a:tailEnd/>
          </a:ln>
          <a:effectLst/>
        </p:spPr>
      </p:pic>
      <p:sp>
        <p:nvSpPr>
          <p:cNvPr id="8" name="Правоъгълник 7"/>
          <p:cNvSpPr/>
          <p:nvPr/>
        </p:nvSpPr>
        <p:spPr>
          <a:xfrm>
            <a:off x="0" y="0"/>
            <a:ext cx="8001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4.2.6</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RECORDS RELATED of the audit program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6" name="Rectangle 46"/>
          <p:cNvSpPr>
            <a:spLocks noChangeArrowheads="1"/>
          </p:cNvSpPr>
          <p:nvPr/>
        </p:nvSpPr>
        <p:spPr bwMode="auto">
          <a:xfrm>
            <a:off x="0" y="907227"/>
            <a:ext cx="9144000" cy="5324535"/>
          </a:xfrm>
          <a:prstGeom prst="rect">
            <a:avLst/>
          </a:prstGeom>
          <a:noFill/>
          <a:ln w="9525">
            <a:noFill/>
            <a:miter lim="800000"/>
            <a:headEnd/>
            <a:tailEnd/>
          </a:ln>
          <a:effectLst/>
        </p:spPr>
        <p:txBody>
          <a:bodyPr wrap="square" anchor="ctr">
            <a:spAutoFit/>
          </a:bodyPr>
          <a:lstStyle/>
          <a:p>
            <a:pPr indent="360363" algn="just">
              <a:buFont typeface="Wingdings" pitchFamily="2" charset="2"/>
              <a:buChar char="v"/>
            </a:pPr>
            <a:r>
              <a:rPr lang="en-US" sz="2000" b="1" dirty="0">
                <a:solidFill>
                  <a:schemeClr val="bg1"/>
                </a:solidFill>
                <a:latin typeface="+mn-lt"/>
              </a:rPr>
              <a:t>Implementation of the audit program should be monitored. At appropriate intervals should be reviewed to assess whether its objectives have been achieved and to identify opportunities for improvement. The results should be reported to the top management.</a:t>
            </a:r>
          </a:p>
          <a:p>
            <a:pPr indent="360363" algn="just">
              <a:buFont typeface="Wingdings" pitchFamily="2" charset="2"/>
              <a:buChar char="v"/>
            </a:pPr>
            <a:r>
              <a:rPr lang="en-US" sz="2000" b="1" dirty="0">
                <a:solidFill>
                  <a:schemeClr val="bg1"/>
                </a:solidFill>
                <a:latin typeface="+mn-lt"/>
              </a:rPr>
              <a:t>They should use performance indicators for to follow such as:</a:t>
            </a:r>
          </a:p>
          <a:p>
            <a:pPr indent="360363" algn="just"/>
            <a:r>
              <a:rPr lang="en-US" sz="2000" b="1" dirty="0">
                <a:solidFill>
                  <a:schemeClr val="bg1"/>
                </a:solidFill>
                <a:latin typeface="+mn-lt"/>
              </a:rPr>
              <a:t>  - The ability of the team of auditors to perform the audit plan;</a:t>
            </a:r>
          </a:p>
          <a:p>
            <a:pPr indent="360363" algn="just"/>
            <a:r>
              <a:rPr lang="en-US" sz="2000" b="1" dirty="0">
                <a:solidFill>
                  <a:schemeClr val="bg1"/>
                </a:solidFill>
                <a:latin typeface="+mn-lt"/>
              </a:rPr>
              <a:t>  - The compliance the audit program and implementation schedule;</a:t>
            </a:r>
          </a:p>
          <a:p>
            <a:pPr indent="360363" algn="just"/>
            <a:r>
              <a:rPr lang="en-US" sz="2000" b="1" dirty="0">
                <a:solidFill>
                  <a:schemeClr val="bg1"/>
                </a:solidFill>
                <a:latin typeface="+mn-lt"/>
              </a:rPr>
              <a:t>  - Feedback from the audit clients, audited organizations and auditors.</a:t>
            </a:r>
          </a:p>
          <a:p>
            <a:pPr indent="360363" algn="just">
              <a:buFont typeface="Wingdings" pitchFamily="2" charset="2"/>
              <a:buChar char="v"/>
            </a:pPr>
            <a:r>
              <a:rPr lang="en-US" sz="2000" b="1" dirty="0">
                <a:solidFill>
                  <a:schemeClr val="bg1"/>
                </a:solidFill>
                <a:latin typeface="+mn-lt"/>
              </a:rPr>
              <a:t>The review of the audit program must consider:</a:t>
            </a:r>
          </a:p>
          <a:p>
            <a:pPr indent="360363" algn="just"/>
            <a:r>
              <a:rPr lang="en-US" sz="2000" b="1" dirty="0">
                <a:solidFill>
                  <a:schemeClr val="bg1"/>
                </a:solidFill>
                <a:latin typeface="+mn-lt"/>
              </a:rPr>
              <a:t>1) monitoring results and trends that stand out;</a:t>
            </a:r>
          </a:p>
          <a:p>
            <a:pPr indent="360363" algn="just"/>
            <a:r>
              <a:rPr lang="en-US" sz="2000" b="1" dirty="0">
                <a:solidFill>
                  <a:schemeClr val="bg1"/>
                </a:solidFill>
                <a:latin typeface="+mn-lt"/>
              </a:rPr>
              <a:t>2) compliance with procedures;</a:t>
            </a:r>
          </a:p>
          <a:p>
            <a:pPr indent="360363" algn="just"/>
            <a:r>
              <a:rPr lang="en-US" sz="2000" b="1" dirty="0">
                <a:solidFill>
                  <a:schemeClr val="bg1"/>
                </a:solidFill>
                <a:latin typeface="+mn-lt"/>
              </a:rPr>
              <a:t>3) assessing the needs and expectations of stakeholders;</a:t>
            </a:r>
          </a:p>
          <a:p>
            <a:pPr indent="360363" algn="just"/>
            <a:r>
              <a:rPr lang="en-US" sz="2000" b="1" dirty="0">
                <a:solidFill>
                  <a:schemeClr val="bg1"/>
                </a:solidFill>
                <a:latin typeface="+mn-lt"/>
              </a:rPr>
              <a:t>4) records of the audits;</a:t>
            </a:r>
          </a:p>
          <a:p>
            <a:pPr indent="360363" algn="just"/>
            <a:r>
              <a:rPr lang="en-US" sz="2000" b="1" dirty="0">
                <a:solidFill>
                  <a:schemeClr val="bg1"/>
                </a:solidFill>
                <a:latin typeface="+mn-lt"/>
              </a:rPr>
              <a:t>5) different or new audit practices ;</a:t>
            </a:r>
          </a:p>
          <a:p>
            <a:pPr indent="360363" algn="just"/>
            <a:r>
              <a:rPr lang="en-US" sz="2000" b="1" dirty="0">
                <a:solidFill>
                  <a:schemeClr val="bg1"/>
                </a:solidFill>
                <a:latin typeface="+mn-lt"/>
              </a:rPr>
              <a:t>6) similarity in the work of different teams of auditors resembling their situations.</a:t>
            </a:r>
            <a:endParaRPr lang="bg-BG" dirty="0">
              <a:solidFill>
                <a:schemeClr val="bg1"/>
              </a:solidFill>
              <a:latin typeface="+mn-lt"/>
            </a:endParaRPr>
          </a:p>
        </p:txBody>
      </p:sp>
      <p:pic>
        <p:nvPicPr>
          <p:cNvPr id="61487" name="Picture 47" descr="MC900287443[1]"/>
          <p:cNvPicPr>
            <a:picLocks noChangeAspect="1" noChangeArrowheads="1"/>
          </p:cNvPicPr>
          <p:nvPr/>
        </p:nvPicPr>
        <p:blipFill>
          <a:blip r:embed="rId3" cstate="print"/>
          <a:srcRect/>
          <a:stretch>
            <a:fillRect/>
          </a:stretch>
        </p:blipFill>
        <p:spPr bwMode="auto">
          <a:xfrm>
            <a:off x="7848600" y="0"/>
            <a:ext cx="1295400" cy="1112838"/>
          </a:xfrm>
          <a:prstGeom prst="rect">
            <a:avLst/>
          </a:prstGeom>
          <a:noFill/>
        </p:spPr>
      </p:pic>
      <p:sp>
        <p:nvSpPr>
          <p:cNvPr id="8" name="Правоъгълник 7"/>
          <p:cNvSpPr/>
          <p:nvPr/>
        </p:nvSpPr>
        <p:spPr>
          <a:xfrm>
            <a:off x="0" y="0"/>
            <a:ext cx="8001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4.2.7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MONITORING AND REVIEW of the audit program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Правоъгълник 10"/>
          <p:cNvSpPr/>
          <p:nvPr/>
        </p:nvSpPr>
        <p:spPr>
          <a:xfrm>
            <a:off x="3505200" y="1371600"/>
            <a:ext cx="2057400" cy="584200"/>
          </a:xfrm>
          <a:prstGeom prst="rect">
            <a:avLst/>
          </a:prstGeom>
        </p:spPr>
        <p:txBody>
          <a:bodyPr>
            <a:spAutoFit/>
          </a:bodyPr>
          <a:lstStyle/>
          <a:p>
            <a:pPr algn="ctr">
              <a:defRPr/>
            </a:pPr>
            <a:r>
              <a:rPr lang="en-US" altLang="en-US" sz="3200" dirty="0">
                <a:solidFill>
                  <a:srgbClr val="D60000"/>
                </a:solidFill>
                <a:effectLst>
                  <a:outerShdw blurRad="38100" dist="38100" dir="2700000" algn="tl">
                    <a:srgbClr val="000000">
                      <a:alpha val="43137"/>
                    </a:srgbClr>
                  </a:outerShdw>
                </a:effectLst>
                <a:latin typeface="Franklin Gothic Demi Cond" pitchFamily="34" charset="0"/>
                <a:ea typeface="+mj-ea"/>
                <a:cs typeface="Cordia New" panose="020B0304020202020204" pitchFamily="34" charset="-34"/>
              </a:rPr>
              <a:t>Content</a:t>
            </a:r>
            <a:endParaRPr lang="bg-BG" sz="3200" dirty="0">
              <a:effectLst>
                <a:outerShdw blurRad="38100" dist="38100" dir="2700000" algn="tl">
                  <a:srgbClr val="000000">
                    <a:alpha val="43137"/>
                  </a:srgbClr>
                </a:outerShdw>
              </a:effectLst>
              <a:latin typeface="Franklin Gothic Demi Cond" pitchFamily="34" charset="0"/>
            </a:endParaRPr>
          </a:p>
        </p:txBody>
      </p:sp>
      <p:sp>
        <p:nvSpPr>
          <p:cNvPr id="8199" name="Правоъгълник 11"/>
          <p:cNvSpPr>
            <a:spLocks noChangeArrowheads="1"/>
          </p:cNvSpPr>
          <p:nvPr/>
        </p:nvSpPr>
        <p:spPr bwMode="auto">
          <a:xfrm>
            <a:off x="152400" y="1981200"/>
            <a:ext cx="8991600" cy="3632200"/>
          </a:xfrm>
          <a:prstGeom prst="rect">
            <a:avLst/>
          </a:prstGeom>
          <a:noFill/>
          <a:ln w="9525">
            <a:noFill/>
            <a:miter lim="800000"/>
            <a:headEnd/>
            <a:tailEnd/>
          </a:ln>
        </p:spPr>
        <p:txBody>
          <a:bodyPr>
            <a:spAutoFit/>
          </a:bodyPr>
          <a:lstStyle/>
          <a:p>
            <a:pPr marL="449263" indent="-449263">
              <a:spcBef>
                <a:spcPts val="1200"/>
              </a:spcBef>
              <a:tabLst>
                <a:tab pos="361950" algn="l"/>
              </a:tabLst>
              <a:defRPr/>
            </a:pPr>
            <a:r>
              <a:rPr lang="en-GB" sz="2000" dirty="0">
                <a:solidFill>
                  <a:schemeClr val="bg1"/>
                </a:solidFill>
                <a:latin typeface="Franklin Gothic Demi Cond" pitchFamily="34" charset="0"/>
                <a:ea typeface="Verdana" pitchFamily="34" charset="0"/>
                <a:cs typeface="Verdana" pitchFamily="34" charset="0"/>
              </a:rPr>
              <a:t>4.1. </a:t>
            </a:r>
            <a:r>
              <a:rPr lang="en-GB" sz="2000" dirty="0">
                <a:solidFill>
                  <a:schemeClr val="bg1"/>
                </a:solidFill>
                <a:latin typeface="Franklin Gothic Demi Cond" pitchFamily="34" charset="0"/>
              </a:rPr>
              <a:t>Introduction to the Audit Management Systems. Principles of Auditing. Audit Types</a:t>
            </a:r>
          </a:p>
          <a:p>
            <a:pPr marL="449263" indent="-449263">
              <a:spcBef>
                <a:spcPts val="1200"/>
              </a:spcBef>
              <a:tabLst>
                <a:tab pos="361950" algn="l"/>
              </a:tabLst>
              <a:defRPr/>
            </a:pPr>
            <a:r>
              <a:rPr lang="en-GB" sz="2000" dirty="0">
                <a:solidFill>
                  <a:schemeClr val="bg1"/>
                </a:solidFill>
                <a:latin typeface="Franklin Gothic Demi Cond" pitchFamily="34" charset="0"/>
                <a:ea typeface="Verdana" pitchFamily="34" charset="0"/>
                <a:cs typeface="Verdana" pitchFamily="34" charset="0"/>
              </a:rPr>
              <a:t>4.2. </a:t>
            </a:r>
            <a:r>
              <a:rPr lang="en-GB" sz="2000" dirty="0">
                <a:solidFill>
                  <a:schemeClr val="bg1"/>
                </a:solidFill>
                <a:latin typeface="Franklin Gothic Demi Cond" pitchFamily="34" charset="0"/>
              </a:rPr>
              <a:t>Management of Audit Program</a:t>
            </a:r>
            <a:endParaRPr lang="en-GB" sz="2000" dirty="0">
              <a:solidFill>
                <a:schemeClr val="bg1"/>
              </a:solidFill>
              <a:latin typeface="Franklin Gothic Demi Cond" pitchFamily="34" charset="0"/>
              <a:ea typeface="Verdana" pitchFamily="34" charset="0"/>
              <a:cs typeface="Verdana" pitchFamily="34" charset="0"/>
            </a:endParaRPr>
          </a:p>
          <a:p>
            <a:pPr marL="449263" indent="-449263">
              <a:spcBef>
                <a:spcPts val="1200"/>
              </a:spcBef>
              <a:tabLst>
                <a:tab pos="361950" algn="l"/>
              </a:tabLst>
              <a:defRPr/>
            </a:pPr>
            <a:r>
              <a:rPr lang="en-GB" sz="2000" dirty="0">
                <a:solidFill>
                  <a:schemeClr val="bg1"/>
                </a:solidFill>
                <a:latin typeface="Franklin Gothic Demi Cond" pitchFamily="34" charset="0"/>
                <a:ea typeface="Verdana" pitchFamily="34" charset="0"/>
                <a:cs typeface="Verdana" pitchFamily="34" charset="0"/>
              </a:rPr>
              <a:t>4.3. </a:t>
            </a:r>
            <a:r>
              <a:rPr lang="en-GB" sz="2000" dirty="0">
                <a:solidFill>
                  <a:schemeClr val="bg1"/>
                </a:solidFill>
                <a:latin typeface="Franklin Gothic Demi Cond" pitchFamily="34" charset="0"/>
              </a:rPr>
              <a:t>The Audit Leadership</a:t>
            </a:r>
          </a:p>
          <a:p>
            <a:pPr marL="449263" indent="-449263">
              <a:spcBef>
                <a:spcPts val="1200"/>
              </a:spcBef>
              <a:tabLst>
                <a:tab pos="361950" algn="l"/>
              </a:tabLst>
              <a:defRPr/>
            </a:pPr>
            <a:r>
              <a:rPr lang="en-GB" sz="2000" dirty="0">
                <a:solidFill>
                  <a:schemeClr val="bg1"/>
                </a:solidFill>
                <a:latin typeface="Franklin Gothic Demi Cond" pitchFamily="34" charset="0"/>
                <a:ea typeface="Verdana" pitchFamily="34" charset="0"/>
                <a:cs typeface="Verdana" pitchFamily="34" charset="0"/>
              </a:rPr>
              <a:t>4.4. </a:t>
            </a:r>
            <a:r>
              <a:rPr lang="en-GB" sz="2000" dirty="0">
                <a:solidFill>
                  <a:schemeClr val="bg1"/>
                </a:solidFill>
                <a:latin typeface="Franklin Gothic Demi Cond" pitchFamily="34" charset="0"/>
              </a:rPr>
              <a:t>Audit Approach. Psychology of the Audit Communications</a:t>
            </a:r>
          </a:p>
          <a:p>
            <a:pPr marL="449263" indent="-449263">
              <a:spcBef>
                <a:spcPts val="1200"/>
              </a:spcBef>
              <a:tabLst>
                <a:tab pos="361950" algn="l"/>
              </a:tabLst>
              <a:defRPr/>
            </a:pPr>
            <a:r>
              <a:rPr lang="en-GB" sz="2000" dirty="0">
                <a:solidFill>
                  <a:schemeClr val="bg1"/>
                </a:solidFill>
                <a:latin typeface="Franklin Gothic Demi Cond" pitchFamily="34" charset="0"/>
                <a:ea typeface="Verdana" pitchFamily="34" charset="0"/>
                <a:cs typeface="Verdana" pitchFamily="34" charset="0"/>
              </a:rPr>
              <a:t>4.5. </a:t>
            </a:r>
            <a:r>
              <a:rPr lang="en-GB" sz="2000" dirty="0">
                <a:solidFill>
                  <a:schemeClr val="bg1"/>
                </a:solidFill>
                <a:latin typeface="Franklin Gothic Demi Cond" pitchFamily="34" charset="0"/>
              </a:rPr>
              <a:t>Competence and Evaluation of the Auditors</a:t>
            </a:r>
          </a:p>
          <a:p>
            <a:pPr>
              <a:spcBef>
                <a:spcPts val="1200"/>
              </a:spcBef>
              <a:defRPr/>
            </a:pPr>
            <a:r>
              <a:rPr lang="en-GB" sz="2000" dirty="0">
                <a:solidFill>
                  <a:schemeClr val="bg1"/>
                </a:solidFill>
                <a:latin typeface="Franklin Gothic Demi Cond" pitchFamily="34" charset="0"/>
                <a:ea typeface="Verdana" pitchFamily="34" charset="0"/>
                <a:cs typeface="Verdana" pitchFamily="34" charset="0"/>
              </a:rPr>
              <a:t>4.6. </a:t>
            </a:r>
            <a:r>
              <a:rPr lang="en-GB" sz="2000" dirty="0">
                <a:solidFill>
                  <a:schemeClr val="bg1"/>
                </a:solidFill>
                <a:latin typeface="Franklin Gothic Demi Cond" pitchFamily="34" charset="0"/>
              </a:rPr>
              <a:t>The Audits Conducting</a:t>
            </a:r>
          </a:p>
          <a:p>
            <a:pPr>
              <a:spcBef>
                <a:spcPts val="1200"/>
              </a:spcBef>
              <a:defRPr/>
            </a:pPr>
            <a:r>
              <a:rPr lang="en-GB" sz="2000" dirty="0">
                <a:solidFill>
                  <a:schemeClr val="bg1"/>
                </a:solidFill>
                <a:latin typeface="Franklin Gothic Demi Cond" pitchFamily="34" charset="0"/>
                <a:ea typeface="Verdana" pitchFamily="34" charset="0"/>
                <a:cs typeface="Verdana" pitchFamily="34" charset="0"/>
              </a:rPr>
              <a:t>4.7. </a:t>
            </a:r>
            <a:r>
              <a:rPr lang="en-GB" sz="2000" dirty="0">
                <a:solidFill>
                  <a:schemeClr val="bg1"/>
                </a:solidFill>
                <a:latin typeface="Franklin Gothic Demi Cond" pitchFamily="34" charset="0"/>
              </a:rPr>
              <a:t>Reporting during the Audit. Preparation and Presentation of the Audit Report</a:t>
            </a:r>
          </a:p>
          <a:p>
            <a:pPr>
              <a:spcBef>
                <a:spcPts val="1200"/>
              </a:spcBef>
              <a:defRPr/>
            </a:pPr>
            <a:r>
              <a:rPr lang="en-GB" sz="2000" dirty="0">
                <a:solidFill>
                  <a:schemeClr val="bg1"/>
                </a:solidFill>
                <a:latin typeface="Franklin Gothic Demi Cond" pitchFamily="34" charset="0"/>
                <a:ea typeface="Verdana" pitchFamily="34" charset="0"/>
                <a:cs typeface="Verdana" pitchFamily="34" charset="0"/>
              </a:rPr>
              <a:t>4.8. </a:t>
            </a:r>
            <a:r>
              <a:rPr lang="en-GB" sz="2000" dirty="0">
                <a:solidFill>
                  <a:schemeClr val="bg1"/>
                </a:solidFill>
                <a:latin typeface="Franklin Gothic Demi Cond" pitchFamily="34" charset="0"/>
              </a:rPr>
              <a:t>Report for Nonconformities and Corrective Actions</a:t>
            </a:r>
          </a:p>
        </p:txBody>
      </p:sp>
      <p:pic>
        <p:nvPicPr>
          <p:cNvPr id="11272" name="Picture 6" descr="Image result for Operational prerequisite programs and CCP records"/>
          <p:cNvPicPr>
            <a:picLocks noChangeAspect="1" noChangeArrowheads="1"/>
          </p:cNvPicPr>
          <p:nvPr/>
        </p:nvPicPr>
        <p:blipFill>
          <a:blip r:embed="rId3" cstate="print"/>
          <a:srcRect/>
          <a:stretch>
            <a:fillRect/>
          </a:stretch>
        </p:blipFill>
        <p:spPr bwMode="auto">
          <a:xfrm>
            <a:off x="7162800" y="2667000"/>
            <a:ext cx="1600200" cy="1600200"/>
          </a:xfrm>
          <a:prstGeom prst="rect">
            <a:avLst/>
          </a:prstGeom>
          <a:noFill/>
          <a:ln w="9525">
            <a:noFill/>
            <a:miter lim="800000"/>
            <a:headEnd/>
            <a:tailEnd/>
          </a:ln>
        </p:spPr>
      </p:pic>
      <p:pic>
        <p:nvPicPr>
          <p:cNvPr id="10" name="Picture 4" descr="University of Western Macedonia | LinkedIn">
            <a:extLst>
              <a:ext uri="{FF2B5EF4-FFF2-40B4-BE49-F238E27FC236}">
                <a16:creationId xmlns:a16="http://schemas.microsoft.com/office/drawing/2014/main" id="{B9B1BE72-32F4-41BD-B06F-5B2D26416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19" y="13842"/>
            <a:ext cx="1710477" cy="1710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Редовно обучение - Университет по хранителни технологии - Пловдив">
            <a:extLst>
              <a:ext uri="{FF2B5EF4-FFF2-40B4-BE49-F238E27FC236}">
                <a16:creationId xmlns:a16="http://schemas.microsoft.com/office/drawing/2014/main" id="{E66B3CE0-9B08-45A2-9AE6-30A1660A020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064388" y="116632"/>
            <a:ext cx="971550"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Контейнер за съдържание 5"/>
          <p:cNvSpPr txBox="1">
            <a:spLocks/>
          </p:cNvSpPr>
          <p:nvPr/>
        </p:nvSpPr>
        <p:spPr>
          <a:xfrm>
            <a:off x="0" y="1295400"/>
            <a:ext cx="9144000" cy="1600200"/>
          </a:xfrm>
          <a:prstGeom prst="rect">
            <a:avLst/>
          </a:prstGeom>
        </p:spPr>
        <p:txBody>
          <a:bodyPr>
            <a:normAutofit/>
          </a:bodyPr>
          <a:lstStyle/>
          <a:p>
            <a:pPr marL="804863" marR="36576" indent="-804863" algn="ctr" fontAlgn="auto">
              <a:spcBef>
                <a:spcPts val="0"/>
              </a:spcBef>
              <a:spcAft>
                <a:spcPts val="0"/>
              </a:spcAft>
              <a:buClr>
                <a:schemeClr val="accent1"/>
              </a:buClr>
              <a:buSzPct val="80000"/>
              <a:defRPr/>
            </a:pPr>
            <a:r>
              <a:rPr lang="en-GB" sz="3600" dirty="0">
                <a:solidFill>
                  <a:schemeClr val="bg1"/>
                </a:solidFill>
                <a:latin typeface="Franklin Gothic Demi Cond" pitchFamily="34" charset="0"/>
              </a:rPr>
              <a:t>4.3. The Audit Leadership</a:t>
            </a:r>
            <a:endParaRPr lang="en-GB" sz="3600" b="1" dirty="0">
              <a:ln>
                <a:solidFill>
                  <a:schemeClr val="bg2"/>
                </a:solidFill>
              </a:ln>
              <a:solidFill>
                <a:schemeClr val="tx1">
                  <a:tint val="75000"/>
                </a:schemeClr>
              </a:solidFill>
              <a:latin typeface="Franklin Gothic Demi Cond" pitchFamily="34" charset="0"/>
            </a:endParaRPr>
          </a:p>
        </p:txBody>
      </p:sp>
      <p:pic>
        <p:nvPicPr>
          <p:cNvPr id="16391" name="Picture 89" descr="j0301252"/>
          <p:cNvPicPr>
            <a:picLocks noChangeAspect="1" noChangeArrowheads="1"/>
          </p:cNvPicPr>
          <p:nvPr/>
        </p:nvPicPr>
        <p:blipFill>
          <a:blip r:embed="rId3" cstate="print"/>
          <a:srcRect/>
          <a:stretch>
            <a:fillRect/>
          </a:stretch>
        </p:blipFill>
        <p:spPr bwMode="auto">
          <a:xfrm>
            <a:off x="2209800" y="2209800"/>
            <a:ext cx="4724400" cy="4040188"/>
          </a:xfrm>
          <a:prstGeom prst="rect">
            <a:avLst/>
          </a:prstGeom>
          <a:noFill/>
          <a:ln w="9525">
            <a:noFill/>
            <a:miter lim="800000"/>
            <a:headEnd/>
            <a:tailEnd/>
          </a:ln>
        </p:spPr>
      </p:pic>
    </p:spTree>
  </p:cSld>
  <p:clrMapOvr>
    <a:masterClrMapping/>
  </p:clrMapOvr>
  <p:transition spd="med">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2895600" y="2438400"/>
            <a:ext cx="4343400" cy="2590800"/>
          </a:xfrm>
          <a:prstGeom prst="rect">
            <a:avLst/>
          </a:prstGeom>
          <a:noFill/>
          <a:ln w="9525">
            <a:noFill/>
            <a:miter lim="800000"/>
            <a:headEnd/>
            <a:tailEnd/>
          </a:ln>
          <a:effectLst/>
        </p:spPr>
        <p:txBody>
          <a:bodyPr anchor="ctr"/>
          <a:lstStyle/>
          <a:p>
            <a:pPr algn="ctr"/>
            <a:br>
              <a:rPr lang="bg-BG" sz="2800" b="1">
                <a:latin typeface="Times New Roman" pitchFamily="18" charset="0"/>
              </a:rPr>
            </a:br>
            <a:endParaRPr lang="bg-BG" sz="2800" b="1">
              <a:latin typeface="Times New Roman" pitchFamily="18" charset="0"/>
            </a:endParaRPr>
          </a:p>
        </p:txBody>
      </p:sp>
      <p:sp>
        <p:nvSpPr>
          <p:cNvPr id="36880" name="Rectangle 16"/>
          <p:cNvSpPr>
            <a:spLocks noChangeArrowheads="1"/>
          </p:cNvSpPr>
          <p:nvPr/>
        </p:nvSpPr>
        <p:spPr bwMode="auto">
          <a:xfrm>
            <a:off x="0" y="3048000"/>
            <a:ext cx="7010400" cy="2677656"/>
          </a:xfrm>
          <a:prstGeom prst="rect">
            <a:avLst/>
          </a:prstGeom>
          <a:noFill/>
          <a:ln w="9525">
            <a:noFill/>
            <a:miter lim="800000"/>
            <a:headEnd/>
            <a:tailEnd/>
          </a:ln>
          <a:effectLst/>
        </p:spPr>
        <p:txBody>
          <a:bodyPr wrap="square" anchor="ctr">
            <a:spAutoFit/>
          </a:bodyPr>
          <a:lstStyle/>
          <a:p>
            <a:pPr>
              <a:buFontTx/>
              <a:buBlip>
                <a:blip r:embed="rId3"/>
              </a:buBlip>
              <a:tabLst>
                <a:tab pos="-2114550" algn="l"/>
                <a:tab pos="-1771650" algn="l"/>
                <a:tab pos="-514350" algn="l"/>
              </a:tabLst>
            </a:pPr>
            <a:r>
              <a:rPr lang="bg-BG" sz="2000" dirty="0">
                <a:solidFill>
                  <a:schemeClr val="bg1"/>
                </a:solidFill>
                <a:latin typeface="Times New Roman" pitchFamily="18" charset="0"/>
              </a:rPr>
              <a:t>  </a:t>
            </a:r>
            <a:r>
              <a:rPr lang="en-US" sz="2400" b="1" dirty="0">
                <a:solidFill>
                  <a:schemeClr val="bg1"/>
                </a:solidFill>
                <a:latin typeface="+mn-lt"/>
              </a:rPr>
              <a:t>Audits are expensive activity;</a:t>
            </a:r>
          </a:p>
          <a:p>
            <a:pPr>
              <a:buFontTx/>
              <a:buBlip>
                <a:blip r:embed="rId3"/>
              </a:buBlip>
              <a:tabLst>
                <a:tab pos="-2114550" algn="l"/>
                <a:tab pos="-1771650" algn="l"/>
                <a:tab pos="-514350" algn="l"/>
              </a:tabLst>
            </a:pPr>
            <a:endParaRPr lang="en-US" sz="2400" b="1" dirty="0">
              <a:solidFill>
                <a:schemeClr val="bg1"/>
              </a:solidFill>
              <a:latin typeface="+mn-lt"/>
            </a:endParaRPr>
          </a:p>
          <a:p>
            <a:pPr>
              <a:buFontTx/>
              <a:buBlip>
                <a:blip r:embed="rId3"/>
              </a:buBlip>
              <a:tabLst>
                <a:tab pos="-2114550" algn="l"/>
                <a:tab pos="-1771650" algn="l"/>
                <a:tab pos="-514350" algn="l"/>
              </a:tabLst>
            </a:pPr>
            <a:r>
              <a:rPr lang="en-US" sz="2400" b="1" dirty="0">
                <a:solidFill>
                  <a:schemeClr val="bg1"/>
                </a:solidFill>
                <a:latin typeface="+mn-lt"/>
              </a:rPr>
              <a:t> Audits must be properly managed;</a:t>
            </a:r>
          </a:p>
          <a:p>
            <a:pPr>
              <a:buFontTx/>
              <a:buBlip>
                <a:blip r:embed="rId3"/>
              </a:buBlip>
              <a:tabLst>
                <a:tab pos="-2114550" algn="l"/>
                <a:tab pos="-1771650" algn="l"/>
                <a:tab pos="-514350" algn="l"/>
              </a:tabLst>
            </a:pPr>
            <a:endParaRPr lang="en-US" sz="2400" b="1" dirty="0">
              <a:solidFill>
                <a:schemeClr val="bg1"/>
              </a:solidFill>
              <a:latin typeface="+mn-lt"/>
            </a:endParaRPr>
          </a:p>
          <a:p>
            <a:pPr>
              <a:buFontTx/>
              <a:buBlip>
                <a:blip r:embed="rId3"/>
              </a:buBlip>
              <a:tabLst>
                <a:tab pos="-2114550" algn="l"/>
                <a:tab pos="-1771650" algn="l"/>
                <a:tab pos="-514350" algn="l"/>
              </a:tabLst>
            </a:pPr>
            <a:r>
              <a:rPr lang="en-US" sz="2400" b="1" dirty="0">
                <a:solidFill>
                  <a:schemeClr val="bg1"/>
                </a:solidFill>
                <a:latin typeface="+mn-lt"/>
              </a:rPr>
              <a:t> Audits should not be surprising conducted ;</a:t>
            </a:r>
          </a:p>
          <a:p>
            <a:pPr>
              <a:buFontTx/>
              <a:buBlip>
                <a:blip r:embed="rId3"/>
              </a:buBlip>
              <a:tabLst>
                <a:tab pos="-2114550" algn="l"/>
                <a:tab pos="-1771650" algn="l"/>
                <a:tab pos="-514350" algn="l"/>
              </a:tabLst>
            </a:pPr>
            <a:endParaRPr lang="en-US" sz="2400" b="1" dirty="0">
              <a:solidFill>
                <a:schemeClr val="bg1"/>
              </a:solidFill>
              <a:latin typeface="+mn-lt"/>
            </a:endParaRPr>
          </a:p>
          <a:p>
            <a:pPr>
              <a:buFontTx/>
              <a:buBlip>
                <a:blip r:embed="rId3"/>
              </a:buBlip>
              <a:tabLst>
                <a:tab pos="-2114550" algn="l"/>
                <a:tab pos="-1771650" algn="l"/>
                <a:tab pos="-514350" algn="l"/>
              </a:tabLst>
            </a:pPr>
            <a:r>
              <a:rPr lang="en-US" sz="2400" b="1" dirty="0">
                <a:solidFill>
                  <a:schemeClr val="bg1"/>
                </a:solidFill>
                <a:latin typeface="+mn-lt"/>
              </a:rPr>
              <a:t> Always consult each relevant dates;</a:t>
            </a:r>
          </a:p>
        </p:txBody>
      </p:sp>
      <p:pic>
        <p:nvPicPr>
          <p:cNvPr id="36891" name="Picture 27" descr="MC900231773[1]"/>
          <p:cNvPicPr>
            <a:picLocks noChangeAspect="1" noChangeArrowheads="1"/>
          </p:cNvPicPr>
          <p:nvPr/>
        </p:nvPicPr>
        <p:blipFill>
          <a:blip r:embed="rId4" cstate="print"/>
          <a:srcRect/>
          <a:stretch>
            <a:fillRect/>
          </a:stretch>
        </p:blipFill>
        <p:spPr bwMode="auto">
          <a:xfrm>
            <a:off x="5638800" y="0"/>
            <a:ext cx="3505200" cy="4021061"/>
          </a:xfrm>
          <a:prstGeom prst="rect">
            <a:avLst/>
          </a:prstGeom>
          <a:noFill/>
        </p:spPr>
      </p:pic>
      <p:sp>
        <p:nvSpPr>
          <p:cNvPr id="9" name="Правоъгълник 8"/>
          <p:cNvSpPr/>
          <p:nvPr/>
        </p:nvSpPr>
        <p:spPr>
          <a:xfrm>
            <a:off x="304800" y="304800"/>
            <a:ext cx="3973717" cy="461665"/>
          </a:xfrm>
          <a:prstGeom prst="rect">
            <a:avLst/>
          </a:prstGeom>
        </p:spPr>
        <p:txBody>
          <a:bodyPr wrap="non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.1</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introduction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1" name="Picture 19" descr="MP900448685[1]"/>
          <p:cNvPicPr>
            <a:picLocks noChangeAspect="1" noChangeArrowheads="1"/>
          </p:cNvPicPr>
          <p:nvPr/>
        </p:nvPicPr>
        <p:blipFill>
          <a:blip r:embed="rId3" cstate="print"/>
          <a:srcRect/>
          <a:stretch>
            <a:fillRect/>
          </a:stretch>
        </p:blipFill>
        <p:spPr bwMode="auto">
          <a:xfrm>
            <a:off x="6400800" y="1447800"/>
            <a:ext cx="2387600" cy="3581400"/>
          </a:xfrm>
          <a:prstGeom prst="rect">
            <a:avLst/>
          </a:prstGeom>
          <a:noFill/>
        </p:spPr>
      </p:pic>
      <p:sp>
        <p:nvSpPr>
          <p:cNvPr id="38935" name="AutoShape 23"/>
          <p:cNvSpPr>
            <a:spLocks noChangeArrowheads="1"/>
          </p:cNvSpPr>
          <p:nvPr/>
        </p:nvSpPr>
        <p:spPr bwMode="auto">
          <a:xfrm>
            <a:off x="1295400" y="3048000"/>
            <a:ext cx="4800600" cy="609600"/>
          </a:xfrm>
          <a:prstGeom prst="flowChartAlternateProcess">
            <a:avLst/>
          </a:prstGeom>
          <a:solidFill>
            <a:srgbClr val="FFFF00"/>
          </a:solidFill>
          <a:ln w="38100">
            <a:solidFill>
              <a:srgbClr val="FFCC00"/>
            </a:solidFill>
            <a:miter lim="800000"/>
            <a:headEnd/>
            <a:tailEnd/>
          </a:ln>
          <a:effectLst/>
        </p:spPr>
        <p:txBody>
          <a:bodyPr wrap="none" anchor="ctr"/>
          <a:lstStyle/>
          <a:p>
            <a:pPr algn="ctr"/>
            <a:r>
              <a:rPr lang="en-GB" sz="2400" dirty="0">
                <a:solidFill>
                  <a:srgbClr val="FF9900"/>
                </a:solidFill>
                <a:effectLst>
                  <a:outerShdw blurRad="38100" dist="38100" dir="2700000" algn="tl">
                    <a:srgbClr val="000000"/>
                  </a:outerShdw>
                </a:effectLst>
                <a:latin typeface="+mn-lt"/>
              </a:rPr>
              <a:t>Directing a opening meeting</a:t>
            </a:r>
            <a:endParaRPr lang="bg-BG" sz="2400" dirty="0">
              <a:solidFill>
                <a:srgbClr val="FF9900"/>
              </a:solidFill>
              <a:effectLst>
                <a:outerShdw blurRad="38100" dist="38100" dir="2700000" algn="tl">
                  <a:srgbClr val="000000"/>
                </a:outerShdw>
              </a:effectLst>
              <a:latin typeface="+mn-lt"/>
            </a:endParaRPr>
          </a:p>
        </p:txBody>
      </p:sp>
      <p:sp>
        <p:nvSpPr>
          <p:cNvPr id="38936" name="AutoShape 24"/>
          <p:cNvSpPr>
            <a:spLocks noChangeArrowheads="1"/>
          </p:cNvSpPr>
          <p:nvPr/>
        </p:nvSpPr>
        <p:spPr bwMode="auto">
          <a:xfrm>
            <a:off x="1295400" y="2209800"/>
            <a:ext cx="4800600" cy="609600"/>
          </a:xfrm>
          <a:prstGeom prst="flowChartAlternateProcess">
            <a:avLst/>
          </a:prstGeom>
          <a:solidFill>
            <a:srgbClr val="FFCC00"/>
          </a:solidFill>
          <a:ln w="38100">
            <a:solidFill>
              <a:srgbClr val="FF6600"/>
            </a:solidFill>
            <a:miter lim="800000"/>
            <a:headEnd/>
            <a:tailEnd/>
          </a:ln>
          <a:effectLst/>
        </p:spPr>
        <p:txBody>
          <a:bodyPr wrap="none" anchor="ctr"/>
          <a:lstStyle/>
          <a:p>
            <a:pPr algn="ctr"/>
            <a:r>
              <a:rPr lang="en-GB" sz="2400" dirty="0">
                <a:solidFill>
                  <a:srgbClr val="FF3300"/>
                </a:solidFill>
                <a:effectLst>
                  <a:outerShdw blurRad="38100" dist="38100" dir="2700000" algn="tl">
                    <a:srgbClr val="000000"/>
                  </a:outerShdw>
                </a:effectLst>
                <a:latin typeface="+mn-lt"/>
              </a:rPr>
              <a:t>Planning and preparation</a:t>
            </a:r>
            <a:endParaRPr lang="bg-BG" sz="2400" dirty="0">
              <a:solidFill>
                <a:srgbClr val="FF3300"/>
              </a:solidFill>
              <a:effectLst>
                <a:outerShdw blurRad="38100" dist="38100" dir="2700000" algn="tl">
                  <a:srgbClr val="000000"/>
                </a:outerShdw>
              </a:effectLst>
              <a:latin typeface="+mn-lt"/>
            </a:endParaRPr>
          </a:p>
        </p:txBody>
      </p:sp>
      <p:sp>
        <p:nvSpPr>
          <p:cNvPr id="38937" name="AutoShape 25"/>
          <p:cNvSpPr>
            <a:spLocks noChangeArrowheads="1"/>
          </p:cNvSpPr>
          <p:nvPr/>
        </p:nvSpPr>
        <p:spPr bwMode="auto">
          <a:xfrm>
            <a:off x="1295400" y="1371600"/>
            <a:ext cx="4800600" cy="609600"/>
          </a:xfrm>
          <a:prstGeom prst="flowChartAlternateProcess">
            <a:avLst/>
          </a:prstGeom>
          <a:solidFill>
            <a:srgbClr val="FF0000"/>
          </a:solidFill>
          <a:ln w="38100">
            <a:solidFill>
              <a:srgbClr val="CC0000"/>
            </a:solidFill>
            <a:miter lim="800000"/>
            <a:headEnd/>
            <a:tailEnd/>
          </a:ln>
          <a:effectLst/>
        </p:spPr>
        <p:txBody>
          <a:bodyPr anchor="ctr"/>
          <a:lstStyle/>
          <a:p>
            <a:pPr algn="ctr"/>
            <a:r>
              <a:rPr lang="en-GB" sz="2400" dirty="0">
                <a:solidFill>
                  <a:srgbClr val="800000"/>
                </a:solidFill>
                <a:effectLst>
                  <a:outerShdw blurRad="38100" dist="38100" dir="2700000" algn="tl">
                    <a:srgbClr val="000000"/>
                  </a:outerShdw>
                </a:effectLst>
                <a:latin typeface="+mn-lt"/>
              </a:rPr>
              <a:t>Collection of information</a:t>
            </a:r>
            <a:endParaRPr lang="bg-BG" sz="2400" dirty="0">
              <a:solidFill>
                <a:srgbClr val="800000"/>
              </a:solidFill>
              <a:effectLst>
                <a:outerShdw blurRad="38100" dist="38100" dir="2700000" algn="tl">
                  <a:srgbClr val="000000"/>
                </a:outerShdw>
              </a:effectLst>
              <a:latin typeface="+mn-lt"/>
            </a:endParaRPr>
          </a:p>
        </p:txBody>
      </p:sp>
      <p:sp>
        <p:nvSpPr>
          <p:cNvPr id="38938" name="AutoShape 26"/>
          <p:cNvSpPr>
            <a:spLocks noChangeArrowheads="1"/>
          </p:cNvSpPr>
          <p:nvPr/>
        </p:nvSpPr>
        <p:spPr bwMode="auto">
          <a:xfrm>
            <a:off x="1295400" y="5562600"/>
            <a:ext cx="4800600" cy="609600"/>
          </a:xfrm>
          <a:prstGeom prst="flowChartAlternateProcess">
            <a:avLst/>
          </a:prstGeom>
          <a:solidFill>
            <a:srgbClr val="CCCCFF"/>
          </a:solidFill>
          <a:ln w="38100">
            <a:solidFill>
              <a:srgbClr val="6600CC"/>
            </a:solidFill>
            <a:miter lim="800000"/>
            <a:headEnd/>
            <a:tailEnd/>
          </a:ln>
          <a:effectLst/>
        </p:spPr>
        <p:txBody>
          <a:bodyPr wrap="none" anchor="ctr"/>
          <a:lstStyle/>
          <a:p>
            <a:pPr algn="ctr"/>
            <a:r>
              <a:rPr lang="en-GB" sz="2400" dirty="0">
                <a:solidFill>
                  <a:srgbClr val="6600CC"/>
                </a:solidFill>
                <a:effectLst>
                  <a:outerShdw blurRad="38100" dist="38100" dir="2700000" algn="tl">
                    <a:srgbClr val="000000"/>
                  </a:outerShdw>
                </a:effectLst>
                <a:latin typeface="+mn-lt"/>
              </a:rPr>
              <a:t>Preparing the subsequent audit</a:t>
            </a:r>
            <a:endParaRPr lang="bg-BG" sz="2400" dirty="0">
              <a:solidFill>
                <a:srgbClr val="6600CC"/>
              </a:solidFill>
              <a:effectLst>
                <a:outerShdw blurRad="38100" dist="38100" dir="2700000" algn="tl">
                  <a:srgbClr val="000000"/>
                </a:outerShdw>
              </a:effectLst>
              <a:latin typeface="+mn-lt"/>
            </a:endParaRPr>
          </a:p>
        </p:txBody>
      </p:sp>
      <p:sp>
        <p:nvSpPr>
          <p:cNvPr id="38940" name="AutoShape 28"/>
          <p:cNvSpPr>
            <a:spLocks noChangeArrowheads="1"/>
          </p:cNvSpPr>
          <p:nvPr/>
        </p:nvSpPr>
        <p:spPr bwMode="auto">
          <a:xfrm>
            <a:off x="1295400" y="3886200"/>
            <a:ext cx="4800600" cy="609600"/>
          </a:xfrm>
          <a:prstGeom prst="flowChartAlternateProcess">
            <a:avLst/>
          </a:prstGeom>
          <a:solidFill>
            <a:srgbClr val="99FF33"/>
          </a:solidFill>
          <a:ln w="38100">
            <a:solidFill>
              <a:srgbClr val="009900"/>
            </a:solidFill>
            <a:miter lim="800000"/>
            <a:headEnd/>
            <a:tailEnd/>
          </a:ln>
          <a:effectLst/>
        </p:spPr>
        <p:txBody>
          <a:bodyPr wrap="none" anchor="ctr"/>
          <a:lstStyle/>
          <a:p>
            <a:pPr algn="ctr"/>
            <a:r>
              <a:rPr lang="en-GB" sz="2400" dirty="0">
                <a:solidFill>
                  <a:srgbClr val="006600"/>
                </a:solidFill>
                <a:effectLst>
                  <a:outerShdw blurRad="38100" dist="38100" dir="2700000" algn="tl">
                    <a:srgbClr val="000000"/>
                  </a:outerShdw>
                </a:effectLst>
                <a:latin typeface="+mn-lt"/>
              </a:rPr>
              <a:t>Managing the audit</a:t>
            </a:r>
            <a:endParaRPr lang="bg-BG" sz="2400" dirty="0">
              <a:solidFill>
                <a:srgbClr val="006600"/>
              </a:solidFill>
              <a:effectLst>
                <a:outerShdw blurRad="38100" dist="38100" dir="2700000" algn="tl">
                  <a:srgbClr val="000000"/>
                </a:outerShdw>
              </a:effectLst>
              <a:latin typeface="+mn-lt"/>
            </a:endParaRPr>
          </a:p>
        </p:txBody>
      </p:sp>
      <p:sp>
        <p:nvSpPr>
          <p:cNvPr id="38941" name="AutoShape 29"/>
          <p:cNvSpPr>
            <a:spLocks noChangeArrowheads="1"/>
          </p:cNvSpPr>
          <p:nvPr/>
        </p:nvSpPr>
        <p:spPr bwMode="auto">
          <a:xfrm>
            <a:off x="1295400" y="4724400"/>
            <a:ext cx="4800600" cy="609600"/>
          </a:xfrm>
          <a:prstGeom prst="flowChartAlternateProcess">
            <a:avLst/>
          </a:prstGeom>
          <a:solidFill>
            <a:srgbClr val="99CCFF"/>
          </a:solidFill>
          <a:ln w="38100">
            <a:solidFill>
              <a:srgbClr val="000080"/>
            </a:solidFill>
            <a:miter lim="800000"/>
            <a:headEnd/>
            <a:tailEnd/>
          </a:ln>
          <a:effectLst/>
        </p:spPr>
        <p:txBody>
          <a:bodyPr wrap="none" anchor="ctr"/>
          <a:lstStyle/>
          <a:p>
            <a:pPr algn="ctr"/>
            <a:r>
              <a:rPr lang="en-GB" sz="2400" dirty="0">
                <a:solidFill>
                  <a:srgbClr val="000099"/>
                </a:solidFill>
                <a:effectLst>
                  <a:outerShdw blurRad="38100" dist="38100" dir="2700000" algn="tl">
                    <a:srgbClr val="000000"/>
                  </a:outerShdw>
                </a:effectLst>
                <a:latin typeface="+mn-lt"/>
              </a:rPr>
              <a:t>Directing a closed meeting</a:t>
            </a:r>
            <a:endParaRPr lang="bg-BG" sz="2400" dirty="0">
              <a:solidFill>
                <a:srgbClr val="000099"/>
              </a:solidFill>
              <a:effectLst>
                <a:outerShdw blurRad="38100" dist="38100" dir="2700000" algn="tl">
                  <a:srgbClr val="000000"/>
                </a:outerShdw>
              </a:effectLst>
              <a:latin typeface="+mn-lt"/>
            </a:endParaRPr>
          </a:p>
        </p:txBody>
      </p:sp>
      <p:sp>
        <p:nvSpPr>
          <p:cNvPr id="9" name="Правоъгълник 8"/>
          <p:cNvSpPr/>
          <p:nvPr/>
        </p:nvSpPr>
        <p:spPr>
          <a:xfrm>
            <a:off x="304800" y="304800"/>
            <a:ext cx="88392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.2</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Responsibilities of the Lead Auditor   </a:t>
            </a:r>
          </a:p>
          <a:p>
            <a:pPr marL="982663" indent="-900113" fontAlgn="auto">
              <a:spcAft>
                <a:spcPts val="0"/>
              </a:spcAft>
              <a:buFont typeface="Wingdings" pitchFamily="2" charset="2"/>
              <a:buNone/>
              <a:defRPr/>
            </a:pPr>
            <a:r>
              <a:rPr lang="en-US" sz="2400" b="1" cap="all" dirty="0">
                <a:solidFill>
                  <a:srgbClr val="0B508F"/>
                </a:solidFill>
                <a:latin typeface="Arial Black" pitchFamily="34" charset="0"/>
              </a:rPr>
              <a:t>          DURING THE AUDIT CYCLE</a:t>
            </a:r>
            <a:endParaRPr lang="en-GB" sz="2400" b="1" cap="all" dirty="0">
              <a:solidFill>
                <a:srgbClr val="0B508F"/>
              </a:solidFill>
              <a:latin typeface="Arial Black"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762000" y="1905000"/>
            <a:ext cx="5334000" cy="609600"/>
          </a:xfrm>
          <a:prstGeom prst="rect">
            <a:avLst/>
          </a:prstGeom>
          <a:noFill/>
          <a:ln w="9525">
            <a:noFill/>
            <a:miter lim="800000"/>
            <a:headEnd/>
            <a:tailEnd/>
          </a:ln>
          <a:effectLst/>
        </p:spPr>
        <p:txBody>
          <a:bodyPr anchor="ctr"/>
          <a:lstStyle/>
          <a:p>
            <a:pPr algn="ctr"/>
            <a:r>
              <a:rPr lang="en-US" sz="2400" b="1" dirty="0">
                <a:solidFill>
                  <a:schemeClr val="bg1"/>
                </a:solidFill>
                <a:latin typeface="+mn-lt"/>
              </a:rPr>
              <a:t>Four phases for leading of audit</a:t>
            </a:r>
            <a:endParaRPr lang="bg-BG" sz="2400" b="1" dirty="0">
              <a:solidFill>
                <a:schemeClr val="bg1"/>
              </a:solidFill>
              <a:latin typeface="+mn-lt"/>
            </a:endParaRPr>
          </a:p>
        </p:txBody>
      </p:sp>
      <p:pic>
        <p:nvPicPr>
          <p:cNvPr id="40975" name="Picture 15" descr="MC900089900[1]"/>
          <p:cNvPicPr>
            <a:picLocks noChangeAspect="1" noChangeArrowheads="1"/>
          </p:cNvPicPr>
          <p:nvPr/>
        </p:nvPicPr>
        <p:blipFill>
          <a:blip r:embed="rId3" cstate="print"/>
          <a:srcRect/>
          <a:stretch>
            <a:fillRect/>
          </a:stretch>
        </p:blipFill>
        <p:spPr bwMode="auto">
          <a:xfrm>
            <a:off x="6096000" y="685800"/>
            <a:ext cx="2667000" cy="2133600"/>
          </a:xfrm>
          <a:prstGeom prst="rect">
            <a:avLst/>
          </a:prstGeom>
          <a:noFill/>
        </p:spPr>
      </p:pic>
      <p:graphicFrame>
        <p:nvGraphicFramePr>
          <p:cNvPr id="40977" name="Object 17"/>
          <p:cNvGraphicFramePr>
            <a:graphicFrameLocks noChangeAspect="1"/>
          </p:cNvGraphicFramePr>
          <p:nvPr/>
        </p:nvGraphicFramePr>
        <p:xfrm>
          <a:off x="0" y="2582863"/>
          <a:ext cx="6048375" cy="3990975"/>
        </p:xfrm>
        <a:graphic>
          <a:graphicData uri="http://schemas.openxmlformats.org/presentationml/2006/ole">
            <mc:AlternateContent xmlns:mc="http://schemas.openxmlformats.org/markup-compatibility/2006">
              <mc:Choice xmlns:v="urn:schemas-microsoft-com:vml" Requires="v">
                <p:oleObj spid="_x0000_s15363" name="Worksheet" r:id="rId4" imgW="5353132" imgH="2943225" progId="Excel.Sheet.8">
                  <p:embed/>
                </p:oleObj>
              </mc:Choice>
              <mc:Fallback>
                <p:oleObj name="Worksheet" r:id="rId4" imgW="5353132" imgH="2943225" progId="Excel.Sheet.8">
                  <p:embed/>
                  <p:pic>
                    <p:nvPicPr>
                      <p:cNvPr id="0" name="Picture 3"/>
                      <p:cNvPicPr>
                        <a:picLocks noChangeAspect="1" noChangeArrowheads="1"/>
                      </p:cNvPicPr>
                      <p:nvPr/>
                    </p:nvPicPr>
                    <p:blipFill>
                      <a:blip r:embed="rId5">
                        <a:lum bright="-2000"/>
                        <a:extLst>
                          <a:ext uri="{28A0092B-C50C-407E-A947-70E740481C1C}">
                            <a14:useLocalDpi xmlns:a14="http://schemas.microsoft.com/office/drawing/2010/main" val="0"/>
                          </a:ext>
                        </a:extLst>
                      </a:blip>
                      <a:srcRect/>
                      <a:stretch>
                        <a:fillRect/>
                      </a:stretch>
                    </p:blipFill>
                    <p:spPr bwMode="auto">
                      <a:xfrm>
                        <a:off x="0" y="2582863"/>
                        <a:ext cx="6048375" cy="3990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0C0C0">
                                <a:alpha val="66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78" name="Rectangle 18"/>
          <p:cNvSpPr>
            <a:spLocks noChangeArrowheads="1"/>
          </p:cNvSpPr>
          <p:nvPr/>
        </p:nvSpPr>
        <p:spPr bwMode="auto">
          <a:xfrm>
            <a:off x="4800600" y="3124200"/>
            <a:ext cx="1828800" cy="609600"/>
          </a:xfrm>
          <a:prstGeom prst="rect">
            <a:avLst/>
          </a:prstGeom>
          <a:noFill/>
          <a:ln w="9525">
            <a:noFill/>
            <a:miter lim="800000"/>
            <a:headEnd/>
            <a:tailEnd/>
          </a:ln>
          <a:effectLst/>
        </p:spPr>
        <p:txBody>
          <a:bodyPr anchor="ctr"/>
          <a:lstStyle/>
          <a:p>
            <a:pPr algn="ctr"/>
            <a:r>
              <a:rPr lang="en-GB" sz="2000" b="1" dirty="0">
                <a:solidFill>
                  <a:schemeClr val="bg1"/>
                </a:solidFill>
                <a:latin typeface="+mn-lt"/>
              </a:rPr>
              <a:t>The audit preparation</a:t>
            </a:r>
            <a:endParaRPr lang="bg-BG" sz="2000" b="1" dirty="0">
              <a:solidFill>
                <a:schemeClr val="bg1"/>
              </a:solidFill>
              <a:latin typeface="+mn-lt"/>
            </a:endParaRPr>
          </a:p>
        </p:txBody>
      </p:sp>
      <p:sp>
        <p:nvSpPr>
          <p:cNvPr id="40979" name="Rectangle 19"/>
          <p:cNvSpPr>
            <a:spLocks noChangeArrowheads="1"/>
          </p:cNvSpPr>
          <p:nvPr/>
        </p:nvSpPr>
        <p:spPr bwMode="auto">
          <a:xfrm>
            <a:off x="0" y="3810000"/>
            <a:ext cx="2133600" cy="1143000"/>
          </a:xfrm>
          <a:prstGeom prst="rect">
            <a:avLst/>
          </a:prstGeom>
          <a:noFill/>
          <a:ln w="9525">
            <a:noFill/>
            <a:miter lim="800000"/>
            <a:headEnd/>
            <a:tailEnd/>
          </a:ln>
          <a:effectLst/>
        </p:spPr>
        <p:txBody>
          <a:bodyPr anchor="ctr"/>
          <a:lstStyle/>
          <a:p>
            <a:pPr algn="ctr"/>
            <a:r>
              <a:rPr lang="en-US" sz="2000" b="1" dirty="0">
                <a:solidFill>
                  <a:schemeClr val="bg1"/>
                </a:solidFill>
                <a:latin typeface="+mn-lt"/>
              </a:rPr>
              <a:t>Reporting on the</a:t>
            </a:r>
            <a:r>
              <a:rPr lang="en-US" sz="2000" b="1" dirty="0">
                <a:solidFill>
                  <a:srgbClr val="FF0000"/>
                </a:solidFill>
                <a:latin typeface="+mn-lt"/>
              </a:rPr>
              <a:t> </a:t>
            </a:r>
            <a:r>
              <a:rPr lang="en-US" sz="2000" b="1" dirty="0">
                <a:solidFill>
                  <a:schemeClr val="bg1"/>
                </a:solidFill>
                <a:latin typeface="+mn-lt"/>
              </a:rPr>
              <a:t>audit results</a:t>
            </a:r>
            <a:endParaRPr lang="bg-BG" sz="2000" b="1" dirty="0">
              <a:solidFill>
                <a:srgbClr val="FF0000"/>
              </a:solidFill>
              <a:latin typeface="+mn-lt"/>
            </a:endParaRPr>
          </a:p>
        </p:txBody>
      </p:sp>
      <p:sp>
        <p:nvSpPr>
          <p:cNvPr id="40980" name="Rectangle 20"/>
          <p:cNvSpPr>
            <a:spLocks noChangeArrowheads="1"/>
          </p:cNvSpPr>
          <p:nvPr/>
        </p:nvSpPr>
        <p:spPr bwMode="auto">
          <a:xfrm>
            <a:off x="3581400" y="5334000"/>
            <a:ext cx="1828800" cy="609600"/>
          </a:xfrm>
          <a:prstGeom prst="rect">
            <a:avLst/>
          </a:prstGeom>
          <a:noFill/>
          <a:ln w="9525">
            <a:noFill/>
            <a:miter lim="800000"/>
            <a:headEnd/>
            <a:tailEnd/>
          </a:ln>
          <a:effectLst/>
        </p:spPr>
        <p:txBody>
          <a:bodyPr anchor="ctr"/>
          <a:lstStyle/>
          <a:p>
            <a:pPr algn="ctr"/>
            <a:r>
              <a:rPr lang="en-GB" sz="2000" b="1" dirty="0">
                <a:solidFill>
                  <a:schemeClr val="bg1"/>
                </a:solidFill>
                <a:latin typeface="+mn-lt"/>
              </a:rPr>
              <a:t>The audit carrying out</a:t>
            </a:r>
            <a:endParaRPr lang="bg-BG" sz="2000" b="1" dirty="0">
              <a:solidFill>
                <a:schemeClr val="bg1"/>
              </a:solidFill>
              <a:latin typeface="+mn-lt"/>
            </a:endParaRPr>
          </a:p>
        </p:txBody>
      </p:sp>
      <p:sp>
        <p:nvSpPr>
          <p:cNvPr id="40981" name="Rectangle 21"/>
          <p:cNvSpPr>
            <a:spLocks noChangeArrowheads="1"/>
          </p:cNvSpPr>
          <p:nvPr/>
        </p:nvSpPr>
        <p:spPr bwMode="auto">
          <a:xfrm>
            <a:off x="1981200" y="2971800"/>
            <a:ext cx="1828800" cy="609600"/>
          </a:xfrm>
          <a:prstGeom prst="rect">
            <a:avLst/>
          </a:prstGeom>
          <a:noFill/>
          <a:ln w="9525">
            <a:noFill/>
            <a:miter lim="800000"/>
            <a:headEnd/>
            <a:tailEnd/>
          </a:ln>
          <a:effectLst/>
        </p:spPr>
        <p:txBody>
          <a:bodyPr anchor="ctr"/>
          <a:lstStyle/>
          <a:p>
            <a:pPr algn="ctr"/>
            <a:r>
              <a:rPr lang="en-GB" sz="2000" b="1" dirty="0">
                <a:solidFill>
                  <a:schemeClr val="bg1"/>
                </a:solidFill>
                <a:latin typeface="+mn-lt"/>
              </a:rPr>
              <a:t>The audit control</a:t>
            </a:r>
            <a:endParaRPr lang="bg-BG" sz="2000" b="1" dirty="0">
              <a:solidFill>
                <a:schemeClr val="bg1"/>
              </a:solidFill>
              <a:latin typeface="+mn-lt"/>
            </a:endParaRPr>
          </a:p>
        </p:txBody>
      </p:sp>
      <p:sp>
        <p:nvSpPr>
          <p:cNvPr id="9" name="Правоъгълник 8"/>
          <p:cNvSpPr/>
          <p:nvPr/>
        </p:nvSpPr>
        <p:spPr>
          <a:xfrm>
            <a:off x="304800" y="304800"/>
            <a:ext cx="6447471" cy="830997"/>
          </a:xfrm>
          <a:prstGeom prst="rect">
            <a:avLst/>
          </a:prstGeom>
        </p:spPr>
        <p:txBody>
          <a:bodyPr wrap="non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.3</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phases of THE AUDIT CYCLE</a:t>
            </a:r>
            <a:endParaRPr lang="en-GB" sz="2400" b="1" cap="all" dirty="0">
              <a:solidFill>
                <a:srgbClr val="0B508F"/>
              </a:solidFill>
              <a:latin typeface="Arial Black" pitchFamily="34" charset="0"/>
            </a:endParaRPr>
          </a:p>
          <a:p>
            <a:pPr marL="982663" indent="-900113" fontAlgn="auto">
              <a:spcAft>
                <a:spcPts val="0"/>
              </a:spcAft>
              <a:buFont typeface="Wingdings" pitchFamily="2" charset="2"/>
              <a:buNone/>
              <a:defRPr/>
            </a:pPr>
            <a:endParaRPr lang="en-GB" sz="2400" b="1" cap="all" dirty="0">
              <a:solidFill>
                <a:srgbClr val="0B508F"/>
              </a:solidFill>
              <a:latin typeface="Arial Black"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3" name="Picture 15" descr="3951167E"/>
          <p:cNvPicPr>
            <a:picLocks noChangeAspect="1" noChangeArrowheads="1"/>
          </p:cNvPicPr>
          <p:nvPr/>
        </p:nvPicPr>
        <p:blipFill>
          <a:blip r:embed="rId3" cstate="print">
            <a:lum contrast="42000"/>
          </a:blip>
          <a:srcRect/>
          <a:stretch>
            <a:fillRect/>
          </a:stretch>
        </p:blipFill>
        <p:spPr bwMode="auto">
          <a:xfrm>
            <a:off x="106900663" y="105516363"/>
            <a:ext cx="6245225" cy="9018587"/>
          </a:xfrm>
          <a:prstGeom prst="rect">
            <a:avLst/>
          </a:prstGeom>
          <a:noFill/>
          <a:ln w="9525" algn="in">
            <a:noFill/>
            <a:miter lim="800000"/>
            <a:headEnd/>
            <a:tailEnd/>
          </a:ln>
          <a:effectLst/>
        </p:spPr>
      </p:pic>
      <p:pic>
        <p:nvPicPr>
          <p:cNvPr id="43024" name="Picture 16" descr="3951167E"/>
          <p:cNvPicPr>
            <a:picLocks noChangeAspect="1" noChangeArrowheads="1"/>
          </p:cNvPicPr>
          <p:nvPr/>
        </p:nvPicPr>
        <p:blipFill>
          <a:blip r:embed="rId3" cstate="print">
            <a:lum contrast="42000"/>
          </a:blip>
          <a:srcRect/>
          <a:stretch>
            <a:fillRect/>
          </a:stretch>
        </p:blipFill>
        <p:spPr bwMode="auto">
          <a:xfrm>
            <a:off x="107053063" y="105668763"/>
            <a:ext cx="6245225" cy="9018587"/>
          </a:xfrm>
          <a:prstGeom prst="rect">
            <a:avLst/>
          </a:prstGeom>
          <a:noFill/>
          <a:ln w="9525" algn="in">
            <a:noFill/>
            <a:miter lim="800000"/>
            <a:headEnd/>
            <a:tailEnd/>
          </a:ln>
          <a:effectLst/>
        </p:spPr>
      </p:pic>
      <p:pic>
        <p:nvPicPr>
          <p:cNvPr id="43025" name="Picture 17" descr="3951167E"/>
          <p:cNvPicPr>
            <a:picLocks noChangeAspect="1" noChangeArrowheads="1"/>
          </p:cNvPicPr>
          <p:nvPr/>
        </p:nvPicPr>
        <p:blipFill>
          <a:blip r:embed="rId3" cstate="print">
            <a:lum contrast="42000"/>
          </a:blip>
          <a:srcRect/>
          <a:stretch>
            <a:fillRect/>
          </a:stretch>
        </p:blipFill>
        <p:spPr bwMode="auto">
          <a:xfrm>
            <a:off x="107205463" y="105821163"/>
            <a:ext cx="6245225" cy="9018587"/>
          </a:xfrm>
          <a:prstGeom prst="rect">
            <a:avLst/>
          </a:prstGeom>
          <a:noFill/>
          <a:ln w="9525" algn="in">
            <a:noFill/>
            <a:miter lim="800000"/>
            <a:headEnd/>
            <a:tailEnd/>
          </a:ln>
          <a:effectLst/>
        </p:spPr>
      </p:pic>
      <p:pic>
        <p:nvPicPr>
          <p:cNvPr id="43026" name="Picture 18" descr="3951167E"/>
          <p:cNvPicPr>
            <a:picLocks noChangeAspect="1" noChangeArrowheads="1"/>
          </p:cNvPicPr>
          <p:nvPr/>
        </p:nvPicPr>
        <p:blipFill>
          <a:blip r:embed="rId3" cstate="print">
            <a:lum contrast="42000"/>
          </a:blip>
          <a:srcRect/>
          <a:stretch>
            <a:fillRect/>
          </a:stretch>
        </p:blipFill>
        <p:spPr bwMode="auto">
          <a:xfrm>
            <a:off x="107357863" y="105973563"/>
            <a:ext cx="6245225" cy="9018587"/>
          </a:xfrm>
          <a:prstGeom prst="rect">
            <a:avLst/>
          </a:prstGeom>
          <a:noFill/>
          <a:ln w="9525" algn="in">
            <a:noFill/>
            <a:miter lim="800000"/>
            <a:headEnd/>
            <a:tailEnd/>
          </a:ln>
          <a:effectLst/>
        </p:spPr>
      </p:pic>
      <p:pic>
        <p:nvPicPr>
          <p:cNvPr id="43027" name="Picture 19" descr="3951167E"/>
          <p:cNvPicPr>
            <a:picLocks noChangeAspect="1" noChangeArrowheads="1"/>
          </p:cNvPicPr>
          <p:nvPr/>
        </p:nvPicPr>
        <p:blipFill>
          <a:blip r:embed="rId3" cstate="print">
            <a:lum contrast="42000"/>
          </a:blip>
          <a:srcRect/>
          <a:stretch>
            <a:fillRect/>
          </a:stretch>
        </p:blipFill>
        <p:spPr bwMode="auto">
          <a:xfrm>
            <a:off x="107510263" y="106125963"/>
            <a:ext cx="6245225" cy="9018587"/>
          </a:xfrm>
          <a:prstGeom prst="rect">
            <a:avLst/>
          </a:prstGeom>
          <a:noFill/>
          <a:ln w="9525" algn="in">
            <a:noFill/>
            <a:miter lim="800000"/>
            <a:headEnd/>
            <a:tailEnd/>
          </a:ln>
          <a:effectLst/>
        </p:spPr>
      </p:pic>
      <p:pic>
        <p:nvPicPr>
          <p:cNvPr id="43028" name="Picture 20" descr="3951167E"/>
          <p:cNvPicPr>
            <a:picLocks noChangeAspect="1" noChangeArrowheads="1"/>
          </p:cNvPicPr>
          <p:nvPr/>
        </p:nvPicPr>
        <p:blipFill>
          <a:blip r:embed="rId3" cstate="print">
            <a:lum contrast="42000"/>
          </a:blip>
          <a:srcRect/>
          <a:stretch>
            <a:fillRect/>
          </a:stretch>
        </p:blipFill>
        <p:spPr bwMode="auto">
          <a:xfrm>
            <a:off x="107662663" y="106278363"/>
            <a:ext cx="6245225" cy="9018587"/>
          </a:xfrm>
          <a:prstGeom prst="rect">
            <a:avLst/>
          </a:prstGeom>
          <a:noFill/>
          <a:ln w="9525" algn="in">
            <a:noFill/>
            <a:miter lim="800000"/>
            <a:headEnd/>
            <a:tailEnd/>
          </a:ln>
          <a:effectLst/>
        </p:spPr>
      </p:pic>
      <p:pic>
        <p:nvPicPr>
          <p:cNvPr id="43029" name="Picture 21" descr="3951167E"/>
          <p:cNvPicPr>
            <a:picLocks noChangeAspect="1" noChangeArrowheads="1"/>
          </p:cNvPicPr>
          <p:nvPr/>
        </p:nvPicPr>
        <p:blipFill>
          <a:blip r:embed="rId3" cstate="print">
            <a:lum contrast="42000"/>
          </a:blip>
          <a:srcRect/>
          <a:stretch>
            <a:fillRect/>
          </a:stretch>
        </p:blipFill>
        <p:spPr bwMode="auto">
          <a:xfrm>
            <a:off x="107815063" y="106430763"/>
            <a:ext cx="6245225" cy="9018587"/>
          </a:xfrm>
          <a:prstGeom prst="rect">
            <a:avLst/>
          </a:prstGeom>
          <a:noFill/>
          <a:ln w="9525" algn="in">
            <a:noFill/>
            <a:miter lim="800000"/>
            <a:headEnd/>
            <a:tailEnd/>
          </a:ln>
          <a:effectLst/>
        </p:spPr>
      </p:pic>
      <p:pic>
        <p:nvPicPr>
          <p:cNvPr id="43030" name="Picture 22" descr="3951167E"/>
          <p:cNvPicPr>
            <a:picLocks noChangeAspect="1" noChangeArrowheads="1"/>
          </p:cNvPicPr>
          <p:nvPr/>
        </p:nvPicPr>
        <p:blipFill>
          <a:blip r:embed="rId3" cstate="print">
            <a:lum contrast="42000"/>
          </a:blip>
          <a:srcRect/>
          <a:stretch>
            <a:fillRect/>
          </a:stretch>
        </p:blipFill>
        <p:spPr bwMode="auto">
          <a:xfrm>
            <a:off x="107967463" y="106583163"/>
            <a:ext cx="6245225" cy="9018587"/>
          </a:xfrm>
          <a:prstGeom prst="rect">
            <a:avLst/>
          </a:prstGeom>
          <a:noFill/>
          <a:ln w="9525" algn="in">
            <a:noFill/>
            <a:miter lim="800000"/>
            <a:headEnd/>
            <a:tailEnd/>
          </a:ln>
          <a:effectLst/>
        </p:spPr>
      </p:pic>
      <p:sp>
        <p:nvSpPr>
          <p:cNvPr id="43033" name="Rectangle 25"/>
          <p:cNvSpPr>
            <a:spLocks noChangeArrowheads="1"/>
          </p:cNvSpPr>
          <p:nvPr/>
        </p:nvSpPr>
        <p:spPr bwMode="auto">
          <a:xfrm>
            <a:off x="381000" y="4191000"/>
            <a:ext cx="3581400" cy="838200"/>
          </a:xfrm>
          <a:prstGeom prst="rect">
            <a:avLst/>
          </a:prstGeom>
          <a:solidFill>
            <a:srgbClr val="FFFF00"/>
          </a:solidFill>
          <a:ln w="9525">
            <a:solidFill>
              <a:schemeClr val="bg1"/>
            </a:solidFill>
            <a:miter lim="800000"/>
            <a:headEnd/>
            <a:tailEnd/>
          </a:ln>
          <a:effectLst/>
        </p:spPr>
        <p:txBody>
          <a:bodyPr wrap="none" anchor="ctr"/>
          <a:lstStyle/>
          <a:p>
            <a:r>
              <a:rPr lang="bg-BG" sz="1000" b="1" dirty="0">
                <a:solidFill>
                  <a:schemeClr val="bg1"/>
                </a:solidFill>
                <a:latin typeface="+mn-lt"/>
              </a:rPr>
              <a:t>  </a:t>
            </a:r>
            <a:r>
              <a:rPr lang="en-US" sz="1000" b="1" dirty="0">
                <a:solidFill>
                  <a:schemeClr val="bg1"/>
                </a:solidFill>
                <a:latin typeface="+mn-lt"/>
              </a:rPr>
              <a:t>Preparation of the activities related to the audit at the place</a:t>
            </a:r>
            <a:endParaRPr lang="bg-BG" sz="1000" b="1" dirty="0">
              <a:solidFill>
                <a:schemeClr val="bg1"/>
              </a:solidFill>
              <a:latin typeface="+mn-lt"/>
            </a:endParaRPr>
          </a:p>
          <a:p>
            <a:r>
              <a:rPr lang="bg-BG" sz="1000" b="1" dirty="0">
                <a:solidFill>
                  <a:schemeClr val="bg1"/>
                </a:solidFill>
                <a:latin typeface="+mn-lt"/>
              </a:rPr>
              <a:t>                                             (6.</a:t>
            </a:r>
            <a:r>
              <a:rPr lang="en-US" sz="1000" b="1" dirty="0">
                <a:solidFill>
                  <a:schemeClr val="bg1"/>
                </a:solidFill>
                <a:latin typeface="+mn-lt"/>
              </a:rPr>
              <a:t>4</a:t>
            </a:r>
            <a:r>
              <a:rPr lang="bg-BG" sz="1000" b="1" dirty="0">
                <a:solidFill>
                  <a:schemeClr val="bg1"/>
                </a:solidFill>
                <a:latin typeface="+mn-lt"/>
              </a:rPr>
              <a:t>)</a:t>
            </a:r>
          </a:p>
          <a:p>
            <a:pPr>
              <a:buFontTx/>
              <a:buChar char="-"/>
            </a:pPr>
            <a:r>
              <a:rPr lang="en-US" sz="900" dirty="0">
                <a:solidFill>
                  <a:schemeClr val="bg1"/>
                </a:solidFill>
                <a:latin typeface="+mn-lt"/>
              </a:rPr>
              <a:t>  preparation of the audit plan;</a:t>
            </a:r>
          </a:p>
          <a:p>
            <a:pPr>
              <a:buFontTx/>
              <a:buChar char="-"/>
            </a:pPr>
            <a:r>
              <a:rPr lang="en-US" sz="900" dirty="0">
                <a:solidFill>
                  <a:schemeClr val="bg1"/>
                </a:solidFill>
                <a:latin typeface="+mn-lt"/>
              </a:rPr>
              <a:t> distribution of tasks within the team of auditors; </a:t>
            </a:r>
          </a:p>
          <a:p>
            <a:pPr>
              <a:buFontTx/>
              <a:buChar char="-"/>
            </a:pPr>
            <a:r>
              <a:rPr lang="en-US" sz="900" dirty="0">
                <a:solidFill>
                  <a:schemeClr val="bg1"/>
                </a:solidFill>
                <a:latin typeface="+mn-lt"/>
              </a:rPr>
              <a:t> preparation of documents for work;</a:t>
            </a:r>
            <a:endParaRPr lang="bg-BG" sz="900" dirty="0">
              <a:solidFill>
                <a:schemeClr val="bg1"/>
              </a:solidFill>
              <a:latin typeface="+mn-lt"/>
            </a:endParaRPr>
          </a:p>
        </p:txBody>
      </p:sp>
      <p:sp>
        <p:nvSpPr>
          <p:cNvPr id="43034" name="Rectangle 26"/>
          <p:cNvSpPr>
            <a:spLocks noChangeArrowheads="1"/>
          </p:cNvSpPr>
          <p:nvPr/>
        </p:nvSpPr>
        <p:spPr bwMode="auto">
          <a:xfrm>
            <a:off x="381000" y="3200400"/>
            <a:ext cx="3581400" cy="838200"/>
          </a:xfrm>
          <a:prstGeom prst="rect">
            <a:avLst/>
          </a:prstGeom>
          <a:solidFill>
            <a:srgbClr val="002060"/>
          </a:solidFill>
          <a:ln w="9525">
            <a:solidFill>
              <a:schemeClr val="tx1"/>
            </a:solidFill>
            <a:miter lim="800000"/>
            <a:headEnd/>
            <a:tailEnd/>
          </a:ln>
          <a:effectLst/>
        </p:spPr>
        <p:txBody>
          <a:bodyPr wrap="none" anchor="ctr"/>
          <a:lstStyle/>
          <a:p>
            <a:pPr algn="ctr"/>
            <a:r>
              <a:rPr lang="bg-BG" sz="1000" b="1" dirty="0">
                <a:latin typeface="+mn-lt"/>
              </a:rPr>
              <a:t>         </a:t>
            </a:r>
            <a:r>
              <a:rPr lang="en-US" sz="1000" b="1" dirty="0">
                <a:latin typeface="+mn-lt"/>
              </a:rPr>
              <a:t>Carrying out the review of documents</a:t>
            </a:r>
            <a:endParaRPr lang="bg-BG" sz="1000" b="1" dirty="0">
              <a:latin typeface="+mn-lt"/>
            </a:endParaRPr>
          </a:p>
          <a:p>
            <a:r>
              <a:rPr lang="bg-BG" sz="1000" b="1" dirty="0">
                <a:latin typeface="+mn-lt"/>
              </a:rPr>
              <a:t>                                               (6.</a:t>
            </a:r>
            <a:r>
              <a:rPr lang="en-US" sz="1000" b="1" dirty="0">
                <a:latin typeface="+mn-lt"/>
              </a:rPr>
              <a:t>3</a:t>
            </a:r>
            <a:r>
              <a:rPr lang="bg-BG" sz="1000" b="1" dirty="0">
                <a:latin typeface="+mn-lt"/>
              </a:rPr>
              <a:t>)</a:t>
            </a:r>
          </a:p>
          <a:p>
            <a:pPr>
              <a:buFontTx/>
              <a:buChar char="-"/>
            </a:pPr>
            <a:r>
              <a:rPr lang="en-US" sz="900" dirty="0">
                <a:latin typeface="+mn-lt"/>
              </a:rPr>
              <a:t> review of relevant documents of the management system incl. records </a:t>
            </a:r>
          </a:p>
          <a:p>
            <a:r>
              <a:rPr lang="en-US" sz="900" dirty="0">
                <a:latin typeface="+mn-lt"/>
              </a:rPr>
              <a:t>  and determination of their compliance with audit criteria;</a:t>
            </a:r>
            <a:endParaRPr lang="bg-BG" sz="900" dirty="0">
              <a:latin typeface="+mn-lt"/>
            </a:endParaRPr>
          </a:p>
        </p:txBody>
      </p:sp>
      <p:sp>
        <p:nvSpPr>
          <p:cNvPr id="43035" name="Rectangle 27"/>
          <p:cNvSpPr>
            <a:spLocks noChangeArrowheads="1"/>
          </p:cNvSpPr>
          <p:nvPr/>
        </p:nvSpPr>
        <p:spPr bwMode="auto">
          <a:xfrm>
            <a:off x="2286000" y="5181600"/>
            <a:ext cx="2743200" cy="1447800"/>
          </a:xfrm>
          <a:prstGeom prst="rect">
            <a:avLst/>
          </a:prstGeom>
          <a:solidFill>
            <a:srgbClr val="008000">
              <a:alpha val="31000"/>
            </a:srgbClr>
          </a:solidFill>
          <a:ln w="9525">
            <a:solidFill>
              <a:schemeClr val="tx1"/>
            </a:solidFill>
            <a:miter lim="800000"/>
            <a:headEnd/>
            <a:tailEnd/>
          </a:ln>
          <a:effectLst/>
        </p:spPr>
        <p:txBody>
          <a:bodyPr wrap="none" anchor="ctr"/>
          <a:lstStyle/>
          <a:p>
            <a:pPr algn="ctr"/>
            <a:r>
              <a:rPr lang="en-US" sz="1000" b="1" dirty="0">
                <a:solidFill>
                  <a:schemeClr val="bg1"/>
                </a:solidFill>
                <a:latin typeface="+mn-lt"/>
              </a:rPr>
              <a:t>Carrying out activities related </a:t>
            </a:r>
          </a:p>
          <a:p>
            <a:pPr algn="ctr"/>
            <a:r>
              <a:rPr lang="en-US" sz="1000" b="1" dirty="0">
                <a:solidFill>
                  <a:schemeClr val="bg1"/>
                </a:solidFill>
                <a:latin typeface="+mn-lt"/>
              </a:rPr>
              <a:t>to the audit of place</a:t>
            </a:r>
          </a:p>
          <a:p>
            <a:pPr algn="ctr"/>
            <a:r>
              <a:rPr lang="bg-BG" sz="1000" b="1" dirty="0">
                <a:solidFill>
                  <a:schemeClr val="bg1"/>
                </a:solidFill>
                <a:latin typeface="+mn-lt"/>
              </a:rPr>
              <a:t>(6.5)</a:t>
            </a:r>
          </a:p>
          <a:p>
            <a:pPr>
              <a:buFontTx/>
              <a:buChar char="-"/>
            </a:pPr>
            <a:r>
              <a:rPr lang="bg-BG" sz="900" dirty="0">
                <a:solidFill>
                  <a:schemeClr val="bg1"/>
                </a:solidFill>
                <a:latin typeface="+mn-lt"/>
              </a:rPr>
              <a:t> </a:t>
            </a:r>
            <a:r>
              <a:rPr lang="en-US" sz="900" dirty="0">
                <a:solidFill>
                  <a:schemeClr val="bg1"/>
                </a:solidFill>
                <a:latin typeface="+mn-lt"/>
              </a:rPr>
              <a:t>meeting for the audit opening;</a:t>
            </a:r>
          </a:p>
          <a:p>
            <a:pPr>
              <a:buFontTx/>
              <a:buChar char="-"/>
            </a:pPr>
            <a:r>
              <a:rPr lang="en-US" sz="900" dirty="0">
                <a:solidFill>
                  <a:schemeClr val="bg1"/>
                </a:solidFill>
                <a:latin typeface="+mn-lt"/>
              </a:rPr>
              <a:t> exchange of information during the audit;</a:t>
            </a:r>
          </a:p>
          <a:p>
            <a:pPr>
              <a:buFontTx/>
              <a:buChar char="-"/>
            </a:pPr>
            <a:r>
              <a:rPr lang="en-US" sz="900" dirty="0">
                <a:solidFill>
                  <a:schemeClr val="bg1"/>
                </a:solidFill>
                <a:latin typeface="+mn-lt"/>
              </a:rPr>
              <a:t> roles and responsibilities of guides and observers;</a:t>
            </a:r>
          </a:p>
          <a:p>
            <a:pPr>
              <a:buFontTx/>
              <a:buChar char="-"/>
            </a:pPr>
            <a:r>
              <a:rPr lang="en-US" sz="900" dirty="0">
                <a:solidFill>
                  <a:schemeClr val="bg1"/>
                </a:solidFill>
                <a:latin typeface="+mn-lt"/>
              </a:rPr>
              <a:t>  audit findings;</a:t>
            </a:r>
          </a:p>
          <a:p>
            <a:pPr>
              <a:buFontTx/>
              <a:buChar char="-"/>
            </a:pPr>
            <a:r>
              <a:rPr lang="en-US" sz="900" dirty="0">
                <a:solidFill>
                  <a:schemeClr val="bg1"/>
                </a:solidFill>
                <a:latin typeface="+mn-lt"/>
              </a:rPr>
              <a:t>  preparation of audit conclusions;</a:t>
            </a:r>
          </a:p>
          <a:p>
            <a:pPr>
              <a:buFontTx/>
              <a:buChar char="-"/>
            </a:pPr>
            <a:r>
              <a:rPr lang="en-US" sz="900" dirty="0">
                <a:solidFill>
                  <a:schemeClr val="bg1"/>
                </a:solidFill>
                <a:latin typeface="+mn-lt"/>
              </a:rPr>
              <a:t>  meeting for closing the audit.</a:t>
            </a:r>
            <a:endParaRPr lang="bg-BG" sz="900" dirty="0">
              <a:solidFill>
                <a:schemeClr val="bg1"/>
              </a:solidFill>
              <a:latin typeface="+mn-lt"/>
            </a:endParaRPr>
          </a:p>
        </p:txBody>
      </p:sp>
      <p:sp>
        <p:nvSpPr>
          <p:cNvPr id="43036" name="Rectangle 28"/>
          <p:cNvSpPr>
            <a:spLocks noChangeArrowheads="1"/>
          </p:cNvSpPr>
          <p:nvPr/>
        </p:nvSpPr>
        <p:spPr bwMode="auto">
          <a:xfrm>
            <a:off x="4267200" y="4191000"/>
            <a:ext cx="3352800" cy="838200"/>
          </a:xfrm>
          <a:prstGeom prst="rect">
            <a:avLst/>
          </a:prstGeom>
          <a:solidFill>
            <a:srgbClr val="00CCFF">
              <a:alpha val="25000"/>
            </a:srgbClr>
          </a:solidFill>
          <a:ln w="9525">
            <a:solidFill>
              <a:schemeClr val="tx1"/>
            </a:solidFill>
            <a:miter lim="800000"/>
            <a:headEnd/>
            <a:tailEnd/>
          </a:ln>
          <a:effectLst/>
        </p:spPr>
        <p:txBody>
          <a:bodyPr wrap="none" anchor="ctr"/>
          <a:lstStyle/>
          <a:p>
            <a:r>
              <a:rPr lang="bg-BG" sz="1000" b="1" dirty="0">
                <a:solidFill>
                  <a:schemeClr val="bg1"/>
                </a:solidFill>
                <a:latin typeface="Times New Roman" pitchFamily="18" charset="0"/>
              </a:rPr>
              <a:t>      </a:t>
            </a:r>
            <a:r>
              <a:rPr lang="en-US" sz="1000" b="1" dirty="0">
                <a:solidFill>
                  <a:schemeClr val="bg1"/>
                </a:solidFill>
                <a:latin typeface="+mn-lt"/>
              </a:rPr>
              <a:t>Preparation, approval and distribution of</a:t>
            </a:r>
          </a:p>
          <a:p>
            <a:r>
              <a:rPr lang="en-US" sz="1000" b="1" dirty="0">
                <a:solidFill>
                  <a:schemeClr val="bg1"/>
                </a:solidFill>
                <a:latin typeface="+mn-lt"/>
              </a:rPr>
              <a:t>                                 the audit report</a:t>
            </a:r>
          </a:p>
          <a:p>
            <a:pPr algn="ctr"/>
            <a:r>
              <a:rPr lang="bg-BG" sz="1000" b="1" dirty="0">
                <a:solidFill>
                  <a:schemeClr val="bg1"/>
                </a:solidFill>
                <a:latin typeface="+mn-lt"/>
              </a:rPr>
              <a:t>(6.6)</a:t>
            </a:r>
          </a:p>
          <a:p>
            <a:r>
              <a:rPr lang="en-US" sz="1000" dirty="0">
                <a:solidFill>
                  <a:schemeClr val="bg1"/>
                </a:solidFill>
                <a:latin typeface="+mn-lt"/>
              </a:rPr>
              <a:t>- preparation of the audit report;</a:t>
            </a:r>
          </a:p>
          <a:p>
            <a:r>
              <a:rPr lang="en-US" sz="1000" dirty="0">
                <a:solidFill>
                  <a:schemeClr val="bg1"/>
                </a:solidFill>
                <a:latin typeface="+mn-lt"/>
              </a:rPr>
              <a:t>- approving and distributing the audit report;</a:t>
            </a:r>
            <a:endParaRPr lang="bg-BG" sz="900" dirty="0">
              <a:solidFill>
                <a:schemeClr val="bg1"/>
              </a:solidFill>
              <a:latin typeface="+mn-lt"/>
            </a:endParaRPr>
          </a:p>
        </p:txBody>
      </p:sp>
      <p:sp>
        <p:nvSpPr>
          <p:cNvPr id="43037" name="Rectangle 29"/>
          <p:cNvSpPr>
            <a:spLocks noChangeArrowheads="1"/>
          </p:cNvSpPr>
          <p:nvPr/>
        </p:nvSpPr>
        <p:spPr bwMode="auto">
          <a:xfrm>
            <a:off x="4267200" y="3581400"/>
            <a:ext cx="3352800" cy="457200"/>
          </a:xfrm>
          <a:prstGeom prst="rect">
            <a:avLst/>
          </a:prstGeom>
          <a:solidFill>
            <a:srgbClr val="FFFFFF"/>
          </a:solidFill>
          <a:ln w="9525">
            <a:solidFill>
              <a:schemeClr val="bg1"/>
            </a:solidFill>
            <a:miter lim="800000"/>
            <a:headEnd/>
            <a:tailEnd/>
          </a:ln>
          <a:effectLst/>
        </p:spPr>
        <p:txBody>
          <a:bodyPr wrap="none" anchor="ctr"/>
          <a:lstStyle/>
          <a:p>
            <a:pPr algn="ctr"/>
            <a:r>
              <a:rPr lang="en-GB" sz="1000" b="1" dirty="0">
                <a:solidFill>
                  <a:schemeClr val="bg1"/>
                </a:solidFill>
                <a:latin typeface="+mn-lt"/>
              </a:rPr>
              <a:t>Completion of the audit</a:t>
            </a:r>
          </a:p>
          <a:p>
            <a:pPr algn="ctr"/>
            <a:r>
              <a:rPr lang="bg-BG" sz="1000" b="1" dirty="0">
                <a:solidFill>
                  <a:schemeClr val="bg1"/>
                </a:solidFill>
                <a:latin typeface="+mn-lt"/>
              </a:rPr>
              <a:t>(6.7)</a:t>
            </a:r>
            <a:endParaRPr lang="bg-BG" sz="900" dirty="0">
              <a:solidFill>
                <a:schemeClr val="bg1"/>
              </a:solidFill>
              <a:latin typeface="+mn-lt"/>
            </a:endParaRPr>
          </a:p>
        </p:txBody>
      </p:sp>
      <p:sp>
        <p:nvSpPr>
          <p:cNvPr id="43039" name="Line 31"/>
          <p:cNvSpPr>
            <a:spLocks noChangeShapeType="1"/>
          </p:cNvSpPr>
          <p:nvPr/>
        </p:nvSpPr>
        <p:spPr bwMode="auto">
          <a:xfrm flipH="1">
            <a:off x="2162175" y="3048000"/>
            <a:ext cx="0" cy="152400"/>
          </a:xfrm>
          <a:prstGeom prst="line">
            <a:avLst/>
          </a:prstGeom>
          <a:noFill/>
          <a:ln w="9525">
            <a:solidFill>
              <a:schemeClr val="bg1"/>
            </a:solidFill>
            <a:round/>
            <a:headEnd/>
            <a:tailEnd type="triangle" w="med" len="med"/>
          </a:ln>
          <a:effectLst/>
        </p:spPr>
        <p:txBody>
          <a:bodyPr/>
          <a:lstStyle/>
          <a:p>
            <a:endParaRPr lang="bg-BG"/>
          </a:p>
        </p:txBody>
      </p:sp>
      <p:sp>
        <p:nvSpPr>
          <p:cNvPr id="43040" name="Line 32"/>
          <p:cNvSpPr>
            <a:spLocks noChangeShapeType="1"/>
          </p:cNvSpPr>
          <p:nvPr/>
        </p:nvSpPr>
        <p:spPr bwMode="auto">
          <a:xfrm>
            <a:off x="2152650" y="4038600"/>
            <a:ext cx="0" cy="152400"/>
          </a:xfrm>
          <a:prstGeom prst="line">
            <a:avLst/>
          </a:prstGeom>
          <a:noFill/>
          <a:ln w="9525">
            <a:solidFill>
              <a:schemeClr val="bg1"/>
            </a:solidFill>
            <a:round/>
            <a:headEnd/>
            <a:tailEnd type="triangle" w="med" len="med"/>
          </a:ln>
          <a:effectLst/>
        </p:spPr>
        <p:txBody>
          <a:bodyPr/>
          <a:lstStyle/>
          <a:p>
            <a:endParaRPr lang="bg-BG"/>
          </a:p>
        </p:txBody>
      </p:sp>
      <p:sp>
        <p:nvSpPr>
          <p:cNvPr id="43041" name="Line 33"/>
          <p:cNvSpPr>
            <a:spLocks noChangeShapeType="1"/>
          </p:cNvSpPr>
          <p:nvPr/>
        </p:nvSpPr>
        <p:spPr bwMode="auto">
          <a:xfrm flipV="1">
            <a:off x="5943600" y="4038600"/>
            <a:ext cx="0" cy="152400"/>
          </a:xfrm>
          <a:prstGeom prst="line">
            <a:avLst/>
          </a:prstGeom>
          <a:noFill/>
          <a:ln w="9525">
            <a:solidFill>
              <a:schemeClr val="bg1"/>
            </a:solidFill>
            <a:round/>
            <a:headEnd/>
            <a:tailEnd type="triangle" w="med" len="med"/>
          </a:ln>
          <a:effectLst/>
        </p:spPr>
        <p:txBody>
          <a:bodyPr/>
          <a:lstStyle/>
          <a:p>
            <a:endParaRPr lang="bg-BG"/>
          </a:p>
        </p:txBody>
      </p:sp>
      <p:sp>
        <p:nvSpPr>
          <p:cNvPr id="43042" name="Line 34"/>
          <p:cNvSpPr>
            <a:spLocks noChangeShapeType="1"/>
          </p:cNvSpPr>
          <p:nvPr/>
        </p:nvSpPr>
        <p:spPr bwMode="auto">
          <a:xfrm>
            <a:off x="2152650" y="5867400"/>
            <a:ext cx="152400" cy="0"/>
          </a:xfrm>
          <a:prstGeom prst="line">
            <a:avLst/>
          </a:prstGeom>
          <a:noFill/>
          <a:ln w="9525">
            <a:solidFill>
              <a:schemeClr val="bg1"/>
            </a:solidFill>
            <a:round/>
            <a:headEnd/>
            <a:tailEnd type="triangle" w="med" len="med"/>
          </a:ln>
          <a:effectLst/>
        </p:spPr>
        <p:txBody>
          <a:bodyPr/>
          <a:lstStyle/>
          <a:p>
            <a:endParaRPr lang="bg-BG"/>
          </a:p>
        </p:txBody>
      </p:sp>
      <p:sp>
        <p:nvSpPr>
          <p:cNvPr id="43043" name="Line 35"/>
          <p:cNvSpPr>
            <a:spLocks noChangeShapeType="1"/>
          </p:cNvSpPr>
          <p:nvPr/>
        </p:nvSpPr>
        <p:spPr bwMode="auto">
          <a:xfrm flipV="1">
            <a:off x="5943600" y="5029200"/>
            <a:ext cx="0" cy="838200"/>
          </a:xfrm>
          <a:prstGeom prst="line">
            <a:avLst/>
          </a:prstGeom>
          <a:noFill/>
          <a:ln w="9525">
            <a:solidFill>
              <a:schemeClr val="bg1"/>
            </a:solidFill>
            <a:round/>
            <a:headEnd/>
            <a:tailEnd type="triangle" w="med" len="med"/>
          </a:ln>
          <a:effectLst/>
        </p:spPr>
        <p:txBody>
          <a:bodyPr/>
          <a:lstStyle/>
          <a:p>
            <a:endParaRPr lang="bg-BG"/>
          </a:p>
        </p:txBody>
      </p:sp>
      <p:sp>
        <p:nvSpPr>
          <p:cNvPr id="43044" name="Line 36"/>
          <p:cNvSpPr>
            <a:spLocks noChangeShapeType="1"/>
          </p:cNvSpPr>
          <p:nvPr/>
        </p:nvSpPr>
        <p:spPr bwMode="auto">
          <a:xfrm flipH="1">
            <a:off x="2152650" y="5029200"/>
            <a:ext cx="0" cy="838200"/>
          </a:xfrm>
          <a:prstGeom prst="line">
            <a:avLst/>
          </a:prstGeom>
          <a:noFill/>
          <a:ln w="9525">
            <a:solidFill>
              <a:schemeClr val="bg1"/>
            </a:solidFill>
            <a:round/>
            <a:headEnd/>
            <a:tailEnd/>
          </a:ln>
          <a:effectLst/>
        </p:spPr>
        <p:txBody>
          <a:bodyPr/>
          <a:lstStyle/>
          <a:p>
            <a:endParaRPr lang="bg-BG"/>
          </a:p>
        </p:txBody>
      </p:sp>
      <p:sp>
        <p:nvSpPr>
          <p:cNvPr id="43046" name="Line 38"/>
          <p:cNvSpPr>
            <a:spLocks noChangeShapeType="1"/>
          </p:cNvSpPr>
          <p:nvPr/>
        </p:nvSpPr>
        <p:spPr bwMode="auto">
          <a:xfrm>
            <a:off x="5029200" y="5867400"/>
            <a:ext cx="914400" cy="0"/>
          </a:xfrm>
          <a:prstGeom prst="line">
            <a:avLst/>
          </a:prstGeom>
          <a:noFill/>
          <a:ln w="9525">
            <a:solidFill>
              <a:schemeClr val="bg1"/>
            </a:solidFill>
            <a:round/>
            <a:headEnd/>
            <a:tailEnd/>
          </a:ln>
          <a:effectLst/>
        </p:spPr>
        <p:txBody>
          <a:bodyPr/>
          <a:lstStyle/>
          <a:p>
            <a:endParaRPr lang="bg-BG"/>
          </a:p>
        </p:txBody>
      </p:sp>
      <p:sp>
        <p:nvSpPr>
          <p:cNvPr id="43061" name="Rectangle 53"/>
          <p:cNvSpPr>
            <a:spLocks noChangeArrowheads="1"/>
          </p:cNvSpPr>
          <p:nvPr/>
        </p:nvSpPr>
        <p:spPr bwMode="auto">
          <a:xfrm>
            <a:off x="0" y="1143000"/>
            <a:ext cx="7010400" cy="762000"/>
          </a:xfrm>
          <a:prstGeom prst="rect">
            <a:avLst/>
          </a:prstGeom>
          <a:noFill/>
          <a:ln w="9525">
            <a:noFill/>
            <a:miter lim="800000"/>
            <a:headEnd/>
            <a:tailEnd/>
          </a:ln>
          <a:effectLst/>
        </p:spPr>
        <p:txBody>
          <a:bodyPr wrap="none" anchor="ctr"/>
          <a:lstStyle/>
          <a:p>
            <a:pPr algn="ctr"/>
            <a:r>
              <a:rPr lang="bg-BG" sz="1000" b="1" dirty="0">
                <a:solidFill>
                  <a:schemeClr val="bg1"/>
                </a:solidFill>
                <a:latin typeface="Times New Roman" pitchFamily="18" charset="0"/>
              </a:rPr>
              <a:t>  </a:t>
            </a:r>
            <a:r>
              <a:rPr lang="en-US" sz="2000" b="1" dirty="0">
                <a:solidFill>
                  <a:schemeClr val="bg1"/>
                </a:solidFill>
                <a:latin typeface="+mn-lt"/>
              </a:rPr>
              <a:t>Figure 2. General presentation of the characteristic</a:t>
            </a:r>
            <a:endParaRPr lang="bg-BG" sz="2000" b="1" dirty="0">
              <a:solidFill>
                <a:schemeClr val="bg1"/>
              </a:solidFill>
              <a:latin typeface="+mn-lt"/>
            </a:endParaRPr>
          </a:p>
          <a:p>
            <a:pPr algn="ctr"/>
            <a:r>
              <a:rPr lang="en-US" sz="2000" b="1" dirty="0">
                <a:solidFill>
                  <a:schemeClr val="bg1"/>
                </a:solidFill>
                <a:latin typeface="+mn-lt"/>
              </a:rPr>
              <a:t>activities during an audit</a:t>
            </a:r>
            <a:endParaRPr lang="bg-BG" sz="2000" b="1" dirty="0">
              <a:solidFill>
                <a:schemeClr val="bg1"/>
              </a:solidFill>
              <a:latin typeface="+mn-lt"/>
            </a:endParaRPr>
          </a:p>
        </p:txBody>
      </p:sp>
      <p:sp>
        <p:nvSpPr>
          <p:cNvPr id="43062" name="AutoShape 54"/>
          <p:cNvSpPr>
            <a:spLocks noChangeArrowheads="1"/>
          </p:cNvSpPr>
          <p:nvPr/>
        </p:nvSpPr>
        <p:spPr bwMode="auto">
          <a:xfrm>
            <a:off x="381000" y="1905000"/>
            <a:ext cx="3581400" cy="1143000"/>
          </a:xfrm>
          <a:prstGeom prst="roundRect">
            <a:avLst>
              <a:gd name="adj" fmla="val 16667"/>
            </a:avLst>
          </a:prstGeom>
          <a:solidFill>
            <a:srgbClr val="FF9900"/>
          </a:solidFill>
          <a:ln w="12700">
            <a:solidFill>
              <a:schemeClr val="tx1"/>
            </a:solidFill>
            <a:round/>
            <a:headEnd/>
            <a:tailEnd/>
          </a:ln>
          <a:effectLst/>
        </p:spPr>
        <p:txBody>
          <a:bodyPr wrap="none" anchor="ctr"/>
          <a:lstStyle/>
          <a:p>
            <a:r>
              <a:rPr lang="bg-BG" sz="1000" b="1" dirty="0">
                <a:solidFill>
                  <a:schemeClr val="bg1"/>
                </a:solidFill>
                <a:latin typeface="+mn-lt"/>
              </a:rPr>
              <a:t>                              </a:t>
            </a:r>
            <a:r>
              <a:rPr lang="en-GB" sz="1000" b="1" dirty="0">
                <a:solidFill>
                  <a:schemeClr val="bg1"/>
                </a:solidFill>
                <a:latin typeface="+mn-lt"/>
              </a:rPr>
              <a:t>Starting of the audit</a:t>
            </a:r>
            <a:endParaRPr lang="bg-BG" sz="1000" b="1" dirty="0">
              <a:solidFill>
                <a:schemeClr val="bg1"/>
              </a:solidFill>
              <a:latin typeface="+mn-lt"/>
            </a:endParaRPr>
          </a:p>
          <a:p>
            <a:r>
              <a:rPr lang="bg-BG" sz="1000" b="1" dirty="0">
                <a:solidFill>
                  <a:schemeClr val="bg1"/>
                </a:solidFill>
                <a:latin typeface="+mn-lt"/>
              </a:rPr>
              <a:t>                                              (6.2) </a:t>
            </a:r>
          </a:p>
          <a:p>
            <a:pPr>
              <a:buFontTx/>
              <a:buChar char="-"/>
            </a:pPr>
            <a:r>
              <a:rPr lang="en-US" sz="900" dirty="0">
                <a:solidFill>
                  <a:schemeClr val="bg1"/>
                </a:solidFill>
                <a:latin typeface="+mn-lt"/>
              </a:rPr>
              <a:t> determination of the lead auditor;</a:t>
            </a:r>
          </a:p>
          <a:p>
            <a:pPr>
              <a:buFontTx/>
              <a:buChar char="-"/>
            </a:pPr>
            <a:r>
              <a:rPr lang="en-US" sz="900" dirty="0">
                <a:solidFill>
                  <a:schemeClr val="bg1"/>
                </a:solidFill>
                <a:latin typeface="+mn-lt"/>
              </a:rPr>
              <a:t> defining the objectives, scope and criteria of the audit;</a:t>
            </a:r>
          </a:p>
          <a:p>
            <a:pPr>
              <a:buFontTx/>
              <a:buChar char="-"/>
            </a:pPr>
            <a:r>
              <a:rPr lang="en-US" sz="900" dirty="0">
                <a:solidFill>
                  <a:schemeClr val="bg1"/>
                </a:solidFill>
                <a:latin typeface="+mn-lt"/>
              </a:rPr>
              <a:t> determination the possible carry out the audit;</a:t>
            </a:r>
          </a:p>
          <a:p>
            <a:pPr>
              <a:buFontTx/>
              <a:buChar char="-"/>
            </a:pPr>
            <a:r>
              <a:rPr lang="en-US" sz="900" dirty="0">
                <a:solidFill>
                  <a:schemeClr val="bg1"/>
                </a:solidFill>
                <a:latin typeface="+mn-lt"/>
              </a:rPr>
              <a:t> compiling the audit team;</a:t>
            </a:r>
          </a:p>
          <a:p>
            <a:r>
              <a:rPr lang="en-US" sz="900" dirty="0">
                <a:solidFill>
                  <a:schemeClr val="bg1"/>
                </a:solidFill>
                <a:latin typeface="+mn-lt"/>
              </a:rPr>
              <a:t>- establishment of initial contact with the audited organization;</a:t>
            </a:r>
            <a:endParaRPr lang="bg-BG" sz="900" dirty="0">
              <a:solidFill>
                <a:schemeClr val="bg1"/>
              </a:solidFill>
              <a:latin typeface="+mn-lt"/>
            </a:endParaRPr>
          </a:p>
        </p:txBody>
      </p:sp>
      <p:sp>
        <p:nvSpPr>
          <p:cNvPr id="43063" name="Line 55"/>
          <p:cNvSpPr>
            <a:spLocks noChangeShapeType="1"/>
          </p:cNvSpPr>
          <p:nvPr/>
        </p:nvSpPr>
        <p:spPr bwMode="auto">
          <a:xfrm flipV="1">
            <a:off x="5943600" y="3429000"/>
            <a:ext cx="0" cy="152400"/>
          </a:xfrm>
          <a:prstGeom prst="line">
            <a:avLst/>
          </a:prstGeom>
          <a:noFill/>
          <a:ln w="9525">
            <a:solidFill>
              <a:schemeClr val="bg1"/>
            </a:solidFill>
            <a:round/>
            <a:headEnd/>
            <a:tailEnd type="triangle" w="med" len="med"/>
          </a:ln>
          <a:effectLst/>
        </p:spPr>
        <p:txBody>
          <a:bodyPr/>
          <a:lstStyle/>
          <a:p>
            <a:endParaRPr lang="bg-BG"/>
          </a:p>
        </p:txBody>
      </p:sp>
      <p:sp>
        <p:nvSpPr>
          <p:cNvPr id="43064" name="AutoShape 56"/>
          <p:cNvSpPr>
            <a:spLocks noChangeArrowheads="1"/>
          </p:cNvSpPr>
          <p:nvPr/>
        </p:nvSpPr>
        <p:spPr bwMode="auto">
          <a:xfrm>
            <a:off x="4267200" y="2971800"/>
            <a:ext cx="3352800" cy="457200"/>
          </a:xfrm>
          <a:prstGeom prst="roundRect">
            <a:avLst>
              <a:gd name="adj" fmla="val 16667"/>
            </a:avLst>
          </a:prstGeom>
          <a:solidFill>
            <a:srgbClr val="FF0000">
              <a:alpha val="20000"/>
            </a:srgbClr>
          </a:solidFill>
          <a:ln w="12700">
            <a:solidFill>
              <a:schemeClr val="bg1"/>
            </a:solidFill>
            <a:prstDash val="dash"/>
            <a:round/>
            <a:headEnd/>
            <a:tailEnd/>
          </a:ln>
          <a:effectLst/>
        </p:spPr>
        <p:txBody>
          <a:bodyPr wrap="none" anchor="ctr"/>
          <a:lstStyle/>
          <a:p>
            <a:pPr algn="ctr"/>
            <a:r>
              <a:rPr lang="bg-BG" sz="1000" b="1" dirty="0">
                <a:solidFill>
                  <a:schemeClr val="bg1"/>
                </a:solidFill>
                <a:latin typeface="Times New Roman" pitchFamily="18" charset="0"/>
              </a:rPr>
              <a:t> </a:t>
            </a:r>
            <a:r>
              <a:rPr lang="en-US" sz="1000" b="1" dirty="0">
                <a:solidFill>
                  <a:schemeClr val="bg1"/>
                </a:solidFill>
                <a:latin typeface="+mn-lt"/>
              </a:rPr>
              <a:t>Fulfillment of actions after audit</a:t>
            </a:r>
            <a:endParaRPr lang="bg-BG" sz="1000" b="1" dirty="0">
              <a:solidFill>
                <a:schemeClr val="bg1"/>
              </a:solidFill>
              <a:latin typeface="+mn-lt"/>
            </a:endParaRPr>
          </a:p>
          <a:p>
            <a:r>
              <a:rPr lang="bg-BG" sz="1000" b="1" dirty="0">
                <a:solidFill>
                  <a:schemeClr val="bg1"/>
                </a:solidFill>
                <a:latin typeface="+mn-lt"/>
              </a:rPr>
              <a:t>                                              (6.8) </a:t>
            </a:r>
          </a:p>
        </p:txBody>
      </p:sp>
      <p:pic>
        <p:nvPicPr>
          <p:cNvPr id="43065" name="Picture 57" descr="MC900447127[1]"/>
          <p:cNvPicPr>
            <a:picLocks noChangeAspect="1" noChangeArrowheads="1"/>
          </p:cNvPicPr>
          <p:nvPr/>
        </p:nvPicPr>
        <p:blipFill>
          <a:blip r:embed="rId4" cstate="print"/>
          <a:srcRect/>
          <a:stretch>
            <a:fillRect/>
          </a:stretch>
        </p:blipFill>
        <p:spPr bwMode="auto">
          <a:xfrm>
            <a:off x="7165307" y="-1"/>
            <a:ext cx="1937418" cy="2362201"/>
          </a:xfrm>
          <a:prstGeom prst="rect">
            <a:avLst/>
          </a:prstGeom>
          <a:noFill/>
        </p:spPr>
      </p:pic>
      <p:sp>
        <p:nvSpPr>
          <p:cNvPr id="27" name="Правоъгълник 26"/>
          <p:cNvSpPr/>
          <p:nvPr/>
        </p:nvSpPr>
        <p:spPr>
          <a:xfrm>
            <a:off x="304800" y="304800"/>
            <a:ext cx="6874254" cy="830997"/>
          </a:xfrm>
          <a:prstGeom prst="rect">
            <a:avLst/>
          </a:prstGeom>
        </p:spPr>
        <p:txBody>
          <a:bodyPr wrap="non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.4</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steps  of THE AUDIT process </a:t>
            </a:r>
          </a:p>
          <a:p>
            <a:pPr marL="982663" indent="-900113" fontAlgn="auto">
              <a:spcAft>
                <a:spcPts val="0"/>
              </a:spcAft>
              <a:buFont typeface="Wingdings" pitchFamily="2" charset="2"/>
              <a:buNone/>
              <a:defRPr/>
            </a:pPr>
            <a:r>
              <a:rPr lang="en-US" sz="2400" b="1" cap="all" dirty="0">
                <a:solidFill>
                  <a:srgbClr val="0B508F"/>
                </a:solidFill>
                <a:latin typeface="Arial Black" pitchFamily="34" charset="0"/>
              </a:rPr>
              <a:t>          according iso 19011:2011</a:t>
            </a:r>
            <a:endParaRPr lang="en-GB" sz="2400" b="1" cap="all" dirty="0">
              <a:solidFill>
                <a:srgbClr val="0B508F"/>
              </a:solidFill>
              <a:latin typeface="Arial Black"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5" name="Picture 19" descr="MC900197762[1]"/>
          <p:cNvPicPr>
            <a:picLocks noChangeAspect="1" noChangeArrowheads="1"/>
          </p:cNvPicPr>
          <p:nvPr/>
        </p:nvPicPr>
        <p:blipFill>
          <a:blip r:embed="rId3" cstate="print"/>
          <a:srcRect/>
          <a:stretch>
            <a:fillRect/>
          </a:stretch>
        </p:blipFill>
        <p:spPr bwMode="auto">
          <a:xfrm>
            <a:off x="7163771" y="0"/>
            <a:ext cx="1980229" cy="1905000"/>
          </a:xfrm>
          <a:prstGeom prst="rect">
            <a:avLst/>
          </a:prstGeom>
          <a:noFill/>
        </p:spPr>
      </p:pic>
      <p:sp>
        <p:nvSpPr>
          <p:cNvPr id="45076" name="AutoShape 20">
            <a:hlinkClick r:id="" action="ppaction://noaction" highlightClick="1"/>
          </p:cNvPr>
          <p:cNvSpPr>
            <a:spLocks noChangeArrowheads="1"/>
          </p:cNvSpPr>
          <p:nvPr/>
        </p:nvSpPr>
        <p:spPr bwMode="auto">
          <a:xfrm>
            <a:off x="2819400" y="2209800"/>
            <a:ext cx="2362200" cy="685800"/>
          </a:xfrm>
          <a:prstGeom prst="actionButtonBlank">
            <a:avLst/>
          </a:prstGeom>
          <a:solidFill>
            <a:srgbClr val="FFCC00"/>
          </a:solidFill>
          <a:ln w="9525">
            <a:noFill/>
            <a:miter lim="800000"/>
            <a:headEnd/>
            <a:tailEnd/>
          </a:ln>
          <a:effectLst/>
        </p:spPr>
        <p:txBody>
          <a:bodyPr wrap="none" anchor="ctr"/>
          <a:lstStyle/>
          <a:p>
            <a:endParaRPr lang="bg-BG"/>
          </a:p>
        </p:txBody>
      </p:sp>
      <p:sp>
        <p:nvSpPr>
          <p:cNvPr id="45077" name="AutoShape 21">
            <a:hlinkClick r:id="" action="ppaction://noaction" highlightClick="1"/>
          </p:cNvPr>
          <p:cNvSpPr>
            <a:spLocks noChangeArrowheads="1"/>
          </p:cNvSpPr>
          <p:nvPr/>
        </p:nvSpPr>
        <p:spPr bwMode="auto">
          <a:xfrm>
            <a:off x="2819400" y="3200400"/>
            <a:ext cx="2362200" cy="685800"/>
          </a:xfrm>
          <a:prstGeom prst="actionButtonBlank">
            <a:avLst/>
          </a:prstGeom>
          <a:solidFill>
            <a:srgbClr val="FFCC00"/>
          </a:solidFill>
          <a:ln w="9525">
            <a:noFill/>
            <a:miter lim="800000"/>
            <a:headEnd/>
            <a:tailEnd/>
          </a:ln>
          <a:effectLst/>
        </p:spPr>
        <p:txBody>
          <a:bodyPr wrap="none" anchor="ctr"/>
          <a:lstStyle/>
          <a:p>
            <a:endParaRPr lang="bg-BG"/>
          </a:p>
        </p:txBody>
      </p:sp>
      <p:sp>
        <p:nvSpPr>
          <p:cNvPr id="45078" name="AutoShape 22">
            <a:hlinkClick r:id="" action="ppaction://noaction" highlightClick="1"/>
          </p:cNvPr>
          <p:cNvSpPr>
            <a:spLocks noChangeArrowheads="1"/>
          </p:cNvSpPr>
          <p:nvPr/>
        </p:nvSpPr>
        <p:spPr bwMode="auto">
          <a:xfrm>
            <a:off x="2819400" y="4343400"/>
            <a:ext cx="2362200" cy="1143000"/>
          </a:xfrm>
          <a:prstGeom prst="actionButtonBlank">
            <a:avLst/>
          </a:prstGeom>
          <a:solidFill>
            <a:srgbClr val="FFCC00"/>
          </a:solidFill>
          <a:ln w="9525">
            <a:noFill/>
            <a:miter lim="800000"/>
            <a:headEnd/>
            <a:tailEnd/>
          </a:ln>
          <a:effectLst/>
        </p:spPr>
        <p:txBody>
          <a:bodyPr wrap="none" anchor="ctr"/>
          <a:lstStyle/>
          <a:p>
            <a:endParaRPr lang="bg-BG"/>
          </a:p>
        </p:txBody>
      </p:sp>
      <p:sp>
        <p:nvSpPr>
          <p:cNvPr id="45079" name="AutoShape 23"/>
          <p:cNvSpPr>
            <a:spLocks noChangeArrowheads="1"/>
          </p:cNvSpPr>
          <p:nvPr/>
        </p:nvSpPr>
        <p:spPr bwMode="auto">
          <a:xfrm>
            <a:off x="609600" y="2286000"/>
            <a:ext cx="1828800" cy="457200"/>
          </a:xfrm>
          <a:prstGeom prst="flowChartProcess">
            <a:avLst/>
          </a:prstGeom>
          <a:solidFill>
            <a:srgbClr val="C2AEDC"/>
          </a:solidFill>
          <a:ln w="9525">
            <a:solidFill>
              <a:schemeClr val="tx1"/>
            </a:solidFill>
            <a:miter lim="800000"/>
            <a:headEnd/>
            <a:tailEnd/>
          </a:ln>
          <a:effectLst/>
        </p:spPr>
        <p:txBody>
          <a:bodyPr wrap="none" anchor="ctr"/>
          <a:lstStyle/>
          <a:p>
            <a:endParaRPr lang="bg-BG" sz="2000" dirty="0">
              <a:latin typeface="+mn-lt"/>
            </a:endParaRPr>
          </a:p>
        </p:txBody>
      </p:sp>
      <p:sp>
        <p:nvSpPr>
          <p:cNvPr id="45080" name="AutoShape 24">
            <a:hlinkClick r:id="" action="ppaction://noaction" highlightClick="1"/>
          </p:cNvPr>
          <p:cNvSpPr>
            <a:spLocks noChangeArrowheads="1"/>
          </p:cNvSpPr>
          <p:nvPr/>
        </p:nvSpPr>
        <p:spPr bwMode="auto">
          <a:xfrm>
            <a:off x="5715000" y="4514850"/>
            <a:ext cx="1828800" cy="685800"/>
          </a:xfrm>
          <a:prstGeom prst="actionButtonBlank">
            <a:avLst/>
          </a:prstGeom>
          <a:solidFill>
            <a:srgbClr val="003300"/>
          </a:solidFill>
          <a:ln w="9525">
            <a:noFill/>
            <a:miter lim="800000"/>
            <a:headEnd/>
            <a:tailEnd/>
          </a:ln>
          <a:effectLst/>
        </p:spPr>
        <p:txBody>
          <a:bodyPr wrap="none" anchor="ctr"/>
          <a:lstStyle/>
          <a:p>
            <a:endParaRPr lang="bg-BG"/>
          </a:p>
        </p:txBody>
      </p:sp>
      <p:sp>
        <p:nvSpPr>
          <p:cNvPr id="45081" name="AutoShape 25"/>
          <p:cNvSpPr>
            <a:spLocks noChangeArrowheads="1"/>
          </p:cNvSpPr>
          <p:nvPr/>
        </p:nvSpPr>
        <p:spPr bwMode="auto">
          <a:xfrm>
            <a:off x="5715000" y="5572125"/>
            <a:ext cx="1828800" cy="523875"/>
          </a:xfrm>
          <a:prstGeom prst="flowChartProcess">
            <a:avLst/>
          </a:prstGeom>
          <a:solidFill>
            <a:srgbClr val="003300"/>
          </a:solidFill>
          <a:ln w="9525">
            <a:solidFill>
              <a:schemeClr val="tx1"/>
            </a:solidFill>
            <a:miter lim="800000"/>
            <a:headEnd/>
            <a:tailEnd/>
          </a:ln>
          <a:effectLst/>
        </p:spPr>
        <p:txBody>
          <a:bodyPr wrap="none" anchor="ctr"/>
          <a:lstStyle/>
          <a:p>
            <a:endParaRPr lang="bg-BG"/>
          </a:p>
        </p:txBody>
      </p:sp>
      <p:sp>
        <p:nvSpPr>
          <p:cNvPr id="45082" name="AutoShape 26"/>
          <p:cNvSpPr>
            <a:spLocks noChangeArrowheads="1"/>
          </p:cNvSpPr>
          <p:nvPr/>
        </p:nvSpPr>
        <p:spPr bwMode="auto">
          <a:xfrm>
            <a:off x="609600" y="3314700"/>
            <a:ext cx="1828800" cy="457200"/>
          </a:xfrm>
          <a:prstGeom prst="flowChartProcess">
            <a:avLst/>
          </a:prstGeom>
          <a:solidFill>
            <a:srgbClr val="C2AEDC"/>
          </a:solidFill>
          <a:ln w="9525">
            <a:solidFill>
              <a:schemeClr val="tx1"/>
            </a:solidFill>
            <a:miter lim="800000"/>
            <a:headEnd/>
            <a:tailEnd/>
          </a:ln>
          <a:effectLst/>
        </p:spPr>
        <p:txBody>
          <a:bodyPr wrap="none" anchor="ctr"/>
          <a:lstStyle/>
          <a:p>
            <a:endParaRPr lang="bg-BG"/>
          </a:p>
        </p:txBody>
      </p:sp>
      <p:sp>
        <p:nvSpPr>
          <p:cNvPr id="45083" name="AutoShape 27"/>
          <p:cNvSpPr>
            <a:spLocks noChangeArrowheads="1"/>
          </p:cNvSpPr>
          <p:nvPr/>
        </p:nvSpPr>
        <p:spPr bwMode="auto">
          <a:xfrm>
            <a:off x="609600" y="4648200"/>
            <a:ext cx="1828800" cy="533400"/>
          </a:xfrm>
          <a:prstGeom prst="flowChartProcess">
            <a:avLst/>
          </a:prstGeom>
          <a:solidFill>
            <a:schemeClr val="accent1"/>
          </a:solidFill>
          <a:ln w="9525">
            <a:solidFill>
              <a:schemeClr val="tx1"/>
            </a:solidFill>
            <a:miter lim="800000"/>
            <a:headEnd/>
            <a:tailEnd/>
          </a:ln>
          <a:effectLst/>
        </p:spPr>
        <p:txBody>
          <a:bodyPr wrap="none" anchor="ctr"/>
          <a:lstStyle/>
          <a:p>
            <a:endParaRPr lang="bg-BG"/>
          </a:p>
        </p:txBody>
      </p:sp>
      <p:sp>
        <p:nvSpPr>
          <p:cNvPr id="45084" name="AutoShape 28"/>
          <p:cNvSpPr>
            <a:spLocks noChangeArrowheads="1"/>
          </p:cNvSpPr>
          <p:nvPr/>
        </p:nvSpPr>
        <p:spPr bwMode="auto">
          <a:xfrm>
            <a:off x="609600" y="5486400"/>
            <a:ext cx="1828800" cy="457200"/>
          </a:xfrm>
          <a:prstGeom prst="flowChartProcess">
            <a:avLst/>
          </a:prstGeom>
          <a:solidFill>
            <a:srgbClr val="C2AEDC"/>
          </a:solidFill>
          <a:ln w="9525">
            <a:solidFill>
              <a:schemeClr val="tx1"/>
            </a:solidFill>
            <a:miter lim="800000"/>
            <a:headEnd/>
            <a:tailEnd/>
          </a:ln>
          <a:effectLst/>
        </p:spPr>
        <p:txBody>
          <a:bodyPr wrap="none" anchor="ctr"/>
          <a:lstStyle/>
          <a:p>
            <a:endParaRPr lang="bg-BG"/>
          </a:p>
        </p:txBody>
      </p:sp>
      <p:sp>
        <p:nvSpPr>
          <p:cNvPr id="45085" name="Rectangle 29"/>
          <p:cNvSpPr>
            <a:spLocks noChangeArrowheads="1"/>
          </p:cNvSpPr>
          <p:nvPr/>
        </p:nvSpPr>
        <p:spPr bwMode="auto">
          <a:xfrm>
            <a:off x="609600" y="2362200"/>
            <a:ext cx="1828800" cy="523220"/>
          </a:xfrm>
          <a:prstGeom prst="rect">
            <a:avLst/>
          </a:prstGeom>
          <a:solidFill>
            <a:srgbClr val="C2AEDC"/>
          </a:solidFill>
          <a:ln w="9525">
            <a:noFill/>
            <a:miter lim="800000"/>
            <a:headEnd/>
            <a:tailEnd/>
          </a:ln>
          <a:effectLst/>
        </p:spPr>
        <p:txBody>
          <a:bodyPr>
            <a:spAutoFit/>
          </a:bodyPr>
          <a:lstStyle/>
          <a:p>
            <a:pPr algn="ctr"/>
            <a:r>
              <a:rPr lang="en-GB" sz="1400" b="1" dirty="0">
                <a:solidFill>
                  <a:schemeClr val="bg1"/>
                </a:solidFill>
                <a:latin typeface="+mn-lt"/>
              </a:rPr>
              <a:t>Audited organisation</a:t>
            </a:r>
            <a:endParaRPr lang="bg-BG" sz="1400" b="1" dirty="0">
              <a:solidFill>
                <a:schemeClr val="bg1"/>
              </a:solidFill>
              <a:latin typeface="+mn-lt"/>
            </a:endParaRPr>
          </a:p>
        </p:txBody>
      </p:sp>
      <p:sp>
        <p:nvSpPr>
          <p:cNvPr id="45086" name="Rectangle 30"/>
          <p:cNvSpPr>
            <a:spLocks noChangeArrowheads="1"/>
          </p:cNvSpPr>
          <p:nvPr/>
        </p:nvSpPr>
        <p:spPr bwMode="auto">
          <a:xfrm>
            <a:off x="609600" y="3429000"/>
            <a:ext cx="1828800" cy="523220"/>
          </a:xfrm>
          <a:prstGeom prst="rect">
            <a:avLst/>
          </a:prstGeom>
          <a:solidFill>
            <a:srgbClr val="C2AEDC"/>
          </a:solidFill>
          <a:ln w="9525">
            <a:noFill/>
            <a:miter lim="800000"/>
            <a:headEnd/>
            <a:tailEnd/>
          </a:ln>
          <a:effectLst/>
        </p:spPr>
        <p:txBody>
          <a:bodyPr>
            <a:spAutoFit/>
          </a:bodyPr>
          <a:lstStyle/>
          <a:p>
            <a:pPr algn="ctr"/>
            <a:r>
              <a:rPr lang="en-US" sz="1400" b="1" dirty="0">
                <a:solidFill>
                  <a:schemeClr val="bg1"/>
                </a:solidFill>
                <a:latin typeface="+mn-lt"/>
              </a:rPr>
              <a:t>A client </a:t>
            </a:r>
            <a:endParaRPr lang="bg-BG" sz="1400" b="1" dirty="0">
              <a:solidFill>
                <a:schemeClr val="bg1"/>
              </a:solidFill>
              <a:latin typeface="+mn-lt"/>
            </a:endParaRPr>
          </a:p>
          <a:p>
            <a:pPr algn="ctr"/>
            <a:r>
              <a:rPr lang="en-US" sz="1400" b="1" dirty="0">
                <a:solidFill>
                  <a:schemeClr val="bg1"/>
                </a:solidFill>
                <a:latin typeface="+mn-lt"/>
              </a:rPr>
              <a:t>of the audit</a:t>
            </a:r>
            <a:endParaRPr lang="bg-BG" sz="1400" b="1" dirty="0">
              <a:solidFill>
                <a:schemeClr val="bg1"/>
              </a:solidFill>
              <a:latin typeface="+mn-lt"/>
            </a:endParaRPr>
          </a:p>
        </p:txBody>
      </p:sp>
      <p:sp>
        <p:nvSpPr>
          <p:cNvPr id="45087" name="Rectangle 31"/>
          <p:cNvSpPr>
            <a:spLocks noChangeArrowheads="1"/>
          </p:cNvSpPr>
          <p:nvPr/>
        </p:nvSpPr>
        <p:spPr bwMode="auto">
          <a:xfrm>
            <a:off x="609600" y="4648200"/>
            <a:ext cx="1828800" cy="523220"/>
          </a:xfrm>
          <a:prstGeom prst="rect">
            <a:avLst/>
          </a:prstGeom>
          <a:solidFill>
            <a:srgbClr val="C2AEDC"/>
          </a:solidFill>
          <a:ln w="9525">
            <a:noFill/>
            <a:miter lim="800000"/>
            <a:headEnd/>
            <a:tailEnd/>
          </a:ln>
          <a:effectLst/>
        </p:spPr>
        <p:txBody>
          <a:bodyPr>
            <a:spAutoFit/>
          </a:bodyPr>
          <a:lstStyle/>
          <a:p>
            <a:pPr algn="ctr"/>
            <a:r>
              <a:rPr lang="en-US" sz="1400" b="1" dirty="0">
                <a:solidFill>
                  <a:schemeClr val="bg1"/>
                </a:solidFill>
                <a:latin typeface="+mn-lt"/>
              </a:rPr>
              <a:t>1st, 2nd or 3rd party audit body</a:t>
            </a:r>
            <a:endParaRPr lang="bg-BG" sz="1400" b="1" dirty="0">
              <a:solidFill>
                <a:schemeClr val="bg1"/>
              </a:solidFill>
              <a:latin typeface="+mn-lt"/>
            </a:endParaRPr>
          </a:p>
        </p:txBody>
      </p:sp>
      <p:sp>
        <p:nvSpPr>
          <p:cNvPr id="45088" name="Rectangle 32"/>
          <p:cNvSpPr>
            <a:spLocks noChangeArrowheads="1"/>
          </p:cNvSpPr>
          <p:nvPr/>
        </p:nvSpPr>
        <p:spPr bwMode="auto">
          <a:xfrm>
            <a:off x="609600" y="5562600"/>
            <a:ext cx="1828800" cy="304800"/>
          </a:xfrm>
          <a:prstGeom prst="rect">
            <a:avLst/>
          </a:prstGeom>
          <a:solidFill>
            <a:srgbClr val="C2AEDC"/>
          </a:solidFill>
          <a:ln w="9525">
            <a:noFill/>
            <a:miter lim="800000"/>
            <a:headEnd/>
            <a:tailEnd/>
          </a:ln>
          <a:effectLst/>
        </p:spPr>
        <p:txBody>
          <a:bodyPr>
            <a:spAutoFit/>
          </a:bodyPr>
          <a:lstStyle/>
          <a:p>
            <a:pPr algn="ctr"/>
            <a:r>
              <a:rPr lang="en-GB" sz="1400" b="1" dirty="0">
                <a:solidFill>
                  <a:schemeClr val="bg1"/>
                </a:solidFill>
                <a:effectLst>
                  <a:outerShdw blurRad="38100" dist="38100" dir="2700000" algn="tl">
                    <a:srgbClr val="FFFFFF"/>
                  </a:outerShdw>
                </a:effectLst>
              </a:rPr>
              <a:t>A lead auditor</a:t>
            </a:r>
            <a:endParaRPr lang="bg-BG" sz="1400" b="1" dirty="0">
              <a:solidFill>
                <a:schemeClr val="bg1"/>
              </a:solidFill>
              <a:effectLst>
                <a:outerShdw blurRad="38100" dist="38100" dir="2700000" algn="tl">
                  <a:srgbClr val="FFFFFF"/>
                </a:outerShdw>
              </a:effectLst>
              <a:latin typeface="Times New Roman" pitchFamily="18" charset="0"/>
            </a:endParaRPr>
          </a:p>
        </p:txBody>
      </p:sp>
      <p:sp>
        <p:nvSpPr>
          <p:cNvPr id="45089" name="Rectangle 33"/>
          <p:cNvSpPr>
            <a:spLocks noChangeArrowheads="1"/>
          </p:cNvSpPr>
          <p:nvPr/>
        </p:nvSpPr>
        <p:spPr bwMode="auto">
          <a:xfrm>
            <a:off x="5715000" y="5715000"/>
            <a:ext cx="1828800" cy="304800"/>
          </a:xfrm>
          <a:prstGeom prst="rect">
            <a:avLst/>
          </a:prstGeom>
          <a:noFill/>
          <a:ln w="9525">
            <a:noFill/>
            <a:miter lim="800000"/>
            <a:headEnd/>
            <a:tailEnd/>
          </a:ln>
          <a:effectLst/>
        </p:spPr>
        <p:txBody>
          <a:bodyPr wrap="square">
            <a:spAutoFit/>
          </a:bodyPr>
          <a:lstStyle/>
          <a:p>
            <a:pPr algn="ctr"/>
            <a:r>
              <a:rPr lang="en-GB" sz="1400" b="1" dirty="0">
                <a:solidFill>
                  <a:srgbClr val="FFFFFF"/>
                </a:solidFill>
                <a:effectLst>
                  <a:outerShdw blurRad="38100" dist="38100" dir="2700000" algn="tl">
                    <a:srgbClr val="000000"/>
                  </a:outerShdw>
                </a:effectLst>
                <a:latin typeface="+mn-lt"/>
              </a:rPr>
              <a:t>Audit report</a:t>
            </a:r>
            <a:endParaRPr lang="bg-BG" sz="1400" b="1" dirty="0">
              <a:solidFill>
                <a:srgbClr val="FFFFFF"/>
              </a:solidFill>
              <a:effectLst>
                <a:outerShdw blurRad="38100" dist="38100" dir="2700000" algn="tl">
                  <a:srgbClr val="000000"/>
                </a:outerShdw>
              </a:effectLst>
              <a:latin typeface="+mn-lt"/>
            </a:endParaRPr>
          </a:p>
        </p:txBody>
      </p:sp>
      <p:sp>
        <p:nvSpPr>
          <p:cNvPr id="45090" name="Rectangle 34"/>
          <p:cNvSpPr>
            <a:spLocks noChangeArrowheads="1"/>
          </p:cNvSpPr>
          <p:nvPr/>
        </p:nvSpPr>
        <p:spPr bwMode="auto">
          <a:xfrm>
            <a:off x="5715000" y="4648200"/>
            <a:ext cx="1828800" cy="366713"/>
          </a:xfrm>
          <a:prstGeom prst="rect">
            <a:avLst/>
          </a:prstGeom>
          <a:noFill/>
          <a:ln w="9525">
            <a:noFill/>
            <a:miter lim="800000"/>
            <a:headEnd/>
            <a:tailEnd/>
          </a:ln>
          <a:effectLst/>
        </p:spPr>
        <p:txBody>
          <a:bodyPr wrap="square">
            <a:spAutoFit/>
          </a:bodyPr>
          <a:lstStyle/>
          <a:p>
            <a:pPr algn="ctr"/>
            <a:r>
              <a:rPr lang="en-US" b="1" dirty="0">
                <a:solidFill>
                  <a:srgbClr val="F8F7EE"/>
                </a:solidFill>
                <a:effectLst>
                  <a:outerShdw blurRad="38100" dist="38100" dir="2700000" algn="tl">
                    <a:srgbClr val="000000"/>
                  </a:outerShdw>
                </a:effectLst>
                <a:latin typeface="+mn-lt"/>
              </a:rPr>
              <a:t>Audit</a:t>
            </a:r>
            <a:endParaRPr lang="bg-BG" b="1" dirty="0">
              <a:solidFill>
                <a:srgbClr val="F8F7EE"/>
              </a:solidFill>
              <a:effectLst>
                <a:outerShdw blurRad="38100" dist="38100" dir="2700000" algn="tl">
                  <a:srgbClr val="000000"/>
                </a:outerShdw>
              </a:effectLst>
              <a:latin typeface="+mn-lt"/>
            </a:endParaRPr>
          </a:p>
        </p:txBody>
      </p:sp>
      <p:sp>
        <p:nvSpPr>
          <p:cNvPr id="45091" name="Rectangle 35"/>
          <p:cNvSpPr>
            <a:spLocks noChangeArrowheads="1"/>
          </p:cNvSpPr>
          <p:nvPr/>
        </p:nvSpPr>
        <p:spPr bwMode="auto">
          <a:xfrm>
            <a:off x="2819400" y="2286000"/>
            <a:ext cx="2362200" cy="523220"/>
          </a:xfrm>
          <a:prstGeom prst="rect">
            <a:avLst/>
          </a:prstGeom>
          <a:solidFill>
            <a:srgbClr val="FFCC00"/>
          </a:solidFill>
          <a:ln w="9525">
            <a:noFill/>
            <a:miter lim="800000"/>
            <a:headEnd/>
            <a:tailEnd/>
          </a:ln>
          <a:effectLst/>
        </p:spPr>
        <p:txBody>
          <a:bodyPr wrap="square">
            <a:spAutoFit/>
          </a:bodyPr>
          <a:lstStyle/>
          <a:p>
            <a:pPr algn="ctr"/>
            <a:r>
              <a:rPr lang="en-US" sz="1400" dirty="0">
                <a:solidFill>
                  <a:schemeClr val="bg1"/>
                </a:solidFill>
                <a:latin typeface="+mn-lt"/>
              </a:rPr>
              <a:t>It provides access to data and information</a:t>
            </a:r>
            <a:endParaRPr lang="bg-BG" sz="1400" dirty="0">
              <a:solidFill>
                <a:schemeClr val="bg1"/>
              </a:solidFill>
              <a:latin typeface="+mn-lt"/>
            </a:endParaRPr>
          </a:p>
        </p:txBody>
      </p:sp>
      <p:sp>
        <p:nvSpPr>
          <p:cNvPr id="45092" name="Rectangle 36"/>
          <p:cNvSpPr>
            <a:spLocks noChangeArrowheads="1"/>
          </p:cNvSpPr>
          <p:nvPr/>
        </p:nvSpPr>
        <p:spPr bwMode="auto">
          <a:xfrm>
            <a:off x="2819400" y="3276600"/>
            <a:ext cx="2362200" cy="738664"/>
          </a:xfrm>
          <a:prstGeom prst="rect">
            <a:avLst/>
          </a:prstGeom>
          <a:solidFill>
            <a:srgbClr val="FFCC00"/>
          </a:solidFill>
          <a:ln w="9525">
            <a:noFill/>
            <a:miter lim="800000"/>
            <a:headEnd/>
            <a:tailEnd/>
          </a:ln>
          <a:effectLst/>
        </p:spPr>
        <p:txBody>
          <a:bodyPr wrap="square">
            <a:spAutoFit/>
          </a:bodyPr>
          <a:lstStyle/>
          <a:p>
            <a:pPr algn="ctr"/>
            <a:r>
              <a:rPr lang="en-US" sz="1400" dirty="0">
                <a:solidFill>
                  <a:schemeClr val="bg1"/>
                </a:solidFill>
                <a:latin typeface="+mn-lt"/>
              </a:rPr>
              <a:t>It defines the objectives, scope and the audit criteria</a:t>
            </a:r>
            <a:endParaRPr lang="bg-BG" sz="1400" dirty="0">
              <a:solidFill>
                <a:schemeClr val="bg1"/>
              </a:solidFill>
              <a:latin typeface="+mn-lt"/>
            </a:endParaRPr>
          </a:p>
        </p:txBody>
      </p:sp>
      <p:sp>
        <p:nvSpPr>
          <p:cNvPr id="45093" name="Rectangle 37"/>
          <p:cNvSpPr>
            <a:spLocks noChangeArrowheads="1"/>
          </p:cNvSpPr>
          <p:nvPr/>
        </p:nvSpPr>
        <p:spPr bwMode="auto">
          <a:xfrm>
            <a:off x="2819400" y="4419600"/>
            <a:ext cx="2362200" cy="954107"/>
          </a:xfrm>
          <a:prstGeom prst="rect">
            <a:avLst/>
          </a:prstGeom>
          <a:solidFill>
            <a:srgbClr val="FFCC00"/>
          </a:solidFill>
          <a:ln w="9525">
            <a:noFill/>
            <a:miter lim="800000"/>
            <a:headEnd/>
            <a:tailEnd/>
          </a:ln>
          <a:effectLst/>
        </p:spPr>
        <p:txBody>
          <a:bodyPr wrap="square">
            <a:spAutoFit/>
          </a:bodyPr>
          <a:lstStyle/>
          <a:p>
            <a:pPr algn="ctr"/>
            <a:r>
              <a:rPr lang="en-US" sz="1400" b="1" dirty="0">
                <a:solidFill>
                  <a:schemeClr val="bg1"/>
                </a:solidFill>
                <a:latin typeface="+mn-lt"/>
              </a:rPr>
              <a:t>A team of auditors</a:t>
            </a:r>
          </a:p>
          <a:p>
            <a:pPr algn="ctr"/>
            <a:r>
              <a:rPr lang="en-US" sz="1400" dirty="0">
                <a:solidFill>
                  <a:schemeClr val="bg1"/>
                </a:solidFill>
                <a:latin typeface="+mn-lt"/>
              </a:rPr>
              <a:t>(includes all auditors, technical experts and auditors-in-training)</a:t>
            </a:r>
            <a:endParaRPr lang="bg-BG" sz="1400" dirty="0">
              <a:solidFill>
                <a:schemeClr val="bg1"/>
              </a:solidFill>
              <a:latin typeface="+mn-lt"/>
            </a:endParaRPr>
          </a:p>
        </p:txBody>
      </p:sp>
      <p:sp>
        <p:nvSpPr>
          <p:cNvPr id="45094" name="AutoShape 38"/>
          <p:cNvSpPr>
            <a:spLocks noChangeArrowheads="1"/>
          </p:cNvSpPr>
          <p:nvPr/>
        </p:nvSpPr>
        <p:spPr bwMode="auto">
          <a:xfrm>
            <a:off x="3781425" y="3886200"/>
            <a:ext cx="304800" cy="457200"/>
          </a:xfrm>
          <a:prstGeom prst="upDownArrow">
            <a:avLst>
              <a:gd name="adj1" fmla="val 50000"/>
              <a:gd name="adj2" fmla="val 30000"/>
            </a:avLst>
          </a:prstGeom>
          <a:solidFill>
            <a:srgbClr val="008080"/>
          </a:solidFill>
          <a:ln w="9525">
            <a:solidFill>
              <a:schemeClr val="bg1"/>
            </a:solidFill>
            <a:miter lim="800000"/>
            <a:headEnd/>
            <a:tailEnd/>
          </a:ln>
          <a:effectLst/>
        </p:spPr>
        <p:txBody>
          <a:bodyPr wrap="none" anchor="ctr"/>
          <a:lstStyle/>
          <a:p>
            <a:endParaRPr lang="bg-BG"/>
          </a:p>
        </p:txBody>
      </p:sp>
      <p:sp>
        <p:nvSpPr>
          <p:cNvPr id="45095" name="AutoShape 39"/>
          <p:cNvSpPr>
            <a:spLocks noChangeArrowheads="1"/>
          </p:cNvSpPr>
          <p:nvPr/>
        </p:nvSpPr>
        <p:spPr bwMode="auto">
          <a:xfrm>
            <a:off x="2438400" y="2486025"/>
            <a:ext cx="381000" cy="76200"/>
          </a:xfrm>
          <a:prstGeom prst="rightArrow">
            <a:avLst>
              <a:gd name="adj1" fmla="val 50000"/>
              <a:gd name="adj2" fmla="val 125000"/>
            </a:avLst>
          </a:prstGeom>
          <a:solidFill>
            <a:srgbClr val="FFFFFF"/>
          </a:solidFill>
          <a:ln w="9525">
            <a:solidFill>
              <a:schemeClr val="bg1"/>
            </a:solidFill>
            <a:miter lim="800000"/>
            <a:headEnd/>
            <a:tailEnd/>
          </a:ln>
          <a:effectLst/>
        </p:spPr>
        <p:txBody>
          <a:bodyPr wrap="none" anchor="ctr"/>
          <a:lstStyle/>
          <a:p>
            <a:endParaRPr lang="bg-BG"/>
          </a:p>
        </p:txBody>
      </p:sp>
      <p:sp>
        <p:nvSpPr>
          <p:cNvPr id="45096" name="AutoShape 40"/>
          <p:cNvSpPr>
            <a:spLocks noChangeArrowheads="1"/>
          </p:cNvSpPr>
          <p:nvPr/>
        </p:nvSpPr>
        <p:spPr bwMode="auto">
          <a:xfrm>
            <a:off x="2438400" y="3505200"/>
            <a:ext cx="381000" cy="76200"/>
          </a:xfrm>
          <a:prstGeom prst="rightArrow">
            <a:avLst>
              <a:gd name="adj1" fmla="val 50000"/>
              <a:gd name="adj2" fmla="val 125000"/>
            </a:avLst>
          </a:prstGeom>
          <a:solidFill>
            <a:srgbClr val="FFFFFF"/>
          </a:solidFill>
          <a:ln w="9525">
            <a:solidFill>
              <a:schemeClr val="bg1"/>
            </a:solidFill>
            <a:miter lim="800000"/>
            <a:headEnd/>
            <a:tailEnd/>
          </a:ln>
          <a:effectLst/>
        </p:spPr>
        <p:txBody>
          <a:bodyPr wrap="none" anchor="ctr"/>
          <a:lstStyle/>
          <a:p>
            <a:endParaRPr lang="bg-BG"/>
          </a:p>
        </p:txBody>
      </p:sp>
      <p:sp>
        <p:nvSpPr>
          <p:cNvPr id="45097" name="AutoShape 41"/>
          <p:cNvSpPr>
            <a:spLocks noChangeArrowheads="1"/>
          </p:cNvSpPr>
          <p:nvPr/>
        </p:nvSpPr>
        <p:spPr bwMode="auto">
          <a:xfrm>
            <a:off x="2438400" y="4876800"/>
            <a:ext cx="381000" cy="76200"/>
          </a:xfrm>
          <a:prstGeom prst="rightArrow">
            <a:avLst>
              <a:gd name="adj1" fmla="val 50000"/>
              <a:gd name="adj2" fmla="val 125000"/>
            </a:avLst>
          </a:prstGeom>
          <a:solidFill>
            <a:srgbClr val="FFFFFF"/>
          </a:solidFill>
          <a:ln w="9525">
            <a:solidFill>
              <a:schemeClr val="bg1"/>
            </a:solidFill>
            <a:miter lim="800000"/>
            <a:headEnd/>
            <a:tailEnd/>
          </a:ln>
          <a:effectLst/>
        </p:spPr>
        <p:txBody>
          <a:bodyPr wrap="none" anchor="ctr"/>
          <a:lstStyle/>
          <a:p>
            <a:endParaRPr lang="bg-BG" dirty="0">
              <a:solidFill>
                <a:schemeClr val="bg1"/>
              </a:solidFill>
            </a:endParaRPr>
          </a:p>
        </p:txBody>
      </p:sp>
      <p:sp>
        <p:nvSpPr>
          <p:cNvPr id="45098" name="AutoShape 42"/>
          <p:cNvSpPr>
            <a:spLocks noChangeArrowheads="1"/>
          </p:cNvSpPr>
          <p:nvPr/>
        </p:nvSpPr>
        <p:spPr bwMode="auto">
          <a:xfrm>
            <a:off x="381000" y="3505200"/>
            <a:ext cx="228600" cy="76200"/>
          </a:xfrm>
          <a:prstGeom prst="rightArrow">
            <a:avLst>
              <a:gd name="adj1" fmla="val 50000"/>
              <a:gd name="adj2" fmla="val 75000"/>
            </a:avLst>
          </a:prstGeom>
          <a:solidFill>
            <a:srgbClr val="FFFFFF"/>
          </a:solidFill>
          <a:ln w="9525">
            <a:solidFill>
              <a:schemeClr val="bg1"/>
            </a:solidFill>
            <a:miter lim="800000"/>
            <a:headEnd/>
            <a:tailEnd/>
          </a:ln>
          <a:effectLst/>
        </p:spPr>
        <p:txBody>
          <a:bodyPr wrap="none" anchor="ctr"/>
          <a:lstStyle/>
          <a:p>
            <a:endParaRPr lang="bg-BG"/>
          </a:p>
        </p:txBody>
      </p:sp>
      <p:sp>
        <p:nvSpPr>
          <p:cNvPr id="45099" name="AutoShape 43"/>
          <p:cNvSpPr>
            <a:spLocks noChangeArrowheads="1"/>
          </p:cNvSpPr>
          <p:nvPr/>
        </p:nvSpPr>
        <p:spPr bwMode="auto">
          <a:xfrm>
            <a:off x="381000" y="4876800"/>
            <a:ext cx="228600" cy="76200"/>
          </a:xfrm>
          <a:prstGeom prst="rightArrow">
            <a:avLst>
              <a:gd name="adj1" fmla="val 50000"/>
              <a:gd name="adj2" fmla="val 75000"/>
            </a:avLst>
          </a:prstGeom>
          <a:solidFill>
            <a:srgbClr val="FFFFFF"/>
          </a:solidFill>
          <a:ln w="9525">
            <a:solidFill>
              <a:schemeClr val="bg1"/>
            </a:solidFill>
            <a:miter lim="800000"/>
            <a:headEnd/>
            <a:tailEnd/>
          </a:ln>
          <a:effectLst/>
        </p:spPr>
        <p:txBody>
          <a:bodyPr wrap="none" anchor="ctr"/>
          <a:lstStyle/>
          <a:p>
            <a:endParaRPr lang="bg-BG"/>
          </a:p>
        </p:txBody>
      </p:sp>
      <p:sp>
        <p:nvSpPr>
          <p:cNvPr id="45100" name="AutoShape 44"/>
          <p:cNvSpPr>
            <a:spLocks noChangeArrowheads="1"/>
          </p:cNvSpPr>
          <p:nvPr/>
        </p:nvSpPr>
        <p:spPr bwMode="auto">
          <a:xfrm rot="-27000000">
            <a:off x="3829050" y="5562600"/>
            <a:ext cx="228600" cy="76200"/>
          </a:xfrm>
          <a:prstGeom prst="rightArrow">
            <a:avLst>
              <a:gd name="adj1" fmla="val 50000"/>
              <a:gd name="adj2" fmla="val 75000"/>
            </a:avLst>
          </a:prstGeom>
          <a:solidFill>
            <a:srgbClr val="FFFFFF"/>
          </a:solidFill>
          <a:ln w="9525">
            <a:solidFill>
              <a:schemeClr val="tx1"/>
            </a:solidFill>
            <a:miter lim="800000"/>
            <a:headEnd/>
            <a:tailEnd/>
          </a:ln>
          <a:effectLst/>
        </p:spPr>
        <p:txBody>
          <a:bodyPr wrap="none" anchor="ctr"/>
          <a:lstStyle/>
          <a:p>
            <a:endParaRPr lang="bg-BG"/>
          </a:p>
        </p:txBody>
      </p:sp>
      <p:sp>
        <p:nvSpPr>
          <p:cNvPr id="45101" name="AutoShape 45"/>
          <p:cNvSpPr>
            <a:spLocks noChangeArrowheads="1"/>
          </p:cNvSpPr>
          <p:nvPr/>
        </p:nvSpPr>
        <p:spPr bwMode="auto">
          <a:xfrm>
            <a:off x="5181600" y="4848225"/>
            <a:ext cx="533400" cy="76200"/>
          </a:xfrm>
          <a:prstGeom prst="rightArrow">
            <a:avLst>
              <a:gd name="adj1" fmla="val 50000"/>
              <a:gd name="adj2" fmla="val 175000"/>
            </a:avLst>
          </a:prstGeom>
          <a:solidFill>
            <a:srgbClr val="FFFFFF"/>
          </a:solidFill>
          <a:ln w="9525">
            <a:solidFill>
              <a:schemeClr val="bg1"/>
            </a:solidFill>
            <a:miter lim="800000"/>
            <a:headEnd/>
            <a:tailEnd/>
          </a:ln>
          <a:effectLst/>
        </p:spPr>
        <p:txBody>
          <a:bodyPr wrap="none" anchor="ctr"/>
          <a:lstStyle/>
          <a:p>
            <a:endParaRPr lang="bg-BG"/>
          </a:p>
        </p:txBody>
      </p:sp>
      <p:sp>
        <p:nvSpPr>
          <p:cNvPr id="45102" name="AutoShape 46"/>
          <p:cNvSpPr>
            <a:spLocks noChangeArrowheads="1"/>
          </p:cNvSpPr>
          <p:nvPr/>
        </p:nvSpPr>
        <p:spPr bwMode="auto">
          <a:xfrm rot="-16200000">
            <a:off x="5657850" y="3486150"/>
            <a:ext cx="1981200" cy="76200"/>
          </a:xfrm>
          <a:prstGeom prst="rightArrow">
            <a:avLst>
              <a:gd name="adj1" fmla="val 50000"/>
              <a:gd name="adj2" fmla="val 650000"/>
            </a:avLst>
          </a:prstGeom>
          <a:solidFill>
            <a:srgbClr val="FFFFFF"/>
          </a:solidFill>
          <a:ln w="9525">
            <a:solidFill>
              <a:schemeClr val="bg1"/>
            </a:solidFill>
            <a:miter lim="800000"/>
            <a:headEnd/>
            <a:tailEnd/>
          </a:ln>
          <a:effectLst/>
        </p:spPr>
        <p:txBody>
          <a:bodyPr wrap="none" anchor="ctr"/>
          <a:lstStyle/>
          <a:p>
            <a:endParaRPr lang="bg-BG"/>
          </a:p>
        </p:txBody>
      </p:sp>
      <p:sp>
        <p:nvSpPr>
          <p:cNvPr id="45103" name="AutoShape 47"/>
          <p:cNvSpPr>
            <a:spLocks noChangeArrowheads="1"/>
          </p:cNvSpPr>
          <p:nvPr/>
        </p:nvSpPr>
        <p:spPr bwMode="auto">
          <a:xfrm rot="-16200000">
            <a:off x="6448425" y="5334000"/>
            <a:ext cx="381000" cy="76200"/>
          </a:xfrm>
          <a:prstGeom prst="rightArrow">
            <a:avLst>
              <a:gd name="adj1" fmla="val 50000"/>
              <a:gd name="adj2" fmla="val 125000"/>
            </a:avLst>
          </a:prstGeom>
          <a:solidFill>
            <a:srgbClr val="FFFFFF"/>
          </a:solidFill>
          <a:ln w="9525">
            <a:solidFill>
              <a:schemeClr val="bg1"/>
            </a:solidFill>
            <a:miter lim="800000"/>
            <a:headEnd/>
            <a:tailEnd/>
          </a:ln>
          <a:effectLst/>
        </p:spPr>
        <p:txBody>
          <a:bodyPr wrap="none" anchor="ctr"/>
          <a:lstStyle/>
          <a:p>
            <a:endParaRPr lang="bg-BG"/>
          </a:p>
        </p:txBody>
      </p:sp>
      <p:sp>
        <p:nvSpPr>
          <p:cNvPr id="45104" name="Line 48"/>
          <p:cNvSpPr>
            <a:spLocks noChangeShapeType="1"/>
          </p:cNvSpPr>
          <p:nvPr/>
        </p:nvSpPr>
        <p:spPr bwMode="auto">
          <a:xfrm flipH="1" flipV="1">
            <a:off x="381000" y="3505200"/>
            <a:ext cx="0" cy="2819400"/>
          </a:xfrm>
          <a:prstGeom prst="line">
            <a:avLst/>
          </a:prstGeom>
          <a:noFill/>
          <a:ln w="38100" cmpd="dbl">
            <a:solidFill>
              <a:schemeClr val="bg1"/>
            </a:solidFill>
            <a:round/>
            <a:headEnd/>
            <a:tailEnd/>
          </a:ln>
          <a:effectLst/>
        </p:spPr>
        <p:txBody>
          <a:bodyPr/>
          <a:lstStyle/>
          <a:p>
            <a:endParaRPr lang="bg-BG"/>
          </a:p>
        </p:txBody>
      </p:sp>
      <p:sp>
        <p:nvSpPr>
          <p:cNvPr id="45105" name="Line 49"/>
          <p:cNvSpPr>
            <a:spLocks noChangeShapeType="1"/>
          </p:cNvSpPr>
          <p:nvPr/>
        </p:nvSpPr>
        <p:spPr bwMode="auto">
          <a:xfrm flipH="1" flipV="1">
            <a:off x="5181600" y="2543175"/>
            <a:ext cx="1447800" cy="0"/>
          </a:xfrm>
          <a:prstGeom prst="line">
            <a:avLst/>
          </a:prstGeom>
          <a:noFill/>
          <a:ln w="38100" cmpd="dbl">
            <a:solidFill>
              <a:schemeClr val="bg1"/>
            </a:solidFill>
            <a:round/>
            <a:headEnd/>
            <a:tailEnd/>
          </a:ln>
          <a:effectLst/>
        </p:spPr>
        <p:txBody>
          <a:bodyPr/>
          <a:lstStyle/>
          <a:p>
            <a:endParaRPr lang="bg-BG"/>
          </a:p>
        </p:txBody>
      </p:sp>
      <p:sp>
        <p:nvSpPr>
          <p:cNvPr id="45106" name="Line 50"/>
          <p:cNvSpPr>
            <a:spLocks noChangeShapeType="1"/>
          </p:cNvSpPr>
          <p:nvPr/>
        </p:nvSpPr>
        <p:spPr bwMode="auto">
          <a:xfrm>
            <a:off x="381000" y="6324600"/>
            <a:ext cx="6248400" cy="0"/>
          </a:xfrm>
          <a:prstGeom prst="line">
            <a:avLst/>
          </a:prstGeom>
          <a:noFill/>
          <a:ln w="38100" cmpd="dbl">
            <a:solidFill>
              <a:schemeClr val="bg1"/>
            </a:solidFill>
            <a:round/>
            <a:headEnd/>
            <a:tailEnd/>
          </a:ln>
          <a:effectLst/>
        </p:spPr>
        <p:txBody>
          <a:bodyPr/>
          <a:lstStyle/>
          <a:p>
            <a:endParaRPr lang="bg-BG"/>
          </a:p>
        </p:txBody>
      </p:sp>
      <p:sp>
        <p:nvSpPr>
          <p:cNvPr id="45107" name="Line 51"/>
          <p:cNvSpPr>
            <a:spLocks noChangeShapeType="1"/>
          </p:cNvSpPr>
          <p:nvPr/>
        </p:nvSpPr>
        <p:spPr bwMode="auto">
          <a:xfrm flipV="1">
            <a:off x="6638925" y="6096000"/>
            <a:ext cx="0" cy="228600"/>
          </a:xfrm>
          <a:prstGeom prst="line">
            <a:avLst/>
          </a:prstGeom>
          <a:noFill/>
          <a:ln w="38100" cmpd="dbl">
            <a:solidFill>
              <a:schemeClr val="bg1"/>
            </a:solidFill>
            <a:round/>
            <a:headEnd/>
            <a:tailEnd/>
          </a:ln>
          <a:effectLst/>
        </p:spPr>
        <p:txBody>
          <a:bodyPr/>
          <a:lstStyle/>
          <a:p>
            <a:endParaRPr lang="bg-BG"/>
          </a:p>
        </p:txBody>
      </p:sp>
      <p:sp>
        <p:nvSpPr>
          <p:cNvPr id="45108" name="Line 52"/>
          <p:cNvSpPr>
            <a:spLocks noChangeShapeType="1"/>
          </p:cNvSpPr>
          <p:nvPr/>
        </p:nvSpPr>
        <p:spPr bwMode="auto">
          <a:xfrm>
            <a:off x="2438400" y="5715000"/>
            <a:ext cx="1524000" cy="0"/>
          </a:xfrm>
          <a:prstGeom prst="line">
            <a:avLst/>
          </a:prstGeom>
          <a:noFill/>
          <a:ln w="38100" cmpd="dbl">
            <a:solidFill>
              <a:schemeClr val="tx1"/>
            </a:solidFill>
            <a:round/>
            <a:headEnd/>
            <a:tailEnd/>
          </a:ln>
          <a:effectLst/>
        </p:spPr>
        <p:txBody>
          <a:bodyPr/>
          <a:lstStyle/>
          <a:p>
            <a:endParaRPr lang="bg-BG"/>
          </a:p>
        </p:txBody>
      </p:sp>
      <p:sp>
        <p:nvSpPr>
          <p:cNvPr id="45109" name="Line 53"/>
          <p:cNvSpPr>
            <a:spLocks noChangeShapeType="1"/>
          </p:cNvSpPr>
          <p:nvPr/>
        </p:nvSpPr>
        <p:spPr bwMode="auto">
          <a:xfrm flipH="1" flipV="1">
            <a:off x="381000" y="2514600"/>
            <a:ext cx="0" cy="990600"/>
          </a:xfrm>
          <a:prstGeom prst="line">
            <a:avLst/>
          </a:prstGeom>
          <a:noFill/>
          <a:ln w="38100" cmpd="dbl">
            <a:solidFill>
              <a:schemeClr val="bg1"/>
            </a:solidFill>
            <a:prstDash val="sysDot"/>
            <a:round/>
            <a:headEnd/>
            <a:tailEnd/>
          </a:ln>
          <a:effectLst/>
        </p:spPr>
        <p:txBody>
          <a:bodyPr/>
          <a:lstStyle/>
          <a:p>
            <a:endParaRPr lang="bg-BG"/>
          </a:p>
        </p:txBody>
      </p:sp>
      <p:sp>
        <p:nvSpPr>
          <p:cNvPr id="45110" name="Line 54"/>
          <p:cNvSpPr>
            <a:spLocks noChangeShapeType="1"/>
          </p:cNvSpPr>
          <p:nvPr/>
        </p:nvSpPr>
        <p:spPr bwMode="auto">
          <a:xfrm flipV="1">
            <a:off x="381000" y="2514600"/>
            <a:ext cx="228600" cy="0"/>
          </a:xfrm>
          <a:prstGeom prst="line">
            <a:avLst/>
          </a:prstGeom>
          <a:noFill/>
          <a:ln w="38100" cmpd="dbl">
            <a:solidFill>
              <a:schemeClr val="bg1"/>
            </a:solidFill>
            <a:prstDash val="sysDot"/>
            <a:round/>
            <a:headEnd/>
            <a:tailEnd type="triangle" w="med" len="med"/>
          </a:ln>
          <a:effectLst/>
        </p:spPr>
        <p:txBody>
          <a:bodyPr/>
          <a:lstStyle/>
          <a:p>
            <a:endParaRPr lang="bg-BG"/>
          </a:p>
        </p:txBody>
      </p:sp>
      <p:sp>
        <p:nvSpPr>
          <p:cNvPr id="38" name="Правоъгълник 37"/>
          <p:cNvSpPr/>
          <p:nvPr/>
        </p:nvSpPr>
        <p:spPr>
          <a:xfrm>
            <a:off x="381000" y="152400"/>
            <a:ext cx="6248400" cy="1200329"/>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.5</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INTERACTIONS BETWEEN  </a:t>
            </a:r>
          </a:p>
          <a:p>
            <a:pPr marL="982663" indent="-900113" fontAlgn="auto">
              <a:spcAft>
                <a:spcPts val="0"/>
              </a:spcAft>
              <a:buFont typeface="Wingdings" pitchFamily="2" charset="2"/>
              <a:buNone/>
              <a:defRPr/>
            </a:pPr>
            <a:r>
              <a:rPr lang="en-US" sz="2400" b="1" cap="all" dirty="0">
                <a:solidFill>
                  <a:srgbClr val="0B508F"/>
                </a:solidFill>
                <a:latin typeface="Arial Black" pitchFamily="34" charset="0"/>
              </a:rPr>
              <a:t>	 PARTICIPANTS IN THE AUDIT </a:t>
            </a:r>
          </a:p>
          <a:p>
            <a:pPr marL="982663" indent="-900113" fontAlgn="auto">
              <a:spcAft>
                <a:spcPts val="0"/>
              </a:spcAft>
              <a:buFont typeface="Wingdings" pitchFamily="2" charset="2"/>
              <a:buNone/>
              <a:defRPr/>
            </a:pPr>
            <a:r>
              <a:rPr lang="en-US" sz="2400" b="1" cap="all" dirty="0">
                <a:solidFill>
                  <a:srgbClr val="0B508F"/>
                </a:solidFill>
                <a:latin typeface="Arial Black" pitchFamily="34" charset="0"/>
              </a:rPr>
              <a:t>	 PROCESS</a:t>
            </a:r>
            <a:endParaRPr lang="en-GB" sz="2400" b="1" cap="all" dirty="0">
              <a:solidFill>
                <a:srgbClr val="0B508F"/>
              </a:solidFill>
              <a:latin typeface="Arial Black"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2" name="Rectangle 18"/>
          <p:cNvSpPr>
            <a:spLocks noChangeArrowheads="1"/>
          </p:cNvSpPr>
          <p:nvPr/>
        </p:nvSpPr>
        <p:spPr bwMode="auto">
          <a:xfrm>
            <a:off x="0" y="1219200"/>
            <a:ext cx="5791200" cy="4124206"/>
          </a:xfrm>
          <a:prstGeom prst="rect">
            <a:avLst/>
          </a:prstGeom>
          <a:noFill/>
          <a:ln w="9525">
            <a:noFill/>
            <a:miter lim="800000"/>
            <a:headEnd/>
            <a:tailEnd/>
          </a:ln>
          <a:effectLst/>
        </p:spPr>
        <p:txBody>
          <a:bodyPr wrap="square">
            <a:spAutoFit/>
          </a:bodyPr>
          <a:lstStyle/>
          <a:p>
            <a:pPr>
              <a:spcAft>
                <a:spcPts val="1200"/>
              </a:spcAft>
              <a:buFontTx/>
              <a:buBlip>
                <a:blip r:embed="rId3"/>
              </a:buBlip>
              <a:tabLst>
                <a:tab pos="-2114550" algn="l"/>
                <a:tab pos="-1771650" algn="l"/>
                <a:tab pos="-514350" algn="l"/>
              </a:tabLst>
            </a:pPr>
            <a:r>
              <a:rPr lang="bg-BG" sz="2400" b="1" dirty="0">
                <a:solidFill>
                  <a:schemeClr val="bg1"/>
                </a:solidFill>
                <a:latin typeface="+mn-lt"/>
              </a:rPr>
              <a:t> </a:t>
            </a:r>
            <a:r>
              <a:rPr lang="en-US" sz="2400" b="1" dirty="0">
                <a:solidFill>
                  <a:schemeClr val="bg1"/>
                </a:solidFill>
                <a:latin typeface="+mn-lt"/>
              </a:rPr>
              <a:t>Connects to organization </a:t>
            </a:r>
            <a:r>
              <a:rPr lang="bg-BG" sz="2400" b="1" dirty="0">
                <a:solidFill>
                  <a:schemeClr val="bg1"/>
                </a:solidFill>
                <a:latin typeface="+mn-lt"/>
              </a:rPr>
              <a:t>  </a:t>
            </a:r>
          </a:p>
          <a:p>
            <a:pPr>
              <a:spcAft>
                <a:spcPts val="1200"/>
              </a:spcAft>
              <a:tabLst>
                <a:tab pos="-2114550" algn="l"/>
                <a:tab pos="-1771650" algn="l"/>
                <a:tab pos="-514350" algn="l"/>
              </a:tabLst>
            </a:pPr>
            <a:r>
              <a:rPr lang="bg-BG" sz="2400" b="1" dirty="0">
                <a:solidFill>
                  <a:schemeClr val="bg1"/>
                </a:solidFill>
                <a:latin typeface="+mn-lt"/>
              </a:rPr>
              <a:t>    </a:t>
            </a:r>
            <a:r>
              <a:rPr lang="en-US" sz="2400" b="1" dirty="0">
                <a:solidFill>
                  <a:schemeClr val="bg1"/>
                </a:solidFill>
                <a:latin typeface="+mn-lt"/>
              </a:rPr>
              <a:t>which will be</a:t>
            </a:r>
            <a:r>
              <a:rPr lang="bg-BG" sz="2400" b="1" dirty="0">
                <a:solidFill>
                  <a:schemeClr val="bg1"/>
                </a:solidFill>
                <a:latin typeface="+mn-lt"/>
              </a:rPr>
              <a:t> </a:t>
            </a:r>
            <a:r>
              <a:rPr lang="en-US" sz="2400" b="1" dirty="0">
                <a:solidFill>
                  <a:schemeClr val="bg1"/>
                </a:solidFill>
                <a:latin typeface="+mn-lt"/>
              </a:rPr>
              <a:t>audited;</a:t>
            </a:r>
          </a:p>
          <a:p>
            <a:pPr>
              <a:spcAft>
                <a:spcPts val="1200"/>
              </a:spcAft>
              <a:buFontTx/>
              <a:buBlip>
                <a:blip r:embed="rId3"/>
              </a:buBlip>
              <a:tabLst>
                <a:tab pos="-2114550" algn="l"/>
                <a:tab pos="-1771650" algn="l"/>
                <a:tab pos="-514350" algn="l"/>
              </a:tabLst>
            </a:pPr>
            <a:r>
              <a:rPr lang="bg-BG" sz="2400" b="1" dirty="0">
                <a:solidFill>
                  <a:schemeClr val="bg1"/>
                </a:solidFill>
                <a:latin typeface="+mn-lt"/>
              </a:rPr>
              <a:t> </a:t>
            </a:r>
            <a:r>
              <a:rPr lang="en-US" sz="2400" b="1" dirty="0">
                <a:solidFill>
                  <a:schemeClr val="bg1"/>
                </a:solidFill>
                <a:latin typeface="+mn-lt"/>
              </a:rPr>
              <a:t>Specifies the scope of the audit;</a:t>
            </a:r>
          </a:p>
          <a:p>
            <a:pPr>
              <a:spcAft>
                <a:spcPts val="1200"/>
              </a:spcAft>
              <a:buFontTx/>
              <a:buBlip>
                <a:blip r:embed="rId3"/>
              </a:buBlip>
              <a:tabLst>
                <a:tab pos="-2114550" algn="l"/>
                <a:tab pos="-1771650" algn="l"/>
                <a:tab pos="-514350" algn="l"/>
              </a:tabLst>
            </a:pPr>
            <a:r>
              <a:rPr lang="bg-BG" sz="2400" b="1" dirty="0">
                <a:solidFill>
                  <a:schemeClr val="bg1"/>
                </a:solidFill>
                <a:latin typeface="+mn-lt"/>
              </a:rPr>
              <a:t> </a:t>
            </a:r>
            <a:r>
              <a:rPr lang="en-US" sz="2400" b="1" dirty="0">
                <a:solidFill>
                  <a:schemeClr val="bg1"/>
                </a:solidFill>
                <a:latin typeface="+mn-lt"/>
              </a:rPr>
              <a:t>Clarifies the reasons for the audit;</a:t>
            </a:r>
          </a:p>
          <a:p>
            <a:pPr>
              <a:spcAft>
                <a:spcPts val="1200"/>
              </a:spcAft>
              <a:buFontTx/>
              <a:buBlip>
                <a:blip r:embed="rId3"/>
              </a:buBlip>
              <a:tabLst>
                <a:tab pos="-2114550" algn="l"/>
                <a:tab pos="-1771650" algn="l"/>
                <a:tab pos="-514350" algn="l"/>
              </a:tabLst>
            </a:pPr>
            <a:r>
              <a:rPr lang="en-US" sz="2400" b="1" dirty="0">
                <a:solidFill>
                  <a:schemeClr val="bg1"/>
                </a:solidFill>
                <a:latin typeface="+mn-lt"/>
              </a:rPr>
              <a:t>Defines the criteria for audit;</a:t>
            </a:r>
          </a:p>
          <a:p>
            <a:pPr>
              <a:spcAft>
                <a:spcPts val="1200"/>
              </a:spcAft>
              <a:buFontTx/>
              <a:buBlip>
                <a:blip r:embed="rId3"/>
              </a:buBlip>
              <a:tabLst>
                <a:tab pos="-2114550" algn="l"/>
                <a:tab pos="-1771650" algn="l"/>
                <a:tab pos="-514350" algn="l"/>
              </a:tabLst>
            </a:pPr>
            <a:r>
              <a:rPr lang="en-US" sz="2400" b="1" dirty="0">
                <a:solidFill>
                  <a:schemeClr val="bg1"/>
                </a:solidFill>
                <a:latin typeface="+mn-lt"/>
              </a:rPr>
              <a:t>Decide on the dates, duration </a:t>
            </a:r>
            <a:endParaRPr lang="bg-BG" sz="2400" b="1" dirty="0">
              <a:solidFill>
                <a:schemeClr val="bg1"/>
              </a:solidFill>
              <a:latin typeface="+mn-lt"/>
            </a:endParaRPr>
          </a:p>
          <a:p>
            <a:pPr>
              <a:spcAft>
                <a:spcPts val="1200"/>
              </a:spcAft>
              <a:tabLst>
                <a:tab pos="-2114550" algn="l"/>
                <a:tab pos="-1771650" algn="l"/>
                <a:tab pos="-514350" algn="l"/>
              </a:tabLst>
            </a:pPr>
            <a:r>
              <a:rPr lang="bg-BG" sz="2400" b="1" dirty="0">
                <a:solidFill>
                  <a:schemeClr val="bg1"/>
                </a:solidFill>
                <a:latin typeface="+mn-lt"/>
              </a:rPr>
              <a:t>  </a:t>
            </a:r>
            <a:r>
              <a:rPr lang="en-US" sz="2400" b="1" dirty="0">
                <a:solidFill>
                  <a:schemeClr val="bg1"/>
                </a:solidFill>
                <a:latin typeface="+mn-lt"/>
              </a:rPr>
              <a:t>and team</a:t>
            </a:r>
            <a:r>
              <a:rPr lang="bg-BG" sz="2400" b="1" dirty="0">
                <a:solidFill>
                  <a:schemeClr val="bg1"/>
                </a:solidFill>
                <a:latin typeface="+mn-lt"/>
              </a:rPr>
              <a:t> (</a:t>
            </a:r>
            <a:r>
              <a:rPr lang="en-US" sz="2400" b="1" dirty="0">
                <a:solidFill>
                  <a:schemeClr val="bg1"/>
                </a:solidFill>
                <a:latin typeface="+mn-lt"/>
              </a:rPr>
              <a:t>in case of an audit </a:t>
            </a:r>
            <a:endParaRPr lang="bg-BG" sz="2400" b="1" dirty="0">
              <a:solidFill>
                <a:schemeClr val="bg1"/>
              </a:solidFill>
              <a:latin typeface="+mn-lt"/>
            </a:endParaRPr>
          </a:p>
          <a:p>
            <a:pPr>
              <a:spcAft>
                <a:spcPts val="1200"/>
              </a:spcAft>
              <a:tabLst>
                <a:tab pos="-2114550" algn="l"/>
                <a:tab pos="-1771650" algn="l"/>
                <a:tab pos="-514350" algn="l"/>
              </a:tabLst>
            </a:pPr>
            <a:r>
              <a:rPr lang="bg-BG" sz="2400" b="1" dirty="0">
                <a:solidFill>
                  <a:schemeClr val="bg1"/>
                </a:solidFill>
                <a:latin typeface="+mn-lt"/>
              </a:rPr>
              <a:t>  </a:t>
            </a:r>
            <a:r>
              <a:rPr lang="en-US" sz="2400" b="1" dirty="0">
                <a:solidFill>
                  <a:schemeClr val="bg1"/>
                </a:solidFill>
                <a:latin typeface="+mn-lt"/>
              </a:rPr>
              <a:t>by </a:t>
            </a:r>
            <a:r>
              <a:rPr lang="bg-BG" sz="2400" b="1" dirty="0">
                <a:solidFill>
                  <a:schemeClr val="bg1"/>
                </a:solidFill>
                <a:latin typeface="+mn-lt"/>
              </a:rPr>
              <a:t>а </a:t>
            </a:r>
            <a:r>
              <a:rPr lang="en-US" sz="2400" b="1" dirty="0">
                <a:solidFill>
                  <a:schemeClr val="bg1"/>
                </a:solidFill>
                <a:latin typeface="+mn-lt"/>
              </a:rPr>
              <a:t>third party)</a:t>
            </a:r>
            <a:endParaRPr lang="bg-BG" sz="2400" b="1" dirty="0">
              <a:solidFill>
                <a:schemeClr val="bg1"/>
              </a:solidFill>
              <a:latin typeface="+mn-lt"/>
            </a:endParaRPr>
          </a:p>
        </p:txBody>
      </p:sp>
      <p:pic>
        <p:nvPicPr>
          <p:cNvPr id="47123" name="Picture 19"/>
          <p:cNvPicPr preferRelativeResize="0">
            <a:picLocks noChangeArrowheads="1"/>
          </p:cNvPicPr>
          <p:nvPr/>
        </p:nvPicPr>
        <p:blipFill>
          <a:blip r:embed="rId4" cstate="print"/>
          <a:srcRect/>
          <a:stretch>
            <a:fillRect/>
          </a:stretch>
        </p:blipFill>
        <p:spPr bwMode="auto">
          <a:xfrm>
            <a:off x="5638800" y="533400"/>
            <a:ext cx="3276600" cy="3429000"/>
          </a:xfrm>
          <a:prstGeom prst="rect">
            <a:avLst/>
          </a:prstGeom>
          <a:solidFill>
            <a:srgbClr val="CCFFCC"/>
          </a:solidFill>
          <a:ln w="9525">
            <a:noFill/>
            <a:miter lim="800000"/>
            <a:headEnd/>
            <a:tailEnd/>
          </a:ln>
          <a:effectLst/>
        </p:spPr>
      </p:pic>
      <p:sp>
        <p:nvSpPr>
          <p:cNvPr id="4" name="Правоъгълник 3"/>
          <p:cNvSpPr/>
          <p:nvPr/>
        </p:nvSpPr>
        <p:spPr>
          <a:xfrm>
            <a:off x="0" y="0"/>
            <a:ext cx="8991600" cy="461665"/>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6</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Responsibilities of the Lead Auditor</a:t>
            </a:r>
            <a:endParaRPr lang="en-GB" sz="2400" b="1" cap="all" dirty="0">
              <a:solidFill>
                <a:srgbClr val="0B508F"/>
              </a:solidFill>
              <a:latin typeface="Arial Black"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5" name="Rectangle 13"/>
          <p:cNvSpPr>
            <a:spLocks noChangeArrowheads="1"/>
          </p:cNvSpPr>
          <p:nvPr/>
        </p:nvSpPr>
        <p:spPr bwMode="auto">
          <a:xfrm>
            <a:off x="0" y="3124200"/>
            <a:ext cx="6934200" cy="2862322"/>
          </a:xfrm>
          <a:prstGeom prst="rect">
            <a:avLst/>
          </a:prstGeom>
          <a:noFill/>
          <a:ln w="9525">
            <a:noFill/>
            <a:miter lim="800000"/>
            <a:headEnd/>
            <a:tailEnd/>
          </a:ln>
          <a:effectLst/>
        </p:spPr>
        <p:txBody>
          <a:bodyPr wrap="square">
            <a:spAutoFit/>
          </a:bodyPr>
          <a:lstStyle/>
          <a:p>
            <a:pPr>
              <a:buFontTx/>
              <a:buBlip>
                <a:blip r:embed="rId3"/>
              </a:buBlip>
              <a:tabLst>
                <a:tab pos="-2114550" algn="l"/>
                <a:tab pos="-1771650" algn="l"/>
                <a:tab pos="-514350" algn="l"/>
              </a:tabLst>
            </a:pPr>
            <a:r>
              <a:rPr lang="en-US" sz="2000" b="1" dirty="0">
                <a:solidFill>
                  <a:schemeClr val="bg1"/>
                </a:solidFill>
                <a:latin typeface="+mn-lt"/>
              </a:rPr>
              <a:t>The boundaries of the audit:</a:t>
            </a:r>
          </a:p>
          <a:p>
            <a:pPr>
              <a:tabLst>
                <a:tab pos="-2114550" algn="l"/>
                <a:tab pos="-1771650" algn="l"/>
                <a:tab pos="-514350" algn="l"/>
              </a:tabLst>
            </a:pPr>
            <a:r>
              <a:rPr lang="en-US" sz="2000" dirty="0">
                <a:solidFill>
                  <a:schemeClr val="bg1"/>
                </a:solidFill>
                <a:latin typeface="+mn-lt"/>
              </a:rPr>
              <a:t> </a:t>
            </a:r>
          </a:p>
          <a:p>
            <a:pPr>
              <a:buFontTx/>
              <a:buChar char="-"/>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Whether you are audited</a:t>
            </a:r>
            <a:r>
              <a:rPr lang="bg-BG" sz="2000" dirty="0">
                <a:solidFill>
                  <a:schemeClr val="bg1"/>
                </a:solidFill>
                <a:latin typeface="+mn-lt"/>
              </a:rPr>
              <a:t> </a:t>
            </a:r>
            <a:r>
              <a:rPr lang="en-US" sz="2000" dirty="0">
                <a:solidFill>
                  <a:schemeClr val="bg1"/>
                </a:solidFill>
                <a:latin typeface="+mn-lt"/>
              </a:rPr>
              <a:t>throughout the object and</a:t>
            </a:r>
            <a:r>
              <a:rPr lang="bg-BG" sz="2000" dirty="0">
                <a:solidFill>
                  <a:schemeClr val="bg1"/>
                </a:solidFill>
                <a:latin typeface="+mn-lt"/>
              </a:rPr>
              <a:t> </a:t>
            </a:r>
            <a:r>
              <a:rPr lang="en-US" sz="2000" dirty="0">
                <a:solidFill>
                  <a:schemeClr val="bg1"/>
                </a:solidFill>
                <a:latin typeface="+mn-lt"/>
              </a:rPr>
              <a:t>its location</a:t>
            </a:r>
            <a:r>
              <a:rPr lang="bg-BG" sz="2000" dirty="0">
                <a:solidFill>
                  <a:schemeClr val="bg1"/>
                </a:solidFill>
                <a:latin typeface="+mn-lt"/>
              </a:rPr>
              <a:t>?</a:t>
            </a:r>
            <a:endParaRPr lang="en-US" sz="2000" dirty="0">
              <a:solidFill>
                <a:schemeClr val="bg1"/>
              </a:solidFill>
              <a:latin typeface="+mn-lt"/>
            </a:endParaRPr>
          </a:p>
          <a:p>
            <a:pPr>
              <a:buFontTx/>
              <a:buChar char="-"/>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Whether you are audited </a:t>
            </a:r>
            <a:r>
              <a:rPr lang="bg-BG" sz="2000" dirty="0">
                <a:solidFill>
                  <a:schemeClr val="bg1"/>
                </a:solidFill>
                <a:latin typeface="+mn-lt"/>
              </a:rPr>
              <a:t>а </a:t>
            </a:r>
            <a:r>
              <a:rPr lang="en-US" sz="2000" dirty="0">
                <a:solidFill>
                  <a:schemeClr val="bg1"/>
                </a:solidFill>
                <a:latin typeface="+mn-lt"/>
              </a:rPr>
              <a:t>parts of the</a:t>
            </a:r>
            <a:r>
              <a:rPr lang="bg-BG" sz="2000" dirty="0">
                <a:solidFill>
                  <a:schemeClr val="bg1"/>
                </a:solidFill>
                <a:latin typeface="+mn-lt"/>
              </a:rPr>
              <a:t> </a:t>
            </a:r>
            <a:r>
              <a:rPr lang="en-US" sz="2000" dirty="0">
                <a:solidFill>
                  <a:schemeClr val="bg1"/>
                </a:solidFill>
                <a:latin typeface="+mn-lt"/>
              </a:rPr>
              <a:t>organization?</a:t>
            </a:r>
          </a:p>
          <a:p>
            <a:pPr>
              <a:tabLst>
                <a:tab pos="-2114550" algn="l"/>
                <a:tab pos="-1771650" algn="l"/>
                <a:tab pos="-514350" algn="l"/>
              </a:tabLst>
            </a:pPr>
            <a:r>
              <a:rPr lang="en-US" sz="2000" dirty="0">
                <a:solidFill>
                  <a:schemeClr val="bg1"/>
                </a:solidFill>
                <a:latin typeface="+mn-lt"/>
              </a:rPr>
              <a:t>- Which products will be audited?</a:t>
            </a:r>
          </a:p>
          <a:p>
            <a:pPr>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a:t>
            </a:r>
            <a:r>
              <a:rPr lang="en-US" sz="2000" b="1" dirty="0">
                <a:solidFill>
                  <a:schemeClr val="bg1"/>
                </a:solidFill>
                <a:latin typeface="+mn-lt"/>
              </a:rPr>
              <a:t>The scope of the audit may not include all activities and products;</a:t>
            </a:r>
            <a:endParaRPr lang="bg-BG" sz="2800" b="1" dirty="0">
              <a:solidFill>
                <a:schemeClr val="bg1"/>
              </a:solidFill>
              <a:latin typeface="+mn-lt"/>
            </a:endParaRPr>
          </a:p>
        </p:txBody>
      </p:sp>
      <p:sp>
        <p:nvSpPr>
          <p:cNvPr id="4" name="Правоъгълник 3"/>
          <p:cNvSpPr/>
          <p:nvPr/>
        </p:nvSpPr>
        <p:spPr>
          <a:xfrm>
            <a:off x="0" y="0"/>
            <a:ext cx="89916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pic>
        <p:nvPicPr>
          <p:cNvPr id="5" name="Picture 11" descr="MC900384392[1]"/>
          <p:cNvPicPr>
            <a:picLocks noChangeAspect="1" noChangeArrowheads="1"/>
          </p:cNvPicPr>
          <p:nvPr/>
        </p:nvPicPr>
        <p:blipFill>
          <a:blip r:embed="rId4" cstate="print"/>
          <a:srcRect/>
          <a:stretch>
            <a:fillRect/>
          </a:stretch>
        </p:blipFill>
        <p:spPr bwMode="auto">
          <a:xfrm>
            <a:off x="6019800" y="1026559"/>
            <a:ext cx="2819400" cy="3041148"/>
          </a:xfrm>
          <a:prstGeom prst="rect">
            <a:avLst/>
          </a:prstGeom>
          <a:noFill/>
        </p:spPr>
      </p:pic>
      <p:sp>
        <p:nvSpPr>
          <p:cNvPr id="6" name="Правоъгълник 5"/>
          <p:cNvSpPr/>
          <p:nvPr/>
        </p:nvSpPr>
        <p:spPr>
          <a:xfrm>
            <a:off x="457200" y="1219200"/>
            <a:ext cx="4411785" cy="461665"/>
          </a:xfrm>
          <a:prstGeom prst="rect">
            <a:avLst/>
          </a:prstGeom>
        </p:spPr>
        <p:txBody>
          <a:bodyPr wrap="none">
            <a:spAutoFit/>
          </a:bodyPr>
          <a:lstStyle/>
          <a:p>
            <a:r>
              <a:rPr lang="en-US" sz="2400" b="1" dirty="0">
                <a:solidFill>
                  <a:schemeClr val="bg1"/>
                </a:solidFill>
                <a:latin typeface="+mn-lt"/>
              </a:rPr>
              <a:t>The lead auditor </a:t>
            </a:r>
            <a:r>
              <a:rPr lang="en-GB" sz="2400" b="1" dirty="0">
                <a:solidFill>
                  <a:schemeClr val="bg1"/>
                </a:solidFill>
                <a:latin typeface="+mn-lt"/>
              </a:rPr>
              <a:t>defines the:</a:t>
            </a:r>
            <a:endParaRPr lang="bg-BG" sz="2400" b="1" dirty="0">
              <a:solidFill>
                <a:schemeClr val="bg1"/>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2" name="Rectangle 12"/>
          <p:cNvSpPr>
            <a:spLocks noChangeArrowheads="1"/>
          </p:cNvSpPr>
          <p:nvPr/>
        </p:nvSpPr>
        <p:spPr bwMode="auto">
          <a:xfrm>
            <a:off x="0" y="2133600"/>
            <a:ext cx="9144000" cy="1938992"/>
          </a:xfrm>
          <a:prstGeom prst="rect">
            <a:avLst/>
          </a:prstGeom>
          <a:noFill/>
          <a:ln w="9525">
            <a:noFill/>
            <a:miter lim="800000"/>
            <a:headEnd/>
            <a:tailEnd/>
          </a:ln>
          <a:effectLst/>
        </p:spPr>
        <p:txBody>
          <a:bodyPr wrap="square">
            <a:spAutoFit/>
          </a:bodyPr>
          <a:lstStyle/>
          <a:p>
            <a:pPr>
              <a:spcBef>
                <a:spcPts val="600"/>
              </a:spcBef>
              <a:buFontTx/>
              <a:buBlip>
                <a:blip r:embed="rId3"/>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Standard against which to be audited; </a:t>
            </a:r>
          </a:p>
          <a:p>
            <a:pPr>
              <a:spcBef>
                <a:spcPts val="600"/>
              </a:spcBef>
              <a:buFontTx/>
              <a:buBlip>
                <a:blip r:embed="rId3"/>
              </a:buBlip>
              <a:tabLst>
                <a:tab pos="-2114550" algn="l"/>
                <a:tab pos="-1771650" algn="l"/>
                <a:tab pos="-514350" algn="l"/>
              </a:tabLst>
            </a:pPr>
            <a:r>
              <a:rPr lang="en-US" sz="2000" dirty="0">
                <a:solidFill>
                  <a:schemeClr val="bg1"/>
                </a:solidFill>
                <a:latin typeface="+mn-lt"/>
              </a:rPr>
              <a:t> Conditions of the contract; </a:t>
            </a:r>
          </a:p>
          <a:p>
            <a:pPr>
              <a:spcBef>
                <a:spcPts val="600"/>
              </a:spcBef>
              <a:buFontTx/>
              <a:buBlip>
                <a:blip r:embed="rId3"/>
              </a:buBlip>
              <a:tabLst>
                <a:tab pos="-2114550" algn="l"/>
                <a:tab pos="-1771650" algn="l"/>
                <a:tab pos="-514350" algn="l"/>
              </a:tabLst>
            </a:pPr>
            <a:r>
              <a:rPr lang="en-US" sz="2000" dirty="0">
                <a:solidFill>
                  <a:schemeClr val="bg1"/>
                </a:solidFill>
                <a:latin typeface="+mn-lt"/>
              </a:rPr>
              <a:t> The documentation;</a:t>
            </a:r>
          </a:p>
          <a:p>
            <a:pPr>
              <a:spcBef>
                <a:spcPts val="600"/>
              </a:spcBef>
              <a:buFontTx/>
              <a:buBlip>
                <a:blip r:embed="rId3"/>
              </a:buBlip>
              <a:tabLst>
                <a:tab pos="-2114550" algn="l"/>
                <a:tab pos="-1771650" algn="l"/>
                <a:tab pos="-514350" algn="l"/>
              </a:tabLst>
            </a:pPr>
            <a:r>
              <a:rPr lang="en-US" sz="2000" dirty="0">
                <a:solidFill>
                  <a:schemeClr val="bg1"/>
                </a:solidFill>
                <a:latin typeface="+mn-lt"/>
              </a:rPr>
              <a:t> The plans; </a:t>
            </a:r>
          </a:p>
          <a:p>
            <a:pPr>
              <a:spcBef>
                <a:spcPts val="600"/>
              </a:spcBef>
              <a:buFontTx/>
              <a:buBlip>
                <a:blip r:embed="rId3"/>
              </a:buBlip>
              <a:tabLst>
                <a:tab pos="-2114550" algn="l"/>
                <a:tab pos="-1771650" algn="l"/>
                <a:tab pos="-514350" algn="l"/>
              </a:tabLst>
            </a:pPr>
            <a:r>
              <a:rPr lang="en-US" sz="2000" dirty="0">
                <a:solidFill>
                  <a:schemeClr val="bg1"/>
                </a:solidFill>
                <a:latin typeface="+mn-lt"/>
              </a:rPr>
              <a:t> Others.</a:t>
            </a:r>
            <a:endParaRPr lang="bg-BG" sz="2000" dirty="0">
              <a:solidFill>
                <a:schemeClr val="bg1"/>
              </a:solidFill>
              <a:latin typeface="+mn-lt"/>
            </a:endParaRPr>
          </a:p>
        </p:txBody>
      </p:sp>
      <p:pic>
        <p:nvPicPr>
          <p:cNvPr id="51213" name="Picture 13"/>
          <p:cNvPicPr>
            <a:picLocks noChangeAspect="1" noChangeArrowheads="1"/>
          </p:cNvPicPr>
          <p:nvPr/>
        </p:nvPicPr>
        <p:blipFill>
          <a:blip r:embed="rId4" cstate="print"/>
          <a:srcRect/>
          <a:stretch>
            <a:fillRect/>
          </a:stretch>
        </p:blipFill>
        <p:spPr bwMode="auto">
          <a:xfrm>
            <a:off x="2971800" y="4114800"/>
            <a:ext cx="3751630" cy="2567848"/>
          </a:xfrm>
          <a:prstGeom prst="rect">
            <a:avLst/>
          </a:prstGeom>
          <a:noFill/>
          <a:ln w="9525">
            <a:noFill/>
            <a:miter lim="800000"/>
            <a:headEnd/>
            <a:tailEnd/>
          </a:ln>
          <a:effectLst/>
        </p:spPr>
      </p:pic>
      <p:sp>
        <p:nvSpPr>
          <p:cNvPr id="5" name="Правоъгълник 4"/>
          <p:cNvSpPr/>
          <p:nvPr/>
        </p:nvSpPr>
        <p:spPr>
          <a:xfrm>
            <a:off x="0" y="0"/>
            <a:ext cx="89916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6" name="Правоъгълник 5"/>
          <p:cNvSpPr/>
          <p:nvPr/>
        </p:nvSpPr>
        <p:spPr>
          <a:xfrm>
            <a:off x="457200" y="1219200"/>
            <a:ext cx="4411785" cy="461665"/>
          </a:xfrm>
          <a:prstGeom prst="rect">
            <a:avLst/>
          </a:prstGeom>
        </p:spPr>
        <p:txBody>
          <a:bodyPr wrap="none">
            <a:spAutoFit/>
          </a:bodyPr>
          <a:lstStyle/>
          <a:p>
            <a:r>
              <a:rPr lang="en-US" sz="2400" b="1" dirty="0">
                <a:solidFill>
                  <a:schemeClr val="bg1"/>
                </a:solidFill>
                <a:latin typeface="+mn-lt"/>
              </a:rPr>
              <a:t>The lead auditor </a:t>
            </a:r>
            <a:r>
              <a:rPr lang="en-GB" sz="2400" b="1" dirty="0">
                <a:solidFill>
                  <a:schemeClr val="bg1"/>
                </a:solidFill>
                <a:latin typeface="+mn-lt"/>
              </a:rPr>
              <a:t>defines the:</a:t>
            </a:r>
            <a:endParaRPr lang="bg-BG" sz="2400" b="1" dirty="0">
              <a:solidFill>
                <a:schemeClr val="bg1"/>
              </a:solidFill>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9" name="Rectangle 11"/>
          <p:cNvSpPr>
            <a:spLocks noChangeArrowheads="1"/>
          </p:cNvSpPr>
          <p:nvPr/>
        </p:nvSpPr>
        <p:spPr bwMode="auto">
          <a:xfrm>
            <a:off x="0" y="1828800"/>
            <a:ext cx="8001000" cy="2246769"/>
          </a:xfrm>
          <a:prstGeom prst="rect">
            <a:avLst/>
          </a:prstGeom>
          <a:noFill/>
          <a:ln w="9525">
            <a:noFill/>
            <a:miter lim="800000"/>
            <a:headEnd/>
            <a:tailEnd/>
          </a:ln>
          <a:effectLst/>
        </p:spPr>
        <p:txBody>
          <a:bodyPr wrap="square">
            <a:spAutoFit/>
          </a:bodyPr>
          <a:lstStyle/>
          <a:p>
            <a:pPr>
              <a:buFontTx/>
              <a:buBlip>
                <a:blip r:embed="rId3"/>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What they do?</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The sizes of the audit;</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The complexity of the processes;</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The degree of readiness of the</a:t>
            </a:r>
            <a:r>
              <a:rPr lang="en-US" sz="2000" dirty="0">
                <a:solidFill>
                  <a:schemeClr val="bg1"/>
                </a:solidFill>
              </a:rPr>
              <a:t> </a:t>
            </a:r>
            <a:r>
              <a:rPr lang="en-US" sz="2000" dirty="0">
                <a:solidFill>
                  <a:schemeClr val="bg1"/>
                </a:solidFill>
                <a:latin typeface="+mn-lt"/>
              </a:rPr>
              <a:t>system for audit;</a:t>
            </a:r>
            <a:endParaRPr lang="bg-BG" sz="2000" dirty="0">
              <a:solidFill>
                <a:schemeClr val="bg1"/>
              </a:solidFill>
              <a:latin typeface="+mn-lt"/>
            </a:endParaRPr>
          </a:p>
        </p:txBody>
      </p:sp>
      <p:pic>
        <p:nvPicPr>
          <p:cNvPr id="53260" name="Picture 12"/>
          <p:cNvPicPr>
            <a:picLocks noChangeAspect="1" noChangeArrowheads="1"/>
          </p:cNvPicPr>
          <p:nvPr/>
        </p:nvPicPr>
        <p:blipFill>
          <a:blip r:embed="rId4" cstate="print"/>
          <a:srcRect/>
          <a:stretch>
            <a:fillRect/>
          </a:stretch>
        </p:blipFill>
        <p:spPr bwMode="auto">
          <a:xfrm>
            <a:off x="4724400" y="533400"/>
            <a:ext cx="4267200" cy="3233738"/>
          </a:xfrm>
          <a:prstGeom prst="rect">
            <a:avLst/>
          </a:prstGeom>
          <a:noFill/>
          <a:ln w="9525">
            <a:noFill/>
            <a:miter lim="800000"/>
            <a:headEnd/>
            <a:tailEnd/>
          </a:ln>
          <a:effectLst/>
        </p:spPr>
      </p:pic>
      <p:pic>
        <p:nvPicPr>
          <p:cNvPr id="53261" name="Picture 13"/>
          <p:cNvPicPr>
            <a:picLocks noChangeAspect="1" noChangeArrowheads="1"/>
          </p:cNvPicPr>
          <p:nvPr/>
        </p:nvPicPr>
        <p:blipFill>
          <a:blip r:embed="rId5" cstate="print"/>
          <a:srcRect/>
          <a:stretch>
            <a:fillRect/>
          </a:stretch>
        </p:blipFill>
        <p:spPr bwMode="auto">
          <a:xfrm>
            <a:off x="1828524" y="4495800"/>
            <a:ext cx="1524276" cy="2034824"/>
          </a:xfrm>
          <a:prstGeom prst="rect">
            <a:avLst/>
          </a:prstGeom>
          <a:noFill/>
          <a:ln w="9525">
            <a:noFill/>
            <a:miter lim="800000"/>
            <a:headEnd/>
            <a:tailEnd/>
          </a:ln>
          <a:effectLst/>
        </p:spPr>
      </p:pic>
      <p:sp>
        <p:nvSpPr>
          <p:cNvPr id="6" name="Правоъгълник 5"/>
          <p:cNvSpPr/>
          <p:nvPr/>
        </p:nvSpPr>
        <p:spPr>
          <a:xfrm>
            <a:off x="0" y="0"/>
            <a:ext cx="89916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7" name="Правоъгълник 6"/>
          <p:cNvSpPr/>
          <p:nvPr/>
        </p:nvSpPr>
        <p:spPr>
          <a:xfrm>
            <a:off x="0" y="1066800"/>
            <a:ext cx="4527201" cy="461665"/>
          </a:xfrm>
          <a:prstGeom prst="rect">
            <a:avLst/>
          </a:prstGeom>
        </p:spPr>
        <p:txBody>
          <a:bodyPr wrap="none">
            <a:spAutoFit/>
          </a:bodyPr>
          <a:lstStyle/>
          <a:p>
            <a:r>
              <a:rPr lang="en-US" sz="2400" b="1" dirty="0">
                <a:solidFill>
                  <a:schemeClr val="bg1"/>
                </a:solidFill>
                <a:latin typeface="+mn-lt"/>
              </a:rPr>
              <a:t>The lead auditor </a:t>
            </a:r>
            <a:r>
              <a:rPr lang="en-GB" sz="2400" b="1" dirty="0">
                <a:solidFill>
                  <a:schemeClr val="bg1"/>
                </a:solidFill>
                <a:latin typeface="+mn-lt"/>
              </a:rPr>
              <a:t>determines:</a:t>
            </a:r>
            <a:endParaRPr lang="bg-BG" sz="2400" b="1" dirty="0">
              <a:solidFill>
                <a:schemeClr val="bg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Контейнер за съдържание 5"/>
          <p:cNvSpPr txBox="1">
            <a:spLocks/>
          </p:cNvSpPr>
          <p:nvPr/>
        </p:nvSpPr>
        <p:spPr>
          <a:xfrm>
            <a:off x="0" y="1295400"/>
            <a:ext cx="9144000" cy="1600200"/>
          </a:xfrm>
          <a:prstGeom prst="rect">
            <a:avLst/>
          </a:prstGeom>
        </p:spPr>
        <p:txBody>
          <a:bodyPr>
            <a:normAutofit/>
          </a:bodyPr>
          <a:lstStyle/>
          <a:p>
            <a:pPr marL="804863" marR="36576" indent="-804863" algn="ctr" fontAlgn="auto">
              <a:spcBef>
                <a:spcPts val="0"/>
              </a:spcBef>
              <a:spcAft>
                <a:spcPts val="0"/>
              </a:spcAft>
              <a:buClr>
                <a:schemeClr val="accent1"/>
              </a:buClr>
              <a:buSzPct val="80000"/>
              <a:buFont typeface="Wingdings 2" pitchFamily="18" charset="2"/>
              <a:buNone/>
              <a:defRPr/>
            </a:pPr>
            <a:r>
              <a:rPr lang="en-GB" sz="3200" b="1" dirty="0">
                <a:solidFill>
                  <a:schemeClr val="bg1"/>
                </a:solidFill>
                <a:latin typeface="Franklin Gothic Demi Cond" pitchFamily="34" charset="0"/>
                <a:ea typeface="Verdana" pitchFamily="34" charset="0"/>
                <a:cs typeface="Verdana" pitchFamily="34" charset="0"/>
              </a:rPr>
              <a:t>4.1. </a:t>
            </a:r>
            <a:r>
              <a:rPr lang="en-GB" sz="3200" b="1" dirty="0">
                <a:solidFill>
                  <a:schemeClr val="bg1"/>
                </a:solidFill>
                <a:latin typeface="Franklin Gothic Demi Cond" pitchFamily="34" charset="0"/>
              </a:rPr>
              <a:t>Introduction of the Audit Management Systems. Principles of Auditing. Types of Audit</a:t>
            </a:r>
            <a:endParaRPr lang="en-GB" sz="3200" b="1" dirty="0">
              <a:ln>
                <a:solidFill>
                  <a:schemeClr val="bg2"/>
                </a:solidFill>
              </a:ln>
              <a:solidFill>
                <a:schemeClr val="tx1">
                  <a:tint val="75000"/>
                </a:schemeClr>
              </a:solidFill>
              <a:latin typeface="Franklin Gothic Demi Cond" pitchFamily="34" charset="0"/>
            </a:endParaRPr>
          </a:p>
        </p:txBody>
      </p:sp>
      <p:pic>
        <p:nvPicPr>
          <p:cNvPr id="14" name="Picture 7" descr="Image result for The safe food planning and realization"/>
          <p:cNvPicPr>
            <a:picLocks noChangeAspect="1" noChangeArrowheads="1"/>
          </p:cNvPicPr>
          <p:nvPr/>
        </p:nvPicPr>
        <p:blipFill>
          <a:blip r:embed="rId3" cstate="print"/>
          <a:srcRect/>
          <a:stretch>
            <a:fillRect/>
          </a:stretch>
        </p:blipFill>
        <p:spPr bwMode="auto">
          <a:xfrm>
            <a:off x="381000" y="2340298"/>
            <a:ext cx="3357797" cy="3679502"/>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pic>
        <p:nvPicPr>
          <p:cNvPr id="12296" name="Picture 76" descr="MC900198685[1]"/>
          <p:cNvPicPr>
            <a:picLocks noChangeAspect="1" noChangeArrowheads="1"/>
          </p:cNvPicPr>
          <p:nvPr/>
        </p:nvPicPr>
        <p:blipFill>
          <a:blip r:embed="rId4" cstate="print"/>
          <a:srcRect/>
          <a:stretch>
            <a:fillRect/>
          </a:stretch>
        </p:blipFill>
        <p:spPr bwMode="auto">
          <a:xfrm>
            <a:off x="3962400" y="2362200"/>
            <a:ext cx="4205068" cy="4019550"/>
          </a:xfrm>
          <a:prstGeom prst="rect">
            <a:avLst/>
          </a:prstGeom>
          <a:noFill/>
          <a:ln w="9525">
            <a:noFill/>
            <a:miter lim="800000"/>
            <a:headEnd/>
            <a:tailEnd/>
          </a:ln>
        </p:spPr>
      </p:pic>
    </p:spTree>
  </p:cSld>
  <p:clrMapOvr>
    <a:masterClrMapping/>
  </p:clrMapOvr>
  <p:transition spd="med">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7" name="Picture 11" descr="MC900384386[1]"/>
          <p:cNvPicPr>
            <a:picLocks noChangeAspect="1" noChangeArrowheads="1"/>
          </p:cNvPicPr>
          <p:nvPr/>
        </p:nvPicPr>
        <p:blipFill>
          <a:blip r:embed="rId3" cstate="print"/>
          <a:srcRect/>
          <a:stretch>
            <a:fillRect/>
          </a:stretch>
        </p:blipFill>
        <p:spPr bwMode="auto">
          <a:xfrm>
            <a:off x="6858000" y="1752600"/>
            <a:ext cx="1752600" cy="1224243"/>
          </a:xfrm>
          <a:prstGeom prst="rect">
            <a:avLst/>
          </a:prstGeom>
          <a:noFill/>
        </p:spPr>
      </p:pic>
      <p:sp>
        <p:nvSpPr>
          <p:cNvPr id="55308" name="Rectangle 12"/>
          <p:cNvSpPr>
            <a:spLocks noChangeArrowheads="1"/>
          </p:cNvSpPr>
          <p:nvPr/>
        </p:nvSpPr>
        <p:spPr bwMode="auto">
          <a:xfrm>
            <a:off x="0" y="1600200"/>
            <a:ext cx="7772400" cy="3154710"/>
          </a:xfrm>
          <a:prstGeom prst="rect">
            <a:avLst/>
          </a:prstGeom>
          <a:noFill/>
          <a:ln w="9525">
            <a:noFill/>
            <a:miter lim="800000"/>
            <a:headEnd/>
            <a:tailEnd/>
          </a:ln>
          <a:effectLst/>
        </p:spPr>
        <p:txBody>
          <a:bodyPr wrap="square">
            <a:spAutoFit/>
          </a:bodyPr>
          <a:lstStyle/>
          <a:p>
            <a:pPr>
              <a:lnSpc>
                <a:spcPct val="125000"/>
              </a:lnSpc>
              <a:spcBef>
                <a:spcPct val="20000"/>
              </a:spcBef>
              <a:buFontTx/>
              <a:buBlip>
                <a:blip r:embed="rId4"/>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 Preliminary contact;</a:t>
            </a:r>
          </a:p>
          <a:p>
            <a:pPr>
              <a:lnSpc>
                <a:spcPct val="125000"/>
              </a:lnSpc>
              <a:spcBef>
                <a:spcPct val="20000"/>
              </a:spcBef>
              <a:buFontTx/>
              <a:buBlip>
                <a:blip r:embed="rId4"/>
              </a:buBlip>
              <a:tabLst>
                <a:tab pos="-2114550" algn="l"/>
                <a:tab pos="-1771650" algn="l"/>
                <a:tab pos="-514350" algn="l"/>
              </a:tabLst>
            </a:pPr>
            <a:r>
              <a:rPr lang="en-US" sz="2000" dirty="0">
                <a:solidFill>
                  <a:schemeClr val="bg1"/>
                </a:solidFill>
                <a:latin typeface="+mn-lt"/>
              </a:rPr>
              <a:t> Review of documentation;</a:t>
            </a:r>
          </a:p>
          <a:p>
            <a:pPr>
              <a:lnSpc>
                <a:spcPct val="125000"/>
              </a:lnSpc>
              <a:spcBef>
                <a:spcPct val="20000"/>
              </a:spcBef>
              <a:buFontTx/>
              <a:buBlip>
                <a:blip r:embed="rId4"/>
              </a:buBlip>
              <a:tabLst>
                <a:tab pos="-2114550" algn="l"/>
                <a:tab pos="-1771650" algn="l"/>
                <a:tab pos="-514350" algn="l"/>
              </a:tabLst>
            </a:pPr>
            <a:r>
              <a:rPr lang="en-US" sz="2000" dirty="0">
                <a:solidFill>
                  <a:schemeClr val="bg1"/>
                </a:solidFill>
                <a:latin typeface="+mn-lt"/>
              </a:rPr>
              <a:t> Promotional literature;</a:t>
            </a:r>
          </a:p>
          <a:p>
            <a:pPr>
              <a:lnSpc>
                <a:spcPct val="125000"/>
              </a:lnSpc>
              <a:spcBef>
                <a:spcPct val="20000"/>
              </a:spcBef>
              <a:buFontTx/>
              <a:buBlip>
                <a:blip r:embed="rId4"/>
              </a:buBlip>
              <a:tabLst>
                <a:tab pos="-2114550" algn="l"/>
                <a:tab pos="-1771650" algn="l"/>
                <a:tab pos="-514350" algn="l"/>
              </a:tabLst>
            </a:pPr>
            <a:r>
              <a:rPr lang="en-US" sz="2000" dirty="0">
                <a:solidFill>
                  <a:schemeClr val="bg1"/>
                </a:solidFill>
                <a:latin typeface="+mn-lt"/>
              </a:rPr>
              <a:t> The inquiries;</a:t>
            </a:r>
          </a:p>
          <a:p>
            <a:pPr>
              <a:lnSpc>
                <a:spcPct val="125000"/>
              </a:lnSpc>
              <a:spcBef>
                <a:spcPct val="20000"/>
              </a:spcBef>
              <a:buFontTx/>
              <a:buBlip>
                <a:blip r:embed="rId4"/>
              </a:buBlip>
              <a:tabLst>
                <a:tab pos="-2114550" algn="l"/>
                <a:tab pos="-1771650" algn="l"/>
                <a:tab pos="-514350" algn="l"/>
              </a:tabLst>
            </a:pPr>
            <a:r>
              <a:rPr lang="en-US" sz="2000" dirty="0">
                <a:solidFill>
                  <a:schemeClr val="bg1"/>
                </a:solidFill>
                <a:latin typeface="+mn-lt"/>
              </a:rPr>
              <a:t> The preliminary visit;</a:t>
            </a:r>
          </a:p>
          <a:p>
            <a:pPr>
              <a:lnSpc>
                <a:spcPct val="125000"/>
              </a:lnSpc>
              <a:spcBef>
                <a:spcPct val="20000"/>
              </a:spcBef>
              <a:buFontTx/>
              <a:buBlip>
                <a:blip r:embed="rId4"/>
              </a:buBlip>
              <a:tabLst>
                <a:tab pos="-2114550" algn="l"/>
                <a:tab pos="-1771650" algn="l"/>
                <a:tab pos="-514350" algn="l"/>
              </a:tabLst>
            </a:pPr>
            <a:r>
              <a:rPr lang="en-US" sz="2000" dirty="0">
                <a:solidFill>
                  <a:schemeClr val="bg1"/>
                </a:solidFill>
                <a:latin typeface="+mn-lt"/>
              </a:rPr>
              <a:t> The review of the contract</a:t>
            </a:r>
          </a:p>
          <a:p>
            <a:pPr>
              <a:lnSpc>
                <a:spcPct val="125000"/>
              </a:lnSpc>
              <a:spcBef>
                <a:spcPct val="20000"/>
              </a:spcBef>
              <a:tabLst>
                <a:tab pos="-2114550" algn="l"/>
                <a:tab pos="-1771650" algn="l"/>
                <a:tab pos="-514350" algn="l"/>
              </a:tabLst>
            </a:pPr>
            <a:r>
              <a:rPr lang="en-US" sz="2000" dirty="0">
                <a:solidFill>
                  <a:schemeClr val="bg1"/>
                </a:solidFill>
                <a:latin typeface="+mn-lt"/>
              </a:rPr>
              <a:t>    in case of certification;</a:t>
            </a:r>
            <a:endParaRPr lang="bg-BG" sz="2000" dirty="0">
              <a:solidFill>
                <a:schemeClr val="bg1"/>
              </a:solidFill>
              <a:latin typeface="+mn-lt"/>
            </a:endParaRPr>
          </a:p>
        </p:txBody>
      </p:sp>
      <p:pic>
        <p:nvPicPr>
          <p:cNvPr id="55309" name="Picture 13"/>
          <p:cNvPicPr>
            <a:picLocks noChangeAspect="1" noChangeArrowheads="1"/>
          </p:cNvPicPr>
          <p:nvPr/>
        </p:nvPicPr>
        <p:blipFill>
          <a:blip r:embed="rId5" cstate="print"/>
          <a:srcRect/>
          <a:stretch>
            <a:fillRect/>
          </a:stretch>
        </p:blipFill>
        <p:spPr bwMode="auto">
          <a:xfrm>
            <a:off x="4191000" y="3886200"/>
            <a:ext cx="2438400" cy="2438400"/>
          </a:xfrm>
          <a:prstGeom prst="rect">
            <a:avLst/>
          </a:prstGeom>
          <a:noFill/>
          <a:ln w="9525">
            <a:noFill/>
            <a:miter lim="800000"/>
            <a:headEnd/>
            <a:tailEnd/>
          </a:ln>
          <a:effectLst/>
        </p:spPr>
      </p:pic>
      <p:sp>
        <p:nvSpPr>
          <p:cNvPr id="5" name="Правоъгълник 4"/>
          <p:cNvSpPr/>
          <p:nvPr/>
        </p:nvSpPr>
        <p:spPr>
          <a:xfrm>
            <a:off x="0" y="0"/>
            <a:ext cx="89916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6" name="Правоъгълник 5"/>
          <p:cNvSpPr/>
          <p:nvPr/>
        </p:nvSpPr>
        <p:spPr>
          <a:xfrm>
            <a:off x="0" y="1066800"/>
            <a:ext cx="6798656" cy="461665"/>
          </a:xfrm>
          <a:prstGeom prst="rect">
            <a:avLst/>
          </a:prstGeom>
        </p:spPr>
        <p:txBody>
          <a:bodyPr wrap="none">
            <a:spAutoFit/>
          </a:bodyPr>
          <a:lstStyle/>
          <a:p>
            <a:r>
              <a:rPr lang="en-US" sz="2400" b="1" dirty="0">
                <a:solidFill>
                  <a:schemeClr val="bg1"/>
                </a:solidFill>
                <a:latin typeface="+mn-lt"/>
              </a:rPr>
              <a:t>The lead auditor accomplishes and checks</a:t>
            </a:r>
            <a:r>
              <a:rPr lang="en-GB" sz="2400" b="1" dirty="0">
                <a:solidFill>
                  <a:schemeClr val="bg1"/>
                </a:solidFill>
                <a:latin typeface="+mn-lt"/>
              </a:rPr>
              <a:t>:</a:t>
            </a:r>
            <a:endParaRPr lang="bg-BG" sz="2400" b="1" dirty="0">
              <a:solidFill>
                <a:schemeClr val="bg1"/>
              </a:solidFill>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7" name="Picture 13"/>
          <p:cNvPicPr>
            <a:picLocks noChangeAspect="1" noChangeArrowheads="1"/>
          </p:cNvPicPr>
          <p:nvPr/>
        </p:nvPicPr>
        <p:blipFill>
          <a:blip r:embed="rId3" cstate="print"/>
          <a:srcRect/>
          <a:stretch>
            <a:fillRect/>
          </a:stretch>
        </p:blipFill>
        <p:spPr bwMode="auto">
          <a:xfrm>
            <a:off x="3124200" y="4648200"/>
            <a:ext cx="3200400" cy="2080532"/>
          </a:xfrm>
          <a:prstGeom prst="rect">
            <a:avLst/>
          </a:prstGeom>
          <a:noFill/>
          <a:ln w="9525">
            <a:noFill/>
            <a:miter lim="800000"/>
            <a:headEnd/>
            <a:tailEnd/>
          </a:ln>
          <a:effectLst/>
        </p:spPr>
      </p:pic>
      <p:pic>
        <p:nvPicPr>
          <p:cNvPr id="57358" name="Picture 14"/>
          <p:cNvPicPr>
            <a:picLocks noChangeAspect="1" noChangeArrowheads="1"/>
          </p:cNvPicPr>
          <p:nvPr/>
        </p:nvPicPr>
        <p:blipFill>
          <a:blip r:embed="rId4" cstate="print"/>
          <a:srcRect/>
          <a:stretch>
            <a:fillRect/>
          </a:stretch>
        </p:blipFill>
        <p:spPr bwMode="auto">
          <a:xfrm>
            <a:off x="6400800" y="914400"/>
            <a:ext cx="1897997" cy="1905000"/>
          </a:xfrm>
          <a:prstGeom prst="rect">
            <a:avLst/>
          </a:prstGeom>
          <a:noFill/>
          <a:ln w="9525">
            <a:noFill/>
            <a:miter lim="800000"/>
            <a:headEnd/>
            <a:tailEnd/>
          </a:ln>
          <a:effectLst/>
        </p:spPr>
      </p:pic>
      <p:sp>
        <p:nvSpPr>
          <p:cNvPr id="57359" name="Rectangle 15"/>
          <p:cNvSpPr>
            <a:spLocks noChangeArrowheads="1"/>
          </p:cNvSpPr>
          <p:nvPr/>
        </p:nvSpPr>
        <p:spPr bwMode="auto">
          <a:xfrm>
            <a:off x="0" y="2590800"/>
            <a:ext cx="6172200" cy="2262158"/>
          </a:xfrm>
          <a:prstGeom prst="rect">
            <a:avLst/>
          </a:prstGeom>
          <a:noFill/>
          <a:ln w="9525">
            <a:noFill/>
            <a:miter lim="800000"/>
            <a:headEnd/>
            <a:tailEnd/>
          </a:ln>
          <a:effectLst/>
        </p:spPr>
        <p:txBody>
          <a:bodyPr wrap="square">
            <a:spAutoFit/>
          </a:bodyPr>
          <a:lstStyle/>
          <a:p>
            <a:pPr>
              <a:lnSpc>
                <a:spcPct val="125000"/>
              </a:lnSpc>
              <a:spcBef>
                <a:spcPct val="20000"/>
              </a:spcBef>
              <a:buFontTx/>
              <a:buBlip>
                <a:blip r:embed="rId5"/>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Collects information;</a:t>
            </a:r>
          </a:p>
          <a:p>
            <a:pPr>
              <a:lnSpc>
                <a:spcPct val="125000"/>
              </a:lnSpc>
              <a:spcBef>
                <a:spcPct val="20000"/>
              </a:spcBef>
              <a:buFontTx/>
              <a:buBlip>
                <a:blip r:embed="rId5"/>
              </a:buBlip>
              <a:tabLst>
                <a:tab pos="-2114550" algn="l"/>
                <a:tab pos="-1771650" algn="l"/>
                <a:tab pos="-514350" algn="l"/>
              </a:tabLst>
            </a:pPr>
            <a:r>
              <a:rPr lang="en-US" sz="2000" dirty="0">
                <a:solidFill>
                  <a:schemeClr val="bg1"/>
                </a:solidFill>
                <a:latin typeface="+mn-lt"/>
              </a:rPr>
              <a:t> Establishes personal contact;</a:t>
            </a:r>
          </a:p>
          <a:p>
            <a:pPr>
              <a:lnSpc>
                <a:spcPct val="125000"/>
              </a:lnSpc>
              <a:spcBef>
                <a:spcPct val="20000"/>
              </a:spcBef>
              <a:buFontTx/>
              <a:buBlip>
                <a:blip r:embed="rId5"/>
              </a:buBlip>
              <a:tabLst>
                <a:tab pos="-2114550" algn="l"/>
                <a:tab pos="-1771650" algn="l"/>
                <a:tab pos="-514350" algn="l"/>
              </a:tabLst>
            </a:pPr>
            <a:r>
              <a:rPr lang="en-US" sz="2000" dirty="0">
                <a:solidFill>
                  <a:schemeClr val="bg1"/>
                </a:solidFill>
                <a:latin typeface="+mn-lt"/>
              </a:rPr>
              <a:t> Creates a favorable atmosphere;</a:t>
            </a:r>
          </a:p>
          <a:p>
            <a:pPr>
              <a:lnSpc>
                <a:spcPct val="125000"/>
              </a:lnSpc>
              <a:spcBef>
                <a:spcPct val="20000"/>
              </a:spcBef>
              <a:buFontTx/>
              <a:buBlip>
                <a:blip r:embed="rId5"/>
              </a:buBlip>
              <a:tabLst>
                <a:tab pos="-2114550" algn="l"/>
                <a:tab pos="-1771650" algn="l"/>
                <a:tab pos="-514350" algn="l"/>
              </a:tabLst>
            </a:pPr>
            <a:r>
              <a:rPr lang="en-US" sz="2000" dirty="0">
                <a:solidFill>
                  <a:schemeClr val="bg1"/>
                </a:solidFill>
                <a:latin typeface="+mn-lt"/>
              </a:rPr>
              <a:t> Clarifies the scope, objectives and methods;</a:t>
            </a:r>
          </a:p>
          <a:p>
            <a:pPr>
              <a:lnSpc>
                <a:spcPct val="125000"/>
              </a:lnSpc>
              <a:spcBef>
                <a:spcPct val="20000"/>
              </a:spcBef>
              <a:buFontTx/>
              <a:buBlip>
                <a:blip r:embed="rId5"/>
              </a:buBlip>
              <a:tabLst>
                <a:tab pos="-2114550" algn="l"/>
                <a:tab pos="-1771650" algn="l"/>
                <a:tab pos="-514350" algn="l"/>
              </a:tabLst>
            </a:pPr>
            <a:r>
              <a:rPr lang="en-US" sz="2000" dirty="0">
                <a:solidFill>
                  <a:schemeClr val="bg1"/>
                </a:solidFill>
                <a:latin typeface="+mn-lt"/>
              </a:rPr>
              <a:t> Prevents problems.</a:t>
            </a:r>
            <a:endParaRPr lang="bg-BG" sz="2000" dirty="0">
              <a:solidFill>
                <a:schemeClr val="bg1"/>
              </a:solidFill>
              <a:latin typeface="+mn-lt"/>
            </a:endParaRPr>
          </a:p>
        </p:txBody>
      </p:sp>
      <p:sp>
        <p:nvSpPr>
          <p:cNvPr id="5" name="Правоъгълник 4"/>
          <p:cNvSpPr/>
          <p:nvPr/>
        </p:nvSpPr>
        <p:spPr>
          <a:xfrm>
            <a:off x="0" y="0"/>
            <a:ext cx="66294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6" name="Правоъгълник 5"/>
          <p:cNvSpPr/>
          <p:nvPr/>
        </p:nvSpPr>
        <p:spPr>
          <a:xfrm>
            <a:off x="0" y="1600200"/>
            <a:ext cx="2773516" cy="461665"/>
          </a:xfrm>
          <a:prstGeom prst="rect">
            <a:avLst/>
          </a:prstGeom>
        </p:spPr>
        <p:txBody>
          <a:bodyPr wrap="none">
            <a:spAutoFit/>
          </a:bodyPr>
          <a:lstStyle/>
          <a:p>
            <a:r>
              <a:rPr lang="en-US" sz="2400" b="1" dirty="0">
                <a:solidFill>
                  <a:schemeClr val="bg1"/>
                </a:solidFill>
                <a:latin typeface="+mn-lt"/>
              </a:rPr>
              <a:t>The lead auditor</a:t>
            </a:r>
            <a:r>
              <a:rPr lang="en-GB" sz="2400" b="1" dirty="0">
                <a:solidFill>
                  <a:schemeClr val="bg1"/>
                </a:solidFill>
                <a:latin typeface="+mn-lt"/>
              </a:rPr>
              <a:t>:</a:t>
            </a:r>
            <a:endParaRPr lang="bg-BG" sz="2400" b="1" dirty="0">
              <a:solidFill>
                <a:schemeClr val="bg1"/>
              </a:solidFill>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4" name="Rectangle 12"/>
          <p:cNvSpPr>
            <a:spLocks noChangeArrowheads="1"/>
          </p:cNvSpPr>
          <p:nvPr/>
        </p:nvSpPr>
        <p:spPr bwMode="auto">
          <a:xfrm>
            <a:off x="0" y="1981200"/>
            <a:ext cx="9372600" cy="3600986"/>
          </a:xfrm>
          <a:prstGeom prst="rect">
            <a:avLst/>
          </a:prstGeom>
          <a:noFill/>
          <a:ln w="9525">
            <a:noFill/>
            <a:miter lim="800000"/>
            <a:headEnd/>
            <a:tailEnd/>
          </a:ln>
          <a:effectLst/>
        </p:spPr>
        <p:txBody>
          <a:bodyPr wrap="square">
            <a:spAutoFit/>
          </a:bodyPr>
          <a:lstStyle/>
          <a:p>
            <a:pPr>
              <a:lnSpc>
                <a:spcPct val="125000"/>
              </a:lnSpc>
              <a:spcBef>
                <a:spcPct val="20000"/>
              </a:spcBef>
              <a:buFontTx/>
              <a:buBlip>
                <a:blip r:embed="rId3"/>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Determines the amount of work;</a:t>
            </a:r>
          </a:p>
          <a:p>
            <a:pPr>
              <a:lnSpc>
                <a:spcPct val="125000"/>
              </a:lnSpc>
              <a:spcBef>
                <a:spcPct val="20000"/>
              </a:spcBef>
              <a:buFontTx/>
              <a:buBlip>
                <a:blip r:embed="rId3"/>
              </a:buBlip>
              <a:tabLst>
                <a:tab pos="-2114550" algn="l"/>
                <a:tab pos="-1771650" algn="l"/>
                <a:tab pos="-514350" algn="l"/>
              </a:tabLst>
            </a:pPr>
            <a:r>
              <a:rPr lang="en-US" sz="2000" dirty="0">
                <a:solidFill>
                  <a:schemeClr val="bg1"/>
                </a:solidFill>
                <a:latin typeface="+mn-lt"/>
              </a:rPr>
              <a:t> Determine the number of person days used</a:t>
            </a:r>
          </a:p>
          <a:p>
            <a:pPr>
              <a:lnSpc>
                <a:spcPct val="125000"/>
              </a:lnSpc>
              <a:spcBef>
                <a:spcPct val="20000"/>
              </a:spcBef>
              <a:tabLst>
                <a:tab pos="-2114550" algn="l"/>
                <a:tab pos="-1771650" algn="l"/>
                <a:tab pos="-514350" algn="l"/>
              </a:tabLst>
            </a:pPr>
            <a:r>
              <a:rPr lang="en-US" sz="2000" dirty="0">
                <a:solidFill>
                  <a:schemeClr val="bg1"/>
                </a:solidFill>
                <a:latin typeface="+mn-lt"/>
              </a:rPr>
              <a:t>   (according to the Guidelines of IFA);</a:t>
            </a:r>
          </a:p>
          <a:p>
            <a:pPr>
              <a:lnSpc>
                <a:spcPct val="125000"/>
              </a:lnSpc>
              <a:spcBef>
                <a:spcPct val="20000"/>
              </a:spcBef>
              <a:buFontTx/>
              <a:buBlip>
                <a:blip r:embed="rId3"/>
              </a:buBlip>
              <a:tabLst>
                <a:tab pos="-2114550" algn="l"/>
                <a:tab pos="-1771650" algn="l"/>
                <a:tab pos="-514350" algn="l"/>
              </a:tabLst>
            </a:pPr>
            <a:r>
              <a:rPr lang="en-US" sz="2000" dirty="0">
                <a:solidFill>
                  <a:schemeClr val="bg1"/>
                </a:solidFill>
                <a:latin typeface="+mn-lt"/>
              </a:rPr>
              <a:t> Makes a selection of auditors;</a:t>
            </a:r>
          </a:p>
          <a:p>
            <a:pPr>
              <a:lnSpc>
                <a:spcPct val="125000"/>
              </a:lnSpc>
              <a:spcBef>
                <a:spcPct val="20000"/>
              </a:spcBef>
              <a:buFontTx/>
              <a:buBlip>
                <a:blip r:embed="rId3"/>
              </a:buBlip>
              <a:tabLst>
                <a:tab pos="-2114550" algn="l"/>
                <a:tab pos="-1771650" algn="l"/>
                <a:tab pos="-514350" algn="l"/>
              </a:tabLst>
            </a:pPr>
            <a:r>
              <a:rPr lang="en-US" sz="2000" dirty="0">
                <a:solidFill>
                  <a:schemeClr val="bg1"/>
                </a:solidFill>
                <a:latin typeface="+mn-lt"/>
              </a:rPr>
              <a:t> Prepares working papers;</a:t>
            </a:r>
          </a:p>
          <a:p>
            <a:pPr>
              <a:lnSpc>
                <a:spcPct val="125000"/>
              </a:lnSpc>
              <a:spcBef>
                <a:spcPct val="20000"/>
              </a:spcBef>
              <a:buFontTx/>
              <a:buBlip>
                <a:blip r:embed="rId3"/>
              </a:buBlip>
              <a:tabLst>
                <a:tab pos="-2114550" algn="l"/>
                <a:tab pos="-1771650" algn="l"/>
                <a:tab pos="-514350" algn="l"/>
              </a:tabLst>
            </a:pPr>
            <a:r>
              <a:rPr lang="en-US" sz="2000" dirty="0">
                <a:solidFill>
                  <a:schemeClr val="bg1"/>
                </a:solidFill>
                <a:latin typeface="+mn-lt"/>
              </a:rPr>
              <a:t> Informs the audited body,</a:t>
            </a:r>
          </a:p>
          <a:p>
            <a:pPr>
              <a:lnSpc>
                <a:spcPct val="125000"/>
              </a:lnSpc>
              <a:spcBef>
                <a:spcPct val="20000"/>
              </a:spcBef>
              <a:buFontTx/>
              <a:buBlip>
                <a:blip r:embed="rId3"/>
              </a:buBlip>
              <a:tabLst>
                <a:tab pos="-2114550" algn="l"/>
                <a:tab pos="-1771650" algn="l"/>
                <a:tab pos="-514350" algn="l"/>
              </a:tabLst>
            </a:pPr>
            <a:r>
              <a:rPr lang="en-US" sz="2000" dirty="0">
                <a:solidFill>
                  <a:schemeClr val="bg1"/>
                </a:solidFill>
                <a:latin typeface="+mn-lt"/>
              </a:rPr>
              <a:t> Coordinates the dates and times appropriate for conducting the audit;</a:t>
            </a:r>
          </a:p>
          <a:p>
            <a:pPr>
              <a:lnSpc>
                <a:spcPct val="125000"/>
              </a:lnSpc>
              <a:spcBef>
                <a:spcPct val="20000"/>
              </a:spcBef>
              <a:buFontTx/>
              <a:buBlip>
                <a:blip r:embed="rId3"/>
              </a:buBlip>
              <a:tabLst>
                <a:tab pos="-2114550" algn="l"/>
                <a:tab pos="-1771650" algn="l"/>
                <a:tab pos="-514350" algn="l"/>
              </a:tabLst>
            </a:pPr>
            <a:r>
              <a:rPr lang="en-US" sz="2000" dirty="0">
                <a:solidFill>
                  <a:schemeClr val="bg1"/>
                </a:solidFill>
                <a:latin typeface="+mn-lt"/>
              </a:rPr>
              <a:t> He is responsible for the logistics;</a:t>
            </a:r>
            <a:endParaRPr lang="bg-BG" sz="2000" dirty="0">
              <a:solidFill>
                <a:schemeClr val="bg1"/>
              </a:solidFill>
              <a:latin typeface="+mn-lt"/>
            </a:endParaRPr>
          </a:p>
        </p:txBody>
      </p:sp>
      <p:pic>
        <p:nvPicPr>
          <p:cNvPr id="59405" name="Picture 13"/>
          <p:cNvPicPr>
            <a:picLocks noChangeAspect="1" noChangeArrowheads="1"/>
          </p:cNvPicPr>
          <p:nvPr/>
        </p:nvPicPr>
        <p:blipFill>
          <a:blip r:embed="rId4" cstate="print"/>
          <a:srcRect/>
          <a:stretch>
            <a:fillRect/>
          </a:stretch>
        </p:blipFill>
        <p:spPr bwMode="auto">
          <a:xfrm>
            <a:off x="4953000" y="5257800"/>
            <a:ext cx="1848833" cy="1447800"/>
          </a:xfrm>
          <a:prstGeom prst="rect">
            <a:avLst/>
          </a:prstGeom>
          <a:noFill/>
          <a:ln w="9525">
            <a:noFill/>
            <a:miter lim="800000"/>
            <a:headEnd/>
            <a:tailEnd/>
          </a:ln>
          <a:effectLst/>
        </p:spPr>
      </p:pic>
      <p:pic>
        <p:nvPicPr>
          <p:cNvPr id="59406" name="Picture 14"/>
          <p:cNvPicPr>
            <a:picLocks noChangeAspect="1" noChangeArrowheads="1"/>
          </p:cNvPicPr>
          <p:nvPr/>
        </p:nvPicPr>
        <p:blipFill>
          <a:blip r:embed="rId5" cstate="print"/>
          <a:srcRect/>
          <a:stretch>
            <a:fillRect/>
          </a:stretch>
        </p:blipFill>
        <p:spPr bwMode="auto">
          <a:xfrm>
            <a:off x="6019800" y="1295400"/>
            <a:ext cx="2941219" cy="2971800"/>
          </a:xfrm>
          <a:prstGeom prst="rect">
            <a:avLst/>
          </a:prstGeom>
          <a:noFill/>
          <a:ln w="9525">
            <a:noFill/>
            <a:miter lim="800000"/>
            <a:headEnd/>
            <a:tailEnd/>
          </a:ln>
          <a:effectLst/>
        </p:spPr>
      </p:pic>
      <p:sp>
        <p:nvSpPr>
          <p:cNvPr id="5" name="Правоъгълник 4"/>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6" name="Правоъгълник 5"/>
          <p:cNvSpPr/>
          <p:nvPr/>
        </p:nvSpPr>
        <p:spPr>
          <a:xfrm>
            <a:off x="0" y="1066800"/>
            <a:ext cx="2773516" cy="461665"/>
          </a:xfrm>
          <a:prstGeom prst="rect">
            <a:avLst/>
          </a:prstGeom>
        </p:spPr>
        <p:txBody>
          <a:bodyPr wrap="none">
            <a:spAutoFit/>
          </a:bodyPr>
          <a:lstStyle/>
          <a:p>
            <a:r>
              <a:rPr lang="en-US" sz="2400" b="1" dirty="0">
                <a:solidFill>
                  <a:schemeClr val="bg1"/>
                </a:solidFill>
                <a:latin typeface="+mn-lt"/>
              </a:rPr>
              <a:t>The lead auditor</a:t>
            </a:r>
            <a:r>
              <a:rPr lang="en-GB" sz="2400" b="1" dirty="0">
                <a:solidFill>
                  <a:schemeClr val="bg1"/>
                </a:solidFill>
                <a:latin typeface="+mn-lt"/>
              </a:rPr>
              <a:t>:</a:t>
            </a:r>
            <a:endParaRPr lang="bg-BG" sz="2400" b="1" dirty="0">
              <a:solidFill>
                <a:schemeClr val="bg1"/>
              </a:solidFill>
              <a:latin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0" name="Picture 10" descr="MC900388848[1]"/>
          <p:cNvPicPr>
            <a:picLocks noChangeAspect="1" noChangeArrowheads="1"/>
          </p:cNvPicPr>
          <p:nvPr/>
        </p:nvPicPr>
        <p:blipFill>
          <a:blip r:embed="rId3" cstate="print"/>
          <a:srcRect/>
          <a:stretch>
            <a:fillRect/>
          </a:stretch>
        </p:blipFill>
        <p:spPr bwMode="auto">
          <a:xfrm>
            <a:off x="8027608" y="-1"/>
            <a:ext cx="1116391" cy="1981201"/>
          </a:xfrm>
          <a:prstGeom prst="rect">
            <a:avLst/>
          </a:prstGeom>
          <a:noFill/>
        </p:spPr>
      </p:pic>
      <p:sp>
        <p:nvSpPr>
          <p:cNvPr id="61451" name="Rectangle 11"/>
          <p:cNvSpPr>
            <a:spLocks noChangeArrowheads="1"/>
          </p:cNvSpPr>
          <p:nvPr/>
        </p:nvSpPr>
        <p:spPr bwMode="auto">
          <a:xfrm>
            <a:off x="381000" y="914400"/>
            <a:ext cx="6553200" cy="338554"/>
          </a:xfrm>
          <a:prstGeom prst="rect">
            <a:avLst/>
          </a:prstGeom>
          <a:noFill/>
          <a:ln w="9525">
            <a:noFill/>
            <a:miter lim="800000"/>
            <a:headEnd/>
            <a:tailEnd/>
          </a:ln>
          <a:effectLst/>
        </p:spPr>
        <p:txBody>
          <a:bodyPr>
            <a:spAutoFit/>
          </a:bodyPr>
          <a:lstStyle/>
          <a:p>
            <a:pPr algn="ctr"/>
            <a:r>
              <a:rPr lang="en-US" sz="1600" b="1" dirty="0">
                <a:solidFill>
                  <a:schemeClr val="bg1"/>
                </a:solidFill>
                <a:latin typeface="+mn-lt"/>
              </a:rPr>
              <a:t>The Guidelines of  IFA (EA-7/01 – 1-st</a:t>
            </a:r>
            <a:r>
              <a:rPr lang="bg-BG" sz="1600" b="1" dirty="0">
                <a:solidFill>
                  <a:schemeClr val="bg1"/>
                </a:solidFill>
                <a:latin typeface="+mn-lt"/>
              </a:rPr>
              <a:t> </a:t>
            </a:r>
            <a:r>
              <a:rPr lang="en-US" sz="1600" b="1" dirty="0">
                <a:solidFill>
                  <a:schemeClr val="bg1"/>
                </a:solidFill>
                <a:latin typeface="+mn-lt"/>
              </a:rPr>
              <a:t>Edition</a:t>
            </a:r>
            <a:r>
              <a:rPr lang="bg-BG" sz="1600" b="1" dirty="0">
                <a:solidFill>
                  <a:schemeClr val="bg1"/>
                </a:solidFill>
                <a:latin typeface="+mn-lt"/>
              </a:rPr>
              <a:t>, </a:t>
            </a:r>
            <a:r>
              <a:rPr lang="en-US" sz="1600" b="1" dirty="0">
                <a:solidFill>
                  <a:schemeClr val="bg1"/>
                </a:solidFill>
                <a:latin typeface="+mn-lt"/>
              </a:rPr>
              <a:t>February</a:t>
            </a:r>
            <a:r>
              <a:rPr lang="bg-BG" sz="1600" b="1" dirty="0">
                <a:solidFill>
                  <a:schemeClr val="bg1"/>
                </a:solidFill>
                <a:latin typeface="+mn-lt"/>
              </a:rPr>
              <a:t> 1998)</a:t>
            </a:r>
          </a:p>
        </p:txBody>
      </p:sp>
      <p:graphicFrame>
        <p:nvGraphicFramePr>
          <p:cNvPr id="61611" name="Group 171"/>
          <p:cNvGraphicFramePr>
            <a:graphicFrameLocks noGrp="1"/>
          </p:cNvGraphicFramePr>
          <p:nvPr/>
        </p:nvGraphicFramePr>
        <p:xfrm>
          <a:off x="457200" y="1371600"/>
          <a:ext cx="7391400" cy="4704086"/>
        </p:xfrm>
        <a:graphic>
          <a:graphicData uri="http://schemas.openxmlformats.org/drawingml/2006/table">
            <a:tbl>
              <a:tblPr/>
              <a:tblGrid>
                <a:gridCol w="1057275">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054100">
                  <a:extLst>
                    <a:ext uri="{9D8B030D-6E8A-4147-A177-3AD203B41FA5}">
                      <a16:colId xmlns:a16="http://schemas.microsoft.com/office/drawing/2014/main" val="20003"/>
                    </a:ext>
                  </a:extLst>
                </a:gridCol>
                <a:gridCol w="1057275">
                  <a:extLst>
                    <a:ext uri="{9D8B030D-6E8A-4147-A177-3AD203B41FA5}">
                      <a16:colId xmlns:a16="http://schemas.microsoft.com/office/drawing/2014/main" val="20004"/>
                    </a:ext>
                  </a:extLst>
                </a:gridCol>
                <a:gridCol w="1054100">
                  <a:extLst>
                    <a:ext uri="{9D8B030D-6E8A-4147-A177-3AD203B41FA5}">
                      <a16:colId xmlns:a16="http://schemas.microsoft.com/office/drawing/2014/main" val="20005"/>
                    </a:ext>
                  </a:extLst>
                </a:gridCol>
                <a:gridCol w="1057275">
                  <a:extLst>
                    <a:ext uri="{9D8B030D-6E8A-4147-A177-3AD203B41FA5}">
                      <a16:colId xmlns:a16="http://schemas.microsoft.com/office/drawing/2014/main" val="20006"/>
                    </a:ext>
                  </a:extLst>
                </a:gridCol>
              </a:tblGrid>
              <a:tr h="3127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bg1"/>
                          </a:solidFill>
                          <a:effectLst/>
                          <a:latin typeface="+mn-lt"/>
                        </a:rPr>
                        <a:t>Number of employees</a:t>
                      </a:r>
                      <a:endParaRPr kumimoji="0" lang="bg-BG" sz="1200" b="1" i="0" u="none" strike="noStrike" cap="none" normalizeH="0" baseline="0" dirty="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mn-lt"/>
                        </a:rPr>
                        <a:t>Person days for conducting the certification audit</a:t>
                      </a:r>
                      <a:endParaRPr kumimoji="0" lang="bg-BG" sz="12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bg-BG"/>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mn-lt"/>
                        </a:rPr>
                        <a:t>Person days for conducting the supervisory audit</a:t>
                      </a:r>
                      <a:endParaRPr kumimoji="0" lang="bg-BG" sz="12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bg-BG"/>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mn-lt"/>
                        </a:rPr>
                        <a:t>Person days for conducting the                                                   re-certification audit</a:t>
                      </a:r>
                      <a:endParaRPr kumimoji="0" lang="bg-BG" sz="12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bg-BG"/>
                    </a:p>
                  </a:txBody>
                  <a:tcPr/>
                </a:tc>
                <a:extLst>
                  <a:ext uri="{0D108BD9-81ED-4DB2-BD59-A6C34878D82A}">
                    <a16:rowId xmlns:a16="http://schemas.microsoft.com/office/drawing/2014/main" val="10000"/>
                  </a:ext>
                </a:extLst>
              </a:tr>
              <a:tr h="312738">
                <a:tc vMerge="1">
                  <a:txBody>
                    <a:bodyPr/>
                    <a:lstStyle/>
                    <a:p>
                      <a:endParaRPr lang="bg-BG"/>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bg1"/>
                          </a:solidFill>
                          <a:effectLst/>
                          <a:latin typeface="+mn-lt"/>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bg1"/>
                          </a:solidFill>
                          <a:effectLst/>
                          <a:latin typeface="+mn-lt"/>
                        </a:rPr>
                        <a:t>Places</a:t>
                      </a:r>
                      <a:endParaRPr kumimoji="0" lang="bg-BG" sz="12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bg1"/>
                          </a:solidFill>
                          <a:effectLst/>
                          <a:latin typeface="+mn-lt"/>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bg1"/>
                          </a:solidFill>
                          <a:effectLst/>
                          <a:latin typeface="+mn-lt"/>
                        </a:rPr>
                        <a:t>Places</a:t>
                      </a:r>
                      <a:endParaRPr kumimoji="0" lang="bg-BG" sz="12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bg1"/>
                          </a:solidFill>
                          <a:effectLst/>
                          <a:latin typeface="+mn-lt"/>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bg1"/>
                          </a:solidFill>
                          <a:effectLst/>
                          <a:latin typeface="+mn-lt"/>
                        </a:rPr>
                        <a:t>Places</a:t>
                      </a:r>
                      <a:endParaRPr kumimoji="0" lang="bg-BG" sz="12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mn-lt"/>
                        </a:rPr>
                        <a:t>&lt;  5</a:t>
                      </a:r>
                      <a:endParaRPr kumimoji="0" lang="bg-BG" sz="1200" b="1" i="0" u="none" strike="noStrike" cap="none" normalizeH="0" baseline="0" dirty="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mn-lt"/>
                        </a:rPr>
                        <a:t>2</a:t>
                      </a:r>
                      <a:endParaRPr kumimoji="0" lang="bg-BG" sz="12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dirty="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dirty="0">
                          <a:ln>
                            <a:noFill/>
                          </a:ln>
                          <a:solidFill>
                            <a:schemeClr val="bg1"/>
                          </a:solidFill>
                          <a:effectLst/>
                          <a:latin typeface="+mn-lt"/>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5 – 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10 – 19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20 – 29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30 – 59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60 – 99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100 – 249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250 – 499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500 – 999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1000 – 1999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mn-lt"/>
                        </a:rPr>
                        <a:t>2000 - 3999</a:t>
                      </a:r>
                      <a:endParaRPr kumimoji="0" lang="bg-BG" sz="1200" b="1" i="0" u="none" strike="noStrike" cap="none" normalizeH="0" baseline="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dirty="0">
                          <a:ln>
                            <a:noFill/>
                          </a:ln>
                          <a:solidFill>
                            <a:schemeClr val="bg1"/>
                          </a:solidFill>
                          <a:effectLst/>
                          <a:latin typeface="+mn-lt"/>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mn-lt"/>
                        </a:rPr>
                        <a:t>3000 - 8000</a:t>
                      </a:r>
                      <a:endParaRPr kumimoji="0" lang="bg-BG" sz="1200" b="1" i="0" u="none" strike="noStrike" cap="none" normalizeH="0" baseline="0" dirty="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dirty="0">
                          <a:ln>
                            <a:noFill/>
                          </a:ln>
                          <a:solidFill>
                            <a:schemeClr val="bg1"/>
                          </a:solidFill>
                          <a:effectLst/>
                          <a:latin typeface="+mn-lt"/>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dirty="0">
                          <a:ln>
                            <a:noFill/>
                          </a:ln>
                          <a:solidFill>
                            <a:schemeClr val="bg1"/>
                          </a:solidFill>
                          <a:effectLst/>
                          <a:latin typeface="+mn-lt"/>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a:ln>
                            <a:noFill/>
                          </a:ln>
                          <a:solidFill>
                            <a:schemeClr val="bg1"/>
                          </a:solidFill>
                          <a:effectLst/>
                          <a:latin typeface="+mn-lt"/>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200" b="1" i="0" u="none" strike="noStrike" cap="none" normalizeH="0" baseline="0" dirty="0">
                          <a:ln>
                            <a:noFill/>
                          </a:ln>
                          <a:solidFill>
                            <a:schemeClr val="bg1"/>
                          </a:solidFill>
                          <a:effectLst/>
                          <a:latin typeface="+mn-lt"/>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6" name="Правоъгълник 5"/>
          <p:cNvSpPr/>
          <p:nvPr/>
        </p:nvSpPr>
        <p:spPr>
          <a:xfrm>
            <a:off x="0" y="0"/>
            <a:ext cx="70866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4" name="Picture 16"/>
          <p:cNvPicPr>
            <a:picLocks noChangeAspect="1" noChangeArrowheads="1"/>
          </p:cNvPicPr>
          <p:nvPr/>
        </p:nvPicPr>
        <p:blipFill>
          <a:blip r:embed="rId3" cstate="print"/>
          <a:srcRect/>
          <a:stretch>
            <a:fillRect/>
          </a:stretch>
        </p:blipFill>
        <p:spPr bwMode="auto">
          <a:xfrm>
            <a:off x="7696200" y="19050"/>
            <a:ext cx="1419225" cy="2039314"/>
          </a:xfrm>
          <a:prstGeom prst="rect">
            <a:avLst/>
          </a:prstGeom>
          <a:noFill/>
          <a:ln w="9525">
            <a:noFill/>
            <a:miter lim="800000"/>
            <a:headEnd/>
            <a:tailEnd/>
          </a:ln>
          <a:effectLst/>
        </p:spPr>
      </p:pic>
      <p:sp>
        <p:nvSpPr>
          <p:cNvPr id="63505" name="Rectangle 17"/>
          <p:cNvSpPr>
            <a:spLocks noChangeArrowheads="1"/>
          </p:cNvSpPr>
          <p:nvPr/>
        </p:nvSpPr>
        <p:spPr bwMode="auto">
          <a:xfrm>
            <a:off x="0" y="2057400"/>
            <a:ext cx="4695825" cy="1569660"/>
          </a:xfrm>
          <a:prstGeom prst="rect">
            <a:avLst/>
          </a:prstGeom>
          <a:noFill/>
          <a:ln w="9525">
            <a:noFill/>
            <a:miter lim="800000"/>
            <a:headEnd/>
            <a:tailEnd/>
          </a:ln>
          <a:effectLst/>
        </p:spPr>
        <p:txBody>
          <a:bodyPr wrap="square">
            <a:spAutoFit/>
          </a:bodyPr>
          <a:lstStyle/>
          <a:p>
            <a:pPr>
              <a:lnSpc>
                <a:spcPct val="80000"/>
              </a:lnSpc>
              <a:spcBef>
                <a:spcPct val="20000"/>
              </a:spcBef>
              <a:buFontTx/>
              <a:buBlip>
                <a:blip r:embed="rId4"/>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Impartiality;</a:t>
            </a:r>
          </a:p>
          <a:p>
            <a:pPr>
              <a:lnSpc>
                <a:spcPct val="80000"/>
              </a:lnSpc>
              <a:spcBef>
                <a:spcPct val="20000"/>
              </a:spcBef>
              <a:buFontTx/>
              <a:buBlip>
                <a:blip r:embed="rId4"/>
              </a:buBlip>
              <a:tabLst>
                <a:tab pos="-2114550" algn="l"/>
                <a:tab pos="-1771650" algn="l"/>
                <a:tab pos="-514350" algn="l"/>
              </a:tabLst>
            </a:pPr>
            <a:r>
              <a:rPr lang="en-US" sz="2000" dirty="0">
                <a:solidFill>
                  <a:schemeClr val="bg1"/>
                </a:solidFill>
                <a:latin typeface="+mn-lt"/>
              </a:rPr>
              <a:t> Professional habits;</a:t>
            </a:r>
          </a:p>
          <a:p>
            <a:pPr>
              <a:lnSpc>
                <a:spcPct val="80000"/>
              </a:lnSpc>
              <a:spcBef>
                <a:spcPct val="20000"/>
              </a:spcBef>
              <a:buFontTx/>
              <a:buBlip>
                <a:blip r:embed="rId4"/>
              </a:buBlip>
              <a:tabLst>
                <a:tab pos="-2114550" algn="l"/>
                <a:tab pos="-1771650" algn="l"/>
                <a:tab pos="-514350" algn="l"/>
              </a:tabLst>
            </a:pPr>
            <a:r>
              <a:rPr lang="en-US" sz="2000" dirty="0">
                <a:solidFill>
                  <a:schemeClr val="bg1"/>
                </a:solidFill>
                <a:latin typeface="+mn-lt"/>
              </a:rPr>
              <a:t> Skills for the selection of auditors;</a:t>
            </a:r>
          </a:p>
          <a:p>
            <a:pPr>
              <a:lnSpc>
                <a:spcPct val="80000"/>
              </a:lnSpc>
              <a:spcBef>
                <a:spcPct val="20000"/>
              </a:spcBef>
              <a:buFontTx/>
              <a:buBlip>
                <a:blip r:embed="rId4"/>
              </a:buBlip>
              <a:tabLst>
                <a:tab pos="-2114550" algn="l"/>
                <a:tab pos="-1771650" algn="l"/>
                <a:tab pos="-514350" algn="l"/>
              </a:tabLst>
            </a:pPr>
            <a:r>
              <a:rPr lang="en-US" sz="2000" dirty="0">
                <a:solidFill>
                  <a:schemeClr val="bg1"/>
                </a:solidFill>
                <a:latin typeface="+mn-lt"/>
              </a:rPr>
              <a:t> Knowledge for the preparation         </a:t>
            </a:r>
          </a:p>
          <a:p>
            <a:pPr>
              <a:lnSpc>
                <a:spcPct val="80000"/>
              </a:lnSpc>
              <a:spcBef>
                <a:spcPct val="20000"/>
              </a:spcBef>
              <a:tabLst>
                <a:tab pos="-2114550" algn="l"/>
                <a:tab pos="-1771650" algn="l"/>
                <a:tab pos="-514350" algn="l"/>
              </a:tabLst>
            </a:pPr>
            <a:r>
              <a:rPr lang="en-US" sz="2000" dirty="0">
                <a:solidFill>
                  <a:schemeClr val="bg1"/>
                </a:solidFill>
                <a:latin typeface="+mn-lt"/>
              </a:rPr>
              <a:t>    of working papers;</a:t>
            </a:r>
            <a:endParaRPr lang="bg-BG" sz="2000" dirty="0">
              <a:solidFill>
                <a:schemeClr val="bg1"/>
              </a:solidFill>
              <a:latin typeface="+mn-lt"/>
            </a:endParaRPr>
          </a:p>
        </p:txBody>
      </p:sp>
      <p:sp>
        <p:nvSpPr>
          <p:cNvPr id="63507" name="Rectangle 19"/>
          <p:cNvSpPr>
            <a:spLocks noChangeArrowheads="1"/>
          </p:cNvSpPr>
          <p:nvPr/>
        </p:nvSpPr>
        <p:spPr bwMode="auto">
          <a:xfrm>
            <a:off x="4419600" y="2057400"/>
            <a:ext cx="4572000" cy="1877437"/>
          </a:xfrm>
          <a:prstGeom prst="rect">
            <a:avLst/>
          </a:prstGeom>
          <a:noFill/>
          <a:ln w="9525">
            <a:noFill/>
            <a:miter lim="800000"/>
            <a:headEnd/>
            <a:tailEnd/>
          </a:ln>
          <a:effectLst/>
        </p:spPr>
        <p:txBody>
          <a:bodyPr wrap="square">
            <a:spAutoFit/>
          </a:bodyPr>
          <a:lstStyle/>
          <a:p>
            <a:pPr>
              <a:lnSpc>
                <a:spcPct val="80000"/>
              </a:lnSpc>
              <a:spcBef>
                <a:spcPct val="20000"/>
              </a:spcBef>
              <a:buFontTx/>
              <a:buBlip>
                <a:blip r:embed="rId4"/>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To develop your career;</a:t>
            </a:r>
          </a:p>
          <a:p>
            <a:pPr>
              <a:lnSpc>
                <a:spcPct val="80000"/>
              </a:lnSpc>
              <a:spcBef>
                <a:spcPct val="20000"/>
              </a:spcBef>
              <a:buFontTx/>
              <a:buBlip>
                <a:blip r:embed="rId4"/>
              </a:buBlip>
              <a:tabLst>
                <a:tab pos="-2114550" algn="l"/>
                <a:tab pos="-1771650" algn="l"/>
                <a:tab pos="-514350" algn="l"/>
              </a:tabLst>
            </a:pPr>
            <a:r>
              <a:rPr lang="en-US" sz="2000" dirty="0">
                <a:solidFill>
                  <a:schemeClr val="bg1"/>
                </a:solidFill>
                <a:latin typeface="+mn-lt"/>
              </a:rPr>
              <a:t> To be acceptable to the audited </a:t>
            </a:r>
          </a:p>
          <a:p>
            <a:pPr>
              <a:lnSpc>
                <a:spcPct val="80000"/>
              </a:lnSpc>
              <a:spcBef>
                <a:spcPct val="20000"/>
              </a:spcBef>
              <a:tabLst>
                <a:tab pos="-2114550" algn="l"/>
                <a:tab pos="-1771650" algn="l"/>
                <a:tab pos="-514350" algn="l"/>
              </a:tabLst>
            </a:pPr>
            <a:r>
              <a:rPr lang="en-US" sz="2000" dirty="0">
                <a:solidFill>
                  <a:schemeClr val="bg1"/>
                </a:solidFill>
                <a:latin typeface="+mn-lt"/>
              </a:rPr>
              <a:t>    organization;</a:t>
            </a:r>
          </a:p>
          <a:p>
            <a:pPr>
              <a:lnSpc>
                <a:spcPct val="80000"/>
              </a:lnSpc>
              <a:spcBef>
                <a:spcPct val="20000"/>
              </a:spcBef>
              <a:buFontTx/>
              <a:buBlip>
                <a:blip r:embed="rId4"/>
              </a:buBlip>
              <a:tabLst>
                <a:tab pos="-2114550" algn="l"/>
                <a:tab pos="-1771650" algn="l"/>
                <a:tab pos="-514350" algn="l"/>
              </a:tabLst>
            </a:pPr>
            <a:r>
              <a:rPr lang="en-US" sz="2000" dirty="0">
                <a:solidFill>
                  <a:schemeClr val="bg1"/>
                </a:solidFill>
              </a:rPr>
              <a:t> </a:t>
            </a:r>
            <a:r>
              <a:rPr lang="en-US" sz="2000" dirty="0">
                <a:solidFill>
                  <a:schemeClr val="bg1"/>
                </a:solidFill>
                <a:latin typeface="+mn-lt"/>
              </a:rPr>
              <a:t>To be able to participate in the      </a:t>
            </a:r>
          </a:p>
          <a:p>
            <a:pPr>
              <a:lnSpc>
                <a:spcPct val="80000"/>
              </a:lnSpc>
              <a:spcBef>
                <a:spcPct val="20000"/>
              </a:spcBef>
              <a:tabLst>
                <a:tab pos="-2114550" algn="l"/>
                <a:tab pos="-1771650" algn="l"/>
                <a:tab pos="-514350" algn="l"/>
              </a:tabLst>
            </a:pPr>
            <a:r>
              <a:rPr lang="en-US" sz="2000" dirty="0">
                <a:solidFill>
                  <a:schemeClr val="bg1"/>
                </a:solidFill>
                <a:latin typeface="+mn-lt"/>
              </a:rPr>
              <a:t>   audit;</a:t>
            </a:r>
          </a:p>
          <a:p>
            <a:pPr>
              <a:lnSpc>
                <a:spcPct val="80000"/>
              </a:lnSpc>
              <a:spcBef>
                <a:spcPct val="20000"/>
              </a:spcBef>
              <a:buFontTx/>
              <a:buBlip>
                <a:blip r:embed="rId4"/>
              </a:buBlip>
              <a:tabLst>
                <a:tab pos="-2114550" algn="l"/>
                <a:tab pos="-1771650" algn="l"/>
                <a:tab pos="-514350" algn="l"/>
              </a:tabLst>
            </a:pPr>
            <a:r>
              <a:rPr lang="en-US" sz="2000" dirty="0">
                <a:solidFill>
                  <a:schemeClr val="bg1"/>
                </a:solidFill>
                <a:latin typeface="+mn-lt"/>
              </a:rPr>
              <a:t> To know a foreign language;</a:t>
            </a:r>
            <a:endParaRPr lang="bg-BG" sz="2000" dirty="0">
              <a:solidFill>
                <a:schemeClr val="bg1"/>
              </a:solidFill>
              <a:latin typeface="+mn-lt"/>
            </a:endParaRPr>
          </a:p>
        </p:txBody>
      </p:sp>
      <p:pic>
        <p:nvPicPr>
          <p:cNvPr id="63509" name="Picture 21"/>
          <p:cNvPicPr>
            <a:picLocks noChangeAspect="1" noChangeArrowheads="1"/>
          </p:cNvPicPr>
          <p:nvPr/>
        </p:nvPicPr>
        <p:blipFill>
          <a:blip r:embed="rId5" cstate="print"/>
          <a:srcRect/>
          <a:stretch>
            <a:fillRect/>
          </a:stretch>
        </p:blipFill>
        <p:spPr bwMode="auto">
          <a:xfrm>
            <a:off x="457200" y="3810000"/>
            <a:ext cx="3733800" cy="2489200"/>
          </a:xfrm>
          <a:prstGeom prst="rect">
            <a:avLst/>
          </a:prstGeom>
          <a:noFill/>
          <a:ln w="9525">
            <a:noFill/>
            <a:miter lim="800000"/>
            <a:headEnd/>
            <a:tailEnd/>
          </a:ln>
          <a:effectLst/>
        </p:spPr>
      </p:pic>
      <p:sp>
        <p:nvSpPr>
          <p:cNvPr id="6" name="Правоъгълник 5"/>
          <p:cNvSpPr/>
          <p:nvPr/>
        </p:nvSpPr>
        <p:spPr>
          <a:xfrm>
            <a:off x="0" y="0"/>
            <a:ext cx="66294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7" name="Правоъгълник 6"/>
          <p:cNvSpPr/>
          <p:nvPr/>
        </p:nvSpPr>
        <p:spPr>
          <a:xfrm>
            <a:off x="0" y="1066800"/>
            <a:ext cx="3429000" cy="830997"/>
          </a:xfrm>
          <a:prstGeom prst="rect">
            <a:avLst/>
          </a:prstGeom>
        </p:spPr>
        <p:txBody>
          <a:bodyPr wrap="square">
            <a:spAutoFit/>
          </a:bodyPr>
          <a:lstStyle/>
          <a:p>
            <a:r>
              <a:rPr lang="en-US" sz="2400" b="1" dirty="0">
                <a:solidFill>
                  <a:schemeClr val="bg1"/>
                </a:solidFill>
                <a:latin typeface="+mn-lt"/>
              </a:rPr>
              <a:t>The lead auditor must possess</a:t>
            </a:r>
            <a:r>
              <a:rPr lang="en-GB" sz="2400" b="1" dirty="0">
                <a:solidFill>
                  <a:schemeClr val="bg1"/>
                </a:solidFill>
                <a:latin typeface="+mn-lt"/>
              </a:rPr>
              <a:t>:</a:t>
            </a:r>
            <a:endParaRPr lang="bg-BG" sz="2400" b="1" dirty="0">
              <a:solidFill>
                <a:schemeClr val="bg1"/>
              </a:solidFill>
              <a:latin typeface="+mn-lt"/>
            </a:endParaRPr>
          </a:p>
        </p:txBody>
      </p:sp>
      <p:sp>
        <p:nvSpPr>
          <p:cNvPr id="8" name="Правоъгълник 7"/>
          <p:cNvSpPr/>
          <p:nvPr/>
        </p:nvSpPr>
        <p:spPr>
          <a:xfrm>
            <a:off x="4495800" y="1143000"/>
            <a:ext cx="2819400" cy="830997"/>
          </a:xfrm>
          <a:prstGeom prst="rect">
            <a:avLst/>
          </a:prstGeom>
        </p:spPr>
        <p:txBody>
          <a:bodyPr wrap="square">
            <a:spAutoFit/>
          </a:bodyPr>
          <a:lstStyle/>
          <a:p>
            <a:r>
              <a:rPr lang="en-US" sz="2400" b="1" dirty="0">
                <a:solidFill>
                  <a:schemeClr val="bg1"/>
                </a:solidFill>
                <a:latin typeface="+mn-lt"/>
              </a:rPr>
              <a:t>The lead auditor should</a:t>
            </a:r>
            <a:r>
              <a:rPr lang="en-GB" sz="2400" b="1" dirty="0">
                <a:solidFill>
                  <a:schemeClr val="bg1"/>
                </a:solidFill>
                <a:latin typeface="+mn-lt"/>
              </a:rPr>
              <a:t>:</a:t>
            </a:r>
            <a:endParaRPr lang="bg-BG" sz="2400" b="1" dirty="0">
              <a:solidFill>
                <a:schemeClr val="bg1"/>
              </a:solidFill>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Rectangle 6"/>
          <p:cNvSpPr>
            <a:spLocks noChangeArrowheads="1"/>
          </p:cNvSpPr>
          <p:nvPr/>
        </p:nvSpPr>
        <p:spPr bwMode="auto">
          <a:xfrm>
            <a:off x="152400" y="1905000"/>
            <a:ext cx="7239000" cy="4247317"/>
          </a:xfrm>
          <a:prstGeom prst="rect">
            <a:avLst/>
          </a:prstGeom>
          <a:noFill/>
          <a:ln w="9525">
            <a:noFill/>
            <a:miter lim="800000"/>
            <a:headEnd/>
            <a:tailEnd/>
          </a:ln>
          <a:effectLst/>
        </p:spPr>
        <p:txBody>
          <a:bodyPr>
            <a:spAutoFit/>
          </a:bodyPr>
          <a:lstStyle/>
          <a:p>
            <a:pPr>
              <a:buFontTx/>
              <a:buBlip>
                <a:blip r:embed="rId3"/>
              </a:buBlip>
              <a:tabLst>
                <a:tab pos="-2114550" algn="l"/>
                <a:tab pos="-1771650" algn="l"/>
                <a:tab pos="-514350" algn="l"/>
              </a:tabLst>
            </a:pPr>
            <a:r>
              <a:rPr lang="bg-BG" b="1" dirty="0">
                <a:solidFill>
                  <a:schemeClr val="bg1"/>
                </a:solidFill>
                <a:latin typeface="+mn-lt"/>
              </a:rPr>
              <a:t> </a:t>
            </a:r>
            <a:r>
              <a:rPr lang="en-US" b="1" dirty="0">
                <a:solidFill>
                  <a:schemeClr val="bg1"/>
                </a:solidFill>
                <a:latin typeface="+mn-lt"/>
              </a:rPr>
              <a:t>Drawing up a scheme of the system:</a:t>
            </a:r>
          </a:p>
          <a:p>
            <a:pPr>
              <a:tabLst>
                <a:tab pos="-2114550" algn="l"/>
                <a:tab pos="-1771650" algn="l"/>
                <a:tab pos="-514350" algn="l"/>
              </a:tabLst>
            </a:pPr>
            <a:r>
              <a:rPr lang="en-US" dirty="0">
                <a:solidFill>
                  <a:schemeClr val="bg1"/>
                </a:solidFill>
                <a:latin typeface="+mn-lt"/>
              </a:rPr>
              <a:t>   - Processes;</a:t>
            </a:r>
          </a:p>
          <a:p>
            <a:pPr>
              <a:tabLst>
                <a:tab pos="-2114550" algn="l"/>
                <a:tab pos="-1771650" algn="l"/>
                <a:tab pos="-514350" algn="l"/>
              </a:tabLst>
            </a:pPr>
            <a:r>
              <a:rPr lang="en-US" dirty="0">
                <a:solidFill>
                  <a:schemeClr val="bg1"/>
                </a:solidFill>
                <a:latin typeface="+mn-lt"/>
              </a:rPr>
              <a:t>   - Input and output data;</a:t>
            </a:r>
          </a:p>
          <a:p>
            <a:pPr>
              <a:tabLst>
                <a:tab pos="-2114550" algn="l"/>
                <a:tab pos="-1771650" algn="l"/>
                <a:tab pos="-514350" algn="l"/>
              </a:tabLst>
            </a:pPr>
            <a:r>
              <a:rPr lang="en-US" dirty="0">
                <a:solidFill>
                  <a:schemeClr val="bg1"/>
                </a:solidFill>
                <a:latin typeface="+mn-lt"/>
              </a:rPr>
              <a:t>   - Management;</a:t>
            </a:r>
          </a:p>
          <a:p>
            <a:pPr>
              <a:tabLst>
                <a:tab pos="-2114550" algn="l"/>
                <a:tab pos="-1771650" algn="l"/>
                <a:tab pos="-514350" algn="l"/>
              </a:tabLst>
            </a:pPr>
            <a:r>
              <a:rPr lang="en-US" dirty="0">
                <a:solidFill>
                  <a:schemeClr val="bg1"/>
                </a:solidFill>
                <a:latin typeface="+mn-lt"/>
              </a:rPr>
              <a:t>   - Sequence;</a:t>
            </a:r>
          </a:p>
          <a:p>
            <a:pPr>
              <a:tabLst>
                <a:tab pos="-2114550" algn="l"/>
                <a:tab pos="-1771650" algn="l"/>
                <a:tab pos="-514350" algn="l"/>
              </a:tabLst>
            </a:pPr>
            <a:r>
              <a:rPr lang="en-US" dirty="0">
                <a:solidFill>
                  <a:schemeClr val="bg1"/>
                </a:solidFill>
                <a:latin typeface="+mn-lt"/>
              </a:rPr>
              <a:t>   - Interaction;</a:t>
            </a:r>
          </a:p>
          <a:p>
            <a:pPr>
              <a:buFontTx/>
              <a:buBlip>
                <a:blip r:embed="rId3"/>
              </a:buBlip>
              <a:tabLst>
                <a:tab pos="-2114550" algn="l"/>
                <a:tab pos="-1771650" algn="l"/>
                <a:tab pos="-514350" algn="l"/>
              </a:tabLst>
            </a:pPr>
            <a:endParaRPr lang="en-US" dirty="0">
              <a:solidFill>
                <a:schemeClr val="bg1"/>
              </a:solidFill>
              <a:latin typeface="+mn-lt"/>
            </a:endParaRPr>
          </a:p>
          <a:p>
            <a:pPr>
              <a:tabLst>
                <a:tab pos="-2114550" algn="l"/>
                <a:tab pos="-1771650" algn="l"/>
                <a:tab pos="-514350" algn="l"/>
              </a:tabLst>
            </a:pPr>
            <a:endParaRPr lang="en-US" dirty="0">
              <a:solidFill>
                <a:schemeClr val="bg1"/>
              </a:solidFill>
              <a:latin typeface="+mn-lt"/>
            </a:endParaRPr>
          </a:p>
          <a:p>
            <a:pPr>
              <a:tabLst>
                <a:tab pos="-2114550" algn="l"/>
                <a:tab pos="-1771650" algn="l"/>
                <a:tab pos="-514350" algn="l"/>
              </a:tabLst>
            </a:pPr>
            <a:endParaRPr lang="en-US" dirty="0">
              <a:solidFill>
                <a:schemeClr val="bg1"/>
              </a:solidFill>
              <a:latin typeface="+mn-lt"/>
            </a:endParaRPr>
          </a:p>
          <a:p>
            <a:pPr>
              <a:tabLst>
                <a:tab pos="-2114550" algn="l"/>
                <a:tab pos="-1771650" algn="l"/>
                <a:tab pos="-514350" algn="l"/>
              </a:tabLst>
            </a:pPr>
            <a:endParaRPr lang="en-US" dirty="0">
              <a:solidFill>
                <a:schemeClr val="bg1"/>
              </a:solidFill>
              <a:latin typeface="+mn-lt"/>
            </a:endParaRPr>
          </a:p>
          <a:p>
            <a:pPr>
              <a:tabLst>
                <a:tab pos="-2114550" algn="l"/>
                <a:tab pos="-1771650" algn="l"/>
                <a:tab pos="-514350" algn="l"/>
              </a:tabLst>
            </a:pPr>
            <a:endParaRPr lang="en-US" dirty="0">
              <a:solidFill>
                <a:schemeClr val="bg1"/>
              </a:solidFill>
              <a:latin typeface="+mn-lt"/>
            </a:endParaRPr>
          </a:p>
          <a:p>
            <a:pPr>
              <a:tabLst>
                <a:tab pos="-2114550" algn="l"/>
                <a:tab pos="-1771650" algn="l"/>
                <a:tab pos="-514350" algn="l"/>
              </a:tabLst>
            </a:pPr>
            <a:endParaRPr lang="en-US" dirty="0">
              <a:solidFill>
                <a:schemeClr val="bg1"/>
              </a:solidFill>
              <a:latin typeface="+mn-lt"/>
            </a:endParaRPr>
          </a:p>
          <a:p>
            <a:pPr>
              <a:buFontTx/>
              <a:buBlip>
                <a:blip r:embed="rId3"/>
              </a:buBlip>
              <a:tabLst>
                <a:tab pos="-2114550" algn="l"/>
                <a:tab pos="-1771650" algn="l"/>
                <a:tab pos="-514350" algn="l"/>
              </a:tabLst>
            </a:pPr>
            <a:endParaRPr lang="en-US" dirty="0">
              <a:solidFill>
                <a:schemeClr val="bg1"/>
              </a:solidFill>
              <a:latin typeface="+mn-lt"/>
            </a:endParaRPr>
          </a:p>
          <a:p>
            <a:pPr>
              <a:buFontTx/>
              <a:buBlip>
                <a:blip r:embed="rId3"/>
              </a:buBlip>
              <a:tabLst>
                <a:tab pos="-2114550" algn="l"/>
                <a:tab pos="-1771650" algn="l"/>
                <a:tab pos="-514350" algn="l"/>
              </a:tabLst>
            </a:pPr>
            <a:endParaRPr lang="en-US" b="1" dirty="0">
              <a:solidFill>
                <a:schemeClr val="bg1"/>
              </a:solidFill>
              <a:latin typeface="+mn-lt"/>
            </a:endParaRPr>
          </a:p>
          <a:p>
            <a:pPr>
              <a:buFontTx/>
              <a:buBlip>
                <a:blip r:embed="rId3"/>
              </a:buBlip>
              <a:tabLst>
                <a:tab pos="-2114550" algn="l"/>
                <a:tab pos="-1771650" algn="l"/>
                <a:tab pos="-514350" algn="l"/>
              </a:tabLst>
            </a:pPr>
            <a:r>
              <a:rPr lang="en-US" b="1" dirty="0">
                <a:solidFill>
                  <a:schemeClr val="bg1"/>
                </a:solidFill>
                <a:latin typeface="+mn-lt"/>
              </a:rPr>
              <a:t>  Preparation of the plan;</a:t>
            </a:r>
            <a:endParaRPr lang="bg-BG" b="1" dirty="0">
              <a:solidFill>
                <a:schemeClr val="bg1"/>
              </a:solidFill>
              <a:latin typeface="+mn-lt"/>
            </a:endParaRPr>
          </a:p>
        </p:txBody>
      </p:sp>
      <p:pic>
        <p:nvPicPr>
          <p:cNvPr id="67591" name="Picture 7"/>
          <p:cNvPicPr>
            <a:picLocks noChangeAspect="1" noChangeArrowheads="1"/>
          </p:cNvPicPr>
          <p:nvPr/>
        </p:nvPicPr>
        <p:blipFill>
          <a:blip r:embed="rId4" cstate="print"/>
          <a:srcRect/>
          <a:stretch>
            <a:fillRect/>
          </a:stretch>
        </p:blipFill>
        <p:spPr bwMode="auto">
          <a:xfrm>
            <a:off x="3505200" y="2438400"/>
            <a:ext cx="4191000" cy="4057561"/>
          </a:xfrm>
          <a:prstGeom prst="rect">
            <a:avLst/>
          </a:prstGeom>
          <a:noFill/>
          <a:ln w="9525">
            <a:noFill/>
            <a:miter lim="800000"/>
            <a:headEnd/>
            <a:tailEnd/>
          </a:ln>
          <a:effectLst/>
        </p:spPr>
      </p:pic>
      <p:sp>
        <p:nvSpPr>
          <p:cNvPr id="4" name="Правоъгълник 3"/>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5" name="Правоъгълник 4"/>
          <p:cNvSpPr/>
          <p:nvPr/>
        </p:nvSpPr>
        <p:spPr>
          <a:xfrm>
            <a:off x="228600" y="1066800"/>
            <a:ext cx="4689104" cy="461665"/>
          </a:xfrm>
          <a:prstGeom prst="rect">
            <a:avLst/>
          </a:prstGeom>
        </p:spPr>
        <p:txBody>
          <a:bodyPr wrap="none">
            <a:spAutoFit/>
          </a:bodyPr>
          <a:lstStyle/>
          <a:p>
            <a:r>
              <a:rPr lang="en-US" sz="2400" b="1" dirty="0">
                <a:solidFill>
                  <a:schemeClr val="bg1"/>
                </a:solidFill>
                <a:latin typeface="+mn-lt"/>
              </a:rPr>
              <a:t>The lead auditor is involved in</a:t>
            </a:r>
            <a:r>
              <a:rPr lang="en-GB" sz="2400" b="1" dirty="0">
                <a:solidFill>
                  <a:schemeClr val="bg1"/>
                </a:solidFill>
                <a:latin typeface="+mn-lt"/>
              </a:rPr>
              <a:t>:</a:t>
            </a:r>
            <a:endParaRPr lang="bg-BG" sz="2400" b="1" dirty="0">
              <a:solidFill>
                <a:schemeClr val="bg1"/>
              </a:solidFill>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1" name="Picture 5" descr="MC900388848[1]"/>
          <p:cNvPicPr>
            <a:picLocks noChangeAspect="1" noChangeArrowheads="1"/>
          </p:cNvPicPr>
          <p:nvPr/>
        </p:nvPicPr>
        <p:blipFill>
          <a:blip r:embed="rId3" cstate="print"/>
          <a:srcRect/>
          <a:stretch>
            <a:fillRect/>
          </a:stretch>
        </p:blipFill>
        <p:spPr bwMode="auto">
          <a:xfrm>
            <a:off x="7984671" y="0"/>
            <a:ext cx="1159329" cy="2057400"/>
          </a:xfrm>
          <a:prstGeom prst="rect">
            <a:avLst/>
          </a:prstGeom>
          <a:noFill/>
        </p:spPr>
      </p:pic>
      <p:graphicFrame>
        <p:nvGraphicFramePr>
          <p:cNvPr id="107114" name="Group 618"/>
          <p:cNvGraphicFramePr>
            <a:graphicFrameLocks noGrp="1"/>
          </p:cNvGraphicFramePr>
          <p:nvPr/>
        </p:nvGraphicFramePr>
        <p:xfrm>
          <a:off x="228601" y="1295400"/>
          <a:ext cx="7315199" cy="4622801"/>
        </p:xfrm>
        <a:graphic>
          <a:graphicData uri="http://schemas.openxmlformats.org/drawingml/2006/table">
            <a:tbl>
              <a:tblPr/>
              <a:tblGrid>
                <a:gridCol w="4283474">
                  <a:extLst>
                    <a:ext uri="{9D8B030D-6E8A-4147-A177-3AD203B41FA5}">
                      <a16:colId xmlns:a16="http://schemas.microsoft.com/office/drawing/2014/main" val="20000"/>
                    </a:ext>
                  </a:extLst>
                </a:gridCol>
                <a:gridCol w="540126">
                  <a:extLst>
                    <a:ext uri="{9D8B030D-6E8A-4147-A177-3AD203B41FA5}">
                      <a16:colId xmlns:a16="http://schemas.microsoft.com/office/drawing/2014/main" val="20001"/>
                    </a:ext>
                  </a:extLst>
                </a:gridCol>
                <a:gridCol w="495046">
                  <a:extLst>
                    <a:ext uri="{9D8B030D-6E8A-4147-A177-3AD203B41FA5}">
                      <a16:colId xmlns:a16="http://schemas.microsoft.com/office/drawing/2014/main" val="20002"/>
                    </a:ext>
                  </a:extLst>
                </a:gridCol>
                <a:gridCol w="382453">
                  <a:extLst>
                    <a:ext uri="{9D8B030D-6E8A-4147-A177-3AD203B41FA5}">
                      <a16:colId xmlns:a16="http://schemas.microsoft.com/office/drawing/2014/main" val="20003"/>
                    </a:ext>
                  </a:extLst>
                </a:gridCol>
                <a:gridCol w="458943">
                  <a:extLst>
                    <a:ext uri="{9D8B030D-6E8A-4147-A177-3AD203B41FA5}">
                      <a16:colId xmlns:a16="http://schemas.microsoft.com/office/drawing/2014/main" val="20004"/>
                    </a:ext>
                  </a:extLst>
                </a:gridCol>
                <a:gridCol w="458943">
                  <a:extLst>
                    <a:ext uri="{9D8B030D-6E8A-4147-A177-3AD203B41FA5}">
                      <a16:colId xmlns:a16="http://schemas.microsoft.com/office/drawing/2014/main" val="20005"/>
                    </a:ext>
                  </a:extLst>
                </a:gridCol>
                <a:gridCol w="458943">
                  <a:extLst>
                    <a:ext uri="{9D8B030D-6E8A-4147-A177-3AD203B41FA5}">
                      <a16:colId xmlns:a16="http://schemas.microsoft.com/office/drawing/2014/main" val="20006"/>
                    </a:ext>
                  </a:extLst>
                </a:gridCol>
                <a:gridCol w="237271">
                  <a:extLst>
                    <a:ext uri="{9D8B030D-6E8A-4147-A177-3AD203B41FA5}">
                      <a16:colId xmlns:a16="http://schemas.microsoft.com/office/drawing/2014/main" val="20007"/>
                    </a:ext>
                  </a:extLst>
                </a:gridCol>
              </a:tblGrid>
              <a:tr h="1666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mn-lt"/>
                        </a:rPr>
                        <a:t>Vertical against horizontal audit planning</a:t>
                      </a:r>
                      <a:endParaRPr kumimoji="0" lang="bg-BG" sz="1600" b="1" i="0" u="none" strike="noStrike" cap="none" normalizeH="0" baseline="0" dirty="0">
                        <a:ln>
                          <a:noFill/>
                        </a:ln>
                        <a:solidFill>
                          <a:schemeClr val="bg1"/>
                        </a:solidFill>
                        <a:effectLst/>
                        <a:latin typeface="+mn-lt"/>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Department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rPr>
                        <a:t>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bg-BG"/>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Department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Y</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Department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rPr>
                        <a:t> </a:t>
                      </a:r>
                      <a:r>
                        <a:rPr kumimoji="0" lang="en-US" sz="1000" b="1" i="0" u="none" strike="noStrike" cap="none" normalizeH="0" baseline="0" dirty="0">
                          <a:ln>
                            <a:noFill/>
                          </a:ln>
                          <a:solidFill>
                            <a:schemeClr val="bg1"/>
                          </a:solidFill>
                          <a:effectLst/>
                          <a:latin typeface="+mn-lt"/>
                        </a:rPr>
                        <a:t>Z</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bg-BG"/>
                    </a:p>
                  </a:txBody>
                  <a:tcPr/>
                </a:tc>
                <a:extLst>
                  <a:ext uri="{0D108BD9-81ED-4DB2-BD59-A6C34878D82A}">
                    <a16:rowId xmlns:a16="http://schemas.microsoft.com/office/drawing/2014/main" val="10000"/>
                  </a:ext>
                </a:extLst>
              </a:tr>
              <a:tr h="269875">
                <a:tc vMerge="1">
                  <a:txBody>
                    <a:bodyPr/>
                    <a:lstStyle/>
                    <a:p>
                      <a:endParaRPr lang="bg-BG"/>
                    </a:p>
                  </a:txBody>
                  <a:tcPr/>
                </a:tc>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Processes</a:t>
                      </a:r>
                      <a:endParaRPr kumimoji="0" lang="bg-BG" sz="1000" b="1" i="0" u="none" strike="noStrike" cap="none" normalizeH="0" baseline="0" dirty="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0001"/>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Requirements for the HACCP system according to EN ISO 22000 &amp; 2006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A </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B</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C</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D</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E</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F</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G</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4. The food safety management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2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bg1"/>
                          </a:solidFill>
                          <a:effectLst/>
                          <a:latin typeface="+mn-lt"/>
                        </a:rPr>
                        <a:t>4.2. Requirements for documentation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bg1"/>
                          </a:solidFill>
                          <a:effectLst/>
                          <a:latin typeface="+mn-lt"/>
                        </a:rPr>
                        <a:t>4.2.2. Document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a:ln>
                            <a:noFill/>
                          </a:ln>
                          <a:solidFill>
                            <a:schemeClr val="bg1"/>
                          </a:solidFill>
                          <a:effectLst/>
                          <a:latin typeface="+mn-lt"/>
                          <a:cs typeface="Arial" pitchFamily="34" charset="0"/>
                        </a:rPr>
                        <a:t>√</a:t>
                      </a:r>
                      <a:endParaRPr kumimoji="0" lang="bg-BG" sz="9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a:ln>
                            <a:noFill/>
                          </a:ln>
                          <a:solidFill>
                            <a:schemeClr val="bg1"/>
                          </a:solidFill>
                          <a:effectLst/>
                          <a:latin typeface="+mn-lt"/>
                          <a:cs typeface="Arial" pitchFamily="34" charset="0"/>
                        </a:rPr>
                        <a:t>√</a:t>
                      </a:r>
                      <a:endParaRPr kumimoji="0" lang="bg-BG" sz="9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bg1"/>
                          </a:solidFill>
                          <a:effectLst/>
                          <a:latin typeface="+mn-lt"/>
                        </a:rPr>
                        <a:t>4.2.3. Records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dirty="0">
                          <a:ln>
                            <a:noFill/>
                          </a:ln>
                          <a:solidFill>
                            <a:schemeClr val="bg1"/>
                          </a:solidFill>
                          <a:effectLst/>
                          <a:latin typeface="+mn-lt"/>
                          <a:cs typeface="Arial" pitchFamily="34" charset="0"/>
                        </a:rPr>
                        <a:t>√</a:t>
                      </a:r>
                      <a:endParaRPr kumimoji="0" lang="bg-BG" sz="9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dirty="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dirty="0">
                          <a:ln>
                            <a:noFill/>
                          </a:ln>
                          <a:solidFill>
                            <a:schemeClr val="bg1"/>
                          </a:solidFill>
                          <a:effectLst/>
                          <a:latin typeface="+mn-lt"/>
                          <a:cs typeface="Arial" pitchFamily="34" charset="0"/>
                        </a:rPr>
                        <a:t>√</a:t>
                      </a:r>
                      <a:endParaRPr kumimoji="0" lang="bg-BG" sz="9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dirty="0">
                          <a:ln>
                            <a:noFill/>
                          </a:ln>
                          <a:solidFill>
                            <a:schemeClr val="bg1"/>
                          </a:solidFill>
                          <a:effectLst/>
                          <a:latin typeface="+mn-lt"/>
                          <a:cs typeface="Arial" pitchFamily="34" charset="0"/>
                        </a:rPr>
                        <a:t>√</a:t>
                      </a:r>
                      <a:endParaRPr kumimoji="0" lang="bg-BG" sz="9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9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5. The top management responsibility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sym typeface="Symbol" pitchFamily="18" charset="2"/>
                        </a:rPr>
                        <a:t></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bg1"/>
                          </a:solidFill>
                          <a:effectLst/>
                          <a:latin typeface="+mn-lt"/>
                        </a:rPr>
                        <a:t>5.1. The top management commitment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bg1"/>
                          </a:solidFill>
                          <a:effectLst/>
                          <a:latin typeface="+mn-lt"/>
                        </a:rPr>
                        <a:t>5.2. Policy on food safety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93039">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000" b="0" i="0" u="none" strike="noStrike" cap="none" normalizeH="0" baseline="0" dirty="0">
                          <a:ln>
                            <a:noFill/>
                          </a:ln>
                          <a:solidFill>
                            <a:schemeClr val="bg1"/>
                          </a:solidFill>
                          <a:effectLst/>
                          <a:latin typeface="+mn-lt"/>
                        </a:rPr>
                        <a:t>5.3. Planning of the food safety management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bg-BG" sz="10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dirty="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bg1"/>
                          </a:solidFill>
                          <a:effectLst/>
                          <a:latin typeface="+mn-lt"/>
                        </a:rPr>
                        <a:t>5.4. Responsibility and authority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1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bg1"/>
                          </a:solidFill>
                          <a:effectLst/>
                          <a:latin typeface="+mn-lt"/>
                        </a:rPr>
                        <a:t>5.5. Leader of the food safety team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dirty="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bg-BG" sz="100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dirty="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bg1"/>
                          </a:solidFill>
                          <a:effectLst/>
                          <a:latin typeface="+mn-lt"/>
                        </a:rPr>
                        <a:t>5.6. Communications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bg-BG" sz="100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dirty="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bg1"/>
                          </a:solidFill>
                          <a:effectLst/>
                          <a:latin typeface="+mn-lt"/>
                        </a:rPr>
                        <a:t>5.7. Emergency preparedness and response capability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bg-BG" sz="100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bg-BG" sz="1000" b="1" i="0" u="none" strike="noStrike" cap="none" normalizeH="0" baseline="0" dirty="0">
                        <a:ln>
                          <a:noFill/>
                        </a:ln>
                        <a:solidFill>
                          <a:schemeClr val="bg1"/>
                        </a:solidFill>
                        <a:effectLst/>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bg1"/>
                          </a:solidFill>
                          <a:effectLst/>
                          <a:latin typeface="+mn-lt"/>
                        </a:rPr>
                        <a:t>5.8. The review by the top management</a:t>
                      </a:r>
                      <a:endParaRPr kumimoji="0" lang="bg-BG" sz="1000" b="0" i="0" u="none" strike="noStrike" cap="none" normalizeH="0" baseline="0" dirty="0">
                        <a:ln>
                          <a:noFill/>
                        </a:ln>
                        <a:solidFill>
                          <a:schemeClr val="bg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endParaRPr kumimoji="0" lang="bg-BG" sz="1000" b="1" i="0" u="none" strike="noStrike" cap="none" normalizeH="0" baseline="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bg-BG" sz="1000" b="1" i="0" u="none" strike="noStrike" cap="none" normalizeH="0" baseline="0" dirty="0">
                          <a:ln>
                            <a:noFill/>
                          </a:ln>
                          <a:solidFill>
                            <a:schemeClr val="bg1"/>
                          </a:solidFill>
                          <a:effectLst/>
                          <a:latin typeface="+mn-lt"/>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07032" name="AutoShape 536"/>
          <p:cNvSpPr>
            <a:spLocks noChangeArrowheads="1"/>
          </p:cNvSpPr>
          <p:nvPr/>
        </p:nvSpPr>
        <p:spPr bwMode="auto">
          <a:xfrm>
            <a:off x="7696200" y="2438400"/>
            <a:ext cx="1447800" cy="838200"/>
          </a:xfrm>
          <a:prstGeom prst="wedgeRoundRectCallout">
            <a:avLst>
              <a:gd name="adj1" fmla="val -131167"/>
              <a:gd name="adj2" fmla="val 107202"/>
              <a:gd name="adj3" fmla="val 16667"/>
            </a:avLst>
          </a:prstGeom>
          <a:solidFill>
            <a:srgbClr val="FF0000"/>
          </a:solidFill>
          <a:ln w="9525">
            <a:solidFill>
              <a:schemeClr val="tx1"/>
            </a:solidFill>
            <a:miter lim="800000"/>
            <a:headEnd/>
            <a:tailEnd/>
          </a:ln>
          <a:effectLst/>
        </p:spPr>
        <p:txBody>
          <a:bodyPr/>
          <a:lstStyle/>
          <a:p>
            <a:pPr algn="ctr"/>
            <a:r>
              <a:rPr lang="en-US" sz="1600" dirty="0">
                <a:latin typeface="+mn-lt"/>
              </a:rPr>
              <a:t>Audit of process principle</a:t>
            </a:r>
            <a:endParaRPr lang="bg-BG" sz="1600" dirty="0">
              <a:latin typeface="+mn-lt"/>
            </a:endParaRPr>
          </a:p>
        </p:txBody>
      </p:sp>
      <p:sp>
        <p:nvSpPr>
          <p:cNvPr id="107033" name="AutoShape 537"/>
          <p:cNvSpPr>
            <a:spLocks noChangeArrowheads="1"/>
          </p:cNvSpPr>
          <p:nvPr/>
        </p:nvSpPr>
        <p:spPr bwMode="auto">
          <a:xfrm>
            <a:off x="7848600" y="3505200"/>
            <a:ext cx="1295400" cy="990600"/>
          </a:xfrm>
          <a:prstGeom prst="wedgeRoundRectCallout">
            <a:avLst>
              <a:gd name="adj1" fmla="val -338952"/>
              <a:gd name="adj2" fmla="val 165952"/>
              <a:gd name="adj3" fmla="val 16667"/>
            </a:avLst>
          </a:prstGeom>
          <a:solidFill>
            <a:srgbClr val="FFFF00"/>
          </a:solidFill>
          <a:ln w="9525">
            <a:solidFill>
              <a:schemeClr val="bg1"/>
            </a:solidFill>
            <a:miter lim="800000"/>
            <a:headEnd/>
            <a:tailEnd/>
          </a:ln>
          <a:effectLst/>
        </p:spPr>
        <p:txBody>
          <a:bodyPr/>
          <a:lstStyle/>
          <a:p>
            <a:pPr algn="ctr"/>
            <a:r>
              <a:rPr lang="en-US" sz="1600" dirty="0">
                <a:solidFill>
                  <a:schemeClr val="bg1"/>
                </a:solidFill>
                <a:latin typeface="+mn-lt"/>
              </a:rPr>
              <a:t>Audit of clause principle</a:t>
            </a:r>
            <a:endParaRPr lang="bg-BG" sz="1600" dirty="0">
              <a:solidFill>
                <a:schemeClr val="bg1"/>
              </a:solidFill>
              <a:latin typeface="+mn-lt"/>
            </a:endParaRPr>
          </a:p>
        </p:txBody>
      </p:sp>
      <p:sp>
        <p:nvSpPr>
          <p:cNvPr id="107115" name="Rectangle 619"/>
          <p:cNvSpPr>
            <a:spLocks noChangeArrowheads="1"/>
          </p:cNvSpPr>
          <p:nvPr/>
        </p:nvSpPr>
        <p:spPr bwMode="auto">
          <a:xfrm>
            <a:off x="304800" y="6096000"/>
            <a:ext cx="8001000" cy="307777"/>
          </a:xfrm>
          <a:prstGeom prst="rect">
            <a:avLst/>
          </a:prstGeom>
          <a:noFill/>
          <a:ln w="9525">
            <a:noFill/>
            <a:miter lim="800000"/>
            <a:headEnd/>
            <a:tailEnd/>
          </a:ln>
          <a:effectLst/>
        </p:spPr>
        <p:txBody>
          <a:bodyPr wrap="square">
            <a:spAutoFit/>
          </a:bodyPr>
          <a:lstStyle/>
          <a:p>
            <a:r>
              <a:rPr lang="bg-BG" sz="1400" b="1" dirty="0">
                <a:solidFill>
                  <a:schemeClr val="bg1"/>
                </a:solidFill>
                <a:latin typeface="+mn-lt"/>
                <a:sym typeface="Symbol" pitchFamily="18" charset="2"/>
              </a:rPr>
              <a:t></a:t>
            </a:r>
            <a:r>
              <a:rPr lang="bg-BG" sz="1400" b="1" dirty="0">
                <a:solidFill>
                  <a:schemeClr val="bg1"/>
                </a:solidFill>
                <a:latin typeface="+mn-lt"/>
              </a:rPr>
              <a:t> </a:t>
            </a:r>
            <a:r>
              <a:rPr lang="en-GB" sz="1400" b="1" dirty="0">
                <a:solidFill>
                  <a:schemeClr val="bg1"/>
                </a:solidFill>
                <a:latin typeface="+mn-lt"/>
              </a:rPr>
              <a:t>Direct responsibilities </a:t>
            </a:r>
            <a:r>
              <a:rPr lang="bg-BG" sz="1400" b="1" dirty="0">
                <a:solidFill>
                  <a:schemeClr val="bg1"/>
                </a:solidFill>
                <a:latin typeface="+mn-lt"/>
                <a:cs typeface="Arial" pitchFamily="34" charset="0"/>
              </a:rPr>
              <a:t>√</a:t>
            </a:r>
            <a:r>
              <a:rPr lang="bg-BG" sz="1400" b="1" dirty="0">
                <a:solidFill>
                  <a:schemeClr val="bg1"/>
                </a:solidFill>
                <a:latin typeface="+mn-lt"/>
              </a:rPr>
              <a:t> </a:t>
            </a:r>
            <a:r>
              <a:rPr lang="en-US" sz="1400" b="1" dirty="0">
                <a:solidFill>
                  <a:schemeClr val="bg1"/>
                </a:solidFill>
                <a:latin typeface="+mn-lt"/>
              </a:rPr>
              <a:t>Responsibilities and relationship with other clauses / processes</a:t>
            </a:r>
            <a:endParaRPr lang="bg-BG" sz="1400" b="1" dirty="0">
              <a:solidFill>
                <a:schemeClr val="bg1"/>
              </a:solidFill>
              <a:latin typeface="+mn-lt"/>
            </a:endParaRPr>
          </a:p>
        </p:txBody>
      </p:sp>
      <p:sp>
        <p:nvSpPr>
          <p:cNvPr id="7" name="Правоъгълник 6"/>
          <p:cNvSpPr/>
          <p:nvPr/>
        </p:nvSpPr>
        <p:spPr>
          <a:xfrm>
            <a:off x="0" y="0"/>
            <a:ext cx="66294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8" name="Rectangle 11"/>
          <p:cNvSpPr>
            <a:spLocks noChangeArrowheads="1"/>
          </p:cNvSpPr>
          <p:nvPr/>
        </p:nvSpPr>
        <p:spPr bwMode="auto">
          <a:xfrm>
            <a:off x="381000" y="914400"/>
            <a:ext cx="6553200" cy="338554"/>
          </a:xfrm>
          <a:prstGeom prst="rect">
            <a:avLst/>
          </a:prstGeom>
          <a:noFill/>
          <a:ln w="9525">
            <a:noFill/>
            <a:miter lim="800000"/>
            <a:headEnd/>
            <a:tailEnd/>
          </a:ln>
          <a:effectLst/>
        </p:spPr>
        <p:txBody>
          <a:bodyPr>
            <a:spAutoFit/>
          </a:bodyPr>
          <a:lstStyle/>
          <a:p>
            <a:pPr algn="ctr"/>
            <a:r>
              <a:rPr lang="en-US" sz="1600" b="1" dirty="0">
                <a:solidFill>
                  <a:schemeClr val="bg1"/>
                </a:solidFill>
                <a:latin typeface="+mn-lt"/>
              </a:rPr>
              <a:t>An example of a matrix of audit plan</a:t>
            </a:r>
            <a:endParaRPr lang="bg-BG" sz="1600" b="1" dirty="0">
              <a:solidFill>
                <a:schemeClr val="bg1"/>
              </a:solidFill>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0" name="Picture 6"/>
          <p:cNvPicPr>
            <a:picLocks noChangeAspect="1" noChangeArrowheads="1"/>
          </p:cNvPicPr>
          <p:nvPr/>
        </p:nvPicPr>
        <p:blipFill>
          <a:blip r:embed="rId3" cstate="print"/>
          <a:srcRect/>
          <a:stretch>
            <a:fillRect/>
          </a:stretch>
        </p:blipFill>
        <p:spPr bwMode="auto">
          <a:xfrm>
            <a:off x="7848600" y="3352800"/>
            <a:ext cx="1295400" cy="1542908"/>
          </a:xfrm>
          <a:prstGeom prst="rect">
            <a:avLst/>
          </a:prstGeom>
          <a:noFill/>
          <a:ln w="9525">
            <a:noFill/>
            <a:miter lim="800000"/>
            <a:headEnd/>
            <a:tailEnd/>
          </a:ln>
          <a:effectLst/>
        </p:spPr>
      </p:pic>
      <p:sp>
        <p:nvSpPr>
          <p:cNvPr id="108553" name="Rectangle 9"/>
          <p:cNvSpPr>
            <a:spLocks noChangeArrowheads="1"/>
          </p:cNvSpPr>
          <p:nvPr/>
        </p:nvSpPr>
        <p:spPr bwMode="auto">
          <a:xfrm>
            <a:off x="0" y="-6478588"/>
            <a:ext cx="1171575" cy="0"/>
          </a:xfrm>
          <a:prstGeom prst="rect">
            <a:avLst/>
          </a:prstGeom>
          <a:noFill/>
          <a:ln w="9525">
            <a:noFill/>
            <a:miter lim="800000"/>
            <a:headEnd/>
            <a:tailEnd/>
          </a:ln>
          <a:effectLst/>
        </p:spPr>
        <p:txBody>
          <a:bodyPr wrap="none" lIns="0" tIns="0" rIns="0" bIns="0" anchor="ctr">
            <a:spAutoFit/>
          </a:bodyPr>
          <a:lstStyle/>
          <a:p>
            <a:pPr algn="ctr"/>
            <a:r>
              <a:rPr lang="en-US">
                <a:latin typeface="Times New Roman" pitchFamily="18" charset="0"/>
                <a:cs typeface="Times New Roman" pitchFamily="18" charset="0"/>
              </a:rPr>
              <a:t> </a:t>
            </a:r>
            <a:endParaRPr lang="en-US"/>
          </a:p>
        </p:txBody>
      </p:sp>
      <p:graphicFrame>
        <p:nvGraphicFramePr>
          <p:cNvPr id="108925" name="Group 381"/>
          <p:cNvGraphicFramePr>
            <a:graphicFrameLocks noGrp="1"/>
          </p:cNvGraphicFramePr>
          <p:nvPr/>
        </p:nvGraphicFramePr>
        <p:xfrm>
          <a:off x="0" y="990600"/>
          <a:ext cx="7798117" cy="5653723"/>
        </p:xfrm>
        <a:graphic>
          <a:graphicData uri="http://schemas.openxmlformats.org/drawingml/2006/table">
            <a:tbl>
              <a:tblPr/>
              <a:tblGrid>
                <a:gridCol w="558800">
                  <a:extLst>
                    <a:ext uri="{9D8B030D-6E8A-4147-A177-3AD203B41FA5}">
                      <a16:colId xmlns:a16="http://schemas.microsoft.com/office/drawing/2014/main" val="20000"/>
                    </a:ext>
                  </a:extLst>
                </a:gridCol>
                <a:gridCol w="81915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941512">
                  <a:extLst>
                    <a:ext uri="{9D8B030D-6E8A-4147-A177-3AD203B41FA5}">
                      <a16:colId xmlns:a16="http://schemas.microsoft.com/office/drawing/2014/main" val="20003"/>
                    </a:ext>
                  </a:extLst>
                </a:gridCol>
                <a:gridCol w="1450975">
                  <a:extLst>
                    <a:ext uri="{9D8B030D-6E8A-4147-A177-3AD203B41FA5}">
                      <a16:colId xmlns:a16="http://schemas.microsoft.com/office/drawing/2014/main" val="20004"/>
                    </a:ext>
                  </a:extLst>
                </a:gridCol>
                <a:gridCol w="954088">
                  <a:extLst>
                    <a:ext uri="{9D8B030D-6E8A-4147-A177-3AD203B41FA5}">
                      <a16:colId xmlns:a16="http://schemas.microsoft.com/office/drawing/2014/main" val="20005"/>
                    </a:ext>
                  </a:extLst>
                </a:gridCol>
                <a:gridCol w="874712">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tblGrid>
              <a:tr h="433388">
                <a:tc rowSpan="2"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800" b="0" i="0" u="none" strike="noStrike" cap="none" normalizeH="0" baseline="0" dirty="0">
                          <a:ln>
                            <a:noFill/>
                          </a:ln>
                          <a:solidFill>
                            <a:schemeClr val="bg1"/>
                          </a:solidFill>
                          <a:effectLst/>
                          <a:latin typeface="+mn-lt"/>
                          <a:cs typeface="Times New Roman" pitchFamily="18" charset="0"/>
                        </a:rPr>
                        <a:t> </a:t>
                      </a:r>
                      <a:endParaRPr kumimoji="0" lang="bg-BG" sz="800" b="0" i="0" u="none" strike="noStrike" cap="none" normalizeH="0" baseline="0" dirty="0">
                        <a:ln>
                          <a:noFill/>
                        </a:ln>
                        <a:solidFill>
                          <a:schemeClr val="bg1"/>
                        </a:solidFill>
                        <a:effectLst/>
                        <a:latin typeface="+mn-lt"/>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bg-BG"/>
                    </a:p>
                  </a:txBody>
                  <a:tcPr/>
                </a:tc>
                <a:tc rowSpan="2" hMerge="1">
                  <a:txBody>
                    <a:bodyPr/>
                    <a:lstStyle/>
                    <a:p>
                      <a:endParaRPr lang="bg-BG"/>
                    </a:p>
                  </a:txBody>
                  <a:tcPr/>
                </a:tc>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mn-lt"/>
                          <a:cs typeface="Times New Roman" pitchFamily="18" charset="0"/>
                        </a:rPr>
                        <a:t>FSMS  Audit Plan</a:t>
                      </a:r>
                      <a:endParaRPr kumimoji="0" lang="bg-BG" sz="2000" b="0" i="0" u="none" strike="noStrike" cap="none" normalizeH="0" baseline="0" dirty="0">
                        <a:ln>
                          <a:noFill/>
                        </a:ln>
                        <a:solidFill>
                          <a:schemeClr val="bg1"/>
                        </a:solidFill>
                        <a:effectLst/>
                        <a:latin typeface="+mn-lt"/>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bg-BG"/>
                    </a:p>
                  </a:txBody>
                  <a:tcPr/>
                </a:tc>
                <a:tc rowSpan="2" hMerge="1">
                  <a:txBody>
                    <a:bodyPr/>
                    <a:lstStyle/>
                    <a:p>
                      <a:endParaRPr lang="bg-BG"/>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a:ln>
                            <a:noFill/>
                          </a:ln>
                          <a:solidFill>
                            <a:schemeClr val="bg1"/>
                          </a:solidFill>
                          <a:effectLst/>
                          <a:latin typeface="+mn-lt"/>
                          <a:cs typeface="Times New Roman" pitchFamily="18" charset="0"/>
                        </a:rPr>
                        <a:t>A dossier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a:ln>
                            <a:noFill/>
                          </a:ln>
                          <a:solidFill>
                            <a:schemeClr val="bg1"/>
                          </a:solidFill>
                          <a:effectLst/>
                          <a:latin typeface="+mn-lt"/>
                          <a:cs typeface="Times New Roman" pitchFamily="18" charset="0"/>
                        </a:rPr>
                        <a:t>AU-01-NE-128</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a:ln>
                            <a:noFill/>
                          </a:ln>
                          <a:solidFill>
                            <a:schemeClr val="bg1"/>
                          </a:solidFill>
                          <a:effectLst/>
                          <a:latin typeface="+mn-lt"/>
                          <a:cs typeface="Times New Roman" pitchFamily="18" charset="0"/>
                        </a:rPr>
                        <a:t>by 21.07.2016</a:t>
                      </a:r>
                      <a:endParaRPr kumimoji="0" lang="bg-BG" sz="800" b="0" i="0" u="none" strike="noStrike" cap="none" normalizeH="0" baseline="0" dirty="0">
                        <a:ln>
                          <a:noFill/>
                        </a:ln>
                        <a:solidFill>
                          <a:schemeClr val="bg1"/>
                        </a:solidFill>
                        <a:effectLst/>
                        <a:latin typeface="+mn-lt"/>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extLst>
                  <a:ext uri="{0D108BD9-81ED-4DB2-BD59-A6C34878D82A}">
                    <a16:rowId xmlns:a16="http://schemas.microsoft.com/office/drawing/2014/main" val="10000"/>
                  </a:ext>
                </a:extLst>
              </a:tr>
              <a:tr h="179388">
                <a:tc gridSpan="3" vMerge="1">
                  <a:txBody>
                    <a:bodyPr/>
                    <a:lstStyle/>
                    <a:p>
                      <a:endParaRPr lang="bg-BG"/>
                    </a:p>
                  </a:txBody>
                  <a:tcPr/>
                </a:tc>
                <a:tc hMerge="1" vMerge="1">
                  <a:txBody>
                    <a:bodyPr/>
                    <a:lstStyle/>
                    <a:p>
                      <a:endParaRPr lang="bg-BG"/>
                    </a:p>
                  </a:txBody>
                  <a:tcPr/>
                </a:tc>
                <a:tc hMerge="1" vMerge="1">
                  <a:txBody>
                    <a:bodyPr/>
                    <a:lstStyle/>
                    <a:p>
                      <a:endParaRPr lang="bg-BG"/>
                    </a:p>
                  </a:txBody>
                  <a:tcPr/>
                </a:tc>
                <a:tc gridSpan="3" vMerge="1">
                  <a:txBody>
                    <a:bodyPr/>
                    <a:lstStyle/>
                    <a:p>
                      <a:endParaRPr lang="bg-BG"/>
                    </a:p>
                  </a:txBody>
                  <a:tcPr/>
                </a:tc>
                <a:tc hMerge="1" vMerge="1">
                  <a:txBody>
                    <a:bodyPr/>
                    <a:lstStyle/>
                    <a:p>
                      <a:endParaRPr lang="bg-BG"/>
                    </a:p>
                  </a:txBody>
                  <a:tcPr/>
                </a:tc>
                <a:tc hMerge="1" vMerge="1">
                  <a:txBody>
                    <a:bodyPr/>
                    <a:lstStyle/>
                    <a:p>
                      <a:endParaRPr lang="bg-BG"/>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Page </a:t>
                      </a:r>
                      <a:r>
                        <a:rPr kumimoji="0" lang="bg-BG" sz="800" b="0" i="0" u="none" strike="noStrike" cap="none" normalizeH="0" baseline="0" dirty="0">
                          <a:ln>
                            <a:noFill/>
                          </a:ln>
                          <a:solidFill>
                            <a:schemeClr val="bg1"/>
                          </a:solidFill>
                          <a:effectLst/>
                          <a:latin typeface="+mn-lt"/>
                          <a:cs typeface="Times New Roman" pitchFamily="18" charset="0"/>
                        </a:rPr>
                        <a:t>1/2</a:t>
                      </a:r>
                      <a:endParaRPr kumimoji="0" lang="bg-BG" sz="800" b="1" i="0" u="none" strike="noStrike" cap="none" normalizeH="0" baseline="0" dirty="0">
                        <a:ln>
                          <a:noFill/>
                        </a:ln>
                        <a:solidFill>
                          <a:schemeClr val="bg1"/>
                        </a:solidFill>
                        <a:effectLst/>
                        <a:latin typeface="+mn-lt"/>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extLst>
                  <a:ext uri="{0D108BD9-81ED-4DB2-BD59-A6C34878D82A}">
                    <a16:rowId xmlns:a16="http://schemas.microsoft.com/office/drawing/2014/main" val="10001"/>
                  </a:ext>
                </a:extLst>
              </a:tr>
              <a:tr h="19050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The reason for the audit: * Preliminary</a:t>
                      </a:r>
                      <a:endParaRPr kumimoji="0" lang="ru-RU" sz="800" b="0" i="0" u="none" strike="noStrike" cap="none" normalizeH="0" baseline="0" dirty="0">
                        <a:ln>
                          <a:noFill/>
                        </a:ln>
                        <a:solidFill>
                          <a:schemeClr val="bg1"/>
                        </a:solidFill>
                        <a:effectLst/>
                        <a:latin typeface="+mn-lt"/>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The audit will be conducted in English</a:t>
                      </a:r>
                      <a:endParaRPr kumimoji="0" lang="bg-BG" sz="800" b="0" i="0" u="none" strike="noStrike" cap="none" normalizeH="0" baseline="0" dirty="0">
                        <a:ln>
                          <a:noFill/>
                        </a:ln>
                        <a:solidFill>
                          <a:schemeClr val="bg1"/>
                        </a:solidFill>
                        <a:effectLst/>
                        <a:latin typeface="+mn-lt"/>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extLst>
                  <a:ext uri="{0D108BD9-81ED-4DB2-BD59-A6C34878D82A}">
                    <a16:rowId xmlns:a16="http://schemas.microsoft.com/office/drawing/2014/main" val="10002"/>
                  </a:ext>
                </a:extLst>
              </a:tr>
              <a:tr h="79216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chemeClr val="bg1"/>
                          </a:solidFill>
                          <a:effectLst/>
                          <a:latin typeface="+mn-lt"/>
                          <a:cs typeface="Times New Roman" pitchFamily="18" charset="0"/>
                        </a:rPr>
                        <a:t>ORGANISATION: "TEHRA" Ltd.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chemeClr val="bg1"/>
                          </a:solidFill>
                          <a:effectLst/>
                          <a:latin typeface="+mn-lt"/>
                          <a:cs typeface="Times New Roman" pitchFamily="18" charset="0"/>
                        </a:rPr>
                        <a:t>LOCATION: 1164 Sofia, str. "Sinchets" № 5</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all" normalizeH="0" baseline="0" dirty="0">
                          <a:ln>
                            <a:noFill/>
                          </a:ln>
                          <a:solidFill>
                            <a:schemeClr val="bg1"/>
                          </a:solidFill>
                          <a:effectLst/>
                          <a:latin typeface="+mn-lt"/>
                          <a:cs typeface="Times New Roman" pitchFamily="18" charset="0"/>
                        </a:rPr>
                        <a:t>Audit criteria</a:t>
                      </a:r>
                      <a:r>
                        <a:rPr kumimoji="0" lang="en-GB" sz="800" b="1" i="0" u="none" strike="noStrike" cap="none" normalizeH="0" baseline="0" dirty="0">
                          <a:ln>
                            <a:noFill/>
                          </a:ln>
                          <a:solidFill>
                            <a:schemeClr val="bg1"/>
                          </a:solidFill>
                          <a:effectLst/>
                          <a:latin typeface="+mn-lt"/>
                          <a:cs typeface="Times New Roman" pitchFamily="18" charset="0"/>
                        </a:rPr>
                        <a:t>: HACCP (Codex Alimentarius)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chemeClr val="bg1"/>
                          </a:solidFill>
                          <a:effectLst/>
                          <a:latin typeface="+mn-lt"/>
                          <a:cs typeface="Times New Roman" pitchFamily="18" charset="0"/>
                        </a:rPr>
                        <a:t>AUDIT SCOPE: Production of cereals; mixes and prepared flour mixes; enhancers and correctors; Integral flour; oil emulsion "Volyo</a:t>
                      </a:r>
                      <a:r>
                        <a:rPr kumimoji="0" lang="en-GB" sz="700" b="1" i="0" u="none" strike="noStrike" cap="none" normalizeH="0" baseline="0" dirty="0">
                          <a:ln>
                            <a:noFill/>
                          </a:ln>
                          <a:solidFill>
                            <a:schemeClr val="bg1"/>
                          </a:solidFill>
                          <a:effectLst/>
                          <a:latin typeface="+mn-lt"/>
                          <a:cs typeface="Times New Roman" pitchFamily="18" charset="0"/>
                        </a:rPr>
                        <a:t>"</a:t>
                      </a:r>
                      <a:endParaRPr kumimoji="0" lang="bg-BG" sz="700" b="0" i="0" u="none" strike="noStrike" cap="none" normalizeH="0" baseline="0" dirty="0">
                        <a:ln>
                          <a:noFill/>
                        </a:ln>
                        <a:solidFill>
                          <a:schemeClr val="bg1"/>
                        </a:solidFill>
                        <a:effectLst/>
                        <a:latin typeface="+mn-lt"/>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sng" strike="noStrike" cap="none" normalizeH="0" baseline="0" dirty="0">
                          <a:ln>
                            <a:noFill/>
                          </a:ln>
                          <a:solidFill>
                            <a:schemeClr val="bg1"/>
                          </a:solidFill>
                          <a:effectLst/>
                          <a:latin typeface="+mn-lt"/>
                          <a:cs typeface="Times New Roman" pitchFamily="18" charset="0"/>
                        </a:rPr>
                        <a:t>AUDITOR'S TEAM:</a:t>
                      </a:r>
                      <a:r>
                        <a:rPr kumimoji="0" lang="bg-BG" sz="800" b="0" i="0" u="none" strike="noStrike" cap="none" normalizeH="0" baseline="0" dirty="0">
                          <a:ln>
                            <a:noFill/>
                          </a:ln>
                          <a:solidFill>
                            <a:schemeClr val="bg1"/>
                          </a:solidFill>
                          <a:effectLst/>
                          <a:latin typeface="+mn-lt"/>
                          <a:cs typeface="Times New Roman" pitchFamily="18" charset="0"/>
                        </a:rPr>
                        <a:t>	  </a:t>
                      </a:r>
                      <a:r>
                        <a:rPr kumimoji="0" lang="en-US" sz="800" b="0" i="0" u="none" strike="noStrike" cap="none" normalizeH="0" baseline="0" dirty="0">
                          <a:ln>
                            <a:noFill/>
                          </a:ln>
                          <a:solidFill>
                            <a:schemeClr val="bg1"/>
                          </a:solidFill>
                          <a:effectLst/>
                          <a:latin typeface="+mn-lt"/>
                          <a:cs typeface="Times New Roman" pitchFamily="18" charset="0"/>
                        </a:rPr>
                        <a:t>            </a:t>
                      </a:r>
                      <a:r>
                        <a:rPr kumimoji="0" lang="en-GB" sz="800" b="0" i="0" u="none" strike="noStrike" cap="none" normalizeH="0" baseline="0" dirty="0">
                          <a:ln>
                            <a:noFill/>
                          </a:ln>
                          <a:solidFill>
                            <a:schemeClr val="bg1"/>
                          </a:solidFill>
                          <a:effectLst/>
                          <a:latin typeface="+mn-lt"/>
                          <a:cs typeface="Times New Roman" pitchFamily="18" charset="0"/>
                        </a:rPr>
                        <a:t>Lead Auditor: Prof. Stefan Dragoev DSc.</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solidFill>
                          <a:effectLst/>
                          <a:latin typeface="+mn-lt"/>
                          <a:cs typeface="Times New Roman" pitchFamily="18" charset="0"/>
                        </a:rPr>
                        <a:t>                                              Supervisory lead auditor: Eng. Antoaneta Lazarova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solidFill>
                          <a:effectLst/>
                          <a:latin typeface="+mn-lt"/>
                          <a:cs typeface="Times New Roman" pitchFamily="18" charset="0"/>
                        </a:rPr>
                        <a:t>                                              Auditor-in-training: Eng.-Chem. Georgi Arnaoudov</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solidFill>
                          <a:effectLst/>
                          <a:latin typeface="+mn-lt"/>
                          <a:cs typeface="Times New Roman" pitchFamily="18" charset="0"/>
                        </a:rPr>
                        <a:t>                                              Sector-expert: Eng.-Technol. Dimitar Pavlov</a:t>
                      </a:r>
                      <a:endParaRPr kumimoji="0" lang="bg-BG" sz="800" b="0" i="0" u="none" strike="noStrike" cap="none" normalizeH="0" baseline="0" dirty="0">
                        <a:ln>
                          <a:noFill/>
                        </a:ln>
                        <a:solidFill>
                          <a:schemeClr val="bg1"/>
                        </a:solidFill>
                        <a:effectLst/>
                        <a:latin typeface="+mn-lt"/>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0003"/>
                  </a:ext>
                </a:extLst>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cs typeface="Times New Roman" pitchFamily="18" charset="0"/>
                        </a:rPr>
                        <a:t>Date</a:t>
                      </a:r>
                      <a:endParaRPr kumimoji="0" lang="bg-BG" sz="900" b="1" i="0" u="none" strike="noStrike" cap="none" normalizeH="0" baseline="0" dirty="0">
                        <a:ln>
                          <a:noFill/>
                        </a:ln>
                        <a:solidFill>
                          <a:schemeClr val="bg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Times New Roman" pitchFamily="18" charset="0"/>
                          <a:cs typeface="Times New Roman" pitchFamily="18" charset="0"/>
                        </a:rPr>
                        <a:t>beginning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a:ln>
                            <a:noFill/>
                          </a:ln>
                          <a:solidFill>
                            <a:schemeClr val="bg1"/>
                          </a:solidFill>
                          <a:effectLst/>
                          <a:latin typeface="Times New Roman" pitchFamily="18" charset="0"/>
                          <a:cs typeface="Times New Roman" pitchFamily="18" charset="0"/>
                        </a:rPr>
                        <a:t>ending</a:t>
                      </a:r>
                      <a:endParaRPr kumimoji="0" lang="bg-BG" sz="900" b="1" i="0" u="none" strike="noStrike" cap="none" normalizeH="0" baseline="0" dirty="0">
                        <a:ln>
                          <a:noFill/>
                        </a:ln>
                        <a:solidFill>
                          <a:schemeClr val="bg1"/>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mn-lt"/>
                          <a:cs typeface="Times New Roman" pitchFamily="18" charset="0"/>
                        </a:rPr>
                        <a:t>FSMS processes that are audited</a:t>
                      </a:r>
                      <a:endParaRPr kumimoji="0" lang="bg-BG" sz="900" b="1" i="0" u="none" strike="noStrike" cap="none" normalizeH="0" baseline="0" dirty="0">
                        <a:ln>
                          <a:noFill/>
                        </a:ln>
                        <a:solidFill>
                          <a:schemeClr val="bg1"/>
                        </a:solidFill>
                        <a:effectLst/>
                        <a:latin typeface="+mn-lt"/>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mn-lt"/>
                          <a:cs typeface="Times New Roman" pitchFamily="18" charset="0"/>
                        </a:rPr>
                        <a:t>Persons with whom contacted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mn-lt"/>
                          <a:cs typeface="Times New Roman" pitchFamily="18" charset="0"/>
                        </a:rPr>
                        <a:t>name - position</a:t>
                      </a:r>
                      <a:endParaRPr kumimoji="0" lang="bg-BG" sz="900" b="1" i="0" u="none" strike="noStrike" cap="none" normalizeH="0" baseline="0" dirty="0">
                        <a:ln>
                          <a:noFill/>
                        </a:ln>
                        <a:solidFill>
                          <a:schemeClr val="bg1"/>
                        </a:solidFill>
                        <a:effectLst/>
                        <a:latin typeface="+mn-lt"/>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900" b="1" i="0" u="none" strike="noStrike" cap="none" normalizeH="0" baseline="0" dirty="0">
                          <a:ln>
                            <a:noFill/>
                          </a:ln>
                          <a:solidFill>
                            <a:schemeClr val="bg1"/>
                          </a:solidFill>
                          <a:effectLst/>
                          <a:latin typeface="+mn-lt"/>
                          <a:cs typeface="Times New Roman" pitchFamily="18" charset="0"/>
                        </a:rPr>
                        <a:t>А</a:t>
                      </a:r>
                      <a:r>
                        <a:rPr kumimoji="0" lang="en-GB" sz="900" b="1" i="0" u="none" strike="noStrike" cap="none" normalizeH="0" baseline="0" dirty="0" err="1">
                          <a:ln>
                            <a:noFill/>
                          </a:ln>
                          <a:solidFill>
                            <a:schemeClr val="bg1"/>
                          </a:solidFill>
                          <a:effectLst/>
                          <a:latin typeface="+mn-lt"/>
                          <a:cs typeface="Times New Roman" pitchFamily="18" charset="0"/>
                        </a:rPr>
                        <a:t>uditors</a:t>
                      </a:r>
                      <a:endParaRPr kumimoji="0" lang="bg-BG" sz="900" b="1" i="0" u="none" strike="noStrike" cap="none" normalizeH="0" baseline="0" dirty="0">
                        <a:ln>
                          <a:noFill/>
                        </a:ln>
                        <a:solidFill>
                          <a:schemeClr val="bg1"/>
                        </a:solidFill>
                        <a:effectLst/>
                        <a:latin typeface="+mn-lt"/>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5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800" b="0" i="0" u="none" strike="noStrike" cap="none" normalizeH="0" baseline="0" dirty="0">
                          <a:ln>
                            <a:noFill/>
                          </a:ln>
                          <a:solidFill>
                            <a:schemeClr val="bg1"/>
                          </a:solidFill>
                          <a:effectLst/>
                          <a:latin typeface="+mn-lt"/>
                          <a:cs typeface="Times New Roman" pitchFamily="18" charset="0"/>
                        </a:rPr>
                        <a:t>07.11.</a:t>
                      </a:r>
                      <a:r>
                        <a:rPr kumimoji="0" lang="en-US" sz="800" b="0" i="0" u="none" strike="noStrike" cap="none" normalizeH="0" baseline="0" dirty="0">
                          <a:ln>
                            <a:noFill/>
                          </a:ln>
                          <a:solidFill>
                            <a:schemeClr val="bg1"/>
                          </a:solidFill>
                          <a:effectLst/>
                          <a:latin typeface="+mn-lt"/>
                          <a:cs typeface="Times New Roman" pitchFamily="18" charset="0"/>
                        </a:rPr>
                        <a:t> </a:t>
                      </a:r>
                      <a:r>
                        <a:rPr kumimoji="0" lang="bg-BG" sz="800" b="0" i="0" u="none" strike="noStrike" cap="none" normalizeH="0" baseline="0" dirty="0">
                          <a:ln>
                            <a:noFill/>
                          </a:ln>
                          <a:solidFill>
                            <a:schemeClr val="bg1"/>
                          </a:solidFill>
                          <a:effectLst/>
                          <a:latin typeface="+mn-lt"/>
                          <a:cs typeface="Times New Roman" pitchFamily="18" charset="0"/>
                        </a:rPr>
                        <a:t>20</a:t>
                      </a:r>
                      <a:r>
                        <a:rPr kumimoji="0" lang="en-US" sz="800" b="0" i="0" u="none" strike="noStrike" cap="none" normalizeH="0" baseline="0" dirty="0">
                          <a:ln>
                            <a:noFill/>
                          </a:ln>
                          <a:solidFill>
                            <a:schemeClr val="bg1"/>
                          </a:solidFill>
                          <a:effectLst/>
                          <a:latin typeface="+mn-lt"/>
                          <a:cs typeface="Times New Roman" pitchFamily="18" charset="0"/>
                        </a:rPr>
                        <a:t>1</a:t>
                      </a:r>
                      <a:r>
                        <a:rPr kumimoji="0" lang="bg-BG" sz="800" b="0" i="0" u="none" strike="noStrike" cap="none" normalizeH="0" baseline="0" dirty="0">
                          <a:ln>
                            <a:noFill/>
                          </a:ln>
                          <a:solidFill>
                            <a:schemeClr val="bg1"/>
                          </a:solidFill>
                          <a:effectLst/>
                          <a:latin typeface="+mn-lt"/>
                          <a:cs typeface="Times New Roman" pitchFamily="18" charset="0"/>
                        </a:rPr>
                        <a:t>6</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800" b="0" i="0" u="none" strike="noStrike" cap="none" normalizeH="0" baseline="0" dirty="0">
                          <a:ln>
                            <a:noFill/>
                          </a:ln>
                          <a:solidFill>
                            <a:schemeClr val="bg1"/>
                          </a:solidFill>
                          <a:effectLst/>
                          <a:latin typeface="+mn-lt"/>
                          <a:cs typeface="Times New Roman" pitchFamily="18" charset="0"/>
                        </a:rPr>
                        <a:t>09</a:t>
                      </a:r>
                      <a:r>
                        <a:rPr kumimoji="0" lang="bg-BG" sz="800" b="0" i="0" u="none" strike="noStrike" cap="none" normalizeH="0" baseline="30000" dirty="0">
                          <a:ln>
                            <a:noFill/>
                          </a:ln>
                          <a:solidFill>
                            <a:schemeClr val="bg1"/>
                          </a:solidFill>
                          <a:effectLst/>
                          <a:latin typeface="+mn-lt"/>
                          <a:cs typeface="Times New Roman" pitchFamily="18" charset="0"/>
                        </a:rPr>
                        <a:t>00</a:t>
                      </a:r>
                      <a:r>
                        <a:rPr kumimoji="0" lang="bg-BG" sz="800" b="0" i="0" u="none" strike="noStrike" cap="none" normalizeH="0" baseline="0" dirty="0">
                          <a:ln>
                            <a:noFill/>
                          </a:ln>
                          <a:solidFill>
                            <a:schemeClr val="bg1"/>
                          </a:solidFill>
                          <a:effectLst/>
                          <a:latin typeface="+mn-lt"/>
                          <a:cs typeface="Times New Roman" pitchFamily="18" charset="0"/>
                        </a:rPr>
                        <a:t>-09</a:t>
                      </a:r>
                      <a:r>
                        <a:rPr kumimoji="0" lang="bg-BG" sz="800" b="0" i="0" u="none" strike="noStrike" cap="none" normalizeH="0" baseline="30000" dirty="0">
                          <a:ln>
                            <a:noFill/>
                          </a:ln>
                          <a:solidFill>
                            <a:schemeClr val="bg1"/>
                          </a:solidFill>
                          <a:effectLst/>
                          <a:latin typeface="+mn-lt"/>
                          <a:cs typeface="Times New Roman" pitchFamily="18" charset="0"/>
                        </a:rPr>
                        <a:t>30</a:t>
                      </a:r>
                      <a:endParaRPr kumimoji="0" lang="en-US" sz="800" b="0" i="0" u="none" strike="noStrike" cap="none" normalizeH="0" baseline="30000" dirty="0">
                        <a:ln>
                          <a:noFill/>
                        </a:ln>
                        <a:solidFill>
                          <a:schemeClr val="bg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09</a:t>
                      </a:r>
                      <a:r>
                        <a:rPr kumimoji="0" lang="en-US" sz="800" b="0" i="0" u="none" strike="noStrike" cap="none" normalizeH="0" baseline="30000" dirty="0">
                          <a:ln>
                            <a:noFill/>
                          </a:ln>
                          <a:solidFill>
                            <a:schemeClr val="bg1"/>
                          </a:solidFill>
                          <a:effectLst/>
                          <a:latin typeface="+mn-lt"/>
                          <a:cs typeface="Times New Roman" pitchFamily="18" charset="0"/>
                        </a:rPr>
                        <a:t>30</a:t>
                      </a:r>
                      <a:r>
                        <a:rPr kumimoji="0" lang="en-US" sz="800" b="0" i="0" u="none" strike="noStrike" cap="none" normalizeH="0" baseline="0" dirty="0">
                          <a:ln>
                            <a:noFill/>
                          </a:ln>
                          <a:solidFill>
                            <a:schemeClr val="bg1"/>
                          </a:solidFill>
                          <a:effectLst/>
                          <a:latin typeface="+mn-lt"/>
                          <a:cs typeface="Times New Roman" pitchFamily="18" charset="0"/>
                        </a:rPr>
                        <a:t>-11</a:t>
                      </a:r>
                      <a:r>
                        <a:rPr kumimoji="0" lang="en-US" sz="800" b="0" i="0" u="none" strike="noStrike" cap="none" normalizeH="0" baseline="30000" dirty="0">
                          <a:ln>
                            <a:noFill/>
                          </a:ln>
                          <a:solidFill>
                            <a:schemeClr val="bg1"/>
                          </a:solidFill>
                          <a:effectLst/>
                          <a:latin typeface="+mn-lt"/>
                          <a:cs typeface="Times New Roman" pitchFamily="18" charset="0"/>
                        </a:rPr>
                        <a:t>30</a:t>
                      </a:r>
                      <a:endParaRPr kumimoji="0" lang="bg-BG" sz="800" b="0" i="0" u="none" strike="noStrike" cap="none" normalizeH="0" baseline="3000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sz="800" b="0" i="0" u="none" strike="noStrike" cap="none" normalizeH="0" baseline="0" dirty="0">
                          <a:ln>
                            <a:noFill/>
                          </a:ln>
                          <a:solidFill>
                            <a:schemeClr val="bg1"/>
                          </a:solidFill>
                          <a:effectLst/>
                          <a:latin typeface="+mn-lt"/>
                          <a:cs typeface="Times New Roman" pitchFamily="18" charset="0"/>
                        </a:rPr>
                        <a:t>11</a:t>
                      </a:r>
                      <a:r>
                        <a:rPr kumimoji="0" lang="bg-BG" sz="800" b="0" i="0" u="none" strike="noStrike" cap="none" normalizeH="0" baseline="30000" dirty="0">
                          <a:ln>
                            <a:noFill/>
                          </a:ln>
                          <a:solidFill>
                            <a:schemeClr val="bg1"/>
                          </a:solidFill>
                          <a:effectLst/>
                          <a:latin typeface="+mn-lt"/>
                          <a:cs typeface="Times New Roman" pitchFamily="18" charset="0"/>
                        </a:rPr>
                        <a:t>30</a:t>
                      </a:r>
                      <a:r>
                        <a:rPr kumimoji="0" lang="bg-BG" sz="800" b="0" i="0" u="none" strike="noStrike" cap="none" normalizeH="0" baseline="0" dirty="0">
                          <a:ln>
                            <a:noFill/>
                          </a:ln>
                          <a:solidFill>
                            <a:schemeClr val="bg1"/>
                          </a:solidFill>
                          <a:effectLst/>
                          <a:latin typeface="+mn-lt"/>
                          <a:cs typeface="Times New Roman" pitchFamily="18" charset="0"/>
                        </a:rPr>
                        <a:t>-12</a:t>
                      </a:r>
                      <a:r>
                        <a:rPr kumimoji="0" lang="bg-BG" sz="800" b="0" i="0" u="none" strike="noStrike" cap="none" normalizeH="0" baseline="30000" dirty="0">
                          <a:ln>
                            <a:noFill/>
                          </a:ln>
                          <a:solidFill>
                            <a:schemeClr val="bg1"/>
                          </a:solidFill>
                          <a:effectLst/>
                          <a:latin typeface="+mn-lt"/>
                          <a:cs typeface="Times New Roman" pitchFamily="18" charset="0"/>
                        </a:rPr>
                        <a:t>00</a:t>
                      </a: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sz="800" b="0" i="0" u="none" strike="noStrike" cap="none" normalizeH="0" baseline="0" dirty="0">
                          <a:ln>
                            <a:noFill/>
                          </a:ln>
                          <a:solidFill>
                            <a:schemeClr val="bg1"/>
                          </a:solidFill>
                          <a:effectLst/>
                          <a:latin typeface="+mn-lt"/>
                          <a:cs typeface="Times New Roman" pitchFamily="18" charset="0"/>
                        </a:rPr>
                        <a:t>12</a:t>
                      </a:r>
                      <a:r>
                        <a:rPr kumimoji="0" lang="bg-BG" sz="800" b="0" i="0" u="none" strike="noStrike" cap="none" normalizeH="0" baseline="30000" dirty="0">
                          <a:ln>
                            <a:noFill/>
                          </a:ln>
                          <a:solidFill>
                            <a:schemeClr val="bg1"/>
                          </a:solidFill>
                          <a:effectLst/>
                          <a:latin typeface="+mn-lt"/>
                          <a:cs typeface="Times New Roman" pitchFamily="18" charset="0"/>
                        </a:rPr>
                        <a:t>00</a:t>
                      </a:r>
                      <a:r>
                        <a:rPr kumimoji="0" lang="bg-BG" sz="800" b="0" i="0" u="none" strike="noStrike" cap="none" normalizeH="0" baseline="0" dirty="0">
                          <a:ln>
                            <a:noFill/>
                          </a:ln>
                          <a:solidFill>
                            <a:schemeClr val="bg1"/>
                          </a:solidFill>
                          <a:effectLst/>
                          <a:latin typeface="+mn-lt"/>
                          <a:cs typeface="Times New Roman" pitchFamily="18" charset="0"/>
                        </a:rPr>
                        <a:t>-13</a:t>
                      </a:r>
                      <a:r>
                        <a:rPr kumimoji="0" lang="bg-BG" sz="800" b="0" i="0" u="none" strike="noStrike" cap="none" normalizeH="0" baseline="30000" dirty="0">
                          <a:ln>
                            <a:noFill/>
                          </a:ln>
                          <a:solidFill>
                            <a:schemeClr val="bg1"/>
                          </a:solidFill>
                          <a:effectLst/>
                          <a:latin typeface="+mn-lt"/>
                          <a:cs typeface="Times New Roman" pitchFamily="18" charset="0"/>
                        </a:rPr>
                        <a:t>00</a:t>
                      </a:r>
                      <a:endParaRPr kumimoji="0" lang="bg-BG"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sz="800" b="0" i="0" u="none" strike="noStrike" cap="none" normalizeH="0" baseline="0" dirty="0">
                          <a:ln>
                            <a:noFill/>
                          </a:ln>
                          <a:solidFill>
                            <a:schemeClr val="bg1"/>
                          </a:solidFill>
                          <a:effectLst/>
                          <a:latin typeface="+mn-lt"/>
                          <a:cs typeface="Times New Roman" pitchFamily="18" charset="0"/>
                        </a:rPr>
                        <a:t>13</a:t>
                      </a:r>
                      <a:r>
                        <a:rPr kumimoji="0" lang="bg-BG" sz="800" b="0" i="0" u="none" strike="noStrike" cap="none" normalizeH="0" baseline="30000" dirty="0">
                          <a:ln>
                            <a:noFill/>
                          </a:ln>
                          <a:solidFill>
                            <a:schemeClr val="bg1"/>
                          </a:solidFill>
                          <a:effectLst/>
                          <a:latin typeface="+mn-lt"/>
                          <a:cs typeface="Times New Roman" pitchFamily="18" charset="0"/>
                        </a:rPr>
                        <a:t>00</a:t>
                      </a:r>
                      <a:r>
                        <a:rPr kumimoji="0" lang="bg-BG" sz="800" b="0" i="0" u="none" strike="noStrike" cap="none" normalizeH="0" baseline="0" dirty="0">
                          <a:ln>
                            <a:noFill/>
                          </a:ln>
                          <a:solidFill>
                            <a:schemeClr val="bg1"/>
                          </a:solidFill>
                          <a:effectLst/>
                          <a:latin typeface="+mn-lt"/>
                          <a:cs typeface="Times New Roman" pitchFamily="18" charset="0"/>
                        </a:rPr>
                        <a:t>-14</a:t>
                      </a:r>
                      <a:r>
                        <a:rPr kumimoji="0" lang="bg-BG" sz="800" b="0" i="0" u="none" strike="noStrike" cap="none" normalizeH="0" baseline="30000" dirty="0">
                          <a:ln>
                            <a:noFill/>
                          </a:ln>
                          <a:solidFill>
                            <a:schemeClr val="bg1"/>
                          </a:solidFill>
                          <a:effectLst/>
                          <a:latin typeface="+mn-lt"/>
                          <a:cs typeface="Times New Roman" pitchFamily="18" charset="0"/>
                        </a:rPr>
                        <a:t>00</a:t>
                      </a:r>
                      <a:endParaRPr kumimoji="0" lang="bg-BG" sz="8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sz="800" b="0" i="0" u="none" strike="noStrike" cap="none" normalizeH="0" baseline="0" dirty="0">
                          <a:ln>
                            <a:noFill/>
                          </a:ln>
                          <a:solidFill>
                            <a:schemeClr val="bg1"/>
                          </a:solidFill>
                          <a:effectLst/>
                          <a:latin typeface="+mn-lt"/>
                          <a:cs typeface="Times New Roman" pitchFamily="18" charset="0"/>
                        </a:rPr>
                        <a:t>14</a:t>
                      </a:r>
                      <a:r>
                        <a:rPr kumimoji="0" lang="bg-BG" sz="800" b="0" i="0" u="none" strike="noStrike" cap="none" normalizeH="0" baseline="30000" dirty="0">
                          <a:ln>
                            <a:noFill/>
                          </a:ln>
                          <a:solidFill>
                            <a:schemeClr val="bg1"/>
                          </a:solidFill>
                          <a:effectLst/>
                          <a:latin typeface="+mn-lt"/>
                          <a:cs typeface="Times New Roman" pitchFamily="18" charset="0"/>
                        </a:rPr>
                        <a:t>00</a:t>
                      </a:r>
                      <a:r>
                        <a:rPr kumimoji="0" lang="bg-BG" sz="800" b="0" i="0" u="none" strike="noStrike" cap="none" normalizeH="0" baseline="0" dirty="0">
                          <a:ln>
                            <a:noFill/>
                          </a:ln>
                          <a:solidFill>
                            <a:schemeClr val="bg1"/>
                          </a:solidFill>
                          <a:effectLst/>
                          <a:latin typeface="+mn-lt"/>
                          <a:cs typeface="Times New Roman" pitchFamily="18" charset="0"/>
                        </a:rPr>
                        <a:t>-1</a:t>
                      </a:r>
                      <a:r>
                        <a:rPr kumimoji="0" lang="en-US" sz="800" b="0" i="0" u="none" strike="noStrike" cap="none" normalizeH="0" baseline="0" dirty="0">
                          <a:ln>
                            <a:noFill/>
                          </a:ln>
                          <a:solidFill>
                            <a:schemeClr val="bg1"/>
                          </a:solidFill>
                          <a:effectLst/>
                          <a:latin typeface="+mn-lt"/>
                          <a:cs typeface="Times New Roman" pitchFamily="18" charset="0"/>
                        </a:rPr>
                        <a:t>7</a:t>
                      </a:r>
                      <a:r>
                        <a:rPr kumimoji="0" lang="bg-BG" sz="800" b="0" i="0" u="none" strike="noStrike" cap="none" normalizeH="0" baseline="30000" dirty="0">
                          <a:ln>
                            <a:noFill/>
                          </a:ln>
                          <a:solidFill>
                            <a:schemeClr val="bg1"/>
                          </a:solidFill>
                          <a:effectLst/>
                          <a:latin typeface="+mn-lt"/>
                          <a:cs typeface="Times New Roman" pitchFamily="18" charset="0"/>
                        </a:rPr>
                        <a:t>00</a:t>
                      </a:r>
                      <a:endParaRPr kumimoji="0" lang="bg-BG" sz="800" b="0" i="0" u="none" strike="noStrike" cap="none" normalizeH="0" baseline="0" dirty="0">
                        <a:ln>
                          <a:noFill/>
                        </a:ln>
                        <a:solidFill>
                          <a:schemeClr val="bg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cs typeface="Times New Roman" pitchFamily="18" charset="0"/>
                        </a:rPr>
                        <a:t>Opening meeting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1. Available technological documentation.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2. The availability of regulatory documents and maintain their actuality.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3. Availability of a system for incoming inspection of raw and auxiliary materials.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4. Assurance of the technological process: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 documents defining the manufacturing process and service;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 appropriate equipment and working environment complying with the relevant regulations;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 availability of appropriate monitoring, measurement and testing and their metrological (cards, file, annual timetables for inspection, storage);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 staff with the necessary qualifications and experience;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 operational control and examination;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 analysis and control of the final product;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800" b="0" i="0" u="none" strike="noStrike" cap="none" normalizeH="0" baseline="0" dirty="0">
                          <a:ln>
                            <a:noFill/>
                          </a:ln>
                          <a:solidFill>
                            <a:schemeClr val="bg1"/>
                          </a:solidFill>
                          <a:effectLst/>
                          <a:latin typeface="+mn-lt"/>
                          <a:cs typeface="Times New Roman" pitchFamily="18" charset="0"/>
                        </a:rPr>
                        <a:t> availability of the analytical documents (records, protocols, journals and other similar).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cs typeface="Times New Roman" pitchFamily="18" charset="0"/>
                        </a:rPr>
                        <a:t>Break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5. Ensuring the appropriate identification of documents and records during all stages of production and delivery.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6. Operating environment. Availability of the workplaces of the labor protection instructions.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7. Conditions for storage and delivery of finished product.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mn-lt"/>
                          <a:cs typeface="Times New Roman" pitchFamily="18" charset="0"/>
                        </a:rPr>
                        <a:t>8. Procedure for registration and settlement of claims.</a:t>
                      </a:r>
                      <a:endParaRPr kumimoji="0" lang="bg-BG" altLang="zh-CN" sz="800" b="0" i="0" u="none" strike="noStrike" cap="none" normalizeH="0" baseline="0" dirty="0">
                        <a:ln>
                          <a:noFill/>
                        </a:ln>
                        <a:solidFill>
                          <a:schemeClr val="bg1"/>
                        </a:solidFill>
                        <a:effectLst/>
                        <a:latin typeface="+mn-lt"/>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700" b="0" i="0" u="none" strike="noStrike" cap="none" normalizeH="0" baseline="0" dirty="0">
                          <a:ln>
                            <a:noFill/>
                          </a:ln>
                          <a:solidFill>
                            <a:schemeClr val="bg1"/>
                          </a:solidFill>
                          <a:effectLst/>
                          <a:latin typeface="+mn-lt"/>
                          <a:cs typeface="Times New Roman" pitchFamily="18" charset="0"/>
                        </a:rPr>
                        <a:t>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bg1"/>
                          </a:solidFill>
                          <a:effectLst/>
                          <a:latin typeface="+mn-lt"/>
                          <a:cs typeface="Times New Roman" pitchFamily="18" charset="0"/>
                        </a:rPr>
                        <a:t>A team of auditors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bg1"/>
                          </a:solidFill>
                          <a:effectLst/>
                          <a:latin typeface="+mn-lt"/>
                          <a:cs typeface="Times New Roman" pitchFamily="18" charset="0"/>
                        </a:rPr>
                        <a:t>A team of auditors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bg1"/>
                          </a:solidFill>
                          <a:effectLst/>
                          <a:latin typeface="+mn-lt"/>
                          <a:cs typeface="Times New Roman" pitchFamily="18" charset="0"/>
                        </a:rPr>
                        <a:t>A team of auditors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bg1"/>
                          </a:solidFill>
                          <a:effectLst/>
                          <a:latin typeface="+mn-lt"/>
                          <a:cs typeface="Times New Roman" pitchFamily="18" charset="0"/>
                        </a:rPr>
                        <a:t>A team of auditors</a:t>
                      </a:r>
                      <a:endParaRPr kumimoji="0" lang="bg-BG" sz="700" b="0" i="0" u="none" strike="noStrike" cap="none" normalizeH="0" baseline="0" dirty="0">
                        <a:ln>
                          <a:noFill/>
                        </a:ln>
                        <a:solidFill>
                          <a:schemeClr val="bg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Arial" pitchFamily="34" charset="0"/>
                      </a:endParaRPr>
                    </a:p>
                  </a:txBody>
                  <a:tcPr anchor="ctr" horzOverflow="overflow">
                    <a:lnL cap="flat">
                      <a:noFill/>
                    </a:lnL>
                    <a:lnR>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Arial" pitchFamily="34" charset="0"/>
                      </a:endParaRPr>
                    </a:p>
                  </a:txBody>
                  <a:tcPr anchor="ctr" horzOverflow="overflow">
                    <a:lnL>
                      <a:noFill/>
                    </a:lnL>
                    <a:lnR>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Arial" pitchFamily="34" charset="0"/>
                      </a:endParaRPr>
                    </a:p>
                  </a:txBody>
                  <a:tcPr anchor="ctr" horzOverflow="overflow">
                    <a:lnL>
                      <a:noFill/>
                    </a:lnL>
                    <a:lnR>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dirty="0">
                        <a:ln>
                          <a:noFill/>
                        </a:ln>
                        <a:solidFill>
                          <a:schemeClr val="bg1"/>
                        </a:solidFill>
                        <a:effectLst/>
                        <a:latin typeface="Arial" pitchFamily="34" charset="0"/>
                      </a:endParaRPr>
                    </a:p>
                  </a:txBody>
                  <a:tcPr anchor="ctr" horzOverflow="overflow">
                    <a:lnL>
                      <a:noFill/>
                    </a:lnL>
                    <a:lnR>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Arial" pitchFamily="34" charset="0"/>
                      </a:endParaRPr>
                    </a:p>
                  </a:txBody>
                  <a:tcPr anchor="ctr" horzOverflow="overflow">
                    <a:lnL>
                      <a:noFill/>
                    </a:lnL>
                    <a:lnR>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Arial" pitchFamily="34" charset="0"/>
                      </a:endParaRPr>
                    </a:p>
                  </a:txBody>
                  <a:tcPr anchor="ctr" horzOverflow="overflow">
                    <a:lnL>
                      <a:noFill/>
                    </a:lnL>
                    <a:lnR>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Arial" pitchFamily="34" charset="0"/>
                      </a:endParaRPr>
                    </a:p>
                  </a:txBody>
                  <a:tcPr anchor="ctr" horzOverflow="overflow">
                    <a:lnL>
                      <a:noFill/>
                    </a:lnL>
                    <a:lnR>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dirty="0">
                        <a:ln>
                          <a:noFill/>
                        </a:ln>
                        <a:solidFill>
                          <a:schemeClr val="bg1"/>
                        </a:solidFill>
                        <a:effectLst/>
                        <a:latin typeface="Arial" pitchFamily="34" charset="0"/>
                      </a:endParaRPr>
                    </a:p>
                  </a:txBody>
                  <a:tcPr anchor="ctr" horzOverflow="overflow">
                    <a:lnL>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8754" name="Rectangle 210"/>
          <p:cNvSpPr>
            <a:spLocks noChangeArrowheads="1"/>
          </p:cNvSpPr>
          <p:nvPr/>
        </p:nvSpPr>
        <p:spPr bwMode="auto">
          <a:xfrm>
            <a:off x="0" y="-6478588"/>
            <a:ext cx="1143000" cy="0"/>
          </a:xfrm>
          <a:prstGeom prst="rect">
            <a:avLst/>
          </a:prstGeom>
          <a:noFill/>
          <a:ln w="9525">
            <a:noFill/>
            <a:miter lim="800000"/>
            <a:headEnd/>
            <a:tailEnd/>
          </a:ln>
          <a:effectLst/>
        </p:spPr>
        <p:txBody>
          <a:bodyPr wrap="none" lIns="-68241" tIns="0" rIns="-68241" bIns="0" anchor="ctr">
            <a:spAutoFit/>
          </a:bodyPr>
          <a:lstStyle/>
          <a:p>
            <a:endParaRPr lang="bg-BG"/>
          </a:p>
        </p:txBody>
      </p:sp>
      <p:sp>
        <p:nvSpPr>
          <p:cNvPr id="108904" name="Rectangle 360"/>
          <p:cNvSpPr>
            <a:spLocks noChangeArrowheads="1"/>
          </p:cNvSpPr>
          <p:nvPr/>
        </p:nvSpPr>
        <p:spPr bwMode="auto">
          <a:xfrm>
            <a:off x="0" y="13335000"/>
            <a:ext cx="9144000" cy="0"/>
          </a:xfrm>
          <a:prstGeom prst="rect">
            <a:avLst/>
          </a:prstGeom>
          <a:noFill/>
          <a:ln w="9525">
            <a:noFill/>
            <a:miter lim="800000"/>
            <a:headEnd/>
            <a:tailEnd/>
          </a:ln>
          <a:effectLst/>
        </p:spPr>
        <p:txBody>
          <a:bodyPr wrap="none" anchor="ctr">
            <a:spAutoFit/>
          </a:bodyPr>
          <a:lstStyle/>
          <a:p>
            <a:endParaRPr lang="bg-BG"/>
          </a:p>
        </p:txBody>
      </p:sp>
      <p:pic>
        <p:nvPicPr>
          <p:cNvPr id="9" name="Picture 7" descr="ExACT"/>
          <p:cNvPicPr>
            <a:picLocks noChangeAspect="1" noChangeArrowheads="1"/>
          </p:cNvPicPr>
          <p:nvPr/>
        </p:nvPicPr>
        <p:blipFill>
          <a:blip r:embed="rId4" cstate="print"/>
          <a:srcRect/>
          <a:stretch>
            <a:fillRect/>
          </a:stretch>
        </p:blipFill>
        <p:spPr bwMode="auto">
          <a:xfrm>
            <a:off x="304800" y="990601"/>
            <a:ext cx="990600" cy="627970"/>
          </a:xfrm>
          <a:prstGeom prst="rect">
            <a:avLst/>
          </a:prstGeom>
          <a:noFill/>
        </p:spPr>
      </p:pic>
      <p:sp>
        <p:nvSpPr>
          <p:cNvPr id="10" name="Правоъгълник 9"/>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11" name="Правоъгълник 10"/>
          <p:cNvSpPr/>
          <p:nvPr/>
        </p:nvSpPr>
        <p:spPr>
          <a:xfrm>
            <a:off x="2800164" y="533400"/>
            <a:ext cx="3858750" cy="400110"/>
          </a:xfrm>
          <a:prstGeom prst="rect">
            <a:avLst/>
          </a:prstGeom>
        </p:spPr>
        <p:txBody>
          <a:bodyPr wrap="none">
            <a:spAutoFit/>
          </a:bodyPr>
          <a:lstStyle/>
          <a:p>
            <a:pPr algn="ctr"/>
            <a:r>
              <a:rPr lang="en-US" sz="2000" b="1" dirty="0">
                <a:solidFill>
                  <a:schemeClr val="bg1"/>
                </a:solidFill>
                <a:latin typeface="+mn-lt"/>
              </a:rPr>
              <a:t>First example of an audit plan</a:t>
            </a:r>
            <a:endParaRPr lang="bg-BG" sz="2000" b="1" dirty="0">
              <a:solidFill>
                <a:schemeClr val="bg1"/>
              </a:solidFill>
              <a:latin typeface="+mn-lt"/>
            </a:endParaRPr>
          </a:p>
        </p:txBody>
      </p:sp>
      <p:pic>
        <p:nvPicPr>
          <p:cNvPr id="12" name="Picture 5" descr="MC900388848[1]"/>
          <p:cNvPicPr>
            <a:picLocks noChangeAspect="1" noChangeArrowheads="1"/>
          </p:cNvPicPr>
          <p:nvPr/>
        </p:nvPicPr>
        <p:blipFill>
          <a:blip r:embed="rId5" cstate="print"/>
          <a:srcRect/>
          <a:stretch>
            <a:fillRect/>
          </a:stretch>
        </p:blipFill>
        <p:spPr bwMode="auto">
          <a:xfrm>
            <a:off x="7984671" y="0"/>
            <a:ext cx="1159329" cy="2057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a:spLocks noChangeArrowheads="1"/>
          </p:cNvSpPr>
          <p:nvPr/>
        </p:nvSpPr>
        <p:spPr bwMode="auto">
          <a:xfrm>
            <a:off x="-4618038" y="-1100138"/>
            <a:ext cx="9144001" cy="0"/>
          </a:xfrm>
          <a:prstGeom prst="rect">
            <a:avLst/>
          </a:prstGeom>
          <a:noFill/>
          <a:ln w="9525">
            <a:noFill/>
            <a:miter lim="800000"/>
            <a:headEnd/>
            <a:tailEnd/>
          </a:ln>
          <a:effectLst/>
        </p:spPr>
        <p:txBody>
          <a:bodyPr wrap="none" anchor="ctr">
            <a:spAutoFit/>
          </a:bodyPr>
          <a:lstStyle/>
          <a:p>
            <a:endParaRPr lang="bg-BG"/>
          </a:p>
        </p:txBody>
      </p:sp>
      <p:sp>
        <p:nvSpPr>
          <p:cNvPr id="73736" name="Rectangle 8"/>
          <p:cNvSpPr>
            <a:spLocks noChangeArrowheads="1"/>
          </p:cNvSpPr>
          <p:nvPr/>
        </p:nvSpPr>
        <p:spPr bwMode="auto">
          <a:xfrm>
            <a:off x="-138113" y="-1100138"/>
            <a:ext cx="184151" cy="641350"/>
          </a:xfrm>
          <a:prstGeom prst="rect">
            <a:avLst/>
          </a:prstGeom>
          <a:noFill/>
          <a:ln w="9525">
            <a:noFill/>
            <a:miter lim="800000"/>
            <a:headEnd/>
            <a:tailEnd/>
          </a:ln>
          <a:effectLst/>
        </p:spPr>
        <p:txBody>
          <a:bodyPr wrap="none" anchor="ctr">
            <a:spAutoFit/>
          </a:bodyPr>
          <a:lstStyle/>
          <a:p>
            <a:br>
              <a:rPr lang="bg-BG"/>
            </a:br>
            <a:endParaRPr lang="bg-BG"/>
          </a:p>
        </p:txBody>
      </p:sp>
      <p:sp>
        <p:nvSpPr>
          <p:cNvPr id="73747" name="Rectangle 19"/>
          <p:cNvSpPr>
            <a:spLocks noChangeArrowheads="1"/>
          </p:cNvSpPr>
          <p:nvPr/>
        </p:nvSpPr>
        <p:spPr bwMode="auto">
          <a:xfrm>
            <a:off x="-4618038" y="-185738"/>
            <a:ext cx="9144001" cy="0"/>
          </a:xfrm>
          <a:prstGeom prst="rect">
            <a:avLst/>
          </a:prstGeom>
          <a:noFill/>
          <a:ln w="9525">
            <a:noFill/>
            <a:miter lim="800000"/>
            <a:headEnd/>
            <a:tailEnd/>
          </a:ln>
          <a:effectLst/>
        </p:spPr>
        <p:txBody>
          <a:bodyPr wrap="none" anchor="ctr">
            <a:spAutoFit/>
          </a:bodyPr>
          <a:lstStyle/>
          <a:p>
            <a:endParaRPr lang="bg-BG"/>
          </a:p>
        </p:txBody>
      </p:sp>
      <p:graphicFrame>
        <p:nvGraphicFramePr>
          <p:cNvPr id="73761" name="Group 33"/>
          <p:cNvGraphicFramePr>
            <a:graphicFrameLocks noGrp="1"/>
          </p:cNvGraphicFramePr>
          <p:nvPr/>
        </p:nvGraphicFramePr>
        <p:xfrm>
          <a:off x="685800" y="2190750"/>
          <a:ext cx="6705600" cy="647700"/>
        </p:xfrm>
        <a:graphic>
          <a:graphicData uri="http://schemas.openxmlformats.org/drawingml/2006/table">
            <a:tbl>
              <a:tblPr/>
              <a:tblGrid>
                <a:gridCol w="3778950">
                  <a:extLst>
                    <a:ext uri="{9D8B030D-6E8A-4147-A177-3AD203B41FA5}">
                      <a16:colId xmlns:a16="http://schemas.microsoft.com/office/drawing/2014/main" val="20000"/>
                    </a:ext>
                  </a:extLst>
                </a:gridCol>
                <a:gridCol w="2926650">
                  <a:extLst>
                    <a:ext uri="{9D8B030D-6E8A-4147-A177-3AD203B41FA5}">
                      <a16:colId xmlns:a16="http://schemas.microsoft.com/office/drawing/2014/main" val="20001"/>
                    </a:ext>
                  </a:extLst>
                </a:gridCol>
              </a:tblGrid>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bg1"/>
                          </a:solidFill>
                          <a:effectLst/>
                          <a:latin typeface="+mn-lt"/>
                          <a:cs typeface="Times New Roman" pitchFamily="18" charset="0"/>
                        </a:rPr>
                        <a:t>Lead Auditor : </a:t>
                      </a:r>
                      <a:r>
                        <a:rPr kumimoji="0" lang="en-GB" sz="900" b="0" i="0" u="sng" strike="noStrike" cap="none" normalizeH="0" baseline="0" dirty="0">
                          <a:ln>
                            <a:noFill/>
                          </a:ln>
                          <a:solidFill>
                            <a:schemeClr val="bg1"/>
                          </a:solidFill>
                          <a:effectLst/>
                          <a:latin typeface="+mn-lt"/>
                          <a:cs typeface="Times New Roman" pitchFamily="18" charset="0"/>
                        </a:rPr>
                        <a:t>VANYA PETKOVA(VPP)</a:t>
                      </a:r>
                      <a:endParaRPr kumimoji="0" lang="bg-BG" sz="9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bg1"/>
                          </a:solidFill>
                          <a:effectLst/>
                          <a:latin typeface="+mn-lt"/>
                          <a:cs typeface="Times New Roman" pitchFamily="18" charset="0"/>
                        </a:rPr>
                        <a:t>Team Member: STEFAN DRAGOEV(SGD)</a:t>
                      </a:r>
                      <a:endParaRPr kumimoji="0" lang="bg-BG" sz="9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bg1"/>
                          </a:solidFill>
                          <a:effectLst/>
                          <a:latin typeface="+mn-lt"/>
                          <a:cs typeface="Times New Roman" pitchFamily="18" charset="0"/>
                        </a:rPr>
                        <a:t>Type of audit : </a:t>
                      </a:r>
                      <a:r>
                        <a:rPr kumimoji="0" lang="en-GB" sz="900" b="0" i="0" u="sng" strike="noStrike" cap="none" normalizeH="0" baseline="0" dirty="0">
                          <a:ln>
                            <a:noFill/>
                          </a:ln>
                          <a:solidFill>
                            <a:schemeClr val="bg1"/>
                          </a:solidFill>
                          <a:effectLst/>
                          <a:latin typeface="+mn-lt"/>
                          <a:cs typeface="Times New Roman" pitchFamily="18" charset="0"/>
                        </a:rPr>
                        <a:t>SURVEILLANCE AUDIT No 1</a:t>
                      </a:r>
                      <a:endParaRPr kumimoji="0" lang="bg-BG" sz="9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bg1"/>
                          </a:solidFill>
                          <a:effectLst/>
                          <a:latin typeface="+mn-lt"/>
                          <a:cs typeface="Times New Roman" pitchFamily="18" charset="0"/>
                        </a:rPr>
                        <a:t>Job Number   : SOF/06/276</a:t>
                      </a:r>
                      <a:endParaRPr kumimoji="0" lang="en-GB" sz="900" b="0" i="0" u="none" strike="noStrike" cap="none" normalizeH="0" baseline="0" dirty="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bg1"/>
                          </a:solidFill>
                          <a:effectLst/>
                          <a:latin typeface="+mn-lt"/>
                          <a:cs typeface="Times New Roman" pitchFamily="18" charset="0"/>
                        </a:rPr>
                        <a:t>BVQI Ref     : </a:t>
                      </a:r>
                      <a:r>
                        <a:rPr kumimoji="0" lang="en-GB" sz="900" b="0" i="0" u="sng" strike="noStrike" cap="none" normalizeH="0" baseline="0" dirty="0">
                          <a:ln>
                            <a:noFill/>
                          </a:ln>
                          <a:solidFill>
                            <a:schemeClr val="bg1"/>
                          </a:solidFill>
                          <a:effectLst/>
                          <a:latin typeface="+mn-lt"/>
                          <a:cs typeface="Times New Roman" pitchFamily="18" charset="0"/>
                        </a:rPr>
                        <a:t>894BUL</a:t>
                      </a:r>
                      <a:endParaRPr kumimoji="0" lang="bg-BG" sz="9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bg1"/>
                          </a:solidFill>
                          <a:effectLst/>
                          <a:latin typeface="+mn-lt"/>
                          <a:cs typeface="Times New Roman" pitchFamily="18" charset="0"/>
                        </a:rPr>
                        <a:t>Organization: </a:t>
                      </a:r>
                      <a:r>
                        <a:rPr kumimoji="0" lang="en-US" sz="900" b="0" i="0" u="sng" strike="noStrike" cap="none" normalizeH="0" baseline="0" dirty="0">
                          <a:ln>
                            <a:noFill/>
                          </a:ln>
                          <a:solidFill>
                            <a:schemeClr val="bg1"/>
                          </a:solidFill>
                          <a:effectLst/>
                          <a:latin typeface="+mn-lt"/>
                          <a:cs typeface="Times New Roman" pitchFamily="18" charset="0"/>
                        </a:rPr>
                        <a:t>EUROGREEN LTD.</a:t>
                      </a:r>
                      <a:endParaRPr kumimoji="0" lang="bg-BG" sz="900" b="0" i="0" u="none" strike="noStrike" cap="none" normalizeH="0" baseline="0" dirty="0">
                        <a:ln>
                          <a:noFill/>
                        </a:ln>
                        <a:solidFill>
                          <a:schemeClr val="bg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bg1"/>
                          </a:solidFill>
                          <a:effectLst/>
                          <a:latin typeface="+mn-lt"/>
                          <a:cs typeface="Times New Roman" pitchFamily="18" charset="0"/>
                        </a:rPr>
                        <a:t>Audit Date    :</a:t>
                      </a:r>
                      <a:r>
                        <a:rPr kumimoji="0" lang="en-US" sz="900" b="0" i="0" u="sng" strike="noStrike" cap="none" normalizeH="0" baseline="0" dirty="0">
                          <a:ln>
                            <a:noFill/>
                          </a:ln>
                          <a:solidFill>
                            <a:schemeClr val="bg1"/>
                          </a:solidFill>
                          <a:effectLst/>
                          <a:latin typeface="+mn-lt"/>
                          <a:cs typeface="Times New Roman" pitchFamily="18" charset="0"/>
                        </a:rPr>
                        <a:t>19.07.2016</a:t>
                      </a:r>
                      <a:endParaRPr kumimoji="0" lang="en-US" sz="900" b="0" i="0" u="none" strike="noStrike" cap="none" normalizeH="0" baseline="0" dirty="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3762" name="Rectangle 34"/>
          <p:cNvSpPr>
            <a:spLocks noChangeArrowheads="1"/>
          </p:cNvSpPr>
          <p:nvPr/>
        </p:nvSpPr>
        <p:spPr bwMode="auto">
          <a:xfrm>
            <a:off x="-4618038" y="636588"/>
            <a:ext cx="9144001" cy="0"/>
          </a:xfrm>
          <a:prstGeom prst="rect">
            <a:avLst/>
          </a:prstGeom>
          <a:noFill/>
          <a:ln w="9525">
            <a:noFill/>
            <a:miter lim="800000"/>
            <a:headEnd/>
            <a:tailEnd/>
          </a:ln>
          <a:effectLst/>
        </p:spPr>
        <p:txBody>
          <a:bodyPr wrap="none" anchor="ctr">
            <a:spAutoFit/>
          </a:bodyPr>
          <a:lstStyle/>
          <a:p>
            <a:endParaRPr lang="bg-BG"/>
          </a:p>
        </p:txBody>
      </p:sp>
      <p:graphicFrame>
        <p:nvGraphicFramePr>
          <p:cNvPr id="74153" name="Group 425"/>
          <p:cNvGraphicFramePr>
            <a:graphicFrameLocks noGrp="1"/>
          </p:cNvGraphicFramePr>
          <p:nvPr/>
        </p:nvGraphicFramePr>
        <p:xfrm>
          <a:off x="685800" y="2819400"/>
          <a:ext cx="6705599" cy="274638"/>
        </p:xfrm>
        <a:graphic>
          <a:graphicData uri="http://schemas.openxmlformats.org/drawingml/2006/table">
            <a:tbl>
              <a:tblPr/>
              <a:tblGrid>
                <a:gridCol w="587456">
                  <a:extLst>
                    <a:ext uri="{9D8B030D-6E8A-4147-A177-3AD203B41FA5}">
                      <a16:colId xmlns:a16="http://schemas.microsoft.com/office/drawing/2014/main" val="20000"/>
                    </a:ext>
                  </a:extLst>
                </a:gridCol>
                <a:gridCol w="2856686">
                  <a:extLst>
                    <a:ext uri="{9D8B030D-6E8A-4147-A177-3AD203B41FA5}">
                      <a16:colId xmlns:a16="http://schemas.microsoft.com/office/drawing/2014/main" val="20001"/>
                    </a:ext>
                  </a:extLst>
                </a:gridCol>
                <a:gridCol w="610739">
                  <a:extLst>
                    <a:ext uri="{9D8B030D-6E8A-4147-A177-3AD203B41FA5}">
                      <a16:colId xmlns:a16="http://schemas.microsoft.com/office/drawing/2014/main" val="20002"/>
                    </a:ext>
                  </a:extLst>
                </a:gridCol>
                <a:gridCol w="2650718">
                  <a:extLst>
                    <a:ext uri="{9D8B030D-6E8A-4147-A177-3AD203B41FA5}">
                      <a16:colId xmlns:a16="http://schemas.microsoft.com/office/drawing/2014/main" val="20003"/>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mn-lt"/>
                          <a:cs typeface="Times New Roman" pitchFamily="18" charset="0"/>
                        </a:rPr>
                        <a:t>Time</a:t>
                      </a:r>
                      <a:endParaRPr kumimoji="0" lang="en-GB" sz="1000" b="0" i="0" u="none" strike="noStrike" cap="none" normalizeH="0" baseline="0" dirty="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mn-lt"/>
                          <a:cs typeface="Times New Roman" pitchFamily="18" charset="0"/>
                        </a:rPr>
                        <a:t>Auditor and area</a:t>
                      </a:r>
                      <a:endParaRPr kumimoji="0" lang="en-GB" sz="1000" b="0" i="0" u="none" strike="noStrike" cap="none" normalizeH="0" baseline="0" dirty="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mn-lt"/>
                          <a:cs typeface="Times New Roman" pitchFamily="18" charset="0"/>
                        </a:rPr>
                        <a:t>Time</a:t>
                      </a:r>
                      <a:endParaRPr kumimoji="0" lang="en-GB" sz="1000" b="0" i="0" u="none" strike="noStrike" cap="none" normalizeH="0" baseline="0" dirty="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mn-lt"/>
                          <a:cs typeface="Times New Roman" pitchFamily="18" charset="0"/>
                        </a:rPr>
                        <a:t>Auditor and area</a:t>
                      </a:r>
                      <a:endParaRPr kumimoji="0" lang="en-GB" sz="1000" b="0" i="0" u="none" strike="noStrike" cap="none" normalizeH="0" baseline="0" dirty="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0"/>
                  </a:ext>
                </a:extLst>
              </a:tr>
            </a:tbl>
          </a:graphicData>
        </a:graphic>
      </p:graphicFrame>
      <p:sp>
        <p:nvSpPr>
          <p:cNvPr id="73788" name="Rectangle 60"/>
          <p:cNvSpPr>
            <a:spLocks noChangeArrowheads="1"/>
          </p:cNvSpPr>
          <p:nvPr/>
        </p:nvSpPr>
        <p:spPr bwMode="auto">
          <a:xfrm>
            <a:off x="-4618038" y="1092200"/>
            <a:ext cx="9144001" cy="0"/>
          </a:xfrm>
          <a:prstGeom prst="rect">
            <a:avLst/>
          </a:prstGeom>
          <a:noFill/>
          <a:ln w="9525">
            <a:noFill/>
            <a:miter lim="800000"/>
            <a:headEnd/>
            <a:tailEnd/>
          </a:ln>
          <a:effectLst/>
        </p:spPr>
        <p:txBody>
          <a:bodyPr wrap="none" anchor="ctr">
            <a:spAutoFit/>
          </a:bodyPr>
          <a:lstStyle/>
          <a:p>
            <a:endParaRPr lang="bg-BG"/>
          </a:p>
        </p:txBody>
      </p:sp>
      <p:graphicFrame>
        <p:nvGraphicFramePr>
          <p:cNvPr id="74193" name="Group 465"/>
          <p:cNvGraphicFramePr>
            <a:graphicFrameLocks noGrp="1"/>
          </p:cNvGraphicFramePr>
          <p:nvPr/>
        </p:nvGraphicFramePr>
        <p:xfrm>
          <a:off x="685800" y="3086100"/>
          <a:ext cx="6705600" cy="3624072"/>
        </p:xfrm>
        <a:graphic>
          <a:graphicData uri="http://schemas.openxmlformats.org/drawingml/2006/table">
            <a:tbl>
              <a:tblPr/>
              <a:tblGrid>
                <a:gridCol w="609274">
                  <a:extLst>
                    <a:ext uri="{9D8B030D-6E8A-4147-A177-3AD203B41FA5}">
                      <a16:colId xmlns:a16="http://schemas.microsoft.com/office/drawing/2014/main" val="20000"/>
                    </a:ext>
                  </a:extLst>
                </a:gridCol>
                <a:gridCol w="2845669">
                  <a:extLst>
                    <a:ext uri="{9D8B030D-6E8A-4147-A177-3AD203B41FA5}">
                      <a16:colId xmlns:a16="http://schemas.microsoft.com/office/drawing/2014/main" val="20001"/>
                    </a:ext>
                  </a:extLst>
                </a:gridCol>
                <a:gridCol w="609274">
                  <a:extLst>
                    <a:ext uri="{9D8B030D-6E8A-4147-A177-3AD203B41FA5}">
                      <a16:colId xmlns:a16="http://schemas.microsoft.com/office/drawing/2014/main" val="20002"/>
                    </a:ext>
                  </a:extLst>
                </a:gridCol>
                <a:gridCol w="2641383">
                  <a:extLst>
                    <a:ext uri="{9D8B030D-6E8A-4147-A177-3AD203B41FA5}">
                      <a16:colId xmlns:a16="http://schemas.microsoft.com/office/drawing/2014/main" val="20003"/>
                    </a:ext>
                  </a:extLst>
                </a:gridCol>
              </a:tblGrid>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cs typeface="Times New Roman" pitchFamily="18" charset="0"/>
                        </a:rPr>
                        <a:t>SMT</a:t>
                      </a:r>
                      <a:endParaRPr kumimoji="0" lang="en-US" sz="800" b="0" i="0" u="none" strike="noStrike" cap="none" normalizeH="0" baseline="0" dirty="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VANYA PETKOVA (VPP)</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chemeClr val="bg1"/>
                          </a:solidFill>
                          <a:effectLst/>
                          <a:latin typeface="+mn-lt"/>
                          <a:cs typeface="Times New Roman" pitchFamily="18" charset="0"/>
                        </a:rPr>
                        <a:t>STEFAN DRAGOEV (SGD)</a:t>
                      </a:r>
                      <a:endParaRPr kumimoji="0" lang="en-GB" sz="800" b="0" i="0" u="none" strike="noStrike" cap="none" normalizeH="0" baseline="0" dirty="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06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09:30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Arrival / Sign on</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09:30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Arrival / Sign on</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09:35</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Schedules and plans update</a:t>
                      </a:r>
                      <a:endParaRPr kumimoji="0" lang="en-GB"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09:35</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Schedules and plans update</a:t>
                      </a:r>
                      <a:endParaRPr kumimoji="0" lang="en-GB"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09:45</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Opening Meeting</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09:45</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Opening Meeting</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10:00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Quality Management Processes</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10:00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Control of production, Control of nonconforming product</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11:00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Internal audits, Customer satisfaction</a:t>
                      </a:r>
                      <a:r>
                        <a:rPr kumimoji="0" lang="en-US" sz="800" b="1" i="0" u="none" strike="noStrike" cap="none" normalizeH="0" baseline="0">
                          <a:ln>
                            <a:noFill/>
                          </a:ln>
                          <a:solidFill>
                            <a:schemeClr val="bg1"/>
                          </a:solidFill>
                          <a:effectLst/>
                          <a:latin typeface="+mn-lt"/>
                          <a:cs typeface="Times New Roman" pitchFamily="18" charset="0"/>
                        </a:rPr>
                        <a:t>, Continual improvement,</a:t>
                      </a:r>
                      <a:r>
                        <a:rPr kumimoji="0" lang="en-GB" sz="800" b="1" i="0" u="none" strike="noStrike" cap="none" normalizeH="0" baseline="0">
                          <a:ln>
                            <a:noFill/>
                          </a:ln>
                          <a:solidFill>
                            <a:schemeClr val="bg1"/>
                          </a:solidFill>
                          <a:effectLst/>
                          <a:latin typeface="+mn-lt"/>
                          <a:cs typeface="Times New Roman" pitchFamily="18" charset="0"/>
                        </a:rPr>
                        <a:t> Document control</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12:00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Control of mechanization, ID of customer/review of product reg.</a:t>
                      </a:r>
                      <a:endParaRPr kumimoji="0" lang="en-GB"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12:00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Control of measuring devices</a:t>
                      </a:r>
                      <a:endParaRPr kumimoji="0" lang="en-GB"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93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13:30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Wash up meeting</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13:30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Wash up meeting</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14:00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Closing Meeting</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14:00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Closing Meeting</a:t>
                      </a:r>
                      <a:endParaRPr kumimoji="0" lang="bg-BG"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14:30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Departure / Sign off</a:t>
                      </a:r>
                      <a:endParaRPr kumimoji="0" lang="en-GB"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14:300</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Departure / Sign off</a:t>
                      </a:r>
                      <a:endParaRPr kumimoji="0" lang="en-GB"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bg1"/>
                          </a:solidFill>
                          <a:effectLst/>
                          <a:latin typeface="+mn-lt"/>
                          <a:cs typeface="Times New Roman" pitchFamily="18" charset="0"/>
                        </a:rPr>
                        <a:t>-</a:t>
                      </a:r>
                      <a:endParaRPr kumimoji="0" lang="en-US"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Reporting</a:t>
                      </a:r>
                      <a:endParaRPr kumimoji="0" lang="en-GB"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800" b="0" i="0" u="none" strike="noStrike" cap="none" normalizeH="0" baseline="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bg1"/>
                          </a:solidFill>
                          <a:effectLst/>
                          <a:latin typeface="+mn-lt"/>
                          <a:cs typeface="Times New Roman" pitchFamily="18" charset="0"/>
                        </a:rPr>
                        <a:t>Reporting</a:t>
                      </a:r>
                      <a:endParaRPr kumimoji="0" lang="en-GB" sz="800" b="0" i="0" u="none" strike="noStrike" cap="none" normalizeH="0" baseline="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4450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bg1"/>
                          </a:solidFill>
                          <a:effectLst/>
                          <a:latin typeface="+mn-lt"/>
                        </a:rPr>
                        <a:t>Prepared by: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bg1"/>
                          </a:solidFill>
                          <a:effectLst/>
                          <a:latin typeface="+mn-lt"/>
                        </a:rPr>
                        <a:t>	</a:t>
                      </a:r>
                      <a:r>
                        <a:rPr kumimoji="0" lang="bg-BG" sz="800" b="0" i="0" u="none" strike="noStrike" cap="none" normalizeH="0" baseline="0" dirty="0">
                          <a:ln>
                            <a:noFill/>
                          </a:ln>
                          <a:solidFill>
                            <a:schemeClr val="bg1"/>
                          </a:solidFill>
                          <a:effectLst/>
                          <a:latin typeface="+mn-lt"/>
                        </a:rPr>
                        <a:t>   </a:t>
                      </a:r>
                      <a:r>
                        <a:rPr kumimoji="0" lang="en-US" sz="800" b="0" i="0" u="none" strike="noStrike" cap="none" normalizeH="0" baseline="0" dirty="0">
                          <a:ln>
                            <a:noFill/>
                          </a:ln>
                          <a:solidFill>
                            <a:schemeClr val="bg1"/>
                          </a:solidFill>
                          <a:effectLst/>
                          <a:latin typeface="+mn-lt"/>
                        </a:rPr>
                        <a:t>/ </a:t>
                      </a:r>
                      <a:r>
                        <a:rPr kumimoji="0" lang="en-US" sz="800" b="0" i="0" u="none" strike="noStrike" cap="none" normalizeH="0" baseline="0" dirty="0" err="1">
                          <a:ln>
                            <a:noFill/>
                          </a:ln>
                          <a:solidFill>
                            <a:schemeClr val="bg1"/>
                          </a:solidFill>
                          <a:effectLst/>
                          <a:latin typeface="+mn-lt"/>
                        </a:rPr>
                        <a:t>Vanya</a:t>
                      </a:r>
                      <a:r>
                        <a:rPr kumimoji="0" lang="en-US" sz="800" b="0" i="0" u="none" strike="noStrike" cap="none" normalizeH="0" baseline="0" dirty="0">
                          <a:ln>
                            <a:noFill/>
                          </a:ln>
                          <a:solidFill>
                            <a:schemeClr val="bg1"/>
                          </a:solidFill>
                          <a:effectLst/>
                          <a:latin typeface="+mn-lt"/>
                        </a:rPr>
                        <a:t> </a:t>
                      </a:r>
                      <a:r>
                        <a:rPr kumimoji="0" lang="en-US" sz="800" b="0" i="0" u="none" strike="noStrike" cap="none" normalizeH="0" baseline="0" dirty="0" err="1">
                          <a:ln>
                            <a:noFill/>
                          </a:ln>
                          <a:solidFill>
                            <a:schemeClr val="bg1"/>
                          </a:solidFill>
                          <a:effectLst/>
                          <a:latin typeface="+mn-lt"/>
                        </a:rPr>
                        <a:t>Petkova</a:t>
                      </a:r>
                      <a:r>
                        <a:rPr kumimoji="0" lang="en-US" sz="800" b="0" i="0" u="none" strike="noStrike" cap="none" normalizeH="0" baseline="0" dirty="0">
                          <a:ln>
                            <a:noFill/>
                          </a:ln>
                          <a:solidFill>
                            <a:schemeClr val="bg1"/>
                          </a:solidFill>
                          <a:effectLst/>
                          <a:latin typeface="+mn-lt"/>
                        </a:rPr>
                        <a:t>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bg1"/>
                          </a:solidFill>
                          <a:effectLst/>
                          <a:latin typeface="+mn-lt"/>
                        </a:rPr>
                        <a:t>	</a:t>
                      </a:r>
                      <a:r>
                        <a:rPr kumimoji="0" lang="en-GB" sz="600" b="0" i="0" u="none" strike="noStrike" cap="none" normalizeH="0" baseline="0" dirty="0">
                          <a:ln>
                            <a:noFill/>
                          </a:ln>
                          <a:solidFill>
                            <a:schemeClr val="bg1"/>
                          </a:solidFill>
                          <a:effectLst/>
                          <a:latin typeface="+mn-lt"/>
                        </a:rPr>
                        <a:t>The purpose of this programme is to enable you to ensure that the appropriate Personnel are available for the Opening Meeting and during the Audit. The plan has been devised in -line with the requirements of ISO 9001and ISO 19011, and is intended to help the Lead Auditor make the most efficient use of the time available. The Lead Auditor may prepare a programme based upon your Departmental structure or amend this plan to better reflect your organisational needs.</a:t>
                      </a:r>
                      <a:endParaRPr kumimoji="0" lang="en-GB" sz="600" b="1" i="0" u="sng" strike="noStrike" cap="none" normalizeH="0" baseline="0" dirty="0">
                        <a:ln>
                          <a:noFill/>
                        </a:ln>
                        <a:solidFill>
                          <a:schemeClr val="bg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600" b="1" i="0" u="sng" strike="noStrike" cap="none" normalizeH="0" baseline="0" dirty="0">
                          <a:ln>
                            <a:noFill/>
                          </a:ln>
                          <a:solidFill>
                            <a:schemeClr val="bg1"/>
                          </a:solidFill>
                          <a:effectLst/>
                          <a:latin typeface="+mn-lt"/>
                        </a:rPr>
                        <a:t>BVQI Lead Auditor:</a:t>
                      </a:r>
                      <a:r>
                        <a:rPr kumimoji="0" lang="en-GB" sz="600" b="1" i="0" u="none" strike="noStrike" cap="none" normalizeH="0" baseline="0" dirty="0">
                          <a:ln>
                            <a:noFill/>
                          </a:ln>
                          <a:solidFill>
                            <a:schemeClr val="bg1"/>
                          </a:solidFill>
                          <a:effectLst/>
                          <a:latin typeface="+mn-lt"/>
                        </a:rPr>
                        <a:t> Amendments to this plan or other plans created must form part of the final documentation pack for certification purposes.</a:t>
                      </a:r>
                      <a:endParaRPr kumimoji="0" lang="en-GB" sz="600" b="1" i="0" u="sng" strike="noStrike" cap="none" normalizeH="0" baseline="0" dirty="0">
                        <a:ln>
                          <a:noFill/>
                        </a:ln>
                        <a:solidFill>
                          <a:schemeClr val="bg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600" b="1" i="0" u="sng" strike="noStrike" cap="none" normalizeH="0" baseline="0" dirty="0">
                          <a:ln>
                            <a:noFill/>
                          </a:ln>
                          <a:solidFill>
                            <a:schemeClr val="bg1"/>
                          </a:solidFill>
                          <a:effectLst/>
                          <a:latin typeface="+mn-lt"/>
                        </a:rPr>
                        <a:t>Organization  Information:</a:t>
                      </a:r>
                      <a:r>
                        <a:rPr kumimoji="0" lang="en-GB" sz="600" b="1" i="0" u="none" strike="noStrike" cap="none" normalizeH="0" baseline="0" dirty="0">
                          <a:ln>
                            <a:noFill/>
                          </a:ln>
                          <a:solidFill>
                            <a:schemeClr val="bg1"/>
                          </a:solidFill>
                          <a:effectLst/>
                          <a:latin typeface="+mn-lt"/>
                        </a:rPr>
                        <a:t> Please inform BVQI if there is any objection or conflict of interest related to any of the above team members.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600" b="1" i="0" u="none" strike="noStrike" cap="none" normalizeH="0" baseline="0" dirty="0">
                          <a:ln>
                            <a:noFill/>
                          </a:ln>
                          <a:solidFill>
                            <a:schemeClr val="bg1"/>
                          </a:solidFill>
                          <a:effectLst/>
                          <a:latin typeface="+mn-lt"/>
                        </a:rPr>
                        <a:t>SMT is an abbreviation of Sofia Mean Time.</a:t>
                      </a:r>
                      <a:endParaRPr kumimoji="0" lang="bg-BG" sz="600" b="1" i="0" u="none" strike="noStrike" cap="none" normalizeH="0" baseline="0" dirty="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0011"/>
                  </a:ext>
                </a:extLst>
              </a:tr>
            </a:tbl>
          </a:graphicData>
        </a:graphic>
      </p:graphicFrame>
      <p:graphicFrame>
        <p:nvGraphicFramePr>
          <p:cNvPr id="74168" name="Group 440"/>
          <p:cNvGraphicFramePr>
            <a:graphicFrameLocks noGrp="1"/>
          </p:cNvGraphicFramePr>
          <p:nvPr/>
        </p:nvGraphicFramePr>
        <p:xfrm>
          <a:off x="685800" y="1524000"/>
          <a:ext cx="6705600" cy="655320"/>
        </p:xfrm>
        <a:graphic>
          <a:graphicData uri="http://schemas.openxmlformats.org/drawingml/2006/table">
            <a:tbl>
              <a:tblPr/>
              <a:tblGrid>
                <a:gridCol w="6705600">
                  <a:extLst>
                    <a:ext uri="{9D8B030D-6E8A-4147-A177-3AD203B41FA5}">
                      <a16:colId xmlns:a16="http://schemas.microsoft.com/office/drawing/2014/main" val="20000"/>
                    </a:ext>
                  </a:extLst>
                </a:gridCol>
              </a:tblGrid>
              <a:tr h="655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mn-lt"/>
                          <a:cs typeface="Times New Roman" pitchFamily="18" charset="0"/>
                        </a:rPr>
                        <a:t>ISO 9001:2015 AUDIT PROGRAMME</a:t>
                      </a:r>
                      <a:endParaRPr kumimoji="0" lang="en-GB" sz="1200" b="1" i="0" u="sng" strike="noStrike" cap="none" normalizeH="0" baseline="0" dirty="0">
                        <a:ln>
                          <a:noFill/>
                        </a:ln>
                        <a:solidFill>
                          <a:schemeClr val="bg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0"/>
                  </a:ext>
                </a:extLst>
              </a:tr>
            </a:tbl>
          </a:graphicData>
        </a:graphic>
      </p:graphicFrame>
      <p:pic>
        <p:nvPicPr>
          <p:cNvPr id="74194" name="Picture 466"/>
          <p:cNvPicPr>
            <a:picLocks noChangeAspect="1" noChangeArrowheads="1"/>
          </p:cNvPicPr>
          <p:nvPr/>
        </p:nvPicPr>
        <p:blipFill>
          <a:blip r:embed="rId3" cstate="print"/>
          <a:srcRect/>
          <a:stretch>
            <a:fillRect/>
          </a:stretch>
        </p:blipFill>
        <p:spPr bwMode="auto">
          <a:xfrm>
            <a:off x="7467600" y="2514600"/>
            <a:ext cx="1676400" cy="2400300"/>
          </a:xfrm>
          <a:prstGeom prst="rect">
            <a:avLst/>
          </a:prstGeom>
          <a:noFill/>
          <a:ln w="9525">
            <a:noFill/>
            <a:miter lim="800000"/>
            <a:headEnd/>
            <a:tailEnd/>
          </a:ln>
          <a:effectLst/>
        </p:spPr>
      </p:pic>
      <p:sp>
        <p:nvSpPr>
          <p:cNvPr id="16" name="Правоъгълник 15"/>
          <p:cNvSpPr/>
          <p:nvPr/>
        </p:nvSpPr>
        <p:spPr>
          <a:xfrm>
            <a:off x="0" y="0"/>
            <a:ext cx="66294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17" name="Правоъгълник 16"/>
          <p:cNvSpPr/>
          <p:nvPr/>
        </p:nvSpPr>
        <p:spPr>
          <a:xfrm>
            <a:off x="990600" y="914400"/>
            <a:ext cx="3927678" cy="369332"/>
          </a:xfrm>
          <a:prstGeom prst="rect">
            <a:avLst/>
          </a:prstGeom>
        </p:spPr>
        <p:txBody>
          <a:bodyPr wrap="none">
            <a:spAutoFit/>
          </a:bodyPr>
          <a:lstStyle/>
          <a:p>
            <a:pPr algn="ctr"/>
            <a:r>
              <a:rPr lang="en-US" b="1" dirty="0">
                <a:solidFill>
                  <a:schemeClr val="bg1"/>
                </a:solidFill>
                <a:latin typeface="+mn-lt"/>
              </a:rPr>
              <a:t>Second example of an audit plan</a:t>
            </a:r>
            <a:endParaRPr lang="bg-BG" b="1" dirty="0">
              <a:solidFill>
                <a:schemeClr val="bg1"/>
              </a:solidFill>
              <a:latin typeface="+mn-lt"/>
            </a:endParaRPr>
          </a:p>
        </p:txBody>
      </p:sp>
      <p:pic>
        <p:nvPicPr>
          <p:cNvPr id="73734" name="Picture 6" descr="LOGOBVQI"/>
          <p:cNvPicPr>
            <a:picLocks noChangeAspect="1" noChangeArrowheads="1"/>
          </p:cNvPicPr>
          <p:nvPr/>
        </p:nvPicPr>
        <p:blipFill>
          <a:blip r:embed="rId4" cstate="print"/>
          <a:srcRect l="4251" t="5220" r="3604" b="6656"/>
          <a:stretch>
            <a:fillRect/>
          </a:stretch>
        </p:blipFill>
        <p:spPr bwMode="auto">
          <a:xfrm>
            <a:off x="685800" y="1523999"/>
            <a:ext cx="990600" cy="674159"/>
          </a:xfrm>
          <a:prstGeom prst="rect">
            <a:avLst/>
          </a:prstGeom>
          <a:noFill/>
        </p:spPr>
      </p:pic>
      <p:pic>
        <p:nvPicPr>
          <p:cNvPr id="15" name="Picture 5" descr="MC900388848[1]"/>
          <p:cNvPicPr>
            <a:picLocks noChangeAspect="1" noChangeArrowheads="1"/>
          </p:cNvPicPr>
          <p:nvPr/>
        </p:nvPicPr>
        <p:blipFill>
          <a:blip r:embed="rId5" cstate="print"/>
          <a:srcRect/>
          <a:stretch>
            <a:fillRect/>
          </a:stretch>
        </p:blipFill>
        <p:spPr bwMode="auto">
          <a:xfrm>
            <a:off x="8027609" y="0"/>
            <a:ext cx="1116391" cy="19812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Rectangle 6"/>
          <p:cNvSpPr>
            <a:spLocks noChangeArrowheads="1"/>
          </p:cNvSpPr>
          <p:nvPr/>
        </p:nvSpPr>
        <p:spPr bwMode="auto">
          <a:xfrm>
            <a:off x="1066800" y="2057400"/>
            <a:ext cx="6629400" cy="2015936"/>
          </a:xfrm>
          <a:prstGeom prst="rect">
            <a:avLst/>
          </a:prstGeom>
          <a:noFill/>
          <a:ln w="9525">
            <a:noFill/>
            <a:miter lim="800000"/>
            <a:headEnd/>
            <a:tailEnd/>
          </a:ln>
          <a:effectLst/>
        </p:spPr>
        <p:txBody>
          <a:bodyPr wrap="square">
            <a:spAutoFit/>
          </a:bodyPr>
          <a:lstStyle/>
          <a:p>
            <a:pPr>
              <a:spcBef>
                <a:spcPts val="1800"/>
              </a:spcBef>
              <a:buFontTx/>
              <a:buBlip>
                <a:blip r:embed="rId3"/>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Check lists;</a:t>
            </a:r>
          </a:p>
          <a:p>
            <a:pPr>
              <a:spcBef>
                <a:spcPts val="1800"/>
              </a:spcBef>
              <a:buFontTx/>
              <a:buBlip>
                <a:blip r:embed="rId3"/>
              </a:buBlip>
              <a:tabLst>
                <a:tab pos="-2114550" algn="l"/>
                <a:tab pos="-1771650" algn="l"/>
                <a:tab pos="-514350" algn="l"/>
              </a:tabLst>
            </a:pPr>
            <a:r>
              <a:rPr lang="en-US" sz="2000" dirty="0">
                <a:solidFill>
                  <a:schemeClr val="bg1"/>
                </a:solidFill>
                <a:latin typeface="+mn-lt"/>
              </a:rPr>
              <a:t> Application forms;</a:t>
            </a:r>
          </a:p>
          <a:p>
            <a:pPr>
              <a:spcBef>
                <a:spcPts val="1800"/>
              </a:spcBef>
              <a:buFontTx/>
              <a:buBlip>
                <a:blip r:embed="rId3"/>
              </a:buBlip>
              <a:tabLst>
                <a:tab pos="-2114550" algn="l"/>
                <a:tab pos="-1771650" algn="l"/>
                <a:tab pos="-514350" algn="l"/>
              </a:tabLst>
            </a:pPr>
            <a:r>
              <a:rPr lang="en-US" sz="2000" dirty="0">
                <a:solidFill>
                  <a:schemeClr val="bg1"/>
                </a:solidFill>
                <a:latin typeface="+mn-lt"/>
              </a:rPr>
              <a:t> Standards;</a:t>
            </a:r>
          </a:p>
          <a:p>
            <a:pPr>
              <a:spcBef>
                <a:spcPts val="1800"/>
              </a:spcBef>
              <a:buFontTx/>
              <a:buBlip>
                <a:blip r:embed="rId3"/>
              </a:buBlip>
              <a:tabLst>
                <a:tab pos="-2114550" algn="l"/>
                <a:tab pos="-1771650" algn="l"/>
                <a:tab pos="-514350" algn="l"/>
              </a:tabLst>
            </a:pPr>
            <a:r>
              <a:rPr lang="en-US" sz="2000" dirty="0">
                <a:solidFill>
                  <a:schemeClr val="bg1"/>
                </a:solidFill>
                <a:latin typeface="+mn-lt"/>
              </a:rPr>
              <a:t> Regulations;</a:t>
            </a:r>
            <a:endParaRPr lang="bg-BG" sz="2000" dirty="0">
              <a:solidFill>
                <a:schemeClr val="bg1"/>
              </a:solidFill>
              <a:latin typeface="+mn-lt"/>
            </a:endParaRPr>
          </a:p>
        </p:txBody>
      </p:sp>
      <p:pic>
        <p:nvPicPr>
          <p:cNvPr id="75783" name="Picture 7"/>
          <p:cNvPicPr>
            <a:picLocks noChangeAspect="1" noChangeArrowheads="1"/>
          </p:cNvPicPr>
          <p:nvPr/>
        </p:nvPicPr>
        <p:blipFill>
          <a:blip r:embed="rId4" cstate="print"/>
          <a:srcRect/>
          <a:stretch>
            <a:fillRect/>
          </a:stretch>
        </p:blipFill>
        <p:spPr bwMode="auto">
          <a:xfrm>
            <a:off x="2514600" y="4876800"/>
            <a:ext cx="2057400" cy="1433015"/>
          </a:xfrm>
          <a:prstGeom prst="rect">
            <a:avLst/>
          </a:prstGeom>
          <a:noFill/>
          <a:ln w="9525">
            <a:noFill/>
            <a:miter lim="800000"/>
            <a:headEnd/>
            <a:tailEnd/>
          </a:ln>
          <a:effectLst/>
        </p:spPr>
      </p:pic>
      <p:pic>
        <p:nvPicPr>
          <p:cNvPr id="75784" name="Picture 8"/>
          <p:cNvPicPr>
            <a:picLocks noChangeAspect="1" noChangeArrowheads="1"/>
          </p:cNvPicPr>
          <p:nvPr/>
        </p:nvPicPr>
        <p:blipFill>
          <a:blip r:embed="rId5" cstate="print"/>
          <a:srcRect/>
          <a:stretch>
            <a:fillRect/>
          </a:stretch>
        </p:blipFill>
        <p:spPr bwMode="auto">
          <a:xfrm>
            <a:off x="5105400" y="1828800"/>
            <a:ext cx="3154247" cy="2362764"/>
          </a:xfrm>
          <a:prstGeom prst="rect">
            <a:avLst/>
          </a:prstGeom>
          <a:noFill/>
          <a:ln w="9525">
            <a:noFill/>
            <a:miter lim="800000"/>
            <a:headEnd/>
            <a:tailEnd/>
          </a:ln>
          <a:effectLst/>
        </p:spPr>
      </p:pic>
      <p:sp>
        <p:nvSpPr>
          <p:cNvPr id="5" name="Правоъгълник 4"/>
          <p:cNvSpPr/>
          <p:nvPr/>
        </p:nvSpPr>
        <p:spPr>
          <a:xfrm>
            <a:off x="0" y="0"/>
            <a:ext cx="66294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6" name="Правоъгълник 5"/>
          <p:cNvSpPr/>
          <p:nvPr/>
        </p:nvSpPr>
        <p:spPr>
          <a:xfrm>
            <a:off x="1143000" y="1295400"/>
            <a:ext cx="7620000" cy="461665"/>
          </a:xfrm>
          <a:prstGeom prst="rect">
            <a:avLst/>
          </a:prstGeom>
        </p:spPr>
        <p:txBody>
          <a:bodyPr wrap="square">
            <a:spAutoFit/>
          </a:bodyPr>
          <a:lstStyle/>
          <a:p>
            <a:r>
              <a:rPr lang="en-US" sz="2400" b="1" dirty="0">
                <a:solidFill>
                  <a:schemeClr val="bg1"/>
                </a:solidFill>
                <a:latin typeface="+mn-lt"/>
              </a:rPr>
              <a:t>The lead auditor have to prepare and examine</a:t>
            </a:r>
            <a:r>
              <a:rPr lang="en-GB" sz="2400" b="1" dirty="0">
                <a:solidFill>
                  <a:schemeClr val="bg1"/>
                </a:solidFill>
                <a:latin typeface="+mn-lt"/>
              </a:rPr>
              <a:t>:</a:t>
            </a:r>
            <a:endParaRPr lang="bg-BG" sz="2400" b="1" dirty="0">
              <a:solidFill>
                <a:schemeClr val="bg1"/>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4.1.1</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general introduction</a:t>
            </a:r>
            <a:endParaRPr lang="be-BY" altLang="ja-JP" sz="2400" b="1" dirty="0">
              <a:solidFill>
                <a:srgbClr val="0B508F"/>
              </a:solidFill>
              <a:latin typeface="Arial Black" panose="020B0A04020102020204" pitchFamily="34" charset="0"/>
            </a:endParaRPr>
          </a:p>
          <a:p>
            <a:pPr marL="982663" indent="-352425" fontAlgn="auto">
              <a:spcAft>
                <a:spcPts val="0"/>
              </a:spcAft>
              <a:buFont typeface="Wingdings" pitchFamily="2" charset="2"/>
              <a:buChar char="v"/>
              <a:defRPr/>
            </a:pPr>
            <a:r>
              <a:rPr lang="en-US" sz="2000" b="1" dirty="0">
                <a:solidFill>
                  <a:schemeClr val="bg1"/>
                </a:solidFill>
              </a:rPr>
              <a:t>Audit provides information on the state </a:t>
            </a:r>
            <a:r>
              <a:rPr lang="en-GB" sz="2000" b="1" dirty="0">
                <a:solidFill>
                  <a:schemeClr val="bg1"/>
                </a:solidFill>
              </a:rPr>
              <a:t>and adequacy of</a:t>
            </a:r>
            <a:r>
              <a:rPr lang="en-US" sz="2000" b="1" dirty="0">
                <a:solidFill>
                  <a:schemeClr val="bg1"/>
                </a:solidFill>
              </a:rPr>
              <a:t> Management systems;</a:t>
            </a: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r>
              <a:rPr lang="en-US" sz="2000" b="1" dirty="0">
                <a:solidFill>
                  <a:schemeClr val="bg1"/>
                </a:solidFill>
              </a:rPr>
              <a:t>It creates trust with respect to food safety;</a:t>
            </a:r>
            <a:r>
              <a:rPr lang="en-US" sz="1600" b="1" i="1" dirty="0">
                <a:solidFill>
                  <a:schemeClr val="bg1"/>
                </a:solidFill>
              </a:rPr>
              <a:t>      </a:t>
            </a:r>
            <a:endParaRPr lang="be-BY" altLang="ja-JP" sz="1600" b="1" i="1" dirty="0">
              <a:solidFill>
                <a:schemeClr val="bg1"/>
              </a:solidFill>
            </a:endParaRPr>
          </a:p>
        </p:txBody>
      </p:sp>
      <p:pic>
        <p:nvPicPr>
          <p:cNvPr id="6" name="Picture 15" descr="MC900439256[1]"/>
          <p:cNvPicPr>
            <a:picLocks noChangeAspect="1" noChangeArrowheads="1"/>
          </p:cNvPicPr>
          <p:nvPr/>
        </p:nvPicPr>
        <p:blipFill>
          <a:blip r:embed="rId3" cstate="print"/>
          <a:srcRect/>
          <a:stretch>
            <a:fillRect/>
          </a:stretch>
        </p:blipFill>
        <p:spPr bwMode="auto">
          <a:xfrm>
            <a:off x="1524000" y="1143000"/>
            <a:ext cx="5334000" cy="4266356"/>
          </a:xfrm>
          <a:prstGeom prst="rect">
            <a:avLst/>
          </a:prstGeo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ChangeArrowheads="1"/>
          </p:cNvSpPr>
          <p:nvPr/>
        </p:nvSpPr>
        <p:spPr bwMode="auto">
          <a:xfrm>
            <a:off x="152400" y="1905000"/>
            <a:ext cx="7239000" cy="2015936"/>
          </a:xfrm>
          <a:prstGeom prst="rect">
            <a:avLst/>
          </a:prstGeom>
          <a:noFill/>
          <a:ln w="9525">
            <a:noFill/>
            <a:miter lim="800000"/>
            <a:headEnd/>
            <a:tailEnd/>
          </a:ln>
          <a:effectLst/>
        </p:spPr>
        <p:txBody>
          <a:bodyPr>
            <a:spAutoFit/>
          </a:bodyPr>
          <a:lstStyle/>
          <a:p>
            <a:pPr>
              <a:spcBef>
                <a:spcPts val="1800"/>
              </a:spcBef>
              <a:tabLst>
                <a:tab pos="-2114550" algn="l"/>
                <a:tab pos="-1771650" algn="l"/>
                <a:tab pos="-514350" algn="l"/>
              </a:tabLst>
            </a:pPr>
            <a:r>
              <a:rPr lang="en-US" sz="2000" dirty="0">
                <a:solidFill>
                  <a:schemeClr val="bg1"/>
                </a:solidFill>
                <a:latin typeface="+mn-lt"/>
              </a:rPr>
              <a:t>DISPATCH:</a:t>
            </a:r>
          </a:p>
          <a:p>
            <a:pPr>
              <a:spcBef>
                <a:spcPts val="1800"/>
              </a:spcBef>
              <a:buFont typeface="Wingdings" pitchFamily="2" charset="2"/>
              <a:buChar char="ü"/>
              <a:tabLst>
                <a:tab pos="-2114550" algn="l"/>
                <a:tab pos="-1771650" algn="l"/>
                <a:tab pos="-514350" algn="l"/>
              </a:tabLst>
            </a:pPr>
            <a:r>
              <a:rPr lang="en-US" sz="2000" dirty="0">
                <a:solidFill>
                  <a:schemeClr val="bg1"/>
                </a:solidFill>
                <a:latin typeface="+mn-lt"/>
              </a:rPr>
              <a:t>  Audit plan;</a:t>
            </a:r>
          </a:p>
          <a:p>
            <a:pPr>
              <a:spcBef>
                <a:spcPts val="1800"/>
              </a:spcBef>
              <a:buFont typeface="Wingdings" pitchFamily="2" charset="2"/>
              <a:buChar char="ü"/>
              <a:tabLst>
                <a:tab pos="-2114550" algn="l"/>
                <a:tab pos="-1771650" algn="l"/>
                <a:tab pos="-514350" algn="l"/>
              </a:tabLst>
            </a:pPr>
            <a:r>
              <a:rPr lang="en-US" sz="2000" dirty="0">
                <a:solidFill>
                  <a:schemeClr val="bg1"/>
                </a:solidFill>
                <a:latin typeface="+mn-lt"/>
              </a:rPr>
              <a:t>  Schedule;</a:t>
            </a:r>
          </a:p>
          <a:p>
            <a:pPr>
              <a:spcBef>
                <a:spcPts val="1800"/>
              </a:spcBef>
              <a:buFont typeface="Wingdings" pitchFamily="2" charset="2"/>
              <a:buChar char="ü"/>
              <a:tabLst>
                <a:tab pos="-2114550" algn="l"/>
                <a:tab pos="-1771650" algn="l"/>
                <a:tab pos="-514350" algn="l"/>
              </a:tabLst>
            </a:pPr>
            <a:r>
              <a:rPr lang="en-US" sz="2000" dirty="0">
                <a:solidFill>
                  <a:schemeClr val="bg1"/>
                </a:solidFill>
                <a:latin typeface="+mn-lt"/>
              </a:rPr>
              <a:t>  Check list (optional);</a:t>
            </a:r>
            <a:endParaRPr lang="bg-BG" sz="2000" dirty="0">
              <a:solidFill>
                <a:schemeClr val="bg1"/>
              </a:solidFill>
              <a:latin typeface="+mn-lt"/>
            </a:endParaRPr>
          </a:p>
        </p:txBody>
      </p:sp>
      <p:pic>
        <p:nvPicPr>
          <p:cNvPr id="77831" name="Picture 7" descr="MC900383528[1]"/>
          <p:cNvPicPr>
            <a:picLocks noChangeAspect="1" noChangeArrowheads="1"/>
          </p:cNvPicPr>
          <p:nvPr/>
        </p:nvPicPr>
        <p:blipFill>
          <a:blip r:embed="rId3" cstate="print"/>
          <a:srcRect/>
          <a:stretch>
            <a:fillRect/>
          </a:stretch>
        </p:blipFill>
        <p:spPr bwMode="auto">
          <a:xfrm>
            <a:off x="7467600" y="152400"/>
            <a:ext cx="1505749" cy="1828800"/>
          </a:xfrm>
          <a:prstGeom prst="rect">
            <a:avLst/>
          </a:prstGeom>
          <a:noFill/>
        </p:spPr>
      </p:pic>
      <p:pic>
        <p:nvPicPr>
          <p:cNvPr id="77832" name="Picture 8"/>
          <p:cNvPicPr>
            <a:picLocks noChangeAspect="1" noChangeArrowheads="1"/>
          </p:cNvPicPr>
          <p:nvPr/>
        </p:nvPicPr>
        <p:blipFill>
          <a:blip r:embed="rId4" cstate="print"/>
          <a:srcRect/>
          <a:stretch>
            <a:fillRect/>
          </a:stretch>
        </p:blipFill>
        <p:spPr bwMode="auto">
          <a:xfrm>
            <a:off x="3657601" y="1828800"/>
            <a:ext cx="2667000" cy="3831876"/>
          </a:xfrm>
          <a:prstGeom prst="rect">
            <a:avLst/>
          </a:prstGeom>
          <a:noFill/>
          <a:ln w="9525">
            <a:noFill/>
            <a:miter lim="800000"/>
            <a:headEnd/>
            <a:tailEnd/>
          </a:ln>
          <a:effectLst/>
        </p:spPr>
      </p:pic>
      <p:sp>
        <p:nvSpPr>
          <p:cNvPr id="5" name="Правоъгълник 4"/>
          <p:cNvSpPr/>
          <p:nvPr/>
        </p:nvSpPr>
        <p:spPr>
          <a:xfrm>
            <a:off x="0" y="0"/>
            <a:ext cx="66294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6" name="Правоъгълник 5"/>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is directly responsible for</a:t>
            </a:r>
            <a:r>
              <a:rPr lang="en-GB" sz="2400" b="1" dirty="0">
                <a:solidFill>
                  <a:schemeClr val="bg1"/>
                </a:solidFill>
                <a:latin typeface="+mn-lt"/>
              </a:rPr>
              <a:t>:</a:t>
            </a:r>
            <a:endParaRPr lang="bg-BG" sz="2400" b="1" dirty="0">
              <a:solidFill>
                <a:schemeClr val="bg1"/>
              </a:solidFill>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ChangeArrowheads="1"/>
          </p:cNvSpPr>
          <p:nvPr/>
        </p:nvSpPr>
        <p:spPr bwMode="auto">
          <a:xfrm>
            <a:off x="152400" y="1763713"/>
            <a:ext cx="7239000" cy="3477875"/>
          </a:xfrm>
          <a:prstGeom prst="rect">
            <a:avLst/>
          </a:prstGeom>
          <a:noFill/>
          <a:ln w="9525">
            <a:noFill/>
            <a:miter lim="800000"/>
            <a:headEnd/>
            <a:tailEnd/>
          </a:ln>
          <a:effectLst/>
        </p:spPr>
        <p:txBody>
          <a:bodyPr>
            <a:spAutoFit/>
          </a:bodyPr>
          <a:lstStyle/>
          <a:p>
            <a:pPr>
              <a:buFontTx/>
              <a:buBlip>
                <a:blip r:embed="rId3"/>
              </a:buBlip>
              <a:tabLst>
                <a:tab pos="-2114550" algn="l"/>
                <a:tab pos="-1771650" algn="l"/>
                <a:tab pos="-514350" algn="l"/>
              </a:tabLst>
            </a:pPr>
            <a:r>
              <a:rPr lang="en-US" sz="2000" dirty="0">
                <a:solidFill>
                  <a:schemeClr val="bg1"/>
                </a:solidFill>
                <a:latin typeface="+mn-lt"/>
              </a:rPr>
              <a:t>  Dates and duration;</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Matrix the processes;</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A plan;</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Individual tasks;</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Report from the preliminary audit;</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Other specific requirements;</a:t>
            </a:r>
            <a:endParaRPr lang="bg-BG" sz="2800" dirty="0">
              <a:solidFill>
                <a:schemeClr val="bg1"/>
              </a:solidFill>
              <a:latin typeface="+mn-lt"/>
            </a:endParaRPr>
          </a:p>
        </p:txBody>
      </p:sp>
      <p:pic>
        <p:nvPicPr>
          <p:cNvPr id="79879" name="Picture 7"/>
          <p:cNvPicPr>
            <a:picLocks noChangeAspect="1" noChangeArrowheads="1"/>
          </p:cNvPicPr>
          <p:nvPr/>
        </p:nvPicPr>
        <p:blipFill>
          <a:blip r:embed="rId4" cstate="print"/>
          <a:srcRect/>
          <a:stretch>
            <a:fillRect/>
          </a:stretch>
        </p:blipFill>
        <p:spPr bwMode="auto">
          <a:xfrm>
            <a:off x="4876800" y="1752601"/>
            <a:ext cx="2282753" cy="3429000"/>
          </a:xfrm>
          <a:prstGeom prst="rect">
            <a:avLst/>
          </a:prstGeom>
          <a:noFill/>
          <a:ln w="9525">
            <a:noFill/>
            <a:miter lim="800000"/>
            <a:headEnd/>
            <a:tailEnd/>
          </a:ln>
          <a:effectLst/>
        </p:spPr>
      </p:pic>
      <p:sp>
        <p:nvSpPr>
          <p:cNvPr id="4" name="Правоъгълник 3"/>
          <p:cNvSpPr/>
          <p:nvPr/>
        </p:nvSpPr>
        <p:spPr>
          <a:xfrm>
            <a:off x="0" y="0"/>
            <a:ext cx="66294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5" name="Правоъгълник 4"/>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is directly responsible for</a:t>
            </a:r>
            <a:r>
              <a:rPr lang="en-GB" sz="2400" b="1" dirty="0">
                <a:solidFill>
                  <a:schemeClr val="bg1"/>
                </a:solidFill>
                <a:latin typeface="+mn-lt"/>
              </a:rPr>
              <a:t>:</a:t>
            </a:r>
            <a:endParaRPr lang="bg-BG" sz="2400" b="1" dirty="0">
              <a:solidFill>
                <a:schemeClr val="bg1"/>
              </a:solidFill>
              <a:latin typeface="+mn-lt"/>
            </a:endParaRPr>
          </a:p>
        </p:txBody>
      </p:sp>
      <p:pic>
        <p:nvPicPr>
          <p:cNvPr id="6" name="Picture 7" descr="MC900383528[1]"/>
          <p:cNvPicPr>
            <a:picLocks noChangeAspect="1" noChangeArrowheads="1"/>
          </p:cNvPicPr>
          <p:nvPr/>
        </p:nvPicPr>
        <p:blipFill>
          <a:blip r:embed="rId5" cstate="print"/>
          <a:srcRect/>
          <a:stretch>
            <a:fillRect/>
          </a:stretch>
        </p:blipFill>
        <p:spPr bwMode="auto">
          <a:xfrm>
            <a:off x="7467600" y="152400"/>
            <a:ext cx="1505749" cy="18288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6" name="Picture 6"/>
          <p:cNvPicPr>
            <a:picLocks noChangeAspect="1" noChangeArrowheads="1"/>
          </p:cNvPicPr>
          <p:nvPr/>
        </p:nvPicPr>
        <p:blipFill>
          <a:blip r:embed="rId3" cstate="print"/>
          <a:srcRect/>
          <a:stretch>
            <a:fillRect/>
          </a:stretch>
        </p:blipFill>
        <p:spPr bwMode="auto">
          <a:xfrm>
            <a:off x="3276600" y="3276600"/>
            <a:ext cx="3886200" cy="2979738"/>
          </a:xfrm>
          <a:prstGeom prst="rect">
            <a:avLst/>
          </a:prstGeom>
          <a:noFill/>
          <a:ln w="9525">
            <a:noFill/>
            <a:miter lim="800000"/>
            <a:headEnd/>
            <a:tailEnd/>
          </a:ln>
          <a:effectLst/>
        </p:spPr>
      </p:pic>
      <p:sp>
        <p:nvSpPr>
          <p:cNvPr id="81927" name="Rectangle 7"/>
          <p:cNvSpPr>
            <a:spLocks noChangeArrowheads="1"/>
          </p:cNvSpPr>
          <p:nvPr/>
        </p:nvSpPr>
        <p:spPr bwMode="auto">
          <a:xfrm>
            <a:off x="304800" y="1600200"/>
            <a:ext cx="4038600" cy="1631216"/>
          </a:xfrm>
          <a:prstGeom prst="rect">
            <a:avLst/>
          </a:prstGeom>
          <a:noFill/>
          <a:ln w="9525">
            <a:noFill/>
            <a:miter lim="800000"/>
            <a:headEnd/>
            <a:tailEnd/>
          </a:ln>
          <a:effectLst/>
        </p:spPr>
        <p:txBody>
          <a:bodyPr wrap="square">
            <a:spAutoFit/>
          </a:bodyPr>
          <a:lstStyle/>
          <a:p>
            <a:pPr>
              <a:buFontTx/>
              <a:buBlip>
                <a:blip r:embed="rId4"/>
              </a:buBlip>
              <a:tabLst>
                <a:tab pos="-2114550" algn="l"/>
                <a:tab pos="-1771650" algn="l"/>
                <a:tab pos="-514350" algn="l"/>
              </a:tabLst>
            </a:pPr>
            <a:r>
              <a:rPr lang="en-US" sz="2000" dirty="0">
                <a:solidFill>
                  <a:schemeClr val="bg1"/>
                </a:solidFill>
                <a:latin typeface="+mn-lt"/>
              </a:rPr>
              <a:t> Travel and accommodation;</a:t>
            </a:r>
          </a:p>
          <a:p>
            <a:pPr>
              <a:buFontTx/>
              <a:buBlip>
                <a:blip r:embed="rId4"/>
              </a:buBlip>
              <a:tabLst>
                <a:tab pos="-2114550" algn="l"/>
                <a:tab pos="-1771650" algn="l"/>
                <a:tab pos="-514350" algn="l"/>
              </a:tabLst>
            </a:pPr>
            <a:endParaRPr lang="en-US" sz="2000" dirty="0">
              <a:solidFill>
                <a:schemeClr val="bg1"/>
              </a:solidFill>
              <a:latin typeface="+mn-lt"/>
            </a:endParaRPr>
          </a:p>
          <a:p>
            <a:pPr>
              <a:buFontTx/>
              <a:buBlip>
                <a:blip r:embed="rId4"/>
              </a:buBlip>
              <a:tabLst>
                <a:tab pos="-2114550" algn="l"/>
                <a:tab pos="-1771650" algn="l"/>
                <a:tab pos="-514350" algn="l"/>
              </a:tabLst>
            </a:pPr>
            <a:r>
              <a:rPr lang="en-US" sz="2000" dirty="0">
                <a:solidFill>
                  <a:schemeClr val="bg1"/>
                </a:solidFill>
                <a:latin typeface="+mn-lt"/>
              </a:rPr>
              <a:t>  Workplace;</a:t>
            </a:r>
          </a:p>
          <a:p>
            <a:pPr>
              <a:buFontTx/>
              <a:buBlip>
                <a:blip r:embed="rId4"/>
              </a:buBlip>
              <a:tabLst>
                <a:tab pos="-2114550" algn="l"/>
                <a:tab pos="-1771650" algn="l"/>
                <a:tab pos="-514350" algn="l"/>
              </a:tabLst>
            </a:pPr>
            <a:endParaRPr lang="en-US" sz="2000" dirty="0">
              <a:solidFill>
                <a:schemeClr val="bg1"/>
              </a:solidFill>
              <a:latin typeface="+mn-lt"/>
            </a:endParaRPr>
          </a:p>
          <a:p>
            <a:pPr>
              <a:buFontTx/>
              <a:buBlip>
                <a:blip r:embed="rId4"/>
              </a:buBlip>
              <a:tabLst>
                <a:tab pos="-2114550" algn="l"/>
                <a:tab pos="-1771650" algn="l"/>
                <a:tab pos="-514350" algn="l"/>
              </a:tabLst>
            </a:pPr>
            <a:r>
              <a:rPr lang="en-US" sz="2000" dirty="0">
                <a:solidFill>
                  <a:schemeClr val="bg1"/>
                </a:solidFill>
                <a:latin typeface="+mn-lt"/>
              </a:rPr>
              <a:t>  Translator;</a:t>
            </a:r>
            <a:endParaRPr lang="bg-BG" sz="2800" dirty="0">
              <a:solidFill>
                <a:schemeClr val="bg1"/>
              </a:solidFill>
              <a:latin typeface="+mn-lt"/>
            </a:endParaRPr>
          </a:p>
        </p:txBody>
      </p:sp>
      <p:sp>
        <p:nvSpPr>
          <p:cNvPr id="4" name="Правоъгълник 3"/>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7</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Activities that perform the lead Auditor</a:t>
            </a:r>
            <a:endParaRPr lang="en-GB" sz="2400" b="1" cap="all" dirty="0">
              <a:solidFill>
                <a:srgbClr val="0B508F"/>
              </a:solidFill>
              <a:latin typeface="Arial Black" pitchFamily="34" charset="0"/>
            </a:endParaRPr>
          </a:p>
        </p:txBody>
      </p:sp>
      <p:sp>
        <p:nvSpPr>
          <p:cNvPr id="5" name="Правоъгълник 4"/>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is directly responsible for</a:t>
            </a:r>
            <a:r>
              <a:rPr lang="en-GB" sz="2400" b="1" dirty="0">
                <a:solidFill>
                  <a:schemeClr val="bg1"/>
                </a:solidFill>
                <a:latin typeface="+mn-lt"/>
              </a:rPr>
              <a:t>:</a:t>
            </a:r>
            <a:endParaRPr lang="bg-BG" sz="2400" b="1" dirty="0">
              <a:solidFill>
                <a:schemeClr val="bg1"/>
              </a:solidFill>
              <a:latin typeface="+mn-lt"/>
            </a:endParaRPr>
          </a:p>
        </p:txBody>
      </p:sp>
      <p:pic>
        <p:nvPicPr>
          <p:cNvPr id="6" name="Picture 7" descr="MC900383528[1]"/>
          <p:cNvPicPr>
            <a:picLocks noChangeAspect="1" noChangeArrowheads="1"/>
          </p:cNvPicPr>
          <p:nvPr/>
        </p:nvPicPr>
        <p:blipFill>
          <a:blip r:embed="rId5" cstate="print"/>
          <a:srcRect/>
          <a:stretch>
            <a:fillRect/>
          </a:stretch>
        </p:blipFill>
        <p:spPr bwMode="auto">
          <a:xfrm>
            <a:off x="7467600" y="533400"/>
            <a:ext cx="1505749" cy="18288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6"/>
          <p:cNvSpPr>
            <a:spLocks noChangeArrowheads="1"/>
          </p:cNvSpPr>
          <p:nvPr/>
        </p:nvSpPr>
        <p:spPr bwMode="auto">
          <a:xfrm>
            <a:off x="0" y="1600200"/>
            <a:ext cx="8915400" cy="2246769"/>
          </a:xfrm>
          <a:prstGeom prst="rect">
            <a:avLst/>
          </a:prstGeom>
          <a:noFill/>
          <a:ln w="9525">
            <a:noFill/>
            <a:miter lim="800000"/>
            <a:headEnd/>
            <a:tailEnd/>
          </a:ln>
          <a:effectLst/>
        </p:spPr>
        <p:txBody>
          <a:bodyPr wrap="square">
            <a:spAutoFit/>
          </a:bodyPr>
          <a:lstStyle/>
          <a:p>
            <a:pPr>
              <a:buFontTx/>
              <a:buBlip>
                <a:blip r:embed="rId3"/>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Opening meeting;</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Closed meeting;</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Periodical meetings with the top  management;</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Meetings with auditors.</a:t>
            </a:r>
            <a:endParaRPr lang="bg-BG" sz="2000" dirty="0">
              <a:solidFill>
                <a:schemeClr val="bg1"/>
              </a:solidFill>
              <a:latin typeface="+mn-lt"/>
            </a:endParaRPr>
          </a:p>
        </p:txBody>
      </p:sp>
      <p:pic>
        <p:nvPicPr>
          <p:cNvPr id="83975" name="Picture 7"/>
          <p:cNvPicPr>
            <a:picLocks noChangeAspect="1" noChangeArrowheads="1"/>
          </p:cNvPicPr>
          <p:nvPr/>
        </p:nvPicPr>
        <p:blipFill>
          <a:blip r:embed="rId4" cstate="print"/>
          <a:srcRect/>
          <a:stretch>
            <a:fillRect/>
          </a:stretch>
        </p:blipFill>
        <p:spPr bwMode="auto">
          <a:xfrm>
            <a:off x="3276600" y="3581400"/>
            <a:ext cx="4114800" cy="2743200"/>
          </a:xfrm>
          <a:prstGeom prst="rect">
            <a:avLst/>
          </a:prstGeom>
          <a:noFill/>
          <a:ln w="9525">
            <a:noFill/>
            <a:miter lim="800000"/>
            <a:headEnd/>
            <a:tailEnd/>
          </a:ln>
          <a:effectLst/>
        </p:spPr>
      </p:pic>
      <p:sp>
        <p:nvSpPr>
          <p:cNvPr id="4" name="Правоъгълник 3"/>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8</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Actions that carried out the lead Auditor</a:t>
            </a:r>
            <a:endParaRPr lang="en-GB" sz="2400" b="1" cap="all" dirty="0">
              <a:solidFill>
                <a:srgbClr val="0B508F"/>
              </a:solidFill>
              <a:latin typeface="Arial Black" pitchFamily="34" charset="0"/>
            </a:endParaRPr>
          </a:p>
        </p:txBody>
      </p:sp>
      <p:sp>
        <p:nvSpPr>
          <p:cNvPr id="5" name="Правоъгълник 4"/>
          <p:cNvSpPr/>
          <p:nvPr/>
        </p:nvSpPr>
        <p:spPr>
          <a:xfrm>
            <a:off x="0" y="1066801"/>
            <a:ext cx="4343400" cy="457200"/>
          </a:xfrm>
          <a:prstGeom prst="rect">
            <a:avLst/>
          </a:prstGeom>
        </p:spPr>
        <p:txBody>
          <a:bodyPr wrap="square">
            <a:spAutoFit/>
          </a:bodyPr>
          <a:lstStyle/>
          <a:p>
            <a:r>
              <a:rPr lang="en-US" sz="2400" b="1" dirty="0">
                <a:solidFill>
                  <a:schemeClr val="bg1"/>
                </a:solidFill>
                <a:latin typeface="+mn-lt"/>
              </a:rPr>
              <a:t>The lead auditor manages:</a:t>
            </a:r>
            <a:endParaRPr lang="bg-BG" sz="2400" b="1" dirty="0">
              <a:solidFill>
                <a:schemeClr val="bg1"/>
              </a:solidFill>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ChangeArrowheads="1"/>
          </p:cNvSpPr>
          <p:nvPr/>
        </p:nvSpPr>
        <p:spPr bwMode="auto">
          <a:xfrm>
            <a:off x="152400" y="1763713"/>
            <a:ext cx="8991600" cy="4708981"/>
          </a:xfrm>
          <a:prstGeom prst="rect">
            <a:avLst/>
          </a:prstGeom>
          <a:noFill/>
          <a:ln w="9525">
            <a:noFill/>
            <a:miter lim="800000"/>
            <a:headEnd/>
            <a:tailEnd/>
          </a:ln>
          <a:effectLst/>
        </p:spPr>
        <p:txBody>
          <a:bodyPr wrap="square">
            <a:spAutoFit/>
          </a:bodyPr>
          <a:lstStyle/>
          <a:p>
            <a:pPr>
              <a:buFontTx/>
              <a:buBlip>
                <a:blip r:embed="rId3"/>
              </a:buBlip>
              <a:tabLst>
                <a:tab pos="-2114550" algn="l"/>
                <a:tab pos="-1771650" algn="l"/>
                <a:tab pos="-514350" algn="l"/>
              </a:tabLst>
            </a:pPr>
            <a:r>
              <a:rPr lang="en-US" sz="2000" dirty="0">
                <a:solidFill>
                  <a:schemeClr val="bg1"/>
                </a:solidFill>
                <a:latin typeface="+mn-lt"/>
              </a:rPr>
              <a:t> To be prepared and do not late;</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To prepare a timetable for the day;</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To register participants;</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To participate in the audit together to the whole team of auditors;</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To take into account the presence of the management of the </a:t>
            </a:r>
          </a:p>
          <a:p>
            <a:pPr>
              <a:tabLst>
                <a:tab pos="-2114550" algn="l"/>
                <a:tab pos="-1771650" algn="l"/>
                <a:tab pos="-514350" algn="l"/>
              </a:tabLst>
            </a:pPr>
            <a:r>
              <a:rPr lang="en-US" sz="2000" dirty="0">
                <a:solidFill>
                  <a:schemeClr val="bg1"/>
                </a:solidFill>
                <a:latin typeface="+mn-lt"/>
              </a:rPr>
              <a:t>   audited entity (or at least a representative of management);</a:t>
            </a:r>
          </a:p>
          <a:p>
            <a:pPr>
              <a:buFontTx/>
              <a:buBlip>
                <a:blip r:embed="rId3"/>
              </a:buBlip>
              <a:tabLst>
                <a:tab pos="-2114550" algn="l"/>
                <a:tab pos="-1771650" algn="l"/>
                <a:tab pos="-514350" algn="l"/>
              </a:tabLst>
            </a:pPr>
            <a:endParaRPr lang="en-US" sz="2000" dirty="0">
              <a:solidFill>
                <a:schemeClr val="bg1"/>
              </a:solidFill>
              <a:latin typeface="+mn-lt"/>
            </a:endParaRPr>
          </a:p>
          <a:p>
            <a:pPr>
              <a:buFontTx/>
              <a:buBlip>
                <a:blip r:embed="rId3"/>
              </a:buBlip>
              <a:tabLst>
                <a:tab pos="-2114550" algn="l"/>
                <a:tab pos="-1771650" algn="l"/>
                <a:tab pos="-514350" algn="l"/>
              </a:tabLst>
            </a:pPr>
            <a:r>
              <a:rPr lang="en-US" sz="2000" dirty="0">
                <a:solidFill>
                  <a:schemeClr val="bg1"/>
                </a:solidFill>
                <a:latin typeface="+mn-lt"/>
              </a:rPr>
              <a:t> To manage meetings;</a:t>
            </a:r>
            <a:endParaRPr lang="bg-BG" sz="2000" dirty="0">
              <a:solidFill>
                <a:schemeClr val="bg1"/>
              </a:solidFill>
              <a:latin typeface="+mn-lt"/>
            </a:endParaRPr>
          </a:p>
          <a:p>
            <a:pPr>
              <a:tabLst>
                <a:tab pos="-2114550" algn="l"/>
                <a:tab pos="-1771650" algn="l"/>
                <a:tab pos="-514350" algn="l"/>
              </a:tabLst>
            </a:pPr>
            <a:endParaRPr lang="bg-BG" sz="2000" dirty="0">
              <a:solidFill>
                <a:schemeClr val="bg1"/>
              </a:solidFill>
              <a:latin typeface="+mn-lt"/>
            </a:endParaRPr>
          </a:p>
          <a:p>
            <a:pPr>
              <a:tabLst>
                <a:tab pos="-2114550" algn="l"/>
                <a:tab pos="-1771650" algn="l"/>
                <a:tab pos="-514350" algn="l"/>
              </a:tabLst>
            </a:pPr>
            <a:endParaRPr lang="bg-BG" sz="2000" dirty="0">
              <a:solidFill>
                <a:schemeClr val="bg1"/>
              </a:solidFill>
              <a:latin typeface="+mn-lt"/>
            </a:endParaRPr>
          </a:p>
          <a:p>
            <a:pPr algn="ctr">
              <a:tabLst>
                <a:tab pos="-2114550" algn="l"/>
                <a:tab pos="-1771650" algn="l"/>
                <a:tab pos="-514350" algn="l"/>
              </a:tabLst>
            </a:pPr>
            <a:r>
              <a:rPr lang="bg-BG" sz="2000" dirty="0">
                <a:solidFill>
                  <a:schemeClr val="bg1"/>
                </a:solidFill>
                <a:latin typeface="+mn-lt"/>
              </a:rPr>
              <a:t> </a:t>
            </a:r>
            <a:r>
              <a:rPr lang="en-GB" sz="2000" b="1" i="1" dirty="0">
                <a:solidFill>
                  <a:schemeClr val="bg1"/>
                </a:solidFill>
                <a:latin typeface="+mn-lt"/>
              </a:rPr>
              <a:t>Manage the time</a:t>
            </a:r>
            <a:r>
              <a:rPr lang="bg-BG" sz="2000" b="1" i="1" dirty="0">
                <a:solidFill>
                  <a:schemeClr val="bg1"/>
                </a:solidFill>
                <a:latin typeface="+mn-lt"/>
              </a:rPr>
              <a:t>!</a:t>
            </a:r>
          </a:p>
        </p:txBody>
      </p:sp>
      <p:pic>
        <p:nvPicPr>
          <p:cNvPr id="86023" name="Picture 7"/>
          <p:cNvPicPr>
            <a:picLocks noChangeAspect="1" noChangeArrowheads="1"/>
          </p:cNvPicPr>
          <p:nvPr/>
        </p:nvPicPr>
        <p:blipFill>
          <a:blip r:embed="rId4" cstate="print"/>
          <a:srcRect/>
          <a:stretch>
            <a:fillRect/>
          </a:stretch>
        </p:blipFill>
        <p:spPr bwMode="auto">
          <a:xfrm>
            <a:off x="4953000" y="1295400"/>
            <a:ext cx="3819938" cy="2091871"/>
          </a:xfrm>
          <a:prstGeom prst="rect">
            <a:avLst/>
          </a:prstGeom>
          <a:noFill/>
          <a:ln w="9525">
            <a:noFill/>
            <a:miter lim="800000"/>
            <a:headEnd/>
            <a:tailEnd/>
          </a:ln>
          <a:effectLst/>
        </p:spPr>
      </p:pic>
      <p:pic>
        <p:nvPicPr>
          <p:cNvPr id="86024" name="Picture 8"/>
          <p:cNvPicPr>
            <a:picLocks noChangeAspect="1" noChangeArrowheads="1"/>
          </p:cNvPicPr>
          <p:nvPr/>
        </p:nvPicPr>
        <p:blipFill>
          <a:blip r:embed="rId5" cstate="print"/>
          <a:srcRect/>
          <a:stretch>
            <a:fillRect/>
          </a:stretch>
        </p:blipFill>
        <p:spPr bwMode="auto">
          <a:xfrm>
            <a:off x="3429000" y="5036408"/>
            <a:ext cx="2590800" cy="945292"/>
          </a:xfrm>
          <a:prstGeom prst="rect">
            <a:avLst/>
          </a:prstGeom>
          <a:noFill/>
          <a:ln w="9525">
            <a:noFill/>
            <a:miter lim="800000"/>
            <a:headEnd/>
            <a:tailEnd/>
          </a:ln>
          <a:effectLst/>
        </p:spPr>
      </p:pic>
      <p:sp>
        <p:nvSpPr>
          <p:cNvPr id="6" name="Правоъгълник 5"/>
          <p:cNvSpPr/>
          <p:nvPr/>
        </p:nvSpPr>
        <p:spPr>
          <a:xfrm>
            <a:off x="0" y="0"/>
            <a:ext cx="54864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8</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Actions that carried out the lead Auditor</a:t>
            </a:r>
            <a:endParaRPr lang="en-GB" sz="2400" b="1" cap="all" dirty="0">
              <a:solidFill>
                <a:srgbClr val="0B508F"/>
              </a:solidFill>
              <a:latin typeface="Arial Black" pitchFamily="34" charset="0"/>
            </a:endParaRPr>
          </a:p>
        </p:txBody>
      </p:sp>
      <p:sp>
        <p:nvSpPr>
          <p:cNvPr id="7" name="Правоъгълник 6"/>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have to:</a:t>
            </a:r>
            <a:endParaRPr lang="bg-BG" sz="2400" b="1" dirty="0">
              <a:solidFill>
                <a:schemeClr val="bg1"/>
              </a:solidFill>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Rectangle 6"/>
          <p:cNvSpPr>
            <a:spLocks noChangeArrowheads="1"/>
          </p:cNvSpPr>
          <p:nvPr/>
        </p:nvSpPr>
        <p:spPr bwMode="auto">
          <a:xfrm>
            <a:off x="0" y="1676400"/>
            <a:ext cx="8991600" cy="4093428"/>
          </a:xfrm>
          <a:prstGeom prst="rect">
            <a:avLst/>
          </a:prstGeom>
          <a:noFill/>
          <a:ln w="9525">
            <a:noFill/>
            <a:miter lim="800000"/>
            <a:headEnd/>
            <a:tailEnd/>
          </a:ln>
          <a:effectLst/>
        </p:spPr>
        <p:txBody>
          <a:bodyPr wrap="square">
            <a:spAutoFit/>
          </a:bodyPr>
          <a:lstStyle/>
          <a:p>
            <a:pPr>
              <a:buFontTx/>
              <a:buBlip>
                <a:blip r:embed="rId3"/>
              </a:buBlip>
              <a:tabLst>
                <a:tab pos="-2114550" algn="l"/>
                <a:tab pos="-1771650" algn="l"/>
                <a:tab pos="-514350" algn="l"/>
              </a:tabLst>
            </a:pPr>
            <a:r>
              <a:rPr lang="en-US" sz="2000" dirty="0">
                <a:solidFill>
                  <a:schemeClr val="bg1"/>
                </a:solidFill>
                <a:latin typeface="+mn-lt"/>
              </a:rPr>
              <a:t> To present the team auditors;</a:t>
            </a:r>
          </a:p>
          <a:p>
            <a:pPr>
              <a:buFontTx/>
              <a:buBlip>
                <a:blip r:embed="rId3"/>
              </a:buBlip>
              <a:tabLst>
                <a:tab pos="-2114550" algn="l"/>
                <a:tab pos="-1771650" algn="l"/>
                <a:tab pos="-514350" algn="l"/>
              </a:tabLst>
            </a:pPr>
            <a:r>
              <a:rPr lang="en-US" sz="2000" dirty="0">
                <a:solidFill>
                  <a:schemeClr val="bg1"/>
                </a:solidFill>
                <a:latin typeface="+mn-lt"/>
              </a:rPr>
              <a:t> To explain the causes, scope and criteria led to the audit;</a:t>
            </a:r>
          </a:p>
          <a:p>
            <a:pPr>
              <a:buFontTx/>
              <a:buBlip>
                <a:blip r:embed="rId3"/>
              </a:buBlip>
              <a:tabLst>
                <a:tab pos="-2114550" algn="l"/>
                <a:tab pos="-1771650" algn="l"/>
                <a:tab pos="-514350" algn="l"/>
              </a:tabLst>
            </a:pPr>
            <a:r>
              <a:rPr lang="en-US" sz="2000" dirty="0">
                <a:solidFill>
                  <a:schemeClr val="bg1"/>
                </a:solidFill>
                <a:latin typeface="+mn-lt"/>
              </a:rPr>
              <a:t> To review the plan and audit method;</a:t>
            </a:r>
          </a:p>
          <a:p>
            <a:pPr>
              <a:buFontTx/>
              <a:buBlip>
                <a:blip r:embed="rId3"/>
              </a:buBlip>
              <a:tabLst>
                <a:tab pos="-2114550" algn="l"/>
                <a:tab pos="-1771650" algn="l"/>
                <a:tab pos="-514350" algn="l"/>
              </a:tabLst>
            </a:pPr>
            <a:r>
              <a:rPr lang="en-US" sz="2000" dirty="0">
                <a:solidFill>
                  <a:schemeClr val="bg1"/>
                </a:solidFill>
                <a:latin typeface="+mn-lt"/>
              </a:rPr>
              <a:t> To explain the sampling nature of the audit;</a:t>
            </a:r>
          </a:p>
          <a:p>
            <a:pPr>
              <a:buFontTx/>
              <a:buBlip>
                <a:blip r:embed="rId3"/>
              </a:buBlip>
              <a:tabLst>
                <a:tab pos="-2114550" algn="l"/>
                <a:tab pos="-1771650" algn="l"/>
                <a:tab pos="-514350" algn="l"/>
              </a:tabLst>
            </a:pPr>
            <a:r>
              <a:rPr lang="en-US" sz="2000" dirty="0">
                <a:solidFill>
                  <a:schemeClr val="bg1"/>
                </a:solidFill>
                <a:latin typeface="+mn-lt"/>
              </a:rPr>
              <a:t> To declare its confidentiality;</a:t>
            </a:r>
          </a:p>
          <a:p>
            <a:pPr>
              <a:buFontTx/>
              <a:buBlip>
                <a:blip r:embed="rId3"/>
              </a:buBlip>
              <a:tabLst>
                <a:tab pos="-2114550" algn="l"/>
                <a:tab pos="-1771650" algn="l"/>
                <a:tab pos="-514350" algn="l"/>
              </a:tabLst>
            </a:pPr>
            <a:r>
              <a:rPr lang="en-US" sz="2000" dirty="0">
                <a:solidFill>
                  <a:schemeClr val="bg1"/>
                </a:solidFill>
                <a:latin typeface="+mn-lt"/>
              </a:rPr>
              <a:t> To clarify the methods of reporting;</a:t>
            </a:r>
          </a:p>
          <a:p>
            <a:pPr>
              <a:buFontTx/>
              <a:buBlip>
                <a:blip r:embed="rId3"/>
              </a:buBlip>
              <a:tabLst>
                <a:tab pos="-2114550" algn="l"/>
                <a:tab pos="-1771650" algn="l"/>
                <a:tab pos="-514350" algn="l"/>
              </a:tabLst>
            </a:pPr>
            <a:r>
              <a:rPr lang="en-US" sz="2000" dirty="0">
                <a:solidFill>
                  <a:schemeClr val="bg1"/>
                </a:solidFill>
                <a:latin typeface="+mn-lt"/>
              </a:rPr>
              <a:t> To classify the nonconformities;</a:t>
            </a:r>
          </a:p>
          <a:p>
            <a:pPr>
              <a:buFontTx/>
              <a:buBlip>
                <a:blip r:embed="rId3"/>
              </a:buBlip>
              <a:tabLst>
                <a:tab pos="-2114550" algn="l"/>
                <a:tab pos="-1771650" algn="l"/>
                <a:tab pos="-514350" algn="l"/>
              </a:tabLst>
            </a:pPr>
            <a:r>
              <a:rPr lang="en-US" sz="2000" dirty="0">
                <a:solidFill>
                  <a:schemeClr val="bg1"/>
                </a:solidFill>
                <a:latin typeface="+mn-lt"/>
              </a:rPr>
              <a:t> To confirm the readiness of the staff of the </a:t>
            </a:r>
          </a:p>
          <a:p>
            <a:pPr>
              <a:tabLst>
                <a:tab pos="-2114550" algn="l"/>
                <a:tab pos="-1771650" algn="l"/>
                <a:tab pos="-514350" algn="l"/>
              </a:tabLst>
            </a:pPr>
            <a:r>
              <a:rPr lang="en-US" sz="2000" dirty="0">
                <a:solidFill>
                  <a:schemeClr val="bg1"/>
                </a:solidFill>
                <a:latin typeface="+mn-lt"/>
              </a:rPr>
              <a:t>    company for the audit;</a:t>
            </a:r>
          </a:p>
          <a:p>
            <a:pPr>
              <a:buFontTx/>
              <a:buBlip>
                <a:blip r:embed="rId3"/>
              </a:buBlip>
              <a:tabLst>
                <a:tab pos="-2114550" algn="l"/>
                <a:tab pos="-1771650" algn="l"/>
                <a:tab pos="-514350" algn="l"/>
              </a:tabLst>
            </a:pPr>
            <a:r>
              <a:rPr lang="en-US" sz="2000" dirty="0">
                <a:solidFill>
                  <a:schemeClr val="bg1"/>
                </a:solidFill>
                <a:latin typeface="+mn-lt"/>
              </a:rPr>
              <a:t> To confirm the logistics;</a:t>
            </a:r>
          </a:p>
          <a:p>
            <a:pPr>
              <a:buFontTx/>
              <a:buBlip>
                <a:blip r:embed="rId3"/>
              </a:buBlip>
              <a:tabLst>
                <a:tab pos="-2114550" algn="l"/>
                <a:tab pos="-1771650" algn="l"/>
                <a:tab pos="-514350" algn="l"/>
              </a:tabLst>
            </a:pPr>
            <a:r>
              <a:rPr lang="en-US" sz="2000" dirty="0">
                <a:solidFill>
                  <a:schemeClr val="bg1"/>
                </a:solidFill>
                <a:latin typeface="+mn-lt"/>
              </a:rPr>
              <a:t> To confirm the accompanying persons;</a:t>
            </a:r>
          </a:p>
          <a:p>
            <a:pPr>
              <a:buFontTx/>
              <a:buBlip>
                <a:blip r:embed="rId3"/>
              </a:buBlip>
              <a:tabLst>
                <a:tab pos="-2114550" algn="l"/>
                <a:tab pos="-1771650" algn="l"/>
                <a:tab pos="-514350" algn="l"/>
              </a:tabLst>
            </a:pPr>
            <a:r>
              <a:rPr lang="en-US" sz="2000" dirty="0">
                <a:solidFill>
                  <a:schemeClr val="bg1"/>
                </a:solidFill>
                <a:latin typeface="+mn-lt"/>
              </a:rPr>
              <a:t> To confirm the safety requirements;</a:t>
            </a:r>
          </a:p>
          <a:p>
            <a:pPr>
              <a:buFontTx/>
              <a:buBlip>
                <a:blip r:embed="rId3"/>
              </a:buBlip>
              <a:tabLst>
                <a:tab pos="-2114550" algn="l"/>
                <a:tab pos="-1771650" algn="l"/>
                <a:tab pos="-514350" algn="l"/>
              </a:tabLst>
            </a:pPr>
            <a:r>
              <a:rPr lang="en-US" sz="2000" dirty="0">
                <a:solidFill>
                  <a:schemeClr val="bg1"/>
                </a:solidFill>
                <a:latin typeface="+mn-lt"/>
              </a:rPr>
              <a:t> To give an opportunity to ask questions;</a:t>
            </a:r>
            <a:endParaRPr lang="bg-BG" sz="2000" b="1" i="1" dirty="0">
              <a:solidFill>
                <a:schemeClr val="bg1"/>
              </a:solidFill>
              <a:latin typeface="+mn-lt"/>
            </a:endParaRPr>
          </a:p>
        </p:txBody>
      </p:sp>
      <p:pic>
        <p:nvPicPr>
          <p:cNvPr id="88071" name="Picture 7"/>
          <p:cNvPicPr>
            <a:picLocks noChangeAspect="1" noChangeArrowheads="1"/>
          </p:cNvPicPr>
          <p:nvPr/>
        </p:nvPicPr>
        <p:blipFill>
          <a:blip r:embed="rId4" cstate="print"/>
          <a:srcRect/>
          <a:stretch>
            <a:fillRect/>
          </a:stretch>
        </p:blipFill>
        <p:spPr bwMode="auto">
          <a:xfrm>
            <a:off x="5715000" y="2819400"/>
            <a:ext cx="3200585" cy="2132014"/>
          </a:xfrm>
          <a:prstGeom prst="rect">
            <a:avLst/>
          </a:prstGeom>
          <a:noFill/>
          <a:ln w="9525">
            <a:noFill/>
            <a:miter lim="800000"/>
            <a:headEnd/>
            <a:tailEnd/>
          </a:ln>
          <a:effectLst/>
        </p:spPr>
      </p:pic>
      <p:pic>
        <p:nvPicPr>
          <p:cNvPr id="88072" name="Picture 8" descr="MP900409138[1]"/>
          <p:cNvPicPr>
            <a:picLocks noChangeAspect="1" noChangeArrowheads="1"/>
          </p:cNvPicPr>
          <p:nvPr/>
        </p:nvPicPr>
        <p:blipFill>
          <a:blip r:embed="rId5" cstate="print"/>
          <a:srcRect/>
          <a:stretch>
            <a:fillRect/>
          </a:stretch>
        </p:blipFill>
        <p:spPr bwMode="auto">
          <a:xfrm>
            <a:off x="7620000" y="533400"/>
            <a:ext cx="1160462" cy="1600200"/>
          </a:xfrm>
          <a:prstGeom prst="rect">
            <a:avLst/>
          </a:prstGeom>
          <a:noFill/>
        </p:spPr>
      </p:pic>
      <p:sp>
        <p:nvSpPr>
          <p:cNvPr id="6" name="Правоъгълник 5"/>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8</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Actions that carried out the lead Auditor</a:t>
            </a:r>
            <a:endParaRPr lang="en-GB" sz="2400" b="1" cap="all" dirty="0">
              <a:solidFill>
                <a:srgbClr val="0B508F"/>
              </a:solidFill>
              <a:latin typeface="Arial Black" pitchFamily="34" charset="0"/>
            </a:endParaRPr>
          </a:p>
        </p:txBody>
      </p:sp>
      <p:sp>
        <p:nvSpPr>
          <p:cNvPr id="7" name="Правоъгълник 6"/>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have to:</a:t>
            </a:r>
            <a:endParaRPr lang="bg-BG" sz="2400" b="1" dirty="0">
              <a:solidFill>
                <a:schemeClr val="bg1"/>
              </a:solidFill>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9" name="Rectangle 7"/>
          <p:cNvSpPr>
            <a:spLocks noChangeArrowheads="1"/>
          </p:cNvSpPr>
          <p:nvPr/>
        </p:nvSpPr>
        <p:spPr bwMode="auto">
          <a:xfrm>
            <a:off x="0" y="1600200"/>
            <a:ext cx="8915400" cy="1323439"/>
          </a:xfrm>
          <a:prstGeom prst="rect">
            <a:avLst/>
          </a:prstGeom>
          <a:noFill/>
          <a:ln w="9525">
            <a:noFill/>
            <a:miter lim="800000"/>
            <a:headEnd/>
            <a:tailEnd/>
          </a:ln>
          <a:effectLst/>
        </p:spPr>
        <p:txBody>
          <a:bodyPr wrap="square">
            <a:spAutoFit/>
          </a:bodyPr>
          <a:lstStyle/>
          <a:p>
            <a:pPr>
              <a:buFontTx/>
              <a:buBlip>
                <a:blip r:embed="rId3"/>
              </a:buBlip>
              <a:tabLst>
                <a:tab pos="-2114550" algn="l"/>
                <a:tab pos="-1771650" algn="l"/>
                <a:tab pos="-514350" algn="l"/>
              </a:tabLst>
            </a:pPr>
            <a:r>
              <a:rPr lang="en-US" sz="2000" dirty="0">
                <a:solidFill>
                  <a:schemeClr val="bg1"/>
                </a:solidFill>
                <a:latin typeface="+mn-lt"/>
              </a:rPr>
              <a:t>  To confirm the effective planning and conducting of the audit;</a:t>
            </a:r>
          </a:p>
          <a:p>
            <a:pPr>
              <a:buFontTx/>
              <a:buBlip>
                <a:blip r:embed="rId3"/>
              </a:buBlip>
              <a:tabLst>
                <a:tab pos="-2114550" algn="l"/>
                <a:tab pos="-1771650" algn="l"/>
                <a:tab pos="-514350" algn="l"/>
              </a:tabLst>
            </a:pPr>
            <a:r>
              <a:rPr lang="en-US" sz="2000" dirty="0">
                <a:solidFill>
                  <a:schemeClr val="bg1"/>
                </a:solidFill>
                <a:latin typeface="+mn-lt"/>
              </a:rPr>
              <a:t>  To confirm the performance and scope of the audit;</a:t>
            </a:r>
          </a:p>
          <a:p>
            <a:pPr>
              <a:buFontTx/>
              <a:buBlip>
                <a:blip r:embed="rId3"/>
              </a:buBlip>
              <a:tabLst>
                <a:tab pos="-2114550" algn="l"/>
                <a:tab pos="-1771650" algn="l"/>
                <a:tab pos="-514350" algn="l"/>
              </a:tabLst>
            </a:pPr>
            <a:r>
              <a:rPr lang="en-US" sz="2000" dirty="0">
                <a:solidFill>
                  <a:schemeClr val="bg1"/>
                </a:solidFill>
                <a:latin typeface="+mn-lt"/>
              </a:rPr>
              <a:t>  To summarize the results obtained;</a:t>
            </a:r>
          </a:p>
          <a:p>
            <a:pPr>
              <a:buFontTx/>
              <a:buBlip>
                <a:blip r:embed="rId3"/>
              </a:buBlip>
              <a:tabLst>
                <a:tab pos="-2114550" algn="l"/>
                <a:tab pos="-1771650" algn="l"/>
                <a:tab pos="-514350" algn="l"/>
              </a:tabLst>
            </a:pPr>
            <a:r>
              <a:rPr lang="en-US" sz="2000" dirty="0">
                <a:solidFill>
                  <a:schemeClr val="bg1"/>
                </a:solidFill>
                <a:latin typeface="+mn-lt"/>
              </a:rPr>
              <a:t>  To analyze the nonconformities;</a:t>
            </a:r>
            <a:endParaRPr lang="bg-BG" sz="2000" dirty="0">
              <a:solidFill>
                <a:schemeClr val="bg1"/>
              </a:solidFill>
              <a:latin typeface="+mn-lt"/>
            </a:endParaRPr>
          </a:p>
        </p:txBody>
      </p:sp>
      <p:pic>
        <p:nvPicPr>
          <p:cNvPr id="90120" name="Picture 8"/>
          <p:cNvPicPr>
            <a:picLocks noChangeAspect="1" noChangeArrowheads="1"/>
          </p:cNvPicPr>
          <p:nvPr/>
        </p:nvPicPr>
        <p:blipFill>
          <a:blip r:embed="rId4" cstate="print"/>
          <a:srcRect/>
          <a:stretch>
            <a:fillRect/>
          </a:stretch>
        </p:blipFill>
        <p:spPr bwMode="auto">
          <a:xfrm>
            <a:off x="2477157" y="3581400"/>
            <a:ext cx="4008168" cy="2667000"/>
          </a:xfrm>
          <a:prstGeom prst="rect">
            <a:avLst/>
          </a:prstGeom>
          <a:noFill/>
          <a:ln w="9525">
            <a:noFill/>
            <a:miter lim="800000"/>
            <a:headEnd/>
            <a:tailEnd/>
          </a:ln>
          <a:effectLst/>
        </p:spPr>
      </p:pic>
      <p:sp>
        <p:nvSpPr>
          <p:cNvPr id="5" name="Правоъгълник 4"/>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8</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Actions that carried out the lead Auditor</a:t>
            </a:r>
            <a:endParaRPr lang="en-GB" sz="2400" b="1" cap="all" dirty="0">
              <a:solidFill>
                <a:srgbClr val="0B508F"/>
              </a:solidFill>
              <a:latin typeface="Arial Black" pitchFamily="34" charset="0"/>
            </a:endParaRPr>
          </a:p>
        </p:txBody>
      </p:sp>
      <p:sp>
        <p:nvSpPr>
          <p:cNvPr id="6" name="Правоъгълник 5"/>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have to:</a:t>
            </a:r>
            <a:endParaRPr lang="bg-BG" sz="2400" b="1" dirty="0">
              <a:solidFill>
                <a:schemeClr val="bg1"/>
              </a:solidFill>
              <a:latin typeface="+mn-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Rectangle 6"/>
          <p:cNvSpPr>
            <a:spLocks noChangeArrowheads="1"/>
          </p:cNvSpPr>
          <p:nvPr/>
        </p:nvSpPr>
        <p:spPr bwMode="auto">
          <a:xfrm>
            <a:off x="0" y="914400"/>
            <a:ext cx="9144000" cy="3046988"/>
          </a:xfrm>
          <a:prstGeom prst="rect">
            <a:avLst/>
          </a:prstGeom>
          <a:noFill/>
          <a:ln w="9525">
            <a:noFill/>
            <a:miter lim="800000"/>
            <a:headEnd/>
            <a:tailEnd/>
          </a:ln>
          <a:effectLst/>
        </p:spPr>
        <p:txBody>
          <a:bodyPr wrap="square">
            <a:spAutoFit/>
          </a:bodyPr>
          <a:lstStyle/>
          <a:p>
            <a:pPr>
              <a:tabLst>
                <a:tab pos="-2114550" algn="l"/>
                <a:tab pos="-1771650" algn="l"/>
                <a:tab pos="-514350" algn="l"/>
              </a:tabLst>
            </a:pPr>
            <a:r>
              <a:rPr lang="en-US" sz="2400" b="1" dirty="0">
                <a:solidFill>
                  <a:schemeClr val="bg1"/>
                </a:solidFill>
                <a:latin typeface="+mn-lt"/>
              </a:rPr>
              <a:t>Conduct the meetings and conversations:</a:t>
            </a:r>
          </a:p>
          <a:p>
            <a:pPr>
              <a:tabLst>
                <a:tab pos="-2114550" algn="l"/>
                <a:tab pos="-1771650" algn="l"/>
                <a:tab pos="-514350" algn="l"/>
              </a:tabLst>
            </a:pPr>
            <a:endParaRPr lang="en-US" sz="2400" b="1" dirty="0">
              <a:solidFill>
                <a:schemeClr val="bg1"/>
              </a:solidFill>
              <a:latin typeface="+mn-lt"/>
            </a:endParaRPr>
          </a:p>
          <a:p>
            <a:pPr>
              <a:buFont typeface="Wingdings" pitchFamily="2" charset="2"/>
              <a:buChar char="ü"/>
              <a:tabLst>
                <a:tab pos="-2114550" algn="l"/>
                <a:tab pos="-1771650" algn="l"/>
                <a:tab pos="-514350" algn="l"/>
              </a:tabLst>
            </a:pPr>
            <a:r>
              <a:rPr lang="en-US" sz="2400" b="1" dirty="0">
                <a:solidFill>
                  <a:schemeClr val="bg1"/>
                </a:solidFill>
                <a:latin typeface="+mn-lt"/>
              </a:rPr>
              <a:t> </a:t>
            </a:r>
            <a:r>
              <a:rPr lang="en-US" sz="2000" dirty="0">
                <a:solidFill>
                  <a:schemeClr val="bg1"/>
                </a:solidFill>
                <a:latin typeface="+mn-lt"/>
              </a:rPr>
              <a:t> with representatives of the top management and other managers;</a:t>
            </a:r>
          </a:p>
          <a:p>
            <a:pPr>
              <a:buFont typeface="Wingdings" pitchFamily="2" charset="2"/>
              <a:buChar char="ü"/>
              <a:tabLst>
                <a:tab pos="-2114550" algn="l"/>
                <a:tab pos="-1771650" algn="l"/>
                <a:tab pos="-514350" algn="l"/>
              </a:tabLst>
            </a:pPr>
            <a:endParaRPr lang="en-US" sz="2000" dirty="0">
              <a:solidFill>
                <a:schemeClr val="bg1"/>
              </a:solidFill>
              <a:latin typeface="+mn-lt"/>
            </a:endParaRPr>
          </a:p>
          <a:p>
            <a:pPr>
              <a:buFont typeface="Wingdings" pitchFamily="2" charset="2"/>
              <a:buChar char="ü"/>
              <a:tabLst>
                <a:tab pos="-2114550" algn="l"/>
                <a:tab pos="-1771650" algn="l"/>
                <a:tab pos="-514350" algn="l"/>
              </a:tabLst>
            </a:pPr>
            <a:r>
              <a:rPr lang="en-US" sz="2000" dirty="0">
                <a:solidFill>
                  <a:schemeClr val="bg1"/>
                </a:solidFill>
                <a:latin typeface="+mn-lt"/>
              </a:rPr>
              <a:t>  for an overview of audit results;</a:t>
            </a:r>
          </a:p>
          <a:p>
            <a:pPr>
              <a:buFont typeface="Wingdings" pitchFamily="2" charset="2"/>
              <a:buChar char="ü"/>
              <a:tabLst>
                <a:tab pos="-2114550" algn="l"/>
                <a:tab pos="-1771650" algn="l"/>
                <a:tab pos="-514350" algn="l"/>
              </a:tabLst>
            </a:pPr>
            <a:endParaRPr lang="en-US" sz="2000" dirty="0">
              <a:solidFill>
                <a:schemeClr val="bg1"/>
              </a:solidFill>
              <a:latin typeface="+mn-lt"/>
            </a:endParaRPr>
          </a:p>
          <a:p>
            <a:pPr>
              <a:buFont typeface="Wingdings" pitchFamily="2" charset="2"/>
              <a:buChar char="ü"/>
              <a:tabLst>
                <a:tab pos="-2114550" algn="l"/>
                <a:tab pos="-1771650" algn="l"/>
                <a:tab pos="-514350" algn="l"/>
              </a:tabLst>
            </a:pPr>
            <a:r>
              <a:rPr lang="en-US" sz="2000" dirty="0">
                <a:solidFill>
                  <a:schemeClr val="bg1"/>
                </a:solidFill>
                <a:latin typeface="+mn-lt"/>
              </a:rPr>
              <a:t>  for discussion of the nonconformities;</a:t>
            </a:r>
          </a:p>
          <a:p>
            <a:pPr>
              <a:buFont typeface="Wingdings" pitchFamily="2" charset="2"/>
              <a:buChar char="ü"/>
              <a:tabLst>
                <a:tab pos="-2114550" algn="l"/>
                <a:tab pos="-1771650" algn="l"/>
                <a:tab pos="-514350" algn="l"/>
              </a:tabLst>
            </a:pPr>
            <a:endParaRPr lang="en-US" sz="2000" dirty="0">
              <a:solidFill>
                <a:schemeClr val="bg1"/>
              </a:solidFill>
              <a:latin typeface="+mn-lt"/>
            </a:endParaRPr>
          </a:p>
          <a:p>
            <a:pPr>
              <a:buFont typeface="Wingdings" pitchFamily="2" charset="2"/>
              <a:buChar char="ü"/>
              <a:tabLst>
                <a:tab pos="-2114550" algn="l"/>
                <a:tab pos="-1771650" algn="l"/>
                <a:tab pos="-514350" algn="l"/>
              </a:tabLst>
            </a:pPr>
            <a:r>
              <a:rPr lang="en-US" sz="2000" dirty="0">
                <a:solidFill>
                  <a:schemeClr val="bg1"/>
                </a:solidFill>
                <a:latin typeface="+mn-lt"/>
              </a:rPr>
              <a:t>  for coordination of the corrective actions;</a:t>
            </a:r>
            <a:endParaRPr lang="bg-BG" sz="2000" dirty="0">
              <a:solidFill>
                <a:schemeClr val="bg1"/>
              </a:solidFill>
              <a:latin typeface="+mn-lt"/>
            </a:endParaRPr>
          </a:p>
        </p:txBody>
      </p:sp>
      <p:pic>
        <p:nvPicPr>
          <p:cNvPr id="92167" name="Picture 7"/>
          <p:cNvPicPr>
            <a:picLocks noChangeAspect="1" noChangeArrowheads="1"/>
          </p:cNvPicPr>
          <p:nvPr/>
        </p:nvPicPr>
        <p:blipFill>
          <a:blip r:embed="rId3" cstate="print"/>
          <a:srcRect/>
          <a:stretch>
            <a:fillRect/>
          </a:stretch>
        </p:blipFill>
        <p:spPr bwMode="auto">
          <a:xfrm>
            <a:off x="3124200" y="3962400"/>
            <a:ext cx="3429000" cy="2641023"/>
          </a:xfrm>
          <a:prstGeom prst="rect">
            <a:avLst/>
          </a:prstGeom>
          <a:noFill/>
          <a:ln w="9525">
            <a:noFill/>
            <a:miter lim="800000"/>
            <a:headEnd/>
            <a:tailEnd/>
          </a:ln>
          <a:effectLst/>
        </p:spPr>
      </p:pic>
      <p:sp>
        <p:nvSpPr>
          <p:cNvPr id="5" name="Правоъгълник 4"/>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8</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Actions that carried out the lead Auditor</a:t>
            </a:r>
            <a:endParaRPr lang="en-GB" sz="2400" b="1" cap="all" dirty="0">
              <a:solidFill>
                <a:srgbClr val="0B508F"/>
              </a:solidFill>
              <a:latin typeface="Arial Black"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Rectangle 7"/>
          <p:cNvSpPr>
            <a:spLocks noChangeArrowheads="1"/>
          </p:cNvSpPr>
          <p:nvPr/>
        </p:nvSpPr>
        <p:spPr bwMode="auto">
          <a:xfrm>
            <a:off x="0" y="1371600"/>
            <a:ext cx="4572000" cy="3539430"/>
          </a:xfrm>
          <a:prstGeom prst="rect">
            <a:avLst/>
          </a:prstGeom>
          <a:noFill/>
          <a:ln w="9525">
            <a:noFill/>
            <a:miter lim="800000"/>
            <a:headEnd/>
            <a:tailEnd/>
          </a:ln>
          <a:effectLst/>
        </p:spPr>
        <p:txBody>
          <a:bodyPr wrap="square">
            <a:spAutoFit/>
          </a:bodyPr>
          <a:lstStyle/>
          <a:p>
            <a:pPr>
              <a:buFont typeface="Wingdings" pitchFamily="2" charset="2"/>
              <a:buChar char="ü"/>
              <a:tabLst>
                <a:tab pos="-2114550" algn="l"/>
                <a:tab pos="-1771650" algn="l"/>
                <a:tab pos="-514350" algn="l"/>
              </a:tabLst>
            </a:pPr>
            <a:endParaRPr lang="bg-BG" sz="2400" dirty="0">
              <a:solidFill>
                <a:schemeClr val="bg1"/>
              </a:solidFill>
              <a:latin typeface="+mn-lt"/>
            </a:endParaRPr>
          </a:p>
          <a:p>
            <a:pPr>
              <a:buFont typeface="Wingdings" pitchFamily="2" charset="2"/>
              <a:buChar char="ü"/>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 The preparation of the closing </a:t>
            </a:r>
          </a:p>
          <a:p>
            <a:pPr>
              <a:tabLst>
                <a:tab pos="-2114550" algn="l"/>
                <a:tab pos="-1771650" algn="l"/>
                <a:tab pos="-514350" algn="l"/>
              </a:tabLst>
            </a:pPr>
            <a:r>
              <a:rPr lang="en-US" sz="2000" dirty="0">
                <a:solidFill>
                  <a:schemeClr val="bg1"/>
                </a:solidFill>
                <a:latin typeface="+mn-lt"/>
              </a:rPr>
              <a:t>     meeting;</a:t>
            </a:r>
          </a:p>
          <a:p>
            <a:pPr>
              <a:buFont typeface="Wingdings" pitchFamily="2" charset="2"/>
              <a:buChar char="ü"/>
              <a:tabLst>
                <a:tab pos="-2114550" algn="l"/>
                <a:tab pos="-1771650" algn="l"/>
                <a:tab pos="-514350" algn="l"/>
              </a:tabLst>
            </a:pPr>
            <a:endParaRPr lang="en-US" sz="2000" dirty="0">
              <a:solidFill>
                <a:schemeClr val="bg1"/>
              </a:solidFill>
              <a:latin typeface="+mn-lt"/>
            </a:endParaRPr>
          </a:p>
          <a:p>
            <a:pPr>
              <a:buFont typeface="Wingdings" pitchFamily="2" charset="2"/>
              <a:buChar char="ü"/>
              <a:tabLst>
                <a:tab pos="-2114550" algn="l"/>
                <a:tab pos="-1771650" algn="l"/>
                <a:tab pos="-514350" algn="l"/>
              </a:tabLst>
            </a:pPr>
            <a:r>
              <a:rPr lang="en-US" sz="2000" dirty="0">
                <a:solidFill>
                  <a:schemeClr val="bg1"/>
                </a:solidFill>
                <a:latin typeface="+mn-lt"/>
              </a:rPr>
              <a:t>  The analysis and summarization </a:t>
            </a:r>
          </a:p>
          <a:p>
            <a:pPr>
              <a:tabLst>
                <a:tab pos="-2114550" algn="l"/>
                <a:tab pos="-1771650" algn="l"/>
                <a:tab pos="-514350" algn="l"/>
              </a:tabLst>
            </a:pPr>
            <a:r>
              <a:rPr lang="en-US" sz="2000" dirty="0">
                <a:solidFill>
                  <a:schemeClr val="bg1"/>
                </a:solidFill>
                <a:latin typeface="+mn-lt"/>
              </a:rPr>
              <a:t>     of results;</a:t>
            </a:r>
          </a:p>
          <a:p>
            <a:pPr>
              <a:buFont typeface="Wingdings" pitchFamily="2" charset="2"/>
              <a:buChar char="ü"/>
              <a:tabLst>
                <a:tab pos="-2114550" algn="l"/>
                <a:tab pos="-1771650" algn="l"/>
                <a:tab pos="-514350" algn="l"/>
              </a:tabLst>
            </a:pPr>
            <a:endParaRPr lang="en-US" sz="2000" dirty="0">
              <a:solidFill>
                <a:schemeClr val="bg1"/>
              </a:solidFill>
              <a:latin typeface="+mn-lt"/>
            </a:endParaRPr>
          </a:p>
          <a:p>
            <a:pPr>
              <a:buFont typeface="Wingdings" pitchFamily="2" charset="2"/>
              <a:buChar char="ü"/>
              <a:tabLst>
                <a:tab pos="-2114550" algn="l"/>
                <a:tab pos="-1771650" algn="l"/>
                <a:tab pos="-514350" algn="l"/>
              </a:tabLst>
            </a:pPr>
            <a:r>
              <a:rPr lang="en-US" sz="2000" dirty="0">
                <a:solidFill>
                  <a:schemeClr val="bg1"/>
                </a:solidFill>
                <a:latin typeface="+mn-lt"/>
              </a:rPr>
              <a:t>  The discussion of observations;</a:t>
            </a:r>
          </a:p>
          <a:p>
            <a:pPr>
              <a:buFont typeface="Wingdings" pitchFamily="2" charset="2"/>
              <a:buChar char="ü"/>
              <a:tabLst>
                <a:tab pos="-2114550" algn="l"/>
                <a:tab pos="-1771650" algn="l"/>
                <a:tab pos="-514350" algn="l"/>
              </a:tabLst>
            </a:pPr>
            <a:endParaRPr lang="en-US" sz="2000" dirty="0">
              <a:solidFill>
                <a:schemeClr val="bg1"/>
              </a:solidFill>
              <a:latin typeface="+mn-lt"/>
            </a:endParaRPr>
          </a:p>
          <a:p>
            <a:pPr>
              <a:buFont typeface="Wingdings" pitchFamily="2" charset="2"/>
              <a:buChar char="ü"/>
              <a:tabLst>
                <a:tab pos="-2114550" algn="l"/>
                <a:tab pos="-1771650" algn="l"/>
                <a:tab pos="-514350" algn="l"/>
              </a:tabLst>
            </a:pPr>
            <a:r>
              <a:rPr lang="en-US" sz="2000" dirty="0">
                <a:solidFill>
                  <a:schemeClr val="bg1"/>
                </a:solidFill>
                <a:latin typeface="+mn-lt"/>
              </a:rPr>
              <a:t>  The preparation of the final </a:t>
            </a:r>
          </a:p>
          <a:p>
            <a:pPr>
              <a:tabLst>
                <a:tab pos="-2114550" algn="l"/>
                <a:tab pos="-1771650" algn="l"/>
                <a:tab pos="-514350" algn="l"/>
              </a:tabLst>
            </a:pPr>
            <a:r>
              <a:rPr lang="en-US" sz="2000" dirty="0">
                <a:solidFill>
                  <a:schemeClr val="bg1"/>
                </a:solidFill>
                <a:latin typeface="+mn-lt"/>
              </a:rPr>
              <a:t>     report;</a:t>
            </a:r>
            <a:endParaRPr lang="bg-BG" sz="2000" dirty="0">
              <a:solidFill>
                <a:schemeClr val="bg1"/>
              </a:solidFill>
              <a:latin typeface="+mn-lt"/>
            </a:endParaRPr>
          </a:p>
        </p:txBody>
      </p:sp>
      <p:pic>
        <p:nvPicPr>
          <p:cNvPr id="94216" name="Picture 8"/>
          <p:cNvPicPr>
            <a:picLocks noChangeAspect="1" noChangeArrowheads="1"/>
          </p:cNvPicPr>
          <p:nvPr/>
        </p:nvPicPr>
        <p:blipFill>
          <a:blip r:embed="rId3" cstate="print"/>
          <a:srcRect/>
          <a:stretch>
            <a:fillRect/>
          </a:stretch>
        </p:blipFill>
        <p:spPr bwMode="auto">
          <a:xfrm>
            <a:off x="4953000" y="1524000"/>
            <a:ext cx="3962400" cy="3230969"/>
          </a:xfrm>
          <a:prstGeom prst="rect">
            <a:avLst/>
          </a:prstGeom>
          <a:noFill/>
          <a:ln w="9525">
            <a:noFill/>
            <a:miter lim="800000"/>
            <a:headEnd/>
            <a:tailEnd/>
          </a:ln>
          <a:effectLst/>
        </p:spPr>
      </p:pic>
      <p:sp>
        <p:nvSpPr>
          <p:cNvPr id="4" name="Правоъгълник 3"/>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8</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Actions that carried out the lead Auditor</a:t>
            </a:r>
            <a:endParaRPr lang="en-GB" sz="2400" b="1" cap="all" dirty="0">
              <a:solidFill>
                <a:srgbClr val="0B508F"/>
              </a:solidFill>
              <a:latin typeface="Arial Black" pitchFamily="34" charset="0"/>
            </a:endParaRPr>
          </a:p>
        </p:txBody>
      </p:sp>
      <p:sp>
        <p:nvSpPr>
          <p:cNvPr id="5" name="Правоъгълник 4"/>
          <p:cNvSpPr/>
          <p:nvPr/>
        </p:nvSpPr>
        <p:spPr>
          <a:xfrm>
            <a:off x="0" y="914400"/>
            <a:ext cx="7620000" cy="461665"/>
          </a:xfrm>
          <a:prstGeom prst="rect">
            <a:avLst/>
          </a:prstGeom>
        </p:spPr>
        <p:txBody>
          <a:bodyPr wrap="square">
            <a:spAutoFit/>
          </a:bodyPr>
          <a:lstStyle/>
          <a:p>
            <a:r>
              <a:rPr lang="en-US" sz="2400" b="1" dirty="0">
                <a:solidFill>
                  <a:schemeClr val="bg1"/>
                </a:solidFill>
                <a:latin typeface="+mn-lt"/>
              </a:rPr>
              <a:t>The lead auditor have to:</a:t>
            </a:r>
            <a:endParaRPr lang="bg-BG" sz="2400" b="1" dirty="0">
              <a:solidFill>
                <a:schemeClr val="bg1"/>
              </a:solidFill>
              <a:latin typeface="+mn-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Rectangle 6"/>
          <p:cNvSpPr>
            <a:spLocks noChangeArrowheads="1"/>
          </p:cNvSpPr>
          <p:nvPr/>
        </p:nvSpPr>
        <p:spPr bwMode="auto">
          <a:xfrm>
            <a:off x="0" y="1066800"/>
            <a:ext cx="9144000" cy="4462760"/>
          </a:xfrm>
          <a:prstGeom prst="rect">
            <a:avLst/>
          </a:prstGeom>
          <a:noFill/>
          <a:ln w="9525">
            <a:noFill/>
            <a:miter lim="800000"/>
            <a:headEnd/>
            <a:tailEnd/>
          </a:ln>
          <a:effectLst/>
        </p:spPr>
        <p:txBody>
          <a:bodyPr wrap="square">
            <a:spAutoFit/>
          </a:bodyPr>
          <a:lstStyle/>
          <a:p>
            <a:pPr>
              <a:buFont typeface="Wingdings" pitchFamily="2" charset="2"/>
              <a:buChar char="ü"/>
              <a:tabLst>
                <a:tab pos="-2114550" algn="l"/>
                <a:tab pos="-1771650" algn="l"/>
                <a:tab pos="-514350" algn="l"/>
              </a:tabLst>
            </a:pPr>
            <a:endParaRPr lang="bg-BG" sz="2400" b="1" dirty="0">
              <a:latin typeface="+mn-lt"/>
            </a:endParaRPr>
          </a:p>
          <a:p>
            <a:pPr>
              <a:buFont typeface="Wingdings" pitchFamily="2" charset="2"/>
              <a:buChar char="ü"/>
              <a:tabLst>
                <a:tab pos="-2114550" algn="l"/>
                <a:tab pos="-1771650" algn="l"/>
                <a:tab pos="-514350" algn="l"/>
              </a:tabLst>
            </a:pPr>
            <a:r>
              <a:rPr lang="en-US" sz="2000" dirty="0">
                <a:solidFill>
                  <a:schemeClr val="bg1"/>
                </a:solidFill>
                <a:latin typeface="+mn-lt"/>
              </a:rPr>
              <a:t>  To thank the audited organization;</a:t>
            </a:r>
          </a:p>
          <a:p>
            <a:pPr>
              <a:buFont typeface="Wingdings" pitchFamily="2" charset="2"/>
              <a:buChar char="ü"/>
              <a:tabLst>
                <a:tab pos="-2114550" algn="l"/>
                <a:tab pos="-1771650" algn="l"/>
                <a:tab pos="-514350" algn="l"/>
              </a:tabLst>
            </a:pPr>
            <a:r>
              <a:rPr lang="en-US" sz="2000" dirty="0">
                <a:solidFill>
                  <a:schemeClr val="bg1"/>
                </a:solidFill>
                <a:latin typeface="+mn-lt"/>
              </a:rPr>
              <a:t>  To summarize the reason, field and criterion of the audit;</a:t>
            </a:r>
          </a:p>
          <a:p>
            <a:pPr>
              <a:buFont typeface="Wingdings" pitchFamily="2" charset="2"/>
              <a:buChar char="ü"/>
              <a:tabLst>
                <a:tab pos="-2114550" algn="l"/>
                <a:tab pos="-1771650" algn="l"/>
                <a:tab pos="-514350" algn="l"/>
              </a:tabLst>
            </a:pPr>
            <a:r>
              <a:rPr lang="en-US" sz="2000" dirty="0">
                <a:solidFill>
                  <a:schemeClr val="bg1"/>
                </a:solidFill>
                <a:latin typeface="+mn-lt"/>
              </a:rPr>
              <a:t>  To review the program and methods of the audit;</a:t>
            </a:r>
          </a:p>
          <a:p>
            <a:pPr>
              <a:buFont typeface="Wingdings" pitchFamily="2" charset="2"/>
              <a:buChar char="ü"/>
              <a:tabLst>
                <a:tab pos="-2114550" algn="l"/>
                <a:tab pos="-1771650" algn="l"/>
                <a:tab pos="-514350" algn="l"/>
              </a:tabLst>
            </a:pPr>
            <a:r>
              <a:rPr lang="en-US" sz="2000" dirty="0">
                <a:solidFill>
                  <a:schemeClr val="bg1"/>
                </a:solidFill>
                <a:latin typeface="+mn-lt"/>
              </a:rPr>
              <a:t>  To communicate the results, positive </a:t>
            </a:r>
          </a:p>
          <a:p>
            <a:pPr>
              <a:tabLst>
                <a:tab pos="-2114550" algn="l"/>
                <a:tab pos="-1771650" algn="l"/>
                <a:tab pos="-514350" algn="l"/>
              </a:tabLst>
            </a:pPr>
            <a:r>
              <a:rPr lang="en-US" sz="2000" dirty="0">
                <a:solidFill>
                  <a:schemeClr val="bg1"/>
                </a:solidFill>
                <a:latin typeface="+mn-lt"/>
              </a:rPr>
              <a:t>     and negative;</a:t>
            </a:r>
          </a:p>
          <a:p>
            <a:pPr>
              <a:buFont typeface="Wingdings" pitchFamily="2" charset="2"/>
              <a:buChar char="ü"/>
              <a:tabLst>
                <a:tab pos="-2114550" algn="l"/>
                <a:tab pos="-1771650" algn="l"/>
                <a:tab pos="-514350" algn="l"/>
              </a:tabLst>
            </a:pPr>
            <a:r>
              <a:rPr lang="en-US" sz="2000" dirty="0">
                <a:solidFill>
                  <a:schemeClr val="bg1"/>
                </a:solidFill>
                <a:latin typeface="+mn-lt"/>
              </a:rPr>
              <a:t>  To announce rights of the organization;</a:t>
            </a:r>
          </a:p>
          <a:p>
            <a:pPr>
              <a:buFont typeface="Wingdings" pitchFamily="2" charset="2"/>
              <a:buChar char="ü"/>
              <a:tabLst>
                <a:tab pos="-2114550" algn="l"/>
                <a:tab pos="-1771650" algn="l"/>
                <a:tab pos="-514350" algn="l"/>
              </a:tabLst>
            </a:pPr>
            <a:r>
              <a:rPr lang="en-US" sz="2000" dirty="0">
                <a:solidFill>
                  <a:schemeClr val="bg1"/>
                </a:solidFill>
                <a:latin typeface="+mn-lt"/>
              </a:rPr>
              <a:t>  To summarize the conclusions of the audit;</a:t>
            </a:r>
          </a:p>
          <a:p>
            <a:pPr>
              <a:buFont typeface="Wingdings" pitchFamily="2" charset="2"/>
              <a:buChar char="ü"/>
              <a:tabLst>
                <a:tab pos="-2114550" algn="l"/>
                <a:tab pos="-1771650" algn="l"/>
                <a:tab pos="-514350" algn="l"/>
              </a:tabLst>
            </a:pPr>
            <a:r>
              <a:rPr lang="en-US" sz="2000" dirty="0">
                <a:solidFill>
                  <a:schemeClr val="bg1"/>
                </a:solidFill>
                <a:latin typeface="+mn-lt"/>
              </a:rPr>
              <a:t>  To enable the questions and answers;</a:t>
            </a:r>
          </a:p>
          <a:p>
            <a:pPr>
              <a:buFont typeface="Wingdings" pitchFamily="2" charset="2"/>
              <a:buChar char="ü"/>
              <a:tabLst>
                <a:tab pos="-2114550" algn="l"/>
                <a:tab pos="-1771650" algn="l"/>
                <a:tab pos="-514350" algn="l"/>
              </a:tabLst>
            </a:pPr>
            <a:r>
              <a:rPr lang="en-US" sz="2000" dirty="0">
                <a:solidFill>
                  <a:schemeClr val="bg1"/>
                </a:solidFill>
                <a:latin typeface="+mn-lt"/>
              </a:rPr>
              <a:t>  To communicate the corrective actions</a:t>
            </a:r>
          </a:p>
          <a:p>
            <a:pPr>
              <a:tabLst>
                <a:tab pos="-2114550" algn="l"/>
                <a:tab pos="-1771650" algn="l"/>
                <a:tab pos="-514350" algn="l"/>
              </a:tabLst>
            </a:pPr>
            <a:r>
              <a:rPr lang="en-US" sz="2000" dirty="0">
                <a:solidFill>
                  <a:schemeClr val="bg1"/>
                </a:solidFill>
                <a:latin typeface="+mn-lt"/>
              </a:rPr>
              <a:t>     and timetable for their performance;</a:t>
            </a:r>
          </a:p>
          <a:p>
            <a:pPr>
              <a:buFont typeface="Wingdings" pitchFamily="2" charset="2"/>
              <a:buChar char="ü"/>
              <a:tabLst>
                <a:tab pos="-2114550" algn="l"/>
                <a:tab pos="-1771650" algn="l"/>
                <a:tab pos="-514350" algn="l"/>
              </a:tabLst>
            </a:pPr>
            <a:r>
              <a:rPr lang="en-US" sz="2000" dirty="0">
                <a:solidFill>
                  <a:schemeClr val="bg1"/>
                </a:solidFill>
                <a:latin typeface="+mn-lt"/>
              </a:rPr>
              <a:t> To make recommendations;</a:t>
            </a:r>
          </a:p>
          <a:p>
            <a:pPr>
              <a:buFont typeface="Wingdings" pitchFamily="2" charset="2"/>
              <a:buChar char="ü"/>
              <a:tabLst>
                <a:tab pos="-2114550" algn="l"/>
                <a:tab pos="-1771650" algn="l"/>
                <a:tab pos="-514350" algn="l"/>
              </a:tabLst>
            </a:pPr>
            <a:r>
              <a:rPr lang="en-US" sz="2000" dirty="0">
                <a:solidFill>
                  <a:schemeClr val="bg1"/>
                </a:solidFill>
                <a:latin typeface="+mn-lt"/>
              </a:rPr>
              <a:t> To present opportunities for improvement;</a:t>
            </a:r>
          </a:p>
          <a:p>
            <a:pPr>
              <a:buFont typeface="Wingdings" pitchFamily="2" charset="2"/>
              <a:buChar char="ü"/>
              <a:tabLst>
                <a:tab pos="-2114550" algn="l"/>
                <a:tab pos="-1771650" algn="l"/>
                <a:tab pos="-514350" algn="l"/>
              </a:tabLst>
            </a:pPr>
            <a:r>
              <a:rPr lang="en-US" sz="2000" dirty="0">
                <a:solidFill>
                  <a:schemeClr val="bg1"/>
                </a:solidFill>
                <a:latin typeface="+mn-lt"/>
              </a:rPr>
              <a:t> To plan the follow-up audit;</a:t>
            </a:r>
            <a:endParaRPr lang="bg-BG" sz="2000" b="1" dirty="0">
              <a:solidFill>
                <a:schemeClr val="bg1"/>
              </a:solidFill>
              <a:latin typeface="+mn-lt"/>
            </a:endParaRPr>
          </a:p>
        </p:txBody>
      </p:sp>
      <p:pic>
        <p:nvPicPr>
          <p:cNvPr id="96263" name="Picture 7"/>
          <p:cNvPicPr>
            <a:picLocks noChangeAspect="1" noChangeArrowheads="1"/>
          </p:cNvPicPr>
          <p:nvPr/>
        </p:nvPicPr>
        <p:blipFill>
          <a:blip r:embed="rId3" cstate="print"/>
          <a:srcRect/>
          <a:stretch>
            <a:fillRect/>
          </a:stretch>
        </p:blipFill>
        <p:spPr bwMode="auto">
          <a:xfrm>
            <a:off x="5715000" y="2438400"/>
            <a:ext cx="3291565" cy="2362200"/>
          </a:xfrm>
          <a:prstGeom prst="rect">
            <a:avLst/>
          </a:prstGeom>
          <a:noFill/>
          <a:ln w="9525">
            <a:noFill/>
            <a:miter lim="800000"/>
            <a:headEnd/>
            <a:tailEnd/>
          </a:ln>
          <a:effectLst/>
        </p:spPr>
      </p:pic>
      <p:sp>
        <p:nvSpPr>
          <p:cNvPr id="4" name="Правоъгълник 3"/>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9</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What should be the behavior of the lead auditor during the audit?</a:t>
            </a:r>
            <a:endParaRPr lang="en-GB" sz="2400" b="1" cap="all" dirty="0">
              <a:solidFill>
                <a:srgbClr val="0B508F"/>
              </a:solidFill>
              <a:latin typeface="Arial Black" pitchFamily="34" charset="0"/>
            </a:endParaRPr>
          </a:p>
        </p:txBody>
      </p:sp>
      <p:sp>
        <p:nvSpPr>
          <p:cNvPr id="5" name="Правоъгълник 4"/>
          <p:cNvSpPr/>
          <p:nvPr/>
        </p:nvSpPr>
        <p:spPr>
          <a:xfrm>
            <a:off x="0" y="914400"/>
            <a:ext cx="7620000" cy="461665"/>
          </a:xfrm>
          <a:prstGeom prst="rect">
            <a:avLst/>
          </a:prstGeom>
        </p:spPr>
        <p:txBody>
          <a:bodyPr wrap="square">
            <a:spAutoFit/>
          </a:bodyPr>
          <a:lstStyle/>
          <a:p>
            <a:r>
              <a:rPr lang="en-US" sz="2400" b="1" dirty="0">
                <a:solidFill>
                  <a:schemeClr val="bg1"/>
                </a:solidFill>
                <a:latin typeface="+mn-lt"/>
              </a:rPr>
              <a:t>The lead auditor have to:</a:t>
            </a:r>
            <a:endParaRPr lang="bg-BG" sz="2400" b="1" dirty="0">
              <a:solidFill>
                <a:schemeClr val="bg1"/>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4.1.1</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general introduction</a:t>
            </a:r>
            <a:endParaRPr lang="be-BY" altLang="ja-JP" sz="2400" b="1" dirty="0">
              <a:solidFill>
                <a:srgbClr val="0B508F"/>
              </a:solidFill>
              <a:latin typeface="Arial Black" panose="020B0A04020102020204" pitchFamily="34" charset="0"/>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endParaRPr lang="en-US" sz="2000" dirty="0">
              <a:solidFill>
                <a:schemeClr val="bg1"/>
              </a:solidFill>
            </a:endParaRPr>
          </a:p>
          <a:p>
            <a:pPr marL="982663" indent="-352425" fontAlgn="auto">
              <a:spcAft>
                <a:spcPts val="0"/>
              </a:spcAft>
              <a:buFont typeface="Wingdings" pitchFamily="2" charset="2"/>
              <a:buChar char="v"/>
              <a:defRPr/>
            </a:pPr>
            <a:r>
              <a:rPr lang="en-US" sz="2000" b="1" dirty="0">
                <a:solidFill>
                  <a:schemeClr val="bg1"/>
                </a:solidFill>
              </a:rPr>
              <a:t>Definition of the concept of "Audit“ are:</a:t>
            </a:r>
            <a:r>
              <a:rPr lang="en-US" sz="1600" b="1" i="1" dirty="0">
                <a:solidFill>
                  <a:schemeClr val="bg1"/>
                </a:solidFill>
              </a:rPr>
              <a:t>      </a:t>
            </a:r>
            <a:endParaRPr lang="be-BY" altLang="ja-JP" sz="1600" b="1" i="1" dirty="0">
              <a:solidFill>
                <a:schemeClr val="bg1"/>
              </a:solidFill>
            </a:endParaRPr>
          </a:p>
        </p:txBody>
      </p:sp>
      <p:pic>
        <p:nvPicPr>
          <p:cNvPr id="4" name="Picture 15" descr="MC900251503[1]"/>
          <p:cNvPicPr>
            <a:picLocks noChangeAspect="1" noChangeArrowheads="1"/>
          </p:cNvPicPr>
          <p:nvPr/>
        </p:nvPicPr>
        <p:blipFill>
          <a:blip r:embed="rId3" cstate="print">
            <a:lum bright="70000" contrast="-30000"/>
          </a:blip>
          <a:srcRect/>
          <a:stretch>
            <a:fillRect/>
          </a:stretch>
        </p:blipFill>
        <p:spPr bwMode="auto">
          <a:xfrm>
            <a:off x="609600" y="1447800"/>
            <a:ext cx="7772400" cy="5029200"/>
          </a:xfrm>
          <a:prstGeom prst="rect">
            <a:avLst/>
          </a:prstGeom>
          <a:noFill/>
        </p:spPr>
      </p:pic>
      <p:sp>
        <p:nvSpPr>
          <p:cNvPr id="5" name="Rectangle 18"/>
          <p:cNvSpPr>
            <a:spLocks noChangeArrowheads="1"/>
          </p:cNvSpPr>
          <p:nvPr/>
        </p:nvSpPr>
        <p:spPr bwMode="auto">
          <a:xfrm>
            <a:off x="1143000" y="2590800"/>
            <a:ext cx="3505200" cy="2971800"/>
          </a:xfrm>
          <a:prstGeom prst="rect">
            <a:avLst/>
          </a:prstGeom>
          <a:noFill/>
          <a:ln w="9525">
            <a:noFill/>
            <a:miter lim="800000"/>
            <a:headEnd/>
            <a:tailEnd/>
          </a:ln>
          <a:effectLst/>
        </p:spPr>
        <p:txBody>
          <a:bodyPr anchor="ctr"/>
          <a:lstStyle/>
          <a:p>
            <a:pPr algn="ctr"/>
            <a:r>
              <a:rPr lang="en-US" b="1" dirty="0">
                <a:solidFill>
                  <a:srgbClr val="C00000"/>
                </a:solidFill>
                <a:latin typeface="+mn-lt"/>
              </a:rPr>
              <a:t>ISO 22000:2005</a:t>
            </a:r>
            <a:br>
              <a:rPr lang="en-US" sz="1300" b="1" dirty="0">
                <a:solidFill>
                  <a:srgbClr val="C00000"/>
                </a:solidFill>
                <a:latin typeface="+mn-lt"/>
              </a:rPr>
            </a:br>
            <a:r>
              <a:rPr lang="en-US" dirty="0">
                <a:solidFill>
                  <a:srgbClr val="C00000"/>
                </a:solidFill>
                <a:latin typeface="+mn-lt"/>
              </a:rPr>
              <a:t> defines the “Audit" as: a systematic examination to determine whether activities of FSMS or HACCP systems and related to them results comply with planned measures, whether these measures are implemented effectively and are suitable to achieve the objectives of the organization. </a:t>
            </a:r>
            <a:br>
              <a:rPr lang="bg-BG" dirty="0">
                <a:solidFill>
                  <a:srgbClr val="C00000"/>
                </a:solidFill>
                <a:latin typeface="+mn-lt"/>
              </a:rPr>
            </a:br>
            <a:endParaRPr lang="bg-BG" dirty="0">
              <a:solidFill>
                <a:srgbClr val="C00000"/>
              </a:solidFill>
              <a:latin typeface="+mn-lt"/>
            </a:endParaRPr>
          </a:p>
        </p:txBody>
      </p:sp>
      <p:sp>
        <p:nvSpPr>
          <p:cNvPr id="7" name="Rectangle 20"/>
          <p:cNvSpPr>
            <a:spLocks noChangeArrowheads="1"/>
          </p:cNvSpPr>
          <p:nvPr/>
        </p:nvSpPr>
        <p:spPr bwMode="auto">
          <a:xfrm>
            <a:off x="4572000" y="2514600"/>
            <a:ext cx="3429000" cy="2971800"/>
          </a:xfrm>
          <a:prstGeom prst="rect">
            <a:avLst/>
          </a:prstGeom>
          <a:noFill/>
          <a:ln w="9525">
            <a:noFill/>
            <a:miter lim="800000"/>
            <a:headEnd/>
            <a:tailEnd/>
          </a:ln>
          <a:effectLst/>
        </p:spPr>
        <p:txBody>
          <a:bodyPr anchor="ctr"/>
          <a:lstStyle/>
          <a:p>
            <a:pPr algn="ctr"/>
            <a:r>
              <a:rPr lang="en-US" b="1" dirty="0">
                <a:solidFill>
                  <a:srgbClr val="000099"/>
                </a:solidFill>
                <a:latin typeface="+mn-lt"/>
              </a:rPr>
              <a:t>ISO 9001:2015</a:t>
            </a:r>
            <a:r>
              <a:rPr lang="bg-BG" b="1" dirty="0">
                <a:solidFill>
                  <a:srgbClr val="000099"/>
                </a:solidFill>
                <a:latin typeface="+mn-lt"/>
              </a:rPr>
              <a:t> </a:t>
            </a:r>
            <a:endParaRPr lang="en-US" b="1" dirty="0">
              <a:solidFill>
                <a:srgbClr val="000099"/>
              </a:solidFill>
              <a:latin typeface="+mn-lt"/>
            </a:endParaRPr>
          </a:p>
          <a:p>
            <a:pPr algn="ctr"/>
            <a:r>
              <a:rPr lang="en-US" b="1" dirty="0">
                <a:solidFill>
                  <a:srgbClr val="000099"/>
                </a:solidFill>
                <a:latin typeface="+mn-lt"/>
              </a:rPr>
              <a:t>and</a:t>
            </a:r>
            <a:r>
              <a:rPr lang="bg-BG" b="1" dirty="0">
                <a:solidFill>
                  <a:srgbClr val="000099"/>
                </a:solidFill>
                <a:latin typeface="+mn-lt"/>
              </a:rPr>
              <a:t> </a:t>
            </a:r>
            <a:br>
              <a:rPr lang="bg-BG" b="1" dirty="0">
                <a:solidFill>
                  <a:srgbClr val="000099"/>
                </a:solidFill>
                <a:latin typeface="+mn-lt"/>
              </a:rPr>
            </a:br>
            <a:r>
              <a:rPr lang="en-US" b="1" dirty="0">
                <a:solidFill>
                  <a:srgbClr val="000099"/>
                </a:solidFill>
                <a:latin typeface="+mn-lt"/>
              </a:rPr>
              <a:t>ISO </a:t>
            </a:r>
            <a:r>
              <a:rPr lang="bg-BG" b="1" dirty="0">
                <a:solidFill>
                  <a:srgbClr val="000099"/>
                </a:solidFill>
                <a:latin typeface="+mn-lt"/>
              </a:rPr>
              <a:t>19011</a:t>
            </a:r>
            <a:r>
              <a:rPr lang="en-US" b="1" dirty="0">
                <a:solidFill>
                  <a:srgbClr val="000099"/>
                </a:solidFill>
                <a:latin typeface="+mn-lt"/>
              </a:rPr>
              <a:t>:200</a:t>
            </a:r>
            <a:r>
              <a:rPr lang="bg-BG" b="1" dirty="0">
                <a:solidFill>
                  <a:srgbClr val="000099"/>
                </a:solidFill>
                <a:latin typeface="+mn-lt"/>
              </a:rPr>
              <a:t>4</a:t>
            </a:r>
            <a:br>
              <a:rPr lang="bg-BG" b="1" dirty="0">
                <a:solidFill>
                  <a:srgbClr val="000099"/>
                </a:solidFill>
                <a:latin typeface="+mn-lt"/>
              </a:rPr>
            </a:br>
            <a:r>
              <a:rPr lang="en-US" sz="1400" dirty="0">
                <a:solidFill>
                  <a:srgbClr val="000099"/>
                </a:solidFill>
                <a:latin typeface="+mn-lt"/>
              </a:rPr>
              <a:t> </a:t>
            </a:r>
            <a:r>
              <a:rPr lang="en-US" dirty="0">
                <a:solidFill>
                  <a:srgbClr val="000099"/>
                </a:solidFill>
                <a:latin typeface="+mn-lt"/>
              </a:rPr>
              <a:t>define the “Audit" as a systematic, independent and documented process for obtaining evidence and evaluating it objectively to determine the extent to which they are satisfied with the audit criteria </a:t>
            </a:r>
            <a:r>
              <a:rPr lang="en-US" sz="1400" dirty="0">
                <a:solidFill>
                  <a:srgbClr val="000099"/>
                </a:solidFill>
                <a:latin typeface="+mn-lt"/>
              </a:rPr>
              <a:t>.</a:t>
            </a:r>
            <a:r>
              <a:rPr lang="bg-BG" sz="1400" dirty="0">
                <a:latin typeface="+mn-lt"/>
              </a:rPr>
              <a:t> </a:t>
            </a:r>
            <a:br>
              <a:rPr lang="bg-BG" sz="1400" dirty="0">
                <a:latin typeface="+mn-lt"/>
              </a:rPr>
            </a:br>
            <a:endParaRPr lang="bg-BG" sz="1400" dirty="0">
              <a:latin typeface="+mn-lt"/>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6"/>
          <p:cNvSpPr>
            <a:spLocks noChangeArrowheads="1"/>
          </p:cNvSpPr>
          <p:nvPr/>
        </p:nvSpPr>
        <p:spPr bwMode="auto">
          <a:xfrm>
            <a:off x="228600" y="1524000"/>
            <a:ext cx="8915400" cy="1920875"/>
          </a:xfrm>
          <a:prstGeom prst="rect">
            <a:avLst/>
          </a:prstGeom>
          <a:noFill/>
          <a:ln w="9525">
            <a:noFill/>
            <a:miter lim="800000"/>
            <a:headEnd/>
            <a:tailEnd/>
          </a:ln>
          <a:effectLst/>
        </p:spPr>
        <p:txBody>
          <a:bodyPr wrap="square">
            <a:spAutoFit/>
          </a:bodyPr>
          <a:lstStyle/>
          <a:p>
            <a:pPr>
              <a:buFontTx/>
              <a:buBlip>
                <a:blip r:embed="rId3"/>
              </a:buBlip>
              <a:tabLst>
                <a:tab pos="-2114550" algn="l"/>
                <a:tab pos="-1771650" algn="l"/>
                <a:tab pos="-514350" algn="l"/>
              </a:tabLst>
            </a:pPr>
            <a:r>
              <a:rPr lang="bg-BG" sz="2000" dirty="0">
                <a:solidFill>
                  <a:schemeClr val="bg1"/>
                </a:solidFill>
                <a:latin typeface="+mn-lt"/>
              </a:rPr>
              <a:t> </a:t>
            </a:r>
            <a:r>
              <a:rPr lang="en-US" sz="2000" dirty="0">
                <a:solidFill>
                  <a:schemeClr val="bg1"/>
                </a:solidFill>
                <a:latin typeface="+mn-lt"/>
              </a:rPr>
              <a:t>To confirm the scope of certification;</a:t>
            </a:r>
          </a:p>
          <a:p>
            <a:pPr>
              <a:buFontTx/>
              <a:buBlip>
                <a:blip r:embed="rId3"/>
              </a:buBlip>
              <a:tabLst>
                <a:tab pos="-2114550" algn="l"/>
                <a:tab pos="-1771650" algn="l"/>
                <a:tab pos="-514350" algn="l"/>
              </a:tabLst>
            </a:pPr>
            <a:r>
              <a:rPr lang="en-US" sz="2000" dirty="0">
                <a:solidFill>
                  <a:schemeClr val="bg1"/>
                </a:solidFill>
                <a:latin typeface="+mn-lt"/>
              </a:rPr>
              <a:t> To confirm the duration and the certificate;</a:t>
            </a:r>
          </a:p>
          <a:p>
            <a:pPr>
              <a:buFontTx/>
              <a:buBlip>
                <a:blip r:embed="rId3"/>
              </a:buBlip>
              <a:tabLst>
                <a:tab pos="-2114550" algn="l"/>
                <a:tab pos="-1771650" algn="l"/>
                <a:tab pos="-514350" algn="l"/>
              </a:tabLst>
            </a:pPr>
            <a:r>
              <a:rPr lang="en-US" sz="2000" dirty="0">
                <a:solidFill>
                  <a:schemeClr val="bg1"/>
                </a:solidFill>
                <a:latin typeface="+mn-lt"/>
              </a:rPr>
              <a:t> To plan the supervisory audits;</a:t>
            </a:r>
          </a:p>
          <a:p>
            <a:pPr>
              <a:buFontTx/>
              <a:buBlip>
                <a:blip r:embed="rId3"/>
              </a:buBlip>
              <a:tabLst>
                <a:tab pos="-2114550" algn="l"/>
                <a:tab pos="-1771650" algn="l"/>
                <a:tab pos="-514350" algn="l"/>
              </a:tabLst>
            </a:pPr>
            <a:r>
              <a:rPr lang="en-US" sz="2000" dirty="0">
                <a:solidFill>
                  <a:schemeClr val="bg1"/>
                </a:solidFill>
                <a:latin typeface="+mn-lt"/>
              </a:rPr>
              <a:t> To plan the re-certification audits;</a:t>
            </a:r>
          </a:p>
          <a:p>
            <a:pPr>
              <a:buFontTx/>
              <a:buBlip>
                <a:blip r:embed="rId3"/>
              </a:buBlip>
              <a:tabLst>
                <a:tab pos="-2114550" algn="l"/>
                <a:tab pos="-1771650" algn="l"/>
                <a:tab pos="-514350" algn="l"/>
              </a:tabLst>
            </a:pPr>
            <a:r>
              <a:rPr lang="en-US" sz="2000" dirty="0">
                <a:solidFill>
                  <a:schemeClr val="bg1"/>
                </a:solidFill>
                <a:latin typeface="+mn-lt"/>
              </a:rPr>
              <a:t> To explain how to use the signs and logos of the certification body </a:t>
            </a:r>
          </a:p>
          <a:p>
            <a:pPr>
              <a:tabLst>
                <a:tab pos="-2114550" algn="l"/>
                <a:tab pos="-1771650" algn="l"/>
                <a:tab pos="-514350" algn="l"/>
              </a:tabLst>
            </a:pPr>
            <a:r>
              <a:rPr lang="en-US" sz="2000" dirty="0">
                <a:solidFill>
                  <a:schemeClr val="bg1"/>
                </a:solidFill>
                <a:latin typeface="+mn-lt"/>
              </a:rPr>
              <a:t>    by the audited organization;</a:t>
            </a:r>
            <a:endParaRPr lang="bg-BG" sz="2000" dirty="0">
              <a:solidFill>
                <a:schemeClr val="bg1"/>
              </a:solidFill>
              <a:latin typeface="+mn-lt"/>
            </a:endParaRPr>
          </a:p>
        </p:txBody>
      </p:sp>
      <p:pic>
        <p:nvPicPr>
          <p:cNvPr id="98311" name="Picture 7"/>
          <p:cNvPicPr>
            <a:picLocks noChangeAspect="1" noChangeArrowheads="1"/>
          </p:cNvPicPr>
          <p:nvPr/>
        </p:nvPicPr>
        <p:blipFill>
          <a:blip r:embed="rId4" cstate="print"/>
          <a:srcRect/>
          <a:stretch>
            <a:fillRect/>
          </a:stretch>
        </p:blipFill>
        <p:spPr bwMode="auto">
          <a:xfrm>
            <a:off x="3352800" y="3581400"/>
            <a:ext cx="3654940" cy="2743381"/>
          </a:xfrm>
          <a:prstGeom prst="rect">
            <a:avLst/>
          </a:prstGeom>
          <a:noFill/>
          <a:ln w="9525">
            <a:noFill/>
            <a:miter lim="800000"/>
            <a:headEnd/>
            <a:tailEnd/>
          </a:ln>
          <a:effectLst/>
        </p:spPr>
      </p:pic>
      <p:sp>
        <p:nvSpPr>
          <p:cNvPr id="5" name="Правоъгълник 4"/>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9</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What should be the behavior of the lead auditor during the audit?</a:t>
            </a:r>
            <a:endParaRPr lang="en-GB" sz="2400" b="1" cap="all" dirty="0">
              <a:solidFill>
                <a:srgbClr val="0B508F"/>
              </a:solidFill>
              <a:latin typeface="Arial Black" pitchFamily="34" charset="0"/>
            </a:endParaRPr>
          </a:p>
        </p:txBody>
      </p:sp>
      <p:sp>
        <p:nvSpPr>
          <p:cNvPr id="6" name="Правоъгълник 5"/>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have to:</a:t>
            </a:r>
            <a:endParaRPr lang="bg-BG" sz="2400" b="1" dirty="0">
              <a:solidFill>
                <a:schemeClr val="bg1"/>
              </a:solidFill>
              <a:latin typeface="+mn-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8" name="Rectangle 6"/>
          <p:cNvSpPr>
            <a:spLocks noChangeArrowheads="1"/>
          </p:cNvSpPr>
          <p:nvPr/>
        </p:nvSpPr>
        <p:spPr bwMode="auto">
          <a:xfrm>
            <a:off x="0" y="1600200"/>
            <a:ext cx="9144000" cy="2554545"/>
          </a:xfrm>
          <a:prstGeom prst="rect">
            <a:avLst/>
          </a:prstGeom>
          <a:noFill/>
          <a:ln w="9525">
            <a:noFill/>
            <a:miter lim="800000"/>
            <a:headEnd/>
            <a:tailEnd/>
          </a:ln>
          <a:effectLst/>
        </p:spPr>
        <p:txBody>
          <a:bodyPr wrap="square">
            <a:spAutoFit/>
          </a:bodyPr>
          <a:lstStyle/>
          <a:p>
            <a:pPr>
              <a:spcAft>
                <a:spcPts val="1800"/>
              </a:spcAft>
              <a:tabLst>
                <a:tab pos="-2114550" algn="l"/>
                <a:tab pos="-1771650" algn="l"/>
                <a:tab pos="-514350" algn="l"/>
              </a:tabLst>
            </a:pPr>
            <a:endParaRPr lang="bg-BG" sz="2000" dirty="0">
              <a:solidFill>
                <a:schemeClr val="bg1"/>
              </a:solidFill>
              <a:latin typeface="Times New Roman" pitchFamily="18" charset="0"/>
            </a:endParaRP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 with no surprises;</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 do not delay discussions on corrective action to closing meeting;</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 be diplomatic;</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 report the results;</a:t>
            </a:r>
            <a:endParaRPr lang="bg-BG" sz="2000" b="1" dirty="0">
              <a:solidFill>
                <a:schemeClr val="bg1"/>
              </a:solidFill>
              <a:latin typeface="+mn-lt"/>
            </a:endParaRPr>
          </a:p>
        </p:txBody>
      </p:sp>
      <p:pic>
        <p:nvPicPr>
          <p:cNvPr id="100359" name="Picture 7"/>
          <p:cNvPicPr>
            <a:picLocks noChangeAspect="1" noChangeArrowheads="1"/>
          </p:cNvPicPr>
          <p:nvPr/>
        </p:nvPicPr>
        <p:blipFill>
          <a:blip r:embed="rId3" cstate="print"/>
          <a:srcRect/>
          <a:stretch>
            <a:fillRect/>
          </a:stretch>
        </p:blipFill>
        <p:spPr bwMode="auto">
          <a:xfrm>
            <a:off x="3581400" y="3276600"/>
            <a:ext cx="3429000" cy="2286000"/>
          </a:xfrm>
          <a:prstGeom prst="rect">
            <a:avLst/>
          </a:prstGeom>
          <a:noFill/>
          <a:ln w="9525">
            <a:noFill/>
            <a:miter lim="800000"/>
            <a:headEnd/>
            <a:tailEnd/>
          </a:ln>
          <a:effectLst/>
        </p:spPr>
      </p:pic>
      <p:sp>
        <p:nvSpPr>
          <p:cNvPr id="5" name="Правоъгълник 4"/>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9</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What should be the behavior of the lead auditor during the audit?</a:t>
            </a:r>
            <a:endParaRPr lang="en-GB" sz="2400" b="1" cap="all" dirty="0">
              <a:solidFill>
                <a:srgbClr val="0B508F"/>
              </a:solidFill>
              <a:latin typeface="Arial Black" pitchFamily="34" charset="0"/>
            </a:endParaRPr>
          </a:p>
        </p:txBody>
      </p:sp>
      <p:sp>
        <p:nvSpPr>
          <p:cNvPr id="6" name="Правоъгълник 5"/>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have to manage the audit:</a:t>
            </a:r>
            <a:endParaRPr lang="bg-BG" sz="2400" b="1" dirty="0">
              <a:solidFill>
                <a:schemeClr val="bg1"/>
              </a:solidFill>
              <a:latin typeface="+mn-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7" name="Rectangle 7"/>
          <p:cNvSpPr>
            <a:spLocks noChangeArrowheads="1"/>
          </p:cNvSpPr>
          <p:nvPr/>
        </p:nvSpPr>
        <p:spPr bwMode="auto">
          <a:xfrm>
            <a:off x="0" y="1752600"/>
            <a:ext cx="9144000" cy="3631763"/>
          </a:xfrm>
          <a:prstGeom prst="rect">
            <a:avLst/>
          </a:prstGeom>
          <a:noFill/>
          <a:ln w="9525">
            <a:noFill/>
            <a:miter lim="800000"/>
            <a:headEnd/>
            <a:tailEnd/>
          </a:ln>
          <a:effectLst/>
        </p:spPr>
        <p:txBody>
          <a:bodyPr wrap="square">
            <a:spAutoFit/>
          </a:bodyPr>
          <a:lstStyle/>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Finish the audit at the agreed time;</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 Exchange the contact details for </a:t>
            </a:r>
          </a:p>
          <a:p>
            <a:pPr>
              <a:spcAft>
                <a:spcPts val="1800"/>
              </a:spcAft>
              <a:tabLst>
                <a:tab pos="-2114550" algn="l"/>
                <a:tab pos="-1771650" algn="l"/>
                <a:tab pos="-514350" algn="l"/>
              </a:tabLst>
            </a:pPr>
            <a:r>
              <a:rPr lang="en-US" sz="2000" dirty="0">
                <a:solidFill>
                  <a:schemeClr val="bg1"/>
                </a:solidFill>
                <a:latin typeface="+mn-lt"/>
              </a:rPr>
              <a:t>    a correspondence;</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 Analyze documentary evidence;</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 Repeat your actions if necessary;</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 Consider only corrective action;</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 Do not start all over again!</a:t>
            </a:r>
            <a:endParaRPr lang="bg-BG" sz="2000" dirty="0">
              <a:solidFill>
                <a:schemeClr val="bg1"/>
              </a:solidFill>
              <a:latin typeface="+mn-lt"/>
            </a:endParaRPr>
          </a:p>
        </p:txBody>
      </p:sp>
      <p:pic>
        <p:nvPicPr>
          <p:cNvPr id="102408" name="Picture 8"/>
          <p:cNvPicPr>
            <a:picLocks noChangeAspect="1" noChangeArrowheads="1"/>
          </p:cNvPicPr>
          <p:nvPr/>
        </p:nvPicPr>
        <p:blipFill>
          <a:blip r:embed="rId3" cstate="print"/>
          <a:srcRect/>
          <a:stretch>
            <a:fillRect/>
          </a:stretch>
        </p:blipFill>
        <p:spPr bwMode="auto">
          <a:xfrm>
            <a:off x="5334000" y="2065244"/>
            <a:ext cx="3657600" cy="2563906"/>
          </a:xfrm>
          <a:prstGeom prst="rect">
            <a:avLst/>
          </a:prstGeom>
          <a:noFill/>
          <a:ln w="9525">
            <a:noFill/>
            <a:miter lim="800000"/>
            <a:headEnd/>
            <a:tailEnd/>
          </a:ln>
          <a:effectLst/>
        </p:spPr>
      </p:pic>
      <p:sp>
        <p:nvSpPr>
          <p:cNvPr id="4" name="Правоъгълник 3"/>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9</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What should be the behavior of the lead auditor during the audit?</a:t>
            </a:r>
            <a:endParaRPr lang="en-GB" sz="2400" b="1" cap="all" dirty="0">
              <a:solidFill>
                <a:srgbClr val="0B508F"/>
              </a:solidFill>
              <a:latin typeface="Arial Black" pitchFamily="34" charset="0"/>
            </a:endParaRPr>
          </a:p>
        </p:txBody>
      </p:sp>
      <p:sp>
        <p:nvSpPr>
          <p:cNvPr id="5" name="Правоъгълник 4"/>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have to:</a:t>
            </a:r>
            <a:endParaRPr lang="bg-BG" sz="2400" b="1" dirty="0">
              <a:solidFill>
                <a:schemeClr val="bg1"/>
              </a:solidFill>
              <a:latin typeface="+mn-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5" name="Rectangle 7"/>
          <p:cNvSpPr>
            <a:spLocks noChangeArrowheads="1"/>
          </p:cNvSpPr>
          <p:nvPr/>
        </p:nvSpPr>
        <p:spPr bwMode="auto">
          <a:xfrm>
            <a:off x="0" y="1752600"/>
            <a:ext cx="8229600" cy="2554545"/>
          </a:xfrm>
          <a:prstGeom prst="rect">
            <a:avLst/>
          </a:prstGeom>
          <a:noFill/>
          <a:ln w="9525">
            <a:noFill/>
            <a:miter lim="800000"/>
            <a:headEnd/>
            <a:tailEnd/>
          </a:ln>
          <a:effectLst/>
        </p:spPr>
        <p:txBody>
          <a:bodyPr wrap="square">
            <a:spAutoFit/>
          </a:bodyPr>
          <a:lstStyle/>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To keep records;</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To possess certificates of training;</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Do not make changes to the procedures during the audit;</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To take pictures;</a:t>
            </a:r>
          </a:p>
          <a:p>
            <a:pPr>
              <a:spcAft>
                <a:spcPts val="1800"/>
              </a:spcAft>
              <a:buFont typeface="Wingdings" pitchFamily="2" charset="2"/>
              <a:buChar char="ü"/>
              <a:tabLst>
                <a:tab pos="-2114550" algn="l"/>
                <a:tab pos="-1771650" algn="l"/>
                <a:tab pos="-514350" algn="l"/>
              </a:tabLst>
            </a:pPr>
            <a:r>
              <a:rPr lang="en-US" sz="2000" dirty="0">
                <a:solidFill>
                  <a:schemeClr val="bg1"/>
                </a:solidFill>
                <a:latin typeface="+mn-lt"/>
              </a:rPr>
              <a:t>To make videos;</a:t>
            </a:r>
            <a:endParaRPr lang="bg-BG" sz="2000" dirty="0">
              <a:solidFill>
                <a:schemeClr val="bg1"/>
              </a:solidFill>
              <a:latin typeface="+mn-lt"/>
            </a:endParaRPr>
          </a:p>
        </p:txBody>
      </p:sp>
      <p:pic>
        <p:nvPicPr>
          <p:cNvPr id="104457" name="Picture 9"/>
          <p:cNvPicPr>
            <a:picLocks noChangeAspect="1" noChangeArrowheads="1"/>
          </p:cNvPicPr>
          <p:nvPr/>
        </p:nvPicPr>
        <p:blipFill>
          <a:blip r:embed="rId3" cstate="print"/>
          <a:srcRect/>
          <a:stretch>
            <a:fillRect/>
          </a:stretch>
        </p:blipFill>
        <p:spPr bwMode="auto">
          <a:xfrm>
            <a:off x="3124201" y="3681708"/>
            <a:ext cx="3962400" cy="2628162"/>
          </a:xfrm>
          <a:prstGeom prst="rect">
            <a:avLst/>
          </a:prstGeom>
          <a:noFill/>
          <a:ln w="9525">
            <a:noFill/>
            <a:miter lim="800000"/>
            <a:headEnd/>
            <a:tailEnd/>
          </a:ln>
          <a:effectLst/>
        </p:spPr>
      </p:pic>
      <p:sp>
        <p:nvSpPr>
          <p:cNvPr id="4" name="Правоъгълник 3"/>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9</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What should be the behavior of the lead auditor during the audit?</a:t>
            </a:r>
            <a:endParaRPr lang="en-GB" sz="2400" b="1" cap="all" dirty="0">
              <a:solidFill>
                <a:srgbClr val="0B508F"/>
              </a:solidFill>
              <a:latin typeface="Arial Black" pitchFamily="34" charset="0"/>
            </a:endParaRPr>
          </a:p>
        </p:txBody>
      </p:sp>
      <p:sp>
        <p:nvSpPr>
          <p:cNvPr id="5" name="Правоъгълник 4"/>
          <p:cNvSpPr/>
          <p:nvPr/>
        </p:nvSpPr>
        <p:spPr>
          <a:xfrm>
            <a:off x="0" y="1066800"/>
            <a:ext cx="7620000" cy="461665"/>
          </a:xfrm>
          <a:prstGeom prst="rect">
            <a:avLst/>
          </a:prstGeom>
        </p:spPr>
        <p:txBody>
          <a:bodyPr wrap="square">
            <a:spAutoFit/>
          </a:bodyPr>
          <a:lstStyle/>
          <a:p>
            <a:r>
              <a:rPr lang="en-US" sz="2400" b="1" dirty="0">
                <a:solidFill>
                  <a:schemeClr val="bg1"/>
                </a:solidFill>
                <a:latin typeface="+mn-lt"/>
              </a:rPr>
              <a:t>The lead auditor have to:</a:t>
            </a:r>
            <a:endParaRPr lang="bg-BG" sz="2400" b="1" dirty="0">
              <a:solidFill>
                <a:schemeClr val="bg1"/>
              </a:solidFill>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ChangeArrowheads="1"/>
          </p:cNvSpPr>
          <p:nvPr/>
        </p:nvSpPr>
        <p:spPr bwMode="auto">
          <a:xfrm>
            <a:off x="0" y="990600"/>
            <a:ext cx="9144000" cy="5693866"/>
          </a:xfrm>
          <a:prstGeom prst="rect">
            <a:avLst/>
          </a:prstGeom>
          <a:noFill/>
          <a:ln w="9525">
            <a:noFill/>
            <a:miter lim="800000"/>
            <a:headEnd/>
            <a:tailEnd/>
          </a:ln>
          <a:effectLst/>
        </p:spPr>
        <p:txBody>
          <a:bodyPr wrap="square">
            <a:spAutoFit/>
          </a:bodyPr>
          <a:lstStyle/>
          <a:p>
            <a:pPr>
              <a:tabLst>
                <a:tab pos="-2114550" algn="l"/>
                <a:tab pos="-1771650" algn="l"/>
                <a:tab pos="-514350" algn="l"/>
              </a:tabLst>
            </a:pPr>
            <a:endParaRPr lang="bg-BG" sz="2400" b="1" dirty="0">
              <a:latin typeface="Times New Roman" pitchFamily="18" charset="0"/>
            </a:endParaRPr>
          </a:p>
          <a:p>
            <a:pPr>
              <a:tabLst>
                <a:tab pos="-2114550" algn="l"/>
                <a:tab pos="-1771650" algn="l"/>
                <a:tab pos="-514350" algn="l"/>
              </a:tabLst>
            </a:pPr>
            <a:endParaRPr lang="bg-BG" sz="2400" b="1" dirty="0">
              <a:latin typeface="Times New Roman" pitchFamily="18" charset="0"/>
            </a:endParaRPr>
          </a:p>
          <a:p>
            <a:pPr>
              <a:tabLst>
                <a:tab pos="-2114550" algn="l"/>
                <a:tab pos="-1771650" algn="l"/>
                <a:tab pos="-514350" algn="l"/>
              </a:tabLst>
            </a:pPr>
            <a:r>
              <a:rPr lang="en-US" sz="2400" b="1" dirty="0">
                <a:solidFill>
                  <a:schemeClr val="bg1"/>
                </a:solidFill>
                <a:latin typeface="+mn-lt"/>
              </a:rPr>
              <a:t>      What to do if your hosts late</a:t>
            </a:r>
            <a:r>
              <a:rPr lang="bg-BG" sz="2400" b="1" dirty="0">
                <a:solidFill>
                  <a:schemeClr val="bg1"/>
                </a:solidFill>
                <a:latin typeface="+mn-lt"/>
              </a:rPr>
              <a:t>?</a:t>
            </a:r>
          </a:p>
          <a:p>
            <a:pPr>
              <a:tabLst>
                <a:tab pos="-2114550" algn="l"/>
                <a:tab pos="-1771650" algn="l"/>
                <a:tab pos="-514350" algn="l"/>
              </a:tabLst>
            </a:pPr>
            <a:endParaRPr lang="bg-BG" sz="2800" b="1" dirty="0">
              <a:solidFill>
                <a:schemeClr val="bg1"/>
              </a:solidFill>
              <a:latin typeface="Times New Roman" pitchFamily="18" charset="0"/>
            </a:endParaRPr>
          </a:p>
          <a:p>
            <a:pPr>
              <a:tabLst>
                <a:tab pos="-2114550" algn="l"/>
                <a:tab pos="-1771650" algn="l"/>
                <a:tab pos="-514350" algn="l"/>
              </a:tabLst>
            </a:pPr>
            <a:endParaRPr lang="bg-BG" sz="2000" b="1" dirty="0">
              <a:solidFill>
                <a:schemeClr val="bg1"/>
              </a:solidFill>
              <a:latin typeface="Times New Roman" pitchFamily="18" charset="0"/>
            </a:endParaRPr>
          </a:p>
          <a:p>
            <a:pPr>
              <a:tabLst>
                <a:tab pos="-2114550" algn="l"/>
                <a:tab pos="-1771650" algn="l"/>
                <a:tab pos="-514350" algn="l"/>
              </a:tabLst>
            </a:pPr>
            <a:endParaRPr lang="bg-BG" sz="2000" b="1" dirty="0">
              <a:solidFill>
                <a:schemeClr val="bg1"/>
              </a:solidFill>
              <a:latin typeface="Times New Roman" pitchFamily="18" charset="0"/>
            </a:endParaRPr>
          </a:p>
          <a:p>
            <a:pPr>
              <a:tabLst>
                <a:tab pos="-2114550" algn="l"/>
                <a:tab pos="-1771650" algn="l"/>
                <a:tab pos="-514350" algn="l"/>
              </a:tabLst>
            </a:pPr>
            <a:endParaRPr lang="bg-BG" sz="2000" b="1" dirty="0">
              <a:solidFill>
                <a:schemeClr val="bg1"/>
              </a:solidFill>
              <a:latin typeface="Times New Roman" pitchFamily="18" charset="0"/>
            </a:endParaRPr>
          </a:p>
          <a:p>
            <a:pPr>
              <a:tabLst>
                <a:tab pos="-2114550" algn="l"/>
                <a:tab pos="-1771650" algn="l"/>
                <a:tab pos="-514350" algn="l"/>
              </a:tabLst>
            </a:pPr>
            <a:endParaRPr lang="bg-BG" sz="2000" b="1" dirty="0">
              <a:solidFill>
                <a:schemeClr val="bg1"/>
              </a:solidFill>
              <a:latin typeface="Times New Roman" pitchFamily="18" charset="0"/>
            </a:endParaRPr>
          </a:p>
          <a:p>
            <a:pPr>
              <a:tabLst>
                <a:tab pos="-2114550" algn="l"/>
                <a:tab pos="-1771650" algn="l"/>
                <a:tab pos="-514350" algn="l"/>
              </a:tabLst>
            </a:pPr>
            <a:endParaRPr lang="bg-BG" sz="2000" b="1" dirty="0">
              <a:solidFill>
                <a:schemeClr val="bg1"/>
              </a:solidFill>
              <a:latin typeface="Times New Roman" pitchFamily="18" charset="0"/>
            </a:endParaRPr>
          </a:p>
          <a:p>
            <a:pPr>
              <a:tabLst>
                <a:tab pos="-2114550" algn="l"/>
                <a:tab pos="-1771650" algn="l"/>
                <a:tab pos="-514350" algn="l"/>
              </a:tabLst>
            </a:pPr>
            <a:endParaRPr lang="bg-BG" sz="2000" b="1" dirty="0">
              <a:solidFill>
                <a:schemeClr val="bg1"/>
              </a:solidFill>
              <a:latin typeface="Times New Roman" pitchFamily="18" charset="0"/>
            </a:endParaRPr>
          </a:p>
          <a:p>
            <a:pPr>
              <a:tabLst>
                <a:tab pos="-2114550" algn="l"/>
                <a:tab pos="-1771650" algn="l"/>
                <a:tab pos="-514350" algn="l"/>
              </a:tabLst>
            </a:pPr>
            <a:endParaRPr lang="bg-BG" sz="2000" b="1" dirty="0">
              <a:solidFill>
                <a:schemeClr val="bg1"/>
              </a:solidFill>
              <a:latin typeface="Times New Roman" pitchFamily="18" charset="0"/>
            </a:endParaRPr>
          </a:p>
          <a:p>
            <a:pPr>
              <a:tabLst>
                <a:tab pos="-2114550" algn="l"/>
                <a:tab pos="-1771650" algn="l"/>
                <a:tab pos="-514350" algn="l"/>
              </a:tabLst>
            </a:pPr>
            <a:endParaRPr lang="bg-BG" sz="2000" b="1" dirty="0">
              <a:solidFill>
                <a:schemeClr val="bg1"/>
              </a:solidFill>
              <a:latin typeface="Times New Roman" pitchFamily="18" charset="0"/>
            </a:endParaRPr>
          </a:p>
          <a:p>
            <a:pPr>
              <a:tabLst>
                <a:tab pos="-2114550" algn="l"/>
                <a:tab pos="-1771650" algn="l"/>
                <a:tab pos="-514350" algn="l"/>
              </a:tabLst>
            </a:pPr>
            <a:r>
              <a:rPr lang="bg-BG" sz="2000" b="1" i="1" dirty="0">
                <a:solidFill>
                  <a:schemeClr val="bg1"/>
                </a:solidFill>
                <a:latin typeface="Times New Roman" pitchFamily="18" charset="0"/>
              </a:rPr>
              <a:t>                                                                   </a:t>
            </a:r>
            <a:endParaRPr lang="en-US" sz="2000" b="1" i="1" dirty="0">
              <a:solidFill>
                <a:schemeClr val="bg1"/>
              </a:solidFill>
              <a:latin typeface="Times New Roman" pitchFamily="18" charset="0"/>
            </a:endParaRPr>
          </a:p>
          <a:p>
            <a:pPr>
              <a:tabLst>
                <a:tab pos="-2114550" algn="l"/>
                <a:tab pos="-1771650" algn="l"/>
                <a:tab pos="-514350" algn="l"/>
              </a:tabLst>
            </a:pPr>
            <a:endParaRPr lang="en-US" sz="2000" b="1" i="1" dirty="0">
              <a:solidFill>
                <a:schemeClr val="bg1"/>
              </a:solidFill>
            </a:endParaRPr>
          </a:p>
          <a:p>
            <a:pPr>
              <a:tabLst>
                <a:tab pos="-2114550" algn="l"/>
                <a:tab pos="-1771650" algn="l"/>
                <a:tab pos="-514350" algn="l"/>
              </a:tabLst>
            </a:pPr>
            <a:r>
              <a:rPr lang="en-US" sz="2000" b="1" i="1" dirty="0">
                <a:solidFill>
                  <a:schemeClr val="bg1"/>
                </a:solidFill>
              </a:rPr>
              <a:t>	</a:t>
            </a:r>
          </a:p>
          <a:p>
            <a:pPr>
              <a:tabLst>
                <a:tab pos="-2114550" algn="l"/>
                <a:tab pos="-1771650" algn="l"/>
                <a:tab pos="-514350" algn="l"/>
              </a:tabLst>
            </a:pPr>
            <a:r>
              <a:rPr lang="en-US" sz="2000" b="1" i="1" dirty="0">
                <a:solidFill>
                  <a:schemeClr val="bg1"/>
                </a:solidFill>
              </a:rPr>
              <a:t>			                                                  </a:t>
            </a:r>
            <a:r>
              <a:rPr lang="en-US" sz="2000" b="1" i="1" dirty="0">
                <a:solidFill>
                  <a:schemeClr val="bg1"/>
                </a:solidFill>
                <a:latin typeface="+mn-lt"/>
              </a:rPr>
              <a:t>Give them the opportunity </a:t>
            </a:r>
          </a:p>
          <a:p>
            <a:pPr>
              <a:tabLst>
                <a:tab pos="-2114550" algn="l"/>
                <a:tab pos="-1771650" algn="l"/>
                <a:tab pos="-514350" algn="l"/>
              </a:tabLst>
            </a:pPr>
            <a:r>
              <a:rPr lang="en-US" sz="2000" b="1" i="1" dirty="0">
                <a:solidFill>
                  <a:schemeClr val="bg1"/>
                </a:solidFill>
                <a:latin typeface="+mn-lt"/>
              </a:rPr>
              <a:t>						                 for more time!</a:t>
            </a:r>
            <a:endParaRPr lang="bg-BG" sz="2000" b="1" i="1" dirty="0">
              <a:solidFill>
                <a:schemeClr val="bg1"/>
              </a:solidFill>
              <a:latin typeface="+mn-lt"/>
            </a:endParaRPr>
          </a:p>
        </p:txBody>
      </p:sp>
      <p:pic>
        <p:nvPicPr>
          <p:cNvPr id="110598" name="Picture 6"/>
          <p:cNvPicPr>
            <a:picLocks noChangeAspect="1" noChangeArrowheads="1"/>
          </p:cNvPicPr>
          <p:nvPr/>
        </p:nvPicPr>
        <p:blipFill>
          <a:blip r:embed="rId3" cstate="print"/>
          <a:srcRect/>
          <a:stretch>
            <a:fillRect/>
          </a:stretch>
        </p:blipFill>
        <p:spPr bwMode="auto">
          <a:xfrm>
            <a:off x="762000" y="2438400"/>
            <a:ext cx="3600870" cy="3068484"/>
          </a:xfrm>
          <a:prstGeom prst="rect">
            <a:avLst/>
          </a:prstGeom>
          <a:noFill/>
          <a:ln w="9525">
            <a:noFill/>
            <a:miter lim="800000"/>
            <a:headEnd/>
            <a:tailEnd/>
          </a:ln>
          <a:effectLst/>
        </p:spPr>
      </p:pic>
      <p:pic>
        <p:nvPicPr>
          <p:cNvPr id="110599" name="Picture 7" descr="MC900388874[1]"/>
          <p:cNvPicPr>
            <a:picLocks noChangeAspect="1" noChangeArrowheads="1"/>
          </p:cNvPicPr>
          <p:nvPr/>
        </p:nvPicPr>
        <p:blipFill>
          <a:blip r:embed="rId4" cstate="print"/>
          <a:srcRect/>
          <a:stretch>
            <a:fillRect/>
          </a:stretch>
        </p:blipFill>
        <p:spPr bwMode="auto">
          <a:xfrm>
            <a:off x="5334000" y="3561398"/>
            <a:ext cx="2518775" cy="2298382"/>
          </a:xfrm>
          <a:prstGeom prst="rect">
            <a:avLst/>
          </a:prstGeom>
          <a:noFill/>
        </p:spPr>
      </p:pic>
      <p:sp>
        <p:nvSpPr>
          <p:cNvPr id="5" name="Правоъгълник 4"/>
          <p:cNvSpPr/>
          <p:nvPr/>
        </p:nvSpPr>
        <p:spPr>
          <a:xfrm>
            <a:off x="0" y="0"/>
            <a:ext cx="9144000" cy="830997"/>
          </a:xfrm>
          <a:prstGeom prst="rect">
            <a:avLst/>
          </a:prstGeom>
        </p:spPr>
        <p:txBody>
          <a:bodyPr wrap="square">
            <a:sp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a:t>
            </a:r>
            <a:r>
              <a:rPr lang="bg-BG" altLang="ja-JP" sz="2400" b="1" dirty="0">
                <a:solidFill>
                  <a:srgbClr val="0B508F"/>
                </a:solidFill>
                <a:latin typeface="Arial Black" panose="020B0A04020102020204" pitchFamily="34" charset="0"/>
              </a:rPr>
              <a:t>3</a:t>
            </a:r>
            <a:r>
              <a:rPr lang="en-US" altLang="ja-JP" sz="2400" b="1" dirty="0">
                <a:solidFill>
                  <a:srgbClr val="0B508F"/>
                </a:solidFill>
                <a:latin typeface="Arial Black" panose="020B0A04020102020204" pitchFamily="34" charset="0"/>
              </a:rPr>
              <a:t>.</a:t>
            </a:r>
            <a:r>
              <a:rPr lang="bg-BG" altLang="ja-JP" sz="2400" b="1" dirty="0">
                <a:solidFill>
                  <a:srgbClr val="0B508F"/>
                </a:solidFill>
                <a:latin typeface="Arial Black" panose="020B0A04020102020204" pitchFamily="34" charset="0"/>
              </a:rPr>
              <a:t>9</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US" sz="2400" b="1" cap="all" dirty="0">
                <a:solidFill>
                  <a:srgbClr val="0B508F"/>
                </a:solidFill>
                <a:latin typeface="Arial Black" pitchFamily="34" charset="0"/>
              </a:rPr>
              <a:t>What should be the behavior of the lead auditor during the audit?</a:t>
            </a:r>
            <a:endParaRPr lang="en-GB" sz="2400" b="1" cap="all" dirty="0">
              <a:solidFill>
                <a:srgbClr val="0B508F"/>
              </a:solidFill>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4.1.1</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general introduction</a:t>
            </a:r>
          </a:p>
          <a:p>
            <a:pPr marL="982663" indent="-900113" fontAlgn="auto">
              <a:spcAft>
                <a:spcPts val="0"/>
              </a:spcAft>
              <a:buFont typeface="Wingdings" pitchFamily="2" charset="2"/>
              <a:buNone/>
              <a:defRPr/>
            </a:pPr>
            <a:endParaRPr lang="be-BY" altLang="ja-JP" sz="2400" b="1" dirty="0">
              <a:solidFill>
                <a:srgbClr val="0B508F"/>
              </a:solidFill>
              <a:latin typeface="Arial Black" panose="020B0A04020102020204" pitchFamily="34" charset="0"/>
            </a:endParaRPr>
          </a:p>
          <a:p>
            <a:pPr marL="982663" indent="-352425" fontAlgn="auto">
              <a:spcAft>
                <a:spcPts val="0"/>
              </a:spcAft>
              <a:buFont typeface="Wingdings" pitchFamily="2" charset="2"/>
              <a:buChar char="v"/>
              <a:defRPr/>
            </a:pPr>
            <a:r>
              <a:rPr lang="en-US" sz="2000" b="1" dirty="0">
                <a:solidFill>
                  <a:schemeClr val="bg1"/>
                </a:solidFill>
              </a:rPr>
              <a:t>When can be held "Audit"?;</a:t>
            </a:r>
            <a:r>
              <a:rPr lang="en-US" sz="1600" b="1" i="1" dirty="0">
                <a:solidFill>
                  <a:schemeClr val="bg1"/>
                </a:solidFill>
              </a:rPr>
              <a:t>      </a:t>
            </a:r>
            <a:endParaRPr lang="be-BY" altLang="ja-JP" sz="1600" b="1" i="1" dirty="0">
              <a:solidFill>
                <a:schemeClr val="bg1"/>
              </a:solidFill>
            </a:endParaRPr>
          </a:p>
        </p:txBody>
      </p:sp>
      <p:sp>
        <p:nvSpPr>
          <p:cNvPr id="3" name="Правоъгълник 2"/>
          <p:cNvSpPr/>
          <p:nvPr/>
        </p:nvSpPr>
        <p:spPr>
          <a:xfrm>
            <a:off x="0" y="1371600"/>
            <a:ext cx="9144000" cy="2246769"/>
          </a:xfrm>
          <a:prstGeom prst="rect">
            <a:avLst/>
          </a:prstGeom>
        </p:spPr>
        <p:txBody>
          <a:bodyPr wrap="square">
            <a:spAutoFit/>
          </a:bodyPr>
          <a:lstStyle/>
          <a:p>
            <a:pPr marL="514350" indent="-514350">
              <a:buAutoNum type="arabicParenR"/>
            </a:pPr>
            <a:r>
              <a:rPr lang="en-US" sz="2000" dirty="0">
                <a:solidFill>
                  <a:schemeClr val="bg1"/>
                </a:solidFill>
                <a:latin typeface="+mn-lt"/>
              </a:rPr>
              <a:t>Upon the occurrence of a new customer;</a:t>
            </a:r>
          </a:p>
          <a:p>
            <a:pPr marL="514350" indent="-514350">
              <a:buAutoNum type="arabicParenR"/>
            </a:pPr>
            <a:r>
              <a:rPr lang="en-US" sz="2000" dirty="0">
                <a:solidFill>
                  <a:schemeClr val="bg1"/>
                </a:solidFill>
                <a:latin typeface="+mn-lt"/>
              </a:rPr>
              <a:t>When conducting periodic inspections of clients (oversight audits);</a:t>
            </a:r>
          </a:p>
          <a:p>
            <a:pPr marL="514350" indent="-514350">
              <a:buAutoNum type="arabicParenR"/>
            </a:pPr>
            <a:r>
              <a:rPr lang="en-US" sz="2000" dirty="0">
                <a:solidFill>
                  <a:schemeClr val="bg1"/>
                </a:solidFill>
                <a:latin typeface="+mn-lt"/>
              </a:rPr>
              <a:t>When the requirements set in clauses of trade and other agreements;</a:t>
            </a:r>
          </a:p>
          <a:p>
            <a:pPr marL="514350" indent="-514350">
              <a:buAutoNum type="arabicParenR"/>
            </a:pPr>
            <a:r>
              <a:rPr lang="en-US" sz="2000" dirty="0">
                <a:solidFill>
                  <a:schemeClr val="bg1"/>
                </a:solidFill>
                <a:latin typeface="+mn-lt"/>
              </a:rPr>
              <a:t>In case of the system changes; </a:t>
            </a:r>
          </a:p>
          <a:p>
            <a:pPr marL="514350" indent="-514350">
              <a:buAutoNum type="arabicParenR"/>
            </a:pPr>
            <a:r>
              <a:rPr lang="en-US" sz="2000" dirty="0">
                <a:solidFill>
                  <a:schemeClr val="bg1"/>
                </a:solidFill>
                <a:latin typeface="+mn-lt"/>
              </a:rPr>
              <a:t>If the volume of orders increases;</a:t>
            </a:r>
          </a:p>
          <a:p>
            <a:pPr marL="514350" indent="-514350">
              <a:buAutoNum type="arabicParenR"/>
            </a:pPr>
            <a:r>
              <a:rPr lang="en-GB" sz="2000" dirty="0">
                <a:solidFill>
                  <a:schemeClr val="bg1"/>
                </a:solidFill>
                <a:latin typeface="+mn-lt"/>
              </a:rPr>
              <a:t>When establishing the problems;</a:t>
            </a:r>
            <a:endParaRPr lang="bg-BG" sz="2000" dirty="0">
              <a:solidFill>
                <a:schemeClr val="bg1"/>
              </a:solidFill>
              <a:latin typeface="+mn-lt"/>
            </a:endParaRPr>
          </a:p>
        </p:txBody>
      </p:sp>
      <p:pic>
        <p:nvPicPr>
          <p:cNvPr id="4" name="Picture 14" descr="MC900388914[1]"/>
          <p:cNvPicPr>
            <a:picLocks noChangeAspect="1" noChangeArrowheads="1"/>
          </p:cNvPicPr>
          <p:nvPr/>
        </p:nvPicPr>
        <p:blipFill>
          <a:blip r:embed="rId3" cstate="print"/>
          <a:srcRect/>
          <a:stretch>
            <a:fillRect/>
          </a:stretch>
        </p:blipFill>
        <p:spPr bwMode="auto">
          <a:xfrm>
            <a:off x="0" y="3574969"/>
            <a:ext cx="3886200" cy="3283032"/>
          </a:xfrm>
          <a:prstGeom prst="rect">
            <a:avLst/>
          </a:prstGeom>
          <a:noFill/>
        </p:spPr>
      </p:pic>
      <p:pic>
        <p:nvPicPr>
          <p:cNvPr id="5" name="Picture 23" descr="MP900433179[1]"/>
          <p:cNvPicPr>
            <a:picLocks noChangeAspect="1" noChangeArrowheads="1"/>
          </p:cNvPicPr>
          <p:nvPr/>
        </p:nvPicPr>
        <p:blipFill>
          <a:blip r:embed="rId4" cstate="print"/>
          <a:srcRect/>
          <a:stretch>
            <a:fillRect/>
          </a:stretch>
        </p:blipFill>
        <p:spPr bwMode="auto">
          <a:xfrm>
            <a:off x="6705600" y="2971799"/>
            <a:ext cx="1905000" cy="2086083"/>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4.1.1</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general introduction</a:t>
            </a:r>
          </a:p>
          <a:p>
            <a:pPr marL="982663" indent="-900113" fontAlgn="auto">
              <a:spcAft>
                <a:spcPts val="0"/>
              </a:spcAft>
              <a:buFont typeface="Wingdings" pitchFamily="2" charset="2"/>
              <a:buNone/>
              <a:defRPr/>
            </a:pPr>
            <a:endParaRPr lang="be-BY" altLang="ja-JP" sz="2400" b="1" dirty="0">
              <a:solidFill>
                <a:srgbClr val="0B508F"/>
              </a:solidFill>
              <a:latin typeface="Arial Black" panose="020B0A04020102020204" pitchFamily="34" charset="0"/>
            </a:endParaRPr>
          </a:p>
          <a:p>
            <a:pPr marL="982663" indent="-352425" fontAlgn="auto">
              <a:spcAft>
                <a:spcPts val="0"/>
              </a:spcAft>
              <a:buFont typeface="Wingdings" pitchFamily="2" charset="2"/>
              <a:buChar char="v"/>
              <a:defRPr/>
            </a:pPr>
            <a:r>
              <a:rPr lang="en-US" sz="2000" b="1" dirty="0">
                <a:solidFill>
                  <a:schemeClr val="bg1"/>
                </a:solidFill>
              </a:rPr>
              <a:t>What are the benefits of an audit?;</a:t>
            </a:r>
            <a:r>
              <a:rPr lang="en-US" sz="1600" b="1" i="1" dirty="0">
                <a:solidFill>
                  <a:schemeClr val="bg1"/>
                </a:solidFill>
              </a:rPr>
              <a:t>      </a:t>
            </a:r>
            <a:endParaRPr lang="be-BY" altLang="ja-JP" sz="1600" b="1" i="1" dirty="0">
              <a:solidFill>
                <a:schemeClr val="bg1"/>
              </a:solidFill>
            </a:endParaRPr>
          </a:p>
        </p:txBody>
      </p:sp>
      <p:sp>
        <p:nvSpPr>
          <p:cNvPr id="3" name="Правоъгълник 2"/>
          <p:cNvSpPr/>
          <p:nvPr/>
        </p:nvSpPr>
        <p:spPr>
          <a:xfrm>
            <a:off x="0" y="1371600"/>
            <a:ext cx="9144000" cy="2308324"/>
          </a:xfrm>
          <a:prstGeom prst="rect">
            <a:avLst/>
          </a:prstGeom>
        </p:spPr>
        <p:txBody>
          <a:bodyPr wrap="square">
            <a:spAutoFit/>
          </a:bodyPr>
          <a:lstStyle/>
          <a:p>
            <a:r>
              <a:rPr lang="en-US" sz="2400" dirty="0">
                <a:solidFill>
                  <a:schemeClr val="bg1"/>
                </a:solidFill>
                <a:latin typeface="+mn-lt"/>
              </a:rPr>
              <a:t>1) It creates trust management;</a:t>
            </a:r>
          </a:p>
          <a:p>
            <a:r>
              <a:rPr lang="en-US" sz="2400" dirty="0">
                <a:solidFill>
                  <a:schemeClr val="bg1"/>
                </a:solidFill>
                <a:latin typeface="+mn-lt"/>
              </a:rPr>
              <a:t>2) It creates confidence in consumers;</a:t>
            </a:r>
          </a:p>
          <a:p>
            <a:r>
              <a:rPr lang="en-US" sz="2400" dirty="0">
                <a:solidFill>
                  <a:schemeClr val="bg1"/>
                </a:solidFill>
                <a:latin typeface="+mn-lt"/>
              </a:rPr>
              <a:t>3) The current problems can be controlled;</a:t>
            </a:r>
          </a:p>
          <a:p>
            <a:r>
              <a:rPr lang="en-US" sz="2400" dirty="0">
                <a:solidFill>
                  <a:schemeClr val="bg1"/>
                </a:solidFill>
                <a:latin typeface="+mn-lt"/>
              </a:rPr>
              <a:t>4) The opportunities for improvement provide;</a:t>
            </a:r>
          </a:p>
          <a:p>
            <a:r>
              <a:rPr lang="en-US" sz="2400" dirty="0">
                <a:solidFill>
                  <a:schemeClr val="bg1"/>
                </a:solidFill>
                <a:latin typeface="+mn-lt"/>
              </a:rPr>
              <a:t>5) It ensures a feedback for determining                                                             </a:t>
            </a:r>
          </a:p>
          <a:p>
            <a:r>
              <a:rPr lang="en-US" sz="2400" dirty="0">
                <a:solidFill>
                  <a:schemeClr val="bg1"/>
                </a:solidFill>
                <a:latin typeface="+mn-lt"/>
              </a:rPr>
              <a:t>    the corrective and preventive actions.</a:t>
            </a:r>
            <a:endParaRPr lang="bg-BG" sz="2400" dirty="0">
              <a:solidFill>
                <a:schemeClr val="bg1"/>
              </a:solidFill>
              <a:latin typeface="+mn-lt"/>
            </a:endParaRPr>
          </a:p>
        </p:txBody>
      </p:sp>
      <p:grpSp>
        <p:nvGrpSpPr>
          <p:cNvPr id="60420" name="Group 4"/>
          <p:cNvGrpSpPr>
            <a:grpSpLocks noChangeAspect="1"/>
          </p:cNvGrpSpPr>
          <p:nvPr/>
        </p:nvGrpSpPr>
        <p:grpSpPr bwMode="auto">
          <a:xfrm>
            <a:off x="5943600" y="3651200"/>
            <a:ext cx="2993917" cy="2978199"/>
            <a:chOff x="2141" y="720"/>
            <a:chExt cx="3619" cy="3600"/>
          </a:xfrm>
        </p:grpSpPr>
        <p:sp>
          <p:nvSpPr>
            <p:cNvPr id="60419" name="AutoShape 3"/>
            <p:cNvSpPr>
              <a:spLocks noChangeAspect="1" noChangeArrowheads="1" noTextEdit="1"/>
            </p:cNvSpPr>
            <p:nvPr/>
          </p:nvSpPr>
          <p:spPr bwMode="auto">
            <a:xfrm>
              <a:off x="2141" y="720"/>
              <a:ext cx="3619" cy="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60421" name="Freeform 5"/>
            <p:cNvSpPr>
              <a:spLocks/>
            </p:cNvSpPr>
            <p:nvPr/>
          </p:nvSpPr>
          <p:spPr bwMode="auto">
            <a:xfrm>
              <a:off x="2141" y="821"/>
              <a:ext cx="3583" cy="3367"/>
            </a:xfrm>
            <a:custGeom>
              <a:avLst/>
              <a:gdLst/>
              <a:ahLst/>
              <a:cxnLst>
                <a:cxn ang="0">
                  <a:pos x="279" y="3311"/>
                </a:cxn>
                <a:cxn ang="0">
                  <a:pos x="266" y="3228"/>
                </a:cxn>
                <a:cxn ang="0">
                  <a:pos x="243" y="3090"/>
                </a:cxn>
                <a:cxn ang="0">
                  <a:pos x="214" y="2912"/>
                </a:cxn>
                <a:cxn ang="0">
                  <a:pos x="182" y="2699"/>
                </a:cxn>
                <a:cxn ang="0">
                  <a:pos x="146" y="2462"/>
                </a:cxn>
                <a:cxn ang="0">
                  <a:pos x="112" y="2211"/>
                </a:cxn>
                <a:cxn ang="0">
                  <a:pos x="83" y="1957"/>
                </a:cxn>
                <a:cxn ang="0">
                  <a:pos x="63" y="1703"/>
                </a:cxn>
                <a:cxn ang="0">
                  <a:pos x="49" y="1465"/>
                </a:cxn>
                <a:cxn ang="0">
                  <a:pos x="41" y="1244"/>
                </a:cxn>
                <a:cxn ang="0">
                  <a:pos x="38" y="1038"/>
                </a:cxn>
                <a:cxn ang="0">
                  <a:pos x="38" y="852"/>
                </a:cxn>
                <a:cxn ang="0">
                  <a:pos x="40" y="684"/>
                </a:cxn>
                <a:cxn ang="0">
                  <a:pos x="43" y="536"/>
                </a:cxn>
                <a:cxn ang="0">
                  <a:pos x="43" y="407"/>
                </a:cxn>
                <a:cxn ang="0">
                  <a:pos x="38" y="300"/>
                </a:cxn>
                <a:cxn ang="0">
                  <a:pos x="32" y="211"/>
                </a:cxn>
                <a:cxn ang="0">
                  <a:pos x="23" y="143"/>
                </a:cxn>
                <a:cxn ang="0">
                  <a:pos x="13" y="91"/>
                </a:cxn>
                <a:cxn ang="0">
                  <a:pos x="4" y="54"/>
                </a:cxn>
                <a:cxn ang="0">
                  <a:pos x="0" y="29"/>
                </a:cxn>
                <a:cxn ang="0">
                  <a:pos x="0" y="11"/>
                </a:cxn>
                <a:cxn ang="0">
                  <a:pos x="0" y="8"/>
                </a:cxn>
                <a:cxn ang="0">
                  <a:pos x="27" y="6"/>
                </a:cxn>
                <a:cxn ang="0">
                  <a:pos x="108" y="2"/>
                </a:cxn>
                <a:cxn ang="0">
                  <a:pos x="225" y="0"/>
                </a:cxn>
                <a:cxn ang="0">
                  <a:pos x="378" y="0"/>
                </a:cxn>
                <a:cxn ang="0">
                  <a:pos x="564" y="2"/>
                </a:cxn>
                <a:cxn ang="0">
                  <a:pos x="778" y="11"/>
                </a:cxn>
                <a:cxn ang="0">
                  <a:pos x="1021" y="25"/>
                </a:cxn>
                <a:cxn ang="0">
                  <a:pos x="1289" y="50"/>
                </a:cxn>
                <a:cxn ang="0">
                  <a:pos x="1574" y="81"/>
                </a:cxn>
                <a:cxn ang="0">
                  <a:pos x="1871" y="116"/>
                </a:cxn>
                <a:cxn ang="0">
                  <a:pos x="2166" y="157"/>
                </a:cxn>
                <a:cxn ang="0">
                  <a:pos x="2454" y="197"/>
                </a:cxn>
                <a:cxn ang="0">
                  <a:pos x="2722" y="236"/>
                </a:cxn>
                <a:cxn ang="0">
                  <a:pos x="2965" y="273"/>
                </a:cxn>
                <a:cxn ang="0">
                  <a:pos x="3172" y="304"/>
                </a:cxn>
                <a:cxn ang="0">
                  <a:pos x="3335" y="325"/>
                </a:cxn>
                <a:cxn ang="0">
                  <a:pos x="3583" y="349"/>
                </a:cxn>
                <a:cxn ang="0">
                  <a:pos x="3576" y="587"/>
                </a:cxn>
                <a:cxn ang="0">
                  <a:pos x="3567" y="800"/>
                </a:cxn>
                <a:cxn ang="0">
                  <a:pos x="3556" y="1056"/>
                </a:cxn>
                <a:cxn ang="0">
                  <a:pos x="3542" y="1339"/>
                </a:cxn>
                <a:cxn ang="0">
                  <a:pos x="3524" y="1635"/>
                </a:cxn>
                <a:cxn ang="0">
                  <a:pos x="3504" y="1933"/>
                </a:cxn>
                <a:cxn ang="0">
                  <a:pos x="3480" y="2216"/>
                </a:cxn>
                <a:cxn ang="0">
                  <a:pos x="3452" y="2476"/>
                </a:cxn>
                <a:cxn ang="0">
                  <a:pos x="3425" y="2710"/>
                </a:cxn>
                <a:cxn ang="0">
                  <a:pos x="3396" y="2916"/>
                </a:cxn>
                <a:cxn ang="0">
                  <a:pos x="3371" y="3086"/>
                </a:cxn>
                <a:cxn ang="0">
                  <a:pos x="3349" y="3218"/>
                </a:cxn>
                <a:cxn ang="0">
                  <a:pos x="3333" y="3311"/>
                </a:cxn>
                <a:cxn ang="0">
                  <a:pos x="3326" y="3359"/>
                </a:cxn>
                <a:cxn ang="0">
                  <a:pos x="281" y="3332"/>
                </a:cxn>
              </a:cxnLst>
              <a:rect l="0" t="0" r="r" b="b"/>
              <a:pathLst>
                <a:path w="3583" h="3367">
                  <a:moveTo>
                    <a:pt x="281" y="3332"/>
                  </a:moveTo>
                  <a:lnTo>
                    <a:pt x="279" y="3311"/>
                  </a:lnTo>
                  <a:lnTo>
                    <a:pt x="274" y="3276"/>
                  </a:lnTo>
                  <a:lnTo>
                    <a:pt x="266" y="3228"/>
                  </a:lnTo>
                  <a:lnTo>
                    <a:pt x="257" y="3166"/>
                  </a:lnTo>
                  <a:lnTo>
                    <a:pt x="243" y="3090"/>
                  </a:lnTo>
                  <a:lnTo>
                    <a:pt x="229" y="3005"/>
                  </a:lnTo>
                  <a:lnTo>
                    <a:pt x="214" y="2912"/>
                  </a:lnTo>
                  <a:lnTo>
                    <a:pt x="198" y="2811"/>
                  </a:lnTo>
                  <a:lnTo>
                    <a:pt x="182" y="2699"/>
                  </a:lnTo>
                  <a:lnTo>
                    <a:pt x="164" y="2584"/>
                  </a:lnTo>
                  <a:lnTo>
                    <a:pt x="146" y="2462"/>
                  </a:lnTo>
                  <a:lnTo>
                    <a:pt x="130" y="2338"/>
                  </a:lnTo>
                  <a:lnTo>
                    <a:pt x="112" y="2211"/>
                  </a:lnTo>
                  <a:lnTo>
                    <a:pt x="97" y="2085"/>
                  </a:lnTo>
                  <a:lnTo>
                    <a:pt x="83" y="1957"/>
                  </a:lnTo>
                  <a:lnTo>
                    <a:pt x="74" y="1829"/>
                  </a:lnTo>
                  <a:lnTo>
                    <a:pt x="63" y="1703"/>
                  </a:lnTo>
                  <a:lnTo>
                    <a:pt x="54" y="1583"/>
                  </a:lnTo>
                  <a:lnTo>
                    <a:pt x="49" y="1465"/>
                  </a:lnTo>
                  <a:lnTo>
                    <a:pt x="45" y="1352"/>
                  </a:lnTo>
                  <a:lnTo>
                    <a:pt x="41" y="1244"/>
                  </a:lnTo>
                  <a:lnTo>
                    <a:pt x="40" y="1139"/>
                  </a:lnTo>
                  <a:lnTo>
                    <a:pt x="38" y="1038"/>
                  </a:lnTo>
                  <a:lnTo>
                    <a:pt x="38" y="943"/>
                  </a:lnTo>
                  <a:lnTo>
                    <a:pt x="38" y="852"/>
                  </a:lnTo>
                  <a:lnTo>
                    <a:pt x="40" y="767"/>
                  </a:lnTo>
                  <a:lnTo>
                    <a:pt x="40" y="684"/>
                  </a:lnTo>
                  <a:lnTo>
                    <a:pt x="43" y="608"/>
                  </a:lnTo>
                  <a:lnTo>
                    <a:pt x="43" y="536"/>
                  </a:lnTo>
                  <a:lnTo>
                    <a:pt x="43" y="469"/>
                  </a:lnTo>
                  <a:lnTo>
                    <a:pt x="43" y="407"/>
                  </a:lnTo>
                  <a:lnTo>
                    <a:pt x="43" y="350"/>
                  </a:lnTo>
                  <a:lnTo>
                    <a:pt x="38" y="300"/>
                  </a:lnTo>
                  <a:lnTo>
                    <a:pt x="36" y="252"/>
                  </a:lnTo>
                  <a:lnTo>
                    <a:pt x="32" y="211"/>
                  </a:lnTo>
                  <a:lnTo>
                    <a:pt x="29" y="176"/>
                  </a:lnTo>
                  <a:lnTo>
                    <a:pt x="23" y="143"/>
                  </a:lnTo>
                  <a:lnTo>
                    <a:pt x="18" y="116"/>
                  </a:lnTo>
                  <a:lnTo>
                    <a:pt x="13" y="91"/>
                  </a:lnTo>
                  <a:lnTo>
                    <a:pt x="9" y="71"/>
                  </a:lnTo>
                  <a:lnTo>
                    <a:pt x="4" y="54"/>
                  </a:lnTo>
                  <a:lnTo>
                    <a:pt x="0" y="40"/>
                  </a:lnTo>
                  <a:lnTo>
                    <a:pt x="0" y="29"/>
                  </a:lnTo>
                  <a:lnTo>
                    <a:pt x="0" y="21"/>
                  </a:lnTo>
                  <a:lnTo>
                    <a:pt x="0" y="11"/>
                  </a:lnTo>
                  <a:lnTo>
                    <a:pt x="0" y="9"/>
                  </a:lnTo>
                  <a:lnTo>
                    <a:pt x="0" y="8"/>
                  </a:lnTo>
                  <a:lnTo>
                    <a:pt x="4" y="8"/>
                  </a:lnTo>
                  <a:lnTo>
                    <a:pt x="27" y="6"/>
                  </a:lnTo>
                  <a:lnTo>
                    <a:pt x="65" y="4"/>
                  </a:lnTo>
                  <a:lnTo>
                    <a:pt x="108" y="2"/>
                  </a:lnTo>
                  <a:lnTo>
                    <a:pt x="162" y="0"/>
                  </a:lnTo>
                  <a:lnTo>
                    <a:pt x="225" y="0"/>
                  </a:lnTo>
                  <a:lnTo>
                    <a:pt x="299" y="0"/>
                  </a:lnTo>
                  <a:lnTo>
                    <a:pt x="378" y="0"/>
                  </a:lnTo>
                  <a:lnTo>
                    <a:pt x="468" y="0"/>
                  </a:lnTo>
                  <a:lnTo>
                    <a:pt x="564" y="2"/>
                  </a:lnTo>
                  <a:lnTo>
                    <a:pt x="666" y="8"/>
                  </a:lnTo>
                  <a:lnTo>
                    <a:pt x="778" y="11"/>
                  </a:lnTo>
                  <a:lnTo>
                    <a:pt x="897" y="17"/>
                  </a:lnTo>
                  <a:lnTo>
                    <a:pt x="1021" y="25"/>
                  </a:lnTo>
                  <a:lnTo>
                    <a:pt x="1152" y="39"/>
                  </a:lnTo>
                  <a:lnTo>
                    <a:pt x="1289" y="50"/>
                  </a:lnTo>
                  <a:lnTo>
                    <a:pt x="1430" y="64"/>
                  </a:lnTo>
                  <a:lnTo>
                    <a:pt x="1574" y="81"/>
                  </a:lnTo>
                  <a:lnTo>
                    <a:pt x="1723" y="99"/>
                  </a:lnTo>
                  <a:lnTo>
                    <a:pt x="1871" y="116"/>
                  </a:lnTo>
                  <a:lnTo>
                    <a:pt x="2018" y="135"/>
                  </a:lnTo>
                  <a:lnTo>
                    <a:pt x="2166" y="157"/>
                  </a:lnTo>
                  <a:lnTo>
                    <a:pt x="2312" y="178"/>
                  </a:lnTo>
                  <a:lnTo>
                    <a:pt x="2454" y="197"/>
                  </a:lnTo>
                  <a:lnTo>
                    <a:pt x="2591" y="219"/>
                  </a:lnTo>
                  <a:lnTo>
                    <a:pt x="2722" y="236"/>
                  </a:lnTo>
                  <a:lnTo>
                    <a:pt x="2848" y="257"/>
                  </a:lnTo>
                  <a:lnTo>
                    <a:pt x="2965" y="273"/>
                  </a:lnTo>
                  <a:lnTo>
                    <a:pt x="3073" y="290"/>
                  </a:lnTo>
                  <a:lnTo>
                    <a:pt x="3172" y="304"/>
                  </a:lnTo>
                  <a:lnTo>
                    <a:pt x="3261" y="318"/>
                  </a:lnTo>
                  <a:lnTo>
                    <a:pt x="3335" y="325"/>
                  </a:lnTo>
                  <a:lnTo>
                    <a:pt x="3398" y="335"/>
                  </a:lnTo>
                  <a:lnTo>
                    <a:pt x="3583" y="349"/>
                  </a:lnTo>
                  <a:lnTo>
                    <a:pt x="3579" y="502"/>
                  </a:lnTo>
                  <a:lnTo>
                    <a:pt x="3576" y="587"/>
                  </a:lnTo>
                  <a:lnTo>
                    <a:pt x="3570" y="688"/>
                  </a:lnTo>
                  <a:lnTo>
                    <a:pt x="3567" y="800"/>
                  </a:lnTo>
                  <a:lnTo>
                    <a:pt x="3563" y="924"/>
                  </a:lnTo>
                  <a:lnTo>
                    <a:pt x="3556" y="1056"/>
                  </a:lnTo>
                  <a:lnTo>
                    <a:pt x="3549" y="1193"/>
                  </a:lnTo>
                  <a:lnTo>
                    <a:pt x="3542" y="1339"/>
                  </a:lnTo>
                  <a:lnTo>
                    <a:pt x="3534" y="1486"/>
                  </a:lnTo>
                  <a:lnTo>
                    <a:pt x="3524" y="1635"/>
                  </a:lnTo>
                  <a:lnTo>
                    <a:pt x="3515" y="1784"/>
                  </a:lnTo>
                  <a:lnTo>
                    <a:pt x="3504" y="1933"/>
                  </a:lnTo>
                  <a:lnTo>
                    <a:pt x="3495" y="2079"/>
                  </a:lnTo>
                  <a:lnTo>
                    <a:pt x="3480" y="2216"/>
                  </a:lnTo>
                  <a:lnTo>
                    <a:pt x="3468" y="2350"/>
                  </a:lnTo>
                  <a:lnTo>
                    <a:pt x="3452" y="2476"/>
                  </a:lnTo>
                  <a:lnTo>
                    <a:pt x="3439" y="2598"/>
                  </a:lnTo>
                  <a:lnTo>
                    <a:pt x="3425" y="2710"/>
                  </a:lnTo>
                  <a:lnTo>
                    <a:pt x="3410" y="2817"/>
                  </a:lnTo>
                  <a:lnTo>
                    <a:pt x="3396" y="2916"/>
                  </a:lnTo>
                  <a:lnTo>
                    <a:pt x="3383" y="3007"/>
                  </a:lnTo>
                  <a:lnTo>
                    <a:pt x="3371" y="3086"/>
                  </a:lnTo>
                  <a:lnTo>
                    <a:pt x="3360" y="3158"/>
                  </a:lnTo>
                  <a:lnTo>
                    <a:pt x="3349" y="3218"/>
                  </a:lnTo>
                  <a:lnTo>
                    <a:pt x="3340" y="3270"/>
                  </a:lnTo>
                  <a:lnTo>
                    <a:pt x="3333" y="3311"/>
                  </a:lnTo>
                  <a:lnTo>
                    <a:pt x="3329" y="3342"/>
                  </a:lnTo>
                  <a:lnTo>
                    <a:pt x="3326" y="3359"/>
                  </a:lnTo>
                  <a:lnTo>
                    <a:pt x="3326" y="3367"/>
                  </a:lnTo>
                  <a:lnTo>
                    <a:pt x="281" y="3332"/>
                  </a:lnTo>
                  <a:lnTo>
                    <a:pt x="281" y="3332"/>
                  </a:lnTo>
                  <a:close/>
                </a:path>
              </a:pathLst>
            </a:custGeom>
            <a:solidFill>
              <a:srgbClr val="BDEDFA"/>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22" name="Freeform 6"/>
            <p:cNvSpPr>
              <a:spLocks/>
            </p:cNvSpPr>
            <p:nvPr/>
          </p:nvSpPr>
          <p:spPr bwMode="auto">
            <a:xfrm>
              <a:off x="2247" y="768"/>
              <a:ext cx="2516" cy="3385"/>
            </a:xfrm>
            <a:custGeom>
              <a:avLst/>
              <a:gdLst/>
              <a:ahLst/>
              <a:cxnLst>
                <a:cxn ang="0">
                  <a:pos x="2101" y="803"/>
                </a:cxn>
                <a:cxn ang="0">
                  <a:pos x="2087" y="735"/>
                </a:cxn>
                <a:cxn ang="0">
                  <a:pos x="2064" y="626"/>
                </a:cxn>
                <a:cxn ang="0">
                  <a:pos x="2046" y="495"/>
                </a:cxn>
                <a:cxn ang="0">
                  <a:pos x="2033" y="353"/>
                </a:cxn>
                <a:cxn ang="0">
                  <a:pos x="2029" y="221"/>
                </a:cxn>
                <a:cxn ang="0">
                  <a:pos x="2028" y="121"/>
                </a:cxn>
                <a:cxn ang="0">
                  <a:pos x="2029" y="72"/>
                </a:cxn>
                <a:cxn ang="0">
                  <a:pos x="1871" y="0"/>
                </a:cxn>
                <a:cxn ang="0">
                  <a:pos x="1821" y="4"/>
                </a:cxn>
                <a:cxn ang="0">
                  <a:pos x="1716" y="18"/>
                </a:cxn>
                <a:cxn ang="0">
                  <a:pos x="1579" y="39"/>
                </a:cxn>
                <a:cxn ang="0">
                  <a:pos x="1428" y="70"/>
                </a:cxn>
                <a:cxn ang="0">
                  <a:pos x="1275" y="103"/>
                </a:cxn>
                <a:cxn ang="0">
                  <a:pos x="1129" y="138"/>
                </a:cxn>
                <a:cxn ang="0">
                  <a:pos x="989" y="173"/>
                </a:cxn>
                <a:cxn ang="0">
                  <a:pos x="857" y="206"/>
                </a:cxn>
                <a:cxn ang="0">
                  <a:pos x="738" y="237"/>
                </a:cxn>
                <a:cxn ang="0">
                  <a:pos x="645" y="264"/>
                </a:cxn>
                <a:cxn ang="0">
                  <a:pos x="587" y="281"/>
                </a:cxn>
                <a:cxn ang="0">
                  <a:pos x="573" y="283"/>
                </a:cxn>
                <a:cxn ang="0">
                  <a:pos x="549" y="260"/>
                </a:cxn>
                <a:cxn ang="0">
                  <a:pos x="519" y="245"/>
                </a:cxn>
                <a:cxn ang="0">
                  <a:pos x="481" y="243"/>
                </a:cxn>
                <a:cxn ang="0">
                  <a:pos x="441" y="247"/>
                </a:cxn>
                <a:cxn ang="0">
                  <a:pos x="411" y="252"/>
                </a:cxn>
                <a:cxn ang="0">
                  <a:pos x="393" y="258"/>
                </a:cxn>
                <a:cxn ang="0">
                  <a:pos x="386" y="289"/>
                </a:cxn>
                <a:cxn ang="0">
                  <a:pos x="362" y="330"/>
                </a:cxn>
                <a:cxn ang="0">
                  <a:pos x="328" y="374"/>
                </a:cxn>
                <a:cxn ang="0">
                  <a:pos x="283" y="423"/>
                </a:cxn>
                <a:cxn ang="0">
                  <a:pos x="232" y="473"/>
                </a:cxn>
                <a:cxn ang="0">
                  <a:pos x="178" y="518"/>
                </a:cxn>
                <a:cxn ang="0">
                  <a:pos x="132" y="555"/>
                </a:cxn>
                <a:cxn ang="0">
                  <a:pos x="88" y="582"/>
                </a:cxn>
                <a:cxn ang="0">
                  <a:pos x="58" y="597"/>
                </a:cxn>
                <a:cxn ang="0">
                  <a:pos x="43" y="607"/>
                </a:cxn>
                <a:cxn ang="0">
                  <a:pos x="31" y="636"/>
                </a:cxn>
                <a:cxn ang="0">
                  <a:pos x="13" y="690"/>
                </a:cxn>
                <a:cxn ang="0">
                  <a:pos x="0" y="760"/>
                </a:cxn>
                <a:cxn ang="0">
                  <a:pos x="9" y="834"/>
                </a:cxn>
                <a:cxn ang="0">
                  <a:pos x="47" y="907"/>
                </a:cxn>
                <a:cxn ang="0">
                  <a:pos x="103" y="1000"/>
                </a:cxn>
                <a:cxn ang="0">
                  <a:pos x="166" y="1134"/>
                </a:cxn>
                <a:cxn ang="0">
                  <a:pos x="225" y="1330"/>
                </a:cxn>
                <a:cxn ang="0">
                  <a:pos x="274" y="1576"/>
                </a:cxn>
                <a:cxn ang="0">
                  <a:pos x="310" y="1820"/>
                </a:cxn>
                <a:cxn ang="0">
                  <a:pos x="330" y="1992"/>
                </a:cxn>
                <a:cxn ang="0">
                  <a:pos x="512" y="2264"/>
                </a:cxn>
                <a:cxn ang="0">
                  <a:pos x="587" y="3380"/>
                </a:cxn>
                <a:cxn ang="0">
                  <a:pos x="643" y="3349"/>
                </a:cxn>
                <a:cxn ang="0">
                  <a:pos x="747" y="3298"/>
                </a:cxn>
                <a:cxn ang="0">
                  <a:pos x="888" y="3244"/>
                </a:cxn>
                <a:cxn ang="0">
                  <a:pos x="1055" y="3195"/>
                </a:cxn>
                <a:cxn ang="0">
                  <a:pos x="1228" y="3159"/>
                </a:cxn>
                <a:cxn ang="0">
                  <a:pos x="1376" y="3133"/>
                </a:cxn>
                <a:cxn ang="0">
                  <a:pos x="1466" y="3122"/>
                </a:cxn>
                <a:cxn ang="0">
                  <a:pos x="2438" y="2870"/>
                </a:cxn>
              </a:cxnLst>
              <a:rect l="0" t="0" r="r" b="b"/>
              <a:pathLst>
                <a:path w="2516" h="3385">
                  <a:moveTo>
                    <a:pt x="2109" y="822"/>
                  </a:moveTo>
                  <a:lnTo>
                    <a:pt x="2107" y="820"/>
                  </a:lnTo>
                  <a:lnTo>
                    <a:pt x="2107" y="812"/>
                  </a:lnTo>
                  <a:lnTo>
                    <a:pt x="2101" y="803"/>
                  </a:lnTo>
                  <a:lnTo>
                    <a:pt x="2100" y="791"/>
                  </a:lnTo>
                  <a:lnTo>
                    <a:pt x="2094" y="774"/>
                  </a:lnTo>
                  <a:lnTo>
                    <a:pt x="2091" y="756"/>
                  </a:lnTo>
                  <a:lnTo>
                    <a:pt x="2087" y="735"/>
                  </a:lnTo>
                  <a:lnTo>
                    <a:pt x="2082" y="712"/>
                  </a:lnTo>
                  <a:lnTo>
                    <a:pt x="2076" y="682"/>
                  </a:lnTo>
                  <a:lnTo>
                    <a:pt x="2071" y="657"/>
                  </a:lnTo>
                  <a:lnTo>
                    <a:pt x="2064" y="626"/>
                  </a:lnTo>
                  <a:lnTo>
                    <a:pt x="2060" y="595"/>
                  </a:lnTo>
                  <a:lnTo>
                    <a:pt x="2055" y="562"/>
                  </a:lnTo>
                  <a:lnTo>
                    <a:pt x="2049" y="529"/>
                  </a:lnTo>
                  <a:lnTo>
                    <a:pt x="2046" y="495"/>
                  </a:lnTo>
                  <a:lnTo>
                    <a:pt x="2042" y="460"/>
                  </a:lnTo>
                  <a:lnTo>
                    <a:pt x="2038" y="423"/>
                  </a:lnTo>
                  <a:lnTo>
                    <a:pt x="2035" y="388"/>
                  </a:lnTo>
                  <a:lnTo>
                    <a:pt x="2033" y="353"/>
                  </a:lnTo>
                  <a:lnTo>
                    <a:pt x="2031" y="318"/>
                  </a:lnTo>
                  <a:lnTo>
                    <a:pt x="2031" y="283"/>
                  </a:lnTo>
                  <a:lnTo>
                    <a:pt x="2029" y="252"/>
                  </a:lnTo>
                  <a:lnTo>
                    <a:pt x="2029" y="221"/>
                  </a:lnTo>
                  <a:lnTo>
                    <a:pt x="2029" y="194"/>
                  </a:lnTo>
                  <a:lnTo>
                    <a:pt x="2028" y="167"/>
                  </a:lnTo>
                  <a:lnTo>
                    <a:pt x="2028" y="142"/>
                  </a:lnTo>
                  <a:lnTo>
                    <a:pt x="2028" y="121"/>
                  </a:lnTo>
                  <a:lnTo>
                    <a:pt x="2029" y="103"/>
                  </a:lnTo>
                  <a:lnTo>
                    <a:pt x="2029" y="90"/>
                  </a:lnTo>
                  <a:lnTo>
                    <a:pt x="2029" y="78"/>
                  </a:lnTo>
                  <a:lnTo>
                    <a:pt x="2029" y="72"/>
                  </a:lnTo>
                  <a:lnTo>
                    <a:pt x="2031" y="70"/>
                  </a:lnTo>
                  <a:lnTo>
                    <a:pt x="1876" y="70"/>
                  </a:lnTo>
                  <a:lnTo>
                    <a:pt x="1876" y="0"/>
                  </a:lnTo>
                  <a:lnTo>
                    <a:pt x="1871" y="0"/>
                  </a:lnTo>
                  <a:lnTo>
                    <a:pt x="1866" y="0"/>
                  </a:lnTo>
                  <a:lnTo>
                    <a:pt x="1855" y="0"/>
                  </a:lnTo>
                  <a:lnTo>
                    <a:pt x="1840" y="4"/>
                  </a:lnTo>
                  <a:lnTo>
                    <a:pt x="1821" y="4"/>
                  </a:lnTo>
                  <a:lnTo>
                    <a:pt x="1799" y="8"/>
                  </a:lnTo>
                  <a:lnTo>
                    <a:pt x="1774" y="12"/>
                  </a:lnTo>
                  <a:lnTo>
                    <a:pt x="1749" y="16"/>
                  </a:lnTo>
                  <a:lnTo>
                    <a:pt x="1716" y="18"/>
                  </a:lnTo>
                  <a:lnTo>
                    <a:pt x="1685" y="22"/>
                  </a:lnTo>
                  <a:lnTo>
                    <a:pt x="1651" y="28"/>
                  </a:lnTo>
                  <a:lnTo>
                    <a:pt x="1617" y="35"/>
                  </a:lnTo>
                  <a:lnTo>
                    <a:pt x="1579" y="39"/>
                  </a:lnTo>
                  <a:lnTo>
                    <a:pt x="1543" y="47"/>
                  </a:lnTo>
                  <a:lnTo>
                    <a:pt x="1505" y="55"/>
                  </a:lnTo>
                  <a:lnTo>
                    <a:pt x="1468" y="62"/>
                  </a:lnTo>
                  <a:lnTo>
                    <a:pt x="1428" y="70"/>
                  </a:lnTo>
                  <a:lnTo>
                    <a:pt x="1390" y="78"/>
                  </a:lnTo>
                  <a:lnTo>
                    <a:pt x="1351" y="86"/>
                  </a:lnTo>
                  <a:lnTo>
                    <a:pt x="1315" y="95"/>
                  </a:lnTo>
                  <a:lnTo>
                    <a:pt x="1275" y="103"/>
                  </a:lnTo>
                  <a:lnTo>
                    <a:pt x="1239" y="113"/>
                  </a:lnTo>
                  <a:lnTo>
                    <a:pt x="1201" y="121"/>
                  </a:lnTo>
                  <a:lnTo>
                    <a:pt x="1165" y="130"/>
                  </a:lnTo>
                  <a:lnTo>
                    <a:pt x="1129" y="138"/>
                  </a:lnTo>
                  <a:lnTo>
                    <a:pt x="1093" y="148"/>
                  </a:lnTo>
                  <a:lnTo>
                    <a:pt x="1057" y="155"/>
                  </a:lnTo>
                  <a:lnTo>
                    <a:pt x="1023" y="165"/>
                  </a:lnTo>
                  <a:lnTo>
                    <a:pt x="989" y="173"/>
                  </a:lnTo>
                  <a:lnTo>
                    <a:pt x="954" y="183"/>
                  </a:lnTo>
                  <a:lnTo>
                    <a:pt x="922" y="190"/>
                  </a:lnTo>
                  <a:lnTo>
                    <a:pt x="890" y="200"/>
                  </a:lnTo>
                  <a:lnTo>
                    <a:pt x="857" y="206"/>
                  </a:lnTo>
                  <a:lnTo>
                    <a:pt x="827" y="216"/>
                  </a:lnTo>
                  <a:lnTo>
                    <a:pt x="796" y="223"/>
                  </a:lnTo>
                  <a:lnTo>
                    <a:pt x="767" y="231"/>
                  </a:lnTo>
                  <a:lnTo>
                    <a:pt x="738" y="237"/>
                  </a:lnTo>
                  <a:lnTo>
                    <a:pt x="713" y="245"/>
                  </a:lnTo>
                  <a:lnTo>
                    <a:pt x="688" y="252"/>
                  </a:lnTo>
                  <a:lnTo>
                    <a:pt x="668" y="258"/>
                  </a:lnTo>
                  <a:lnTo>
                    <a:pt x="645" y="264"/>
                  </a:lnTo>
                  <a:lnTo>
                    <a:pt x="627" y="270"/>
                  </a:lnTo>
                  <a:lnTo>
                    <a:pt x="611" y="274"/>
                  </a:lnTo>
                  <a:lnTo>
                    <a:pt x="598" y="279"/>
                  </a:lnTo>
                  <a:lnTo>
                    <a:pt x="587" y="281"/>
                  </a:lnTo>
                  <a:lnTo>
                    <a:pt x="580" y="283"/>
                  </a:lnTo>
                  <a:lnTo>
                    <a:pt x="576" y="285"/>
                  </a:lnTo>
                  <a:lnTo>
                    <a:pt x="575" y="287"/>
                  </a:lnTo>
                  <a:lnTo>
                    <a:pt x="573" y="283"/>
                  </a:lnTo>
                  <a:lnTo>
                    <a:pt x="571" y="279"/>
                  </a:lnTo>
                  <a:lnTo>
                    <a:pt x="566" y="274"/>
                  </a:lnTo>
                  <a:lnTo>
                    <a:pt x="560" y="268"/>
                  </a:lnTo>
                  <a:lnTo>
                    <a:pt x="549" y="260"/>
                  </a:lnTo>
                  <a:lnTo>
                    <a:pt x="539" y="254"/>
                  </a:lnTo>
                  <a:lnTo>
                    <a:pt x="533" y="250"/>
                  </a:lnTo>
                  <a:lnTo>
                    <a:pt x="526" y="248"/>
                  </a:lnTo>
                  <a:lnTo>
                    <a:pt x="519" y="245"/>
                  </a:lnTo>
                  <a:lnTo>
                    <a:pt x="512" y="245"/>
                  </a:lnTo>
                  <a:lnTo>
                    <a:pt x="501" y="243"/>
                  </a:lnTo>
                  <a:lnTo>
                    <a:pt x="492" y="243"/>
                  </a:lnTo>
                  <a:lnTo>
                    <a:pt x="481" y="243"/>
                  </a:lnTo>
                  <a:lnTo>
                    <a:pt x="474" y="245"/>
                  </a:lnTo>
                  <a:lnTo>
                    <a:pt x="461" y="245"/>
                  </a:lnTo>
                  <a:lnTo>
                    <a:pt x="452" y="245"/>
                  </a:lnTo>
                  <a:lnTo>
                    <a:pt x="441" y="247"/>
                  </a:lnTo>
                  <a:lnTo>
                    <a:pt x="434" y="250"/>
                  </a:lnTo>
                  <a:lnTo>
                    <a:pt x="425" y="250"/>
                  </a:lnTo>
                  <a:lnTo>
                    <a:pt x="418" y="252"/>
                  </a:lnTo>
                  <a:lnTo>
                    <a:pt x="411" y="252"/>
                  </a:lnTo>
                  <a:lnTo>
                    <a:pt x="405" y="254"/>
                  </a:lnTo>
                  <a:lnTo>
                    <a:pt x="398" y="258"/>
                  </a:lnTo>
                  <a:lnTo>
                    <a:pt x="395" y="258"/>
                  </a:lnTo>
                  <a:lnTo>
                    <a:pt x="393" y="258"/>
                  </a:lnTo>
                  <a:lnTo>
                    <a:pt x="393" y="262"/>
                  </a:lnTo>
                  <a:lnTo>
                    <a:pt x="393" y="270"/>
                  </a:lnTo>
                  <a:lnTo>
                    <a:pt x="389" y="279"/>
                  </a:lnTo>
                  <a:lnTo>
                    <a:pt x="386" y="289"/>
                  </a:lnTo>
                  <a:lnTo>
                    <a:pt x="378" y="305"/>
                  </a:lnTo>
                  <a:lnTo>
                    <a:pt x="373" y="312"/>
                  </a:lnTo>
                  <a:lnTo>
                    <a:pt x="368" y="320"/>
                  </a:lnTo>
                  <a:lnTo>
                    <a:pt x="362" y="330"/>
                  </a:lnTo>
                  <a:lnTo>
                    <a:pt x="355" y="341"/>
                  </a:lnTo>
                  <a:lnTo>
                    <a:pt x="346" y="351"/>
                  </a:lnTo>
                  <a:lnTo>
                    <a:pt x="339" y="363"/>
                  </a:lnTo>
                  <a:lnTo>
                    <a:pt x="328" y="374"/>
                  </a:lnTo>
                  <a:lnTo>
                    <a:pt x="319" y="386"/>
                  </a:lnTo>
                  <a:lnTo>
                    <a:pt x="306" y="400"/>
                  </a:lnTo>
                  <a:lnTo>
                    <a:pt x="296" y="411"/>
                  </a:lnTo>
                  <a:lnTo>
                    <a:pt x="283" y="423"/>
                  </a:lnTo>
                  <a:lnTo>
                    <a:pt x="272" y="436"/>
                  </a:lnTo>
                  <a:lnTo>
                    <a:pt x="258" y="448"/>
                  </a:lnTo>
                  <a:lnTo>
                    <a:pt x="247" y="460"/>
                  </a:lnTo>
                  <a:lnTo>
                    <a:pt x="232" y="473"/>
                  </a:lnTo>
                  <a:lnTo>
                    <a:pt x="220" y="485"/>
                  </a:lnTo>
                  <a:lnTo>
                    <a:pt x="205" y="495"/>
                  </a:lnTo>
                  <a:lnTo>
                    <a:pt x="193" y="508"/>
                  </a:lnTo>
                  <a:lnTo>
                    <a:pt x="178" y="518"/>
                  </a:lnTo>
                  <a:lnTo>
                    <a:pt x="168" y="529"/>
                  </a:lnTo>
                  <a:lnTo>
                    <a:pt x="155" y="537"/>
                  </a:lnTo>
                  <a:lnTo>
                    <a:pt x="142" y="547"/>
                  </a:lnTo>
                  <a:lnTo>
                    <a:pt x="132" y="555"/>
                  </a:lnTo>
                  <a:lnTo>
                    <a:pt x="119" y="562"/>
                  </a:lnTo>
                  <a:lnTo>
                    <a:pt x="108" y="570"/>
                  </a:lnTo>
                  <a:lnTo>
                    <a:pt x="99" y="576"/>
                  </a:lnTo>
                  <a:lnTo>
                    <a:pt x="88" y="582"/>
                  </a:lnTo>
                  <a:lnTo>
                    <a:pt x="81" y="589"/>
                  </a:lnTo>
                  <a:lnTo>
                    <a:pt x="72" y="591"/>
                  </a:lnTo>
                  <a:lnTo>
                    <a:pt x="65" y="595"/>
                  </a:lnTo>
                  <a:lnTo>
                    <a:pt x="58" y="597"/>
                  </a:lnTo>
                  <a:lnTo>
                    <a:pt x="54" y="601"/>
                  </a:lnTo>
                  <a:lnTo>
                    <a:pt x="47" y="605"/>
                  </a:lnTo>
                  <a:lnTo>
                    <a:pt x="45" y="607"/>
                  </a:lnTo>
                  <a:lnTo>
                    <a:pt x="43" y="607"/>
                  </a:lnTo>
                  <a:lnTo>
                    <a:pt x="42" y="611"/>
                  </a:lnTo>
                  <a:lnTo>
                    <a:pt x="38" y="617"/>
                  </a:lnTo>
                  <a:lnTo>
                    <a:pt x="36" y="626"/>
                  </a:lnTo>
                  <a:lnTo>
                    <a:pt x="31" y="636"/>
                  </a:lnTo>
                  <a:lnTo>
                    <a:pt x="25" y="648"/>
                  </a:lnTo>
                  <a:lnTo>
                    <a:pt x="20" y="659"/>
                  </a:lnTo>
                  <a:lnTo>
                    <a:pt x="16" y="675"/>
                  </a:lnTo>
                  <a:lnTo>
                    <a:pt x="13" y="690"/>
                  </a:lnTo>
                  <a:lnTo>
                    <a:pt x="7" y="706"/>
                  </a:lnTo>
                  <a:lnTo>
                    <a:pt x="4" y="723"/>
                  </a:lnTo>
                  <a:lnTo>
                    <a:pt x="2" y="743"/>
                  </a:lnTo>
                  <a:lnTo>
                    <a:pt x="0" y="760"/>
                  </a:lnTo>
                  <a:lnTo>
                    <a:pt x="0" y="777"/>
                  </a:lnTo>
                  <a:lnTo>
                    <a:pt x="0" y="797"/>
                  </a:lnTo>
                  <a:lnTo>
                    <a:pt x="6" y="816"/>
                  </a:lnTo>
                  <a:lnTo>
                    <a:pt x="9" y="834"/>
                  </a:lnTo>
                  <a:lnTo>
                    <a:pt x="16" y="851"/>
                  </a:lnTo>
                  <a:lnTo>
                    <a:pt x="25" y="868"/>
                  </a:lnTo>
                  <a:lnTo>
                    <a:pt x="36" y="888"/>
                  </a:lnTo>
                  <a:lnTo>
                    <a:pt x="47" y="907"/>
                  </a:lnTo>
                  <a:lnTo>
                    <a:pt x="60" y="929"/>
                  </a:lnTo>
                  <a:lnTo>
                    <a:pt x="74" y="950"/>
                  </a:lnTo>
                  <a:lnTo>
                    <a:pt x="88" y="975"/>
                  </a:lnTo>
                  <a:lnTo>
                    <a:pt x="103" y="1000"/>
                  </a:lnTo>
                  <a:lnTo>
                    <a:pt x="119" y="1031"/>
                  </a:lnTo>
                  <a:lnTo>
                    <a:pt x="135" y="1060"/>
                  </a:lnTo>
                  <a:lnTo>
                    <a:pt x="151" y="1097"/>
                  </a:lnTo>
                  <a:lnTo>
                    <a:pt x="166" y="1134"/>
                  </a:lnTo>
                  <a:lnTo>
                    <a:pt x="182" y="1178"/>
                  </a:lnTo>
                  <a:lnTo>
                    <a:pt x="196" y="1223"/>
                  </a:lnTo>
                  <a:lnTo>
                    <a:pt x="213" y="1275"/>
                  </a:lnTo>
                  <a:lnTo>
                    <a:pt x="225" y="1330"/>
                  </a:lnTo>
                  <a:lnTo>
                    <a:pt x="238" y="1388"/>
                  </a:lnTo>
                  <a:lnTo>
                    <a:pt x="250" y="1450"/>
                  </a:lnTo>
                  <a:lnTo>
                    <a:pt x="263" y="1514"/>
                  </a:lnTo>
                  <a:lnTo>
                    <a:pt x="274" y="1576"/>
                  </a:lnTo>
                  <a:lnTo>
                    <a:pt x="285" y="1640"/>
                  </a:lnTo>
                  <a:lnTo>
                    <a:pt x="294" y="1702"/>
                  </a:lnTo>
                  <a:lnTo>
                    <a:pt x="303" y="1764"/>
                  </a:lnTo>
                  <a:lnTo>
                    <a:pt x="310" y="1820"/>
                  </a:lnTo>
                  <a:lnTo>
                    <a:pt x="317" y="1872"/>
                  </a:lnTo>
                  <a:lnTo>
                    <a:pt x="323" y="1919"/>
                  </a:lnTo>
                  <a:lnTo>
                    <a:pt x="326" y="1959"/>
                  </a:lnTo>
                  <a:lnTo>
                    <a:pt x="330" y="1992"/>
                  </a:lnTo>
                  <a:lnTo>
                    <a:pt x="333" y="2017"/>
                  </a:lnTo>
                  <a:lnTo>
                    <a:pt x="333" y="2035"/>
                  </a:lnTo>
                  <a:lnTo>
                    <a:pt x="335" y="2041"/>
                  </a:lnTo>
                  <a:lnTo>
                    <a:pt x="512" y="2264"/>
                  </a:lnTo>
                  <a:lnTo>
                    <a:pt x="629" y="2946"/>
                  </a:lnTo>
                  <a:lnTo>
                    <a:pt x="580" y="3385"/>
                  </a:lnTo>
                  <a:lnTo>
                    <a:pt x="582" y="3383"/>
                  </a:lnTo>
                  <a:lnTo>
                    <a:pt x="587" y="3380"/>
                  </a:lnTo>
                  <a:lnTo>
                    <a:pt x="596" y="3376"/>
                  </a:lnTo>
                  <a:lnTo>
                    <a:pt x="609" y="3368"/>
                  </a:lnTo>
                  <a:lnTo>
                    <a:pt x="623" y="3358"/>
                  </a:lnTo>
                  <a:lnTo>
                    <a:pt x="643" y="3349"/>
                  </a:lnTo>
                  <a:lnTo>
                    <a:pt x="665" y="3337"/>
                  </a:lnTo>
                  <a:lnTo>
                    <a:pt x="692" y="3327"/>
                  </a:lnTo>
                  <a:lnTo>
                    <a:pt x="717" y="3312"/>
                  </a:lnTo>
                  <a:lnTo>
                    <a:pt x="747" y="3298"/>
                  </a:lnTo>
                  <a:lnTo>
                    <a:pt x="780" y="3285"/>
                  </a:lnTo>
                  <a:lnTo>
                    <a:pt x="814" y="3271"/>
                  </a:lnTo>
                  <a:lnTo>
                    <a:pt x="850" y="3257"/>
                  </a:lnTo>
                  <a:lnTo>
                    <a:pt x="888" y="3244"/>
                  </a:lnTo>
                  <a:lnTo>
                    <a:pt x="927" y="3232"/>
                  </a:lnTo>
                  <a:lnTo>
                    <a:pt x="969" y="3221"/>
                  </a:lnTo>
                  <a:lnTo>
                    <a:pt x="1010" y="3207"/>
                  </a:lnTo>
                  <a:lnTo>
                    <a:pt x="1055" y="3195"/>
                  </a:lnTo>
                  <a:lnTo>
                    <a:pt x="1099" y="3184"/>
                  </a:lnTo>
                  <a:lnTo>
                    <a:pt x="1144" y="3176"/>
                  </a:lnTo>
                  <a:lnTo>
                    <a:pt x="1185" y="3164"/>
                  </a:lnTo>
                  <a:lnTo>
                    <a:pt x="1228" y="3159"/>
                  </a:lnTo>
                  <a:lnTo>
                    <a:pt x="1268" y="3151"/>
                  </a:lnTo>
                  <a:lnTo>
                    <a:pt x="1307" y="3145"/>
                  </a:lnTo>
                  <a:lnTo>
                    <a:pt x="1343" y="3139"/>
                  </a:lnTo>
                  <a:lnTo>
                    <a:pt x="1376" y="3133"/>
                  </a:lnTo>
                  <a:lnTo>
                    <a:pt x="1405" y="3130"/>
                  </a:lnTo>
                  <a:lnTo>
                    <a:pt x="1430" y="3126"/>
                  </a:lnTo>
                  <a:lnTo>
                    <a:pt x="1451" y="3122"/>
                  </a:lnTo>
                  <a:lnTo>
                    <a:pt x="1466" y="3122"/>
                  </a:lnTo>
                  <a:lnTo>
                    <a:pt x="1477" y="3122"/>
                  </a:lnTo>
                  <a:lnTo>
                    <a:pt x="1480" y="3122"/>
                  </a:lnTo>
                  <a:lnTo>
                    <a:pt x="1738" y="3087"/>
                  </a:lnTo>
                  <a:lnTo>
                    <a:pt x="2438" y="2870"/>
                  </a:lnTo>
                  <a:lnTo>
                    <a:pt x="2516" y="2041"/>
                  </a:lnTo>
                  <a:lnTo>
                    <a:pt x="2109" y="822"/>
                  </a:lnTo>
                  <a:lnTo>
                    <a:pt x="2109" y="822"/>
                  </a:lnTo>
                  <a:close/>
                </a:path>
              </a:pathLst>
            </a:custGeom>
            <a:solidFill>
              <a:srgbClr val="FFFAFA"/>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23" name="Freeform 7"/>
            <p:cNvSpPr>
              <a:spLocks/>
            </p:cNvSpPr>
            <p:nvPr/>
          </p:nvSpPr>
          <p:spPr bwMode="auto">
            <a:xfrm>
              <a:off x="3196" y="1797"/>
              <a:ext cx="1421" cy="2002"/>
            </a:xfrm>
            <a:custGeom>
              <a:avLst/>
              <a:gdLst/>
              <a:ahLst/>
              <a:cxnLst>
                <a:cxn ang="0">
                  <a:pos x="171" y="159"/>
                </a:cxn>
                <a:cxn ang="0">
                  <a:pos x="146" y="192"/>
                </a:cxn>
                <a:cxn ang="0">
                  <a:pos x="105" y="250"/>
                </a:cxn>
                <a:cxn ang="0">
                  <a:pos x="58" y="328"/>
                </a:cxn>
                <a:cxn ang="0">
                  <a:pos x="18" y="405"/>
                </a:cxn>
                <a:cxn ang="0">
                  <a:pos x="4" y="477"/>
                </a:cxn>
                <a:cxn ang="0">
                  <a:pos x="0" y="539"/>
                </a:cxn>
                <a:cxn ang="0">
                  <a:pos x="0" y="611"/>
                </a:cxn>
                <a:cxn ang="0">
                  <a:pos x="0" y="686"/>
                </a:cxn>
                <a:cxn ang="0">
                  <a:pos x="4" y="766"/>
                </a:cxn>
                <a:cxn ang="0">
                  <a:pos x="13" y="843"/>
                </a:cxn>
                <a:cxn ang="0">
                  <a:pos x="27" y="917"/>
                </a:cxn>
                <a:cxn ang="0">
                  <a:pos x="49" y="983"/>
                </a:cxn>
                <a:cxn ang="0">
                  <a:pos x="78" y="1047"/>
                </a:cxn>
                <a:cxn ang="0">
                  <a:pos x="112" y="1105"/>
                </a:cxn>
                <a:cxn ang="0">
                  <a:pos x="148" y="1159"/>
                </a:cxn>
                <a:cxn ang="0">
                  <a:pos x="187" y="1213"/>
                </a:cxn>
                <a:cxn ang="0">
                  <a:pos x="231" y="1264"/>
                </a:cxn>
                <a:cxn ang="0">
                  <a:pos x="279" y="1312"/>
                </a:cxn>
                <a:cxn ang="0">
                  <a:pos x="335" y="1357"/>
                </a:cxn>
                <a:cxn ang="0">
                  <a:pos x="400" y="1397"/>
                </a:cxn>
                <a:cxn ang="0">
                  <a:pos x="481" y="1434"/>
                </a:cxn>
                <a:cxn ang="0">
                  <a:pos x="569" y="1463"/>
                </a:cxn>
                <a:cxn ang="0">
                  <a:pos x="666" y="1490"/>
                </a:cxn>
                <a:cxn ang="0">
                  <a:pos x="760" y="1515"/>
                </a:cxn>
                <a:cxn ang="0">
                  <a:pos x="843" y="1539"/>
                </a:cxn>
                <a:cxn ang="0">
                  <a:pos x="906" y="1566"/>
                </a:cxn>
                <a:cxn ang="0">
                  <a:pos x="944" y="1595"/>
                </a:cxn>
                <a:cxn ang="0">
                  <a:pos x="951" y="1624"/>
                </a:cxn>
                <a:cxn ang="0">
                  <a:pos x="947" y="1655"/>
                </a:cxn>
                <a:cxn ang="0">
                  <a:pos x="931" y="1676"/>
                </a:cxn>
                <a:cxn ang="0">
                  <a:pos x="917" y="1696"/>
                </a:cxn>
                <a:cxn ang="0">
                  <a:pos x="933" y="1696"/>
                </a:cxn>
                <a:cxn ang="0">
                  <a:pos x="971" y="1686"/>
                </a:cxn>
                <a:cxn ang="0">
                  <a:pos x="990" y="1670"/>
                </a:cxn>
                <a:cxn ang="0">
                  <a:pos x="1003" y="1645"/>
                </a:cxn>
                <a:cxn ang="0">
                  <a:pos x="1014" y="1608"/>
                </a:cxn>
                <a:cxn ang="0">
                  <a:pos x="1025" y="1574"/>
                </a:cxn>
                <a:cxn ang="0">
                  <a:pos x="1032" y="1537"/>
                </a:cxn>
                <a:cxn ang="0">
                  <a:pos x="1043" y="1510"/>
                </a:cxn>
                <a:cxn ang="0">
                  <a:pos x="1061" y="1494"/>
                </a:cxn>
                <a:cxn ang="0">
                  <a:pos x="1082" y="1494"/>
                </a:cxn>
                <a:cxn ang="0">
                  <a:pos x="1106" y="1504"/>
                </a:cxn>
                <a:cxn ang="0">
                  <a:pos x="1127" y="1519"/>
                </a:cxn>
                <a:cxn ang="0">
                  <a:pos x="1152" y="1546"/>
                </a:cxn>
                <a:cxn ang="0">
                  <a:pos x="1165" y="1577"/>
                </a:cxn>
                <a:cxn ang="0">
                  <a:pos x="1151" y="1595"/>
                </a:cxn>
                <a:cxn ang="0">
                  <a:pos x="812" y="1767"/>
                </a:cxn>
                <a:cxn ang="0">
                  <a:pos x="846" y="1767"/>
                </a:cxn>
                <a:cxn ang="0">
                  <a:pos x="884" y="1765"/>
                </a:cxn>
                <a:cxn ang="0">
                  <a:pos x="935" y="1760"/>
                </a:cxn>
                <a:cxn ang="0">
                  <a:pos x="996" y="1754"/>
                </a:cxn>
                <a:cxn ang="0">
                  <a:pos x="1066" y="1765"/>
                </a:cxn>
                <a:cxn ang="0">
                  <a:pos x="1138" y="1820"/>
                </a:cxn>
                <a:cxn ang="0">
                  <a:pos x="1205" y="1891"/>
                </a:cxn>
                <a:cxn ang="0">
                  <a:pos x="1255" y="1959"/>
                </a:cxn>
                <a:cxn ang="0">
                  <a:pos x="1282" y="1998"/>
                </a:cxn>
                <a:cxn ang="0">
                  <a:pos x="1154" y="1411"/>
                </a:cxn>
                <a:cxn ang="0">
                  <a:pos x="466" y="0"/>
                </a:cxn>
              </a:cxnLst>
              <a:rect l="0" t="0" r="r" b="b"/>
              <a:pathLst>
                <a:path w="1421" h="2002">
                  <a:moveTo>
                    <a:pt x="466" y="0"/>
                  </a:moveTo>
                  <a:lnTo>
                    <a:pt x="173" y="157"/>
                  </a:lnTo>
                  <a:lnTo>
                    <a:pt x="171" y="159"/>
                  </a:lnTo>
                  <a:lnTo>
                    <a:pt x="164" y="167"/>
                  </a:lnTo>
                  <a:lnTo>
                    <a:pt x="157" y="179"/>
                  </a:lnTo>
                  <a:lnTo>
                    <a:pt x="146" y="192"/>
                  </a:lnTo>
                  <a:lnTo>
                    <a:pt x="132" y="208"/>
                  </a:lnTo>
                  <a:lnTo>
                    <a:pt x="119" y="229"/>
                  </a:lnTo>
                  <a:lnTo>
                    <a:pt x="105" y="250"/>
                  </a:lnTo>
                  <a:lnTo>
                    <a:pt x="88" y="277"/>
                  </a:lnTo>
                  <a:lnTo>
                    <a:pt x="72" y="301"/>
                  </a:lnTo>
                  <a:lnTo>
                    <a:pt x="58" y="328"/>
                  </a:lnTo>
                  <a:lnTo>
                    <a:pt x="43" y="355"/>
                  </a:lnTo>
                  <a:lnTo>
                    <a:pt x="31" y="380"/>
                  </a:lnTo>
                  <a:lnTo>
                    <a:pt x="18" y="405"/>
                  </a:lnTo>
                  <a:lnTo>
                    <a:pt x="11" y="430"/>
                  </a:lnTo>
                  <a:lnTo>
                    <a:pt x="5" y="454"/>
                  </a:lnTo>
                  <a:lnTo>
                    <a:pt x="4" y="477"/>
                  </a:lnTo>
                  <a:lnTo>
                    <a:pt x="4" y="496"/>
                  </a:lnTo>
                  <a:lnTo>
                    <a:pt x="2" y="518"/>
                  </a:lnTo>
                  <a:lnTo>
                    <a:pt x="0" y="539"/>
                  </a:lnTo>
                  <a:lnTo>
                    <a:pt x="0" y="562"/>
                  </a:lnTo>
                  <a:lnTo>
                    <a:pt x="0" y="585"/>
                  </a:lnTo>
                  <a:lnTo>
                    <a:pt x="0" y="611"/>
                  </a:lnTo>
                  <a:lnTo>
                    <a:pt x="0" y="636"/>
                  </a:lnTo>
                  <a:lnTo>
                    <a:pt x="0" y="663"/>
                  </a:lnTo>
                  <a:lnTo>
                    <a:pt x="0" y="686"/>
                  </a:lnTo>
                  <a:lnTo>
                    <a:pt x="0" y="713"/>
                  </a:lnTo>
                  <a:lnTo>
                    <a:pt x="0" y="740"/>
                  </a:lnTo>
                  <a:lnTo>
                    <a:pt x="4" y="766"/>
                  </a:lnTo>
                  <a:lnTo>
                    <a:pt x="4" y="793"/>
                  </a:lnTo>
                  <a:lnTo>
                    <a:pt x="9" y="818"/>
                  </a:lnTo>
                  <a:lnTo>
                    <a:pt x="13" y="843"/>
                  </a:lnTo>
                  <a:lnTo>
                    <a:pt x="16" y="868"/>
                  </a:lnTo>
                  <a:lnTo>
                    <a:pt x="20" y="892"/>
                  </a:lnTo>
                  <a:lnTo>
                    <a:pt x="27" y="917"/>
                  </a:lnTo>
                  <a:lnTo>
                    <a:pt x="33" y="938"/>
                  </a:lnTo>
                  <a:lnTo>
                    <a:pt x="42" y="961"/>
                  </a:lnTo>
                  <a:lnTo>
                    <a:pt x="49" y="983"/>
                  </a:lnTo>
                  <a:lnTo>
                    <a:pt x="58" y="1006"/>
                  </a:lnTo>
                  <a:lnTo>
                    <a:pt x="67" y="1025"/>
                  </a:lnTo>
                  <a:lnTo>
                    <a:pt x="78" y="1047"/>
                  </a:lnTo>
                  <a:lnTo>
                    <a:pt x="88" y="1066"/>
                  </a:lnTo>
                  <a:lnTo>
                    <a:pt x="99" y="1085"/>
                  </a:lnTo>
                  <a:lnTo>
                    <a:pt x="112" y="1105"/>
                  </a:lnTo>
                  <a:lnTo>
                    <a:pt x="124" y="1122"/>
                  </a:lnTo>
                  <a:lnTo>
                    <a:pt x="135" y="1140"/>
                  </a:lnTo>
                  <a:lnTo>
                    <a:pt x="148" y="1159"/>
                  </a:lnTo>
                  <a:lnTo>
                    <a:pt x="160" y="1178"/>
                  </a:lnTo>
                  <a:lnTo>
                    <a:pt x="177" y="1196"/>
                  </a:lnTo>
                  <a:lnTo>
                    <a:pt x="187" y="1213"/>
                  </a:lnTo>
                  <a:lnTo>
                    <a:pt x="202" y="1229"/>
                  </a:lnTo>
                  <a:lnTo>
                    <a:pt x="216" y="1246"/>
                  </a:lnTo>
                  <a:lnTo>
                    <a:pt x="231" y="1264"/>
                  </a:lnTo>
                  <a:lnTo>
                    <a:pt x="247" y="1279"/>
                  </a:lnTo>
                  <a:lnTo>
                    <a:pt x="263" y="1295"/>
                  </a:lnTo>
                  <a:lnTo>
                    <a:pt x="279" y="1312"/>
                  </a:lnTo>
                  <a:lnTo>
                    <a:pt x="297" y="1328"/>
                  </a:lnTo>
                  <a:lnTo>
                    <a:pt x="315" y="1341"/>
                  </a:lnTo>
                  <a:lnTo>
                    <a:pt x="335" y="1357"/>
                  </a:lnTo>
                  <a:lnTo>
                    <a:pt x="355" y="1370"/>
                  </a:lnTo>
                  <a:lnTo>
                    <a:pt x="378" y="1384"/>
                  </a:lnTo>
                  <a:lnTo>
                    <a:pt x="400" y="1397"/>
                  </a:lnTo>
                  <a:lnTo>
                    <a:pt x="425" y="1409"/>
                  </a:lnTo>
                  <a:lnTo>
                    <a:pt x="450" y="1422"/>
                  </a:lnTo>
                  <a:lnTo>
                    <a:pt x="481" y="1434"/>
                  </a:lnTo>
                  <a:lnTo>
                    <a:pt x="508" y="1444"/>
                  </a:lnTo>
                  <a:lnTo>
                    <a:pt x="538" y="1453"/>
                  </a:lnTo>
                  <a:lnTo>
                    <a:pt x="569" y="1463"/>
                  </a:lnTo>
                  <a:lnTo>
                    <a:pt x="601" y="1473"/>
                  </a:lnTo>
                  <a:lnTo>
                    <a:pt x="634" y="1481"/>
                  </a:lnTo>
                  <a:lnTo>
                    <a:pt x="666" y="1490"/>
                  </a:lnTo>
                  <a:lnTo>
                    <a:pt x="699" y="1498"/>
                  </a:lnTo>
                  <a:lnTo>
                    <a:pt x="731" y="1508"/>
                  </a:lnTo>
                  <a:lnTo>
                    <a:pt x="760" y="1515"/>
                  </a:lnTo>
                  <a:lnTo>
                    <a:pt x="791" y="1523"/>
                  </a:lnTo>
                  <a:lnTo>
                    <a:pt x="818" y="1531"/>
                  </a:lnTo>
                  <a:lnTo>
                    <a:pt x="843" y="1539"/>
                  </a:lnTo>
                  <a:lnTo>
                    <a:pt x="866" y="1546"/>
                  </a:lnTo>
                  <a:lnTo>
                    <a:pt x="888" y="1556"/>
                  </a:lnTo>
                  <a:lnTo>
                    <a:pt x="906" y="1566"/>
                  </a:lnTo>
                  <a:lnTo>
                    <a:pt x="922" y="1577"/>
                  </a:lnTo>
                  <a:lnTo>
                    <a:pt x="935" y="1585"/>
                  </a:lnTo>
                  <a:lnTo>
                    <a:pt x="944" y="1595"/>
                  </a:lnTo>
                  <a:lnTo>
                    <a:pt x="947" y="1605"/>
                  </a:lnTo>
                  <a:lnTo>
                    <a:pt x="951" y="1616"/>
                  </a:lnTo>
                  <a:lnTo>
                    <a:pt x="951" y="1624"/>
                  </a:lnTo>
                  <a:lnTo>
                    <a:pt x="951" y="1634"/>
                  </a:lnTo>
                  <a:lnTo>
                    <a:pt x="949" y="1643"/>
                  </a:lnTo>
                  <a:lnTo>
                    <a:pt x="947" y="1655"/>
                  </a:lnTo>
                  <a:lnTo>
                    <a:pt x="940" y="1663"/>
                  </a:lnTo>
                  <a:lnTo>
                    <a:pt x="936" y="1670"/>
                  </a:lnTo>
                  <a:lnTo>
                    <a:pt x="931" y="1676"/>
                  </a:lnTo>
                  <a:lnTo>
                    <a:pt x="927" y="1684"/>
                  </a:lnTo>
                  <a:lnTo>
                    <a:pt x="918" y="1692"/>
                  </a:lnTo>
                  <a:lnTo>
                    <a:pt x="917" y="1696"/>
                  </a:lnTo>
                  <a:lnTo>
                    <a:pt x="918" y="1696"/>
                  </a:lnTo>
                  <a:lnTo>
                    <a:pt x="924" y="1696"/>
                  </a:lnTo>
                  <a:lnTo>
                    <a:pt x="933" y="1696"/>
                  </a:lnTo>
                  <a:lnTo>
                    <a:pt x="945" y="1696"/>
                  </a:lnTo>
                  <a:lnTo>
                    <a:pt x="958" y="1692"/>
                  </a:lnTo>
                  <a:lnTo>
                    <a:pt x="971" y="1686"/>
                  </a:lnTo>
                  <a:lnTo>
                    <a:pt x="978" y="1680"/>
                  </a:lnTo>
                  <a:lnTo>
                    <a:pt x="983" y="1676"/>
                  </a:lnTo>
                  <a:lnTo>
                    <a:pt x="990" y="1670"/>
                  </a:lnTo>
                  <a:lnTo>
                    <a:pt x="996" y="1663"/>
                  </a:lnTo>
                  <a:lnTo>
                    <a:pt x="999" y="1655"/>
                  </a:lnTo>
                  <a:lnTo>
                    <a:pt x="1003" y="1645"/>
                  </a:lnTo>
                  <a:lnTo>
                    <a:pt x="1007" y="1634"/>
                  </a:lnTo>
                  <a:lnTo>
                    <a:pt x="1012" y="1622"/>
                  </a:lnTo>
                  <a:lnTo>
                    <a:pt x="1014" y="1608"/>
                  </a:lnTo>
                  <a:lnTo>
                    <a:pt x="1017" y="1597"/>
                  </a:lnTo>
                  <a:lnTo>
                    <a:pt x="1021" y="1585"/>
                  </a:lnTo>
                  <a:lnTo>
                    <a:pt x="1025" y="1574"/>
                  </a:lnTo>
                  <a:lnTo>
                    <a:pt x="1026" y="1560"/>
                  </a:lnTo>
                  <a:lnTo>
                    <a:pt x="1030" y="1548"/>
                  </a:lnTo>
                  <a:lnTo>
                    <a:pt x="1032" y="1537"/>
                  </a:lnTo>
                  <a:lnTo>
                    <a:pt x="1035" y="1527"/>
                  </a:lnTo>
                  <a:lnTo>
                    <a:pt x="1039" y="1517"/>
                  </a:lnTo>
                  <a:lnTo>
                    <a:pt x="1043" y="1510"/>
                  </a:lnTo>
                  <a:lnTo>
                    <a:pt x="1048" y="1504"/>
                  </a:lnTo>
                  <a:lnTo>
                    <a:pt x="1055" y="1500"/>
                  </a:lnTo>
                  <a:lnTo>
                    <a:pt x="1061" y="1494"/>
                  </a:lnTo>
                  <a:lnTo>
                    <a:pt x="1066" y="1492"/>
                  </a:lnTo>
                  <a:lnTo>
                    <a:pt x="1073" y="1492"/>
                  </a:lnTo>
                  <a:lnTo>
                    <a:pt x="1082" y="1494"/>
                  </a:lnTo>
                  <a:lnTo>
                    <a:pt x="1089" y="1496"/>
                  </a:lnTo>
                  <a:lnTo>
                    <a:pt x="1097" y="1500"/>
                  </a:lnTo>
                  <a:lnTo>
                    <a:pt x="1106" y="1504"/>
                  </a:lnTo>
                  <a:lnTo>
                    <a:pt x="1113" y="1508"/>
                  </a:lnTo>
                  <a:lnTo>
                    <a:pt x="1120" y="1514"/>
                  </a:lnTo>
                  <a:lnTo>
                    <a:pt x="1127" y="1519"/>
                  </a:lnTo>
                  <a:lnTo>
                    <a:pt x="1134" y="1525"/>
                  </a:lnTo>
                  <a:lnTo>
                    <a:pt x="1142" y="1535"/>
                  </a:lnTo>
                  <a:lnTo>
                    <a:pt x="1152" y="1546"/>
                  </a:lnTo>
                  <a:lnTo>
                    <a:pt x="1161" y="1560"/>
                  </a:lnTo>
                  <a:lnTo>
                    <a:pt x="1165" y="1570"/>
                  </a:lnTo>
                  <a:lnTo>
                    <a:pt x="1165" y="1577"/>
                  </a:lnTo>
                  <a:lnTo>
                    <a:pt x="1161" y="1583"/>
                  </a:lnTo>
                  <a:lnTo>
                    <a:pt x="1160" y="1589"/>
                  </a:lnTo>
                  <a:lnTo>
                    <a:pt x="1151" y="1595"/>
                  </a:lnTo>
                  <a:lnTo>
                    <a:pt x="1147" y="1599"/>
                  </a:lnTo>
                  <a:lnTo>
                    <a:pt x="1041" y="1680"/>
                  </a:lnTo>
                  <a:lnTo>
                    <a:pt x="812" y="1767"/>
                  </a:lnTo>
                  <a:lnTo>
                    <a:pt x="827" y="1767"/>
                  </a:lnTo>
                  <a:lnTo>
                    <a:pt x="836" y="1767"/>
                  </a:lnTo>
                  <a:lnTo>
                    <a:pt x="846" y="1767"/>
                  </a:lnTo>
                  <a:lnTo>
                    <a:pt x="859" y="1767"/>
                  </a:lnTo>
                  <a:lnTo>
                    <a:pt x="870" y="1765"/>
                  </a:lnTo>
                  <a:lnTo>
                    <a:pt x="884" y="1765"/>
                  </a:lnTo>
                  <a:lnTo>
                    <a:pt x="899" y="1763"/>
                  </a:lnTo>
                  <a:lnTo>
                    <a:pt x="917" y="1762"/>
                  </a:lnTo>
                  <a:lnTo>
                    <a:pt x="935" y="1760"/>
                  </a:lnTo>
                  <a:lnTo>
                    <a:pt x="953" y="1758"/>
                  </a:lnTo>
                  <a:lnTo>
                    <a:pt x="974" y="1756"/>
                  </a:lnTo>
                  <a:lnTo>
                    <a:pt x="996" y="1754"/>
                  </a:lnTo>
                  <a:lnTo>
                    <a:pt x="1017" y="1750"/>
                  </a:lnTo>
                  <a:lnTo>
                    <a:pt x="1043" y="1756"/>
                  </a:lnTo>
                  <a:lnTo>
                    <a:pt x="1066" y="1765"/>
                  </a:lnTo>
                  <a:lnTo>
                    <a:pt x="1089" y="1781"/>
                  </a:lnTo>
                  <a:lnTo>
                    <a:pt x="1113" y="1798"/>
                  </a:lnTo>
                  <a:lnTo>
                    <a:pt x="1138" y="1820"/>
                  </a:lnTo>
                  <a:lnTo>
                    <a:pt x="1161" y="1843"/>
                  </a:lnTo>
                  <a:lnTo>
                    <a:pt x="1185" y="1868"/>
                  </a:lnTo>
                  <a:lnTo>
                    <a:pt x="1205" y="1891"/>
                  </a:lnTo>
                  <a:lnTo>
                    <a:pt x="1223" y="1915"/>
                  </a:lnTo>
                  <a:lnTo>
                    <a:pt x="1241" y="1938"/>
                  </a:lnTo>
                  <a:lnTo>
                    <a:pt x="1255" y="1959"/>
                  </a:lnTo>
                  <a:lnTo>
                    <a:pt x="1266" y="1975"/>
                  </a:lnTo>
                  <a:lnTo>
                    <a:pt x="1277" y="1990"/>
                  </a:lnTo>
                  <a:lnTo>
                    <a:pt x="1282" y="1998"/>
                  </a:lnTo>
                  <a:lnTo>
                    <a:pt x="1284" y="2002"/>
                  </a:lnTo>
                  <a:lnTo>
                    <a:pt x="1421" y="1483"/>
                  </a:lnTo>
                  <a:lnTo>
                    <a:pt x="1154" y="1411"/>
                  </a:lnTo>
                  <a:lnTo>
                    <a:pt x="945" y="1415"/>
                  </a:lnTo>
                  <a:lnTo>
                    <a:pt x="346" y="930"/>
                  </a:lnTo>
                  <a:lnTo>
                    <a:pt x="466" y="0"/>
                  </a:lnTo>
                  <a:lnTo>
                    <a:pt x="466" y="0"/>
                  </a:lnTo>
                  <a:close/>
                </a:path>
              </a:pathLst>
            </a:custGeom>
            <a:solidFill>
              <a:srgbClr val="D1BDB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24" name="Freeform 8"/>
            <p:cNvSpPr>
              <a:spLocks/>
            </p:cNvSpPr>
            <p:nvPr/>
          </p:nvSpPr>
          <p:spPr bwMode="auto">
            <a:xfrm>
              <a:off x="3922" y="4198"/>
              <a:ext cx="268" cy="70"/>
            </a:xfrm>
            <a:custGeom>
              <a:avLst/>
              <a:gdLst/>
              <a:ahLst/>
              <a:cxnLst>
                <a:cxn ang="0">
                  <a:pos x="10" y="17"/>
                </a:cxn>
                <a:cxn ang="0">
                  <a:pos x="0" y="60"/>
                </a:cxn>
                <a:cxn ang="0">
                  <a:pos x="74" y="68"/>
                </a:cxn>
                <a:cxn ang="0">
                  <a:pos x="86" y="56"/>
                </a:cxn>
                <a:cxn ang="0">
                  <a:pos x="108" y="70"/>
                </a:cxn>
                <a:cxn ang="0">
                  <a:pos x="268" y="70"/>
                </a:cxn>
                <a:cxn ang="0">
                  <a:pos x="257" y="48"/>
                </a:cxn>
                <a:cxn ang="0">
                  <a:pos x="255" y="46"/>
                </a:cxn>
                <a:cxn ang="0">
                  <a:pos x="252" y="46"/>
                </a:cxn>
                <a:cxn ang="0">
                  <a:pos x="245" y="44"/>
                </a:cxn>
                <a:cxn ang="0">
                  <a:pos x="239" y="43"/>
                </a:cxn>
                <a:cxn ang="0">
                  <a:pos x="228" y="41"/>
                </a:cxn>
                <a:cxn ang="0">
                  <a:pos x="219" y="39"/>
                </a:cxn>
                <a:cxn ang="0">
                  <a:pos x="209" y="35"/>
                </a:cxn>
                <a:cxn ang="0">
                  <a:pos x="196" y="31"/>
                </a:cxn>
                <a:cxn ang="0">
                  <a:pos x="183" y="25"/>
                </a:cxn>
                <a:cxn ang="0">
                  <a:pos x="173" y="21"/>
                </a:cxn>
                <a:cxn ang="0">
                  <a:pos x="160" y="15"/>
                </a:cxn>
                <a:cxn ang="0">
                  <a:pos x="149" y="12"/>
                </a:cxn>
                <a:cxn ang="0">
                  <a:pos x="140" y="6"/>
                </a:cxn>
                <a:cxn ang="0">
                  <a:pos x="133" y="4"/>
                </a:cxn>
                <a:cxn ang="0">
                  <a:pos x="129" y="0"/>
                </a:cxn>
                <a:cxn ang="0">
                  <a:pos x="10" y="17"/>
                </a:cxn>
                <a:cxn ang="0">
                  <a:pos x="10" y="17"/>
                </a:cxn>
              </a:cxnLst>
              <a:rect l="0" t="0" r="r" b="b"/>
              <a:pathLst>
                <a:path w="268" h="70">
                  <a:moveTo>
                    <a:pt x="10" y="17"/>
                  </a:moveTo>
                  <a:lnTo>
                    <a:pt x="0" y="60"/>
                  </a:lnTo>
                  <a:lnTo>
                    <a:pt x="74" y="68"/>
                  </a:lnTo>
                  <a:lnTo>
                    <a:pt x="86" y="56"/>
                  </a:lnTo>
                  <a:lnTo>
                    <a:pt x="108" y="70"/>
                  </a:lnTo>
                  <a:lnTo>
                    <a:pt x="268" y="70"/>
                  </a:lnTo>
                  <a:lnTo>
                    <a:pt x="257" y="48"/>
                  </a:lnTo>
                  <a:lnTo>
                    <a:pt x="255" y="46"/>
                  </a:lnTo>
                  <a:lnTo>
                    <a:pt x="252" y="46"/>
                  </a:lnTo>
                  <a:lnTo>
                    <a:pt x="245" y="44"/>
                  </a:lnTo>
                  <a:lnTo>
                    <a:pt x="239" y="43"/>
                  </a:lnTo>
                  <a:lnTo>
                    <a:pt x="228" y="41"/>
                  </a:lnTo>
                  <a:lnTo>
                    <a:pt x="219" y="39"/>
                  </a:lnTo>
                  <a:lnTo>
                    <a:pt x="209" y="35"/>
                  </a:lnTo>
                  <a:lnTo>
                    <a:pt x="196" y="31"/>
                  </a:lnTo>
                  <a:lnTo>
                    <a:pt x="183" y="25"/>
                  </a:lnTo>
                  <a:lnTo>
                    <a:pt x="173" y="21"/>
                  </a:lnTo>
                  <a:lnTo>
                    <a:pt x="160" y="15"/>
                  </a:lnTo>
                  <a:lnTo>
                    <a:pt x="149" y="12"/>
                  </a:lnTo>
                  <a:lnTo>
                    <a:pt x="140" y="6"/>
                  </a:lnTo>
                  <a:lnTo>
                    <a:pt x="133" y="4"/>
                  </a:lnTo>
                  <a:lnTo>
                    <a:pt x="129" y="0"/>
                  </a:lnTo>
                  <a:lnTo>
                    <a:pt x="10" y="17"/>
                  </a:lnTo>
                  <a:lnTo>
                    <a:pt x="10" y="17"/>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25" name="Freeform 9"/>
            <p:cNvSpPr>
              <a:spLocks/>
            </p:cNvSpPr>
            <p:nvPr/>
          </p:nvSpPr>
          <p:spPr bwMode="auto">
            <a:xfrm>
              <a:off x="2278" y="1148"/>
              <a:ext cx="599" cy="1471"/>
            </a:xfrm>
            <a:custGeom>
              <a:avLst/>
              <a:gdLst/>
              <a:ahLst/>
              <a:cxnLst>
                <a:cxn ang="0">
                  <a:pos x="598" y="80"/>
                </a:cxn>
                <a:cxn ang="0">
                  <a:pos x="598" y="97"/>
                </a:cxn>
                <a:cxn ang="0">
                  <a:pos x="596" y="128"/>
                </a:cxn>
                <a:cxn ang="0">
                  <a:pos x="589" y="169"/>
                </a:cxn>
                <a:cxn ang="0">
                  <a:pos x="581" y="208"/>
                </a:cxn>
                <a:cxn ang="0">
                  <a:pos x="567" y="242"/>
                </a:cxn>
                <a:cxn ang="0">
                  <a:pos x="545" y="262"/>
                </a:cxn>
                <a:cxn ang="0">
                  <a:pos x="518" y="277"/>
                </a:cxn>
                <a:cxn ang="0">
                  <a:pos x="490" y="293"/>
                </a:cxn>
                <a:cxn ang="0">
                  <a:pos x="461" y="310"/>
                </a:cxn>
                <a:cxn ang="0">
                  <a:pos x="434" y="332"/>
                </a:cxn>
                <a:cxn ang="0">
                  <a:pos x="409" y="363"/>
                </a:cxn>
                <a:cxn ang="0">
                  <a:pos x="387" y="392"/>
                </a:cxn>
                <a:cxn ang="0">
                  <a:pos x="373" y="421"/>
                </a:cxn>
                <a:cxn ang="0">
                  <a:pos x="358" y="444"/>
                </a:cxn>
                <a:cxn ang="0">
                  <a:pos x="349" y="471"/>
                </a:cxn>
                <a:cxn ang="0">
                  <a:pos x="335" y="500"/>
                </a:cxn>
                <a:cxn ang="0">
                  <a:pos x="319" y="537"/>
                </a:cxn>
                <a:cxn ang="0">
                  <a:pos x="310" y="556"/>
                </a:cxn>
                <a:cxn ang="0">
                  <a:pos x="358" y="1097"/>
                </a:cxn>
                <a:cxn ang="0">
                  <a:pos x="2" y="403"/>
                </a:cxn>
                <a:cxn ang="0">
                  <a:pos x="0" y="390"/>
                </a:cxn>
                <a:cxn ang="0">
                  <a:pos x="0" y="363"/>
                </a:cxn>
                <a:cxn ang="0">
                  <a:pos x="2" y="324"/>
                </a:cxn>
                <a:cxn ang="0">
                  <a:pos x="12" y="285"/>
                </a:cxn>
                <a:cxn ang="0">
                  <a:pos x="32" y="250"/>
                </a:cxn>
                <a:cxn ang="0">
                  <a:pos x="65" y="231"/>
                </a:cxn>
                <a:cxn ang="0">
                  <a:pos x="108" y="225"/>
                </a:cxn>
                <a:cxn ang="0">
                  <a:pos x="156" y="233"/>
                </a:cxn>
                <a:cxn ang="0">
                  <a:pos x="201" y="250"/>
                </a:cxn>
                <a:cxn ang="0">
                  <a:pos x="243" y="275"/>
                </a:cxn>
                <a:cxn ang="0">
                  <a:pos x="272" y="308"/>
                </a:cxn>
                <a:cxn ang="0">
                  <a:pos x="288" y="341"/>
                </a:cxn>
                <a:cxn ang="0">
                  <a:pos x="295" y="374"/>
                </a:cxn>
                <a:cxn ang="0">
                  <a:pos x="295" y="403"/>
                </a:cxn>
                <a:cxn ang="0">
                  <a:pos x="292" y="428"/>
                </a:cxn>
                <a:cxn ang="0">
                  <a:pos x="295" y="423"/>
                </a:cxn>
                <a:cxn ang="0">
                  <a:pos x="315" y="386"/>
                </a:cxn>
                <a:cxn ang="0">
                  <a:pos x="351" y="333"/>
                </a:cxn>
                <a:cxn ang="0">
                  <a:pos x="396" y="273"/>
                </a:cxn>
                <a:cxn ang="0">
                  <a:pos x="454" y="227"/>
                </a:cxn>
                <a:cxn ang="0">
                  <a:pos x="517" y="202"/>
                </a:cxn>
                <a:cxn ang="0">
                  <a:pos x="558" y="175"/>
                </a:cxn>
                <a:cxn ang="0">
                  <a:pos x="574" y="140"/>
                </a:cxn>
                <a:cxn ang="0">
                  <a:pos x="580" y="109"/>
                </a:cxn>
                <a:cxn ang="0">
                  <a:pos x="574" y="84"/>
                </a:cxn>
                <a:cxn ang="0">
                  <a:pos x="572" y="0"/>
                </a:cxn>
              </a:cxnLst>
              <a:rect l="0" t="0" r="r" b="b"/>
              <a:pathLst>
                <a:path w="599" h="1471">
                  <a:moveTo>
                    <a:pt x="572" y="0"/>
                  </a:moveTo>
                  <a:lnTo>
                    <a:pt x="599" y="80"/>
                  </a:lnTo>
                  <a:lnTo>
                    <a:pt x="598" y="80"/>
                  </a:lnTo>
                  <a:lnTo>
                    <a:pt x="598" y="84"/>
                  </a:lnTo>
                  <a:lnTo>
                    <a:pt x="598" y="89"/>
                  </a:lnTo>
                  <a:lnTo>
                    <a:pt x="598" y="97"/>
                  </a:lnTo>
                  <a:lnTo>
                    <a:pt x="598" y="105"/>
                  </a:lnTo>
                  <a:lnTo>
                    <a:pt x="598" y="116"/>
                  </a:lnTo>
                  <a:lnTo>
                    <a:pt x="596" y="128"/>
                  </a:lnTo>
                  <a:lnTo>
                    <a:pt x="594" y="142"/>
                  </a:lnTo>
                  <a:lnTo>
                    <a:pt x="592" y="153"/>
                  </a:lnTo>
                  <a:lnTo>
                    <a:pt x="589" y="169"/>
                  </a:lnTo>
                  <a:lnTo>
                    <a:pt x="587" y="180"/>
                  </a:lnTo>
                  <a:lnTo>
                    <a:pt x="585" y="196"/>
                  </a:lnTo>
                  <a:lnTo>
                    <a:pt x="581" y="208"/>
                  </a:lnTo>
                  <a:lnTo>
                    <a:pt x="576" y="221"/>
                  </a:lnTo>
                  <a:lnTo>
                    <a:pt x="572" y="231"/>
                  </a:lnTo>
                  <a:lnTo>
                    <a:pt x="567" y="242"/>
                  </a:lnTo>
                  <a:lnTo>
                    <a:pt x="560" y="248"/>
                  </a:lnTo>
                  <a:lnTo>
                    <a:pt x="553" y="256"/>
                  </a:lnTo>
                  <a:lnTo>
                    <a:pt x="545" y="262"/>
                  </a:lnTo>
                  <a:lnTo>
                    <a:pt x="538" y="270"/>
                  </a:lnTo>
                  <a:lnTo>
                    <a:pt x="527" y="273"/>
                  </a:lnTo>
                  <a:lnTo>
                    <a:pt x="518" y="277"/>
                  </a:lnTo>
                  <a:lnTo>
                    <a:pt x="509" y="283"/>
                  </a:lnTo>
                  <a:lnTo>
                    <a:pt x="500" y="289"/>
                  </a:lnTo>
                  <a:lnTo>
                    <a:pt x="490" y="293"/>
                  </a:lnTo>
                  <a:lnTo>
                    <a:pt x="479" y="297"/>
                  </a:lnTo>
                  <a:lnTo>
                    <a:pt x="470" y="302"/>
                  </a:lnTo>
                  <a:lnTo>
                    <a:pt x="461" y="310"/>
                  </a:lnTo>
                  <a:lnTo>
                    <a:pt x="450" y="316"/>
                  </a:lnTo>
                  <a:lnTo>
                    <a:pt x="443" y="324"/>
                  </a:lnTo>
                  <a:lnTo>
                    <a:pt x="434" y="332"/>
                  </a:lnTo>
                  <a:lnTo>
                    <a:pt x="427" y="343"/>
                  </a:lnTo>
                  <a:lnTo>
                    <a:pt x="416" y="353"/>
                  </a:lnTo>
                  <a:lnTo>
                    <a:pt x="409" y="363"/>
                  </a:lnTo>
                  <a:lnTo>
                    <a:pt x="401" y="372"/>
                  </a:lnTo>
                  <a:lnTo>
                    <a:pt x="394" y="384"/>
                  </a:lnTo>
                  <a:lnTo>
                    <a:pt x="387" y="392"/>
                  </a:lnTo>
                  <a:lnTo>
                    <a:pt x="382" y="401"/>
                  </a:lnTo>
                  <a:lnTo>
                    <a:pt x="376" y="411"/>
                  </a:lnTo>
                  <a:lnTo>
                    <a:pt x="373" y="421"/>
                  </a:lnTo>
                  <a:lnTo>
                    <a:pt x="367" y="428"/>
                  </a:lnTo>
                  <a:lnTo>
                    <a:pt x="362" y="436"/>
                  </a:lnTo>
                  <a:lnTo>
                    <a:pt x="358" y="444"/>
                  </a:lnTo>
                  <a:lnTo>
                    <a:pt x="355" y="454"/>
                  </a:lnTo>
                  <a:lnTo>
                    <a:pt x="351" y="461"/>
                  </a:lnTo>
                  <a:lnTo>
                    <a:pt x="349" y="471"/>
                  </a:lnTo>
                  <a:lnTo>
                    <a:pt x="346" y="479"/>
                  </a:lnTo>
                  <a:lnTo>
                    <a:pt x="342" y="488"/>
                  </a:lnTo>
                  <a:lnTo>
                    <a:pt x="335" y="500"/>
                  </a:lnTo>
                  <a:lnTo>
                    <a:pt x="328" y="514"/>
                  </a:lnTo>
                  <a:lnTo>
                    <a:pt x="322" y="525"/>
                  </a:lnTo>
                  <a:lnTo>
                    <a:pt x="319" y="537"/>
                  </a:lnTo>
                  <a:lnTo>
                    <a:pt x="315" y="545"/>
                  </a:lnTo>
                  <a:lnTo>
                    <a:pt x="311" y="552"/>
                  </a:lnTo>
                  <a:lnTo>
                    <a:pt x="310" y="556"/>
                  </a:lnTo>
                  <a:lnTo>
                    <a:pt x="310" y="558"/>
                  </a:lnTo>
                  <a:lnTo>
                    <a:pt x="342" y="771"/>
                  </a:lnTo>
                  <a:lnTo>
                    <a:pt x="358" y="1097"/>
                  </a:lnTo>
                  <a:lnTo>
                    <a:pt x="310" y="1471"/>
                  </a:lnTo>
                  <a:lnTo>
                    <a:pt x="173" y="748"/>
                  </a:lnTo>
                  <a:lnTo>
                    <a:pt x="2" y="403"/>
                  </a:lnTo>
                  <a:lnTo>
                    <a:pt x="2" y="401"/>
                  </a:lnTo>
                  <a:lnTo>
                    <a:pt x="2" y="397"/>
                  </a:lnTo>
                  <a:lnTo>
                    <a:pt x="0" y="390"/>
                  </a:lnTo>
                  <a:lnTo>
                    <a:pt x="0" y="384"/>
                  </a:lnTo>
                  <a:lnTo>
                    <a:pt x="0" y="372"/>
                  </a:lnTo>
                  <a:lnTo>
                    <a:pt x="0" y="363"/>
                  </a:lnTo>
                  <a:lnTo>
                    <a:pt x="0" y="351"/>
                  </a:lnTo>
                  <a:lnTo>
                    <a:pt x="2" y="337"/>
                  </a:lnTo>
                  <a:lnTo>
                    <a:pt x="2" y="324"/>
                  </a:lnTo>
                  <a:lnTo>
                    <a:pt x="5" y="312"/>
                  </a:lnTo>
                  <a:lnTo>
                    <a:pt x="9" y="297"/>
                  </a:lnTo>
                  <a:lnTo>
                    <a:pt x="12" y="285"/>
                  </a:lnTo>
                  <a:lnTo>
                    <a:pt x="16" y="271"/>
                  </a:lnTo>
                  <a:lnTo>
                    <a:pt x="25" y="260"/>
                  </a:lnTo>
                  <a:lnTo>
                    <a:pt x="32" y="250"/>
                  </a:lnTo>
                  <a:lnTo>
                    <a:pt x="43" y="242"/>
                  </a:lnTo>
                  <a:lnTo>
                    <a:pt x="52" y="235"/>
                  </a:lnTo>
                  <a:lnTo>
                    <a:pt x="65" y="231"/>
                  </a:lnTo>
                  <a:lnTo>
                    <a:pt x="79" y="225"/>
                  </a:lnTo>
                  <a:lnTo>
                    <a:pt x="93" y="225"/>
                  </a:lnTo>
                  <a:lnTo>
                    <a:pt x="108" y="225"/>
                  </a:lnTo>
                  <a:lnTo>
                    <a:pt x="124" y="225"/>
                  </a:lnTo>
                  <a:lnTo>
                    <a:pt x="138" y="229"/>
                  </a:lnTo>
                  <a:lnTo>
                    <a:pt x="156" y="233"/>
                  </a:lnTo>
                  <a:lnTo>
                    <a:pt x="171" y="237"/>
                  </a:lnTo>
                  <a:lnTo>
                    <a:pt x="187" y="242"/>
                  </a:lnTo>
                  <a:lnTo>
                    <a:pt x="201" y="250"/>
                  </a:lnTo>
                  <a:lnTo>
                    <a:pt x="216" y="258"/>
                  </a:lnTo>
                  <a:lnTo>
                    <a:pt x="229" y="266"/>
                  </a:lnTo>
                  <a:lnTo>
                    <a:pt x="243" y="275"/>
                  </a:lnTo>
                  <a:lnTo>
                    <a:pt x="254" y="285"/>
                  </a:lnTo>
                  <a:lnTo>
                    <a:pt x="265" y="297"/>
                  </a:lnTo>
                  <a:lnTo>
                    <a:pt x="272" y="308"/>
                  </a:lnTo>
                  <a:lnTo>
                    <a:pt x="279" y="318"/>
                  </a:lnTo>
                  <a:lnTo>
                    <a:pt x="283" y="330"/>
                  </a:lnTo>
                  <a:lnTo>
                    <a:pt x="288" y="341"/>
                  </a:lnTo>
                  <a:lnTo>
                    <a:pt x="292" y="353"/>
                  </a:lnTo>
                  <a:lnTo>
                    <a:pt x="293" y="363"/>
                  </a:lnTo>
                  <a:lnTo>
                    <a:pt x="295" y="374"/>
                  </a:lnTo>
                  <a:lnTo>
                    <a:pt x="295" y="386"/>
                  </a:lnTo>
                  <a:lnTo>
                    <a:pt x="295" y="394"/>
                  </a:lnTo>
                  <a:lnTo>
                    <a:pt x="295" y="403"/>
                  </a:lnTo>
                  <a:lnTo>
                    <a:pt x="293" y="411"/>
                  </a:lnTo>
                  <a:lnTo>
                    <a:pt x="293" y="419"/>
                  </a:lnTo>
                  <a:lnTo>
                    <a:pt x="292" y="428"/>
                  </a:lnTo>
                  <a:lnTo>
                    <a:pt x="292" y="432"/>
                  </a:lnTo>
                  <a:lnTo>
                    <a:pt x="292" y="430"/>
                  </a:lnTo>
                  <a:lnTo>
                    <a:pt x="295" y="423"/>
                  </a:lnTo>
                  <a:lnTo>
                    <a:pt x="299" y="415"/>
                  </a:lnTo>
                  <a:lnTo>
                    <a:pt x="308" y="401"/>
                  </a:lnTo>
                  <a:lnTo>
                    <a:pt x="315" y="386"/>
                  </a:lnTo>
                  <a:lnTo>
                    <a:pt x="324" y="368"/>
                  </a:lnTo>
                  <a:lnTo>
                    <a:pt x="335" y="351"/>
                  </a:lnTo>
                  <a:lnTo>
                    <a:pt x="351" y="333"/>
                  </a:lnTo>
                  <a:lnTo>
                    <a:pt x="364" y="312"/>
                  </a:lnTo>
                  <a:lnTo>
                    <a:pt x="378" y="293"/>
                  </a:lnTo>
                  <a:lnTo>
                    <a:pt x="396" y="273"/>
                  </a:lnTo>
                  <a:lnTo>
                    <a:pt x="414" y="256"/>
                  </a:lnTo>
                  <a:lnTo>
                    <a:pt x="434" y="240"/>
                  </a:lnTo>
                  <a:lnTo>
                    <a:pt x="454" y="227"/>
                  </a:lnTo>
                  <a:lnTo>
                    <a:pt x="475" y="217"/>
                  </a:lnTo>
                  <a:lnTo>
                    <a:pt x="497" y="209"/>
                  </a:lnTo>
                  <a:lnTo>
                    <a:pt x="517" y="202"/>
                  </a:lnTo>
                  <a:lnTo>
                    <a:pt x="533" y="194"/>
                  </a:lnTo>
                  <a:lnTo>
                    <a:pt x="547" y="182"/>
                  </a:lnTo>
                  <a:lnTo>
                    <a:pt x="558" y="175"/>
                  </a:lnTo>
                  <a:lnTo>
                    <a:pt x="565" y="161"/>
                  </a:lnTo>
                  <a:lnTo>
                    <a:pt x="572" y="151"/>
                  </a:lnTo>
                  <a:lnTo>
                    <a:pt x="574" y="140"/>
                  </a:lnTo>
                  <a:lnTo>
                    <a:pt x="578" y="130"/>
                  </a:lnTo>
                  <a:lnTo>
                    <a:pt x="578" y="118"/>
                  </a:lnTo>
                  <a:lnTo>
                    <a:pt x="580" y="109"/>
                  </a:lnTo>
                  <a:lnTo>
                    <a:pt x="578" y="97"/>
                  </a:lnTo>
                  <a:lnTo>
                    <a:pt x="576" y="91"/>
                  </a:lnTo>
                  <a:lnTo>
                    <a:pt x="574" y="84"/>
                  </a:lnTo>
                  <a:lnTo>
                    <a:pt x="574" y="80"/>
                  </a:lnTo>
                  <a:lnTo>
                    <a:pt x="572" y="76"/>
                  </a:lnTo>
                  <a:lnTo>
                    <a:pt x="572" y="0"/>
                  </a:lnTo>
                  <a:lnTo>
                    <a:pt x="572" y="0"/>
                  </a:lnTo>
                  <a:close/>
                </a:path>
              </a:pathLst>
            </a:custGeom>
            <a:solidFill>
              <a:srgbClr val="D1BDB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26" name="Freeform 10"/>
            <p:cNvSpPr>
              <a:spLocks/>
            </p:cNvSpPr>
            <p:nvPr/>
          </p:nvSpPr>
          <p:spPr bwMode="auto">
            <a:xfrm>
              <a:off x="2845" y="1685"/>
              <a:ext cx="1006" cy="188"/>
            </a:xfrm>
            <a:custGeom>
              <a:avLst/>
              <a:gdLst/>
              <a:ahLst/>
              <a:cxnLst>
                <a:cxn ang="0">
                  <a:pos x="2" y="188"/>
                </a:cxn>
                <a:cxn ang="0">
                  <a:pos x="14" y="178"/>
                </a:cxn>
                <a:cxn ang="0">
                  <a:pos x="41" y="165"/>
                </a:cxn>
                <a:cxn ang="0">
                  <a:pos x="81" y="149"/>
                </a:cxn>
                <a:cxn ang="0">
                  <a:pos x="135" y="130"/>
                </a:cxn>
                <a:cxn ang="0">
                  <a:pos x="202" y="108"/>
                </a:cxn>
                <a:cxn ang="0">
                  <a:pos x="279" y="89"/>
                </a:cxn>
                <a:cxn ang="0">
                  <a:pos x="367" y="70"/>
                </a:cxn>
                <a:cxn ang="0">
                  <a:pos x="466" y="54"/>
                </a:cxn>
                <a:cxn ang="0">
                  <a:pos x="560" y="39"/>
                </a:cxn>
                <a:cxn ang="0">
                  <a:pos x="646" y="27"/>
                </a:cxn>
                <a:cxn ang="0">
                  <a:pos x="726" y="17"/>
                </a:cxn>
                <a:cxn ang="0">
                  <a:pos x="794" y="10"/>
                </a:cxn>
                <a:cxn ang="0">
                  <a:pos x="857" y="2"/>
                </a:cxn>
                <a:cxn ang="0">
                  <a:pos x="909" y="0"/>
                </a:cxn>
                <a:cxn ang="0">
                  <a:pos x="956" y="0"/>
                </a:cxn>
                <a:cxn ang="0">
                  <a:pos x="988" y="2"/>
                </a:cxn>
                <a:cxn ang="0">
                  <a:pos x="1005" y="10"/>
                </a:cxn>
                <a:cxn ang="0">
                  <a:pos x="999" y="19"/>
                </a:cxn>
                <a:cxn ang="0">
                  <a:pos x="976" y="31"/>
                </a:cxn>
                <a:cxn ang="0">
                  <a:pos x="931" y="44"/>
                </a:cxn>
                <a:cxn ang="0">
                  <a:pos x="868" y="58"/>
                </a:cxn>
                <a:cxn ang="0">
                  <a:pos x="785" y="75"/>
                </a:cxn>
                <a:cxn ang="0">
                  <a:pos x="684" y="91"/>
                </a:cxn>
                <a:cxn ang="0">
                  <a:pos x="569" y="106"/>
                </a:cxn>
                <a:cxn ang="0">
                  <a:pos x="452" y="120"/>
                </a:cxn>
                <a:cxn ang="0">
                  <a:pos x="340" y="136"/>
                </a:cxn>
                <a:cxn ang="0">
                  <a:pos x="239" y="149"/>
                </a:cxn>
                <a:cxn ang="0">
                  <a:pos x="153" y="163"/>
                </a:cxn>
                <a:cxn ang="0">
                  <a:pos x="81" y="174"/>
                </a:cxn>
                <a:cxn ang="0">
                  <a:pos x="31" y="182"/>
                </a:cxn>
                <a:cxn ang="0">
                  <a:pos x="2" y="188"/>
                </a:cxn>
                <a:cxn ang="0">
                  <a:pos x="0" y="188"/>
                </a:cxn>
              </a:cxnLst>
              <a:rect l="0" t="0" r="r" b="b"/>
              <a:pathLst>
                <a:path w="1006" h="188">
                  <a:moveTo>
                    <a:pt x="0" y="188"/>
                  </a:moveTo>
                  <a:lnTo>
                    <a:pt x="2" y="188"/>
                  </a:lnTo>
                  <a:lnTo>
                    <a:pt x="5" y="184"/>
                  </a:lnTo>
                  <a:lnTo>
                    <a:pt x="14" y="178"/>
                  </a:lnTo>
                  <a:lnTo>
                    <a:pt x="27" y="174"/>
                  </a:lnTo>
                  <a:lnTo>
                    <a:pt x="41" y="165"/>
                  </a:lnTo>
                  <a:lnTo>
                    <a:pt x="59" y="159"/>
                  </a:lnTo>
                  <a:lnTo>
                    <a:pt x="81" y="149"/>
                  </a:lnTo>
                  <a:lnTo>
                    <a:pt x="108" y="139"/>
                  </a:lnTo>
                  <a:lnTo>
                    <a:pt x="135" y="130"/>
                  </a:lnTo>
                  <a:lnTo>
                    <a:pt x="167" y="118"/>
                  </a:lnTo>
                  <a:lnTo>
                    <a:pt x="202" y="108"/>
                  </a:lnTo>
                  <a:lnTo>
                    <a:pt x="239" y="99"/>
                  </a:lnTo>
                  <a:lnTo>
                    <a:pt x="279" y="89"/>
                  </a:lnTo>
                  <a:lnTo>
                    <a:pt x="322" y="79"/>
                  </a:lnTo>
                  <a:lnTo>
                    <a:pt x="367" y="70"/>
                  </a:lnTo>
                  <a:lnTo>
                    <a:pt x="420" y="62"/>
                  </a:lnTo>
                  <a:lnTo>
                    <a:pt x="466" y="54"/>
                  </a:lnTo>
                  <a:lnTo>
                    <a:pt x="515" y="44"/>
                  </a:lnTo>
                  <a:lnTo>
                    <a:pt x="560" y="39"/>
                  </a:lnTo>
                  <a:lnTo>
                    <a:pt x="605" y="33"/>
                  </a:lnTo>
                  <a:lnTo>
                    <a:pt x="646" y="27"/>
                  </a:lnTo>
                  <a:lnTo>
                    <a:pt x="686" y="21"/>
                  </a:lnTo>
                  <a:lnTo>
                    <a:pt x="726" y="17"/>
                  </a:lnTo>
                  <a:lnTo>
                    <a:pt x="762" y="13"/>
                  </a:lnTo>
                  <a:lnTo>
                    <a:pt x="794" y="10"/>
                  </a:lnTo>
                  <a:lnTo>
                    <a:pt x="826" y="6"/>
                  </a:lnTo>
                  <a:lnTo>
                    <a:pt x="857" y="2"/>
                  </a:lnTo>
                  <a:lnTo>
                    <a:pt x="884" y="2"/>
                  </a:lnTo>
                  <a:lnTo>
                    <a:pt x="909" y="0"/>
                  </a:lnTo>
                  <a:lnTo>
                    <a:pt x="933" y="0"/>
                  </a:lnTo>
                  <a:lnTo>
                    <a:pt x="956" y="0"/>
                  </a:lnTo>
                  <a:lnTo>
                    <a:pt x="976" y="2"/>
                  </a:lnTo>
                  <a:lnTo>
                    <a:pt x="988" y="2"/>
                  </a:lnTo>
                  <a:lnTo>
                    <a:pt x="999" y="6"/>
                  </a:lnTo>
                  <a:lnTo>
                    <a:pt x="1005" y="10"/>
                  </a:lnTo>
                  <a:lnTo>
                    <a:pt x="1006" y="15"/>
                  </a:lnTo>
                  <a:lnTo>
                    <a:pt x="999" y="19"/>
                  </a:lnTo>
                  <a:lnTo>
                    <a:pt x="990" y="23"/>
                  </a:lnTo>
                  <a:lnTo>
                    <a:pt x="976" y="31"/>
                  </a:lnTo>
                  <a:lnTo>
                    <a:pt x="956" y="39"/>
                  </a:lnTo>
                  <a:lnTo>
                    <a:pt x="931" y="44"/>
                  </a:lnTo>
                  <a:lnTo>
                    <a:pt x="902" y="52"/>
                  </a:lnTo>
                  <a:lnTo>
                    <a:pt x="868" y="58"/>
                  </a:lnTo>
                  <a:lnTo>
                    <a:pt x="828" y="66"/>
                  </a:lnTo>
                  <a:lnTo>
                    <a:pt x="785" y="75"/>
                  </a:lnTo>
                  <a:lnTo>
                    <a:pt x="738" y="83"/>
                  </a:lnTo>
                  <a:lnTo>
                    <a:pt x="684" y="91"/>
                  </a:lnTo>
                  <a:lnTo>
                    <a:pt x="628" y="99"/>
                  </a:lnTo>
                  <a:lnTo>
                    <a:pt x="569" y="106"/>
                  </a:lnTo>
                  <a:lnTo>
                    <a:pt x="511" y="112"/>
                  </a:lnTo>
                  <a:lnTo>
                    <a:pt x="452" y="120"/>
                  </a:lnTo>
                  <a:lnTo>
                    <a:pt x="396" y="128"/>
                  </a:lnTo>
                  <a:lnTo>
                    <a:pt x="340" y="136"/>
                  </a:lnTo>
                  <a:lnTo>
                    <a:pt x="290" y="143"/>
                  </a:lnTo>
                  <a:lnTo>
                    <a:pt x="239" y="149"/>
                  </a:lnTo>
                  <a:lnTo>
                    <a:pt x="196" y="157"/>
                  </a:lnTo>
                  <a:lnTo>
                    <a:pt x="153" y="163"/>
                  </a:lnTo>
                  <a:lnTo>
                    <a:pt x="115" y="168"/>
                  </a:lnTo>
                  <a:lnTo>
                    <a:pt x="81" y="174"/>
                  </a:lnTo>
                  <a:lnTo>
                    <a:pt x="54" y="178"/>
                  </a:lnTo>
                  <a:lnTo>
                    <a:pt x="31" y="182"/>
                  </a:lnTo>
                  <a:lnTo>
                    <a:pt x="14" y="186"/>
                  </a:lnTo>
                  <a:lnTo>
                    <a:pt x="2" y="188"/>
                  </a:lnTo>
                  <a:lnTo>
                    <a:pt x="0" y="188"/>
                  </a:lnTo>
                  <a:lnTo>
                    <a:pt x="0" y="188"/>
                  </a:lnTo>
                  <a:close/>
                </a:path>
              </a:pathLst>
            </a:custGeom>
            <a:solidFill>
              <a:srgbClr val="A3949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27" name="Freeform 11"/>
            <p:cNvSpPr>
              <a:spLocks/>
            </p:cNvSpPr>
            <p:nvPr/>
          </p:nvSpPr>
          <p:spPr bwMode="auto">
            <a:xfrm>
              <a:off x="3542" y="1542"/>
              <a:ext cx="1356" cy="1631"/>
            </a:xfrm>
            <a:custGeom>
              <a:avLst/>
              <a:gdLst/>
              <a:ahLst/>
              <a:cxnLst>
                <a:cxn ang="0">
                  <a:pos x="171" y="271"/>
                </a:cxn>
                <a:cxn ang="0">
                  <a:pos x="655" y="0"/>
                </a:cxn>
                <a:cxn ang="0">
                  <a:pos x="981" y="81"/>
                </a:cxn>
                <a:cxn ang="0">
                  <a:pos x="981" y="93"/>
                </a:cxn>
                <a:cxn ang="0">
                  <a:pos x="986" y="110"/>
                </a:cxn>
                <a:cxn ang="0">
                  <a:pos x="990" y="137"/>
                </a:cxn>
                <a:cxn ang="0">
                  <a:pos x="997" y="166"/>
                </a:cxn>
                <a:cxn ang="0">
                  <a:pos x="1006" y="207"/>
                </a:cxn>
                <a:cxn ang="0">
                  <a:pos x="1017" y="253"/>
                </a:cxn>
                <a:cxn ang="0">
                  <a:pos x="1033" y="306"/>
                </a:cxn>
                <a:cxn ang="0">
                  <a:pos x="1048" y="364"/>
                </a:cxn>
                <a:cxn ang="0">
                  <a:pos x="1067" y="424"/>
                </a:cxn>
                <a:cxn ang="0">
                  <a:pos x="1087" y="490"/>
                </a:cxn>
                <a:cxn ang="0">
                  <a:pos x="1109" y="558"/>
                </a:cxn>
                <a:cxn ang="0">
                  <a:pos x="1129" y="621"/>
                </a:cxn>
                <a:cxn ang="0">
                  <a:pos x="1150" y="685"/>
                </a:cxn>
                <a:cxn ang="0">
                  <a:pos x="1168" y="747"/>
                </a:cxn>
                <a:cxn ang="0">
                  <a:pos x="1188" y="806"/>
                </a:cxn>
                <a:cxn ang="0">
                  <a:pos x="1201" y="858"/>
                </a:cxn>
                <a:cxn ang="0">
                  <a:pos x="1213" y="904"/>
                </a:cxn>
                <a:cxn ang="0">
                  <a:pos x="1224" y="949"/>
                </a:cxn>
                <a:cxn ang="0">
                  <a:pos x="1233" y="990"/>
                </a:cxn>
                <a:cxn ang="0">
                  <a:pos x="1242" y="1025"/>
                </a:cxn>
                <a:cxn ang="0">
                  <a:pos x="1251" y="1059"/>
                </a:cxn>
                <a:cxn ang="0">
                  <a:pos x="1260" y="1094"/>
                </a:cxn>
                <a:cxn ang="0">
                  <a:pos x="1273" y="1129"/>
                </a:cxn>
                <a:cxn ang="0">
                  <a:pos x="1284" y="1160"/>
                </a:cxn>
                <a:cxn ang="0">
                  <a:pos x="1298" y="1193"/>
                </a:cxn>
                <a:cxn ang="0">
                  <a:pos x="1312" y="1222"/>
                </a:cxn>
                <a:cxn ang="0">
                  <a:pos x="1325" y="1251"/>
                </a:cxn>
                <a:cxn ang="0">
                  <a:pos x="1336" y="1274"/>
                </a:cxn>
                <a:cxn ang="0">
                  <a:pos x="1345" y="1292"/>
                </a:cxn>
                <a:cxn ang="0">
                  <a:pos x="1356" y="1309"/>
                </a:cxn>
                <a:cxn ang="0">
                  <a:pos x="490" y="1588"/>
                </a:cxn>
                <a:cxn ang="0">
                  <a:pos x="0" y="654"/>
                </a:cxn>
              </a:cxnLst>
              <a:rect l="0" t="0" r="r" b="b"/>
              <a:pathLst>
                <a:path w="1356" h="1631">
                  <a:moveTo>
                    <a:pt x="0" y="654"/>
                  </a:moveTo>
                  <a:lnTo>
                    <a:pt x="171" y="271"/>
                  </a:lnTo>
                  <a:lnTo>
                    <a:pt x="457" y="81"/>
                  </a:lnTo>
                  <a:lnTo>
                    <a:pt x="655" y="0"/>
                  </a:lnTo>
                  <a:lnTo>
                    <a:pt x="981" y="77"/>
                  </a:lnTo>
                  <a:lnTo>
                    <a:pt x="981" y="81"/>
                  </a:lnTo>
                  <a:lnTo>
                    <a:pt x="981" y="85"/>
                  </a:lnTo>
                  <a:lnTo>
                    <a:pt x="981" y="93"/>
                  </a:lnTo>
                  <a:lnTo>
                    <a:pt x="983" y="98"/>
                  </a:lnTo>
                  <a:lnTo>
                    <a:pt x="986" y="110"/>
                  </a:lnTo>
                  <a:lnTo>
                    <a:pt x="986" y="122"/>
                  </a:lnTo>
                  <a:lnTo>
                    <a:pt x="990" y="137"/>
                  </a:lnTo>
                  <a:lnTo>
                    <a:pt x="994" y="151"/>
                  </a:lnTo>
                  <a:lnTo>
                    <a:pt x="997" y="166"/>
                  </a:lnTo>
                  <a:lnTo>
                    <a:pt x="1001" y="186"/>
                  </a:lnTo>
                  <a:lnTo>
                    <a:pt x="1006" y="207"/>
                  </a:lnTo>
                  <a:lnTo>
                    <a:pt x="1010" y="228"/>
                  </a:lnTo>
                  <a:lnTo>
                    <a:pt x="1017" y="253"/>
                  </a:lnTo>
                  <a:lnTo>
                    <a:pt x="1024" y="279"/>
                  </a:lnTo>
                  <a:lnTo>
                    <a:pt x="1033" y="306"/>
                  </a:lnTo>
                  <a:lnTo>
                    <a:pt x="1040" y="333"/>
                  </a:lnTo>
                  <a:lnTo>
                    <a:pt x="1048" y="364"/>
                  </a:lnTo>
                  <a:lnTo>
                    <a:pt x="1057" y="393"/>
                  </a:lnTo>
                  <a:lnTo>
                    <a:pt x="1067" y="424"/>
                  </a:lnTo>
                  <a:lnTo>
                    <a:pt x="1076" y="457"/>
                  </a:lnTo>
                  <a:lnTo>
                    <a:pt x="1087" y="490"/>
                  </a:lnTo>
                  <a:lnTo>
                    <a:pt x="1098" y="523"/>
                  </a:lnTo>
                  <a:lnTo>
                    <a:pt x="1109" y="558"/>
                  </a:lnTo>
                  <a:lnTo>
                    <a:pt x="1120" y="589"/>
                  </a:lnTo>
                  <a:lnTo>
                    <a:pt x="1129" y="621"/>
                  </a:lnTo>
                  <a:lnTo>
                    <a:pt x="1140" y="654"/>
                  </a:lnTo>
                  <a:lnTo>
                    <a:pt x="1150" y="685"/>
                  </a:lnTo>
                  <a:lnTo>
                    <a:pt x="1159" y="716"/>
                  </a:lnTo>
                  <a:lnTo>
                    <a:pt x="1168" y="747"/>
                  </a:lnTo>
                  <a:lnTo>
                    <a:pt x="1177" y="776"/>
                  </a:lnTo>
                  <a:lnTo>
                    <a:pt x="1188" y="806"/>
                  </a:lnTo>
                  <a:lnTo>
                    <a:pt x="1194" y="833"/>
                  </a:lnTo>
                  <a:lnTo>
                    <a:pt x="1201" y="858"/>
                  </a:lnTo>
                  <a:lnTo>
                    <a:pt x="1208" y="881"/>
                  </a:lnTo>
                  <a:lnTo>
                    <a:pt x="1213" y="904"/>
                  </a:lnTo>
                  <a:lnTo>
                    <a:pt x="1219" y="926"/>
                  </a:lnTo>
                  <a:lnTo>
                    <a:pt x="1224" y="949"/>
                  </a:lnTo>
                  <a:lnTo>
                    <a:pt x="1228" y="970"/>
                  </a:lnTo>
                  <a:lnTo>
                    <a:pt x="1233" y="990"/>
                  </a:lnTo>
                  <a:lnTo>
                    <a:pt x="1237" y="1007"/>
                  </a:lnTo>
                  <a:lnTo>
                    <a:pt x="1242" y="1025"/>
                  </a:lnTo>
                  <a:lnTo>
                    <a:pt x="1246" y="1042"/>
                  </a:lnTo>
                  <a:lnTo>
                    <a:pt x="1251" y="1059"/>
                  </a:lnTo>
                  <a:lnTo>
                    <a:pt x="1255" y="1077"/>
                  </a:lnTo>
                  <a:lnTo>
                    <a:pt x="1260" y="1094"/>
                  </a:lnTo>
                  <a:lnTo>
                    <a:pt x="1264" y="1112"/>
                  </a:lnTo>
                  <a:lnTo>
                    <a:pt x="1273" y="1129"/>
                  </a:lnTo>
                  <a:lnTo>
                    <a:pt x="1276" y="1145"/>
                  </a:lnTo>
                  <a:lnTo>
                    <a:pt x="1284" y="1160"/>
                  </a:lnTo>
                  <a:lnTo>
                    <a:pt x="1291" y="1176"/>
                  </a:lnTo>
                  <a:lnTo>
                    <a:pt x="1298" y="1193"/>
                  </a:lnTo>
                  <a:lnTo>
                    <a:pt x="1303" y="1209"/>
                  </a:lnTo>
                  <a:lnTo>
                    <a:pt x="1312" y="1222"/>
                  </a:lnTo>
                  <a:lnTo>
                    <a:pt x="1318" y="1236"/>
                  </a:lnTo>
                  <a:lnTo>
                    <a:pt x="1325" y="1251"/>
                  </a:lnTo>
                  <a:lnTo>
                    <a:pt x="1330" y="1261"/>
                  </a:lnTo>
                  <a:lnTo>
                    <a:pt x="1336" y="1274"/>
                  </a:lnTo>
                  <a:lnTo>
                    <a:pt x="1339" y="1282"/>
                  </a:lnTo>
                  <a:lnTo>
                    <a:pt x="1345" y="1292"/>
                  </a:lnTo>
                  <a:lnTo>
                    <a:pt x="1352" y="1304"/>
                  </a:lnTo>
                  <a:lnTo>
                    <a:pt x="1356" y="1309"/>
                  </a:lnTo>
                  <a:lnTo>
                    <a:pt x="986" y="1631"/>
                  </a:lnTo>
                  <a:lnTo>
                    <a:pt x="490" y="1588"/>
                  </a:lnTo>
                  <a:lnTo>
                    <a:pt x="43" y="1176"/>
                  </a:lnTo>
                  <a:lnTo>
                    <a:pt x="0" y="654"/>
                  </a:lnTo>
                  <a:lnTo>
                    <a:pt x="0" y="654"/>
                  </a:lnTo>
                  <a:close/>
                </a:path>
              </a:pathLst>
            </a:custGeom>
            <a:solidFill>
              <a:srgbClr val="F7FFF7"/>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28" name="Freeform 12"/>
            <p:cNvSpPr>
              <a:spLocks/>
            </p:cNvSpPr>
            <p:nvPr/>
          </p:nvSpPr>
          <p:spPr bwMode="auto">
            <a:xfrm>
              <a:off x="2780" y="1937"/>
              <a:ext cx="807" cy="209"/>
            </a:xfrm>
            <a:custGeom>
              <a:avLst/>
              <a:gdLst/>
              <a:ahLst/>
              <a:cxnLst>
                <a:cxn ang="0">
                  <a:pos x="0" y="205"/>
                </a:cxn>
                <a:cxn ang="0">
                  <a:pos x="9" y="197"/>
                </a:cxn>
                <a:cxn ang="0">
                  <a:pos x="25" y="188"/>
                </a:cxn>
                <a:cxn ang="0">
                  <a:pos x="42" y="180"/>
                </a:cxn>
                <a:cxn ang="0">
                  <a:pos x="63" y="170"/>
                </a:cxn>
                <a:cxn ang="0">
                  <a:pos x="90" y="163"/>
                </a:cxn>
                <a:cxn ang="0">
                  <a:pos x="123" y="153"/>
                </a:cxn>
                <a:cxn ang="0">
                  <a:pos x="160" y="143"/>
                </a:cxn>
                <a:cxn ang="0">
                  <a:pos x="202" y="133"/>
                </a:cxn>
                <a:cxn ang="0">
                  <a:pos x="250" y="124"/>
                </a:cxn>
                <a:cxn ang="0">
                  <a:pos x="301" y="116"/>
                </a:cxn>
                <a:cxn ang="0">
                  <a:pos x="353" y="104"/>
                </a:cxn>
                <a:cxn ang="0">
                  <a:pos x="409" y="93"/>
                </a:cxn>
                <a:cxn ang="0">
                  <a:pos x="467" y="81"/>
                </a:cxn>
                <a:cxn ang="0">
                  <a:pos x="524" y="68"/>
                </a:cxn>
                <a:cxn ang="0">
                  <a:pos x="580" y="54"/>
                </a:cxn>
                <a:cxn ang="0">
                  <a:pos x="636" y="42"/>
                </a:cxn>
                <a:cxn ang="0">
                  <a:pos x="686" y="29"/>
                </a:cxn>
                <a:cxn ang="0">
                  <a:pos x="729" y="17"/>
                </a:cxn>
                <a:cxn ang="0">
                  <a:pos x="765" y="8"/>
                </a:cxn>
                <a:cxn ang="0">
                  <a:pos x="791" y="2"/>
                </a:cxn>
                <a:cxn ang="0">
                  <a:pos x="805" y="0"/>
                </a:cxn>
                <a:cxn ang="0">
                  <a:pos x="717" y="104"/>
                </a:cxn>
                <a:cxn ang="0">
                  <a:pos x="708" y="104"/>
                </a:cxn>
                <a:cxn ang="0">
                  <a:pos x="684" y="106"/>
                </a:cxn>
                <a:cxn ang="0">
                  <a:pos x="647" y="108"/>
                </a:cxn>
                <a:cxn ang="0">
                  <a:pos x="600" y="114"/>
                </a:cxn>
                <a:cxn ang="0">
                  <a:pos x="544" y="120"/>
                </a:cxn>
                <a:cxn ang="0">
                  <a:pos x="481" y="128"/>
                </a:cxn>
                <a:cxn ang="0">
                  <a:pos x="416" y="139"/>
                </a:cxn>
                <a:cxn ang="0">
                  <a:pos x="349" y="153"/>
                </a:cxn>
                <a:cxn ang="0">
                  <a:pos x="279" y="163"/>
                </a:cxn>
                <a:cxn ang="0">
                  <a:pos x="214" y="176"/>
                </a:cxn>
                <a:cxn ang="0">
                  <a:pos x="155" y="184"/>
                </a:cxn>
                <a:cxn ang="0">
                  <a:pos x="105" y="194"/>
                </a:cxn>
                <a:cxn ang="0">
                  <a:pos x="60" y="199"/>
                </a:cxn>
                <a:cxn ang="0">
                  <a:pos x="27" y="205"/>
                </a:cxn>
                <a:cxn ang="0">
                  <a:pos x="6" y="207"/>
                </a:cxn>
                <a:cxn ang="0">
                  <a:pos x="0" y="209"/>
                </a:cxn>
              </a:cxnLst>
              <a:rect l="0" t="0" r="r" b="b"/>
              <a:pathLst>
                <a:path w="807" h="209">
                  <a:moveTo>
                    <a:pt x="0" y="209"/>
                  </a:moveTo>
                  <a:lnTo>
                    <a:pt x="0" y="205"/>
                  </a:lnTo>
                  <a:lnTo>
                    <a:pt x="4" y="203"/>
                  </a:lnTo>
                  <a:lnTo>
                    <a:pt x="9" y="197"/>
                  </a:lnTo>
                  <a:lnTo>
                    <a:pt x="20" y="192"/>
                  </a:lnTo>
                  <a:lnTo>
                    <a:pt x="25" y="188"/>
                  </a:lnTo>
                  <a:lnTo>
                    <a:pt x="34" y="184"/>
                  </a:lnTo>
                  <a:lnTo>
                    <a:pt x="42" y="180"/>
                  </a:lnTo>
                  <a:lnTo>
                    <a:pt x="52" y="176"/>
                  </a:lnTo>
                  <a:lnTo>
                    <a:pt x="63" y="170"/>
                  </a:lnTo>
                  <a:lnTo>
                    <a:pt x="76" y="166"/>
                  </a:lnTo>
                  <a:lnTo>
                    <a:pt x="90" y="163"/>
                  </a:lnTo>
                  <a:lnTo>
                    <a:pt x="106" y="159"/>
                  </a:lnTo>
                  <a:lnTo>
                    <a:pt x="123" y="153"/>
                  </a:lnTo>
                  <a:lnTo>
                    <a:pt x="142" y="149"/>
                  </a:lnTo>
                  <a:lnTo>
                    <a:pt x="160" y="143"/>
                  </a:lnTo>
                  <a:lnTo>
                    <a:pt x="182" y="139"/>
                  </a:lnTo>
                  <a:lnTo>
                    <a:pt x="202" y="133"/>
                  </a:lnTo>
                  <a:lnTo>
                    <a:pt x="225" y="130"/>
                  </a:lnTo>
                  <a:lnTo>
                    <a:pt x="250" y="124"/>
                  </a:lnTo>
                  <a:lnTo>
                    <a:pt x="276" y="120"/>
                  </a:lnTo>
                  <a:lnTo>
                    <a:pt x="301" y="116"/>
                  </a:lnTo>
                  <a:lnTo>
                    <a:pt x="326" y="110"/>
                  </a:lnTo>
                  <a:lnTo>
                    <a:pt x="353" y="104"/>
                  </a:lnTo>
                  <a:lnTo>
                    <a:pt x="382" y="99"/>
                  </a:lnTo>
                  <a:lnTo>
                    <a:pt x="409" y="93"/>
                  </a:lnTo>
                  <a:lnTo>
                    <a:pt x="438" y="87"/>
                  </a:lnTo>
                  <a:lnTo>
                    <a:pt x="467" y="81"/>
                  </a:lnTo>
                  <a:lnTo>
                    <a:pt x="497" y="75"/>
                  </a:lnTo>
                  <a:lnTo>
                    <a:pt x="524" y="68"/>
                  </a:lnTo>
                  <a:lnTo>
                    <a:pt x="553" y="62"/>
                  </a:lnTo>
                  <a:lnTo>
                    <a:pt x="580" y="54"/>
                  </a:lnTo>
                  <a:lnTo>
                    <a:pt x="609" y="50"/>
                  </a:lnTo>
                  <a:lnTo>
                    <a:pt x="636" y="42"/>
                  </a:lnTo>
                  <a:lnTo>
                    <a:pt x="661" y="37"/>
                  </a:lnTo>
                  <a:lnTo>
                    <a:pt x="686" y="29"/>
                  </a:lnTo>
                  <a:lnTo>
                    <a:pt x="710" y="25"/>
                  </a:lnTo>
                  <a:lnTo>
                    <a:pt x="729" y="17"/>
                  </a:lnTo>
                  <a:lnTo>
                    <a:pt x="747" y="11"/>
                  </a:lnTo>
                  <a:lnTo>
                    <a:pt x="765" y="8"/>
                  </a:lnTo>
                  <a:lnTo>
                    <a:pt x="780" y="6"/>
                  </a:lnTo>
                  <a:lnTo>
                    <a:pt x="791" y="2"/>
                  </a:lnTo>
                  <a:lnTo>
                    <a:pt x="800" y="0"/>
                  </a:lnTo>
                  <a:lnTo>
                    <a:pt x="805" y="0"/>
                  </a:lnTo>
                  <a:lnTo>
                    <a:pt x="807" y="0"/>
                  </a:lnTo>
                  <a:lnTo>
                    <a:pt x="717" y="104"/>
                  </a:lnTo>
                  <a:lnTo>
                    <a:pt x="715" y="104"/>
                  </a:lnTo>
                  <a:lnTo>
                    <a:pt x="708" y="104"/>
                  </a:lnTo>
                  <a:lnTo>
                    <a:pt x="697" y="104"/>
                  </a:lnTo>
                  <a:lnTo>
                    <a:pt x="684" y="106"/>
                  </a:lnTo>
                  <a:lnTo>
                    <a:pt x="666" y="106"/>
                  </a:lnTo>
                  <a:lnTo>
                    <a:pt x="647" y="108"/>
                  </a:lnTo>
                  <a:lnTo>
                    <a:pt x="623" y="110"/>
                  </a:lnTo>
                  <a:lnTo>
                    <a:pt x="600" y="114"/>
                  </a:lnTo>
                  <a:lnTo>
                    <a:pt x="573" y="116"/>
                  </a:lnTo>
                  <a:lnTo>
                    <a:pt x="544" y="120"/>
                  </a:lnTo>
                  <a:lnTo>
                    <a:pt x="512" y="124"/>
                  </a:lnTo>
                  <a:lnTo>
                    <a:pt x="481" y="128"/>
                  </a:lnTo>
                  <a:lnTo>
                    <a:pt x="449" y="132"/>
                  </a:lnTo>
                  <a:lnTo>
                    <a:pt x="416" y="139"/>
                  </a:lnTo>
                  <a:lnTo>
                    <a:pt x="382" y="145"/>
                  </a:lnTo>
                  <a:lnTo>
                    <a:pt x="349" y="153"/>
                  </a:lnTo>
                  <a:lnTo>
                    <a:pt x="313" y="159"/>
                  </a:lnTo>
                  <a:lnTo>
                    <a:pt x="279" y="163"/>
                  </a:lnTo>
                  <a:lnTo>
                    <a:pt x="247" y="168"/>
                  </a:lnTo>
                  <a:lnTo>
                    <a:pt x="214" y="176"/>
                  </a:lnTo>
                  <a:lnTo>
                    <a:pt x="184" y="180"/>
                  </a:lnTo>
                  <a:lnTo>
                    <a:pt x="155" y="184"/>
                  </a:lnTo>
                  <a:lnTo>
                    <a:pt x="130" y="188"/>
                  </a:lnTo>
                  <a:lnTo>
                    <a:pt x="105" y="194"/>
                  </a:lnTo>
                  <a:lnTo>
                    <a:pt x="81" y="197"/>
                  </a:lnTo>
                  <a:lnTo>
                    <a:pt x="60" y="199"/>
                  </a:lnTo>
                  <a:lnTo>
                    <a:pt x="42" y="201"/>
                  </a:lnTo>
                  <a:lnTo>
                    <a:pt x="27" y="205"/>
                  </a:lnTo>
                  <a:lnTo>
                    <a:pt x="15" y="205"/>
                  </a:lnTo>
                  <a:lnTo>
                    <a:pt x="6" y="207"/>
                  </a:lnTo>
                  <a:lnTo>
                    <a:pt x="0" y="207"/>
                  </a:lnTo>
                  <a:lnTo>
                    <a:pt x="0" y="209"/>
                  </a:lnTo>
                  <a:lnTo>
                    <a:pt x="0" y="209"/>
                  </a:lnTo>
                  <a:close/>
                </a:path>
              </a:pathLst>
            </a:custGeom>
            <a:solidFill>
              <a:srgbClr val="A3949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29" name="Freeform 13"/>
            <p:cNvSpPr>
              <a:spLocks/>
            </p:cNvSpPr>
            <p:nvPr/>
          </p:nvSpPr>
          <p:spPr bwMode="auto">
            <a:xfrm>
              <a:off x="2820" y="2233"/>
              <a:ext cx="657" cy="132"/>
            </a:xfrm>
            <a:custGeom>
              <a:avLst/>
              <a:gdLst/>
              <a:ahLst/>
              <a:cxnLst>
                <a:cxn ang="0">
                  <a:pos x="3" y="128"/>
                </a:cxn>
                <a:cxn ang="0">
                  <a:pos x="23" y="120"/>
                </a:cxn>
                <a:cxn ang="0">
                  <a:pos x="63" y="111"/>
                </a:cxn>
                <a:cxn ang="0">
                  <a:pos x="115" y="95"/>
                </a:cxn>
                <a:cxn ang="0">
                  <a:pos x="178" y="80"/>
                </a:cxn>
                <a:cxn ang="0">
                  <a:pos x="245" y="62"/>
                </a:cxn>
                <a:cxn ang="0">
                  <a:pos x="317" y="45"/>
                </a:cxn>
                <a:cxn ang="0">
                  <a:pos x="385" y="29"/>
                </a:cxn>
                <a:cxn ang="0">
                  <a:pos x="446" y="18"/>
                </a:cxn>
                <a:cxn ang="0">
                  <a:pos x="500" y="10"/>
                </a:cxn>
                <a:cxn ang="0">
                  <a:pos x="545" y="4"/>
                </a:cxn>
                <a:cxn ang="0">
                  <a:pos x="583" y="2"/>
                </a:cxn>
                <a:cxn ang="0">
                  <a:pos x="610" y="0"/>
                </a:cxn>
                <a:cxn ang="0">
                  <a:pos x="634" y="0"/>
                </a:cxn>
                <a:cxn ang="0">
                  <a:pos x="648" y="2"/>
                </a:cxn>
                <a:cxn ang="0">
                  <a:pos x="655" y="4"/>
                </a:cxn>
                <a:cxn ang="0">
                  <a:pos x="619" y="45"/>
                </a:cxn>
                <a:cxn ang="0">
                  <a:pos x="608" y="47"/>
                </a:cxn>
                <a:cxn ang="0">
                  <a:pos x="581" y="53"/>
                </a:cxn>
                <a:cxn ang="0">
                  <a:pos x="540" y="62"/>
                </a:cxn>
                <a:cxn ang="0">
                  <a:pos x="488" y="74"/>
                </a:cxn>
                <a:cxn ang="0">
                  <a:pos x="428" y="85"/>
                </a:cxn>
                <a:cxn ang="0">
                  <a:pos x="365" y="99"/>
                </a:cxn>
                <a:cxn ang="0">
                  <a:pos x="300" y="111"/>
                </a:cxn>
                <a:cxn ang="0">
                  <a:pos x="241" y="120"/>
                </a:cxn>
                <a:cxn ang="0">
                  <a:pos x="185" y="124"/>
                </a:cxn>
                <a:cxn ang="0">
                  <a:pos x="137" y="130"/>
                </a:cxn>
                <a:cxn ang="0">
                  <a:pos x="95" y="132"/>
                </a:cxn>
                <a:cxn ang="0">
                  <a:pos x="63" y="132"/>
                </a:cxn>
                <a:cxn ang="0">
                  <a:pos x="34" y="132"/>
                </a:cxn>
                <a:cxn ang="0">
                  <a:pos x="16" y="132"/>
                </a:cxn>
                <a:cxn ang="0">
                  <a:pos x="3" y="130"/>
                </a:cxn>
                <a:cxn ang="0">
                  <a:pos x="0" y="130"/>
                </a:cxn>
              </a:cxnLst>
              <a:rect l="0" t="0" r="r" b="b"/>
              <a:pathLst>
                <a:path w="657" h="132">
                  <a:moveTo>
                    <a:pt x="0" y="130"/>
                  </a:moveTo>
                  <a:lnTo>
                    <a:pt x="3" y="128"/>
                  </a:lnTo>
                  <a:lnTo>
                    <a:pt x="11" y="126"/>
                  </a:lnTo>
                  <a:lnTo>
                    <a:pt x="23" y="120"/>
                  </a:lnTo>
                  <a:lnTo>
                    <a:pt x="41" y="116"/>
                  </a:lnTo>
                  <a:lnTo>
                    <a:pt x="63" y="111"/>
                  </a:lnTo>
                  <a:lnTo>
                    <a:pt x="88" y="103"/>
                  </a:lnTo>
                  <a:lnTo>
                    <a:pt x="115" y="95"/>
                  </a:lnTo>
                  <a:lnTo>
                    <a:pt x="146" y="89"/>
                  </a:lnTo>
                  <a:lnTo>
                    <a:pt x="178" y="80"/>
                  </a:lnTo>
                  <a:lnTo>
                    <a:pt x="212" y="70"/>
                  </a:lnTo>
                  <a:lnTo>
                    <a:pt x="245" y="62"/>
                  </a:lnTo>
                  <a:lnTo>
                    <a:pt x="281" y="54"/>
                  </a:lnTo>
                  <a:lnTo>
                    <a:pt x="317" y="45"/>
                  </a:lnTo>
                  <a:lnTo>
                    <a:pt x="351" y="37"/>
                  </a:lnTo>
                  <a:lnTo>
                    <a:pt x="385" y="29"/>
                  </a:lnTo>
                  <a:lnTo>
                    <a:pt x="418" y="25"/>
                  </a:lnTo>
                  <a:lnTo>
                    <a:pt x="446" y="18"/>
                  </a:lnTo>
                  <a:lnTo>
                    <a:pt x="475" y="14"/>
                  </a:lnTo>
                  <a:lnTo>
                    <a:pt x="500" y="10"/>
                  </a:lnTo>
                  <a:lnTo>
                    <a:pt x="524" y="8"/>
                  </a:lnTo>
                  <a:lnTo>
                    <a:pt x="545" y="4"/>
                  </a:lnTo>
                  <a:lnTo>
                    <a:pt x="565" y="2"/>
                  </a:lnTo>
                  <a:lnTo>
                    <a:pt x="583" y="2"/>
                  </a:lnTo>
                  <a:lnTo>
                    <a:pt x="599" y="2"/>
                  </a:lnTo>
                  <a:lnTo>
                    <a:pt x="610" y="0"/>
                  </a:lnTo>
                  <a:lnTo>
                    <a:pt x="623" y="0"/>
                  </a:lnTo>
                  <a:lnTo>
                    <a:pt x="634" y="0"/>
                  </a:lnTo>
                  <a:lnTo>
                    <a:pt x="643" y="2"/>
                  </a:lnTo>
                  <a:lnTo>
                    <a:pt x="648" y="2"/>
                  </a:lnTo>
                  <a:lnTo>
                    <a:pt x="653" y="4"/>
                  </a:lnTo>
                  <a:lnTo>
                    <a:pt x="655" y="4"/>
                  </a:lnTo>
                  <a:lnTo>
                    <a:pt x="657" y="4"/>
                  </a:lnTo>
                  <a:lnTo>
                    <a:pt x="619" y="45"/>
                  </a:lnTo>
                  <a:lnTo>
                    <a:pt x="616" y="45"/>
                  </a:lnTo>
                  <a:lnTo>
                    <a:pt x="608" y="47"/>
                  </a:lnTo>
                  <a:lnTo>
                    <a:pt x="596" y="49"/>
                  </a:lnTo>
                  <a:lnTo>
                    <a:pt x="581" y="53"/>
                  </a:lnTo>
                  <a:lnTo>
                    <a:pt x="562" y="56"/>
                  </a:lnTo>
                  <a:lnTo>
                    <a:pt x="540" y="62"/>
                  </a:lnTo>
                  <a:lnTo>
                    <a:pt x="513" y="68"/>
                  </a:lnTo>
                  <a:lnTo>
                    <a:pt x="488" y="74"/>
                  </a:lnTo>
                  <a:lnTo>
                    <a:pt x="457" y="80"/>
                  </a:lnTo>
                  <a:lnTo>
                    <a:pt x="428" y="85"/>
                  </a:lnTo>
                  <a:lnTo>
                    <a:pt x="396" y="91"/>
                  </a:lnTo>
                  <a:lnTo>
                    <a:pt x="365" y="99"/>
                  </a:lnTo>
                  <a:lnTo>
                    <a:pt x="331" y="105"/>
                  </a:lnTo>
                  <a:lnTo>
                    <a:pt x="300" y="111"/>
                  </a:lnTo>
                  <a:lnTo>
                    <a:pt x="270" y="115"/>
                  </a:lnTo>
                  <a:lnTo>
                    <a:pt x="241" y="120"/>
                  </a:lnTo>
                  <a:lnTo>
                    <a:pt x="210" y="122"/>
                  </a:lnTo>
                  <a:lnTo>
                    <a:pt x="185" y="124"/>
                  </a:lnTo>
                  <a:lnTo>
                    <a:pt x="158" y="128"/>
                  </a:lnTo>
                  <a:lnTo>
                    <a:pt x="137" y="130"/>
                  </a:lnTo>
                  <a:lnTo>
                    <a:pt x="115" y="130"/>
                  </a:lnTo>
                  <a:lnTo>
                    <a:pt x="95" y="132"/>
                  </a:lnTo>
                  <a:lnTo>
                    <a:pt x="77" y="132"/>
                  </a:lnTo>
                  <a:lnTo>
                    <a:pt x="63" y="132"/>
                  </a:lnTo>
                  <a:lnTo>
                    <a:pt x="47" y="132"/>
                  </a:lnTo>
                  <a:lnTo>
                    <a:pt x="34" y="132"/>
                  </a:lnTo>
                  <a:lnTo>
                    <a:pt x="23" y="132"/>
                  </a:lnTo>
                  <a:lnTo>
                    <a:pt x="16" y="132"/>
                  </a:lnTo>
                  <a:lnTo>
                    <a:pt x="7" y="130"/>
                  </a:lnTo>
                  <a:lnTo>
                    <a:pt x="3" y="130"/>
                  </a:lnTo>
                  <a:lnTo>
                    <a:pt x="0" y="130"/>
                  </a:lnTo>
                  <a:lnTo>
                    <a:pt x="0" y="130"/>
                  </a:lnTo>
                  <a:close/>
                </a:path>
              </a:pathLst>
            </a:custGeom>
            <a:solidFill>
              <a:srgbClr val="A3949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0" name="Freeform 14"/>
            <p:cNvSpPr>
              <a:spLocks/>
            </p:cNvSpPr>
            <p:nvPr/>
          </p:nvSpPr>
          <p:spPr bwMode="auto">
            <a:xfrm>
              <a:off x="2912" y="2468"/>
              <a:ext cx="529" cy="137"/>
            </a:xfrm>
            <a:custGeom>
              <a:avLst/>
              <a:gdLst/>
              <a:ahLst/>
              <a:cxnLst>
                <a:cxn ang="0">
                  <a:pos x="0" y="137"/>
                </a:cxn>
                <a:cxn ang="0">
                  <a:pos x="19" y="130"/>
                </a:cxn>
                <a:cxn ang="0">
                  <a:pos x="54" y="122"/>
                </a:cxn>
                <a:cxn ang="0">
                  <a:pos x="99" y="112"/>
                </a:cxn>
                <a:cxn ang="0">
                  <a:pos x="153" y="99"/>
                </a:cxn>
                <a:cxn ang="0">
                  <a:pos x="212" y="83"/>
                </a:cxn>
                <a:cxn ang="0">
                  <a:pos x="271" y="69"/>
                </a:cxn>
                <a:cxn ang="0">
                  <a:pos x="329" y="56"/>
                </a:cxn>
                <a:cxn ang="0">
                  <a:pos x="378" y="42"/>
                </a:cxn>
                <a:cxn ang="0">
                  <a:pos x="419" y="31"/>
                </a:cxn>
                <a:cxn ang="0">
                  <a:pos x="452" y="21"/>
                </a:cxn>
                <a:cxn ang="0">
                  <a:pos x="479" y="13"/>
                </a:cxn>
                <a:cxn ang="0">
                  <a:pos x="498" y="5"/>
                </a:cxn>
                <a:cxn ang="0">
                  <a:pos x="513" y="2"/>
                </a:cxn>
                <a:cxn ang="0">
                  <a:pos x="525" y="0"/>
                </a:cxn>
                <a:cxn ang="0">
                  <a:pos x="486" y="69"/>
                </a:cxn>
                <a:cxn ang="0">
                  <a:pos x="479" y="69"/>
                </a:cxn>
                <a:cxn ang="0">
                  <a:pos x="464" y="75"/>
                </a:cxn>
                <a:cxn ang="0">
                  <a:pos x="441" y="83"/>
                </a:cxn>
                <a:cxn ang="0">
                  <a:pos x="410" y="91"/>
                </a:cxn>
                <a:cxn ang="0">
                  <a:pos x="372" y="99"/>
                </a:cxn>
                <a:cxn ang="0">
                  <a:pos x="333" y="108"/>
                </a:cxn>
                <a:cxn ang="0">
                  <a:pos x="289" y="116"/>
                </a:cxn>
                <a:cxn ang="0">
                  <a:pos x="246" y="126"/>
                </a:cxn>
                <a:cxn ang="0">
                  <a:pos x="199" y="130"/>
                </a:cxn>
                <a:cxn ang="0">
                  <a:pos x="154" y="133"/>
                </a:cxn>
                <a:cxn ang="0">
                  <a:pos x="113" y="135"/>
                </a:cxn>
                <a:cxn ang="0">
                  <a:pos x="75" y="137"/>
                </a:cxn>
                <a:cxn ang="0">
                  <a:pos x="43" y="137"/>
                </a:cxn>
                <a:cxn ang="0">
                  <a:pos x="19" y="137"/>
                </a:cxn>
                <a:cxn ang="0">
                  <a:pos x="3" y="137"/>
                </a:cxn>
                <a:cxn ang="0">
                  <a:pos x="0" y="137"/>
                </a:cxn>
              </a:cxnLst>
              <a:rect l="0" t="0" r="r" b="b"/>
              <a:pathLst>
                <a:path w="529" h="137">
                  <a:moveTo>
                    <a:pt x="0" y="137"/>
                  </a:moveTo>
                  <a:lnTo>
                    <a:pt x="0" y="137"/>
                  </a:lnTo>
                  <a:lnTo>
                    <a:pt x="7" y="133"/>
                  </a:lnTo>
                  <a:lnTo>
                    <a:pt x="19" y="130"/>
                  </a:lnTo>
                  <a:lnTo>
                    <a:pt x="34" y="128"/>
                  </a:lnTo>
                  <a:lnTo>
                    <a:pt x="54" y="122"/>
                  </a:lnTo>
                  <a:lnTo>
                    <a:pt x="75" y="116"/>
                  </a:lnTo>
                  <a:lnTo>
                    <a:pt x="99" y="112"/>
                  </a:lnTo>
                  <a:lnTo>
                    <a:pt x="126" y="106"/>
                  </a:lnTo>
                  <a:lnTo>
                    <a:pt x="153" y="99"/>
                  </a:lnTo>
                  <a:lnTo>
                    <a:pt x="181" y="91"/>
                  </a:lnTo>
                  <a:lnTo>
                    <a:pt x="212" y="83"/>
                  </a:lnTo>
                  <a:lnTo>
                    <a:pt x="243" y="77"/>
                  </a:lnTo>
                  <a:lnTo>
                    <a:pt x="271" y="69"/>
                  </a:lnTo>
                  <a:lnTo>
                    <a:pt x="300" y="62"/>
                  </a:lnTo>
                  <a:lnTo>
                    <a:pt x="329" y="56"/>
                  </a:lnTo>
                  <a:lnTo>
                    <a:pt x="356" y="50"/>
                  </a:lnTo>
                  <a:lnTo>
                    <a:pt x="378" y="42"/>
                  </a:lnTo>
                  <a:lnTo>
                    <a:pt x="399" y="36"/>
                  </a:lnTo>
                  <a:lnTo>
                    <a:pt x="419" y="31"/>
                  </a:lnTo>
                  <a:lnTo>
                    <a:pt x="437" y="27"/>
                  </a:lnTo>
                  <a:lnTo>
                    <a:pt x="452" y="21"/>
                  </a:lnTo>
                  <a:lnTo>
                    <a:pt x="468" y="17"/>
                  </a:lnTo>
                  <a:lnTo>
                    <a:pt x="479" y="13"/>
                  </a:lnTo>
                  <a:lnTo>
                    <a:pt x="491" y="9"/>
                  </a:lnTo>
                  <a:lnTo>
                    <a:pt x="498" y="5"/>
                  </a:lnTo>
                  <a:lnTo>
                    <a:pt x="507" y="5"/>
                  </a:lnTo>
                  <a:lnTo>
                    <a:pt x="513" y="2"/>
                  </a:lnTo>
                  <a:lnTo>
                    <a:pt x="518" y="0"/>
                  </a:lnTo>
                  <a:lnTo>
                    <a:pt x="525" y="0"/>
                  </a:lnTo>
                  <a:lnTo>
                    <a:pt x="529" y="0"/>
                  </a:lnTo>
                  <a:lnTo>
                    <a:pt x="486" y="69"/>
                  </a:lnTo>
                  <a:lnTo>
                    <a:pt x="484" y="69"/>
                  </a:lnTo>
                  <a:lnTo>
                    <a:pt x="479" y="69"/>
                  </a:lnTo>
                  <a:lnTo>
                    <a:pt x="471" y="71"/>
                  </a:lnTo>
                  <a:lnTo>
                    <a:pt x="464" y="75"/>
                  </a:lnTo>
                  <a:lnTo>
                    <a:pt x="452" y="77"/>
                  </a:lnTo>
                  <a:lnTo>
                    <a:pt x="441" y="83"/>
                  </a:lnTo>
                  <a:lnTo>
                    <a:pt x="425" y="87"/>
                  </a:lnTo>
                  <a:lnTo>
                    <a:pt x="410" y="91"/>
                  </a:lnTo>
                  <a:lnTo>
                    <a:pt x="392" y="95"/>
                  </a:lnTo>
                  <a:lnTo>
                    <a:pt x="372" y="99"/>
                  </a:lnTo>
                  <a:lnTo>
                    <a:pt x="353" y="104"/>
                  </a:lnTo>
                  <a:lnTo>
                    <a:pt x="333" y="108"/>
                  </a:lnTo>
                  <a:lnTo>
                    <a:pt x="311" y="112"/>
                  </a:lnTo>
                  <a:lnTo>
                    <a:pt x="289" y="116"/>
                  </a:lnTo>
                  <a:lnTo>
                    <a:pt x="268" y="122"/>
                  </a:lnTo>
                  <a:lnTo>
                    <a:pt x="246" y="126"/>
                  </a:lnTo>
                  <a:lnTo>
                    <a:pt x="223" y="126"/>
                  </a:lnTo>
                  <a:lnTo>
                    <a:pt x="199" y="130"/>
                  </a:lnTo>
                  <a:lnTo>
                    <a:pt x="178" y="131"/>
                  </a:lnTo>
                  <a:lnTo>
                    <a:pt x="154" y="133"/>
                  </a:lnTo>
                  <a:lnTo>
                    <a:pt x="133" y="133"/>
                  </a:lnTo>
                  <a:lnTo>
                    <a:pt x="113" y="135"/>
                  </a:lnTo>
                  <a:lnTo>
                    <a:pt x="93" y="137"/>
                  </a:lnTo>
                  <a:lnTo>
                    <a:pt x="75" y="137"/>
                  </a:lnTo>
                  <a:lnTo>
                    <a:pt x="57" y="137"/>
                  </a:lnTo>
                  <a:lnTo>
                    <a:pt x="43" y="137"/>
                  </a:lnTo>
                  <a:lnTo>
                    <a:pt x="30" y="137"/>
                  </a:lnTo>
                  <a:lnTo>
                    <a:pt x="19" y="137"/>
                  </a:lnTo>
                  <a:lnTo>
                    <a:pt x="10" y="137"/>
                  </a:lnTo>
                  <a:lnTo>
                    <a:pt x="3" y="137"/>
                  </a:lnTo>
                  <a:lnTo>
                    <a:pt x="0" y="137"/>
                  </a:lnTo>
                  <a:lnTo>
                    <a:pt x="0" y="137"/>
                  </a:lnTo>
                  <a:close/>
                </a:path>
              </a:pathLst>
            </a:custGeom>
            <a:solidFill>
              <a:srgbClr val="A3949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1" name="Freeform 15"/>
            <p:cNvSpPr>
              <a:spLocks/>
            </p:cNvSpPr>
            <p:nvPr/>
          </p:nvSpPr>
          <p:spPr bwMode="auto">
            <a:xfrm>
              <a:off x="3158" y="3026"/>
              <a:ext cx="517" cy="161"/>
            </a:xfrm>
            <a:custGeom>
              <a:avLst/>
              <a:gdLst/>
              <a:ahLst/>
              <a:cxnLst>
                <a:cxn ang="0">
                  <a:pos x="0" y="161"/>
                </a:cxn>
                <a:cxn ang="0">
                  <a:pos x="512" y="99"/>
                </a:cxn>
                <a:cxn ang="0">
                  <a:pos x="512" y="95"/>
                </a:cxn>
                <a:cxn ang="0">
                  <a:pos x="515" y="83"/>
                </a:cxn>
                <a:cxn ang="0">
                  <a:pos x="515" y="75"/>
                </a:cxn>
                <a:cxn ang="0">
                  <a:pos x="515" y="69"/>
                </a:cxn>
                <a:cxn ang="0">
                  <a:pos x="515" y="60"/>
                </a:cxn>
                <a:cxn ang="0">
                  <a:pos x="517" y="52"/>
                </a:cxn>
                <a:cxn ang="0">
                  <a:pos x="515" y="42"/>
                </a:cxn>
                <a:cxn ang="0">
                  <a:pos x="515" y="33"/>
                </a:cxn>
                <a:cxn ang="0">
                  <a:pos x="512" y="25"/>
                </a:cxn>
                <a:cxn ang="0">
                  <a:pos x="512" y="17"/>
                </a:cxn>
                <a:cxn ang="0">
                  <a:pos x="506" y="9"/>
                </a:cxn>
                <a:cxn ang="0">
                  <a:pos x="501" y="6"/>
                </a:cxn>
                <a:cxn ang="0">
                  <a:pos x="494" y="2"/>
                </a:cxn>
                <a:cxn ang="0">
                  <a:pos x="486" y="2"/>
                </a:cxn>
                <a:cxn ang="0">
                  <a:pos x="476" y="0"/>
                </a:cxn>
                <a:cxn ang="0">
                  <a:pos x="465" y="0"/>
                </a:cxn>
                <a:cxn ang="0">
                  <a:pos x="452" y="0"/>
                </a:cxn>
                <a:cxn ang="0">
                  <a:pos x="440" y="4"/>
                </a:cxn>
                <a:cxn ang="0">
                  <a:pos x="425" y="6"/>
                </a:cxn>
                <a:cxn ang="0">
                  <a:pos x="413" y="9"/>
                </a:cxn>
                <a:cxn ang="0">
                  <a:pos x="396" y="13"/>
                </a:cxn>
                <a:cxn ang="0">
                  <a:pos x="384" y="17"/>
                </a:cxn>
                <a:cxn ang="0">
                  <a:pos x="366" y="21"/>
                </a:cxn>
                <a:cxn ang="0">
                  <a:pos x="350" y="25"/>
                </a:cxn>
                <a:cxn ang="0">
                  <a:pos x="333" y="29"/>
                </a:cxn>
                <a:cxn ang="0">
                  <a:pos x="317" y="35"/>
                </a:cxn>
                <a:cxn ang="0">
                  <a:pos x="301" y="38"/>
                </a:cxn>
                <a:cxn ang="0">
                  <a:pos x="285" y="44"/>
                </a:cxn>
                <a:cxn ang="0">
                  <a:pos x="269" y="50"/>
                </a:cxn>
                <a:cxn ang="0">
                  <a:pos x="252" y="56"/>
                </a:cxn>
                <a:cxn ang="0">
                  <a:pos x="236" y="62"/>
                </a:cxn>
                <a:cxn ang="0">
                  <a:pos x="220" y="66"/>
                </a:cxn>
                <a:cxn ang="0">
                  <a:pos x="206" y="71"/>
                </a:cxn>
                <a:cxn ang="0">
                  <a:pos x="191" y="77"/>
                </a:cxn>
                <a:cxn ang="0">
                  <a:pos x="177" y="81"/>
                </a:cxn>
                <a:cxn ang="0">
                  <a:pos x="164" y="87"/>
                </a:cxn>
                <a:cxn ang="0">
                  <a:pos x="152" y="91"/>
                </a:cxn>
                <a:cxn ang="0">
                  <a:pos x="143" y="95"/>
                </a:cxn>
                <a:cxn ang="0">
                  <a:pos x="130" y="99"/>
                </a:cxn>
                <a:cxn ang="0">
                  <a:pos x="123" y="102"/>
                </a:cxn>
                <a:cxn ang="0">
                  <a:pos x="114" y="104"/>
                </a:cxn>
                <a:cxn ang="0">
                  <a:pos x="108" y="108"/>
                </a:cxn>
                <a:cxn ang="0">
                  <a:pos x="99" y="112"/>
                </a:cxn>
                <a:cxn ang="0">
                  <a:pos x="98" y="114"/>
                </a:cxn>
                <a:cxn ang="0">
                  <a:pos x="0" y="161"/>
                </a:cxn>
                <a:cxn ang="0">
                  <a:pos x="0" y="161"/>
                </a:cxn>
              </a:cxnLst>
              <a:rect l="0" t="0" r="r" b="b"/>
              <a:pathLst>
                <a:path w="517" h="161">
                  <a:moveTo>
                    <a:pt x="0" y="161"/>
                  </a:moveTo>
                  <a:lnTo>
                    <a:pt x="512" y="99"/>
                  </a:lnTo>
                  <a:lnTo>
                    <a:pt x="512" y="95"/>
                  </a:lnTo>
                  <a:lnTo>
                    <a:pt x="515" y="83"/>
                  </a:lnTo>
                  <a:lnTo>
                    <a:pt x="515" y="75"/>
                  </a:lnTo>
                  <a:lnTo>
                    <a:pt x="515" y="69"/>
                  </a:lnTo>
                  <a:lnTo>
                    <a:pt x="515" y="60"/>
                  </a:lnTo>
                  <a:lnTo>
                    <a:pt x="517" y="52"/>
                  </a:lnTo>
                  <a:lnTo>
                    <a:pt x="515" y="42"/>
                  </a:lnTo>
                  <a:lnTo>
                    <a:pt x="515" y="33"/>
                  </a:lnTo>
                  <a:lnTo>
                    <a:pt x="512" y="25"/>
                  </a:lnTo>
                  <a:lnTo>
                    <a:pt x="512" y="17"/>
                  </a:lnTo>
                  <a:lnTo>
                    <a:pt x="506" y="9"/>
                  </a:lnTo>
                  <a:lnTo>
                    <a:pt x="501" y="6"/>
                  </a:lnTo>
                  <a:lnTo>
                    <a:pt x="494" y="2"/>
                  </a:lnTo>
                  <a:lnTo>
                    <a:pt x="486" y="2"/>
                  </a:lnTo>
                  <a:lnTo>
                    <a:pt x="476" y="0"/>
                  </a:lnTo>
                  <a:lnTo>
                    <a:pt x="465" y="0"/>
                  </a:lnTo>
                  <a:lnTo>
                    <a:pt x="452" y="0"/>
                  </a:lnTo>
                  <a:lnTo>
                    <a:pt x="440" y="4"/>
                  </a:lnTo>
                  <a:lnTo>
                    <a:pt x="425" y="6"/>
                  </a:lnTo>
                  <a:lnTo>
                    <a:pt x="413" y="9"/>
                  </a:lnTo>
                  <a:lnTo>
                    <a:pt x="396" y="13"/>
                  </a:lnTo>
                  <a:lnTo>
                    <a:pt x="384" y="17"/>
                  </a:lnTo>
                  <a:lnTo>
                    <a:pt x="366" y="21"/>
                  </a:lnTo>
                  <a:lnTo>
                    <a:pt x="350" y="25"/>
                  </a:lnTo>
                  <a:lnTo>
                    <a:pt x="333" y="29"/>
                  </a:lnTo>
                  <a:lnTo>
                    <a:pt x="317" y="35"/>
                  </a:lnTo>
                  <a:lnTo>
                    <a:pt x="301" y="38"/>
                  </a:lnTo>
                  <a:lnTo>
                    <a:pt x="285" y="44"/>
                  </a:lnTo>
                  <a:lnTo>
                    <a:pt x="269" y="50"/>
                  </a:lnTo>
                  <a:lnTo>
                    <a:pt x="252" y="56"/>
                  </a:lnTo>
                  <a:lnTo>
                    <a:pt x="236" y="62"/>
                  </a:lnTo>
                  <a:lnTo>
                    <a:pt x="220" y="66"/>
                  </a:lnTo>
                  <a:lnTo>
                    <a:pt x="206" y="71"/>
                  </a:lnTo>
                  <a:lnTo>
                    <a:pt x="191" y="77"/>
                  </a:lnTo>
                  <a:lnTo>
                    <a:pt x="177" y="81"/>
                  </a:lnTo>
                  <a:lnTo>
                    <a:pt x="164" y="87"/>
                  </a:lnTo>
                  <a:lnTo>
                    <a:pt x="152" y="91"/>
                  </a:lnTo>
                  <a:lnTo>
                    <a:pt x="143" y="95"/>
                  </a:lnTo>
                  <a:lnTo>
                    <a:pt x="130" y="99"/>
                  </a:lnTo>
                  <a:lnTo>
                    <a:pt x="123" y="102"/>
                  </a:lnTo>
                  <a:lnTo>
                    <a:pt x="114" y="104"/>
                  </a:lnTo>
                  <a:lnTo>
                    <a:pt x="108" y="108"/>
                  </a:lnTo>
                  <a:lnTo>
                    <a:pt x="99" y="112"/>
                  </a:lnTo>
                  <a:lnTo>
                    <a:pt x="98" y="114"/>
                  </a:lnTo>
                  <a:lnTo>
                    <a:pt x="0" y="161"/>
                  </a:lnTo>
                  <a:lnTo>
                    <a:pt x="0" y="161"/>
                  </a:lnTo>
                  <a:close/>
                </a:path>
              </a:pathLst>
            </a:custGeom>
            <a:solidFill>
              <a:srgbClr val="A3949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2" name="Freeform 16"/>
            <p:cNvSpPr>
              <a:spLocks/>
            </p:cNvSpPr>
            <p:nvPr/>
          </p:nvSpPr>
          <p:spPr bwMode="auto">
            <a:xfrm>
              <a:off x="3002" y="3258"/>
              <a:ext cx="1055" cy="215"/>
            </a:xfrm>
            <a:custGeom>
              <a:avLst/>
              <a:gdLst/>
              <a:ahLst/>
              <a:cxnLst>
                <a:cxn ang="0">
                  <a:pos x="27" y="202"/>
                </a:cxn>
                <a:cxn ang="0">
                  <a:pos x="59" y="184"/>
                </a:cxn>
                <a:cxn ang="0">
                  <a:pos x="102" y="167"/>
                </a:cxn>
                <a:cxn ang="0">
                  <a:pos x="151" y="146"/>
                </a:cxn>
                <a:cxn ang="0">
                  <a:pos x="205" y="124"/>
                </a:cxn>
                <a:cxn ang="0">
                  <a:pos x="263" y="107"/>
                </a:cxn>
                <a:cxn ang="0">
                  <a:pos x="322" y="91"/>
                </a:cxn>
                <a:cxn ang="0">
                  <a:pos x="380" y="80"/>
                </a:cxn>
                <a:cxn ang="0">
                  <a:pos x="437" y="74"/>
                </a:cxn>
                <a:cxn ang="0">
                  <a:pos x="493" y="68"/>
                </a:cxn>
                <a:cxn ang="0">
                  <a:pos x="549" y="68"/>
                </a:cxn>
                <a:cxn ang="0">
                  <a:pos x="601" y="66"/>
                </a:cxn>
                <a:cxn ang="0">
                  <a:pos x="655" y="66"/>
                </a:cxn>
                <a:cxn ang="0">
                  <a:pos x="711" y="64"/>
                </a:cxn>
                <a:cxn ang="0">
                  <a:pos x="765" y="60"/>
                </a:cxn>
                <a:cxn ang="0">
                  <a:pos x="819" y="53"/>
                </a:cxn>
                <a:cxn ang="0">
                  <a:pos x="871" y="45"/>
                </a:cxn>
                <a:cxn ang="0">
                  <a:pos x="920" y="35"/>
                </a:cxn>
                <a:cxn ang="0">
                  <a:pos x="965" y="25"/>
                </a:cxn>
                <a:cxn ang="0">
                  <a:pos x="1001" y="14"/>
                </a:cxn>
                <a:cxn ang="0">
                  <a:pos x="1030" y="6"/>
                </a:cxn>
                <a:cxn ang="0">
                  <a:pos x="1048" y="0"/>
                </a:cxn>
                <a:cxn ang="0">
                  <a:pos x="1055" y="0"/>
                </a:cxn>
                <a:cxn ang="0">
                  <a:pos x="1012" y="64"/>
                </a:cxn>
                <a:cxn ang="0">
                  <a:pos x="992" y="66"/>
                </a:cxn>
                <a:cxn ang="0">
                  <a:pos x="954" y="74"/>
                </a:cxn>
                <a:cxn ang="0">
                  <a:pos x="905" y="82"/>
                </a:cxn>
                <a:cxn ang="0">
                  <a:pos x="848" y="91"/>
                </a:cxn>
                <a:cxn ang="0">
                  <a:pos x="783" y="103"/>
                </a:cxn>
                <a:cxn ang="0">
                  <a:pos x="718" y="116"/>
                </a:cxn>
                <a:cxn ang="0">
                  <a:pos x="651" y="126"/>
                </a:cxn>
                <a:cxn ang="0">
                  <a:pos x="588" y="136"/>
                </a:cxn>
                <a:cxn ang="0">
                  <a:pos x="533" y="144"/>
                </a:cxn>
                <a:cxn ang="0">
                  <a:pos x="480" y="151"/>
                </a:cxn>
                <a:cxn ang="0">
                  <a:pos x="434" y="157"/>
                </a:cxn>
                <a:cxn ang="0">
                  <a:pos x="389" y="163"/>
                </a:cxn>
                <a:cxn ang="0">
                  <a:pos x="345" y="167"/>
                </a:cxn>
                <a:cxn ang="0">
                  <a:pos x="302" y="173"/>
                </a:cxn>
                <a:cxn ang="0">
                  <a:pos x="261" y="178"/>
                </a:cxn>
                <a:cxn ang="0">
                  <a:pos x="219" y="184"/>
                </a:cxn>
                <a:cxn ang="0">
                  <a:pos x="174" y="190"/>
                </a:cxn>
                <a:cxn ang="0">
                  <a:pos x="131" y="194"/>
                </a:cxn>
                <a:cxn ang="0">
                  <a:pos x="93" y="200"/>
                </a:cxn>
                <a:cxn ang="0">
                  <a:pos x="59" y="206"/>
                </a:cxn>
                <a:cxn ang="0">
                  <a:pos x="30" y="211"/>
                </a:cxn>
                <a:cxn ang="0">
                  <a:pos x="14" y="206"/>
                </a:cxn>
              </a:cxnLst>
              <a:rect l="0" t="0" r="r" b="b"/>
              <a:pathLst>
                <a:path w="1055" h="215">
                  <a:moveTo>
                    <a:pt x="14" y="206"/>
                  </a:moveTo>
                  <a:lnTo>
                    <a:pt x="27" y="202"/>
                  </a:lnTo>
                  <a:lnTo>
                    <a:pt x="39" y="194"/>
                  </a:lnTo>
                  <a:lnTo>
                    <a:pt x="59" y="184"/>
                  </a:lnTo>
                  <a:lnTo>
                    <a:pt x="79" y="177"/>
                  </a:lnTo>
                  <a:lnTo>
                    <a:pt x="102" y="167"/>
                  </a:lnTo>
                  <a:lnTo>
                    <a:pt x="124" y="155"/>
                  </a:lnTo>
                  <a:lnTo>
                    <a:pt x="151" y="146"/>
                  </a:lnTo>
                  <a:lnTo>
                    <a:pt x="176" y="134"/>
                  </a:lnTo>
                  <a:lnTo>
                    <a:pt x="205" y="124"/>
                  </a:lnTo>
                  <a:lnTo>
                    <a:pt x="234" y="115"/>
                  </a:lnTo>
                  <a:lnTo>
                    <a:pt x="263" y="107"/>
                  </a:lnTo>
                  <a:lnTo>
                    <a:pt x="293" y="97"/>
                  </a:lnTo>
                  <a:lnTo>
                    <a:pt x="322" y="91"/>
                  </a:lnTo>
                  <a:lnTo>
                    <a:pt x="351" y="84"/>
                  </a:lnTo>
                  <a:lnTo>
                    <a:pt x="380" y="80"/>
                  </a:lnTo>
                  <a:lnTo>
                    <a:pt x="408" y="74"/>
                  </a:lnTo>
                  <a:lnTo>
                    <a:pt x="437" y="74"/>
                  </a:lnTo>
                  <a:lnTo>
                    <a:pt x="464" y="68"/>
                  </a:lnTo>
                  <a:lnTo>
                    <a:pt x="493" y="68"/>
                  </a:lnTo>
                  <a:lnTo>
                    <a:pt x="520" y="68"/>
                  </a:lnTo>
                  <a:lnTo>
                    <a:pt x="549" y="68"/>
                  </a:lnTo>
                  <a:lnTo>
                    <a:pt x="574" y="66"/>
                  </a:lnTo>
                  <a:lnTo>
                    <a:pt x="601" y="66"/>
                  </a:lnTo>
                  <a:lnTo>
                    <a:pt x="628" y="66"/>
                  </a:lnTo>
                  <a:lnTo>
                    <a:pt x="655" y="66"/>
                  </a:lnTo>
                  <a:lnTo>
                    <a:pt x="684" y="64"/>
                  </a:lnTo>
                  <a:lnTo>
                    <a:pt x="711" y="64"/>
                  </a:lnTo>
                  <a:lnTo>
                    <a:pt x="738" y="62"/>
                  </a:lnTo>
                  <a:lnTo>
                    <a:pt x="765" y="60"/>
                  </a:lnTo>
                  <a:lnTo>
                    <a:pt x="790" y="56"/>
                  </a:lnTo>
                  <a:lnTo>
                    <a:pt x="819" y="53"/>
                  </a:lnTo>
                  <a:lnTo>
                    <a:pt x="844" y="49"/>
                  </a:lnTo>
                  <a:lnTo>
                    <a:pt x="871" y="45"/>
                  </a:lnTo>
                  <a:lnTo>
                    <a:pt x="894" y="39"/>
                  </a:lnTo>
                  <a:lnTo>
                    <a:pt x="920" y="35"/>
                  </a:lnTo>
                  <a:lnTo>
                    <a:pt x="941" y="29"/>
                  </a:lnTo>
                  <a:lnTo>
                    <a:pt x="965" y="25"/>
                  </a:lnTo>
                  <a:lnTo>
                    <a:pt x="983" y="20"/>
                  </a:lnTo>
                  <a:lnTo>
                    <a:pt x="1001" y="14"/>
                  </a:lnTo>
                  <a:lnTo>
                    <a:pt x="1015" y="10"/>
                  </a:lnTo>
                  <a:lnTo>
                    <a:pt x="1030" y="6"/>
                  </a:lnTo>
                  <a:lnTo>
                    <a:pt x="1040" y="2"/>
                  </a:lnTo>
                  <a:lnTo>
                    <a:pt x="1048" y="0"/>
                  </a:lnTo>
                  <a:lnTo>
                    <a:pt x="1053" y="0"/>
                  </a:lnTo>
                  <a:lnTo>
                    <a:pt x="1055" y="0"/>
                  </a:lnTo>
                  <a:lnTo>
                    <a:pt x="1015" y="64"/>
                  </a:lnTo>
                  <a:lnTo>
                    <a:pt x="1012" y="64"/>
                  </a:lnTo>
                  <a:lnTo>
                    <a:pt x="1004" y="64"/>
                  </a:lnTo>
                  <a:lnTo>
                    <a:pt x="992" y="66"/>
                  </a:lnTo>
                  <a:lnTo>
                    <a:pt x="976" y="70"/>
                  </a:lnTo>
                  <a:lnTo>
                    <a:pt x="954" y="74"/>
                  </a:lnTo>
                  <a:lnTo>
                    <a:pt x="932" y="78"/>
                  </a:lnTo>
                  <a:lnTo>
                    <a:pt x="905" y="82"/>
                  </a:lnTo>
                  <a:lnTo>
                    <a:pt x="878" y="87"/>
                  </a:lnTo>
                  <a:lnTo>
                    <a:pt x="848" y="91"/>
                  </a:lnTo>
                  <a:lnTo>
                    <a:pt x="817" y="99"/>
                  </a:lnTo>
                  <a:lnTo>
                    <a:pt x="783" y="103"/>
                  </a:lnTo>
                  <a:lnTo>
                    <a:pt x="750" y="111"/>
                  </a:lnTo>
                  <a:lnTo>
                    <a:pt x="718" y="116"/>
                  </a:lnTo>
                  <a:lnTo>
                    <a:pt x="684" y="120"/>
                  </a:lnTo>
                  <a:lnTo>
                    <a:pt x="651" y="126"/>
                  </a:lnTo>
                  <a:lnTo>
                    <a:pt x="621" y="132"/>
                  </a:lnTo>
                  <a:lnTo>
                    <a:pt x="588" y="136"/>
                  </a:lnTo>
                  <a:lnTo>
                    <a:pt x="560" y="140"/>
                  </a:lnTo>
                  <a:lnTo>
                    <a:pt x="533" y="144"/>
                  </a:lnTo>
                  <a:lnTo>
                    <a:pt x="506" y="147"/>
                  </a:lnTo>
                  <a:lnTo>
                    <a:pt x="480" y="151"/>
                  </a:lnTo>
                  <a:lnTo>
                    <a:pt x="457" y="155"/>
                  </a:lnTo>
                  <a:lnTo>
                    <a:pt x="434" y="157"/>
                  </a:lnTo>
                  <a:lnTo>
                    <a:pt x="410" y="161"/>
                  </a:lnTo>
                  <a:lnTo>
                    <a:pt x="389" y="163"/>
                  </a:lnTo>
                  <a:lnTo>
                    <a:pt x="365" y="165"/>
                  </a:lnTo>
                  <a:lnTo>
                    <a:pt x="345" y="167"/>
                  </a:lnTo>
                  <a:lnTo>
                    <a:pt x="324" y="171"/>
                  </a:lnTo>
                  <a:lnTo>
                    <a:pt x="302" y="173"/>
                  </a:lnTo>
                  <a:lnTo>
                    <a:pt x="282" y="177"/>
                  </a:lnTo>
                  <a:lnTo>
                    <a:pt x="261" y="178"/>
                  </a:lnTo>
                  <a:lnTo>
                    <a:pt x="241" y="182"/>
                  </a:lnTo>
                  <a:lnTo>
                    <a:pt x="219" y="184"/>
                  </a:lnTo>
                  <a:lnTo>
                    <a:pt x="196" y="186"/>
                  </a:lnTo>
                  <a:lnTo>
                    <a:pt x="174" y="190"/>
                  </a:lnTo>
                  <a:lnTo>
                    <a:pt x="153" y="194"/>
                  </a:lnTo>
                  <a:lnTo>
                    <a:pt x="131" y="194"/>
                  </a:lnTo>
                  <a:lnTo>
                    <a:pt x="111" y="198"/>
                  </a:lnTo>
                  <a:lnTo>
                    <a:pt x="93" y="200"/>
                  </a:lnTo>
                  <a:lnTo>
                    <a:pt x="75" y="204"/>
                  </a:lnTo>
                  <a:lnTo>
                    <a:pt x="59" y="206"/>
                  </a:lnTo>
                  <a:lnTo>
                    <a:pt x="45" y="208"/>
                  </a:lnTo>
                  <a:lnTo>
                    <a:pt x="30" y="211"/>
                  </a:lnTo>
                  <a:lnTo>
                    <a:pt x="0" y="215"/>
                  </a:lnTo>
                  <a:lnTo>
                    <a:pt x="14" y="206"/>
                  </a:lnTo>
                  <a:lnTo>
                    <a:pt x="14" y="206"/>
                  </a:lnTo>
                  <a:close/>
                </a:path>
              </a:pathLst>
            </a:custGeom>
            <a:solidFill>
              <a:srgbClr val="A3949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3" name="Freeform 17"/>
            <p:cNvSpPr>
              <a:spLocks/>
            </p:cNvSpPr>
            <p:nvPr/>
          </p:nvSpPr>
          <p:spPr bwMode="auto">
            <a:xfrm>
              <a:off x="3590" y="1989"/>
              <a:ext cx="859" cy="217"/>
            </a:xfrm>
            <a:custGeom>
              <a:avLst/>
              <a:gdLst/>
              <a:ahLst/>
              <a:cxnLst>
                <a:cxn ang="0">
                  <a:pos x="45" y="118"/>
                </a:cxn>
                <a:cxn ang="0">
                  <a:pos x="58" y="112"/>
                </a:cxn>
                <a:cxn ang="0">
                  <a:pos x="83" y="105"/>
                </a:cxn>
                <a:cxn ang="0">
                  <a:pos x="119" y="93"/>
                </a:cxn>
                <a:cxn ang="0">
                  <a:pos x="166" y="80"/>
                </a:cxn>
                <a:cxn ang="0">
                  <a:pos x="224" y="64"/>
                </a:cxn>
                <a:cxn ang="0">
                  <a:pos x="287" y="49"/>
                </a:cxn>
                <a:cxn ang="0">
                  <a:pos x="355" y="35"/>
                </a:cxn>
                <a:cxn ang="0">
                  <a:pos x="429" y="23"/>
                </a:cxn>
                <a:cxn ang="0">
                  <a:pos x="506" y="14"/>
                </a:cxn>
                <a:cxn ang="0">
                  <a:pos x="584" y="6"/>
                </a:cxn>
                <a:cxn ang="0">
                  <a:pos x="658" y="2"/>
                </a:cxn>
                <a:cxn ang="0">
                  <a:pos x="724" y="0"/>
                </a:cxn>
                <a:cxn ang="0">
                  <a:pos x="782" y="2"/>
                </a:cxn>
                <a:cxn ang="0">
                  <a:pos x="825" y="8"/>
                </a:cxn>
                <a:cxn ang="0">
                  <a:pos x="850" y="16"/>
                </a:cxn>
                <a:cxn ang="0">
                  <a:pos x="857" y="29"/>
                </a:cxn>
                <a:cxn ang="0">
                  <a:pos x="845" y="41"/>
                </a:cxn>
                <a:cxn ang="0">
                  <a:pos x="814" y="50"/>
                </a:cxn>
                <a:cxn ang="0">
                  <a:pos x="773" y="58"/>
                </a:cxn>
                <a:cxn ang="0">
                  <a:pos x="719" y="68"/>
                </a:cxn>
                <a:cxn ang="0">
                  <a:pos x="659" y="76"/>
                </a:cxn>
                <a:cxn ang="0">
                  <a:pos x="598" y="83"/>
                </a:cxn>
                <a:cxn ang="0">
                  <a:pos x="537" y="89"/>
                </a:cxn>
                <a:cxn ang="0">
                  <a:pos x="479" y="95"/>
                </a:cxn>
                <a:cxn ang="0">
                  <a:pos x="427" y="101"/>
                </a:cxn>
                <a:cxn ang="0">
                  <a:pos x="379" y="105"/>
                </a:cxn>
                <a:cxn ang="0">
                  <a:pos x="335" y="109"/>
                </a:cxn>
                <a:cxn ang="0">
                  <a:pos x="296" y="114"/>
                </a:cxn>
                <a:cxn ang="0">
                  <a:pos x="258" y="120"/>
                </a:cxn>
                <a:cxn ang="0">
                  <a:pos x="224" y="128"/>
                </a:cxn>
                <a:cxn ang="0">
                  <a:pos x="189" y="136"/>
                </a:cxn>
                <a:cxn ang="0">
                  <a:pos x="155" y="147"/>
                </a:cxn>
                <a:cxn ang="0">
                  <a:pos x="123" y="159"/>
                </a:cxn>
                <a:cxn ang="0">
                  <a:pos x="92" y="171"/>
                </a:cxn>
                <a:cxn ang="0">
                  <a:pos x="63" y="182"/>
                </a:cxn>
                <a:cxn ang="0">
                  <a:pos x="40" y="196"/>
                </a:cxn>
                <a:cxn ang="0">
                  <a:pos x="20" y="205"/>
                </a:cxn>
                <a:cxn ang="0">
                  <a:pos x="2" y="215"/>
                </a:cxn>
                <a:cxn ang="0">
                  <a:pos x="44" y="120"/>
                </a:cxn>
              </a:cxnLst>
              <a:rect l="0" t="0" r="r" b="b"/>
              <a:pathLst>
                <a:path w="859" h="217">
                  <a:moveTo>
                    <a:pt x="44" y="120"/>
                  </a:moveTo>
                  <a:lnTo>
                    <a:pt x="45" y="118"/>
                  </a:lnTo>
                  <a:lnTo>
                    <a:pt x="51" y="116"/>
                  </a:lnTo>
                  <a:lnTo>
                    <a:pt x="58" y="112"/>
                  </a:lnTo>
                  <a:lnTo>
                    <a:pt x="71" y="111"/>
                  </a:lnTo>
                  <a:lnTo>
                    <a:pt x="83" y="105"/>
                  </a:lnTo>
                  <a:lnTo>
                    <a:pt x="101" y="99"/>
                  </a:lnTo>
                  <a:lnTo>
                    <a:pt x="119" y="93"/>
                  </a:lnTo>
                  <a:lnTo>
                    <a:pt x="143" y="87"/>
                  </a:lnTo>
                  <a:lnTo>
                    <a:pt x="166" y="80"/>
                  </a:lnTo>
                  <a:lnTo>
                    <a:pt x="195" y="72"/>
                  </a:lnTo>
                  <a:lnTo>
                    <a:pt x="224" y="64"/>
                  </a:lnTo>
                  <a:lnTo>
                    <a:pt x="254" y="56"/>
                  </a:lnTo>
                  <a:lnTo>
                    <a:pt x="287" y="49"/>
                  </a:lnTo>
                  <a:lnTo>
                    <a:pt x="319" y="41"/>
                  </a:lnTo>
                  <a:lnTo>
                    <a:pt x="355" y="35"/>
                  </a:lnTo>
                  <a:lnTo>
                    <a:pt x="393" y="29"/>
                  </a:lnTo>
                  <a:lnTo>
                    <a:pt x="429" y="23"/>
                  </a:lnTo>
                  <a:lnTo>
                    <a:pt x="469" y="18"/>
                  </a:lnTo>
                  <a:lnTo>
                    <a:pt x="506" y="14"/>
                  </a:lnTo>
                  <a:lnTo>
                    <a:pt x="546" y="10"/>
                  </a:lnTo>
                  <a:lnTo>
                    <a:pt x="584" y="6"/>
                  </a:lnTo>
                  <a:lnTo>
                    <a:pt x="622" y="2"/>
                  </a:lnTo>
                  <a:lnTo>
                    <a:pt x="658" y="2"/>
                  </a:lnTo>
                  <a:lnTo>
                    <a:pt x="694" y="2"/>
                  </a:lnTo>
                  <a:lnTo>
                    <a:pt x="724" y="0"/>
                  </a:lnTo>
                  <a:lnTo>
                    <a:pt x="755" y="2"/>
                  </a:lnTo>
                  <a:lnTo>
                    <a:pt x="782" y="2"/>
                  </a:lnTo>
                  <a:lnTo>
                    <a:pt x="805" y="6"/>
                  </a:lnTo>
                  <a:lnTo>
                    <a:pt x="825" y="8"/>
                  </a:lnTo>
                  <a:lnTo>
                    <a:pt x="841" y="12"/>
                  </a:lnTo>
                  <a:lnTo>
                    <a:pt x="850" y="16"/>
                  </a:lnTo>
                  <a:lnTo>
                    <a:pt x="859" y="23"/>
                  </a:lnTo>
                  <a:lnTo>
                    <a:pt x="857" y="29"/>
                  </a:lnTo>
                  <a:lnTo>
                    <a:pt x="854" y="35"/>
                  </a:lnTo>
                  <a:lnTo>
                    <a:pt x="845" y="41"/>
                  </a:lnTo>
                  <a:lnTo>
                    <a:pt x="832" y="47"/>
                  </a:lnTo>
                  <a:lnTo>
                    <a:pt x="814" y="50"/>
                  </a:lnTo>
                  <a:lnTo>
                    <a:pt x="794" y="54"/>
                  </a:lnTo>
                  <a:lnTo>
                    <a:pt x="773" y="58"/>
                  </a:lnTo>
                  <a:lnTo>
                    <a:pt x="748" y="64"/>
                  </a:lnTo>
                  <a:lnTo>
                    <a:pt x="719" y="68"/>
                  </a:lnTo>
                  <a:lnTo>
                    <a:pt x="692" y="72"/>
                  </a:lnTo>
                  <a:lnTo>
                    <a:pt x="659" y="76"/>
                  </a:lnTo>
                  <a:lnTo>
                    <a:pt x="631" y="80"/>
                  </a:lnTo>
                  <a:lnTo>
                    <a:pt x="598" y="83"/>
                  </a:lnTo>
                  <a:lnTo>
                    <a:pt x="568" y="87"/>
                  </a:lnTo>
                  <a:lnTo>
                    <a:pt x="537" y="89"/>
                  </a:lnTo>
                  <a:lnTo>
                    <a:pt x="508" y="93"/>
                  </a:lnTo>
                  <a:lnTo>
                    <a:pt x="479" y="95"/>
                  </a:lnTo>
                  <a:lnTo>
                    <a:pt x="454" y="97"/>
                  </a:lnTo>
                  <a:lnTo>
                    <a:pt x="427" y="101"/>
                  </a:lnTo>
                  <a:lnTo>
                    <a:pt x="404" y="103"/>
                  </a:lnTo>
                  <a:lnTo>
                    <a:pt x="379" y="105"/>
                  </a:lnTo>
                  <a:lnTo>
                    <a:pt x="357" y="107"/>
                  </a:lnTo>
                  <a:lnTo>
                    <a:pt x="335" y="109"/>
                  </a:lnTo>
                  <a:lnTo>
                    <a:pt x="317" y="112"/>
                  </a:lnTo>
                  <a:lnTo>
                    <a:pt x="296" y="114"/>
                  </a:lnTo>
                  <a:lnTo>
                    <a:pt x="278" y="116"/>
                  </a:lnTo>
                  <a:lnTo>
                    <a:pt x="258" y="120"/>
                  </a:lnTo>
                  <a:lnTo>
                    <a:pt x="242" y="124"/>
                  </a:lnTo>
                  <a:lnTo>
                    <a:pt x="224" y="128"/>
                  </a:lnTo>
                  <a:lnTo>
                    <a:pt x="207" y="132"/>
                  </a:lnTo>
                  <a:lnTo>
                    <a:pt x="189" y="136"/>
                  </a:lnTo>
                  <a:lnTo>
                    <a:pt x="173" y="143"/>
                  </a:lnTo>
                  <a:lnTo>
                    <a:pt x="155" y="147"/>
                  </a:lnTo>
                  <a:lnTo>
                    <a:pt x="139" y="153"/>
                  </a:lnTo>
                  <a:lnTo>
                    <a:pt x="123" y="159"/>
                  </a:lnTo>
                  <a:lnTo>
                    <a:pt x="108" y="167"/>
                  </a:lnTo>
                  <a:lnTo>
                    <a:pt x="92" y="171"/>
                  </a:lnTo>
                  <a:lnTo>
                    <a:pt x="78" y="178"/>
                  </a:lnTo>
                  <a:lnTo>
                    <a:pt x="63" y="182"/>
                  </a:lnTo>
                  <a:lnTo>
                    <a:pt x="53" y="190"/>
                  </a:lnTo>
                  <a:lnTo>
                    <a:pt x="40" y="196"/>
                  </a:lnTo>
                  <a:lnTo>
                    <a:pt x="31" y="200"/>
                  </a:lnTo>
                  <a:lnTo>
                    <a:pt x="20" y="205"/>
                  </a:lnTo>
                  <a:lnTo>
                    <a:pt x="13" y="209"/>
                  </a:lnTo>
                  <a:lnTo>
                    <a:pt x="2" y="215"/>
                  </a:lnTo>
                  <a:lnTo>
                    <a:pt x="0" y="217"/>
                  </a:lnTo>
                  <a:lnTo>
                    <a:pt x="44" y="120"/>
                  </a:lnTo>
                  <a:lnTo>
                    <a:pt x="44" y="120"/>
                  </a:lnTo>
                  <a:close/>
                </a:path>
              </a:pathLst>
            </a:custGeom>
            <a:solidFill>
              <a:srgbClr val="C2D6C2"/>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4" name="Freeform 18"/>
            <p:cNvSpPr>
              <a:spLocks/>
            </p:cNvSpPr>
            <p:nvPr/>
          </p:nvSpPr>
          <p:spPr bwMode="auto">
            <a:xfrm>
              <a:off x="3463" y="2326"/>
              <a:ext cx="1062" cy="219"/>
            </a:xfrm>
            <a:custGeom>
              <a:avLst/>
              <a:gdLst/>
              <a:ahLst/>
              <a:cxnLst>
                <a:cxn ang="0">
                  <a:pos x="0" y="107"/>
                </a:cxn>
                <a:cxn ang="0">
                  <a:pos x="14" y="109"/>
                </a:cxn>
                <a:cxn ang="0">
                  <a:pos x="43" y="113"/>
                </a:cxn>
                <a:cxn ang="0">
                  <a:pos x="82" y="118"/>
                </a:cxn>
                <a:cxn ang="0">
                  <a:pos x="131" y="122"/>
                </a:cxn>
                <a:cxn ang="0">
                  <a:pos x="187" y="124"/>
                </a:cxn>
                <a:cxn ang="0">
                  <a:pos x="248" y="124"/>
                </a:cxn>
                <a:cxn ang="0">
                  <a:pos x="315" y="124"/>
                </a:cxn>
                <a:cxn ang="0">
                  <a:pos x="381" y="116"/>
                </a:cxn>
                <a:cxn ang="0">
                  <a:pos x="448" y="103"/>
                </a:cxn>
                <a:cxn ang="0">
                  <a:pos x="515" y="91"/>
                </a:cxn>
                <a:cxn ang="0">
                  <a:pos x="581" y="78"/>
                </a:cxn>
                <a:cxn ang="0">
                  <a:pos x="646" y="66"/>
                </a:cxn>
                <a:cxn ang="0">
                  <a:pos x="709" y="53"/>
                </a:cxn>
                <a:cxn ang="0">
                  <a:pos x="770" y="39"/>
                </a:cxn>
                <a:cxn ang="0">
                  <a:pos x="828" y="25"/>
                </a:cxn>
                <a:cxn ang="0">
                  <a:pos x="882" y="18"/>
                </a:cxn>
                <a:cxn ang="0">
                  <a:pos x="929" y="10"/>
                </a:cxn>
                <a:cxn ang="0">
                  <a:pos x="972" y="4"/>
                </a:cxn>
                <a:cxn ang="0">
                  <a:pos x="1008" y="0"/>
                </a:cxn>
                <a:cxn ang="0">
                  <a:pos x="1035" y="0"/>
                </a:cxn>
                <a:cxn ang="0">
                  <a:pos x="1053" y="2"/>
                </a:cxn>
                <a:cxn ang="0">
                  <a:pos x="1060" y="10"/>
                </a:cxn>
                <a:cxn ang="0">
                  <a:pos x="1058" y="22"/>
                </a:cxn>
                <a:cxn ang="0">
                  <a:pos x="1042" y="35"/>
                </a:cxn>
                <a:cxn ang="0">
                  <a:pos x="1013" y="53"/>
                </a:cxn>
                <a:cxn ang="0">
                  <a:pos x="974" y="68"/>
                </a:cxn>
                <a:cxn ang="0">
                  <a:pos x="921" y="84"/>
                </a:cxn>
                <a:cxn ang="0">
                  <a:pos x="860" y="99"/>
                </a:cxn>
                <a:cxn ang="0">
                  <a:pos x="792" y="116"/>
                </a:cxn>
                <a:cxn ang="0">
                  <a:pos x="714" y="130"/>
                </a:cxn>
                <a:cxn ang="0">
                  <a:pos x="632" y="147"/>
                </a:cxn>
                <a:cxn ang="0">
                  <a:pos x="540" y="159"/>
                </a:cxn>
                <a:cxn ang="0">
                  <a:pos x="448" y="173"/>
                </a:cxn>
                <a:cxn ang="0">
                  <a:pos x="354" y="186"/>
                </a:cxn>
                <a:cxn ang="0">
                  <a:pos x="268" y="194"/>
                </a:cxn>
                <a:cxn ang="0">
                  <a:pos x="190" y="202"/>
                </a:cxn>
                <a:cxn ang="0">
                  <a:pos x="126" y="210"/>
                </a:cxn>
                <a:cxn ang="0">
                  <a:pos x="77" y="215"/>
                </a:cxn>
                <a:cxn ang="0">
                  <a:pos x="52" y="217"/>
                </a:cxn>
                <a:cxn ang="0">
                  <a:pos x="0" y="107"/>
                </a:cxn>
              </a:cxnLst>
              <a:rect l="0" t="0" r="r" b="b"/>
              <a:pathLst>
                <a:path w="1062" h="219">
                  <a:moveTo>
                    <a:pt x="0" y="107"/>
                  </a:moveTo>
                  <a:lnTo>
                    <a:pt x="0" y="107"/>
                  </a:lnTo>
                  <a:lnTo>
                    <a:pt x="5" y="107"/>
                  </a:lnTo>
                  <a:lnTo>
                    <a:pt x="14" y="109"/>
                  </a:lnTo>
                  <a:lnTo>
                    <a:pt x="28" y="113"/>
                  </a:lnTo>
                  <a:lnTo>
                    <a:pt x="43" y="113"/>
                  </a:lnTo>
                  <a:lnTo>
                    <a:pt x="61" y="116"/>
                  </a:lnTo>
                  <a:lnTo>
                    <a:pt x="82" y="118"/>
                  </a:lnTo>
                  <a:lnTo>
                    <a:pt x="108" y="120"/>
                  </a:lnTo>
                  <a:lnTo>
                    <a:pt x="131" y="122"/>
                  </a:lnTo>
                  <a:lnTo>
                    <a:pt x="158" y="124"/>
                  </a:lnTo>
                  <a:lnTo>
                    <a:pt x="187" y="124"/>
                  </a:lnTo>
                  <a:lnTo>
                    <a:pt x="219" y="126"/>
                  </a:lnTo>
                  <a:lnTo>
                    <a:pt x="248" y="124"/>
                  </a:lnTo>
                  <a:lnTo>
                    <a:pt x="282" y="124"/>
                  </a:lnTo>
                  <a:lnTo>
                    <a:pt x="315" y="124"/>
                  </a:lnTo>
                  <a:lnTo>
                    <a:pt x="349" y="120"/>
                  </a:lnTo>
                  <a:lnTo>
                    <a:pt x="381" y="116"/>
                  </a:lnTo>
                  <a:lnTo>
                    <a:pt x="414" y="111"/>
                  </a:lnTo>
                  <a:lnTo>
                    <a:pt x="448" y="103"/>
                  </a:lnTo>
                  <a:lnTo>
                    <a:pt x="480" y="99"/>
                  </a:lnTo>
                  <a:lnTo>
                    <a:pt x="515" y="91"/>
                  </a:lnTo>
                  <a:lnTo>
                    <a:pt x="549" y="85"/>
                  </a:lnTo>
                  <a:lnTo>
                    <a:pt x="581" y="78"/>
                  </a:lnTo>
                  <a:lnTo>
                    <a:pt x="615" y="74"/>
                  </a:lnTo>
                  <a:lnTo>
                    <a:pt x="646" y="66"/>
                  </a:lnTo>
                  <a:lnTo>
                    <a:pt x="678" y="58"/>
                  </a:lnTo>
                  <a:lnTo>
                    <a:pt x="709" y="53"/>
                  </a:lnTo>
                  <a:lnTo>
                    <a:pt x="741" y="45"/>
                  </a:lnTo>
                  <a:lnTo>
                    <a:pt x="770" y="39"/>
                  </a:lnTo>
                  <a:lnTo>
                    <a:pt x="799" y="33"/>
                  </a:lnTo>
                  <a:lnTo>
                    <a:pt x="828" y="25"/>
                  </a:lnTo>
                  <a:lnTo>
                    <a:pt x="857" y="22"/>
                  </a:lnTo>
                  <a:lnTo>
                    <a:pt x="882" y="18"/>
                  </a:lnTo>
                  <a:lnTo>
                    <a:pt x="907" y="14"/>
                  </a:lnTo>
                  <a:lnTo>
                    <a:pt x="929" y="10"/>
                  </a:lnTo>
                  <a:lnTo>
                    <a:pt x="952" y="8"/>
                  </a:lnTo>
                  <a:lnTo>
                    <a:pt x="972" y="4"/>
                  </a:lnTo>
                  <a:lnTo>
                    <a:pt x="992" y="2"/>
                  </a:lnTo>
                  <a:lnTo>
                    <a:pt x="1008" y="0"/>
                  </a:lnTo>
                  <a:lnTo>
                    <a:pt x="1024" y="0"/>
                  </a:lnTo>
                  <a:lnTo>
                    <a:pt x="1035" y="0"/>
                  </a:lnTo>
                  <a:lnTo>
                    <a:pt x="1046" y="0"/>
                  </a:lnTo>
                  <a:lnTo>
                    <a:pt x="1053" y="2"/>
                  </a:lnTo>
                  <a:lnTo>
                    <a:pt x="1060" y="6"/>
                  </a:lnTo>
                  <a:lnTo>
                    <a:pt x="1060" y="10"/>
                  </a:lnTo>
                  <a:lnTo>
                    <a:pt x="1062" y="16"/>
                  </a:lnTo>
                  <a:lnTo>
                    <a:pt x="1058" y="22"/>
                  </a:lnTo>
                  <a:lnTo>
                    <a:pt x="1053" y="29"/>
                  </a:lnTo>
                  <a:lnTo>
                    <a:pt x="1042" y="35"/>
                  </a:lnTo>
                  <a:lnTo>
                    <a:pt x="1029" y="43"/>
                  </a:lnTo>
                  <a:lnTo>
                    <a:pt x="1013" y="53"/>
                  </a:lnTo>
                  <a:lnTo>
                    <a:pt x="995" y="60"/>
                  </a:lnTo>
                  <a:lnTo>
                    <a:pt x="974" y="68"/>
                  </a:lnTo>
                  <a:lnTo>
                    <a:pt x="948" y="76"/>
                  </a:lnTo>
                  <a:lnTo>
                    <a:pt x="921" y="84"/>
                  </a:lnTo>
                  <a:lnTo>
                    <a:pt x="894" y="93"/>
                  </a:lnTo>
                  <a:lnTo>
                    <a:pt x="860" y="99"/>
                  </a:lnTo>
                  <a:lnTo>
                    <a:pt x="826" y="109"/>
                  </a:lnTo>
                  <a:lnTo>
                    <a:pt x="792" y="116"/>
                  </a:lnTo>
                  <a:lnTo>
                    <a:pt x="754" y="124"/>
                  </a:lnTo>
                  <a:lnTo>
                    <a:pt x="714" y="130"/>
                  </a:lnTo>
                  <a:lnTo>
                    <a:pt x="673" y="138"/>
                  </a:lnTo>
                  <a:lnTo>
                    <a:pt x="632" y="147"/>
                  </a:lnTo>
                  <a:lnTo>
                    <a:pt x="588" y="155"/>
                  </a:lnTo>
                  <a:lnTo>
                    <a:pt x="540" y="159"/>
                  </a:lnTo>
                  <a:lnTo>
                    <a:pt x="495" y="167"/>
                  </a:lnTo>
                  <a:lnTo>
                    <a:pt x="448" y="173"/>
                  </a:lnTo>
                  <a:lnTo>
                    <a:pt x="401" y="180"/>
                  </a:lnTo>
                  <a:lnTo>
                    <a:pt x="354" y="186"/>
                  </a:lnTo>
                  <a:lnTo>
                    <a:pt x="311" y="190"/>
                  </a:lnTo>
                  <a:lnTo>
                    <a:pt x="268" y="194"/>
                  </a:lnTo>
                  <a:lnTo>
                    <a:pt x="228" y="200"/>
                  </a:lnTo>
                  <a:lnTo>
                    <a:pt x="190" y="202"/>
                  </a:lnTo>
                  <a:lnTo>
                    <a:pt x="156" y="208"/>
                  </a:lnTo>
                  <a:lnTo>
                    <a:pt x="126" y="210"/>
                  </a:lnTo>
                  <a:lnTo>
                    <a:pt x="99" y="213"/>
                  </a:lnTo>
                  <a:lnTo>
                    <a:pt x="77" y="215"/>
                  </a:lnTo>
                  <a:lnTo>
                    <a:pt x="63" y="215"/>
                  </a:lnTo>
                  <a:lnTo>
                    <a:pt x="52" y="217"/>
                  </a:lnTo>
                  <a:lnTo>
                    <a:pt x="50" y="219"/>
                  </a:lnTo>
                  <a:lnTo>
                    <a:pt x="0" y="107"/>
                  </a:lnTo>
                  <a:lnTo>
                    <a:pt x="0" y="107"/>
                  </a:lnTo>
                  <a:close/>
                </a:path>
              </a:pathLst>
            </a:custGeom>
            <a:solidFill>
              <a:srgbClr val="C2D6C2"/>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5" name="Freeform 19"/>
            <p:cNvSpPr>
              <a:spLocks/>
            </p:cNvSpPr>
            <p:nvPr/>
          </p:nvSpPr>
          <p:spPr bwMode="auto">
            <a:xfrm>
              <a:off x="3650" y="2770"/>
              <a:ext cx="1017" cy="223"/>
            </a:xfrm>
            <a:custGeom>
              <a:avLst/>
              <a:gdLst/>
              <a:ahLst/>
              <a:cxnLst>
                <a:cxn ang="0">
                  <a:pos x="3" y="163"/>
                </a:cxn>
                <a:cxn ang="0">
                  <a:pos x="23" y="159"/>
                </a:cxn>
                <a:cxn ang="0">
                  <a:pos x="63" y="151"/>
                </a:cxn>
                <a:cxn ang="0">
                  <a:pos x="115" y="141"/>
                </a:cxn>
                <a:cxn ang="0">
                  <a:pos x="180" y="128"/>
                </a:cxn>
                <a:cxn ang="0">
                  <a:pos x="250" y="114"/>
                </a:cxn>
                <a:cxn ang="0">
                  <a:pos x="324" y="97"/>
                </a:cxn>
                <a:cxn ang="0">
                  <a:pos x="398" y="81"/>
                </a:cxn>
                <a:cxn ang="0">
                  <a:pos x="464" y="64"/>
                </a:cxn>
                <a:cxn ang="0">
                  <a:pos x="520" y="50"/>
                </a:cxn>
                <a:cxn ang="0">
                  <a:pos x="565" y="43"/>
                </a:cxn>
                <a:cxn ang="0">
                  <a:pos x="605" y="33"/>
                </a:cxn>
                <a:cxn ang="0">
                  <a:pos x="639" y="29"/>
                </a:cxn>
                <a:cxn ang="0">
                  <a:pos x="671" y="25"/>
                </a:cxn>
                <a:cxn ang="0">
                  <a:pos x="707" y="21"/>
                </a:cxn>
                <a:cxn ang="0">
                  <a:pos x="749" y="17"/>
                </a:cxn>
                <a:cxn ang="0">
                  <a:pos x="796" y="12"/>
                </a:cxn>
                <a:cxn ang="0">
                  <a:pos x="846" y="8"/>
                </a:cxn>
                <a:cxn ang="0">
                  <a:pos x="893" y="4"/>
                </a:cxn>
                <a:cxn ang="0">
                  <a:pos x="938" y="2"/>
                </a:cxn>
                <a:cxn ang="0">
                  <a:pos x="974" y="0"/>
                </a:cxn>
                <a:cxn ang="0">
                  <a:pos x="1001" y="2"/>
                </a:cxn>
                <a:cxn ang="0">
                  <a:pos x="1015" y="8"/>
                </a:cxn>
                <a:cxn ang="0">
                  <a:pos x="1013" y="19"/>
                </a:cxn>
                <a:cxn ang="0">
                  <a:pos x="995" y="33"/>
                </a:cxn>
                <a:cxn ang="0">
                  <a:pos x="965" y="46"/>
                </a:cxn>
                <a:cxn ang="0">
                  <a:pos x="927" y="56"/>
                </a:cxn>
                <a:cxn ang="0">
                  <a:pos x="882" y="64"/>
                </a:cxn>
                <a:cxn ang="0">
                  <a:pos x="833" y="72"/>
                </a:cxn>
                <a:cxn ang="0">
                  <a:pos x="783" y="79"/>
                </a:cxn>
                <a:cxn ang="0">
                  <a:pos x="729" y="85"/>
                </a:cxn>
                <a:cxn ang="0">
                  <a:pos x="677" y="93"/>
                </a:cxn>
                <a:cxn ang="0">
                  <a:pos x="628" y="101"/>
                </a:cxn>
                <a:cxn ang="0">
                  <a:pos x="587" y="107"/>
                </a:cxn>
                <a:cxn ang="0">
                  <a:pos x="553" y="114"/>
                </a:cxn>
                <a:cxn ang="0">
                  <a:pos x="524" y="120"/>
                </a:cxn>
                <a:cxn ang="0">
                  <a:pos x="497" y="128"/>
                </a:cxn>
                <a:cxn ang="0">
                  <a:pos x="470" y="134"/>
                </a:cxn>
                <a:cxn ang="0">
                  <a:pos x="441" y="141"/>
                </a:cxn>
                <a:cxn ang="0">
                  <a:pos x="407" y="147"/>
                </a:cxn>
                <a:cxn ang="0">
                  <a:pos x="365" y="153"/>
                </a:cxn>
                <a:cxn ang="0">
                  <a:pos x="317" y="163"/>
                </a:cxn>
                <a:cxn ang="0">
                  <a:pos x="264" y="172"/>
                </a:cxn>
                <a:cxn ang="0">
                  <a:pos x="210" y="186"/>
                </a:cxn>
                <a:cxn ang="0">
                  <a:pos x="164" y="198"/>
                </a:cxn>
                <a:cxn ang="0">
                  <a:pos x="120" y="207"/>
                </a:cxn>
                <a:cxn ang="0">
                  <a:pos x="90" y="215"/>
                </a:cxn>
                <a:cxn ang="0">
                  <a:pos x="72" y="221"/>
                </a:cxn>
                <a:cxn ang="0">
                  <a:pos x="0" y="165"/>
                </a:cxn>
              </a:cxnLst>
              <a:rect l="0" t="0" r="r" b="b"/>
              <a:pathLst>
                <a:path w="1017" h="223">
                  <a:moveTo>
                    <a:pt x="0" y="165"/>
                  </a:moveTo>
                  <a:lnTo>
                    <a:pt x="3" y="163"/>
                  </a:lnTo>
                  <a:lnTo>
                    <a:pt x="11" y="163"/>
                  </a:lnTo>
                  <a:lnTo>
                    <a:pt x="23" y="159"/>
                  </a:lnTo>
                  <a:lnTo>
                    <a:pt x="41" y="157"/>
                  </a:lnTo>
                  <a:lnTo>
                    <a:pt x="63" y="151"/>
                  </a:lnTo>
                  <a:lnTo>
                    <a:pt x="86" y="147"/>
                  </a:lnTo>
                  <a:lnTo>
                    <a:pt x="115" y="141"/>
                  </a:lnTo>
                  <a:lnTo>
                    <a:pt x="147" y="136"/>
                  </a:lnTo>
                  <a:lnTo>
                    <a:pt x="180" y="128"/>
                  </a:lnTo>
                  <a:lnTo>
                    <a:pt x="214" y="122"/>
                  </a:lnTo>
                  <a:lnTo>
                    <a:pt x="250" y="114"/>
                  </a:lnTo>
                  <a:lnTo>
                    <a:pt x="288" y="107"/>
                  </a:lnTo>
                  <a:lnTo>
                    <a:pt x="324" y="97"/>
                  </a:lnTo>
                  <a:lnTo>
                    <a:pt x="362" y="89"/>
                  </a:lnTo>
                  <a:lnTo>
                    <a:pt x="398" y="81"/>
                  </a:lnTo>
                  <a:lnTo>
                    <a:pt x="432" y="74"/>
                  </a:lnTo>
                  <a:lnTo>
                    <a:pt x="464" y="64"/>
                  </a:lnTo>
                  <a:lnTo>
                    <a:pt x="493" y="58"/>
                  </a:lnTo>
                  <a:lnTo>
                    <a:pt x="520" y="50"/>
                  </a:lnTo>
                  <a:lnTo>
                    <a:pt x="544" y="46"/>
                  </a:lnTo>
                  <a:lnTo>
                    <a:pt x="565" y="43"/>
                  </a:lnTo>
                  <a:lnTo>
                    <a:pt x="585" y="37"/>
                  </a:lnTo>
                  <a:lnTo>
                    <a:pt x="605" y="33"/>
                  </a:lnTo>
                  <a:lnTo>
                    <a:pt x="623" y="33"/>
                  </a:lnTo>
                  <a:lnTo>
                    <a:pt x="639" y="29"/>
                  </a:lnTo>
                  <a:lnTo>
                    <a:pt x="655" y="27"/>
                  </a:lnTo>
                  <a:lnTo>
                    <a:pt x="671" y="25"/>
                  </a:lnTo>
                  <a:lnTo>
                    <a:pt x="689" y="25"/>
                  </a:lnTo>
                  <a:lnTo>
                    <a:pt x="707" y="21"/>
                  </a:lnTo>
                  <a:lnTo>
                    <a:pt x="727" y="19"/>
                  </a:lnTo>
                  <a:lnTo>
                    <a:pt x="749" y="17"/>
                  </a:lnTo>
                  <a:lnTo>
                    <a:pt x="772" y="15"/>
                  </a:lnTo>
                  <a:lnTo>
                    <a:pt x="796" y="12"/>
                  </a:lnTo>
                  <a:lnTo>
                    <a:pt x="821" y="10"/>
                  </a:lnTo>
                  <a:lnTo>
                    <a:pt x="846" y="8"/>
                  </a:lnTo>
                  <a:lnTo>
                    <a:pt x="869" y="6"/>
                  </a:lnTo>
                  <a:lnTo>
                    <a:pt x="893" y="4"/>
                  </a:lnTo>
                  <a:lnTo>
                    <a:pt x="916" y="2"/>
                  </a:lnTo>
                  <a:lnTo>
                    <a:pt x="938" y="2"/>
                  </a:lnTo>
                  <a:lnTo>
                    <a:pt x="958" y="2"/>
                  </a:lnTo>
                  <a:lnTo>
                    <a:pt x="974" y="0"/>
                  </a:lnTo>
                  <a:lnTo>
                    <a:pt x="988" y="2"/>
                  </a:lnTo>
                  <a:lnTo>
                    <a:pt x="1001" y="2"/>
                  </a:lnTo>
                  <a:lnTo>
                    <a:pt x="1010" y="6"/>
                  </a:lnTo>
                  <a:lnTo>
                    <a:pt x="1015" y="8"/>
                  </a:lnTo>
                  <a:lnTo>
                    <a:pt x="1017" y="14"/>
                  </a:lnTo>
                  <a:lnTo>
                    <a:pt x="1013" y="19"/>
                  </a:lnTo>
                  <a:lnTo>
                    <a:pt x="1008" y="29"/>
                  </a:lnTo>
                  <a:lnTo>
                    <a:pt x="995" y="33"/>
                  </a:lnTo>
                  <a:lnTo>
                    <a:pt x="981" y="41"/>
                  </a:lnTo>
                  <a:lnTo>
                    <a:pt x="965" y="46"/>
                  </a:lnTo>
                  <a:lnTo>
                    <a:pt x="949" y="52"/>
                  </a:lnTo>
                  <a:lnTo>
                    <a:pt x="927" y="56"/>
                  </a:lnTo>
                  <a:lnTo>
                    <a:pt x="905" y="60"/>
                  </a:lnTo>
                  <a:lnTo>
                    <a:pt x="882" y="64"/>
                  </a:lnTo>
                  <a:lnTo>
                    <a:pt x="860" y="70"/>
                  </a:lnTo>
                  <a:lnTo>
                    <a:pt x="833" y="72"/>
                  </a:lnTo>
                  <a:lnTo>
                    <a:pt x="808" y="76"/>
                  </a:lnTo>
                  <a:lnTo>
                    <a:pt x="783" y="79"/>
                  </a:lnTo>
                  <a:lnTo>
                    <a:pt x="756" y="83"/>
                  </a:lnTo>
                  <a:lnTo>
                    <a:pt x="729" y="85"/>
                  </a:lnTo>
                  <a:lnTo>
                    <a:pt x="704" y="89"/>
                  </a:lnTo>
                  <a:lnTo>
                    <a:pt x="677" y="93"/>
                  </a:lnTo>
                  <a:lnTo>
                    <a:pt x="652" y="97"/>
                  </a:lnTo>
                  <a:lnTo>
                    <a:pt x="628" y="101"/>
                  </a:lnTo>
                  <a:lnTo>
                    <a:pt x="607" y="105"/>
                  </a:lnTo>
                  <a:lnTo>
                    <a:pt x="587" y="107"/>
                  </a:lnTo>
                  <a:lnTo>
                    <a:pt x="571" y="110"/>
                  </a:lnTo>
                  <a:lnTo>
                    <a:pt x="553" y="114"/>
                  </a:lnTo>
                  <a:lnTo>
                    <a:pt x="540" y="118"/>
                  </a:lnTo>
                  <a:lnTo>
                    <a:pt x="524" y="120"/>
                  </a:lnTo>
                  <a:lnTo>
                    <a:pt x="513" y="124"/>
                  </a:lnTo>
                  <a:lnTo>
                    <a:pt x="497" y="128"/>
                  </a:lnTo>
                  <a:lnTo>
                    <a:pt x="484" y="130"/>
                  </a:lnTo>
                  <a:lnTo>
                    <a:pt x="470" y="134"/>
                  </a:lnTo>
                  <a:lnTo>
                    <a:pt x="457" y="138"/>
                  </a:lnTo>
                  <a:lnTo>
                    <a:pt x="441" y="141"/>
                  </a:lnTo>
                  <a:lnTo>
                    <a:pt x="425" y="143"/>
                  </a:lnTo>
                  <a:lnTo>
                    <a:pt x="407" y="147"/>
                  </a:lnTo>
                  <a:lnTo>
                    <a:pt x="389" y="151"/>
                  </a:lnTo>
                  <a:lnTo>
                    <a:pt x="365" y="153"/>
                  </a:lnTo>
                  <a:lnTo>
                    <a:pt x="342" y="159"/>
                  </a:lnTo>
                  <a:lnTo>
                    <a:pt x="317" y="163"/>
                  </a:lnTo>
                  <a:lnTo>
                    <a:pt x="291" y="169"/>
                  </a:lnTo>
                  <a:lnTo>
                    <a:pt x="264" y="172"/>
                  </a:lnTo>
                  <a:lnTo>
                    <a:pt x="237" y="180"/>
                  </a:lnTo>
                  <a:lnTo>
                    <a:pt x="210" y="186"/>
                  </a:lnTo>
                  <a:lnTo>
                    <a:pt x="187" y="192"/>
                  </a:lnTo>
                  <a:lnTo>
                    <a:pt x="164" y="198"/>
                  </a:lnTo>
                  <a:lnTo>
                    <a:pt x="140" y="203"/>
                  </a:lnTo>
                  <a:lnTo>
                    <a:pt x="120" y="207"/>
                  </a:lnTo>
                  <a:lnTo>
                    <a:pt x="104" y="213"/>
                  </a:lnTo>
                  <a:lnTo>
                    <a:pt x="90" y="215"/>
                  </a:lnTo>
                  <a:lnTo>
                    <a:pt x="79" y="219"/>
                  </a:lnTo>
                  <a:lnTo>
                    <a:pt x="72" y="221"/>
                  </a:lnTo>
                  <a:lnTo>
                    <a:pt x="72" y="223"/>
                  </a:lnTo>
                  <a:lnTo>
                    <a:pt x="0" y="165"/>
                  </a:lnTo>
                  <a:lnTo>
                    <a:pt x="0" y="165"/>
                  </a:lnTo>
                  <a:close/>
                </a:path>
              </a:pathLst>
            </a:custGeom>
            <a:solidFill>
              <a:srgbClr val="C2D6C2"/>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6" name="Freeform 20"/>
            <p:cNvSpPr>
              <a:spLocks/>
            </p:cNvSpPr>
            <p:nvPr/>
          </p:nvSpPr>
          <p:spPr bwMode="auto">
            <a:xfrm>
              <a:off x="2827" y="3404"/>
              <a:ext cx="1721" cy="749"/>
            </a:xfrm>
            <a:custGeom>
              <a:avLst/>
              <a:gdLst/>
              <a:ahLst/>
              <a:cxnLst>
                <a:cxn ang="0">
                  <a:pos x="945" y="69"/>
                </a:cxn>
                <a:cxn ang="0">
                  <a:pos x="931" y="63"/>
                </a:cxn>
                <a:cxn ang="0">
                  <a:pos x="906" y="52"/>
                </a:cxn>
                <a:cxn ang="0">
                  <a:pos x="875" y="40"/>
                </a:cxn>
                <a:cxn ang="0">
                  <a:pos x="839" y="27"/>
                </a:cxn>
                <a:cxn ang="0">
                  <a:pos x="799" y="15"/>
                </a:cxn>
                <a:cxn ang="0">
                  <a:pos x="762" y="5"/>
                </a:cxn>
                <a:cxn ang="0">
                  <a:pos x="727" y="0"/>
                </a:cxn>
                <a:cxn ang="0">
                  <a:pos x="700" y="0"/>
                </a:cxn>
                <a:cxn ang="0">
                  <a:pos x="679" y="5"/>
                </a:cxn>
                <a:cxn ang="0">
                  <a:pos x="666" y="13"/>
                </a:cxn>
                <a:cxn ang="0">
                  <a:pos x="657" y="27"/>
                </a:cxn>
                <a:cxn ang="0">
                  <a:pos x="652" y="44"/>
                </a:cxn>
                <a:cxn ang="0">
                  <a:pos x="648" y="60"/>
                </a:cxn>
                <a:cxn ang="0">
                  <a:pos x="645" y="81"/>
                </a:cxn>
                <a:cxn ang="0">
                  <a:pos x="641" y="100"/>
                </a:cxn>
                <a:cxn ang="0">
                  <a:pos x="632" y="120"/>
                </a:cxn>
                <a:cxn ang="0">
                  <a:pos x="621" y="137"/>
                </a:cxn>
                <a:cxn ang="0">
                  <a:pos x="609" y="155"/>
                </a:cxn>
                <a:cxn ang="0">
                  <a:pos x="596" y="172"/>
                </a:cxn>
                <a:cxn ang="0">
                  <a:pos x="583" y="189"/>
                </a:cxn>
                <a:cxn ang="0">
                  <a:pos x="569" y="205"/>
                </a:cxn>
                <a:cxn ang="0">
                  <a:pos x="556" y="220"/>
                </a:cxn>
                <a:cxn ang="0">
                  <a:pos x="546" y="240"/>
                </a:cxn>
                <a:cxn ang="0">
                  <a:pos x="537" y="257"/>
                </a:cxn>
                <a:cxn ang="0">
                  <a:pos x="531" y="275"/>
                </a:cxn>
                <a:cxn ang="0">
                  <a:pos x="528" y="294"/>
                </a:cxn>
                <a:cxn ang="0">
                  <a:pos x="528" y="313"/>
                </a:cxn>
                <a:cxn ang="0">
                  <a:pos x="528" y="333"/>
                </a:cxn>
                <a:cxn ang="0">
                  <a:pos x="528" y="352"/>
                </a:cxn>
                <a:cxn ang="0">
                  <a:pos x="529" y="370"/>
                </a:cxn>
                <a:cxn ang="0">
                  <a:pos x="531" y="389"/>
                </a:cxn>
                <a:cxn ang="0">
                  <a:pos x="531" y="404"/>
                </a:cxn>
                <a:cxn ang="0">
                  <a:pos x="531" y="420"/>
                </a:cxn>
                <a:cxn ang="0">
                  <a:pos x="529" y="439"/>
                </a:cxn>
                <a:cxn ang="0">
                  <a:pos x="528" y="459"/>
                </a:cxn>
                <a:cxn ang="0">
                  <a:pos x="526" y="472"/>
                </a:cxn>
                <a:cxn ang="0">
                  <a:pos x="367" y="546"/>
                </a:cxn>
                <a:cxn ang="0">
                  <a:pos x="29" y="453"/>
                </a:cxn>
                <a:cxn ang="0">
                  <a:pos x="0" y="749"/>
                </a:cxn>
                <a:cxn ang="0">
                  <a:pos x="520" y="567"/>
                </a:cxn>
                <a:cxn ang="0">
                  <a:pos x="1221" y="426"/>
                </a:cxn>
                <a:cxn ang="0">
                  <a:pos x="1721" y="280"/>
                </a:cxn>
                <a:cxn ang="0">
                  <a:pos x="1419" y="339"/>
                </a:cxn>
                <a:cxn ang="0">
                  <a:pos x="1329" y="360"/>
                </a:cxn>
                <a:cxn ang="0">
                  <a:pos x="1120" y="401"/>
                </a:cxn>
                <a:cxn ang="0">
                  <a:pos x="949" y="71"/>
                </a:cxn>
              </a:cxnLst>
              <a:rect l="0" t="0" r="r" b="b"/>
              <a:pathLst>
                <a:path w="1721" h="749">
                  <a:moveTo>
                    <a:pt x="949" y="71"/>
                  </a:moveTo>
                  <a:lnTo>
                    <a:pt x="945" y="69"/>
                  </a:lnTo>
                  <a:lnTo>
                    <a:pt x="940" y="67"/>
                  </a:lnTo>
                  <a:lnTo>
                    <a:pt x="931" y="63"/>
                  </a:lnTo>
                  <a:lnTo>
                    <a:pt x="922" y="60"/>
                  </a:lnTo>
                  <a:lnTo>
                    <a:pt x="906" y="52"/>
                  </a:lnTo>
                  <a:lnTo>
                    <a:pt x="893" y="48"/>
                  </a:lnTo>
                  <a:lnTo>
                    <a:pt x="875" y="40"/>
                  </a:lnTo>
                  <a:lnTo>
                    <a:pt x="859" y="34"/>
                  </a:lnTo>
                  <a:lnTo>
                    <a:pt x="839" y="27"/>
                  </a:lnTo>
                  <a:lnTo>
                    <a:pt x="819" y="21"/>
                  </a:lnTo>
                  <a:lnTo>
                    <a:pt x="799" y="15"/>
                  </a:lnTo>
                  <a:lnTo>
                    <a:pt x="780" y="11"/>
                  </a:lnTo>
                  <a:lnTo>
                    <a:pt x="762" y="5"/>
                  </a:lnTo>
                  <a:lnTo>
                    <a:pt x="744" y="3"/>
                  </a:lnTo>
                  <a:lnTo>
                    <a:pt x="727" y="0"/>
                  </a:lnTo>
                  <a:lnTo>
                    <a:pt x="715" y="0"/>
                  </a:lnTo>
                  <a:lnTo>
                    <a:pt x="700" y="0"/>
                  </a:lnTo>
                  <a:lnTo>
                    <a:pt x="690" y="1"/>
                  </a:lnTo>
                  <a:lnTo>
                    <a:pt x="679" y="5"/>
                  </a:lnTo>
                  <a:lnTo>
                    <a:pt x="673" y="9"/>
                  </a:lnTo>
                  <a:lnTo>
                    <a:pt x="666" y="13"/>
                  </a:lnTo>
                  <a:lnTo>
                    <a:pt x="661" y="19"/>
                  </a:lnTo>
                  <a:lnTo>
                    <a:pt x="657" y="27"/>
                  </a:lnTo>
                  <a:lnTo>
                    <a:pt x="655" y="34"/>
                  </a:lnTo>
                  <a:lnTo>
                    <a:pt x="652" y="44"/>
                  </a:lnTo>
                  <a:lnTo>
                    <a:pt x="650" y="52"/>
                  </a:lnTo>
                  <a:lnTo>
                    <a:pt x="648" y="60"/>
                  </a:lnTo>
                  <a:lnTo>
                    <a:pt x="646" y="71"/>
                  </a:lnTo>
                  <a:lnTo>
                    <a:pt x="645" y="81"/>
                  </a:lnTo>
                  <a:lnTo>
                    <a:pt x="643" y="91"/>
                  </a:lnTo>
                  <a:lnTo>
                    <a:pt x="641" y="100"/>
                  </a:lnTo>
                  <a:lnTo>
                    <a:pt x="637" y="112"/>
                  </a:lnTo>
                  <a:lnTo>
                    <a:pt x="632" y="120"/>
                  </a:lnTo>
                  <a:lnTo>
                    <a:pt x="628" y="129"/>
                  </a:lnTo>
                  <a:lnTo>
                    <a:pt x="621" y="137"/>
                  </a:lnTo>
                  <a:lnTo>
                    <a:pt x="616" y="147"/>
                  </a:lnTo>
                  <a:lnTo>
                    <a:pt x="609" y="155"/>
                  </a:lnTo>
                  <a:lnTo>
                    <a:pt x="603" y="162"/>
                  </a:lnTo>
                  <a:lnTo>
                    <a:pt x="596" y="172"/>
                  </a:lnTo>
                  <a:lnTo>
                    <a:pt x="591" y="180"/>
                  </a:lnTo>
                  <a:lnTo>
                    <a:pt x="583" y="189"/>
                  </a:lnTo>
                  <a:lnTo>
                    <a:pt x="576" y="197"/>
                  </a:lnTo>
                  <a:lnTo>
                    <a:pt x="569" y="205"/>
                  </a:lnTo>
                  <a:lnTo>
                    <a:pt x="562" y="213"/>
                  </a:lnTo>
                  <a:lnTo>
                    <a:pt x="556" y="220"/>
                  </a:lnTo>
                  <a:lnTo>
                    <a:pt x="551" y="230"/>
                  </a:lnTo>
                  <a:lnTo>
                    <a:pt x="546" y="240"/>
                  </a:lnTo>
                  <a:lnTo>
                    <a:pt x="542" y="249"/>
                  </a:lnTo>
                  <a:lnTo>
                    <a:pt x="537" y="257"/>
                  </a:lnTo>
                  <a:lnTo>
                    <a:pt x="533" y="267"/>
                  </a:lnTo>
                  <a:lnTo>
                    <a:pt x="531" y="275"/>
                  </a:lnTo>
                  <a:lnTo>
                    <a:pt x="529" y="284"/>
                  </a:lnTo>
                  <a:lnTo>
                    <a:pt x="528" y="294"/>
                  </a:lnTo>
                  <a:lnTo>
                    <a:pt x="528" y="304"/>
                  </a:lnTo>
                  <a:lnTo>
                    <a:pt x="528" y="313"/>
                  </a:lnTo>
                  <a:lnTo>
                    <a:pt x="528" y="323"/>
                  </a:lnTo>
                  <a:lnTo>
                    <a:pt x="528" y="333"/>
                  </a:lnTo>
                  <a:lnTo>
                    <a:pt x="528" y="342"/>
                  </a:lnTo>
                  <a:lnTo>
                    <a:pt x="528" y="352"/>
                  </a:lnTo>
                  <a:lnTo>
                    <a:pt x="529" y="362"/>
                  </a:lnTo>
                  <a:lnTo>
                    <a:pt x="529" y="370"/>
                  </a:lnTo>
                  <a:lnTo>
                    <a:pt x="529" y="379"/>
                  </a:lnTo>
                  <a:lnTo>
                    <a:pt x="531" y="389"/>
                  </a:lnTo>
                  <a:lnTo>
                    <a:pt x="533" y="399"/>
                  </a:lnTo>
                  <a:lnTo>
                    <a:pt x="531" y="404"/>
                  </a:lnTo>
                  <a:lnTo>
                    <a:pt x="531" y="412"/>
                  </a:lnTo>
                  <a:lnTo>
                    <a:pt x="531" y="420"/>
                  </a:lnTo>
                  <a:lnTo>
                    <a:pt x="531" y="428"/>
                  </a:lnTo>
                  <a:lnTo>
                    <a:pt x="529" y="439"/>
                  </a:lnTo>
                  <a:lnTo>
                    <a:pt x="529" y="451"/>
                  </a:lnTo>
                  <a:lnTo>
                    <a:pt x="528" y="459"/>
                  </a:lnTo>
                  <a:lnTo>
                    <a:pt x="526" y="468"/>
                  </a:lnTo>
                  <a:lnTo>
                    <a:pt x="526" y="472"/>
                  </a:lnTo>
                  <a:lnTo>
                    <a:pt x="526" y="474"/>
                  </a:lnTo>
                  <a:lnTo>
                    <a:pt x="367" y="546"/>
                  </a:lnTo>
                  <a:lnTo>
                    <a:pt x="104" y="596"/>
                  </a:lnTo>
                  <a:lnTo>
                    <a:pt x="29" y="453"/>
                  </a:lnTo>
                  <a:lnTo>
                    <a:pt x="5" y="683"/>
                  </a:lnTo>
                  <a:lnTo>
                    <a:pt x="0" y="749"/>
                  </a:lnTo>
                  <a:lnTo>
                    <a:pt x="335" y="618"/>
                  </a:lnTo>
                  <a:lnTo>
                    <a:pt x="520" y="567"/>
                  </a:lnTo>
                  <a:lnTo>
                    <a:pt x="760" y="554"/>
                  </a:lnTo>
                  <a:lnTo>
                    <a:pt x="1221" y="426"/>
                  </a:lnTo>
                  <a:lnTo>
                    <a:pt x="1415" y="381"/>
                  </a:lnTo>
                  <a:lnTo>
                    <a:pt x="1721" y="280"/>
                  </a:lnTo>
                  <a:lnTo>
                    <a:pt x="1691" y="191"/>
                  </a:lnTo>
                  <a:lnTo>
                    <a:pt x="1419" y="339"/>
                  </a:lnTo>
                  <a:lnTo>
                    <a:pt x="1241" y="337"/>
                  </a:lnTo>
                  <a:lnTo>
                    <a:pt x="1329" y="360"/>
                  </a:lnTo>
                  <a:lnTo>
                    <a:pt x="1302" y="381"/>
                  </a:lnTo>
                  <a:lnTo>
                    <a:pt x="1120" y="401"/>
                  </a:lnTo>
                  <a:lnTo>
                    <a:pt x="916" y="249"/>
                  </a:lnTo>
                  <a:lnTo>
                    <a:pt x="949" y="71"/>
                  </a:lnTo>
                  <a:lnTo>
                    <a:pt x="949" y="71"/>
                  </a:lnTo>
                  <a:close/>
                </a:path>
              </a:pathLst>
            </a:custGeom>
            <a:solidFill>
              <a:srgbClr val="D1BDB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7" name="Freeform 21"/>
            <p:cNvSpPr>
              <a:spLocks/>
            </p:cNvSpPr>
            <p:nvPr/>
          </p:nvSpPr>
          <p:spPr bwMode="auto">
            <a:xfrm>
              <a:off x="2771" y="2954"/>
              <a:ext cx="508" cy="593"/>
            </a:xfrm>
            <a:custGeom>
              <a:avLst/>
              <a:gdLst/>
              <a:ahLst/>
              <a:cxnLst>
                <a:cxn ang="0">
                  <a:pos x="0" y="240"/>
                </a:cxn>
                <a:cxn ang="0">
                  <a:pos x="175" y="174"/>
                </a:cxn>
                <a:cxn ang="0">
                  <a:pos x="250" y="116"/>
                </a:cxn>
                <a:cxn ang="0">
                  <a:pos x="337" y="93"/>
                </a:cxn>
                <a:cxn ang="0">
                  <a:pos x="382" y="54"/>
                </a:cxn>
                <a:cxn ang="0">
                  <a:pos x="429" y="39"/>
                </a:cxn>
                <a:cxn ang="0">
                  <a:pos x="508" y="0"/>
                </a:cxn>
                <a:cxn ang="0">
                  <a:pos x="508" y="12"/>
                </a:cxn>
                <a:cxn ang="0">
                  <a:pos x="470" y="47"/>
                </a:cxn>
                <a:cxn ang="0">
                  <a:pos x="472" y="74"/>
                </a:cxn>
                <a:cxn ang="0">
                  <a:pos x="427" y="136"/>
                </a:cxn>
                <a:cxn ang="0">
                  <a:pos x="405" y="140"/>
                </a:cxn>
                <a:cxn ang="0">
                  <a:pos x="378" y="122"/>
                </a:cxn>
                <a:cxn ang="0">
                  <a:pos x="351" y="155"/>
                </a:cxn>
                <a:cxn ang="0">
                  <a:pos x="351" y="192"/>
                </a:cxn>
                <a:cxn ang="0">
                  <a:pos x="301" y="238"/>
                </a:cxn>
                <a:cxn ang="0">
                  <a:pos x="272" y="254"/>
                </a:cxn>
                <a:cxn ang="0">
                  <a:pos x="268" y="277"/>
                </a:cxn>
                <a:cxn ang="0">
                  <a:pos x="6" y="593"/>
                </a:cxn>
                <a:cxn ang="0">
                  <a:pos x="0" y="240"/>
                </a:cxn>
                <a:cxn ang="0">
                  <a:pos x="0" y="240"/>
                </a:cxn>
              </a:cxnLst>
              <a:rect l="0" t="0" r="r" b="b"/>
              <a:pathLst>
                <a:path w="508" h="593">
                  <a:moveTo>
                    <a:pt x="0" y="240"/>
                  </a:moveTo>
                  <a:lnTo>
                    <a:pt x="175" y="174"/>
                  </a:lnTo>
                  <a:lnTo>
                    <a:pt x="250" y="116"/>
                  </a:lnTo>
                  <a:lnTo>
                    <a:pt x="337" y="93"/>
                  </a:lnTo>
                  <a:lnTo>
                    <a:pt x="382" y="54"/>
                  </a:lnTo>
                  <a:lnTo>
                    <a:pt x="429" y="39"/>
                  </a:lnTo>
                  <a:lnTo>
                    <a:pt x="508" y="0"/>
                  </a:lnTo>
                  <a:lnTo>
                    <a:pt x="508" y="12"/>
                  </a:lnTo>
                  <a:lnTo>
                    <a:pt x="470" y="47"/>
                  </a:lnTo>
                  <a:lnTo>
                    <a:pt x="472" y="74"/>
                  </a:lnTo>
                  <a:lnTo>
                    <a:pt x="427" y="136"/>
                  </a:lnTo>
                  <a:lnTo>
                    <a:pt x="405" y="140"/>
                  </a:lnTo>
                  <a:lnTo>
                    <a:pt x="378" y="122"/>
                  </a:lnTo>
                  <a:lnTo>
                    <a:pt x="351" y="155"/>
                  </a:lnTo>
                  <a:lnTo>
                    <a:pt x="351" y="192"/>
                  </a:lnTo>
                  <a:lnTo>
                    <a:pt x="301" y="238"/>
                  </a:lnTo>
                  <a:lnTo>
                    <a:pt x="272" y="254"/>
                  </a:lnTo>
                  <a:lnTo>
                    <a:pt x="268" y="277"/>
                  </a:lnTo>
                  <a:lnTo>
                    <a:pt x="6" y="593"/>
                  </a:lnTo>
                  <a:lnTo>
                    <a:pt x="0" y="240"/>
                  </a:lnTo>
                  <a:lnTo>
                    <a:pt x="0" y="240"/>
                  </a:lnTo>
                  <a:close/>
                </a:path>
              </a:pathLst>
            </a:custGeom>
            <a:solidFill>
              <a:srgbClr val="D1BDB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8" name="Freeform 22"/>
            <p:cNvSpPr>
              <a:spLocks/>
            </p:cNvSpPr>
            <p:nvPr/>
          </p:nvSpPr>
          <p:spPr bwMode="auto">
            <a:xfrm>
              <a:off x="4478" y="1598"/>
              <a:ext cx="569" cy="1337"/>
            </a:xfrm>
            <a:custGeom>
              <a:avLst/>
              <a:gdLst/>
              <a:ahLst/>
              <a:cxnLst>
                <a:cxn ang="0">
                  <a:pos x="0" y="0"/>
                </a:cxn>
                <a:cxn ang="0">
                  <a:pos x="387" y="250"/>
                </a:cxn>
                <a:cxn ang="0">
                  <a:pos x="569" y="744"/>
                </a:cxn>
                <a:cxn ang="0">
                  <a:pos x="425" y="1337"/>
                </a:cxn>
                <a:cxn ang="0">
                  <a:pos x="252" y="1151"/>
                </a:cxn>
                <a:cxn ang="0">
                  <a:pos x="0" y="0"/>
                </a:cxn>
                <a:cxn ang="0">
                  <a:pos x="0" y="0"/>
                </a:cxn>
              </a:cxnLst>
              <a:rect l="0" t="0" r="r" b="b"/>
              <a:pathLst>
                <a:path w="569" h="1337">
                  <a:moveTo>
                    <a:pt x="0" y="0"/>
                  </a:moveTo>
                  <a:lnTo>
                    <a:pt x="387" y="250"/>
                  </a:lnTo>
                  <a:lnTo>
                    <a:pt x="569" y="744"/>
                  </a:lnTo>
                  <a:lnTo>
                    <a:pt x="425" y="1337"/>
                  </a:lnTo>
                  <a:lnTo>
                    <a:pt x="252" y="1151"/>
                  </a:lnTo>
                  <a:lnTo>
                    <a:pt x="0" y="0"/>
                  </a:lnTo>
                  <a:lnTo>
                    <a:pt x="0" y="0"/>
                  </a:lnTo>
                  <a:close/>
                </a:path>
              </a:pathLst>
            </a:custGeom>
            <a:solidFill>
              <a:srgbClr val="CCF5F5"/>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39" name="Freeform 23"/>
            <p:cNvSpPr>
              <a:spLocks/>
            </p:cNvSpPr>
            <p:nvPr/>
          </p:nvSpPr>
          <p:spPr bwMode="auto">
            <a:xfrm>
              <a:off x="4739" y="3942"/>
              <a:ext cx="195" cy="283"/>
            </a:xfrm>
            <a:custGeom>
              <a:avLst/>
              <a:gdLst/>
              <a:ahLst/>
              <a:cxnLst>
                <a:cxn ang="0">
                  <a:pos x="191" y="23"/>
                </a:cxn>
                <a:cxn ang="0">
                  <a:pos x="184" y="37"/>
                </a:cxn>
                <a:cxn ang="0">
                  <a:pos x="178" y="54"/>
                </a:cxn>
                <a:cxn ang="0">
                  <a:pos x="171" y="74"/>
                </a:cxn>
                <a:cxn ang="0">
                  <a:pos x="164" y="97"/>
                </a:cxn>
                <a:cxn ang="0">
                  <a:pos x="157" y="120"/>
                </a:cxn>
                <a:cxn ang="0">
                  <a:pos x="150" y="145"/>
                </a:cxn>
                <a:cxn ang="0">
                  <a:pos x="146" y="167"/>
                </a:cxn>
                <a:cxn ang="0">
                  <a:pos x="142" y="188"/>
                </a:cxn>
                <a:cxn ang="0">
                  <a:pos x="142" y="209"/>
                </a:cxn>
                <a:cxn ang="0">
                  <a:pos x="142" y="227"/>
                </a:cxn>
                <a:cxn ang="0">
                  <a:pos x="144" y="248"/>
                </a:cxn>
                <a:cxn ang="0">
                  <a:pos x="148" y="266"/>
                </a:cxn>
                <a:cxn ang="0">
                  <a:pos x="119" y="283"/>
                </a:cxn>
                <a:cxn ang="0">
                  <a:pos x="0" y="240"/>
                </a:cxn>
                <a:cxn ang="0">
                  <a:pos x="7" y="238"/>
                </a:cxn>
                <a:cxn ang="0">
                  <a:pos x="25" y="237"/>
                </a:cxn>
                <a:cxn ang="0">
                  <a:pos x="49" y="231"/>
                </a:cxn>
                <a:cxn ang="0">
                  <a:pos x="70" y="223"/>
                </a:cxn>
                <a:cxn ang="0">
                  <a:pos x="85" y="213"/>
                </a:cxn>
                <a:cxn ang="0">
                  <a:pos x="92" y="204"/>
                </a:cxn>
                <a:cxn ang="0">
                  <a:pos x="96" y="194"/>
                </a:cxn>
                <a:cxn ang="0">
                  <a:pos x="96" y="184"/>
                </a:cxn>
                <a:cxn ang="0">
                  <a:pos x="96" y="165"/>
                </a:cxn>
                <a:cxn ang="0">
                  <a:pos x="96" y="153"/>
                </a:cxn>
                <a:cxn ang="0">
                  <a:pos x="96" y="136"/>
                </a:cxn>
                <a:cxn ang="0">
                  <a:pos x="94" y="116"/>
                </a:cxn>
                <a:cxn ang="0">
                  <a:pos x="92" y="93"/>
                </a:cxn>
                <a:cxn ang="0">
                  <a:pos x="90" y="72"/>
                </a:cxn>
                <a:cxn ang="0">
                  <a:pos x="90" y="51"/>
                </a:cxn>
                <a:cxn ang="0">
                  <a:pos x="87" y="29"/>
                </a:cxn>
                <a:cxn ang="0">
                  <a:pos x="87" y="14"/>
                </a:cxn>
                <a:cxn ang="0">
                  <a:pos x="87" y="0"/>
                </a:cxn>
                <a:cxn ang="0">
                  <a:pos x="195" y="21"/>
                </a:cxn>
              </a:cxnLst>
              <a:rect l="0" t="0" r="r" b="b"/>
              <a:pathLst>
                <a:path w="195" h="283">
                  <a:moveTo>
                    <a:pt x="195" y="21"/>
                  </a:moveTo>
                  <a:lnTo>
                    <a:pt x="191" y="23"/>
                  </a:lnTo>
                  <a:lnTo>
                    <a:pt x="187" y="33"/>
                  </a:lnTo>
                  <a:lnTo>
                    <a:pt x="184" y="37"/>
                  </a:lnTo>
                  <a:lnTo>
                    <a:pt x="182" y="47"/>
                  </a:lnTo>
                  <a:lnTo>
                    <a:pt x="178" y="54"/>
                  </a:lnTo>
                  <a:lnTo>
                    <a:pt x="175" y="64"/>
                  </a:lnTo>
                  <a:lnTo>
                    <a:pt x="171" y="74"/>
                  </a:lnTo>
                  <a:lnTo>
                    <a:pt x="168" y="85"/>
                  </a:lnTo>
                  <a:lnTo>
                    <a:pt x="164" y="97"/>
                  </a:lnTo>
                  <a:lnTo>
                    <a:pt x="160" y="109"/>
                  </a:lnTo>
                  <a:lnTo>
                    <a:pt x="157" y="120"/>
                  </a:lnTo>
                  <a:lnTo>
                    <a:pt x="155" y="132"/>
                  </a:lnTo>
                  <a:lnTo>
                    <a:pt x="150" y="145"/>
                  </a:lnTo>
                  <a:lnTo>
                    <a:pt x="150" y="157"/>
                  </a:lnTo>
                  <a:lnTo>
                    <a:pt x="146" y="167"/>
                  </a:lnTo>
                  <a:lnTo>
                    <a:pt x="144" y="178"/>
                  </a:lnTo>
                  <a:lnTo>
                    <a:pt x="142" y="188"/>
                  </a:lnTo>
                  <a:lnTo>
                    <a:pt x="142" y="200"/>
                  </a:lnTo>
                  <a:lnTo>
                    <a:pt x="142" y="209"/>
                  </a:lnTo>
                  <a:lnTo>
                    <a:pt x="142" y="217"/>
                  </a:lnTo>
                  <a:lnTo>
                    <a:pt x="142" y="227"/>
                  </a:lnTo>
                  <a:lnTo>
                    <a:pt x="144" y="235"/>
                  </a:lnTo>
                  <a:lnTo>
                    <a:pt x="144" y="248"/>
                  </a:lnTo>
                  <a:lnTo>
                    <a:pt x="146" y="260"/>
                  </a:lnTo>
                  <a:lnTo>
                    <a:pt x="148" y="266"/>
                  </a:lnTo>
                  <a:lnTo>
                    <a:pt x="150" y="269"/>
                  </a:lnTo>
                  <a:lnTo>
                    <a:pt x="119" y="283"/>
                  </a:lnTo>
                  <a:lnTo>
                    <a:pt x="0" y="266"/>
                  </a:lnTo>
                  <a:lnTo>
                    <a:pt x="0" y="240"/>
                  </a:lnTo>
                  <a:lnTo>
                    <a:pt x="0" y="238"/>
                  </a:lnTo>
                  <a:lnTo>
                    <a:pt x="7" y="238"/>
                  </a:lnTo>
                  <a:lnTo>
                    <a:pt x="15" y="238"/>
                  </a:lnTo>
                  <a:lnTo>
                    <a:pt x="25" y="237"/>
                  </a:lnTo>
                  <a:lnTo>
                    <a:pt x="36" y="235"/>
                  </a:lnTo>
                  <a:lnTo>
                    <a:pt x="49" y="231"/>
                  </a:lnTo>
                  <a:lnTo>
                    <a:pt x="60" y="227"/>
                  </a:lnTo>
                  <a:lnTo>
                    <a:pt x="70" y="223"/>
                  </a:lnTo>
                  <a:lnTo>
                    <a:pt x="79" y="217"/>
                  </a:lnTo>
                  <a:lnTo>
                    <a:pt x="85" y="213"/>
                  </a:lnTo>
                  <a:lnTo>
                    <a:pt x="88" y="207"/>
                  </a:lnTo>
                  <a:lnTo>
                    <a:pt x="92" y="204"/>
                  </a:lnTo>
                  <a:lnTo>
                    <a:pt x="96" y="196"/>
                  </a:lnTo>
                  <a:lnTo>
                    <a:pt x="96" y="194"/>
                  </a:lnTo>
                  <a:lnTo>
                    <a:pt x="96" y="192"/>
                  </a:lnTo>
                  <a:lnTo>
                    <a:pt x="96" y="184"/>
                  </a:lnTo>
                  <a:lnTo>
                    <a:pt x="96" y="175"/>
                  </a:lnTo>
                  <a:lnTo>
                    <a:pt x="96" y="165"/>
                  </a:lnTo>
                  <a:lnTo>
                    <a:pt x="96" y="157"/>
                  </a:lnTo>
                  <a:lnTo>
                    <a:pt x="96" y="153"/>
                  </a:lnTo>
                  <a:lnTo>
                    <a:pt x="96" y="145"/>
                  </a:lnTo>
                  <a:lnTo>
                    <a:pt x="96" y="136"/>
                  </a:lnTo>
                  <a:lnTo>
                    <a:pt x="96" y="126"/>
                  </a:lnTo>
                  <a:lnTo>
                    <a:pt x="94" y="116"/>
                  </a:lnTo>
                  <a:lnTo>
                    <a:pt x="92" y="105"/>
                  </a:lnTo>
                  <a:lnTo>
                    <a:pt x="92" y="93"/>
                  </a:lnTo>
                  <a:lnTo>
                    <a:pt x="90" y="82"/>
                  </a:lnTo>
                  <a:lnTo>
                    <a:pt x="90" y="72"/>
                  </a:lnTo>
                  <a:lnTo>
                    <a:pt x="90" y="58"/>
                  </a:lnTo>
                  <a:lnTo>
                    <a:pt x="90" y="51"/>
                  </a:lnTo>
                  <a:lnTo>
                    <a:pt x="88" y="37"/>
                  </a:lnTo>
                  <a:lnTo>
                    <a:pt x="87" y="29"/>
                  </a:lnTo>
                  <a:lnTo>
                    <a:pt x="87" y="21"/>
                  </a:lnTo>
                  <a:lnTo>
                    <a:pt x="87" y="14"/>
                  </a:lnTo>
                  <a:lnTo>
                    <a:pt x="87" y="4"/>
                  </a:lnTo>
                  <a:lnTo>
                    <a:pt x="87" y="0"/>
                  </a:lnTo>
                  <a:lnTo>
                    <a:pt x="195" y="21"/>
                  </a:lnTo>
                  <a:lnTo>
                    <a:pt x="195" y="21"/>
                  </a:lnTo>
                  <a:close/>
                </a:path>
              </a:pathLst>
            </a:custGeom>
            <a:solidFill>
              <a:srgbClr val="F2CC9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0" name="Freeform 24"/>
            <p:cNvSpPr>
              <a:spLocks/>
            </p:cNvSpPr>
            <p:nvPr/>
          </p:nvSpPr>
          <p:spPr bwMode="auto">
            <a:xfrm>
              <a:off x="5241" y="3820"/>
              <a:ext cx="181" cy="422"/>
            </a:xfrm>
            <a:custGeom>
              <a:avLst/>
              <a:gdLst/>
              <a:ahLst/>
              <a:cxnLst>
                <a:cxn ang="0">
                  <a:pos x="101" y="4"/>
                </a:cxn>
                <a:cxn ang="0">
                  <a:pos x="110" y="16"/>
                </a:cxn>
                <a:cxn ang="0">
                  <a:pos x="121" y="31"/>
                </a:cxn>
                <a:cxn ang="0">
                  <a:pos x="132" y="49"/>
                </a:cxn>
                <a:cxn ang="0">
                  <a:pos x="143" y="72"/>
                </a:cxn>
                <a:cxn ang="0">
                  <a:pos x="155" y="95"/>
                </a:cxn>
                <a:cxn ang="0">
                  <a:pos x="164" y="120"/>
                </a:cxn>
                <a:cxn ang="0">
                  <a:pos x="172" y="147"/>
                </a:cxn>
                <a:cxn ang="0">
                  <a:pos x="173" y="174"/>
                </a:cxn>
                <a:cxn ang="0">
                  <a:pos x="175" y="202"/>
                </a:cxn>
                <a:cxn ang="0">
                  <a:pos x="173" y="229"/>
                </a:cxn>
                <a:cxn ang="0">
                  <a:pos x="172" y="254"/>
                </a:cxn>
                <a:cxn ang="0">
                  <a:pos x="168" y="279"/>
                </a:cxn>
                <a:cxn ang="0">
                  <a:pos x="168" y="300"/>
                </a:cxn>
                <a:cxn ang="0">
                  <a:pos x="168" y="320"/>
                </a:cxn>
                <a:cxn ang="0">
                  <a:pos x="166" y="335"/>
                </a:cxn>
                <a:cxn ang="0">
                  <a:pos x="166" y="349"/>
                </a:cxn>
                <a:cxn ang="0">
                  <a:pos x="168" y="360"/>
                </a:cxn>
                <a:cxn ang="0">
                  <a:pos x="177" y="374"/>
                </a:cxn>
                <a:cxn ang="0">
                  <a:pos x="168" y="421"/>
                </a:cxn>
                <a:cxn ang="0">
                  <a:pos x="29" y="395"/>
                </a:cxn>
                <a:cxn ang="0">
                  <a:pos x="35" y="393"/>
                </a:cxn>
                <a:cxn ang="0">
                  <a:pos x="49" y="391"/>
                </a:cxn>
                <a:cxn ang="0">
                  <a:pos x="65" y="386"/>
                </a:cxn>
                <a:cxn ang="0">
                  <a:pos x="83" y="378"/>
                </a:cxn>
                <a:cxn ang="0">
                  <a:pos x="96" y="370"/>
                </a:cxn>
                <a:cxn ang="0">
                  <a:pos x="105" y="360"/>
                </a:cxn>
                <a:cxn ang="0">
                  <a:pos x="114" y="353"/>
                </a:cxn>
                <a:cxn ang="0">
                  <a:pos x="114" y="345"/>
                </a:cxn>
                <a:cxn ang="0">
                  <a:pos x="116" y="328"/>
                </a:cxn>
                <a:cxn ang="0">
                  <a:pos x="114" y="314"/>
                </a:cxn>
                <a:cxn ang="0">
                  <a:pos x="114" y="298"/>
                </a:cxn>
                <a:cxn ang="0">
                  <a:pos x="110" y="279"/>
                </a:cxn>
                <a:cxn ang="0">
                  <a:pos x="105" y="262"/>
                </a:cxn>
                <a:cxn ang="0">
                  <a:pos x="98" y="236"/>
                </a:cxn>
                <a:cxn ang="0">
                  <a:pos x="89" y="215"/>
                </a:cxn>
                <a:cxn ang="0">
                  <a:pos x="78" y="190"/>
                </a:cxn>
                <a:cxn ang="0">
                  <a:pos x="69" y="169"/>
                </a:cxn>
                <a:cxn ang="0">
                  <a:pos x="60" y="151"/>
                </a:cxn>
                <a:cxn ang="0">
                  <a:pos x="53" y="136"/>
                </a:cxn>
                <a:cxn ang="0">
                  <a:pos x="47" y="122"/>
                </a:cxn>
                <a:cxn ang="0">
                  <a:pos x="99" y="0"/>
                </a:cxn>
              </a:cxnLst>
              <a:rect l="0" t="0" r="r" b="b"/>
              <a:pathLst>
                <a:path w="181" h="422">
                  <a:moveTo>
                    <a:pt x="99" y="0"/>
                  </a:moveTo>
                  <a:lnTo>
                    <a:pt x="101" y="4"/>
                  </a:lnTo>
                  <a:lnTo>
                    <a:pt x="107" y="12"/>
                  </a:lnTo>
                  <a:lnTo>
                    <a:pt x="110" y="16"/>
                  </a:lnTo>
                  <a:lnTo>
                    <a:pt x="116" y="23"/>
                  </a:lnTo>
                  <a:lnTo>
                    <a:pt x="121" y="31"/>
                  </a:lnTo>
                  <a:lnTo>
                    <a:pt x="126" y="41"/>
                  </a:lnTo>
                  <a:lnTo>
                    <a:pt x="132" y="49"/>
                  </a:lnTo>
                  <a:lnTo>
                    <a:pt x="137" y="60"/>
                  </a:lnTo>
                  <a:lnTo>
                    <a:pt x="143" y="72"/>
                  </a:lnTo>
                  <a:lnTo>
                    <a:pt x="150" y="83"/>
                  </a:lnTo>
                  <a:lnTo>
                    <a:pt x="155" y="95"/>
                  </a:lnTo>
                  <a:lnTo>
                    <a:pt x="161" y="109"/>
                  </a:lnTo>
                  <a:lnTo>
                    <a:pt x="164" y="120"/>
                  </a:lnTo>
                  <a:lnTo>
                    <a:pt x="170" y="136"/>
                  </a:lnTo>
                  <a:lnTo>
                    <a:pt x="172" y="147"/>
                  </a:lnTo>
                  <a:lnTo>
                    <a:pt x="173" y="163"/>
                  </a:lnTo>
                  <a:lnTo>
                    <a:pt x="173" y="174"/>
                  </a:lnTo>
                  <a:lnTo>
                    <a:pt x="175" y="190"/>
                  </a:lnTo>
                  <a:lnTo>
                    <a:pt x="175" y="202"/>
                  </a:lnTo>
                  <a:lnTo>
                    <a:pt x="175" y="215"/>
                  </a:lnTo>
                  <a:lnTo>
                    <a:pt x="173" y="229"/>
                  </a:lnTo>
                  <a:lnTo>
                    <a:pt x="173" y="244"/>
                  </a:lnTo>
                  <a:lnTo>
                    <a:pt x="172" y="254"/>
                  </a:lnTo>
                  <a:lnTo>
                    <a:pt x="172" y="267"/>
                  </a:lnTo>
                  <a:lnTo>
                    <a:pt x="168" y="279"/>
                  </a:lnTo>
                  <a:lnTo>
                    <a:pt x="168" y="291"/>
                  </a:lnTo>
                  <a:lnTo>
                    <a:pt x="168" y="300"/>
                  </a:lnTo>
                  <a:lnTo>
                    <a:pt x="168" y="310"/>
                  </a:lnTo>
                  <a:lnTo>
                    <a:pt x="168" y="320"/>
                  </a:lnTo>
                  <a:lnTo>
                    <a:pt x="168" y="329"/>
                  </a:lnTo>
                  <a:lnTo>
                    <a:pt x="166" y="335"/>
                  </a:lnTo>
                  <a:lnTo>
                    <a:pt x="166" y="343"/>
                  </a:lnTo>
                  <a:lnTo>
                    <a:pt x="166" y="349"/>
                  </a:lnTo>
                  <a:lnTo>
                    <a:pt x="168" y="353"/>
                  </a:lnTo>
                  <a:lnTo>
                    <a:pt x="168" y="360"/>
                  </a:lnTo>
                  <a:lnTo>
                    <a:pt x="173" y="368"/>
                  </a:lnTo>
                  <a:lnTo>
                    <a:pt x="177" y="374"/>
                  </a:lnTo>
                  <a:lnTo>
                    <a:pt x="181" y="374"/>
                  </a:lnTo>
                  <a:lnTo>
                    <a:pt x="168" y="421"/>
                  </a:lnTo>
                  <a:lnTo>
                    <a:pt x="0" y="422"/>
                  </a:lnTo>
                  <a:lnTo>
                    <a:pt x="29" y="395"/>
                  </a:lnTo>
                  <a:lnTo>
                    <a:pt x="29" y="393"/>
                  </a:lnTo>
                  <a:lnTo>
                    <a:pt x="35" y="393"/>
                  </a:lnTo>
                  <a:lnTo>
                    <a:pt x="40" y="391"/>
                  </a:lnTo>
                  <a:lnTo>
                    <a:pt x="49" y="391"/>
                  </a:lnTo>
                  <a:lnTo>
                    <a:pt x="56" y="388"/>
                  </a:lnTo>
                  <a:lnTo>
                    <a:pt x="65" y="386"/>
                  </a:lnTo>
                  <a:lnTo>
                    <a:pt x="72" y="382"/>
                  </a:lnTo>
                  <a:lnTo>
                    <a:pt x="83" y="378"/>
                  </a:lnTo>
                  <a:lnTo>
                    <a:pt x="89" y="374"/>
                  </a:lnTo>
                  <a:lnTo>
                    <a:pt x="96" y="370"/>
                  </a:lnTo>
                  <a:lnTo>
                    <a:pt x="101" y="364"/>
                  </a:lnTo>
                  <a:lnTo>
                    <a:pt x="105" y="360"/>
                  </a:lnTo>
                  <a:lnTo>
                    <a:pt x="110" y="355"/>
                  </a:lnTo>
                  <a:lnTo>
                    <a:pt x="114" y="353"/>
                  </a:lnTo>
                  <a:lnTo>
                    <a:pt x="114" y="349"/>
                  </a:lnTo>
                  <a:lnTo>
                    <a:pt x="114" y="345"/>
                  </a:lnTo>
                  <a:lnTo>
                    <a:pt x="114" y="335"/>
                  </a:lnTo>
                  <a:lnTo>
                    <a:pt x="116" y="328"/>
                  </a:lnTo>
                  <a:lnTo>
                    <a:pt x="114" y="320"/>
                  </a:lnTo>
                  <a:lnTo>
                    <a:pt x="114" y="314"/>
                  </a:lnTo>
                  <a:lnTo>
                    <a:pt x="114" y="306"/>
                  </a:lnTo>
                  <a:lnTo>
                    <a:pt x="114" y="298"/>
                  </a:lnTo>
                  <a:lnTo>
                    <a:pt x="110" y="289"/>
                  </a:lnTo>
                  <a:lnTo>
                    <a:pt x="110" y="279"/>
                  </a:lnTo>
                  <a:lnTo>
                    <a:pt x="107" y="271"/>
                  </a:lnTo>
                  <a:lnTo>
                    <a:pt x="105" y="262"/>
                  </a:lnTo>
                  <a:lnTo>
                    <a:pt x="101" y="250"/>
                  </a:lnTo>
                  <a:lnTo>
                    <a:pt x="98" y="236"/>
                  </a:lnTo>
                  <a:lnTo>
                    <a:pt x="92" y="225"/>
                  </a:lnTo>
                  <a:lnTo>
                    <a:pt x="89" y="215"/>
                  </a:lnTo>
                  <a:lnTo>
                    <a:pt x="83" y="202"/>
                  </a:lnTo>
                  <a:lnTo>
                    <a:pt x="78" y="190"/>
                  </a:lnTo>
                  <a:lnTo>
                    <a:pt x="72" y="178"/>
                  </a:lnTo>
                  <a:lnTo>
                    <a:pt x="69" y="169"/>
                  </a:lnTo>
                  <a:lnTo>
                    <a:pt x="65" y="159"/>
                  </a:lnTo>
                  <a:lnTo>
                    <a:pt x="60" y="151"/>
                  </a:lnTo>
                  <a:lnTo>
                    <a:pt x="56" y="142"/>
                  </a:lnTo>
                  <a:lnTo>
                    <a:pt x="53" y="136"/>
                  </a:lnTo>
                  <a:lnTo>
                    <a:pt x="49" y="126"/>
                  </a:lnTo>
                  <a:lnTo>
                    <a:pt x="47" y="122"/>
                  </a:lnTo>
                  <a:lnTo>
                    <a:pt x="99" y="0"/>
                  </a:lnTo>
                  <a:lnTo>
                    <a:pt x="99" y="0"/>
                  </a:lnTo>
                  <a:close/>
                </a:path>
              </a:pathLst>
            </a:custGeom>
            <a:solidFill>
              <a:srgbClr val="F2CC9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1" name="Freeform 25"/>
            <p:cNvSpPr>
              <a:spLocks/>
            </p:cNvSpPr>
            <p:nvPr/>
          </p:nvSpPr>
          <p:spPr bwMode="auto">
            <a:xfrm>
              <a:off x="4698" y="3250"/>
              <a:ext cx="736" cy="791"/>
            </a:xfrm>
            <a:custGeom>
              <a:avLst/>
              <a:gdLst/>
              <a:ahLst/>
              <a:cxnLst>
                <a:cxn ang="0">
                  <a:pos x="513" y="59"/>
                </a:cxn>
                <a:cxn ang="0">
                  <a:pos x="522" y="70"/>
                </a:cxn>
                <a:cxn ang="0">
                  <a:pos x="531" y="90"/>
                </a:cxn>
                <a:cxn ang="0">
                  <a:pos x="545" y="117"/>
                </a:cxn>
                <a:cxn ang="0">
                  <a:pos x="561" y="144"/>
                </a:cxn>
                <a:cxn ang="0">
                  <a:pos x="578" y="175"/>
                </a:cxn>
                <a:cxn ang="0">
                  <a:pos x="592" y="208"/>
                </a:cxn>
                <a:cxn ang="0">
                  <a:pos x="606" y="243"/>
                </a:cxn>
                <a:cxn ang="0">
                  <a:pos x="615" y="274"/>
                </a:cxn>
                <a:cxn ang="0">
                  <a:pos x="624" y="305"/>
                </a:cxn>
                <a:cxn ang="0">
                  <a:pos x="632" y="336"/>
                </a:cxn>
                <a:cxn ang="0">
                  <a:pos x="639" y="369"/>
                </a:cxn>
                <a:cxn ang="0">
                  <a:pos x="644" y="400"/>
                </a:cxn>
                <a:cxn ang="0">
                  <a:pos x="651" y="431"/>
                </a:cxn>
                <a:cxn ang="0">
                  <a:pos x="659" y="464"/>
                </a:cxn>
                <a:cxn ang="0">
                  <a:pos x="668" y="496"/>
                </a:cxn>
                <a:cxn ang="0">
                  <a:pos x="677" y="533"/>
                </a:cxn>
                <a:cxn ang="0">
                  <a:pos x="687" y="570"/>
                </a:cxn>
                <a:cxn ang="0">
                  <a:pos x="700" y="605"/>
                </a:cxn>
                <a:cxn ang="0">
                  <a:pos x="711" y="638"/>
                </a:cxn>
                <a:cxn ang="0">
                  <a:pos x="720" y="665"/>
                </a:cxn>
                <a:cxn ang="0">
                  <a:pos x="727" y="686"/>
                </a:cxn>
                <a:cxn ang="0">
                  <a:pos x="733" y="700"/>
                </a:cxn>
                <a:cxn ang="0">
                  <a:pos x="736" y="708"/>
                </a:cxn>
                <a:cxn ang="0">
                  <a:pos x="724" y="713"/>
                </a:cxn>
                <a:cxn ang="0">
                  <a:pos x="711" y="719"/>
                </a:cxn>
                <a:cxn ang="0">
                  <a:pos x="693" y="729"/>
                </a:cxn>
                <a:cxn ang="0">
                  <a:pos x="669" y="739"/>
                </a:cxn>
                <a:cxn ang="0">
                  <a:pos x="641" y="750"/>
                </a:cxn>
                <a:cxn ang="0">
                  <a:pos x="606" y="760"/>
                </a:cxn>
                <a:cxn ang="0">
                  <a:pos x="567" y="772"/>
                </a:cxn>
                <a:cxn ang="0">
                  <a:pos x="522" y="777"/>
                </a:cxn>
                <a:cxn ang="0">
                  <a:pos x="471" y="785"/>
                </a:cxn>
                <a:cxn ang="0">
                  <a:pos x="419" y="787"/>
                </a:cxn>
                <a:cxn ang="0">
                  <a:pos x="367" y="791"/>
                </a:cxn>
                <a:cxn ang="0">
                  <a:pos x="315" y="789"/>
                </a:cxn>
                <a:cxn ang="0">
                  <a:pos x="263" y="789"/>
                </a:cxn>
                <a:cxn ang="0">
                  <a:pos x="214" y="783"/>
                </a:cxn>
                <a:cxn ang="0">
                  <a:pos x="169" y="777"/>
                </a:cxn>
                <a:cxn ang="0">
                  <a:pos x="128" y="764"/>
                </a:cxn>
                <a:cxn ang="0">
                  <a:pos x="93" y="754"/>
                </a:cxn>
                <a:cxn ang="0">
                  <a:pos x="65" y="741"/>
                </a:cxn>
                <a:cxn ang="0">
                  <a:pos x="41" y="729"/>
                </a:cxn>
                <a:cxn ang="0">
                  <a:pos x="21" y="717"/>
                </a:cxn>
                <a:cxn ang="0">
                  <a:pos x="9" y="708"/>
                </a:cxn>
                <a:cxn ang="0">
                  <a:pos x="0" y="700"/>
                </a:cxn>
                <a:cxn ang="0">
                  <a:pos x="511" y="55"/>
                </a:cxn>
              </a:cxnLst>
              <a:rect l="0" t="0" r="r" b="b"/>
              <a:pathLst>
                <a:path w="736" h="791">
                  <a:moveTo>
                    <a:pt x="511" y="55"/>
                  </a:moveTo>
                  <a:lnTo>
                    <a:pt x="513" y="59"/>
                  </a:lnTo>
                  <a:lnTo>
                    <a:pt x="516" y="62"/>
                  </a:lnTo>
                  <a:lnTo>
                    <a:pt x="522" y="70"/>
                  </a:lnTo>
                  <a:lnTo>
                    <a:pt x="525" y="78"/>
                  </a:lnTo>
                  <a:lnTo>
                    <a:pt x="531" y="90"/>
                  </a:lnTo>
                  <a:lnTo>
                    <a:pt x="538" y="101"/>
                  </a:lnTo>
                  <a:lnTo>
                    <a:pt x="545" y="117"/>
                  </a:lnTo>
                  <a:lnTo>
                    <a:pt x="552" y="128"/>
                  </a:lnTo>
                  <a:lnTo>
                    <a:pt x="561" y="144"/>
                  </a:lnTo>
                  <a:lnTo>
                    <a:pt x="569" y="159"/>
                  </a:lnTo>
                  <a:lnTo>
                    <a:pt x="578" y="175"/>
                  </a:lnTo>
                  <a:lnTo>
                    <a:pt x="585" y="192"/>
                  </a:lnTo>
                  <a:lnTo>
                    <a:pt x="592" y="208"/>
                  </a:lnTo>
                  <a:lnTo>
                    <a:pt x="599" y="225"/>
                  </a:lnTo>
                  <a:lnTo>
                    <a:pt x="606" y="243"/>
                  </a:lnTo>
                  <a:lnTo>
                    <a:pt x="612" y="258"/>
                  </a:lnTo>
                  <a:lnTo>
                    <a:pt x="615" y="274"/>
                  </a:lnTo>
                  <a:lnTo>
                    <a:pt x="621" y="289"/>
                  </a:lnTo>
                  <a:lnTo>
                    <a:pt x="624" y="305"/>
                  </a:lnTo>
                  <a:lnTo>
                    <a:pt x="628" y="320"/>
                  </a:lnTo>
                  <a:lnTo>
                    <a:pt x="632" y="336"/>
                  </a:lnTo>
                  <a:lnTo>
                    <a:pt x="635" y="351"/>
                  </a:lnTo>
                  <a:lnTo>
                    <a:pt x="639" y="369"/>
                  </a:lnTo>
                  <a:lnTo>
                    <a:pt x="641" y="382"/>
                  </a:lnTo>
                  <a:lnTo>
                    <a:pt x="644" y="400"/>
                  </a:lnTo>
                  <a:lnTo>
                    <a:pt x="648" y="415"/>
                  </a:lnTo>
                  <a:lnTo>
                    <a:pt x="651" y="431"/>
                  </a:lnTo>
                  <a:lnTo>
                    <a:pt x="655" y="446"/>
                  </a:lnTo>
                  <a:lnTo>
                    <a:pt x="659" y="464"/>
                  </a:lnTo>
                  <a:lnTo>
                    <a:pt x="662" y="479"/>
                  </a:lnTo>
                  <a:lnTo>
                    <a:pt x="668" y="496"/>
                  </a:lnTo>
                  <a:lnTo>
                    <a:pt x="673" y="514"/>
                  </a:lnTo>
                  <a:lnTo>
                    <a:pt x="677" y="533"/>
                  </a:lnTo>
                  <a:lnTo>
                    <a:pt x="682" y="551"/>
                  </a:lnTo>
                  <a:lnTo>
                    <a:pt x="687" y="570"/>
                  </a:lnTo>
                  <a:lnTo>
                    <a:pt x="693" y="588"/>
                  </a:lnTo>
                  <a:lnTo>
                    <a:pt x="700" y="605"/>
                  </a:lnTo>
                  <a:lnTo>
                    <a:pt x="704" y="620"/>
                  </a:lnTo>
                  <a:lnTo>
                    <a:pt x="711" y="638"/>
                  </a:lnTo>
                  <a:lnTo>
                    <a:pt x="715" y="651"/>
                  </a:lnTo>
                  <a:lnTo>
                    <a:pt x="720" y="665"/>
                  </a:lnTo>
                  <a:lnTo>
                    <a:pt x="724" y="677"/>
                  </a:lnTo>
                  <a:lnTo>
                    <a:pt x="727" y="686"/>
                  </a:lnTo>
                  <a:lnTo>
                    <a:pt x="731" y="694"/>
                  </a:lnTo>
                  <a:lnTo>
                    <a:pt x="733" y="700"/>
                  </a:lnTo>
                  <a:lnTo>
                    <a:pt x="734" y="704"/>
                  </a:lnTo>
                  <a:lnTo>
                    <a:pt x="736" y="708"/>
                  </a:lnTo>
                  <a:lnTo>
                    <a:pt x="733" y="708"/>
                  </a:lnTo>
                  <a:lnTo>
                    <a:pt x="724" y="713"/>
                  </a:lnTo>
                  <a:lnTo>
                    <a:pt x="718" y="715"/>
                  </a:lnTo>
                  <a:lnTo>
                    <a:pt x="711" y="719"/>
                  </a:lnTo>
                  <a:lnTo>
                    <a:pt x="702" y="723"/>
                  </a:lnTo>
                  <a:lnTo>
                    <a:pt x="693" y="729"/>
                  </a:lnTo>
                  <a:lnTo>
                    <a:pt x="680" y="733"/>
                  </a:lnTo>
                  <a:lnTo>
                    <a:pt x="669" y="739"/>
                  </a:lnTo>
                  <a:lnTo>
                    <a:pt x="655" y="743"/>
                  </a:lnTo>
                  <a:lnTo>
                    <a:pt x="641" y="750"/>
                  </a:lnTo>
                  <a:lnTo>
                    <a:pt x="624" y="754"/>
                  </a:lnTo>
                  <a:lnTo>
                    <a:pt x="606" y="760"/>
                  </a:lnTo>
                  <a:lnTo>
                    <a:pt x="587" y="764"/>
                  </a:lnTo>
                  <a:lnTo>
                    <a:pt x="567" y="772"/>
                  </a:lnTo>
                  <a:lnTo>
                    <a:pt x="543" y="774"/>
                  </a:lnTo>
                  <a:lnTo>
                    <a:pt x="522" y="777"/>
                  </a:lnTo>
                  <a:lnTo>
                    <a:pt x="497" y="781"/>
                  </a:lnTo>
                  <a:lnTo>
                    <a:pt x="471" y="785"/>
                  </a:lnTo>
                  <a:lnTo>
                    <a:pt x="446" y="785"/>
                  </a:lnTo>
                  <a:lnTo>
                    <a:pt x="419" y="787"/>
                  </a:lnTo>
                  <a:lnTo>
                    <a:pt x="394" y="789"/>
                  </a:lnTo>
                  <a:lnTo>
                    <a:pt x="367" y="791"/>
                  </a:lnTo>
                  <a:lnTo>
                    <a:pt x="340" y="789"/>
                  </a:lnTo>
                  <a:lnTo>
                    <a:pt x="315" y="789"/>
                  </a:lnTo>
                  <a:lnTo>
                    <a:pt x="288" y="789"/>
                  </a:lnTo>
                  <a:lnTo>
                    <a:pt x="263" y="789"/>
                  </a:lnTo>
                  <a:lnTo>
                    <a:pt x="236" y="785"/>
                  </a:lnTo>
                  <a:lnTo>
                    <a:pt x="214" y="783"/>
                  </a:lnTo>
                  <a:lnTo>
                    <a:pt x="191" y="779"/>
                  </a:lnTo>
                  <a:lnTo>
                    <a:pt x="169" y="777"/>
                  </a:lnTo>
                  <a:lnTo>
                    <a:pt x="147" y="770"/>
                  </a:lnTo>
                  <a:lnTo>
                    <a:pt x="128" y="764"/>
                  </a:lnTo>
                  <a:lnTo>
                    <a:pt x="110" y="760"/>
                  </a:lnTo>
                  <a:lnTo>
                    <a:pt x="93" y="754"/>
                  </a:lnTo>
                  <a:lnTo>
                    <a:pt x="77" y="746"/>
                  </a:lnTo>
                  <a:lnTo>
                    <a:pt x="65" y="741"/>
                  </a:lnTo>
                  <a:lnTo>
                    <a:pt x="52" y="735"/>
                  </a:lnTo>
                  <a:lnTo>
                    <a:pt x="41" y="729"/>
                  </a:lnTo>
                  <a:lnTo>
                    <a:pt x="30" y="721"/>
                  </a:lnTo>
                  <a:lnTo>
                    <a:pt x="21" y="717"/>
                  </a:lnTo>
                  <a:lnTo>
                    <a:pt x="14" y="712"/>
                  </a:lnTo>
                  <a:lnTo>
                    <a:pt x="9" y="708"/>
                  </a:lnTo>
                  <a:lnTo>
                    <a:pt x="2" y="700"/>
                  </a:lnTo>
                  <a:lnTo>
                    <a:pt x="0" y="700"/>
                  </a:lnTo>
                  <a:lnTo>
                    <a:pt x="167" y="0"/>
                  </a:lnTo>
                  <a:lnTo>
                    <a:pt x="511" y="55"/>
                  </a:lnTo>
                  <a:lnTo>
                    <a:pt x="511" y="55"/>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2" name="Freeform 26"/>
            <p:cNvSpPr>
              <a:spLocks/>
            </p:cNvSpPr>
            <p:nvPr/>
          </p:nvSpPr>
          <p:spPr bwMode="auto">
            <a:xfrm>
              <a:off x="3520" y="1478"/>
              <a:ext cx="1628" cy="1734"/>
            </a:xfrm>
            <a:custGeom>
              <a:avLst/>
              <a:gdLst/>
              <a:ahLst/>
              <a:cxnLst>
                <a:cxn ang="0">
                  <a:pos x="304" y="1592"/>
                </a:cxn>
                <a:cxn ang="0">
                  <a:pos x="789" y="1656"/>
                </a:cxn>
                <a:cxn ang="0">
                  <a:pos x="756" y="1656"/>
                </a:cxn>
                <a:cxn ang="0">
                  <a:pos x="710" y="1654"/>
                </a:cxn>
                <a:cxn ang="0">
                  <a:pos x="650" y="1643"/>
                </a:cxn>
                <a:cxn ang="0">
                  <a:pos x="576" y="1616"/>
                </a:cxn>
                <a:cxn ang="0">
                  <a:pos x="492" y="1569"/>
                </a:cxn>
                <a:cxn ang="0">
                  <a:pos x="398" y="1507"/>
                </a:cxn>
                <a:cxn ang="0">
                  <a:pos x="308" y="1424"/>
                </a:cxn>
                <a:cxn ang="0">
                  <a:pos x="225" y="1317"/>
                </a:cxn>
                <a:cxn ang="0">
                  <a:pos x="157" y="1193"/>
                </a:cxn>
                <a:cxn ang="0">
                  <a:pos x="110" y="1054"/>
                </a:cxn>
                <a:cxn ang="0">
                  <a:pos x="90" y="902"/>
                </a:cxn>
                <a:cxn ang="0">
                  <a:pos x="101" y="744"/>
                </a:cxn>
                <a:cxn ang="0">
                  <a:pos x="142" y="585"/>
                </a:cxn>
                <a:cxn ang="0">
                  <a:pos x="211" y="437"/>
                </a:cxn>
                <a:cxn ang="0">
                  <a:pos x="304" y="310"/>
                </a:cxn>
                <a:cxn ang="0">
                  <a:pos x="420" y="213"/>
                </a:cxn>
                <a:cxn ang="0">
                  <a:pos x="533" y="145"/>
                </a:cxn>
                <a:cxn ang="0">
                  <a:pos x="627" y="106"/>
                </a:cxn>
                <a:cxn ang="0">
                  <a:pos x="674" y="91"/>
                </a:cxn>
                <a:cxn ang="0">
                  <a:pos x="1493" y="1067"/>
                </a:cxn>
                <a:cxn ang="0">
                  <a:pos x="1302" y="1550"/>
                </a:cxn>
                <a:cxn ang="0">
                  <a:pos x="1325" y="1536"/>
                </a:cxn>
                <a:cxn ang="0">
                  <a:pos x="1361" y="1509"/>
                </a:cxn>
                <a:cxn ang="0">
                  <a:pos x="1406" y="1462"/>
                </a:cxn>
                <a:cxn ang="0">
                  <a:pos x="1457" y="1395"/>
                </a:cxn>
                <a:cxn ang="0">
                  <a:pos x="1511" y="1309"/>
                </a:cxn>
                <a:cxn ang="0">
                  <a:pos x="1561" y="1209"/>
                </a:cxn>
                <a:cxn ang="0">
                  <a:pos x="1601" y="1102"/>
                </a:cxn>
                <a:cxn ang="0">
                  <a:pos x="1622" y="990"/>
                </a:cxn>
                <a:cxn ang="0">
                  <a:pos x="1628" y="877"/>
                </a:cxn>
                <a:cxn ang="0">
                  <a:pos x="1619" y="767"/>
                </a:cxn>
                <a:cxn ang="0">
                  <a:pos x="1601" y="660"/>
                </a:cxn>
                <a:cxn ang="0">
                  <a:pos x="1572" y="556"/>
                </a:cxn>
                <a:cxn ang="0">
                  <a:pos x="1534" y="459"/>
                </a:cxn>
                <a:cxn ang="0">
                  <a:pos x="1480" y="364"/>
                </a:cxn>
                <a:cxn ang="0">
                  <a:pos x="1417" y="277"/>
                </a:cxn>
                <a:cxn ang="0">
                  <a:pos x="1333" y="195"/>
                </a:cxn>
                <a:cxn ang="0">
                  <a:pos x="1230" y="126"/>
                </a:cxn>
                <a:cxn ang="0">
                  <a:pos x="1118" y="69"/>
                </a:cxn>
                <a:cxn ang="0">
                  <a:pos x="1008" y="29"/>
                </a:cxn>
                <a:cxn ang="0">
                  <a:pos x="893" y="5"/>
                </a:cxn>
                <a:cxn ang="0">
                  <a:pos x="765" y="3"/>
                </a:cxn>
                <a:cxn ang="0">
                  <a:pos x="638" y="17"/>
                </a:cxn>
                <a:cxn ang="0">
                  <a:pos x="519" y="52"/>
                </a:cxn>
                <a:cxn ang="0">
                  <a:pos x="418" y="102"/>
                </a:cxn>
                <a:cxn ang="0">
                  <a:pos x="340" y="155"/>
                </a:cxn>
                <a:cxn ang="0">
                  <a:pos x="290" y="197"/>
                </a:cxn>
                <a:cxn ang="0">
                  <a:pos x="272" y="215"/>
                </a:cxn>
              </a:cxnLst>
              <a:rect l="0" t="0" r="r" b="b"/>
              <a:pathLst>
                <a:path w="1628" h="1734">
                  <a:moveTo>
                    <a:pt x="171" y="315"/>
                  </a:moveTo>
                  <a:lnTo>
                    <a:pt x="0" y="651"/>
                  </a:lnTo>
                  <a:lnTo>
                    <a:pt x="6" y="1185"/>
                  </a:lnTo>
                  <a:lnTo>
                    <a:pt x="304" y="1592"/>
                  </a:lnTo>
                  <a:lnTo>
                    <a:pt x="621" y="1734"/>
                  </a:lnTo>
                  <a:lnTo>
                    <a:pt x="792" y="1718"/>
                  </a:lnTo>
                  <a:lnTo>
                    <a:pt x="792" y="1656"/>
                  </a:lnTo>
                  <a:lnTo>
                    <a:pt x="789" y="1656"/>
                  </a:lnTo>
                  <a:lnTo>
                    <a:pt x="782" y="1656"/>
                  </a:lnTo>
                  <a:lnTo>
                    <a:pt x="773" y="1656"/>
                  </a:lnTo>
                  <a:lnTo>
                    <a:pt x="765" y="1656"/>
                  </a:lnTo>
                  <a:lnTo>
                    <a:pt x="756" y="1656"/>
                  </a:lnTo>
                  <a:lnTo>
                    <a:pt x="747" y="1656"/>
                  </a:lnTo>
                  <a:lnTo>
                    <a:pt x="735" y="1656"/>
                  </a:lnTo>
                  <a:lnTo>
                    <a:pt x="722" y="1656"/>
                  </a:lnTo>
                  <a:lnTo>
                    <a:pt x="710" y="1654"/>
                  </a:lnTo>
                  <a:lnTo>
                    <a:pt x="697" y="1652"/>
                  </a:lnTo>
                  <a:lnTo>
                    <a:pt x="683" y="1650"/>
                  </a:lnTo>
                  <a:lnTo>
                    <a:pt x="666" y="1647"/>
                  </a:lnTo>
                  <a:lnTo>
                    <a:pt x="650" y="1643"/>
                  </a:lnTo>
                  <a:lnTo>
                    <a:pt x="634" y="1639"/>
                  </a:lnTo>
                  <a:lnTo>
                    <a:pt x="616" y="1631"/>
                  </a:lnTo>
                  <a:lnTo>
                    <a:pt x="598" y="1625"/>
                  </a:lnTo>
                  <a:lnTo>
                    <a:pt x="576" y="1616"/>
                  </a:lnTo>
                  <a:lnTo>
                    <a:pt x="557" y="1606"/>
                  </a:lnTo>
                  <a:lnTo>
                    <a:pt x="535" y="1594"/>
                  </a:lnTo>
                  <a:lnTo>
                    <a:pt x="513" y="1583"/>
                  </a:lnTo>
                  <a:lnTo>
                    <a:pt x="492" y="1569"/>
                  </a:lnTo>
                  <a:lnTo>
                    <a:pt x="468" y="1557"/>
                  </a:lnTo>
                  <a:lnTo>
                    <a:pt x="445" y="1542"/>
                  </a:lnTo>
                  <a:lnTo>
                    <a:pt x="421" y="1526"/>
                  </a:lnTo>
                  <a:lnTo>
                    <a:pt x="398" y="1507"/>
                  </a:lnTo>
                  <a:lnTo>
                    <a:pt x="376" y="1490"/>
                  </a:lnTo>
                  <a:lnTo>
                    <a:pt x="353" y="1468"/>
                  </a:lnTo>
                  <a:lnTo>
                    <a:pt x="331" y="1447"/>
                  </a:lnTo>
                  <a:lnTo>
                    <a:pt x="308" y="1424"/>
                  </a:lnTo>
                  <a:lnTo>
                    <a:pt x="288" y="1402"/>
                  </a:lnTo>
                  <a:lnTo>
                    <a:pt x="265" y="1373"/>
                  </a:lnTo>
                  <a:lnTo>
                    <a:pt x="245" y="1346"/>
                  </a:lnTo>
                  <a:lnTo>
                    <a:pt x="225" y="1317"/>
                  </a:lnTo>
                  <a:lnTo>
                    <a:pt x="209" y="1290"/>
                  </a:lnTo>
                  <a:lnTo>
                    <a:pt x="189" y="1257"/>
                  </a:lnTo>
                  <a:lnTo>
                    <a:pt x="173" y="1226"/>
                  </a:lnTo>
                  <a:lnTo>
                    <a:pt x="157" y="1193"/>
                  </a:lnTo>
                  <a:lnTo>
                    <a:pt x="146" y="1162"/>
                  </a:lnTo>
                  <a:lnTo>
                    <a:pt x="132" y="1125"/>
                  </a:lnTo>
                  <a:lnTo>
                    <a:pt x="121" y="1090"/>
                  </a:lnTo>
                  <a:lnTo>
                    <a:pt x="110" y="1054"/>
                  </a:lnTo>
                  <a:lnTo>
                    <a:pt x="105" y="1017"/>
                  </a:lnTo>
                  <a:lnTo>
                    <a:pt x="97" y="978"/>
                  </a:lnTo>
                  <a:lnTo>
                    <a:pt x="94" y="941"/>
                  </a:lnTo>
                  <a:lnTo>
                    <a:pt x="90" y="902"/>
                  </a:lnTo>
                  <a:lnTo>
                    <a:pt x="90" y="864"/>
                  </a:lnTo>
                  <a:lnTo>
                    <a:pt x="90" y="823"/>
                  </a:lnTo>
                  <a:lnTo>
                    <a:pt x="94" y="784"/>
                  </a:lnTo>
                  <a:lnTo>
                    <a:pt x="101" y="744"/>
                  </a:lnTo>
                  <a:lnTo>
                    <a:pt x="110" y="703"/>
                  </a:lnTo>
                  <a:lnTo>
                    <a:pt x="117" y="664"/>
                  </a:lnTo>
                  <a:lnTo>
                    <a:pt x="130" y="623"/>
                  </a:lnTo>
                  <a:lnTo>
                    <a:pt x="142" y="585"/>
                  </a:lnTo>
                  <a:lnTo>
                    <a:pt x="157" y="548"/>
                  </a:lnTo>
                  <a:lnTo>
                    <a:pt x="173" y="509"/>
                  </a:lnTo>
                  <a:lnTo>
                    <a:pt x="191" y="472"/>
                  </a:lnTo>
                  <a:lnTo>
                    <a:pt x="211" y="437"/>
                  </a:lnTo>
                  <a:lnTo>
                    <a:pt x="232" y="403"/>
                  </a:lnTo>
                  <a:lnTo>
                    <a:pt x="256" y="370"/>
                  </a:lnTo>
                  <a:lnTo>
                    <a:pt x="281" y="339"/>
                  </a:lnTo>
                  <a:lnTo>
                    <a:pt x="304" y="310"/>
                  </a:lnTo>
                  <a:lnTo>
                    <a:pt x="333" y="282"/>
                  </a:lnTo>
                  <a:lnTo>
                    <a:pt x="360" y="257"/>
                  </a:lnTo>
                  <a:lnTo>
                    <a:pt x="389" y="234"/>
                  </a:lnTo>
                  <a:lnTo>
                    <a:pt x="420" y="213"/>
                  </a:lnTo>
                  <a:lnTo>
                    <a:pt x="449" y="193"/>
                  </a:lnTo>
                  <a:lnTo>
                    <a:pt x="477" y="174"/>
                  </a:lnTo>
                  <a:lnTo>
                    <a:pt x="506" y="160"/>
                  </a:lnTo>
                  <a:lnTo>
                    <a:pt x="533" y="145"/>
                  </a:lnTo>
                  <a:lnTo>
                    <a:pt x="560" y="135"/>
                  </a:lnTo>
                  <a:lnTo>
                    <a:pt x="584" y="124"/>
                  </a:lnTo>
                  <a:lnTo>
                    <a:pt x="607" y="114"/>
                  </a:lnTo>
                  <a:lnTo>
                    <a:pt x="627" y="106"/>
                  </a:lnTo>
                  <a:lnTo>
                    <a:pt x="645" y="100"/>
                  </a:lnTo>
                  <a:lnTo>
                    <a:pt x="657" y="95"/>
                  </a:lnTo>
                  <a:lnTo>
                    <a:pt x="668" y="93"/>
                  </a:lnTo>
                  <a:lnTo>
                    <a:pt x="674" y="91"/>
                  </a:lnTo>
                  <a:lnTo>
                    <a:pt x="677" y="91"/>
                  </a:lnTo>
                  <a:lnTo>
                    <a:pt x="989" y="116"/>
                  </a:lnTo>
                  <a:lnTo>
                    <a:pt x="1453" y="606"/>
                  </a:lnTo>
                  <a:lnTo>
                    <a:pt x="1493" y="1067"/>
                  </a:lnTo>
                  <a:lnTo>
                    <a:pt x="1289" y="1451"/>
                  </a:lnTo>
                  <a:lnTo>
                    <a:pt x="1295" y="1554"/>
                  </a:lnTo>
                  <a:lnTo>
                    <a:pt x="1295" y="1554"/>
                  </a:lnTo>
                  <a:lnTo>
                    <a:pt x="1302" y="1550"/>
                  </a:lnTo>
                  <a:lnTo>
                    <a:pt x="1306" y="1548"/>
                  </a:lnTo>
                  <a:lnTo>
                    <a:pt x="1313" y="1544"/>
                  </a:lnTo>
                  <a:lnTo>
                    <a:pt x="1318" y="1540"/>
                  </a:lnTo>
                  <a:lnTo>
                    <a:pt x="1325" y="1536"/>
                  </a:lnTo>
                  <a:lnTo>
                    <a:pt x="1334" y="1530"/>
                  </a:lnTo>
                  <a:lnTo>
                    <a:pt x="1342" y="1524"/>
                  </a:lnTo>
                  <a:lnTo>
                    <a:pt x="1351" y="1517"/>
                  </a:lnTo>
                  <a:lnTo>
                    <a:pt x="1361" y="1509"/>
                  </a:lnTo>
                  <a:lnTo>
                    <a:pt x="1372" y="1499"/>
                  </a:lnTo>
                  <a:lnTo>
                    <a:pt x="1383" y="1488"/>
                  </a:lnTo>
                  <a:lnTo>
                    <a:pt x="1394" y="1476"/>
                  </a:lnTo>
                  <a:lnTo>
                    <a:pt x="1406" y="1462"/>
                  </a:lnTo>
                  <a:lnTo>
                    <a:pt x="1417" y="1447"/>
                  </a:lnTo>
                  <a:lnTo>
                    <a:pt x="1430" y="1431"/>
                  </a:lnTo>
                  <a:lnTo>
                    <a:pt x="1441" y="1414"/>
                  </a:lnTo>
                  <a:lnTo>
                    <a:pt x="1457" y="1395"/>
                  </a:lnTo>
                  <a:lnTo>
                    <a:pt x="1469" y="1373"/>
                  </a:lnTo>
                  <a:lnTo>
                    <a:pt x="1482" y="1354"/>
                  </a:lnTo>
                  <a:lnTo>
                    <a:pt x="1496" y="1331"/>
                  </a:lnTo>
                  <a:lnTo>
                    <a:pt x="1511" y="1309"/>
                  </a:lnTo>
                  <a:lnTo>
                    <a:pt x="1523" y="1284"/>
                  </a:lnTo>
                  <a:lnTo>
                    <a:pt x="1536" y="1261"/>
                  </a:lnTo>
                  <a:lnTo>
                    <a:pt x="1549" y="1236"/>
                  </a:lnTo>
                  <a:lnTo>
                    <a:pt x="1561" y="1209"/>
                  </a:lnTo>
                  <a:lnTo>
                    <a:pt x="1572" y="1182"/>
                  </a:lnTo>
                  <a:lnTo>
                    <a:pt x="1583" y="1154"/>
                  </a:lnTo>
                  <a:lnTo>
                    <a:pt x="1592" y="1127"/>
                  </a:lnTo>
                  <a:lnTo>
                    <a:pt x="1601" y="1102"/>
                  </a:lnTo>
                  <a:lnTo>
                    <a:pt x="1608" y="1073"/>
                  </a:lnTo>
                  <a:lnTo>
                    <a:pt x="1613" y="1046"/>
                  </a:lnTo>
                  <a:lnTo>
                    <a:pt x="1617" y="1017"/>
                  </a:lnTo>
                  <a:lnTo>
                    <a:pt x="1622" y="990"/>
                  </a:lnTo>
                  <a:lnTo>
                    <a:pt x="1624" y="961"/>
                  </a:lnTo>
                  <a:lnTo>
                    <a:pt x="1626" y="933"/>
                  </a:lnTo>
                  <a:lnTo>
                    <a:pt x="1626" y="904"/>
                  </a:lnTo>
                  <a:lnTo>
                    <a:pt x="1628" y="877"/>
                  </a:lnTo>
                  <a:lnTo>
                    <a:pt x="1624" y="848"/>
                  </a:lnTo>
                  <a:lnTo>
                    <a:pt x="1624" y="821"/>
                  </a:lnTo>
                  <a:lnTo>
                    <a:pt x="1621" y="792"/>
                  </a:lnTo>
                  <a:lnTo>
                    <a:pt x="1619" y="767"/>
                  </a:lnTo>
                  <a:lnTo>
                    <a:pt x="1615" y="738"/>
                  </a:lnTo>
                  <a:lnTo>
                    <a:pt x="1612" y="711"/>
                  </a:lnTo>
                  <a:lnTo>
                    <a:pt x="1606" y="685"/>
                  </a:lnTo>
                  <a:lnTo>
                    <a:pt x="1601" y="660"/>
                  </a:lnTo>
                  <a:lnTo>
                    <a:pt x="1594" y="631"/>
                  </a:lnTo>
                  <a:lnTo>
                    <a:pt x="1588" y="606"/>
                  </a:lnTo>
                  <a:lnTo>
                    <a:pt x="1579" y="579"/>
                  </a:lnTo>
                  <a:lnTo>
                    <a:pt x="1572" y="556"/>
                  </a:lnTo>
                  <a:lnTo>
                    <a:pt x="1563" y="530"/>
                  </a:lnTo>
                  <a:lnTo>
                    <a:pt x="1554" y="505"/>
                  </a:lnTo>
                  <a:lnTo>
                    <a:pt x="1545" y="482"/>
                  </a:lnTo>
                  <a:lnTo>
                    <a:pt x="1534" y="459"/>
                  </a:lnTo>
                  <a:lnTo>
                    <a:pt x="1520" y="434"/>
                  </a:lnTo>
                  <a:lnTo>
                    <a:pt x="1509" y="410"/>
                  </a:lnTo>
                  <a:lnTo>
                    <a:pt x="1495" y="385"/>
                  </a:lnTo>
                  <a:lnTo>
                    <a:pt x="1480" y="364"/>
                  </a:lnTo>
                  <a:lnTo>
                    <a:pt x="1464" y="341"/>
                  </a:lnTo>
                  <a:lnTo>
                    <a:pt x="1450" y="319"/>
                  </a:lnTo>
                  <a:lnTo>
                    <a:pt x="1433" y="296"/>
                  </a:lnTo>
                  <a:lnTo>
                    <a:pt x="1417" y="277"/>
                  </a:lnTo>
                  <a:lnTo>
                    <a:pt x="1397" y="253"/>
                  </a:lnTo>
                  <a:lnTo>
                    <a:pt x="1376" y="234"/>
                  </a:lnTo>
                  <a:lnTo>
                    <a:pt x="1354" y="213"/>
                  </a:lnTo>
                  <a:lnTo>
                    <a:pt x="1333" y="195"/>
                  </a:lnTo>
                  <a:lnTo>
                    <a:pt x="1307" y="174"/>
                  </a:lnTo>
                  <a:lnTo>
                    <a:pt x="1282" y="158"/>
                  </a:lnTo>
                  <a:lnTo>
                    <a:pt x="1257" y="141"/>
                  </a:lnTo>
                  <a:lnTo>
                    <a:pt x="1230" y="126"/>
                  </a:lnTo>
                  <a:lnTo>
                    <a:pt x="1203" y="110"/>
                  </a:lnTo>
                  <a:lnTo>
                    <a:pt x="1174" y="95"/>
                  </a:lnTo>
                  <a:lnTo>
                    <a:pt x="1147" y="81"/>
                  </a:lnTo>
                  <a:lnTo>
                    <a:pt x="1118" y="69"/>
                  </a:lnTo>
                  <a:lnTo>
                    <a:pt x="1091" y="58"/>
                  </a:lnTo>
                  <a:lnTo>
                    <a:pt x="1064" y="46"/>
                  </a:lnTo>
                  <a:lnTo>
                    <a:pt x="1035" y="38"/>
                  </a:lnTo>
                  <a:lnTo>
                    <a:pt x="1008" y="29"/>
                  </a:lnTo>
                  <a:lnTo>
                    <a:pt x="980" y="21"/>
                  </a:lnTo>
                  <a:lnTo>
                    <a:pt x="953" y="13"/>
                  </a:lnTo>
                  <a:lnTo>
                    <a:pt x="922" y="7"/>
                  </a:lnTo>
                  <a:lnTo>
                    <a:pt x="893" y="5"/>
                  </a:lnTo>
                  <a:lnTo>
                    <a:pt x="861" y="2"/>
                  </a:lnTo>
                  <a:lnTo>
                    <a:pt x="828" y="0"/>
                  </a:lnTo>
                  <a:lnTo>
                    <a:pt x="798" y="0"/>
                  </a:lnTo>
                  <a:lnTo>
                    <a:pt x="765" y="3"/>
                  </a:lnTo>
                  <a:lnTo>
                    <a:pt x="733" y="3"/>
                  </a:lnTo>
                  <a:lnTo>
                    <a:pt x="701" y="7"/>
                  </a:lnTo>
                  <a:lnTo>
                    <a:pt x="668" y="11"/>
                  </a:lnTo>
                  <a:lnTo>
                    <a:pt x="638" y="17"/>
                  </a:lnTo>
                  <a:lnTo>
                    <a:pt x="607" y="25"/>
                  </a:lnTo>
                  <a:lnTo>
                    <a:pt x="576" y="33"/>
                  </a:lnTo>
                  <a:lnTo>
                    <a:pt x="548" y="40"/>
                  </a:lnTo>
                  <a:lnTo>
                    <a:pt x="519" y="52"/>
                  </a:lnTo>
                  <a:lnTo>
                    <a:pt x="492" y="62"/>
                  </a:lnTo>
                  <a:lnTo>
                    <a:pt x="465" y="75"/>
                  </a:lnTo>
                  <a:lnTo>
                    <a:pt x="440" y="87"/>
                  </a:lnTo>
                  <a:lnTo>
                    <a:pt x="418" y="102"/>
                  </a:lnTo>
                  <a:lnTo>
                    <a:pt x="394" y="114"/>
                  </a:lnTo>
                  <a:lnTo>
                    <a:pt x="375" y="127"/>
                  </a:lnTo>
                  <a:lnTo>
                    <a:pt x="357" y="141"/>
                  </a:lnTo>
                  <a:lnTo>
                    <a:pt x="340" y="155"/>
                  </a:lnTo>
                  <a:lnTo>
                    <a:pt x="324" y="166"/>
                  </a:lnTo>
                  <a:lnTo>
                    <a:pt x="312" y="178"/>
                  </a:lnTo>
                  <a:lnTo>
                    <a:pt x="299" y="188"/>
                  </a:lnTo>
                  <a:lnTo>
                    <a:pt x="290" y="197"/>
                  </a:lnTo>
                  <a:lnTo>
                    <a:pt x="281" y="203"/>
                  </a:lnTo>
                  <a:lnTo>
                    <a:pt x="277" y="209"/>
                  </a:lnTo>
                  <a:lnTo>
                    <a:pt x="272" y="213"/>
                  </a:lnTo>
                  <a:lnTo>
                    <a:pt x="272" y="215"/>
                  </a:lnTo>
                  <a:lnTo>
                    <a:pt x="171" y="315"/>
                  </a:lnTo>
                  <a:lnTo>
                    <a:pt x="171" y="315"/>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3" name="Freeform 27"/>
            <p:cNvSpPr>
              <a:spLocks/>
            </p:cNvSpPr>
            <p:nvPr/>
          </p:nvSpPr>
          <p:spPr bwMode="auto">
            <a:xfrm>
              <a:off x="4568" y="1859"/>
              <a:ext cx="562" cy="1242"/>
            </a:xfrm>
            <a:custGeom>
              <a:avLst/>
              <a:gdLst/>
              <a:ahLst/>
              <a:cxnLst>
                <a:cxn ang="0">
                  <a:pos x="380" y="12"/>
                </a:cxn>
                <a:cxn ang="0">
                  <a:pos x="394" y="35"/>
                </a:cxn>
                <a:cxn ang="0">
                  <a:pos x="416" y="72"/>
                </a:cxn>
                <a:cxn ang="0">
                  <a:pos x="439" y="115"/>
                </a:cxn>
                <a:cxn ang="0">
                  <a:pos x="461" y="167"/>
                </a:cxn>
                <a:cxn ang="0">
                  <a:pos x="477" y="219"/>
                </a:cxn>
                <a:cxn ang="0">
                  <a:pos x="492" y="275"/>
                </a:cxn>
                <a:cxn ang="0">
                  <a:pos x="504" y="328"/>
                </a:cxn>
                <a:cxn ang="0">
                  <a:pos x="513" y="374"/>
                </a:cxn>
                <a:cxn ang="0">
                  <a:pos x="520" y="411"/>
                </a:cxn>
                <a:cxn ang="0">
                  <a:pos x="526" y="434"/>
                </a:cxn>
                <a:cxn ang="0">
                  <a:pos x="531" y="452"/>
                </a:cxn>
                <a:cxn ang="0">
                  <a:pos x="542" y="450"/>
                </a:cxn>
                <a:cxn ang="0">
                  <a:pos x="520" y="576"/>
                </a:cxn>
                <a:cxn ang="0">
                  <a:pos x="519" y="597"/>
                </a:cxn>
                <a:cxn ang="0">
                  <a:pos x="515" y="622"/>
                </a:cxn>
                <a:cxn ang="0">
                  <a:pos x="510" y="657"/>
                </a:cxn>
                <a:cxn ang="0">
                  <a:pos x="502" y="692"/>
                </a:cxn>
                <a:cxn ang="0">
                  <a:pos x="492" y="731"/>
                </a:cxn>
                <a:cxn ang="0">
                  <a:pos x="477" y="773"/>
                </a:cxn>
                <a:cxn ang="0">
                  <a:pos x="457" y="818"/>
                </a:cxn>
                <a:cxn ang="0">
                  <a:pos x="436" y="861"/>
                </a:cxn>
                <a:cxn ang="0">
                  <a:pos x="412" y="901"/>
                </a:cxn>
                <a:cxn ang="0">
                  <a:pos x="387" y="940"/>
                </a:cxn>
                <a:cxn ang="0">
                  <a:pos x="364" y="975"/>
                </a:cxn>
                <a:cxn ang="0">
                  <a:pos x="342" y="1000"/>
                </a:cxn>
                <a:cxn ang="0">
                  <a:pos x="319" y="1025"/>
                </a:cxn>
                <a:cxn ang="0">
                  <a:pos x="297" y="1047"/>
                </a:cxn>
                <a:cxn ang="0">
                  <a:pos x="281" y="1070"/>
                </a:cxn>
                <a:cxn ang="0">
                  <a:pos x="247" y="1103"/>
                </a:cxn>
                <a:cxn ang="0">
                  <a:pos x="222" y="1128"/>
                </a:cxn>
                <a:cxn ang="0">
                  <a:pos x="198" y="1145"/>
                </a:cxn>
                <a:cxn ang="0">
                  <a:pos x="171" y="1167"/>
                </a:cxn>
                <a:cxn ang="0">
                  <a:pos x="132" y="1186"/>
                </a:cxn>
                <a:cxn ang="0">
                  <a:pos x="90" y="1205"/>
                </a:cxn>
                <a:cxn ang="0">
                  <a:pos x="52" y="1225"/>
                </a:cxn>
                <a:cxn ang="0">
                  <a:pos x="171" y="1097"/>
                </a:cxn>
                <a:cxn ang="0">
                  <a:pos x="191" y="1070"/>
                </a:cxn>
                <a:cxn ang="0">
                  <a:pos x="214" y="1035"/>
                </a:cxn>
                <a:cxn ang="0">
                  <a:pos x="241" y="994"/>
                </a:cxn>
                <a:cxn ang="0">
                  <a:pos x="268" y="954"/>
                </a:cxn>
                <a:cxn ang="0">
                  <a:pos x="292" y="915"/>
                </a:cxn>
                <a:cxn ang="0">
                  <a:pos x="310" y="878"/>
                </a:cxn>
                <a:cxn ang="0">
                  <a:pos x="326" y="843"/>
                </a:cxn>
                <a:cxn ang="0">
                  <a:pos x="335" y="804"/>
                </a:cxn>
                <a:cxn ang="0">
                  <a:pos x="344" y="764"/>
                </a:cxn>
                <a:cxn ang="0">
                  <a:pos x="351" y="713"/>
                </a:cxn>
                <a:cxn ang="0">
                  <a:pos x="357" y="655"/>
                </a:cxn>
                <a:cxn ang="0">
                  <a:pos x="360" y="597"/>
                </a:cxn>
                <a:cxn ang="0">
                  <a:pos x="364" y="549"/>
                </a:cxn>
                <a:cxn ang="0">
                  <a:pos x="366" y="516"/>
                </a:cxn>
                <a:cxn ang="0">
                  <a:pos x="367" y="504"/>
                </a:cxn>
                <a:cxn ang="0">
                  <a:pos x="371" y="0"/>
                </a:cxn>
              </a:cxnLst>
              <a:rect l="0" t="0" r="r" b="b"/>
              <a:pathLst>
                <a:path w="562" h="1242">
                  <a:moveTo>
                    <a:pt x="371" y="0"/>
                  </a:moveTo>
                  <a:lnTo>
                    <a:pt x="373" y="2"/>
                  </a:lnTo>
                  <a:lnTo>
                    <a:pt x="380" y="12"/>
                  </a:lnTo>
                  <a:lnTo>
                    <a:pt x="384" y="18"/>
                  </a:lnTo>
                  <a:lnTo>
                    <a:pt x="389" y="25"/>
                  </a:lnTo>
                  <a:lnTo>
                    <a:pt x="394" y="35"/>
                  </a:lnTo>
                  <a:lnTo>
                    <a:pt x="402" y="47"/>
                  </a:lnTo>
                  <a:lnTo>
                    <a:pt x="409" y="58"/>
                  </a:lnTo>
                  <a:lnTo>
                    <a:pt x="416" y="72"/>
                  </a:lnTo>
                  <a:lnTo>
                    <a:pt x="423" y="84"/>
                  </a:lnTo>
                  <a:lnTo>
                    <a:pt x="432" y="99"/>
                  </a:lnTo>
                  <a:lnTo>
                    <a:pt x="439" y="115"/>
                  </a:lnTo>
                  <a:lnTo>
                    <a:pt x="447" y="130"/>
                  </a:lnTo>
                  <a:lnTo>
                    <a:pt x="454" y="148"/>
                  </a:lnTo>
                  <a:lnTo>
                    <a:pt x="461" y="167"/>
                  </a:lnTo>
                  <a:lnTo>
                    <a:pt x="466" y="184"/>
                  </a:lnTo>
                  <a:lnTo>
                    <a:pt x="472" y="202"/>
                  </a:lnTo>
                  <a:lnTo>
                    <a:pt x="477" y="219"/>
                  </a:lnTo>
                  <a:lnTo>
                    <a:pt x="484" y="239"/>
                  </a:lnTo>
                  <a:lnTo>
                    <a:pt x="488" y="256"/>
                  </a:lnTo>
                  <a:lnTo>
                    <a:pt x="492" y="275"/>
                  </a:lnTo>
                  <a:lnTo>
                    <a:pt x="497" y="293"/>
                  </a:lnTo>
                  <a:lnTo>
                    <a:pt x="501" y="312"/>
                  </a:lnTo>
                  <a:lnTo>
                    <a:pt x="504" y="328"/>
                  </a:lnTo>
                  <a:lnTo>
                    <a:pt x="508" y="343"/>
                  </a:lnTo>
                  <a:lnTo>
                    <a:pt x="510" y="359"/>
                  </a:lnTo>
                  <a:lnTo>
                    <a:pt x="513" y="374"/>
                  </a:lnTo>
                  <a:lnTo>
                    <a:pt x="515" y="386"/>
                  </a:lnTo>
                  <a:lnTo>
                    <a:pt x="519" y="399"/>
                  </a:lnTo>
                  <a:lnTo>
                    <a:pt x="520" y="411"/>
                  </a:lnTo>
                  <a:lnTo>
                    <a:pt x="524" y="421"/>
                  </a:lnTo>
                  <a:lnTo>
                    <a:pt x="524" y="428"/>
                  </a:lnTo>
                  <a:lnTo>
                    <a:pt x="526" y="434"/>
                  </a:lnTo>
                  <a:lnTo>
                    <a:pt x="528" y="440"/>
                  </a:lnTo>
                  <a:lnTo>
                    <a:pt x="529" y="446"/>
                  </a:lnTo>
                  <a:lnTo>
                    <a:pt x="531" y="452"/>
                  </a:lnTo>
                  <a:lnTo>
                    <a:pt x="537" y="454"/>
                  </a:lnTo>
                  <a:lnTo>
                    <a:pt x="540" y="452"/>
                  </a:lnTo>
                  <a:lnTo>
                    <a:pt x="542" y="450"/>
                  </a:lnTo>
                  <a:lnTo>
                    <a:pt x="562" y="521"/>
                  </a:lnTo>
                  <a:lnTo>
                    <a:pt x="520" y="574"/>
                  </a:lnTo>
                  <a:lnTo>
                    <a:pt x="520" y="576"/>
                  </a:lnTo>
                  <a:lnTo>
                    <a:pt x="520" y="583"/>
                  </a:lnTo>
                  <a:lnTo>
                    <a:pt x="519" y="587"/>
                  </a:lnTo>
                  <a:lnTo>
                    <a:pt x="519" y="597"/>
                  </a:lnTo>
                  <a:lnTo>
                    <a:pt x="517" y="605"/>
                  </a:lnTo>
                  <a:lnTo>
                    <a:pt x="517" y="614"/>
                  </a:lnTo>
                  <a:lnTo>
                    <a:pt x="515" y="622"/>
                  </a:lnTo>
                  <a:lnTo>
                    <a:pt x="513" y="634"/>
                  </a:lnTo>
                  <a:lnTo>
                    <a:pt x="511" y="644"/>
                  </a:lnTo>
                  <a:lnTo>
                    <a:pt x="510" y="657"/>
                  </a:lnTo>
                  <a:lnTo>
                    <a:pt x="508" y="669"/>
                  </a:lnTo>
                  <a:lnTo>
                    <a:pt x="504" y="680"/>
                  </a:lnTo>
                  <a:lnTo>
                    <a:pt x="502" y="692"/>
                  </a:lnTo>
                  <a:lnTo>
                    <a:pt x="501" y="706"/>
                  </a:lnTo>
                  <a:lnTo>
                    <a:pt x="495" y="717"/>
                  </a:lnTo>
                  <a:lnTo>
                    <a:pt x="492" y="731"/>
                  </a:lnTo>
                  <a:lnTo>
                    <a:pt x="486" y="744"/>
                  </a:lnTo>
                  <a:lnTo>
                    <a:pt x="483" y="760"/>
                  </a:lnTo>
                  <a:lnTo>
                    <a:pt x="477" y="773"/>
                  </a:lnTo>
                  <a:lnTo>
                    <a:pt x="470" y="787"/>
                  </a:lnTo>
                  <a:lnTo>
                    <a:pt x="465" y="802"/>
                  </a:lnTo>
                  <a:lnTo>
                    <a:pt x="457" y="818"/>
                  </a:lnTo>
                  <a:lnTo>
                    <a:pt x="450" y="832"/>
                  </a:lnTo>
                  <a:lnTo>
                    <a:pt x="443" y="845"/>
                  </a:lnTo>
                  <a:lnTo>
                    <a:pt x="436" y="861"/>
                  </a:lnTo>
                  <a:lnTo>
                    <a:pt x="429" y="876"/>
                  </a:lnTo>
                  <a:lnTo>
                    <a:pt x="420" y="890"/>
                  </a:lnTo>
                  <a:lnTo>
                    <a:pt x="412" y="901"/>
                  </a:lnTo>
                  <a:lnTo>
                    <a:pt x="403" y="915"/>
                  </a:lnTo>
                  <a:lnTo>
                    <a:pt x="396" y="930"/>
                  </a:lnTo>
                  <a:lnTo>
                    <a:pt x="387" y="940"/>
                  </a:lnTo>
                  <a:lnTo>
                    <a:pt x="380" y="954"/>
                  </a:lnTo>
                  <a:lnTo>
                    <a:pt x="371" y="963"/>
                  </a:lnTo>
                  <a:lnTo>
                    <a:pt x="364" y="975"/>
                  </a:lnTo>
                  <a:lnTo>
                    <a:pt x="357" y="983"/>
                  </a:lnTo>
                  <a:lnTo>
                    <a:pt x="349" y="992"/>
                  </a:lnTo>
                  <a:lnTo>
                    <a:pt x="342" y="1000"/>
                  </a:lnTo>
                  <a:lnTo>
                    <a:pt x="333" y="1010"/>
                  </a:lnTo>
                  <a:lnTo>
                    <a:pt x="326" y="1018"/>
                  </a:lnTo>
                  <a:lnTo>
                    <a:pt x="319" y="1025"/>
                  </a:lnTo>
                  <a:lnTo>
                    <a:pt x="312" y="1033"/>
                  </a:lnTo>
                  <a:lnTo>
                    <a:pt x="306" y="1041"/>
                  </a:lnTo>
                  <a:lnTo>
                    <a:pt x="297" y="1047"/>
                  </a:lnTo>
                  <a:lnTo>
                    <a:pt x="292" y="1054"/>
                  </a:lnTo>
                  <a:lnTo>
                    <a:pt x="286" y="1060"/>
                  </a:lnTo>
                  <a:lnTo>
                    <a:pt x="281" y="1070"/>
                  </a:lnTo>
                  <a:lnTo>
                    <a:pt x="270" y="1080"/>
                  </a:lnTo>
                  <a:lnTo>
                    <a:pt x="258" y="1091"/>
                  </a:lnTo>
                  <a:lnTo>
                    <a:pt x="247" y="1103"/>
                  </a:lnTo>
                  <a:lnTo>
                    <a:pt x="236" y="1116"/>
                  </a:lnTo>
                  <a:lnTo>
                    <a:pt x="229" y="1120"/>
                  </a:lnTo>
                  <a:lnTo>
                    <a:pt x="222" y="1128"/>
                  </a:lnTo>
                  <a:lnTo>
                    <a:pt x="214" y="1134"/>
                  </a:lnTo>
                  <a:lnTo>
                    <a:pt x="207" y="1140"/>
                  </a:lnTo>
                  <a:lnTo>
                    <a:pt x="198" y="1145"/>
                  </a:lnTo>
                  <a:lnTo>
                    <a:pt x="191" y="1151"/>
                  </a:lnTo>
                  <a:lnTo>
                    <a:pt x="180" y="1159"/>
                  </a:lnTo>
                  <a:lnTo>
                    <a:pt x="171" y="1167"/>
                  </a:lnTo>
                  <a:lnTo>
                    <a:pt x="159" y="1173"/>
                  </a:lnTo>
                  <a:lnTo>
                    <a:pt x="146" y="1180"/>
                  </a:lnTo>
                  <a:lnTo>
                    <a:pt x="132" y="1186"/>
                  </a:lnTo>
                  <a:lnTo>
                    <a:pt x="119" y="1194"/>
                  </a:lnTo>
                  <a:lnTo>
                    <a:pt x="104" y="1200"/>
                  </a:lnTo>
                  <a:lnTo>
                    <a:pt x="90" y="1205"/>
                  </a:lnTo>
                  <a:lnTo>
                    <a:pt x="77" y="1213"/>
                  </a:lnTo>
                  <a:lnTo>
                    <a:pt x="67" y="1219"/>
                  </a:lnTo>
                  <a:lnTo>
                    <a:pt x="52" y="1225"/>
                  </a:lnTo>
                  <a:lnTo>
                    <a:pt x="0" y="1242"/>
                  </a:lnTo>
                  <a:lnTo>
                    <a:pt x="168" y="1103"/>
                  </a:lnTo>
                  <a:lnTo>
                    <a:pt x="171" y="1097"/>
                  </a:lnTo>
                  <a:lnTo>
                    <a:pt x="178" y="1085"/>
                  </a:lnTo>
                  <a:lnTo>
                    <a:pt x="182" y="1078"/>
                  </a:lnTo>
                  <a:lnTo>
                    <a:pt x="191" y="1070"/>
                  </a:lnTo>
                  <a:lnTo>
                    <a:pt x="198" y="1058"/>
                  </a:lnTo>
                  <a:lnTo>
                    <a:pt x="205" y="1047"/>
                  </a:lnTo>
                  <a:lnTo>
                    <a:pt x="214" y="1035"/>
                  </a:lnTo>
                  <a:lnTo>
                    <a:pt x="223" y="1021"/>
                  </a:lnTo>
                  <a:lnTo>
                    <a:pt x="232" y="1008"/>
                  </a:lnTo>
                  <a:lnTo>
                    <a:pt x="241" y="994"/>
                  </a:lnTo>
                  <a:lnTo>
                    <a:pt x="250" y="979"/>
                  </a:lnTo>
                  <a:lnTo>
                    <a:pt x="259" y="967"/>
                  </a:lnTo>
                  <a:lnTo>
                    <a:pt x="268" y="954"/>
                  </a:lnTo>
                  <a:lnTo>
                    <a:pt x="277" y="940"/>
                  </a:lnTo>
                  <a:lnTo>
                    <a:pt x="285" y="926"/>
                  </a:lnTo>
                  <a:lnTo>
                    <a:pt x="292" y="915"/>
                  </a:lnTo>
                  <a:lnTo>
                    <a:pt x="297" y="901"/>
                  </a:lnTo>
                  <a:lnTo>
                    <a:pt x="306" y="890"/>
                  </a:lnTo>
                  <a:lnTo>
                    <a:pt x="310" y="878"/>
                  </a:lnTo>
                  <a:lnTo>
                    <a:pt x="315" y="866"/>
                  </a:lnTo>
                  <a:lnTo>
                    <a:pt x="321" y="855"/>
                  </a:lnTo>
                  <a:lnTo>
                    <a:pt x="326" y="843"/>
                  </a:lnTo>
                  <a:lnTo>
                    <a:pt x="328" y="830"/>
                  </a:lnTo>
                  <a:lnTo>
                    <a:pt x="331" y="818"/>
                  </a:lnTo>
                  <a:lnTo>
                    <a:pt x="335" y="804"/>
                  </a:lnTo>
                  <a:lnTo>
                    <a:pt x="339" y="791"/>
                  </a:lnTo>
                  <a:lnTo>
                    <a:pt x="342" y="777"/>
                  </a:lnTo>
                  <a:lnTo>
                    <a:pt x="344" y="764"/>
                  </a:lnTo>
                  <a:lnTo>
                    <a:pt x="346" y="746"/>
                  </a:lnTo>
                  <a:lnTo>
                    <a:pt x="349" y="731"/>
                  </a:lnTo>
                  <a:lnTo>
                    <a:pt x="351" y="713"/>
                  </a:lnTo>
                  <a:lnTo>
                    <a:pt x="353" y="694"/>
                  </a:lnTo>
                  <a:lnTo>
                    <a:pt x="353" y="675"/>
                  </a:lnTo>
                  <a:lnTo>
                    <a:pt x="357" y="655"/>
                  </a:lnTo>
                  <a:lnTo>
                    <a:pt x="357" y="636"/>
                  </a:lnTo>
                  <a:lnTo>
                    <a:pt x="358" y="616"/>
                  </a:lnTo>
                  <a:lnTo>
                    <a:pt x="360" y="597"/>
                  </a:lnTo>
                  <a:lnTo>
                    <a:pt x="362" y="582"/>
                  </a:lnTo>
                  <a:lnTo>
                    <a:pt x="362" y="564"/>
                  </a:lnTo>
                  <a:lnTo>
                    <a:pt x="364" y="549"/>
                  </a:lnTo>
                  <a:lnTo>
                    <a:pt x="364" y="537"/>
                  </a:lnTo>
                  <a:lnTo>
                    <a:pt x="366" y="525"/>
                  </a:lnTo>
                  <a:lnTo>
                    <a:pt x="366" y="516"/>
                  </a:lnTo>
                  <a:lnTo>
                    <a:pt x="366" y="510"/>
                  </a:lnTo>
                  <a:lnTo>
                    <a:pt x="366" y="504"/>
                  </a:lnTo>
                  <a:lnTo>
                    <a:pt x="367" y="504"/>
                  </a:lnTo>
                  <a:lnTo>
                    <a:pt x="313" y="70"/>
                  </a:lnTo>
                  <a:lnTo>
                    <a:pt x="371" y="0"/>
                  </a:lnTo>
                  <a:lnTo>
                    <a:pt x="371" y="0"/>
                  </a:lnTo>
                  <a:close/>
                </a:path>
              </a:pathLst>
            </a:custGeom>
            <a:solidFill>
              <a:srgbClr val="B8B8D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4" name="Freeform 28"/>
            <p:cNvSpPr>
              <a:spLocks/>
            </p:cNvSpPr>
            <p:nvPr/>
          </p:nvSpPr>
          <p:spPr bwMode="auto">
            <a:xfrm>
              <a:off x="4754" y="3318"/>
              <a:ext cx="358" cy="733"/>
            </a:xfrm>
            <a:custGeom>
              <a:avLst/>
              <a:gdLst/>
              <a:ahLst/>
              <a:cxnLst>
                <a:cxn ang="0">
                  <a:pos x="72" y="0"/>
                </a:cxn>
                <a:cxn ang="0">
                  <a:pos x="280" y="452"/>
                </a:cxn>
                <a:cxn ang="0">
                  <a:pos x="358" y="651"/>
                </a:cxn>
                <a:cxn ang="0">
                  <a:pos x="318" y="700"/>
                </a:cxn>
                <a:cxn ang="0">
                  <a:pos x="226" y="733"/>
                </a:cxn>
                <a:cxn ang="0">
                  <a:pos x="0" y="248"/>
                </a:cxn>
                <a:cxn ang="0">
                  <a:pos x="14" y="14"/>
                </a:cxn>
                <a:cxn ang="0">
                  <a:pos x="72" y="0"/>
                </a:cxn>
                <a:cxn ang="0">
                  <a:pos x="72" y="0"/>
                </a:cxn>
              </a:cxnLst>
              <a:rect l="0" t="0" r="r" b="b"/>
              <a:pathLst>
                <a:path w="358" h="733">
                  <a:moveTo>
                    <a:pt x="72" y="0"/>
                  </a:moveTo>
                  <a:lnTo>
                    <a:pt x="280" y="452"/>
                  </a:lnTo>
                  <a:lnTo>
                    <a:pt x="358" y="651"/>
                  </a:lnTo>
                  <a:lnTo>
                    <a:pt x="318" y="700"/>
                  </a:lnTo>
                  <a:lnTo>
                    <a:pt x="226" y="733"/>
                  </a:lnTo>
                  <a:lnTo>
                    <a:pt x="0" y="248"/>
                  </a:lnTo>
                  <a:lnTo>
                    <a:pt x="14" y="14"/>
                  </a:lnTo>
                  <a:lnTo>
                    <a:pt x="72" y="0"/>
                  </a:lnTo>
                  <a:lnTo>
                    <a:pt x="72" y="0"/>
                  </a:lnTo>
                  <a:close/>
                </a:path>
              </a:pathLst>
            </a:custGeom>
            <a:solidFill>
              <a:srgbClr val="B8B8D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5" name="Freeform 29"/>
            <p:cNvSpPr>
              <a:spLocks/>
            </p:cNvSpPr>
            <p:nvPr/>
          </p:nvSpPr>
          <p:spPr bwMode="auto">
            <a:xfrm>
              <a:off x="2443" y="4163"/>
              <a:ext cx="229" cy="56"/>
            </a:xfrm>
            <a:custGeom>
              <a:avLst/>
              <a:gdLst/>
              <a:ahLst/>
              <a:cxnLst>
                <a:cxn ang="0">
                  <a:pos x="2" y="6"/>
                </a:cxn>
                <a:cxn ang="0">
                  <a:pos x="0" y="50"/>
                </a:cxn>
                <a:cxn ang="0">
                  <a:pos x="229" y="56"/>
                </a:cxn>
                <a:cxn ang="0">
                  <a:pos x="217" y="31"/>
                </a:cxn>
                <a:cxn ang="0">
                  <a:pos x="91" y="0"/>
                </a:cxn>
                <a:cxn ang="0">
                  <a:pos x="2" y="6"/>
                </a:cxn>
                <a:cxn ang="0">
                  <a:pos x="2" y="6"/>
                </a:cxn>
              </a:cxnLst>
              <a:rect l="0" t="0" r="r" b="b"/>
              <a:pathLst>
                <a:path w="229" h="56">
                  <a:moveTo>
                    <a:pt x="2" y="6"/>
                  </a:moveTo>
                  <a:lnTo>
                    <a:pt x="0" y="50"/>
                  </a:lnTo>
                  <a:lnTo>
                    <a:pt x="229" y="56"/>
                  </a:lnTo>
                  <a:lnTo>
                    <a:pt x="217" y="31"/>
                  </a:lnTo>
                  <a:lnTo>
                    <a:pt x="91" y="0"/>
                  </a:lnTo>
                  <a:lnTo>
                    <a:pt x="2" y="6"/>
                  </a:lnTo>
                  <a:lnTo>
                    <a:pt x="2" y="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6" name="Freeform 30"/>
            <p:cNvSpPr>
              <a:spLocks/>
            </p:cNvSpPr>
            <p:nvPr/>
          </p:nvSpPr>
          <p:spPr bwMode="auto">
            <a:xfrm>
              <a:off x="2926" y="4169"/>
              <a:ext cx="268" cy="77"/>
            </a:xfrm>
            <a:custGeom>
              <a:avLst/>
              <a:gdLst/>
              <a:ahLst/>
              <a:cxnLst>
                <a:cxn ang="0">
                  <a:pos x="16" y="11"/>
                </a:cxn>
                <a:cxn ang="0">
                  <a:pos x="0" y="68"/>
                </a:cxn>
                <a:cxn ang="0">
                  <a:pos x="68" y="77"/>
                </a:cxn>
                <a:cxn ang="0">
                  <a:pos x="101" y="62"/>
                </a:cxn>
                <a:cxn ang="0">
                  <a:pos x="124" y="77"/>
                </a:cxn>
                <a:cxn ang="0">
                  <a:pos x="268" y="73"/>
                </a:cxn>
                <a:cxn ang="0">
                  <a:pos x="250" y="50"/>
                </a:cxn>
                <a:cxn ang="0">
                  <a:pos x="110" y="0"/>
                </a:cxn>
                <a:cxn ang="0">
                  <a:pos x="16" y="11"/>
                </a:cxn>
                <a:cxn ang="0">
                  <a:pos x="16" y="11"/>
                </a:cxn>
              </a:cxnLst>
              <a:rect l="0" t="0" r="r" b="b"/>
              <a:pathLst>
                <a:path w="268" h="77">
                  <a:moveTo>
                    <a:pt x="16" y="11"/>
                  </a:moveTo>
                  <a:lnTo>
                    <a:pt x="0" y="68"/>
                  </a:lnTo>
                  <a:lnTo>
                    <a:pt x="68" y="77"/>
                  </a:lnTo>
                  <a:lnTo>
                    <a:pt x="101" y="62"/>
                  </a:lnTo>
                  <a:lnTo>
                    <a:pt x="124" y="77"/>
                  </a:lnTo>
                  <a:lnTo>
                    <a:pt x="268" y="73"/>
                  </a:lnTo>
                  <a:lnTo>
                    <a:pt x="250" y="50"/>
                  </a:lnTo>
                  <a:lnTo>
                    <a:pt x="110" y="0"/>
                  </a:lnTo>
                  <a:lnTo>
                    <a:pt x="16" y="11"/>
                  </a:lnTo>
                  <a:lnTo>
                    <a:pt x="16" y="11"/>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7" name="Freeform 31"/>
            <p:cNvSpPr>
              <a:spLocks/>
            </p:cNvSpPr>
            <p:nvPr/>
          </p:nvSpPr>
          <p:spPr bwMode="auto">
            <a:xfrm>
              <a:off x="3403" y="1588"/>
              <a:ext cx="857" cy="1637"/>
            </a:xfrm>
            <a:custGeom>
              <a:avLst/>
              <a:gdLst/>
              <a:ahLst/>
              <a:cxnLst>
                <a:cxn ang="0">
                  <a:pos x="339" y="109"/>
                </a:cxn>
                <a:cxn ang="0">
                  <a:pos x="270" y="174"/>
                </a:cxn>
                <a:cxn ang="0">
                  <a:pos x="184" y="271"/>
                </a:cxn>
                <a:cxn ang="0">
                  <a:pos x="112" y="374"/>
                </a:cxn>
                <a:cxn ang="0">
                  <a:pos x="72" y="471"/>
                </a:cxn>
                <a:cxn ang="0">
                  <a:pos x="40" y="568"/>
                </a:cxn>
                <a:cxn ang="0">
                  <a:pos x="13" y="667"/>
                </a:cxn>
                <a:cxn ang="0">
                  <a:pos x="0" y="775"/>
                </a:cxn>
                <a:cxn ang="0">
                  <a:pos x="7" y="899"/>
                </a:cxn>
                <a:cxn ang="0">
                  <a:pos x="36" y="1031"/>
                </a:cxn>
                <a:cxn ang="0">
                  <a:pos x="81" y="1161"/>
                </a:cxn>
                <a:cxn ang="0">
                  <a:pos x="135" y="1267"/>
                </a:cxn>
                <a:cxn ang="0">
                  <a:pos x="191" y="1349"/>
                </a:cxn>
                <a:cxn ang="0">
                  <a:pos x="250" y="1416"/>
                </a:cxn>
                <a:cxn ang="0">
                  <a:pos x="313" y="1473"/>
                </a:cxn>
                <a:cxn ang="0">
                  <a:pos x="384" y="1523"/>
                </a:cxn>
                <a:cxn ang="0">
                  <a:pos x="454" y="1564"/>
                </a:cxn>
                <a:cxn ang="0">
                  <a:pos x="524" y="1597"/>
                </a:cxn>
                <a:cxn ang="0">
                  <a:pos x="589" y="1616"/>
                </a:cxn>
                <a:cxn ang="0">
                  <a:pos x="656" y="1631"/>
                </a:cxn>
                <a:cxn ang="0">
                  <a:pos x="720" y="1635"/>
                </a:cxn>
                <a:cxn ang="0">
                  <a:pos x="778" y="1637"/>
                </a:cxn>
                <a:cxn ang="0">
                  <a:pos x="821" y="1635"/>
                </a:cxn>
                <a:cxn ang="0">
                  <a:pos x="843" y="1633"/>
                </a:cxn>
                <a:cxn ang="0">
                  <a:pos x="728" y="1581"/>
                </a:cxn>
                <a:cxn ang="0">
                  <a:pos x="677" y="1558"/>
                </a:cxn>
                <a:cxn ang="0">
                  <a:pos x="589" y="1515"/>
                </a:cxn>
                <a:cxn ang="0">
                  <a:pos x="490" y="1457"/>
                </a:cxn>
                <a:cxn ang="0">
                  <a:pos x="411" y="1393"/>
                </a:cxn>
                <a:cxn ang="0">
                  <a:pos x="349" y="1327"/>
                </a:cxn>
                <a:cxn ang="0">
                  <a:pos x="299" y="1263"/>
                </a:cxn>
                <a:cxn ang="0">
                  <a:pos x="258" y="1197"/>
                </a:cxn>
                <a:cxn ang="0">
                  <a:pos x="223" y="1137"/>
                </a:cxn>
                <a:cxn ang="0">
                  <a:pos x="195" y="1073"/>
                </a:cxn>
                <a:cxn ang="0">
                  <a:pos x="168" y="1011"/>
                </a:cxn>
                <a:cxn ang="0">
                  <a:pos x="150" y="940"/>
                </a:cxn>
                <a:cxn ang="0">
                  <a:pos x="142" y="854"/>
                </a:cxn>
                <a:cxn ang="0">
                  <a:pos x="144" y="756"/>
                </a:cxn>
                <a:cxn ang="0">
                  <a:pos x="155" y="649"/>
                </a:cxn>
                <a:cxn ang="0">
                  <a:pos x="171" y="550"/>
                </a:cxn>
                <a:cxn ang="0">
                  <a:pos x="195" y="469"/>
                </a:cxn>
                <a:cxn ang="0">
                  <a:pos x="216" y="403"/>
                </a:cxn>
                <a:cxn ang="0">
                  <a:pos x="238" y="343"/>
                </a:cxn>
                <a:cxn ang="0">
                  <a:pos x="272" y="277"/>
                </a:cxn>
                <a:cxn ang="0">
                  <a:pos x="313" y="217"/>
                </a:cxn>
                <a:cxn ang="0">
                  <a:pos x="339" y="186"/>
                </a:cxn>
                <a:cxn ang="0">
                  <a:pos x="375" y="143"/>
                </a:cxn>
                <a:cxn ang="0">
                  <a:pos x="409" y="109"/>
                </a:cxn>
                <a:cxn ang="0">
                  <a:pos x="457" y="64"/>
                </a:cxn>
                <a:cxn ang="0">
                  <a:pos x="517" y="17"/>
                </a:cxn>
                <a:cxn ang="0">
                  <a:pos x="360" y="93"/>
                </a:cxn>
              </a:cxnLst>
              <a:rect l="0" t="0" r="r" b="b"/>
              <a:pathLst>
                <a:path w="857" h="1637">
                  <a:moveTo>
                    <a:pt x="360" y="93"/>
                  </a:moveTo>
                  <a:lnTo>
                    <a:pt x="357" y="95"/>
                  </a:lnTo>
                  <a:lnTo>
                    <a:pt x="349" y="99"/>
                  </a:lnTo>
                  <a:lnTo>
                    <a:pt x="339" y="109"/>
                  </a:lnTo>
                  <a:lnTo>
                    <a:pt x="326" y="122"/>
                  </a:lnTo>
                  <a:lnTo>
                    <a:pt x="308" y="138"/>
                  </a:lnTo>
                  <a:lnTo>
                    <a:pt x="290" y="155"/>
                  </a:lnTo>
                  <a:lnTo>
                    <a:pt x="270" y="174"/>
                  </a:lnTo>
                  <a:lnTo>
                    <a:pt x="250" y="198"/>
                  </a:lnTo>
                  <a:lnTo>
                    <a:pt x="227" y="219"/>
                  </a:lnTo>
                  <a:lnTo>
                    <a:pt x="205" y="244"/>
                  </a:lnTo>
                  <a:lnTo>
                    <a:pt x="184" y="271"/>
                  </a:lnTo>
                  <a:lnTo>
                    <a:pt x="164" y="296"/>
                  </a:lnTo>
                  <a:lnTo>
                    <a:pt x="144" y="322"/>
                  </a:lnTo>
                  <a:lnTo>
                    <a:pt x="128" y="349"/>
                  </a:lnTo>
                  <a:lnTo>
                    <a:pt x="112" y="374"/>
                  </a:lnTo>
                  <a:lnTo>
                    <a:pt x="103" y="401"/>
                  </a:lnTo>
                  <a:lnTo>
                    <a:pt x="92" y="424"/>
                  </a:lnTo>
                  <a:lnTo>
                    <a:pt x="83" y="448"/>
                  </a:lnTo>
                  <a:lnTo>
                    <a:pt x="72" y="471"/>
                  </a:lnTo>
                  <a:lnTo>
                    <a:pt x="65" y="494"/>
                  </a:lnTo>
                  <a:lnTo>
                    <a:pt x="56" y="519"/>
                  </a:lnTo>
                  <a:lnTo>
                    <a:pt x="47" y="543"/>
                  </a:lnTo>
                  <a:lnTo>
                    <a:pt x="40" y="568"/>
                  </a:lnTo>
                  <a:lnTo>
                    <a:pt x="33" y="593"/>
                  </a:lnTo>
                  <a:lnTo>
                    <a:pt x="24" y="616"/>
                  </a:lnTo>
                  <a:lnTo>
                    <a:pt x="18" y="639"/>
                  </a:lnTo>
                  <a:lnTo>
                    <a:pt x="13" y="667"/>
                  </a:lnTo>
                  <a:lnTo>
                    <a:pt x="7" y="694"/>
                  </a:lnTo>
                  <a:lnTo>
                    <a:pt x="4" y="719"/>
                  </a:lnTo>
                  <a:lnTo>
                    <a:pt x="2" y="748"/>
                  </a:lnTo>
                  <a:lnTo>
                    <a:pt x="0" y="775"/>
                  </a:lnTo>
                  <a:lnTo>
                    <a:pt x="0" y="806"/>
                  </a:lnTo>
                  <a:lnTo>
                    <a:pt x="0" y="835"/>
                  </a:lnTo>
                  <a:lnTo>
                    <a:pt x="4" y="868"/>
                  </a:lnTo>
                  <a:lnTo>
                    <a:pt x="7" y="899"/>
                  </a:lnTo>
                  <a:lnTo>
                    <a:pt x="13" y="932"/>
                  </a:lnTo>
                  <a:lnTo>
                    <a:pt x="20" y="965"/>
                  </a:lnTo>
                  <a:lnTo>
                    <a:pt x="27" y="1000"/>
                  </a:lnTo>
                  <a:lnTo>
                    <a:pt x="36" y="1031"/>
                  </a:lnTo>
                  <a:lnTo>
                    <a:pt x="49" y="1066"/>
                  </a:lnTo>
                  <a:lnTo>
                    <a:pt x="58" y="1099"/>
                  </a:lnTo>
                  <a:lnTo>
                    <a:pt x="69" y="1130"/>
                  </a:lnTo>
                  <a:lnTo>
                    <a:pt x="81" y="1161"/>
                  </a:lnTo>
                  <a:lnTo>
                    <a:pt x="96" y="1190"/>
                  </a:lnTo>
                  <a:lnTo>
                    <a:pt x="108" y="1217"/>
                  </a:lnTo>
                  <a:lnTo>
                    <a:pt x="123" y="1246"/>
                  </a:lnTo>
                  <a:lnTo>
                    <a:pt x="135" y="1267"/>
                  </a:lnTo>
                  <a:lnTo>
                    <a:pt x="151" y="1292"/>
                  </a:lnTo>
                  <a:lnTo>
                    <a:pt x="164" y="1310"/>
                  </a:lnTo>
                  <a:lnTo>
                    <a:pt x="177" y="1331"/>
                  </a:lnTo>
                  <a:lnTo>
                    <a:pt x="191" y="1349"/>
                  </a:lnTo>
                  <a:lnTo>
                    <a:pt x="207" y="1366"/>
                  </a:lnTo>
                  <a:lnTo>
                    <a:pt x="220" y="1383"/>
                  </a:lnTo>
                  <a:lnTo>
                    <a:pt x="234" y="1399"/>
                  </a:lnTo>
                  <a:lnTo>
                    <a:pt x="250" y="1416"/>
                  </a:lnTo>
                  <a:lnTo>
                    <a:pt x="267" y="1432"/>
                  </a:lnTo>
                  <a:lnTo>
                    <a:pt x="281" y="1445"/>
                  </a:lnTo>
                  <a:lnTo>
                    <a:pt x="297" y="1459"/>
                  </a:lnTo>
                  <a:lnTo>
                    <a:pt x="313" y="1473"/>
                  </a:lnTo>
                  <a:lnTo>
                    <a:pt x="330" y="1486"/>
                  </a:lnTo>
                  <a:lnTo>
                    <a:pt x="348" y="1500"/>
                  </a:lnTo>
                  <a:lnTo>
                    <a:pt x="366" y="1511"/>
                  </a:lnTo>
                  <a:lnTo>
                    <a:pt x="384" y="1523"/>
                  </a:lnTo>
                  <a:lnTo>
                    <a:pt x="402" y="1537"/>
                  </a:lnTo>
                  <a:lnTo>
                    <a:pt x="420" y="1546"/>
                  </a:lnTo>
                  <a:lnTo>
                    <a:pt x="438" y="1556"/>
                  </a:lnTo>
                  <a:lnTo>
                    <a:pt x="454" y="1564"/>
                  </a:lnTo>
                  <a:lnTo>
                    <a:pt x="474" y="1573"/>
                  </a:lnTo>
                  <a:lnTo>
                    <a:pt x="490" y="1581"/>
                  </a:lnTo>
                  <a:lnTo>
                    <a:pt x="506" y="1589"/>
                  </a:lnTo>
                  <a:lnTo>
                    <a:pt x="524" y="1597"/>
                  </a:lnTo>
                  <a:lnTo>
                    <a:pt x="540" y="1602"/>
                  </a:lnTo>
                  <a:lnTo>
                    <a:pt x="557" y="1606"/>
                  </a:lnTo>
                  <a:lnTo>
                    <a:pt x="573" y="1612"/>
                  </a:lnTo>
                  <a:lnTo>
                    <a:pt x="589" y="1616"/>
                  </a:lnTo>
                  <a:lnTo>
                    <a:pt x="607" y="1622"/>
                  </a:lnTo>
                  <a:lnTo>
                    <a:pt x="623" y="1624"/>
                  </a:lnTo>
                  <a:lnTo>
                    <a:pt x="639" y="1628"/>
                  </a:lnTo>
                  <a:lnTo>
                    <a:pt x="656" y="1631"/>
                  </a:lnTo>
                  <a:lnTo>
                    <a:pt x="672" y="1633"/>
                  </a:lnTo>
                  <a:lnTo>
                    <a:pt x="688" y="1635"/>
                  </a:lnTo>
                  <a:lnTo>
                    <a:pt x="704" y="1635"/>
                  </a:lnTo>
                  <a:lnTo>
                    <a:pt x="720" y="1635"/>
                  </a:lnTo>
                  <a:lnTo>
                    <a:pt x="737" y="1637"/>
                  </a:lnTo>
                  <a:lnTo>
                    <a:pt x="749" y="1637"/>
                  </a:lnTo>
                  <a:lnTo>
                    <a:pt x="764" y="1637"/>
                  </a:lnTo>
                  <a:lnTo>
                    <a:pt x="778" y="1637"/>
                  </a:lnTo>
                  <a:lnTo>
                    <a:pt x="791" y="1637"/>
                  </a:lnTo>
                  <a:lnTo>
                    <a:pt x="801" y="1635"/>
                  </a:lnTo>
                  <a:lnTo>
                    <a:pt x="812" y="1635"/>
                  </a:lnTo>
                  <a:lnTo>
                    <a:pt x="821" y="1635"/>
                  </a:lnTo>
                  <a:lnTo>
                    <a:pt x="830" y="1635"/>
                  </a:lnTo>
                  <a:lnTo>
                    <a:pt x="836" y="1633"/>
                  </a:lnTo>
                  <a:lnTo>
                    <a:pt x="841" y="1633"/>
                  </a:lnTo>
                  <a:lnTo>
                    <a:pt x="843" y="1633"/>
                  </a:lnTo>
                  <a:lnTo>
                    <a:pt x="846" y="1633"/>
                  </a:lnTo>
                  <a:lnTo>
                    <a:pt x="857" y="1595"/>
                  </a:lnTo>
                  <a:lnTo>
                    <a:pt x="731" y="1585"/>
                  </a:lnTo>
                  <a:lnTo>
                    <a:pt x="728" y="1581"/>
                  </a:lnTo>
                  <a:lnTo>
                    <a:pt x="720" y="1579"/>
                  </a:lnTo>
                  <a:lnTo>
                    <a:pt x="710" y="1573"/>
                  </a:lnTo>
                  <a:lnTo>
                    <a:pt x="695" y="1568"/>
                  </a:lnTo>
                  <a:lnTo>
                    <a:pt x="677" y="1558"/>
                  </a:lnTo>
                  <a:lnTo>
                    <a:pt x="659" y="1550"/>
                  </a:lnTo>
                  <a:lnTo>
                    <a:pt x="636" y="1540"/>
                  </a:lnTo>
                  <a:lnTo>
                    <a:pt x="614" y="1529"/>
                  </a:lnTo>
                  <a:lnTo>
                    <a:pt x="589" y="1515"/>
                  </a:lnTo>
                  <a:lnTo>
                    <a:pt x="564" y="1504"/>
                  </a:lnTo>
                  <a:lnTo>
                    <a:pt x="538" y="1488"/>
                  </a:lnTo>
                  <a:lnTo>
                    <a:pt x="515" y="1473"/>
                  </a:lnTo>
                  <a:lnTo>
                    <a:pt x="490" y="1457"/>
                  </a:lnTo>
                  <a:lnTo>
                    <a:pt x="468" y="1442"/>
                  </a:lnTo>
                  <a:lnTo>
                    <a:pt x="447" y="1426"/>
                  </a:lnTo>
                  <a:lnTo>
                    <a:pt x="429" y="1411"/>
                  </a:lnTo>
                  <a:lnTo>
                    <a:pt x="411" y="1393"/>
                  </a:lnTo>
                  <a:lnTo>
                    <a:pt x="394" y="1378"/>
                  </a:lnTo>
                  <a:lnTo>
                    <a:pt x="378" y="1362"/>
                  </a:lnTo>
                  <a:lnTo>
                    <a:pt x="366" y="1345"/>
                  </a:lnTo>
                  <a:lnTo>
                    <a:pt x="349" y="1327"/>
                  </a:lnTo>
                  <a:lnTo>
                    <a:pt x="337" y="1312"/>
                  </a:lnTo>
                  <a:lnTo>
                    <a:pt x="322" y="1296"/>
                  </a:lnTo>
                  <a:lnTo>
                    <a:pt x="312" y="1279"/>
                  </a:lnTo>
                  <a:lnTo>
                    <a:pt x="299" y="1263"/>
                  </a:lnTo>
                  <a:lnTo>
                    <a:pt x="288" y="1246"/>
                  </a:lnTo>
                  <a:lnTo>
                    <a:pt x="277" y="1230"/>
                  </a:lnTo>
                  <a:lnTo>
                    <a:pt x="267" y="1215"/>
                  </a:lnTo>
                  <a:lnTo>
                    <a:pt x="258" y="1197"/>
                  </a:lnTo>
                  <a:lnTo>
                    <a:pt x="249" y="1182"/>
                  </a:lnTo>
                  <a:lnTo>
                    <a:pt x="240" y="1168"/>
                  </a:lnTo>
                  <a:lnTo>
                    <a:pt x="232" y="1153"/>
                  </a:lnTo>
                  <a:lnTo>
                    <a:pt x="223" y="1137"/>
                  </a:lnTo>
                  <a:lnTo>
                    <a:pt x="216" y="1120"/>
                  </a:lnTo>
                  <a:lnTo>
                    <a:pt x="209" y="1104"/>
                  </a:lnTo>
                  <a:lnTo>
                    <a:pt x="202" y="1091"/>
                  </a:lnTo>
                  <a:lnTo>
                    <a:pt x="195" y="1073"/>
                  </a:lnTo>
                  <a:lnTo>
                    <a:pt x="187" y="1060"/>
                  </a:lnTo>
                  <a:lnTo>
                    <a:pt x="180" y="1044"/>
                  </a:lnTo>
                  <a:lnTo>
                    <a:pt x="175" y="1029"/>
                  </a:lnTo>
                  <a:lnTo>
                    <a:pt x="168" y="1011"/>
                  </a:lnTo>
                  <a:lnTo>
                    <a:pt x="162" y="996"/>
                  </a:lnTo>
                  <a:lnTo>
                    <a:pt x="157" y="977"/>
                  </a:lnTo>
                  <a:lnTo>
                    <a:pt x="153" y="959"/>
                  </a:lnTo>
                  <a:lnTo>
                    <a:pt x="150" y="940"/>
                  </a:lnTo>
                  <a:lnTo>
                    <a:pt x="148" y="920"/>
                  </a:lnTo>
                  <a:lnTo>
                    <a:pt x="144" y="899"/>
                  </a:lnTo>
                  <a:lnTo>
                    <a:pt x="144" y="880"/>
                  </a:lnTo>
                  <a:lnTo>
                    <a:pt x="142" y="854"/>
                  </a:lnTo>
                  <a:lnTo>
                    <a:pt x="142" y="833"/>
                  </a:lnTo>
                  <a:lnTo>
                    <a:pt x="142" y="808"/>
                  </a:lnTo>
                  <a:lnTo>
                    <a:pt x="144" y="781"/>
                  </a:lnTo>
                  <a:lnTo>
                    <a:pt x="144" y="756"/>
                  </a:lnTo>
                  <a:lnTo>
                    <a:pt x="148" y="730"/>
                  </a:lnTo>
                  <a:lnTo>
                    <a:pt x="150" y="703"/>
                  </a:lnTo>
                  <a:lnTo>
                    <a:pt x="153" y="678"/>
                  </a:lnTo>
                  <a:lnTo>
                    <a:pt x="155" y="649"/>
                  </a:lnTo>
                  <a:lnTo>
                    <a:pt x="159" y="624"/>
                  </a:lnTo>
                  <a:lnTo>
                    <a:pt x="164" y="599"/>
                  </a:lnTo>
                  <a:lnTo>
                    <a:pt x="168" y="575"/>
                  </a:lnTo>
                  <a:lnTo>
                    <a:pt x="171" y="550"/>
                  </a:lnTo>
                  <a:lnTo>
                    <a:pt x="178" y="529"/>
                  </a:lnTo>
                  <a:lnTo>
                    <a:pt x="184" y="508"/>
                  </a:lnTo>
                  <a:lnTo>
                    <a:pt x="191" y="490"/>
                  </a:lnTo>
                  <a:lnTo>
                    <a:pt x="195" y="469"/>
                  </a:lnTo>
                  <a:lnTo>
                    <a:pt x="200" y="451"/>
                  </a:lnTo>
                  <a:lnTo>
                    <a:pt x="205" y="436"/>
                  </a:lnTo>
                  <a:lnTo>
                    <a:pt x="211" y="420"/>
                  </a:lnTo>
                  <a:lnTo>
                    <a:pt x="216" y="403"/>
                  </a:lnTo>
                  <a:lnTo>
                    <a:pt x="222" y="388"/>
                  </a:lnTo>
                  <a:lnTo>
                    <a:pt x="227" y="374"/>
                  </a:lnTo>
                  <a:lnTo>
                    <a:pt x="234" y="358"/>
                  </a:lnTo>
                  <a:lnTo>
                    <a:pt x="238" y="343"/>
                  </a:lnTo>
                  <a:lnTo>
                    <a:pt x="247" y="327"/>
                  </a:lnTo>
                  <a:lnTo>
                    <a:pt x="254" y="310"/>
                  </a:lnTo>
                  <a:lnTo>
                    <a:pt x="263" y="295"/>
                  </a:lnTo>
                  <a:lnTo>
                    <a:pt x="272" y="277"/>
                  </a:lnTo>
                  <a:lnTo>
                    <a:pt x="283" y="262"/>
                  </a:lnTo>
                  <a:lnTo>
                    <a:pt x="295" y="242"/>
                  </a:lnTo>
                  <a:lnTo>
                    <a:pt x="310" y="225"/>
                  </a:lnTo>
                  <a:lnTo>
                    <a:pt x="313" y="217"/>
                  </a:lnTo>
                  <a:lnTo>
                    <a:pt x="319" y="211"/>
                  </a:lnTo>
                  <a:lnTo>
                    <a:pt x="324" y="203"/>
                  </a:lnTo>
                  <a:lnTo>
                    <a:pt x="330" y="198"/>
                  </a:lnTo>
                  <a:lnTo>
                    <a:pt x="339" y="186"/>
                  </a:lnTo>
                  <a:lnTo>
                    <a:pt x="348" y="176"/>
                  </a:lnTo>
                  <a:lnTo>
                    <a:pt x="358" y="163"/>
                  </a:lnTo>
                  <a:lnTo>
                    <a:pt x="369" y="151"/>
                  </a:lnTo>
                  <a:lnTo>
                    <a:pt x="375" y="143"/>
                  </a:lnTo>
                  <a:lnTo>
                    <a:pt x="382" y="138"/>
                  </a:lnTo>
                  <a:lnTo>
                    <a:pt x="389" y="130"/>
                  </a:lnTo>
                  <a:lnTo>
                    <a:pt x="398" y="120"/>
                  </a:lnTo>
                  <a:lnTo>
                    <a:pt x="409" y="109"/>
                  </a:lnTo>
                  <a:lnTo>
                    <a:pt x="420" y="97"/>
                  </a:lnTo>
                  <a:lnTo>
                    <a:pt x="432" y="87"/>
                  </a:lnTo>
                  <a:lnTo>
                    <a:pt x="445" y="76"/>
                  </a:lnTo>
                  <a:lnTo>
                    <a:pt x="457" y="64"/>
                  </a:lnTo>
                  <a:lnTo>
                    <a:pt x="470" y="54"/>
                  </a:lnTo>
                  <a:lnTo>
                    <a:pt x="481" y="43"/>
                  </a:lnTo>
                  <a:lnTo>
                    <a:pt x="504" y="27"/>
                  </a:lnTo>
                  <a:lnTo>
                    <a:pt x="517" y="17"/>
                  </a:lnTo>
                  <a:lnTo>
                    <a:pt x="533" y="6"/>
                  </a:lnTo>
                  <a:lnTo>
                    <a:pt x="540" y="0"/>
                  </a:lnTo>
                  <a:lnTo>
                    <a:pt x="360" y="93"/>
                  </a:lnTo>
                  <a:lnTo>
                    <a:pt x="360" y="93"/>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8" name="Freeform 32"/>
            <p:cNvSpPr>
              <a:spLocks/>
            </p:cNvSpPr>
            <p:nvPr/>
          </p:nvSpPr>
          <p:spPr bwMode="auto">
            <a:xfrm>
              <a:off x="4170" y="1549"/>
              <a:ext cx="823" cy="971"/>
            </a:xfrm>
            <a:custGeom>
              <a:avLst/>
              <a:gdLst/>
              <a:ahLst/>
              <a:cxnLst>
                <a:cxn ang="0">
                  <a:pos x="20" y="18"/>
                </a:cxn>
                <a:cxn ang="0">
                  <a:pos x="63" y="12"/>
                </a:cxn>
                <a:cxn ang="0">
                  <a:pos x="121" y="4"/>
                </a:cxn>
                <a:cxn ang="0">
                  <a:pos x="186" y="0"/>
                </a:cxn>
                <a:cxn ang="0">
                  <a:pos x="250" y="0"/>
                </a:cxn>
                <a:cxn ang="0">
                  <a:pos x="313" y="8"/>
                </a:cxn>
                <a:cxn ang="0">
                  <a:pos x="378" y="24"/>
                </a:cxn>
                <a:cxn ang="0">
                  <a:pos x="441" y="49"/>
                </a:cxn>
                <a:cxn ang="0">
                  <a:pos x="508" y="82"/>
                </a:cxn>
                <a:cxn ang="0">
                  <a:pos x="576" y="126"/>
                </a:cxn>
                <a:cxn ang="0">
                  <a:pos x="645" y="175"/>
                </a:cxn>
                <a:cxn ang="0">
                  <a:pos x="706" y="233"/>
                </a:cxn>
                <a:cxn ang="0">
                  <a:pos x="756" y="293"/>
                </a:cxn>
                <a:cxn ang="0">
                  <a:pos x="794" y="345"/>
                </a:cxn>
                <a:cxn ang="0">
                  <a:pos x="814" y="382"/>
                </a:cxn>
                <a:cxn ang="0">
                  <a:pos x="818" y="396"/>
                </a:cxn>
                <a:cxn ang="0">
                  <a:pos x="794" y="428"/>
                </a:cxn>
                <a:cxn ang="0">
                  <a:pos x="787" y="459"/>
                </a:cxn>
                <a:cxn ang="0">
                  <a:pos x="780" y="498"/>
                </a:cxn>
                <a:cxn ang="0">
                  <a:pos x="776" y="547"/>
                </a:cxn>
                <a:cxn ang="0">
                  <a:pos x="778" y="595"/>
                </a:cxn>
                <a:cxn ang="0">
                  <a:pos x="782" y="647"/>
                </a:cxn>
                <a:cxn ang="0">
                  <a:pos x="787" y="700"/>
                </a:cxn>
                <a:cxn ang="0">
                  <a:pos x="791" y="752"/>
                </a:cxn>
                <a:cxn ang="0">
                  <a:pos x="794" y="806"/>
                </a:cxn>
                <a:cxn ang="0">
                  <a:pos x="791" y="859"/>
                </a:cxn>
                <a:cxn ang="0">
                  <a:pos x="782" y="905"/>
                </a:cxn>
                <a:cxn ang="0">
                  <a:pos x="769" y="942"/>
                </a:cxn>
                <a:cxn ang="0">
                  <a:pos x="758" y="967"/>
                </a:cxn>
                <a:cxn ang="0">
                  <a:pos x="758" y="954"/>
                </a:cxn>
                <a:cxn ang="0">
                  <a:pos x="758" y="895"/>
                </a:cxn>
                <a:cxn ang="0">
                  <a:pos x="756" y="812"/>
                </a:cxn>
                <a:cxn ang="0">
                  <a:pos x="751" y="721"/>
                </a:cxn>
                <a:cxn ang="0">
                  <a:pos x="738" y="640"/>
                </a:cxn>
                <a:cxn ang="0">
                  <a:pos x="719" y="572"/>
                </a:cxn>
                <a:cxn ang="0">
                  <a:pos x="695" y="510"/>
                </a:cxn>
                <a:cxn ang="0">
                  <a:pos x="668" y="454"/>
                </a:cxn>
                <a:cxn ang="0">
                  <a:pos x="636" y="396"/>
                </a:cxn>
                <a:cxn ang="0">
                  <a:pos x="598" y="335"/>
                </a:cxn>
                <a:cxn ang="0">
                  <a:pos x="553" y="275"/>
                </a:cxn>
                <a:cxn ang="0">
                  <a:pos x="499" y="225"/>
                </a:cxn>
                <a:cxn ang="0">
                  <a:pos x="441" y="177"/>
                </a:cxn>
                <a:cxn ang="0">
                  <a:pos x="387" y="142"/>
                </a:cxn>
                <a:cxn ang="0">
                  <a:pos x="339" y="113"/>
                </a:cxn>
                <a:cxn ang="0">
                  <a:pos x="290" y="91"/>
                </a:cxn>
                <a:cxn ang="0">
                  <a:pos x="240" y="70"/>
                </a:cxn>
                <a:cxn ang="0">
                  <a:pos x="191" y="53"/>
                </a:cxn>
                <a:cxn ang="0">
                  <a:pos x="146" y="37"/>
                </a:cxn>
                <a:cxn ang="0">
                  <a:pos x="108" y="29"/>
                </a:cxn>
                <a:cxn ang="0">
                  <a:pos x="74" y="25"/>
                </a:cxn>
                <a:cxn ang="0">
                  <a:pos x="40" y="25"/>
                </a:cxn>
                <a:cxn ang="0">
                  <a:pos x="13" y="25"/>
                </a:cxn>
                <a:cxn ang="0">
                  <a:pos x="0" y="25"/>
                </a:cxn>
              </a:cxnLst>
              <a:rect l="0" t="0" r="r" b="b"/>
              <a:pathLst>
                <a:path w="823" h="971">
                  <a:moveTo>
                    <a:pt x="0" y="25"/>
                  </a:moveTo>
                  <a:lnTo>
                    <a:pt x="2" y="24"/>
                  </a:lnTo>
                  <a:lnTo>
                    <a:pt x="13" y="22"/>
                  </a:lnTo>
                  <a:lnTo>
                    <a:pt x="20" y="18"/>
                  </a:lnTo>
                  <a:lnTo>
                    <a:pt x="29" y="18"/>
                  </a:lnTo>
                  <a:lnTo>
                    <a:pt x="40" y="16"/>
                  </a:lnTo>
                  <a:lnTo>
                    <a:pt x="52" y="14"/>
                  </a:lnTo>
                  <a:lnTo>
                    <a:pt x="63" y="12"/>
                  </a:lnTo>
                  <a:lnTo>
                    <a:pt x="76" y="10"/>
                  </a:lnTo>
                  <a:lnTo>
                    <a:pt x="92" y="8"/>
                  </a:lnTo>
                  <a:lnTo>
                    <a:pt x="106" y="6"/>
                  </a:lnTo>
                  <a:lnTo>
                    <a:pt x="121" y="4"/>
                  </a:lnTo>
                  <a:lnTo>
                    <a:pt x="137" y="2"/>
                  </a:lnTo>
                  <a:lnTo>
                    <a:pt x="153" y="2"/>
                  </a:lnTo>
                  <a:lnTo>
                    <a:pt x="171" y="2"/>
                  </a:lnTo>
                  <a:lnTo>
                    <a:pt x="186" y="0"/>
                  </a:lnTo>
                  <a:lnTo>
                    <a:pt x="202" y="0"/>
                  </a:lnTo>
                  <a:lnTo>
                    <a:pt x="218" y="0"/>
                  </a:lnTo>
                  <a:lnTo>
                    <a:pt x="234" y="0"/>
                  </a:lnTo>
                  <a:lnTo>
                    <a:pt x="250" y="0"/>
                  </a:lnTo>
                  <a:lnTo>
                    <a:pt x="267" y="0"/>
                  </a:lnTo>
                  <a:lnTo>
                    <a:pt x="283" y="2"/>
                  </a:lnTo>
                  <a:lnTo>
                    <a:pt x="299" y="6"/>
                  </a:lnTo>
                  <a:lnTo>
                    <a:pt x="313" y="8"/>
                  </a:lnTo>
                  <a:lnTo>
                    <a:pt x="330" y="12"/>
                  </a:lnTo>
                  <a:lnTo>
                    <a:pt x="346" y="16"/>
                  </a:lnTo>
                  <a:lnTo>
                    <a:pt x="362" y="20"/>
                  </a:lnTo>
                  <a:lnTo>
                    <a:pt x="378" y="24"/>
                  </a:lnTo>
                  <a:lnTo>
                    <a:pt x="394" y="31"/>
                  </a:lnTo>
                  <a:lnTo>
                    <a:pt x="409" y="35"/>
                  </a:lnTo>
                  <a:lnTo>
                    <a:pt x="425" y="43"/>
                  </a:lnTo>
                  <a:lnTo>
                    <a:pt x="441" y="49"/>
                  </a:lnTo>
                  <a:lnTo>
                    <a:pt x="457" y="56"/>
                  </a:lnTo>
                  <a:lnTo>
                    <a:pt x="474" y="66"/>
                  </a:lnTo>
                  <a:lnTo>
                    <a:pt x="492" y="74"/>
                  </a:lnTo>
                  <a:lnTo>
                    <a:pt x="508" y="82"/>
                  </a:lnTo>
                  <a:lnTo>
                    <a:pt x="524" y="93"/>
                  </a:lnTo>
                  <a:lnTo>
                    <a:pt x="542" y="103"/>
                  </a:lnTo>
                  <a:lnTo>
                    <a:pt x="560" y="115"/>
                  </a:lnTo>
                  <a:lnTo>
                    <a:pt x="576" y="126"/>
                  </a:lnTo>
                  <a:lnTo>
                    <a:pt x="594" y="138"/>
                  </a:lnTo>
                  <a:lnTo>
                    <a:pt x="612" y="149"/>
                  </a:lnTo>
                  <a:lnTo>
                    <a:pt x="629" y="163"/>
                  </a:lnTo>
                  <a:lnTo>
                    <a:pt x="645" y="175"/>
                  </a:lnTo>
                  <a:lnTo>
                    <a:pt x="661" y="190"/>
                  </a:lnTo>
                  <a:lnTo>
                    <a:pt x="675" y="202"/>
                  </a:lnTo>
                  <a:lnTo>
                    <a:pt x="692" y="219"/>
                  </a:lnTo>
                  <a:lnTo>
                    <a:pt x="706" y="233"/>
                  </a:lnTo>
                  <a:lnTo>
                    <a:pt x="719" y="248"/>
                  </a:lnTo>
                  <a:lnTo>
                    <a:pt x="731" y="262"/>
                  </a:lnTo>
                  <a:lnTo>
                    <a:pt x="746" y="279"/>
                  </a:lnTo>
                  <a:lnTo>
                    <a:pt x="756" y="293"/>
                  </a:lnTo>
                  <a:lnTo>
                    <a:pt x="767" y="306"/>
                  </a:lnTo>
                  <a:lnTo>
                    <a:pt x="776" y="320"/>
                  </a:lnTo>
                  <a:lnTo>
                    <a:pt x="787" y="335"/>
                  </a:lnTo>
                  <a:lnTo>
                    <a:pt x="794" y="345"/>
                  </a:lnTo>
                  <a:lnTo>
                    <a:pt x="801" y="357"/>
                  </a:lnTo>
                  <a:lnTo>
                    <a:pt x="807" y="366"/>
                  </a:lnTo>
                  <a:lnTo>
                    <a:pt x="812" y="374"/>
                  </a:lnTo>
                  <a:lnTo>
                    <a:pt x="814" y="382"/>
                  </a:lnTo>
                  <a:lnTo>
                    <a:pt x="819" y="388"/>
                  </a:lnTo>
                  <a:lnTo>
                    <a:pt x="821" y="390"/>
                  </a:lnTo>
                  <a:lnTo>
                    <a:pt x="823" y="392"/>
                  </a:lnTo>
                  <a:lnTo>
                    <a:pt x="818" y="396"/>
                  </a:lnTo>
                  <a:lnTo>
                    <a:pt x="810" y="405"/>
                  </a:lnTo>
                  <a:lnTo>
                    <a:pt x="803" y="413"/>
                  </a:lnTo>
                  <a:lnTo>
                    <a:pt x="798" y="423"/>
                  </a:lnTo>
                  <a:lnTo>
                    <a:pt x="794" y="428"/>
                  </a:lnTo>
                  <a:lnTo>
                    <a:pt x="794" y="434"/>
                  </a:lnTo>
                  <a:lnTo>
                    <a:pt x="791" y="442"/>
                  </a:lnTo>
                  <a:lnTo>
                    <a:pt x="791" y="452"/>
                  </a:lnTo>
                  <a:lnTo>
                    <a:pt x="787" y="459"/>
                  </a:lnTo>
                  <a:lnTo>
                    <a:pt x="785" y="467"/>
                  </a:lnTo>
                  <a:lnTo>
                    <a:pt x="783" y="477"/>
                  </a:lnTo>
                  <a:lnTo>
                    <a:pt x="782" y="489"/>
                  </a:lnTo>
                  <a:lnTo>
                    <a:pt x="780" y="498"/>
                  </a:lnTo>
                  <a:lnTo>
                    <a:pt x="780" y="510"/>
                  </a:lnTo>
                  <a:lnTo>
                    <a:pt x="778" y="521"/>
                  </a:lnTo>
                  <a:lnTo>
                    <a:pt x="778" y="533"/>
                  </a:lnTo>
                  <a:lnTo>
                    <a:pt x="776" y="547"/>
                  </a:lnTo>
                  <a:lnTo>
                    <a:pt x="776" y="558"/>
                  </a:lnTo>
                  <a:lnTo>
                    <a:pt x="776" y="570"/>
                  </a:lnTo>
                  <a:lnTo>
                    <a:pt x="778" y="583"/>
                  </a:lnTo>
                  <a:lnTo>
                    <a:pt x="778" y="595"/>
                  </a:lnTo>
                  <a:lnTo>
                    <a:pt x="778" y="609"/>
                  </a:lnTo>
                  <a:lnTo>
                    <a:pt x="780" y="622"/>
                  </a:lnTo>
                  <a:lnTo>
                    <a:pt x="782" y="636"/>
                  </a:lnTo>
                  <a:lnTo>
                    <a:pt x="782" y="647"/>
                  </a:lnTo>
                  <a:lnTo>
                    <a:pt x="783" y="661"/>
                  </a:lnTo>
                  <a:lnTo>
                    <a:pt x="783" y="675"/>
                  </a:lnTo>
                  <a:lnTo>
                    <a:pt x="785" y="688"/>
                  </a:lnTo>
                  <a:lnTo>
                    <a:pt x="787" y="700"/>
                  </a:lnTo>
                  <a:lnTo>
                    <a:pt x="787" y="713"/>
                  </a:lnTo>
                  <a:lnTo>
                    <a:pt x="789" y="727"/>
                  </a:lnTo>
                  <a:lnTo>
                    <a:pt x="791" y="740"/>
                  </a:lnTo>
                  <a:lnTo>
                    <a:pt x="791" y="752"/>
                  </a:lnTo>
                  <a:lnTo>
                    <a:pt x="792" y="766"/>
                  </a:lnTo>
                  <a:lnTo>
                    <a:pt x="792" y="779"/>
                  </a:lnTo>
                  <a:lnTo>
                    <a:pt x="794" y="795"/>
                  </a:lnTo>
                  <a:lnTo>
                    <a:pt x="794" y="806"/>
                  </a:lnTo>
                  <a:lnTo>
                    <a:pt x="794" y="820"/>
                  </a:lnTo>
                  <a:lnTo>
                    <a:pt x="794" y="833"/>
                  </a:lnTo>
                  <a:lnTo>
                    <a:pt x="794" y="847"/>
                  </a:lnTo>
                  <a:lnTo>
                    <a:pt x="791" y="859"/>
                  </a:lnTo>
                  <a:lnTo>
                    <a:pt x="789" y="872"/>
                  </a:lnTo>
                  <a:lnTo>
                    <a:pt x="787" y="884"/>
                  </a:lnTo>
                  <a:lnTo>
                    <a:pt x="785" y="895"/>
                  </a:lnTo>
                  <a:lnTo>
                    <a:pt x="782" y="905"/>
                  </a:lnTo>
                  <a:lnTo>
                    <a:pt x="780" y="915"/>
                  </a:lnTo>
                  <a:lnTo>
                    <a:pt x="774" y="924"/>
                  </a:lnTo>
                  <a:lnTo>
                    <a:pt x="773" y="934"/>
                  </a:lnTo>
                  <a:lnTo>
                    <a:pt x="769" y="942"/>
                  </a:lnTo>
                  <a:lnTo>
                    <a:pt x="767" y="950"/>
                  </a:lnTo>
                  <a:lnTo>
                    <a:pt x="764" y="954"/>
                  </a:lnTo>
                  <a:lnTo>
                    <a:pt x="762" y="959"/>
                  </a:lnTo>
                  <a:lnTo>
                    <a:pt x="758" y="967"/>
                  </a:lnTo>
                  <a:lnTo>
                    <a:pt x="758" y="971"/>
                  </a:lnTo>
                  <a:lnTo>
                    <a:pt x="758" y="967"/>
                  </a:lnTo>
                  <a:lnTo>
                    <a:pt x="758" y="963"/>
                  </a:lnTo>
                  <a:lnTo>
                    <a:pt x="758" y="954"/>
                  </a:lnTo>
                  <a:lnTo>
                    <a:pt x="758" y="944"/>
                  </a:lnTo>
                  <a:lnTo>
                    <a:pt x="758" y="928"/>
                  </a:lnTo>
                  <a:lnTo>
                    <a:pt x="758" y="913"/>
                  </a:lnTo>
                  <a:lnTo>
                    <a:pt x="758" y="895"/>
                  </a:lnTo>
                  <a:lnTo>
                    <a:pt x="760" y="878"/>
                  </a:lnTo>
                  <a:lnTo>
                    <a:pt x="758" y="857"/>
                  </a:lnTo>
                  <a:lnTo>
                    <a:pt x="758" y="835"/>
                  </a:lnTo>
                  <a:lnTo>
                    <a:pt x="756" y="812"/>
                  </a:lnTo>
                  <a:lnTo>
                    <a:pt x="756" y="791"/>
                  </a:lnTo>
                  <a:lnTo>
                    <a:pt x="755" y="768"/>
                  </a:lnTo>
                  <a:lnTo>
                    <a:pt x="755" y="744"/>
                  </a:lnTo>
                  <a:lnTo>
                    <a:pt x="751" y="721"/>
                  </a:lnTo>
                  <a:lnTo>
                    <a:pt x="751" y="702"/>
                  </a:lnTo>
                  <a:lnTo>
                    <a:pt x="747" y="680"/>
                  </a:lnTo>
                  <a:lnTo>
                    <a:pt x="744" y="661"/>
                  </a:lnTo>
                  <a:lnTo>
                    <a:pt x="738" y="640"/>
                  </a:lnTo>
                  <a:lnTo>
                    <a:pt x="735" y="622"/>
                  </a:lnTo>
                  <a:lnTo>
                    <a:pt x="729" y="605"/>
                  </a:lnTo>
                  <a:lnTo>
                    <a:pt x="724" y="589"/>
                  </a:lnTo>
                  <a:lnTo>
                    <a:pt x="719" y="572"/>
                  </a:lnTo>
                  <a:lnTo>
                    <a:pt x="715" y="556"/>
                  </a:lnTo>
                  <a:lnTo>
                    <a:pt x="708" y="541"/>
                  </a:lnTo>
                  <a:lnTo>
                    <a:pt x="701" y="525"/>
                  </a:lnTo>
                  <a:lnTo>
                    <a:pt x="695" y="510"/>
                  </a:lnTo>
                  <a:lnTo>
                    <a:pt x="688" y="496"/>
                  </a:lnTo>
                  <a:lnTo>
                    <a:pt x="681" y="481"/>
                  </a:lnTo>
                  <a:lnTo>
                    <a:pt x="675" y="469"/>
                  </a:lnTo>
                  <a:lnTo>
                    <a:pt x="668" y="454"/>
                  </a:lnTo>
                  <a:lnTo>
                    <a:pt x="661" y="440"/>
                  </a:lnTo>
                  <a:lnTo>
                    <a:pt x="652" y="425"/>
                  </a:lnTo>
                  <a:lnTo>
                    <a:pt x="645" y="409"/>
                  </a:lnTo>
                  <a:lnTo>
                    <a:pt x="636" y="396"/>
                  </a:lnTo>
                  <a:lnTo>
                    <a:pt x="629" y="380"/>
                  </a:lnTo>
                  <a:lnTo>
                    <a:pt x="618" y="365"/>
                  </a:lnTo>
                  <a:lnTo>
                    <a:pt x="609" y="349"/>
                  </a:lnTo>
                  <a:lnTo>
                    <a:pt x="598" y="335"/>
                  </a:lnTo>
                  <a:lnTo>
                    <a:pt x="589" y="320"/>
                  </a:lnTo>
                  <a:lnTo>
                    <a:pt x="576" y="304"/>
                  </a:lnTo>
                  <a:lnTo>
                    <a:pt x="564" y="291"/>
                  </a:lnTo>
                  <a:lnTo>
                    <a:pt x="553" y="275"/>
                  </a:lnTo>
                  <a:lnTo>
                    <a:pt x="540" y="262"/>
                  </a:lnTo>
                  <a:lnTo>
                    <a:pt x="526" y="250"/>
                  </a:lnTo>
                  <a:lnTo>
                    <a:pt x="513" y="237"/>
                  </a:lnTo>
                  <a:lnTo>
                    <a:pt x="499" y="225"/>
                  </a:lnTo>
                  <a:lnTo>
                    <a:pt x="484" y="211"/>
                  </a:lnTo>
                  <a:lnTo>
                    <a:pt x="468" y="198"/>
                  </a:lnTo>
                  <a:lnTo>
                    <a:pt x="454" y="188"/>
                  </a:lnTo>
                  <a:lnTo>
                    <a:pt x="441" y="177"/>
                  </a:lnTo>
                  <a:lnTo>
                    <a:pt x="427" y="169"/>
                  </a:lnTo>
                  <a:lnTo>
                    <a:pt x="414" y="157"/>
                  </a:lnTo>
                  <a:lnTo>
                    <a:pt x="402" y="149"/>
                  </a:lnTo>
                  <a:lnTo>
                    <a:pt x="387" y="142"/>
                  </a:lnTo>
                  <a:lnTo>
                    <a:pt x="376" y="134"/>
                  </a:lnTo>
                  <a:lnTo>
                    <a:pt x="362" y="126"/>
                  </a:lnTo>
                  <a:lnTo>
                    <a:pt x="349" y="120"/>
                  </a:lnTo>
                  <a:lnTo>
                    <a:pt x="339" y="113"/>
                  </a:lnTo>
                  <a:lnTo>
                    <a:pt x="326" y="109"/>
                  </a:lnTo>
                  <a:lnTo>
                    <a:pt x="313" y="101"/>
                  </a:lnTo>
                  <a:lnTo>
                    <a:pt x="303" y="97"/>
                  </a:lnTo>
                  <a:lnTo>
                    <a:pt x="290" y="91"/>
                  </a:lnTo>
                  <a:lnTo>
                    <a:pt x="279" y="87"/>
                  </a:lnTo>
                  <a:lnTo>
                    <a:pt x="265" y="80"/>
                  </a:lnTo>
                  <a:lnTo>
                    <a:pt x="252" y="74"/>
                  </a:lnTo>
                  <a:lnTo>
                    <a:pt x="240" y="70"/>
                  </a:lnTo>
                  <a:lnTo>
                    <a:pt x="227" y="66"/>
                  </a:lnTo>
                  <a:lnTo>
                    <a:pt x="214" y="60"/>
                  </a:lnTo>
                  <a:lnTo>
                    <a:pt x="204" y="56"/>
                  </a:lnTo>
                  <a:lnTo>
                    <a:pt x="191" y="53"/>
                  </a:lnTo>
                  <a:lnTo>
                    <a:pt x="180" y="49"/>
                  </a:lnTo>
                  <a:lnTo>
                    <a:pt x="168" y="43"/>
                  </a:lnTo>
                  <a:lnTo>
                    <a:pt x="157" y="39"/>
                  </a:lnTo>
                  <a:lnTo>
                    <a:pt x="146" y="37"/>
                  </a:lnTo>
                  <a:lnTo>
                    <a:pt x="137" y="35"/>
                  </a:lnTo>
                  <a:lnTo>
                    <a:pt x="126" y="31"/>
                  </a:lnTo>
                  <a:lnTo>
                    <a:pt x="117" y="31"/>
                  </a:lnTo>
                  <a:lnTo>
                    <a:pt x="108" y="29"/>
                  </a:lnTo>
                  <a:lnTo>
                    <a:pt x="101" y="29"/>
                  </a:lnTo>
                  <a:lnTo>
                    <a:pt x="92" y="27"/>
                  </a:lnTo>
                  <a:lnTo>
                    <a:pt x="85" y="27"/>
                  </a:lnTo>
                  <a:lnTo>
                    <a:pt x="74" y="25"/>
                  </a:lnTo>
                  <a:lnTo>
                    <a:pt x="67" y="25"/>
                  </a:lnTo>
                  <a:lnTo>
                    <a:pt x="56" y="25"/>
                  </a:lnTo>
                  <a:lnTo>
                    <a:pt x="47" y="25"/>
                  </a:lnTo>
                  <a:lnTo>
                    <a:pt x="40" y="25"/>
                  </a:lnTo>
                  <a:lnTo>
                    <a:pt x="33" y="25"/>
                  </a:lnTo>
                  <a:lnTo>
                    <a:pt x="25" y="25"/>
                  </a:lnTo>
                  <a:lnTo>
                    <a:pt x="18" y="25"/>
                  </a:lnTo>
                  <a:lnTo>
                    <a:pt x="13" y="25"/>
                  </a:lnTo>
                  <a:lnTo>
                    <a:pt x="7" y="25"/>
                  </a:lnTo>
                  <a:lnTo>
                    <a:pt x="0" y="25"/>
                  </a:lnTo>
                  <a:lnTo>
                    <a:pt x="0" y="25"/>
                  </a:lnTo>
                  <a:lnTo>
                    <a:pt x="0" y="25"/>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49" name="Freeform 33"/>
            <p:cNvSpPr>
              <a:spLocks/>
            </p:cNvSpPr>
            <p:nvPr/>
          </p:nvSpPr>
          <p:spPr bwMode="auto">
            <a:xfrm>
              <a:off x="4719" y="3198"/>
              <a:ext cx="382" cy="855"/>
            </a:xfrm>
            <a:custGeom>
              <a:avLst/>
              <a:gdLst/>
              <a:ahLst/>
              <a:cxnLst>
                <a:cxn ang="0">
                  <a:pos x="134" y="186"/>
                </a:cxn>
                <a:cxn ang="0">
                  <a:pos x="114" y="169"/>
                </a:cxn>
                <a:cxn ang="0">
                  <a:pos x="94" y="165"/>
                </a:cxn>
                <a:cxn ang="0">
                  <a:pos x="83" y="173"/>
                </a:cxn>
                <a:cxn ang="0">
                  <a:pos x="72" y="188"/>
                </a:cxn>
                <a:cxn ang="0">
                  <a:pos x="65" y="206"/>
                </a:cxn>
                <a:cxn ang="0">
                  <a:pos x="62" y="219"/>
                </a:cxn>
                <a:cxn ang="0">
                  <a:pos x="60" y="237"/>
                </a:cxn>
                <a:cxn ang="0">
                  <a:pos x="58" y="254"/>
                </a:cxn>
                <a:cxn ang="0">
                  <a:pos x="56" y="271"/>
                </a:cxn>
                <a:cxn ang="0">
                  <a:pos x="58" y="293"/>
                </a:cxn>
                <a:cxn ang="0">
                  <a:pos x="60" y="316"/>
                </a:cxn>
                <a:cxn ang="0">
                  <a:pos x="63" y="339"/>
                </a:cxn>
                <a:cxn ang="0">
                  <a:pos x="71" y="364"/>
                </a:cxn>
                <a:cxn ang="0">
                  <a:pos x="80" y="393"/>
                </a:cxn>
                <a:cxn ang="0">
                  <a:pos x="90" y="423"/>
                </a:cxn>
                <a:cxn ang="0">
                  <a:pos x="103" y="452"/>
                </a:cxn>
                <a:cxn ang="0">
                  <a:pos x="119" y="481"/>
                </a:cxn>
                <a:cxn ang="0">
                  <a:pos x="135" y="512"/>
                </a:cxn>
                <a:cxn ang="0">
                  <a:pos x="152" y="541"/>
                </a:cxn>
                <a:cxn ang="0">
                  <a:pos x="170" y="572"/>
                </a:cxn>
                <a:cxn ang="0">
                  <a:pos x="186" y="603"/>
                </a:cxn>
                <a:cxn ang="0">
                  <a:pos x="202" y="632"/>
                </a:cxn>
                <a:cxn ang="0">
                  <a:pos x="218" y="661"/>
                </a:cxn>
                <a:cxn ang="0">
                  <a:pos x="229" y="690"/>
                </a:cxn>
                <a:cxn ang="0">
                  <a:pos x="240" y="717"/>
                </a:cxn>
                <a:cxn ang="0">
                  <a:pos x="249" y="740"/>
                </a:cxn>
                <a:cxn ang="0">
                  <a:pos x="256" y="760"/>
                </a:cxn>
                <a:cxn ang="0">
                  <a:pos x="261" y="777"/>
                </a:cxn>
                <a:cxn ang="0">
                  <a:pos x="265" y="793"/>
                </a:cxn>
                <a:cxn ang="0">
                  <a:pos x="269" y="795"/>
                </a:cxn>
                <a:cxn ang="0">
                  <a:pos x="279" y="791"/>
                </a:cxn>
                <a:cxn ang="0">
                  <a:pos x="294" y="787"/>
                </a:cxn>
                <a:cxn ang="0">
                  <a:pos x="306" y="781"/>
                </a:cxn>
                <a:cxn ang="0">
                  <a:pos x="321" y="777"/>
                </a:cxn>
                <a:cxn ang="0">
                  <a:pos x="337" y="775"/>
                </a:cxn>
                <a:cxn ang="0">
                  <a:pos x="353" y="773"/>
                </a:cxn>
                <a:cxn ang="0">
                  <a:pos x="369" y="773"/>
                </a:cxn>
                <a:cxn ang="0">
                  <a:pos x="380" y="773"/>
                </a:cxn>
                <a:cxn ang="0">
                  <a:pos x="380" y="781"/>
                </a:cxn>
                <a:cxn ang="0">
                  <a:pos x="369" y="795"/>
                </a:cxn>
                <a:cxn ang="0">
                  <a:pos x="355" y="810"/>
                </a:cxn>
                <a:cxn ang="0">
                  <a:pos x="344" y="820"/>
                </a:cxn>
                <a:cxn ang="0">
                  <a:pos x="330" y="829"/>
                </a:cxn>
                <a:cxn ang="0">
                  <a:pos x="315" y="837"/>
                </a:cxn>
                <a:cxn ang="0">
                  <a:pos x="299" y="845"/>
                </a:cxn>
                <a:cxn ang="0">
                  <a:pos x="281" y="851"/>
                </a:cxn>
                <a:cxn ang="0">
                  <a:pos x="265" y="853"/>
                </a:cxn>
                <a:cxn ang="0">
                  <a:pos x="251" y="855"/>
                </a:cxn>
                <a:cxn ang="0">
                  <a:pos x="238" y="853"/>
                </a:cxn>
                <a:cxn ang="0">
                  <a:pos x="225" y="851"/>
                </a:cxn>
                <a:cxn ang="0">
                  <a:pos x="216" y="845"/>
                </a:cxn>
                <a:cxn ang="0">
                  <a:pos x="207" y="835"/>
                </a:cxn>
                <a:cxn ang="0">
                  <a:pos x="44" y="450"/>
                </a:cxn>
                <a:cxn ang="0">
                  <a:pos x="65" y="0"/>
                </a:cxn>
                <a:cxn ang="0">
                  <a:pos x="137" y="190"/>
                </a:cxn>
              </a:cxnLst>
              <a:rect l="0" t="0" r="r" b="b"/>
              <a:pathLst>
                <a:path w="382" h="855">
                  <a:moveTo>
                    <a:pt x="137" y="190"/>
                  </a:moveTo>
                  <a:lnTo>
                    <a:pt x="134" y="186"/>
                  </a:lnTo>
                  <a:lnTo>
                    <a:pt x="125" y="178"/>
                  </a:lnTo>
                  <a:lnTo>
                    <a:pt x="114" y="169"/>
                  </a:lnTo>
                  <a:lnTo>
                    <a:pt x="101" y="165"/>
                  </a:lnTo>
                  <a:lnTo>
                    <a:pt x="94" y="165"/>
                  </a:lnTo>
                  <a:lnTo>
                    <a:pt x="89" y="169"/>
                  </a:lnTo>
                  <a:lnTo>
                    <a:pt x="83" y="173"/>
                  </a:lnTo>
                  <a:lnTo>
                    <a:pt x="78" y="180"/>
                  </a:lnTo>
                  <a:lnTo>
                    <a:pt x="72" y="188"/>
                  </a:lnTo>
                  <a:lnTo>
                    <a:pt x="67" y="200"/>
                  </a:lnTo>
                  <a:lnTo>
                    <a:pt x="65" y="206"/>
                  </a:lnTo>
                  <a:lnTo>
                    <a:pt x="63" y="211"/>
                  </a:lnTo>
                  <a:lnTo>
                    <a:pt x="62" y="219"/>
                  </a:lnTo>
                  <a:lnTo>
                    <a:pt x="62" y="229"/>
                  </a:lnTo>
                  <a:lnTo>
                    <a:pt x="60" y="237"/>
                  </a:lnTo>
                  <a:lnTo>
                    <a:pt x="58" y="244"/>
                  </a:lnTo>
                  <a:lnTo>
                    <a:pt x="58" y="254"/>
                  </a:lnTo>
                  <a:lnTo>
                    <a:pt x="58" y="262"/>
                  </a:lnTo>
                  <a:lnTo>
                    <a:pt x="56" y="271"/>
                  </a:lnTo>
                  <a:lnTo>
                    <a:pt x="56" y="283"/>
                  </a:lnTo>
                  <a:lnTo>
                    <a:pt x="58" y="293"/>
                  </a:lnTo>
                  <a:lnTo>
                    <a:pt x="60" y="304"/>
                  </a:lnTo>
                  <a:lnTo>
                    <a:pt x="60" y="316"/>
                  </a:lnTo>
                  <a:lnTo>
                    <a:pt x="62" y="328"/>
                  </a:lnTo>
                  <a:lnTo>
                    <a:pt x="63" y="339"/>
                  </a:lnTo>
                  <a:lnTo>
                    <a:pt x="67" y="353"/>
                  </a:lnTo>
                  <a:lnTo>
                    <a:pt x="71" y="364"/>
                  </a:lnTo>
                  <a:lnTo>
                    <a:pt x="74" y="380"/>
                  </a:lnTo>
                  <a:lnTo>
                    <a:pt x="80" y="393"/>
                  </a:lnTo>
                  <a:lnTo>
                    <a:pt x="85" y="409"/>
                  </a:lnTo>
                  <a:lnTo>
                    <a:pt x="90" y="423"/>
                  </a:lnTo>
                  <a:lnTo>
                    <a:pt x="96" y="438"/>
                  </a:lnTo>
                  <a:lnTo>
                    <a:pt x="103" y="452"/>
                  </a:lnTo>
                  <a:lnTo>
                    <a:pt x="110" y="467"/>
                  </a:lnTo>
                  <a:lnTo>
                    <a:pt x="119" y="481"/>
                  </a:lnTo>
                  <a:lnTo>
                    <a:pt x="126" y="496"/>
                  </a:lnTo>
                  <a:lnTo>
                    <a:pt x="135" y="512"/>
                  </a:lnTo>
                  <a:lnTo>
                    <a:pt x="144" y="527"/>
                  </a:lnTo>
                  <a:lnTo>
                    <a:pt x="152" y="541"/>
                  </a:lnTo>
                  <a:lnTo>
                    <a:pt x="162" y="558"/>
                  </a:lnTo>
                  <a:lnTo>
                    <a:pt x="170" y="572"/>
                  </a:lnTo>
                  <a:lnTo>
                    <a:pt x="179" y="589"/>
                  </a:lnTo>
                  <a:lnTo>
                    <a:pt x="186" y="603"/>
                  </a:lnTo>
                  <a:lnTo>
                    <a:pt x="195" y="618"/>
                  </a:lnTo>
                  <a:lnTo>
                    <a:pt x="202" y="632"/>
                  </a:lnTo>
                  <a:lnTo>
                    <a:pt x="211" y="649"/>
                  </a:lnTo>
                  <a:lnTo>
                    <a:pt x="218" y="661"/>
                  </a:lnTo>
                  <a:lnTo>
                    <a:pt x="224" y="676"/>
                  </a:lnTo>
                  <a:lnTo>
                    <a:pt x="229" y="690"/>
                  </a:lnTo>
                  <a:lnTo>
                    <a:pt x="234" y="703"/>
                  </a:lnTo>
                  <a:lnTo>
                    <a:pt x="240" y="717"/>
                  </a:lnTo>
                  <a:lnTo>
                    <a:pt x="245" y="729"/>
                  </a:lnTo>
                  <a:lnTo>
                    <a:pt x="249" y="740"/>
                  </a:lnTo>
                  <a:lnTo>
                    <a:pt x="254" y="752"/>
                  </a:lnTo>
                  <a:lnTo>
                    <a:pt x="256" y="760"/>
                  </a:lnTo>
                  <a:lnTo>
                    <a:pt x="258" y="769"/>
                  </a:lnTo>
                  <a:lnTo>
                    <a:pt x="261" y="777"/>
                  </a:lnTo>
                  <a:lnTo>
                    <a:pt x="263" y="785"/>
                  </a:lnTo>
                  <a:lnTo>
                    <a:pt x="265" y="793"/>
                  </a:lnTo>
                  <a:lnTo>
                    <a:pt x="267" y="796"/>
                  </a:lnTo>
                  <a:lnTo>
                    <a:pt x="269" y="795"/>
                  </a:lnTo>
                  <a:lnTo>
                    <a:pt x="276" y="793"/>
                  </a:lnTo>
                  <a:lnTo>
                    <a:pt x="279" y="791"/>
                  </a:lnTo>
                  <a:lnTo>
                    <a:pt x="285" y="789"/>
                  </a:lnTo>
                  <a:lnTo>
                    <a:pt x="294" y="787"/>
                  </a:lnTo>
                  <a:lnTo>
                    <a:pt x="301" y="785"/>
                  </a:lnTo>
                  <a:lnTo>
                    <a:pt x="306" y="781"/>
                  </a:lnTo>
                  <a:lnTo>
                    <a:pt x="314" y="781"/>
                  </a:lnTo>
                  <a:lnTo>
                    <a:pt x="321" y="777"/>
                  </a:lnTo>
                  <a:lnTo>
                    <a:pt x="330" y="777"/>
                  </a:lnTo>
                  <a:lnTo>
                    <a:pt x="337" y="775"/>
                  </a:lnTo>
                  <a:lnTo>
                    <a:pt x="346" y="773"/>
                  </a:lnTo>
                  <a:lnTo>
                    <a:pt x="353" y="773"/>
                  </a:lnTo>
                  <a:lnTo>
                    <a:pt x="360" y="773"/>
                  </a:lnTo>
                  <a:lnTo>
                    <a:pt x="369" y="773"/>
                  </a:lnTo>
                  <a:lnTo>
                    <a:pt x="377" y="773"/>
                  </a:lnTo>
                  <a:lnTo>
                    <a:pt x="380" y="773"/>
                  </a:lnTo>
                  <a:lnTo>
                    <a:pt x="382" y="777"/>
                  </a:lnTo>
                  <a:lnTo>
                    <a:pt x="380" y="781"/>
                  </a:lnTo>
                  <a:lnTo>
                    <a:pt x="377" y="787"/>
                  </a:lnTo>
                  <a:lnTo>
                    <a:pt x="369" y="795"/>
                  </a:lnTo>
                  <a:lnTo>
                    <a:pt x="360" y="806"/>
                  </a:lnTo>
                  <a:lnTo>
                    <a:pt x="355" y="810"/>
                  </a:lnTo>
                  <a:lnTo>
                    <a:pt x="350" y="816"/>
                  </a:lnTo>
                  <a:lnTo>
                    <a:pt x="344" y="820"/>
                  </a:lnTo>
                  <a:lnTo>
                    <a:pt x="337" y="826"/>
                  </a:lnTo>
                  <a:lnTo>
                    <a:pt x="330" y="829"/>
                  </a:lnTo>
                  <a:lnTo>
                    <a:pt x="323" y="833"/>
                  </a:lnTo>
                  <a:lnTo>
                    <a:pt x="315" y="837"/>
                  </a:lnTo>
                  <a:lnTo>
                    <a:pt x="308" y="841"/>
                  </a:lnTo>
                  <a:lnTo>
                    <a:pt x="299" y="845"/>
                  </a:lnTo>
                  <a:lnTo>
                    <a:pt x="290" y="847"/>
                  </a:lnTo>
                  <a:lnTo>
                    <a:pt x="281" y="851"/>
                  </a:lnTo>
                  <a:lnTo>
                    <a:pt x="274" y="853"/>
                  </a:lnTo>
                  <a:lnTo>
                    <a:pt x="265" y="853"/>
                  </a:lnTo>
                  <a:lnTo>
                    <a:pt x="258" y="855"/>
                  </a:lnTo>
                  <a:lnTo>
                    <a:pt x="251" y="855"/>
                  </a:lnTo>
                  <a:lnTo>
                    <a:pt x="245" y="855"/>
                  </a:lnTo>
                  <a:lnTo>
                    <a:pt x="238" y="853"/>
                  </a:lnTo>
                  <a:lnTo>
                    <a:pt x="231" y="851"/>
                  </a:lnTo>
                  <a:lnTo>
                    <a:pt x="225" y="851"/>
                  </a:lnTo>
                  <a:lnTo>
                    <a:pt x="222" y="849"/>
                  </a:lnTo>
                  <a:lnTo>
                    <a:pt x="216" y="845"/>
                  </a:lnTo>
                  <a:lnTo>
                    <a:pt x="213" y="841"/>
                  </a:lnTo>
                  <a:lnTo>
                    <a:pt x="207" y="835"/>
                  </a:lnTo>
                  <a:lnTo>
                    <a:pt x="207" y="833"/>
                  </a:lnTo>
                  <a:lnTo>
                    <a:pt x="44" y="450"/>
                  </a:lnTo>
                  <a:lnTo>
                    <a:pt x="0" y="198"/>
                  </a:lnTo>
                  <a:lnTo>
                    <a:pt x="65" y="0"/>
                  </a:lnTo>
                  <a:lnTo>
                    <a:pt x="137" y="138"/>
                  </a:lnTo>
                  <a:lnTo>
                    <a:pt x="137" y="190"/>
                  </a:lnTo>
                  <a:lnTo>
                    <a:pt x="137" y="19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0" name="Freeform 34"/>
            <p:cNvSpPr>
              <a:spLocks/>
            </p:cNvSpPr>
            <p:nvPr/>
          </p:nvSpPr>
          <p:spPr bwMode="auto">
            <a:xfrm>
              <a:off x="4384" y="2570"/>
              <a:ext cx="243" cy="316"/>
            </a:xfrm>
            <a:custGeom>
              <a:avLst/>
              <a:gdLst/>
              <a:ahLst/>
              <a:cxnLst>
                <a:cxn ang="0">
                  <a:pos x="17" y="0"/>
                </a:cxn>
                <a:cxn ang="0">
                  <a:pos x="0" y="107"/>
                </a:cxn>
                <a:cxn ang="0">
                  <a:pos x="20" y="130"/>
                </a:cxn>
                <a:cxn ang="0">
                  <a:pos x="38" y="215"/>
                </a:cxn>
                <a:cxn ang="0">
                  <a:pos x="89" y="243"/>
                </a:cxn>
                <a:cxn ang="0">
                  <a:pos x="105" y="316"/>
                </a:cxn>
                <a:cxn ang="0">
                  <a:pos x="243" y="301"/>
                </a:cxn>
                <a:cxn ang="0">
                  <a:pos x="242" y="299"/>
                </a:cxn>
                <a:cxn ang="0">
                  <a:pos x="236" y="295"/>
                </a:cxn>
                <a:cxn ang="0">
                  <a:pos x="234" y="289"/>
                </a:cxn>
                <a:cxn ang="0">
                  <a:pos x="231" y="281"/>
                </a:cxn>
                <a:cxn ang="0">
                  <a:pos x="231" y="274"/>
                </a:cxn>
                <a:cxn ang="0">
                  <a:pos x="229" y="268"/>
                </a:cxn>
                <a:cxn ang="0">
                  <a:pos x="229" y="260"/>
                </a:cxn>
                <a:cxn ang="0">
                  <a:pos x="229" y="252"/>
                </a:cxn>
                <a:cxn ang="0">
                  <a:pos x="229" y="241"/>
                </a:cxn>
                <a:cxn ang="0">
                  <a:pos x="229" y="229"/>
                </a:cxn>
                <a:cxn ang="0">
                  <a:pos x="229" y="217"/>
                </a:cxn>
                <a:cxn ang="0">
                  <a:pos x="231" y="208"/>
                </a:cxn>
                <a:cxn ang="0">
                  <a:pos x="231" y="194"/>
                </a:cxn>
                <a:cxn ang="0">
                  <a:pos x="231" y="183"/>
                </a:cxn>
                <a:cxn ang="0">
                  <a:pos x="233" y="169"/>
                </a:cxn>
                <a:cxn ang="0">
                  <a:pos x="234" y="159"/>
                </a:cxn>
                <a:cxn ang="0">
                  <a:pos x="234" y="148"/>
                </a:cxn>
                <a:cxn ang="0">
                  <a:pos x="234" y="136"/>
                </a:cxn>
                <a:cxn ang="0">
                  <a:pos x="236" y="126"/>
                </a:cxn>
                <a:cxn ang="0">
                  <a:pos x="238" y="119"/>
                </a:cxn>
                <a:cxn ang="0">
                  <a:pos x="238" y="111"/>
                </a:cxn>
                <a:cxn ang="0">
                  <a:pos x="240" y="107"/>
                </a:cxn>
                <a:cxn ang="0">
                  <a:pos x="240" y="103"/>
                </a:cxn>
                <a:cxn ang="0">
                  <a:pos x="240" y="103"/>
                </a:cxn>
                <a:cxn ang="0">
                  <a:pos x="17" y="0"/>
                </a:cxn>
                <a:cxn ang="0">
                  <a:pos x="17" y="0"/>
                </a:cxn>
              </a:cxnLst>
              <a:rect l="0" t="0" r="r" b="b"/>
              <a:pathLst>
                <a:path w="243" h="316">
                  <a:moveTo>
                    <a:pt x="17" y="0"/>
                  </a:moveTo>
                  <a:lnTo>
                    <a:pt x="0" y="107"/>
                  </a:lnTo>
                  <a:lnTo>
                    <a:pt x="20" y="130"/>
                  </a:lnTo>
                  <a:lnTo>
                    <a:pt x="38" y="215"/>
                  </a:lnTo>
                  <a:lnTo>
                    <a:pt x="89" y="243"/>
                  </a:lnTo>
                  <a:lnTo>
                    <a:pt x="105" y="316"/>
                  </a:lnTo>
                  <a:lnTo>
                    <a:pt x="243" y="301"/>
                  </a:lnTo>
                  <a:lnTo>
                    <a:pt x="242" y="299"/>
                  </a:lnTo>
                  <a:lnTo>
                    <a:pt x="236" y="295"/>
                  </a:lnTo>
                  <a:lnTo>
                    <a:pt x="234" y="289"/>
                  </a:lnTo>
                  <a:lnTo>
                    <a:pt x="231" y="281"/>
                  </a:lnTo>
                  <a:lnTo>
                    <a:pt x="231" y="274"/>
                  </a:lnTo>
                  <a:lnTo>
                    <a:pt x="229" y="268"/>
                  </a:lnTo>
                  <a:lnTo>
                    <a:pt x="229" y="260"/>
                  </a:lnTo>
                  <a:lnTo>
                    <a:pt x="229" y="252"/>
                  </a:lnTo>
                  <a:lnTo>
                    <a:pt x="229" y="241"/>
                  </a:lnTo>
                  <a:lnTo>
                    <a:pt x="229" y="229"/>
                  </a:lnTo>
                  <a:lnTo>
                    <a:pt x="229" y="217"/>
                  </a:lnTo>
                  <a:lnTo>
                    <a:pt x="231" y="208"/>
                  </a:lnTo>
                  <a:lnTo>
                    <a:pt x="231" y="194"/>
                  </a:lnTo>
                  <a:lnTo>
                    <a:pt x="231" y="183"/>
                  </a:lnTo>
                  <a:lnTo>
                    <a:pt x="233" y="169"/>
                  </a:lnTo>
                  <a:lnTo>
                    <a:pt x="234" y="159"/>
                  </a:lnTo>
                  <a:lnTo>
                    <a:pt x="234" y="148"/>
                  </a:lnTo>
                  <a:lnTo>
                    <a:pt x="234" y="136"/>
                  </a:lnTo>
                  <a:lnTo>
                    <a:pt x="236" y="126"/>
                  </a:lnTo>
                  <a:lnTo>
                    <a:pt x="238" y="119"/>
                  </a:lnTo>
                  <a:lnTo>
                    <a:pt x="238" y="111"/>
                  </a:lnTo>
                  <a:lnTo>
                    <a:pt x="240" y="107"/>
                  </a:lnTo>
                  <a:lnTo>
                    <a:pt x="240" y="103"/>
                  </a:lnTo>
                  <a:lnTo>
                    <a:pt x="240" y="103"/>
                  </a:lnTo>
                  <a:lnTo>
                    <a:pt x="17" y="0"/>
                  </a:lnTo>
                  <a:lnTo>
                    <a:pt x="17" y="0"/>
                  </a:lnTo>
                  <a:close/>
                </a:path>
              </a:pathLst>
            </a:custGeom>
            <a:solidFill>
              <a:srgbClr val="D999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1" name="Freeform 35"/>
            <p:cNvSpPr>
              <a:spLocks/>
            </p:cNvSpPr>
            <p:nvPr/>
          </p:nvSpPr>
          <p:spPr bwMode="auto">
            <a:xfrm>
              <a:off x="4379" y="2485"/>
              <a:ext cx="281" cy="299"/>
            </a:xfrm>
            <a:custGeom>
              <a:avLst/>
              <a:gdLst/>
              <a:ahLst/>
              <a:cxnLst>
                <a:cxn ang="0">
                  <a:pos x="18" y="37"/>
                </a:cxn>
                <a:cxn ang="0">
                  <a:pos x="29" y="25"/>
                </a:cxn>
                <a:cxn ang="0">
                  <a:pos x="45" y="14"/>
                </a:cxn>
                <a:cxn ang="0">
                  <a:pos x="59" y="6"/>
                </a:cxn>
                <a:cxn ang="0">
                  <a:pos x="74" y="0"/>
                </a:cxn>
                <a:cxn ang="0">
                  <a:pos x="92" y="0"/>
                </a:cxn>
                <a:cxn ang="0">
                  <a:pos x="112" y="0"/>
                </a:cxn>
                <a:cxn ang="0">
                  <a:pos x="131" y="6"/>
                </a:cxn>
                <a:cxn ang="0">
                  <a:pos x="151" y="14"/>
                </a:cxn>
                <a:cxn ang="0">
                  <a:pos x="169" y="23"/>
                </a:cxn>
                <a:cxn ang="0">
                  <a:pos x="187" y="33"/>
                </a:cxn>
                <a:cxn ang="0">
                  <a:pos x="200" y="43"/>
                </a:cxn>
                <a:cxn ang="0">
                  <a:pos x="216" y="52"/>
                </a:cxn>
                <a:cxn ang="0">
                  <a:pos x="225" y="56"/>
                </a:cxn>
                <a:cxn ang="0">
                  <a:pos x="239" y="64"/>
                </a:cxn>
                <a:cxn ang="0">
                  <a:pos x="256" y="74"/>
                </a:cxn>
                <a:cxn ang="0">
                  <a:pos x="272" y="87"/>
                </a:cxn>
                <a:cxn ang="0">
                  <a:pos x="279" y="105"/>
                </a:cxn>
                <a:cxn ang="0">
                  <a:pos x="281" y="126"/>
                </a:cxn>
                <a:cxn ang="0">
                  <a:pos x="279" y="151"/>
                </a:cxn>
                <a:cxn ang="0">
                  <a:pos x="275" y="167"/>
                </a:cxn>
                <a:cxn ang="0">
                  <a:pos x="275" y="182"/>
                </a:cxn>
                <a:cxn ang="0">
                  <a:pos x="272" y="198"/>
                </a:cxn>
                <a:cxn ang="0">
                  <a:pos x="270" y="215"/>
                </a:cxn>
                <a:cxn ang="0">
                  <a:pos x="266" y="231"/>
                </a:cxn>
                <a:cxn ang="0">
                  <a:pos x="265" y="248"/>
                </a:cxn>
                <a:cxn ang="0">
                  <a:pos x="257" y="264"/>
                </a:cxn>
                <a:cxn ang="0">
                  <a:pos x="252" y="275"/>
                </a:cxn>
                <a:cxn ang="0">
                  <a:pos x="234" y="295"/>
                </a:cxn>
                <a:cxn ang="0">
                  <a:pos x="220" y="297"/>
                </a:cxn>
                <a:cxn ang="0">
                  <a:pos x="209" y="299"/>
                </a:cxn>
                <a:cxn ang="0">
                  <a:pos x="193" y="297"/>
                </a:cxn>
                <a:cxn ang="0">
                  <a:pos x="180" y="295"/>
                </a:cxn>
                <a:cxn ang="0">
                  <a:pos x="158" y="289"/>
                </a:cxn>
                <a:cxn ang="0">
                  <a:pos x="149" y="285"/>
                </a:cxn>
                <a:cxn ang="0">
                  <a:pos x="101" y="159"/>
                </a:cxn>
                <a:cxn ang="0">
                  <a:pos x="86" y="138"/>
                </a:cxn>
                <a:cxn ang="0">
                  <a:pos x="76" y="136"/>
                </a:cxn>
                <a:cxn ang="0">
                  <a:pos x="70" y="149"/>
                </a:cxn>
                <a:cxn ang="0">
                  <a:pos x="67" y="165"/>
                </a:cxn>
                <a:cxn ang="0">
                  <a:pos x="65" y="176"/>
                </a:cxn>
                <a:cxn ang="0">
                  <a:pos x="63" y="175"/>
                </a:cxn>
                <a:cxn ang="0">
                  <a:pos x="52" y="161"/>
                </a:cxn>
                <a:cxn ang="0">
                  <a:pos x="41" y="147"/>
                </a:cxn>
                <a:cxn ang="0">
                  <a:pos x="32" y="134"/>
                </a:cxn>
                <a:cxn ang="0">
                  <a:pos x="22" y="116"/>
                </a:cxn>
                <a:cxn ang="0">
                  <a:pos x="13" y="101"/>
                </a:cxn>
                <a:cxn ang="0">
                  <a:pos x="5" y="85"/>
                </a:cxn>
                <a:cxn ang="0">
                  <a:pos x="0" y="66"/>
                </a:cxn>
                <a:cxn ang="0">
                  <a:pos x="2" y="51"/>
                </a:cxn>
                <a:cxn ang="0">
                  <a:pos x="14" y="41"/>
                </a:cxn>
                <a:cxn ang="0">
                  <a:pos x="18" y="39"/>
                </a:cxn>
              </a:cxnLst>
              <a:rect l="0" t="0" r="r" b="b"/>
              <a:pathLst>
                <a:path w="281" h="299">
                  <a:moveTo>
                    <a:pt x="18" y="39"/>
                  </a:moveTo>
                  <a:lnTo>
                    <a:pt x="18" y="37"/>
                  </a:lnTo>
                  <a:lnTo>
                    <a:pt x="23" y="31"/>
                  </a:lnTo>
                  <a:lnTo>
                    <a:pt x="29" y="25"/>
                  </a:lnTo>
                  <a:lnTo>
                    <a:pt x="41" y="18"/>
                  </a:lnTo>
                  <a:lnTo>
                    <a:pt x="45" y="14"/>
                  </a:lnTo>
                  <a:lnTo>
                    <a:pt x="52" y="10"/>
                  </a:lnTo>
                  <a:lnTo>
                    <a:pt x="59" y="6"/>
                  </a:lnTo>
                  <a:lnTo>
                    <a:pt x="67" y="4"/>
                  </a:lnTo>
                  <a:lnTo>
                    <a:pt x="74" y="0"/>
                  </a:lnTo>
                  <a:lnTo>
                    <a:pt x="83" y="0"/>
                  </a:lnTo>
                  <a:lnTo>
                    <a:pt x="92" y="0"/>
                  </a:lnTo>
                  <a:lnTo>
                    <a:pt x="103" y="0"/>
                  </a:lnTo>
                  <a:lnTo>
                    <a:pt x="112" y="0"/>
                  </a:lnTo>
                  <a:lnTo>
                    <a:pt x="121" y="4"/>
                  </a:lnTo>
                  <a:lnTo>
                    <a:pt x="131" y="6"/>
                  </a:lnTo>
                  <a:lnTo>
                    <a:pt x="140" y="10"/>
                  </a:lnTo>
                  <a:lnTo>
                    <a:pt x="151" y="14"/>
                  </a:lnTo>
                  <a:lnTo>
                    <a:pt x="160" y="18"/>
                  </a:lnTo>
                  <a:lnTo>
                    <a:pt x="169" y="23"/>
                  </a:lnTo>
                  <a:lnTo>
                    <a:pt x="180" y="29"/>
                  </a:lnTo>
                  <a:lnTo>
                    <a:pt x="187" y="33"/>
                  </a:lnTo>
                  <a:lnTo>
                    <a:pt x="194" y="39"/>
                  </a:lnTo>
                  <a:lnTo>
                    <a:pt x="200" y="43"/>
                  </a:lnTo>
                  <a:lnTo>
                    <a:pt x="207" y="47"/>
                  </a:lnTo>
                  <a:lnTo>
                    <a:pt x="216" y="52"/>
                  </a:lnTo>
                  <a:lnTo>
                    <a:pt x="220" y="56"/>
                  </a:lnTo>
                  <a:lnTo>
                    <a:pt x="225" y="56"/>
                  </a:lnTo>
                  <a:lnTo>
                    <a:pt x="230" y="60"/>
                  </a:lnTo>
                  <a:lnTo>
                    <a:pt x="239" y="64"/>
                  </a:lnTo>
                  <a:lnTo>
                    <a:pt x="247" y="68"/>
                  </a:lnTo>
                  <a:lnTo>
                    <a:pt x="256" y="74"/>
                  </a:lnTo>
                  <a:lnTo>
                    <a:pt x="265" y="80"/>
                  </a:lnTo>
                  <a:lnTo>
                    <a:pt x="272" y="87"/>
                  </a:lnTo>
                  <a:lnTo>
                    <a:pt x="275" y="95"/>
                  </a:lnTo>
                  <a:lnTo>
                    <a:pt x="279" y="105"/>
                  </a:lnTo>
                  <a:lnTo>
                    <a:pt x="279" y="114"/>
                  </a:lnTo>
                  <a:lnTo>
                    <a:pt x="281" y="126"/>
                  </a:lnTo>
                  <a:lnTo>
                    <a:pt x="279" y="138"/>
                  </a:lnTo>
                  <a:lnTo>
                    <a:pt x="279" y="151"/>
                  </a:lnTo>
                  <a:lnTo>
                    <a:pt x="277" y="159"/>
                  </a:lnTo>
                  <a:lnTo>
                    <a:pt x="275" y="167"/>
                  </a:lnTo>
                  <a:lnTo>
                    <a:pt x="275" y="175"/>
                  </a:lnTo>
                  <a:lnTo>
                    <a:pt x="275" y="182"/>
                  </a:lnTo>
                  <a:lnTo>
                    <a:pt x="272" y="190"/>
                  </a:lnTo>
                  <a:lnTo>
                    <a:pt x="272" y="198"/>
                  </a:lnTo>
                  <a:lnTo>
                    <a:pt x="270" y="207"/>
                  </a:lnTo>
                  <a:lnTo>
                    <a:pt x="270" y="215"/>
                  </a:lnTo>
                  <a:lnTo>
                    <a:pt x="268" y="223"/>
                  </a:lnTo>
                  <a:lnTo>
                    <a:pt x="266" y="231"/>
                  </a:lnTo>
                  <a:lnTo>
                    <a:pt x="265" y="238"/>
                  </a:lnTo>
                  <a:lnTo>
                    <a:pt x="265" y="248"/>
                  </a:lnTo>
                  <a:lnTo>
                    <a:pt x="259" y="254"/>
                  </a:lnTo>
                  <a:lnTo>
                    <a:pt x="257" y="264"/>
                  </a:lnTo>
                  <a:lnTo>
                    <a:pt x="254" y="269"/>
                  </a:lnTo>
                  <a:lnTo>
                    <a:pt x="252" y="275"/>
                  </a:lnTo>
                  <a:lnTo>
                    <a:pt x="243" y="287"/>
                  </a:lnTo>
                  <a:lnTo>
                    <a:pt x="234" y="295"/>
                  </a:lnTo>
                  <a:lnTo>
                    <a:pt x="227" y="297"/>
                  </a:lnTo>
                  <a:lnTo>
                    <a:pt x="220" y="297"/>
                  </a:lnTo>
                  <a:lnTo>
                    <a:pt x="214" y="297"/>
                  </a:lnTo>
                  <a:lnTo>
                    <a:pt x="209" y="299"/>
                  </a:lnTo>
                  <a:lnTo>
                    <a:pt x="200" y="297"/>
                  </a:lnTo>
                  <a:lnTo>
                    <a:pt x="193" y="297"/>
                  </a:lnTo>
                  <a:lnTo>
                    <a:pt x="187" y="295"/>
                  </a:lnTo>
                  <a:lnTo>
                    <a:pt x="180" y="295"/>
                  </a:lnTo>
                  <a:lnTo>
                    <a:pt x="167" y="291"/>
                  </a:lnTo>
                  <a:lnTo>
                    <a:pt x="158" y="289"/>
                  </a:lnTo>
                  <a:lnTo>
                    <a:pt x="151" y="285"/>
                  </a:lnTo>
                  <a:lnTo>
                    <a:pt x="149" y="285"/>
                  </a:lnTo>
                  <a:lnTo>
                    <a:pt x="103" y="167"/>
                  </a:lnTo>
                  <a:lnTo>
                    <a:pt x="101" y="159"/>
                  </a:lnTo>
                  <a:lnTo>
                    <a:pt x="94" y="149"/>
                  </a:lnTo>
                  <a:lnTo>
                    <a:pt x="86" y="138"/>
                  </a:lnTo>
                  <a:lnTo>
                    <a:pt x="79" y="134"/>
                  </a:lnTo>
                  <a:lnTo>
                    <a:pt x="76" y="136"/>
                  </a:lnTo>
                  <a:lnTo>
                    <a:pt x="74" y="142"/>
                  </a:lnTo>
                  <a:lnTo>
                    <a:pt x="70" y="149"/>
                  </a:lnTo>
                  <a:lnTo>
                    <a:pt x="70" y="157"/>
                  </a:lnTo>
                  <a:lnTo>
                    <a:pt x="67" y="165"/>
                  </a:lnTo>
                  <a:lnTo>
                    <a:pt x="65" y="173"/>
                  </a:lnTo>
                  <a:lnTo>
                    <a:pt x="65" y="176"/>
                  </a:lnTo>
                  <a:lnTo>
                    <a:pt x="65" y="178"/>
                  </a:lnTo>
                  <a:lnTo>
                    <a:pt x="63" y="175"/>
                  </a:lnTo>
                  <a:lnTo>
                    <a:pt x="58" y="169"/>
                  </a:lnTo>
                  <a:lnTo>
                    <a:pt x="52" y="161"/>
                  </a:lnTo>
                  <a:lnTo>
                    <a:pt x="47" y="155"/>
                  </a:lnTo>
                  <a:lnTo>
                    <a:pt x="41" y="147"/>
                  </a:lnTo>
                  <a:lnTo>
                    <a:pt x="38" y="142"/>
                  </a:lnTo>
                  <a:lnTo>
                    <a:pt x="32" y="134"/>
                  </a:lnTo>
                  <a:lnTo>
                    <a:pt x="27" y="124"/>
                  </a:lnTo>
                  <a:lnTo>
                    <a:pt x="22" y="116"/>
                  </a:lnTo>
                  <a:lnTo>
                    <a:pt x="18" y="109"/>
                  </a:lnTo>
                  <a:lnTo>
                    <a:pt x="13" y="101"/>
                  </a:lnTo>
                  <a:lnTo>
                    <a:pt x="9" y="93"/>
                  </a:lnTo>
                  <a:lnTo>
                    <a:pt x="5" y="85"/>
                  </a:lnTo>
                  <a:lnTo>
                    <a:pt x="4" y="80"/>
                  </a:lnTo>
                  <a:lnTo>
                    <a:pt x="0" y="66"/>
                  </a:lnTo>
                  <a:lnTo>
                    <a:pt x="0" y="58"/>
                  </a:lnTo>
                  <a:lnTo>
                    <a:pt x="2" y="51"/>
                  </a:lnTo>
                  <a:lnTo>
                    <a:pt x="5" y="47"/>
                  </a:lnTo>
                  <a:lnTo>
                    <a:pt x="14" y="41"/>
                  </a:lnTo>
                  <a:lnTo>
                    <a:pt x="18" y="39"/>
                  </a:lnTo>
                  <a:lnTo>
                    <a:pt x="18" y="39"/>
                  </a:lnTo>
                  <a:close/>
                </a:path>
              </a:pathLst>
            </a:custGeom>
            <a:solidFill>
              <a:srgbClr val="525C52"/>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2" name="Freeform 36"/>
            <p:cNvSpPr>
              <a:spLocks/>
            </p:cNvSpPr>
            <p:nvPr/>
          </p:nvSpPr>
          <p:spPr bwMode="auto">
            <a:xfrm>
              <a:off x="3792" y="3113"/>
              <a:ext cx="211" cy="141"/>
            </a:xfrm>
            <a:custGeom>
              <a:avLst/>
              <a:gdLst/>
              <a:ahLst/>
              <a:cxnLst>
                <a:cxn ang="0">
                  <a:pos x="32" y="25"/>
                </a:cxn>
                <a:cxn ang="0">
                  <a:pos x="59" y="33"/>
                </a:cxn>
                <a:cxn ang="0">
                  <a:pos x="52" y="0"/>
                </a:cxn>
                <a:cxn ang="0">
                  <a:pos x="70" y="0"/>
                </a:cxn>
                <a:cxn ang="0">
                  <a:pos x="72" y="0"/>
                </a:cxn>
                <a:cxn ang="0">
                  <a:pos x="77" y="6"/>
                </a:cxn>
                <a:cxn ang="0">
                  <a:pos x="86" y="12"/>
                </a:cxn>
                <a:cxn ang="0">
                  <a:pos x="97" y="21"/>
                </a:cxn>
                <a:cxn ang="0">
                  <a:pos x="108" y="25"/>
                </a:cxn>
                <a:cxn ang="0">
                  <a:pos x="117" y="31"/>
                </a:cxn>
                <a:cxn ang="0">
                  <a:pos x="126" y="37"/>
                </a:cxn>
                <a:cxn ang="0">
                  <a:pos x="137" y="44"/>
                </a:cxn>
                <a:cxn ang="0">
                  <a:pos x="142" y="54"/>
                </a:cxn>
                <a:cxn ang="0">
                  <a:pos x="148" y="64"/>
                </a:cxn>
                <a:cxn ang="0">
                  <a:pos x="151" y="70"/>
                </a:cxn>
                <a:cxn ang="0">
                  <a:pos x="155" y="74"/>
                </a:cxn>
                <a:cxn ang="0">
                  <a:pos x="211" y="89"/>
                </a:cxn>
                <a:cxn ang="0">
                  <a:pos x="211" y="141"/>
                </a:cxn>
                <a:cxn ang="0">
                  <a:pos x="137" y="112"/>
                </a:cxn>
                <a:cxn ang="0">
                  <a:pos x="61" y="99"/>
                </a:cxn>
                <a:cxn ang="0">
                  <a:pos x="0" y="25"/>
                </a:cxn>
                <a:cxn ang="0">
                  <a:pos x="0" y="6"/>
                </a:cxn>
                <a:cxn ang="0">
                  <a:pos x="32" y="25"/>
                </a:cxn>
                <a:cxn ang="0">
                  <a:pos x="32" y="25"/>
                </a:cxn>
              </a:cxnLst>
              <a:rect l="0" t="0" r="r" b="b"/>
              <a:pathLst>
                <a:path w="211" h="141">
                  <a:moveTo>
                    <a:pt x="32" y="25"/>
                  </a:moveTo>
                  <a:lnTo>
                    <a:pt x="59" y="33"/>
                  </a:lnTo>
                  <a:lnTo>
                    <a:pt x="52" y="0"/>
                  </a:lnTo>
                  <a:lnTo>
                    <a:pt x="70" y="0"/>
                  </a:lnTo>
                  <a:lnTo>
                    <a:pt x="72" y="0"/>
                  </a:lnTo>
                  <a:lnTo>
                    <a:pt x="77" y="6"/>
                  </a:lnTo>
                  <a:lnTo>
                    <a:pt x="86" y="12"/>
                  </a:lnTo>
                  <a:lnTo>
                    <a:pt x="97" y="21"/>
                  </a:lnTo>
                  <a:lnTo>
                    <a:pt x="108" y="25"/>
                  </a:lnTo>
                  <a:lnTo>
                    <a:pt x="117" y="31"/>
                  </a:lnTo>
                  <a:lnTo>
                    <a:pt x="126" y="37"/>
                  </a:lnTo>
                  <a:lnTo>
                    <a:pt x="137" y="44"/>
                  </a:lnTo>
                  <a:lnTo>
                    <a:pt x="142" y="54"/>
                  </a:lnTo>
                  <a:lnTo>
                    <a:pt x="148" y="64"/>
                  </a:lnTo>
                  <a:lnTo>
                    <a:pt x="151" y="70"/>
                  </a:lnTo>
                  <a:lnTo>
                    <a:pt x="155" y="74"/>
                  </a:lnTo>
                  <a:lnTo>
                    <a:pt x="211" y="89"/>
                  </a:lnTo>
                  <a:lnTo>
                    <a:pt x="211" y="141"/>
                  </a:lnTo>
                  <a:lnTo>
                    <a:pt x="137" y="112"/>
                  </a:lnTo>
                  <a:lnTo>
                    <a:pt x="61" y="99"/>
                  </a:lnTo>
                  <a:lnTo>
                    <a:pt x="0" y="25"/>
                  </a:lnTo>
                  <a:lnTo>
                    <a:pt x="0" y="6"/>
                  </a:lnTo>
                  <a:lnTo>
                    <a:pt x="32" y="25"/>
                  </a:lnTo>
                  <a:lnTo>
                    <a:pt x="32" y="25"/>
                  </a:lnTo>
                  <a:close/>
                </a:path>
              </a:pathLst>
            </a:custGeom>
            <a:solidFill>
              <a:srgbClr val="E6B380"/>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3" name="Freeform 37"/>
            <p:cNvSpPr>
              <a:spLocks/>
            </p:cNvSpPr>
            <p:nvPr/>
          </p:nvSpPr>
          <p:spPr bwMode="auto">
            <a:xfrm>
              <a:off x="4287" y="3735"/>
              <a:ext cx="468" cy="521"/>
            </a:xfrm>
            <a:custGeom>
              <a:avLst/>
              <a:gdLst/>
              <a:ahLst/>
              <a:cxnLst>
                <a:cxn ang="0">
                  <a:pos x="29" y="174"/>
                </a:cxn>
                <a:cxn ang="0">
                  <a:pos x="36" y="254"/>
                </a:cxn>
                <a:cxn ang="0">
                  <a:pos x="47" y="331"/>
                </a:cxn>
                <a:cxn ang="0">
                  <a:pos x="54" y="335"/>
                </a:cxn>
                <a:cxn ang="0">
                  <a:pos x="58" y="283"/>
                </a:cxn>
                <a:cxn ang="0">
                  <a:pos x="60" y="230"/>
                </a:cxn>
                <a:cxn ang="0">
                  <a:pos x="70" y="232"/>
                </a:cxn>
                <a:cxn ang="0">
                  <a:pos x="81" y="277"/>
                </a:cxn>
                <a:cxn ang="0">
                  <a:pos x="96" y="312"/>
                </a:cxn>
                <a:cxn ang="0">
                  <a:pos x="119" y="294"/>
                </a:cxn>
                <a:cxn ang="0">
                  <a:pos x="133" y="256"/>
                </a:cxn>
                <a:cxn ang="0">
                  <a:pos x="146" y="230"/>
                </a:cxn>
                <a:cxn ang="0">
                  <a:pos x="177" y="188"/>
                </a:cxn>
                <a:cxn ang="0">
                  <a:pos x="216" y="141"/>
                </a:cxn>
                <a:cxn ang="0">
                  <a:pos x="258" y="81"/>
                </a:cxn>
                <a:cxn ang="0">
                  <a:pos x="297" y="27"/>
                </a:cxn>
                <a:cxn ang="0">
                  <a:pos x="321" y="2"/>
                </a:cxn>
                <a:cxn ang="0">
                  <a:pos x="344" y="44"/>
                </a:cxn>
                <a:cxn ang="0">
                  <a:pos x="369" y="103"/>
                </a:cxn>
                <a:cxn ang="0">
                  <a:pos x="395" y="168"/>
                </a:cxn>
                <a:cxn ang="0">
                  <a:pos x="420" y="228"/>
                </a:cxn>
                <a:cxn ang="0">
                  <a:pos x="445" y="281"/>
                </a:cxn>
                <a:cxn ang="0">
                  <a:pos x="461" y="325"/>
                </a:cxn>
                <a:cxn ang="0">
                  <a:pos x="468" y="376"/>
                </a:cxn>
                <a:cxn ang="0">
                  <a:pos x="454" y="389"/>
                </a:cxn>
                <a:cxn ang="0">
                  <a:pos x="431" y="352"/>
                </a:cxn>
                <a:cxn ang="0">
                  <a:pos x="420" y="360"/>
                </a:cxn>
                <a:cxn ang="0">
                  <a:pos x="423" y="416"/>
                </a:cxn>
                <a:cxn ang="0">
                  <a:pos x="427" y="445"/>
                </a:cxn>
                <a:cxn ang="0">
                  <a:pos x="339" y="457"/>
                </a:cxn>
                <a:cxn ang="0">
                  <a:pos x="355" y="341"/>
                </a:cxn>
                <a:cxn ang="0">
                  <a:pos x="344" y="302"/>
                </a:cxn>
                <a:cxn ang="0">
                  <a:pos x="331" y="250"/>
                </a:cxn>
                <a:cxn ang="0">
                  <a:pos x="317" y="188"/>
                </a:cxn>
                <a:cxn ang="0">
                  <a:pos x="306" y="134"/>
                </a:cxn>
                <a:cxn ang="0">
                  <a:pos x="299" y="93"/>
                </a:cxn>
                <a:cxn ang="0">
                  <a:pos x="288" y="110"/>
                </a:cxn>
                <a:cxn ang="0">
                  <a:pos x="270" y="149"/>
                </a:cxn>
                <a:cxn ang="0">
                  <a:pos x="243" y="196"/>
                </a:cxn>
                <a:cxn ang="0">
                  <a:pos x="209" y="234"/>
                </a:cxn>
                <a:cxn ang="0">
                  <a:pos x="169" y="275"/>
                </a:cxn>
                <a:cxn ang="0">
                  <a:pos x="159" y="292"/>
                </a:cxn>
                <a:cxn ang="0">
                  <a:pos x="148" y="343"/>
                </a:cxn>
                <a:cxn ang="0">
                  <a:pos x="137" y="393"/>
                </a:cxn>
                <a:cxn ang="0">
                  <a:pos x="126" y="447"/>
                </a:cxn>
                <a:cxn ang="0">
                  <a:pos x="114" y="490"/>
                </a:cxn>
                <a:cxn ang="0">
                  <a:pos x="0" y="498"/>
                </a:cxn>
                <a:cxn ang="0">
                  <a:pos x="11" y="428"/>
                </a:cxn>
                <a:cxn ang="0">
                  <a:pos x="15" y="382"/>
                </a:cxn>
                <a:cxn ang="0">
                  <a:pos x="16" y="320"/>
                </a:cxn>
                <a:cxn ang="0">
                  <a:pos x="15" y="250"/>
                </a:cxn>
                <a:cxn ang="0">
                  <a:pos x="11" y="190"/>
                </a:cxn>
                <a:cxn ang="0">
                  <a:pos x="6" y="145"/>
                </a:cxn>
              </a:cxnLst>
              <a:rect l="0" t="0" r="r" b="b"/>
              <a:pathLst>
                <a:path w="468" h="521">
                  <a:moveTo>
                    <a:pt x="25" y="147"/>
                  </a:moveTo>
                  <a:lnTo>
                    <a:pt x="25" y="149"/>
                  </a:lnTo>
                  <a:lnTo>
                    <a:pt x="25" y="155"/>
                  </a:lnTo>
                  <a:lnTo>
                    <a:pt x="25" y="163"/>
                  </a:lnTo>
                  <a:lnTo>
                    <a:pt x="29" y="174"/>
                  </a:lnTo>
                  <a:lnTo>
                    <a:pt x="29" y="188"/>
                  </a:lnTo>
                  <a:lnTo>
                    <a:pt x="31" y="203"/>
                  </a:lnTo>
                  <a:lnTo>
                    <a:pt x="33" y="219"/>
                  </a:lnTo>
                  <a:lnTo>
                    <a:pt x="34" y="238"/>
                  </a:lnTo>
                  <a:lnTo>
                    <a:pt x="36" y="254"/>
                  </a:lnTo>
                  <a:lnTo>
                    <a:pt x="38" y="271"/>
                  </a:lnTo>
                  <a:lnTo>
                    <a:pt x="40" y="287"/>
                  </a:lnTo>
                  <a:lnTo>
                    <a:pt x="42" y="304"/>
                  </a:lnTo>
                  <a:lnTo>
                    <a:pt x="43" y="318"/>
                  </a:lnTo>
                  <a:lnTo>
                    <a:pt x="47" y="331"/>
                  </a:lnTo>
                  <a:lnTo>
                    <a:pt x="49" y="339"/>
                  </a:lnTo>
                  <a:lnTo>
                    <a:pt x="51" y="347"/>
                  </a:lnTo>
                  <a:lnTo>
                    <a:pt x="52" y="347"/>
                  </a:lnTo>
                  <a:lnTo>
                    <a:pt x="52" y="341"/>
                  </a:lnTo>
                  <a:lnTo>
                    <a:pt x="54" y="335"/>
                  </a:lnTo>
                  <a:lnTo>
                    <a:pt x="54" y="325"/>
                  </a:lnTo>
                  <a:lnTo>
                    <a:pt x="54" y="318"/>
                  </a:lnTo>
                  <a:lnTo>
                    <a:pt x="56" y="306"/>
                  </a:lnTo>
                  <a:lnTo>
                    <a:pt x="58" y="296"/>
                  </a:lnTo>
                  <a:lnTo>
                    <a:pt x="58" y="283"/>
                  </a:lnTo>
                  <a:lnTo>
                    <a:pt x="58" y="269"/>
                  </a:lnTo>
                  <a:lnTo>
                    <a:pt x="58" y="258"/>
                  </a:lnTo>
                  <a:lnTo>
                    <a:pt x="58" y="248"/>
                  </a:lnTo>
                  <a:lnTo>
                    <a:pt x="58" y="236"/>
                  </a:lnTo>
                  <a:lnTo>
                    <a:pt x="60" y="230"/>
                  </a:lnTo>
                  <a:lnTo>
                    <a:pt x="61" y="223"/>
                  </a:lnTo>
                  <a:lnTo>
                    <a:pt x="63" y="221"/>
                  </a:lnTo>
                  <a:lnTo>
                    <a:pt x="67" y="219"/>
                  </a:lnTo>
                  <a:lnTo>
                    <a:pt x="70" y="228"/>
                  </a:lnTo>
                  <a:lnTo>
                    <a:pt x="70" y="232"/>
                  </a:lnTo>
                  <a:lnTo>
                    <a:pt x="74" y="240"/>
                  </a:lnTo>
                  <a:lnTo>
                    <a:pt x="74" y="250"/>
                  </a:lnTo>
                  <a:lnTo>
                    <a:pt x="78" y="259"/>
                  </a:lnTo>
                  <a:lnTo>
                    <a:pt x="78" y="267"/>
                  </a:lnTo>
                  <a:lnTo>
                    <a:pt x="81" y="277"/>
                  </a:lnTo>
                  <a:lnTo>
                    <a:pt x="83" y="285"/>
                  </a:lnTo>
                  <a:lnTo>
                    <a:pt x="87" y="294"/>
                  </a:lnTo>
                  <a:lnTo>
                    <a:pt x="90" y="300"/>
                  </a:lnTo>
                  <a:lnTo>
                    <a:pt x="92" y="308"/>
                  </a:lnTo>
                  <a:lnTo>
                    <a:pt x="96" y="312"/>
                  </a:lnTo>
                  <a:lnTo>
                    <a:pt x="99" y="316"/>
                  </a:lnTo>
                  <a:lnTo>
                    <a:pt x="106" y="314"/>
                  </a:lnTo>
                  <a:lnTo>
                    <a:pt x="114" y="306"/>
                  </a:lnTo>
                  <a:lnTo>
                    <a:pt x="115" y="300"/>
                  </a:lnTo>
                  <a:lnTo>
                    <a:pt x="119" y="294"/>
                  </a:lnTo>
                  <a:lnTo>
                    <a:pt x="123" y="287"/>
                  </a:lnTo>
                  <a:lnTo>
                    <a:pt x="126" y="279"/>
                  </a:lnTo>
                  <a:lnTo>
                    <a:pt x="128" y="271"/>
                  </a:lnTo>
                  <a:lnTo>
                    <a:pt x="130" y="263"/>
                  </a:lnTo>
                  <a:lnTo>
                    <a:pt x="133" y="256"/>
                  </a:lnTo>
                  <a:lnTo>
                    <a:pt x="135" y="250"/>
                  </a:lnTo>
                  <a:lnTo>
                    <a:pt x="137" y="240"/>
                  </a:lnTo>
                  <a:lnTo>
                    <a:pt x="141" y="238"/>
                  </a:lnTo>
                  <a:lnTo>
                    <a:pt x="141" y="236"/>
                  </a:lnTo>
                  <a:lnTo>
                    <a:pt x="146" y="230"/>
                  </a:lnTo>
                  <a:lnTo>
                    <a:pt x="151" y="223"/>
                  </a:lnTo>
                  <a:lnTo>
                    <a:pt x="162" y="211"/>
                  </a:lnTo>
                  <a:lnTo>
                    <a:pt x="166" y="203"/>
                  </a:lnTo>
                  <a:lnTo>
                    <a:pt x="171" y="196"/>
                  </a:lnTo>
                  <a:lnTo>
                    <a:pt x="177" y="188"/>
                  </a:lnTo>
                  <a:lnTo>
                    <a:pt x="186" y="180"/>
                  </a:lnTo>
                  <a:lnTo>
                    <a:pt x="191" y="170"/>
                  </a:lnTo>
                  <a:lnTo>
                    <a:pt x="198" y="161"/>
                  </a:lnTo>
                  <a:lnTo>
                    <a:pt x="207" y="151"/>
                  </a:lnTo>
                  <a:lnTo>
                    <a:pt x="216" y="141"/>
                  </a:lnTo>
                  <a:lnTo>
                    <a:pt x="223" y="128"/>
                  </a:lnTo>
                  <a:lnTo>
                    <a:pt x="232" y="116"/>
                  </a:lnTo>
                  <a:lnTo>
                    <a:pt x="241" y="104"/>
                  </a:lnTo>
                  <a:lnTo>
                    <a:pt x="250" y="93"/>
                  </a:lnTo>
                  <a:lnTo>
                    <a:pt x="258" y="81"/>
                  </a:lnTo>
                  <a:lnTo>
                    <a:pt x="267" y="70"/>
                  </a:lnTo>
                  <a:lnTo>
                    <a:pt x="276" y="56"/>
                  </a:lnTo>
                  <a:lnTo>
                    <a:pt x="285" y="46"/>
                  </a:lnTo>
                  <a:lnTo>
                    <a:pt x="290" y="35"/>
                  </a:lnTo>
                  <a:lnTo>
                    <a:pt x="297" y="27"/>
                  </a:lnTo>
                  <a:lnTo>
                    <a:pt x="303" y="17"/>
                  </a:lnTo>
                  <a:lnTo>
                    <a:pt x="308" y="11"/>
                  </a:lnTo>
                  <a:lnTo>
                    <a:pt x="317" y="2"/>
                  </a:lnTo>
                  <a:lnTo>
                    <a:pt x="321" y="0"/>
                  </a:lnTo>
                  <a:lnTo>
                    <a:pt x="321" y="2"/>
                  </a:lnTo>
                  <a:lnTo>
                    <a:pt x="326" y="11"/>
                  </a:lnTo>
                  <a:lnTo>
                    <a:pt x="328" y="17"/>
                  </a:lnTo>
                  <a:lnTo>
                    <a:pt x="331" y="25"/>
                  </a:lnTo>
                  <a:lnTo>
                    <a:pt x="337" y="35"/>
                  </a:lnTo>
                  <a:lnTo>
                    <a:pt x="344" y="44"/>
                  </a:lnTo>
                  <a:lnTo>
                    <a:pt x="348" y="54"/>
                  </a:lnTo>
                  <a:lnTo>
                    <a:pt x="353" y="66"/>
                  </a:lnTo>
                  <a:lnTo>
                    <a:pt x="358" y="77"/>
                  </a:lnTo>
                  <a:lnTo>
                    <a:pt x="364" y="91"/>
                  </a:lnTo>
                  <a:lnTo>
                    <a:pt x="369" y="103"/>
                  </a:lnTo>
                  <a:lnTo>
                    <a:pt x="375" y="116"/>
                  </a:lnTo>
                  <a:lnTo>
                    <a:pt x="380" y="130"/>
                  </a:lnTo>
                  <a:lnTo>
                    <a:pt x="385" y="145"/>
                  </a:lnTo>
                  <a:lnTo>
                    <a:pt x="389" y="157"/>
                  </a:lnTo>
                  <a:lnTo>
                    <a:pt x="395" y="168"/>
                  </a:lnTo>
                  <a:lnTo>
                    <a:pt x="400" y="180"/>
                  </a:lnTo>
                  <a:lnTo>
                    <a:pt x="405" y="194"/>
                  </a:lnTo>
                  <a:lnTo>
                    <a:pt x="409" y="205"/>
                  </a:lnTo>
                  <a:lnTo>
                    <a:pt x="416" y="217"/>
                  </a:lnTo>
                  <a:lnTo>
                    <a:pt x="420" y="228"/>
                  </a:lnTo>
                  <a:lnTo>
                    <a:pt x="427" y="240"/>
                  </a:lnTo>
                  <a:lnTo>
                    <a:pt x="431" y="250"/>
                  </a:lnTo>
                  <a:lnTo>
                    <a:pt x="436" y="259"/>
                  </a:lnTo>
                  <a:lnTo>
                    <a:pt x="440" y="269"/>
                  </a:lnTo>
                  <a:lnTo>
                    <a:pt x="445" y="281"/>
                  </a:lnTo>
                  <a:lnTo>
                    <a:pt x="449" y="290"/>
                  </a:lnTo>
                  <a:lnTo>
                    <a:pt x="452" y="300"/>
                  </a:lnTo>
                  <a:lnTo>
                    <a:pt x="456" y="310"/>
                  </a:lnTo>
                  <a:lnTo>
                    <a:pt x="459" y="318"/>
                  </a:lnTo>
                  <a:lnTo>
                    <a:pt x="461" y="325"/>
                  </a:lnTo>
                  <a:lnTo>
                    <a:pt x="463" y="335"/>
                  </a:lnTo>
                  <a:lnTo>
                    <a:pt x="465" y="343"/>
                  </a:lnTo>
                  <a:lnTo>
                    <a:pt x="467" y="351"/>
                  </a:lnTo>
                  <a:lnTo>
                    <a:pt x="467" y="364"/>
                  </a:lnTo>
                  <a:lnTo>
                    <a:pt x="468" y="376"/>
                  </a:lnTo>
                  <a:lnTo>
                    <a:pt x="467" y="383"/>
                  </a:lnTo>
                  <a:lnTo>
                    <a:pt x="467" y="391"/>
                  </a:lnTo>
                  <a:lnTo>
                    <a:pt x="463" y="393"/>
                  </a:lnTo>
                  <a:lnTo>
                    <a:pt x="459" y="393"/>
                  </a:lnTo>
                  <a:lnTo>
                    <a:pt x="454" y="389"/>
                  </a:lnTo>
                  <a:lnTo>
                    <a:pt x="450" y="382"/>
                  </a:lnTo>
                  <a:lnTo>
                    <a:pt x="443" y="374"/>
                  </a:lnTo>
                  <a:lnTo>
                    <a:pt x="440" y="366"/>
                  </a:lnTo>
                  <a:lnTo>
                    <a:pt x="434" y="358"/>
                  </a:lnTo>
                  <a:lnTo>
                    <a:pt x="431" y="352"/>
                  </a:lnTo>
                  <a:lnTo>
                    <a:pt x="425" y="347"/>
                  </a:lnTo>
                  <a:lnTo>
                    <a:pt x="423" y="347"/>
                  </a:lnTo>
                  <a:lnTo>
                    <a:pt x="420" y="347"/>
                  </a:lnTo>
                  <a:lnTo>
                    <a:pt x="420" y="352"/>
                  </a:lnTo>
                  <a:lnTo>
                    <a:pt x="420" y="360"/>
                  </a:lnTo>
                  <a:lnTo>
                    <a:pt x="420" y="372"/>
                  </a:lnTo>
                  <a:lnTo>
                    <a:pt x="420" y="382"/>
                  </a:lnTo>
                  <a:lnTo>
                    <a:pt x="422" y="395"/>
                  </a:lnTo>
                  <a:lnTo>
                    <a:pt x="422" y="405"/>
                  </a:lnTo>
                  <a:lnTo>
                    <a:pt x="423" y="416"/>
                  </a:lnTo>
                  <a:lnTo>
                    <a:pt x="423" y="424"/>
                  </a:lnTo>
                  <a:lnTo>
                    <a:pt x="425" y="430"/>
                  </a:lnTo>
                  <a:lnTo>
                    <a:pt x="425" y="434"/>
                  </a:lnTo>
                  <a:lnTo>
                    <a:pt x="427" y="440"/>
                  </a:lnTo>
                  <a:lnTo>
                    <a:pt x="427" y="445"/>
                  </a:lnTo>
                  <a:lnTo>
                    <a:pt x="427" y="445"/>
                  </a:lnTo>
                  <a:lnTo>
                    <a:pt x="385" y="440"/>
                  </a:lnTo>
                  <a:lnTo>
                    <a:pt x="420" y="453"/>
                  </a:lnTo>
                  <a:lnTo>
                    <a:pt x="420" y="473"/>
                  </a:lnTo>
                  <a:lnTo>
                    <a:pt x="339" y="457"/>
                  </a:lnTo>
                  <a:lnTo>
                    <a:pt x="344" y="424"/>
                  </a:lnTo>
                  <a:lnTo>
                    <a:pt x="357" y="424"/>
                  </a:lnTo>
                  <a:lnTo>
                    <a:pt x="358" y="352"/>
                  </a:lnTo>
                  <a:lnTo>
                    <a:pt x="357" y="349"/>
                  </a:lnTo>
                  <a:lnTo>
                    <a:pt x="355" y="341"/>
                  </a:lnTo>
                  <a:lnTo>
                    <a:pt x="351" y="335"/>
                  </a:lnTo>
                  <a:lnTo>
                    <a:pt x="351" y="329"/>
                  </a:lnTo>
                  <a:lnTo>
                    <a:pt x="348" y="321"/>
                  </a:lnTo>
                  <a:lnTo>
                    <a:pt x="348" y="314"/>
                  </a:lnTo>
                  <a:lnTo>
                    <a:pt x="344" y="302"/>
                  </a:lnTo>
                  <a:lnTo>
                    <a:pt x="340" y="292"/>
                  </a:lnTo>
                  <a:lnTo>
                    <a:pt x="339" y="283"/>
                  </a:lnTo>
                  <a:lnTo>
                    <a:pt x="337" y="273"/>
                  </a:lnTo>
                  <a:lnTo>
                    <a:pt x="333" y="261"/>
                  </a:lnTo>
                  <a:lnTo>
                    <a:pt x="331" y="250"/>
                  </a:lnTo>
                  <a:lnTo>
                    <a:pt x="328" y="236"/>
                  </a:lnTo>
                  <a:lnTo>
                    <a:pt x="326" y="225"/>
                  </a:lnTo>
                  <a:lnTo>
                    <a:pt x="322" y="211"/>
                  </a:lnTo>
                  <a:lnTo>
                    <a:pt x="321" y="199"/>
                  </a:lnTo>
                  <a:lnTo>
                    <a:pt x="317" y="188"/>
                  </a:lnTo>
                  <a:lnTo>
                    <a:pt x="315" y="176"/>
                  </a:lnTo>
                  <a:lnTo>
                    <a:pt x="312" y="163"/>
                  </a:lnTo>
                  <a:lnTo>
                    <a:pt x="310" y="151"/>
                  </a:lnTo>
                  <a:lnTo>
                    <a:pt x="308" y="141"/>
                  </a:lnTo>
                  <a:lnTo>
                    <a:pt x="306" y="134"/>
                  </a:lnTo>
                  <a:lnTo>
                    <a:pt x="304" y="122"/>
                  </a:lnTo>
                  <a:lnTo>
                    <a:pt x="303" y="114"/>
                  </a:lnTo>
                  <a:lnTo>
                    <a:pt x="301" y="106"/>
                  </a:lnTo>
                  <a:lnTo>
                    <a:pt x="301" y="101"/>
                  </a:lnTo>
                  <a:lnTo>
                    <a:pt x="299" y="93"/>
                  </a:lnTo>
                  <a:lnTo>
                    <a:pt x="299" y="89"/>
                  </a:lnTo>
                  <a:lnTo>
                    <a:pt x="297" y="91"/>
                  </a:lnTo>
                  <a:lnTo>
                    <a:pt x="294" y="99"/>
                  </a:lnTo>
                  <a:lnTo>
                    <a:pt x="292" y="103"/>
                  </a:lnTo>
                  <a:lnTo>
                    <a:pt x="288" y="110"/>
                  </a:lnTo>
                  <a:lnTo>
                    <a:pt x="286" y="116"/>
                  </a:lnTo>
                  <a:lnTo>
                    <a:pt x="285" y="124"/>
                  </a:lnTo>
                  <a:lnTo>
                    <a:pt x="279" y="132"/>
                  </a:lnTo>
                  <a:lnTo>
                    <a:pt x="276" y="139"/>
                  </a:lnTo>
                  <a:lnTo>
                    <a:pt x="270" y="149"/>
                  </a:lnTo>
                  <a:lnTo>
                    <a:pt x="265" y="159"/>
                  </a:lnTo>
                  <a:lnTo>
                    <a:pt x="259" y="166"/>
                  </a:lnTo>
                  <a:lnTo>
                    <a:pt x="254" y="176"/>
                  </a:lnTo>
                  <a:lnTo>
                    <a:pt x="249" y="184"/>
                  </a:lnTo>
                  <a:lnTo>
                    <a:pt x="243" y="196"/>
                  </a:lnTo>
                  <a:lnTo>
                    <a:pt x="236" y="203"/>
                  </a:lnTo>
                  <a:lnTo>
                    <a:pt x="229" y="211"/>
                  </a:lnTo>
                  <a:lnTo>
                    <a:pt x="222" y="219"/>
                  </a:lnTo>
                  <a:lnTo>
                    <a:pt x="216" y="228"/>
                  </a:lnTo>
                  <a:lnTo>
                    <a:pt x="209" y="234"/>
                  </a:lnTo>
                  <a:lnTo>
                    <a:pt x="202" y="242"/>
                  </a:lnTo>
                  <a:lnTo>
                    <a:pt x="195" y="250"/>
                  </a:lnTo>
                  <a:lnTo>
                    <a:pt x="189" y="256"/>
                  </a:lnTo>
                  <a:lnTo>
                    <a:pt x="177" y="265"/>
                  </a:lnTo>
                  <a:lnTo>
                    <a:pt x="169" y="275"/>
                  </a:lnTo>
                  <a:lnTo>
                    <a:pt x="162" y="279"/>
                  </a:lnTo>
                  <a:lnTo>
                    <a:pt x="162" y="283"/>
                  </a:lnTo>
                  <a:lnTo>
                    <a:pt x="160" y="283"/>
                  </a:lnTo>
                  <a:lnTo>
                    <a:pt x="160" y="287"/>
                  </a:lnTo>
                  <a:lnTo>
                    <a:pt x="159" y="292"/>
                  </a:lnTo>
                  <a:lnTo>
                    <a:pt x="157" y="302"/>
                  </a:lnTo>
                  <a:lnTo>
                    <a:pt x="153" y="314"/>
                  </a:lnTo>
                  <a:lnTo>
                    <a:pt x="151" y="325"/>
                  </a:lnTo>
                  <a:lnTo>
                    <a:pt x="150" y="335"/>
                  </a:lnTo>
                  <a:lnTo>
                    <a:pt x="148" y="343"/>
                  </a:lnTo>
                  <a:lnTo>
                    <a:pt x="146" y="352"/>
                  </a:lnTo>
                  <a:lnTo>
                    <a:pt x="144" y="362"/>
                  </a:lnTo>
                  <a:lnTo>
                    <a:pt x="141" y="372"/>
                  </a:lnTo>
                  <a:lnTo>
                    <a:pt x="139" y="382"/>
                  </a:lnTo>
                  <a:lnTo>
                    <a:pt x="137" y="393"/>
                  </a:lnTo>
                  <a:lnTo>
                    <a:pt x="133" y="405"/>
                  </a:lnTo>
                  <a:lnTo>
                    <a:pt x="132" y="416"/>
                  </a:lnTo>
                  <a:lnTo>
                    <a:pt x="130" y="426"/>
                  </a:lnTo>
                  <a:lnTo>
                    <a:pt x="126" y="438"/>
                  </a:lnTo>
                  <a:lnTo>
                    <a:pt x="126" y="447"/>
                  </a:lnTo>
                  <a:lnTo>
                    <a:pt x="121" y="455"/>
                  </a:lnTo>
                  <a:lnTo>
                    <a:pt x="121" y="465"/>
                  </a:lnTo>
                  <a:lnTo>
                    <a:pt x="117" y="473"/>
                  </a:lnTo>
                  <a:lnTo>
                    <a:pt x="117" y="480"/>
                  </a:lnTo>
                  <a:lnTo>
                    <a:pt x="114" y="490"/>
                  </a:lnTo>
                  <a:lnTo>
                    <a:pt x="114" y="494"/>
                  </a:lnTo>
                  <a:lnTo>
                    <a:pt x="126" y="502"/>
                  </a:lnTo>
                  <a:lnTo>
                    <a:pt x="121" y="517"/>
                  </a:lnTo>
                  <a:lnTo>
                    <a:pt x="97" y="521"/>
                  </a:lnTo>
                  <a:lnTo>
                    <a:pt x="0" y="498"/>
                  </a:lnTo>
                  <a:lnTo>
                    <a:pt x="6" y="473"/>
                  </a:lnTo>
                  <a:lnTo>
                    <a:pt x="69" y="478"/>
                  </a:lnTo>
                  <a:lnTo>
                    <a:pt x="11" y="442"/>
                  </a:lnTo>
                  <a:lnTo>
                    <a:pt x="11" y="438"/>
                  </a:lnTo>
                  <a:lnTo>
                    <a:pt x="11" y="428"/>
                  </a:lnTo>
                  <a:lnTo>
                    <a:pt x="11" y="420"/>
                  </a:lnTo>
                  <a:lnTo>
                    <a:pt x="13" y="413"/>
                  </a:lnTo>
                  <a:lnTo>
                    <a:pt x="13" y="403"/>
                  </a:lnTo>
                  <a:lnTo>
                    <a:pt x="15" y="395"/>
                  </a:lnTo>
                  <a:lnTo>
                    <a:pt x="15" y="382"/>
                  </a:lnTo>
                  <a:lnTo>
                    <a:pt x="15" y="372"/>
                  </a:lnTo>
                  <a:lnTo>
                    <a:pt x="15" y="360"/>
                  </a:lnTo>
                  <a:lnTo>
                    <a:pt x="15" y="347"/>
                  </a:lnTo>
                  <a:lnTo>
                    <a:pt x="15" y="333"/>
                  </a:lnTo>
                  <a:lnTo>
                    <a:pt x="16" y="320"/>
                  </a:lnTo>
                  <a:lnTo>
                    <a:pt x="16" y="306"/>
                  </a:lnTo>
                  <a:lnTo>
                    <a:pt x="18" y="292"/>
                  </a:lnTo>
                  <a:lnTo>
                    <a:pt x="16" y="279"/>
                  </a:lnTo>
                  <a:lnTo>
                    <a:pt x="16" y="265"/>
                  </a:lnTo>
                  <a:lnTo>
                    <a:pt x="15" y="250"/>
                  </a:lnTo>
                  <a:lnTo>
                    <a:pt x="15" y="236"/>
                  </a:lnTo>
                  <a:lnTo>
                    <a:pt x="15" y="223"/>
                  </a:lnTo>
                  <a:lnTo>
                    <a:pt x="13" y="211"/>
                  </a:lnTo>
                  <a:lnTo>
                    <a:pt x="11" y="199"/>
                  </a:lnTo>
                  <a:lnTo>
                    <a:pt x="11" y="190"/>
                  </a:lnTo>
                  <a:lnTo>
                    <a:pt x="11" y="178"/>
                  </a:lnTo>
                  <a:lnTo>
                    <a:pt x="9" y="170"/>
                  </a:lnTo>
                  <a:lnTo>
                    <a:pt x="7" y="161"/>
                  </a:lnTo>
                  <a:lnTo>
                    <a:pt x="7" y="155"/>
                  </a:lnTo>
                  <a:lnTo>
                    <a:pt x="6" y="145"/>
                  </a:lnTo>
                  <a:lnTo>
                    <a:pt x="6" y="143"/>
                  </a:lnTo>
                  <a:lnTo>
                    <a:pt x="25" y="147"/>
                  </a:lnTo>
                  <a:lnTo>
                    <a:pt x="25" y="147"/>
                  </a:lnTo>
                  <a:close/>
                </a:path>
              </a:pathLst>
            </a:custGeom>
            <a:solidFill>
              <a:srgbClr val="6670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4" name="Freeform 38"/>
            <p:cNvSpPr>
              <a:spLocks/>
            </p:cNvSpPr>
            <p:nvPr/>
          </p:nvSpPr>
          <p:spPr bwMode="auto">
            <a:xfrm>
              <a:off x="3347" y="4047"/>
              <a:ext cx="456" cy="199"/>
            </a:xfrm>
            <a:custGeom>
              <a:avLst/>
              <a:gdLst/>
              <a:ahLst/>
              <a:cxnLst>
                <a:cxn ang="0">
                  <a:pos x="27" y="48"/>
                </a:cxn>
                <a:cxn ang="0">
                  <a:pos x="44" y="48"/>
                </a:cxn>
                <a:cxn ang="0">
                  <a:pos x="62" y="52"/>
                </a:cxn>
                <a:cxn ang="0">
                  <a:pos x="83" y="52"/>
                </a:cxn>
                <a:cxn ang="0">
                  <a:pos x="107" y="52"/>
                </a:cxn>
                <a:cxn ang="0">
                  <a:pos x="132" y="52"/>
                </a:cxn>
                <a:cxn ang="0">
                  <a:pos x="157" y="52"/>
                </a:cxn>
                <a:cxn ang="0">
                  <a:pos x="180" y="48"/>
                </a:cxn>
                <a:cxn ang="0">
                  <a:pos x="204" y="44"/>
                </a:cxn>
                <a:cxn ang="0">
                  <a:pos x="224" y="39"/>
                </a:cxn>
                <a:cxn ang="0">
                  <a:pos x="242" y="31"/>
                </a:cxn>
                <a:cxn ang="0">
                  <a:pos x="258" y="25"/>
                </a:cxn>
                <a:cxn ang="0">
                  <a:pos x="269" y="19"/>
                </a:cxn>
                <a:cxn ang="0">
                  <a:pos x="281" y="13"/>
                </a:cxn>
                <a:cxn ang="0">
                  <a:pos x="447" y="0"/>
                </a:cxn>
                <a:cxn ang="0">
                  <a:pos x="449" y="8"/>
                </a:cxn>
                <a:cxn ang="0">
                  <a:pos x="450" y="23"/>
                </a:cxn>
                <a:cxn ang="0">
                  <a:pos x="452" y="44"/>
                </a:cxn>
                <a:cxn ang="0">
                  <a:pos x="454" y="66"/>
                </a:cxn>
                <a:cxn ang="0">
                  <a:pos x="454" y="91"/>
                </a:cxn>
                <a:cxn ang="0">
                  <a:pos x="454" y="116"/>
                </a:cxn>
                <a:cxn ang="0">
                  <a:pos x="450" y="137"/>
                </a:cxn>
                <a:cxn ang="0">
                  <a:pos x="445" y="157"/>
                </a:cxn>
                <a:cxn ang="0">
                  <a:pos x="438" y="170"/>
                </a:cxn>
                <a:cxn ang="0">
                  <a:pos x="422" y="186"/>
                </a:cxn>
                <a:cxn ang="0">
                  <a:pos x="398" y="194"/>
                </a:cxn>
                <a:cxn ang="0">
                  <a:pos x="384" y="197"/>
                </a:cxn>
                <a:cxn ang="0">
                  <a:pos x="380" y="197"/>
                </a:cxn>
                <a:cxn ang="0">
                  <a:pos x="369" y="194"/>
                </a:cxn>
                <a:cxn ang="0">
                  <a:pos x="351" y="190"/>
                </a:cxn>
                <a:cxn ang="0">
                  <a:pos x="326" y="186"/>
                </a:cxn>
                <a:cxn ang="0">
                  <a:pos x="297" y="182"/>
                </a:cxn>
                <a:cxn ang="0">
                  <a:pos x="263" y="178"/>
                </a:cxn>
                <a:cxn ang="0">
                  <a:pos x="229" y="174"/>
                </a:cxn>
                <a:cxn ang="0">
                  <a:pos x="195" y="172"/>
                </a:cxn>
                <a:cxn ang="0">
                  <a:pos x="162" y="172"/>
                </a:cxn>
                <a:cxn ang="0">
                  <a:pos x="132" y="172"/>
                </a:cxn>
                <a:cxn ang="0">
                  <a:pos x="105" y="172"/>
                </a:cxn>
                <a:cxn ang="0">
                  <a:pos x="80" y="174"/>
                </a:cxn>
                <a:cxn ang="0">
                  <a:pos x="60" y="176"/>
                </a:cxn>
                <a:cxn ang="0">
                  <a:pos x="45" y="178"/>
                </a:cxn>
                <a:cxn ang="0">
                  <a:pos x="33" y="182"/>
                </a:cxn>
                <a:cxn ang="0">
                  <a:pos x="0" y="147"/>
                </a:cxn>
                <a:cxn ang="0">
                  <a:pos x="26" y="48"/>
                </a:cxn>
              </a:cxnLst>
              <a:rect l="0" t="0" r="r" b="b"/>
              <a:pathLst>
                <a:path w="456" h="199">
                  <a:moveTo>
                    <a:pt x="26" y="48"/>
                  </a:moveTo>
                  <a:lnTo>
                    <a:pt x="27" y="48"/>
                  </a:lnTo>
                  <a:lnTo>
                    <a:pt x="36" y="48"/>
                  </a:lnTo>
                  <a:lnTo>
                    <a:pt x="44" y="48"/>
                  </a:lnTo>
                  <a:lnTo>
                    <a:pt x="53" y="50"/>
                  </a:lnTo>
                  <a:lnTo>
                    <a:pt x="62" y="52"/>
                  </a:lnTo>
                  <a:lnTo>
                    <a:pt x="72" y="52"/>
                  </a:lnTo>
                  <a:lnTo>
                    <a:pt x="83" y="52"/>
                  </a:lnTo>
                  <a:lnTo>
                    <a:pt x="94" y="52"/>
                  </a:lnTo>
                  <a:lnTo>
                    <a:pt x="107" y="52"/>
                  </a:lnTo>
                  <a:lnTo>
                    <a:pt x="121" y="54"/>
                  </a:lnTo>
                  <a:lnTo>
                    <a:pt x="132" y="52"/>
                  </a:lnTo>
                  <a:lnTo>
                    <a:pt x="144" y="52"/>
                  </a:lnTo>
                  <a:lnTo>
                    <a:pt x="157" y="52"/>
                  </a:lnTo>
                  <a:lnTo>
                    <a:pt x="171" y="52"/>
                  </a:lnTo>
                  <a:lnTo>
                    <a:pt x="180" y="48"/>
                  </a:lnTo>
                  <a:lnTo>
                    <a:pt x="191" y="46"/>
                  </a:lnTo>
                  <a:lnTo>
                    <a:pt x="204" y="44"/>
                  </a:lnTo>
                  <a:lnTo>
                    <a:pt x="215" y="42"/>
                  </a:lnTo>
                  <a:lnTo>
                    <a:pt x="224" y="39"/>
                  </a:lnTo>
                  <a:lnTo>
                    <a:pt x="233" y="35"/>
                  </a:lnTo>
                  <a:lnTo>
                    <a:pt x="242" y="31"/>
                  </a:lnTo>
                  <a:lnTo>
                    <a:pt x="251" y="29"/>
                  </a:lnTo>
                  <a:lnTo>
                    <a:pt x="258" y="25"/>
                  </a:lnTo>
                  <a:lnTo>
                    <a:pt x="263" y="23"/>
                  </a:lnTo>
                  <a:lnTo>
                    <a:pt x="269" y="19"/>
                  </a:lnTo>
                  <a:lnTo>
                    <a:pt x="274" y="17"/>
                  </a:lnTo>
                  <a:lnTo>
                    <a:pt x="281" y="13"/>
                  </a:lnTo>
                  <a:lnTo>
                    <a:pt x="285" y="13"/>
                  </a:lnTo>
                  <a:lnTo>
                    <a:pt x="447" y="0"/>
                  </a:lnTo>
                  <a:lnTo>
                    <a:pt x="447" y="4"/>
                  </a:lnTo>
                  <a:lnTo>
                    <a:pt x="449" y="8"/>
                  </a:lnTo>
                  <a:lnTo>
                    <a:pt x="450" y="15"/>
                  </a:lnTo>
                  <a:lnTo>
                    <a:pt x="450" y="23"/>
                  </a:lnTo>
                  <a:lnTo>
                    <a:pt x="452" y="33"/>
                  </a:lnTo>
                  <a:lnTo>
                    <a:pt x="452" y="44"/>
                  </a:lnTo>
                  <a:lnTo>
                    <a:pt x="454" y="56"/>
                  </a:lnTo>
                  <a:lnTo>
                    <a:pt x="454" y="66"/>
                  </a:lnTo>
                  <a:lnTo>
                    <a:pt x="454" y="79"/>
                  </a:lnTo>
                  <a:lnTo>
                    <a:pt x="454" y="91"/>
                  </a:lnTo>
                  <a:lnTo>
                    <a:pt x="456" y="104"/>
                  </a:lnTo>
                  <a:lnTo>
                    <a:pt x="454" y="116"/>
                  </a:lnTo>
                  <a:lnTo>
                    <a:pt x="454" y="128"/>
                  </a:lnTo>
                  <a:lnTo>
                    <a:pt x="450" y="137"/>
                  </a:lnTo>
                  <a:lnTo>
                    <a:pt x="450" y="151"/>
                  </a:lnTo>
                  <a:lnTo>
                    <a:pt x="445" y="157"/>
                  </a:lnTo>
                  <a:lnTo>
                    <a:pt x="441" y="164"/>
                  </a:lnTo>
                  <a:lnTo>
                    <a:pt x="438" y="170"/>
                  </a:lnTo>
                  <a:lnTo>
                    <a:pt x="432" y="178"/>
                  </a:lnTo>
                  <a:lnTo>
                    <a:pt x="422" y="186"/>
                  </a:lnTo>
                  <a:lnTo>
                    <a:pt x="409" y="192"/>
                  </a:lnTo>
                  <a:lnTo>
                    <a:pt x="398" y="194"/>
                  </a:lnTo>
                  <a:lnTo>
                    <a:pt x="389" y="197"/>
                  </a:lnTo>
                  <a:lnTo>
                    <a:pt x="384" y="197"/>
                  </a:lnTo>
                  <a:lnTo>
                    <a:pt x="382" y="199"/>
                  </a:lnTo>
                  <a:lnTo>
                    <a:pt x="380" y="197"/>
                  </a:lnTo>
                  <a:lnTo>
                    <a:pt x="377" y="195"/>
                  </a:lnTo>
                  <a:lnTo>
                    <a:pt x="369" y="194"/>
                  </a:lnTo>
                  <a:lnTo>
                    <a:pt x="362" y="194"/>
                  </a:lnTo>
                  <a:lnTo>
                    <a:pt x="351" y="190"/>
                  </a:lnTo>
                  <a:lnTo>
                    <a:pt x="341" y="190"/>
                  </a:lnTo>
                  <a:lnTo>
                    <a:pt x="326" y="186"/>
                  </a:lnTo>
                  <a:lnTo>
                    <a:pt x="314" y="186"/>
                  </a:lnTo>
                  <a:lnTo>
                    <a:pt x="297" y="182"/>
                  </a:lnTo>
                  <a:lnTo>
                    <a:pt x="281" y="180"/>
                  </a:lnTo>
                  <a:lnTo>
                    <a:pt x="263" y="178"/>
                  </a:lnTo>
                  <a:lnTo>
                    <a:pt x="247" y="178"/>
                  </a:lnTo>
                  <a:lnTo>
                    <a:pt x="229" y="174"/>
                  </a:lnTo>
                  <a:lnTo>
                    <a:pt x="211" y="172"/>
                  </a:lnTo>
                  <a:lnTo>
                    <a:pt x="195" y="172"/>
                  </a:lnTo>
                  <a:lnTo>
                    <a:pt x="179" y="172"/>
                  </a:lnTo>
                  <a:lnTo>
                    <a:pt x="162" y="172"/>
                  </a:lnTo>
                  <a:lnTo>
                    <a:pt x="146" y="172"/>
                  </a:lnTo>
                  <a:lnTo>
                    <a:pt x="132" y="172"/>
                  </a:lnTo>
                  <a:lnTo>
                    <a:pt x="117" y="172"/>
                  </a:lnTo>
                  <a:lnTo>
                    <a:pt x="105" y="172"/>
                  </a:lnTo>
                  <a:lnTo>
                    <a:pt x="92" y="172"/>
                  </a:lnTo>
                  <a:lnTo>
                    <a:pt x="80" y="174"/>
                  </a:lnTo>
                  <a:lnTo>
                    <a:pt x="72" y="176"/>
                  </a:lnTo>
                  <a:lnTo>
                    <a:pt x="60" y="176"/>
                  </a:lnTo>
                  <a:lnTo>
                    <a:pt x="53" y="178"/>
                  </a:lnTo>
                  <a:lnTo>
                    <a:pt x="45" y="178"/>
                  </a:lnTo>
                  <a:lnTo>
                    <a:pt x="40" y="182"/>
                  </a:lnTo>
                  <a:lnTo>
                    <a:pt x="33" y="182"/>
                  </a:lnTo>
                  <a:lnTo>
                    <a:pt x="31" y="184"/>
                  </a:lnTo>
                  <a:lnTo>
                    <a:pt x="0" y="147"/>
                  </a:lnTo>
                  <a:lnTo>
                    <a:pt x="26" y="48"/>
                  </a:lnTo>
                  <a:lnTo>
                    <a:pt x="26" y="48"/>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5" name="Freeform 39"/>
            <p:cNvSpPr>
              <a:spLocks/>
            </p:cNvSpPr>
            <p:nvPr/>
          </p:nvSpPr>
          <p:spPr bwMode="auto">
            <a:xfrm>
              <a:off x="3436" y="3789"/>
              <a:ext cx="684" cy="442"/>
            </a:xfrm>
            <a:custGeom>
              <a:avLst/>
              <a:gdLst/>
              <a:ahLst/>
              <a:cxnLst>
                <a:cxn ang="0">
                  <a:pos x="63" y="8"/>
                </a:cxn>
                <a:cxn ang="0">
                  <a:pos x="52" y="25"/>
                </a:cxn>
                <a:cxn ang="0">
                  <a:pos x="37" y="49"/>
                </a:cxn>
                <a:cxn ang="0">
                  <a:pos x="23" y="74"/>
                </a:cxn>
                <a:cxn ang="0">
                  <a:pos x="10" y="103"/>
                </a:cxn>
                <a:cxn ang="0">
                  <a:pos x="3" y="126"/>
                </a:cxn>
                <a:cxn ang="0">
                  <a:pos x="0" y="163"/>
                </a:cxn>
                <a:cxn ang="0">
                  <a:pos x="7" y="196"/>
                </a:cxn>
                <a:cxn ang="0">
                  <a:pos x="32" y="223"/>
                </a:cxn>
                <a:cxn ang="0">
                  <a:pos x="55" y="242"/>
                </a:cxn>
                <a:cxn ang="0">
                  <a:pos x="70" y="250"/>
                </a:cxn>
                <a:cxn ang="0">
                  <a:pos x="84" y="264"/>
                </a:cxn>
                <a:cxn ang="0">
                  <a:pos x="106" y="283"/>
                </a:cxn>
                <a:cxn ang="0">
                  <a:pos x="129" y="302"/>
                </a:cxn>
                <a:cxn ang="0">
                  <a:pos x="160" y="331"/>
                </a:cxn>
                <a:cxn ang="0">
                  <a:pos x="185" y="341"/>
                </a:cxn>
                <a:cxn ang="0">
                  <a:pos x="210" y="341"/>
                </a:cxn>
                <a:cxn ang="0">
                  <a:pos x="241" y="337"/>
                </a:cxn>
                <a:cxn ang="0">
                  <a:pos x="277" y="331"/>
                </a:cxn>
                <a:cxn ang="0">
                  <a:pos x="320" y="324"/>
                </a:cxn>
                <a:cxn ang="0">
                  <a:pos x="365" y="314"/>
                </a:cxn>
                <a:cxn ang="0">
                  <a:pos x="406" y="304"/>
                </a:cxn>
                <a:cxn ang="0">
                  <a:pos x="441" y="293"/>
                </a:cxn>
                <a:cxn ang="0">
                  <a:pos x="464" y="287"/>
                </a:cxn>
                <a:cxn ang="0">
                  <a:pos x="475" y="285"/>
                </a:cxn>
                <a:cxn ang="0">
                  <a:pos x="477" y="300"/>
                </a:cxn>
                <a:cxn ang="0">
                  <a:pos x="478" y="324"/>
                </a:cxn>
                <a:cxn ang="0">
                  <a:pos x="480" y="345"/>
                </a:cxn>
                <a:cxn ang="0">
                  <a:pos x="480" y="366"/>
                </a:cxn>
                <a:cxn ang="0">
                  <a:pos x="480" y="391"/>
                </a:cxn>
                <a:cxn ang="0">
                  <a:pos x="482" y="421"/>
                </a:cxn>
                <a:cxn ang="0">
                  <a:pos x="484" y="442"/>
                </a:cxn>
                <a:cxn ang="0">
                  <a:pos x="641" y="395"/>
                </a:cxn>
                <a:cxn ang="0">
                  <a:pos x="637" y="366"/>
                </a:cxn>
                <a:cxn ang="0">
                  <a:pos x="639" y="339"/>
                </a:cxn>
                <a:cxn ang="0">
                  <a:pos x="644" y="298"/>
                </a:cxn>
                <a:cxn ang="0">
                  <a:pos x="655" y="254"/>
                </a:cxn>
                <a:cxn ang="0">
                  <a:pos x="666" y="211"/>
                </a:cxn>
                <a:cxn ang="0">
                  <a:pos x="675" y="180"/>
                </a:cxn>
                <a:cxn ang="0">
                  <a:pos x="678" y="161"/>
                </a:cxn>
                <a:cxn ang="0">
                  <a:pos x="682" y="153"/>
                </a:cxn>
                <a:cxn ang="0">
                  <a:pos x="680" y="126"/>
                </a:cxn>
                <a:cxn ang="0">
                  <a:pos x="666" y="111"/>
                </a:cxn>
                <a:cxn ang="0">
                  <a:pos x="639" y="101"/>
                </a:cxn>
                <a:cxn ang="0">
                  <a:pos x="603" y="101"/>
                </a:cxn>
                <a:cxn ang="0">
                  <a:pos x="560" y="101"/>
                </a:cxn>
                <a:cxn ang="0">
                  <a:pos x="520" y="105"/>
                </a:cxn>
                <a:cxn ang="0">
                  <a:pos x="491" y="107"/>
                </a:cxn>
                <a:cxn ang="0">
                  <a:pos x="480" y="109"/>
                </a:cxn>
                <a:cxn ang="0">
                  <a:pos x="338" y="118"/>
                </a:cxn>
                <a:cxn ang="0">
                  <a:pos x="313" y="122"/>
                </a:cxn>
                <a:cxn ang="0">
                  <a:pos x="282" y="130"/>
                </a:cxn>
                <a:cxn ang="0">
                  <a:pos x="246" y="134"/>
                </a:cxn>
                <a:cxn ang="0">
                  <a:pos x="214" y="132"/>
                </a:cxn>
                <a:cxn ang="0">
                  <a:pos x="178" y="120"/>
                </a:cxn>
                <a:cxn ang="0">
                  <a:pos x="147" y="105"/>
                </a:cxn>
                <a:cxn ang="0">
                  <a:pos x="122" y="83"/>
                </a:cxn>
                <a:cxn ang="0">
                  <a:pos x="102" y="62"/>
                </a:cxn>
                <a:cxn ang="0">
                  <a:pos x="75" y="25"/>
                </a:cxn>
                <a:cxn ang="0">
                  <a:pos x="68" y="6"/>
                </a:cxn>
                <a:cxn ang="0">
                  <a:pos x="70" y="0"/>
                </a:cxn>
              </a:cxnLst>
              <a:rect l="0" t="0" r="r" b="b"/>
              <a:pathLst>
                <a:path w="684" h="442">
                  <a:moveTo>
                    <a:pt x="70" y="0"/>
                  </a:moveTo>
                  <a:lnTo>
                    <a:pt x="66" y="2"/>
                  </a:lnTo>
                  <a:lnTo>
                    <a:pt x="63" y="8"/>
                  </a:lnTo>
                  <a:lnTo>
                    <a:pt x="59" y="12"/>
                  </a:lnTo>
                  <a:lnTo>
                    <a:pt x="55" y="19"/>
                  </a:lnTo>
                  <a:lnTo>
                    <a:pt x="52" y="25"/>
                  </a:lnTo>
                  <a:lnTo>
                    <a:pt x="46" y="33"/>
                  </a:lnTo>
                  <a:lnTo>
                    <a:pt x="41" y="41"/>
                  </a:lnTo>
                  <a:lnTo>
                    <a:pt x="37" y="49"/>
                  </a:lnTo>
                  <a:lnTo>
                    <a:pt x="32" y="58"/>
                  </a:lnTo>
                  <a:lnTo>
                    <a:pt x="27" y="66"/>
                  </a:lnTo>
                  <a:lnTo>
                    <a:pt x="23" y="74"/>
                  </a:lnTo>
                  <a:lnTo>
                    <a:pt x="19" y="83"/>
                  </a:lnTo>
                  <a:lnTo>
                    <a:pt x="16" y="93"/>
                  </a:lnTo>
                  <a:lnTo>
                    <a:pt x="10" y="103"/>
                  </a:lnTo>
                  <a:lnTo>
                    <a:pt x="7" y="111"/>
                  </a:lnTo>
                  <a:lnTo>
                    <a:pt x="5" y="118"/>
                  </a:lnTo>
                  <a:lnTo>
                    <a:pt x="3" y="126"/>
                  </a:lnTo>
                  <a:lnTo>
                    <a:pt x="1" y="134"/>
                  </a:lnTo>
                  <a:lnTo>
                    <a:pt x="0" y="147"/>
                  </a:lnTo>
                  <a:lnTo>
                    <a:pt x="0" y="163"/>
                  </a:lnTo>
                  <a:lnTo>
                    <a:pt x="0" y="174"/>
                  </a:lnTo>
                  <a:lnTo>
                    <a:pt x="3" y="186"/>
                  </a:lnTo>
                  <a:lnTo>
                    <a:pt x="7" y="196"/>
                  </a:lnTo>
                  <a:lnTo>
                    <a:pt x="14" y="207"/>
                  </a:lnTo>
                  <a:lnTo>
                    <a:pt x="21" y="215"/>
                  </a:lnTo>
                  <a:lnTo>
                    <a:pt x="32" y="223"/>
                  </a:lnTo>
                  <a:lnTo>
                    <a:pt x="39" y="229"/>
                  </a:lnTo>
                  <a:lnTo>
                    <a:pt x="50" y="238"/>
                  </a:lnTo>
                  <a:lnTo>
                    <a:pt x="55" y="242"/>
                  </a:lnTo>
                  <a:lnTo>
                    <a:pt x="63" y="246"/>
                  </a:lnTo>
                  <a:lnTo>
                    <a:pt x="68" y="250"/>
                  </a:lnTo>
                  <a:lnTo>
                    <a:pt x="70" y="250"/>
                  </a:lnTo>
                  <a:lnTo>
                    <a:pt x="73" y="252"/>
                  </a:lnTo>
                  <a:lnTo>
                    <a:pt x="81" y="260"/>
                  </a:lnTo>
                  <a:lnTo>
                    <a:pt x="84" y="264"/>
                  </a:lnTo>
                  <a:lnTo>
                    <a:pt x="91" y="269"/>
                  </a:lnTo>
                  <a:lnTo>
                    <a:pt x="99" y="275"/>
                  </a:lnTo>
                  <a:lnTo>
                    <a:pt x="106" y="283"/>
                  </a:lnTo>
                  <a:lnTo>
                    <a:pt x="115" y="289"/>
                  </a:lnTo>
                  <a:lnTo>
                    <a:pt x="122" y="297"/>
                  </a:lnTo>
                  <a:lnTo>
                    <a:pt x="129" y="302"/>
                  </a:lnTo>
                  <a:lnTo>
                    <a:pt x="136" y="310"/>
                  </a:lnTo>
                  <a:lnTo>
                    <a:pt x="149" y="322"/>
                  </a:lnTo>
                  <a:lnTo>
                    <a:pt x="160" y="331"/>
                  </a:lnTo>
                  <a:lnTo>
                    <a:pt x="167" y="337"/>
                  </a:lnTo>
                  <a:lnTo>
                    <a:pt x="180" y="341"/>
                  </a:lnTo>
                  <a:lnTo>
                    <a:pt x="185" y="341"/>
                  </a:lnTo>
                  <a:lnTo>
                    <a:pt x="194" y="341"/>
                  </a:lnTo>
                  <a:lnTo>
                    <a:pt x="201" y="341"/>
                  </a:lnTo>
                  <a:lnTo>
                    <a:pt x="210" y="341"/>
                  </a:lnTo>
                  <a:lnTo>
                    <a:pt x="219" y="339"/>
                  </a:lnTo>
                  <a:lnTo>
                    <a:pt x="230" y="337"/>
                  </a:lnTo>
                  <a:lnTo>
                    <a:pt x="241" y="337"/>
                  </a:lnTo>
                  <a:lnTo>
                    <a:pt x="253" y="335"/>
                  </a:lnTo>
                  <a:lnTo>
                    <a:pt x="264" y="331"/>
                  </a:lnTo>
                  <a:lnTo>
                    <a:pt x="277" y="331"/>
                  </a:lnTo>
                  <a:lnTo>
                    <a:pt x="293" y="329"/>
                  </a:lnTo>
                  <a:lnTo>
                    <a:pt x="307" y="328"/>
                  </a:lnTo>
                  <a:lnTo>
                    <a:pt x="320" y="324"/>
                  </a:lnTo>
                  <a:lnTo>
                    <a:pt x="336" y="322"/>
                  </a:lnTo>
                  <a:lnTo>
                    <a:pt x="351" y="318"/>
                  </a:lnTo>
                  <a:lnTo>
                    <a:pt x="365" y="314"/>
                  </a:lnTo>
                  <a:lnTo>
                    <a:pt x="379" y="310"/>
                  </a:lnTo>
                  <a:lnTo>
                    <a:pt x="394" y="308"/>
                  </a:lnTo>
                  <a:lnTo>
                    <a:pt x="406" y="304"/>
                  </a:lnTo>
                  <a:lnTo>
                    <a:pt x="421" y="302"/>
                  </a:lnTo>
                  <a:lnTo>
                    <a:pt x="430" y="298"/>
                  </a:lnTo>
                  <a:lnTo>
                    <a:pt x="441" y="293"/>
                  </a:lnTo>
                  <a:lnTo>
                    <a:pt x="450" y="291"/>
                  </a:lnTo>
                  <a:lnTo>
                    <a:pt x="459" y="289"/>
                  </a:lnTo>
                  <a:lnTo>
                    <a:pt x="464" y="287"/>
                  </a:lnTo>
                  <a:lnTo>
                    <a:pt x="469" y="285"/>
                  </a:lnTo>
                  <a:lnTo>
                    <a:pt x="471" y="285"/>
                  </a:lnTo>
                  <a:lnTo>
                    <a:pt x="475" y="285"/>
                  </a:lnTo>
                  <a:lnTo>
                    <a:pt x="475" y="289"/>
                  </a:lnTo>
                  <a:lnTo>
                    <a:pt x="477" y="293"/>
                  </a:lnTo>
                  <a:lnTo>
                    <a:pt x="477" y="300"/>
                  </a:lnTo>
                  <a:lnTo>
                    <a:pt x="477" y="306"/>
                  </a:lnTo>
                  <a:lnTo>
                    <a:pt x="478" y="318"/>
                  </a:lnTo>
                  <a:lnTo>
                    <a:pt x="478" y="324"/>
                  </a:lnTo>
                  <a:lnTo>
                    <a:pt x="480" y="329"/>
                  </a:lnTo>
                  <a:lnTo>
                    <a:pt x="480" y="337"/>
                  </a:lnTo>
                  <a:lnTo>
                    <a:pt x="480" y="345"/>
                  </a:lnTo>
                  <a:lnTo>
                    <a:pt x="480" y="351"/>
                  </a:lnTo>
                  <a:lnTo>
                    <a:pt x="480" y="359"/>
                  </a:lnTo>
                  <a:lnTo>
                    <a:pt x="480" y="366"/>
                  </a:lnTo>
                  <a:lnTo>
                    <a:pt x="480" y="376"/>
                  </a:lnTo>
                  <a:lnTo>
                    <a:pt x="480" y="384"/>
                  </a:lnTo>
                  <a:lnTo>
                    <a:pt x="480" y="391"/>
                  </a:lnTo>
                  <a:lnTo>
                    <a:pt x="480" y="401"/>
                  </a:lnTo>
                  <a:lnTo>
                    <a:pt x="482" y="409"/>
                  </a:lnTo>
                  <a:lnTo>
                    <a:pt x="482" y="421"/>
                  </a:lnTo>
                  <a:lnTo>
                    <a:pt x="482" y="430"/>
                  </a:lnTo>
                  <a:lnTo>
                    <a:pt x="482" y="438"/>
                  </a:lnTo>
                  <a:lnTo>
                    <a:pt x="484" y="442"/>
                  </a:lnTo>
                  <a:lnTo>
                    <a:pt x="648" y="409"/>
                  </a:lnTo>
                  <a:lnTo>
                    <a:pt x="644" y="405"/>
                  </a:lnTo>
                  <a:lnTo>
                    <a:pt x="641" y="395"/>
                  </a:lnTo>
                  <a:lnTo>
                    <a:pt x="637" y="388"/>
                  </a:lnTo>
                  <a:lnTo>
                    <a:pt x="637" y="376"/>
                  </a:lnTo>
                  <a:lnTo>
                    <a:pt x="637" y="366"/>
                  </a:lnTo>
                  <a:lnTo>
                    <a:pt x="637" y="359"/>
                  </a:lnTo>
                  <a:lnTo>
                    <a:pt x="637" y="349"/>
                  </a:lnTo>
                  <a:lnTo>
                    <a:pt x="639" y="339"/>
                  </a:lnTo>
                  <a:lnTo>
                    <a:pt x="639" y="326"/>
                  </a:lnTo>
                  <a:lnTo>
                    <a:pt x="642" y="312"/>
                  </a:lnTo>
                  <a:lnTo>
                    <a:pt x="644" y="298"/>
                  </a:lnTo>
                  <a:lnTo>
                    <a:pt x="648" y="285"/>
                  </a:lnTo>
                  <a:lnTo>
                    <a:pt x="651" y="267"/>
                  </a:lnTo>
                  <a:lnTo>
                    <a:pt x="655" y="254"/>
                  </a:lnTo>
                  <a:lnTo>
                    <a:pt x="659" y="238"/>
                  </a:lnTo>
                  <a:lnTo>
                    <a:pt x="662" y="227"/>
                  </a:lnTo>
                  <a:lnTo>
                    <a:pt x="666" y="211"/>
                  </a:lnTo>
                  <a:lnTo>
                    <a:pt x="668" y="200"/>
                  </a:lnTo>
                  <a:lnTo>
                    <a:pt x="671" y="188"/>
                  </a:lnTo>
                  <a:lnTo>
                    <a:pt x="675" y="180"/>
                  </a:lnTo>
                  <a:lnTo>
                    <a:pt x="675" y="171"/>
                  </a:lnTo>
                  <a:lnTo>
                    <a:pt x="678" y="165"/>
                  </a:lnTo>
                  <a:lnTo>
                    <a:pt x="678" y="161"/>
                  </a:lnTo>
                  <a:lnTo>
                    <a:pt x="680" y="161"/>
                  </a:lnTo>
                  <a:lnTo>
                    <a:pt x="680" y="159"/>
                  </a:lnTo>
                  <a:lnTo>
                    <a:pt x="682" y="153"/>
                  </a:lnTo>
                  <a:lnTo>
                    <a:pt x="682" y="145"/>
                  </a:lnTo>
                  <a:lnTo>
                    <a:pt x="684" y="138"/>
                  </a:lnTo>
                  <a:lnTo>
                    <a:pt x="680" y="126"/>
                  </a:lnTo>
                  <a:lnTo>
                    <a:pt x="675" y="118"/>
                  </a:lnTo>
                  <a:lnTo>
                    <a:pt x="671" y="114"/>
                  </a:lnTo>
                  <a:lnTo>
                    <a:pt x="666" y="111"/>
                  </a:lnTo>
                  <a:lnTo>
                    <a:pt x="659" y="107"/>
                  </a:lnTo>
                  <a:lnTo>
                    <a:pt x="651" y="105"/>
                  </a:lnTo>
                  <a:lnTo>
                    <a:pt x="639" y="101"/>
                  </a:lnTo>
                  <a:lnTo>
                    <a:pt x="628" y="101"/>
                  </a:lnTo>
                  <a:lnTo>
                    <a:pt x="615" y="101"/>
                  </a:lnTo>
                  <a:lnTo>
                    <a:pt x="603" y="101"/>
                  </a:lnTo>
                  <a:lnTo>
                    <a:pt x="587" y="101"/>
                  </a:lnTo>
                  <a:lnTo>
                    <a:pt x="574" y="101"/>
                  </a:lnTo>
                  <a:lnTo>
                    <a:pt x="560" y="101"/>
                  </a:lnTo>
                  <a:lnTo>
                    <a:pt x="547" y="103"/>
                  </a:lnTo>
                  <a:lnTo>
                    <a:pt x="531" y="103"/>
                  </a:lnTo>
                  <a:lnTo>
                    <a:pt x="520" y="105"/>
                  </a:lnTo>
                  <a:lnTo>
                    <a:pt x="507" y="105"/>
                  </a:lnTo>
                  <a:lnTo>
                    <a:pt x="500" y="107"/>
                  </a:lnTo>
                  <a:lnTo>
                    <a:pt x="491" y="107"/>
                  </a:lnTo>
                  <a:lnTo>
                    <a:pt x="486" y="109"/>
                  </a:lnTo>
                  <a:lnTo>
                    <a:pt x="480" y="109"/>
                  </a:lnTo>
                  <a:lnTo>
                    <a:pt x="480" y="109"/>
                  </a:lnTo>
                  <a:lnTo>
                    <a:pt x="352" y="112"/>
                  </a:lnTo>
                  <a:lnTo>
                    <a:pt x="349" y="112"/>
                  </a:lnTo>
                  <a:lnTo>
                    <a:pt x="338" y="118"/>
                  </a:lnTo>
                  <a:lnTo>
                    <a:pt x="331" y="118"/>
                  </a:lnTo>
                  <a:lnTo>
                    <a:pt x="324" y="122"/>
                  </a:lnTo>
                  <a:lnTo>
                    <a:pt x="313" y="122"/>
                  </a:lnTo>
                  <a:lnTo>
                    <a:pt x="306" y="126"/>
                  </a:lnTo>
                  <a:lnTo>
                    <a:pt x="293" y="128"/>
                  </a:lnTo>
                  <a:lnTo>
                    <a:pt x="282" y="130"/>
                  </a:lnTo>
                  <a:lnTo>
                    <a:pt x="270" y="130"/>
                  </a:lnTo>
                  <a:lnTo>
                    <a:pt x="259" y="134"/>
                  </a:lnTo>
                  <a:lnTo>
                    <a:pt x="246" y="134"/>
                  </a:lnTo>
                  <a:lnTo>
                    <a:pt x="235" y="134"/>
                  </a:lnTo>
                  <a:lnTo>
                    <a:pt x="225" y="132"/>
                  </a:lnTo>
                  <a:lnTo>
                    <a:pt x="214" y="132"/>
                  </a:lnTo>
                  <a:lnTo>
                    <a:pt x="201" y="128"/>
                  </a:lnTo>
                  <a:lnTo>
                    <a:pt x="189" y="126"/>
                  </a:lnTo>
                  <a:lnTo>
                    <a:pt x="178" y="120"/>
                  </a:lnTo>
                  <a:lnTo>
                    <a:pt x="167" y="116"/>
                  </a:lnTo>
                  <a:lnTo>
                    <a:pt x="156" y="109"/>
                  </a:lnTo>
                  <a:lnTo>
                    <a:pt x="147" y="105"/>
                  </a:lnTo>
                  <a:lnTo>
                    <a:pt x="138" y="97"/>
                  </a:lnTo>
                  <a:lnTo>
                    <a:pt x="131" y="91"/>
                  </a:lnTo>
                  <a:lnTo>
                    <a:pt x="122" y="83"/>
                  </a:lnTo>
                  <a:lnTo>
                    <a:pt x="115" y="78"/>
                  </a:lnTo>
                  <a:lnTo>
                    <a:pt x="108" y="70"/>
                  </a:lnTo>
                  <a:lnTo>
                    <a:pt x="102" y="62"/>
                  </a:lnTo>
                  <a:lnTo>
                    <a:pt x="90" y="49"/>
                  </a:lnTo>
                  <a:lnTo>
                    <a:pt x="84" y="35"/>
                  </a:lnTo>
                  <a:lnTo>
                    <a:pt x="75" y="25"/>
                  </a:lnTo>
                  <a:lnTo>
                    <a:pt x="72" y="18"/>
                  </a:lnTo>
                  <a:lnTo>
                    <a:pt x="68" y="10"/>
                  </a:lnTo>
                  <a:lnTo>
                    <a:pt x="68" y="6"/>
                  </a:lnTo>
                  <a:lnTo>
                    <a:pt x="68" y="2"/>
                  </a:lnTo>
                  <a:lnTo>
                    <a:pt x="70" y="0"/>
                  </a:lnTo>
                  <a:lnTo>
                    <a:pt x="70"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6" name="Freeform 40"/>
            <p:cNvSpPr>
              <a:spLocks/>
            </p:cNvSpPr>
            <p:nvPr/>
          </p:nvSpPr>
          <p:spPr bwMode="auto">
            <a:xfrm>
              <a:off x="3904" y="3998"/>
              <a:ext cx="111" cy="233"/>
            </a:xfrm>
            <a:custGeom>
              <a:avLst/>
              <a:gdLst/>
              <a:ahLst/>
              <a:cxnLst>
                <a:cxn ang="0">
                  <a:pos x="7" y="76"/>
                </a:cxn>
                <a:cxn ang="0">
                  <a:pos x="108" y="0"/>
                </a:cxn>
                <a:cxn ang="0">
                  <a:pos x="106" y="2"/>
                </a:cxn>
                <a:cxn ang="0">
                  <a:pos x="102" y="10"/>
                </a:cxn>
                <a:cxn ang="0">
                  <a:pos x="99" y="14"/>
                </a:cxn>
                <a:cxn ang="0">
                  <a:pos x="95" y="20"/>
                </a:cxn>
                <a:cxn ang="0">
                  <a:pos x="92" y="29"/>
                </a:cxn>
                <a:cxn ang="0">
                  <a:pos x="88" y="37"/>
                </a:cxn>
                <a:cxn ang="0">
                  <a:pos x="84" y="45"/>
                </a:cxn>
                <a:cxn ang="0">
                  <a:pos x="81" y="53"/>
                </a:cxn>
                <a:cxn ang="0">
                  <a:pos x="77" y="60"/>
                </a:cxn>
                <a:cxn ang="0">
                  <a:pos x="75" y="70"/>
                </a:cxn>
                <a:cxn ang="0">
                  <a:pos x="72" y="78"/>
                </a:cxn>
                <a:cxn ang="0">
                  <a:pos x="70" y="86"/>
                </a:cxn>
                <a:cxn ang="0">
                  <a:pos x="68" y="93"/>
                </a:cxn>
                <a:cxn ang="0">
                  <a:pos x="68" y="103"/>
                </a:cxn>
                <a:cxn ang="0">
                  <a:pos x="68" y="117"/>
                </a:cxn>
                <a:cxn ang="0">
                  <a:pos x="72" y="128"/>
                </a:cxn>
                <a:cxn ang="0">
                  <a:pos x="75" y="140"/>
                </a:cxn>
                <a:cxn ang="0">
                  <a:pos x="83" y="150"/>
                </a:cxn>
                <a:cxn ang="0">
                  <a:pos x="88" y="155"/>
                </a:cxn>
                <a:cxn ang="0">
                  <a:pos x="95" y="161"/>
                </a:cxn>
                <a:cxn ang="0">
                  <a:pos x="99" y="167"/>
                </a:cxn>
                <a:cxn ang="0">
                  <a:pos x="99" y="171"/>
                </a:cxn>
                <a:cxn ang="0">
                  <a:pos x="95" y="175"/>
                </a:cxn>
                <a:cxn ang="0">
                  <a:pos x="92" y="179"/>
                </a:cxn>
                <a:cxn ang="0">
                  <a:pos x="84" y="181"/>
                </a:cxn>
                <a:cxn ang="0">
                  <a:pos x="79" y="184"/>
                </a:cxn>
                <a:cxn ang="0">
                  <a:pos x="72" y="186"/>
                </a:cxn>
                <a:cxn ang="0">
                  <a:pos x="65" y="186"/>
                </a:cxn>
                <a:cxn ang="0">
                  <a:pos x="59" y="188"/>
                </a:cxn>
                <a:cxn ang="0">
                  <a:pos x="59" y="190"/>
                </a:cxn>
                <a:cxn ang="0">
                  <a:pos x="111" y="192"/>
                </a:cxn>
                <a:cxn ang="0">
                  <a:pos x="111" y="213"/>
                </a:cxn>
                <a:cxn ang="0">
                  <a:pos x="16" y="233"/>
                </a:cxn>
                <a:cxn ang="0">
                  <a:pos x="0" y="200"/>
                </a:cxn>
                <a:cxn ang="0">
                  <a:pos x="16" y="192"/>
                </a:cxn>
                <a:cxn ang="0">
                  <a:pos x="14" y="190"/>
                </a:cxn>
                <a:cxn ang="0">
                  <a:pos x="14" y="186"/>
                </a:cxn>
                <a:cxn ang="0">
                  <a:pos x="14" y="181"/>
                </a:cxn>
                <a:cxn ang="0">
                  <a:pos x="14" y="175"/>
                </a:cxn>
                <a:cxn ang="0">
                  <a:pos x="12" y="165"/>
                </a:cxn>
                <a:cxn ang="0">
                  <a:pos x="12" y="155"/>
                </a:cxn>
                <a:cxn ang="0">
                  <a:pos x="12" y="146"/>
                </a:cxn>
                <a:cxn ang="0">
                  <a:pos x="12" y="136"/>
                </a:cxn>
                <a:cxn ang="0">
                  <a:pos x="12" y="122"/>
                </a:cxn>
                <a:cxn ang="0">
                  <a:pos x="10" y="113"/>
                </a:cxn>
                <a:cxn ang="0">
                  <a:pos x="9" y="101"/>
                </a:cxn>
                <a:cxn ang="0">
                  <a:pos x="9" y="93"/>
                </a:cxn>
                <a:cxn ang="0">
                  <a:pos x="9" y="86"/>
                </a:cxn>
                <a:cxn ang="0">
                  <a:pos x="7" y="80"/>
                </a:cxn>
                <a:cxn ang="0">
                  <a:pos x="7" y="76"/>
                </a:cxn>
                <a:cxn ang="0">
                  <a:pos x="7" y="76"/>
                </a:cxn>
              </a:cxnLst>
              <a:rect l="0" t="0" r="r" b="b"/>
              <a:pathLst>
                <a:path w="111" h="233">
                  <a:moveTo>
                    <a:pt x="7" y="76"/>
                  </a:moveTo>
                  <a:lnTo>
                    <a:pt x="108" y="0"/>
                  </a:lnTo>
                  <a:lnTo>
                    <a:pt x="106" y="2"/>
                  </a:lnTo>
                  <a:lnTo>
                    <a:pt x="102" y="10"/>
                  </a:lnTo>
                  <a:lnTo>
                    <a:pt x="99" y="14"/>
                  </a:lnTo>
                  <a:lnTo>
                    <a:pt x="95" y="20"/>
                  </a:lnTo>
                  <a:lnTo>
                    <a:pt x="92" y="29"/>
                  </a:lnTo>
                  <a:lnTo>
                    <a:pt x="88" y="37"/>
                  </a:lnTo>
                  <a:lnTo>
                    <a:pt x="84" y="45"/>
                  </a:lnTo>
                  <a:lnTo>
                    <a:pt x="81" y="53"/>
                  </a:lnTo>
                  <a:lnTo>
                    <a:pt x="77" y="60"/>
                  </a:lnTo>
                  <a:lnTo>
                    <a:pt x="75" y="70"/>
                  </a:lnTo>
                  <a:lnTo>
                    <a:pt x="72" y="78"/>
                  </a:lnTo>
                  <a:lnTo>
                    <a:pt x="70" y="86"/>
                  </a:lnTo>
                  <a:lnTo>
                    <a:pt x="68" y="93"/>
                  </a:lnTo>
                  <a:lnTo>
                    <a:pt x="68" y="103"/>
                  </a:lnTo>
                  <a:lnTo>
                    <a:pt x="68" y="117"/>
                  </a:lnTo>
                  <a:lnTo>
                    <a:pt x="72" y="128"/>
                  </a:lnTo>
                  <a:lnTo>
                    <a:pt x="75" y="140"/>
                  </a:lnTo>
                  <a:lnTo>
                    <a:pt x="83" y="150"/>
                  </a:lnTo>
                  <a:lnTo>
                    <a:pt x="88" y="155"/>
                  </a:lnTo>
                  <a:lnTo>
                    <a:pt x="95" y="161"/>
                  </a:lnTo>
                  <a:lnTo>
                    <a:pt x="99" y="167"/>
                  </a:lnTo>
                  <a:lnTo>
                    <a:pt x="99" y="171"/>
                  </a:lnTo>
                  <a:lnTo>
                    <a:pt x="95" y="175"/>
                  </a:lnTo>
                  <a:lnTo>
                    <a:pt x="92" y="179"/>
                  </a:lnTo>
                  <a:lnTo>
                    <a:pt x="84" y="181"/>
                  </a:lnTo>
                  <a:lnTo>
                    <a:pt x="79" y="184"/>
                  </a:lnTo>
                  <a:lnTo>
                    <a:pt x="72" y="186"/>
                  </a:lnTo>
                  <a:lnTo>
                    <a:pt x="65" y="186"/>
                  </a:lnTo>
                  <a:lnTo>
                    <a:pt x="59" y="188"/>
                  </a:lnTo>
                  <a:lnTo>
                    <a:pt x="59" y="190"/>
                  </a:lnTo>
                  <a:lnTo>
                    <a:pt x="111" y="192"/>
                  </a:lnTo>
                  <a:lnTo>
                    <a:pt x="111" y="213"/>
                  </a:lnTo>
                  <a:lnTo>
                    <a:pt x="16" y="233"/>
                  </a:lnTo>
                  <a:lnTo>
                    <a:pt x="0" y="200"/>
                  </a:lnTo>
                  <a:lnTo>
                    <a:pt x="16" y="192"/>
                  </a:lnTo>
                  <a:lnTo>
                    <a:pt x="14" y="190"/>
                  </a:lnTo>
                  <a:lnTo>
                    <a:pt x="14" y="186"/>
                  </a:lnTo>
                  <a:lnTo>
                    <a:pt x="14" y="181"/>
                  </a:lnTo>
                  <a:lnTo>
                    <a:pt x="14" y="175"/>
                  </a:lnTo>
                  <a:lnTo>
                    <a:pt x="12" y="165"/>
                  </a:lnTo>
                  <a:lnTo>
                    <a:pt x="12" y="155"/>
                  </a:lnTo>
                  <a:lnTo>
                    <a:pt x="12" y="146"/>
                  </a:lnTo>
                  <a:lnTo>
                    <a:pt x="12" y="136"/>
                  </a:lnTo>
                  <a:lnTo>
                    <a:pt x="12" y="122"/>
                  </a:lnTo>
                  <a:lnTo>
                    <a:pt x="10" y="113"/>
                  </a:lnTo>
                  <a:lnTo>
                    <a:pt x="9" y="101"/>
                  </a:lnTo>
                  <a:lnTo>
                    <a:pt x="9" y="93"/>
                  </a:lnTo>
                  <a:lnTo>
                    <a:pt x="9" y="86"/>
                  </a:lnTo>
                  <a:lnTo>
                    <a:pt x="7" y="80"/>
                  </a:lnTo>
                  <a:lnTo>
                    <a:pt x="7" y="76"/>
                  </a:lnTo>
                  <a:lnTo>
                    <a:pt x="7" y="76"/>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7" name="Freeform 41"/>
            <p:cNvSpPr>
              <a:spLocks/>
            </p:cNvSpPr>
            <p:nvPr/>
          </p:nvSpPr>
          <p:spPr bwMode="auto">
            <a:xfrm>
              <a:off x="3353" y="4082"/>
              <a:ext cx="225" cy="98"/>
            </a:xfrm>
            <a:custGeom>
              <a:avLst/>
              <a:gdLst/>
              <a:ahLst/>
              <a:cxnLst>
                <a:cxn ang="0">
                  <a:pos x="11" y="7"/>
                </a:cxn>
                <a:cxn ang="0">
                  <a:pos x="48" y="0"/>
                </a:cxn>
                <a:cxn ang="0">
                  <a:pos x="48" y="19"/>
                </a:cxn>
                <a:cxn ang="0">
                  <a:pos x="63" y="15"/>
                </a:cxn>
                <a:cxn ang="0">
                  <a:pos x="173" y="27"/>
                </a:cxn>
                <a:cxn ang="0">
                  <a:pos x="169" y="27"/>
                </a:cxn>
                <a:cxn ang="0">
                  <a:pos x="164" y="27"/>
                </a:cxn>
                <a:cxn ang="0">
                  <a:pos x="153" y="29"/>
                </a:cxn>
                <a:cxn ang="0">
                  <a:pos x="144" y="33"/>
                </a:cxn>
                <a:cxn ang="0">
                  <a:pos x="133" y="35"/>
                </a:cxn>
                <a:cxn ang="0">
                  <a:pos x="126" y="38"/>
                </a:cxn>
                <a:cxn ang="0">
                  <a:pos x="122" y="44"/>
                </a:cxn>
                <a:cxn ang="0">
                  <a:pos x="124" y="52"/>
                </a:cxn>
                <a:cxn ang="0">
                  <a:pos x="126" y="54"/>
                </a:cxn>
                <a:cxn ang="0">
                  <a:pos x="129" y="56"/>
                </a:cxn>
                <a:cxn ang="0">
                  <a:pos x="137" y="60"/>
                </a:cxn>
                <a:cxn ang="0">
                  <a:pos x="144" y="64"/>
                </a:cxn>
                <a:cxn ang="0">
                  <a:pos x="151" y="66"/>
                </a:cxn>
                <a:cxn ang="0">
                  <a:pos x="160" y="69"/>
                </a:cxn>
                <a:cxn ang="0">
                  <a:pos x="167" y="71"/>
                </a:cxn>
                <a:cxn ang="0">
                  <a:pos x="178" y="75"/>
                </a:cxn>
                <a:cxn ang="0">
                  <a:pos x="185" y="77"/>
                </a:cxn>
                <a:cxn ang="0">
                  <a:pos x="194" y="79"/>
                </a:cxn>
                <a:cxn ang="0">
                  <a:pos x="201" y="83"/>
                </a:cxn>
                <a:cxn ang="0">
                  <a:pos x="209" y="85"/>
                </a:cxn>
                <a:cxn ang="0">
                  <a:pos x="218" y="87"/>
                </a:cxn>
                <a:cxn ang="0">
                  <a:pos x="225" y="91"/>
                </a:cxn>
                <a:cxn ang="0">
                  <a:pos x="221" y="89"/>
                </a:cxn>
                <a:cxn ang="0">
                  <a:pos x="212" y="89"/>
                </a:cxn>
                <a:cxn ang="0">
                  <a:pos x="205" y="87"/>
                </a:cxn>
                <a:cxn ang="0">
                  <a:pos x="198" y="87"/>
                </a:cxn>
                <a:cxn ang="0">
                  <a:pos x="189" y="85"/>
                </a:cxn>
                <a:cxn ang="0">
                  <a:pos x="180" y="85"/>
                </a:cxn>
                <a:cxn ang="0">
                  <a:pos x="169" y="83"/>
                </a:cxn>
                <a:cxn ang="0">
                  <a:pos x="158" y="83"/>
                </a:cxn>
                <a:cxn ang="0">
                  <a:pos x="149" y="79"/>
                </a:cxn>
                <a:cxn ang="0">
                  <a:pos x="138" y="79"/>
                </a:cxn>
                <a:cxn ang="0">
                  <a:pos x="128" y="77"/>
                </a:cxn>
                <a:cxn ang="0">
                  <a:pos x="119" y="77"/>
                </a:cxn>
                <a:cxn ang="0">
                  <a:pos x="110" y="77"/>
                </a:cxn>
                <a:cxn ang="0">
                  <a:pos x="102" y="77"/>
                </a:cxn>
                <a:cxn ang="0">
                  <a:pos x="92" y="77"/>
                </a:cxn>
                <a:cxn ang="0">
                  <a:pos x="84" y="77"/>
                </a:cxn>
                <a:cxn ang="0">
                  <a:pos x="77" y="79"/>
                </a:cxn>
                <a:cxn ang="0">
                  <a:pos x="72" y="83"/>
                </a:cxn>
                <a:cxn ang="0">
                  <a:pos x="61" y="85"/>
                </a:cxn>
                <a:cxn ang="0">
                  <a:pos x="54" y="89"/>
                </a:cxn>
                <a:cxn ang="0">
                  <a:pos x="43" y="95"/>
                </a:cxn>
                <a:cxn ang="0">
                  <a:pos x="43" y="98"/>
                </a:cxn>
                <a:cxn ang="0">
                  <a:pos x="47" y="38"/>
                </a:cxn>
                <a:cxn ang="0">
                  <a:pos x="27" y="83"/>
                </a:cxn>
                <a:cxn ang="0">
                  <a:pos x="0" y="81"/>
                </a:cxn>
                <a:cxn ang="0">
                  <a:pos x="11" y="7"/>
                </a:cxn>
                <a:cxn ang="0">
                  <a:pos x="11" y="7"/>
                </a:cxn>
              </a:cxnLst>
              <a:rect l="0" t="0" r="r" b="b"/>
              <a:pathLst>
                <a:path w="225" h="98">
                  <a:moveTo>
                    <a:pt x="11" y="7"/>
                  </a:moveTo>
                  <a:lnTo>
                    <a:pt x="48" y="0"/>
                  </a:lnTo>
                  <a:lnTo>
                    <a:pt x="48" y="19"/>
                  </a:lnTo>
                  <a:lnTo>
                    <a:pt x="63" y="15"/>
                  </a:lnTo>
                  <a:lnTo>
                    <a:pt x="173" y="27"/>
                  </a:lnTo>
                  <a:lnTo>
                    <a:pt x="169" y="27"/>
                  </a:lnTo>
                  <a:lnTo>
                    <a:pt x="164" y="27"/>
                  </a:lnTo>
                  <a:lnTo>
                    <a:pt x="153" y="29"/>
                  </a:lnTo>
                  <a:lnTo>
                    <a:pt x="144" y="33"/>
                  </a:lnTo>
                  <a:lnTo>
                    <a:pt x="133" y="35"/>
                  </a:lnTo>
                  <a:lnTo>
                    <a:pt x="126" y="38"/>
                  </a:lnTo>
                  <a:lnTo>
                    <a:pt x="122" y="44"/>
                  </a:lnTo>
                  <a:lnTo>
                    <a:pt x="124" y="52"/>
                  </a:lnTo>
                  <a:lnTo>
                    <a:pt x="126" y="54"/>
                  </a:lnTo>
                  <a:lnTo>
                    <a:pt x="129" y="56"/>
                  </a:lnTo>
                  <a:lnTo>
                    <a:pt x="137" y="60"/>
                  </a:lnTo>
                  <a:lnTo>
                    <a:pt x="144" y="64"/>
                  </a:lnTo>
                  <a:lnTo>
                    <a:pt x="151" y="66"/>
                  </a:lnTo>
                  <a:lnTo>
                    <a:pt x="160" y="69"/>
                  </a:lnTo>
                  <a:lnTo>
                    <a:pt x="167" y="71"/>
                  </a:lnTo>
                  <a:lnTo>
                    <a:pt x="178" y="75"/>
                  </a:lnTo>
                  <a:lnTo>
                    <a:pt x="185" y="77"/>
                  </a:lnTo>
                  <a:lnTo>
                    <a:pt x="194" y="79"/>
                  </a:lnTo>
                  <a:lnTo>
                    <a:pt x="201" y="83"/>
                  </a:lnTo>
                  <a:lnTo>
                    <a:pt x="209" y="85"/>
                  </a:lnTo>
                  <a:lnTo>
                    <a:pt x="218" y="87"/>
                  </a:lnTo>
                  <a:lnTo>
                    <a:pt x="225" y="91"/>
                  </a:lnTo>
                  <a:lnTo>
                    <a:pt x="221" y="89"/>
                  </a:lnTo>
                  <a:lnTo>
                    <a:pt x="212" y="89"/>
                  </a:lnTo>
                  <a:lnTo>
                    <a:pt x="205" y="87"/>
                  </a:lnTo>
                  <a:lnTo>
                    <a:pt x="198" y="87"/>
                  </a:lnTo>
                  <a:lnTo>
                    <a:pt x="189" y="85"/>
                  </a:lnTo>
                  <a:lnTo>
                    <a:pt x="180" y="85"/>
                  </a:lnTo>
                  <a:lnTo>
                    <a:pt x="169" y="83"/>
                  </a:lnTo>
                  <a:lnTo>
                    <a:pt x="158" y="83"/>
                  </a:lnTo>
                  <a:lnTo>
                    <a:pt x="149" y="79"/>
                  </a:lnTo>
                  <a:lnTo>
                    <a:pt x="138" y="79"/>
                  </a:lnTo>
                  <a:lnTo>
                    <a:pt x="128" y="77"/>
                  </a:lnTo>
                  <a:lnTo>
                    <a:pt x="119" y="77"/>
                  </a:lnTo>
                  <a:lnTo>
                    <a:pt x="110" y="77"/>
                  </a:lnTo>
                  <a:lnTo>
                    <a:pt x="102" y="77"/>
                  </a:lnTo>
                  <a:lnTo>
                    <a:pt x="92" y="77"/>
                  </a:lnTo>
                  <a:lnTo>
                    <a:pt x="84" y="77"/>
                  </a:lnTo>
                  <a:lnTo>
                    <a:pt x="77" y="79"/>
                  </a:lnTo>
                  <a:lnTo>
                    <a:pt x="72" y="83"/>
                  </a:lnTo>
                  <a:lnTo>
                    <a:pt x="61" y="85"/>
                  </a:lnTo>
                  <a:lnTo>
                    <a:pt x="54" y="89"/>
                  </a:lnTo>
                  <a:lnTo>
                    <a:pt x="43" y="95"/>
                  </a:lnTo>
                  <a:lnTo>
                    <a:pt x="43" y="98"/>
                  </a:lnTo>
                  <a:lnTo>
                    <a:pt x="47" y="38"/>
                  </a:lnTo>
                  <a:lnTo>
                    <a:pt x="27" y="83"/>
                  </a:lnTo>
                  <a:lnTo>
                    <a:pt x="0" y="81"/>
                  </a:lnTo>
                  <a:lnTo>
                    <a:pt x="11" y="7"/>
                  </a:lnTo>
                  <a:lnTo>
                    <a:pt x="11" y="7"/>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8" name="Freeform 42"/>
            <p:cNvSpPr>
              <a:spLocks/>
            </p:cNvSpPr>
            <p:nvPr/>
          </p:nvSpPr>
          <p:spPr bwMode="auto">
            <a:xfrm>
              <a:off x="4118" y="3378"/>
              <a:ext cx="232" cy="136"/>
            </a:xfrm>
            <a:custGeom>
              <a:avLst/>
              <a:gdLst/>
              <a:ahLst/>
              <a:cxnLst>
                <a:cxn ang="0">
                  <a:pos x="0" y="88"/>
                </a:cxn>
                <a:cxn ang="0">
                  <a:pos x="58" y="78"/>
                </a:cxn>
                <a:cxn ang="0">
                  <a:pos x="79" y="18"/>
                </a:cxn>
                <a:cxn ang="0">
                  <a:pos x="131" y="0"/>
                </a:cxn>
                <a:cxn ang="0">
                  <a:pos x="166" y="4"/>
                </a:cxn>
                <a:cxn ang="0">
                  <a:pos x="211" y="4"/>
                </a:cxn>
                <a:cxn ang="0">
                  <a:pos x="232" y="20"/>
                </a:cxn>
                <a:cxn ang="0">
                  <a:pos x="146" y="62"/>
                </a:cxn>
                <a:cxn ang="0">
                  <a:pos x="148" y="99"/>
                </a:cxn>
                <a:cxn ang="0">
                  <a:pos x="175" y="115"/>
                </a:cxn>
                <a:cxn ang="0">
                  <a:pos x="171" y="117"/>
                </a:cxn>
                <a:cxn ang="0">
                  <a:pos x="164" y="124"/>
                </a:cxn>
                <a:cxn ang="0">
                  <a:pos x="157" y="126"/>
                </a:cxn>
                <a:cxn ang="0">
                  <a:pos x="151" y="130"/>
                </a:cxn>
                <a:cxn ang="0">
                  <a:pos x="144" y="132"/>
                </a:cxn>
                <a:cxn ang="0">
                  <a:pos x="139" y="134"/>
                </a:cxn>
                <a:cxn ang="0">
                  <a:pos x="128" y="132"/>
                </a:cxn>
                <a:cxn ang="0">
                  <a:pos x="121" y="132"/>
                </a:cxn>
                <a:cxn ang="0">
                  <a:pos x="112" y="130"/>
                </a:cxn>
                <a:cxn ang="0">
                  <a:pos x="104" y="126"/>
                </a:cxn>
                <a:cxn ang="0">
                  <a:pos x="97" y="124"/>
                </a:cxn>
                <a:cxn ang="0">
                  <a:pos x="92" y="120"/>
                </a:cxn>
                <a:cxn ang="0">
                  <a:pos x="88" y="120"/>
                </a:cxn>
                <a:cxn ang="0">
                  <a:pos x="32" y="136"/>
                </a:cxn>
                <a:cxn ang="0">
                  <a:pos x="0" y="88"/>
                </a:cxn>
                <a:cxn ang="0">
                  <a:pos x="0" y="88"/>
                </a:cxn>
              </a:cxnLst>
              <a:rect l="0" t="0" r="r" b="b"/>
              <a:pathLst>
                <a:path w="232" h="136">
                  <a:moveTo>
                    <a:pt x="0" y="88"/>
                  </a:moveTo>
                  <a:lnTo>
                    <a:pt x="58" y="78"/>
                  </a:lnTo>
                  <a:lnTo>
                    <a:pt x="79" y="18"/>
                  </a:lnTo>
                  <a:lnTo>
                    <a:pt x="131" y="0"/>
                  </a:lnTo>
                  <a:lnTo>
                    <a:pt x="166" y="4"/>
                  </a:lnTo>
                  <a:lnTo>
                    <a:pt x="211" y="4"/>
                  </a:lnTo>
                  <a:lnTo>
                    <a:pt x="232" y="20"/>
                  </a:lnTo>
                  <a:lnTo>
                    <a:pt x="146" y="62"/>
                  </a:lnTo>
                  <a:lnTo>
                    <a:pt x="148" y="99"/>
                  </a:lnTo>
                  <a:lnTo>
                    <a:pt x="175" y="115"/>
                  </a:lnTo>
                  <a:lnTo>
                    <a:pt x="171" y="117"/>
                  </a:lnTo>
                  <a:lnTo>
                    <a:pt x="164" y="124"/>
                  </a:lnTo>
                  <a:lnTo>
                    <a:pt x="157" y="126"/>
                  </a:lnTo>
                  <a:lnTo>
                    <a:pt x="151" y="130"/>
                  </a:lnTo>
                  <a:lnTo>
                    <a:pt x="144" y="132"/>
                  </a:lnTo>
                  <a:lnTo>
                    <a:pt x="139" y="134"/>
                  </a:lnTo>
                  <a:lnTo>
                    <a:pt x="128" y="132"/>
                  </a:lnTo>
                  <a:lnTo>
                    <a:pt x="121" y="132"/>
                  </a:lnTo>
                  <a:lnTo>
                    <a:pt x="112" y="130"/>
                  </a:lnTo>
                  <a:lnTo>
                    <a:pt x="104" y="126"/>
                  </a:lnTo>
                  <a:lnTo>
                    <a:pt x="97" y="124"/>
                  </a:lnTo>
                  <a:lnTo>
                    <a:pt x="92" y="120"/>
                  </a:lnTo>
                  <a:lnTo>
                    <a:pt x="88" y="120"/>
                  </a:lnTo>
                  <a:lnTo>
                    <a:pt x="32" y="136"/>
                  </a:lnTo>
                  <a:lnTo>
                    <a:pt x="0" y="88"/>
                  </a:lnTo>
                  <a:lnTo>
                    <a:pt x="0" y="88"/>
                  </a:lnTo>
                  <a:close/>
                </a:path>
              </a:pathLst>
            </a:custGeom>
            <a:solidFill>
              <a:srgbClr val="FF944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59" name="Freeform 43"/>
            <p:cNvSpPr>
              <a:spLocks/>
            </p:cNvSpPr>
            <p:nvPr/>
          </p:nvSpPr>
          <p:spPr bwMode="auto">
            <a:xfrm>
              <a:off x="4183" y="3700"/>
              <a:ext cx="187" cy="138"/>
            </a:xfrm>
            <a:custGeom>
              <a:avLst/>
              <a:gdLst/>
              <a:ahLst/>
              <a:cxnLst>
                <a:cxn ang="0">
                  <a:pos x="0" y="101"/>
                </a:cxn>
                <a:cxn ang="0">
                  <a:pos x="45" y="21"/>
                </a:cxn>
                <a:cxn ang="0">
                  <a:pos x="110" y="0"/>
                </a:cxn>
                <a:cxn ang="0">
                  <a:pos x="117" y="14"/>
                </a:cxn>
                <a:cxn ang="0">
                  <a:pos x="92" y="43"/>
                </a:cxn>
                <a:cxn ang="0">
                  <a:pos x="187" y="17"/>
                </a:cxn>
                <a:cxn ang="0">
                  <a:pos x="167" y="60"/>
                </a:cxn>
                <a:cxn ang="0">
                  <a:pos x="135" y="116"/>
                </a:cxn>
                <a:cxn ang="0">
                  <a:pos x="131" y="116"/>
                </a:cxn>
                <a:cxn ang="0">
                  <a:pos x="128" y="114"/>
                </a:cxn>
                <a:cxn ang="0">
                  <a:pos x="120" y="112"/>
                </a:cxn>
                <a:cxn ang="0">
                  <a:pos x="113" y="110"/>
                </a:cxn>
                <a:cxn ang="0">
                  <a:pos x="102" y="108"/>
                </a:cxn>
                <a:cxn ang="0">
                  <a:pos x="92" y="108"/>
                </a:cxn>
                <a:cxn ang="0">
                  <a:pos x="79" y="108"/>
                </a:cxn>
                <a:cxn ang="0">
                  <a:pos x="68" y="108"/>
                </a:cxn>
                <a:cxn ang="0">
                  <a:pos x="56" y="110"/>
                </a:cxn>
                <a:cxn ang="0">
                  <a:pos x="43" y="114"/>
                </a:cxn>
                <a:cxn ang="0">
                  <a:pos x="30" y="120"/>
                </a:cxn>
                <a:cxn ang="0">
                  <a:pos x="20" y="124"/>
                </a:cxn>
                <a:cxn ang="0">
                  <a:pos x="11" y="130"/>
                </a:cxn>
                <a:cxn ang="0">
                  <a:pos x="3" y="134"/>
                </a:cxn>
                <a:cxn ang="0">
                  <a:pos x="0" y="134"/>
                </a:cxn>
                <a:cxn ang="0">
                  <a:pos x="0" y="138"/>
                </a:cxn>
                <a:cxn ang="0">
                  <a:pos x="0" y="101"/>
                </a:cxn>
                <a:cxn ang="0">
                  <a:pos x="0" y="101"/>
                </a:cxn>
              </a:cxnLst>
              <a:rect l="0" t="0" r="r" b="b"/>
              <a:pathLst>
                <a:path w="187" h="138">
                  <a:moveTo>
                    <a:pt x="0" y="101"/>
                  </a:moveTo>
                  <a:lnTo>
                    <a:pt x="45" y="21"/>
                  </a:lnTo>
                  <a:lnTo>
                    <a:pt x="110" y="0"/>
                  </a:lnTo>
                  <a:lnTo>
                    <a:pt x="117" y="14"/>
                  </a:lnTo>
                  <a:lnTo>
                    <a:pt x="92" y="43"/>
                  </a:lnTo>
                  <a:lnTo>
                    <a:pt x="187" y="17"/>
                  </a:lnTo>
                  <a:lnTo>
                    <a:pt x="167" y="60"/>
                  </a:lnTo>
                  <a:lnTo>
                    <a:pt x="135" y="116"/>
                  </a:lnTo>
                  <a:lnTo>
                    <a:pt x="131" y="116"/>
                  </a:lnTo>
                  <a:lnTo>
                    <a:pt x="128" y="114"/>
                  </a:lnTo>
                  <a:lnTo>
                    <a:pt x="120" y="112"/>
                  </a:lnTo>
                  <a:lnTo>
                    <a:pt x="113" y="110"/>
                  </a:lnTo>
                  <a:lnTo>
                    <a:pt x="102" y="108"/>
                  </a:lnTo>
                  <a:lnTo>
                    <a:pt x="92" y="108"/>
                  </a:lnTo>
                  <a:lnTo>
                    <a:pt x="79" y="108"/>
                  </a:lnTo>
                  <a:lnTo>
                    <a:pt x="68" y="108"/>
                  </a:lnTo>
                  <a:lnTo>
                    <a:pt x="56" y="110"/>
                  </a:lnTo>
                  <a:lnTo>
                    <a:pt x="43" y="114"/>
                  </a:lnTo>
                  <a:lnTo>
                    <a:pt x="30" y="120"/>
                  </a:lnTo>
                  <a:lnTo>
                    <a:pt x="20" y="124"/>
                  </a:lnTo>
                  <a:lnTo>
                    <a:pt x="11" y="130"/>
                  </a:lnTo>
                  <a:lnTo>
                    <a:pt x="3" y="134"/>
                  </a:lnTo>
                  <a:lnTo>
                    <a:pt x="0" y="134"/>
                  </a:lnTo>
                  <a:lnTo>
                    <a:pt x="0" y="138"/>
                  </a:lnTo>
                  <a:lnTo>
                    <a:pt x="0" y="101"/>
                  </a:lnTo>
                  <a:lnTo>
                    <a:pt x="0" y="101"/>
                  </a:lnTo>
                  <a:close/>
                </a:path>
              </a:pathLst>
            </a:custGeom>
            <a:solidFill>
              <a:srgbClr val="FF944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0" name="Freeform 44"/>
            <p:cNvSpPr>
              <a:spLocks/>
            </p:cNvSpPr>
            <p:nvPr/>
          </p:nvSpPr>
          <p:spPr bwMode="auto">
            <a:xfrm>
              <a:off x="3200" y="4078"/>
              <a:ext cx="176" cy="168"/>
            </a:xfrm>
            <a:custGeom>
              <a:avLst/>
              <a:gdLst/>
              <a:ahLst/>
              <a:cxnLst>
                <a:cxn ang="0">
                  <a:pos x="173" y="17"/>
                </a:cxn>
                <a:cxn ang="0">
                  <a:pos x="144" y="0"/>
                </a:cxn>
                <a:cxn ang="0">
                  <a:pos x="104" y="58"/>
                </a:cxn>
                <a:cxn ang="0">
                  <a:pos x="124" y="77"/>
                </a:cxn>
                <a:cxn ang="0">
                  <a:pos x="120" y="81"/>
                </a:cxn>
                <a:cxn ang="0">
                  <a:pos x="115" y="91"/>
                </a:cxn>
                <a:cxn ang="0">
                  <a:pos x="111" y="95"/>
                </a:cxn>
                <a:cxn ang="0">
                  <a:pos x="104" y="101"/>
                </a:cxn>
                <a:cxn ang="0">
                  <a:pos x="95" y="106"/>
                </a:cxn>
                <a:cxn ang="0">
                  <a:pos x="88" y="114"/>
                </a:cxn>
                <a:cxn ang="0">
                  <a:pos x="81" y="116"/>
                </a:cxn>
                <a:cxn ang="0">
                  <a:pos x="74" y="120"/>
                </a:cxn>
                <a:cxn ang="0">
                  <a:pos x="66" y="122"/>
                </a:cxn>
                <a:cxn ang="0">
                  <a:pos x="61" y="126"/>
                </a:cxn>
                <a:cxn ang="0">
                  <a:pos x="52" y="130"/>
                </a:cxn>
                <a:cxn ang="0">
                  <a:pos x="47" y="132"/>
                </a:cxn>
                <a:cxn ang="0">
                  <a:pos x="39" y="133"/>
                </a:cxn>
                <a:cxn ang="0">
                  <a:pos x="32" y="137"/>
                </a:cxn>
                <a:cxn ang="0">
                  <a:pos x="25" y="137"/>
                </a:cxn>
                <a:cxn ang="0">
                  <a:pos x="19" y="139"/>
                </a:cxn>
                <a:cxn ang="0">
                  <a:pos x="12" y="141"/>
                </a:cxn>
                <a:cxn ang="0">
                  <a:pos x="9" y="143"/>
                </a:cxn>
                <a:cxn ang="0">
                  <a:pos x="1" y="145"/>
                </a:cxn>
                <a:cxn ang="0">
                  <a:pos x="0" y="147"/>
                </a:cxn>
                <a:cxn ang="0">
                  <a:pos x="10" y="168"/>
                </a:cxn>
                <a:cxn ang="0">
                  <a:pos x="10" y="166"/>
                </a:cxn>
                <a:cxn ang="0">
                  <a:pos x="16" y="166"/>
                </a:cxn>
                <a:cxn ang="0">
                  <a:pos x="21" y="166"/>
                </a:cxn>
                <a:cxn ang="0">
                  <a:pos x="29" y="166"/>
                </a:cxn>
                <a:cxn ang="0">
                  <a:pos x="38" y="166"/>
                </a:cxn>
                <a:cxn ang="0">
                  <a:pos x="50" y="166"/>
                </a:cxn>
                <a:cxn ang="0">
                  <a:pos x="56" y="166"/>
                </a:cxn>
                <a:cxn ang="0">
                  <a:pos x="61" y="166"/>
                </a:cxn>
                <a:cxn ang="0">
                  <a:pos x="68" y="166"/>
                </a:cxn>
                <a:cxn ang="0">
                  <a:pos x="77" y="168"/>
                </a:cxn>
                <a:cxn ang="0">
                  <a:pos x="88" y="166"/>
                </a:cxn>
                <a:cxn ang="0">
                  <a:pos x="102" y="166"/>
                </a:cxn>
                <a:cxn ang="0">
                  <a:pos x="108" y="164"/>
                </a:cxn>
                <a:cxn ang="0">
                  <a:pos x="115" y="164"/>
                </a:cxn>
                <a:cxn ang="0">
                  <a:pos x="122" y="163"/>
                </a:cxn>
                <a:cxn ang="0">
                  <a:pos x="129" y="163"/>
                </a:cxn>
                <a:cxn ang="0">
                  <a:pos x="140" y="159"/>
                </a:cxn>
                <a:cxn ang="0">
                  <a:pos x="153" y="153"/>
                </a:cxn>
                <a:cxn ang="0">
                  <a:pos x="162" y="143"/>
                </a:cxn>
                <a:cxn ang="0">
                  <a:pos x="169" y="133"/>
                </a:cxn>
                <a:cxn ang="0">
                  <a:pos x="171" y="124"/>
                </a:cxn>
                <a:cxn ang="0">
                  <a:pos x="173" y="116"/>
                </a:cxn>
                <a:cxn ang="0">
                  <a:pos x="174" y="106"/>
                </a:cxn>
                <a:cxn ang="0">
                  <a:pos x="176" y="97"/>
                </a:cxn>
                <a:cxn ang="0">
                  <a:pos x="176" y="87"/>
                </a:cxn>
                <a:cxn ang="0">
                  <a:pos x="176" y="77"/>
                </a:cxn>
                <a:cxn ang="0">
                  <a:pos x="176" y="68"/>
                </a:cxn>
                <a:cxn ang="0">
                  <a:pos x="176" y="60"/>
                </a:cxn>
                <a:cxn ang="0">
                  <a:pos x="174" y="50"/>
                </a:cxn>
                <a:cxn ang="0">
                  <a:pos x="173" y="42"/>
                </a:cxn>
                <a:cxn ang="0">
                  <a:pos x="173" y="35"/>
                </a:cxn>
                <a:cxn ang="0">
                  <a:pos x="173" y="29"/>
                </a:cxn>
                <a:cxn ang="0">
                  <a:pos x="173" y="19"/>
                </a:cxn>
                <a:cxn ang="0">
                  <a:pos x="173" y="17"/>
                </a:cxn>
                <a:cxn ang="0">
                  <a:pos x="173" y="17"/>
                </a:cxn>
              </a:cxnLst>
              <a:rect l="0" t="0" r="r" b="b"/>
              <a:pathLst>
                <a:path w="176" h="168">
                  <a:moveTo>
                    <a:pt x="173" y="17"/>
                  </a:moveTo>
                  <a:lnTo>
                    <a:pt x="144" y="0"/>
                  </a:lnTo>
                  <a:lnTo>
                    <a:pt x="104" y="58"/>
                  </a:lnTo>
                  <a:lnTo>
                    <a:pt x="124" y="77"/>
                  </a:lnTo>
                  <a:lnTo>
                    <a:pt x="120" y="81"/>
                  </a:lnTo>
                  <a:lnTo>
                    <a:pt x="115" y="91"/>
                  </a:lnTo>
                  <a:lnTo>
                    <a:pt x="111" y="95"/>
                  </a:lnTo>
                  <a:lnTo>
                    <a:pt x="104" y="101"/>
                  </a:lnTo>
                  <a:lnTo>
                    <a:pt x="95" y="106"/>
                  </a:lnTo>
                  <a:lnTo>
                    <a:pt x="88" y="114"/>
                  </a:lnTo>
                  <a:lnTo>
                    <a:pt x="81" y="116"/>
                  </a:lnTo>
                  <a:lnTo>
                    <a:pt x="74" y="120"/>
                  </a:lnTo>
                  <a:lnTo>
                    <a:pt x="66" y="122"/>
                  </a:lnTo>
                  <a:lnTo>
                    <a:pt x="61" y="126"/>
                  </a:lnTo>
                  <a:lnTo>
                    <a:pt x="52" y="130"/>
                  </a:lnTo>
                  <a:lnTo>
                    <a:pt x="47" y="132"/>
                  </a:lnTo>
                  <a:lnTo>
                    <a:pt x="39" y="133"/>
                  </a:lnTo>
                  <a:lnTo>
                    <a:pt x="32" y="137"/>
                  </a:lnTo>
                  <a:lnTo>
                    <a:pt x="25" y="137"/>
                  </a:lnTo>
                  <a:lnTo>
                    <a:pt x="19" y="139"/>
                  </a:lnTo>
                  <a:lnTo>
                    <a:pt x="12" y="141"/>
                  </a:lnTo>
                  <a:lnTo>
                    <a:pt x="9" y="143"/>
                  </a:lnTo>
                  <a:lnTo>
                    <a:pt x="1" y="145"/>
                  </a:lnTo>
                  <a:lnTo>
                    <a:pt x="0" y="147"/>
                  </a:lnTo>
                  <a:lnTo>
                    <a:pt x="10" y="168"/>
                  </a:lnTo>
                  <a:lnTo>
                    <a:pt x="10" y="166"/>
                  </a:lnTo>
                  <a:lnTo>
                    <a:pt x="16" y="166"/>
                  </a:lnTo>
                  <a:lnTo>
                    <a:pt x="21" y="166"/>
                  </a:lnTo>
                  <a:lnTo>
                    <a:pt x="29" y="166"/>
                  </a:lnTo>
                  <a:lnTo>
                    <a:pt x="38" y="166"/>
                  </a:lnTo>
                  <a:lnTo>
                    <a:pt x="50" y="166"/>
                  </a:lnTo>
                  <a:lnTo>
                    <a:pt x="56" y="166"/>
                  </a:lnTo>
                  <a:lnTo>
                    <a:pt x="61" y="166"/>
                  </a:lnTo>
                  <a:lnTo>
                    <a:pt x="68" y="166"/>
                  </a:lnTo>
                  <a:lnTo>
                    <a:pt x="77" y="168"/>
                  </a:lnTo>
                  <a:lnTo>
                    <a:pt x="88" y="166"/>
                  </a:lnTo>
                  <a:lnTo>
                    <a:pt x="102" y="166"/>
                  </a:lnTo>
                  <a:lnTo>
                    <a:pt x="108" y="164"/>
                  </a:lnTo>
                  <a:lnTo>
                    <a:pt x="115" y="164"/>
                  </a:lnTo>
                  <a:lnTo>
                    <a:pt x="122" y="163"/>
                  </a:lnTo>
                  <a:lnTo>
                    <a:pt x="129" y="163"/>
                  </a:lnTo>
                  <a:lnTo>
                    <a:pt x="140" y="159"/>
                  </a:lnTo>
                  <a:lnTo>
                    <a:pt x="153" y="153"/>
                  </a:lnTo>
                  <a:lnTo>
                    <a:pt x="162" y="143"/>
                  </a:lnTo>
                  <a:lnTo>
                    <a:pt x="169" y="133"/>
                  </a:lnTo>
                  <a:lnTo>
                    <a:pt x="171" y="124"/>
                  </a:lnTo>
                  <a:lnTo>
                    <a:pt x="173" y="116"/>
                  </a:lnTo>
                  <a:lnTo>
                    <a:pt x="174" y="106"/>
                  </a:lnTo>
                  <a:lnTo>
                    <a:pt x="176" y="97"/>
                  </a:lnTo>
                  <a:lnTo>
                    <a:pt x="176" y="87"/>
                  </a:lnTo>
                  <a:lnTo>
                    <a:pt x="176" y="77"/>
                  </a:lnTo>
                  <a:lnTo>
                    <a:pt x="176" y="68"/>
                  </a:lnTo>
                  <a:lnTo>
                    <a:pt x="176" y="60"/>
                  </a:lnTo>
                  <a:lnTo>
                    <a:pt x="174" y="50"/>
                  </a:lnTo>
                  <a:lnTo>
                    <a:pt x="173" y="42"/>
                  </a:lnTo>
                  <a:lnTo>
                    <a:pt x="173" y="35"/>
                  </a:lnTo>
                  <a:lnTo>
                    <a:pt x="173" y="29"/>
                  </a:lnTo>
                  <a:lnTo>
                    <a:pt x="173" y="19"/>
                  </a:lnTo>
                  <a:lnTo>
                    <a:pt x="173" y="17"/>
                  </a:lnTo>
                  <a:lnTo>
                    <a:pt x="173" y="17"/>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1" name="Freeform 45"/>
            <p:cNvSpPr>
              <a:spLocks/>
            </p:cNvSpPr>
            <p:nvPr/>
          </p:nvSpPr>
          <p:spPr bwMode="auto">
            <a:xfrm>
              <a:off x="5076" y="2173"/>
              <a:ext cx="119" cy="413"/>
            </a:xfrm>
            <a:custGeom>
              <a:avLst/>
              <a:gdLst/>
              <a:ahLst/>
              <a:cxnLst>
                <a:cxn ang="0">
                  <a:pos x="0" y="43"/>
                </a:cxn>
                <a:cxn ang="0">
                  <a:pos x="5" y="54"/>
                </a:cxn>
                <a:cxn ang="0">
                  <a:pos x="11" y="68"/>
                </a:cxn>
                <a:cxn ang="0">
                  <a:pos x="16" y="87"/>
                </a:cxn>
                <a:cxn ang="0">
                  <a:pos x="16" y="107"/>
                </a:cxn>
                <a:cxn ang="0">
                  <a:pos x="16" y="126"/>
                </a:cxn>
                <a:cxn ang="0">
                  <a:pos x="16" y="140"/>
                </a:cxn>
                <a:cxn ang="0">
                  <a:pos x="16" y="145"/>
                </a:cxn>
                <a:cxn ang="0">
                  <a:pos x="47" y="175"/>
                </a:cxn>
                <a:cxn ang="0">
                  <a:pos x="48" y="182"/>
                </a:cxn>
                <a:cxn ang="0">
                  <a:pos x="48" y="194"/>
                </a:cxn>
                <a:cxn ang="0">
                  <a:pos x="47" y="207"/>
                </a:cxn>
                <a:cxn ang="0">
                  <a:pos x="43" y="225"/>
                </a:cxn>
                <a:cxn ang="0">
                  <a:pos x="39" y="246"/>
                </a:cxn>
                <a:cxn ang="0">
                  <a:pos x="36" y="269"/>
                </a:cxn>
                <a:cxn ang="0">
                  <a:pos x="32" y="293"/>
                </a:cxn>
                <a:cxn ang="0">
                  <a:pos x="29" y="316"/>
                </a:cxn>
                <a:cxn ang="0">
                  <a:pos x="23" y="333"/>
                </a:cxn>
                <a:cxn ang="0">
                  <a:pos x="21" y="351"/>
                </a:cxn>
                <a:cxn ang="0">
                  <a:pos x="21" y="359"/>
                </a:cxn>
                <a:cxn ang="0">
                  <a:pos x="119" y="413"/>
                </a:cxn>
                <a:cxn ang="0">
                  <a:pos x="119" y="403"/>
                </a:cxn>
                <a:cxn ang="0">
                  <a:pos x="115" y="382"/>
                </a:cxn>
                <a:cxn ang="0">
                  <a:pos x="113" y="364"/>
                </a:cxn>
                <a:cxn ang="0">
                  <a:pos x="111" y="347"/>
                </a:cxn>
                <a:cxn ang="0">
                  <a:pos x="108" y="330"/>
                </a:cxn>
                <a:cxn ang="0">
                  <a:pos x="106" y="310"/>
                </a:cxn>
                <a:cxn ang="0">
                  <a:pos x="102" y="289"/>
                </a:cxn>
                <a:cxn ang="0">
                  <a:pos x="99" y="269"/>
                </a:cxn>
                <a:cxn ang="0">
                  <a:pos x="97" y="250"/>
                </a:cxn>
                <a:cxn ang="0">
                  <a:pos x="95" y="233"/>
                </a:cxn>
                <a:cxn ang="0">
                  <a:pos x="92" y="217"/>
                </a:cxn>
                <a:cxn ang="0">
                  <a:pos x="92" y="206"/>
                </a:cxn>
                <a:cxn ang="0">
                  <a:pos x="90" y="196"/>
                </a:cxn>
                <a:cxn ang="0">
                  <a:pos x="108" y="116"/>
                </a:cxn>
                <a:cxn ang="0">
                  <a:pos x="106" y="109"/>
                </a:cxn>
                <a:cxn ang="0">
                  <a:pos x="104" y="93"/>
                </a:cxn>
                <a:cxn ang="0">
                  <a:pos x="99" y="74"/>
                </a:cxn>
                <a:cxn ang="0">
                  <a:pos x="92" y="52"/>
                </a:cxn>
                <a:cxn ang="0">
                  <a:pos x="81" y="29"/>
                </a:cxn>
                <a:cxn ang="0">
                  <a:pos x="74" y="12"/>
                </a:cxn>
                <a:cxn ang="0">
                  <a:pos x="68" y="4"/>
                </a:cxn>
                <a:cxn ang="0">
                  <a:pos x="65" y="64"/>
                </a:cxn>
                <a:cxn ang="0">
                  <a:pos x="16" y="33"/>
                </a:cxn>
              </a:cxnLst>
              <a:rect l="0" t="0" r="r" b="b"/>
              <a:pathLst>
                <a:path w="119" h="413">
                  <a:moveTo>
                    <a:pt x="16" y="33"/>
                  </a:moveTo>
                  <a:lnTo>
                    <a:pt x="0" y="43"/>
                  </a:lnTo>
                  <a:lnTo>
                    <a:pt x="2" y="45"/>
                  </a:lnTo>
                  <a:lnTo>
                    <a:pt x="5" y="54"/>
                  </a:lnTo>
                  <a:lnTo>
                    <a:pt x="7" y="60"/>
                  </a:lnTo>
                  <a:lnTo>
                    <a:pt x="11" y="68"/>
                  </a:lnTo>
                  <a:lnTo>
                    <a:pt x="12" y="76"/>
                  </a:lnTo>
                  <a:lnTo>
                    <a:pt x="16" y="87"/>
                  </a:lnTo>
                  <a:lnTo>
                    <a:pt x="16" y="97"/>
                  </a:lnTo>
                  <a:lnTo>
                    <a:pt x="16" y="107"/>
                  </a:lnTo>
                  <a:lnTo>
                    <a:pt x="16" y="116"/>
                  </a:lnTo>
                  <a:lnTo>
                    <a:pt x="16" y="126"/>
                  </a:lnTo>
                  <a:lnTo>
                    <a:pt x="16" y="132"/>
                  </a:lnTo>
                  <a:lnTo>
                    <a:pt x="16" y="140"/>
                  </a:lnTo>
                  <a:lnTo>
                    <a:pt x="16" y="144"/>
                  </a:lnTo>
                  <a:lnTo>
                    <a:pt x="16" y="145"/>
                  </a:lnTo>
                  <a:lnTo>
                    <a:pt x="47" y="175"/>
                  </a:lnTo>
                  <a:lnTo>
                    <a:pt x="47" y="175"/>
                  </a:lnTo>
                  <a:lnTo>
                    <a:pt x="48" y="178"/>
                  </a:lnTo>
                  <a:lnTo>
                    <a:pt x="48" y="182"/>
                  </a:lnTo>
                  <a:lnTo>
                    <a:pt x="48" y="190"/>
                  </a:lnTo>
                  <a:lnTo>
                    <a:pt x="48" y="194"/>
                  </a:lnTo>
                  <a:lnTo>
                    <a:pt x="48" y="202"/>
                  </a:lnTo>
                  <a:lnTo>
                    <a:pt x="47" y="207"/>
                  </a:lnTo>
                  <a:lnTo>
                    <a:pt x="47" y="217"/>
                  </a:lnTo>
                  <a:lnTo>
                    <a:pt x="43" y="225"/>
                  </a:lnTo>
                  <a:lnTo>
                    <a:pt x="43" y="235"/>
                  </a:lnTo>
                  <a:lnTo>
                    <a:pt x="39" y="246"/>
                  </a:lnTo>
                  <a:lnTo>
                    <a:pt x="39" y="258"/>
                  </a:lnTo>
                  <a:lnTo>
                    <a:pt x="36" y="269"/>
                  </a:lnTo>
                  <a:lnTo>
                    <a:pt x="36" y="281"/>
                  </a:lnTo>
                  <a:lnTo>
                    <a:pt x="32" y="293"/>
                  </a:lnTo>
                  <a:lnTo>
                    <a:pt x="32" y="304"/>
                  </a:lnTo>
                  <a:lnTo>
                    <a:pt x="29" y="316"/>
                  </a:lnTo>
                  <a:lnTo>
                    <a:pt x="27" y="326"/>
                  </a:lnTo>
                  <a:lnTo>
                    <a:pt x="23" y="333"/>
                  </a:lnTo>
                  <a:lnTo>
                    <a:pt x="23" y="343"/>
                  </a:lnTo>
                  <a:lnTo>
                    <a:pt x="21" y="351"/>
                  </a:lnTo>
                  <a:lnTo>
                    <a:pt x="21" y="355"/>
                  </a:lnTo>
                  <a:lnTo>
                    <a:pt x="21" y="359"/>
                  </a:lnTo>
                  <a:lnTo>
                    <a:pt x="21" y="361"/>
                  </a:lnTo>
                  <a:lnTo>
                    <a:pt x="119" y="413"/>
                  </a:lnTo>
                  <a:lnTo>
                    <a:pt x="119" y="411"/>
                  </a:lnTo>
                  <a:lnTo>
                    <a:pt x="119" y="403"/>
                  </a:lnTo>
                  <a:lnTo>
                    <a:pt x="117" y="394"/>
                  </a:lnTo>
                  <a:lnTo>
                    <a:pt x="115" y="382"/>
                  </a:lnTo>
                  <a:lnTo>
                    <a:pt x="113" y="372"/>
                  </a:lnTo>
                  <a:lnTo>
                    <a:pt x="113" y="364"/>
                  </a:lnTo>
                  <a:lnTo>
                    <a:pt x="111" y="355"/>
                  </a:lnTo>
                  <a:lnTo>
                    <a:pt x="111" y="347"/>
                  </a:lnTo>
                  <a:lnTo>
                    <a:pt x="108" y="339"/>
                  </a:lnTo>
                  <a:lnTo>
                    <a:pt x="108" y="330"/>
                  </a:lnTo>
                  <a:lnTo>
                    <a:pt x="106" y="320"/>
                  </a:lnTo>
                  <a:lnTo>
                    <a:pt x="106" y="310"/>
                  </a:lnTo>
                  <a:lnTo>
                    <a:pt x="104" y="300"/>
                  </a:lnTo>
                  <a:lnTo>
                    <a:pt x="102" y="289"/>
                  </a:lnTo>
                  <a:lnTo>
                    <a:pt x="101" y="277"/>
                  </a:lnTo>
                  <a:lnTo>
                    <a:pt x="99" y="269"/>
                  </a:lnTo>
                  <a:lnTo>
                    <a:pt x="97" y="258"/>
                  </a:lnTo>
                  <a:lnTo>
                    <a:pt x="97" y="250"/>
                  </a:lnTo>
                  <a:lnTo>
                    <a:pt x="95" y="240"/>
                  </a:lnTo>
                  <a:lnTo>
                    <a:pt x="95" y="233"/>
                  </a:lnTo>
                  <a:lnTo>
                    <a:pt x="93" y="225"/>
                  </a:lnTo>
                  <a:lnTo>
                    <a:pt x="92" y="217"/>
                  </a:lnTo>
                  <a:lnTo>
                    <a:pt x="92" y="209"/>
                  </a:lnTo>
                  <a:lnTo>
                    <a:pt x="92" y="206"/>
                  </a:lnTo>
                  <a:lnTo>
                    <a:pt x="90" y="198"/>
                  </a:lnTo>
                  <a:lnTo>
                    <a:pt x="90" y="196"/>
                  </a:lnTo>
                  <a:lnTo>
                    <a:pt x="108" y="120"/>
                  </a:lnTo>
                  <a:lnTo>
                    <a:pt x="108" y="116"/>
                  </a:lnTo>
                  <a:lnTo>
                    <a:pt x="108" y="114"/>
                  </a:lnTo>
                  <a:lnTo>
                    <a:pt x="106" y="109"/>
                  </a:lnTo>
                  <a:lnTo>
                    <a:pt x="106" y="103"/>
                  </a:lnTo>
                  <a:lnTo>
                    <a:pt x="104" y="93"/>
                  </a:lnTo>
                  <a:lnTo>
                    <a:pt x="101" y="85"/>
                  </a:lnTo>
                  <a:lnTo>
                    <a:pt x="99" y="74"/>
                  </a:lnTo>
                  <a:lnTo>
                    <a:pt x="95" y="64"/>
                  </a:lnTo>
                  <a:lnTo>
                    <a:pt x="92" y="52"/>
                  </a:lnTo>
                  <a:lnTo>
                    <a:pt x="86" y="41"/>
                  </a:lnTo>
                  <a:lnTo>
                    <a:pt x="81" y="29"/>
                  </a:lnTo>
                  <a:lnTo>
                    <a:pt x="77" y="21"/>
                  </a:lnTo>
                  <a:lnTo>
                    <a:pt x="74" y="12"/>
                  </a:lnTo>
                  <a:lnTo>
                    <a:pt x="72" y="8"/>
                  </a:lnTo>
                  <a:lnTo>
                    <a:pt x="68" y="4"/>
                  </a:lnTo>
                  <a:lnTo>
                    <a:pt x="54" y="0"/>
                  </a:lnTo>
                  <a:lnTo>
                    <a:pt x="65" y="64"/>
                  </a:lnTo>
                  <a:lnTo>
                    <a:pt x="56" y="82"/>
                  </a:lnTo>
                  <a:lnTo>
                    <a:pt x="16" y="33"/>
                  </a:lnTo>
                  <a:lnTo>
                    <a:pt x="16" y="33"/>
                  </a:lnTo>
                  <a:close/>
                </a:path>
              </a:pathLst>
            </a:custGeom>
            <a:solidFill>
              <a:srgbClr val="F2CC9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2" name="Freeform 46"/>
            <p:cNvSpPr>
              <a:spLocks/>
            </p:cNvSpPr>
            <p:nvPr/>
          </p:nvSpPr>
          <p:spPr bwMode="auto">
            <a:xfrm>
              <a:off x="5209" y="4202"/>
              <a:ext cx="222" cy="56"/>
            </a:xfrm>
            <a:custGeom>
              <a:avLst/>
              <a:gdLst/>
              <a:ahLst/>
              <a:cxnLst>
                <a:cxn ang="0">
                  <a:pos x="90" y="27"/>
                </a:cxn>
                <a:cxn ang="0">
                  <a:pos x="97" y="27"/>
                </a:cxn>
                <a:cxn ang="0">
                  <a:pos x="108" y="25"/>
                </a:cxn>
                <a:cxn ang="0">
                  <a:pos x="121" y="23"/>
                </a:cxn>
                <a:cxn ang="0">
                  <a:pos x="135" y="21"/>
                </a:cxn>
                <a:cxn ang="0">
                  <a:pos x="149" y="19"/>
                </a:cxn>
                <a:cxn ang="0">
                  <a:pos x="164" y="17"/>
                </a:cxn>
                <a:cxn ang="0">
                  <a:pos x="178" y="15"/>
                </a:cxn>
                <a:cxn ang="0">
                  <a:pos x="196" y="9"/>
                </a:cxn>
                <a:cxn ang="0">
                  <a:pos x="205" y="6"/>
                </a:cxn>
                <a:cxn ang="0">
                  <a:pos x="213" y="0"/>
                </a:cxn>
                <a:cxn ang="0">
                  <a:pos x="214" y="9"/>
                </a:cxn>
                <a:cxn ang="0">
                  <a:pos x="218" y="35"/>
                </a:cxn>
                <a:cxn ang="0">
                  <a:pos x="220" y="46"/>
                </a:cxn>
                <a:cxn ang="0">
                  <a:pos x="222" y="52"/>
                </a:cxn>
                <a:cxn ang="0">
                  <a:pos x="213" y="52"/>
                </a:cxn>
                <a:cxn ang="0">
                  <a:pos x="196" y="54"/>
                </a:cxn>
                <a:cxn ang="0">
                  <a:pos x="182" y="54"/>
                </a:cxn>
                <a:cxn ang="0">
                  <a:pos x="167" y="56"/>
                </a:cxn>
                <a:cxn ang="0">
                  <a:pos x="149" y="56"/>
                </a:cxn>
                <a:cxn ang="0">
                  <a:pos x="131" y="56"/>
                </a:cxn>
                <a:cxn ang="0">
                  <a:pos x="110" y="54"/>
                </a:cxn>
                <a:cxn ang="0">
                  <a:pos x="88" y="52"/>
                </a:cxn>
                <a:cxn ang="0">
                  <a:pos x="67" y="48"/>
                </a:cxn>
                <a:cxn ang="0">
                  <a:pos x="47" y="46"/>
                </a:cxn>
                <a:cxn ang="0">
                  <a:pos x="27" y="44"/>
                </a:cxn>
                <a:cxn ang="0">
                  <a:pos x="13" y="42"/>
                </a:cxn>
                <a:cxn ang="0">
                  <a:pos x="0" y="40"/>
                </a:cxn>
                <a:cxn ang="0">
                  <a:pos x="2" y="33"/>
                </a:cxn>
                <a:cxn ang="0">
                  <a:pos x="14" y="17"/>
                </a:cxn>
                <a:cxn ang="0">
                  <a:pos x="27" y="9"/>
                </a:cxn>
                <a:cxn ang="0">
                  <a:pos x="38" y="6"/>
                </a:cxn>
                <a:cxn ang="0">
                  <a:pos x="54" y="2"/>
                </a:cxn>
                <a:cxn ang="0">
                  <a:pos x="72" y="9"/>
                </a:cxn>
              </a:cxnLst>
              <a:rect l="0" t="0" r="r" b="b"/>
              <a:pathLst>
                <a:path w="222" h="56">
                  <a:moveTo>
                    <a:pt x="72" y="9"/>
                  </a:moveTo>
                  <a:lnTo>
                    <a:pt x="90" y="27"/>
                  </a:lnTo>
                  <a:lnTo>
                    <a:pt x="90" y="27"/>
                  </a:lnTo>
                  <a:lnTo>
                    <a:pt x="97" y="27"/>
                  </a:lnTo>
                  <a:lnTo>
                    <a:pt x="101" y="25"/>
                  </a:lnTo>
                  <a:lnTo>
                    <a:pt x="108" y="25"/>
                  </a:lnTo>
                  <a:lnTo>
                    <a:pt x="113" y="23"/>
                  </a:lnTo>
                  <a:lnTo>
                    <a:pt x="121" y="23"/>
                  </a:lnTo>
                  <a:lnTo>
                    <a:pt x="128" y="23"/>
                  </a:lnTo>
                  <a:lnTo>
                    <a:pt x="135" y="21"/>
                  </a:lnTo>
                  <a:lnTo>
                    <a:pt x="142" y="19"/>
                  </a:lnTo>
                  <a:lnTo>
                    <a:pt x="149" y="19"/>
                  </a:lnTo>
                  <a:lnTo>
                    <a:pt x="157" y="17"/>
                  </a:lnTo>
                  <a:lnTo>
                    <a:pt x="164" y="17"/>
                  </a:lnTo>
                  <a:lnTo>
                    <a:pt x="171" y="15"/>
                  </a:lnTo>
                  <a:lnTo>
                    <a:pt x="178" y="15"/>
                  </a:lnTo>
                  <a:lnTo>
                    <a:pt x="187" y="11"/>
                  </a:lnTo>
                  <a:lnTo>
                    <a:pt x="196" y="9"/>
                  </a:lnTo>
                  <a:lnTo>
                    <a:pt x="200" y="6"/>
                  </a:lnTo>
                  <a:lnTo>
                    <a:pt x="205" y="6"/>
                  </a:lnTo>
                  <a:lnTo>
                    <a:pt x="211" y="0"/>
                  </a:lnTo>
                  <a:lnTo>
                    <a:pt x="213" y="0"/>
                  </a:lnTo>
                  <a:lnTo>
                    <a:pt x="213" y="2"/>
                  </a:lnTo>
                  <a:lnTo>
                    <a:pt x="214" y="9"/>
                  </a:lnTo>
                  <a:lnTo>
                    <a:pt x="216" y="23"/>
                  </a:lnTo>
                  <a:lnTo>
                    <a:pt x="218" y="35"/>
                  </a:lnTo>
                  <a:lnTo>
                    <a:pt x="218" y="40"/>
                  </a:lnTo>
                  <a:lnTo>
                    <a:pt x="220" y="46"/>
                  </a:lnTo>
                  <a:lnTo>
                    <a:pt x="220" y="48"/>
                  </a:lnTo>
                  <a:lnTo>
                    <a:pt x="222" y="52"/>
                  </a:lnTo>
                  <a:lnTo>
                    <a:pt x="218" y="52"/>
                  </a:lnTo>
                  <a:lnTo>
                    <a:pt x="213" y="52"/>
                  </a:lnTo>
                  <a:lnTo>
                    <a:pt x="205" y="52"/>
                  </a:lnTo>
                  <a:lnTo>
                    <a:pt x="196" y="54"/>
                  </a:lnTo>
                  <a:lnTo>
                    <a:pt x="189" y="54"/>
                  </a:lnTo>
                  <a:lnTo>
                    <a:pt x="182" y="54"/>
                  </a:lnTo>
                  <a:lnTo>
                    <a:pt x="175" y="54"/>
                  </a:lnTo>
                  <a:lnTo>
                    <a:pt x="167" y="56"/>
                  </a:lnTo>
                  <a:lnTo>
                    <a:pt x="158" y="56"/>
                  </a:lnTo>
                  <a:lnTo>
                    <a:pt x="149" y="56"/>
                  </a:lnTo>
                  <a:lnTo>
                    <a:pt x="140" y="56"/>
                  </a:lnTo>
                  <a:lnTo>
                    <a:pt x="131" y="56"/>
                  </a:lnTo>
                  <a:lnTo>
                    <a:pt x="121" y="54"/>
                  </a:lnTo>
                  <a:lnTo>
                    <a:pt x="110" y="54"/>
                  </a:lnTo>
                  <a:lnTo>
                    <a:pt x="97" y="52"/>
                  </a:lnTo>
                  <a:lnTo>
                    <a:pt x="88" y="52"/>
                  </a:lnTo>
                  <a:lnTo>
                    <a:pt x="77" y="48"/>
                  </a:lnTo>
                  <a:lnTo>
                    <a:pt x="67" y="48"/>
                  </a:lnTo>
                  <a:lnTo>
                    <a:pt x="54" y="46"/>
                  </a:lnTo>
                  <a:lnTo>
                    <a:pt x="47" y="46"/>
                  </a:lnTo>
                  <a:lnTo>
                    <a:pt x="34" y="44"/>
                  </a:lnTo>
                  <a:lnTo>
                    <a:pt x="27" y="44"/>
                  </a:lnTo>
                  <a:lnTo>
                    <a:pt x="18" y="42"/>
                  </a:lnTo>
                  <a:lnTo>
                    <a:pt x="13" y="42"/>
                  </a:lnTo>
                  <a:lnTo>
                    <a:pt x="2" y="40"/>
                  </a:lnTo>
                  <a:lnTo>
                    <a:pt x="0" y="40"/>
                  </a:lnTo>
                  <a:lnTo>
                    <a:pt x="0" y="39"/>
                  </a:lnTo>
                  <a:lnTo>
                    <a:pt x="2" y="33"/>
                  </a:lnTo>
                  <a:lnTo>
                    <a:pt x="5" y="25"/>
                  </a:lnTo>
                  <a:lnTo>
                    <a:pt x="14" y="17"/>
                  </a:lnTo>
                  <a:lnTo>
                    <a:pt x="18" y="13"/>
                  </a:lnTo>
                  <a:lnTo>
                    <a:pt x="27" y="9"/>
                  </a:lnTo>
                  <a:lnTo>
                    <a:pt x="32" y="8"/>
                  </a:lnTo>
                  <a:lnTo>
                    <a:pt x="38" y="6"/>
                  </a:lnTo>
                  <a:lnTo>
                    <a:pt x="49" y="2"/>
                  </a:lnTo>
                  <a:lnTo>
                    <a:pt x="54" y="2"/>
                  </a:lnTo>
                  <a:lnTo>
                    <a:pt x="72" y="9"/>
                  </a:lnTo>
                  <a:lnTo>
                    <a:pt x="72" y="9"/>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3" name="Freeform 47"/>
            <p:cNvSpPr>
              <a:spLocks/>
            </p:cNvSpPr>
            <p:nvPr/>
          </p:nvSpPr>
          <p:spPr bwMode="auto">
            <a:xfrm>
              <a:off x="4714" y="4188"/>
              <a:ext cx="184" cy="49"/>
            </a:xfrm>
            <a:custGeom>
              <a:avLst/>
              <a:gdLst/>
              <a:ahLst/>
              <a:cxnLst>
                <a:cxn ang="0">
                  <a:pos x="32" y="10"/>
                </a:cxn>
                <a:cxn ang="0">
                  <a:pos x="135" y="10"/>
                </a:cxn>
                <a:cxn ang="0">
                  <a:pos x="162" y="0"/>
                </a:cxn>
                <a:cxn ang="0">
                  <a:pos x="175" y="4"/>
                </a:cxn>
                <a:cxn ang="0">
                  <a:pos x="184" y="41"/>
                </a:cxn>
                <a:cxn ang="0">
                  <a:pos x="182" y="41"/>
                </a:cxn>
                <a:cxn ang="0">
                  <a:pos x="180" y="41"/>
                </a:cxn>
                <a:cxn ang="0">
                  <a:pos x="175" y="43"/>
                </a:cxn>
                <a:cxn ang="0">
                  <a:pos x="167" y="45"/>
                </a:cxn>
                <a:cxn ang="0">
                  <a:pos x="160" y="45"/>
                </a:cxn>
                <a:cxn ang="0">
                  <a:pos x="148" y="45"/>
                </a:cxn>
                <a:cxn ang="0">
                  <a:pos x="142" y="45"/>
                </a:cxn>
                <a:cxn ang="0">
                  <a:pos x="135" y="47"/>
                </a:cxn>
                <a:cxn ang="0">
                  <a:pos x="128" y="47"/>
                </a:cxn>
                <a:cxn ang="0">
                  <a:pos x="121" y="49"/>
                </a:cxn>
                <a:cxn ang="0">
                  <a:pos x="112" y="47"/>
                </a:cxn>
                <a:cxn ang="0">
                  <a:pos x="101" y="45"/>
                </a:cxn>
                <a:cxn ang="0">
                  <a:pos x="92" y="45"/>
                </a:cxn>
                <a:cxn ang="0">
                  <a:pos x="81" y="45"/>
                </a:cxn>
                <a:cxn ang="0">
                  <a:pos x="72" y="43"/>
                </a:cxn>
                <a:cxn ang="0">
                  <a:pos x="61" y="41"/>
                </a:cxn>
                <a:cxn ang="0">
                  <a:pos x="52" y="41"/>
                </a:cxn>
                <a:cxn ang="0">
                  <a:pos x="43" y="41"/>
                </a:cxn>
                <a:cxn ang="0">
                  <a:pos x="32" y="39"/>
                </a:cxn>
                <a:cxn ang="0">
                  <a:pos x="25" y="37"/>
                </a:cxn>
                <a:cxn ang="0">
                  <a:pos x="18" y="37"/>
                </a:cxn>
                <a:cxn ang="0">
                  <a:pos x="13" y="37"/>
                </a:cxn>
                <a:cxn ang="0">
                  <a:pos x="4" y="37"/>
                </a:cxn>
                <a:cxn ang="0">
                  <a:pos x="0" y="37"/>
                </a:cxn>
                <a:cxn ang="0">
                  <a:pos x="32" y="10"/>
                </a:cxn>
                <a:cxn ang="0">
                  <a:pos x="32" y="10"/>
                </a:cxn>
              </a:cxnLst>
              <a:rect l="0" t="0" r="r" b="b"/>
              <a:pathLst>
                <a:path w="184" h="49">
                  <a:moveTo>
                    <a:pt x="32" y="10"/>
                  </a:moveTo>
                  <a:lnTo>
                    <a:pt x="135" y="10"/>
                  </a:lnTo>
                  <a:lnTo>
                    <a:pt x="162" y="0"/>
                  </a:lnTo>
                  <a:lnTo>
                    <a:pt x="175" y="4"/>
                  </a:lnTo>
                  <a:lnTo>
                    <a:pt x="184" y="41"/>
                  </a:lnTo>
                  <a:lnTo>
                    <a:pt x="182" y="41"/>
                  </a:lnTo>
                  <a:lnTo>
                    <a:pt x="180" y="41"/>
                  </a:lnTo>
                  <a:lnTo>
                    <a:pt x="175" y="43"/>
                  </a:lnTo>
                  <a:lnTo>
                    <a:pt x="167" y="45"/>
                  </a:lnTo>
                  <a:lnTo>
                    <a:pt x="160" y="45"/>
                  </a:lnTo>
                  <a:lnTo>
                    <a:pt x="148" y="45"/>
                  </a:lnTo>
                  <a:lnTo>
                    <a:pt x="142" y="45"/>
                  </a:lnTo>
                  <a:lnTo>
                    <a:pt x="135" y="47"/>
                  </a:lnTo>
                  <a:lnTo>
                    <a:pt x="128" y="47"/>
                  </a:lnTo>
                  <a:lnTo>
                    <a:pt x="121" y="49"/>
                  </a:lnTo>
                  <a:lnTo>
                    <a:pt x="112" y="47"/>
                  </a:lnTo>
                  <a:lnTo>
                    <a:pt x="101" y="45"/>
                  </a:lnTo>
                  <a:lnTo>
                    <a:pt x="92" y="45"/>
                  </a:lnTo>
                  <a:lnTo>
                    <a:pt x="81" y="45"/>
                  </a:lnTo>
                  <a:lnTo>
                    <a:pt x="72" y="43"/>
                  </a:lnTo>
                  <a:lnTo>
                    <a:pt x="61" y="41"/>
                  </a:lnTo>
                  <a:lnTo>
                    <a:pt x="52" y="41"/>
                  </a:lnTo>
                  <a:lnTo>
                    <a:pt x="43" y="41"/>
                  </a:lnTo>
                  <a:lnTo>
                    <a:pt x="32" y="39"/>
                  </a:lnTo>
                  <a:lnTo>
                    <a:pt x="25" y="37"/>
                  </a:lnTo>
                  <a:lnTo>
                    <a:pt x="18" y="37"/>
                  </a:lnTo>
                  <a:lnTo>
                    <a:pt x="13" y="37"/>
                  </a:lnTo>
                  <a:lnTo>
                    <a:pt x="4" y="37"/>
                  </a:lnTo>
                  <a:lnTo>
                    <a:pt x="0" y="37"/>
                  </a:lnTo>
                  <a:lnTo>
                    <a:pt x="32" y="10"/>
                  </a:lnTo>
                  <a:lnTo>
                    <a:pt x="32" y="10"/>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4" name="Freeform 48"/>
            <p:cNvSpPr>
              <a:spLocks/>
            </p:cNvSpPr>
            <p:nvPr/>
          </p:nvSpPr>
          <p:spPr bwMode="auto">
            <a:xfrm>
              <a:off x="4494" y="4188"/>
              <a:ext cx="260" cy="62"/>
            </a:xfrm>
            <a:custGeom>
              <a:avLst/>
              <a:gdLst/>
              <a:ahLst/>
              <a:cxnLst>
                <a:cxn ang="0">
                  <a:pos x="146" y="0"/>
                </a:cxn>
                <a:cxn ang="0">
                  <a:pos x="144" y="0"/>
                </a:cxn>
                <a:cxn ang="0">
                  <a:pos x="139" y="0"/>
                </a:cxn>
                <a:cxn ang="0">
                  <a:pos x="132" y="2"/>
                </a:cxn>
                <a:cxn ang="0">
                  <a:pos x="123" y="4"/>
                </a:cxn>
                <a:cxn ang="0">
                  <a:pos x="110" y="6"/>
                </a:cxn>
                <a:cxn ang="0">
                  <a:pos x="99" y="8"/>
                </a:cxn>
                <a:cxn ang="0">
                  <a:pos x="85" y="10"/>
                </a:cxn>
                <a:cxn ang="0">
                  <a:pos x="74" y="14"/>
                </a:cxn>
                <a:cxn ang="0">
                  <a:pos x="60" y="14"/>
                </a:cxn>
                <a:cxn ang="0">
                  <a:pos x="49" y="18"/>
                </a:cxn>
                <a:cxn ang="0">
                  <a:pos x="36" y="20"/>
                </a:cxn>
                <a:cxn ang="0">
                  <a:pos x="27" y="22"/>
                </a:cxn>
                <a:cxn ang="0">
                  <a:pos x="18" y="23"/>
                </a:cxn>
                <a:cxn ang="0">
                  <a:pos x="15" y="23"/>
                </a:cxn>
                <a:cxn ang="0">
                  <a:pos x="9" y="25"/>
                </a:cxn>
                <a:cxn ang="0">
                  <a:pos x="9" y="27"/>
                </a:cxn>
                <a:cxn ang="0">
                  <a:pos x="0" y="43"/>
                </a:cxn>
                <a:cxn ang="0">
                  <a:pos x="4" y="43"/>
                </a:cxn>
                <a:cxn ang="0">
                  <a:pos x="7" y="45"/>
                </a:cxn>
                <a:cxn ang="0">
                  <a:pos x="16" y="49"/>
                </a:cxn>
                <a:cxn ang="0">
                  <a:pos x="24" y="49"/>
                </a:cxn>
                <a:cxn ang="0">
                  <a:pos x="34" y="53"/>
                </a:cxn>
                <a:cxn ang="0">
                  <a:pos x="42" y="53"/>
                </a:cxn>
                <a:cxn ang="0">
                  <a:pos x="47" y="54"/>
                </a:cxn>
                <a:cxn ang="0">
                  <a:pos x="54" y="54"/>
                </a:cxn>
                <a:cxn ang="0">
                  <a:pos x="61" y="58"/>
                </a:cxn>
                <a:cxn ang="0">
                  <a:pos x="70" y="58"/>
                </a:cxn>
                <a:cxn ang="0">
                  <a:pos x="78" y="58"/>
                </a:cxn>
                <a:cxn ang="0">
                  <a:pos x="85" y="58"/>
                </a:cxn>
                <a:cxn ang="0">
                  <a:pos x="92" y="58"/>
                </a:cxn>
                <a:cxn ang="0">
                  <a:pos x="99" y="58"/>
                </a:cxn>
                <a:cxn ang="0">
                  <a:pos x="106" y="58"/>
                </a:cxn>
                <a:cxn ang="0">
                  <a:pos x="114" y="58"/>
                </a:cxn>
                <a:cxn ang="0">
                  <a:pos x="123" y="58"/>
                </a:cxn>
                <a:cxn ang="0">
                  <a:pos x="135" y="58"/>
                </a:cxn>
                <a:cxn ang="0">
                  <a:pos x="144" y="58"/>
                </a:cxn>
                <a:cxn ang="0">
                  <a:pos x="151" y="58"/>
                </a:cxn>
                <a:cxn ang="0">
                  <a:pos x="155" y="58"/>
                </a:cxn>
                <a:cxn ang="0">
                  <a:pos x="173" y="49"/>
                </a:cxn>
                <a:cxn ang="0">
                  <a:pos x="193" y="62"/>
                </a:cxn>
                <a:cxn ang="0">
                  <a:pos x="260" y="54"/>
                </a:cxn>
                <a:cxn ang="0">
                  <a:pos x="252" y="10"/>
                </a:cxn>
                <a:cxn ang="0">
                  <a:pos x="146" y="0"/>
                </a:cxn>
                <a:cxn ang="0">
                  <a:pos x="146" y="0"/>
                </a:cxn>
              </a:cxnLst>
              <a:rect l="0" t="0" r="r" b="b"/>
              <a:pathLst>
                <a:path w="260" h="62">
                  <a:moveTo>
                    <a:pt x="146" y="0"/>
                  </a:moveTo>
                  <a:lnTo>
                    <a:pt x="144" y="0"/>
                  </a:lnTo>
                  <a:lnTo>
                    <a:pt x="139" y="0"/>
                  </a:lnTo>
                  <a:lnTo>
                    <a:pt x="132" y="2"/>
                  </a:lnTo>
                  <a:lnTo>
                    <a:pt x="123" y="4"/>
                  </a:lnTo>
                  <a:lnTo>
                    <a:pt x="110" y="6"/>
                  </a:lnTo>
                  <a:lnTo>
                    <a:pt x="99" y="8"/>
                  </a:lnTo>
                  <a:lnTo>
                    <a:pt x="85" y="10"/>
                  </a:lnTo>
                  <a:lnTo>
                    <a:pt x="74" y="14"/>
                  </a:lnTo>
                  <a:lnTo>
                    <a:pt x="60" y="14"/>
                  </a:lnTo>
                  <a:lnTo>
                    <a:pt x="49" y="18"/>
                  </a:lnTo>
                  <a:lnTo>
                    <a:pt x="36" y="20"/>
                  </a:lnTo>
                  <a:lnTo>
                    <a:pt x="27" y="22"/>
                  </a:lnTo>
                  <a:lnTo>
                    <a:pt x="18" y="23"/>
                  </a:lnTo>
                  <a:lnTo>
                    <a:pt x="15" y="23"/>
                  </a:lnTo>
                  <a:lnTo>
                    <a:pt x="9" y="25"/>
                  </a:lnTo>
                  <a:lnTo>
                    <a:pt x="9" y="27"/>
                  </a:lnTo>
                  <a:lnTo>
                    <a:pt x="0" y="43"/>
                  </a:lnTo>
                  <a:lnTo>
                    <a:pt x="4" y="43"/>
                  </a:lnTo>
                  <a:lnTo>
                    <a:pt x="7" y="45"/>
                  </a:lnTo>
                  <a:lnTo>
                    <a:pt x="16" y="49"/>
                  </a:lnTo>
                  <a:lnTo>
                    <a:pt x="24" y="49"/>
                  </a:lnTo>
                  <a:lnTo>
                    <a:pt x="34" y="53"/>
                  </a:lnTo>
                  <a:lnTo>
                    <a:pt x="42" y="53"/>
                  </a:lnTo>
                  <a:lnTo>
                    <a:pt x="47" y="54"/>
                  </a:lnTo>
                  <a:lnTo>
                    <a:pt x="54" y="54"/>
                  </a:lnTo>
                  <a:lnTo>
                    <a:pt x="61" y="58"/>
                  </a:lnTo>
                  <a:lnTo>
                    <a:pt x="70" y="58"/>
                  </a:lnTo>
                  <a:lnTo>
                    <a:pt x="78" y="58"/>
                  </a:lnTo>
                  <a:lnTo>
                    <a:pt x="85" y="58"/>
                  </a:lnTo>
                  <a:lnTo>
                    <a:pt x="92" y="58"/>
                  </a:lnTo>
                  <a:lnTo>
                    <a:pt x="99" y="58"/>
                  </a:lnTo>
                  <a:lnTo>
                    <a:pt x="106" y="58"/>
                  </a:lnTo>
                  <a:lnTo>
                    <a:pt x="114" y="58"/>
                  </a:lnTo>
                  <a:lnTo>
                    <a:pt x="123" y="58"/>
                  </a:lnTo>
                  <a:lnTo>
                    <a:pt x="135" y="58"/>
                  </a:lnTo>
                  <a:lnTo>
                    <a:pt x="144" y="58"/>
                  </a:lnTo>
                  <a:lnTo>
                    <a:pt x="151" y="58"/>
                  </a:lnTo>
                  <a:lnTo>
                    <a:pt x="155" y="58"/>
                  </a:lnTo>
                  <a:lnTo>
                    <a:pt x="173" y="49"/>
                  </a:lnTo>
                  <a:lnTo>
                    <a:pt x="193" y="62"/>
                  </a:lnTo>
                  <a:lnTo>
                    <a:pt x="260" y="54"/>
                  </a:lnTo>
                  <a:lnTo>
                    <a:pt x="252" y="10"/>
                  </a:lnTo>
                  <a:lnTo>
                    <a:pt x="146" y="0"/>
                  </a:lnTo>
                  <a:lnTo>
                    <a:pt x="146" y="0"/>
                  </a:lnTo>
                  <a:close/>
                </a:path>
              </a:pathLst>
            </a:custGeom>
            <a:solidFill>
              <a:srgbClr val="85291C"/>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5" name="Freeform 49"/>
            <p:cNvSpPr>
              <a:spLocks/>
            </p:cNvSpPr>
            <p:nvPr/>
          </p:nvSpPr>
          <p:spPr bwMode="auto">
            <a:xfrm>
              <a:off x="4170" y="4221"/>
              <a:ext cx="213" cy="60"/>
            </a:xfrm>
            <a:custGeom>
              <a:avLst/>
              <a:gdLst/>
              <a:ahLst/>
              <a:cxnLst>
                <a:cxn ang="0">
                  <a:pos x="132" y="0"/>
                </a:cxn>
                <a:cxn ang="0">
                  <a:pos x="47" y="12"/>
                </a:cxn>
                <a:cxn ang="0">
                  <a:pos x="0" y="21"/>
                </a:cxn>
                <a:cxn ang="0">
                  <a:pos x="0" y="39"/>
                </a:cxn>
                <a:cxn ang="0">
                  <a:pos x="4" y="41"/>
                </a:cxn>
                <a:cxn ang="0">
                  <a:pos x="13" y="41"/>
                </a:cxn>
                <a:cxn ang="0">
                  <a:pos x="22" y="45"/>
                </a:cxn>
                <a:cxn ang="0">
                  <a:pos x="33" y="47"/>
                </a:cxn>
                <a:cxn ang="0">
                  <a:pos x="43" y="51"/>
                </a:cxn>
                <a:cxn ang="0">
                  <a:pos x="54" y="51"/>
                </a:cxn>
                <a:cxn ang="0">
                  <a:pos x="67" y="54"/>
                </a:cxn>
                <a:cxn ang="0">
                  <a:pos x="76" y="52"/>
                </a:cxn>
                <a:cxn ang="0">
                  <a:pos x="88" y="52"/>
                </a:cxn>
                <a:cxn ang="0">
                  <a:pos x="97" y="51"/>
                </a:cxn>
                <a:cxn ang="0">
                  <a:pos x="106" y="51"/>
                </a:cxn>
                <a:cxn ang="0">
                  <a:pos x="112" y="51"/>
                </a:cxn>
                <a:cxn ang="0">
                  <a:pos x="117" y="49"/>
                </a:cxn>
                <a:cxn ang="0">
                  <a:pos x="119" y="49"/>
                </a:cxn>
                <a:cxn ang="0">
                  <a:pos x="123" y="49"/>
                </a:cxn>
                <a:cxn ang="0">
                  <a:pos x="128" y="60"/>
                </a:cxn>
                <a:cxn ang="0">
                  <a:pos x="213" y="60"/>
                </a:cxn>
                <a:cxn ang="0">
                  <a:pos x="209" y="16"/>
                </a:cxn>
                <a:cxn ang="0">
                  <a:pos x="132" y="0"/>
                </a:cxn>
                <a:cxn ang="0">
                  <a:pos x="132" y="0"/>
                </a:cxn>
              </a:cxnLst>
              <a:rect l="0" t="0" r="r" b="b"/>
              <a:pathLst>
                <a:path w="213" h="60">
                  <a:moveTo>
                    <a:pt x="132" y="0"/>
                  </a:moveTo>
                  <a:lnTo>
                    <a:pt x="47" y="12"/>
                  </a:lnTo>
                  <a:lnTo>
                    <a:pt x="0" y="21"/>
                  </a:lnTo>
                  <a:lnTo>
                    <a:pt x="0" y="39"/>
                  </a:lnTo>
                  <a:lnTo>
                    <a:pt x="4" y="41"/>
                  </a:lnTo>
                  <a:lnTo>
                    <a:pt x="13" y="41"/>
                  </a:lnTo>
                  <a:lnTo>
                    <a:pt x="22" y="45"/>
                  </a:lnTo>
                  <a:lnTo>
                    <a:pt x="33" y="47"/>
                  </a:lnTo>
                  <a:lnTo>
                    <a:pt x="43" y="51"/>
                  </a:lnTo>
                  <a:lnTo>
                    <a:pt x="54" y="51"/>
                  </a:lnTo>
                  <a:lnTo>
                    <a:pt x="67" y="54"/>
                  </a:lnTo>
                  <a:lnTo>
                    <a:pt x="76" y="52"/>
                  </a:lnTo>
                  <a:lnTo>
                    <a:pt x="88" y="52"/>
                  </a:lnTo>
                  <a:lnTo>
                    <a:pt x="97" y="51"/>
                  </a:lnTo>
                  <a:lnTo>
                    <a:pt x="106" y="51"/>
                  </a:lnTo>
                  <a:lnTo>
                    <a:pt x="112" y="51"/>
                  </a:lnTo>
                  <a:lnTo>
                    <a:pt x="117" y="49"/>
                  </a:lnTo>
                  <a:lnTo>
                    <a:pt x="119" y="49"/>
                  </a:lnTo>
                  <a:lnTo>
                    <a:pt x="123" y="49"/>
                  </a:lnTo>
                  <a:lnTo>
                    <a:pt x="128" y="60"/>
                  </a:lnTo>
                  <a:lnTo>
                    <a:pt x="213" y="60"/>
                  </a:lnTo>
                  <a:lnTo>
                    <a:pt x="209" y="16"/>
                  </a:lnTo>
                  <a:lnTo>
                    <a:pt x="132" y="0"/>
                  </a:lnTo>
                  <a:lnTo>
                    <a:pt x="132" y="0"/>
                  </a:lnTo>
                  <a:close/>
                </a:path>
              </a:pathLst>
            </a:custGeom>
            <a:solidFill>
              <a:srgbClr val="85291C"/>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6" name="Freeform 50"/>
            <p:cNvSpPr>
              <a:spLocks/>
            </p:cNvSpPr>
            <p:nvPr/>
          </p:nvSpPr>
          <p:spPr bwMode="auto">
            <a:xfrm>
              <a:off x="4862" y="2596"/>
              <a:ext cx="478" cy="819"/>
            </a:xfrm>
            <a:custGeom>
              <a:avLst/>
              <a:gdLst/>
              <a:ahLst/>
              <a:cxnLst>
                <a:cxn ang="0">
                  <a:pos x="325" y="2"/>
                </a:cxn>
                <a:cxn ang="0">
                  <a:pos x="342" y="9"/>
                </a:cxn>
                <a:cxn ang="0">
                  <a:pos x="361" y="21"/>
                </a:cxn>
                <a:cxn ang="0">
                  <a:pos x="387" y="36"/>
                </a:cxn>
                <a:cxn ang="0">
                  <a:pos x="414" y="54"/>
                </a:cxn>
                <a:cxn ang="0">
                  <a:pos x="432" y="69"/>
                </a:cxn>
                <a:cxn ang="0">
                  <a:pos x="460" y="98"/>
                </a:cxn>
                <a:cxn ang="0">
                  <a:pos x="477" y="120"/>
                </a:cxn>
                <a:cxn ang="0">
                  <a:pos x="477" y="126"/>
                </a:cxn>
                <a:cxn ang="0">
                  <a:pos x="468" y="147"/>
                </a:cxn>
                <a:cxn ang="0">
                  <a:pos x="460" y="168"/>
                </a:cxn>
                <a:cxn ang="0">
                  <a:pos x="448" y="193"/>
                </a:cxn>
                <a:cxn ang="0">
                  <a:pos x="433" y="226"/>
                </a:cxn>
                <a:cxn ang="0">
                  <a:pos x="415" y="261"/>
                </a:cxn>
                <a:cxn ang="0">
                  <a:pos x="401" y="294"/>
                </a:cxn>
                <a:cxn ang="0">
                  <a:pos x="385" y="319"/>
                </a:cxn>
                <a:cxn ang="0">
                  <a:pos x="378" y="343"/>
                </a:cxn>
                <a:cxn ang="0">
                  <a:pos x="378" y="360"/>
                </a:cxn>
                <a:cxn ang="0">
                  <a:pos x="381" y="391"/>
                </a:cxn>
                <a:cxn ang="0">
                  <a:pos x="385" y="436"/>
                </a:cxn>
                <a:cxn ang="0">
                  <a:pos x="385" y="490"/>
                </a:cxn>
                <a:cxn ang="0">
                  <a:pos x="385" y="548"/>
                </a:cxn>
                <a:cxn ang="0">
                  <a:pos x="381" y="606"/>
                </a:cxn>
                <a:cxn ang="0">
                  <a:pos x="374" y="662"/>
                </a:cxn>
                <a:cxn ang="0">
                  <a:pos x="365" y="709"/>
                </a:cxn>
                <a:cxn ang="0">
                  <a:pos x="361" y="744"/>
                </a:cxn>
                <a:cxn ang="0">
                  <a:pos x="358" y="761"/>
                </a:cxn>
                <a:cxn ang="0">
                  <a:pos x="349" y="771"/>
                </a:cxn>
                <a:cxn ang="0">
                  <a:pos x="333" y="784"/>
                </a:cxn>
                <a:cxn ang="0">
                  <a:pos x="309" y="800"/>
                </a:cxn>
                <a:cxn ang="0">
                  <a:pos x="277" y="811"/>
                </a:cxn>
                <a:cxn ang="0">
                  <a:pos x="237" y="819"/>
                </a:cxn>
                <a:cxn ang="0">
                  <a:pos x="190" y="817"/>
                </a:cxn>
                <a:cxn ang="0">
                  <a:pos x="140" y="809"/>
                </a:cxn>
                <a:cxn ang="0">
                  <a:pos x="95" y="800"/>
                </a:cxn>
                <a:cxn ang="0">
                  <a:pos x="63" y="792"/>
                </a:cxn>
                <a:cxn ang="0">
                  <a:pos x="43" y="786"/>
                </a:cxn>
                <a:cxn ang="0">
                  <a:pos x="0" y="486"/>
                </a:cxn>
                <a:cxn ang="0">
                  <a:pos x="12" y="468"/>
                </a:cxn>
                <a:cxn ang="0">
                  <a:pos x="28" y="443"/>
                </a:cxn>
                <a:cxn ang="0">
                  <a:pos x="48" y="414"/>
                </a:cxn>
                <a:cxn ang="0">
                  <a:pos x="64" y="379"/>
                </a:cxn>
                <a:cxn ang="0">
                  <a:pos x="72" y="348"/>
                </a:cxn>
                <a:cxn ang="0">
                  <a:pos x="88" y="323"/>
                </a:cxn>
                <a:cxn ang="0">
                  <a:pos x="117" y="292"/>
                </a:cxn>
                <a:cxn ang="0">
                  <a:pos x="145" y="269"/>
                </a:cxn>
                <a:cxn ang="0">
                  <a:pos x="244" y="255"/>
                </a:cxn>
              </a:cxnLst>
              <a:rect l="0" t="0" r="r" b="b"/>
              <a:pathLst>
                <a:path w="478" h="819">
                  <a:moveTo>
                    <a:pt x="316" y="0"/>
                  </a:moveTo>
                  <a:lnTo>
                    <a:pt x="318" y="0"/>
                  </a:lnTo>
                  <a:lnTo>
                    <a:pt x="325" y="2"/>
                  </a:lnTo>
                  <a:lnTo>
                    <a:pt x="329" y="3"/>
                  </a:lnTo>
                  <a:lnTo>
                    <a:pt x="334" y="5"/>
                  </a:lnTo>
                  <a:lnTo>
                    <a:pt x="342" y="9"/>
                  </a:lnTo>
                  <a:lnTo>
                    <a:pt x="349" y="13"/>
                  </a:lnTo>
                  <a:lnTo>
                    <a:pt x="354" y="17"/>
                  </a:lnTo>
                  <a:lnTo>
                    <a:pt x="361" y="21"/>
                  </a:lnTo>
                  <a:lnTo>
                    <a:pt x="370" y="27"/>
                  </a:lnTo>
                  <a:lnTo>
                    <a:pt x="379" y="31"/>
                  </a:lnTo>
                  <a:lnTo>
                    <a:pt x="387" y="36"/>
                  </a:lnTo>
                  <a:lnTo>
                    <a:pt x="396" y="42"/>
                  </a:lnTo>
                  <a:lnTo>
                    <a:pt x="405" y="48"/>
                  </a:lnTo>
                  <a:lnTo>
                    <a:pt x="414" y="54"/>
                  </a:lnTo>
                  <a:lnTo>
                    <a:pt x="419" y="58"/>
                  </a:lnTo>
                  <a:lnTo>
                    <a:pt x="426" y="65"/>
                  </a:lnTo>
                  <a:lnTo>
                    <a:pt x="432" y="69"/>
                  </a:lnTo>
                  <a:lnTo>
                    <a:pt x="439" y="75"/>
                  </a:lnTo>
                  <a:lnTo>
                    <a:pt x="450" y="87"/>
                  </a:lnTo>
                  <a:lnTo>
                    <a:pt x="460" y="98"/>
                  </a:lnTo>
                  <a:lnTo>
                    <a:pt x="468" y="106"/>
                  </a:lnTo>
                  <a:lnTo>
                    <a:pt x="473" y="114"/>
                  </a:lnTo>
                  <a:lnTo>
                    <a:pt x="477" y="120"/>
                  </a:lnTo>
                  <a:lnTo>
                    <a:pt x="478" y="122"/>
                  </a:lnTo>
                  <a:lnTo>
                    <a:pt x="477" y="122"/>
                  </a:lnTo>
                  <a:lnTo>
                    <a:pt x="477" y="126"/>
                  </a:lnTo>
                  <a:lnTo>
                    <a:pt x="473" y="133"/>
                  </a:lnTo>
                  <a:lnTo>
                    <a:pt x="471" y="143"/>
                  </a:lnTo>
                  <a:lnTo>
                    <a:pt x="468" y="147"/>
                  </a:lnTo>
                  <a:lnTo>
                    <a:pt x="464" y="155"/>
                  </a:lnTo>
                  <a:lnTo>
                    <a:pt x="462" y="160"/>
                  </a:lnTo>
                  <a:lnTo>
                    <a:pt x="460" y="168"/>
                  </a:lnTo>
                  <a:lnTo>
                    <a:pt x="457" y="178"/>
                  </a:lnTo>
                  <a:lnTo>
                    <a:pt x="451" y="186"/>
                  </a:lnTo>
                  <a:lnTo>
                    <a:pt x="448" y="193"/>
                  </a:lnTo>
                  <a:lnTo>
                    <a:pt x="444" y="207"/>
                  </a:lnTo>
                  <a:lnTo>
                    <a:pt x="439" y="217"/>
                  </a:lnTo>
                  <a:lnTo>
                    <a:pt x="433" y="226"/>
                  </a:lnTo>
                  <a:lnTo>
                    <a:pt x="428" y="238"/>
                  </a:lnTo>
                  <a:lnTo>
                    <a:pt x="423" y="250"/>
                  </a:lnTo>
                  <a:lnTo>
                    <a:pt x="415" y="261"/>
                  </a:lnTo>
                  <a:lnTo>
                    <a:pt x="410" y="271"/>
                  </a:lnTo>
                  <a:lnTo>
                    <a:pt x="405" y="282"/>
                  </a:lnTo>
                  <a:lnTo>
                    <a:pt x="401" y="294"/>
                  </a:lnTo>
                  <a:lnTo>
                    <a:pt x="394" y="304"/>
                  </a:lnTo>
                  <a:lnTo>
                    <a:pt x="388" y="313"/>
                  </a:lnTo>
                  <a:lnTo>
                    <a:pt x="385" y="319"/>
                  </a:lnTo>
                  <a:lnTo>
                    <a:pt x="383" y="327"/>
                  </a:lnTo>
                  <a:lnTo>
                    <a:pt x="378" y="339"/>
                  </a:lnTo>
                  <a:lnTo>
                    <a:pt x="378" y="343"/>
                  </a:lnTo>
                  <a:lnTo>
                    <a:pt x="378" y="346"/>
                  </a:lnTo>
                  <a:lnTo>
                    <a:pt x="378" y="350"/>
                  </a:lnTo>
                  <a:lnTo>
                    <a:pt x="378" y="360"/>
                  </a:lnTo>
                  <a:lnTo>
                    <a:pt x="378" y="368"/>
                  </a:lnTo>
                  <a:lnTo>
                    <a:pt x="379" y="379"/>
                  </a:lnTo>
                  <a:lnTo>
                    <a:pt x="381" y="391"/>
                  </a:lnTo>
                  <a:lnTo>
                    <a:pt x="383" y="405"/>
                  </a:lnTo>
                  <a:lnTo>
                    <a:pt x="383" y="418"/>
                  </a:lnTo>
                  <a:lnTo>
                    <a:pt x="385" y="436"/>
                  </a:lnTo>
                  <a:lnTo>
                    <a:pt x="385" y="451"/>
                  </a:lnTo>
                  <a:lnTo>
                    <a:pt x="385" y="470"/>
                  </a:lnTo>
                  <a:lnTo>
                    <a:pt x="385" y="490"/>
                  </a:lnTo>
                  <a:lnTo>
                    <a:pt x="385" y="507"/>
                  </a:lnTo>
                  <a:lnTo>
                    <a:pt x="385" y="529"/>
                  </a:lnTo>
                  <a:lnTo>
                    <a:pt x="385" y="548"/>
                  </a:lnTo>
                  <a:lnTo>
                    <a:pt x="383" y="567"/>
                  </a:lnTo>
                  <a:lnTo>
                    <a:pt x="381" y="587"/>
                  </a:lnTo>
                  <a:lnTo>
                    <a:pt x="381" y="606"/>
                  </a:lnTo>
                  <a:lnTo>
                    <a:pt x="379" y="625"/>
                  </a:lnTo>
                  <a:lnTo>
                    <a:pt x="376" y="643"/>
                  </a:lnTo>
                  <a:lnTo>
                    <a:pt x="374" y="662"/>
                  </a:lnTo>
                  <a:lnTo>
                    <a:pt x="370" y="678"/>
                  </a:lnTo>
                  <a:lnTo>
                    <a:pt x="369" y="695"/>
                  </a:lnTo>
                  <a:lnTo>
                    <a:pt x="365" y="709"/>
                  </a:lnTo>
                  <a:lnTo>
                    <a:pt x="365" y="722"/>
                  </a:lnTo>
                  <a:lnTo>
                    <a:pt x="361" y="734"/>
                  </a:lnTo>
                  <a:lnTo>
                    <a:pt x="361" y="744"/>
                  </a:lnTo>
                  <a:lnTo>
                    <a:pt x="360" y="751"/>
                  </a:lnTo>
                  <a:lnTo>
                    <a:pt x="358" y="757"/>
                  </a:lnTo>
                  <a:lnTo>
                    <a:pt x="358" y="761"/>
                  </a:lnTo>
                  <a:lnTo>
                    <a:pt x="358" y="765"/>
                  </a:lnTo>
                  <a:lnTo>
                    <a:pt x="356" y="765"/>
                  </a:lnTo>
                  <a:lnTo>
                    <a:pt x="349" y="771"/>
                  </a:lnTo>
                  <a:lnTo>
                    <a:pt x="345" y="775"/>
                  </a:lnTo>
                  <a:lnTo>
                    <a:pt x="340" y="778"/>
                  </a:lnTo>
                  <a:lnTo>
                    <a:pt x="333" y="784"/>
                  </a:lnTo>
                  <a:lnTo>
                    <a:pt x="327" y="790"/>
                  </a:lnTo>
                  <a:lnTo>
                    <a:pt x="318" y="794"/>
                  </a:lnTo>
                  <a:lnTo>
                    <a:pt x="309" y="800"/>
                  </a:lnTo>
                  <a:lnTo>
                    <a:pt x="298" y="804"/>
                  </a:lnTo>
                  <a:lnTo>
                    <a:pt x="289" y="808"/>
                  </a:lnTo>
                  <a:lnTo>
                    <a:pt x="277" y="811"/>
                  </a:lnTo>
                  <a:lnTo>
                    <a:pt x="264" y="815"/>
                  </a:lnTo>
                  <a:lnTo>
                    <a:pt x="250" y="817"/>
                  </a:lnTo>
                  <a:lnTo>
                    <a:pt x="237" y="819"/>
                  </a:lnTo>
                  <a:lnTo>
                    <a:pt x="221" y="819"/>
                  </a:lnTo>
                  <a:lnTo>
                    <a:pt x="207" y="819"/>
                  </a:lnTo>
                  <a:lnTo>
                    <a:pt x="190" y="817"/>
                  </a:lnTo>
                  <a:lnTo>
                    <a:pt x="174" y="815"/>
                  </a:lnTo>
                  <a:lnTo>
                    <a:pt x="156" y="813"/>
                  </a:lnTo>
                  <a:lnTo>
                    <a:pt x="140" y="809"/>
                  </a:lnTo>
                  <a:lnTo>
                    <a:pt x="126" y="808"/>
                  </a:lnTo>
                  <a:lnTo>
                    <a:pt x="111" y="804"/>
                  </a:lnTo>
                  <a:lnTo>
                    <a:pt x="95" y="800"/>
                  </a:lnTo>
                  <a:lnTo>
                    <a:pt x="82" y="798"/>
                  </a:lnTo>
                  <a:lnTo>
                    <a:pt x="72" y="794"/>
                  </a:lnTo>
                  <a:lnTo>
                    <a:pt x="63" y="792"/>
                  </a:lnTo>
                  <a:lnTo>
                    <a:pt x="54" y="788"/>
                  </a:lnTo>
                  <a:lnTo>
                    <a:pt x="48" y="786"/>
                  </a:lnTo>
                  <a:lnTo>
                    <a:pt x="43" y="786"/>
                  </a:lnTo>
                  <a:lnTo>
                    <a:pt x="66" y="620"/>
                  </a:lnTo>
                  <a:lnTo>
                    <a:pt x="64" y="532"/>
                  </a:lnTo>
                  <a:lnTo>
                    <a:pt x="0" y="486"/>
                  </a:lnTo>
                  <a:lnTo>
                    <a:pt x="0" y="484"/>
                  </a:lnTo>
                  <a:lnTo>
                    <a:pt x="5" y="478"/>
                  </a:lnTo>
                  <a:lnTo>
                    <a:pt x="12" y="468"/>
                  </a:lnTo>
                  <a:lnTo>
                    <a:pt x="21" y="457"/>
                  </a:lnTo>
                  <a:lnTo>
                    <a:pt x="25" y="451"/>
                  </a:lnTo>
                  <a:lnTo>
                    <a:pt x="28" y="443"/>
                  </a:lnTo>
                  <a:lnTo>
                    <a:pt x="34" y="436"/>
                  </a:lnTo>
                  <a:lnTo>
                    <a:pt x="39" y="430"/>
                  </a:lnTo>
                  <a:lnTo>
                    <a:pt x="48" y="414"/>
                  </a:lnTo>
                  <a:lnTo>
                    <a:pt x="55" y="403"/>
                  </a:lnTo>
                  <a:lnTo>
                    <a:pt x="59" y="389"/>
                  </a:lnTo>
                  <a:lnTo>
                    <a:pt x="64" y="379"/>
                  </a:lnTo>
                  <a:lnTo>
                    <a:pt x="68" y="366"/>
                  </a:lnTo>
                  <a:lnTo>
                    <a:pt x="70" y="358"/>
                  </a:lnTo>
                  <a:lnTo>
                    <a:pt x="72" y="348"/>
                  </a:lnTo>
                  <a:lnTo>
                    <a:pt x="75" y="341"/>
                  </a:lnTo>
                  <a:lnTo>
                    <a:pt x="79" y="331"/>
                  </a:lnTo>
                  <a:lnTo>
                    <a:pt x="88" y="323"/>
                  </a:lnTo>
                  <a:lnTo>
                    <a:pt x="95" y="312"/>
                  </a:lnTo>
                  <a:lnTo>
                    <a:pt x="106" y="302"/>
                  </a:lnTo>
                  <a:lnTo>
                    <a:pt x="117" y="292"/>
                  </a:lnTo>
                  <a:lnTo>
                    <a:pt x="127" y="284"/>
                  </a:lnTo>
                  <a:lnTo>
                    <a:pt x="136" y="275"/>
                  </a:lnTo>
                  <a:lnTo>
                    <a:pt x="145" y="269"/>
                  </a:lnTo>
                  <a:lnTo>
                    <a:pt x="151" y="265"/>
                  </a:lnTo>
                  <a:lnTo>
                    <a:pt x="153" y="265"/>
                  </a:lnTo>
                  <a:lnTo>
                    <a:pt x="244" y="255"/>
                  </a:lnTo>
                  <a:lnTo>
                    <a:pt x="316" y="0"/>
                  </a:lnTo>
                  <a:lnTo>
                    <a:pt x="316" y="0"/>
                  </a:lnTo>
                  <a:close/>
                </a:path>
              </a:pathLst>
            </a:custGeom>
            <a:solidFill>
              <a:srgbClr val="FF85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7" name="Freeform 51"/>
            <p:cNvSpPr>
              <a:spLocks/>
            </p:cNvSpPr>
            <p:nvPr/>
          </p:nvSpPr>
          <p:spPr bwMode="auto">
            <a:xfrm>
              <a:off x="4964" y="2601"/>
              <a:ext cx="205" cy="276"/>
            </a:xfrm>
            <a:custGeom>
              <a:avLst/>
              <a:gdLst/>
              <a:ahLst/>
              <a:cxnLst>
                <a:cxn ang="0">
                  <a:pos x="29" y="0"/>
                </a:cxn>
                <a:cxn ang="0">
                  <a:pos x="27" y="0"/>
                </a:cxn>
                <a:cxn ang="0">
                  <a:pos x="25" y="6"/>
                </a:cxn>
                <a:cxn ang="0">
                  <a:pos x="24" y="12"/>
                </a:cxn>
                <a:cxn ang="0">
                  <a:pos x="22" y="22"/>
                </a:cxn>
                <a:cxn ang="0">
                  <a:pos x="20" y="29"/>
                </a:cxn>
                <a:cxn ang="0">
                  <a:pos x="16" y="39"/>
                </a:cxn>
                <a:cxn ang="0">
                  <a:pos x="15" y="49"/>
                </a:cxn>
                <a:cxn ang="0">
                  <a:pos x="13" y="60"/>
                </a:cxn>
                <a:cxn ang="0">
                  <a:pos x="9" y="68"/>
                </a:cxn>
                <a:cxn ang="0">
                  <a:pos x="6" y="76"/>
                </a:cxn>
                <a:cxn ang="0">
                  <a:pos x="4" y="82"/>
                </a:cxn>
                <a:cxn ang="0">
                  <a:pos x="2" y="88"/>
                </a:cxn>
                <a:cxn ang="0">
                  <a:pos x="0" y="95"/>
                </a:cxn>
                <a:cxn ang="0">
                  <a:pos x="0" y="99"/>
                </a:cxn>
                <a:cxn ang="0">
                  <a:pos x="16" y="111"/>
                </a:cxn>
                <a:cxn ang="0">
                  <a:pos x="13" y="179"/>
                </a:cxn>
                <a:cxn ang="0">
                  <a:pos x="18" y="181"/>
                </a:cxn>
                <a:cxn ang="0">
                  <a:pos x="24" y="181"/>
                </a:cxn>
                <a:cxn ang="0">
                  <a:pos x="33" y="184"/>
                </a:cxn>
                <a:cxn ang="0">
                  <a:pos x="40" y="188"/>
                </a:cxn>
                <a:cxn ang="0">
                  <a:pos x="49" y="190"/>
                </a:cxn>
                <a:cxn ang="0">
                  <a:pos x="56" y="194"/>
                </a:cxn>
                <a:cxn ang="0">
                  <a:pos x="65" y="198"/>
                </a:cxn>
                <a:cxn ang="0">
                  <a:pos x="74" y="198"/>
                </a:cxn>
                <a:cxn ang="0">
                  <a:pos x="81" y="198"/>
                </a:cxn>
                <a:cxn ang="0">
                  <a:pos x="81" y="198"/>
                </a:cxn>
                <a:cxn ang="0">
                  <a:pos x="83" y="198"/>
                </a:cxn>
                <a:cxn ang="0">
                  <a:pos x="85" y="200"/>
                </a:cxn>
                <a:cxn ang="0">
                  <a:pos x="88" y="206"/>
                </a:cxn>
                <a:cxn ang="0">
                  <a:pos x="88" y="210"/>
                </a:cxn>
                <a:cxn ang="0">
                  <a:pos x="90" y="215"/>
                </a:cxn>
                <a:cxn ang="0">
                  <a:pos x="88" y="219"/>
                </a:cxn>
                <a:cxn ang="0">
                  <a:pos x="88" y="229"/>
                </a:cxn>
                <a:cxn ang="0">
                  <a:pos x="85" y="235"/>
                </a:cxn>
                <a:cxn ang="0">
                  <a:pos x="83" y="241"/>
                </a:cxn>
                <a:cxn ang="0">
                  <a:pos x="79" y="245"/>
                </a:cxn>
                <a:cxn ang="0">
                  <a:pos x="76" y="250"/>
                </a:cxn>
                <a:cxn ang="0">
                  <a:pos x="72" y="256"/>
                </a:cxn>
                <a:cxn ang="0">
                  <a:pos x="70" y="258"/>
                </a:cxn>
                <a:cxn ang="0">
                  <a:pos x="135" y="276"/>
                </a:cxn>
                <a:cxn ang="0">
                  <a:pos x="139" y="276"/>
                </a:cxn>
                <a:cxn ang="0">
                  <a:pos x="144" y="272"/>
                </a:cxn>
                <a:cxn ang="0">
                  <a:pos x="155" y="268"/>
                </a:cxn>
                <a:cxn ang="0">
                  <a:pos x="166" y="264"/>
                </a:cxn>
                <a:cxn ang="0">
                  <a:pos x="177" y="258"/>
                </a:cxn>
                <a:cxn ang="0">
                  <a:pos x="184" y="252"/>
                </a:cxn>
                <a:cxn ang="0">
                  <a:pos x="189" y="245"/>
                </a:cxn>
                <a:cxn ang="0">
                  <a:pos x="191" y="237"/>
                </a:cxn>
                <a:cxn ang="0">
                  <a:pos x="187" y="227"/>
                </a:cxn>
                <a:cxn ang="0">
                  <a:pos x="184" y="215"/>
                </a:cxn>
                <a:cxn ang="0">
                  <a:pos x="180" y="206"/>
                </a:cxn>
                <a:cxn ang="0">
                  <a:pos x="177" y="196"/>
                </a:cxn>
                <a:cxn ang="0">
                  <a:pos x="173" y="184"/>
                </a:cxn>
                <a:cxn ang="0">
                  <a:pos x="171" y="179"/>
                </a:cxn>
                <a:cxn ang="0">
                  <a:pos x="171" y="173"/>
                </a:cxn>
                <a:cxn ang="0">
                  <a:pos x="171" y="173"/>
                </a:cxn>
                <a:cxn ang="0">
                  <a:pos x="205" y="49"/>
                </a:cxn>
                <a:cxn ang="0">
                  <a:pos x="29" y="0"/>
                </a:cxn>
                <a:cxn ang="0">
                  <a:pos x="29" y="0"/>
                </a:cxn>
              </a:cxnLst>
              <a:rect l="0" t="0" r="r" b="b"/>
              <a:pathLst>
                <a:path w="205" h="276">
                  <a:moveTo>
                    <a:pt x="29" y="0"/>
                  </a:moveTo>
                  <a:lnTo>
                    <a:pt x="27" y="0"/>
                  </a:lnTo>
                  <a:lnTo>
                    <a:pt x="25" y="6"/>
                  </a:lnTo>
                  <a:lnTo>
                    <a:pt x="24" y="12"/>
                  </a:lnTo>
                  <a:lnTo>
                    <a:pt x="22" y="22"/>
                  </a:lnTo>
                  <a:lnTo>
                    <a:pt x="20" y="29"/>
                  </a:lnTo>
                  <a:lnTo>
                    <a:pt x="16" y="39"/>
                  </a:lnTo>
                  <a:lnTo>
                    <a:pt x="15" y="49"/>
                  </a:lnTo>
                  <a:lnTo>
                    <a:pt x="13" y="60"/>
                  </a:lnTo>
                  <a:lnTo>
                    <a:pt x="9" y="68"/>
                  </a:lnTo>
                  <a:lnTo>
                    <a:pt x="6" y="76"/>
                  </a:lnTo>
                  <a:lnTo>
                    <a:pt x="4" y="82"/>
                  </a:lnTo>
                  <a:lnTo>
                    <a:pt x="2" y="88"/>
                  </a:lnTo>
                  <a:lnTo>
                    <a:pt x="0" y="95"/>
                  </a:lnTo>
                  <a:lnTo>
                    <a:pt x="0" y="99"/>
                  </a:lnTo>
                  <a:lnTo>
                    <a:pt x="16" y="111"/>
                  </a:lnTo>
                  <a:lnTo>
                    <a:pt x="13" y="179"/>
                  </a:lnTo>
                  <a:lnTo>
                    <a:pt x="18" y="181"/>
                  </a:lnTo>
                  <a:lnTo>
                    <a:pt x="24" y="181"/>
                  </a:lnTo>
                  <a:lnTo>
                    <a:pt x="33" y="184"/>
                  </a:lnTo>
                  <a:lnTo>
                    <a:pt x="40" y="188"/>
                  </a:lnTo>
                  <a:lnTo>
                    <a:pt x="49" y="190"/>
                  </a:lnTo>
                  <a:lnTo>
                    <a:pt x="56" y="194"/>
                  </a:lnTo>
                  <a:lnTo>
                    <a:pt x="65" y="198"/>
                  </a:lnTo>
                  <a:lnTo>
                    <a:pt x="74" y="198"/>
                  </a:lnTo>
                  <a:lnTo>
                    <a:pt x="81" y="198"/>
                  </a:lnTo>
                  <a:lnTo>
                    <a:pt x="81" y="198"/>
                  </a:lnTo>
                  <a:lnTo>
                    <a:pt x="83" y="198"/>
                  </a:lnTo>
                  <a:lnTo>
                    <a:pt x="85" y="200"/>
                  </a:lnTo>
                  <a:lnTo>
                    <a:pt x="88" y="206"/>
                  </a:lnTo>
                  <a:lnTo>
                    <a:pt x="88" y="210"/>
                  </a:lnTo>
                  <a:lnTo>
                    <a:pt x="90" y="215"/>
                  </a:lnTo>
                  <a:lnTo>
                    <a:pt x="88" y="219"/>
                  </a:lnTo>
                  <a:lnTo>
                    <a:pt x="88" y="229"/>
                  </a:lnTo>
                  <a:lnTo>
                    <a:pt x="85" y="235"/>
                  </a:lnTo>
                  <a:lnTo>
                    <a:pt x="83" y="241"/>
                  </a:lnTo>
                  <a:lnTo>
                    <a:pt x="79" y="245"/>
                  </a:lnTo>
                  <a:lnTo>
                    <a:pt x="76" y="250"/>
                  </a:lnTo>
                  <a:lnTo>
                    <a:pt x="72" y="256"/>
                  </a:lnTo>
                  <a:lnTo>
                    <a:pt x="70" y="258"/>
                  </a:lnTo>
                  <a:lnTo>
                    <a:pt x="135" y="276"/>
                  </a:lnTo>
                  <a:lnTo>
                    <a:pt x="139" y="276"/>
                  </a:lnTo>
                  <a:lnTo>
                    <a:pt x="144" y="272"/>
                  </a:lnTo>
                  <a:lnTo>
                    <a:pt x="155" y="268"/>
                  </a:lnTo>
                  <a:lnTo>
                    <a:pt x="166" y="264"/>
                  </a:lnTo>
                  <a:lnTo>
                    <a:pt x="177" y="258"/>
                  </a:lnTo>
                  <a:lnTo>
                    <a:pt x="184" y="252"/>
                  </a:lnTo>
                  <a:lnTo>
                    <a:pt x="189" y="245"/>
                  </a:lnTo>
                  <a:lnTo>
                    <a:pt x="191" y="237"/>
                  </a:lnTo>
                  <a:lnTo>
                    <a:pt x="187" y="227"/>
                  </a:lnTo>
                  <a:lnTo>
                    <a:pt x="184" y="215"/>
                  </a:lnTo>
                  <a:lnTo>
                    <a:pt x="180" y="206"/>
                  </a:lnTo>
                  <a:lnTo>
                    <a:pt x="177" y="196"/>
                  </a:lnTo>
                  <a:lnTo>
                    <a:pt x="173" y="184"/>
                  </a:lnTo>
                  <a:lnTo>
                    <a:pt x="171" y="179"/>
                  </a:lnTo>
                  <a:lnTo>
                    <a:pt x="171" y="173"/>
                  </a:lnTo>
                  <a:lnTo>
                    <a:pt x="171" y="173"/>
                  </a:lnTo>
                  <a:lnTo>
                    <a:pt x="205" y="49"/>
                  </a:lnTo>
                  <a:lnTo>
                    <a:pt x="29" y="0"/>
                  </a:lnTo>
                  <a:lnTo>
                    <a:pt x="29" y="0"/>
                  </a:lnTo>
                  <a:close/>
                </a:path>
              </a:pathLst>
            </a:custGeom>
            <a:solidFill>
              <a:srgbClr val="F2CC9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8" name="Freeform 52"/>
            <p:cNvSpPr>
              <a:spLocks/>
            </p:cNvSpPr>
            <p:nvPr/>
          </p:nvSpPr>
          <p:spPr bwMode="auto">
            <a:xfrm>
              <a:off x="4957" y="2512"/>
              <a:ext cx="257" cy="308"/>
            </a:xfrm>
            <a:custGeom>
              <a:avLst/>
              <a:gdLst/>
              <a:ahLst/>
              <a:cxnLst>
                <a:cxn ang="0">
                  <a:pos x="173" y="4"/>
                </a:cxn>
                <a:cxn ang="0">
                  <a:pos x="155" y="2"/>
                </a:cxn>
                <a:cxn ang="0">
                  <a:pos x="135" y="0"/>
                </a:cxn>
                <a:cxn ang="0">
                  <a:pos x="121" y="0"/>
                </a:cxn>
                <a:cxn ang="0">
                  <a:pos x="106" y="0"/>
                </a:cxn>
                <a:cxn ang="0">
                  <a:pos x="92" y="0"/>
                </a:cxn>
                <a:cxn ang="0">
                  <a:pos x="74" y="0"/>
                </a:cxn>
                <a:cxn ang="0">
                  <a:pos x="56" y="4"/>
                </a:cxn>
                <a:cxn ang="0">
                  <a:pos x="43" y="14"/>
                </a:cxn>
                <a:cxn ang="0">
                  <a:pos x="32" y="29"/>
                </a:cxn>
                <a:cxn ang="0">
                  <a:pos x="23" y="51"/>
                </a:cxn>
                <a:cxn ang="0">
                  <a:pos x="13" y="76"/>
                </a:cxn>
                <a:cxn ang="0">
                  <a:pos x="5" y="97"/>
                </a:cxn>
                <a:cxn ang="0">
                  <a:pos x="0" y="113"/>
                </a:cxn>
                <a:cxn ang="0">
                  <a:pos x="2" y="115"/>
                </a:cxn>
                <a:cxn ang="0">
                  <a:pos x="13" y="122"/>
                </a:cxn>
                <a:cxn ang="0">
                  <a:pos x="34" y="132"/>
                </a:cxn>
                <a:cxn ang="0">
                  <a:pos x="56" y="144"/>
                </a:cxn>
                <a:cxn ang="0">
                  <a:pos x="74" y="149"/>
                </a:cxn>
                <a:cxn ang="0">
                  <a:pos x="88" y="153"/>
                </a:cxn>
                <a:cxn ang="0">
                  <a:pos x="99" y="157"/>
                </a:cxn>
                <a:cxn ang="0">
                  <a:pos x="103" y="159"/>
                </a:cxn>
                <a:cxn ang="0">
                  <a:pos x="103" y="171"/>
                </a:cxn>
                <a:cxn ang="0">
                  <a:pos x="101" y="194"/>
                </a:cxn>
                <a:cxn ang="0">
                  <a:pos x="97" y="221"/>
                </a:cxn>
                <a:cxn ang="0">
                  <a:pos x="86" y="248"/>
                </a:cxn>
                <a:cxn ang="0">
                  <a:pos x="70" y="270"/>
                </a:cxn>
                <a:cxn ang="0">
                  <a:pos x="54" y="287"/>
                </a:cxn>
                <a:cxn ang="0">
                  <a:pos x="43" y="295"/>
                </a:cxn>
                <a:cxn ang="0">
                  <a:pos x="43" y="297"/>
                </a:cxn>
                <a:cxn ang="0">
                  <a:pos x="58" y="301"/>
                </a:cxn>
                <a:cxn ang="0">
                  <a:pos x="76" y="304"/>
                </a:cxn>
                <a:cxn ang="0">
                  <a:pos x="90" y="308"/>
                </a:cxn>
                <a:cxn ang="0">
                  <a:pos x="104" y="308"/>
                </a:cxn>
                <a:cxn ang="0">
                  <a:pos x="119" y="308"/>
                </a:cxn>
                <a:cxn ang="0">
                  <a:pos x="135" y="306"/>
                </a:cxn>
                <a:cxn ang="0">
                  <a:pos x="151" y="304"/>
                </a:cxn>
                <a:cxn ang="0">
                  <a:pos x="164" y="301"/>
                </a:cxn>
                <a:cxn ang="0">
                  <a:pos x="178" y="295"/>
                </a:cxn>
                <a:cxn ang="0">
                  <a:pos x="198" y="287"/>
                </a:cxn>
                <a:cxn ang="0">
                  <a:pos x="221" y="272"/>
                </a:cxn>
                <a:cxn ang="0">
                  <a:pos x="238" y="256"/>
                </a:cxn>
                <a:cxn ang="0">
                  <a:pos x="247" y="237"/>
                </a:cxn>
                <a:cxn ang="0">
                  <a:pos x="254" y="213"/>
                </a:cxn>
                <a:cxn ang="0">
                  <a:pos x="256" y="188"/>
                </a:cxn>
                <a:cxn ang="0">
                  <a:pos x="256" y="167"/>
                </a:cxn>
                <a:cxn ang="0">
                  <a:pos x="256" y="149"/>
                </a:cxn>
                <a:cxn ang="0">
                  <a:pos x="254" y="134"/>
                </a:cxn>
                <a:cxn ang="0">
                  <a:pos x="252" y="118"/>
                </a:cxn>
                <a:cxn ang="0">
                  <a:pos x="248" y="103"/>
                </a:cxn>
                <a:cxn ang="0">
                  <a:pos x="243" y="87"/>
                </a:cxn>
                <a:cxn ang="0">
                  <a:pos x="238" y="64"/>
                </a:cxn>
                <a:cxn ang="0">
                  <a:pos x="223" y="41"/>
                </a:cxn>
                <a:cxn ang="0">
                  <a:pos x="203" y="22"/>
                </a:cxn>
                <a:cxn ang="0">
                  <a:pos x="187" y="12"/>
                </a:cxn>
                <a:cxn ang="0">
                  <a:pos x="176" y="6"/>
                </a:cxn>
              </a:cxnLst>
              <a:rect l="0" t="0" r="r" b="b"/>
              <a:pathLst>
                <a:path w="257" h="308">
                  <a:moveTo>
                    <a:pt x="176" y="6"/>
                  </a:moveTo>
                  <a:lnTo>
                    <a:pt x="173" y="4"/>
                  </a:lnTo>
                  <a:lnTo>
                    <a:pt x="167" y="4"/>
                  </a:lnTo>
                  <a:lnTo>
                    <a:pt x="155" y="2"/>
                  </a:lnTo>
                  <a:lnTo>
                    <a:pt x="142" y="2"/>
                  </a:lnTo>
                  <a:lnTo>
                    <a:pt x="135" y="0"/>
                  </a:lnTo>
                  <a:lnTo>
                    <a:pt x="128" y="0"/>
                  </a:lnTo>
                  <a:lnTo>
                    <a:pt x="121" y="0"/>
                  </a:lnTo>
                  <a:lnTo>
                    <a:pt x="113" y="0"/>
                  </a:lnTo>
                  <a:lnTo>
                    <a:pt x="106" y="0"/>
                  </a:lnTo>
                  <a:lnTo>
                    <a:pt x="99" y="0"/>
                  </a:lnTo>
                  <a:lnTo>
                    <a:pt x="92" y="0"/>
                  </a:lnTo>
                  <a:lnTo>
                    <a:pt x="86" y="0"/>
                  </a:lnTo>
                  <a:lnTo>
                    <a:pt x="74" y="0"/>
                  </a:lnTo>
                  <a:lnTo>
                    <a:pt x="63" y="2"/>
                  </a:lnTo>
                  <a:lnTo>
                    <a:pt x="56" y="4"/>
                  </a:lnTo>
                  <a:lnTo>
                    <a:pt x="49" y="10"/>
                  </a:lnTo>
                  <a:lnTo>
                    <a:pt x="43" y="14"/>
                  </a:lnTo>
                  <a:lnTo>
                    <a:pt x="38" y="22"/>
                  </a:lnTo>
                  <a:lnTo>
                    <a:pt x="32" y="29"/>
                  </a:lnTo>
                  <a:lnTo>
                    <a:pt x="29" y="43"/>
                  </a:lnTo>
                  <a:lnTo>
                    <a:pt x="23" y="51"/>
                  </a:lnTo>
                  <a:lnTo>
                    <a:pt x="18" y="64"/>
                  </a:lnTo>
                  <a:lnTo>
                    <a:pt x="13" y="76"/>
                  </a:lnTo>
                  <a:lnTo>
                    <a:pt x="9" y="89"/>
                  </a:lnTo>
                  <a:lnTo>
                    <a:pt x="5" y="97"/>
                  </a:lnTo>
                  <a:lnTo>
                    <a:pt x="4" y="107"/>
                  </a:lnTo>
                  <a:lnTo>
                    <a:pt x="0" y="113"/>
                  </a:lnTo>
                  <a:lnTo>
                    <a:pt x="0" y="115"/>
                  </a:lnTo>
                  <a:lnTo>
                    <a:pt x="2" y="115"/>
                  </a:lnTo>
                  <a:lnTo>
                    <a:pt x="7" y="118"/>
                  </a:lnTo>
                  <a:lnTo>
                    <a:pt x="13" y="122"/>
                  </a:lnTo>
                  <a:lnTo>
                    <a:pt x="23" y="128"/>
                  </a:lnTo>
                  <a:lnTo>
                    <a:pt x="34" y="132"/>
                  </a:lnTo>
                  <a:lnTo>
                    <a:pt x="45" y="138"/>
                  </a:lnTo>
                  <a:lnTo>
                    <a:pt x="56" y="144"/>
                  </a:lnTo>
                  <a:lnTo>
                    <a:pt x="67" y="149"/>
                  </a:lnTo>
                  <a:lnTo>
                    <a:pt x="74" y="149"/>
                  </a:lnTo>
                  <a:lnTo>
                    <a:pt x="81" y="153"/>
                  </a:lnTo>
                  <a:lnTo>
                    <a:pt x="88" y="153"/>
                  </a:lnTo>
                  <a:lnTo>
                    <a:pt x="94" y="157"/>
                  </a:lnTo>
                  <a:lnTo>
                    <a:pt x="99" y="157"/>
                  </a:lnTo>
                  <a:lnTo>
                    <a:pt x="103" y="159"/>
                  </a:lnTo>
                  <a:lnTo>
                    <a:pt x="103" y="159"/>
                  </a:lnTo>
                  <a:lnTo>
                    <a:pt x="103" y="165"/>
                  </a:lnTo>
                  <a:lnTo>
                    <a:pt x="103" y="171"/>
                  </a:lnTo>
                  <a:lnTo>
                    <a:pt x="103" y="184"/>
                  </a:lnTo>
                  <a:lnTo>
                    <a:pt x="101" y="194"/>
                  </a:lnTo>
                  <a:lnTo>
                    <a:pt x="99" y="208"/>
                  </a:lnTo>
                  <a:lnTo>
                    <a:pt x="97" y="221"/>
                  </a:lnTo>
                  <a:lnTo>
                    <a:pt x="94" y="237"/>
                  </a:lnTo>
                  <a:lnTo>
                    <a:pt x="86" y="248"/>
                  </a:lnTo>
                  <a:lnTo>
                    <a:pt x="79" y="260"/>
                  </a:lnTo>
                  <a:lnTo>
                    <a:pt x="70" y="270"/>
                  </a:lnTo>
                  <a:lnTo>
                    <a:pt x="63" y="279"/>
                  </a:lnTo>
                  <a:lnTo>
                    <a:pt x="54" y="287"/>
                  </a:lnTo>
                  <a:lnTo>
                    <a:pt x="47" y="291"/>
                  </a:lnTo>
                  <a:lnTo>
                    <a:pt x="43" y="295"/>
                  </a:lnTo>
                  <a:lnTo>
                    <a:pt x="43" y="297"/>
                  </a:lnTo>
                  <a:lnTo>
                    <a:pt x="43" y="297"/>
                  </a:lnTo>
                  <a:lnTo>
                    <a:pt x="50" y="299"/>
                  </a:lnTo>
                  <a:lnTo>
                    <a:pt x="58" y="301"/>
                  </a:lnTo>
                  <a:lnTo>
                    <a:pt x="70" y="304"/>
                  </a:lnTo>
                  <a:lnTo>
                    <a:pt x="76" y="304"/>
                  </a:lnTo>
                  <a:lnTo>
                    <a:pt x="83" y="306"/>
                  </a:lnTo>
                  <a:lnTo>
                    <a:pt x="90" y="308"/>
                  </a:lnTo>
                  <a:lnTo>
                    <a:pt x="97" y="308"/>
                  </a:lnTo>
                  <a:lnTo>
                    <a:pt x="104" y="308"/>
                  </a:lnTo>
                  <a:lnTo>
                    <a:pt x="112" y="308"/>
                  </a:lnTo>
                  <a:lnTo>
                    <a:pt x="119" y="308"/>
                  </a:lnTo>
                  <a:lnTo>
                    <a:pt x="128" y="308"/>
                  </a:lnTo>
                  <a:lnTo>
                    <a:pt x="135" y="306"/>
                  </a:lnTo>
                  <a:lnTo>
                    <a:pt x="142" y="304"/>
                  </a:lnTo>
                  <a:lnTo>
                    <a:pt x="151" y="304"/>
                  </a:lnTo>
                  <a:lnTo>
                    <a:pt x="158" y="303"/>
                  </a:lnTo>
                  <a:lnTo>
                    <a:pt x="164" y="301"/>
                  </a:lnTo>
                  <a:lnTo>
                    <a:pt x="171" y="297"/>
                  </a:lnTo>
                  <a:lnTo>
                    <a:pt x="178" y="295"/>
                  </a:lnTo>
                  <a:lnTo>
                    <a:pt x="187" y="293"/>
                  </a:lnTo>
                  <a:lnTo>
                    <a:pt x="198" y="287"/>
                  </a:lnTo>
                  <a:lnTo>
                    <a:pt x="211" y="279"/>
                  </a:lnTo>
                  <a:lnTo>
                    <a:pt x="221" y="272"/>
                  </a:lnTo>
                  <a:lnTo>
                    <a:pt x="230" y="266"/>
                  </a:lnTo>
                  <a:lnTo>
                    <a:pt x="238" y="256"/>
                  </a:lnTo>
                  <a:lnTo>
                    <a:pt x="243" y="246"/>
                  </a:lnTo>
                  <a:lnTo>
                    <a:pt x="247" y="237"/>
                  </a:lnTo>
                  <a:lnTo>
                    <a:pt x="252" y="227"/>
                  </a:lnTo>
                  <a:lnTo>
                    <a:pt x="254" y="213"/>
                  </a:lnTo>
                  <a:lnTo>
                    <a:pt x="256" y="202"/>
                  </a:lnTo>
                  <a:lnTo>
                    <a:pt x="256" y="188"/>
                  </a:lnTo>
                  <a:lnTo>
                    <a:pt x="257" y="175"/>
                  </a:lnTo>
                  <a:lnTo>
                    <a:pt x="256" y="167"/>
                  </a:lnTo>
                  <a:lnTo>
                    <a:pt x="256" y="159"/>
                  </a:lnTo>
                  <a:lnTo>
                    <a:pt x="256" y="149"/>
                  </a:lnTo>
                  <a:lnTo>
                    <a:pt x="256" y="142"/>
                  </a:lnTo>
                  <a:lnTo>
                    <a:pt x="254" y="134"/>
                  </a:lnTo>
                  <a:lnTo>
                    <a:pt x="254" y="126"/>
                  </a:lnTo>
                  <a:lnTo>
                    <a:pt x="252" y="118"/>
                  </a:lnTo>
                  <a:lnTo>
                    <a:pt x="250" y="111"/>
                  </a:lnTo>
                  <a:lnTo>
                    <a:pt x="248" y="103"/>
                  </a:lnTo>
                  <a:lnTo>
                    <a:pt x="247" y="95"/>
                  </a:lnTo>
                  <a:lnTo>
                    <a:pt x="243" y="87"/>
                  </a:lnTo>
                  <a:lnTo>
                    <a:pt x="241" y="80"/>
                  </a:lnTo>
                  <a:lnTo>
                    <a:pt x="238" y="64"/>
                  </a:lnTo>
                  <a:lnTo>
                    <a:pt x="230" y="53"/>
                  </a:lnTo>
                  <a:lnTo>
                    <a:pt x="223" y="41"/>
                  </a:lnTo>
                  <a:lnTo>
                    <a:pt x="214" y="31"/>
                  </a:lnTo>
                  <a:lnTo>
                    <a:pt x="203" y="22"/>
                  </a:lnTo>
                  <a:lnTo>
                    <a:pt x="196" y="16"/>
                  </a:lnTo>
                  <a:lnTo>
                    <a:pt x="187" y="12"/>
                  </a:lnTo>
                  <a:lnTo>
                    <a:pt x="182" y="8"/>
                  </a:lnTo>
                  <a:lnTo>
                    <a:pt x="176" y="6"/>
                  </a:lnTo>
                  <a:lnTo>
                    <a:pt x="176" y="6"/>
                  </a:lnTo>
                  <a:close/>
                </a:path>
              </a:pathLst>
            </a:custGeom>
            <a:solidFill>
              <a:srgbClr val="6B594A"/>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69" name="Freeform 53"/>
            <p:cNvSpPr>
              <a:spLocks/>
            </p:cNvSpPr>
            <p:nvPr/>
          </p:nvSpPr>
          <p:spPr bwMode="auto">
            <a:xfrm>
              <a:off x="4844" y="3086"/>
              <a:ext cx="208" cy="108"/>
            </a:xfrm>
            <a:custGeom>
              <a:avLst/>
              <a:gdLst/>
              <a:ahLst/>
              <a:cxnLst>
                <a:cxn ang="0">
                  <a:pos x="0" y="2"/>
                </a:cxn>
                <a:cxn ang="0">
                  <a:pos x="5" y="2"/>
                </a:cxn>
                <a:cxn ang="0">
                  <a:pos x="10" y="2"/>
                </a:cxn>
                <a:cxn ang="0">
                  <a:pos x="21" y="2"/>
                </a:cxn>
                <a:cxn ang="0">
                  <a:pos x="30" y="2"/>
                </a:cxn>
                <a:cxn ang="0">
                  <a:pos x="43" y="2"/>
                </a:cxn>
                <a:cxn ang="0">
                  <a:pos x="54" y="2"/>
                </a:cxn>
                <a:cxn ang="0">
                  <a:pos x="68" y="2"/>
                </a:cxn>
                <a:cxn ang="0">
                  <a:pos x="77" y="0"/>
                </a:cxn>
                <a:cxn ang="0">
                  <a:pos x="90" y="0"/>
                </a:cxn>
                <a:cxn ang="0">
                  <a:pos x="99" y="0"/>
                </a:cxn>
                <a:cxn ang="0">
                  <a:pos x="109" y="0"/>
                </a:cxn>
                <a:cxn ang="0">
                  <a:pos x="115" y="0"/>
                </a:cxn>
                <a:cxn ang="0">
                  <a:pos x="120" y="0"/>
                </a:cxn>
                <a:cxn ang="0">
                  <a:pos x="124" y="0"/>
                </a:cxn>
                <a:cxn ang="0">
                  <a:pos x="127" y="0"/>
                </a:cxn>
                <a:cxn ang="0">
                  <a:pos x="208" y="0"/>
                </a:cxn>
                <a:cxn ang="0">
                  <a:pos x="208" y="2"/>
                </a:cxn>
                <a:cxn ang="0">
                  <a:pos x="208" y="6"/>
                </a:cxn>
                <a:cxn ang="0">
                  <a:pos x="207" y="13"/>
                </a:cxn>
                <a:cxn ang="0">
                  <a:pos x="205" y="23"/>
                </a:cxn>
                <a:cxn ang="0">
                  <a:pos x="201" y="35"/>
                </a:cxn>
                <a:cxn ang="0">
                  <a:pos x="199" y="46"/>
                </a:cxn>
                <a:cxn ang="0">
                  <a:pos x="196" y="58"/>
                </a:cxn>
                <a:cxn ang="0">
                  <a:pos x="192" y="70"/>
                </a:cxn>
                <a:cxn ang="0">
                  <a:pos x="187" y="77"/>
                </a:cxn>
                <a:cxn ang="0">
                  <a:pos x="183" y="87"/>
                </a:cxn>
                <a:cxn ang="0">
                  <a:pos x="178" y="93"/>
                </a:cxn>
                <a:cxn ang="0">
                  <a:pos x="174" y="101"/>
                </a:cxn>
                <a:cxn ang="0">
                  <a:pos x="167" y="106"/>
                </a:cxn>
                <a:cxn ang="0">
                  <a:pos x="165" y="108"/>
                </a:cxn>
                <a:cxn ang="0">
                  <a:pos x="160" y="108"/>
                </a:cxn>
                <a:cxn ang="0">
                  <a:pos x="153" y="108"/>
                </a:cxn>
                <a:cxn ang="0">
                  <a:pos x="147" y="106"/>
                </a:cxn>
                <a:cxn ang="0">
                  <a:pos x="140" y="104"/>
                </a:cxn>
                <a:cxn ang="0">
                  <a:pos x="133" y="104"/>
                </a:cxn>
                <a:cxn ang="0">
                  <a:pos x="127" y="104"/>
                </a:cxn>
                <a:cxn ang="0">
                  <a:pos x="118" y="101"/>
                </a:cxn>
                <a:cxn ang="0">
                  <a:pos x="109" y="99"/>
                </a:cxn>
                <a:cxn ang="0">
                  <a:pos x="100" y="95"/>
                </a:cxn>
                <a:cxn ang="0">
                  <a:pos x="93" y="95"/>
                </a:cxn>
                <a:cxn ang="0">
                  <a:pos x="86" y="91"/>
                </a:cxn>
                <a:cxn ang="0">
                  <a:pos x="77" y="87"/>
                </a:cxn>
                <a:cxn ang="0">
                  <a:pos x="70" y="83"/>
                </a:cxn>
                <a:cxn ang="0">
                  <a:pos x="61" y="81"/>
                </a:cxn>
                <a:cxn ang="0">
                  <a:pos x="54" y="73"/>
                </a:cxn>
                <a:cxn ang="0">
                  <a:pos x="45" y="70"/>
                </a:cxn>
                <a:cxn ang="0">
                  <a:pos x="37" y="62"/>
                </a:cxn>
                <a:cxn ang="0">
                  <a:pos x="34" y="56"/>
                </a:cxn>
                <a:cxn ang="0">
                  <a:pos x="21" y="42"/>
                </a:cxn>
                <a:cxn ang="0">
                  <a:pos x="14" y="31"/>
                </a:cxn>
                <a:cxn ang="0">
                  <a:pos x="5" y="17"/>
                </a:cxn>
                <a:cxn ang="0">
                  <a:pos x="1" y="9"/>
                </a:cxn>
                <a:cxn ang="0">
                  <a:pos x="0" y="2"/>
                </a:cxn>
                <a:cxn ang="0">
                  <a:pos x="0" y="2"/>
                </a:cxn>
                <a:cxn ang="0">
                  <a:pos x="0" y="2"/>
                </a:cxn>
              </a:cxnLst>
              <a:rect l="0" t="0" r="r" b="b"/>
              <a:pathLst>
                <a:path w="208" h="108">
                  <a:moveTo>
                    <a:pt x="0" y="2"/>
                  </a:moveTo>
                  <a:lnTo>
                    <a:pt x="5" y="2"/>
                  </a:lnTo>
                  <a:lnTo>
                    <a:pt x="10" y="2"/>
                  </a:lnTo>
                  <a:lnTo>
                    <a:pt x="21" y="2"/>
                  </a:lnTo>
                  <a:lnTo>
                    <a:pt x="30" y="2"/>
                  </a:lnTo>
                  <a:lnTo>
                    <a:pt x="43" y="2"/>
                  </a:lnTo>
                  <a:lnTo>
                    <a:pt x="54" y="2"/>
                  </a:lnTo>
                  <a:lnTo>
                    <a:pt x="68" y="2"/>
                  </a:lnTo>
                  <a:lnTo>
                    <a:pt x="77" y="0"/>
                  </a:lnTo>
                  <a:lnTo>
                    <a:pt x="90" y="0"/>
                  </a:lnTo>
                  <a:lnTo>
                    <a:pt x="99" y="0"/>
                  </a:lnTo>
                  <a:lnTo>
                    <a:pt x="109" y="0"/>
                  </a:lnTo>
                  <a:lnTo>
                    <a:pt x="115" y="0"/>
                  </a:lnTo>
                  <a:lnTo>
                    <a:pt x="120" y="0"/>
                  </a:lnTo>
                  <a:lnTo>
                    <a:pt x="124" y="0"/>
                  </a:lnTo>
                  <a:lnTo>
                    <a:pt x="127" y="0"/>
                  </a:lnTo>
                  <a:lnTo>
                    <a:pt x="208" y="0"/>
                  </a:lnTo>
                  <a:lnTo>
                    <a:pt x="208" y="2"/>
                  </a:lnTo>
                  <a:lnTo>
                    <a:pt x="208" y="6"/>
                  </a:lnTo>
                  <a:lnTo>
                    <a:pt x="207" y="13"/>
                  </a:lnTo>
                  <a:lnTo>
                    <a:pt x="205" y="23"/>
                  </a:lnTo>
                  <a:lnTo>
                    <a:pt x="201" y="35"/>
                  </a:lnTo>
                  <a:lnTo>
                    <a:pt x="199" y="46"/>
                  </a:lnTo>
                  <a:lnTo>
                    <a:pt x="196" y="58"/>
                  </a:lnTo>
                  <a:lnTo>
                    <a:pt x="192" y="70"/>
                  </a:lnTo>
                  <a:lnTo>
                    <a:pt x="187" y="77"/>
                  </a:lnTo>
                  <a:lnTo>
                    <a:pt x="183" y="87"/>
                  </a:lnTo>
                  <a:lnTo>
                    <a:pt x="178" y="93"/>
                  </a:lnTo>
                  <a:lnTo>
                    <a:pt x="174" y="101"/>
                  </a:lnTo>
                  <a:lnTo>
                    <a:pt x="167" y="106"/>
                  </a:lnTo>
                  <a:lnTo>
                    <a:pt x="165" y="108"/>
                  </a:lnTo>
                  <a:lnTo>
                    <a:pt x="160" y="108"/>
                  </a:lnTo>
                  <a:lnTo>
                    <a:pt x="153" y="108"/>
                  </a:lnTo>
                  <a:lnTo>
                    <a:pt x="147" y="106"/>
                  </a:lnTo>
                  <a:lnTo>
                    <a:pt x="140" y="104"/>
                  </a:lnTo>
                  <a:lnTo>
                    <a:pt x="133" y="104"/>
                  </a:lnTo>
                  <a:lnTo>
                    <a:pt x="127" y="104"/>
                  </a:lnTo>
                  <a:lnTo>
                    <a:pt x="118" y="101"/>
                  </a:lnTo>
                  <a:lnTo>
                    <a:pt x="109" y="99"/>
                  </a:lnTo>
                  <a:lnTo>
                    <a:pt x="100" y="95"/>
                  </a:lnTo>
                  <a:lnTo>
                    <a:pt x="93" y="95"/>
                  </a:lnTo>
                  <a:lnTo>
                    <a:pt x="86" y="91"/>
                  </a:lnTo>
                  <a:lnTo>
                    <a:pt x="77" y="87"/>
                  </a:lnTo>
                  <a:lnTo>
                    <a:pt x="70" y="83"/>
                  </a:lnTo>
                  <a:lnTo>
                    <a:pt x="61" y="81"/>
                  </a:lnTo>
                  <a:lnTo>
                    <a:pt x="54" y="73"/>
                  </a:lnTo>
                  <a:lnTo>
                    <a:pt x="45" y="70"/>
                  </a:lnTo>
                  <a:lnTo>
                    <a:pt x="37" y="62"/>
                  </a:lnTo>
                  <a:lnTo>
                    <a:pt x="34" y="56"/>
                  </a:lnTo>
                  <a:lnTo>
                    <a:pt x="21" y="42"/>
                  </a:lnTo>
                  <a:lnTo>
                    <a:pt x="14" y="31"/>
                  </a:lnTo>
                  <a:lnTo>
                    <a:pt x="5" y="17"/>
                  </a:lnTo>
                  <a:lnTo>
                    <a:pt x="1" y="9"/>
                  </a:lnTo>
                  <a:lnTo>
                    <a:pt x="0" y="2"/>
                  </a:lnTo>
                  <a:lnTo>
                    <a:pt x="0" y="2"/>
                  </a:lnTo>
                  <a:lnTo>
                    <a:pt x="0" y="2"/>
                  </a:lnTo>
                  <a:close/>
                </a:path>
              </a:pathLst>
            </a:custGeom>
            <a:solidFill>
              <a:srgbClr val="F2CC9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0" name="Freeform 54"/>
            <p:cNvSpPr>
              <a:spLocks/>
            </p:cNvSpPr>
            <p:nvPr/>
          </p:nvSpPr>
          <p:spPr bwMode="auto">
            <a:xfrm>
              <a:off x="2280" y="1410"/>
              <a:ext cx="309" cy="1147"/>
            </a:xfrm>
            <a:custGeom>
              <a:avLst/>
              <a:gdLst/>
              <a:ahLst/>
              <a:cxnLst>
                <a:cxn ang="0">
                  <a:pos x="304" y="538"/>
                </a:cxn>
                <a:cxn ang="0">
                  <a:pos x="297" y="471"/>
                </a:cxn>
                <a:cxn ang="0">
                  <a:pos x="290" y="378"/>
                </a:cxn>
                <a:cxn ang="0">
                  <a:pos x="282" y="298"/>
                </a:cxn>
                <a:cxn ang="0">
                  <a:pos x="273" y="225"/>
                </a:cxn>
                <a:cxn ang="0">
                  <a:pos x="257" y="153"/>
                </a:cxn>
                <a:cxn ang="0">
                  <a:pos x="232" y="83"/>
                </a:cxn>
                <a:cxn ang="0">
                  <a:pos x="212" y="46"/>
                </a:cxn>
                <a:cxn ang="0">
                  <a:pos x="190" y="27"/>
                </a:cxn>
                <a:cxn ang="0">
                  <a:pos x="64" y="19"/>
                </a:cxn>
                <a:cxn ang="0">
                  <a:pos x="32" y="58"/>
                </a:cxn>
                <a:cxn ang="0">
                  <a:pos x="5" y="106"/>
                </a:cxn>
                <a:cxn ang="0">
                  <a:pos x="0" y="151"/>
                </a:cxn>
                <a:cxn ang="0">
                  <a:pos x="14" y="190"/>
                </a:cxn>
                <a:cxn ang="0">
                  <a:pos x="43" y="232"/>
                </a:cxn>
                <a:cxn ang="0">
                  <a:pos x="79" y="298"/>
                </a:cxn>
                <a:cxn ang="0">
                  <a:pos x="118" y="401"/>
                </a:cxn>
                <a:cxn ang="0">
                  <a:pos x="156" y="540"/>
                </a:cxn>
                <a:cxn ang="0">
                  <a:pos x="189" y="682"/>
                </a:cxn>
                <a:cxn ang="0">
                  <a:pos x="208" y="784"/>
                </a:cxn>
                <a:cxn ang="0">
                  <a:pos x="254" y="1147"/>
                </a:cxn>
                <a:cxn ang="0">
                  <a:pos x="302" y="823"/>
                </a:cxn>
                <a:cxn ang="0">
                  <a:pos x="286" y="738"/>
                </a:cxn>
                <a:cxn ang="0">
                  <a:pos x="261" y="616"/>
                </a:cxn>
                <a:cxn ang="0">
                  <a:pos x="234" y="484"/>
                </a:cxn>
                <a:cxn ang="0">
                  <a:pos x="201" y="360"/>
                </a:cxn>
                <a:cxn ang="0">
                  <a:pos x="174" y="265"/>
                </a:cxn>
                <a:cxn ang="0">
                  <a:pos x="147" y="199"/>
                </a:cxn>
                <a:cxn ang="0">
                  <a:pos x="133" y="176"/>
                </a:cxn>
                <a:cxn ang="0">
                  <a:pos x="127" y="194"/>
                </a:cxn>
                <a:cxn ang="0">
                  <a:pos x="131" y="240"/>
                </a:cxn>
                <a:cxn ang="0">
                  <a:pos x="138" y="290"/>
                </a:cxn>
                <a:cxn ang="0">
                  <a:pos x="142" y="323"/>
                </a:cxn>
                <a:cxn ang="0">
                  <a:pos x="133" y="312"/>
                </a:cxn>
                <a:cxn ang="0">
                  <a:pos x="108" y="273"/>
                </a:cxn>
                <a:cxn ang="0">
                  <a:pos x="75" y="217"/>
                </a:cxn>
                <a:cxn ang="0">
                  <a:pos x="55" y="163"/>
                </a:cxn>
                <a:cxn ang="0">
                  <a:pos x="59" y="124"/>
                </a:cxn>
                <a:cxn ang="0">
                  <a:pos x="82" y="106"/>
                </a:cxn>
                <a:cxn ang="0">
                  <a:pos x="115" y="101"/>
                </a:cxn>
                <a:cxn ang="0">
                  <a:pos x="149" y="104"/>
                </a:cxn>
                <a:cxn ang="0">
                  <a:pos x="189" y="122"/>
                </a:cxn>
                <a:cxn ang="0">
                  <a:pos x="201" y="149"/>
                </a:cxn>
                <a:cxn ang="0">
                  <a:pos x="207" y="188"/>
                </a:cxn>
                <a:cxn ang="0">
                  <a:pos x="217" y="261"/>
                </a:cxn>
                <a:cxn ang="0">
                  <a:pos x="248" y="387"/>
                </a:cxn>
                <a:cxn ang="0">
                  <a:pos x="288" y="513"/>
                </a:cxn>
                <a:cxn ang="0">
                  <a:pos x="309" y="581"/>
                </a:cxn>
              </a:cxnLst>
              <a:rect l="0" t="0" r="r" b="b"/>
              <a:pathLst>
                <a:path w="309" h="1147">
                  <a:moveTo>
                    <a:pt x="309" y="581"/>
                  </a:moveTo>
                  <a:lnTo>
                    <a:pt x="309" y="569"/>
                  </a:lnTo>
                  <a:lnTo>
                    <a:pt x="306" y="552"/>
                  </a:lnTo>
                  <a:lnTo>
                    <a:pt x="304" y="538"/>
                  </a:lnTo>
                  <a:lnTo>
                    <a:pt x="304" y="527"/>
                  </a:lnTo>
                  <a:lnTo>
                    <a:pt x="300" y="509"/>
                  </a:lnTo>
                  <a:lnTo>
                    <a:pt x="300" y="492"/>
                  </a:lnTo>
                  <a:lnTo>
                    <a:pt x="297" y="471"/>
                  </a:lnTo>
                  <a:lnTo>
                    <a:pt x="297" y="449"/>
                  </a:lnTo>
                  <a:lnTo>
                    <a:pt x="293" y="422"/>
                  </a:lnTo>
                  <a:lnTo>
                    <a:pt x="293" y="401"/>
                  </a:lnTo>
                  <a:lnTo>
                    <a:pt x="290" y="378"/>
                  </a:lnTo>
                  <a:lnTo>
                    <a:pt x="290" y="358"/>
                  </a:lnTo>
                  <a:lnTo>
                    <a:pt x="286" y="337"/>
                  </a:lnTo>
                  <a:lnTo>
                    <a:pt x="286" y="316"/>
                  </a:lnTo>
                  <a:lnTo>
                    <a:pt x="282" y="298"/>
                  </a:lnTo>
                  <a:lnTo>
                    <a:pt x="281" y="281"/>
                  </a:lnTo>
                  <a:lnTo>
                    <a:pt x="279" y="259"/>
                  </a:lnTo>
                  <a:lnTo>
                    <a:pt x="277" y="242"/>
                  </a:lnTo>
                  <a:lnTo>
                    <a:pt x="273" y="225"/>
                  </a:lnTo>
                  <a:lnTo>
                    <a:pt x="270" y="207"/>
                  </a:lnTo>
                  <a:lnTo>
                    <a:pt x="264" y="188"/>
                  </a:lnTo>
                  <a:lnTo>
                    <a:pt x="261" y="170"/>
                  </a:lnTo>
                  <a:lnTo>
                    <a:pt x="257" y="153"/>
                  </a:lnTo>
                  <a:lnTo>
                    <a:pt x="252" y="135"/>
                  </a:lnTo>
                  <a:lnTo>
                    <a:pt x="245" y="114"/>
                  </a:lnTo>
                  <a:lnTo>
                    <a:pt x="237" y="99"/>
                  </a:lnTo>
                  <a:lnTo>
                    <a:pt x="232" y="83"/>
                  </a:lnTo>
                  <a:lnTo>
                    <a:pt x="227" y="73"/>
                  </a:lnTo>
                  <a:lnTo>
                    <a:pt x="221" y="62"/>
                  </a:lnTo>
                  <a:lnTo>
                    <a:pt x="216" y="54"/>
                  </a:lnTo>
                  <a:lnTo>
                    <a:pt x="212" y="46"/>
                  </a:lnTo>
                  <a:lnTo>
                    <a:pt x="208" y="40"/>
                  </a:lnTo>
                  <a:lnTo>
                    <a:pt x="199" y="33"/>
                  </a:lnTo>
                  <a:lnTo>
                    <a:pt x="194" y="29"/>
                  </a:lnTo>
                  <a:lnTo>
                    <a:pt x="190" y="27"/>
                  </a:lnTo>
                  <a:lnTo>
                    <a:pt x="86" y="0"/>
                  </a:lnTo>
                  <a:lnTo>
                    <a:pt x="82" y="2"/>
                  </a:lnTo>
                  <a:lnTo>
                    <a:pt x="72" y="13"/>
                  </a:lnTo>
                  <a:lnTo>
                    <a:pt x="64" y="19"/>
                  </a:lnTo>
                  <a:lnTo>
                    <a:pt x="57" y="29"/>
                  </a:lnTo>
                  <a:lnTo>
                    <a:pt x="48" y="37"/>
                  </a:lnTo>
                  <a:lnTo>
                    <a:pt x="41" y="48"/>
                  </a:lnTo>
                  <a:lnTo>
                    <a:pt x="32" y="58"/>
                  </a:lnTo>
                  <a:lnTo>
                    <a:pt x="23" y="70"/>
                  </a:lnTo>
                  <a:lnTo>
                    <a:pt x="16" y="81"/>
                  </a:lnTo>
                  <a:lnTo>
                    <a:pt x="10" y="93"/>
                  </a:lnTo>
                  <a:lnTo>
                    <a:pt x="5" y="106"/>
                  </a:lnTo>
                  <a:lnTo>
                    <a:pt x="1" y="118"/>
                  </a:lnTo>
                  <a:lnTo>
                    <a:pt x="0" y="130"/>
                  </a:lnTo>
                  <a:lnTo>
                    <a:pt x="0" y="141"/>
                  </a:lnTo>
                  <a:lnTo>
                    <a:pt x="0" y="151"/>
                  </a:lnTo>
                  <a:lnTo>
                    <a:pt x="3" y="161"/>
                  </a:lnTo>
                  <a:lnTo>
                    <a:pt x="5" y="170"/>
                  </a:lnTo>
                  <a:lnTo>
                    <a:pt x="10" y="182"/>
                  </a:lnTo>
                  <a:lnTo>
                    <a:pt x="14" y="190"/>
                  </a:lnTo>
                  <a:lnTo>
                    <a:pt x="19" y="199"/>
                  </a:lnTo>
                  <a:lnTo>
                    <a:pt x="27" y="209"/>
                  </a:lnTo>
                  <a:lnTo>
                    <a:pt x="34" y="221"/>
                  </a:lnTo>
                  <a:lnTo>
                    <a:pt x="43" y="232"/>
                  </a:lnTo>
                  <a:lnTo>
                    <a:pt x="50" y="246"/>
                  </a:lnTo>
                  <a:lnTo>
                    <a:pt x="59" y="261"/>
                  </a:lnTo>
                  <a:lnTo>
                    <a:pt x="70" y="279"/>
                  </a:lnTo>
                  <a:lnTo>
                    <a:pt x="79" y="298"/>
                  </a:lnTo>
                  <a:lnTo>
                    <a:pt x="90" y="319"/>
                  </a:lnTo>
                  <a:lnTo>
                    <a:pt x="99" y="343"/>
                  </a:lnTo>
                  <a:lnTo>
                    <a:pt x="109" y="372"/>
                  </a:lnTo>
                  <a:lnTo>
                    <a:pt x="118" y="401"/>
                  </a:lnTo>
                  <a:lnTo>
                    <a:pt x="129" y="434"/>
                  </a:lnTo>
                  <a:lnTo>
                    <a:pt x="138" y="469"/>
                  </a:lnTo>
                  <a:lnTo>
                    <a:pt x="147" y="505"/>
                  </a:lnTo>
                  <a:lnTo>
                    <a:pt x="156" y="540"/>
                  </a:lnTo>
                  <a:lnTo>
                    <a:pt x="165" y="577"/>
                  </a:lnTo>
                  <a:lnTo>
                    <a:pt x="174" y="612"/>
                  </a:lnTo>
                  <a:lnTo>
                    <a:pt x="181" y="651"/>
                  </a:lnTo>
                  <a:lnTo>
                    <a:pt x="189" y="682"/>
                  </a:lnTo>
                  <a:lnTo>
                    <a:pt x="194" y="713"/>
                  </a:lnTo>
                  <a:lnTo>
                    <a:pt x="199" y="742"/>
                  </a:lnTo>
                  <a:lnTo>
                    <a:pt x="205" y="765"/>
                  </a:lnTo>
                  <a:lnTo>
                    <a:pt x="208" y="784"/>
                  </a:lnTo>
                  <a:lnTo>
                    <a:pt x="212" y="800"/>
                  </a:lnTo>
                  <a:lnTo>
                    <a:pt x="214" y="810"/>
                  </a:lnTo>
                  <a:lnTo>
                    <a:pt x="216" y="814"/>
                  </a:lnTo>
                  <a:lnTo>
                    <a:pt x="254" y="1147"/>
                  </a:lnTo>
                  <a:lnTo>
                    <a:pt x="308" y="845"/>
                  </a:lnTo>
                  <a:lnTo>
                    <a:pt x="306" y="841"/>
                  </a:lnTo>
                  <a:lnTo>
                    <a:pt x="306" y="835"/>
                  </a:lnTo>
                  <a:lnTo>
                    <a:pt x="302" y="823"/>
                  </a:lnTo>
                  <a:lnTo>
                    <a:pt x="300" y="806"/>
                  </a:lnTo>
                  <a:lnTo>
                    <a:pt x="295" y="786"/>
                  </a:lnTo>
                  <a:lnTo>
                    <a:pt x="291" y="765"/>
                  </a:lnTo>
                  <a:lnTo>
                    <a:pt x="286" y="738"/>
                  </a:lnTo>
                  <a:lnTo>
                    <a:pt x="281" y="711"/>
                  </a:lnTo>
                  <a:lnTo>
                    <a:pt x="275" y="680"/>
                  </a:lnTo>
                  <a:lnTo>
                    <a:pt x="270" y="649"/>
                  </a:lnTo>
                  <a:lnTo>
                    <a:pt x="261" y="616"/>
                  </a:lnTo>
                  <a:lnTo>
                    <a:pt x="255" y="583"/>
                  </a:lnTo>
                  <a:lnTo>
                    <a:pt x="248" y="548"/>
                  </a:lnTo>
                  <a:lnTo>
                    <a:pt x="241" y="517"/>
                  </a:lnTo>
                  <a:lnTo>
                    <a:pt x="234" y="484"/>
                  </a:lnTo>
                  <a:lnTo>
                    <a:pt x="227" y="451"/>
                  </a:lnTo>
                  <a:lnTo>
                    <a:pt x="217" y="418"/>
                  </a:lnTo>
                  <a:lnTo>
                    <a:pt x="210" y="389"/>
                  </a:lnTo>
                  <a:lnTo>
                    <a:pt x="201" y="360"/>
                  </a:lnTo>
                  <a:lnTo>
                    <a:pt x="194" y="335"/>
                  </a:lnTo>
                  <a:lnTo>
                    <a:pt x="187" y="310"/>
                  </a:lnTo>
                  <a:lnTo>
                    <a:pt x="180" y="287"/>
                  </a:lnTo>
                  <a:lnTo>
                    <a:pt x="174" y="265"/>
                  </a:lnTo>
                  <a:lnTo>
                    <a:pt x="167" y="248"/>
                  </a:lnTo>
                  <a:lnTo>
                    <a:pt x="160" y="228"/>
                  </a:lnTo>
                  <a:lnTo>
                    <a:pt x="154" y="213"/>
                  </a:lnTo>
                  <a:lnTo>
                    <a:pt x="147" y="199"/>
                  </a:lnTo>
                  <a:lnTo>
                    <a:pt x="144" y="192"/>
                  </a:lnTo>
                  <a:lnTo>
                    <a:pt x="138" y="182"/>
                  </a:lnTo>
                  <a:lnTo>
                    <a:pt x="135" y="178"/>
                  </a:lnTo>
                  <a:lnTo>
                    <a:pt x="133" y="176"/>
                  </a:lnTo>
                  <a:lnTo>
                    <a:pt x="131" y="178"/>
                  </a:lnTo>
                  <a:lnTo>
                    <a:pt x="129" y="180"/>
                  </a:lnTo>
                  <a:lnTo>
                    <a:pt x="127" y="188"/>
                  </a:lnTo>
                  <a:lnTo>
                    <a:pt x="127" y="194"/>
                  </a:lnTo>
                  <a:lnTo>
                    <a:pt x="129" y="205"/>
                  </a:lnTo>
                  <a:lnTo>
                    <a:pt x="129" y="215"/>
                  </a:lnTo>
                  <a:lnTo>
                    <a:pt x="129" y="228"/>
                  </a:lnTo>
                  <a:lnTo>
                    <a:pt x="131" y="240"/>
                  </a:lnTo>
                  <a:lnTo>
                    <a:pt x="133" y="256"/>
                  </a:lnTo>
                  <a:lnTo>
                    <a:pt x="133" y="267"/>
                  </a:lnTo>
                  <a:lnTo>
                    <a:pt x="136" y="281"/>
                  </a:lnTo>
                  <a:lnTo>
                    <a:pt x="138" y="290"/>
                  </a:lnTo>
                  <a:lnTo>
                    <a:pt x="140" y="304"/>
                  </a:lnTo>
                  <a:lnTo>
                    <a:pt x="140" y="312"/>
                  </a:lnTo>
                  <a:lnTo>
                    <a:pt x="142" y="319"/>
                  </a:lnTo>
                  <a:lnTo>
                    <a:pt x="142" y="323"/>
                  </a:lnTo>
                  <a:lnTo>
                    <a:pt x="144" y="325"/>
                  </a:lnTo>
                  <a:lnTo>
                    <a:pt x="142" y="323"/>
                  </a:lnTo>
                  <a:lnTo>
                    <a:pt x="138" y="319"/>
                  </a:lnTo>
                  <a:lnTo>
                    <a:pt x="133" y="312"/>
                  </a:lnTo>
                  <a:lnTo>
                    <a:pt x="129" y="306"/>
                  </a:lnTo>
                  <a:lnTo>
                    <a:pt x="122" y="294"/>
                  </a:lnTo>
                  <a:lnTo>
                    <a:pt x="115" y="285"/>
                  </a:lnTo>
                  <a:lnTo>
                    <a:pt x="108" y="273"/>
                  </a:lnTo>
                  <a:lnTo>
                    <a:pt x="100" y="259"/>
                  </a:lnTo>
                  <a:lnTo>
                    <a:pt x="91" y="246"/>
                  </a:lnTo>
                  <a:lnTo>
                    <a:pt x="82" y="232"/>
                  </a:lnTo>
                  <a:lnTo>
                    <a:pt x="75" y="217"/>
                  </a:lnTo>
                  <a:lnTo>
                    <a:pt x="70" y="205"/>
                  </a:lnTo>
                  <a:lnTo>
                    <a:pt x="63" y="188"/>
                  </a:lnTo>
                  <a:lnTo>
                    <a:pt x="59" y="176"/>
                  </a:lnTo>
                  <a:lnTo>
                    <a:pt x="55" y="163"/>
                  </a:lnTo>
                  <a:lnTo>
                    <a:pt x="55" y="153"/>
                  </a:lnTo>
                  <a:lnTo>
                    <a:pt x="54" y="139"/>
                  </a:lnTo>
                  <a:lnTo>
                    <a:pt x="55" y="132"/>
                  </a:lnTo>
                  <a:lnTo>
                    <a:pt x="59" y="124"/>
                  </a:lnTo>
                  <a:lnTo>
                    <a:pt x="63" y="118"/>
                  </a:lnTo>
                  <a:lnTo>
                    <a:pt x="66" y="112"/>
                  </a:lnTo>
                  <a:lnTo>
                    <a:pt x="75" y="110"/>
                  </a:lnTo>
                  <a:lnTo>
                    <a:pt x="82" y="106"/>
                  </a:lnTo>
                  <a:lnTo>
                    <a:pt x="90" y="104"/>
                  </a:lnTo>
                  <a:lnTo>
                    <a:pt x="99" y="101"/>
                  </a:lnTo>
                  <a:lnTo>
                    <a:pt x="108" y="101"/>
                  </a:lnTo>
                  <a:lnTo>
                    <a:pt x="115" y="101"/>
                  </a:lnTo>
                  <a:lnTo>
                    <a:pt x="126" y="101"/>
                  </a:lnTo>
                  <a:lnTo>
                    <a:pt x="133" y="101"/>
                  </a:lnTo>
                  <a:lnTo>
                    <a:pt x="142" y="102"/>
                  </a:lnTo>
                  <a:lnTo>
                    <a:pt x="149" y="104"/>
                  </a:lnTo>
                  <a:lnTo>
                    <a:pt x="158" y="106"/>
                  </a:lnTo>
                  <a:lnTo>
                    <a:pt x="171" y="110"/>
                  </a:lnTo>
                  <a:lnTo>
                    <a:pt x="181" y="116"/>
                  </a:lnTo>
                  <a:lnTo>
                    <a:pt x="189" y="122"/>
                  </a:lnTo>
                  <a:lnTo>
                    <a:pt x="196" y="132"/>
                  </a:lnTo>
                  <a:lnTo>
                    <a:pt x="198" y="135"/>
                  </a:lnTo>
                  <a:lnTo>
                    <a:pt x="201" y="141"/>
                  </a:lnTo>
                  <a:lnTo>
                    <a:pt x="201" y="149"/>
                  </a:lnTo>
                  <a:lnTo>
                    <a:pt x="205" y="157"/>
                  </a:lnTo>
                  <a:lnTo>
                    <a:pt x="205" y="164"/>
                  </a:lnTo>
                  <a:lnTo>
                    <a:pt x="207" y="174"/>
                  </a:lnTo>
                  <a:lnTo>
                    <a:pt x="207" y="188"/>
                  </a:lnTo>
                  <a:lnTo>
                    <a:pt x="208" y="199"/>
                  </a:lnTo>
                  <a:lnTo>
                    <a:pt x="208" y="215"/>
                  </a:lnTo>
                  <a:lnTo>
                    <a:pt x="212" y="236"/>
                  </a:lnTo>
                  <a:lnTo>
                    <a:pt x="217" y="261"/>
                  </a:lnTo>
                  <a:lnTo>
                    <a:pt x="225" y="290"/>
                  </a:lnTo>
                  <a:lnTo>
                    <a:pt x="232" y="321"/>
                  </a:lnTo>
                  <a:lnTo>
                    <a:pt x="241" y="354"/>
                  </a:lnTo>
                  <a:lnTo>
                    <a:pt x="248" y="387"/>
                  </a:lnTo>
                  <a:lnTo>
                    <a:pt x="261" y="422"/>
                  </a:lnTo>
                  <a:lnTo>
                    <a:pt x="270" y="453"/>
                  </a:lnTo>
                  <a:lnTo>
                    <a:pt x="279" y="484"/>
                  </a:lnTo>
                  <a:lnTo>
                    <a:pt x="288" y="513"/>
                  </a:lnTo>
                  <a:lnTo>
                    <a:pt x="297" y="540"/>
                  </a:lnTo>
                  <a:lnTo>
                    <a:pt x="302" y="562"/>
                  </a:lnTo>
                  <a:lnTo>
                    <a:pt x="309" y="581"/>
                  </a:lnTo>
                  <a:lnTo>
                    <a:pt x="309" y="581"/>
                  </a:lnTo>
                  <a:close/>
                </a:path>
              </a:pathLst>
            </a:custGeom>
            <a:solidFill>
              <a:srgbClr val="A3949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1" name="Freeform 55"/>
            <p:cNvSpPr>
              <a:spLocks/>
            </p:cNvSpPr>
            <p:nvPr/>
          </p:nvSpPr>
          <p:spPr bwMode="auto">
            <a:xfrm>
              <a:off x="2393" y="1030"/>
              <a:ext cx="375" cy="324"/>
            </a:xfrm>
            <a:custGeom>
              <a:avLst/>
              <a:gdLst/>
              <a:ahLst/>
              <a:cxnLst>
                <a:cxn ang="0">
                  <a:pos x="0" y="289"/>
                </a:cxn>
                <a:cxn ang="0">
                  <a:pos x="7" y="283"/>
                </a:cxn>
                <a:cxn ang="0">
                  <a:pos x="22" y="275"/>
                </a:cxn>
                <a:cxn ang="0">
                  <a:pos x="41" y="262"/>
                </a:cxn>
                <a:cxn ang="0">
                  <a:pos x="65" y="248"/>
                </a:cxn>
                <a:cxn ang="0">
                  <a:pos x="90" y="231"/>
                </a:cxn>
                <a:cxn ang="0">
                  <a:pos x="117" y="209"/>
                </a:cxn>
                <a:cxn ang="0">
                  <a:pos x="144" y="186"/>
                </a:cxn>
                <a:cxn ang="0">
                  <a:pos x="169" y="159"/>
                </a:cxn>
                <a:cxn ang="0">
                  <a:pos x="191" y="130"/>
                </a:cxn>
                <a:cxn ang="0">
                  <a:pos x="211" y="103"/>
                </a:cxn>
                <a:cxn ang="0">
                  <a:pos x="227" y="78"/>
                </a:cxn>
                <a:cxn ang="0">
                  <a:pos x="240" y="52"/>
                </a:cxn>
                <a:cxn ang="0">
                  <a:pos x="252" y="31"/>
                </a:cxn>
                <a:cxn ang="0">
                  <a:pos x="261" y="14"/>
                </a:cxn>
                <a:cxn ang="0">
                  <a:pos x="267" y="8"/>
                </a:cxn>
                <a:cxn ang="0">
                  <a:pos x="279" y="4"/>
                </a:cxn>
                <a:cxn ang="0">
                  <a:pos x="294" y="2"/>
                </a:cxn>
                <a:cxn ang="0">
                  <a:pos x="310" y="0"/>
                </a:cxn>
                <a:cxn ang="0">
                  <a:pos x="324" y="0"/>
                </a:cxn>
                <a:cxn ang="0">
                  <a:pos x="339" y="4"/>
                </a:cxn>
                <a:cxn ang="0">
                  <a:pos x="353" y="12"/>
                </a:cxn>
                <a:cxn ang="0">
                  <a:pos x="366" y="29"/>
                </a:cxn>
                <a:cxn ang="0">
                  <a:pos x="371" y="48"/>
                </a:cxn>
                <a:cxn ang="0">
                  <a:pos x="375" y="66"/>
                </a:cxn>
                <a:cxn ang="0">
                  <a:pos x="375" y="81"/>
                </a:cxn>
                <a:cxn ang="0">
                  <a:pos x="373" y="101"/>
                </a:cxn>
                <a:cxn ang="0">
                  <a:pos x="369" y="120"/>
                </a:cxn>
                <a:cxn ang="0">
                  <a:pos x="362" y="140"/>
                </a:cxn>
                <a:cxn ang="0">
                  <a:pos x="353" y="161"/>
                </a:cxn>
                <a:cxn ang="0">
                  <a:pos x="339" y="182"/>
                </a:cxn>
                <a:cxn ang="0">
                  <a:pos x="324" y="203"/>
                </a:cxn>
                <a:cxn ang="0">
                  <a:pos x="308" y="225"/>
                </a:cxn>
                <a:cxn ang="0">
                  <a:pos x="290" y="246"/>
                </a:cxn>
                <a:cxn ang="0">
                  <a:pos x="270" y="262"/>
                </a:cxn>
                <a:cxn ang="0">
                  <a:pos x="249" y="279"/>
                </a:cxn>
                <a:cxn ang="0">
                  <a:pos x="229" y="293"/>
                </a:cxn>
                <a:cxn ang="0">
                  <a:pos x="207" y="304"/>
                </a:cxn>
                <a:cxn ang="0">
                  <a:pos x="187" y="312"/>
                </a:cxn>
                <a:cxn ang="0">
                  <a:pos x="168" y="318"/>
                </a:cxn>
                <a:cxn ang="0">
                  <a:pos x="151" y="322"/>
                </a:cxn>
                <a:cxn ang="0">
                  <a:pos x="135" y="322"/>
                </a:cxn>
                <a:cxn ang="0">
                  <a:pos x="123" y="320"/>
                </a:cxn>
                <a:cxn ang="0">
                  <a:pos x="110" y="316"/>
                </a:cxn>
                <a:cxn ang="0">
                  <a:pos x="106" y="306"/>
                </a:cxn>
                <a:cxn ang="0">
                  <a:pos x="115" y="293"/>
                </a:cxn>
                <a:cxn ang="0">
                  <a:pos x="128" y="277"/>
                </a:cxn>
                <a:cxn ang="0">
                  <a:pos x="142" y="267"/>
                </a:cxn>
                <a:cxn ang="0">
                  <a:pos x="148" y="262"/>
                </a:cxn>
                <a:cxn ang="0">
                  <a:pos x="141" y="264"/>
                </a:cxn>
                <a:cxn ang="0">
                  <a:pos x="124" y="271"/>
                </a:cxn>
                <a:cxn ang="0">
                  <a:pos x="106" y="275"/>
                </a:cxn>
                <a:cxn ang="0">
                  <a:pos x="92" y="279"/>
                </a:cxn>
                <a:cxn ang="0">
                  <a:pos x="77" y="283"/>
                </a:cxn>
                <a:cxn ang="0">
                  <a:pos x="63" y="283"/>
                </a:cxn>
                <a:cxn ang="0">
                  <a:pos x="49" y="285"/>
                </a:cxn>
                <a:cxn ang="0">
                  <a:pos x="34" y="287"/>
                </a:cxn>
                <a:cxn ang="0">
                  <a:pos x="16" y="289"/>
                </a:cxn>
                <a:cxn ang="0">
                  <a:pos x="2" y="289"/>
                </a:cxn>
                <a:cxn ang="0">
                  <a:pos x="0" y="289"/>
                </a:cxn>
              </a:cxnLst>
              <a:rect l="0" t="0" r="r" b="b"/>
              <a:pathLst>
                <a:path w="375" h="324">
                  <a:moveTo>
                    <a:pt x="0" y="289"/>
                  </a:moveTo>
                  <a:lnTo>
                    <a:pt x="0" y="289"/>
                  </a:lnTo>
                  <a:lnTo>
                    <a:pt x="4" y="287"/>
                  </a:lnTo>
                  <a:lnTo>
                    <a:pt x="7" y="283"/>
                  </a:lnTo>
                  <a:lnTo>
                    <a:pt x="14" y="279"/>
                  </a:lnTo>
                  <a:lnTo>
                    <a:pt x="22" y="275"/>
                  </a:lnTo>
                  <a:lnTo>
                    <a:pt x="32" y="269"/>
                  </a:lnTo>
                  <a:lnTo>
                    <a:pt x="41" y="262"/>
                  </a:lnTo>
                  <a:lnTo>
                    <a:pt x="54" y="258"/>
                  </a:lnTo>
                  <a:lnTo>
                    <a:pt x="65" y="248"/>
                  </a:lnTo>
                  <a:lnTo>
                    <a:pt x="77" y="240"/>
                  </a:lnTo>
                  <a:lnTo>
                    <a:pt x="90" y="231"/>
                  </a:lnTo>
                  <a:lnTo>
                    <a:pt x="104" y="221"/>
                  </a:lnTo>
                  <a:lnTo>
                    <a:pt x="117" y="209"/>
                  </a:lnTo>
                  <a:lnTo>
                    <a:pt x="132" y="198"/>
                  </a:lnTo>
                  <a:lnTo>
                    <a:pt x="144" y="186"/>
                  </a:lnTo>
                  <a:lnTo>
                    <a:pt x="159" y="174"/>
                  </a:lnTo>
                  <a:lnTo>
                    <a:pt x="169" y="159"/>
                  </a:lnTo>
                  <a:lnTo>
                    <a:pt x="180" y="145"/>
                  </a:lnTo>
                  <a:lnTo>
                    <a:pt x="191" y="130"/>
                  </a:lnTo>
                  <a:lnTo>
                    <a:pt x="202" y="116"/>
                  </a:lnTo>
                  <a:lnTo>
                    <a:pt x="211" y="103"/>
                  </a:lnTo>
                  <a:lnTo>
                    <a:pt x="220" y="89"/>
                  </a:lnTo>
                  <a:lnTo>
                    <a:pt x="227" y="78"/>
                  </a:lnTo>
                  <a:lnTo>
                    <a:pt x="236" y="66"/>
                  </a:lnTo>
                  <a:lnTo>
                    <a:pt x="240" y="52"/>
                  </a:lnTo>
                  <a:lnTo>
                    <a:pt x="247" y="43"/>
                  </a:lnTo>
                  <a:lnTo>
                    <a:pt x="252" y="31"/>
                  </a:lnTo>
                  <a:lnTo>
                    <a:pt x="256" y="25"/>
                  </a:lnTo>
                  <a:lnTo>
                    <a:pt x="261" y="14"/>
                  </a:lnTo>
                  <a:lnTo>
                    <a:pt x="263" y="10"/>
                  </a:lnTo>
                  <a:lnTo>
                    <a:pt x="267" y="8"/>
                  </a:lnTo>
                  <a:lnTo>
                    <a:pt x="276" y="6"/>
                  </a:lnTo>
                  <a:lnTo>
                    <a:pt x="279" y="4"/>
                  </a:lnTo>
                  <a:lnTo>
                    <a:pt x="286" y="4"/>
                  </a:lnTo>
                  <a:lnTo>
                    <a:pt x="294" y="2"/>
                  </a:lnTo>
                  <a:lnTo>
                    <a:pt x="303" y="2"/>
                  </a:lnTo>
                  <a:lnTo>
                    <a:pt x="310" y="0"/>
                  </a:lnTo>
                  <a:lnTo>
                    <a:pt x="317" y="0"/>
                  </a:lnTo>
                  <a:lnTo>
                    <a:pt x="324" y="0"/>
                  </a:lnTo>
                  <a:lnTo>
                    <a:pt x="333" y="4"/>
                  </a:lnTo>
                  <a:lnTo>
                    <a:pt x="339" y="4"/>
                  </a:lnTo>
                  <a:lnTo>
                    <a:pt x="346" y="8"/>
                  </a:lnTo>
                  <a:lnTo>
                    <a:pt x="353" y="12"/>
                  </a:lnTo>
                  <a:lnTo>
                    <a:pt x="358" y="17"/>
                  </a:lnTo>
                  <a:lnTo>
                    <a:pt x="366" y="29"/>
                  </a:lnTo>
                  <a:lnTo>
                    <a:pt x="371" y="43"/>
                  </a:lnTo>
                  <a:lnTo>
                    <a:pt x="371" y="48"/>
                  </a:lnTo>
                  <a:lnTo>
                    <a:pt x="373" y="56"/>
                  </a:lnTo>
                  <a:lnTo>
                    <a:pt x="375" y="66"/>
                  </a:lnTo>
                  <a:lnTo>
                    <a:pt x="375" y="74"/>
                  </a:lnTo>
                  <a:lnTo>
                    <a:pt x="375" y="81"/>
                  </a:lnTo>
                  <a:lnTo>
                    <a:pt x="375" y="91"/>
                  </a:lnTo>
                  <a:lnTo>
                    <a:pt x="373" y="101"/>
                  </a:lnTo>
                  <a:lnTo>
                    <a:pt x="371" y="110"/>
                  </a:lnTo>
                  <a:lnTo>
                    <a:pt x="369" y="120"/>
                  </a:lnTo>
                  <a:lnTo>
                    <a:pt x="367" y="130"/>
                  </a:lnTo>
                  <a:lnTo>
                    <a:pt x="362" y="140"/>
                  </a:lnTo>
                  <a:lnTo>
                    <a:pt x="358" y="151"/>
                  </a:lnTo>
                  <a:lnTo>
                    <a:pt x="353" y="161"/>
                  </a:lnTo>
                  <a:lnTo>
                    <a:pt x="346" y="172"/>
                  </a:lnTo>
                  <a:lnTo>
                    <a:pt x="339" y="182"/>
                  </a:lnTo>
                  <a:lnTo>
                    <a:pt x="333" y="194"/>
                  </a:lnTo>
                  <a:lnTo>
                    <a:pt x="324" y="203"/>
                  </a:lnTo>
                  <a:lnTo>
                    <a:pt x="317" y="215"/>
                  </a:lnTo>
                  <a:lnTo>
                    <a:pt x="308" y="225"/>
                  </a:lnTo>
                  <a:lnTo>
                    <a:pt x="299" y="236"/>
                  </a:lnTo>
                  <a:lnTo>
                    <a:pt x="290" y="246"/>
                  </a:lnTo>
                  <a:lnTo>
                    <a:pt x="279" y="254"/>
                  </a:lnTo>
                  <a:lnTo>
                    <a:pt x="270" y="262"/>
                  </a:lnTo>
                  <a:lnTo>
                    <a:pt x="259" y="271"/>
                  </a:lnTo>
                  <a:lnTo>
                    <a:pt x="249" y="279"/>
                  </a:lnTo>
                  <a:lnTo>
                    <a:pt x="240" y="287"/>
                  </a:lnTo>
                  <a:lnTo>
                    <a:pt x="229" y="293"/>
                  </a:lnTo>
                  <a:lnTo>
                    <a:pt x="220" y="300"/>
                  </a:lnTo>
                  <a:lnTo>
                    <a:pt x="207" y="304"/>
                  </a:lnTo>
                  <a:lnTo>
                    <a:pt x="198" y="308"/>
                  </a:lnTo>
                  <a:lnTo>
                    <a:pt x="187" y="312"/>
                  </a:lnTo>
                  <a:lnTo>
                    <a:pt x="178" y="316"/>
                  </a:lnTo>
                  <a:lnTo>
                    <a:pt x="168" y="318"/>
                  </a:lnTo>
                  <a:lnTo>
                    <a:pt x="160" y="320"/>
                  </a:lnTo>
                  <a:lnTo>
                    <a:pt x="151" y="322"/>
                  </a:lnTo>
                  <a:lnTo>
                    <a:pt x="144" y="324"/>
                  </a:lnTo>
                  <a:lnTo>
                    <a:pt x="135" y="322"/>
                  </a:lnTo>
                  <a:lnTo>
                    <a:pt x="128" y="322"/>
                  </a:lnTo>
                  <a:lnTo>
                    <a:pt x="123" y="320"/>
                  </a:lnTo>
                  <a:lnTo>
                    <a:pt x="117" y="320"/>
                  </a:lnTo>
                  <a:lnTo>
                    <a:pt x="110" y="316"/>
                  </a:lnTo>
                  <a:lnTo>
                    <a:pt x="108" y="314"/>
                  </a:lnTo>
                  <a:lnTo>
                    <a:pt x="106" y="306"/>
                  </a:lnTo>
                  <a:lnTo>
                    <a:pt x="108" y="298"/>
                  </a:lnTo>
                  <a:lnTo>
                    <a:pt x="115" y="293"/>
                  </a:lnTo>
                  <a:lnTo>
                    <a:pt x="123" y="285"/>
                  </a:lnTo>
                  <a:lnTo>
                    <a:pt x="128" y="277"/>
                  </a:lnTo>
                  <a:lnTo>
                    <a:pt x="135" y="271"/>
                  </a:lnTo>
                  <a:lnTo>
                    <a:pt x="142" y="267"/>
                  </a:lnTo>
                  <a:lnTo>
                    <a:pt x="148" y="264"/>
                  </a:lnTo>
                  <a:lnTo>
                    <a:pt x="148" y="262"/>
                  </a:lnTo>
                  <a:lnTo>
                    <a:pt x="144" y="262"/>
                  </a:lnTo>
                  <a:lnTo>
                    <a:pt x="141" y="264"/>
                  </a:lnTo>
                  <a:lnTo>
                    <a:pt x="133" y="267"/>
                  </a:lnTo>
                  <a:lnTo>
                    <a:pt x="124" y="271"/>
                  </a:lnTo>
                  <a:lnTo>
                    <a:pt x="112" y="275"/>
                  </a:lnTo>
                  <a:lnTo>
                    <a:pt x="106" y="275"/>
                  </a:lnTo>
                  <a:lnTo>
                    <a:pt x="101" y="279"/>
                  </a:lnTo>
                  <a:lnTo>
                    <a:pt x="92" y="279"/>
                  </a:lnTo>
                  <a:lnTo>
                    <a:pt x="86" y="283"/>
                  </a:lnTo>
                  <a:lnTo>
                    <a:pt x="77" y="283"/>
                  </a:lnTo>
                  <a:lnTo>
                    <a:pt x="70" y="283"/>
                  </a:lnTo>
                  <a:lnTo>
                    <a:pt x="63" y="283"/>
                  </a:lnTo>
                  <a:lnTo>
                    <a:pt x="56" y="285"/>
                  </a:lnTo>
                  <a:lnTo>
                    <a:pt x="49" y="285"/>
                  </a:lnTo>
                  <a:lnTo>
                    <a:pt x="41" y="287"/>
                  </a:lnTo>
                  <a:lnTo>
                    <a:pt x="34" y="287"/>
                  </a:lnTo>
                  <a:lnTo>
                    <a:pt x="29" y="289"/>
                  </a:lnTo>
                  <a:lnTo>
                    <a:pt x="16" y="289"/>
                  </a:lnTo>
                  <a:lnTo>
                    <a:pt x="7" y="289"/>
                  </a:lnTo>
                  <a:lnTo>
                    <a:pt x="2" y="289"/>
                  </a:lnTo>
                  <a:lnTo>
                    <a:pt x="0" y="289"/>
                  </a:lnTo>
                  <a:lnTo>
                    <a:pt x="0" y="289"/>
                  </a:lnTo>
                  <a:close/>
                </a:path>
              </a:pathLst>
            </a:custGeom>
            <a:solidFill>
              <a:srgbClr val="E8D9D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2" name="Freeform 56"/>
            <p:cNvSpPr>
              <a:spLocks/>
            </p:cNvSpPr>
            <p:nvPr/>
          </p:nvSpPr>
          <p:spPr bwMode="auto">
            <a:xfrm>
              <a:off x="2822" y="759"/>
              <a:ext cx="1307" cy="349"/>
            </a:xfrm>
            <a:custGeom>
              <a:avLst/>
              <a:gdLst/>
              <a:ahLst/>
              <a:cxnLst>
                <a:cxn ang="0">
                  <a:pos x="34" y="349"/>
                </a:cxn>
                <a:cxn ang="0">
                  <a:pos x="41" y="345"/>
                </a:cxn>
                <a:cxn ang="0">
                  <a:pos x="66" y="337"/>
                </a:cxn>
                <a:cxn ang="0">
                  <a:pos x="104" y="323"/>
                </a:cxn>
                <a:cxn ang="0">
                  <a:pos x="156" y="308"/>
                </a:cxn>
                <a:cxn ang="0">
                  <a:pos x="216" y="288"/>
                </a:cxn>
                <a:cxn ang="0">
                  <a:pos x="288" y="269"/>
                </a:cxn>
                <a:cxn ang="0">
                  <a:pos x="363" y="250"/>
                </a:cxn>
                <a:cxn ang="0">
                  <a:pos x="446" y="232"/>
                </a:cxn>
                <a:cxn ang="0">
                  <a:pos x="529" y="211"/>
                </a:cxn>
                <a:cxn ang="0">
                  <a:pos x="614" y="194"/>
                </a:cxn>
                <a:cxn ang="0">
                  <a:pos x="696" y="172"/>
                </a:cxn>
                <a:cxn ang="0">
                  <a:pos x="779" y="155"/>
                </a:cxn>
                <a:cxn ang="0">
                  <a:pos x="857" y="133"/>
                </a:cxn>
                <a:cxn ang="0">
                  <a:pos x="930" y="118"/>
                </a:cxn>
                <a:cxn ang="0">
                  <a:pos x="1001" y="104"/>
                </a:cxn>
                <a:cxn ang="0">
                  <a:pos x="1064" y="93"/>
                </a:cxn>
                <a:cxn ang="0">
                  <a:pos x="1118" y="83"/>
                </a:cxn>
                <a:cxn ang="0">
                  <a:pos x="1166" y="79"/>
                </a:cxn>
                <a:cxn ang="0">
                  <a:pos x="1208" y="75"/>
                </a:cxn>
                <a:cxn ang="0">
                  <a:pos x="1240" y="75"/>
                </a:cxn>
                <a:cxn ang="0">
                  <a:pos x="1267" y="75"/>
                </a:cxn>
                <a:cxn ang="0">
                  <a:pos x="1285" y="77"/>
                </a:cxn>
                <a:cxn ang="0">
                  <a:pos x="1296" y="79"/>
                </a:cxn>
                <a:cxn ang="0">
                  <a:pos x="1301" y="79"/>
                </a:cxn>
                <a:cxn ang="0">
                  <a:pos x="1303" y="0"/>
                </a:cxn>
                <a:cxn ang="0">
                  <a:pos x="1285" y="2"/>
                </a:cxn>
                <a:cxn ang="0">
                  <a:pos x="1253" y="8"/>
                </a:cxn>
                <a:cxn ang="0">
                  <a:pos x="1208" y="15"/>
                </a:cxn>
                <a:cxn ang="0">
                  <a:pos x="1150" y="25"/>
                </a:cxn>
                <a:cxn ang="0">
                  <a:pos x="1085" y="35"/>
                </a:cxn>
                <a:cxn ang="0">
                  <a:pos x="1010" y="48"/>
                </a:cxn>
                <a:cxn ang="0">
                  <a:pos x="932" y="64"/>
                </a:cxn>
                <a:cxn ang="0">
                  <a:pos x="849" y="79"/>
                </a:cxn>
                <a:cxn ang="0">
                  <a:pos x="767" y="97"/>
                </a:cxn>
                <a:cxn ang="0">
                  <a:pos x="684" y="120"/>
                </a:cxn>
                <a:cxn ang="0">
                  <a:pos x="606" y="141"/>
                </a:cxn>
                <a:cxn ang="0">
                  <a:pos x="540" y="163"/>
                </a:cxn>
                <a:cxn ang="0">
                  <a:pos x="484" y="180"/>
                </a:cxn>
                <a:cxn ang="0">
                  <a:pos x="444" y="194"/>
                </a:cxn>
                <a:cxn ang="0">
                  <a:pos x="423" y="201"/>
                </a:cxn>
                <a:cxn ang="0">
                  <a:pos x="419" y="203"/>
                </a:cxn>
                <a:cxn ang="0">
                  <a:pos x="407" y="205"/>
                </a:cxn>
                <a:cxn ang="0">
                  <a:pos x="385" y="211"/>
                </a:cxn>
                <a:cxn ang="0">
                  <a:pos x="356" y="219"/>
                </a:cxn>
                <a:cxn ang="0">
                  <a:pos x="324" y="228"/>
                </a:cxn>
                <a:cxn ang="0">
                  <a:pos x="284" y="236"/>
                </a:cxn>
                <a:cxn ang="0">
                  <a:pos x="243" y="246"/>
                </a:cxn>
                <a:cxn ang="0">
                  <a:pos x="203" y="256"/>
                </a:cxn>
                <a:cxn ang="0">
                  <a:pos x="163" y="263"/>
                </a:cxn>
                <a:cxn ang="0">
                  <a:pos x="127" y="271"/>
                </a:cxn>
                <a:cxn ang="0">
                  <a:pos x="93" y="279"/>
                </a:cxn>
                <a:cxn ang="0">
                  <a:pos x="64" y="285"/>
                </a:cxn>
                <a:cxn ang="0">
                  <a:pos x="39" y="288"/>
                </a:cxn>
                <a:cxn ang="0">
                  <a:pos x="19" y="290"/>
                </a:cxn>
                <a:cxn ang="0">
                  <a:pos x="1" y="294"/>
                </a:cxn>
                <a:cxn ang="0">
                  <a:pos x="0" y="296"/>
                </a:cxn>
              </a:cxnLst>
              <a:rect l="0" t="0" r="r" b="b"/>
              <a:pathLst>
                <a:path w="1307" h="349">
                  <a:moveTo>
                    <a:pt x="0" y="296"/>
                  </a:moveTo>
                  <a:lnTo>
                    <a:pt x="34" y="349"/>
                  </a:lnTo>
                  <a:lnTo>
                    <a:pt x="36" y="347"/>
                  </a:lnTo>
                  <a:lnTo>
                    <a:pt x="41" y="345"/>
                  </a:lnTo>
                  <a:lnTo>
                    <a:pt x="52" y="341"/>
                  </a:lnTo>
                  <a:lnTo>
                    <a:pt x="66" y="337"/>
                  </a:lnTo>
                  <a:lnTo>
                    <a:pt x="84" y="329"/>
                  </a:lnTo>
                  <a:lnTo>
                    <a:pt x="104" y="323"/>
                  </a:lnTo>
                  <a:lnTo>
                    <a:pt x="129" y="314"/>
                  </a:lnTo>
                  <a:lnTo>
                    <a:pt x="156" y="308"/>
                  </a:lnTo>
                  <a:lnTo>
                    <a:pt x="183" y="296"/>
                  </a:lnTo>
                  <a:lnTo>
                    <a:pt x="216" y="288"/>
                  </a:lnTo>
                  <a:lnTo>
                    <a:pt x="250" y="279"/>
                  </a:lnTo>
                  <a:lnTo>
                    <a:pt x="288" y="269"/>
                  </a:lnTo>
                  <a:lnTo>
                    <a:pt x="324" y="259"/>
                  </a:lnTo>
                  <a:lnTo>
                    <a:pt x="363" y="250"/>
                  </a:lnTo>
                  <a:lnTo>
                    <a:pt x="403" y="240"/>
                  </a:lnTo>
                  <a:lnTo>
                    <a:pt x="446" y="232"/>
                  </a:lnTo>
                  <a:lnTo>
                    <a:pt x="486" y="221"/>
                  </a:lnTo>
                  <a:lnTo>
                    <a:pt x="529" y="211"/>
                  </a:lnTo>
                  <a:lnTo>
                    <a:pt x="570" y="203"/>
                  </a:lnTo>
                  <a:lnTo>
                    <a:pt x="614" y="194"/>
                  </a:lnTo>
                  <a:lnTo>
                    <a:pt x="653" y="182"/>
                  </a:lnTo>
                  <a:lnTo>
                    <a:pt x="696" y="172"/>
                  </a:lnTo>
                  <a:lnTo>
                    <a:pt x="736" y="163"/>
                  </a:lnTo>
                  <a:lnTo>
                    <a:pt x="779" y="155"/>
                  </a:lnTo>
                  <a:lnTo>
                    <a:pt x="817" y="143"/>
                  </a:lnTo>
                  <a:lnTo>
                    <a:pt x="857" y="133"/>
                  </a:lnTo>
                  <a:lnTo>
                    <a:pt x="894" y="126"/>
                  </a:lnTo>
                  <a:lnTo>
                    <a:pt x="930" y="118"/>
                  </a:lnTo>
                  <a:lnTo>
                    <a:pt x="966" y="110"/>
                  </a:lnTo>
                  <a:lnTo>
                    <a:pt x="1001" y="104"/>
                  </a:lnTo>
                  <a:lnTo>
                    <a:pt x="1033" y="97"/>
                  </a:lnTo>
                  <a:lnTo>
                    <a:pt x="1064" y="93"/>
                  </a:lnTo>
                  <a:lnTo>
                    <a:pt x="1091" y="87"/>
                  </a:lnTo>
                  <a:lnTo>
                    <a:pt x="1118" y="83"/>
                  </a:lnTo>
                  <a:lnTo>
                    <a:pt x="1143" y="81"/>
                  </a:lnTo>
                  <a:lnTo>
                    <a:pt x="1166" y="79"/>
                  </a:lnTo>
                  <a:lnTo>
                    <a:pt x="1188" y="77"/>
                  </a:lnTo>
                  <a:lnTo>
                    <a:pt x="1208" y="75"/>
                  </a:lnTo>
                  <a:lnTo>
                    <a:pt x="1226" y="75"/>
                  </a:lnTo>
                  <a:lnTo>
                    <a:pt x="1240" y="75"/>
                  </a:lnTo>
                  <a:lnTo>
                    <a:pt x="1255" y="75"/>
                  </a:lnTo>
                  <a:lnTo>
                    <a:pt x="1267" y="75"/>
                  </a:lnTo>
                  <a:lnTo>
                    <a:pt x="1276" y="75"/>
                  </a:lnTo>
                  <a:lnTo>
                    <a:pt x="1285" y="77"/>
                  </a:lnTo>
                  <a:lnTo>
                    <a:pt x="1292" y="77"/>
                  </a:lnTo>
                  <a:lnTo>
                    <a:pt x="1296" y="79"/>
                  </a:lnTo>
                  <a:lnTo>
                    <a:pt x="1300" y="79"/>
                  </a:lnTo>
                  <a:lnTo>
                    <a:pt x="1301" y="79"/>
                  </a:lnTo>
                  <a:lnTo>
                    <a:pt x="1307" y="0"/>
                  </a:lnTo>
                  <a:lnTo>
                    <a:pt x="1303" y="0"/>
                  </a:lnTo>
                  <a:lnTo>
                    <a:pt x="1296" y="0"/>
                  </a:lnTo>
                  <a:lnTo>
                    <a:pt x="1285" y="2"/>
                  </a:lnTo>
                  <a:lnTo>
                    <a:pt x="1273" y="6"/>
                  </a:lnTo>
                  <a:lnTo>
                    <a:pt x="1253" y="8"/>
                  </a:lnTo>
                  <a:lnTo>
                    <a:pt x="1233" y="11"/>
                  </a:lnTo>
                  <a:lnTo>
                    <a:pt x="1208" y="15"/>
                  </a:lnTo>
                  <a:lnTo>
                    <a:pt x="1181" y="21"/>
                  </a:lnTo>
                  <a:lnTo>
                    <a:pt x="1150" y="25"/>
                  </a:lnTo>
                  <a:lnTo>
                    <a:pt x="1118" y="31"/>
                  </a:lnTo>
                  <a:lnTo>
                    <a:pt x="1085" y="35"/>
                  </a:lnTo>
                  <a:lnTo>
                    <a:pt x="1049" y="44"/>
                  </a:lnTo>
                  <a:lnTo>
                    <a:pt x="1010" y="48"/>
                  </a:lnTo>
                  <a:lnTo>
                    <a:pt x="972" y="56"/>
                  </a:lnTo>
                  <a:lnTo>
                    <a:pt x="932" y="64"/>
                  </a:lnTo>
                  <a:lnTo>
                    <a:pt x="893" y="71"/>
                  </a:lnTo>
                  <a:lnTo>
                    <a:pt x="849" y="79"/>
                  </a:lnTo>
                  <a:lnTo>
                    <a:pt x="808" y="87"/>
                  </a:lnTo>
                  <a:lnTo>
                    <a:pt x="767" y="97"/>
                  </a:lnTo>
                  <a:lnTo>
                    <a:pt x="725" y="108"/>
                  </a:lnTo>
                  <a:lnTo>
                    <a:pt x="684" y="120"/>
                  </a:lnTo>
                  <a:lnTo>
                    <a:pt x="646" y="130"/>
                  </a:lnTo>
                  <a:lnTo>
                    <a:pt x="606" y="141"/>
                  </a:lnTo>
                  <a:lnTo>
                    <a:pt x="574" y="153"/>
                  </a:lnTo>
                  <a:lnTo>
                    <a:pt x="540" y="163"/>
                  </a:lnTo>
                  <a:lnTo>
                    <a:pt x="509" y="172"/>
                  </a:lnTo>
                  <a:lnTo>
                    <a:pt x="484" y="180"/>
                  </a:lnTo>
                  <a:lnTo>
                    <a:pt x="462" y="188"/>
                  </a:lnTo>
                  <a:lnTo>
                    <a:pt x="444" y="194"/>
                  </a:lnTo>
                  <a:lnTo>
                    <a:pt x="430" y="197"/>
                  </a:lnTo>
                  <a:lnTo>
                    <a:pt x="423" y="201"/>
                  </a:lnTo>
                  <a:lnTo>
                    <a:pt x="421" y="203"/>
                  </a:lnTo>
                  <a:lnTo>
                    <a:pt x="419" y="203"/>
                  </a:lnTo>
                  <a:lnTo>
                    <a:pt x="416" y="203"/>
                  </a:lnTo>
                  <a:lnTo>
                    <a:pt x="407" y="205"/>
                  </a:lnTo>
                  <a:lnTo>
                    <a:pt x="397" y="209"/>
                  </a:lnTo>
                  <a:lnTo>
                    <a:pt x="385" y="211"/>
                  </a:lnTo>
                  <a:lnTo>
                    <a:pt x="372" y="215"/>
                  </a:lnTo>
                  <a:lnTo>
                    <a:pt x="356" y="219"/>
                  </a:lnTo>
                  <a:lnTo>
                    <a:pt x="342" y="225"/>
                  </a:lnTo>
                  <a:lnTo>
                    <a:pt x="324" y="228"/>
                  </a:lnTo>
                  <a:lnTo>
                    <a:pt x="304" y="232"/>
                  </a:lnTo>
                  <a:lnTo>
                    <a:pt x="284" y="236"/>
                  </a:lnTo>
                  <a:lnTo>
                    <a:pt x="264" y="242"/>
                  </a:lnTo>
                  <a:lnTo>
                    <a:pt x="243" y="246"/>
                  </a:lnTo>
                  <a:lnTo>
                    <a:pt x="225" y="250"/>
                  </a:lnTo>
                  <a:lnTo>
                    <a:pt x="203" y="256"/>
                  </a:lnTo>
                  <a:lnTo>
                    <a:pt x="183" y="261"/>
                  </a:lnTo>
                  <a:lnTo>
                    <a:pt x="163" y="263"/>
                  </a:lnTo>
                  <a:lnTo>
                    <a:pt x="145" y="267"/>
                  </a:lnTo>
                  <a:lnTo>
                    <a:pt x="127" y="271"/>
                  </a:lnTo>
                  <a:lnTo>
                    <a:pt x="111" y="275"/>
                  </a:lnTo>
                  <a:lnTo>
                    <a:pt x="93" y="279"/>
                  </a:lnTo>
                  <a:lnTo>
                    <a:pt x="79" y="281"/>
                  </a:lnTo>
                  <a:lnTo>
                    <a:pt x="64" y="285"/>
                  </a:lnTo>
                  <a:lnTo>
                    <a:pt x="54" y="287"/>
                  </a:lnTo>
                  <a:lnTo>
                    <a:pt x="39" y="288"/>
                  </a:lnTo>
                  <a:lnTo>
                    <a:pt x="28" y="288"/>
                  </a:lnTo>
                  <a:lnTo>
                    <a:pt x="19" y="290"/>
                  </a:lnTo>
                  <a:lnTo>
                    <a:pt x="14" y="292"/>
                  </a:lnTo>
                  <a:lnTo>
                    <a:pt x="1" y="294"/>
                  </a:lnTo>
                  <a:lnTo>
                    <a:pt x="0" y="296"/>
                  </a:lnTo>
                  <a:lnTo>
                    <a:pt x="0" y="296"/>
                  </a:lnTo>
                  <a:close/>
                </a:path>
              </a:pathLst>
            </a:custGeom>
            <a:solidFill>
              <a:srgbClr val="E8D9D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3" name="Freeform 57"/>
            <p:cNvSpPr>
              <a:spLocks/>
            </p:cNvSpPr>
            <p:nvPr/>
          </p:nvSpPr>
          <p:spPr bwMode="auto">
            <a:xfrm>
              <a:off x="2786" y="1421"/>
              <a:ext cx="1220" cy="258"/>
            </a:xfrm>
            <a:custGeom>
              <a:avLst/>
              <a:gdLst/>
              <a:ahLst/>
              <a:cxnLst>
                <a:cxn ang="0">
                  <a:pos x="54" y="186"/>
                </a:cxn>
                <a:cxn ang="0">
                  <a:pos x="79" y="179"/>
                </a:cxn>
                <a:cxn ang="0">
                  <a:pos x="127" y="163"/>
                </a:cxn>
                <a:cxn ang="0">
                  <a:pos x="196" y="146"/>
                </a:cxn>
                <a:cxn ang="0">
                  <a:pos x="279" y="124"/>
                </a:cxn>
                <a:cxn ang="0">
                  <a:pos x="376" y="101"/>
                </a:cxn>
                <a:cxn ang="0">
                  <a:pos x="480" y="78"/>
                </a:cxn>
                <a:cxn ang="0">
                  <a:pos x="590" y="59"/>
                </a:cxn>
                <a:cxn ang="0">
                  <a:pos x="698" y="41"/>
                </a:cxn>
                <a:cxn ang="0">
                  <a:pos x="804" y="26"/>
                </a:cxn>
                <a:cxn ang="0">
                  <a:pos x="907" y="16"/>
                </a:cxn>
                <a:cxn ang="0">
                  <a:pos x="999" y="8"/>
                </a:cxn>
                <a:cxn ang="0">
                  <a:pos x="1078" y="4"/>
                </a:cxn>
                <a:cxn ang="0">
                  <a:pos x="1143" y="0"/>
                </a:cxn>
                <a:cxn ang="0">
                  <a:pos x="1190" y="0"/>
                </a:cxn>
                <a:cxn ang="0">
                  <a:pos x="1217" y="0"/>
                </a:cxn>
                <a:cxn ang="0">
                  <a:pos x="1217" y="0"/>
                </a:cxn>
                <a:cxn ang="0">
                  <a:pos x="1202" y="0"/>
                </a:cxn>
                <a:cxn ang="0">
                  <a:pos x="1175" y="0"/>
                </a:cxn>
                <a:cxn ang="0">
                  <a:pos x="1134" y="6"/>
                </a:cxn>
                <a:cxn ang="0">
                  <a:pos x="1078" y="14"/>
                </a:cxn>
                <a:cxn ang="0">
                  <a:pos x="1006" y="22"/>
                </a:cxn>
                <a:cxn ang="0">
                  <a:pos x="921" y="39"/>
                </a:cxn>
                <a:cxn ang="0">
                  <a:pos x="822" y="57"/>
                </a:cxn>
                <a:cxn ang="0">
                  <a:pos x="709" y="82"/>
                </a:cxn>
                <a:cxn ang="0">
                  <a:pos x="581" y="111"/>
                </a:cxn>
                <a:cxn ang="0">
                  <a:pos x="453" y="142"/>
                </a:cxn>
                <a:cxn ang="0">
                  <a:pos x="327" y="171"/>
                </a:cxn>
                <a:cxn ang="0">
                  <a:pos x="212" y="200"/>
                </a:cxn>
                <a:cxn ang="0">
                  <a:pos x="115" y="225"/>
                </a:cxn>
                <a:cxn ang="0">
                  <a:pos x="43" y="245"/>
                </a:cxn>
                <a:cxn ang="0">
                  <a:pos x="3" y="254"/>
                </a:cxn>
                <a:cxn ang="0">
                  <a:pos x="50" y="188"/>
                </a:cxn>
              </a:cxnLst>
              <a:rect l="0" t="0" r="r" b="b"/>
              <a:pathLst>
                <a:path w="1220" h="258">
                  <a:moveTo>
                    <a:pt x="50" y="188"/>
                  </a:moveTo>
                  <a:lnTo>
                    <a:pt x="54" y="186"/>
                  </a:lnTo>
                  <a:lnTo>
                    <a:pt x="63" y="184"/>
                  </a:lnTo>
                  <a:lnTo>
                    <a:pt x="79" y="179"/>
                  </a:lnTo>
                  <a:lnTo>
                    <a:pt x="100" y="173"/>
                  </a:lnTo>
                  <a:lnTo>
                    <a:pt x="127" y="163"/>
                  </a:lnTo>
                  <a:lnTo>
                    <a:pt x="160" y="155"/>
                  </a:lnTo>
                  <a:lnTo>
                    <a:pt x="196" y="146"/>
                  </a:lnTo>
                  <a:lnTo>
                    <a:pt x="237" y="136"/>
                  </a:lnTo>
                  <a:lnTo>
                    <a:pt x="279" y="124"/>
                  </a:lnTo>
                  <a:lnTo>
                    <a:pt x="327" y="113"/>
                  </a:lnTo>
                  <a:lnTo>
                    <a:pt x="376" y="101"/>
                  </a:lnTo>
                  <a:lnTo>
                    <a:pt x="428" y="90"/>
                  </a:lnTo>
                  <a:lnTo>
                    <a:pt x="480" y="78"/>
                  </a:lnTo>
                  <a:lnTo>
                    <a:pt x="534" y="68"/>
                  </a:lnTo>
                  <a:lnTo>
                    <a:pt x="590" y="59"/>
                  </a:lnTo>
                  <a:lnTo>
                    <a:pt x="644" y="51"/>
                  </a:lnTo>
                  <a:lnTo>
                    <a:pt x="698" y="41"/>
                  </a:lnTo>
                  <a:lnTo>
                    <a:pt x="752" y="33"/>
                  </a:lnTo>
                  <a:lnTo>
                    <a:pt x="804" y="26"/>
                  </a:lnTo>
                  <a:lnTo>
                    <a:pt x="858" y="22"/>
                  </a:lnTo>
                  <a:lnTo>
                    <a:pt x="907" y="16"/>
                  </a:lnTo>
                  <a:lnTo>
                    <a:pt x="956" y="12"/>
                  </a:lnTo>
                  <a:lnTo>
                    <a:pt x="999" y="8"/>
                  </a:lnTo>
                  <a:lnTo>
                    <a:pt x="1042" y="8"/>
                  </a:lnTo>
                  <a:lnTo>
                    <a:pt x="1078" y="4"/>
                  </a:lnTo>
                  <a:lnTo>
                    <a:pt x="1114" y="2"/>
                  </a:lnTo>
                  <a:lnTo>
                    <a:pt x="1143" y="0"/>
                  </a:lnTo>
                  <a:lnTo>
                    <a:pt x="1170" y="0"/>
                  </a:lnTo>
                  <a:lnTo>
                    <a:pt x="1190" y="0"/>
                  </a:lnTo>
                  <a:lnTo>
                    <a:pt x="1206" y="0"/>
                  </a:lnTo>
                  <a:lnTo>
                    <a:pt x="1217" y="0"/>
                  </a:lnTo>
                  <a:lnTo>
                    <a:pt x="1220" y="0"/>
                  </a:lnTo>
                  <a:lnTo>
                    <a:pt x="1217" y="0"/>
                  </a:lnTo>
                  <a:lnTo>
                    <a:pt x="1213" y="0"/>
                  </a:lnTo>
                  <a:lnTo>
                    <a:pt x="1202" y="0"/>
                  </a:lnTo>
                  <a:lnTo>
                    <a:pt x="1192" y="0"/>
                  </a:lnTo>
                  <a:lnTo>
                    <a:pt x="1175" y="0"/>
                  </a:lnTo>
                  <a:lnTo>
                    <a:pt x="1157" y="4"/>
                  </a:lnTo>
                  <a:lnTo>
                    <a:pt x="1134" y="6"/>
                  </a:lnTo>
                  <a:lnTo>
                    <a:pt x="1109" y="10"/>
                  </a:lnTo>
                  <a:lnTo>
                    <a:pt x="1078" y="14"/>
                  </a:lnTo>
                  <a:lnTo>
                    <a:pt x="1044" y="18"/>
                  </a:lnTo>
                  <a:lnTo>
                    <a:pt x="1006" y="22"/>
                  </a:lnTo>
                  <a:lnTo>
                    <a:pt x="966" y="29"/>
                  </a:lnTo>
                  <a:lnTo>
                    <a:pt x="921" y="39"/>
                  </a:lnTo>
                  <a:lnTo>
                    <a:pt x="875" y="47"/>
                  </a:lnTo>
                  <a:lnTo>
                    <a:pt x="822" y="57"/>
                  </a:lnTo>
                  <a:lnTo>
                    <a:pt x="768" y="70"/>
                  </a:lnTo>
                  <a:lnTo>
                    <a:pt x="709" y="82"/>
                  </a:lnTo>
                  <a:lnTo>
                    <a:pt x="646" y="95"/>
                  </a:lnTo>
                  <a:lnTo>
                    <a:pt x="581" y="111"/>
                  </a:lnTo>
                  <a:lnTo>
                    <a:pt x="518" y="126"/>
                  </a:lnTo>
                  <a:lnTo>
                    <a:pt x="453" y="142"/>
                  </a:lnTo>
                  <a:lnTo>
                    <a:pt x="390" y="157"/>
                  </a:lnTo>
                  <a:lnTo>
                    <a:pt x="327" y="171"/>
                  </a:lnTo>
                  <a:lnTo>
                    <a:pt x="268" y="188"/>
                  </a:lnTo>
                  <a:lnTo>
                    <a:pt x="212" y="200"/>
                  </a:lnTo>
                  <a:lnTo>
                    <a:pt x="160" y="214"/>
                  </a:lnTo>
                  <a:lnTo>
                    <a:pt x="115" y="225"/>
                  </a:lnTo>
                  <a:lnTo>
                    <a:pt x="77" y="237"/>
                  </a:lnTo>
                  <a:lnTo>
                    <a:pt x="43" y="245"/>
                  </a:lnTo>
                  <a:lnTo>
                    <a:pt x="19" y="250"/>
                  </a:lnTo>
                  <a:lnTo>
                    <a:pt x="3" y="254"/>
                  </a:lnTo>
                  <a:lnTo>
                    <a:pt x="0" y="258"/>
                  </a:lnTo>
                  <a:lnTo>
                    <a:pt x="50" y="188"/>
                  </a:lnTo>
                  <a:lnTo>
                    <a:pt x="50" y="188"/>
                  </a:lnTo>
                  <a:close/>
                </a:path>
              </a:pathLst>
            </a:custGeom>
            <a:solidFill>
              <a:srgbClr val="A3949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4" name="Freeform 58"/>
            <p:cNvSpPr>
              <a:spLocks/>
            </p:cNvSpPr>
            <p:nvPr/>
          </p:nvSpPr>
          <p:spPr bwMode="auto">
            <a:xfrm>
              <a:off x="3041" y="1150"/>
              <a:ext cx="809" cy="186"/>
            </a:xfrm>
            <a:custGeom>
              <a:avLst/>
              <a:gdLst/>
              <a:ahLst/>
              <a:cxnLst>
                <a:cxn ang="0">
                  <a:pos x="2" y="186"/>
                </a:cxn>
                <a:cxn ang="0">
                  <a:pos x="15" y="184"/>
                </a:cxn>
                <a:cxn ang="0">
                  <a:pos x="40" y="180"/>
                </a:cxn>
                <a:cxn ang="0">
                  <a:pos x="76" y="173"/>
                </a:cxn>
                <a:cxn ang="0">
                  <a:pos x="123" y="165"/>
                </a:cxn>
                <a:cxn ang="0">
                  <a:pos x="178" y="153"/>
                </a:cxn>
                <a:cxn ang="0">
                  <a:pos x="242" y="142"/>
                </a:cxn>
                <a:cxn ang="0">
                  <a:pos x="312" y="126"/>
                </a:cxn>
                <a:cxn ang="0">
                  <a:pos x="386" y="109"/>
                </a:cxn>
                <a:cxn ang="0">
                  <a:pos x="465" y="87"/>
                </a:cxn>
                <a:cxn ang="0">
                  <a:pos x="544" y="68"/>
                </a:cxn>
                <a:cxn ang="0">
                  <a:pos x="620" y="49"/>
                </a:cxn>
                <a:cxn ang="0">
                  <a:pos x="686" y="31"/>
                </a:cxn>
                <a:cxn ang="0">
                  <a:pos x="742" y="16"/>
                </a:cxn>
                <a:cxn ang="0">
                  <a:pos x="783" y="4"/>
                </a:cxn>
                <a:cxn ang="0">
                  <a:pos x="805" y="0"/>
                </a:cxn>
                <a:cxn ang="0">
                  <a:pos x="805" y="0"/>
                </a:cxn>
                <a:cxn ang="0">
                  <a:pos x="782" y="0"/>
                </a:cxn>
                <a:cxn ang="0">
                  <a:pos x="738" y="6"/>
                </a:cxn>
                <a:cxn ang="0">
                  <a:pos x="681" y="14"/>
                </a:cxn>
                <a:cxn ang="0">
                  <a:pos x="612" y="23"/>
                </a:cxn>
                <a:cxn ang="0">
                  <a:pos x="535" y="35"/>
                </a:cxn>
                <a:cxn ang="0">
                  <a:pos x="454" y="52"/>
                </a:cxn>
                <a:cxn ang="0">
                  <a:pos x="375" y="68"/>
                </a:cxn>
                <a:cxn ang="0">
                  <a:pos x="299" y="85"/>
                </a:cxn>
                <a:cxn ang="0">
                  <a:pos x="231" y="103"/>
                </a:cxn>
                <a:cxn ang="0">
                  <a:pos x="168" y="120"/>
                </a:cxn>
                <a:cxn ang="0">
                  <a:pos x="115" y="140"/>
                </a:cxn>
                <a:cxn ang="0">
                  <a:pos x="70" y="155"/>
                </a:cxn>
                <a:cxn ang="0">
                  <a:pos x="36" y="169"/>
                </a:cxn>
                <a:cxn ang="0">
                  <a:pos x="13" y="178"/>
                </a:cxn>
                <a:cxn ang="0">
                  <a:pos x="0" y="186"/>
                </a:cxn>
                <a:cxn ang="0">
                  <a:pos x="0" y="186"/>
                </a:cxn>
              </a:cxnLst>
              <a:rect l="0" t="0" r="r" b="b"/>
              <a:pathLst>
                <a:path w="809" h="186">
                  <a:moveTo>
                    <a:pt x="0" y="186"/>
                  </a:moveTo>
                  <a:lnTo>
                    <a:pt x="2" y="186"/>
                  </a:lnTo>
                  <a:lnTo>
                    <a:pt x="7" y="186"/>
                  </a:lnTo>
                  <a:lnTo>
                    <a:pt x="15" y="184"/>
                  </a:lnTo>
                  <a:lnTo>
                    <a:pt x="25" y="182"/>
                  </a:lnTo>
                  <a:lnTo>
                    <a:pt x="40" y="180"/>
                  </a:lnTo>
                  <a:lnTo>
                    <a:pt x="56" y="176"/>
                  </a:lnTo>
                  <a:lnTo>
                    <a:pt x="76" y="173"/>
                  </a:lnTo>
                  <a:lnTo>
                    <a:pt x="99" y="171"/>
                  </a:lnTo>
                  <a:lnTo>
                    <a:pt x="123" y="165"/>
                  </a:lnTo>
                  <a:lnTo>
                    <a:pt x="150" y="159"/>
                  </a:lnTo>
                  <a:lnTo>
                    <a:pt x="178" y="153"/>
                  </a:lnTo>
                  <a:lnTo>
                    <a:pt x="209" y="147"/>
                  </a:lnTo>
                  <a:lnTo>
                    <a:pt x="242" y="142"/>
                  </a:lnTo>
                  <a:lnTo>
                    <a:pt x="274" y="134"/>
                  </a:lnTo>
                  <a:lnTo>
                    <a:pt x="312" y="126"/>
                  </a:lnTo>
                  <a:lnTo>
                    <a:pt x="350" y="118"/>
                  </a:lnTo>
                  <a:lnTo>
                    <a:pt x="386" y="109"/>
                  </a:lnTo>
                  <a:lnTo>
                    <a:pt x="427" y="99"/>
                  </a:lnTo>
                  <a:lnTo>
                    <a:pt x="465" y="87"/>
                  </a:lnTo>
                  <a:lnTo>
                    <a:pt x="506" y="78"/>
                  </a:lnTo>
                  <a:lnTo>
                    <a:pt x="544" y="68"/>
                  </a:lnTo>
                  <a:lnTo>
                    <a:pt x="582" y="58"/>
                  </a:lnTo>
                  <a:lnTo>
                    <a:pt x="620" y="49"/>
                  </a:lnTo>
                  <a:lnTo>
                    <a:pt x="656" y="41"/>
                  </a:lnTo>
                  <a:lnTo>
                    <a:pt x="686" y="31"/>
                  </a:lnTo>
                  <a:lnTo>
                    <a:pt x="715" y="23"/>
                  </a:lnTo>
                  <a:lnTo>
                    <a:pt x="742" y="16"/>
                  </a:lnTo>
                  <a:lnTo>
                    <a:pt x="765" y="10"/>
                  </a:lnTo>
                  <a:lnTo>
                    <a:pt x="783" y="4"/>
                  </a:lnTo>
                  <a:lnTo>
                    <a:pt x="796" y="2"/>
                  </a:lnTo>
                  <a:lnTo>
                    <a:pt x="805" y="0"/>
                  </a:lnTo>
                  <a:lnTo>
                    <a:pt x="809" y="0"/>
                  </a:lnTo>
                  <a:lnTo>
                    <a:pt x="805" y="0"/>
                  </a:lnTo>
                  <a:lnTo>
                    <a:pt x="796" y="0"/>
                  </a:lnTo>
                  <a:lnTo>
                    <a:pt x="782" y="0"/>
                  </a:lnTo>
                  <a:lnTo>
                    <a:pt x="764" y="4"/>
                  </a:lnTo>
                  <a:lnTo>
                    <a:pt x="738" y="6"/>
                  </a:lnTo>
                  <a:lnTo>
                    <a:pt x="711" y="10"/>
                  </a:lnTo>
                  <a:lnTo>
                    <a:pt x="681" y="14"/>
                  </a:lnTo>
                  <a:lnTo>
                    <a:pt x="648" y="20"/>
                  </a:lnTo>
                  <a:lnTo>
                    <a:pt x="612" y="23"/>
                  </a:lnTo>
                  <a:lnTo>
                    <a:pt x="575" y="31"/>
                  </a:lnTo>
                  <a:lnTo>
                    <a:pt x="535" y="35"/>
                  </a:lnTo>
                  <a:lnTo>
                    <a:pt x="495" y="43"/>
                  </a:lnTo>
                  <a:lnTo>
                    <a:pt x="454" y="52"/>
                  </a:lnTo>
                  <a:lnTo>
                    <a:pt x="414" y="60"/>
                  </a:lnTo>
                  <a:lnTo>
                    <a:pt x="375" y="68"/>
                  </a:lnTo>
                  <a:lnTo>
                    <a:pt x="337" y="78"/>
                  </a:lnTo>
                  <a:lnTo>
                    <a:pt x="299" y="85"/>
                  </a:lnTo>
                  <a:lnTo>
                    <a:pt x="263" y="95"/>
                  </a:lnTo>
                  <a:lnTo>
                    <a:pt x="231" y="103"/>
                  </a:lnTo>
                  <a:lnTo>
                    <a:pt x="200" y="113"/>
                  </a:lnTo>
                  <a:lnTo>
                    <a:pt x="168" y="120"/>
                  </a:lnTo>
                  <a:lnTo>
                    <a:pt x="141" y="130"/>
                  </a:lnTo>
                  <a:lnTo>
                    <a:pt x="115" y="140"/>
                  </a:lnTo>
                  <a:lnTo>
                    <a:pt x="92" y="149"/>
                  </a:lnTo>
                  <a:lnTo>
                    <a:pt x="70" y="155"/>
                  </a:lnTo>
                  <a:lnTo>
                    <a:pt x="52" y="163"/>
                  </a:lnTo>
                  <a:lnTo>
                    <a:pt x="36" y="169"/>
                  </a:lnTo>
                  <a:lnTo>
                    <a:pt x="24" y="176"/>
                  </a:lnTo>
                  <a:lnTo>
                    <a:pt x="13" y="178"/>
                  </a:lnTo>
                  <a:lnTo>
                    <a:pt x="6" y="182"/>
                  </a:lnTo>
                  <a:lnTo>
                    <a:pt x="0" y="186"/>
                  </a:lnTo>
                  <a:lnTo>
                    <a:pt x="0" y="186"/>
                  </a:lnTo>
                  <a:lnTo>
                    <a:pt x="0" y="186"/>
                  </a:lnTo>
                  <a:close/>
                </a:path>
              </a:pathLst>
            </a:custGeom>
            <a:solidFill>
              <a:srgbClr val="A3949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5" name="Freeform 59"/>
            <p:cNvSpPr>
              <a:spLocks/>
            </p:cNvSpPr>
            <p:nvPr/>
          </p:nvSpPr>
          <p:spPr bwMode="auto">
            <a:xfrm>
              <a:off x="3904" y="1673"/>
              <a:ext cx="904" cy="582"/>
            </a:xfrm>
            <a:custGeom>
              <a:avLst/>
              <a:gdLst/>
              <a:ahLst/>
              <a:cxnLst>
                <a:cxn ang="0">
                  <a:pos x="0" y="118"/>
                </a:cxn>
                <a:cxn ang="0">
                  <a:pos x="19" y="107"/>
                </a:cxn>
                <a:cxn ang="0">
                  <a:pos x="56" y="91"/>
                </a:cxn>
                <a:cxn ang="0">
                  <a:pos x="104" y="70"/>
                </a:cxn>
                <a:cxn ang="0">
                  <a:pos x="164" y="47"/>
                </a:cxn>
                <a:cxn ang="0">
                  <a:pos x="228" y="25"/>
                </a:cxn>
                <a:cxn ang="0">
                  <a:pos x="299" y="10"/>
                </a:cxn>
                <a:cxn ang="0">
                  <a:pos x="369" y="0"/>
                </a:cxn>
                <a:cxn ang="0">
                  <a:pos x="437" y="2"/>
                </a:cxn>
                <a:cxn ang="0">
                  <a:pos x="500" y="14"/>
                </a:cxn>
                <a:cxn ang="0">
                  <a:pos x="560" y="35"/>
                </a:cxn>
                <a:cxn ang="0">
                  <a:pos x="612" y="66"/>
                </a:cxn>
                <a:cxn ang="0">
                  <a:pos x="664" y="103"/>
                </a:cxn>
                <a:cxn ang="0">
                  <a:pos x="707" y="146"/>
                </a:cxn>
                <a:cxn ang="0">
                  <a:pos x="747" y="194"/>
                </a:cxn>
                <a:cxn ang="0">
                  <a:pos x="783" y="244"/>
                </a:cxn>
                <a:cxn ang="0">
                  <a:pos x="814" y="299"/>
                </a:cxn>
                <a:cxn ang="0">
                  <a:pos x="837" y="353"/>
                </a:cxn>
                <a:cxn ang="0">
                  <a:pos x="859" y="405"/>
                </a:cxn>
                <a:cxn ang="0">
                  <a:pos x="875" y="456"/>
                </a:cxn>
                <a:cxn ang="0">
                  <a:pos x="886" y="500"/>
                </a:cxn>
                <a:cxn ang="0">
                  <a:pos x="895" y="537"/>
                </a:cxn>
                <a:cxn ang="0">
                  <a:pos x="898" y="564"/>
                </a:cxn>
                <a:cxn ang="0">
                  <a:pos x="902" y="578"/>
                </a:cxn>
                <a:cxn ang="0">
                  <a:pos x="902" y="576"/>
                </a:cxn>
                <a:cxn ang="0">
                  <a:pos x="886" y="551"/>
                </a:cxn>
                <a:cxn ang="0">
                  <a:pos x="855" y="508"/>
                </a:cxn>
                <a:cxn ang="0">
                  <a:pos x="814" y="448"/>
                </a:cxn>
                <a:cxn ang="0">
                  <a:pos x="761" y="384"/>
                </a:cxn>
                <a:cxn ang="0">
                  <a:pos x="702" y="314"/>
                </a:cxn>
                <a:cxn ang="0">
                  <a:pos x="635" y="250"/>
                </a:cxn>
                <a:cxn ang="0">
                  <a:pos x="563" y="196"/>
                </a:cxn>
                <a:cxn ang="0">
                  <a:pos x="489" y="155"/>
                </a:cxn>
                <a:cxn ang="0">
                  <a:pos x="414" y="132"/>
                </a:cxn>
                <a:cxn ang="0">
                  <a:pos x="338" y="120"/>
                </a:cxn>
                <a:cxn ang="0">
                  <a:pos x="270" y="120"/>
                </a:cxn>
                <a:cxn ang="0">
                  <a:pos x="209" y="126"/>
                </a:cxn>
                <a:cxn ang="0">
                  <a:pos x="158" y="136"/>
                </a:cxn>
                <a:cxn ang="0">
                  <a:pos x="124" y="146"/>
                </a:cxn>
                <a:cxn ang="0">
                  <a:pos x="104" y="151"/>
                </a:cxn>
                <a:cxn ang="0">
                  <a:pos x="0" y="120"/>
                </a:cxn>
              </a:cxnLst>
              <a:rect l="0" t="0" r="r" b="b"/>
              <a:pathLst>
                <a:path w="904" h="582">
                  <a:moveTo>
                    <a:pt x="0" y="120"/>
                  </a:moveTo>
                  <a:lnTo>
                    <a:pt x="0" y="118"/>
                  </a:lnTo>
                  <a:lnTo>
                    <a:pt x="9" y="113"/>
                  </a:lnTo>
                  <a:lnTo>
                    <a:pt x="19" y="107"/>
                  </a:lnTo>
                  <a:lnTo>
                    <a:pt x="36" y="101"/>
                  </a:lnTo>
                  <a:lnTo>
                    <a:pt x="56" y="91"/>
                  </a:lnTo>
                  <a:lnTo>
                    <a:pt x="79" y="80"/>
                  </a:lnTo>
                  <a:lnTo>
                    <a:pt x="104" y="70"/>
                  </a:lnTo>
                  <a:lnTo>
                    <a:pt x="135" y="58"/>
                  </a:lnTo>
                  <a:lnTo>
                    <a:pt x="164" y="47"/>
                  </a:lnTo>
                  <a:lnTo>
                    <a:pt x="194" y="35"/>
                  </a:lnTo>
                  <a:lnTo>
                    <a:pt x="228" y="25"/>
                  </a:lnTo>
                  <a:lnTo>
                    <a:pt x="264" y="18"/>
                  </a:lnTo>
                  <a:lnTo>
                    <a:pt x="299" y="10"/>
                  </a:lnTo>
                  <a:lnTo>
                    <a:pt x="335" y="4"/>
                  </a:lnTo>
                  <a:lnTo>
                    <a:pt x="369" y="0"/>
                  </a:lnTo>
                  <a:lnTo>
                    <a:pt x="405" y="2"/>
                  </a:lnTo>
                  <a:lnTo>
                    <a:pt x="437" y="2"/>
                  </a:lnTo>
                  <a:lnTo>
                    <a:pt x="470" y="6"/>
                  </a:lnTo>
                  <a:lnTo>
                    <a:pt x="500" y="14"/>
                  </a:lnTo>
                  <a:lnTo>
                    <a:pt x="531" y="24"/>
                  </a:lnTo>
                  <a:lnTo>
                    <a:pt x="560" y="35"/>
                  </a:lnTo>
                  <a:lnTo>
                    <a:pt x="587" y="49"/>
                  </a:lnTo>
                  <a:lnTo>
                    <a:pt x="612" y="66"/>
                  </a:lnTo>
                  <a:lnTo>
                    <a:pt x="639" y="84"/>
                  </a:lnTo>
                  <a:lnTo>
                    <a:pt x="664" y="103"/>
                  </a:lnTo>
                  <a:lnTo>
                    <a:pt x="687" y="122"/>
                  </a:lnTo>
                  <a:lnTo>
                    <a:pt x="707" y="146"/>
                  </a:lnTo>
                  <a:lnTo>
                    <a:pt x="729" y="169"/>
                  </a:lnTo>
                  <a:lnTo>
                    <a:pt x="747" y="194"/>
                  </a:lnTo>
                  <a:lnTo>
                    <a:pt x="767" y="219"/>
                  </a:lnTo>
                  <a:lnTo>
                    <a:pt x="783" y="244"/>
                  </a:lnTo>
                  <a:lnTo>
                    <a:pt x="799" y="272"/>
                  </a:lnTo>
                  <a:lnTo>
                    <a:pt x="814" y="299"/>
                  </a:lnTo>
                  <a:lnTo>
                    <a:pt x="826" y="326"/>
                  </a:lnTo>
                  <a:lnTo>
                    <a:pt x="837" y="353"/>
                  </a:lnTo>
                  <a:lnTo>
                    <a:pt x="850" y="380"/>
                  </a:lnTo>
                  <a:lnTo>
                    <a:pt x="859" y="405"/>
                  </a:lnTo>
                  <a:lnTo>
                    <a:pt x="866" y="432"/>
                  </a:lnTo>
                  <a:lnTo>
                    <a:pt x="875" y="456"/>
                  </a:lnTo>
                  <a:lnTo>
                    <a:pt x="882" y="481"/>
                  </a:lnTo>
                  <a:lnTo>
                    <a:pt x="886" y="500"/>
                  </a:lnTo>
                  <a:lnTo>
                    <a:pt x="891" y="521"/>
                  </a:lnTo>
                  <a:lnTo>
                    <a:pt x="895" y="537"/>
                  </a:lnTo>
                  <a:lnTo>
                    <a:pt x="898" y="552"/>
                  </a:lnTo>
                  <a:lnTo>
                    <a:pt x="898" y="564"/>
                  </a:lnTo>
                  <a:lnTo>
                    <a:pt x="902" y="572"/>
                  </a:lnTo>
                  <a:lnTo>
                    <a:pt x="902" y="578"/>
                  </a:lnTo>
                  <a:lnTo>
                    <a:pt x="904" y="582"/>
                  </a:lnTo>
                  <a:lnTo>
                    <a:pt x="902" y="576"/>
                  </a:lnTo>
                  <a:lnTo>
                    <a:pt x="895" y="568"/>
                  </a:lnTo>
                  <a:lnTo>
                    <a:pt x="886" y="551"/>
                  </a:lnTo>
                  <a:lnTo>
                    <a:pt x="873" y="531"/>
                  </a:lnTo>
                  <a:lnTo>
                    <a:pt x="855" y="508"/>
                  </a:lnTo>
                  <a:lnTo>
                    <a:pt x="837" y="479"/>
                  </a:lnTo>
                  <a:lnTo>
                    <a:pt x="814" y="448"/>
                  </a:lnTo>
                  <a:lnTo>
                    <a:pt x="790" y="417"/>
                  </a:lnTo>
                  <a:lnTo>
                    <a:pt x="761" y="384"/>
                  </a:lnTo>
                  <a:lnTo>
                    <a:pt x="732" y="349"/>
                  </a:lnTo>
                  <a:lnTo>
                    <a:pt x="702" y="314"/>
                  </a:lnTo>
                  <a:lnTo>
                    <a:pt x="669" y="283"/>
                  </a:lnTo>
                  <a:lnTo>
                    <a:pt x="635" y="250"/>
                  </a:lnTo>
                  <a:lnTo>
                    <a:pt x="599" y="223"/>
                  </a:lnTo>
                  <a:lnTo>
                    <a:pt x="563" y="196"/>
                  </a:lnTo>
                  <a:lnTo>
                    <a:pt x="527" y="175"/>
                  </a:lnTo>
                  <a:lnTo>
                    <a:pt x="489" y="155"/>
                  </a:lnTo>
                  <a:lnTo>
                    <a:pt x="452" y="144"/>
                  </a:lnTo>
                  <a:lnTo>
                    <a:pt x="414" y="132"/>
                  </a:lnTo>
                  <a:lnTo>
                    <a:pt x="376" y="126"/>
                  </a:lnTo>
                  <a:lnTo>
                    <a:pt x="338" y="120"/>
                  </a:lnTo>
                  <a:lnTo>
                    <a:pt x="304" y="120"/>
                  </a:lnTo>
                  <a:lnTo>
                    <a:pt x="270" y="120"/>
                  </a:lnTo>
                  <a:lnTo>
                    <a:pt x="239" y="124"/>
                  </a:lnTo>
                  <a:lnTo>
                    <a:pt x="209" y="126"/>
                  </a:lnTo>
                  <a:lnTo>
                    <a:pt x="183" y="130"/>
                  </a:lnTo>
                  <a:lnTo>
                    <a:pt x="158" y="136"/>
                  </a:lnTo>
                  <a:lnTo>
                    <a:pt x="140" y="142"/>
                  </a:lnTo>
                  <a:lnTo>
                    <a:pt x="124" y="146"/>
                  </a:lnTo>
                  <a:lnTo>
                    <a:pt x="111" y="149"/>
                  </a:lnTo>
                  <a:lnTo>
                    <a:pt x="104" y="151"/>
                  </a:lnTo>
                  <a:lnTo>
                    <a:pt x="102" y="153"/>
                  </a:lnTo>
                  <a:lnTo>
                    <a:pt x="0" y="120"/>
                  </a:lnTo>
                  <a:lnTo>
                    <a:pt x="0" y="120"/>
                  </a:lnTo>
                  <a:close/>
                </a:path>
              </a:pathLst>
            </a:custGeom>
            <a:solidFill>
              <a:srgbClr val="BFC9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6" name="Freeform 60"/>
            <p:cNvSpPr>
              <a:spLocks/>
            </p:cNvSpPr>
            <p:nvPr/>
          </p:nvSpPr>
          <p:spPr bwMode="auto">
            <a:xfrm>
              <a:off x="3722" y="1861"/>
              <a:ext cx="218" cy="363"/>
            </a:xfrm>
            <a:custGeom>
              <a:avLst/>
              <a:gdLst/>
              <a:ahLst/>
              <a:cxnLst>
                <a:cxn ang="0">
                  <a:pos x="135" y="0"/>
                </a:cxn>
                <a:cxn ang="0">
                  <a:pos x="218" y="23"/>
                </a:cxn>
                <a:cxn ang="0">
                  <a:pos x="214" y="25"/>
                </a:cxn>
                <a:cxn ang="0">
                  <a:pos x="207" y="35"/>
                </a:cxn>
                <a:cxn ang="0">
                  <a:pos x="201" y="41"/>
                </a:cxn>
                <a:cxn ang="0">
                  <a:pos x="194" y="49"/>
                </a:cxn>
                <a:cxn ang="0">
                  <a:pos x="187" y="58"/>
                </a:cxn>
                <a:cxn ang="0">
                  <a:pos x="180" y="70"/>
                </a:cxn>
                <a:cxn ang="0">
                  <a:pos x="171" y="80"/>
                </a:cxn>
                <a:cxn ang="0">
                  <a:pos x="162" y="93"/>
                </a:cxn>
                <a:cxn ang="0">
                  <a:pos x="151" y="105"/>
                </a:cxn>
                <a:cxn ang="0">
                  <a:pos x="142" y="120"/>
                </a:cxn>
                <a:cxn ang="0">
                  <a:pos x="131" y="134"/>
                </a:cxn>
                <a:cxn ang="0">
                  <a:pos x="122" y="149"/>
                </a:cxn>
                <a:cxn ang="0">
                  <a:pos x="111" y="165"/>
                </a:cxn>
                <a:cxn ang="0">
                  <a:pos x="102" y="182"/>
                </a:cxn>
                <a:cxn ang="0">
                  <a:pos x="92" y="198"/>
                </a:cxn>
                <a:cxn ang="0">
                  <a:pos x="81" y="213"/>
                </a:cxn>
                <a:cxn ang="0">
                  <a:pos x="70" y="229"/>
                </a:cxn>
                <a:cxn ang="0">
                  <a:pos x="63" y="246"/>
                </a:cxn>
                <a:cxn ang="0">
                  <a:pos x="52" y="260"/>
                </a:cxn>
                <a:cxn ang="0">
                  <a:pos x="43" y="275"/>
                </a:cxn>
                <a:cxn ang="0">
                  <a:pos x="36" y="289"/>
                </a:cxn>
                <a:cxn ang="0">
                  <a:pos x="30" y="302"/>
                </a:cxn>
                <a:cxn ang="0">
                  <a:pos x="23" y="314"/>
                </a:cxn>
                <a:cxn ang="0">
                  <a:pos x="16" y="326"/>
                </a:cxn>
                <a:cxn ang="0">
                  <a:pos x="11" y="335"/>
                </a:cxn>
                <a:cxn ang="0">
                  <a:pos x="7" y="345"/>
                </a:cxn>
                <a:cxn ang="0">
                  <a:pos x="3" y="351"/>
                </a:cxn>
                <a:cxn ang="0">
                  <a:pos x="0" y="357"/>
                </a:cxn>
                <a:cxn ang="0">
                  <a:pos x="0" y="359"/>
                </a:cxn>
                <a:cxn ang="0">
                  <a:pos x="0" y="363"/>
                </a:cxn>
                <a:cxn ang="0">
                  <a:pos x="0" y="359"/>
                </a:cxn>
                <a:cxn ang="0">
                  <a:pos x="0" y="355"/>
                </a:cxn>
                <a:cxn ang="0">
                  <a:pos x="0" y="345"/>
                </a:cxn>
                <a:cxn ang="0">
                  <a:pos x="0" y="337"/>
                </a:cxn>
                <a:cxn ang="0">
                  <a:pos x="0" y="324"/>
                </a:cxn>
                <a:cxn ang="0">
                  <a:pos x="0" y="310"/>
                </a:cxn>
                <a:cxn ang="0">
                  <a:pos x="2" y="295"/>
                </a:cxn>
                <a:cxn ang="0">
                  <a:pos x="3" y="277"/>
                </a:cxn>
                <a:cxn ang="0">
                  <a:pos x="5" y="258"/>
                </a:cxn>
                <a:cxn ang="0">
                  <a:pos x="7" y="239"/>
                </a:cxn>
                <a:cxn ang="0">
                  <a:pos x="11" y="219"/>
                </a:cxn>
                <a:cxn ang="0">
                  <a:pos x="14" y="200"/>
                </a:cxn>
                <a:cxn ang="0">
                  <a:pos x="20" y="180"/>
                </a:cxn>
                <a:cxn ang="0">
                  <a:pos x="23" y="161"/>
                </a:cxn>
                <a:cxn ang="0">
                  <a:pos x="29" y="142"/>
                </a:cxn>
                <a:cxn ang="0">
                  <a:pos x="36" y="126"/>
                </a:cxn>
                <a:cxn ang="0">
                  <a:pos x="43" y="109"/>
                </a:cxn>
                <a:cxn ang="0">
                  <a:pos x="50" y="93"/>
                </a:cxn>
                <a:cxn ang="0">
                  <a:pos x="57" y="80"/>
                </a:cxn>
                <a:cxn ang="0">
                  <a:pos x="66" y="66"/>
                </a:cxn>
                <a:cxn ang="0">
                  <a:pos x="74" y="54"/>
                </a:cxn>
                <a:cxn ang="0">
                  <a:pos x="83" y="45"/>
                </a:cxn>
                <a:cxn ang="0">
                  <a:pos x="90" y="37"/>
                </a:cxn>
                <a:cxn ang="0">
                  <a:pos x="99" y="27"/>
                </a:cxn>
                <a:cxn ang="0">
                  <a:pos x="104" y="20"/>
                </a:cxn>
                <a:cxn ang="0">
                  <a:pos x="111" y="16"/>
                </a:cxn>
                <a:cxn ang="0">
                  <a:pos x="117" y="10"/>
                </a:cxn>
                <a:cxn ang="0">
                  <a:pos x="122" y="6"/>
                </a:cxn>
                <a:cxn ang="0">
                  <a:pos x="129" y="0"/>
                </a:cxn>
                <a:cxn ang="0">
                  <a:pos x="135" y="0"/>
                </a:cxn>
                <a:cxn ang="0">
                  <a:pos x="135" y="0"/>
                </a:cxn>
              </a:cxnLst>
              <a:rect l="0" t="0" r="r" b="b"/>
              <a:pathLst>
                <a:path w="218" h="363">
                  <a:moveTo>
                    <a:pt x="135" y="0"/>
                  </a:moveTo>
                  <a:lnTo>
                    <a:pt x="218" y="23"/>
                  </a:lnTo>
                  <a:lnTo>
                    <a:pt x="214" y="25"/>
                  </a:lnTo>
                  <a:lnTo>
                    <a:pt x="207" y="35"/>
                  </a:lnTo>
                  <a:lnTo>
                    <a:pt x="201" y="41"/>
                  </a:lnTo>
                  <a:lnTo>
                    <a:pt x="194" y="49"/>
                  </a:lnTo>
                  <a:lnTo>
                    <a:pt x="187" y="58"/>
                  </a:lnTo>
                  <a:lnTo>
                    <a:pt x="180" y="70"/>
                  </a:lnTo>
                  <a:lnTo>
                    <a:pt x="171" y="80"/>
                  </a:lnTo>
                  <a:lnTo>
                    <a:pt x="162" y="93"/>
                  </a:lnTo>
                  <a:lnTo>
                    <a:pt x="151" y="105"/>
                  </a:lnTo>
                  <a:lnTo>
                    <a:pt x="142" y="120"/>
                  </a:lnTo>
                  <a:lnTo>
                    <a:pt x="131" y="134"/>
                  </a:lnTo>
                  <a:lnTo>
                    <a:pt x="122" y="149"/>
                  </a:lnTo>
                  <a:lnTo>
                    <a:pt x="111" y="165"/>
                  </a:lnTo>
                  <a:lnTo>
                    <a:pt x="102" y="182"/>
                  </a:lnTo>
                  <a:lnTo>
                    <a:pt x="92" y="198"/>
                  </a:lnTo>
                  <a:lnTo>
                    <a:pt x="81" y="213"/>
                  </a:lnTo>
                  <a:lnTo>
                    <a:pt x="70" y="229"/>
                  </a:lnTo>
                  <a:lnTo>
                    <a:pt x="63" y="246"/>
                  </a:lnTo>
                  <a:lnTo>
                    <a:pt x="52" y="260"/>
                  </a:lnTo>
                  <a:lnTo>
                    <a:pt x="43" y="275"/>
                  </a:lnTo>
                  <a:lnTo>
                    <a:pt x="36" y="289"/>
                  </a:lnTo>
                  <a:lnTo>
                    <a:pt x="30" y="302"/>
                  </a:lnTo>
                  <a:lnTo>
                    <a:pt x="23" y="314"/>
                  </a:lnTo>
                  <a:lnTo>
                    <a:pt x="16" y="326"/>
                  </a:lnTo>
                  <a:lnTo>
                    <a:pt x="11" y="335"/>
                  </a:lnTo>
                  <a:lnTo>
                    <a:pt x="7" y="345"/>
                  </a:lnTo>
                  <a:lnTo>
                    <a:pt x="3" y="351"/>
                  </a:lnTo>
                  <a:lnTo>
                    <a:pt x="0" y="357"/>
                  </a:lnTo>
                  <a:lnTo>
                    <a:pt x="0" y="359"/>
                  </a:lnTo>
                  <a:lnTo>
                    <a:pt x="0" y="363"/>
                  </a:lnTo>
                  <a:lnTo>
                    <a:pt x="0" y="359"/>
                  </a:lnTo>
                  <a:lnTo>
                    <a:pt x="0" y="355"/>
                  </a:lnTo>
                  <a:lnTo>
                    <a:pt x="0" y="345"/>
                  </a:lnTo>
                  <a:lnTo>
                    <a:pt x="0" y="337"/>
                  </a:lnTo>
                  <a:lnTo>
                    <a:pt x="0" y="324"/>
                  </a:lnTo>
                  <a:lnTo>
                    <a:pt x="0" y="310"/>
                  </a:lnTo>
                  <a:lnTo>
                    <a:pt x="2" y="295"/>
                  </a:lnTo>
                  <a:lnTo>
                    <a:pt x="3" y="277"/>
                  </a:lnTo>
                  <a:lnTo>
                    <a:pt x="5" y="258"/>
                  </a:lnTo>
                  <a:lnTo>
                    <a:pt x="7" y="239"/>
                  </a:lnTo>
                  <a:lnTo>
                    <a:pt x="11" y="219"/>
                  </a:lnTo>
                  <a:lnTo>
                    <a:pt x="14" y="200"/>
                  </a:lnTo>
                  <a:lnTo>
                    <a:pt x="20" y="180"/>
                  </a:lnTo>
                  <a:lnTo>
                    <a:pt x="23" y="161"/>
                  </a:lnTo>
                  <a:lnTo>
                    <a:pt x="29" y="142"/>
                  </a:lnTo>
                  <a:lnTo>
                    <a:pt x="36" y="126"/>
                  </a:lnTo>
                  <a:lnTo>
                    <a:pt x="43" y="109"/>
                  </a:lnTo>
                  <a:lnTo>
                    <a:pt x="50" y="93"/>
                  </a:lnTo>
                  <a:lnTo>
                    <a:pt x="57" y="80"/>
                  </a:lnTo>
                  <a:lnTo>
                    <a:pt x="66" y="66"/>
                  </a:lnTo>
                  <a:lnTo>
                    <a:pt x="74" y="54"/>
                  </a:lnTo>
                  <a:lnTo>
                    <a:pt x="83" y="45"/>
                  </a:lnTo>
                  <a:lnTo>
                    <a:pt x="90" y="37"/>
                  </a:lnTo>
                  <a:lnTo>
                    <a:pt x="99" y="27"/>
                  </a:lnTo>
                  <a:lnTo>
                    <a:pt x="104" y="20"/>
                  </a:lnTo>
                  <a:lnTo>
                    <a:pt x="111" y="16"/>
                  </a:lnTo>
                  <a:lnTo>
                    <a:pt x="117" y="10"/>
                  </a:lnTo>
                  <a:lnTo>
                    <a:pt x="122" y="6"/>
                  </a:lnTo>
                  <a:lnTo>
                    <a:pt x="129" y="0"/>
                  </a:lnTo>
                  <a:lnTo>
                    <a:pt x="135" y="0"/>
                  </a:lnTo>
                  <a:lnTo>
                    <a:pt x="135" y="0"/>
                  </a:lnTo>
                  <a:close/>
                </a:path>
              </a:pathLst>
            </a:custGeom>
            <a:solidFill>
              <a:srgbClr val="BFC9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7" name="Freeform 61"/>
            <p:cNvSpPr>
              <a:spLocks/>
            </p:cNvSpPr>
            <p:nvPr/>
          </p:nvSpPr>
          <p:spPr bwMode="auto">
            <a:xfrm>
              <a:off x="4273" y="3417"/>
              <a:ext cx="517" cy="839"/>
            </a:xfrm>
            <a:custGeom>
              <a:avLst/>
              <a:gdLst/>
              <a:ahLst/>
              <a:cxnLst>
                <a:cxn ang="0">
                  <a:pos x="493" y="78"/>
                </a:cxn>
                <a:cxn ang="0">
                  <a:pos x="506" y="116"/>
                </a:cxn>
                <a:cxn ang="0">
                  <a:pos x="513" y="173"/>
                </a:cxn>
                <a:cxn ang="0">
                  <a:pos x="517" y="248"/>
                </a:cxn>
                <a:cxn ang="0">
                  <a:pos x="513" y="329"/>
                </a:cxn>
                <a:cxn ang="0">
                  <a:pos x="508" y="415"/>
                </a:cxn>
                <a:cxn ang="0">
                  <a:pos x="506" y="486"/>
                </a:cxn>
                <a:cxn ang="0">
                  <a:pos x="506" y="550"/>
                </a:cxn>
                <a:cxn ang="0">
                  <a:pos x="506" y="608"/>
                </a:cxn>
                <a:cxn ang="0">
                  <a:pos x="502" y="674"/>
                </a:cxn>
                <a:cxn ang="0">
                  <a:pos x="497" y="738"/>
                </a:cxn>
                <a:cxn ang="0">
                  <a:pos x="493" y="789"/>
                </a:cxn>
                <a:cxn ang="0">
                  <a:pos x="356" y="769"/>
                </a:cxn>
                <a:cxn ang="0">
                  <a:pos x="374" y="719"/>
                </a:cxn>
                <a:cxn ang="0">
                  <a:pos x="376" y="670"/>
                </a:cxn>
                <a:cxn ang="0">
                  <a:pos x="365" y="608"/>
                </a:cxn>
                <a:cxn ang="0">
                  <a:pos x="351" y="541"/>
                </a:cxn>
                <a:cxn ang="0">
                  <a:pos x="335" y="473"/>
                </a:cxn>
                <a:cxn ang="0">
                  <a:pos x="326" y="415"/>
                </a:cxn>
                <a:cxn ang="0">
                  <a:pos x="322" y="372"/>
                </a:cxn>
                <a:cxn ang="0">
                  <a:pos x="315" y="370"/>
                </a:cxn>
                <a:cxn ang="0">
                  <a:pos x="291" y="413"/>
                </a:cxn>
                <a:cxn ang="0">
                  <a:pos x="255" y="471"/>
                </a:cxn>
                <a:cxn ang="0">
                  <a:pos x="216" y="523"/>
                </a:cxn>
                <a:cxn ang="0">
                  <a:pos x="182" y="568"/>
                </a:cxn>
                <a:cxn ang="0">
                  <a:pos x="153" y="597"/>
                </a:cxn>
                <a:cxn ang="0">
                  <a:pos x="147" y="643"/>
                </a:cxn>
                <a:cxn ang="0">
                  <a:pos x="137" y="703"/>
                </a:cxn>
                <a:cxn ang="0">
                  <a:pos x="128" y="762"/>
                </a:cxn>
                <a:cxn ang="0">
                  <a:pos x="119" y="804"/>
                </a:cxn>
                <a:cxn ang="0">
                  <a:pos x="111" y="839"/>
                </a:cxn>
                <a:cxn ang="0">
                  <a:pos x="0" y="785"/>
                </a:cxn>
                <a:cxn ang="0">
                  <a:pos x="3" y="731"/>
                </a:cxn>
                <a:cxn ang="0">
                  <a:pos x="9" y="655"/>
                </a:cxn>
                <a:cxn ang="0">
                  <a:pos x="11" y="572"/>
                </a:cxn>
                <a:cxn ang="0">
                  <a:pos x="11" y="494"/>
                </a:cxn>
                <a:cxn ang="0">
                  <a:pos x="11" y="453"/>
                </a:cxn>
                <a:cxn ang="0">
                  <a:pos x="25" y="421"/>
                </a:cxn>
                <a:cxn ang="0">
                  <a:pos x="43" y="382"/>
                </a:cxn>
                <a:cxn ang="0">
                  <a:pos x="63" y="331"/>
                </a:cxn>
                <a:cxn ang="0">
                  <a:pos x="81" y="275"/>
                </a:cxn>
                <a:cxn ang="0">
                  <a:pos x="101" y="217"/>
                </a:cxn>
                <a:cxn ang="0">
                  <a:pos x="122" y="163"/>
                </a:cxn>
                <a:cxn ang="0">
                  <a:pos x="147" y="118"/>
                </a:cxn>
                <a:cxn ang="0">
                  <a:pos x="176" y="78"/>
                </a:cxn>
                <a:cxn ang="0">
                  <a:pos x="182" y="41"/>
                </a:cxn>
                <a:cxn ang="0">
                  <a:pos x="243" y="23"/>
                </a:cxn>
                <a:cxn ang="0">
                  <a:pos x="306" y="4"/>
                </a:cxn>
                <a:cxn ang="0">
                  <a:pos x="340" y="0"/>
                </a:cxn>
                <a:cxn ang="0">
                  <a:pos x="396" y="12"/>
                </a:cxn>
                <a:cxn ang="0">
                  <a:pos x="457" y="27"/>
                </a:cxn>
                <a:cxn ang="0">
                  <a:pos x="481" y="35"/>
                </a:cxn>
              </a:cxnLst>
              <a:rect l="0" t="0" r="r" b="b"/>
              <a:pathLst>
                <a:path w="517" h="839">
                  <a:moveTo>
                    <a:pt x="481" y="35"/>
                  </a:moveTo>
                  <a:lnTo>
                    <a:pt x="490" y="66"/>
                  </a:lnTo>
                  <a:lnTo>
                    <a:pt x="490" y="68"/>
                  </a:lnTo>
                  <a:lnTo>
                    <a:pt x="493" y="74"/>
                  </a:lnTo>
                  <a:lnTo>
                    <a:pt x="493" y="78"/>
                  </a:lnTo>
                  <a:lnTo>
                    <a:pt x="497" y="83"/>
                  </a:lnTo>
                  <a:lnTo>
                    <a:pt x="497" y="91"/>
                  </a:lnTo>
                  <a:lnTo>
                    <a:pt x="500" y="99"/>
                  </a:lnTo>
                  <a:lnTo>
                    <a:pt x="502" y="107"/>
                  </a:lnTo>
                  <a:lnTo>
                    <a:pt x="506" y="116"/>
                  </a:lnTo>
                  <a:lnTo>
                    <a:pt x="506" y="124"/>
                  </a:lnTo>
                  <a:lnTo>
                    <a:pt x="509" y="138"/>
                  </a:lnTo>
                  <a:lnTo>
                    <a:pt x="509" y="147"/>
                  </a:lnTo>
                  <a:lnTo>
                    <a:pt x="513" y="159"/>
                  </a:lnTo>
                  <a:lnTo>
                    <a:pt x="513" y="173"/>
                  </a:lnTo>
                  <a:lnTo>
                    <a:pt x="517" y="188"/>
                  </a:lnTo>
                  <a:lnTo>
                    <a:pt x="517" y="202"/>
                  </a:lnTo>
                  <a:lnTo>
                    <a:pt x="517" y="215"/>
                  </a:lnTo>
                  <a:lnTo>
                    <a:pt x="517" y="233"/>
                  </a:lnTo>
                  <a:lnTo>
                    <a:pt x="517" y="248"/>
                  </a:lnTo>
                  <a:lnTo>
                    <a:pt x="515" y="264"/>
                  </a:lnTo>
                  <a:lnTo>
                    <a:pt x="515" y="279"/>
                  </a:lnTo>
                  <a:lnTo>
                    <a:pt x="513" y="297"/>
                  </a:lnTo>
                  <a:lnTo>
                    <a:pt x="513" y="314"/>
                  </a:lnTo>
                  <a:lnTo>
                    <a:pt x="513" y="329"/>
                  </a:lnTo>
                  <a:lnTo>
                    <a:pt x="511" y="347"/>
                  </a:lnTo>
                  <a:lnTo>
                    <a:pt x="509" y="364"/>
                  </a:lnTo>
                  <a:lnTo>
                    <a:pt x="509" y="382"/>
                  </a:lnTo>
                  <a:lnTo>
                    <a:pt x="509" y="399"/>
                  </a:lnTo>
                  <a:lnTo>
                    <a:pt x="508" y="415"/>
                  </a:lnTo>
                  <a:lnTo>
                    <a:pt x="508" y="430"/>
                  </a:lnTo>
                  <a:lnTo>
                    <a:pt x="508" y="446"/>
                  </a:lnTo>
                  <a:lnTo>
                    <a:pt x="506" y="459"/>
                  </a:lnTo>
                  <a:lnTo>
                    <a:pt x="506" y="473"/>
                  </a:lnTo>
                  <a:lnTo>
                    <a:pt x="506" y="486"/>
                  </a:lnTo>
                  <a:lnTo>
                    <a:pt x="506" y="500"/>
                  </a:lnTo>
                  <a:lnTo>
                    <a:pt x="506" y="512"/>
                  </a:lnTo>
                  <a:lnTo>
                    <a:pt x="506" y="523"/>
                  </a:lnTo>
                  <a:lnTo>
                    <a:pt x="506" y="537"/>
                  </a:lnTo>
                  <a:lnTo>
                    <a:pt x="506" y="550"/>
                  </a:lnTo>
                  <a:lnTo>
                    <a:pt x="506" y="560"/>
                  </a:lnTo>
                  <a:lnTo>
                    <a:pt x="506" y="572"/>
                  </a:lnTo>
                  <a:lnTo>
                    <a:pt x="506" y="583"/>
                  </a:lnTo>
                  <a:lnTo>
                    <a:pt x="506" y="597"/>
                  </a:lnTo>
                  <a:lnTo>
                    <a:pt x="506" y="608"/>
                  </a:lnTo>
                  <a:lnTo>
                    <a:pt x="506" y="622"/>
                  </a:lnTo>
                  <a:lnTo>
                    <a:pt x="506" y="634"/>
                  </a:lnTo>
                  <a:lnTo>
                    <a:pt x="506" y="649"/>
                  </a:lnTo>
                  <a:lnTo>
                    <a:pt x="504" y="661"/>
                  </a:lnTo>
                  <a:lnTo>
                    <a:pt x="502" y="674"/>
                  </a:lnTo>
                  <a:lnTo>
                    <a:pt x="500" y="686"/>
                  </a:lnTo>
                  <a:lnTo>
                    <a:pt x="500" y="700"/>
                  </a:lnTo>
                  <a:lnTo>
                    <a:pt x="499" y="713"/>
                  </a:lnTo>
                  <a:lnTo>
                    <a:pt x="497" y="727"/>
                  </a:lnTo>
                  <a:lnTo>
                    <a:pt x="497" y="738"/>
                  </a:lnTo>
                  <a:lnTo>
                    <a:pt x="497" y="752"/>
                  </a:lnTo>
                  <a:lnTo>
                    <a:pt x="495" y="760"/>
                  </a:lnTo>
                  <a:lnTo>
                    <a:pt x="493" y="771"/>
                  </a:lnTo>
                  <a:lnTo>
                    <a:pt x="493" y="779"/>
                  </a:lnTo>
                  <a:lnTo>
                    <a:pt x="493" y="789"/>
                  </a:lnTo>
                  <a:lnTo>
                    <a:pt x="493" y="798"/>
                  </a:lnTo>
                  <a:lnTo>
                    <a:pt x="493" y="804"/>
                  </a:lnTo>
                  <a:lnTo>
                    <a:pt x="353" y="775"/>
                  </a:lnTo>
                  <a:lnTo>
                    <a:pt x="353" y="773"/>
                  </a:lnTo>
                  <a:lnTo>
                    <a:pt x="356" y="769"/>
                  </a:lnTo>
                  <a:lnTo>
                    <a:pt x="360" y="762"/>
                  </a:lnTo>
                  <a:lnTo>
                    <a:pt x="365" y="754"/>
                  </a:lnTo>
                  <a:lnTo>
                    <a:pt x="369" y="742"/>
                  </a:lnTo>
                  <a:lnTo>
                    <a:pt x="374" y="729"/>
                  </a:lnTo>
                  <a:lnTo>
                    <a:pt x="374" y="719"/>
                  </a:lnTo>
                  <a:lnTo>
                    <a:pt x="376" y="711"/>
                  </a:lnTo>
                  <a:lnTo>
                    <a:pt x="378" y="701"/>
                  </a:lnTo>
                  <a:lnTo>
                    <a:pt x="378" y="694"/>
                  </a:lnTo>
                  <a:lnTo>
                    <a:pt x="378" y="682"/>
                  </a:lnTo>
                  <a:lnTo>
                    <a:pt x="376" y="670"/>
                  </a:lnTo>
                  <a:lnTo>
                    <a:pt x="374" y="659"/>
                  </a:lnTo>
                  <a:lnTo>
                    <a:pt x="374" y="647"/>
                  </a:lnTo>
                  <a:lnTo>
                    <a:pt x="371" y="634"/>
                  </a:lnTo>
                  <a:lnTo>
                    <a:pt x="369" y="622"/>
                  </a:lnTo>
                  <a:lnTo>
                    <a:pt x="365" y="608"/>
                  </a:lnTo>
                  <a:lnTo>
                    <a:pt x="363" y="597"/>
                  </a:lnTo>
                  <a:lnTo>
                    <a:pt x="360" y="581"/>
                  </a:lnTo>
                  <a:lnTo>
                    <a:pt x="356" y="568"/>
                  </a:lnTo>
                  <a:lnTo>
                    <a:pt x="353" y="554"/>
                  </a:lnTo>
                  <a:lnTo>
                    <a:pt x="351" y="541"/>
                  </a:lnTo>
                  <a:lnTo>
                    <a:pt x="345" y="527"/>
                  </a:lnTo>
                  <a:lnTo>
                    <a:pt x="342" y="514"/>
                  </a:lnTo>
                  <a:lnTo>
                    <a:pt x="340" y="500"/>
                  </a:lnTo>
                  <a:lnTo>
                    <a:pt x="338" y="488"/>
                  </a:lnTo>
                  <a:lnTo>
                    <a:pt x="335" y="473"/>
                  </a:lnTo>
                  <a:lnTo>
                    <a:pt x="333" y="459"/>
                  </a:lnTo>
                  <a:lnTo>
                    <a:pt x="331" y="448"/>
                  </a:lnTo>
                  <a:lnTo>
                    <a:pt x="329" y="438"/>
                  </a:lnTo>
                  <a:lnTo>
                    <a:pt x="326" y="424"/>
                  </a:lnTo>
                  <a:lnTo>
                    <a:pt x="326" y="415"/>
                  </a:lnTo>
                  <a:lnTo>
                    <a:pt x="324" y="403"/>
                  </a:lnTo>
                  <a:lnTo>
                    <a:pt x="324" y="395"/>
                  </a:lnTo>
                  <a:lnTo>
                    <a:pt x="322" y="388"/>
                  </a:lnTo>
                  <a:lnTo>
                    <a:pt x="322" y="380"/>
                  </a:lnTo>
                  <a:lnTo>
                    <a:pt x="322" y="372"/>
                  </a:lnTo>
                  <a:lnTo>
                    <a:pt x="322" y="368"/>
                  </a:lnTo>
                  <a:lnTo>
                    <a:pt x="322" y="360"/>
                  </a:lnTo>
                  <a:lnTo>
                    <a:pt x="322" y="359"/>
                  </a:lnTo>
                  <a:lnTo>
                    <a:pt x="318" y="360"/>
                  </a:lnTo>
                  <a:lnTo>
                    <a:pt x="315" y="370"/>
                  </a:lnTo>
                  <a:lnTo>
                    <a:pt x="311" y="376"/>
                  </a:lnTo>
                  <a:lnTo>
                    <a:pt x="306" y="386"/>
                  </a:lnTo>
                  <a:lnTo>
                    <a:pt x="302" y="393"/>
                  </a:lnTo>
                  <a:lnTo>
                    <a:pt x="297" y="403"/>
                  </a:lnTo>
                  <a:lnTo>
                    <a:pt x="291" y="413"/>
                  </a:lnTo>
                  <a:lnTo>
                    <a:pt x="284" y="424"/>
                  </a:lnTo>
                  <a:lnTo>
                    <a:pt x="277" y="436"/>
                  </a:lnTo>
                  <a:lnTo>
                    <a:pt x="270" y="448"/>
                  </a:lnTo>
                  <a:lnTo>
                    <a:pt x="263" y="459"/>
                  </a:lnTo>
                  <a:lnTo>
                    <a:pt x="255" y="471"/>
                  </a:lnTo>
                  <a:lnTo>
                    <a:pt x="248" y="483"/>
                  </a:lnTo>
                  <a:lnTo>
                    <a:pt x="241" y="494"/>
                  </a:lnTo>
                  <a:lnTo>
                    <a:pt x="232" y="504"/>
                  </a:lnTo>
                  <a:lnTo>
                    <a:pt x="225" y="515"/>
                  </a:lnTo>
                  <a:lnTo>
                    <a:pt x="216" y="523"/>
                  </a:lnTo>
                  <a:lnTo>
                    <a:pt x="209" y="535"/>
                  </a:lnTo>
                  <a:lnTo>
                    <a:pt x="201" y="543"/>
                  </a:lnTo>
                  <a:lnTo>
                    <a:pt x="194" y="550"/>
                  </a:lnTo>
                  <a:lnTo>
                    <a:pt x="187" y="558"/>
                  </a:lnTo>
                  <a:lnTo>
                    <a:pt x="182" y="568"/>
                  </a:lnTo>
                  <a:lnTo>
                    <a:pt x="169" y="577"/>
                  </a:lnTo>
                  <a:lnTo>
                    <a:pt x="162" y="587"/>
                  </a:lnTo>
                  <a:lnTo>
                    <a:pt x="155" y="593"/>
                  </a:lnTo>
                  <a:lnTo>
                    <a:pt x="155" y="595"/>
                  </a:lnTo>
                  <a:lnTo>
                    <a:pt x="153" y="597"/>
                  </a:lnTo>
                  <a:lnTo>
                    <a:pt x="151" y="608"/>
                  </a:lnTo>
                  <a:lnTo>
                    <a:pt x="149" y="614"/>
                  </a:lnTo>
                  <a:lnTo>
                    <a:pt x="149" y="624"/>
                  </a:lnTo>
                  <a:lnTo>
                    <a:pt x="147" y="632"/>
                  </a:lnTo>
                  <a:lnTo>
                    <a:pt x="147" y="643"/>
                  </a:lnTo>
                  <a:lnTo>
                    <a:pt x="144" y="655"/>
                  </a:lnTo>
                  <a:lnTo>
                    <a:pt x="144" y="667"/>
                  </a:lnTo>
                  <a:lnTo>
                    <a:pt x="140" y="678"/>
                  </a:lnTo>
                  <a:lnTo>
                    <a:pt x="140" y="692"/>
                  </a:lnTo>
                  <a:lnTo>
                    <a:pt x="137" y="703"/>
                  </a:lnTo>
                  <a:lnTo>
                    <a:pt x="135" y="717"/>
                  </a:lnTo>
                  <a:lnTo>
                    <a:pt x="135" y="729"/>
                  </a:lnTo>
                  <a:lnTo>
                    <a:pt x="133" y="742"/>
                  </a:lnTo>
                  <a:lnTo>
                    <a:pt x="129" y="752"/>
                  </a:lnTo>
                  <a:lnTo>
                    <a:pt x="128" y="762"/>
                  </a:lnTo>
                  <a:lnTo>
                    <a:pt x="126" y="771"/>
                  </a:lnTo>
                  <a:lnTo>
                    <a:pt x="124" y="781"/>
                  </a:lnTo>
                  <a:lnTo>
                    <a:pt x="122" y="789"/>
                  </a:lnTo>
                  <a:lnTo>
                    <a:pt x="120" y="796"/>
                  </a:lnTo>
                  <a:lnTo>
                    <a:pt x="119" y="804"/>
                  </a:lnTo>
                  <a:lnTo>
                    <a:pt x="119" y="812"/>
                  </a:lnTo>
                  <a:lnTo>
                    <a:pt x="115" y="824"/>
                  </a:lnTo>
                  <a:lnTo>
                    <a:pt x="113" y="831"/>
                  </a:lnTo>
                  <a:lnTo>
                    <a:pt x="111" y="837"/>
                  </a:lnTo>
                  <a:lnTo>
                    <a:pt x="111" y="839"/>
                  </a:lnTo>
                  <a:lnTo>
                    <a:pt x="39" y="820"/>
                  </a:lnTo>
                  <a:lnTo>
                    <a:pt x="0" y="808"/>
                  </a:lnTo>
                  <a:lnTo>
                    <a:pt x="0" y="802"/>
                  </a:lnTo>
                  <a:lnTo>
                    <a:pt x="0" y="793"/>
                  </a:lnTo>
                  <a:lnTo>
                    <a:pt x="0" y="785"/>
                  </a:lnTo>
                  <a:lnTo>
                    <a:pt x="0" y="777"/>
                  </a:lnTo>
                  <a:lnTo>
                    <a:pt x="2" y="765"/>
                  </a:lnTo>
                  <a:lnTo>
                    <a:pt x="3" y="756"/>
                  </a:lnTo>
                  <a:lnTo>
                    <a:pt x="3" y="742"/>
                  </a:lnTo>
                  <a:lnTo>
                    <a:pt x="3" y="731"/>
                  </a:lnTo>
                  <a:lnTo>
                    <a:pt x="5" y="717"/>
                  </a:lnTo>
                  <a:lnTo>
                    <a:pt x="5" y="703"/>
                  </a:lnTo>
                  <a:lnTo>
                    <a:pt x="5" y="686"/>
                  </a:lnTo>
                  <a:lnTo>
                    <a:pt x="9" y="670"/>
                  </a:lnTo>
                  <a:lnTo>
                    <a:pt x="9" y="655"/>
                  </a:lnTo>
                  <a:lnTo>
                    <a:pt x="11" y="639"/>
                  </a:lnTo>
                  <a:lnTo>
                    <a:pt x="11" y="620"/>
                  </a:lnTo>
                  <a:lnTo>
                    <a:pt x="11" y="605"/>
                  </a:lnTo>
                  <a:lnTo>
                    <a:pt x="11" y="587"/>
                  </a:lnTo>
                  <a:lnTo>
                    <a:pt x="11" y="572"/>
                  </a:lnTo>
                  <a:lnTo>
                    <a:pt x="11" y="554"/>
                  </a:lnTo>
                  <a:lnTo>
                    <a:pt x="11" y="537"/>
                  </a:lnTo>
                  <a:lnTo>
                    <a:pt x="11" y="523"/>
                  </a:lnTo>
                  <a:lnTo>
                    <a:pt x="11" y="510"/>
                  </a:lnTo>
                  <a:lnTo>
                    <a:pt x="11" y="494"/>
                  </a:lnTo>
                  <a:lnTo>
                    <a:pt x="11" y="484"/>
                  </a:lnTo>
                  <a:lnTo>
                    <a:pt x="11" y="473"/>
                  </a:lnTo>
                  <a:lnTo>
                    <a:pt x="11" y="465"/>
                  </a:lnTo>
                  <a:lnTo>
                    <a:pt x="11" y="457"/>
                  </a:lnTo>
                  <a:lnTo>
                    <a:pt x="11" y="453"/>
                  </a:lnTo>
                  <a:lnTo>
                    <a:pt x="11" y="450"/>
                  </a:lnTo>
                  <a:lnTo>
                    <a:pt x="11" y="446"/>
                  </a:lnTo>
                  <a:lnTo>
                    <a:pt x="14" y="442"/>
                  </a:lnTo>
                  <a:lnTo>
                    <a:pt x="18" y="432"/>
                  </a:lnTo>
                  <a:lnTo>
                    <a:pt x="25" y="421"/>
                  </a:lnTo>
                  <a:lnTo>
                    <a:pt x="29" y="413"/>
                  </a:lnTo>
                  <a:lnTo>
                    <a:pt x="32" y="405"/>
                  </a:lnTo>
                  <a:lnTo>
                    <a:pt x="36" y="397"/>
                  </a:lnTo>
                  <a:lnTo>
                    <a:pt x="39" y="391"/>
                  </a:lnTo>
                  <a:lnTo>
                    <a:pt x="43" y="382"/>
                  </a:lnTo>
                  <a:lnTo>
                    <a:pt x="47" y="372"/>
                  </a:lnTo>
                  <a:lnTo>
                    <a:pt x="50" y="362"/>
                  </a:lnTo>
                  <a:lnTo>
                    <a:pt x="56" y="353"/>
                  </a:lnTo>
                  <a:lnTo>
                    <a:pt x="59" y="343"/>
                  </a:lnTo>
                  <a:lnTo>
                    <a:pt x="63" y="331"/>
                  </a:lnTo>
                  <a:lnTo>
                    <a:pt x="66" y="322"/>
                  </a:lnTo>
                  <a:lnTo>
                    <a:pt x="70" y="310"/>
                  </a:lnTo>
                  <a:lnTo>
                    <a:pt x="74" y="298"/>
                  </a:lnTo>
                  <a:lnTo>
                    <a:pt x="77" y="287"/>
                  </a:lnTo>
                  <a:lnTo>
                    <a:pt x="81" y="275"/>
                  </a:lnTo>
                  <a:lnTo>
                    <a:pt x="84" y="264"/>
                  </a:lnTo>
                  <a:lnTo>
                    <a:pt x="88" y="252"/>
                  </a:lnTo>
                  <a:lnTo>
                    <a:pt x="92" y="240"/>
                  </a:lnTo>
                  <a:lnTo>
                    <a:pt x="97" y="227"/>
                  </a:lnTo>
                  <a:lnTo>
                    <a:pt x="101" y="217"/>
                  </a:lnTo>
                  <a:lnTo>
                    <a:pt x="104" y="205"/>
                  </a:lnTo>
                  <a:lnTo>
                    <a:pt x="108" y="196"/>
                  </a:lnTo>
                  <a:lnTo>
                    <a:pt x="111" y="184"/>
                  </a:lnTo>
                  <a:lnTo>
                    <a:pt x="119" y="176"/>
                  </a:lnTo>
                  <a:lnTo>
                    <a:pt x="122" y="163"/>
                  </a:lnTo>
                  <a:lnTo>
                    <a:pt x="128" y="155"/>
                  </a:lnTo>
                  <a:lnTo>
                    <a:pt x="131" y="143"/>
                  </a:lnTo>
                  <a:lnTo>
                    <a:pt x="138" y="136"/>
                  </a:lnTo>
                  <a:lnTo>
                    <a:pt x="142" y="126"/>
                  </a:lnTo>
                  <a:lnTo>
                    <a:pt x="147" y="118"/>
                  </a:lnTo>
                  <a:lnTo>
                    <a:pt x="151" y="111"/>
                  </a:lnTo>
                  <a:lnTo>
                    <a:pt x="158" y="103"/>
                  </a:lnTo>
                  <a:lnTo>
                    <a:pt x="164" y="91"/>
                  </a:lnTo>
                  <a:lnTo>
                    <a:pt x="171" y="81"/>
                  </a:lnTo>
                  <a:lnTo>
                    <a:pt x="176" y="78"/>
                  </a:lnTo>
                  <a:lnTo>
                    <a:pt x="180" y="76"/>
                  </a:lnTo>
                  <a:lnTo>
                    <a:pt x="169" y="47"/>
                  </a:lnTo>
                  <a:lnTo>
                    <a:pt x="169" y="45"/>
                  </a:lnTo>
                  <a:lnTo>
                    <a:pt x="174" y="43"/>
                  </a:lnTo>
                  <a:lnTo>
                    <a:pt x="182" y="41"/>
                  </a:lnTo>
                  <a:lnTo>
                    <a:pt x="191" y="39"/>
                  </a:lnTo>
                  <a:lnTo>
                    <a:pt x="201" y="35"/>
                  </a:lnTo>
                  <a:lnTo>
                    <a:pt x="216" y="31"/>
                  </a:lnTo>
                  <a:lnTo>
                    <a:pt x="227" y="25"/>
                  </a:lnTo>
                  <a:lnTo>
                    <a:pt x="243" y="23"/>
                  </a:lnTo>
                  <a:lnTo>
                    <a:pt x="255" y="19"/>
                  </a:lnTo>
                  <a:lnTo>
                    <a:pt x="270" y="16"/>
                  </a:lnTo>
                  <a:lnTo>
                    <a:pt x="282" y="12"/>
                  </a:lnTo>
                  <a:lnTo>
                    <a:pt x="297" y="8"/>
                  </a:lnTo>
                  <a:lnTo>
                    <a:pt x="306" y="4"/>
                  </a:lnTo>
                  <a:lnTo>
                    <a:pt x="317" y="2"/>
                  </a:lnTo>
                  <a:lnTo>
                    <a:pt x="324" y="0"/>
                  </a:lnTo>
                  <a:lnTo>
                    <a:pt x="331" y="0"/>
                  </a:lnTo>
                  <a:lnTo>
                    <a:pt x="333" y="0"/>
                  </a:lnTo>
                  <a:lnTo>
                    <a:pt x="340" y="0"/>
                  </a:lnTo>
                  <a:lnTo>
                    <a:pt x="347" y="0"/>
                  </a:lnTo>
                  <a:lnTo>
                    <a:pt x="358" y="4"/>
                  </a:lnTo>
                  <a:lnTo>
                    <a:pt x="371" y="6"/>
                  </a:lnTo>
                  <a:lnTo>
                    <a:pt x="381" y="8"/>
                  </a:lnTo>
                  <a:lnTo>
                    <a:pt x="396" y="12"/>
                  </a:lnTo>
                  <a:lnTo>
                    <a:pt x="410" y="16"/>
                  </a:lnTo>
                  <a:lnTo>
                    <a:pt x="423" y="18"/>
                  </a:lnTo>
                  <a:lnTo>
                    <a:pt x="436" y="21"/>
                  </a:lnTo>
                  <a:lnTo>
                    <a:pt x="446" y="23"/>
                  </a:lnTo>
                  <a:lnTo>
                    <a:pt x="457" y="27"/>
                  </a:lnTo>
                  <a:lnTo>
                    <a:pt x="466" y="29"/>
                  </a:lnTo>
                  <a:lnTo>
                    <a:pt x="473" y="31"/>
                  </a:lnTo>
                  <a:lnTo>
                    <a:pt x="477" y="33"/>
                  </a:lnTo>
                  <a:lnTo>
                    <a:pt x="481" y="35"/>
                  </a:lnTo>
                  <a:lnTo>
                    <a:pt x="481" y="35"/>
                  </a:lnTo>
                  <a:close/>
                </a:path>
              </a:pathLst>
            </a:custGeom>
            <a:solidFill>
              <a:srgbClr val="6670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8" name="Freeform 62"/>
            <p:cNvSpPr>
              <a:spLocks/>
            </p:cNvSpPr>
            <p:nvPr/>
          </p:nvSpPr>
          <p:spPr bwMode="auto">
            <a:xfrm>
              <a:off x="3967" y="2820"/>
              <a:ext cx="981" cy="655"/>
            </a:xfrm>
            <a:custGeom>
              <a:avLst/>
              <a:gdLst/>
              <a:ahLst/>
              <a:cxnLst>
                <a:cxn ang="0">
                  <a:pos x="522" y="35"/>
                </a:cxn>
                <a:cxn ang="0">
                  <a:pos x="565" y="10"/>
                </a:cxn>
                <a:cxn ang="0">
                  <a:pos x="603" y="0"/>
                </a:cxn>
                <a:cxn ang="0">
                  <a:pos x="642" y="2"/>
                </a:cxn>
                <a:cxn ang="0">
                  <a:pos x="787" y="60"/>
                </a:cxn>
                <a:cxn ang="0">
                  <a:pos x="977" y="409"/>
                </a:cxn>
                <a:cxn ang="0">
                  <a:pos x="979" y="444"/>
                </a:cxn>
                <a:cxn ang="0">
                  <a:pos x="977" y="498"/>
                </a:cxn>
                <a:cxn ang="0">
                  <a:pos x="965" y="560"/>
                </a:cxn>
                <a:cxn ang="0">
                  <a:pos x="947" y="616"/>
                </a:cxn>
                <a:cxn ang="0">
                  <a:pos x="932" y="655"/>
                </a:cxn>
                <a:cxn ang="0">
                  <a:pos x="823" y="469"/>
                </a:cxn>
                <a:cxn ang="0">
                  <a:pos x="817" y="516"/>
                </a:cxn>
                <a:cxn ang="0">
                  <a:pos x="812" y="554"/>
                </a:cxn>
                <a:cxn ang="0">
                  <a:pos x="806" y="593"/>
                </a:cxn>
                <a:cxn ang="0">
                  <a:pos x="783" y="640"/>
                </a:cxn>
                <a:cxn ang="0">
                  <a:pos x="752" y="618"/>
                </a:cxn>
                <a:cxn ang="0">
                  <a:pos x="707" y="607"/>
                </a:cxn>
                <a:cxn ang="0">
                  <a:pos x="641" y="607"/>
                </a:cxn>
                <a:cxn ang="0">
                  <a:pos x="569" y="618"/>
                </a:cxn>
                <a:cxn ang="0">
                  <a:pos x="513" y="628"/>
                </a:cxn>
                <a:cxn ang="0">
                  <a:pos x="457" y="644"/>
                </a:cxn>
                <a:cxn ang="0">
                  <a:pos x="432" y="597"/>
                </a:cxn>
                <a:cxn ang="0">
                  <a:pos x="416" y="531"/>
                </a:cxn>
                <a:cxn ang="0">
                  <a:pos x="416" y="475"/>
                </a:cxn>
                <a:cxn ang="0">
                  <a:pos x="401" y="429"/>
                </a:cxn>
                <a:cxn ang="0">
                  <a:pos x="385" y="427"/>
                </a:cxn>
                <a:cxn ang="0">
                  <a:pos x="345" y="460"/>
                </a:cxn>
                <a:cxn ang="0">
                  <a:pos x="306" y="485"/>
                </a:cxn>
                <a:cxn ang="0">
                  <a:pos x="268" y="508"/>
                </a:cxn>
                <a:cxn ang="0">
                  <a:pos x="237" y="523"/>
                </a:cxn>
                <a:cxn ang="0">
                  <a:pos x="209" y="518"/>
                </a:cxn>
                <a:cxn ang="0">
                  <a:pos x="158" y="502"/>
                </a:cxn>
                <a:cxn ang="0">
                  <a:pos x="104" y="485"/>
                </a:cxn>
                <a:cxn ang="0">
                  <a:pos x="56" y="461"/>
                </a:cxn>
                <a:cxn ang="0">
                  <a:pos x="14" y="438"/>
                </a:cxn>
                <a:cxn ang="0">
                  <a:pos x="12" y="367"/>
                </a:cxn>
                <a:cxn ang="0">
                  <a:pos x="52" y="368"/>
                </a:cxn>
                <a:cxn ang="0">
                  <a:pos x="92" y="372"/>
                </a:cxn>
                <a:cxn ang="0">
                  <a:pos x="135" y="378"/>
                </a:cxn>
                <a:cxn ang="0">
                  <a:pos x="171" y="380"/>
                </a:cxn>
                <a:cxn ang="0">
                  <a:pos x="192" y="374"/>
                </a:cxn>
                <a:cxn ang="0">
                  <a:pos x="246" y="332"/>
                </a:cxn>
                <a:cxn ang="0">
                  <a:pos x="279" y="279"/>
                </a:cxn>
                <a:cxn ang="0">
                  <a:pos x="306" y="237"/>
                </a:cxn>
                <a:cxn ang="0">
                  <a:pos x="335" y="190"/>
                </a:cxn>
                <a:cxn ang="0">
                  <a:pos x="365" y="142"/>
                </a:cxn>
                <a:cxn ang="0">
                  <a:pos x="390" y="101"/>
                </a:cxn>
                <a:cxn ang="0">
                  <a:pos x="417" y="82"/>
                </a:cxn>
                <a:cxn ang="0">
                  <a:pos x="459" y="68"/>
                </a:cxn>
                <a:cxn ang="0">
                  <a:pos x="495" y="57"/>
                </a:cxn>
              </a:cxnLst>
              <a:rect l="0" t="0" r="r" b="b"/>
              <a:pathLst>
                <a:path w="981" h="655">
                  <a:moveTo>
                    <a:pt x="500" y="57"/>
                  </a:moveTo>
                  <a:lnTo>
                    <a:pt x="500" y="53"/>
                  </a:lnTo>
                  <a:lnTo>
                    <a:pt x="506" y="49"/>
                  </a:lnTo>
                  <a:lnTo>
                    <a:pt x="511" y="43"/>
                  </a:lnTo>
                  <a:lnTo>
                    <a:pt x="522" y="35"/>
                  </a:lnTo>
                  <a:lnTo>
                    <a:pt x="531" y="26"/>
                  </a:lnTo>
                  <a:lnTo>
                    <a:pt x="543" y="20"/>
                  </a:lnTo>
                  <a:lnTo>
                    <a:pt x="549" y="16"/>
                  </a:lnTo>
                  <a:lnTo>
                    <a:pt x="556" y="12"/>
                  </a:lnTo>
                  <a:lnTo>
                    <a:pt x="565" y="10"/>
                  </a:lnTo>
                  <a:lnTo>
                    <a:pt x="572" y="8"/>
                  </a:lnTo>
                  <a:lnTo>
                    <a:pt x="579" y="4"/>
                  </a:lnTo>
                  <a:lnTo>
                    <a:pt x="587" y="2"/>
                  </a:lnTo>
                  <a:lnTo>
                    <a:pt x="594" y="0"/>
                  </a:lnTo>
                  <a:lnTo>
                    <a:pt x="603" y="0"/>
                  </a:lnTo>
                  <a:lnTo>
                    <a:pt x="608" y="0"/>
                  </a:lnTo>
                  <a:lnTo>
                    <a:pt x="617" y="0"/>
                  </a:lnTo>
                  <a:lnTo>
                    <a:pt x="624" y="0"/>
                  </a:lnTo>
                  <a:lnTo>
                    <a:pt x="632" y="2"/>
                  </a:lnTo>
                  <a:lnTo>
                    <a:pt x="642" y="2"/>
                  </a:lnTo>
                  <a:lnTo>
                    <a:pt x="651" y="4"/>
                  </a:lnTo>
                  <a:lnTo>
                    <a:pt x="659" y="6"/>
                  </a:lnTo>
                  <a:lnTo>
                    <a:pt x="660" y="8"/>
                  </a:lnTo>
                  <a:lnTo>
                    <a:pt x="696" y="35"/>
                  </a:lnTo>
                  <a:lnTo>
                    <a:pt x="787" y="60"/>
                  </a:lnTo>
                  <a:lnTo>
                    <a:pt x="864" y="91"/>
                  </a:lnTo>
                  <a:lnTo>
                    <a:pt x="977" y="398"/>
                  </a:lnTo>
                  <a:lnTo>
                    <a:pt x="977" y="399"/>
                  </a:lnTo>
                  <a:lnTo>
                    <a:pt x="977" y="405"/>
                  </a:lnTo>
                  <a:lnTo>
                    <a:pt x="977" y="409"/>
                  </a:lnTo>
                  <a:lnTo>
                    <a:pt x="979" y="415"/>
                  </a:lnTo>
                  <a:lnTo>
                    <a:pt x="979" y="421"/>
                  </a:lnTo>
                  <a:lnTo>
                    <a:pt x="981" y="430"/>
                  </a:lnTo>
                  <a:lnTo>
                    <a:pt x="979" y="436"/>
                  </a:lnTo>
                  <a:lnTo>
                    <a:pt x="979" y="444"/>
                  </a:lnTo>
                  <a:lnTo>
                    <a:pt x="979" y="454"/>
                  </a:lnTo>
                  <a:lnTo>
                    <a:pt x="979" y="463"/>
                  </a:lnTo>
                  <a:lnTo>
                    <a:pt x="977" y="475"/>
                  </a:lnTo>
                  <a:lnTo>
                    <a:pt x="977" y="485"/>
                  </a:lnTo>
                  <a:lnTo>
                    <a:pt x="977" y="498"/>
                  </a:lnTo>
                  <a:lnTo>
                    <a:pt x="976" y="512"/>
                  </a:lnTo>
                  <a:lnTo>
                    <a:pt x="972" y="523"/>
                  </a:lnTo>
                  <a:lnTo>
                    <a:pt x="970" y="535"/>
                  </a:lnTo>
                  <a:lnTo>
                    <a:pt x="967" y="547"/>
                  </a:lnTo>
                  <a:lnTo>
                    <a:pt x="965" y="560"/>
                  </a:lnTo>
                  <a:lnTo>
                    <a:pt x="961" y="572"/>
                  </a:lnTo>
                  <a:lnTo>
                    <a:pt x="958" y="584"/>
                  </a:lnTo>
                  <a:lnTo>
                    <a:pt x="954" y="595"/>
                  </a:lnTo>
                  <a:lnTo>
                    <a:pt x="950" y="607"/>
                  </a:lnTo>
                  <a:lnTo>
                    <a:pt x="947" y="616"/>
                  </a:lnTo>
                  <a:lnTo>
                    <a:pt x="943" y="626"/>
                  </a:lnTo>
                  <a:lnTo>
                    <a:pt x="938" y="632"/>
                  </a:lnTo>
                  <a:lnTo>
                    <a:pt x="938" y="640"/>
                  </a:lnTo>
                  <a:lnTo>
                    <a:pt x="932" y="651"/>
                  </a:lnTo>
                  <a:lnTo>
                    <a:pt x="932" y="655"/>
                  </a:lnTo>
                  <a:lnTo>
                    <a:pt x="855" y="508"/>
                  </a:lnTo>
                  <a:lnTo>
                    <a:pt x="826" y="456"/>
                  </a:lnTo>
                  <a:lnTo>
                    <a:pt x="824" y="456"/>
                  </a:lnTo>
                  <a:lnTo>
                    <a:pt x="824" y="461"/>
                  </a:lnTo>
                  <a:lnTo>
                    <a:pt x="823" y="469"/>
                  </a:lnTo>
                  <a:lnTo>
                    <a:pt x="823" y="477"/>
                  </a:lnTo>
                  <a:lnTo>
                    <a:pt x="819" y="489"/>
                  </a:lnTo>
                  <a:lnTo>
                    <a:pt x="819" y="502"/>
                  </a:lnTo>
                  <a:lnTo>
                    <a:pt x="817" y="508"/>
                  </a:lnTo>
                  <a:lnTo>
                    <a:pt x="817" y="516"/>
                  </a:lnTo>
                  <a:lnTo>
                    <a:pt x="815" y="523"/>
                  </a:lnTo>
                  <a:lnTo>
                    <a:pt x="815" y="531"/>
                  </a:lnTo>
                  <a:lnTo>
                    <a:pt x="814" y="539"/>
                  </a:lnTo>
                  <a:lnTo>
                    <a:pt x="814" y="547"/>
                  </a:lnTo>
                  <a:lnTo>
                    <a:pt x="812" y="554"/>
                  </a:lnTo>
                  <a:lnTo>
                    <a:pt x="812" y="562"/>
                  </a:lnTo>
                  <a:lnTo>
                    <a:pt x="810" y="570"/>
                  </a:lnTo>
                  <a:lnTo>
                    <a:pt x="808" y="578"/>
                  </a:lnTo>
                  <a:lnTo>
                    <a:pt x="806" y="584"/>
                  </a:lnTo>
                  <a:lnTo>
                    <a:pt x="806" y="593"/>
                  </a:lnTo>
                  <a:lnTo>
                    <a:pt x="803" y="605"/>
                  </a:lnTo>
                  <a:lnTo>
                    <a:pt x="803" y="615"/>
                  </a:lnTo>
                  <a:lnTo>
                    <a:pt x="803" y="620"/>
                  </a:lnTo>
                  <a:lnTo>
                    <a:pt x="803" y="622"/>
                  </a:lnTo>
                  <a:lnTo>
                    <a:pt x="783" y="640"/>
                  </a:lnTo>
                  <a:lnTo>
                    <a:pt x="781" y="638"/>
                  </a:lnTo>
                  <a:lnTo>
                    <a:pt x="778" y="636"/>
                  </a:lnTo>
                  <a:lnTo>
                    <a:pt x="770" y="628"/>
                  </a:lnTo>
                  <a:lnTo>
                    <a:pt x="760" y="622"/>
                  </a:lnTo>
                  <a:lnTo>
                    <a:pt x="752" y="618"/>
                  </a:lnTo>
                  <a:lnTo>
                    <a:pt x="745" y="616"/>
                  </a:lnTo>
                  <a:lnTo>
                    <a:pt x="736" y="615"/>
                  </a:lnTo>
                  <a:lnTo>
                    <a:pt x="729" y="611"/>
                  </a:lnTo>
                  <a:lnTo>
                    <a:pt x="718" y="609"/>
                  </a:lnTo>
                  <a:lnTo>
                    <a:pt x="707" y="607"/>
                  </a:lnTo>
                  <a:lnTo>
                    <a:pt x="696" y="607"/>
                  </a:lnTo>
                  <a:lnTo>
                    <a:pt x="684" y="607"/>
                  </a:lnTo>
                  <a:lnTo>
                    <a:pt x="669" y="605"/>
                  </a:lnTo>
                  <a:lnTo>
                    <a:pt x="655" y="605"/>
                  </a:lnTo>
                  <a:lnTo>
                    <a:pt x="641" y="607"/>
                  </a:lnTo>
                  <a:lnTo>
                    <a:pt x="626" y="609"/>
                  </a:lnTo>
                  <a:lnTo>
                    <a:pt x="610" y="611"/>
                  </a:lnTo>
                  <a:lnTo>
                    <a:pt x="596" y="613"/>
                  </a:lnTo>
                  <a:lnTo>
                    <a:pt x="581" y="615"/>
                  </a:lnTo>
                  <a:lnTo>
                    <a:pt x="569" y="618"/>
                  </a:lnTo>
                  <a:lnTo>
                    <a:pt x="552" y="618"/>
                  </a:lnTo>
                  <a:lnTo>
                    <a:pt x="542" y="622"/>
                  </a:lnTo>
                  <a:lnTo>
                    <a:pt x="531" y="622"/>
                  </a:lnTo>
                  <a:lnTo>
                    <a:pt x="522" y="626"/>
                  </a:lnTo>
                  <a:lnTo>
                    <a:pt x="513" y="628"/>
                  </a:lnTo>
                  <a:lnTo>
                    <a:pt x="509" y="628"/>
                  </a:lnTo>
                  <a:lnTo>
                    <a:pt x="506" y="630"/>
                  </a:lnTo>
                  <a:lnTo>
                    <a:pt x="506" y="632"/>
                  </a:lnTo>
                  <a:lnTo>
                    <a:pt x="461" y="647"/>
                  </a:lnTo>
                  <a:lnTo>
                    <a:pt x="457" y="644"/>
                  </a:lnTo>
                  <a:lnTo>
                    <a:pt x="455" y="640"/>
                  </a:lnTo>
                  <a:lnTo>
                    <a:pt x="450" y="632"/>
                  </a:lnTo>
                  <a:lnTo>
                    <a:pt x="444" y="622"/>
                  </a:lnTo>
                  <a:lnTo>
                    <a:pt x="437" y="609"/>
                  </a:lnTo>
                  <a:lnTo>
                    <a:pt x="432" y="597"/>
                  </a:lnTo>
                  <a:lnTo>
                    <a:pt x="426" y="584"/>
                  </a:lnTo>
                  <a:lnTo>
                    <a:pt x="421" y="570"/>
                  </a:lnTo>
                  <a:lnTo>
                    <a:pt x="417" y="554"/>
                  </a:lnTo>
                  <a:lnTo>
                    <a:pt x="417" y="543"/>
                  </a:lnTo>
                  <a:lnTo>
                    <a:pt x="416" y="531"/>
                  </a:lnTo>
                  <a:lnTo>
                    <a:pt x="416" y="520"/>
                  </a:lnTo>
                  <a:lnTo>
                    <a:pt x="416" y="506"/>
                  </a:lnTo>
                  <a:lnTo>
                    <a:pt x="416" y="496"/>
                  </a:lnTo>
                  <a:lnTo>
                    <a:pt x="416" y="485"/>
                  </a:lnTo>
                  <a:lnTo>
                    <a:pt x="416" y="475"/>
                  </a:lnTo>
                  <a:lnTo>
                    <a:pt x="412" y="463"/>
                  </a:lnTo>
                  <a:lnTo>
                    <a:pt x="410" y="454"/>
                  </a:lnTo>
                  <a:lnTo>
                    <a:pt x="407" y="442"/>
                  </a:lnTo>
                  <a:lnTo>
                    <a:pt x="405" y="436"/>
                  </a:lnTo>
                  <a:lnTo>
                    <a:pt x="401" y="429"/>
                  </a:lnTo>
                  <a:lnTo>
                    <a:pt x="398" y="425"/>
                  </a:lnTo>
                  <a:lnTo>
                    <a:pt x="398" y="421"/>
                  </a:lnTo>
                  <a:lnTo>
                    <a:pt x="394" y="421"/>
                  </a:lnTo>
                  <a:lnTo>
                    <a:pt x="390" y="423"/>
                  </a:lnTo>
                  <a:lnTo>
                    <a:pt x="385" y="427"/>
                  </a:lnTo>
                  <a:lnTo>
                    <a:pt x="378" y="434"/>
                  </a:lnTo>
                  <a:lnTo>
                    <a:pt x="369" y="442"/>
                  </a:lnTo>
                  <a:lnTo>
                    <a:pt x="358" y="452"/>
                  </a:lnTo>
                  <a:lnTo>
                    <a:pt x="351" y="456"/>
                  </a:lnTo>
                  <a:lnTo>
                    <a:pt x="345" y="460"/>
                  </a:lnTo>
                  <a:lnTo>
                    <a:pt x="338" y="463"/>
                  </a:lnTo>
                  <a:lnTo>
                    <a:pt x="331" y="469"/>
                  </a:lnTo>
                  <a:lnTo>
                    <a:pt x="322" y="473"/>
                  </a:lnTo>
                  <a:lnTo>
                    <a:pt x="315" y="479"/>
                  </a:lnTo>
                  <a:lnTo>
                    <a:pt x="306" y="485"/>
                  </a:lnTo>
                  <a:lnTo>
                    <a:pt x="299" y="491"/>
                  </a:lnTo>
                  <a:lnTo>
                    <a:pt x="290" y="494"/>
                  </a:lnTo>
                  <a:lnTo>
                    <a:pt x="282" y="498"/>
                  </a:lnTo>
                  <a:lnTo>
                    <a:pt x="275" y="502"/>
                  </a:lnTo>
                  <a:lnTo>
                    <a:pt x="268" y="508"/>
                  </a:lnTo>
                  <a:lnTo>
                    <a:pt x="261" y="512"/>
                  </a:lnTo>
                  <a:lnTo>
                    <a:pt x="255" y="516"/>
                  </a:lnTo>
                  <a:lnTo>
                    <a:pt x="248" y="518"/>
                  </a:lnTo>
                  <a:lnTo>
                    <a:pt x="245" y="522"/>
                  </a:lnTo>
                  <a:lnTo>
                    <a:pt x="237" y="523"/>
                  </a:lnTo>
                  <a:lnTo>
                    <a:pt x="236" y="527"/>
                  </a:lnTo>
                  <a:lnTo>
                    <a:pt x="232" y="525"/>
                  </a:lnTo>
                  <a:lnTo>
                    <a:pt x="223" y="523"/>
                  </a:lnTo>
                  <a:lnTo>
                    <a:pt x="216" y="520"/>
                  </a:lnTo>
                  <a:lnTo>
                    <a:pt x="209" y="518"/>
                  </a:lnTo>
                  <a:lnTo>
                    <a:pt x="200" y="516"/>
                  </a:lnTo>
                  <a:lnTo>
                    <a:pt x="191" y="514"/>
                  </a:lnTo>
                  <a:lnTo>
                    <a:pt x="180" y="510"/>
                  </a:lnTo>
                  <a:lnTo>
                    <a:pt x="169" y="506"/>
                  </a:lnTo>
                  <a:lnTo>
                    <a:pt x="158" y="502"/>
                  </a:lnTo>
                  <a:lnTo>
                    <a:pt x="147" y="498"/>
                  </a:lnTo>
                  <a:lnTo>
                    <a:pt x="137" y="494"/>
                  </a:lnTo>
                  <a:lnTo>
                    <a:pt x="126" y="491"/>
                  </a:lnTo>
                  <a:lnTo>
                    <a:pt x="115" y="487"/>
                  </a:lnTo>
                  <a:lnTo>
                    <a:pt x="104" y="485"/>
                  </a:lnTo>
                  <a:lnTo>
                    <a:pt x="93" y="479"/>
                  </a:lnTo>
                  <a:lnTo>
                    <a:pt x="83" y="475"/>
                  </a:lnTo>
                  <a:lnTo>
                    <a:pt x="72" y="469"/>
                  </a:lnTo>
                  <a:lnTo>
                    <a:pt x="65" y="465"/>
                  </a:lnTo>
                  <a:lnTo>
                    <a:pt x="56" y="461"/>
                  </a:lnTo>
                  <a:lnTo>
                    <a:pt x="48" y="458"/>
                  </a:lnTo>
                  <a:lnTo>
                    <a:pt x="41" y="454"/>
                  </a:lnTo>
                  <a:lnTo>
                    <a:pt x="34" y="452"/>
                  </a:lnTo>
                  <a:lnTo>
                    <a:pt x="21" y="442"/>
                  </a:lnTo>
                  <a:lnTo>
                    <a:pt x="14" y="438"/>
                  </a:lnTo>
                  <a:lnTo>
                    <a:pt x="9" y="436"/>
                  </a:lnTo>
                  <a:lnTo>
                    <a:pt x="9" y="436"/>
                  </a:lnTo>
                  <a:lnTo>
                    <a:pt x="0" y="386"/>
                  </a:lnTo>
                  <a:lnTo>
                    <a:pt x="9" y="367"/>
                  </a:lnTo>
                  <a:lnTo>
                    <a:pt x="12" y="367"/>
                  </a:lnTo>
                  <a:lnTo>
                    <a:pt x="16" y="367"/>
                  </a:lnTo>
                  <a:lnTo>
                    <a:pt x="25" y="367"/>
                  </a:lnTo>
                  <a:lnTo>
                    <a:pt x="34" y="367"/>
                  </a:lnTo>
                  <a:lnTo>
                    <a:pt x="47" y="368"/>
                  </a:lnTo>
                  <a:lnTo>
                    <a:pt x="52" y="368"/>
                  </a:lnTo>
                  <a:lnTo>
                    <a:pt x="59" y="370"/>
                  </a:lnTo>
                  <a:lnTo>
                    <a:pt x="66" y="370"/>
                  </a:lnTo>
                  <a:lnTo>
                    <a:pt x="75" y="372"/>
                  </a:lnTo>
                  <a:lnTo>
                    <a:pt x="83" y="372"/>
                  </a:lnTo>
                  <a:lnTo>
                    <a:pt x="92" y="372"/>
                  </a:lnTo>
                  <a:lnTo>
                    <a:pt x="101" y="374"/>
                  </a:lnTo>
                  <a:lnTo>
                    <a:pt x="110" y="374"/>
                  </a:lnTo>
                  <a:lnTo>
                    <a:pt x="119" y="374"/>
                  </a:lnTo>
                  <a:lnTo>
                    <a:pt x="128" y="376"/>
                  </a:lnTo>
                  <a:lnTo>
                    <a:pt x="135" y="378"/>
                  </a:lnTo>
                  <a:lnTo>
                    <a:pt x="144" y="378"/>
                  </a:lnTo>
                  <a:lnTo>
                    <a:pt x="151" y="378"/>
                  </a:lnTo>
                  <a:lnTo>
                    <a:pt x="158" y="378"/>
                  </a:lnTo>
                  <a:lnTo>
                    <a:pt x="164" y="378"/>
                  </a:lnTo>
                  <a:lnTo>
                    <a:pt x="171" y="380"/>
                  </a:lnTo>
                  <a:lnTo>
                    <a:pt x="178" y="382"/>
                  </a:lnTo>
                  <a:lnTo>
                    <a:pt x="182" y="382"/>
                  </a:lnTo>
                  <a:lnTo>
                    <a:pt x="182" y="382"/>
                  </a:lnTo>
                  <a:lnTo>
                    <a:pt x="187" y="378"/>
                  </a:lnTo>
                  <a:lnTo>
                    <a:pt x="192" y="374"/>
                  </a:lnTo>
                  <a:lnTo>
                    <a:pt x="203" y="370"/>
                  </a:lnTo>
                  <a:lnTo>
                    <a:pt x="210" y="361"/>
                  </a:lnTo>
                  <a:lnTo>
                    <a:pt x="223" y="353"/>
                  </a:lnTo>
                  <a:lnTo>
                    <a:pt x="234" y="341"/>
                  </a:lnTo>
                  <a:lnTo>
                    <a:pt x="246" y="332"/>
                  </a:lnTo>
                  <a:lnTo>
                    <a:pt x="255" y="318"/>
                  </a:lnTo>
                  <a:lnTo>
                    <a:pt x="266" y="305"/>
                  </a:lnTo>
                  <a:lnTo>
                    <a:pt x="270" y="297"/>
                  </a:lnTo>
                  <a:lnTo>
                    <a:pt x="275" y="289"/>
                  </a:lnTo>
                  <a:lnTo>
                    <a:pt x="279" y="279"/>
                  </a:lnTo>
                  <a:lnTo>
                    <a:pt x="286" y="274"/>
                  </a:lnTo>
                  <a:lnTo>
                    <a:pt x="290" y="264"/>
                  </a:lnTo>
                  <a:lnTo>
                    <a:pt x="295" y="254"/>
                  </a:lnTo>
                  <a:lnTo>
                    <a:pt x="299" y="244"/>
                  </a:lnTo>
                  <a:lnTo>
                    <a:pt x="306" y="237"/>
                  </a:lnTo>
                  <a:lnTo>
                    <a:pt x="309" y="227"/>
                  </a:lnTo>
                  <a:lnTo>
                    <a:pt x="315" y="219"/>
                  </a:lnTo>
                  <a:lnTo>
                    <a:pt x="322" y="210"/>
                  </a:lnTo>
                  <a:lnTo>
                    <a:pt x="329" y="202"/>
                  </a:lnTo>
                  <a:lnTo>
                    <a:pt x="335" y="190"/>
                  </a:lnTo>
                  <a:lnTo>
                    <a:pt x="340" y="181"/>
                  </a:lnTo>
                  <a:lnTo>
                    <a:pt x="345" y="169"/>
                  </a:lnTo>
                  <a:lnTo>
                    <a:pt x="354" y="159"/>
                  </a:lnTo>
                  <a:lnTo>
                    <a:pt x="358" y="150"/>
                  </a:lnTo>
                  <a:lnTo>
                    <a:pt x="365" y="142"/>
                  </a:lnTo>
                  <a:lnTo>
                    <a:pt x="371" y="132"/>
                  </a:lnTo>
                  <a:lnTo>
                    <a:pt x="378" y="124"/>
                  </a:lnTo>
                  <a:lnTo>
                    <a:pt x="381" y="117"/>
                  </a:lnTo>
                  <a:lnTo>
                    <a:pt x="387" y="109"/>
                  </a:lnTo>
                  <a:lnTo>
                    <a:pt x="390" y="101"/>
                  </a:lnTo>
                  <a:lnTo>
                    <a:pt x="396" y="97"/>
                  </a:lnTo>
                  <a:lnTo>
                    <a:pt x="401" y="89"/>
                  </a:lnTo>
                  <a:lnTo>
                    <a:pt x="403" y="88"/>
                  </a:lnTo>
                  <a:lnTo>
                    <a:pt x="407" y="86"/>
                  </a:lnTo>
                  <a:lnTo>
                    <a:pt x="417" y="82"/>
                  </a:lnTo>
                  <a:lnTo>
                    <a:pt x="425" y="78"/>
                  </a:lnTo>
                  <a:lnTo>
                    <a:pt x="434" y="76"/>
                  </a:lnTo>
                  <a:lnTo>
                    <a:pt x="441" y="74"/>
                  </a:lnTo>
                  <a:lnTo>
                    <a:pt x="452" y="72"/>
                  </a:lnTo>
                  <a:lnTo>
                    <a:pt x="459" y="68"/>
                  </a:lnTo>
                  <a:lnTo>
                    <a:pt x="468" y="64"/>
                  </a:lnTo>
                  <a:lnTo>
                    <a:pt x="475" y="60"/>
                  </a:lnTo>
                  <a:lnTo>
                    <a:pt x="484" y="60"/>
                  </a:lnTo>
                  <a:lnTo>
                    <a:pt x="489" y="57"/>
                  </a:lnTo>
                  <a:lnTo>
                    <a:pt x="495" y="57"/>
                  </a:lnTo>
                  <a:lnTo>
                    <a:pt x="497" y="57"/>
                  </a:lnTo>
                  <a:lnTo>
                    <a:pt x="500" y="57"/>
                  </a:lnTo>
                  <a:lnTo>
                    <a:pt x="500" y="57"/>
                  </a:lnTo>
                  <a:close/>
                </a:path>
              </a:pathLst>
            </a:custGeom>
            <a:solidFill>
              <a:srgbClr val="D4EBD4"/>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79" name="Freeform 63"/>
            <p:cNvSpPr>
              <a:spLocks/>
            </p:cNvSpPr>
            <p:nvPr/>
          </p:nvSpPr>
          <p:spPr bwMode="auto">
            <a:xfrm>
              <a:off x="3967" y="2939"/>
              <a:ext cx="772" cy="538"/>
            </a:xfrm>
            <a:custGeom>
              <a:avLst/>
              <a:gdLst/>
              <a:ahLst/>
              <a:cxnLst>
                <a:cxn ang="0">
                  <a:pos x="187" y="251"/>
                </a:cxn>
                <a:cxn ang="0">
                  <a:pos x="218" y="217"/>
                </a:cxn>
                <a:cxn ang="0">
                  <a:pos x="266" y="158"/>
                </a:cxn>
                <a:cxn ang="0">
                  <a:pos x="320" y="87"/>
                </a:cxn>
                <a:cxn ang="0">
                  <a:pos x="378" y="21"/>
                </a:cxn>
                <a:cxn ang="0">
                  <a:pos x="421" y="5"/>
                </a:cxn>
                <a:cxn ang="0">
                  <a:pos x="407" y="48"/>
                </a:cxn>
                <a:cxn ang="0">
                  <a:pos x="354" y="118"/>
                </a:cxn>
                <a:cxn ang="0">
                  <a:pos x="317" y="189"/>
                </a:cxn>
                <a:cxn ang="0">
                  <a:pos x="295" y="246"/>
                </a:cxn>
                <a:cxn ang="0">
                  <a:pos x="282" y="282"/>
                </a:cxn>
                <a:cxn ang="0">
                  <a:pos x="259" y="335"/>
                </a:cxn>
                <a:cxn ang="0">
                  <a:pos x="227" y="310"/>
                </a:cxn>
                <a:cxn ang="0">
                  <a:pos x="178" y="302"/>
                </a:cxn>
                <a:cxn ang="0">
                  <a:pos x="182" y="339"/>
                </a:cxn>
                <a:cxn ang="0">
                  <a:pos x="228" y="362"/>
                </a:cxn>
                <a:cxn ang="0">
                  <a:pos x="250" y="372"/>
                </a:cxn>
                <a:cxn ang="0">
                  <a:pos x="290" y="344"/>
                </a:cxn>
                <a:cxn ang="0">
                  <a:pos x="331" y="319"/>
                </a:cxn>
                <a:cxn ang="0">
                  <a:pos x="374" y="288"/>
                </a:cxn>
                <a:cxn ang="0">
                  <a:pos x="394" y="232"/>
                </a:cxn>
                <a:cxn ang="0">
                  <a:pos x="407" y="174"/>
                </a:cxn>
                <a:cxn ang="0">
                  <a:pos x="414" y="166"/>
                </a:cxn>
                <a:cxn ang="0">
                  <a:pos x="414" y="215"/>
                </a:cxn>
                <a:cxn ang="0">
                  <a:pos x="430" y="228"/>
                </a:cxn>
                <a:cxn ang="0">
                  <a:pos x="455" y="176"/>
                </a:cxn>
                <a:cxn ang="0">
                  <a:pos x="486" y="137"/>
                </a:cxn>
                <a:cxn ang="0">
                  <a:pos x="513" y="170"/>
                </a:cxn>
                <a:cxn ang="0">
                  <a:pos x="515" y="236"/>
                </a:cxn>
                <a:cxn ang="0">
                  <a:pos x="491" y="313"/>
                </a:cxn>
                <a:cxn ang="0">
                  <a:pos x="457" y="381"/>
                </a:cxn>
                <a:cxn ang="0">
                  <a:pos x="448" y="424"/>
                </a:cxn>
                <a:cxn ang="0">
                  <a:pos x="493" y="428"/>
                </a:cxn>
                <a:cxn ang="0">
                  <a:pos x="536" y="422"/>
                </a:cxn>
                <a:cxn ang="0">
                  <a:pos x="495" y="470"/>
                </a:cxn>
                <a:cxn ang="0">
                  <a:pos x="507" y="480"/>
                </a:cxn>
                <a:cxn ang="0">
                  <a:pos x="569" y="461"/>
                </a:cxn>
                <a:cxn ang="0">
                  <a:pos x="644" y="453"/>
                </a:cxn>
                <a:cxn ang="0">
                  <a:pos x="711" y="470"/>
                </a:cxn>
                <a:cxn ang="0">
                  <a:pos x="760" y="503"/>
                </a:cxn>
                <a:cxn ang="0">
                  <a:pos x="752" y="509"/>
                </a:cxn>
                <a:cxn ang="0">
                  <a:pos x="678" y="497"/>
                </a:cxn>
                <a:cxn ang="0">
                  <a:pos x="596" y="501"/>
                </a:cxn>
                <a:cxn ang="0">
                  <a:pos x="525" y="517"/>
                </a:cxn>
                <a:cxn ang="0">
                  <a:pos x="482" y="532"/>
                </a:cxn>
                <a:cxn ang="0">
                  <a:pos x="453" y="521"/>
                </a:cxn>
                <a:cxn ang="0">
                  <a:pos x="416" y="468"/>
                </a:cxn>
                <a:cxn ang="0">
                  <a:pos x="412" y="414"/>
                </a:cxn>
                <a:cxn ang="0">
                  <a:pos x="401" y="358"/>
                </a:cxn>
                <a:cxn ang="0">
                  <a:pos x="380" y="321"/>
                </a:cxn>
                <a:cxn ang="0">
                  <a:pos x="331" y="366"/>
                </a:cxn>
                <a:cxn ang="0">
                  <a:pos x="286" y="395"/>
                </a:cxn>
                <a:cxn ang="0">
                  <a:pos x="239" y="414"/>
                </a:cxn>
                <a:cxn ang="0">
                  <a:pos x="203" y="412"/>
                </a:cxn>
                <a:cxn ang="0">
                  <a:pos x="153" y="393"/>
                </a:cxn>
                <a:cxn ang="0">
                  <a:pos x="99" y="372"/>
                </a:cxn>
                <a:cxn ang="0">
                  <a:pos x="48" y="339"/>
                </a:cxn>
                <a:cxn ang="0">
                  <a:pos x="0" y="267"/>
                </a:cxn>
              </a:cxnLst>
              <a:rect l="0" t="0" r="r" b="b"/>
              <a:pathLst>
                <a:path w="772" h="538">
                  <a:moveTo>
                    <a:pt x="0" y="267"/>
                  </a:moveTo>
                  <a:lnTo>
                    <a:pt x="29" y="267"/>
                  </a:lnTo>
                  <a:lnTo>
                    <a:pt x="36" y="294"/>
                  </a:lnTo>
                  <a:lnTo>
                    <a:pt x="52" y="269"/>
                  </a:lnTo>
                  <a:lnTo>
                    <a:pt x="32" y="248"/>
                  </a:lnTo>
                  <a:lnTo>
                    <a:pt x="187" y="251"/>
                  </a:lnTo>
                  <a:lnTo>
                    <a:pt x="189" y="248"/>
                  </a:lnTo>
                  <a:lnTo>
                    <a:pt x="196" y="242"/>
                  </a:lnTo>
                  <a:lnTo>
                    <a:pt x="200" y="234"/>
                  </a:lnTo>
                  <a:lnTo>
                    <a:pt x="203" y="230"/>
                  </a:lnTo>
                  <a:lnTo>
                    <a:pt x="210" y="222"/>
                  </a:lnTo>
                  <a:lnTo>
                    <a:pt x="218" y="217"/>
                  </a:lnTo>
                  <a:lnTo>
                    <a:pt x="223" y="207"/>
                  </a:lnTo>
                  <a:lnTo>
                    <a:pt x="230" y="199"/>
                  </a:lnTo>
                  <a:lnTo>
                    <a:pt x="239" y="189"/>
                  </a:lnTo>
                  <a:lnTo>
                    <a:pt x="248" y="180"/>
                  </a:lnTo>
                  <a:lnTo>
                    <a:pt x="255" y="170"/>
                  </a:lnTo>
                  <a:lnTo>
                    <a:pt x="266" y="158"/>
                  </a:lnTo>
                  <a:lnTo>
                    <a:pt x="275" y="149"/>
                  </a:lnTo>
                  <a:lnTo>
                    <a:pt x="284" y="137"/>
                  </a:lnTo>
                  <a:lnTo>
                    <a:pt x="291" y="125"/>
                  </a:lnTo>
                  <a:lnTo>
                    <a:pt x="302" y="114"/>
                  </a:lnTo>
                  <a:lnTo>
                    <a:pt x="311" y="100"/>
                  </a:lnTo>
                  <a:lnTo>
                    <a:pt x="320" y="87"/>
                  </a:lnTo>
                  <a:lnTo>
                    <a:pt x="331" y="75"/>
                  </a:lnTo>
                  <a:lnTo>
                    <a:pt x="340" y="62"/>
                  </a:lnTo>
                  <a:lnTo>
                    <a:pt x="351" y="50"/>
                  </a:lnTo>
                  <a:lnTo>
                    <a:pt x="360" y="40"/>
                  </a:lnTo>
                  <a:lnTo>
                    <a:pt x="369" y="29"/>
                  </a:lnTo>
                  <a:lnTo>
                    <a:pt x="378" y="21"/>
                  </a:lnTo>
                  <a:lnTo>
                    <a:pt x="387" y="11"/>
                  </a:lnTo>
                  <a:lnTo>
                    <a:pt x="396" y="5"/>
                  </a:lnTo>
                  <a:lnTo>
                    <a:pt x="403" y="1"/>
                  </a:lnTo>
                  <a:lnTo>
                    <a:pt x="410" y="0"/>
                  </a:lnTo>
                  <a:lnTo>
                    <a:pt x="416" y="0"/>
                  </a:lnTo>
                  <a:lnTo>
                    <a:pt x="421" y="5"/>
                  </a:lnTo>
                  <a:lnTo>
                    <a:pt x="423" y="9"/>
                  </a:lnTo>
                  <a:lnTo>
                    <a:pt x="425" y="15"/>
                  </a:lnTo>
                  <a:lnTo>
                    <a:pt x="421" y="21"/>
                  </a:lnTo>
                  <a:lnTo>
                    <a:pt x="419" y="29"/>
                  </a:lnTo>
                  <a:lnTo>
                    <a:pt x="414" y="36"/>
                  </a:lnTo>
                  <a:lnTo>
                    <a:pt x="407" y="48"/>
                  </a:lnTo>
                  <a:lnTo>
                    <a:pt x="399" y="58"/>
                  </a:lnTo>
                  <a:lnTo>
                    <a:pt x="392" y="71"/>
                  </a:lnTo>
                  <a:lnTo>
                    <a:pt x="381" y="81"/>
                  </a:lnTo>
                  <a:lnTo>
                    <a:pt x="372" y="93"/>
                  </a:lnTo>
                  <a:lnTo>
                    <a:pt x="362" y="104"/>
                  </a:lnTo>
                  <a:lnTo>
                    <a:pt x="354" y="118"/>
                  </a:lnTo>
                  <a:lnTo>
                    <a:pt x="345" y="131"/>
                  </a:lnTo>
                  <a:lnTo>
                    <a:pt x="338" y="143"/>
                  </a:lnTo>
                  <a:lnTo>
                    <a:pt x="331" y="156"/>
                  </a:lnTo>
                  <a:lnTo>
                    <a:pt x="326" y="170"/>
                  </a:lnTo>
                  <a:lnTo>
                    <a:pt x="320" y="180"/>
                  </a:lnTo>
                  <a:lnTo>
                    <a:pt x="317" y="189"/>
                  </a:lnTo>
                  <a:lnTo>
                    <a:pt x="311" y="199"/>
                  </a:lnTo>
                  <a:lnTo>
                    <a:pt x="308" y="209"/>
                  </a:lnTo>
                  <a:lnTo>
                    <a:pt x="304" y="218"/>
                  </a:lnTo>
                  <a:lnTo>
                    <a:pt x="300" y="228"/>
                  </a:lnTo>
                  <a:lnTo>
                    <a:pt x="297" y="236"/>
                  </a:lnTo>
                  <a:lnTo>
                    <a:pt x="295" y="246"/>
                  </a:lnTo>
                  <a:lnTo>
                    <a:pt x="291" y="251"/>
                  </a:lnTo>
                  <a:lnTo>
                    <a:pt x="288" y="259"/>
                  </a:lnTo>
                  <a:lnTo>
                    <a:pt x="286" y="263"/>
                  </a:lnTo>
                  <a:lnTo>
                    <a:pt x="284" y="271"/>
                  </a:lnTo>
                  <a:lnTo>
                    <a:pt x="281" y="279"/>
                  </a:lnTo>
                  <a:lnTo>
                    <a:pt x="282" y="282"/>
                  </a:lnTo>
                  <a:lnTo>
                    <a:pt x="279" y="288"/>
                  </a:lnTo>
                  <a:lnTo>
                    <a:pt x="277" y="298"/>
                  </a:lnTo>
                  <a:lnTo>
                    <a:pt x="273" y="310"/>
                  </a:lnTo>
                  <a:lnTo>
                    <a:pt x="270" y="321"/>
                  </a:lnTo>
                  <a:lnTo>
                    <a:pt x="263" y="329"/>
                  </a:lnTo>
                  <a:lnTo>
                    <a:pt x="259" y="335"/>
                  </a:lnTo>
                  <a:lnTo>
                    <a:pt x="252" y="335"/>
                  </a:lnTo>
                  <a:lnTo>
                    <a:pt x="248" y="329"/>
                  </a:lnTo>
                  <a:lnTo>
                    <a:pt x="243" y="321"/>
                  </a:lnTo>
                  <a:lnTo>
                    <a:pt x="239" y="315"/>
                  </a:lnTo>
                  <a:lnTo>
                    <a:pt x="232" y="311"/>
                  </a:lnTo>
                  <a:lnTo>
                    <a:pt x="227" y="310"/>
                  </a:lnTo>
                  <a:lnTo>
                    <a:pt x="218" y="306"/>
                  </a:lnTo>
                  <a:lnTo>
                    <a:pt x="210" y="304"/>
                  </a:lnTo>
                  <a:lnTo>
                    <a:pt x="201" y="302"/>
                  </a:lnTo>
                  <a:lnTo>
                    <a:pt x="194" y="302"/>
                  </a:lnTo>
                  <a:lnTo>
                    <a:pt x="185" y="302"/>
                  </a:lnTo>
                  <a:lnTo>
                    <a:pt x="178" y="302"/>
                  </a:lnTo>
                  <a:lnTo>
                    <a:pt x="171" y="302"/>
                  </a:lnTo>
                  <a:lnTo>
                    <a:pt x="167" y="306"/>
                  </a:lnTo>
                  <a:lnTo>
                    <a:pt x="160" y="310"/>
                  </a:lnTo>
                  <a:lnTo>
                    <a:pt x="162" y="317"/>
                  </a:lnTo>
                  <a:lnTo>
                    <a:pt x="173" y="329"/>
                  </a:lnTo>
                  <a:lnTo>
                    <a:pt x="182" y="339"/>
                  </a:lnTo>
                  <a:lnTo>
                    <a:pt x="185" y="342"/>
                  </a:lnTo>
                  <a:lnTo>
                    <a:pt x="192" y="346"/>
                  </a:lnTo>
                  <a:lnTo>
                    <a:pt x="201" y="350"/>
                  </a:lnTo>
                  <a:lnTo>
                    <a:pt x="212" y="356"/>
                  </a:lnTo>
                  <a:lnTo>
                    <a:pt x="221" y="358"/>
                  </a:lnTo>
                  <a:lnTo>
                    <a:pt x="228" y="362"/>
                  </a:lnTo>
                  <a:lnTo>
                    <a:pt x="232" y="366"/>
                  </a:lnTo>
                  <a:lnTo>
                    <a:pt x="237" y="372"/>
                  </a:lnTo>
                  <a:lnTo>
                    <a:pt x="239" y="375"/>
                  </a:lnTo>
                  <a:lnTo>
                    <a:pt x="239" y="379"/>
                  </a:lnTo>
                  <a:lnTo>
                    <a:pt x="243" y="375"/>
                  </a:lnTo>
                  <a:lnTo>
                    <a:pt x="250" y="372"/>
                  </a:lnTo>
                  <a:lnTo>
                    <a:pt x="254" y="366"/>
                  </a:lnTo>
                  <a:lnTo>
                    <a:pt x="259" y="362"/>
                  </a:lnTo>
                  <a:lnTo>
                    <a:pt x="266" y="358"/>
                  </a:lnTo>
                  <a:lnTo>
                    <a:pt x="275" y="354"/>
                  </a:lnTo>
                  <a:lnTo>
                    <a:pt x="282" y="348"/>
                  </a:lnTo>
                  <a:lnTo>
                    <a:pt x="290" y="344"/>
                  </a:lnTo>
                  <a:lnTo>
                    <a:pt x="297" y="339"/>
                  </a:lnTo>
                  <a:lnTo>
                    <a:pt x="304" y="335"/>
                  </a:lnTo>
                  <a:lnTo>
                    <a:pt x="311" y="329"/>
                  </a:lnTo>
                  <a:lnTo>
                    <a:pt x="318" y="325"/>
                  </a:lnTo>
                  <a:lnTo>
                    <a:pt x="326" y="321"/>
                  </a:lnTo>
                  <a:lnTo>
                    <a:pt x="331" y="319"/>
                  </a:lnTo>
                  <a:lnTo>
                    <a:pt x="342" y="313"/>
                  </a:lnTo>
                  <a:lnTo>
                    <a:pt x="351" y="310"/>
                  </a:lnTo>
                  <a:lnTo>
                    <a:pt x="356" y="306"/>
                  </a:lnTo>
                  <a:lnTo>
                    <a:pt x="363" y="302"/>
                  </a:lnTo>
                  <a:lnTo>
                    <a:pt x="369" y="296"/>
                  </a:lnTo>
                  <a:lnTo>
                    <a:pt x="374" y="288"/>
                  </a:lnTo>
                  <a:lnTo>
                    <a:pt x="378" y="280"/>
                  </a:lnTo>
                  <a:lnTo>
                    <a:pt x="383" y="269"/>
                  </a:lnTo>
                  <a:lnTo>
                    <a:pt x="385" y="259"/>
                  </a:lnTo>
                  <a:lnTo>
                    <a:pt x="387" y="251"/>
                  </a:lnTo>
                  <a:lnTo>
                    <a:pt x="390" y="242"/>
                  </a:lnTo>
                  <a:lnTo>
                    <a:pt x="394" y="232"/>
                  </a:lnTo>
                  <a:lnTo>
                    <a:pt x="394" y="220"/>
                  </a:lnTo>
                  <a:lnTo>
                    <a:pt x="398" y="213"/>
                  </a:lnTo>
                  <a:lnTo>
                    <a:pt x="399" y="201"/>
                  </a:lnTo>
                  <a:lnTo>
                    <a:pt x="403" y="193"/>
                  </a:lnTo>
                  <a:lnTo>
                    <a:pt x="405" y="182"/>
                  </a:lnTo>
                  <a:lnTo>
                    <a:pt x="407" y="174"/>
                  </a:lnTo>
                  <a:lnTo>
                    <a:pt x="407" y="166"/>
                  </a:lnTo>
                  <a:lnTo>
                    <a:pt x="410" y="160"/>
                  </a:lnTo>
                  <a:lnTo>
                    <a:pt x="412" y="153"/>
                  </a:lnTo>
                  <a:lnTo>
                    <a:pt x="416" y="151"/>
                  </a:lnTo>
                  <a:lnTo>
                    <a:pt x="414" y="155"/>
                  </a:lnTo>
                  <a:lnTo>
                    <a:pt x="414" y="166"/>
                  </a:lnTo>
                  <a:lnTo>
                    <a:pt x="414" y="172"/>
                  </a:lnTo>
                  <a:lnTo>
                    <a:pt x="414" y="180"/>
                  </a:lnTo>
                  <a:lnTo>
                    <a:pt x="414" y="189"/>
                  </a:lnTo>
                  <a:lnTo>
                    <a:pt x="414" y="199"/>
                  </a:lnTo>
                  <a:lnTo>
                    <a:pt x="414" y="207"/>
                  </a:lnTo>
                  <a:lnTo>
                    <a:pt x="414" y="215"/>
                  </a:lnTo>
                  <a:lnTo>
                    <a:pt x="414" y="222"/>
                  </a:lnTo>
                  <a:lnTo>
                    <a:pt x="414" y="230"/>
                  </a:lnTo>
                  <a:lnTo>
                    <a:pt x="416" y="240"/>
                  </a:lnTo>
                  <a:lnTo>
                    <a:pt x="419" y="244"/>
                  </a:lnTo>
                  <a:lnTo>
                    <a:pt x="423" y="238"/>
                  </a:lnTo>
                  <a:lnTo>
                    <a:pt x="430" y="228"/>
                  </a:lnTo>
                  <a:lnTo>
                    <a:pt x="434" y="220"/>
                  </a:lnTo>
                  <a:lnTo>
                    <a:pt x="437" y="213"/>
                  </a:lnTo>
                  <a:lnTo>
                    <a:pt x="441" y="203"/>
                  </a:lnTo>
                  <a:lnTo>
                    <a:pt x="446" y="195"/>
                  </a:lnTo>
                  <a:lnTo>
                    <a:pt x="450" y="184"/>
                  </a:lnTo>
                  <a:lnTo>
                    <a:pt x="455" y="176"/>
                  </a:lnTo>
                  <a:lnTo>
                    <a:pt x="461" y="166"/>
                  </a:lnTo>
                  <a:lnTo>
                    <a:pt x="466" y="158"/>
                  </a:lnTo>
                  <a:lnTo>
                    <a:pt x="470" y="151"/>
                  </a:lnTo>
                  <a:lnTo>
                    <a:pt x="475" y="143"/>
                  </a:lnTo>
                  <a:lnTo>
                    <a:pt x="479" y="139"/>
                  </a:lnTo>
                  <a:lnTo>
                    <a:pt x="486" y="137"/>
                  </a:lnTo>
                  <a:lnTo>
                    <a:pt x="493" y="135"/>
                  </a:lnTo>
                  <a:lnTo>
                    <a:pt x="500" y="141"/>
                  </a:lnTo>
                  <a:lnTo>
                    <a:pt x="502" y="145"/>
                  </a:lnTo>
                  <a:lnTo>
                    <a:pt x="506" y="153"/>
                  </a:lnTo>
                  <a:lnTo>
                    <a:pt x="509" y="160"/>
                  </a:lnTo>
                  <a:lnTo>
                    <a:pt x="513" y="170"/>
                  </a:lnTo>
                  <a:lnTo>
                    <a:pt x="513" y="178"/>
                  </a:lnTo>
                  <a:lnTo>
                    <a:pt x="515" y="187"/>
                  </a:lnTo>
                  <a:lnTo>
                    <a:pt x="515" y="199"/>
                  </a:lnTo>
                  <a:lnTo>
                    <a:pt x="516" y="213"/>
                  </a:lnTo>
                  <a:lnTo>
                    <a:pt x="515" y="224"/>
                  </a:lnTo>
                  <a:lnTo>
                    <a:pt x="515" y="236"/>
                  </a:lnTo>
                  <a:lnTo>
                    <a:pt x="513" y="249"/>
                  </a:lnTo>
                  <a:lnTo>
                    <a:pt x="511" y="263"/>
                  </a:lnTo>
                  <a:lnTo>
                    <a:pt x="506" y="275"/>
                  </a:lnTo>
                  <a:lnTo>
                    <a:pt x="502" y="288"/>
                  </a:lnTo>
                  <a:lnTo>
                    <a:pt x="497" y="300"/>
                  </a:lnTo>
                  <a:lnTo>
                    <a:pt x="491" y="313"/>
                  </a:lnTo>
                  <a:lnTo>
                    <a:pt x="484" y="325"/>
                  </a:lnTo>
                  <a:lnTo>
                    <a:pt x="479" y="337"/>
                  </a:lnTo>
                  <a:lnTo>
                    <a:pt x="473" y="350"/>
                  </a:lnTo>
                  <a:lnTo>
                    <a:pt x="468" y="362"/>
                  </a:lnTo>
                  <a:lnTo>
                    <a:pt x="461" y="372"/>
                  </a:lnTo>
                  <a:lnTo>
                    <a:pt x="457" y="381"/>
                  </a:lnTo>
                  <a:lnTo>
                    <a:pt x="453" y="389"/>
                  </a:lnTo>
                  <a:lnTo>
                    <a:pt x="450" y="399"/>
                  </a:lnTo>
                  <a:lnTo>
                    <a:pt x="446" y="404"/>
                  </a:lnTo>
                  <a:lnTo>
                    <a:pt x="446" y="414"/>
                  </a:lnTo>
                  <a:lnTo>
                    <a:pt x="446" y="418"/>
                  </a:lnTo>
                  <a:lnTo>
                    <a:pt x="448" y="424"/>
                  </a:lnTo>
                  <a:lnTo>
                    <a:pt x="453" y="428"/>
                  </a:lnTo>
                  <a:lnTo>
                    <a:pt x="464" y="430"/>
                  </a:lnTo>
                  <a:lnTo>
                    <a:pt x="470" y="428"/>
                  </a:lnTo>
                  <a:lnTo>
                    <a:pt x="477" y="428"/>
                  </a:lnTo>
                  <a:lnTo>
                    <a:pt x="486" y="428"/>
                  </a:lnTo>
                  <a:lnTo>
                    <a:pt x="493" y="428"/>
                  </a:lnTo>
                  <a:lnTo>
                    <a:pt x="498" y="424"/>
                  </a:lnTo>
                  <a:lnTo>
                    <a:pt x="506" y="422"/>
                  </a:lnTo>
                  <a:lnTo>
                    <a:pt x="513" y="420"/>
                  </a:lnTo>
                  <a:lnTo>
                    <a:pt x="520" y="420"/>
                  </a:lnTo>
                  <a:lnTo>
                    <a:pt x="529" y="418"/>
                  </a:lnTo>
                  <a:lnTo>
                    <a:pt x="536" y="422"/>
                  </a:lnTo>
                  <a:lnTo>
                    <a:pt x="534" y="424"/>
                  </a:lnTo>
                  <a:lnTo>
                    <a:pt x="529" y="432"/>
                  </a:lnTo>
                  <a:lnTo>
                    <a:pt x="522" y="439"/>
                  </a:lnTo>
                  <a:lnTo>
                    <a:pt x="513" y="453"/>
                  </a:lnTo>
                  <a:lnTo>
                    <a:pt x="502" y="461"/>
                  </a:lnTo>
                  <a:lnTo>
                    <a:pt x="495" y="470"/>
                  </a:lnTo>
                  <a:lnTo>
                    <a:pt x="489" y="478"/>
                  </a:lnTo>
                  <a:lnTo>
                    <a:pt x="489" y="482"/>
                  </a:lnTo>
                  <a:lnTo>
                    <a:pt x="491" y="482"/>
                  </a:lnTo>
                  <a:lnTo>
                    <a:pt x="495" y="482"/>
                  </a:lnTo>
                  <a:lnTo>
                    <a:pt x="500" y="482"/>
                  </a:lnTo>
                  <a:lnTo>
                    <a:pt x="507" y="480"/>
                  </a:lnTo>
                  <a:lnTo>
                    <a:pt x="515" y="478"/>
                  </a:lnTo>
                  <a:lnTo>
                    <a:pt x="525" y="474"/>
                  </a:lnTo>
                  <a:lnTo>
                    <a:pt x="534" y="472"/>
                  </a:lnTo>
                  <a:lnTo>
                    <a:pt x="547" y="470"/>
                  </a:lnTo>
                  <a:lnTo>
                    <a:pt x="558" y="465"/>
                  </a:lnTo>
                  <a:lnTo>
                    <a:pt x="569" y="461"/>
                  </a:lnTo>
                  <a:lnTo>
                    <a:pt x="581" y="459"/>
                  </a:lnTo>
                  <a:lnTo>
                    <a:pt x="596" y="457"/>
                  </a:lnTo>
                  <a:lnTo>
                    <a:pt x="606" y="453"/>
                  </a:lnTo>
                  <a:lnTo>
                    <a:pt x="619" y="453"/>
                  </a:lnTo>
                  <a:lnTo>
                    <a:pt x="632" y="453"/>
                  </a:lnTo>
                  <a:lnTo>
                    <a:pt x="644" y="453"/>
                  </a:lnTo>
                  <a:lnTo>
                    <a:pt x="655" y="453"/>
                  </a:lnTo>
                  <a:lnTo>
                    <a:pt x="666" y="455"/>
                  </a:lnTo>
                  <a:lnTo>
                    <a:pt x="677" y="457"/>
                  </a:lnTo>
                  <a:lnTo>
                    <a:pt x="689" y="461"/>
                  </a:lnTo>
                  <a:lnTo>
                    <a:pt x="700" y="465"/>
                  </a:lnTo>
                  <a:lnTo>
                    <a:pt x="711" y="470"/>
                  </a:lnTo>
                  <a:lnTo>
                    <a:pt x="720" y="476"/>
                  </a:lnTo>
                  <a:lnTo>
                    <a:pt x="731" y="482"/>
                  </a:lnTo>
                  <a:lnTo>
                    <a:pt x="738" y="486"/>
                  </a:lnTo>
                  <a:lnTo>
                    <a:pt x="747" y="492"/>
                  </a:lnTo>
                  <a:lnTo>
                    <a:pt x="752" y="497"/>
                  </a:lnTo>
                  <a:lnTo>
                    <a:pt x="760" y="503"/>
                  </a:lnTo>
                  <a:lnTo>
                    <a:pt x="769" y="509"/>
                  </a:lnTo>
                  <a:lnTo>
                    <a:pt x="772" y="513"/>
                  </a:lnTo>
                  <a:lnTo>
                    <a:pt x="770" y="511"/>
                  </a:lnTo>
                  <a:lnTo>
                    <a:pt x="767" y="509"/>
                  </a:lnTo>
                  <a:lnTo>
                    <a:pt x="760" y="509"/>
                  </a:lnTo>
                  <a:lnTo>
                    <a:pt x="752" y="509"/>
                  </a:lnTo>
                  <a:lnTo>
                    <a:pt x="743" y="505"/>
                  </a:lnTo>
                  <a:lnTo>
                    <a:pt x="733" y="503"/>
                  </a:lnTo>
                  <a:lnTo>
                    <a:pt x="720" y="501"/>
                  </a:lnTo>
                  <a:lnTo>
                    <a:pt x="707" y="501"/>
                  </a:lnTo>
                  <a:lnTo>
                    <a:pt x="693" y="499"/>
                  </a:lnTo>
                  <a:lnTo>
                    <a:pt x="678" y="497"/>
                  </a:lnTo>
                  <a:lnTo>
                    <a:pt x="664" y="497"/>
                  </a:lnTo>
                  <a:lnTo>
                    <a:pt x="650" y="497"/>
                  </a:lnTo>
                  <a:lnTo>
                    <a:pt x="635" y="496"/>
                  </a:lnTo>
                  <a:lnTo>
                    <a:pt x="621" y="497"/>
                  </a:lnTo>
                  <a:lnTo>
                    <a:pt x="606" y="497"/>
                  </a:lnTo>
                  <a:lnTo>
                    <a:pt x="596" y="501"/>
                  </a:lnTo>
                  <a:lnTo>
                    <a:pt x="581" y="503"/>
                  </a:lnTo>
                  <a:lnTo>
                    <a:pt x="569" y="505"/>
                  </a:lnTo>
                  <a:lnTo>
                    <a:pt x="558" y="509"/>
                  </a:lnTo>
                  <a:lnTo>
                    <a:pt x="547" y="513"/>
                  </a:lnTo>
                  <a:lnTo>
                    <a:pt x="536" y="515"/>
                  </a:lnTo>
                  <a:lnTo>
                    <a:pt x="525" y="517"/>
                  </a:lnTo>
                  <a:lnTo>
                    <a:pt x="516" y="521"/>
                  </a:lnTo>
                  <a:lnTo>
                    <a:pt x="509" y="525"/>
                  </a:lnTo>
                  <a:lnTo>
                    <a:pt x="500" y="525"/>
                  </a:lnTo>
                  <a:lnTo>
                    <a:pt x="493" y="528"/>
                  </a:lnTo>
                  <a:lnTo>
                    <a:pt x="486" y="530"/>
                  </a:lnTo>
                  <a:lnTo>
                    <a:pt x="482" y="532"/>
                  </a:lnTo>
                  <a:lnTo>
                    <a:pt x="473" y="534"/>
                  </a:lnTo>
                  <a:lnTo>
                    <a:pt x="473" y="538"/>
                  </a:lnTo>
                  <a:lnTo>
                    <a:pt x="470" y="534"/>
                  </a:lnTo>
                  <a:lnTo>
                    <a:pt x="466" y="532"/>
                  </a:lnTo>
                  <a:lnTo>
                    <a:pt x="461" y="527"/>
                  </a:lnTo>
                  <a:lnTo>
                    <a:pt x="453" y="521"/>
                  </a:lnTo>
                  <a:lnTo>
                    <a:pt x="446" y="511"/>
                  </a:lnTo>
                  <a:lnTo>
                    <a:pt x="437" y="503"/>
                  </a:lnTo>
                  <a:lnTo>
                    <a:pt x="430" y="494"/>
                  </a:lnTo>
                  <a:lnTo>
                    <a:pt x="425" y="486"/>
                  </a:lnTo>
                  <a:lnTo>
                    <a:pt x="417" y="476"/>
                  </a:lnTo>
                  <a:lnTo>
                    <a:pt x="416" y="468"/>
                  </a:lnTo>
                  <a:lnTo>
                    <a:pt x="412" y="459"/>
                  </a:lnTo>
                  <a:lnTo>
                    <a:pt x="412" y="451"/>
                  </a:lnTo>
                  <a:lnTo>
                    <a:pt x="412" y="441"/>
                  </a:lnTo>
                  <a:lnTo>
                    <a:pt x="412" y="432"/>
                  </a:lnTo>
                  <a:lnTo>
                    <a:pt x="412" y="422"/>
                  </a:lnTo>
                  <a:lnTo>
                    <a:pt x="412" y="414"/>
                  </a:lnTo>
                  <a:lnTo>
                    <a:pt x="410" y="404"/>
                  </a:lnTo>
                  <a:lnTo>
                    <a:pt x="408" y="395"/>
                  </a:lnTo>
                  <a:lnTo>
                    <a:pt x="407" y="383"/>
                  </a:lnTo>
                  <a:lnTo>
                    <a:pt x="407" y="375"/>
                  </a:lnTo>
                  <a:lnTo>
                    <a:pt x="403" y="366"/>
                  </a:lnTo>
                  <a:lnTo>
                    <a:pt x="401" y="358"/>
                  </a:lnTo>
                  <a:lnTo>
                    <a:pt x="398" y="350"/>
                  </a:lnTo>
                  <a:lnTo>
                    <a:pt x="398" y="344"/>
                  </a:lnTo>
                  <a:lnTo>
                    <a:pt x="390" y="333"/>
                  </a:lnTo>
                  <a:lnTo>
                    <a:pt x="387" y="325"/>
                  </a:lnTo>
                  <a:lnTo>
                    <a:pt x="381" y="321"/>
                  </a:lnTo>
                  <a:lnTo>
                    <a:pt x="380" y="321"/>
                  </a:lnTo>
                  <a:lnTo>
                    <a:pt x="376" y="327"/>
                  </a:lnTo>
                  <a:lnTo>
                    <a:pt x="369" y="333"/>
                  </a:lnTo>
                  <a:lnTo>
                    <a:pt x="362" y="342"/>
                  </a:lnTo>
                  <a:lnTo>
                    <a:pt x="349" y="352"/>
                  </a:lnTo>
                  <a:lnTo>
                    <a:pt x="338" y="362"/>
                  </a:lnTo>
                  <a:lnTo>
                    <a:pt x="331" y="366"/>
                  </a:lnTo>
                  <a:lnTo>
                    <a:pt x="324" y="372"/>
                  </a:lnTo>
                  <a:lnTo>
                    <a:pt x="317" y="377"/>
                  </a:lnTo>
                  <a:lnTo>
                    <a:pt x="311" y="383"/>
                  </a:lnTo>
                  <a:lnTo>
                    <a:pt x="302" y="387"/>
                  </a:lnTo>
                  <a:lnTo>
                    <a:pt x="295" y="391"/>
                  </a:lnTo>
                  <a:lnTo>
                    <a:pt x="286" y="395"/>
                  </a:lnTo>
                  <a:lnTo>
                    <a:pt x="279" y="399"/>
                  </a:lnTo>
                  <a:lnTo>
                    <a:pt x="272" y="401"/>
                  </a:lnTo>
                  <a:lnTo>
                    <a:pt x="263" y="404"/>
                  </a:lnTo>
                  <a:lnTo>
                    <a:pt x="257" y="406"/>
                  </a:lnTo>
                  <a:lnTo>
                    <a:pt x="250" y="410"/>
                  </a:lnTo>
                  <a:lnTo>
                    <a:pt x="239" y="414"/>
                  </a:lnTo>
                  <a:lnTo>
                    <a:pt x="230" y="418"/>
                  </a:lnTo>
                  <a:lnTo>
                    <a:pt x="225" y="418"/>
                  </a:lnTo>
                  <a:lnTo>
                    <a:pt x="223" y="420"/>
                  </a:lnTo>
                  <a:lnTo>
                    <a:pt x="219" y="418"/>
                  </a:lnTo>
                  <a:lnTo>
                    <a:pt x="210" y="414"/>
                  </a:lnTo>
                  <a:lnTo>
                    <a:pt x="203" y="412"/>
                  </a:lnTo>
                  <a:lnTo>
                    <a:pt x="198" y="410"/>
                  </a:lnTo>
                  <a:lnTo>
                    <a:pt x="189" y="406"/>
                  </a:lnTo>
                  <a:lnTo>
                    <a:pt x="182" y="404"/>
                  </a:lnTo>
                  <a:lnTo>
                    <a:pt x="173" y="401"/>
                  </a:lnTo>
                  <a:lnTo>
                    <a:pt x="164" y="397"/>
                  </a:lnTo>
                  <a:lnTo>
                    <a:pt x="153" y="393"/>
                  </a:lnTo>
                  <a:lnTo>
                    <a:pt x="144" y="391"/>
                  </a:lnTo>
                  <a:lnTo>
                    <a:pt x="133" y="387"/>
                  </a:lnTo>
                  <a:lnTo>
                    <a:pt x="124" y="383"/>
                  </a:lnTo>
                  <a:lnTo>
                    <a:pt x="115" y="379"/>
                  </a:lnTo>
                  <a:lnTo>
                    <a:pt x="108" y="375"/>
                  </a:lnTo>
                  <a:lnTo>
                    <a:pt x="99" y="372"/>
                  </a:lnTo>
                  <a:lnTo>
                    <a:pt x="92" y="366"/>
                  </a:lnTo>
                  <a:lnTo>
                    <a:pt x="84" y="362"/>
                  </a:lnTo>
                  <a:lnTo>
                    <a:pt x="77" y="358"/>
                  </a:lnTo>
                  <a:lnTo>
                    <a:pt x="65" y="350"/>
                  </a:lnTo>
                  <a:lnTo>
                    <a:pt x="57" y="344"/>
                  </a:lnTo>
                  <a:lnTo>
                    <a:pt x="48" y="339"/>
                  </a:lnTo>
                  <a:lnTo>
                    <a:pt x="45" y="337"/>
                  </a:lnTo>
                  <a:lnTo>
                    <a:pt x="41" y="333"/>
                  </a:lnTo>
                  <a:lnTo>
                    <a:pt x="29" y="335"/>
                  </a:lnTo>
                  <a:lnTo>
                    <a:pt x="0" y="319"/>
                  </a:lnTo>
                  <a:lnTo>
                    <a:pt x="0" y="267"/>
                  </a:lnTo>
                  <a:lnTo>
                    <a:pt x="0" y="267"/>
                  </a:lnTo>
                  <a:close/>
                </a:path>
              </a:pathLst>
            </a:custGeom>
            <a:solidFill>
              <a:srgbClr val="B0C2B0"/>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0" name="Freeform 64"/>
            <p:cNvSpPr>
              <a:spLocks/>
            </p:cNvSpPr>
            <p:nvPr/>
          </p:nvSpPr>
          <p:spPr bwMode="auto">
            <a:xfrm>
              <a:off x="4793" y="3090"/>
              <a:ext cx="83" cy="308"/>
            </a:xfrm>
            <a:custGeom>
              <a:avLst/>
              <a:gdLst/>
              <a:ahLst/>
              <a:cxnLst>
                <a:cxn ang="0">
                  <a:pos x="0" y="184"/>
                </a:cxn>
                <a:cxn ang="0">
                  <a:pos x="2" y="176"/>
                </a:cxn>
                <a:cxn ang="0">
                  <a:pos x="7" y="159"/>
                </a:cxn>
                <a:cxn ang="0">
                  <a:pos x="9" y="139"/>
                </a:cxn>
                <a:cxn ang="0">
                  <a:pos x="13" y="126"/>
                </a:cxn>
                <a:cxn ang="0">
                  <a:pos x="15" y="108"/>
                </a:cxn>
                <a:cxn ang="0">
                  <a:pos x="16" y="87"/>
                </a:cxn>
                <a:cxn ang="0">
                  <a:pos x="16" y="67"/>
                </a:cxn>
                <a:cxn ang="0">
                  <a:pos x="18" y="48"/>
                </a:cxn>
                <a:cxn ang="0">
                  <a:pos x="20" y="31"/>
                </a:cxn>
                <a:cxn ang="0">
                  <a:pos x="20" y="15"/>
                </a:cxn>
                <a:cxn ang="0">
                  <a:pos x="20" y="2"/>
                </a:cxn>
                <a:cxn ang="0">
                  <a:pos x="22" y="2"/>
                </a:cxn>
                <a:cxn ang="0">
                  <a:pos x="25" y="15"/>
                </a:cxn>
                <a:cxn ang="0">
                  <a:pos x="29" y="31"/>
                </a:cxn>
                <a:cxn ang="0">
                  <a:pos x="34" y="48"/>
                </a:cxn>
                <a:cxn ang="0">
                  <a:pos x="40" y="67"/>
                </a:cxn>
                <a:cxn ang="0">
                  <a:pos x="45" y="87"/>
                </a:cxn>
                <a:cxn ang="0">
                  <a:pos x="52" y="106"/>
                </a:cxn>
                <a:cxn ang="0">
                  <a:pos x="58" y="122"/>
                </a:cxn>
                <a:cxn ang="0">
                  <a:pos x="63" y="135"/>
                </a:cxn>
                <a:cxn ang="0">
                  <a:pos x="70" y="151"/>
                </a:cxn>
                <a:cxn ang="0">
                  <a:pos x="78" y="168"/>
                </a:cxn>
                <a:cxn ang="0">
                  <a:pos x="81" y="178"/>
                </a:cxn>
                <a:cxn ang="0">
                  <a:pos x="81" y="188"/>
                </a:cxn>
                <a:cxn ang="0">
                  <a:pos x="72" y="199"/>
                </a:cxn>
                <a:cxn ang="0">
                  <a:pos x="69" y="215"/>
                </a:cxn>
                <a:cxn ang="0">
                  <a:pos x="65" y="236"/>
                </a:cxn>
                <a:cxn ang="0">
                  <a:pos x="65" y="263"/>
                </a:cxn>
                <a:cxn ang="0">
                  <a:pos x="65" y="288"/>
                </a:cxn>
                <a:cxn ang="0">
                  <a:pos x="65" y="306"/>
                </a:cxn>
                <a:cxn ang="0">
                  <a:pos x="0" y="186"/>
                </a:cxn>
              </a:cxnLst>
              <a:rect l="0" t="0" r="r" b="b"/>
              <a:pathLst>
                <a:path w="83" h="308">
                  <a:moveTo>
                    <a:pt x="0" y="186"/>
                  </a:moveTo>
                  <a:lnTo>
                    <a:pt x="0" y="184"/>
                  </a:lnTo>
                  <a:lnTo>
                    <a:pt x="2" y="182"/>
                  </a:lnTo>
                  <a:lnTo>
                    <a:pt x="2" y="176"/>
                  </a:lnTo>
                  <a:lnTo>
                    <a:pt x="6" y="168"/>
                  </a:lnTo>
                  <a:lnTo>
                    <a:pt x="7" y="159"/>
                  </a:lnTo>
                  <a:lnTo>
                    <a:pt x="9" y="147"/>
                  </a:lnTo>
                  <a:lnTo>
                    <a:pt x="9" y="139"/>
                  </a:lnTo>
                  <a:lnTo>
                    <a:pt x="13" y="133"/>
                  </a:lnTo>
                  <a:lnTo>
                    <a:pt x="13" y="126"/>
                  </a:lnTo>
                  <a:lnTo>
                    <a:pt x="15" y="118"/>
                  </a:lnTo>
                  <a:lnTo>
                    <a:pt x="15" y="108"/>
                  </a:lnTo>
                  <a:lnTo>
                    <a:pt x="16" y="98"/>
                  </a:lnTo>
                  <a:lnTo>
                    <a:pt x="16" y="87"/>
                  </a:lnTo>
                  <a:lnTo>
                    <a:pt x="16" y="79"/>
                  </a:lnTo>
                  <a:lnTo>
                    <a:pt x="16" y="67"/>
                  </a:lnTo>
                  <a:lnTo>
                    <a:pt x="18" y="58"/>
                  </a:lnTo>
                  <a:lnTo>
                    <a:pt x="18" y="48"/>
                  </a:lnTo>
                  <a:lnTo>
                    <a:pt x="20" y="40"/>
                  </a:lnTo>
                  <a:lnTo>
                    <a:pt x="20" y="31"/>
                  </a:lnTo>
                  <a:lnTo>
                    <a:pt x="20" y="23"/>
                  </a:lnTo>
                  <a:lnTo>
                    <a:pt x="20" y="15"/>
                  </a:lnTo>
                  <a:lnTo>
                    <a:pt x="20" y="9"/>
                  </a:lnTo>
                  <a:lnTo>
                    <a:pt x="20" y="2"/>
                  </a:lnTo>
                  <a:lnTo>
                    <a:pt x="22" y="0"/>
                  </a:lnTo>
                  <a:lnTo>
                    <a:pt x="22" y="2"/>
                  </a:lnTo>
                  <a:lnTo>
                    <a:pt x="24" y="9"/>
                  </a:lnTo>
                  <a:lnTo>
                    <a:pt x="25" y="15"/>
                  </a:lnTo>
                  <a:lnTo>
                    <a:pt x="27" y="23"/>
                  </a:lnTo>
                  <a:lnTo>
                    <a:pt x="29" y="31"/>
                  </a:lnTo>
                  <a:lnTo>
                    <a:pt x="33" y="40"/>
                  </a:lnTo>
                  <a:lnTo>
                    <a:pt x="34" y="48"/>
                  </a:lnTo>
                  <a:lnTo>
                    <a:pt x="36" y="60"/>
                  </a:lnTo>
                  <a:lnTo>
                    <a:pt x="40" y="67"/>
                  </a:lnTo>
                  <a:lnTo>
                    <a:pt x="43" y="79"/>
                  </a:lnTo>
                  <a:lnTo>
                    <a:pt x="45" y="87"/>
                  </a:lnTo>
                  <a:lnTo>
                    <a:pt x="49" y="97"/>
                  </a:lnTo>
                  <a:lnTo>
                    <a:pt x="52" y="106"/>
                  </a:lnTo>
                  <a:lnTo>
                    <a:pt x="56" y="116"/>
                  </a:lnTo>
                  <a:lnTo>
                    <a:pt x="58" y="122"/>
                  </a:lnTo>
                  <a:lnTo>
                    <a:pt x="61" y="129"/>
                  </a:lnTo>
                  <a:lnTo>
                    <a:pt x="63" y="135"/>
                  </a:lnTo>
                  <a:lnTo>
                    <a:pt x="67" y="143"/>
                  </a:lnTo>
                  <a:lnTo>
                    <a:pt x="70" y="151"/>
                  </a:lnTo>
                  <a:lnTo>
                    <a:pt x="76" y="160"/>
                  </a:lnTo>
                  <a:lnTo>
                    <a:pt x="78" y="168"/>
                  </a:lnTo>
                  <a:lnTo>
                    <a:pt x="81" y="172"/>
                  </a:lnTo>
                  <a:lnTo>
                    <a:pt x="81" y="178"/>
                  </a:lnTo>
                  <a:lnTo>
                    <a:pt x="83" y="182"/>
                  </a:lnTo>
                  <a:lnTo>
                    <a:pt x="81" y="188"/>
                  </a:lnTo>
                  <a:lnTo>
                    <a:pt x="76" y="195"/>
                  </a:lnTo>
                  <a:lnTo>
                    <a:pt x="72" y="199"/>
                  </a:lnTo>
                  <a:lnTo>
                    <a:pt x="70" y="207"/>
                  </a:lnTo>
                  <a:lnTo>
                    <a:pt x="69" y="215"/>
                  </a:lnTo>
                  <a:lnTo>
                    <a:pt x="69" y="224"/>
                  </a:lnTo>
                  <a:lnTo>
                    <a:pt x="65" y="236"/>
                  </a:lnTo>
                  <a:lnTo>
                    <a:pt x="65" y="250"/>
                  </a:lnTo>
                  <a:lnTo>
                    <a:pt x="65" y="263"/>
                  </a:lnTo>
                  <a:lnTo>
                    <a:pt x="65" y="277"/>
                  </a:lnTo>
                  <a:lnTo>
                    <a:pt x="65" y="288"/>
                  </a:lnTo>
                  <a:lnTo>
                    <a:pt x="65" y="298"/>
                  </a:lnTo>
                  <a:lnTo>
                    <a:pt x="65" y="306"/>
                  </a:lnTo>
                  <a:lnTo>
                    <a:pt x="65" y="308"/>
                  </a:lnTo>
                  <a:lnTo>
                    <a:pt x="0" y="186"/>
                  </a:lnTo>
                  <a:lnTo>
                    <a:pt x="0" y="186"/>
                  </a:lnTo>
                  <a:close/>
                </a:path>
              </a:pathLst>
            </a:custGeom>
            <a:solidFill>
              <a:srgbClr val="B0C2B0"/>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1" name="Freeform 65"/>
            <p:cNvSpPr>
              <a:spLocks/>
            </p:cNvSpPr>
            <p:nvPr/>
          </p:nvSpPr>
          <p:spPr bwMode="auto">
            <a:xfrm>
              <a:off x="4467" y="2832"/>
              <a:ext cx="133" cy="45"/>
            </a:xfrm>
            <a:custGeom>
              <a:avLst/>
              <a:gdLst/>
              <a:ahLst/>
              <a:cxnLst>
                <a:cxn ang="0">
                  <a:pos x="0" y="45"/>
                </a:cxn>
                <a:cxn ang="0">
                  <a:pos x="0" y="41"/>
                </a:cxn>
                <a:cxn ang="0">
                  <a:pos x="4" y="39"/>
                </a:cxn>
                <a:cxn ang="0">
                  <a:pos x="9" y="31"/>
                </a:cxn>
                <a:cxn ang="0">
                  <a:pos x="16" y="27"/>
                </a:cxn>
                <a:cxn ang="0">
                  <a:pos x="24" y="19"/>
                </a:cxn>
                <a:cxn ang="0">
                  <a:pos x="33" y="14"/>
                </a:cxn>
                <a:cxn ang="0">
                  <a:pos x="45" y="8"/>
                </a:cxn>
                <a:cxn ang="0">
                  <a:pos x="56" y="6"/>
                </a:cxn>
                <a:cxn ang="0">
                  <a:pos x="65" y="2"/>
                </a:cxn>
                <a:cxn ang="0">
                  <a:pos x="76" y="0"/>
                </a:cxn>
                <a:cxn ang="0">
                  <a:pos x="85" y="0"/>
                </a:cxn>
                <a:cxn ang="0">
                  <a:pos x="94" y="2"/>
                </a:cxn>
                <a:cxn ang="0">
                  <a:pos x="101" y="2"/>
                </a:cxn>
                <a:cxn ang="0">
                  <a:pos x="106" y="4"/>
                </a:cxn>
                <a:cxn ang="0">
                  <a:pos x="110" y="6"/>
                </a:cxn>
                <a:cxn ang="0">
                  <a:pos x="112" y="6"/>
                </a:cxn>
                <a:cxn ang="0">
                  <a:pos x="133" y="27"/>
                </a:cxn>
                <a:cxn ang="0">
                  <a:pos x="132" y="27"/>
                </a:cxn>
                <a:cxn ang="0">
                  <a:pos x="128" y="27"/>
                </a:cxn>
                <a:cxn ang="0">
                  <a:pos x="123" y="27"/>
                </a:cxn>
                <a:cxn ang="0">
                  <a:pos x="117" y="27"/>
                </a:cxn>
                <a:cxn ang="0">
                  <a:pos x="106" y="27"/>
                </a:cxn>
                <a:cxn ang="0">
                  <a:pos x="97" y="27"/>
                </a:cxn>
                <a:cxn ang="0">
                  <a:pos x="85" y="27"/>
                </a:cxn>
                <a:cxn ang="0">
                  <a:pos x="74" y="27"/>
                </a:cxn>
                <a:cxn ang="0">
                  <a:pos x="67" y="27"/>
                </a:cxn>
                <a:cxn ang="0">
                  <a:pos x="61" y="27"/>
                </a:cxn>
                <a:cxn ang="0">
                  <a:pos x="52" y="29"/>
                </a:cxn>
                <a:cxn ang="0">
                  <a:pos x="47" y="31"/>
                </a:cxn>
                <a:cxn ang="0">
                  <a:pos x="34" y="33"/>
                </a:cxn>
                <a:cxn ang="0">
                  <a:pos x="24" y="37"/>
                </a:cxn>
                <a:cxn ang="0">
                  <a:pos x="13" y="39"/>
                </a:cxn>
                <a:cxn ang="0">
                  <a:pos x="6" y="41"/>
                </a:cxn>
                <a:cxn ang="0">
                  <a:pos x="2" y="43"/>
                </a:cxn>
                <a:cxn ang="0">
                  <a:pos x="0" y="45"/>
                </a:cxn>
                <a:cxn ang="0">
                  <a:pos x="0" y="45"/>
                </a:cxn>
              </a:cxnLst>
              <a:rect l="0" t="0" r="r" b="b"/>
              <a:pathLst>
                <a:path w="133" h="45">
                  <a:moveTo>
                    <a:pt x="0" y="45"/>
                  </a:moveTo>
                  <a:lnTo>
                    <a:pt x="0" y="41"/>
                  </a:lnTo>
                  <a:lnTo>
                    <a:pt x="4" y="39"/>
                  </a:lnTo>
                  <a:lnTo>
                    <a:pt x="9" y="31"/>
                  </a:lnTo>
                  <a:lnTo>
                    <a:pt x="16" y="27"/>
                  </a:lnTo>
                  <a:lnTo>
                    <a:pt x="24" y="19"/>
                  </a:lnTo>
                  <a:lnTo>
                    <a:pt x="33" y="14"/>
                  </a:lnTo>
                  <a:lnTo>
                    <a:pt x="45" y="8"/>
                  </a:lnTo>
                  <a:lnTo>
                    <a:pt x="56" y="6"/>
                  </a:lnTo>
                  <a:lnTo>
                    <a:pt x="65" y="2"/>
                  </a:lnTo>
                  <a:lnTo>
                    <a:pt x="76" y="0"/>
                  </a:lnTo>
                  <a:lnTo>
                    <a:pt x="85" y="0"/>
                  </a:lnTo>
                  <a:lnTo>
                    <a:pt x="94" y="2"/>
                  </a:lnTo>
                  <a:lnTo>
                    <a:pt x="101" y="2"/>
                  </a:lnTo>
                  <a:lnTo>
                    <a:pt x="106" y="4"/>
                  </a:lnTo>
                  <a:lnTo>
                    <a:pt x="110" y="6"/>
                  </a:lnTo>
                  <a:lnTo>
                    <a:pt x="112" y="6"/>
                  </a:lnTo>
                  <a:lnTo>
                    <a:pt x="133" y="27"/>
                  </a:lnTo>
                  <a:lnTo>
                    <a:pt x="132" y="27"/>
                  </a:lnTo>
                  <a:lnTo>
                    <a:pt x="128" y="27"/>
                  </a:lnTo>
                  <a:lnTo>
                    <a:pt x="123" y="27"/>
                  </a:lnTo>
                  <a:lnTo>
                    <a:pt x="117" y="27"/>
                  </a:lnTo>
                  <a:lnTo>
                    <a:pt x="106" y="27"/>
                  </a:lnTo>
                  <a:lnTo>
                    <a:pt x="97" y="27"/>
                  </a:lnTo>
                  <a:lnTo>
                    <a:pt x="85" y="27"/>
                  </a:lnTo>
                  <a:lnTo>
                    <a:pt x="74" y="27"/>
                  </a:lnTo>
                  <a:lnTo>
                    <a:pt x="67" y="27"/>
                  </a:lnTo>
                  <a:lnTo>
                    <a:pt x="61" y="27"/>
                  </a:lnTo>
                  <a:lnTo>
                    <a:pt x="52" y="29"/>
                  </a:lnTo>
                  <a:lnTo>
                    <a:pt x="47" y="31"/>
                  </a:lnTo>
                  <a:lnTo>
                    <a:pt x="34" y="33"/>
                  </a:lnTo>
                  <a:lnTo>
                    <a:pt x="24" y="37"/>
                  </a:lnTo>
                  <a:lnTo>
                    <a:pt x="13" y="39"/>
                  </a:lnTo>
                  <a:lnTo>
                    <a:pt x="6" y="41"/>
                  </a:lnTo>
                  <a:lnTo>
                    <a:pt x="2" y="43"/>
                  </a:lnTo>
                  <a:lnTo>
                    <a:pt x="0" y="45"/>
                  </a:lnTo>
                  <a:lnTo>
                    <a:pt x="0" y="45"/>
                  </a:lnTo>
                  <a:close/>
                </a:path>
              </a:pathLst>
            </a:custGeom>
            <a:solidFill>
              <a:srgbClr val="B0C2B0"/>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2" name="Freeform 66"/>
            <p:cNvSpPr>
              <a:spLocks/>
            </p:cNvSpPr>
            <p:nvPr/>
          </p:nvSpPr>
          <p:spPr bwMode="auto">
            <a:xfrm>
              <a:off x="2438" y="3245"/>
              <a:ext cx="636" cy="963"/>
            </a:xfrm>
            <a:custGeom>
              <a:avLst/>
              <a:gdLst/>
              <a:ahLst/>
              <a:cxnLst>
                <a:cxn ang="0">
                  <a:pos x="112" y="2"/>
                </a:cxn>
                <a:cxn ang="0">
                  <a:pos x="106" y="19"/>
                </a:cxn>
                <a:cxn ang="0">
                  <a:pos x="101" y="38"/>
                </a:cxn>
                <a:cxn ang="0">
                  <a:pos x="96" y="66"/>
                </a:cxn>
                <a:cxn ang="0">
                  <a:pos x="88" y="93"/>
                </a:cxn>
                <a:cxn ang="0">
                  <a:pos x="83" y="126"/>
                </a:cxn>
                <a:cxn ang="0">
                  <a:pos x="79" y="159"/>
                </a:cxn>
                <a:cxn ang="0">
                  <a:pos x="76" y="197"/>
                </a:cxn>
                <a:cxn ang="0">
                  <a:pos x="76" y="236"/>
                </a:cxn>
                <a:cxn ang="0">
                  <a:pos x="76" y="275"/>
                </a:cxn>
                <a:cxn ang="0">
                  <a:pos x="78" y="315"/>
                </a:cxn>
                <a:cxn ang="0">
                  <a:pos x="79" y="356"/>
                </a:cxn>
                <a:cxn ang="0">
                  <a:pos x="79" y="393"/>
                </a:cxn>
                <a:cxn ang="0">
                  <a:pos x="78" y="430"/>
                </a:cxn>
                <a:cxn ang="0">
                  <a:pos x="76" y="465"/>
                </a:cxn>
                <a:cxn ang="0">
                  <a:pos x="72" y="496"/>
                </a:cxn>
                <a:cxn ang="0">
                  <a:pos x="67" y="525"/>
                </a:cxn>
                <a:cxn ang="0">
                  <a:pos x="59" y="550"/>
                </a:cxn>
                <a:cxn ang="0">
                  <a:pos x="52" y="575"/>
                </a:cxn>
                <a:cxn ang="0">
                  <a:pos x="43" y="602"/>
                </a:cxn>
                <a:cxn ang="0">
                  <a:pos x="36" y="627"/>
                </a:cxn>
                <a:cxn ang="0">
                  <a:pos x="27" y="656"/>
                </a:cxn>
                <a:cxn ang="0">
                  <a:pos x="20" y="687"/>
                </a:cxn>
                <a:cxn ang="0">
                  <a:pos x="14" y="722"/>
                </a:cxn>
                <a:cxn ang="0">
                  <a:pos x="7" y="763"/>
                </a:cxn>
                <a:cxn ang="0">
                  <a:pos x="4" y="802"/>
                </a:cxn>
                <a:cxn ang="0">
                  <a:pos x="2" y="841"/>
                </a:cxn>
                <a:cxn ang="0">
                  <a:pos x="0" y="875"/>
                </a:cxn>
                <a:cxn ang="0">
                  <a:pos x="0" y="906"/>
                </a:cxn>
                <a:cxn ang="0">
                  <a:pos x="0" y="928"/>
                </a:cxn>
                <a:cxn ang="0">
                  <a:pos x="0" y="939"/>
                </a:cxn>
                <a:cxn ang="0">
                  <a:pos x="112" y="937"/>
                </a:cxn>
                <a:cxn ang="0">
                  <a:pos x="409" y="645"/>
                </a:cxn>
                <a:cxn ang="0">
                  <a:pos x="636" y="935"/>
                </a:cxn>
                <a:cxn ang="0">
                  <a:pos x="607" y="515"/>
                </a:cxn>
                <a:cxn ang="0">
                  <a:pos x="600" y="501"/>
                </a:cxn>
                <a:cxn ang="0">
                  <a:pos x="592" y="480"/>
                </a:cxn>
                <a:cxn ang="0">
                  <a:pos x="580" y="449"/>
                </a:cxn>
                <a:cxn ang="0">
                  <a:pos x="565" y="412"/>
                </a:cxn>
                <a:cxn ang="0">
                  <a:pos x="549" y="372"/>
                </a:cxn>
                <a:cxn ang="0">
                  <a:pos x="533" y="331"/>
                </a:cxn>
                <a:cxn ang="0">
                  <a:pos x="519" y="288"/>
                </a:cxn>
                <a:cxn ang="0">
                  <a:pos x="502" y="248"/>
                </a:cxn>
                <a:cxn ang="0">
                  <a:pos x="488" y="211"/>
                </a:cxn>
                <a:cxn ang="0">
                  <a:pos x="477" y="178"/>
                </a:cxn>
                <a:cxn ang="0">
                  <a:pos x="466" y="151"/>
                </a:cxn>
                <a:cxn ang="0">
                  <a:pos x="457" y="126"/>
                </a:cxn>
                <a:cxn ang="0">
                  <a:pos x="452" y="108"/>
                </a:cxn>
                <a:cxn ang="0">
                  <a:pos x="447" y="93"/>
                </a:cxn>
                <a:cxn ang="0">
                  <a:pos x="403" y="35"/>
                </a:cxn>
                <a:cxn ang="0">
                  <a:pos x="114" y="0"/>
                </a:cxn>
              </a:cxnLst>
              <a:rect l="0" t="0" r="r" b="b"/>
              <a:pathLst>
                <a:path w="636" h="963">
                  <a:moveTo>
                    <a:pt x="114" y="0"/>
                  </a:moveTo>
                  <a:lnTo>
                    <a:pt x="112" y="2"/>
                  </a:lnTo>
                  <a:lnTo>
                    <a:pt x="108" y="13"/>
                  </a:lnTo>
                  <a:lnTo>
                    <a:pt x="106" y="19"/>
                  </a:lnTo>
                  <a:lnTo>
                    <a:pt x="103" y="29"/>
                  </a:lnTo>
                  <a:lnTo>
                    <a:pt x="101" y="38"/>
                  </a:lnTo>
                  <a:lnTo>
                    <a:pt x="99" y="52"/>
                  </a:lnTo>
                  <a:lnTo>
                    <a:pt x="96" y="66"/>
                  </a:lnTo>
                  <a:lnTo>
                    <a:pt x="92" y="77"/>
                  </a:lnTo>
                  <a:lnTo>
                    <a:pt x="88" y="93"/>
                  </a:lnTo>
                  <a:lnTo>
                    <a:pt x="87" y="108"/>
                  </a:lnTo>
                  <a:lnTo>
                    <a:pt x="83" y="126"/>
                  </a:lnTo>
                  <a:lnTo>
                    <a:pt x="81" y="141"/>
                  </a:lnTo>
                  <a:lnTo>
                    <a:pt x="79" y="159"/>
                  </a:lnTo>
                  <a:lnTo>
                    <a:pt x="79" y="180"/>
                  </a:lnTo>
                  <a:lnTo>
                    <a:pt x="76" y="197"/>
                  </a:lnTo>
                  <a:lnTo>
                    <a:pt x="76" y="217"/>
                  </a:lnTo>
                  <a:lnTo>
                    <a:pt x="76" y="236"/>
                  </a:lnTo>
                  <a:lnTo>
                    <a:pt x="76" y="255"/>
                  </a:lnTo>
                  <a:lnTo>
                    <a:pt x="76" y="275"/>
                  </a:lnTo>
                  <a:lnTo>
                    <a:pt x="76" y="296"/>
                  </a:lnTo>
                  <a:lnTo>
                    <a:pt x="78" y="315"/>
                  </a:lnTo>
                  <a:lnTo>
                    <a:pt x="79" y="337"/>
                  </a:lnTo>
                  <a:lnTo>
                    <a:pt x="79" y="356"/>
                  </a:lnTo>
                  <a:lnTo>
                    <a:pt x="79" y="374"/>
                  </a:lnTo>
                  <a:lnTo>
                    <a:pt x="79" y="393"/>
                  </a:lnTo>
                  <a:lnTo>
                    <a:pt x="79" y="412"/>
                  </a:lnTo>
                  <a:lnTo>
                    <a:pt x="78" y="430"/>
                  </a:lnTo>
                  <a:lnTo>
                    <a:pt x="78" y="447"/>
                  </a:lnTo>
                  <a:lnTo>
                    <a:pt x="76" y="465"/>
                  </a:lnTo>
                  <a:lnTo>
                    <a:pt x="76" y="482"/>
                  </a:lnTo>
                  <a:lnTo>
                    <a:pt x="72" y="496"/>
                  </a:lnTo>
                  <a:lnTo>
                    <a:pt x="70" y="511"/>
                  </a:lnTo>
                  <a:lnTo>
                    <a:pt x="67" y="525"/>
                  </a:lnTo>
                  <a:lnTo>
                    <a:pt x="63" y="536"/>
                  </a:lnTo>
                  <a:lnTo>
                    <a:pt x="59" y="550"/>
                  </a:lnTo>
                  <a:lnTo>
                    <a:pt x="56" y="563"/>
                  </a:lnTo>
                  <a:lnTo>
                    <a:pt x="52" y="575"/>
                  </a:lnTo>
                  <a:lnTo>
                    <a:pt x="49" y="589"/>
                  </a:lnTo>
                  <a:lnTo>
                    <a:pt x="43" y="602"/>
                  </a:lnTo>
                  <a:lnTo>
                    <a:pt x="40" y="614"/>
                  </a:lnTo>
                  <a:lnTo>
                    <a:pt x="36" y="627"/>
                  </a:lnTo>
                  <a:lnTo>
                    <a:pt x="32" y="641"/>
                  </a:lnTo>
                  <a:lnTo>
                    <a:pt x="27" y="656"/>
                  </a:lnTo>
                  <a:lnTo>
                    <a:pt x="23" y="670"/>
                  </a:lnTo>
                  <a:lnTo>
                    <a:pt x="20" y="687"/>
                  </a:lnTo>
                  <a:lnTo>
                    <a:pt x="18" y="705"/>
                  </a:lnTo>
                  <a:lnTo>
                    <a:pt x="14" y="722"/>
                  </a:lnTo>
                  <a:lnTo>
                    <a:pt x="11" y="744"/>
                  </a:lnTo>
                  <a:lnTo>
                    <a:pt x="7" y="763"/>
                  </a:lnTo>
                  <a:lnTo>
                    <a:pt x="7" y="782"/>
                  </a:lnTo>
                  <a:lnTo>
                    <a:pt x="4" y="802"/>
                  </a:lnTo>
                  <a:lnTo>
                    <a:pt x="4" y="821"/>
                  </a:lnTo>
                  <a:lnTo>
                    <a:pt x="2" y="841"/>
                  </a:lnTo>
                  <a:lnTo>
                    <a:pt x="2" y="860"/>
                  </a:lnTo>
                  <a:lnTo>
                    <a:pt x="0" y="875"/>
                  </a:lnTo>
                  <a:lnTo>
                    <a:pt x="0" y="893"/>
                  </a:lnTo>
                  <a:lnTo>
                    <a:pt x="0" y="906"/>
                  </a:lnTo>
                  <a:lnTo>
                    <a:pt x="0" y="920"/>
                  </a:lnTo>
                  <a:lnTo>
                    <a:pt x="0" y="928"/>
                  </a:lnTo>
                  <a:lnTo>
                    <a:pt x="0" y="935"/>
                  </a:lnTo>
                  <a:lnTo>
                    <a:pt x="0" y="939"/>
                  </a:lnTo>
                  <a:lnTo>
                    <a:pt x="0" y="943"/>
                  </a:lnTo>
                  <a:lnTo>
                    <a:pt x="112" y="937"/>
                  </a:lnTo>
                  <a:lnTo>
                    <a:pt x="295" y="472"/>
                  </a:lnTo>
                  <a:lnTo>
                    <a:pt x="409" y="645"/>
                  </a:lnTo>
                  <a:lnTo>
                    <a:pt x="481" y="963"/>
                  </a:lnTo>
                  <a:lnTo>
                    <a:pt x="636" y="935"/>
                  </a:lnTo>
                  <a:lnTo>
                    <a:pt x="609" y="519"/>
                  </a:lnTo>
                  <a:lnTo>
                    <a:pt x="607" y="515"/>
                  </a:lnTo>
                  <a:lnTo>
                    <a:pt x="603" y="511"/>
                  </a:lnTo>
                  <a:lnTo>
                    <a:pt x="600" y="501"/>
                  </a:lnTo>
                  <a:lnTo>
                    <a:pt x="598" y="494"/>
                  </a:lnTo>
                  <a:lnTo>
                    <a:pt x="592" y="480"/>
                  </a:lnTo>
                  <a:lnTo>
                    <a:pt x="587" y="467"/>
                  </a:lnTo>
                  <a:lnTo>
                    <a:pt x="580" y="449"/>
                  </a:lnTo>
                  <a:lnTo>
                    <a:pt x="574" y="434"/>
                  </a:lnTo>
                  <a:lnTo>
                    <a:pt x="565" y="412"/>
                  </a:lnTo>
                  <a:lnTo>
                    <a:pt x="558" y="393"/>
                  </a:lnTo>
                  <a:lnTo>
                    <a:pt x="549" y="372"/>
                  </a:lnTo>
                  <a:lnTo>
                    <a:pt x="542" y="352"/>
                  </a:lnTo>
                  <a:lnTo>
                    <a:pt x="533" y="331"/>
                  </a:lnTo>
                  <a:lnTo>
                    <a:pt x="526" y="310"/>
                  </a:lnTo>
                  <a:lnTo>
                    <a:pt x="519" y="288"/>
                  </a:lnTo>
                  <a:lnTo>
                    <a:pt x="511" y="269"/>
                  </a:lnTo>
                  <a:lnTo>
                    <a:pt x="502" y="248"/>
                  </a:lnTo>
                  <a:lnTo>
                    <a:pt x="495" y="228"/>
                  </a:lnTo>
                  <a:lnTo>
                    <a:pt x="488" y="211"/>
                  </a:lnTo>
                  <a:lnTo>
                    <a:pt x="483" y="193"/>
                  </a:lnTo>
                  <a:lnTo>
                    <a:pt x="477" y="178"/>
                  </a:lnTo>
                  <a:lnTo>
                    <a:pt x="472" y="164"/>
                  </a:lnTo>
                  <a:lnTo>
                    <a:pt x="466" y="151"/>
                  </a:lnTo>
                  <a:lnTo>
                    <a:pt x="463" y="137"/>
                  </a:lnTo>
                  <a:lnTo>
                    <a:pt x="457" y="126"/>
                  </a:lnTo>
                  <a:lnTo>
                    <a:pt x="454" y="116"/>
                  </a:lnTo>
                  <a:lnTo>
                    <a:pt x="452" y="108"/>
                  </a:lnTo>
                  <a:lnTo>
                    <a:pt x="450" y="102"/>
                  </a:lnTo>
                  <a:lnTo>
                    <a:pt x="447" y="93"/>
                  </a:lnTo>
                  <a:lnTo>
                    <a:pt x="447" y="91"/>
                  </a:lnTo>
                  <a:lnTo>
                    <a:pt x="403" y="35"/>
                  </a:lnTo>
                  <a:lnTo>
                    <a:pt x="114" y="0"/>
                  </a:lnTo>
                  <a:lnTo>
                    <a:pt x="114" y="0"/>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3" name="Freeform 67"/>
            <p:cNvSpPr>
              <a:spLocks/>
            </p:cNvSpPr>
            <p:nvPr/>
          </p:nvSpPr>
          <p:spPr bwMode="auto">
            <a:xfrm>
              <a:off x="2555" y="2125"/>
              <a:ext cx="101" cy="201"/>
            </a:xfrm>
            <a:custGeom>
              <a:avLst/>
              <a:gdLst/>
              <a:ahLst/>
              <a:cxnLst>
                <a:cxn ang="0">
                  <a:pos x="54" y="0"/>
                </a:cxn>
                <a:cxn ang="0">
                  <a:pos x="60" y="58"/>
                </a:cxn>
                <a:cxn ang="0">
                  <a:pos x="72" y="81"/>
                </a:cxn>
                <a:cxn ang="0">
                  <a:pos x="90" y="46"/>
                </a:cxn>
                <a:cxn ang="0">
                  <a:pos x="99" y="60"/>
                </a:cxn>
                <a:cxn ang="0">
                  <a:pos x="97" y="75"/>
                </a:cxn>
                <a:cxn ang="0">
                  <a:pos x="101" y="114"/>
                </a:cxn>
                <a:cxn ang="0">
                  <a:pos x="78" y="201"/>
                </a:cxn>
                <a:cxn ang="0">
                  <a:pos x="34" y="197"/>
                </a:cxn>
                <a:cxn ang="0">
                  <a:pos x="0" y="106"/>
                </a:cxn>
                <a:cxn ang="0">
                  <a:pos x="34" y="38"/>
                </a:cxn>
                <a:cxn ang="0">
                  <a:pos x="36" y="17"/>
                </a:cxn>
                <a:cxn ang="0">
                  <a:pos x="54" y="0"/>
                </a:cxn>
                <a:cxn ang="0">
                  <a:pos x="54" y="0"/>
                </a:cxn>
              </a:cxnLst>
              <a:rect l="0" t="0" r="r" b="b"/>
              <a:pathLst>
                <a:path w="101" h="201">
                  <a:moveTo>
                    <a:pt x="54" y="0"/>
                  </a:moveTo>
                  <a:lnTo>
                    <a:pt x="60" y="58"/>
                  </a:lnTo>
                  <a:lnTo>
                    <a:pt x="72" y="81"/>
                  </a:lnTo>
                  <a:lnTo>
                    <a:pt x="90" y="46"/>
                  </a:lnTo>
                  <a:lnTo>
                    <a:pt x="99" y="60"/>
                  </a:lnTo>
                  <a:lnTo>
                    <a:pt x="97" y="75"/>
                  </a:lnTo>
                  <a:lnTo>
                    <a:pt x="101" y="114"/>
                  </a:lnTo>
                  <a:lnTo>
                    <a:pt x="78" y="201"/>
                  </a:lnTo>
                  <a:lnTo>
                    <a:pt x="34" y="197"/>
                  </a:lnTo>
                  <a:lnTo>
                    <a:pt x="0" y="106"/>
                  </a:lnTo>
                  <a:lnTo>
                    <a:pt x="34" y="38"/>
                  </a:lnTo>
                  <a:lnTo>
                    <a:pt x="36" y="17"/>
                  </a:lnTo>
                  <a:lnTo>
                    <a:pt x="54" y="0"/>
                  </a:lnTo>
                  <a:lnTo>
                    <a:pt x="54" y="0"/>
                  </a:lnTo>
                  <a:close/>
                </a:path>
              </a:pathLst>
            </a:custGeom>
            <a:solidFill>
              <a:srgbClr val="FFB5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4" name="Freeform 68"/>
            <p:cNvSpPr>
              <a:spLocks/>
            </p:cNvSpPr>
            <p:nvPr/>
          </p:nvSpPr>
          <p:spPr bwMode="auto">
            <a:xfrm>
              <a:off x="2501" y="2289"/>
              <a:ext cx="765" cy="1072"/>
            </a:xfrm>
            <a:custGeom>
              <a:avLst/>
              <a:gdLst/>
              <a:ahLst/>
              <a:cxnLst>
                <a:cxn ang="0">
                  <a:pos x="223" y="479"/>
                </a:cxn>
                <a:cxn ang="0">
                  <a:pos x="274" y="533"/>
                </a:cxn>
                <a:cxn ang="0">
                  <a:pos x="299" y="533"/>
                </a:cxn>
                <a:cxn ang="0">
                  <a:pos x="330" y="533"/>
                </a:cxn>
                <a:cxn ang="0">
                  <a:pos x="366" y="533"/>
                </a:cxn>
                <a:cxn ang="0">
                  <a:pos x="403" y="533"/>
                </a:cxn>
                <a:cxn ang="0">
                  <a:pos x="434" y="533"/>
                </a:cxn>
                <a:cxn ang="0">
                  <a:pos x="459" y="533"/>
                </a:cxn>
                <a:cxn ang="0">
                  <a:pos x="484" y="533"/>
                </a:cxn>
                <a:cxn ang="0">
                  <a:pos x="501" y="533"/>
                </a:cxn>
                <a:cxn ang="0">
                  <a:pos x="508" y="531"/>
                </a:cxn>
                <a:cxn ang="0">
                  <a:pos x="533" y="526"/>
                </a:cxn>
                <a:cxn ang="0">
                  <a:pos x="565" y="520"/>
                </a:cxn>
                <a:cxn ang="0">
                  <a:pos x="605" y="514"/>
                </a:cxn>
                <a:cxn ang="0">
                  <a:pos x="645" y="506"/>
                </a:cxn>
                <a:cxn ang="0">
                  <a:pos x="681" y="500"/>
                </a:cxn>
                <a:cxn ang="0">
                  <a:pos x="711" y="496"/>
                </a:cxn>
                <a:cxn ang="0">
                  <a:pos x="737" y="495"/>
                </a:cxn>
                <a:cxn ang="0">
                  <a:pos x="764" y="493"/>
                </a:cxn>
                <a:cxn ang="0">
                  <a:pos x="751" y="599"/>
                </a:cxn>
                <a:cxn ang="0">
                  <a:pos x="733" y="607"/>
                </a:cxn>
                <a:cxn ang="0">
                  <a:pos x="708" y="619"/>
                </a:cxn>
                <a:cxn ang="0">
                  <a:pos x="672" y="640"/>
                </a:cxn>
                <a:cxn ang="0">
                  <a:pos x="625" y="669"/>
                </a:cxn>
                <a:cxn ang="0">
                  <a:pos x="569" y="710"/>
                </a:cxn>
                <a:cxn ang="0">
                  <a:pos x="502" y="758"/>
                </a:cxn>
                <a:cxn ang="0">
                  <a:pos x="443" y="806"/>
                </a:cxn>
                <a:cxn ang="0">
                  <a:pos x="389" y="845"/>
                </a:cxn>
                <a:cxn ang="0">
                  <a:pos x="358" y="870"/>
                </a:cxn>
                <a:cxn ang="0">
                  <a:pos x="367" y="985"/>
                </a:cxn>
                <a:cxn ang="0">
                  <a:pos x="349" y="1002"/>
                </a:cxn>
                <a:cxn ang="0">
                  <a:pos x="330" y="1025"/>
                </a:cxn>
                <a:cxn ang="0">
                  <a:pos x="299" y="1047"/>
                </a:cxn>
                <a:cxn ang="0">
                  <a:pos x="261" y="1064"/>
                </a:cxn>
                <a:cxn ang="0">
                  <a:pos x="218" y="1070"/>
                </a:cxn>
                <a:cxn ang="0">
                  <a:pos x="173" y="1062"/>
                </a:cxn>
                <a:cxn ang="0">
                  <a:pos x="128" y="1045"/>
                </a:cxn>
                <a:cxn ang="0">
                  <a:pos x="92" y="1025"/>
                </a:cxn>
                <a:cxn ang="0">
                  <a:pos x="65" y="1008"/>
                </a:cxn>
                <a:cxn ang="0">
                  <a:pos x="56" y="1000"/>
                </a:cxn>
                <a:cxn ang="0">
                  <a:pos x="49" y="987"/>
                </a:cxn>
                <a:cxn ang="0">
                  <a:pos x="36" y="954"/>
                </a:cxn>
                <a:cxn ang="0">
                  <a:pos x="24" y="909"/>
                </a:cxn>
                <a:cxn ang="0">
                  <a:pos x="11" y="853"/>
                </a:cxn>
                <a:cxn ang="0">
                  <a:pos x="4" y="791"/>
                </a:cxn>
                <a:cxn ang="0">
                  <a:pos x="0" y="721"/>
                </a:cxn>
                <a:cxn ang="0">
                  <a:pos x="2" y="651"/>
                </a:cxn>
                <a:cxn ang="0">
                  <a:pos x="6" y="589"/>
                </a:cxn>
                <a:cxn ang="0">
                  <a:pos x="13" y="545"/>
                </a:cxn>
                <a:cxn ang="0">
                  <a:pos x="15" y="520"/>
                </a:cxn>
                <a:cxn ang="0">
                  <a:pos x="15" y="510"/>
                </a:cxn>
                <a:cxn ang="0">
                  <a:pos x="13" y="475"/>
                </a:cxn>
                <a:cxn ang="0">
                  <a:pos x="13" y="417"/>
                </a:cxn>
                <a:cxn ang="0">
                  <a:pos x="13" y="345"/>
                </a:cxn>
                <a:cxn ang="0">
                  <a:pos x="18" y="270"/>
                </a:cxn>
                <a:cxn ang="0">
                  <a:pos x="24" y="196"/>
                </a:cxn>
                <a:cxn ang="0">
                  <a:pos x="36" y="136"/>
                </a:cxn>
                <a:cxn ang="0">
                  <a:pos x="49" y="84"/>
                </a:cxn>
                <a:cxn ang="0">
                  <a:pos x="63" y="45"/>
                </a:cxn>
                <a:cxn ang="0">
                  <a:pos x="76" y="16"/>
                </a:cxn>
                <a:cxn ang="0">
                  <a:pos x="135" y="0"/>
                </a:cxn>
              </a:cxnLst>
              <a:rect l="0" t="0" r="r" b="b"/>
              <a:pathLst>
                <a:path w="765" h="1072">
                  <a:moveTo>
                    <a:pt x="135" y="0"/>
                  </a:moveTo>
                  <a:lnTo>
                    <a:pt x="164" y="153"/>
                  </a:lnTo>
                  <a:lnTo>
                    <a:pt x="223" y="479"/>
                  </a:lnTo>
                  <a:lnTo>
                    <a:pt x="261" y="533"/>
                  </a:lnTo>
                  <a:lnTo>
                    <a:pt x="263" y="533"/>
                  </a:lnTo>
                  <a:lnTo>
                    <a:pt x="274" y="533"/>
                  </a:lnTo>
                  <a:lnTo>
                    <a:pt x="279" y="533"/>
                  </a:lnTo>
                  <a:lnTo>
                    <a:pt x="288" y="533"/>
                  </a:lnTo>
                  <a:lnTo>
                    <a:pt x="299" y="533"/>
                  </a:lnTo>
                  <a:lnTo>
                    <a:pt x="310" y="533"/>
                  </a:lnTo>
                  <a:lnTo>
                    <a:pt x="319" y="533"/>
                  </a:lnTo>
                  <a:lnTo>
                    <a:pt x="330" y="533"/>
                  </a:lnTo>
                  <a:lnTo>
                    <a:pt x="342" y="533"/>
                  </a:lnTo>
                  <a:lnTo>
                    <a:pt x="355" y="533"/>
                  </a:lnTo>
                  <a:lnTo>
                    <a:pt x="366" y="533"/>
                  </a:lnTo>
                  <a:lnTo>
                    <a:pt x="378" y="533"/>
                  </a:lnTo>
                  <a:lnTo>
                    <a:pt x="391" y="533"/>
                  </a:lnTo>
                  <a:lnTo>
                    <a:pt x="403" y="533"/>
                  </a:lnTo>
                  <a:lnTo>
                    <a:pt x="414" y="533"/>
                  </a:lnTo>
                  <a:lnTo>
                    <a:pt x="423" y="533"/>
                  </a:lnTo>
                  <a:lnTo>
                    <a:pt x="434" y="533"/>
                  </a:lnTo>
                  <a:lnTo>
                    <a:pt x="443" y="533"/>
                  </a:lnTo>
                  <a:lnTo>
                    <a:pt x="450" y="533"/>
                  </a:lnTo>
                  <a:lnTo>
                    <a:pt x="459" y="533"/>
                  </a:lnTo>
                  <a:lnTo>
                    <a:pt x="466" y="533"/>
                  </a:lnTo>
                  <a:lnTo>
                    <a:pt x="474" y="533"/>
                  </a:lnTo>
                  <a:lnTo>
                    <a:pt x="484" y="533"/>
                  </a:lnTo>
                  <a:lnTo>
                    <a:pt x="493" y="533"/>
                  </a:lnTo>
                  <a:lnTo>
                    <a:pt x="497" y="533"/>
                  </a:lnTo>
                  <a:lnTo>
                    <a:pt x="501" y="533"/>
                  </a:lnTo>
                  <a:lnTo>
                    <a:pt x="501" y="531"/>
                  </a:lnTo>
                  <a:lnTo>
                    <a:pt x="504" y="531"/>
                  </a:lnTo>
                  <a:lnTo>
                    <a:pt x="508" y="531"/>
                  </a:lnTo>
                  <a:lnTo>
                    <a:pt x="515" y="529"/>
                  </a:lnTo>
                  <a:lnTo>
                    <a:pt x="522" y="527"/>
                  </a:lnTo>
                  <a:lnTo>
                    <a:pt x="533" y="526"/>
                  </a:lnTo>
                  <a:lnTo>
                    <a:pt x="542" y="524"/>
                  </a:lnTo>
                  <a:lnTo>
                    <a:pt x="555" y="524"/>
                  </a:lnTo>
                  <a:lnTo>
                    <a:pt x="565" y="520"/>
                  </a:lnTo>
                  <a:lnTo>
                    <a:pt x="578" y="518"/>
                  </a:lnTo>
                  <a:lnTo>
                    <a:pt x="591" y="514"/>
                  </a:lnTo>
                  <a:lnTo>
                    <a:pt x="605" y="514"/>
                  </a:lnTo>
                  <a:lnTo>
                    <a:pt x="618" y="510"/>
                  </a:lnTo>
                  <a:lnTo>
                    <a:pt x="632" y="508"/>
                  </a:lnTo>
                  <a:lnTo>
                    <a:pt x="645" y="506"/>
                  </a:lnTo>
                  <a:lnTo>
                    <a:pt x="659" y="504"/>
                  </a:lnTo>
                  <a:lnTo>
                    <a:pt x="670" y="500"/>
                  </a:lnTo>
                  <a:lnTo>
                    <a:pt x="681" y="500"/>
                  </a:lnTo>
                  <a:lnTo>
                    <a:pt x="691" y="496"/>
                  </a:lnTo>
                  <a:lnTo>
                    <a:pt x="702" y="496"/>
                  </a:lnTo>
                  <a:lnTo>
                    <a:pt x="711" y="496"/>
                  </a:lnTo>
                  <a:lnTo>
                    <a:pt x="720" y="495"/>
                  </a:lnTo>
                  <a:lnTo>
                    <a:pt x="728" y="495"/>
                  </a:lnTo>
                  <a:lnTo>
                    <a:pt x="737" y="495"/>
                  </a:lnTo>
                  <a:lnTo>
                    <a:pt x="747" y="493"/>
                  </a:lnTo>
                  <a:lnTo>
                    <a:pt x="756" y="493"/>
                  </a:lnTo>
                  <a:lnTo>
                    <a:pt x="764" y="493"/>
                  </a:lnTo>
                  <a:lnTo>
                    <a:pt x="765" y="493"/>
                  </a:lnTo>
                  <a:lnTo>
                    <a:pt x="755" y="599"/>
                  </a:lnTo>
                  <a:lnTo>
                    <a:pt x="751" y="599"/>
                  </a:lnTo>
                  <a:lnTo>
                    <a:pt x="746" y="603"/>
                  </a:lnTo>
                  <a:lnTo>
                    <a:pt x="740" y="603"/>
                  </a:lnTo>
                  <a:lnTo>
                    <a:pt x="733" y="607"/>
                  </a:lnTo>
                  <a:lnTo>
                    <a:pt x="726" y="609"/>
                  </a:lnTo>
                  <a:lnTo>
                    <a:pt x="718" y="615"/>
                  </a:lnTo>
                  <a:lnTo>
                    <a:pt x="708" y="619"/>
                  </a:lnTo>
                  <a:lnTo>
                    <a:pt x="697" y="624"/>
                  </a:lnTo>
                  <a:lnTo>
                    <a:pt x="684" y="630"/>
                  </a:lnTo>
                  <a:lnTo>
                    <a:pt x="672" y="640"/>
                  </a:lnTo>
                  <a:lnTo>
                    <a:pt x="657" y="648"/>
                  </a:lnTo>
                  <a:lnTo>
                    <a:pt x="643" y="657"/>
                  </a:lnTo>
                  <a:lnTo>
                    <a:pt x="625" y="669"/>
                  </a:lnTo>
                  <a:lnTo>
                    <a:pt x="609" y="682"/>
                  </a:lnTo>
                  <a:lnTo>
                    <a:pt x="589" y="694"/>
                  </a:lnTo>
                  <a:lnTo>
                    <a:pt x="569" y="710"/>
                  </a:lnTo>
                  <a:lnTo>
                    <a:pt x="546" y="725"/>
                  </a:lnTo>
                  <a:lnTo>
                    <a:pt x="526" y="743"/>
                  </a:lnTo>
                  <a:lnTo>
                    <a:pt x="502" y="758"/>
                  </a:lnTo>
                  <a:lnTo>
                    <a:pt x="481" y="774"/>
                  </a:lnTo>
                  <a:lnTo>
                    <a:pt x="461" y="789"/>
                  </a:lnTo>
                  <a:lnTo>
                    <a:pt x="443" y="806"/>
                  </a:lnTo>
                  <a:lnTo>
                    <a:pt x="423" y="820"/>
                  </a:lnTo>
                  <a:lnTo>
                    <a:pt x="405" y="832"/>
                  </a:lnTo>
                  <a:lnTo>
                    <a:pt x="389" y="845"/>
                  </a:lnTo>
                  <a:lnTo>
                    <a:pt x="378" y="857"/>
                  </a:lnTo>
                  <a:lnTo>
                    <a:pt x="366" y="865"/>
                  </a:lnTo>
                  <a:lnTo>
                    <a:pt x="358" y="870"/>
                  </a:lnTo>
                  <a:lnTo>
                    <a:pt x="353" y="874"/>
                  </a:lnTo>
                  <a:lnTo>
                    <a:pt x="353" y="878"/>
                  </a:lnTo>
                  <a:lnTo>
                    <a:pt x="367" y="985"/>
                  </a:lnTo>
                  <a:lnTo>
                    <a:pt x="364" y="987"/>
                  </a:lnTo>
                  <a:lnTo>
                    <a:pt x="357" y="996"/>
                  </a:lnTo>
                  <a:lnTo>
                    <a:pt x="349" y="1002"/>
                  </a:lnTo>
                  <a:lnTo>
                    <a:pt x="344" y="1010"/>
                  </a:lnTo>
                  <a:lnTo>
                    <a:pt x="337" y="1018"/>
                  </a:lnTo>
                  <a:lnTo>
                    <a:pt x="330" y="1025"/>
                  </a:lnTo>
                  <a:lnTo>
                    <a:pt x="319" y="1033"/>
                  </a:lnTo>
                  <a:lnTo>
                    <a:pt x="310" y="1041"/>
                  </a:lnTo>
                  <a:lnTo>
                    <a:pt x="299" y="1047"/>
                  </a:lnTo>
                  <a:lnTo>
                    <a:pt x="286" y="1054"/>
                  </a:lnTo>
                  <a:lnTo>
                    <a:pt x="274" y="1060"/>
                  </a:lnTo>
                  <a:lnTo>
                    <a:pt x="261" y="1064"/>
                  </a:lnTo>
                  <a:lnTo>
                    <a:pt x="247" y="1068"/>
                  </a:lnTo>
                  <a:lnTo>
                    <a:pt x="234" y="1072"/>
                  </a:lnTo>
                  <a:lnTo>
                    <a:pt x="218" y="1070"/>
                  </a:lnTo>
                  <a:lnTo>
                    <a:pt x="204" y="1068"/>
                  </a:lnTo>
                  <a:lnTo>
                    <a:pt x="187" y="1064"/>
                  </a:lnTo>
                  <a:lnTo>
                    <a:pt x="173" y="1062"/>
                  </a:lnTo>
                  <a:lnTo>
                    <a:pt x="159" y="1056"/>
                  </a:lnTo>
                  <a:lnTo>
                    <a:pt x="144" y="1051"/>
                  </a:lnTo>
                  <a:lnTo>
                    <a:pt x="128" y="1045"/>
                  </a:lnTo>
                  <a:lnTo>
                    <a:pt x="115" y="1039"/>
                  </a:lnTo>
                  <a:lnTo>
                    <a:pt x="103" y="1031"/>
                  </a:lnTo>
                  <a:lnTo>
                    <a:pt x="92" y="1025"/>
                  </a:lnTo>
                  <a:lnTo>
                    <a:pt x="79" y="1018"/>
                  </a:lnTo>
                  <a:lnTo>
                    <a:pt x="72" y="1014"/>
                  </a:lnTo>
                  <a:lnTo>
                    <a:pt x="65" y="1008"/>
                  </a:lnTo>
                  <a:lnTo>
                    <a:pt x="60" y="1006"/>
                  </a:lnTo>
                  <a:lnTo>
                    <a:pt x="56" y="1004"/>
                  </a:lnTo>
                  <a:lnTo>
                    <a:pt x="56" y="1000"/>
                  </a:lnTo>
                  <a:lnTo>
                    <a:pt x="54" y="998"/>
                  </a:lnTo>
                  <a:lnTo>
                    <a:pt x="52" y="992"/>
                  </a:lnTo>
                  <a:lnTo>
                    <a:pt x="49" y="987"/>
                  </a:lnTo>
                  <a:lnTo>
                    <a:pt x="43" y="977"/>
                  </a:lnTo>
                  <a:lnTo>
                    <a:pt x="40" y="967"/>
                  </a:lnTo>
                  <a:lnTo>
                    <a:pt x="36" y="954"/>
                  </a:lnTo>
                  <a:lnTo>
                    <a:pt x="33" y="942"/>
                  </a:lnTo>
                  <a:lnTo>
                    <a:pt x="27" y="927"/>
                  </a:lnTo>
                  <a:lnTo>
                    <a:pt x="24" y="909"/>
                  </a:lnTo>
                  <a:lnTo>
                    <a:pt x="18" y="892"/>
                  </a:lnTo>
                  <a:lnTo>
                    <a:pt x="15" y="874"/>
                  </a:lnTo>
                  <a:lnTo>
                    <a:pt x="11" y="853"/>
                  </a:lnTo>
                  <a:lnTo>
                    <a:pt x="7" y="834"/>
                  </a:lnTo>
                  <a:lnTo>
                    <a:pt x="4" y="812"/>
                  </a:lnTo>
                  <a:lnTo>
                    <a:pt x="4" y="791"/>
                  </a:lnTo>
                  <a:lnTo>
                    <a:pt x="0" y="768"/>
                  </a:lnTo>
                  <a:lnTo>
                    <a:pt x="0" y="744"/>
                  </a:lnTo>
                  <a:lnTo>
                    <a:pt x="0" y="721"/>
                  </a:lnTo>
                  <a:lnTo>
                    <a:pt x="0" y="698"/>
                  </a:lnTo>
                  <a:lnTo>
                    <a:pt x="0" y="673"/>
                  </a:lnTo>
                  <a:lnTo>
                    <a:pt x="2" y="651"/>
                  </a:lnTo>
                  <a:lnTo>
                    <a:pt x="4" y="630"/>
                  </a:lnTo>
                  <a:lnTo>
                    <a:pt x="6" y="609"/>
                  </a:lnTo>
                  <a:lnTo>
                    <a:pt x="6" y="589"/>
                  </a:lnTo>
                  <a:lnTo>
                    <a:pt x="9" y="572"/>
                  </a:lnTo>
                  <a:lnTo>
                    <a:pt x="9" y="557"/>
                  </a:lnTo>
                  <a:lnTo>
                    <a:pt x="13" y="545"/>
                  </a:lnTo>
                  <a:lnTo>
                    <a:pt x="13" y="533"/>
                  </a:lnTo>
                  <a:lnTo>
                    <a:pt x="13" y="526"/>
                  </a:lnTo>
                  <a:lnTo>
                    <a:pt x="15" y="520"/>
                  </a:lnTo>
                  <a:lnTo>
                    <a:pt x="16" y="520"/>
                  </a:lnTo>
                  <a:lnTo>
                    <a:pt x="15" y="518"/>
                  </a:lnTo>
                  <a:lnTo>
                    <a:pt x="15" y="510"/>
                  </a:lnTo>
                  <a:lnTo>
                    <a:pt x="15" y="500"/>
                  </a:lnTo>
                  <a:lnTo>
                    <a:pt x="15" y="491"/>
                  </a:lnTo>
                  <a:lnTo>
                    <a:pt x="13" y="475"/>
                  </a:lnTo>
                  <a:lnTo>
                    <a:pt x="13" y="458"/>
                  </a:lnTo>
                  <a:lnTo>
                    <a:pt x="13" y="436"/>
                  </a:lnTo>
                  <a:lnTo>
                    <a:pt x="13" y="417"/>
                  </a:lnTo>
                  <a:lnTo>
                    <a:pt x="13" y="394"/>
                  </a:lnTo>
                  <a:lnTo>
                    <a:pt x="13" y="371"/>
                  </a:lnTo>
                  <a:lnTo>
                    <a:pt x="13" y="345"/>
                  </a:lnTo>
                  <a:lnTo>
                    <a:pt x="15" y="320"/>
                  </a:lnTo>
                  <a:lnTo>
                    <a:pt x="16" y="293"/>
                  </a:lnTo>
                  <a:lnTo>
                    <a:pt x="18" y="270"/>
                  </a:lnTo>
                  <a:lnTo>
                    <a:pt x="20" y="245"/>
                  </a:lnTo>
                  <a:lnTo>
                    <a:pt x="24" y="221"/>
                  </a:lnTo>
                  <a:lnTo>
                    <a:pt x="24" y="196"/>
                  </a:lnTo>
                  <a:lnTo>
                    <a:pt x="27" y="175"/>
                  </a:lnTo>
                  <a:lnTo>
                    <a:pt x="33" y="153"/>
                  </a:lnTo>
                  <a:lnTo>
                    <a:pt x="36" y="136"/>
                  </a:lnTo>
                  <a:lnTo>
                    <a:pt x="40" y="115"/>
                  </a:lnTo>
                  <a:lnTo>
                    <a:pt x="45" y="99"/>
                  </a:lnTo>
                  <a:lnTo>
                    <a:pt x="49" y="84"/>
                  </a:lnTo>
                  <a:lnTo>
                    <a:pt x="56" y="70"/>
                  </a:lnTo>
                  <a:lnTo>
                    <a:pt x="60" y="57"/>
                  </a:lnTo>
                  <a:lnTo>
                    <a:pt x="63" y="45"/>
                  </a:lnTo>
                  <a:lnTo>
                    <a:pt x="67" y="35"/>
                  </a:lnTo>
                  <a:lnTo>
                    <a:pt x="70" y="28"/>
                  </a:lnTo>
                  <a:lnTo>
                    <a:pt x="76" y="16"/>
                  </a:lnTo>
                  <a:lnTo>
                    <a:pt x="78" y="14"/>
                  </a:lnTo>
                  <a:lnTo>
                    <a:pt x="135" y="0"/>
                  </a:lnTo>
                  <a:lnTo>
                    <a:pt x="135" y="0"/>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5" name="Freeform 69"/>
            <p:cNvSpPr>
              <a:spLocks/>
            </p:cNvSpPr>
            <p:nvPr/>
          </p:nvSpPr>
          <p:spPr bwMode="auto">
            <a:xfrm>
              <a:off x="2769" y="2838"/>
              <a:ext cx="487" cy="519"/>
            </a:xfrm>
            <a:custGeom>
              <a:avLst/>
              <a:gdLst/>
              <a:ahLst/>
              <a:cxnLst>
                <a:cxn ang="0">
                  <a:pos x="441" y="64"/>
                </a:cxn>
                <a:cxn ang="0">
                  <a:pos x="396" y="50"/>
                </a:cxn>
                <a:cxn ang="0">
                  <a:pos x="384" y="60"/>
                </a:cxn>
                <a:cxn ang="0">
                  <a:pos x="369" y="68"/>
                </a:cxn>
                <a:cxn ang="0">
                  <a:pos x="351" y="81"/>
                </a:cxn>
                <a:cxn ang="0">
                  <a:pos x="326" y="93"/>
                </a:cxn>
                <a:cxn ang="0">
                  <a:pos x="299" y="108"/>
                </a:cxn>
                <a:cxn ang="0">
                  <a:pos x="267" y="124"/>
                </a:cxn>
                <a:cxn ang="0">
                  <a:pos x="233" y="139"/>
                </a:cxn>
                <a:cxn ang="0">
                  <a:pos x="193" y="153"/>
                </a:cxn>
                <a:cxn ang="0">
                  <a:pos x="153" y="166"/>
                </a:cxn>
                <a:cxn ang="0">
                  <a:pos x="114" y="180"/>
                </a:cxn>
                <a:cxn ang="0">
                  <a:pos x="78" y="192"/>
                </a:cxn>
                <a:cxn ang="0">
                  <a:pos x="47" y="199"/>
                </a:cxn>
                <a:cxn ang="0">
                  <a:pos x="22" y="205"/>
                </a:cxn>
                <a:cxn ang="0">
                  <a:pos x="6" y="209"/>
                </a:cxn>
                <a:cxn ang="0">
                  <a:pos x="0" y="213"/>
                </a:cxn>
                <a:cxn ang="0">
                  <a:pos x="90" y="248"/>
                </a:cxn>
                <a:cxn ang="0">
                  <a:pos x="51" y="331"/>
                </a:cxn>
                <a:cxn ang="0">
                  <a:pos x="54" y="345"/>
                </a:cxn>
                <a:cxn ang="0">
                  <a:pos x="56" y="362"/>
                </a:cxn>
                <a:cxn ang="0">
                  <a:pos x="58" y="383"/>
                </a:cxn>
                <a:cxn ang="0">
                  <a:pos x="58" y="399"/>
                </a:cxn>
                <a:cxn ang="0">
                  <a:pos x="56" y="416"/>
                </a:cxn>
                <a:cxn ang="0">
                  <a:pos x="51" y="434"/>
                </a:cxn>
                <a:cxn ang="0">
                  <a:pos x="44" y="455"/>
                </a:cxn>
                <a:cxn ang="0">
                  <a:pos x="31" y="474"/>
                </a:cxn>
                <a:cxn ang="0">
                  <a:pos x="18" y="496"/>
                </a:cxn>
                <a:cxn ang="0">
                  <a:pos x="8" y="511"/>
                </a:cxn>
                <a:cxn ang="0">
                  <a:pos x="4" y="519"/>
                </a:cxn>
                <a:cxn ang="0">
                  <a:pos x="9" y="515"/>
                </a:cxn>
                <a:cxn ang="0">
                  <a:pos x="26" y="505"/>
                </a:cxn>
                <a:cxn ang="0">
                  <a:pos x="45" y="494"/>
                </a:cxn>
                <a:cxn ang="0">
                  <a:pos x="65" y="480"/>
                </a:cxn>
                <a:cxn ang="0">
                  <a:pos x="80" y="463"/>
                </a:cxn>
                <a:cxn ang="0">
                  <a:pos x="90" y="449"/>
                </a:cxn>
                <a:cxn ang="0">
                  <a:pos x="99" y="436"/>
                </a:cxn>
                <a:cxn ang="0">
                  <a:pos x="108" y="335"/>
                </a:cxn>
                <a:cxn ang="0">
                  <a:pos x="123" y="321"/>
                </a:cxn>
                <a:cxn ang="0">
                  <a:pos x="139" y="310"/>
                </a:cxn>
                <a:cxn ang="0">
                  <a:pos x="159" y="296"/>
                </a:cxn>
                <a:cxn ang="0">
                  <a:pos x="182" y="279"/>
                </a:cxn>
                <a:cxn ang="0">
                  <a:pos x="204" y="263"/>
                </a:cxn>
                <a:cxn ang="0">
                  <a:pos x="225" y="248"/>
                </a:cxn>
                <a:cxn ang="0">
                  <a:pos x="245" y="232"/>
                </a:cxn>
                <a:cxn ang="0">
                  <a:pos x="265" y="217"/>
                </a:cxn>
                <a:cxn ang="0">
                  <a:pos x="281" y="201"/>
                </a:cxn>
                <a:cxn ang="0">
                  <a:pos x="297" y="190"/>
                </a:cxn>
                <a:cxn ang="0">
                  <a:pos x="314" y="176"/>
                </a:cxn>
                <a:cxn ang="0">
                  <a:pos x="328" y="163"/>
                </a:cxn>
                <a:cxn ang="0">
                  <a:pos x="344" y="151"/>
                </a:cxn>
                <a:cxn ang="0">
                  <a:pos x="362" y="137"/>
                </a:cxn>
                <a:cxn ang="0">
                  <a:pos x="380" y="124"/>
                </a:cxn>
                <a:cxn ang="0">
                  <a:pos x="400" y="110"/>
                </a:cxn>
                <a:cxn ang="0">
                  <a:pos x="418" y="95"/>
                </a:cxn>
                <a:cxn ang="0">
                  <a:pos x="436" y="83"/>
                </a:cxn>
                <a:cxn ang="0">
                  <a:pos x="454" y="71"/>
                </a:cxn>
                <a:cxn ang="0">
                  <a:pos x="469" y="62"/>
                </a:cxn>
                <a:cxn ang="0">
                  <a:pos x="483" y="52"/>
                </a:cxn>
                <a:cxn ang="0">
                  <a:pos x="487" y="50"/>
                </a:cxn>
              </a:cxnLst>
              <a:rect l="0" t="0" r="r" b="b"/>
              <a:pathLst>
                <a:path w="487" h="519">
                  <a:moveTo>
                    <a:pt x="487" y="50"/>
                  </a:moveTo>
                  <a:lnTo>
                    <a:pt x="441" y="64"/>
                  </a:lnTo>
                  <a:lnTo>
                    <a:pt x="414" y="0"/>
                  </a:lnTo>
                  <a:lnTo>
                    <a:pt x="396" y="50"/>
                  </a:lnTo>
                  <a:lnTo>
                    <a:pt x="393" y="52"/>
                  </a:lnTo>
                  <a:lnTo>
                    <a:pt x="384" y="60"/>
                  </a:lnTo>
                  <a:lnTo>
                    <a:pt x="377" y="64"/>
                  </a:lnTo>
                  <a:lnTo>
                    <a:pt x="369" y="68"/>
                  </a:lnTo>
                  <a:lnTo>
                    <a:pt x="360" y="73"/>
                  </a:lnTo>
                  <a:lnTo>
                    <a:pt x="351" y="81"/>
                  </a:lnTo>
                  <a:lnTo>
                    <a:pt x="339" y="85"/>
                  </a:lnTo>
                  <a:lnTo>
                    <a:pt x="326" y="93"/>
                  </a:lnTo>
                  <a:lnTo>
                    <a:pt x="312" y="101"/>
                  </a:lnTo>
                  <a:lnTo>
                    <a:pt x="299" y="108"/>
                  </a:lnTo>
                  <a:lnTo>
                    <a:pt x="283" y="116"/>
                  </a:lnTo>
                  <a:lnTo>
                    <a:pt x="267" y="124"/>
                  </a:lnTo>
                  <a:lnTo>
                    <a:pt x="249" y="132"/>
                  </a:lnTo>
                  <a:lnTo>
                    <a:pt x="233" y="139"/>
                  </a:lnTo>
                  <a:lnTo>
                    <a:pt x="213" y="145"/>
                  </a:lnTo>
                  <a:lnTo>
                    <a:pt x="193" y="153"/>
                  </a:lnTo>
                  <a:lnTo>
                    <a:pt x="173" y="159"/>
                  </a:lnTo>
                  <a:lnTo>
                    <a:pt x="153" y="166"/>
                  </a:lnTo>
                  <a:lnTo>
                    <a:pt x="134" y="172"/>
                  </a:lnTo>
                  <a:lnTo>
                    <a:pt x="114" y="180"/>
                  </a:lnTo>
                  <a:lnTo>
                    <a:pt x="94" y="184"/>
                  </a:lnTo>
                  <a:lnTo>
                    <a:pt x="78" y="192"/>
                  </a:lnTo>
                  <a:lnTo>
                    <a:pt x="60" y="195"/>
                  </a:lnTo>
                  <a:lnTo>
                    <a:pt x="47" y="199"/>
                  </a:lnTo>
                  <a:lnTo>
                    <a:pt x="31" y="201"/>
                  </a:lnTo>
                  <a:lnTo>
                    <a:pt x="22" y="205"/>
                  </a:lnTo>
                  <a:lnTo>
                    <a:pt x="11" y="207"/>
                  </a:lnTo>
                  <a:lnTo>
                    <a:pt x="6" y="209"/>
                  </a:lnTo>
                  <a:lnTo>
                    <a:pt x="0" y="211"/>
                  </a:lnTo>
                  <a:lnTo>
                    <a:pt x="0" y="213"/>
                  </a:lnTo>
                  <a:lnTo>
                    <a:pt x="11" y="254"/>
                  </a:lnTo>
                  <a:lnTo>
                    <a:pt x="90" y="248"/>
                  </a:lnTo>
                  <a:lnTo>
                    <a:pt x="51" y="325"/>
                  </a:lnTo>
                  <a:lnTo>
                    <a:pt x="51" y="331"/>
                  </a:lnTo>
                  <a:lnTo>
                    <a:pt x="53" y="337"/>
                  </a:lnTo>
                  <a:lnTo>
                    <a:pt x="54" y="345"/>
                  </a:lnTo>
                  <a:lnTo>
                    <a:pt x="54" y="352"/>
                  </a:lnTo>
                  <a:lnTo>
                    <a:pt x="56" y="362"/>
                  </a:lnTo>
                  <a:lnTo>
                    <a:pt x="58" y="374"/>
                  </a:lnTo>
                  <a:lnTo>
                    <a:pt x="58" y="383"/>
                  </a:lnTo>
                  <a:lnTo>
                    <a:pt x="58" y="391"/>
                  </a:lnTo>
                  <a:lnTo>
                    <a:pt x="58" y="399"/>
                  </a:lnTo>
                  <a:lnTo>
                    <a:pt x="56" y="407"/>
                  </a:lnTo>
                  <a:lnTo>
                    <a:pt x="56" y="416"/>
                  </a:lnTo>
                  <a:lnTo>
                    <a:pt x="54" y="424"/>
                  </a:lnTo>
                  <a:lnTo>
                    <a:pt x="51" y="434"/>
                  </a:lnTo>
                  <a:lnTo>
                    <a:pt x="47" y="442"/>
                  </a:lnTo>
                  <a:lnTo>
                    <a:pt x="44" y="455"/>
                  </a:lnTo>
                  <a:lnTo>
                    <a:pt x="38" y="463"/>
                  </a:lnTo>
                  <a:lnTo>
                    <a:pt x="31" y="474"/>
                  </a:lnTo>
                  <a:lnTo>
                    <a:pt x="26" y="484"/>
                  </a:lnTo>
                  <a:lnTo>
                    <a:pt x="18" y="496"/>
                  </a:lnTo>
                  <a:lnTo>
                    <a:pt x="11" y="504"/>
                  </a:lnTo>
                  <a:lnTo>
                    <a:pt x="8" y="511"/>
                  </a:lnTo>
                  <a:lnTo>
                    <a:pt x="4" y="515"/>
                  </a:lnTo>
                  <a:lnTo>
                    <a:pt x="4" y="519"/>
                  </a:lnTo>
                  <a:lnTo>
                    <a:pt x="4" y="517"/>
                  </a:lnTo>
                  <a:lnTo>
                    <a:pt x="9" y="515"/>
                  </a:lnTo>
                  <a:lnTo>
                    <a:pt x="15" y="511"/>
                  </a:lnTo>
                  <a:lnTo>
                    <a:pt x="26" y="505"/>
                  </a:lnTo>
                  <a:lnTo>
                    <a:pt x="35" y="500"/>
                  </a:lnTo>
                  <a:lnTo>
                    <a:pt x="45" y="494"/>
                  </a:lnTo>
                  <a:lnTo>
                    <a:pt x="54" y="486"/>
                  </a:lnTo>
                  <a:lnTo>
                    <a:pt x="65" y="480"/>
                  </a:lnTo>
                  <a:lnTo>
                    <a:pt x="72" y="471"/>
                  </a:lnTo>
                  <a:lnTo>
                    <a:pt x="80" y="463"/>
                  </a:lnTo>
                  <a:lnTo>
                    <a:pt x="85" y="455"/>
                  </a:lnTo>
                  <a:lnTo>
                    <a:pt x="90" y="449"/>
                  </a:lnTo>
                  <a:lnTo>
                    <a:pt x="98" y="438"/>
                  </a:lnTo>
                  <a:lnTo>
                    <a:pt x="99" y="436"/>
                  </a:lnTo>
                  <a:lnTo>
                    <a:pt x="107" y="339"/>
                  </a:lnTo>
                  <a:lnTo>
                    <a:pt x="108" y="335"/>
                  </a:lnTo>
                  <a:lnTo>
                    <a:pt x="117" y="327"/>
                  </a:lnTo>
                  <a:lnTo>
                    <a:pt x="123" y="321"/>
                  </a:lnTo>
                  <a:lnTo>
                    <a:pt x="132" y="318"/>
                  </a:lnTo>
                  <a:lnTo>
                    <a:pt x="139" y="310"/>
                  </a:lnTo>
                  <a:lnTo>
                    <a:pt x="150" y="304"/>
                  </a:lnTo>
                  <a:lnTo>
                    <a:pt x="159" y="296"/>
                  </a:lnTo>
                  <a:lnTo>
                    <a:pt x="170" y="287"/>
                  </a:lnTo>
                  <a:lnTo>
                    <a:pt x="182" y="279"/>
                  </a:lnTo>
                  <a:lnTo>
                    <a:pt x="193" y="271"/>
                  </a:lnTo>
                  <a:lnTo>
                    <a:pt x="204" y="263"/>
                  </a:lnTo>
                  <a:lnTo>
                    <a:pt x="215" y="256"/>
                  </a:lnTo>
                  <a:lnTo>
                    <a:pt x="225" y="248"/>
                  </a:lnTo>
                  <a:lnTo>
                    <a:pt x="236" y="240"/>
                  </a:lnTo>
                  <a:lnTo>
                    <a:pt x="245" y="232"/>
                  </a:lnTo>
                  <a:lnTo>
                    <a:pt x="256" y="223"/>
                  </a:lnTo>
                  <a:lnTo>
                    <a:pt x="265" y="217"/>
                  </a:lnTo>
                  <a:lnTo>
                    <a:pt x="272" y="209"/>
                  </a:lnTo>
                  <a:lnTo>
                    <a:pt x="281" y="201"/>
                  </a:lnTo>
                  <a:lnTo>
                    <a:pt x="288" y="197"/>
                  </a:lnTo>
                  <a:lnTo>
                    <a:pt x="297" y="190"/>
                  </a:lnTo>
                  <a:lnTo>
                    <a:pt x="306" y="184"/>
                  </a:lnTo>
                  <a:lnTo>
                    <a:pt x="314" y="176"/>
                  </a:lnTo>
                  <a:lnTo>
                    <a:pt x="321" y="172"/>
                  </a:lnTo>
                  <a:lnTo>
                    <a:pt x="328" y="163"/>
                  </a:lnTo>
                  <a:lnTo>
                    <a:pt x="337" y="159"/>
                  </a:lnTo>
                  <a:lnTo>
                    <a:pt x="344" y="151"/>
                  </a:lnTo>
                  <a:lnTo>
                    <a:pt x="353" y="145"/>
                  </a:lnTo>
                  <a:lnTo>
                    <a:pt x="362" y="137"/>
                  </a:lnTo>
                  <a:lnTo>
                    <a:pt x="373" y="133"/>
                  </a:lnTo>
                  <a:lnTo>
                    <a:pt x="380" y="124"/>
                  </a:lnTo>
                  <a:lnTo>
                    <a:pt x="389" y="118"/>
                  </a:lnTo>
                  <a:lnTo>
                    <a:pt x="400" y="110"/>
                  </a:lnTo>
                  <a:lnTo>
                    <a:pt x="409" y="102"/>
                  </a:lnTo>
                  <a:lnTo>
                    <a:pt x="418" y="95"/>
                  </a:lnTo>
                  <a:lnTo>
                    <a:pt x="427" y="91"/>
                  </a:lnTo>
                  <a:lnTo>
                    <a:pt x="436" y="83"/>
                  </a:lnTo>
                  <a:lnTo>
                    <a:pt x="447" y="77"/>
                  </a:lnTo>
                  <a:lnTo>
                    <a:pt x="454" y="71"/>
                  </a:lnTo>
                  <a:lnTo>
                    <a:pt x="461" y="66"/>
                  </a:lnTo>
                  <a:lnTo>
                    <a:pt x="469" y="62"/>
                  </a:lnTo>
                  <a:lnTo>
                    <a:pt x="474" y="58"/>
                  </a:lnTo>
                  <a:lnTo>
                    <a:pt x="483" y="52"/>
                  </a:lnTo>
                  <a:lnTo>
                    <a:pt x="487" y="50"/>
                  </a:lnTo>
                  <a:lnTo>
                    <a:pt x="487" y="50"/>
                  </a:lnTo>
                  <a:close/>
                </a:path>
              </a:pathLst>
            </a:custGeom>
            <a:solidFill>
              <a:srgbClr val="D9D795"/>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6" name="Freeform 70"/>
            <p:cNvSpPr>
              <a:spLocks/>
            </p:cNvSpPr>
            <p:nvPr/>
          </p:nvSpPr>
          <p:spPr bwMode="auto">
            <a:xfrm>
              <a:off x="2561" y="2344"/>
              <a:ext cx="104" cy="424"/>
            </a:xfrm>
            <a:custGeom>
              <a:avLst/>
              <a:gdLst/>
              <a:ahLst/>
              <a:cxnLst>
                <a:cxn ang="0">
                  <a:pos x="84" y="0"/>
                </a:cxn>
                <a:cxn ang="0">
                  <a:pos x="18" y="13"/>
                </a:cxn>
                <a:cxn ang="0">
                  <a:pos x="48" y="36"/>
                </a:cxn>
                <a:cxn ang="0">
                  <a:pos x="48" y="42"/>
                </a:cxn>
                <a:cxn ang="0">
                  <a:pos x="48" y="48"/>
                </a:cxn>
                <a:cxn ang="0">
                  <a:pos x="52" y="56"/>
                </a:cxn>
                <a:cxn ang="0">
                  <a:pos x="52" y="66"/>
                </a:cxn>
                <a:cxn ang="0">
                  <a:pos x="52" y="79"/>
                </a:cxn>
                <a:cxn ang="0">
                  <a:pos x="50" y="85"/>
                </a:cxn>
                <a:cxn ang="0">
                  <a:pos x="50" y="91"/>
                </a:cxn>
                <a:cxn ang="0">
                  <a:pos x="48" y="98"/>
                </a:cxn>
                <a:cxn ang="0">
                  <a:pos x="48" y="106"/>
                </a:cxn>
                <a:cxn ang="0">
                  <a:pos x="45" y="114"/>
                </a:cxn>
                <a:cxn ang="0">
                  <a:pos x="41" y="122"/>
                </a:cxn>
                <a:cxn ang="0">
                  <a:pos x="37" y="129"/>
                </a:cxn>
                <a:cxn ang="0">
                  <a:pos x="36" y="137"/>
                </a:cxn>
                <a:cxn ang="0">
                  <a:pos x="32" y="147"/>
                </a:cxn>
                <a:cxn ang="0">
                  <a:pos x="28" y="155"/>
                </a:cxn>
                <a:cxn ang="0">
                  <a:pos x="25" y="162"/>
                </a:cxn>
                <a:cxn ang="0">
                  <a:pos x="19" y="170"/>
                </a:cxn>
                <a:cxn ang="0">
                  <a:pos x="16" y="176"/>
                </a:cxn>
                <a:cxn ang="0">
                  <a:pos x="12" y="184"/>
                </a:cxn>
                <a:cxn ang="0">
                  <a:pos x="9" y="193"/>
                </a:cxn>
                <a:cxn ang="0">
                  <a:pos x="9" y="201"/>
                </a:cxn>
                <a:cxn ang="0">
                  <a:pos x="3" y="215"/>
                </a:cxn>
                <a:cxn ang="0">
                  <a:pos x="3" y="228"/>
                </a:cxn>
                <a:cxn ang="0">
                  <a:pos x="3" y="240"/>
                </a:cxn>
                <a:cxn ang="0">
                  <a:pos x="9" y="250"/>
                </a:cxn>
                <a:cxn ang="0">
                  <a:pos x="12" y="261"/>
                </a:cxn>
                <a:cxn ang="0">
                  <a:pos x="19" y="271"/>
                </a:cxn>
                <a:cxn ang="0">
                  <a:pos x="25" y="281"/>
                </a:cxn>
                <a:cxn ang="0">
                  <a:pos x="32" y="292"/>
                </a:cxn>
                <a:cxn ang="0">
                  <a:pos x="36" y="300"/>
                </a:cxn>
                <a:cxn ang="0">
                  <a:pos x="36" y="314"/>
                </a:cxn>
                <a:cxn ang="0">
                  <a:pos x="34" y="323"/>
                </a:cxn>
                <a:cxn ang="0">
                  <a:pos x="30" y="335"/>
                </a:cxn>
                <a:cxn ang="0">
                  <a:pos x="25" y="345"/>
                </a:cxn>
                <a:cxn ang="0">
                  <a:pos x="18" y="356"/>
                </a:cxn>
                <a:cxn ang="0">
                  <a:pos x="10" y="364"/>
                </a:cxn>
                <a:cxn ang="0">
                  <a:pos x="5" y="374"/>
                </a:cxn>
                <a:cxn ang="0">
                  <a:pos x="0" y="378"/>
                </a:cxn>
                <a:cxn ang="0">
                  <a:pos x="0" y="381"/>
                </a:cxn>
                <a:cxn ang="0">
                  <a:pos x="9" y="424"/>
                </a:cxn>
                <a:cxn ang="0">
                  <a:pos x="43" y="358"/>
                </a:cxn>
                <a:cxn ang="0">
                  <a:pos x="91" y="368"/>
                </a:cxn>
                <a:cxn ang="0">
                  <a:pos x="99" y="223"/>
                </a:cxn>
                <a:cxn ang="0">
                  <a:pos x="104" y="98"/>
                </a:cxn>
                <a:cxn ang="0">
                  <a:pos x="84" y="0"/>
                </a:cxn>
                <a:cxn ang="0">
                  <a:pos x="84" y="0"/>
                </a:cxn>
              </a:cxnLst>
              <a:rect l="0" t="0" r="r" b="b"/>
              <a:pathLst>
                <a:path w="104" h="424">
                  <a:moveTo>
                    <a:pt x="84" y="0"/>
                  </a:moveTo>
                  <a:lnTo>
                    <a:pt x="18" y="13"/>
                  </a:lnTo>
                  <a:lnTo>
                    <a:pt x="48" y="36"/>
                  </a:lnTo>
                  <a:lnTo>
                    <a:pt x="48" y="42"/>
                  </a:lnTo>
                  <a:lnTo>
                    <a:pt x="48" y="48"/>
                  </a:lnTo>
                  <a:lnTo>
                    <a:pt x="52" y="56"/>
                  </a:lnTo>
                  <a:lnTo>
                    <a:pt x="52" y="66"/>
                  </a:lnTo>
                  <a:lnTo>
                    <a:pt x="52" y="79"/>
                  </a:lnTo>
                  <a:lnTo>
                    <a:pt x="50" y="85"/>
                  </a:lnTo>
                  <a:lnTo>
                    <a:pt x="50" y="91"/>
                  </a:lnTo>
                  <a:lnTo>
                    <a:pt x="48" y="98"/>
                  </a:lnTo>
                  <a:lnTo>
                    <a:pt x="48" y="106"/>
                  </a:lnTo>
                  <a:lnTo>
                    <a:pt x="45" y="114"/>
                  </a:lnTo>
                  <a:lnTo>
                    <a:pt x="41" y="122"/>
                  </a:lnTo>
                  <a:lnTo>
                    <a:pt x="37" y="129"/>
                  </a:lnTo>
                  <a:lnTo>
                    <a:pt x="36" y="137"/>
                  </a:lnTo>
                  <a:lnTo>
                    <a:pt x="32" y="147"/>
                  </a:lnTo>
                  <a:lnTo>
                    <a:pt x="28" y="155"/>
                  </a:lnTo>
                  <a:lnTo>
                    <a:pt x="25" y="162"/>
                  </a:lnTo>
                  <a:lnTo>
                    <a:pt x="19" y="170"/>
                  </a:lnTo>
                  <a:lnTo>
                    <a:pt x="16" y="176"/>
                  </a:lnTo>
                  <a:lnTo>
                    <a:pt x="12" y="184"/>
                  </a:lnTo>
                  <a:lnTo>
                    <a:pt x="9" y="193"/>
                  </a:lnTo>
                  <a:lnTo>
                    <a:pt x="9" y="201"/>
                  </a:lnTo>
                  <a:lnTo>
                    <a:pt x="3" y="215"/>
                  </a:lnTo>
                  <a:lnTo>
                    <a:pt x="3" y="228"/>
                  </a:lnTo>
                  <a:lnTo>
                    <a:pt x="3" y="240"/>
                  </a:lnTo>
                  <a:lnTo>
                    <a:pt x="9" y="250"/>
                  </a:lnTo>
                  <a:lnTo>
                    <a:pt x="12" y="261"/>
                  </a:lnTo>
                  <a:lnTo>
                    <a:pt x="19" y="271"/>
                  </a:lnTo>
                  <a:lnTo>
                    <a:pt x="25" y="281"/>
                  </a:lnTo>
                  <a:lnTo>
                    <a:pt x="32" y="292"/>
                  </a:lnTo>
                  <a:lnTo>
                    <a:pt x="36" y="300"/>
                  </a:lnTo>
                  <a:lnTo>
                    <a:pt x="36" y="314"/>
                  </a:lnTo>
                  <a:lnTo>
                    <a:pt x="34" y="323"/>
                  </a:lnTo>
                  <a:lnTo>
                    <a:pt x="30" y="335"/>
                  </a:lnTo>
                  <a:lnTo>
                    <a:pt x="25" y="345"/>
                  </a:lnTo>
                  <a:lnTo>
                    <a:pt x="18" y="356"/>
                  </a:lnTo>
                  <a:lnTo>
                    <a:pt x="10" y="364"/>
                  </a:lnTo>
                  <a:lnTo>
                    <a:pt x="5" y="374"/>
                  </a:lnTo>
                  <a:lnTo>
                    <a:pt x="0" y="378"/>
                  </a:lnTo>
                  <a:lnTo>
                    <a:pt x="0" y="381"/>
                  </a:lnTo>
                  <a:lnTo>
                    <a:pt x="9" y="424"/>
                  </a:lnTo>
                  <a:lnTo>
                    <a:pt x="43" y="358"/>
                  </a:lnTo>
                  <a:lnTo>
                    <a:pt x="91" y="368"/>
                  </a:lnTo>
                  <a:lnTo>
                    <a:pt x="99" y="223"/>
                  </a:lnTo>
                  <a:lnTo>
                    <a:pt x="104" y="98"/>
                  </a:lnTo>
                  <a:lnTo>
                    <a:pt x="84" y="0"/>
                  </a:lnTo>
                  <a:lnTo>
                    <a:pt x="84" y="0"/>
                  </a:lnTo>
                  <a:close/>
                </a:path>
              </a:pathLst>
            </a:custGeom>
            <a:solidFill>
              <a:srgbClr val="D9D795"/>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7" name="Freeform 71"/>
            <p:cNvSpPr>
              <a:spLocks/>
            </p:cNvSpPr>
            <p:nvPr/>
          </p:nvSpPr>
          <p:spPr bwMode="auto">
            <a:xfrm>
              <a:off x="2521" y="3576"/>
              <a:ext cx="414" cy="612"/>
            </a:xfrm>
            <a:custGeom>
              <a:avLst/>
              <a:gdLst/>
              <a:ahLst/>
              <a:cxnLst>
                <a:cxn ang="0">
                  <a:pos x="45" y="198"/>
                </a:cxn>
                <a:cxn ang="0">
                  <a:pos x="50" y="211"/>
                </a:cxn>
                <a:cxn ang="0">
                  <a:pos x="56" y="227"/>
                </a:cxn>
                <a:cxn ang="0">
                  <a:pos x="65" y="250"/>
                </a:cxn>
                <a:cxn ang="0">
                  <a:pos x="68" y="277"/>
                </a:cxn>
                <a:cxn ang="0">
                  <a:pos x="72" y="310"/>
                </a:cxn>
                <a:cxn ang="0">
                  <a:pos x="72" y="343"/>
                </a:cxn>
                <a:cxn ang="0">
                  <a:pos x="70" y="384"/>
                </a:cxn>
                <a:cxn ang="0">
                  <a:pos x="61" y="422"/>
                </a:cxn>
                <a:cxn ang="0">
                  <a:pos x="52" y="463"/>
                </a:cxn>
                <a:cxn ang="0">
                  <a:pos x="40" y="500"/>
                </a:cxn>
                <a:cxn ang="0">
                  <a:pos x="29" y="535"/>
                </a:cxn>
                <a:cxn ang="0">
                  <a:pos x="16" y="562"/>
                </a:cxn>
                <a:cxn ang="0">
                  <a:pos x="7" y="587"/>
                </a:cxn>
                <a:cxn ang="0">
                  <a:pos x="2" y="601"/>
                </a:cxn>
                <a:cxn ang="0">
                  <a:pos x="0" y="606"/>
                </a:cxn>
                <a:cxn ang="0">
                  <a:pos x="40" y="604"/>
                </a:cxn>
                <a:cxn ang="0">
                  <a:pos x="47" y="591"/>
                </a:cxn>
                <a:cxn ang="0">
                  <a:pos x="58" y="566"/>
                </a:cxn>
                <a:cxn ang="0">
                  <a:pos x="74" y="533"/>
                </a:cxn>
                <a:cxn ang="0">
                  <a:pos x="92" y="494"/>
                </a:cxn>
                <a:cxn ang="0">
                  <a:pos x="113" y="451"/>
                </a:cxn>
                <a:cxn ang="0">
                  <a:pos x="135" y="407"/>
                </a:cxn>
                <a:cxn ang="0">
                  <a:pos x="155" y="366"/>
                </a:cxn>
                <a:cxn ang="0">
                  <a:pos x="173" y="327"/>
                </a:cxn>
                <a:cxn ang="0">
                  <a:pos x="187" y="296"/>
                </a:cxn>
                <a:cxn ang="0">
                  <a:pos x="200" y="269"/>
                </a:cxn>
                <a:cxn ang="0">
                  <a:pos x="211" y="246"/>
                </a:cxn>
                <a:cxn ang="0">
                  <a:pos x="218" y="229"/>
                </a:cxn>
                <a:cxn ang="0">
                  <a:pos x="223" y="217"/>
                </a:cxn>
                <a:cxn ang="0">
                  <a:pos x="230" y="207"/>
                </a:cxn>
                <a:cxn ang="0">
                  <a:pos x="333" y="374"/>
                </a:cxn>
                <a:cxn ang="0">
                  <a:pos x="369" y="374"/>
                </a:cxn>
                <a:cxn ang="0">
                  <a:pos x="338" y="242"/>
                </a:cxn>
                <a:cxn ang="0">
                  <a:pos x="266" y="126"/>
                </a:cxn>
                <a:cxn ang="0">
                  <a:pos x="248" y="120"/>
                </a:cxn>
                <a:cxn ang="0">
                  <a:pos x="230" y="112"/>
                </a:cxn>
                <a:cxn ang="0">
                  <a:pos x="214" y="105"/>
                </a:cxn>
                <a:cxn ang="0">
                  <a:pos x="202" y="99"/>
                </a:cxn>
                <a:cxn ang="0">
                  <a:pos x="187" y="93"/>
                </a:cxn>
                <a:cxn ang="0">
                  <a:pos x="171" y="79"/>
                </a:cxn>
                <a:cxn ang="0">
                  <a:pos x="153" y="60"/>
                </a:cxn>
                <a:cxn ang="0">
                  <a:pos x="140" y="45"/>
                </a:cxn>
                <a:cxn ang="0">
                  <a:pos x="128" y="31"/>
                </a:cxn>
                <a:cxn ang="0">
                  <a:pos x="119" y="15"/>
                </a:cxn>
                <a:cxn ang="0">
                  <a:pos x="110" y="4"/>
                </a:cxn>
                <a:cxn ang="0">
                  <a:pos x="108" y="0"/>
                </a:cxn>
              </a:cxnLst>
              <a:rect l="0" t="0" r="r" b="b"/>
              <a:pathLst>
                <a:path w="414" h="612">
                  <a:moveTo>
                    <a:pt x="108" y="0"/>
                  </a:moveTo>
                  <a:lnTo>
                    <a:pt x="45" y="198"/>
                  </a:lnTo>
                  <a:lnTo>
                    <a:pt x="47" y="200"/>
                  </a:lnTo>
                  <a:lnTo>
                    <a:pt x="50" y="211"/>
                  </a:lnTo>
                  <a:lnTo>
                    <a:pt x="52" y="217"/>
                  </a:lnTo>
                  <a:lnTo>
                    <a:pt x="56" y="227"/>
                  </a:lnTo>
                  <a:lnTo>
                    <a:pt x="59" y="236"/>
                  </a:lnTo>
                  <a:lnTo>
                    <a:pt x="65" y="250"/>
                  </a:lnTo>
                  <a:lnTo>
                    <a:pt x="67" y="262"/>
                  </a:lnTo>
                  <a:lnTo>
                    <a:pt x="68" y="277"/>
                  </a:lnTo>
                  <a:lnTo>
                    <a:pt x="70" y="293"/>
                  </a:lnTo>
                  <a:lnTo>
                    <a:pt x="72" y="310"/>
                  </a:lnTo>
                  <a:lnTo>
                    <a:pt x="72" y="325"/>
                  </a:lnTo>
                  <a:lnTo>
                    <a:pt x="72" y="343"/>
                  </a:lnTo>
                  <a:lnTo>
                    <a:pt x="72" y="364"/>
                  </a:lnTo>
                  <a:lnTo>
                    <a:pt x="70" y="384"/>
                  </a:lnTo>
                  <a:lnTo>
                    <a:pt x="65" y="403"/>
                  </a:lnTo>
                  <a:lnTo>
                    <a:pt x="61" y="422"/>
                  </a:lnTo>
                  <a:lnTo>
                    <a:pt x="56" y="442"/>
                  </a:lnTo>
                  <a:lnTo>
                    <a:pt x="52" y="463"/>
                  </a:lnTo>
                  <a:lnTo>
                    <a:pt x="45" y="480"/>
                  </a:lnTo>
                  <a:lnTo>
                    <a:pt x="40" y="500"/>
                  </a:lnTo>
                  <a:lnTo>
                    <a:pt x="32" y="517"/>
                  </a:lnTo>
                  <a:lnTo>
                    <a:pt x="29" y="535"/>
                  </a:lnTo>
                  <a:lnTo>
                    <a:pt x="22" y="550"/>
                  </a:lnTo>
                  <a:lnTo>
                    <a:pt x="16" y="562"/>
                  </a:lnTo>
                  <a:lnTo>
                    <a:pt x="13" y="575"/>
                  </a:lnTo>
                  <a:lnTo>
                    <a:pt x="7" y="587"/>
                  </a:lnTo>
                  <a:lnTo>
                    <a:pt x="4" y="593"/>
                  </a:lnTo>
                  <a:lnTo>
                    <a:pt x="2" y="601"/>
                  </a:lnTo>
                  <a:lnTo>
                    <a:pt x="0" y="604"/>
                  </a:lnTo>
                  <a:lnTo>
                    <a:pt x="0" y="606"/>
                  </a:lnTo>
                  <a:lnTo>
                    <a:pt x="40" y="606"/>
                  </a:lnTo>
                  <a:lnTo>
                    <a:pt x="40" y="604"/>
                  </a:lnTo>
                  <a:lnTo>
                    <a:pt x="43" y="599"/>
                  </a:lnTo>
                  <a:lnTo>
                    <a:pt x="47" y="591"/>
                  </a:lnTo>
                  <a:lnTo>
                    <a:pt x="52" y="579"/>
                  </a:lnTo>
                  <a:lnTo>
                    <a:pt x="58" y="566"/>
                  </a:lnTo>
                  <a:lnTo>
                    <a:pt x="67" y="550"/>
                  </a:lnTo>
                  <a:lnTo>
                    <a:pt x="74" y="533"/>
                  </a:lnTo>
                  <a:lnTo>
                    <a:pt x="85" y="515"/>
                  </a:lnTo>
                  <a:lnTo>
                    <a:pt x="92" y="494"/>
                  </a:lnTo>
                  <a:lnTo>
                    <a:pt x="104" y="473"/>
                  </a:lnTo>
                  <a:lnTo>
                    <a:pt x="113" y="451"/>
                  </a:lnTo>
                  <a:lnTo>
                    <a:pt x="124" y="428"/>
                  </a:lnTo>
                  <a:lnTo>
                    <a:pt x="135" y="407"/>
                  </a:lnTo>
                  <a:lnTo>
                    <a:pt x="144" y="387"/>
                  </a:lnTo>
                  <a:lnTo>
                    <a:pt x="155" y="366"/>
                  </a:lnTo>
                  <a:lnTo>
                    <a:pt x="166" y="347"/>
                  </a:lnTo>
                  <a:lnTo>
                    <a:pt x="173" y="327"/>
                  </a:lnTo>
                  <a:lnTo>
                    <a:pt x="180" y="312"/>
                  </a:lnTo>
                  <a:lnTo>
                    <a:pt x="187" y="296"/>
                  </a:lnTo>
                  <a:lnTo>
                    <a:pt x="194" y="283"/>
                  </a:lnTo>
                  <a:lnTo>
                    <a:pt x="200" y="269"/>
                  </a:lnTo>
                  <a:lnTo>
                    <a:pt x="205" y="258"/>
                  </a:lnTo>
                  <a:lnTo>
                    <a:pt x="211" y="246"/>
                  </a:lnTo>
                  <a:lnTo>
                    <a:pt x="214" y="238"/>
                  </a:lnTo>
                  <a:lnTo>
                    <a:pt x="218" y="229"/>
                  </a:lnTo>
                  <a:lnTo>
                    <a:pt x="221" y="223"/>
                  </a:lnTo>
                  <a:lnTo>
                    <a:pt x="223" y="217"/>
                  </a:lnTo>
                  <a:lnTo>
                    <a:pt x="227" y="213"/>
                  </a:lnTo>
                  <a:lnTo>
                    <a:pt x="230" y="207"/>
                  </a:lnTo>
                  <a:lnTo>
                    <a:pt x="230" y="205"/>
                  </a:lnTo>
                  <a:lnTo>
                    <a:pt x="333" y="374"/>
                  </a:lnTo>
                  <a:lnTo>
                    <a:pt x="398" y="612"/>
                  </a:lnTo>
                  <a:lnTo>
                    <a:pt x="369" y="374"/>
                  </a:lnTo>
                  <a:lnTo>
                    <a:pt x="414" y="291"/>
                  </a:lnTo>
                  <a:lnTo>
                    <a:pt x="338" y="242"/>
                  </a:lnTo>
                  <a:lnTo>
                    <a:pt x="270" y="130"/>
                  </a:lnTo>
                  <a:lnTo>
                    <a:pt x="266" y="126"/>
                  </a:lnTo>
                  <a:lnTo>
                    <a:pt x="259" y="124"/>
                  </a:lnTo>
                  <a:lnTo>
                    <a:pt x="248" y="120"/>
                  </a:lnTo>
                  <a:lnTo>
                    <a:pt x="238" y="116"/>
                  </a:lnTo>
                  <a:lnTo>
                    <a:pt x="230" y="112"/>
                  </a:lnTo>
                  <a:lnTo>
                    <a:pt x="223" y="108"/>
                  </a:lnTo>
                  <a:lnTo>
                    <a:pt x="214" y="105"/>
                  </a:lnTo>
                  <a:lnTo>
                    <a:pt x="209" y="103"/>
                  </a:lnTo>
                  <a:lnTo>
                    <a:pt x="202" y="99"/>
                  </a:lnTo>
                  <a:lnTo>
                    <a:pt x="194" y="95"/>
                  </a:lnTo>
                  <a:lnTo>
                    <a:pt x="187" y="93"/>
                  </a:lnTo>
                  <a:lnTo>
                    <a:pt x="184" y="89"/>
                  </a:lnTo>
                  <a:lnTo>
                    <a:pt x="171" y="79"/>
                  </a:lnTo>
                  <a:lnTo>
                    <a:pt x="160" y="68"/>
                  </a:lnTo>
                  <a:lnTo>
                    <a:pt x="153" y="60"/>
                  </a:lnTo>
                  <a:lnTo>
                    <a:pt x="148" y="52"/>
                  </a:lnTo>
                  <a:lnTo>
                    <a:pt x="140" y="45"/>
                  </a:lnTo>
                  <a:lnTo>
                    <a:pt x="135" y="39"/>
                  </a:lnTo>
                  <a:lnTo>
                    <a:pt x="128" y="31"/>
                  </a:lnTo>
                  <a:lnTo>
                    <a:pt x="124" y="21"/>
                  </a:lnTo>
                  <a:lnTo>
                    <a:pt x="119" y="15"/>
                  </a:lnTo>
                  <a:lnTo>
                    <a:pt x="115" y="12"/>
                  </a:lnTo>
                  <a:lnTo>
                    <a:pt x="110" y="4"/>
                  </a:lnTo>
                  <a:lnTo>
                    <a:pt x="108" y="0"/>
                  </a:lnTo>
                  <a:lnTo>
                    <a:pt x="108"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8" name="Freeform 72"/>
            <p:cNvSpPr>
              <a:spLocks/>
            </p:cNvSpPr>
            <p:nvPr/>
          </p:nvSpPr>
          <p:spPr bwMode="auto">
            <a:xfrm>
              <a:off x="2624" y="2460"/>
              <a:ext cx="235" cy="343"/>
            </a:xfrm>
            <a:custGeom>
              <a:avLst/>
              <a:gdLst/>
              <a:ahLst/>
              <a:cxnLst>
                <a:cxn ang="0">
                  <a:pos x="225" y="21"/>
                </a:cxn>
                <a:cxn ang="0">
                  <a:pos x="232" y="95"/>
                </a:cxn>
                <a:cxn ang="0">
                  <a:pos x="225" y="103"/>
                </a:cxn>
                <a:cxn ang="0">
                  <a:pos x="235" y="159"/>
                </a:cxn>
                <a:cxn ang="0">
                  <a:pos x="219" y="172"/>
                </a:cxn>
                <a:cxn ang="0">
                  <a:pos x="203" y="244"/>
                </a:cxn>
                <a:cxn ang="0">
                  <a:pos x="199" y="244"/>
                </a:cxn>
                <a:cxn ang="0">
                  <a:pos x="194" y="246"/>
                </a:cxn>
                <a:cxn ang="0">
                  <a:pos x="183" y="248"/>
                </a:cxn>
                <a:cxn ang="0">
                  <a:pos x="172" y="254"/>
                </a:cxn>
                <a:cxn ang="0">
                  <a:pos x="160" y="256"/>
                </a:cxn>
                <a:cxn ang="0">
                  <a:pos x="151" y="260"/>
                </a:cxn>
                <a:cxn ang="0">
                  <a:pos x="144" y="263"/>
                </a:cxn>
                <a:cxn ang="0">
                  <a:pos x="140" y="269"/>
                </a:cxn>
                <a:cxn ang="0">
                  <a:pos x="138" y="275"/>
                </a:cxn>
                <a:cxn ang="0">
                  <a:pos x="136" y="285"/>
                </a:cxn>
                <a:cxn ang="0">
                  <a:pos x="131" y="296"/>
                </a:cxn>
                <a:cxn ang="0">
                  <a:pos x="127" y="310"/>
                </a:cxn>
                <a:cxn ang="0">
                  <a:pos x="124" y="320"/>
                </a:cxn>
                <a:cxn ang="0">
                  <a:pos x="120" y="331"/>
                </a:cxn>
                <a:cxn ang="0">
                  <a:pos x="117" y="339"/>
                </a:cxn>
                <a:cxn ang="0">
                  <a:pos x="117" y="343"/>
                </a:cxn>
                <a:cxn ang="0">
                  <a:pos x="0" y="258"/>
                </a:cxn>
                <a:cxn ang="0">
                  <a:pos x="21" y="149"/>
                </a:cxn>
                <a:cxn ang="0">
                  <a:pos x="72" y="0"/>
                </a:cxn>
                <a:cxn ang="0">
                  <a:pos x="225" y="21"/>
                </a:cxn>
                <a:cxn ang="0">
                  <a:pos x="225" y="21"/>
                </a:cxn>
              </a:cxnLst>
              <a:rect l="0" t="0" r="r" b="b"/>
              <a:pathLst>
                <a:path w="235" h="343">
                  <a:moveTo>
                    <a:pt x="225" y="21"/>
                  </a:moveTo>
                  <a:lnTo>
                    <a:pt x="232" y="95"/>
                  </a:lnTo>
                  <a:lnTo>
                    <a:pt x="225" y="103"/>
                  </a:lnTo>
                  <a:lnTo>
                    <a:pt x="235" y="159"/>
                  </a:lnTo>
                  <a:lnTo>
                    <a:pt x="219" y="172"/>
                  </a:lnTo>
                  <a:lnTo>
                    <a:pt x="203" y="244"/>
                  </a:lnTo>
                  <a:lnTo>
                    <a:pt x="199" y="244"/>
                  </a:lnTo>
                  <a:lnTo>
                    <a:pt x="194" y="246"/>
                  </a:lnTo>
                  <a:lnTo>
                    <a:pt x="183" y="248"/>
                  </a:lnTo>
                  <a:lnTo>
                    <a:pt x="172" y="254"/>
                  </a:lnTo>
                  <a:lnTo>
                    <a:pt x="160" y="256"/>
                  </a:lnTo>
                  <a:lnTo>
                    <a:pt x="151" y="260"/>
                  </a:lnTo>
                  <a:lnTo>
                    <a:pt x="144" y="263"/>
                  </a:lnTo>
                  <a:lnTo>
                    <a:pt x="140" y="269"/>
                  </a:lnTo>
                  <a:lnTo>
                    <a:pt x="138" y="275"/>
                  </a:lnTo>
                  <a:lnTo>
                    <a:pt x="136" y="285"/>
                  </a:lnTo>
                  <a:lnTo>
                    <a:pt x="131" y="296"/>
                  </a:lnTo>
                  <a:lnTo>
                    <a:pt x="127" y="310"/>
                  </a:lnTo>
                  <a:lnTo>
                    <a:pt x="124" y="320"/>
                  </a:lnTo>
                  <a:lnTo>
                    <a:pt x="120" y="331"/>
                  </a:lnTo>
                  <a:lnTo>
                    <a:pt x="117" y="339"/>
                  </a:lnTo>
                  <a:lnTo>
                    <a:pt x="117" y="343"/>
                  </a:lnTo>
                  <a:lnTo>
                    <a:pt x="0" y="258"/>
                  </a:lnTo>
                  <a:lnTo>
                    <a:pt x="21" y="149"/>
                  </a:lnTo>
                  <a:lnTo>
                    <a:pt x="72" y="0"/>
                  </a:lnTo>
                  <a:lnTo>
                    <a:pt x="225" y="21"/>
                  </a:lnTo>
                  <a:lnTo>
                    <a:pt x="225" y="21"/>
                  </a:lnTo>
                  <a:close/>
                </a:path>
              </a:pathLst>
            </a:custGeom>
            <a:solidFill>
              <a:srgbClr val="FFB5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89" name="Freeform 73"/>
            <p:cNvSpPr>
              <a:spLocks/>
            </p:cNvSpPr>
            <p:nvPr/>
          </p:nvSpPr>
          <p:spPr bwMode="auto">
            <a:xfrm>
              <a:off x="2620" y="2776"/>
              <a:ext cx="142" cy="62"/>
            </a:xfrm>
            <a:custGeom>
              <a:avLst/>
              <a:gdLst/>
              <a:ahLst/>
              <a:cxnLst>
                <a:cxn ang="0">
                  <a:pos x="29" y="0"/>
                </a:cxn>
                <a:cxn ang="0">
                  <a:pos x="121" y="27"/>
                </a:cxn>
                <a:cxn ang="0">
                  <a:pos x="142" y="46"/>
                </a:cxn>
                <a:cxn ang="0">
                  <a:pos x="139" y="46"/>
                </a:cxn>
                <a:cxn ang="0">
                  <a:pos x="131" y="48"/>
                </a:cxn>
                <a:cxn ang="0">
                  <a:pos x="122" y="50"/>
                </a:cxn>
                <a:cxn ang="0">
                  <a:pos x="112" y="54"/>
                </a:cxn>
                <a:cxn ang="0">
                  <a:pos x="104" y="54"/>
                </a:cxn>
                <a:cxn ang="0">
                  <a:pos x="95" y="58"/>
                </a:cxn>
                <a:cxn ang="0">
                  <a:pos x="88" y="58"/>
                </a:cxn>
                <a:cxn ang="0">
                  <a:pos x="83" y="60"/>
                </a:cxn>
                <a:cxn ang="0">
                  <a:pos x="76" y="60"/>
                </a:cxn>
                <a:cxn ang="0">
                  <a:pos x="68" y="60"/>
                </a:cxn>
                <a:cxn ang="0">
                  <a:pos x="61" y="60"/>
                </a:cxn>
                <a:cxn ang="0">
                  <a:pos x="56" y="62"/>
                </a:cxn>
                <a:cxn ang="0">
                  <a:pos x="49" y="58"/>
                </a:cxn>
                <a:cxn ang="0">
                  <a:pos x="41" y="58"/>
                </a:cxn>
                <a:cxn ang="0">
                  <a:pos x="36" y="54"/>
                </a:cxn>
                <a:cxn ang="0">
                  <a:pos x="31" y="54"/>
                </a:cxn>
                <a:cxn ang="0">
                  <a:pos x="20" y="48"/>
                </a:cxn>
                <a:cxn ang="0">
                  <a:pos x="14" y="42"/>
                </a:cxn>
                <a:cxn ang="0">
                  <a:pos x="7" y="37"/>
                </a:cxn>
                <a:cxn ang="0">
                  <a:pos x="4" y="33"/>
                </a:cxn>
                <a:cxn ang="0">
                  <a:pos x="0" y="29"/>
                </a:cxn>
                <a:cxn ang="0">
                  <a:pos x="29" y="0"/>
                </a:cxn>
                <a:cxn ang="0">
                  <a:pos x="29" y="0"/>
                </a:cxn>
              </a:cxnLst>
              <a:rect l="0" t="0" r="r" b="b"/>
              <a:pathLst>
                <a:path w="142" h="62">
                  <a:moveTo>
                    <a:pt x="29" y="0"/>
                  </a:moveTo>
                  <a:lnTo>
                    <a:pt x="121" y="27"/>
                  </a:lnTo>
                  <a:lnTo>
                    <a:pt x="142" y="46"/>
                  </a:lnTo>
                  <a:lnTo>
                    <a:pt x="139" y="46"/>
                  </a:lnTo>
                  <a:lnTo>
                    <a:pt x="131" y="48"/>
                  </a:lnTo>
                  <a:lnTo>
                    <a:pt x="122" y="50"/>
                  </a:lnTo>
                  <a:lnTo>
                    <a:pt x="112" y="54"/>
                  </a:lnTo>
                  <a:lnTo>
                    <a:pt x="104" y="54"/>
                  </a:lnTo>
                  <a:lnTo>
                    <a:pt x="95" y="58"/>
                  </a:lnTo>
                  <a:lnTo>
                    <a:pt x="88" y="58"/>
                  </a:lnTo>
                  <a:lnTo>
                    <a:pt x="83" y="60"/>
                  </a:lnTo>
                  <a:lnTo>
                    <a:pt x="76" y="60"/>
                  </a:lnTo>
                  <a:lnTo>
                    <a:pt x="68" y="60"/>
                  </a:lnTo>
                  <a:lnTo>
                    <a:pt x="61" y="60"/>
                  </a:lnTo>
                  <a:lnTo>
                    <a:pt x="56" y="62"/>
                  </a:lnTo>
                  <a:lnTo>
                    <a:pt x="49" y="58"/>
                  </a:lnTo>
                  <a:lnTo>
                    <a:pt x="41" y="58"/>
                  </a:lnTo>
                  <a:lnTo>
                    <a:pt x="36" y="54"/>
                  </a:lnTo>
                  <a:lnTo>
                    <a:pt x="31" y="54"/>
                  </a:lnTo>
                  <a:lnTo>
                    <a:pt x="20" y="48"/>
                  </a:lnTo>
                  <a:lnTo>
                    <a:pt x="14" y="42"/>
                  </a:lnTo>
                  <a:lnTo>
                    <a:pt x="7" y="37"/>
                  </a:lnTo>
                  <a:lnTo>
                    <a:pt x="4" y="33"/>
                  </a:lnTo>
                  <a:lnTo>
                    <a:pt x="0" y="29"/>
                  </a:lnTo>
                  <a:lnTo>
                    <a:pt x="29" y="0"/>
                  </a:lnTo>
                  <a:lnTo>
                    <a:pt x="29" y="0"/>
                  </a:lnTo>
                  <a:close/>
                </a:path>
              </a:pathLst>
            </a:custGeom>
            <a:solidFill>
              <a:srgbClr val="D9D795"/>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0" name="Freeform 74"/>
            <p:cNvSpPr>
              <a:spLocks/>
            </p:cNvSpPr>
            <p:nvPr/>
          </p:nvSpPr>
          <p:spPr bwMode="auto">
            <a:xfrm>
              <a:off x="3252" y="2731"/>
              <a:ext cx="178" cy="130"/>
            </a:xfrm>
            <a:custGeom>
              <a:avLst/>
              <a:gdLst/>
              <a:ahLst/>
              <a:cxnLst>
                <a:cxn ang="0">
                  <a:pos x="0" y="53"/>
                </a:cxn>
                <a:cxn ang="0">
                  <a:pos x="56" y="20"/>
                </a:cxn>
                <a:cxn ang="0">
                  <a:pos x="85" y="23"/>
                </a:cxn>
                <a:cxn ang="0">
                  <a:pos x="178" y="0"/>
                </a:cxn>
                <a:cxn ang="0">
                  <a:pos x="178" y="18"/>
                </a:cxn>
                <a:cxn ang="0">
                  <a:pos x="139" y="35"/>
                </a:cxn>
                <a:cxn ang="0">
                  <a:pos x="146" y="72"/>
                </a:cxn>
                <a:cxn ang="0">
                  <a:pos x="90" y="128"/>
                </a:cxn>
                <a:cxn ang="0">
                  <a:pos x="65" y="120"/>
                </a:cxn>
                <a:cxn ang="0">
                  <a:pos x="43" y="89"/>
                </a:cxn>
                <a:cxn ang="0">
                  <a:pos x="0" y="130"/>
                </a:cxn>
                <a:cxn ang="0">
                  <a:pos x="0" y="53"/>
                </a:cxn>
                <a:cxn ang="0">
                  <a:pos x="0" y="53"/>
                </a:cxn>
              </a:cxnLst>
              <a:rect l="0" t="0" r="r" b="b"/>
              <a:pathLst>
                <a:path w="178" h="130">
                  <a:moveTo>
                    <a:pt x="0" y="53"/>
                  </a:moveTo>
                  <a:lnTo>
                    <a:pt x="56" y="20"/>
                  </a:lnTo>
                  <a:lnTo>
                    <a:pt x="85" y="23"/>
                  </a:lnTo>
                  <a:lnTo>
                    <a:pt x="178" y="0"/>
                  </a:lnTo>
                  <a:lnTo>
                    <a:pt x="178" y="18"/>
                  </a:lnTo>
                  <a:lnTo>
                    <a:pt x="139" y="35"/>
                  </a:lnTo>
                  <a:lnTo>
                    <a:pt x="146" y="72"/>
                  </a:lnTo>
                  <a:lnTo>
                    <a:pt x="90" y="128"/>
                  </a:lnTo>
                  <a:lnTo>
                    <a:pt x="65" y="120"/>
                  </a:lnTo>
                  <a:lnTo>
                    <a:pt x="43" y="89"/>
                  </a:lnTo>
                  <a:lnTo>
                    <a:pt x="0" y="130"/>
                  </a:lnTo>
                  <a:lnTo>
                    <a:pt x="0" y="53"/>
                  </a:lnTo>
                  <a:lnTo>
                    <a:pt x="0" y="53"/>
                  </a:lnTo>
                  <a:close/>
                </a:path>
              </a:pathLst>
            </a:custGeom>
            <a:solidFill>
              <a:srgbClr val="FFB5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1" name="Freeform 75"/>
            <p:cNvSpPr>
              <a:spLocks/>
            </p:cNvSpPr>
            <p:nvPr/>
          </p:nvSpPr>
          <p:spPr bwMode="auto">
            <a:xfrm>
              <a:off x="2622" y="2400"/>
              <a:ext cx="261" cy="265"/>
            </a:xfrm>
            <a:custGeom>
              <a:avLst/>
              <a:gdLst/>
              <a:ahLst/>
              <a:cxnLst>
                <a:cxn ang="0">
                  <a:pos x="124" y="157"/>
                </a:cxn>
                <a:cxn ang="0">
                  <a:pos x="137" y="159"/>
                </a:cxn>
                <a:cxn ang="0">
                  <a:pos x="153" y="155"/>
                </a:cxn>
                <a:cxn ang="0">
                  <a:pos x="169" y="151"/>
                </a:cxn>
                <a:cxn ang="0">
                  <a:pos x="180" y="134"/>
                </a:cxn>
                <a:cxn ang="0">
                  <a:pos x="187" y="118"/>
                </a:cxn>
                <a:cxn ang="0">
                  <a:pos x="191" y="104"/>
                </a:cxn>
                <a:cxn ang="0">
                  <a:pos x="194" y="99"/>
                </a:cxn>
                <a:cxn ang="0">
                  <a:pos x="209" y="99"/>
                </a:cxn>
                <a:cxn ang="0">
                  <a:pos x="225" y="95"/>
                </a:cxn>
                <a:cxn ang="0">
                  <a:pos x="241" y="91"/>
                </a:cxn>
                <a:cxn ang="0">
                  <a:pos x="248" y="77"/>
                </a:cxn>
                <a:cxn ang="0">
                  <a:pos x="257" y="62"/>
                </a:cxn>
                <a:cxn ang="0">
                  <a:pos x="261" y="44"/>
                </a:cxn>
                <a:cxn ang="0">
                  <a:pos x="257" y="39"/>
                </a:cxn>
                <a:cxn ang="0">
                  <a:pos x="246" y="29"/>
                </a:cxn>
                <a:cxn ang="0">
                  <a:pos x="227" y="21"/>
                </a:cxn>
                <a:cxn ang="0">
                  <a:pos x="212" y="17"/>
                </a:cxn>
                <a:cxn ang="0">
                  <a:pos x="194" y="13"/>
                </a:cxn>
                <a:cxn ang="0">
                  <a:pos x="174" y="8"/>
                </a:cxn>
                <a:cxn ang="0">
                  <a:pos x="156" y="6"/>
                </a:cxn>
                <a:cxn ang="0">
                  <a:pos x="135" y="2"/>
                </a:cxn>
                <a:cxn ang="0">
                  <a:pos x="115" y="0"/>
                </a:cxn>
                <a:cxn ang="0">
                  <a:pos x="97" y="0"/>
                </a:cxn>
                <a:cxn ang="0">
                  <a:pos x="83" y="0"/>
                </a:cxn>
                <a:cxn ang="0">
                  <a:pos x="70" y="0"/>
                </a:cxn>
                <a:cxn ang="0">
                  <a:pos x="59" y="0"/>
                </a:cxn>
                <a:cxn ang="0">
                  <a:pos x="47" y="4"/>
                </a:cxn>
                <a:cxn ang="0">
                  <a:pos x="41" y="10"/>
                </a:cxn>
                <a:cxn ang="0">
                  <a:pos x="29" y="15"/>
                </a:cxn>
                <a:cxn ang="0">
                  <a:pos x="18" y="23"/>
                </a:cxn>
                <a:cxn ang="0">
                  <a:pos x="11" y="39"/>
                </a:cxn>
                <a:cxn ang="0">
                  <a:pos x="5" y="56"/>
                </a:cxn>
                <a:cxn ang="0">
                  <a:pos x="3" y="81"/>
                </a:cxn>
                <a:cxn ang="0">
                  <a:pos x="2" y="95"/>
                </a:cxn>
                <a:cxn ang="0">
                  <a:pos x="2" y="112"/>
                </a:cxn>
                <a:cxn ang="0">
                  <a:pos x="2" y="128"/>
                </a:cxn>
                <a:cxn ang="0">
                  <a:pos x="2" y="145"/>
                </a:cxn>
                <a:cxn ang="0">
                  <a:pos x="0" y="159"/>
                </a:cxn>
                <a:cxn ang="0">
                  <a:pos x="0" y="176"/>
                </a:cxn>
                <a:cxn ang="0">
                  <a:pos x="0" y="190"/>
                </a:cxn>
                <a:cxn ang="0">
                  <a:pos x="2" y="205"/>
                </a:cxn>
                <a:cxn ang="0">
                  <a:pos x="3" y="230"/>
                </a:cxn>
                <a:cxn ang="0">
                  <a:pos x="11" y="250"/>
                </a:cxn>
                <a:cxn ang="0">
                  <a:pos x="27" y="265"/>
                </a:cxn>
                <a:cxn ang="0">
                  <a:pos x="50" y="254"/>
                </a:cxn>
                <a:cxn ang="0">
                  <a:pos x="63" y="238"/>
                </a:cxn>
                <a:cxn ang="0">
                  <a:pos x="75" y="223"/>
                </a:cxn>
                <a:cxn ang="0">
                  <a:pos x="84" y="209"/>
                </a:cxn>
                <a:cxn ang="0">
                  <a:pos x="90" y="203"/>
                </a:cxn>
                <a:cxn ang="0">
                  <a:pos x="86" y="198"/>
                </a:cxn>
                <a:cxn ang="0">
                  <a:pos x="83" y="184"/>
                </a:cxn>
                <a:cxn ang="0">
                  <a:pos x="79" y="168"/>
                </a:cxn>
                <a:cxn ang="0">
                  <a:pos x="79" y="155"/>
                </a:cxn>
                <a:cxn ang="0">
                  <a:pos x="83" y="141"/>
                </a:cxn>
                <a:cxn ang="0">
                  <a:pos x="90" y="134"/>
                </a:cxn>
                <a:cxn ang="0">
                  <a:pos x="104" y="134"/>
                </a:cxn>
                <a:cxn ang="0">
                  <a:pos x="115" y="145"/>
                </a:cxn>
                <a:cxn ang="0">
                  <a:pos x="119" y="157"/>
                </a:cxn>
              </a:cxnLst>
              <a:rect l="0" t="0" r="r" b="b"/>
              <a:pathLst>
                <a:path w="261" h="265">
                  <a:moveTo>
                    <a:pt x="119" y="157"/>
                  </a:moveTo>
                  <a:lnTo>
                    <a:pt x="124" y="157"/>
                  </a:lnTo>
                  <a:lnTo>
                    <a:pt x="129" y="157"/>
                  </a:lnTo>
                  <a:lnTo>
                    <a:pt x="137" y="159"/>
                  </a:lnTo>
                  <a:lnTo>
                    <a:pt x="144" y="157"/>
                  </a:lnTo>
                  <a:lnTo>
                    <a:pt x="153" y="155"/>
                  </a:lnTo>
                  <a:lnTo>
                    <a:pt x="160" y="153"/>
                  </a:lnTo>
                  <a:lnTo>
                    <a:pt x="169" y="151"/>
                  </a:lnTo>
                  <a:lnTo>
                    <a:pt x="174" y="141"/>
                  </a:lnTo>
                  <a:lnTo>
                    <a:pt x="180" y="134"/>
                  </a:lnTo>
                  <a:lnTo>
                    <a:pt x="183" y="126"/>
                  </a:lnTo>
                  <a:lnTo>
                    <a:pt x="187" y="118"/>
                  </a:lnTo>
                  <a:lnTo>
                    <a:pt x="189" y="110"/>
                  </a:lnTo>
                  <a:lnTo>
                    <a:pt x="191" y="104"/>
                  </a:lnTo>
                  <a:lnTo>
                    <a:pt x="192" y="99"/>
                  </a:lnTo>
                  <a:lnTo>
                    <a:pt x="194" y="99"/>
                  </a:lnTo>
                  <a:lnTo>
                    <a:pt x="198" y="99"/>
                  </a:lnTo>
                  <a:lnTo>
                    <a:pt x="209" y="99"/>
                  </a:lnTo>
                  <a:lnTo>
                    <a:pt x="218" y="97"/>
                  </a:lnTo>
                  <a:lnTo>
                    <a:pt x="225" y="95"/>
                  </a:lnTo>
                  <a:lnTo>
                    <a:pt x="232" y="93"/>
                  </a:lnTo>
                  <a:lnTo>
                    <a:pt x="241" y="91"/>
                  </a:lnTo>
                  <a:lnTo>
                    <a:pt x="245" y="83"/>
                  </a:lnTo>
                  <a:lnTo>
                    <a:pt x="248" y="77"/>
                  </a:lnTo>
                  <a:lnTo>
                    <a:pt x="254" y="68"/>
                  </a:lnTo>
                  <a:lnTo>
                    <a:pt x="257" y="62"/>
                  </a:lnTo>
                  <a:lnTo>
                    <a:pt x="261" y="48"/>
                  </a:lnTo>
                  <a:lnTo>
                    <a:pt x="261" y="44"/>
                  </a:lnTo>
                  <a:lnTo>
                    <a:pt x="261" y="42"/>
                  </a:lnTo>
                  <a:lnTo>
                    <a:pt x="257" y="39"/>
                  </a:lnTo>
                  <a:lnTo>
                    <a:pt x="252" y="35"/>
                  </a:lnTo>
                  <a:lnTo>
                    <a:pt x="246" y="29"/>
                  </a:lnTo>
                  <a:lnTo>
                    <a:pt x="237" y="25"/>
                  </a:lnTo>
                  <a:lnTo>
                    <a:pt x="227" y="21"/>
                  </a:lnTo>
                  <a:lnTo>
                    <a:pt x="219" y="17"/>
                  </a:lnTo>
                  <a:lnTo>
                    <a:pt x="212" y="17"/>
                  </a:lnTo>
                  <a:lnTo>
                    <a:pt x="203" y="13"/>
                  </a:lnTo>
                  <a:lnTo>
                    <a:pt x="194" y="13"/>
                  </a:lnTo>
                  <a:lnTo>
                    <a:pt x="185" y="10"/>
                  </a:lnTo>
                  <a:lnTo>
                    <a:pt x="174" y="8"/>
                  </a:lnTo>
                  <a:lnTo>
                    <a:pt x="165" y="6"/>
                  </a:lnTo>
                  <a:lnTo>
                    <a:pt x="156" y="6"/>
                  </a:lnTo>
                  <a:lnTo>
                    <a:pt x="146" y="4"/>
                  </a:lnTo>
                  <a:lnTo>
                    <a:pt x="135" y="2"/>
                  </a:lnTo>
                  <a:lnTo>
                    <a:pt x="126" y="0"/>
                  </a:lnTo>
                  <a:lnTo>
                    <a:pt x="115" y="0"/>
                  </a:lnTo>
                  <a:lnTo>
                    <a:pt x="106" y="0"/>
                  </a:lnTo>
                  <a:lnTo>
                    <a:pt x="97" y="0"/>
                  </a:lnTo>
                  <a:lnTo>
                    <a:pt x="90" y="0"/>
                  </a:lnTo>
                  <a:lnTo>
                    <a:pt x="83" y="0"/>
                  </a:lnTo>
                  <a:lnTo>
                    <a:pt x="75" y="0"/>
                  </a:lnTo>
                  <a:lnTo>
                    <a:pt x="70" y="0"/>
                  </a:lnTo>
                  <a:lnTo>
                    <a:pt x="63" y="0"/>
                  </a:lnTo>
                  <a:lnTo>
                    <a:pt x="59" y="0"/>
                  </a:lnTo>
                  <a:lnTo>
                    <a:pt x="52" y="2"/>
                  </a:lnTo>
                  <a:lnTo>
                    <a:pt x="47" y="4"/>
                  </a:lnTo>
                  <a:lnTo>
                    <a:pt x="43" y="8"/>
                  </a:lnTo>
                  <a:lnTo>
                    <a:pt x="41" y="10"/>
                  </a:lnTo>
                  <a:lnTo>
                    <a:pt x="36" y="10"/>
                  </a:lnTo>
                  <a:lnTo>
                    <a:pt x="29" y="15"/>
                  </a:lnTo>
                  <a:lnTo>
                    <a:pt x="23" y="17"/>
                  </a:lnTo>
                  <a:lnTo>
                    <a:pt x="18" y="23"/>
                  </a:lnTo>
                  <a:lnTo>
                    <a:pt x="14" y="29"/>
                  </a:lnTo>
                  <a:lnTo>
                    <a:pt x="11" y="39"/>
                  </a:lnTo>
                  <a:lnTo>
                    <a:pt x="7" y="44"/>
                  </a:lnTo>
                  <a:lnTo>
                    <a:pt x="5" y="56"/>
                  </a:lnTo>
                  <a:lnTo>
                    <a:pt x="3" y="68"/>
                  </a:lnTo>
                  <a:lnTo>
                    <a:pt x="3" y="81"/>
                  </a:lnTo>
                  <a:lnTo>
                    <a:pt x="2" y="89"/>
                  </a:lnTo>
                  <a:lnTo>
                    <a:pt x="2" y="95"/>
                  </a:lnTo>
                  <a:lnTo>
                    <a:pt x="2" y="103"/>
                  </a:lnTo>
                  <a:lnTo>
                    <a:pt x="2" y="112"/>
                  </a:lnTo>
                  <a:lnTo>
                    <a:pt x="2" y="120"/>
                  </a:lnTo>
                  <a:lnTo>
                    <a:pt x="2" y="128"/>
                  </a:lnTo>
                  <a:lnTo>
                    <a:pt x="2" y="136"/>
                  </a:lnTo>
                  <a:lnTo>
                    <a:pt x="2" y="145"/>
                  </a:lnTo>
                  <a:lnTo>
                    <a:pt x="0" y="151"/>
                  </a:lnTo>
                  <a:lnTo>
                    <a:pt x="0" y="159"/>
                  </a:lnTo>
                  <a:lnTo>
                    <a:pt x="0" y="167"/>
                  </a:lnTo>
                  <a:lnTo>
                    <a:pt x="0" y="176"/>
                  </a:lnTo>
                  <a:lnTo>
                    <a:pt x="0" y="182"/>
                  </a:lnTo>
                  <a:lnTo>
                    <a:pt x="0" y="190"/>
                  </a:lnTo>
                  <a:lnTo>
                    <a:pt x="0" y="198"/>
                  </a:lnTo>
                  <a:lnTo>
                    <a:pt x="2" y="205"/>
                  </a:lnTo>
                  <a:lnTo>
                    <a:pt x="2" y="217"/>
                  </a:lnTo>
                  <a:lnTo>
                    <a:pt x="3" y="230"/>
                  </a:lnTo>
                  <a:lnTo>
                    <a:pt x="7" y="240"/>
                  </a:lnTo>
                  <a:lnTo>
                    <a:pt x="11" y="250"/>
                  </a:lnTo>
                  <a:lnTo>
                    <a:pt x="16" y="261"/>
                  </a:lnTo>
                  <a:lnTo>
                    <a:pt x="27" y="265"/>
                  </a:lnTo>
                  <a:lnTo>
                    <a:pt x="36" y="261"/>
                  </a:lnTo>
                  <a:lnTo>
                    <a:pt x="50" y="254"/>
                  </a:lnTo>
                  <a:lnTo>
                    <a:pt x="56" y="246"/>
                  </a:lnTo>
                  <a:lnTo>
                    <a:pt x="63" y="238"/>
                  </a:lnTo>
                  <a:lnTo>
                    <a:pt x="68" y="230"/>
                  </a:lnTo>
                  <a:lnTo>
                    <a:pt x="75" y="223"/>
                  </a:lnTo>
                  <a:lnTo>
                    <a:pt x="79" y="215"/>
                  </a:lnTo>
                  <a:lnTo>
                    <a:pt x="84" y="209"/>
                  </a:lnTo>
                  <a:lnTo>
                    <a:pt x="86" y="203"/>
                  </a:lnTo>
                  <a:lnTo>
                    <a:pt x="90" y="203"/>
                  </a:lnTo>
                  <a:lnTo>
                    <a:pt x="88" y="201"/>
                  </a:lnTo>
                  <a:lnTo>
                    <a:pt x="86" y="198"/>
                  </a:lnTo>
                  <a:lnTo>
                    <a:pt x="84" y="192"/>
                  </a:lnTo>
                  <a:lnTo>
                    <a:pt x="83" y="184"/>
                  </a:lnTo>
                  <a:lnTo>
                    <a:pt x="81" y="176"/>
                  </a:lnTo>
                  <a:lnTo>
                    <a:pt x="79" y="168"/>
                  </a:lnTo>
                  <a:lnTo>
                    <a:pt x="79" y="161"/>
                  </a:lnTo>
                  <a:lnTo>
                    <a:pt x="79" y="155"/>
                  </a:lnTo>
                  <a:lnTo>
                    <a:pt x="79" y="145"/>
                  </a:lnTo>
                  <a:lnTo>
                    <a:pt x="83" y="141"/>
                  </a:lnTo>
                  <a:lnTo>
                    <a:pt x="86" y="136"/>
                  </a:lnTo>
                  <a:lnTo>
                    <a:pt x="90" y="134"/>
                  </a:lnTo>
                  <a:lnTo>
                    <a:pt x="97" y="130"/>
                  </a:lnTo>
                  <a:lnTo>
                    <a:pt x="104" y="134"/>
                  </a:lnTo>
                  <a:lnTo>
                    <a:pt x="110" y="137"/>
                  </a:lnTo>
                  <a:lnTo>
                    <a:pt x="115" y="145"/>
                  </a:lnTo>
                  <a:lnTo>
                    <a:pt x="117" y="153"/>
                  </a:lnTo>
                  <a:lnTo>
                    <a:pt x="119" y="157"/>
                  </a:lnTo>
                  <a:lnTo>
                    <a:pt x="119" y="157"/>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2" name="Freeform 76"/>
            <p:cNvSpPr>
              <a:spLocks/>
            </p:cNvSpPr>
            <p:nvPr/>
          </p:nvSpPr>
          <p:spPr bwMode="auto">
            <a:xfrm>
              <a:off x="4826" y="3398"/>
              <a:ext cx="39" cy="56"/>
            </a:xfrm>
            <a:custGeom>
              <a:avLst/>
              <a:gdLst/>
              <a:ahLst/>
              <a:cxnLst>
                <a:cxn ang="0">
                  <a:pos x="9" y="0"/>
                </a:cxn>
                <a:cxn ang="0">
                  <a:pos x="0" y="29"/>
                </a:cxn>
                <a:cxn ang="0">
                  <a:pos x="36" y="56"/>
                </a:cxn>
                <a:cxn ang="0">
                  <a:pos x="39" y="38"/>
                </a:cxn>
                <a:cxn ang="0">
                  <a:pos x="23" y="13"/>
                </a:cxn>
                <a:cxn ang="0">
                  <a:pos x="9" y="0"/>
                </a:cxn>
                <a:cxn ang="0">
                  <a:pos x="9" y="0"/>
                </a:cxn>
              </a:cxnLst>
              <a:rect l="0" t="0" r="r" b="b"/>
              <a:pathLst>
                <a:path w="39" h="56">
                  <a:moveTo>
                    <a:pt x="9" y="0"/>
                  </a:moveTo>
                  <a:lnTo>
                    <a:pt x="0" y="29"/>
                  </a:lnTo>
                  <a:lnTo>
                    <a:pt x="36" y="56"/>
                  </a:lnTo>
                  <a:lnTo>
                    <a:pt x="39" y="38"/>
                  </a:lnTo>
                  <a:lnTo>
                    <a:pt x="23" y="13"/>
                  </a:lnTo>
                  <a:lnTo>
                    <a:pt x="9" y="0"/>
                  </a:lnTo>
                  <a:lnTo>
                    <a:pt x="9"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3" name="Freeform 77"/>
            <p:cNvSpPr>
              <a:spLocks/>
            </p:cNvSpPr>
            <p:nvPr/>
          </p:nvSpPr>
          <p:spPr bwMode="auto">
            <a:xfrm>
              <a:off x="4856" y="3466"/>
              <a:ext cx="38" cy="56"/>
            </a:xfrm>
            <a:custGeom>
              <a:avLst/>
              <a:gdLst/>
              <a:ahLst/>
              <a:cxnLst>
                <a:cxn ang="0">
                  <a:pos x="9" y="0"/>
                </a:cxn>
                <a:cxn ang="0">
                  <a:pos x="0" y="27"/>
                </a:cxn>
                <a:cxn ang="0">
                  <a:pos x="34" y="56"/>
                </a:cxn>
                <a:cxn ang="0">
                  <a:pos x="38" y="38"/>
                </a:cxn>
                <a:cxn ang="0">
                  <a:pos x="24" y="11"/>
                </a:cxn>
                <a:cxn ang="0">
                  <a:pos x="9" y="0"/>
                </a:cxn>
                <a:cxn ang="0">
                  <a:pos x="9" y="0"/>
                </a:cxn>
              </a:cxnLst>
              <a:rect l="0" t="0" r="r" b="b"/>
              <a:pathLst>
                <a:path w="38" h="56">
                  <a:moveTo>
                    <a:pt x="9" y="0"/>
                  </a:moveTo>
                  <a:lnTo>
                    <a:pt x="0" y="27"/>
                  </a:lnTo>
                  <a:lnTo>
                    <a:pt x="34" y="56"/>
                  </a:lnTo>
                  <a:lnTo>
                    <a:pt x="38" y="38"/>
                  </a:lnTo>
                  <a:lnTo>
                    <a:pt x="24" y="11"/>
                  </a:lnTo>
                  <a:lnTo>
                    <a:pt x="9" y="0"/>
                  </a:lnTo>
                  <a:lnTo>
                    <a:pt x="9"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4" name="Freeform 78"/>
            <p:cNvSpPr>
              <a:spLocks/>
            </p:cNvSpPr>
            <p:nvPr/>
          </p:nvSpPr>
          <p:spPr bwMode="auto">
            <a:xfrm>
              <a:off x="4885" y="3533"/>
              <a:ext cx="40" cy="57"/>
            </a:xfrm>
            <a:custGeom>
              <a:avLst/>
              <a:gdLst/>
              <a:ahLst/>
              <a:cxnLst>
                <a:cxn ang="0">
                  <a:pos x="9" y="0"/>
                </a:cxn>
                <a:cxn ang="0">
                  <a:pos x="0" y="27"/>
                </a:cxn>
                <a:cxn ang="0">
                  <a:pos x="36" y="57"/>
                </a:cxn>
                <a:cxn ang="0">
                  <a:pos x="40" y="39"/>
                </a:cxn>
                <a:cxn ang="0">
                  <a:pos x="25" y="12"/>
                </a:cxn>
                <a:cxn ang="0">
                  <a:pos x="9" y="0"/>
                </a:cxn>
                <a:cxn ang="0">
                  <a:pos x="9" y="0"/>
                </a:cxn>
              </a:cxnLst>
              <a:rect l="0" t="0" r="r" b="b"/>
              <a:pathLst>
                <a:path w="40" h="57">
                  <a:moveTo>
                    <a:pt x="9" y="0"/>
                  </a:moveTo>
                  <a:lnTo>
                    <a:pt x="0" y="27"/>
                  </a:lnTo>
                  <a:lnTo>
                    <a:pt x="36" y="57"/>
                  </a:lnTo>
                  <a:lnTo>
                    <a:pt x="40" y="39"/>
                  </a:lnTo>
                  <a:lnTo>
                    <a:pt x="25" y="12"/>
                  </a:lnTo>
                  <a:lnTo>
                    <a:pt x="9" y="0"/>
                  </a:lnTo>
                  <a:lnTo>
                    <a:pt x="9"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5" name="Freeform 79"/>
            <p:cNvSpPr>
              <a:spLocks/>
            </p:cNvSpPr>
            <p:nvPr/>
          </p:nvSpPr>
          <p:spPr bwMode="auto">
            <a:xfrm>
              <a:off x="4917" y="3601"/>
              <a:ext cx="36" cy="56"/>
            </a:xfrm>
            <a:custGeom>
              <a:avLst/>
              <a:gdLst/>
              <a:ahLst/>
              <a:cxnLst>
                <a:cxn ang="0">
                  <a:pos x="9" y="0"/>
                </a:cxn>
                <a:cxn ang="0">
                  <a:pos x="0" y="29"/>
                </a:cxn>
                <a:cxn ang="0">
                  <a:pos x="35" y="56"/>
                </a:cxn>
                <a:cxn ang="0">
                  <a:pos x="36" y="39"/>
                </a:cxn>
                <a:cxn ang="0">
                  <a:pos x="22" y="14"/>
                </a:cxn>
                <a:cxn ang="0">
                  <a:pos x="9" y="0"/>
                </a:cxn>
                <a:cxn ang="0">
                  <a:pos x="9" y="0"/>
                </a:cxn>
              </a:cxnLst>
              <a:rect l="0" t="0" r="r" b="b"/>
              <a:pathLst>
                <a:path w="36" h="56">
                  <a:moveTo>
                    <a:pt x="9" y="0"/>
                  </a:moveTo>
                  <a:lnTo>
                    <a:pt x="0" y="29"/>
                  </a:lnTo>
                  <a:lnTo>
                    <a:pt x="35" y="56"/>
                  </a:lnTo>
                  <a:lnTo>
                    <a:pt x="36" y="39"/>
                  </a:lnTo>
                  <a:lnTo>
                    <a:pt x="22" y="14"/>
                  </a:lnTo>
                  <a:lnTo>
                    <a:pt x="9" y="0"/>
                  </a:lnTo>
                  <a:lnTo>
                    <a:pt x="9"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6" name="Freeform 80"/>
            <p:cNvSpPr>
              <a:spLocks/>
            </p:cNvSpPr>
            <p:nvPr/>
          </p:nvSpPr>
          <p:spPr bwMode="auto">
            <a:xfrm>
              <a:off x="4948" y="3671"/>
              <a:ext cx="38" cy="54"/>
            </a:xfrm>
            <a:custGeom>
              <a:avLst/>
              <a:gdLst/>
              <a:ahLst/>
              <a:cxnLst>
                <a:cxn ang="0">
                  <a:pos x="9" y="0"/>
                </a:cxn>
                <a:cxn ang="0">
                  <a:pos x="0" y="27"/>
                </a:cxn>
                <a:cxn ang="0">
                  <a:pos x="32" y="54"/>
                </a:cxn>
                <a:cxn ang="0">
                  <a:pos x="38" y="37"/>
                </a:cxn>
                <a:cxn ang="0">
                  <a:pos x="20" y="12"/>
                </a:cxn>
                <a:cxn ang="0">
                  <a:pos x="9" y="0"/>
                </a:cxn>
                <a:cxn ang="0">
                  <a:pos x="9" y="0"/>
                </a:cxn>
              </a:cxnLst>
              <a:rect l="0" t="0" r="r" b="b"/>
              <a:pathLst>
                <a:path w="38" h="54">
                  <a:moveTo>
                    <a:pt x="9" y="0"/>
                  </a:moveTo>
                  <a:lnTo>
                    <a:pt x="0" y="27"/>
                  </a:lnTo>
                  <a:lnTo>
                    <a:pt x="32" y="54"/>
                  </a:lnTo>
                  <a:lnTo>
                    <a:pt x="38" y="37"/>
                  </a:lnTo>
                  <a:lnTo>
                    <a:pt x="20" y="12"/>
                  </a:lnTo>
                  <a:lnTo>
                    <a:pt x="9" y="0"/>
                  </a:lnTo>
                  <a:lnTo>
                    <a:pt x="9"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7" name="Freeform 81"/>
            <p:cNvSpPr>
              <a:spLocks/>
            </p:cNvSpPr>
            <p:nvPr/>
          </p:nvSpPr>
          <p:spPr bwMode="auto">
            <a:xfrm>
              <a:off x="4977" y="3737"/>
              <a:ext cx="38" cy="58"/>
            </a:xfrm>
            <a:custGeom>
              <a:avLst/>
              <a:gdLst/>
              <a:ahLst/>
              <a:cxnLst>
                <a:cxn ang="0">
                  <a:pos x="9" y="0"/>
                </a:cxn>
                <a:cxn ang="0">
                  <a:pos x="0" y="29"/>
                </a:cxn>
                <a:cxn ang="0">
                  <a:pos x="34" y="58"/>
                </a:cxn>
                <a:cxn ang="0">
                  <a:pos x="38" y="39"/>
                </a:cxn>
                <a:cxn ang="0">
                  <a:pos x="23" y="13"/>
                </a:cxn>
                <a:cxn ang="0">
                  <a:pos x="9" y="0"/>
                </a:cxn>
                <a:cxn ang="0">
                  <a:pos x="9" y="0"/>
                </a:cxn>
              </a:cxnLst>
              <a:rect l="0" t="0" r="r" b="b"/>
              <a:pathLst>
                <a:path w="38" h="58">
                  <a:moveTo>
                    <a:pt x="9" y="0"/>
                  </a:moveTo>
                  <a:lnTo>
                    <a:pt x="0" y="29"/>
                  </a:lnTo>
                  <a:lnTo>
                    <a:pt x="34" y="58"/>
                  </a:lnTo>
                  <a:lnTo>
                    <a:pt x="38" y="39"/>
                  </a:lnTo>
                  <a:lnTo>
                    <a:pt x="23" y="13"/>
                  </a:lnTo>
                  <a:lnTo>
                    <a:pt x="9" y="0"/>
                  </a:lnTo>
                  <a:lnTo>
                    <a:pt x="9"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8" name="Freeform 82"/>
            <p:cNvSpPr>
              <a:spLocks/>
            </p:cNvSpPr>
            <p:nvPr/>
          </p:nvSpPr>
          <p:spPr bwMode="auto">
            <a:xfrm>
              <a:off x="5007" y="3805"/>
              <a:ext cx="38" cy="58"/>
            </a:xfrm>
            <a:custGeom>
              <a:avLst/>
              <a:gdLst/>
              <a:ahLst/>
              <a:cxnLst>
                <a:cxn ang="0">
                  <a:pos x="8" y="0"/>
                </a:cxn>
                <a:cxn ang="0">
                  <a:pos x="0" y="29"/>
                </a:cxn>
                <a:cxn ang="0">
                  <a:pos x="33" y="58"/>
                </a:cxn>
                <a:cxn ang="0">
                  <a:pos x="38" y="38"/>
                </a:cxn>
                <a:cxn ang="0">
                  <a:pos x="22" y="13"/>
                </a:cxn>
                <a:cxn ang="0">
                  <a:pos x="8" y="0"/>
                </a:cxn>
                <a:cxn ang="0">
                  <a:pos x="8" y="0"/>
                </a:cxn>
              </a:cxnLst>
              <a:rect l="0" t="0" r="r" b="b"/>
              <a:pathLst>
                <a:path w="38" h="58">
                  <a:moveTo>
                    <a:pt x="8" y="0"/>
                  </a:moveTo>
                  <a:lnTo>
                    <a:pt x="0" y="29"/>
                  </a:lnTo>
                  <a:lnTo>
                    <a:pt x="33" y="58"/>
                  </a:lnTo>
                  <a:lnTo>
                    <a:pt x="38" y="38"/>
                  </a:lnTo>
                  <a:lnTo>
                    <a:pt x="22" y="13"/>
                  </a:lnTo>
                  <a:lnTo>
                    <a:pt x="8" y="0"/>
                  </a:lnTo>
                  <a:lnTo>
                    <a:pt x="8"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499" name="Freeform 83"/>
            <p:cNvSpPr>
              <a:spLocks/>
            </p:cNvSpPr>
            <p:nvPr/>
          </p:nvSpPr>
          <p:spPr bwMode="auto">
            <a:xfrm>
              <a:off x="5038" y="3872"/>
              <a:ext cx="36" cy="59"/>
            </a:xfrm>
            <a:custGeom>
              <a:avLst/>
              <a:gdLst/>
              <a:ahLst/>
              <a:cxnLst>
                <a:cxn ang="0">
                  <a:pos x="9" y="0"/>
                </a:cxn>
                <a:cxn ang="0">
                  <a:pos x="0" y="29"/>
                </a:cxn>
                <a:cxn ang="0">
                  <a:pos x="34" y="59"/>
                </a:cxn>
                <a:cxn ang="0">
                  <a:pos x="36" y="39"/>
                </a:cxn>
                <a:cxn ang="0">
                  <a:pos x="22" y="14"/>
                </a:cxn>
                <a:cxn ang="0">
                  <a:pos x="9" y="0"/>
                </a:cxn>
                <a:cxn ang="0">
                  <a:pos x="9" y="0"/>
                </a:cxn>
              </a:cxnLst>
              <a:rect l="0" t="0" r="r" b="b"/>
              <a:pathLst>
                <a:path w="36" h="59">
                  <a:moveTo>
                    <a:pt x="9" y="0"/>
                  </a:moveTo>
                  <a:lnTo>
                    <a:pt x="0" y="29"/>
                  </a:lnTo>
                  <a:lnTo>
                    <a:pt x="34" y="59"/>
                  </a:lnTo>
                  <a:lnTo>
                    <a:pt x="36" y="39"/>
                  </a:lnTo>
                  <a:lnTo>
                    <a:pt x="22" y="14"/>
                  </a:lnTo>
                  <a:lnTo>
                    <a:pt x="9" y="0"/>
                  </a:lnTo>
                  <a:lnTo>
                    <a:pt x="9"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0" name="Freeform 84"/>
            <p:cNvSpPr>
              <a:spLocks/>
            </p:cNvSpPr>
            <p:nvPr/>
          </p:nvSpPr>
          <p:spPr bwMode="auto">
            <a:xfrm>
              <a:off x="4809" y="3450"/>
              <a:ext cx="40" cy="48"/>
            </a:xfrm>
            <a:custGeom>
              <a:avLst/>
              <a:gdLst/>
              <a:ahLst/>
              <a:cxnLst>
                <a:cxn ang="0">
                  <a:pos x="11" y="0"/>
                </a:cxn>
                <a:cxn ang="0">
                  <a:pos x="40" y="23"/>
                </a:cxn>
                <a:cxn ang="0">
                  <a:pos x="29" y="48"/>
                </a:cxn>
                <a:cxn ang="0">
                  <a:pos x="0" y="31"/>
                </a:cxn>
                <a:cxn ang="0">
                  <a:pos x="11" y="0"/>
                </a:cxn>
                <a:cxn ang="0">
                  <a:pos x="11" y="0"/>
                </a:cxn>
              </a:cxnLst>
              <a:rect l="0" t="0" r="r" b="b"/>
              <a:pathLst>
                <a:path w="40" h="48">
                  <a:moveTo>
                    <a:pt x="11" y="0"/>
                  </a:moveTo>
                  <a:lnTo>
                    <a:pt x="40" y="23"/>
                  </a:lnTo>
                  <a:lnTo>
                    <a:pt x="29" y="48"/>
                  </a:lnTo>
                  <a:lnTo>
                    <a:pt x="0" y="31"/>
                  </a:lnTo>
                  <a:lnTo>
                    <a:pt x="11" y="0"/>
                  </a:lnTo>
                  <a:lnTo>
                    <a:pt x="11"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1" name="Freeform 85"/>
            <p:cNvSpPr>
              <a:spLocks/>
            </p:cNvSpPr>
            <p:nvPr/>
          </p:nvSpPr>
          <p:spPr bwMode="auto">
            <a:xfrm>
              <a:off x="4840" y="3518"/>
              <a:ext cx="38" cy="44"/>
            </a:xfrm>
            <a:custGeom>
              <a:avLst/>
              <a:gdLst/>
              <a:ahLst/>
              <a:cxnLst>
                <a:cxn ang="0">
                  <a:pos x="9" y="0"/>
                </a:cxn>
                <a:cxn ang="0">
                  <a:pos x="38" y="19"/>
                </a:cxn>
                <a:cxn ang="0">
                  <a:pos x="27" y="44"/>
                </a:cxn>
                <a:cxn ang="0">
                  <a:pos x="0" y="29"/>
                </a:cxn>
                <a:cxn ang="0">
                  <a:pos x="9" y="0"/>
                </a:cxn>
                <a:cxn ang="0">
                  <a:pos x="9" y="0"/>
                </a:cxn>
              </a:cxnLst>
              <a:rect l="0" t="0" r="r" b="b"/>
              <a:pathLst>
                <a:path w="38" h="44">
                  <a:moveTo>
                    <a:pt x="9" y="0"/>
                  </a:moveTo>
                  <a:lnTo>
                    <a:pt x="38" y="19"/>
                  </a:lnTo>
                  <a:lnTo>
                    <a:pt x="27" y="44"/>
                  </a:lnTo>
                  <a:lnTo>
                    <a:pt x="0" y="29"/>
                  </a:lnTo>
                  <a:lnTo>
                    <a:pt x="9" y="0"/>
                  </a:lnTo>
                  <a:lnTo>
                    <a:pt x="9"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2" name="Freeform 86"/>
            <p:cNvSpPr>
              <a:spLocks/>
            </p:cNvSpPr>
            <p:nvPr/>
          </p:nvSpPr>
          <p:spPr bwMode="auto">
            <a:xfrm>
              <a:off x="4869" y="3584"/>
              <a:ext cx="38" cy="46"/>
            </a:xfrm>
            <a:custGeom>
              <a:avLst/>
              <a:gdLst/>
              <a:ahLst/>
              <a:cxnLst>
                <a:cxn ang="0">
                  <a:pos x="11" y="0"/>
                </a:cxn>
                <a:cxn ang="0">
                  <a:pos x="38" y="21"/>
                </a:cxn>
                <a:cxn ang="0">
                  <a:pos x="29" y="46"/>
                </a:cxn>
                <a:cxn ang="0">
                  <a:pos x="0" y="31"/>
                </a:cxn>
                <a:cxn ang="0">
                  <a:pos x="11" y="0"/>
                </a:cxn>
                <a:cxn ang="0">
                  <a:pos x="11" y="0"/>
                </a:cxn>
              </a:cxnLst>
              <a:rect l="0" t="0" r="r" b="b"/>
              <a:pathLst>
                <a:path w="38" h="46">
                  <a:moveTo>
                    <a:pt x="11" y="0"/>
                  </a:moveTo>
                  <a:lnTo>
                    <a:pt x="38" y="21"/>
                  </a:lnTo>
                  <a:lnTo>
                    <a:pt x="29" y="46"/>
                  </a:lnTo>
                  <a:lnTo>
                    <a:pt x="0" y="31"/>
                  </a:lnTo>
                  <a:lnTo>
                    <a:pt x="11" y="0"/>
                  </a:lnTo>
                  <a:lnTo>
                    <a:pt x="11"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3" name="Freeform 87"/>
            <p:cNvSpPr>
              <a:spLocks/>
            </p:cNvSpPr>
            <p:nvPr/>
          </p:nvSpPr>
          <p:spPr bwMode="auto">
            <a:xfrm>
              <a:off x="4899" y="3650"/>
              <a:ext cx="38" cy="48"/>
            </a:xfrm>
            <a:custGeom>
              <a:avLst/>
              <a:gdLst/>
              <a:ahLst/>
              <a:cxnLst>
                <a:cxn ang="0">
                  <a:pos x="11" y="0"/>
                </a:cxn>
                <a:cxn ang="0">
                  <a:pos x="38" y="23"/>
                </a:cxn>
                <a:cxn ang="0">
                  <a:pos x="27" y="48"/>
                </a:cxn>
                <a:cxn ang="0">
                  <a:pos x="0" y="33"/>
                </a:cxn>
                <a:cxn ang="0">
                  <a:pos x="11" y="0"/>
                </a:cxn>
                <a:cxn ang="0">
                  <a:pos x="11" y="0"/>
                </a:cxn>
              </a:cxnLst>
              <a:rect l="0" t="0" r="r" b="b"/>
              <a:pathLst>
                <a:path w="38" h="48">
                  <a:moveTo>
                    <a:pt x="11" y="0"/>
                  </a:moveTo>
                  <a:lnTo>
                    <a:pt x="38" y="23"/>
                  </a:lnTo>
                  <a:lnTo>
                    <a:pt x="27" y="48"/>
                  </a:lnTo>
                  <a:lnTo>
                    <a:pt x="0" y="33"/>
                  </a:lnTo>
                  <a:lnTo>
                    <a:pt x="11" y="0"/>
                  </a:lnTo>
                  <a:lnTo>
                    <a:pt x="11"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4" name="Freeform 88"/>
            <p:cNvSpPr>
              <a:spLocks/>
            </p:cNvSpPr>
            <p:nvPr/>
          </p:nvSpPr>
          <p:spPr bwMode="auto">
            <a:xfrm>
              <a:off x="4928" y="3717"/>
              <a:ext cx="40" cy="47"/>
            </a:xfrm>
            <a:custGeom>
              <a:avLst/>
              <a:gdLst/>
              <a:ahLst/>
              <a:cxnLst>
                <a:cxn ang="0">
                  <a:pos x="11" y="0"/>
                </a:cxn>
                <a:cxn ang="0">
                  <a:pos x="40" y="22"/>
                </a:cxn>
                <a:cxn ang="0">
                  <a:pos x="29" y="47"/>
                </a:cxn>
                <a:cxn ang="0">
                  <a:pos x="0" y="29"/>
                </a:cxn>
                <a:cxn ang="0">
                  <a:pos x="11" y="0"/>
                </a:cxn>
                <a:cxn ang="0">
                  <a:pos x="11" y="0"/>
                </a:cxn>
              </a:cxnLst>
              <a:rect l="0" t="0" r="r" b="b"/>
              <a:pathLst>
                <a:path w="40" h="47">
                  <a:moveTo>
                    <a:pt x="11" y="0"/>
                  </a:moveTo>
                  <a:lnTo>
                    <a:pt x="40" y="22"/>
                  </a:lnTo>
                  <a:lnTo>
                    <a:pt x="29" y="47"/>
                  </a:lnTo>
                  <a:lnTo>
                    <a:pt x="0" y="29"/>
                  </a:lnTo>
                  <a:lnTo>
                    <a:pt x="11" y="0"/>
                  </a:lnTo>
                  <a:lnTo>
                    <a:pt x="11"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5" name="Freeform 89"/>
            <p:cNvSpPr>
              <a:spLocks/>
            </p:cNvSpPr>
            <p:nvPr/>
          </p:nvSpPr>
          <p:spPr bwMode="auto">
            <a:xfrm>
              <a:off x="4957" y="3785"/>
              <a:ext cx="41" cy="49"/>
            </a:xfrm>
            <a:custGeom>
              <a:avLst/>
              <a:gdLst/>
              <a:ahLst/>
              <a:cxnLst>
                <a:cxn ang="0">
                  <a:pos x="11" y="0"/>
                </a:cxn>
                <a:cxn ang="0">
                  <a:pos x="41" y="23"/>
                </a:cxn>
                <a:cxn ang="0">
                  <a:pos x="31" y="49"/>
                </a:cxn>
                <a:cxn ang="0">
                  <a:pos x="0" y="31"/>
                </a:cxn>
                <a:cxn ang="0">
                  <a:pos x="11" y="0"/>
                </a:cxn>
                <a:cxn ang="0">
                  <a:pos x="11" y="0"/>
                </a:cxn>
              </a:cxnLst>
              <a:rect l="0" t="0" r="r" b="b"/>
              <a:pathLst>
                <a:path w="41" h="49">
                  <a:moveTo>
                    <a:pt x="11" y="0"/>
                  </a:moveTo>
                  <a:lnTo>
                    <a:pt x="41" y="23"/>
                  </a:lnTo>
                  <a:lnTo>
                    <a:pt x="31" y="49"/>
                  </a:lnTo>
                  <a:lnTo>
                    <a:pt x="0" y="31"/>
                  </a:lnTo>
                  <a:lnTo>
                    <a:pt x="11" y="0"/>
                  </a:lnTo>
                  <a:lnTo>
                    <a:pt x="11"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6" name="Freeform 90"/>
            <p:cNvSpPr>
              <a:spLocks/>
            </p:cNvSpPr>
            <p:nvPr/>
          </p:nvSpPr>
          <p:spPr bwMode="auto">
            <a:xfrm>
              <a:off x="4988" y="3851"/>
              <a:ext cx="41" cy="47"/>
            </a:xfrm>
            <a:custGeom>
              <a:avLst/>
              <a:gdLst/>
              <a:ahLst/>
              <a:cxnLst>
                <a:cxn ang="0">
                  <a:pos x="10" y="0"/>
                </a:cxn>
                <a:cxn ang="0">
                  <a:pos x="41" y="21"/>
                </a:cxn>
                <a:cxn ang="0">
                  <a:pos x="28" y="47"/>
                </a:cxn>
                <a:cxn ang="0">
                  <a:pos x="0" y="31"/>
                </a:cxn>
                <a:cxn ang="0">
                  <a:pos x="10" y="0"/>
                </a:cxn>
                <a:cxn ang="0">
                  <a:pos x="10" y="0"/>
                </a:cxn>
              </a:cxnLst>
              <a:rect l="0" t="0" r="r" b="b"/>
              <a:pathLst>
                <a:path w="41" h="47">
                  <a:moveTo>
                    <a:pt x="10" y="0"/>
                  </a:moveTo>
                  <a:lnTo>
                    <a:pt x="41" y="21"/>
                  </a:lnTo>
                  <a:lnTo>
                    <a:pt x="28" y="47"/>
                  </a:lnTo>
                  <a:lnTo>
                    <a:pt x="0" y="31"/>
                  </a:lnTo>
                  <a:lnTo>
                    <a:pt x="10" y="0"/>
                  </a:lnTo>
                  <a:lnTo>
                    <a:pt x="10"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7" name="Freeform 91"/>
            <p:cNvSpPr>
              <a:spLocks/>
            </p:cNvSpPr>
            <p:nvPr/>
          </p:nvSpPr>
          <p:spPr bwMode="auto">
            <a:xfrm>
              <a:off x="5016" y="3919"/>
              <a:ext cx="42" cy="46"/>
            </a:xfrm>
            <a:custGeom>
              <a:avLst/>
              <a:gdLst/>
              <a:ahLst/>
              <a:cxnLst>
                <a:cxn ang="0">
                  <a:pos x="13" y="0"/>
                </a:cxn>
                <a:cxn ang="0">
                  <a:pos x="42" y="21"/>
                </a:cxn>
                <a:cxn ang="0">
                  <a:pos x="31" y="46"/>
                </a:cxn>
                <a:cxn ang="0">
                  <a:pos x="0" y="31"/>
                </a:cxn>
                <a:cxn ang="0">
                  <a:pos x="13" y="0"/>
                </a:cxn>
                <a:cxn ang="0">
                  <a:pos x="13" y="0"/>
                </a:cxn>
              </a:cxnLst>
              <a:rect l="0" t="0" r="r" b="b"/>
              <a:pathLst>
                <a:path w="42" h="46">
                  <a:moveTo>
                    <a:pt x="13" y="0"/>
                  </a:moveTo>
                  <a:lnTo>
                    <a:pt x="42" y="21"/>
                  </a:lnTo>
                  <a:lnTo>
                    <a:pt x="31" y="46"/>
                  </a:lnTo>
                  <a:lnTo>
                    <a:pt x="0" y="31"/>
                  </a:lnTo>
                  <a:lnTo>
                    <a:pt x="13" y="0"/>
                  </a:lnTo>
                  <a:lnTo>
                    <a:pt x="13" y="0"/>
                  </a:lnTo>
                  <a:close/>
                </a:path>
              </a:pathLst>
            </a:custGeom>
            <a:solidFill>
              <a:srgbClr val="8A8AA8"/>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8" name="Freeform 92"/>
            <p:cNvSpPr>
              <a:spLocks/>
            </p:cNvSpPr>
            <p:nvPr/>
          </p:nvSpPr>
          <p:spPr bwMode="auto">
            <a:xfrm>
              <a:off x="4835" y="3390"/>
              <a:ext cx="36" cy="58"/>
            </a:xfrm>
            <a:custGeom>
              <a:avLst/>
              <a:gdLst/>
              <a:ahLst/>
              <a:cxnLst>
                <a:cxn ang="0">
                  <a:pos x="7" y="0"/>
                </a:cxn>
                <a:cxn ang="0">
                  <a:pos x="0" y="31"/>
                </a:cxn>
                <a:cxn ang="0">
                  <a:pos x="32" y="58"/>
                </a:cxn>
                <a:cxn ang="0">
                  <a:pos x="36" y="39"/>
                </a:cxn>
                <a:cxn ang="0">
                  <a:pos x="21" y="14"/>
                </a:cxn>
                <a:cxn ang="0">
                  <a:pos x="7" y="0"/>
                </a:cxn>
                <a:cxn ang="0">
                  <a:pos x="7" y="0"/>
                </a:cxn>
              </a:cxnLst>
              <a:rect l="0" t="0" r="r" b="b"/>
              <a:pathLst>
                <a:path w="36" h="58">
                  <a:moveTo>
                    <a:pt x="7" y="0"/>
                  </a:moveTo>
                  <a:lnTo>
                    <a:pt x="0" y="31"/>
                  </a:lnTo>
                  <a:lnTo>
                    <a:pt x="32" y="58"/>
                  </a:lnTo>
                  <a:lnTo>
                    <a:pt x="36" y="39"/>
                  </a:lnTo>
                  <a:lnTo>
                    <a:pt x="21" y="14"/>
                  </a:lnTo>
                  <a:lnTo>
                    <a:pt x="7" y="0"/>
                  </a:lnTo>
                  <a:lnTo>
                    <a:pt x="7"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09" name="Freeform 93"/>
            <p:cNvSpPr>
              <a:spLocks/>
            </p:cNvSpPr>
            <p:nvPr/>
          </p:nvSpPr>
          <p:spPr bwMode="auto">
            <a:xfrm>
              <a:off x="4862" y="3460"/>
              <a:ext cx="39" cy="56"/>
            </a:xfrm>
            <a:custGeom>
              <a:avLst/>
              <a:gdLst/>
              <a:ahLst/>
              <a:cxnLst>
                <a:cxn ang="0">
                  <a:pos x="9" y="0"/>
                </a:cxn>
                <a:cxn ang="0">
                  <a:pos x="0" y="25"/>
                </a:cxn>
                <a:cxn ang="0">
                  <a:pos x="36" y="56"/>
                </a:cxn>
                <a:cxn ang="0">
                  <a:pos x="39" y="38"/>
                </a:cxn>
                <a:cxn ang="0">
                  <a:pos x="23" y="13"/>
                </a:cxn>
                <a:cxn ang="0">
                  <a:pos x="9" y="0"/>
                </a:cxn>
                <a:cxn ang="0">
                  <a:pos x="9" y="0"/>
                </a:cxn>
              </a:cxnLst>
              <a:rect l="0" t="0" r="r" b="b"/>
              <a:pathLst>
                <a:path w="39" h="56">
                  <a:moveTo>
                    <a:pt x="9" y="0"/>
                  </a:moveTo>
                  <a:lnTo>
                    <a:pt x="0" y="25"/>
                  </a:lnTo>
                  <a:lnTo>
                    <a:pt x="36" y="56"/>
                  </a:lnTo>
                  <a:lnTo>
                    <a:pt x="39" y="38"/>
                  </a:lnTo>
                  <a:lnTo>
                    <a:pt x="23" y="13"/>
                  </a:lnTo>
                  <a:lnTo>
                    <a:pt x="9" y="0"/>
                  </a:lnTo>
                  <a:lnTo>
                    <a:pt x="9"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0" name="Freeform 94"/>
            <p:cNvSpPr>
              <a:spLocks/>
            </p:cNvSpPr>
            <p:nvPr/>
          </p:nvSpPr>
          <p:spPr bwMode="auto">
            <a:xfrm>
              <a:off x="4894" y="3528"/>
              <a:ext cx="36" cy="56"/>
            </a:xfrm>
            <a:custGeom>
              <a:avLst/>
              <a:gdLst/>
              <a:ahLst/>
              <a:cxnLst>
                <a:cxn ang="0">
                  <a:pos x="9" y="0"/>
                </a:cxn>
                <a:cxn ang="0">
                  <a:pos x="0" y="27"/>
                </a:cxn>
                <a:cxn ang="0">
                  <a:pos x="34" y="56"/>
                </a:cxn>
                <a:cxn ang="0">
                  <a:pos x="36" y="38"/>
                </a:cxn>
                <a:cxn ang="0">
                  <a:pos x="22" y="9"/>
                </a:cxn>
                <a:cxn ang="0">
                  <a:pos x="9" y="0"/>
                </a:cxn>
                <a:cxn ang="0">
                  <a:pos x="9" y="0"/>
                </a:cxn>
              </a:cxnLst>
              <a:rect l="0" t="0" r="r" b="b"/>
              <a:pathLst>
                <a:path w="36" h="56">
                  <a:moveTo>
                    <a:pt x="9" y="0"/>
                  </a:moveTo>
                  <a:lnTo>
                    <a:pt x="0" y="27"/>
                  </a:lnTo>
                  <a:lnTo>
                    <a:pt x="34" y="56"/>
                  </a:lnTo>
                  <a:lnTo>
                    <a:pt x="36" y="38"/>
                  </a:lnTo>
                  <a:lnTo>
                    <a:pt x="22" y="9"/>
                  </a:lnTo>
                  <a:lnTo>
                    <a:pt x="9" y="0"/>
                  </a:lnTo>
                  <a:lnTo>
                    <a:pt x="9"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1" name="Freeform 95"/>
            <p:cNvSpPr>
              <a:spLocks/>
            </p:cNvSpPr>
            <p:nvPr/>
          </p:nvSpPr>
          <p:spPr bwMode="auto">
            <a:xfrm>
              <a:off x="4925" y="3595"/>
              <a:ext cx="36" cy="55"/>
            </a:xfrm>
            <a:custGeom>
              <a:avLst/>
              <a:gdLst/>
              <a:ahLst/>
              <a:cxnLst>
                <a:cxn ang="0">
                  <a:pos x="9" y="0"/>
                </a:cxn>
                <a:cxn ang="0">
                  <a:pos x="0" y="29"/>
                </a:cxn>
                <a:cxn ang="0">
                  <a:pos x="32" y="55"/>
                </a:cxn>
                <a:cxn ang="0">
                  <a:pos x="36" y="39"/>
                </a:cxn>
                <a:cxn ang="0">
                  <a:pos x="19" y="12"/>
                </a:cxn>
                <a:cxn ang="0">
                  <a:pos x="9" y="0"/>
                </a:cxn>
                <a:cxn ang="0">
                  <a:pos x="9" y="0"/>
                </a:cxn>
              </a:cxnLst>
              <a:rect l="0" t="0" r="r" b="b"/>
              <a:pathLst>
                <a:path w="36" h="55">
                  <a:moveTo>
                    <a:pt x="9" y="0"/>
                  </a:moveTo>
                  <a:lnTo>
                    <a:pt x="0" y="29"/>
                  </a:lnTo>
                  <a:lnTo>
                    <a:pt x="32" y="55"/>
                  </a:lnTo>
                  <a:lnTo>
                    <a:pt x="36" y="39"/>
                  </a:lnTo>
                  <a:lnTo>
                    <a:pt x="19" y="12"/>
                  </a:lnTo>
                  <a:lnTo>
                    <a:pt x="9" y="0"/>
                  </a:lnTo>
                  <a:lnTo>
                    <a:pt x="9"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2" name="Freeform 96"/>
            <p:cNvSpPr>
              <a:spLocks/>
            </p:cNvSpPr>
            <p:nvPr/>
          </p:nvSpPr>
          <p:spPr bwMode="auto">
            <a:xfrm>
              <a:off x="4953" y="3663"/>
              <a:ext cx="40" cy="54"/>
            </a:xfrm>
            <a:custGeom>
              <a:avLst/>
              <a:gdLst/>
              <a:ahLst/>
              <a:cxnLst>
                <a:cxn ang="0">
                  <a:pos x="9" y="0"/>
                </a:cxn>
                <a:cxn ang="0">
                  <a:pos x="0" y="29"/>
                </a:cxn>
                <a:cxn ang="0">
                  <a:pos x="35" y="54"/>
                </a:cxn>
                <a:cxn ang="0">
                  <a:pos x="40" y="39"/>
                </a:cxn>
                <a:cxn ang="0">
                  <a:pos x="24" y="12"/>
                </a:cxn>
                <a:cxn ang="0">
                  <a:pos x="9" y="0"/>
                </a:cxn>
                <a:cxn ang="0">
                  <a:pos x="9" y="0"/>
                </a:cxn>
              </a:cxnLst>
              <a:rect l="0" t="0" r="r" b="b"/>
              <a:pathLst>
                <a:path w="40" h="54">
                  <a:moveTo>
                    <a:pt x="9" y="0"/>
                  </a:moveTo>
                  <a:lnTo>
                    <a:pt x="0" y="29"/>
                  </a:lnTo>
                  <a:lnTo>
                    <a:pt x="35" y="54"/>
                  </a:lnTo>
                  <a:lnTo>
                    <a:pt x="40" y="39"/>
                  </a:lnTo>
                  <a:lnTo>
                    <a:pt x="24" y="12"/>
                  </a:lnTo>
                  <a:lnTo>
                    <a:pt x="9" y="0"/>
                  </a:lnTo>
                  <a:lnTo>
                    <a:pt x="9"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3" name="Freeform 97"/>
            <p:cNvSpPr>
              <a:spLocks/>
            </p:cNvSpPr>
            <p:nvPr/>
          </p:nvSpPr>
          <p:spPr bwMode="auto">
            <a:xfrm>
              <a:off x="4984" y="3731"/>
              <a:ext cx="38" cy="56"/>
            </a:xfrm>
            <a:custGeom>
              <a:avLst/>
              <a:gdLst/>
              <a:ahLst/>
              <a:cxnLst>
                <a:cxn ang="0">
                  <a:pos x="9" y="0"/>
                </a:cxn>
                <a:cxn ang="0">
                  <a:pos x="0" y="29"/>
                </a:cxn>
                <a:cxn ang="0">
                  <a:pos x="32" y="56"/>
                </a:cxn>
                <a:cxn ang="0">
                  <a:pos x="38" y="39"/>
                </a:cxn>
                <a:cxn ang="0">
                  <a:pos x="23" y="12"/>
                </a:cxn>
                <a:cxn ang="0">
                  <a:pos x="9" y="0"/>
                </a:cxn>
                <a:cxn ang="0">
                  <a:pos x="9" y="0"/>
                </a:cxn>
              </a:cxnLst>
              <a:rect l="0" t="0" r="r" b="b"/>
              <a:pathLst>
                <a:path w="38" h="56">
                  <a:moveTo>
                    <a:pt x="9" y="0"/>
                  </a:moveTo>
                  <a:lnTo>
                    <a:pt x="0" y="29"/>
                  </a:lnTo>
                  <a:lnTo>
                    <a:pt x="32" y="56"/>
                  </a:lnTo>
                  <a:lnTo>
                    <a:pt x="38" y="39"/>
                  </a:lnTo>
                  <a:lnTo>
                    <a:pt x="23" y="12"/>
                  </a:lnTo>
                  <a:lnTo>
                    <a:pt x="9" y="0"/>
                  </a:lnTo>
                  <a:lnTo>
                    <a:pt x="9"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4" name="Freeform 98"/>
            <p:cNvSpPr>
              <a:spLocks/>
            </p:cNvSpPr>
            <p:nvPr/>
          </p:nvSpPr>
          <p:spPr bwMode="auto">
            <a:xfrm>
              <a:off x="5015" y="3799"/>
              <a:ext cx="36" cy="56"/>
            </a:xfrm>
            <a:custGeom>
              <a:avLst/>
              <a:gdLst/>
              <a:ahLst/>
              <a:cxnLst>
                <a:cxn ang="0">
                  <a:pos x="9" y="0"/>
                </a:cxn>
                <a:cxn ang="0">
                  <a:pos x="0" y="29"/>
                </a:cxn>
                <a:cxn ang="0">
                  <a:pos x="34" y="56"/>
                </a:cxn>
                <a:cxn ang="0">
                  <a:pos x="36" y="39"/>
                </a:cxn>
                <a:cxn ang="0">
                  <a:pos x="21" y="13"/>
                </a:cxn>
                <a:cxn ang="0">
                  <a:pos x="9" y="0"/>
                </a:cxn>
                <a:cxn ang="0">
                  <a:pos x="9" y="0"/>
                </a:cxn>
              </a:cxnLst>
              <a:rect l="0" t="0" r="r" b="b"/>
              <a:pathLst>
                <a:path w="36" h="56">
                  <a:moveTo>
                    <a:pt x="9" y="0"/>
                  </a:moveTo>
                  <a:lnTo>
                    <a:pt x="0" y="29"/>
                  </a:lnTo>
                  <a:lnTo>
                    <a:pt x="34" y="56"/>
                  </a:lnTo>
                  <a:lnTo>
                    <a:pt x="36" y="39"/>
                  </a:lnTo>
                  <a:lnTo>
                    <a:pt x="21" y="13"/>
                  </a:lnTo>
                  <a:lnTo>
                    <a:pt x="9" y="0"/>
                  </a:lnTo>
                  <a:lnTo>
                    <a:pt x="9"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5" name="Freeform 99"/>
            <p:cNvSpPr>
              <a:spLocks/>
            </p:cNvSpPr>
            <p:nvPr/>
          </p:nvSpPr>
          <p:spPr bwMode="auto">
            <a:xfrm>
              <a:off x="5045" y="3867"/>
              <a:ext cx="34" cy="56"/>
            </a:xfrm>
            <a:custGeom>
              <a:avLst/>
              <a:gdLst/>
              <a:ahLst/>
              <a:cxnLst>
                <a:cxn ang="0">
                  <a:pos x="7" y="0"/>
                </a:cxn>
                <a:cxn ang="0">
                  <a:pos x="0" y="27"/>
                </a:cxn>
                <a:cxn ang="0">
                  <a:pos x="34" y="56"/>
                </a:cxn>
                <a:cxn ang="0">
                  <a:pos x="34" y="38"/>
                </a:cxn>
                <a:cxn ang="0">
                  <a:pos x="20" y="13"/>
                </a:cxn>
                <a:cxn ang="0">
                  <a:pos x="7" y="0"/>
                </a:cxn>
                <a:cxn ang="0">
                  <a:pos x="7" y="0"/>
                </a:cxn>
              </a:cxnLst>
              <a:rect l="0" t="0" r="r" b="b"/>
              <a:pathLst>
                <a:path w="34" h="56">
                  <a:moveTo>
                    <a:pt x="7" y="0"/>
                  </a:moveTo>
                  <a:lnTo>
                    <a:pt x="0" y="27"/>
                  </a:lnTo>
                  <a:lnTo>
                    <a:pt x="34" y="56"/>
                  </a:lnTo>
                  <a:lnTo>
                    <a:pt x="34" y="38"/>
                  </a:lnTo>
                  <a:lnTo>
                    <a:pt x="20" y="13"/>
                  </a:lnTo>
                  <a:lnTo>
                    <a:pt x="7" y="0"/>
                  </a:lnTo>
                  <a:lnTo>
                    <a:pt x="7"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6" name="Freeform 100"/>
            <p:cNvSpPr>
              <a:spLocks/>
            </p:cNvSpPr>
            <p:nvPr/>
          </p:nvSpPr>
          <p:spPr bwMode="auto">
            <a:xfrm>
              <a:off x="4817" y="3442"/>
              <a:ext cx="37" cy="49"/>
            </a:xfrm>
            <a:custGeom>
              <a:avLst/>
              <a:gdLst/>
              <a:ahLst/>
              <a:cxnLst>
                <a:cxn ang="0">
                  <a:pos x="9" y="0"/>
                </a:cxn>
                <a:cxn ang="0">
                  <a:pos x="37" y="24"/>
                </a:cxn>
                <a:cxn ang="0">
                  <a:pos x="27" y="49"/>
                </a:cxn>
                <a:cxn ang="0">
                  <a:pos x="0" y="33"/>
                </a:cxn>
                <a:cxn ang="0">
                  <a:pos x="9" y="0"/>
                </a:cxn>
                <a:cxn ang="0">
                  <a:pos x="9" y="0"/>
                </a:cxn>
              </a:cxnLst>
              <a:rect l="0" t="0" r="r" b="b"/>
              <a:pathLst>
                <a:path w="37" h="49">
                  <a:moveTo>
                    <a:pt x="9" y="0"/>
                  </a:moveTo>
                  <a:lnTo>
                    <a:pt x="37" y="24"/>
                  </a:lnTo>
                  <a:lnTo>
                    <a:pt x="27" y="49"/>
                  </a:lnTo>
                  <a:lnTo>
                    <a:pt x="0" y="33"/>
                  </a:lnTo>
                  <a:lnTo>
                    <a:pt x="9" y="0"/>
                  </a:lnTo>
                  <a:lnTo>
                    <a:pt x="9"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7" name="Freeform 101"/>
            <p:cNvSpPr>
              <a:spLocks/>
            </p:cNvSpPr>
            <p:nvPr/>
          </p:nvSpPr>
          <p:spPr bwMode="auto">
            <a:xfrm>
              <a:off x="4845" y="3512"/>
              <a:ext cx="40" cy="45"/>
            </a:xfrm>
            <a:custGeom>
              <a:avLst/>
              <a:gdLst/>
              <a:ahLst/>
              <a:cxnLst>
                <a:cxn ang="0">
                  <a:pos x="11" y="0"/>
                </a:cxn>
                <a:cxn ang="0">
                  <a:pos x="40" y="19"/>
                </a:cxn>
                <a:cxn ang="0">
                  <a:pos x="31" y="45"/>
                </a:cxn>
                <a:cxn ang="0">
                  <a:pos x="0" y="29"/>
                </a:cxn>
                <a:cxn ang="0">
                  <a:pos x="11" y="0"/>
                </a:cxn>
                <a:cxn ang="0">
                  <a:pos x="11" y="0"/>
                </a:cxn>
              </a:cxnLst>
              <a:rect l="0" t="0" r="r" b="b"/>
              <a:pathLst>
                <a:path w="40" h="45">
                  <a:moveTo>
                    <a:pt x="11" y="0"/>
                  </a:moveTo>
                  <a:lnTo>
                    <a:pt x="40" y="19"/>
                  </a:lnTo>
                  <a:lnTo>
                    <a:pt x="31" y="45"/>
                  </a:lnTo>
                  <a:lnTo>
                    <a:pt x="0" y="29"/>
                  </a:lnTo>
                  <a:lnTo>
                    <a:pt x="11" y="0"/>
                  </a:lnTo>
                  <a:lnTo>
                    <a:pt x="11"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8" name="Freeform 102"/>
            <p:cNvSpPr>
              <a:spLocks/>
            </p:cNvSpPr>
            <p:nvPr/>
          </p:nvSpPr>
          <p:spPr bwMode="auto">
            <a:xfrm>
              <a:off x="4876" y="3576"/>
              <a:ext cx="40" cy="48"/>
            </a:xfrm>
            <a:custGeom>
              <a:avLst/>
              <a:gdLst/>
              <a:ahLst/>
              <a:cxnLst>
                <a:cxn ang="0">
                  <a:pos x="9" y="0"/>
                </a:cxn>
                <a:cxn ang="0">
                  <a:pos x="40" y="23"/>
                </a:cxn>
                <a:cxn ang="0">
                  <a:pos x="29" y="48"/>
                </a:cxn>
                <a:cxn ang="0">
                  <a:pos x="0" y="33"/>
                </a:cxn>
                <a:cxn ang="0">
                  <a:pos x="9" y="0"/>
                </a:cxn>
                <a:cxn ang="0">
                  <a:pos x="9" y="0"/>
                </a:cxn>
              </a:cxnLst>
              <a:rect l="0" t="0" r="r" b="b"/>
              <a:pathLst>
                <a:path w="40" h="48">
                  <a:moveTo>
                    <a:pt x="9" y="0"/>
                  </a:moveTo>
                  <a:lnTo>
                    <a:pt x="40" y="23"/>
                  </a:lnTo>
                  <a:lnTo>
                    <a:pt x="29" y="48"/>
                  </a:lnTo>
                  <a:lnTo>
                    <a:pt x="0" y="33"/>
                  </a:lnTo>
                  <a:lnTo>
                    <a:pt x="9" y="0"/>
                  </a:lnTo>
                  <a:lnTo>
                    <a:pt x="9"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19" name="Freeform 103"/>
            <p:cNvSpPr>
              <a:spLocks/>
            </p:cNvSpPr>
            <p:nvPr/>
          </p:nvSpPr>
          <p:spPr bwMode="auto">
            <a:xfrm>
              <a:off x="4905" y="3644"/>
              <a:ext cx="39" cy="48"/>
            </a:xfrm>
            <a:custGeom>
              <a:avLst/>
              <a:gdLst/>
              <a:ahLst/>
              <a:cxnLst>
                <a:cxn ang="0">
                  <a:pos x="11" y="0"/>
                </a:cxn>
                <a:cxn ang="0">
                  <a:pos x="39" y="21"/>
                </a:cxn>
                <a:cxn ang="0">
                  <a:pos x="30" y="48"/>
                </a:cxn>
                <a:cxn ang="0">
                  <a:pos x="0" y="31"/>
                </a:cxn>
                <a:cxn ang="0">
                  <a:pos x="11" y="0"/>
                </a:cxn>
                <a:cxn ang="0">
                  <a:pos x="11" y="0"/>
                </a:cxn>
              </a:cxnLst>
              <a:rect l="0" t="0" r="r" b="b"/>
              <a:pathLst>
                <a:path w="39" h="48">
                  <a:moveTo>
                    <a:pt x="11" y="0"/>
                  </a:moveTo>
                  <a:lnTo>
                    <a:pt x="39" y="21"/>
                  </a:lnTo>
                  <a:lnTo>
                    <a:pt x="30" y="48"/>
                  </a:lnTo>
                  <a:lnTo>
                    <a:pt x="0" y="31"/>
                  </a:lnTo>
                  <a:lnTo>
                    <a:pt x="11" y="0"/>
                  </a:lnTo>
                  <a:lnTo>
                    <a:pt x="11"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0" name="Freeform 104"/>
            <p:cNvSpPr>
              <a:spLocks/>
            </p:cNvSpPr>
            <p:nvPr/>
          </p:nvSpPr>
          <p:spPr bwMode="auto">
            <a:xfrm>
              <a:off x="4935" y="3712"/>
              <a:ext cx="40" cy="44"/>
            </a:xfrm>
            <a:custGeom>
              <a:avLst/>
              <a:gdLst/>
              <a:ahLst/>
              <a:cxnLst>
                <a:cxn ang="0">
                  <a:pos x="9" y="0"/>
                </a:cxn>
                <a:cxn ang="0">
                  <a:pos x="40" y="19"/>
                </a:cxn>
                <a:cxn ang="0">
                  <a:pos x="29" y="44"/>
                </a:cxn>
                <a:cxn ang="0">
                  <a:pos x="0" y="29"/>
                </a:cxn>
                <a:cxn ang="0">
                  <a:pos x="9" y="0"/>
                </a:cxn>
                <a:cxn ang="0">
                  <a:pos x="9" y="0"/>
                </a:cxn>
              </a:cxnLst>
              <a:rect l="0" t="0" r="r" b="b"/>
              <a:pathLst>
                <a:path w="40" h="44">
                  <a:moveTo>
                    <a:pt x="9" y="0"/>
                  </a:moveTo>
                  <a:lnTo>
                    <a:pt x="40" y="19"/>
                  </a:lnTo>
                  <a:lnTo>
                    <a:pt x="29" y="44"/>
                  </a:lnTo>
                  <a:lnTo>
                    <a:pt x="0" y="29"/>
                  </a:lnTo>
                  <a:lnTo>
                    <a:pt x="9" y="0"/>
                  </a:lnTo>
                  <a:lnTo>
                    <a:pt x="9"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1" name="Freeform 105"/>
            <p:cNvSpPr>
              <a:spLocks/>
            </p:cNvSpPr>
            <p:nvPr/>
          </p:nvSpPr>
          <p:spPr bwMode="auto">
            <a:xfrm>
              <a:off x="4964" y="3777"/>
              <a:ext cx="40" cy="47"/>
            </a:xfrm>
            <a:custGeom>
              <a:avLst/>
              <a:gdLst/>
              <a:ahLst/>
              <a:cxnLst>
                <a:cxn ang="0">
                  <a:pos x="11" y="0"/>
                </a:cxn>
                <a:cxn ang="0">
                  <a:pos x="40" y="24"/>
                </a:cxn>
                <a:cxn ang="0">
                  <a:pos x="29" y="47"/>
                </a:cxn>
                <a:cxn ang="0">
                  <a:pos x="0" y="31"/>
                </a:cxn>
                <a:cxn ang="0">
                  <a:pos x="11" y="0"/>
                </a:cxn>
                <a:cxn ang="0">
                  <a:pos x="11" y="0"/>
                </a:cxn>
              </a:cxnLst>
              <a:rect l="0" t="0" r="r" b="b"/>
              <a:pathLst>
                <a:path w="40" h="47">
                  <a:moveTo>
                    <a:pt x="11" y="0"/>
                  </a:moveTo>
                  <a:lnTo>
                    <a:pt x="40" y="24"/>
                  </a:lnTo>
                  <a:lnTo>
                    <a:pt x="29" y="47"/>
                  </a:lnTo>
                  <a:lnTo>
                    <a:pt x="0" y="31"/>
                  </a:lnTo>
                  <a:lnTo>
                    <a:pt x="11" y="0"/>
                  </a:lnTo>
                  <a:lnTo>
                    <a:pt x="11"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2" name="Freeform 106"/>
            <p:cNvSpPr>
              <a:spLocks/>
            </p:cNvSpPr>
            <p:nvPr/>
          </p:nvSpPr>
          <p:spPr bwMode="auto">
            <a:xfrm>
              <a:off x="4993" y="3847"/>
              <a:ext cx="41" cy="45"/>
            </a:xfrm>
            <a:custGeom>
              <a:avLst/>
              <a:gdLst/>
              <a:ahLst/>
              <a:cxnLst>
                <a:cxn ang="0">
                  <a:pos x="11" y="0"/>
                </a:cxn>
                <a:cxn ang="0">
                  <a:pos x="41" y="20"/>
                </a:cxn>
                <a:cxn ang="0">
                  <a:pos x="31" y="45"/>
                </a:cxn>
                <a:cxn ang="0">
                  <a:pos x="0" y="29"/>
                </a:cxn>
                <a:cxn ang="0">
                  <a:pos x="11" y="0"/>
                </a:cxn>
                <a:cxn ang="0">
                  <a:pos x="11" y="0"/>
                </a:cxn>
              </a:cxnLst>
              <a:rect l="0" t="0" r="r" b="b"/>
              <a:pathLst>
                <a:path w="41" h="45">
                  <a:moveTo>
                    <a:pt x="11" y="0"/>
                  </a:moveTo>
                  <a:lnTo>
                    <a:pt x="41" y="20"/>
                  </a:lnTo>
                  <a:lnTo>
                    <a:pt x="31" y="45"/>
                  </a:lnTo>
                  <a:lnTo>
                    <a:pt x="0" y="29"/>
                  </a:lnTo>
                  <a:lnTo>
                    <a:pt x="11" y="0"/>
                  </a:lnTo>
                  <a:lnTo>
                    <a:pt x="11"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3" name="Freeform 107"/>
            <p:cNvSpPr>
              <a:spLocks/>
            </p:cNvSpPr>
            <p:nvPr/>
          </p:nvSpPr>
          <p:spPr bwMode="auto">
            <a:xfrm>
              <a:off x="5024" y="3911"/>
              <a:ext cx="41" cy="47"/>
            </a:xfrm>
            <a:custGeom>
              <a:avLst/>
              <a:gdLst/>
              <a:ahLst/>
              <a:cxnLst>
                <a:cxn ang="0">
                  <a:pos x="10" y="0"/>
                </a:cxn>
                <a:cxn ang="0">
                  <a:pos x="41" y="21"/>
                </a:cxn>
                <a:cxn ang="0">
                  <a:pos x="28" y="47"/>
                </a:cxn>
                <a:cxn ang="0">
                  <a:pos x="0" y="31"/>
                </a:cxn>
                <a:cxn ang="0">
                  <a:pos x="10" y="0"/>
                </a:cxn>
                <a:cxn ang="0">
                  <a:pos x="10" y="0"/>
                </a:cxn>
              </a:cxnLst>
              <a:rect l="0" t="0" r="r" b="b"/>
              <a:pathLst>
                <a:path w="41" h="47">
                  <a:moveTo>
                    <a:pt x="10" y="0"/>
                  </a:moveTo>
                  <a:lnTo>
                    <a:pt x="41" y="21"/>
                  </a:lnTo>
                  <a:lnTo>
                    <a:pt x="28" y="47"/>
                  </a:lnTo>
                  <a:lnTo>
                    <a:pt x="0" y="31"/>
                  </a:lnTo>
                  <a:lnTo>
                    <a:pt x="10" y="0"/>
                  </a:lnTo>
                  <a:lnTo>
                    <a:pt x="10" y="0"/>
                  </a:lnTo>
                  <a:close/>
                </a:path>
              </a:pathLst>
            </a:custGeom>
            <a:solidFill>
              <a:srgbClr val="E6E6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4" name="Freeform 108"/>
            <p:cNvSpPr>
              <a:spLocks/>
            </p:cNvSpPr>
            <p:nvPr/>
          </p:nvSpPr>
          <p:spPr bwMode="auto">
            <a:xfrm>
              <a:off x="3823" y="3541"/>
              <a:ext cx="272" cy="219"/>
            </a:xfrm>
            <a:custGeom>
              <a:avLst/>
              <a:gdLst/>
              <a:ahLst/>
              <a:cxnLst>
                <a:cxn ang="0">
                  <a:pos x="113" y="219"/>
                </a:cxn>
                <a:cxn ang="0">
                  <a:pos x="115" y="217"/>
                </a:cxn>
                <a:cxn ang="0">
                  <a:pos x="120" y="215"/>
                </a:cxn>
                <a:cxn ang="0">
                  <a:pos x="129" y="211"/>
                </a:cxn>
                <a:cxn ang="0">
                  <a:pos x="140" y="209"/>
                </a:cxn>
                <a:cxn ang="0">
                  <a:pos x="153" y="204"/>
                </a:cxn>
                <a:cxn ang="0">
                  <a:pos x="164" y="200"/>
                </a:cxn>
                <a:cxn ang="0">
                  <a:pos x="176" y="194"/>
                </a:cxn>
                <a:cxn ang="0">
                  <a:pos x="189" y="190"/>
                </a:cxn>
                <a:cxn ang="0">
                  <a:pos x="196" y="184"/>
                </a:cxn>
                <a:cxn ang="0">
                  <a:pos x="201" y="178"/>
                </a:cxn>
                <a:cxn ang="0">
                  <a:pos x="205" y="174"/>
                </a:cxn>
                <a:cxn ang="0">
                  <a:pos x="210" y="171"/>
                </a:cxn>
                <a:cxn ang="0">
                  <a:pos x="214" y="165"/>
                </a:cxn>
                <a:cxn ang="0">
                  <a:pos x="216" y="165"/>
                </a:cxn>
                <a:cxn ang="0">
                  <a:pos x="239" y="157"/>
                </a:cxn>
                <a:cxn ang="0">
                  <a:pos x="272" y="74"/>
                </a:cxn>
                <a:cxn ang="0">
                  <a:pos x="162" y="49"/>
                </a:cxn>
                <a:cxn ang="0">
                  <a:pos x="54" y="0"/>
                </a:cxn>
                <a:cxn ang="0">
                  <a:pos x="0" y="54"/>
                </a:cxn>
                <a:cxn ang="0">
                  <a:pos x="41" y="215"/>
                </a:cxn>
                <a:cxn ang="0">
                  <a:pos x="113" y="219"/>
                </a:cxn>
                <a:cxn ang="0">
                  <a:pos x="113" y="219"/>
                </a:cxn>
              </a:cxnLst>
              <a:rect l="0" t="0" r="r" b="b"/>
              <a:pathLst>
                <a:path w="272" h="219">
                  <a:moveTo>
                    <a:pt x="113" y="219"/>
                  </a:moveTo>
                  <a:lnTo>
                    <a:pt x="115" y="217"/>
                  </a:lnTo>
                  <a:lnTo>
                    <a:pt x="120" y="215"/>
                  </a:lnTo>
                  <a:lnTo>
                    <a:pt x="129" y="211"/>
                  </a:lnTo>
                  <a:lnTo>
                    <a:pt x="140" y="209"/>
                  </a:lnTo>
                  <a:lnTo>
                    <a:pt x="153" y="204"/>
                  </a:lnTo>
                  <a:lnTo>
                    <a:pt x="164" y="200"/>
                  </a:lnTo>
                  <a:lnTo>
                    <a:pt x="176" y="194"/>
                  </a:lnTo>
                  <a:lnTo>
                    <a:pt x="189" y="190"/>
                  </a:lnTo>
                  <a:lnTo>
                    <a:pt x="196" y="184"/>
                  </a:lnTo>
                  <a:lnTo>
                    <a:pt x="201" y="178"/>
                  </a:lnTo>
                  <a:lnTo>
                    <a:pt x="205" y="174"/>
                  </a:lnTo>
                  <a:lnTo>
                    <a:pt x="210" y="171"/>
                  </a:lnTo>
                  <a:lnTo>
                    <a:pt x="214" y="165"/>
                  </a:lnTo>
                  <a:lnTo>
                    <a:pt x="216" y="165"/>
                  </a:lnTo>
                  <a:lnTo>
                    <a:pt x="239" y="157"/>
                  </a:lnTo>
                  <a:lnTo>
                    <a:pt x="272" y="74"/>
                  </a:lnTo>
                  <a:lnTo>
                    <a:pt x="162" y="49"/>
                  </a:lnTo>
                  <a:lnTo>
                    <a:pt x="54" y="0"/>
                  </a:lnTo>
                  <a:lnTo>
                    <a:pt x="0" y="54"/>
                  </a:lnTo>
                  <a:lnTo>
                    <a:pt x="41" y="215"/>
                  </a:lnTo>
                  <a:lnTo>
                    <a:pt x="113" y="219"/>
                  </a:lnTo>
                  <a:lnTo>
                    <a:pt x="113" y="219"/>
                  </a:lnTo>
                  <a:close/>
                </a:path>
              </a:pathLst>
            </a:custGeom>
            <a:solidFill>
              <a:srgbClr val="FF944D"/>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5" name="Freeform 109"/>
            <p:cNvSpPr>
              <a:spLocks/>
            </p:cNvSpPr>
            <p:nvPr/>
          </p:nvSpPr>
          <p:spPr bwMode="auto">
            <a:xfrm>
              <a:off x="3502" y="3311"/>
              <a:ext cx="711" cy="647"/>
            </a:xfrm>
            <a:custGeom>
              <a:avLst/>
              <a:gdLst/>
              <a:ahLst/>
              <a:cxnLst>
                <a:cxn ang="0">
                  <a:pos x="286" y="0"/>
                </a:cxn>
                <a:cxn ang="0">
                  <a:pos x="265" y="7"/>
                </a:cxn>
                <a:cxn ang="0">
                  <a:pos x="241" y="25"/>
                </a:cxn>
                <a:cxn ang="0">
                  <a:pos x="222" y="46"/>
                </a:cxn>
                <a:cxn ang="0">
                  <a:pos x="200" y="75"/>
                </a:cxn>
                <a:cxn ang="0">
                  <a:pos x="180" y="106"/>
                </a:cxn>
                <a:cxn ang="0">
                  <a:pos x="162" y="135"/>
                </a:cxn>
                <a:cxn ang="0">
                  <a:pos x="148" y="160"/>
                </a:cxn>
                <a:cxn ang="0">
                  <a:pos x="139" y="170"/>
                </a:cxn>
                <a:cxn ang="0">
                  <a:pos x="108" y="201"/>
                </a:cxn>
                <a:cxn ang="0">
                  <a:pos x="85" y="230"/>
                </a:cxn>
                <a:cxn ang="0">
                  <a:pos x="69" y="255"/>
                </a:cxn>
                <a:cxn ang="0">
                  <a:pos x="58" y="280"/>
                </a:cxn>
                <a:cxn ang="0">
                  <a:pos x="49" y="306"/>
                </a:cxn>
                <a:cxn ang="0">
                  <a:pos x="43" y="331"/>
                </a:cxn>
                <a:cxn ang="0">
                  <a:pos x="36" y="356"/>
                </a:cxn>
                <a:cxn ang="0">
                  <a:pos x="33" y="381"/>
                </a:cxn>
                <a:cxn ang="0">
                  <a:pos x="18" y="418"/>
                </a:cxn>
                <a:cxn ang="0">
                  <a:pos x="7" y="441"/>
                </a:cxn>
                <a:cxn ang="0">
                  <a:pos x="0" y="513"/>
                </a:cxn>
                <a:cxn ang="0">
                  <a:pos x="18" y="536"/>
                </a:cxn>
                <a:cxn ang="0">
                  <a:pos x="43" y="561"/>
                </a:cxn>
                <a:cxn ang="0">
                  <a:pos x="72" y="589"/>
                </a:cxn>
                <a:cxn ang="0">
                  <a:pos x="97" y="604"/>
                </a:cxn>
                <a:cxn ang="0">
                  <a:pos x="119" y="614"/>
                </a:cxn>
                <a:cxn ang="0">
                  <a:pos x="151" y="620"/>
                </a:cxn>
                <a:cxn ang="0">
                  <a:pos x="184" y="618"/>
                </a:cxn>
                <a:cxn ang="0">
                  <a:pos x="220" y="614"/>
                </a:cxn>
                <a:cxn ang="0">
                  <a:pos x="250" y="608"/>
                </a:cxn>
                <a:cxn ang="0">
                  <a:pos x="277" y="604"/>
                </a:cxn>
                <a:cxn ang="0">
                  <a:pos x="330" y="577"/>
                </a:cxn>
                <a:cxn ang="0">
                  <a:pos x="695" y="558"/>
                </a:cxn>
                <a:cxn ang="0">
                  <a:pos x="679" y="480"/>
                </a:cxn>
                <a:cxn ang="0">
                  <a:pos x="674" y="478"/>
                </a:cxn>
                <a:cxn ang="0">
                  <a:pos x="659" y="480"/>
                </a:cxn>
                <a:cxn ang="0">
                  <a:pos x="634" y="484"/>
                </a:cxn>
                <a:cxn ang="0">
                  <a:pos x="602" y="488"/>
                </a:cxn>
                <a:cxn ang="0">
                  <a:pos x="573" y="492"/>
                </a:cxn>
                <a:cxn ang="0">
                  <a:pos x="544" y="494"/>
                </a:cxn>
                <a:cxn ang="0">
                  <a:pos x="526" y="497"/>
                </a:cxn>
                <a:cxn ang="0">
                  <a:pos x="351" y="304"/>
                </a:cxn>
                <a:cxn ang="0">
                  <a:pos x="398" y="184"/>
                </a:cxn>
                <a:cxn ang="0">
                  <a:pos x="425" y="187"/>
                </a:cxn>
                <a:cxn ang="0">
                  <a:pos x="470" y="195"/>
                </a:cxn>
                <a:cxn ang="0">
                  <a:pos x="517" y="201"/>
                </a:cxn>
                <a:cxn ang="0">
                  <a:pos x="567" y="209"/>
                </a:cxn>
                <a:cxn ang="0">
                  <a:pos x="605" y="215"/>
                </a:cxn>
                <a:cxn ang="0">
                  <a:pos x="630" y="215"/>
                </a:cxn>
                <a:cxn ang="0">
                  <a:pos x="652" y="215"/>
                </a:cxn>
                <a:cxn ang="0">
                  <a:pos x="625" y="124"/>
                </a:cxn>
                <a:cxn ang="0">
                  <a:pos x="594" y="122"/>
                </a:cxn>
                <a:cxn ang="0">
                  <a:pos x="578" y="110"/>
                </a:cxn>
                <a:cxn ang="0">
                  <a:pos x="555" y="93"/>
                </a:cxn>
                <a:cxn ang="0">
                  <a:pos x="524" y="75"/>
                </a:cxn>
                <a:cxn ang="0">
                  <a:pos x="485" y="60"/>
                </a:cxn>
                <a:cxn ang="0">
                  <a:pos x="438" y="40"/>
                </a:cxn>
                <a:cxn ang="0">
                  <a:pos x="389" y="25"/>
                </a:cxn>
                <a:cxn ang="0">
                  <a:pos x="344" y="13"/>
                </a:cxn>
                <a:cxn ang="0">
                  <a:pos x="312" y="3"/>
                </a:cxn>
                <a:cxn ang="0">
                  <a:pos x="292" y="0"/>
                </a:cxn>
              </a:cxnLst>
              <a:rect l="0" t="0" r="r" b="b"/>
              <a:pathLst>
                <a:path w="711" h="647">
                  <a:moveTo>
                    <a:pt x="292" y="0"/>
                  </a:moveTo>
                  <a:lnTo>
                    <a:pt x="290" y="0"/>
                  </a:lnTo>
                  <a:lnTo>
                    <a:pt x="286" y="0"/>
                  </a:lnTo>
                  <a:lnTo>
                    <a:pt x="281" y="0"/>
                  </a:lnTo>
                  <a:lnTo>
                    <a:pt x="276" y="3"/>
                  </a:lnTo>
                  <a:lnTo>
                    <a:pt x="265" y="7"/>
                  </a:lnTo>
                  <a:lnTo>
                    <a:pt x="254" y="15"/>
                  </a:lnTo>
                  <a:lnTo>
                    <a:pt x="247" y="19"/>
                  </a:lnTo>
                  <a:lnTo>
                    <a:pt x="241" y="25"/>
                  </a:lnTo>
                  <a:lnTo>
                    <a:pt x="234" y="31"/>
                  </a:lnTo>
                  <a:lnTo>
                    <a:pt x="229" y="38"/>
                  </a:lnTo>
                  <a:lnTo>
                    <a:pt x="222" y="46"/>
                  </a:lnTo>
                  <a:lnTo>
                    <a:pt x="214" y="56"/>
                  </a:lnTo>
                  <a:lnTo>
                    <a:pt x="207" y="63"/>
                  </a:lnTo>
                  <a:lnTo>
                    <a:pt x="200" y="75"/>
                  </a:lnTo>
                  <a:lnTo>
                    <a:pt x="193" y="85"/>
                  </a:lnTo>
                  <a:lnTo>
                    <a:pt x="186" y="94"/>
                  </a:lnTo>
                  <a:lnTo>
                    <a:pt x="180" y="106"/>
                  </a:lnTo>
                  <a:lnTo>
                    <a:pt x="175" y="116"/>
                  </a:lnTo>
                  <a:lnTo>
                    <a:pt x="168" y="125"/>
                  </a:lnTo>
                  <a:lnTo>
                    <a:pt x="162" y="135"/>
                  </a:lnTo>
                  <a:lnTo>
                    <a:pt x="159" y="141"/>
                  </a:lnTo>
                  <a:lnTo>
                    <a:pt x="155" y="149"/>
                  </a:lnTo>
                  <a:lnTo>
                    <a:pt x="148" y="160"/>
                  </a:lnTo>
                  <a:lnTo>
                    <a:pt x="148" y="164"/>
                  </a:lnTo>
                  <a:lnTo>
                    <a:pt x="144" y="164"/>
                  </a:lnTo>
                  <a:lnTo>
                    <a:pt x="139" y="170"/>
                  </a:lnTo>
                  <a:lnTo>
                    <a:pt x="132" y="178"/>
                  </a:lnTo>
                  <a:lnTo>
                    <a:pt x="121" y="187"/>
                  </a:lnTo>
                  <a:lnTo>
                    <a:pt x="108" y="201"/>
                  </a:lnTo>
                  <a:lnTo>
                    <a:pt x="97" y="215"/>
                  </a:lnTo>
                  <a:lnTo>
                    <a:pt x="90" y="222"/>
                  </a:lnTo>
                  <a:lnTo>
                    <a:pt x="85" y="230"/>
                  </a:lnTo>
                  <a:lnTo>
                    <a:pt x="79" y="240"/>
                  </a:lnTo>
                  <a:lnTo>
                    <a:pt x="76" y="248"/>
                  </a:lnTo>
                  <a:lnTo>
                    <a:pt x="69" y="255"/>
                  </a:lnTo>
                  <a:lnTo>
                    <a:pt x="65" y="265"/>
                  </a:lnTo>
                  <a:lnTo>
                    <a:pt x="61" y="273"/>
                  </a:lnTo>
                  <a:lnTo>
                    <a:pt x="58" y="280"/>
                  </a:lnTo>
                  <a:lnTo>
                    <a:pt x="54" y="288"/>
                  </a:lnTo>
                  <a:lnTo>
                    <a:pt x="52" y="298"/>
                  </a:lnTo>
                  <a:lnTo>
                    <a:pt x="49" y="306"/>
                  </a:lnTo>
                  <a:lnTo>
                    <a:pt x="49" y="315"/>
                  </a:lnTo>
                  <a:lnTo>
                    <a:pt x="45" y="323"/>
                  </a:lnTo>
                  <a:lnTo>
                    <a:pt x="43" y="331"/>
                  </a:lnTo>
                  <a:lnTo>
                    <a:pt x="40" y="339"/>
                  </a:lnTo>
                  <a:lnTo>
                    <a:pt x="40" y="348"/>
                  </a:lnTo>
                  <a:lnTo>
                    <a:pt x="36" y="356"/>
                  </a:lnTo>
                  <a:lnTo>
                    <a:pt x="36" y="364"/>
                  </a:lnTo>
                  <a:lnTo>
                    <a:pt x="33" y="372"/>
                  </a:lnTo>
                  <a:lnTo>
                    <a:pt x="33" y="381"/>
                  </a:lnTo>
                  <a:lnTo>
                    <a:pt x="27" y="395"/>
                  </a:lnTo>
                  <a:lnTo>
                    <a:pt x="24" y="406"/>
                  </a:lnTo>
                  <a:lnTo>
                    <a:pt x="18" y="418"/>
                  </a:lnTo>
                  <a:lnTo>
                    <a:pt x="15" y="428"/>
                  </a:lnTo>
                  <a:lnTo>
                    <a:pt x="9" y="435"/>
                  </a:lnTo>
                  <a:lnTo>
                    <a:pt x="7" y="441"/>
                  </a:lnTo>
                  <a:lnTo>
                    <a:pt x="4" y="445"/>
                  </a:lnTo>
                  <a:lnTo>
                    <a:pt x="4" y="449"/>
                  </a:lnTo>
                  <a:lnTo>
                    <a:pt x="0" y="513"/>
                  </a:lnTo>
                  <a:lnTo>
                    <a:pt x="4" y="517"/>
                  </a:lnTo>
                  <a:lnTo>
                    <a:pt x="13" y="528"/>
                  </a:lnTo>
                  <a:lnTo>
                    <a:pt x="18" y="536"/>
                  </a:lnTo>
                  <a:lnTo>
                    <a:pt x="25" y="544"/>
                  </a:lnTo>
                  <a:lnTo>
                    <a:pt x="33" y="552"/>
                  </a:lnTo>
                  <a:lnTo>
                    <a:pt x="43" y="561"/>
                  </a:lnTo>
                  <a:lnTo>
                    <a:pt x="52" y="569"/>
                  </a:lnTo>
                  <a:lnTo>
                    <a:pt x="61" y="579"/>
                  </a:lnTo>
                  <a:lnTo>
                    <a:pt x="72" y="589"/>
                  </a:lnTo>
                  <a:lnTo>
                    <a:pt x="85" y="598"/>
                  </a:lnTo>
                  <a:lnTo>
                    <a:pt x="90" y="600"/>
                  </a:lnTo>
                  <a:lnTo>
                    <a:pt x="97" y="604"/>
                  </a:lnTo>
                  <a:lnTo>
                    <a:pt x="105" y="608"/>
                  </a:lnTo>
                  <a:lnTo>
                    <a:pt x="112" y="612"/>
                  </a:lnTo>
                  <a:lnTo>
                    <a:pt x="119" y="614"/>
                  </a:lnTo>
                  <a:lnTo>
                    <a:pt x="130" y="616"/>
                  </a:lnTo>
                  <a:lnTo>
                    <a:pt x="139" y="618"/>
                  </a:lnTo>
                  <a:lnTo>
                    <a:pt x="151" y="620"/>
                  </a:lnTo>
                  <a:lnTo>
                    <a:pt x="160" y="618"/>
                  </a:lnTo>
                  <a:lnTo>
                    <a:pt x="171" y="618"/>
                  </a:lnTo>
                  <a:lnTo>
                    <a:pt x="184" y="618"/>
                  </a:lnTo>
                  <a:lnTo>
                    <a:pt x="196" y="618"/>
                  </a:lnTo>
                  <a:lnTo>
                    <a:pt x="207" y="616"/>
                  </a:lnTo>
                  <a:lnTo>
                    <a:pt x="220" y="614"/>
                  </a:lnTo>
                  <a:lnTo>
                    <a:pt x="231" y="612"/>
                  </a:lnTo>
                  <a:lnTo>
                    <a:pt x="243" y="612"/>
                  </a:lnTo>
                  <a:lnTo>
                    <a:pt x="250" y="608"/>
                  </a:lnTo>
                  <a:lnTo>
                    <a:pt x="261" y="608"/>
                  </a:lnTo>
                  <a:lnTo>
                    <a:pt x="268" y="604"/>
                  </a:lnTo>
                  <a:lnTo>
                    <a:pt x="277" y="604"/>
                  </a:lnTo>
                  <a:lnTo>
                    <a:pt x="286" y="600"/>
                  </a:lnTo>
                  <a:lnTo>
                    <a:pt x="292" y="600"/>
                  </a:lnTo>
                  <a:lnTo>
                    <a:pt x="330" y="577"/>
                  </a:lnTo>
                  <a:lnTo>
                    <a:pt x="461" y="647"/>
                  </a:lnTo>
                  <a:lnTo>
                    <a:pt x="557" y="647"/>
                  </a:lnTo>
                  <a:lnTo>
                    <a:pt x="695" y="558"/>
                  </a:lnTo>
                  <a:lnTo>
                    <a:pt x="711" y="519"/>
                  </a:lnTo>
                  <a:lnTo>
                    <a:pt x="677" y="480"/>
                  </a:lnTo>
                  <a:lnTo>
                    <a:pt x="679" y="480"/>
                  </a:lnTo>
                  <a:lnTo>
                    <a:pt x="681" y="478"/>
                  </a:lnTo>
                  <a:lnTo>
                    <a:pt x="679" y="478"/>
                  </a:lnTo>
                  <a:lnTo>
                    <a:pt x="674" y="478"/>
                  </a:lnTo>
                  <a:lnTo>
                    <a:pt x="668" y="478"/>
                  </a:lnTo>
                  <a:lnTo>
                    <a:pt x="665" y="480"/>
                  </a:lnTo>
                  <a:lnTo>
                    <a:pt x="659" y="480"/>
                  </a:lnTo>
                  <a:lnTo>
                    <a:pt x="652" y="484"/>
                  </a:lnTo>
                  <a:lnTo>
                    <a:pt x="643" y="484"/>
                  </a:lnTo>
                  <a:lnTo>
                    <a:pt x="634" y="484"/>
                  </a:lnTo>
                  <a:lnTo>
                    <a:pt x="623" y="486"/>
                  </a:lnTo>
                  <a:lnTo>
                    <a:pt x="612" y="488"/>
                  </a:lnTo>
                  <a:lnTo>
                    <a:pt x="602" y="488"/>
                  </a:lnTo>
                  <a:lnTo>
                    <a:pt x="593" y="488"/>
                  </a:lnTo>
                  <a:lnTo>
                    <a:pt x="580" y="490"/>
                  </a:lnTo>
                  <a:lnTo>
                    <a:pt x="573" y="492"/>
                  </a:lnTo>
                  <a:lnTo>
                    <a:pt x="560" y="492"/>
                  </a:lnTo>
                  <a:lnTo>
                    <a:pt x="553" y="494"/>
                  </a:lnTo>
                  <a:lnTo>
                    <a:pt x="544" y="494"/>
                  </a:lnTo>
                  <a:lnTo>
                    <a:pt x="537" y="494"/>
                  </a:lnTo>
                  <a:lnTo>
                    <a:pt x="528" y="496"/>
                  </a:lnTo>
                  <a:lnTo>
                    <a:pt x="526" y="497"/>
                  </a:lnTo>
                  <a:lnTo>
                    <a:pt x="450" y="424"/>
                  </a:lnTo>
                  <a:lnTo>
                    <a:pt x="369" y="368"/>
                  </a:lnTo>
                  <a:lnTo>
                    <a:pt x="351" y="304"/>
                  </a:lnTo>
                  <a:lnTo>
                    <a:pt x="326" y="265"/>
                  </a:lnTo>
                  <a:lnTo>
                    <a:pt x="394" y="184"/>
                  </a:lnTo>
                  <a:lnTo>
                    <a:pt x="398" y="184"/>
                  </a:lnTo>
                  <a:lnTo>
                    <a:pt x="405" y="184"/>
                  </a:lnTo>
                  <a:lnTo>
                    <a:pt x="414" y="187"/>
                  </a:lnTo>
                  <a:lnTo>
                    <a:pt x="425" y="187"/>
                  </a:lnTo>
                  <a:lnTo>
                    <a:pt x="438" y="189"/>
                  </a:lnTo>
                  <a:lnTo>
                    <a:pt x="454" y="191"/>
                  </a:lnTo>
                  <a:lnTo>
                    <a:pt x="470" y="195"/>
                  </a:lnTo>
                  <a:lnTo>
                    <a:pt x="485" y="197"/>
                  </a:lnTo>
                  <a:lnTo>
                    <a:pt x="501" y="199"/>
                  </a:lnTo>
                  <a:lnTo>
                    <a:pt x="517" y="201"/>
                  </a:lnTo>
                  <a:lnTo>
                    <a:pt x="535" y="205"/>
                  </a:lnTo>
                  <a:lnTo>
                    <a:pt x="551" y="205"/>
                  </a:lnTo>
                  <a:lnTo>
                    <a:pt x="567" y="209"/>
                  </a:lnTo>
                  <a:lnTo>
                    <a:pt x="580" y="211"/>
                  </a:lnTo>
                  <a:lnTo>
                    <a:pt x="596" y="215"/>
                  </a:lnTo>
                  <a:lnTo>
                    <a:pt x="605" y="215"/>
                  </a:lnTo>
                  <a:lnTo>
                    <a:pt x="614" y="215"/>
                  </a:lnTo>
                  <a:lnTo>
                    <a:pt x="621" y="215"/>
                  </a:lnTo>
                  <a:lnTo>
                    <a:pt x="630" y="215"/>
                  </a:lnTo>
                  <a:lnTo>
                    <a:pt x="641" y="215"/>
                  </a:lnTo>
                  <a:lnTo>
                    <a:pt x="648" y="215"/>
                  </a:lnTo>
                  <a:lnTo>
                    <a:pt x="652" y="215"/>
                  </a:lnTo>
                  <a:lnTo>
                    <a:pt x="654" y="215"/>
                  </a:lnTo>
                  <a:lnTo>
                    <a:pt x="647" y="153"/>
                  </a:lnTo>
                  <a:lnTo>
                    <a:pt x="625" y="124"/>
                  </a:lnTo>
                  <a:lnTo>
                    <a:pt x="602" y="129"/>
                  </a:lnTo>
                  <a:lnTo>
                    <a:pt x="600" y="127"/>
                  </a:lnTo>
                  <a:lnTo>
                    <a:pt x="594" y="122"/>
                  </a:lnTo>
                  <a:lnTo>
                    <a:pt x="589" y="118"/>
                  </a:lnTo>
                  <a:lnTo>
                    <a:pt x="585" y="114"/>
                  </a:lnTo>
                  <a:lnTo>
                    <a:pt x="578" y="110"/>
                  </a:lnTo>
                  <a:lnTo>
                    <a:pt x="573" y="106"/>
                  </a:lnTo>
                  <a:lnTo>
                    <a:pt x="564" y="98"/>
                  </a:lnTo>
                  <a:lnTo>
                    <a:pt x="555" y="93"/>
                  </a:lnTo>
                  <a:lnTo>
                    <a:pt x="546" y="89"/>
                  </a:lnTo>
                  <a:lnTo>
                    <a:pt x="537" y="83"/>
                  </a:lnTo>
                  <a:lnTo>
                    <a:pt x="524" y="75"/>
                  </a:lnTo>
                  <a:lnTo>
                    <a:pt x="512" y="71"/>
                  </a:lnTo>
                  <a:lnTo>
                    <a:pt x="497" y="63"/>
                  </a:lnTo>
                  <a:lnTo>
                    <a:pt x="485" y="60"/>
                  </a:lnTo>
                  <a:lnTo>
                    <a:pt x="470" y="52"/>
                  </a:lnTo>
                  <a:lnTo>
                    <a:pt x="454" y="46"/>
                  </a:lnTo>
                  <a:lnTo>
                    <a:pt x="438" y="40"/>
                  </a:lnTo>
                  <a:lnTo>
                    <a:pt x="421" y="36"/>
                  </a:lnTo>
                  <a:lnTo>
                    <a:pt x="405" y="29"/>
                  </a:lnTo>
                  <a:lnTo>
                    <a:pt x="389" y="25"/>
                  </a:lnTo>
                  <a:lnTo>
                    <a:pt x="375" y="21"/>
                  </a:lnTo>
                  <a:lnTo>
                    <a:pt x="358" y="17"/>
                  </a:lnTo>
                  <a:lnTo>
                    <a:pt x="344" y="13"/>
                  </a:lnTo>
                  <a:lnTo>
                    <a:pt x="331" y="9"/>
                  </a:lnTo>
                  <a:lnTo>
                    <a:pt x="319" y="5"/>
                  </a:lnTo>
                  <a:lnTo>
                    <a:pt x="312" y="3"/>
                  </a:lnTo>
                  <a:lnTo>
                    <a:pt x="303" y="1"/>
                  </a:lnTo>
                  <a:lnTo>
                    <a:pt x="295" y="0"/>
                  </a:lnTo>
                  <a:lnTo>
                    <a:pt x="292" y="0"/>
                  </a:lnTo>
                  <a:lnTo>
                    <a:pt x="292" y="0"/>
                  </a:lnTo>
                  <a:close/>
                </a:path>
              </a:pathLst>
            </a:custGeom>
            <a:solidFill>
              <a:srgbClr val="B3FFFF"/>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6" name="Freeform 110"/>
            <p:cNvSpPr>
              <a:spLocks/>
            </p:cNvSpPr>
            <p:nvPr/>
          </p:nvSpPr>
          <p:spPr bwMode="auto">
            <a:xfrm>
              <a:off x="3560" y="3729"/>
              <a:ext cx="639" cy="238"/>
            </a:xfrm>
            <a:custGeom>
              <a:avLst/>
              <a:gdLst/>
              <a:ahLst/>
              <a:cxnLst>
                <a:cxn ang="0">
                  <a:pos x="47" y="196"/>
                </a:cxn>
                <a:cxn ang="0">
                  <a:pos x="12" y="167"/>
                </a:cxn>
                <a:cxn ang="0">
                  <a:pos x="2" y="143"/>
                </a:cxn>
                <a:cxn ang="0">
                  <a:pos x="18" y="136"/>
                </a:cxn>
                <a:cxn ang="0">
                  <a:pos x="50" y="134"/>
                </a:cxn>
                <a:cxn ang="0">
                  <a:pos x="86" y="134"/>
                </a:cxn>
                <a:cxn ang="0">
                  <a:pos x="119" y="132"/>
                </a:cxn>
                <a:cxn ang="0">
                  <a:pos x="138" y="128"/>
                </a:cxn>
                <a:cxn ang="0">
                  <a:pos x="129" y="118"/>
                </a:cxn>
                <a:cxn ang="0">
                  <a:pos x="110" y="114"/>
                </a:cxn>
                <a:cxn ang="0">
                  <a:pos x="90" y="109"/>
                </a:cxn>
                <a:cxn ang="0">
                  <a:pos x="68" y="97"/>
                </a:cxn>
                <a:cxn ang="0">
                  <a:pos x="74" y="74"/>
                </a:cxn>
                <a:cxn ang="0">
                  <a:pos x="97" y="50"/>
                </a:cxn>
                <a:cxn ang="0">
                  <a:pos x="135" y="29"/>
                </a:cxn>
                <a:cxn ang="0">
                  <a:pos x="171" y="10"/>
                </a:cxn>
                <a:cxn ang="0">
                  <a:pos x="205" y="0"/>
                </a:cxn>
                <a:cxn ang="0">
                  <a:pos x="236" y="4"/>
                </a:cxn>
                <a:cxn ang="0">
                  <a:pos x="257" y="23"/>
                </a:cxn>
                <a:cxn ang="0">
                  <a:pos x="270" y="47"/>
                </a:cxn>
                <a:cxn ang="0">
                  <a:pos x="284" y="70"/>
                </a:cxn>
                <a:cxn ang="0">
                  <a:pos x="311" y="93"/>
                </a:cxn>
                <a:cxn ang="0">
                  <a:pos x="335" y="101"/>
                </a:cxn>
                <a:cxn ang="0">
                  <a:pos x="358" y="101"/>
                </a:cxn>
                <a:cxn ang="0">
                  <a:pos x="391" y="97"/>
                </a:cxn>
                <a:cxn ang="0">
                  <a:pos x="401" y="97"/>
                </a:cxn>
                <a:cxn ang="0">
                  <a:pos x="416" y="124"/>
                </a:cxn>
                <a:cxn ang="0">
                  <a:pos x="436" y="151"/>
                </a:cxn>
                <a:cxn ang="0">
                  <a:pos x="436" y="159"/>
                </a:cxn>
                <a:cxn ang="0">
                  <a:pos x="409" y="169"/>
                </a:cxn>
                <a:cxn ang="0">
                  <a:pos x="398" y="182"/>
                </a:cxn>
                <a:cxn ang="0">
                  <a:pos x="419" y="178"/>
                </a:cxn>
                <a:cxn ang="0">
                  <a:pos x="468" y="167"/>
                </a:cxn>
                <a:cxn ang="0">
                  <a:pos x="529" y="153"/>
                </a:cxn>
                <a:cxn ang="0">
                  <a:pos x="589" y="143"/>
                </a:cxn>
                <a:cxn ang="0">
                  <a:pos x="630" y="138"/>
                </a:cxn>
                <a:cxn ang="0">
                  <a:pos x="637" y="143"/>
                </a:cxn>
                <a:cxn ang="0">
                  <a:pos x="619" y="161"/>
                </a:cxn>
                <a:cxn ang="0">
                  <a:pos x="585" y="182"/>
                </a:cxn>
                <a:cxn ang="0">
                  <a:pos x="542" y="203"/>
                </a:cxn>
                <a:cxn ang="0">
                  <a:pos x="511" y="221"/>
                </a:cxn>
                <a:cxn ang="0">
                  <a:pos x="491" y="229"/>
                </a:cxn>
                <a:cxn ang="0">
                  <a:pos x="464" y="236"/>
                </a:cxn>
                <a:cxn ang="0">
                  <a:pos x="439" y="238"/>
                </a:cxn>
                <a:cxn ang="0">
                  <a:pos x="416" y="234"/>
                </a:cxn>
                <a:cxn ang="0">
                  <a:pos x="391" y="227"/>
                </a:cxn>
                <a:cxn ang="0">
                  <a:pos x="369" y="219"/>
                </a:cxn>
                <a:cxn ang="0">
                  <a:pos x="347" y="211"/>
                </a:cxn>
                <a:cxn ang="0">
                  <a:pos x="322" y="202"/>
                </a:cxn>
                <a:cxn ang="0">
                  <a:pos x="297" y="192"/>
                </a:cxn>
                <a:cxn ang="0">
                  <a:pos x="273" y="184"/>
                </a:cxn>
                <a:cxn ang="0">
                  <a:pos x="257" y="178"/>
                </a:cxn>
                <a:cxn ang="0">
                  <a:pos x="245" y="182"/>
                </a:cxn>
                <a:cxn ang="0">
                  <a:pos x="219" y="192"/>
                </a:cxn>
                <a:cxn ang="0">
                  <a:pos x="198" y="200"/>
                </a:cxn>
                <a:cxn ang="0">
                  <a:pos x="174" y="203"/>
                </a:cxn>
                <a:cxn ang="0">
                  <a:pos x="149" y="203"/>
                </a:cxn>
                <a:cxn ang="0">
                  <a:pos x="122" y="203"/>
                </a:cxn>
                <a:cxn ang="0">
                  <a:pos x="95" y="203"/>
                </a:cxn>
                <a:cxn ang="0">
                  <a:pos x="72" y="203"/>
                </a:cxn>
                <a:cxn ang="0">
                  <a:pos x="57" y="203"/>
                </a:cxn>
              </a:cxnLst>
              <a:rect l="0" t="0" r="r" b="b"/>
              <a:pathLst>
                <a:path w="639" h="238">
                  <a:moveTo>
                    <a:pt x="57" y="203"/>
                  </a:moveTo>
                  <a:lnTo>
                    <a:pt x="54" y="202"/>
                  </a:lnTo>
                  <a:lnTo>
                    <a:pt x="47" y="196"/>
                  </a:lnTo>
                  <a:lnTo>
                    <a:pt x="34" y="186"/>
                  </a:lnTo>
                  <a:lnTo>
                    <a:pt x="23" y="178"/>
                  </a:lnTo>
                  <a:lnTo>
                    <a:pt x="12" y="167"/>
                  </a:lnTo>
                  <a:lnTo>
                    <a:pt x="3" y="157"/>
                  </a:lnTo>
                  <a:lnTo>
                    <a:pt x="0" y="147"/>
                  </a:lnTo>
                  <a:lnTo>
                    <a:pt x="2" y="143"/>
                  </a:lnTo>
                  <a:lnTo>
                    <a:pt x="5" y="140"/>
                  </a:lnTo>
                  <a:lnTo>
                    <a:pt x="12" y="138"/>
                  </a:lnTo>
                  <a:lnTo>
                    <a:pt x="18" y="136"/>
                  </a:lnTo>
                  <a:lnTo>
                    <a:pt x="30" y="136"/>
                  </a:lnTo>
                  <a:lnTo>
                    <a:pt x="39" y="134"/>
                  </a:lnTo>
                  <a:lnTo>
                    <a:pt x="50" y="134"/>
                  </a:lnTo>
                  <a:lnTo>
                    <a:pt x="61" y="134"/>
                  </a:lnTo>
                  <a:lnTo>
                    <a:pt x="75" y="134"/>
                  </a:lnTo>
                  <a:lnTo>
                    <a:pt x="86" y="134"/>
                  </a:lnTo>
                  <a:lnTo>
                    <a:pt x="97" y="134"/>
                  </a:lnTo>
                  <a:lnTo>
                    <a:pt x="108" y="132"/>
                  </a:lnTo>
                  <a:lnTo>
                    <a:pt x="119" y="132"/>
                  </a:lnTo>
                  <a:lnTo>
                    <a:pt x="126" y="130"/>
                  </a:lnTo>
                  <a:lnTo>
                    <a:pt x="133" y="130"/>
                  </a:lnTo>
                  <a:lnTo>
                    <a:pt x="138" y="128"/>
                  </a:lnTo>
                  <a:lnTo>
                    <a:pt x="142" y="126"/>
                  </a:lnTo>
                  <a:lnTo>
                    <a:pt x="138" y="122"/>
                  </a:lnTo>
                  <a:lnTo>
                    <a:pt x="129" y="118"/>
                  </a:lnTo>
                  <a:lnTo>
                    <a:pt x="124" y="118"/>
                  </a:lnTo>
                  <a:lnTo>
                    <a:pt x="117" y="116"/>
                  </a:lnTo>
                  <a:lnTo>
                    <a:pt x="110" y="114"/>
                  </a:lnTo>
                  <a:lnTo>
                    <a:pt x="104" y="114"/>
                  </a:lnTo>
                  <a:lnTo>
                    <a:pt x="97" y="112"/>
                  </a:lnTo>
                  <a:lnTo>
                    <a:pt x="90" y="109"/>
                  </a:lnTo>
                  <a:lnTo>
                    <a:pt x="81" y="107"/>
                  </a:lnTo>
                  <a:lnTo>
                    <a:pt x="77" y="105"/>
                  </a:lnTo>
                  <a:lnTo>
                    <a:pt x="68" y="97"/>
                  </a:lnTo>
                  <a:lnTo>
                    <a:pt x="68" y="87"/>
                  </a:lnTo>
                  <a:lnTo>
                    <a:pt x="70" y="79"/>
                  </a:lnTo>
                  <a:lnTo>
                    <a:pt x="74" y="74"/>
                  </a:lnTo>
                  <a:lnTo>
                    <a:pt x="81" y="66"/>
                  </a:lnTo>
                  <a:lnTo>
                    <a:pt x="90" y="58"/>
                  </a:lnTo>
                  <a:lnTo>
                    <a:pt x="97" y="50"/>
                  </a:lnTo>
                  <a:lnTo>
                    <a:pt x="110" y="45"/>
                  </a:lnTo>
                  <a:lnTo>
                    <a:pt x="122" y="35"/>
                  </a:lnTo>
                  <a:lnTo>
                    <a:pt x="135" y="29"/>
                  </a:lnTo>
                  <a:lnTo>
                    <a:pt x="146" y="21"/>
                  </a:lnTo>
                  <a:lnTo>
                    <a:pt x="160" y="16"/>
                  </a:lnTo>
                  <a:lnTo>
                    <a:pt x="171" y="10"/>
                  </a:lnTo>
                  <a:lnTo>
                    <a:pt x="185" y="6"/>
                  </a:lnTo>
                  <a:lnTo>
                    <a:pt x="194" y="2"/>
                  </a:lnTo>
                  <a:lnTo>
                    <a:pt x="205" y="0"/>
                  </a:lnTo>
                  <a:lnTo>
                    <a:pt x="216" y="0"/>
                  </a:lnTo>
                  <a:lnTo>
                    <a:pt x="225" y="2"/>
                  </a:lnTo>
                  <a:lnTo>
                    <a:pt x="236" y="4"/>
                  </a:lnTo>
                  <a:lnTo>
                    <a:pt x="248" y="14"/>
                  </a:lnTo>
                  <a:lnTo>
                    <a:pt x="252" y="17"/>
                  </a:lnTo>
                  <a:lnTo>
                    <a:pt x="257" y="23"/>
                  </a:lnTo>
                  <a:lnTo>
                    <a:pt x="261" y="31"/>
                  </a:lnTo>
                  <a:lnTo>
                    <a:pt x="266" y="41"/>
                  </a:lnTo>
                  <a:lnTo>
                    <a:pt x="270" y="47"/>
                  </a:lnTo>
                  <a:lnTo>
                    <a:pt x="273" y="54"/>
                  </a:lnTo>
                  <a:lnTo>
                    <a:pt x="279" y="62"/>
                  </a:lnTo>
                  <a:lnTo>
                    <a:pt x="284" y="70"/>
                  </a:lnTo>
                  <a:lnTo>
                    <a:pt x="293" y="81"/>
                  </a:lnTo>
                  <a:lnTo>
                    <a:pt x="306" y="91"/>
                  </a:lnTo>
                  <a:lnTo>
                    <a:pt x="311" y="93"/>
                  </a:lnTo>
                  <a:lnTo>
                    <a:pt x="320" y="95"/>
                  </a:lnTo>
                  <a:lnTo>
                    <a:pt x="327" y="97"/>
                  </a:lnTo>
                  <a:lnTo>
                    <a:pt x="335" y="101"/>
                  </a:lnTo>
                  <a:lnTo>
                    <a:pt x="342" y="101"/>
                  </a:lnTo>
                  <a:lnTo>
                    <a:pt x="351" y="101"/>
                  </a:lnTo>
                  <a:lnTo>
                    <a:pt x="358" y="101"/>
                  </a:lnTo>
                  <a:lnTo>
                    <a:pt x="367" y="101"/>
                  </a:lnTo>
                  <a:lnTo>
                    <a:pt x="380" y="99"/>
                  </a:lnTo>
                  <a:lnTo>
                    <a:pt x="391" y="97"/>
                  </a:lnTo>
                  <a:lnTo>
                    <a:pt x="398" y="95"/>
                  </a:lnTo>
                  <a:lnTo>
                    <a:pt x="401" y="95"/>
                  </a:lnTo>
                  <a:lnTo>
                    <a:pt x="401" y="97"/>
                  </a:lnTo>
                  <a:lnTo>
                    <a:pt x="405" y="105"/>
                  </a:lnTo>
                  <a:lnTo>
                    <a:pt x="410" y="112"/>
                  </a:lnTo>
                  <a:lnTo>
                    <a:pt x="416" y="124"/>
                  </a:lnTo>
                  <a:lnTo>
                    <a:pt x="423" y="134"/>
                  </a:lnTo>
                  <a:lnTo>
                    <a:pt x="428" y="143"/>
                  </a:lnTo>
                  <a:lnTo>
                    <a:pt x="436" y="151"/>
                  </a:lnTo>
                  <a:lnTo>
                    <a:pt x="439" y="157"/>
                  </a:lnTo>
                  <a:lnTo>
                    <a:pt x="439" y="157"/>
                  </a:lnTo>
                  <a:lnTo>
                    <a:pt x="436" y="159"/>
                  </a:lnTo>
                  <a:lnTo>
                    <a:pt x="427" y="163"/>
                  </a:lnTo>
                  <a:lnTo>
                    <a:pt x="419" y="167"/>
                  </a:lnTo>
                  <a:lnTo>
                    <a:pt x="409" y="169"/>
                  </a:lnTo>
                  <a:lnTo>
                    <a:pt x="401" y="172"/>
                  </a:lnTo>
                  <a:lnTo>
                    <a:pt x="396" y="178"/>
                  </a:lnTo>
                  <a:lnTo>
                    <a:pt x="398" y="182"/>
                  </a:lnTo>
                  <a:lnTo>
                    <a:pt x="400" y="180"/>
                  </a:lnTo>
                  <a:lnTo>
                    <a:pt x="407" y="180"/>
                  </a:lnTo>
                  <a:lnTo>
                    <a:pt x="419" y="178"/>
                  </a:lnTo>
                  <a:lnTo>
                    <a:pt x="434" y="176"/>
                  </a:lnTo>
                  <a:lnTo>
                    <a:pt x="450" y="171"/>
                  </a:lnTo>
                  <a:lnTo>
                    <a:pt x="468" y="167"/>
                  </a:lnTo>
                  <a:lnTo>
                    <a:pt x="488" y="163"/>
                  </a:lnTo>
                  <a:lnTo>
                    <a:pt x="509" y="159"/>
                  </a:lnTo>
                  <a:lnTo>
                    <a:pt x="529" y="153"/>
                  </a:lnTo>
                  <a:lnTo>
                    <a:pt x="551" y="149"/>
                  </a:lnTo>
                  <a:lnTo>
                    <a:pt x="569" y="145"/>
                  </a:lnTo>
                  <a:lnTo>
                    <a:pt x="589" y="143"/>
                  </a:lnTo>
                  <a:lnTo>
                    <a:pt x="603" y="140"/>
                  </a:lnTo>
                  <a:lnTo>
                    <a:pt x="617" y="140"/>
                  </a:lnTo>
                  <a:lnTo>
                    <a:pt x="630" y="138"/>
                  </a:lnTo>
                  <a:lnTo>
                    <a:pt x="637" y="140"/>
                  </a:lnTo>
                  <a:lnTo>
                    <a:pt x="639" y="140"/>
                  </a:lnTo>
                  <a:lnTo>
                    <a:pt x="637" y="143"/>
                  </a:lnTo>
                  <a:lnTo>
                    <a:pt x="634" y="147"/>
                  </a:lnTo>
                  <a:lnTo>
                    <a:pt x="630" y="155"/>
                  </a:lnTo>
                  <a:lnTo>
                    <a:pt x="619" y="161"/>
                  </a:lnTo>
                  <a:lnTo>
                    <a:pt x="608" y="167"/>
                  </a:lnTo>
                  <a:lnTo>
                    <a:pt x="596" y="174"/>
                  </a:lnTo>
                  <a:lnTo>
                    <a:pt x="585" y="182"/>
                  </a:lnTo>
                  <a:lnTo>
                    <a:pt x="571" y="190"/>
                  </a:lnTo>
                  <a:lnTo>
                    <a:pt x="556" y="196"/>
                  </a:lnTo>
                  <a:lnTo>
                    <a:pt x="542" y="203"/>
                  </a:lnTo>
                  <a:lnTo>
                    <a:pt x="531" y="211"/>
                  </a:lnTo>
                  <a:lnTo>
                    <a:pt x="518" y="217"/>
                  </a:lnTo>
                  <a:lnTo>
                    <a:pt x="511" y="221"/>
                  </a:lnTo>
                  <a:lnTo>
                    <a:pt x="502" y="225"/>
                  </a:lnTo>
                  <a:lnTo>
                    <a:pt x="499" y="229"/>
                  </a:lnTo>
                  <a:lnTo>
                    <a:pt x="491" y="229"/>
                  </a:lnTo>
                  <a:lnTo>
                    <a:pt x="482" y="233"/>
                  </a:lnTo>
                  <a:lnTo>
                    <a:pt x="473" y="234"/>
                  </a:lnTo>
                  <a:lnTo>
                    <a:pt x="464" y="236"/>
                  </a:lnTo>
                  <a:lnTo>
                    <a:pt x="455" y="236"/>
                  </a:lnTo>
                  <a:lnTo>
                    <a:pt x="448" y="238"/>
                  </a:lnTo>
                  <a:lnTo>
                    <a:pt x="439" y="238"/>
                  </a:lnTo>
                  <a:lnTo>
                    <a:pt x="432" y="238"/>
                  </a:lnTo>
                  <a:lnTo>
                    <a:pt x="423" y="236"/>
                  </a:lnTo>
                  <a:lnTo>
                    <a:pt x="416" y="234"/>
                  </a:lnTo>
                  <a:lnTo>
                    <a:pt x="407" y="233"/>
                  </a:lnTo>
                  <a:lnTo>
                    <a:pt x="400" y="231"/>
                  </a:lnTo>
                  <a:lnTo>
                    <a:pt x="391" y="227"/>
                  </a:lnTo>
                  <a:lnTo>
                    <a:pt x="380" y="223"/>
                  </a:lnTo>
                  <a:lnTo>
                    <a:pt x="374" y="221"/>
                  </a:lnTo>
                  <a:lnTo>
                    <a:pt x="369" y="219"/>
                  </a:lnTo>
                  <a:lnTo>
                    <a:pt x="362" y="217"/>
                  </a:lnTo>
                  <a:lnTo>
                    <a:pt x="356" y="215"/>
                  </a:lnTo>
                  <a:lnTo>
                    <a:pt x="347" y="211"/>
                  </a:lnTo>
                  <a:lnTo>
                    <a:pt x="338" y="207"/>
                  </a:lnTo>
                  <a:lnTo>
                    <a:pt x="329" y="203"/>
                  </a:lnTo>
                  <a:lnTo>
                    <a:pt x="322" y="202"/>
                  </a:lnTo>
                  <a:lnTo>
                    <a:pt x="311" y="198"/>
                  </a:lnTo>
                  <a:lnTo>
                    <a:pt x="304" y="194"/>
                  </a:lnTo>
                  <a:lnTo>
                    <a:pt x="297" y="192"/>
                  </a:lnTo>
                  <a:lnTo>
                    <a:pt x="288" y="190"/>
                  </a:lnTo>
                  <a:lnTo>
                    <a:pt x="281" y="186"/>
                  </a:lnTo>
                  <a:lnTo>
                    <a:pt x="273" y="184"/>
                  </a:lnTo>
                  <a:lnTo>
                    <a:pt x="268" y="182"/>
                  </a:lnTo>
                  <a:lnTo>
                    <a:pt x="264" y="182"/>
                  </a:lnTo>
                  <a:lnTo>
                    <a:pt x="257" y="178"/>
                  </a:lnTo>
                  <a:lnTo>
                    <a:pt x="254" y="178"/>
                  </a:lnTo>
                  <a:lnTo>
                    <a:pt x="252" y="178"/>
                  </a:lnTo>
                  <a:lnTo>
                    <a:pt x="245" y="182"/>
                  </a:lnTo>
                  <a:lnTo>
                    <a:pt x="237" y="186"/>
                  </a:lnTo>
                  <a:lnTo>
                    <a:pt x="227" y="190"/>
                  </a:lnTo>
                  <a:lnTo>
                    <a:pt x="219" y="192"/>
                  </a:lnTo>
                  <a:lnTo>
                    <a:pt x="212" y="194"/>
                  </a:lnTo>
                  <a:lnTo>
                    <a:pt x="205" y="196"/>
                  </a:lnTo>
                  <a:lnTo>
                    <a:pt x="198" y="200"/>
                  </a:lnTo>
                  <a:lnTo>
                    <a:pt x="189" y="200"/>
                  </a:lnTo>
                  <a:lnTo>
                    <a:pt x="182" y="202"/>
                  </a:lnTo>
                  <a:lnTo>
                    <a:pt x="174" y="203"/>
                  </a:lnTo>
                  <a:lnTo>
                    <a:pt x="167" y="203"/>
                  </a:lnTo>
                  <a:lnTo>
                    <a:pt x="156" y="203"/>
                  </a:lnTo>
                  <a:lnTo>
                    <a:pt x="149" y="203"/>
                  </a:lnTo>
                  <a:lnTo>
                    <a:pt x="140" y="203"/>
                  </a:lnTo>
                  <a:lnTo>
                    <a:pt x="131" y="203"/>
                  </a:lnTo>
                  <a:lnTo>
                    <a:pt x="122" y="203"/>
                  </a:lnTo>
                  <a:lnTo>
                    <a:pt x="113" y="203"/>
                  </a:lnTo>
                  <a:lnTo>
                    <a:pt x="102" y="203"/>
                  </a:lnTo>
                  <a:lnTo>
                    <a:pt x="95" y="203"/>
                  </a:lnTo>
                  <a:lnTo>
                    <a:pt x="86" y="203"/>
                  </a:lnTo>
                  <a:lnTo>
                    <a:pt x="79" y="203"/>
                  </a:lnTo>
                  <a:lnTo>
                    <a:pt x="72" y="203"/>
                  </a:lnTo>
                  <a:lnTo>
                    <a:pt x="66" y="203"/>
                  </a:lnTo>
                  <a:lnTo>
                    <a:pt x="59" y="203"/>
                  </a:lnTo>
                  <a:lnTo>
                    <a:pt x="57" y="203"/>
                  </a:lnTo>
                  <a:lnTo>
                    <a:pt x="57" y="203"/>
                  </a:lnTo>
                  <a:close/>
                </a:path>
              </a:pathLst>
            </a:custGeom>
            <a:solidFill>
              <a:srgbClr val="8FCCF0"/>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7" name="Freeform 111"/>
            <p:cNvSpPr>
              <a:spLocks/>
            </p:cNvSpPr>
            <p:nvPr/>
          </p:nvSpPr>
          <p:spPr bwMode="auto">
            <a:xfrm>
              <a:off x="3689" y="3442"/>
              <a:ext cx="442" cy="134"/>
            </a:xfrm>
            <a:custGeom>
              <a:avLst/>
              <a:gdLst/>
              <a:ahLst/>
              <a:cxnLst>
                <a:cxn ang="0">
                  <a:pos x="96" y="117"/>
                </a:cxn>
                <a:cxn ang="0">
                  <a:pos x="81" y="101"/>
                </a:cxn>
                <a:cxn ang="0">
                  <a:pos x="69" y="91"/>
                </a:cxn>
                <a:cxn ang="0">
                  <a:pos x="53" y="86"/>
                </a:cxn>
                <a:cxn ang="0">
                  <a:pos x="33" y="82"/>
                </a:cxn>
                <a:cxn ang="0">
                  <a:pos x="15" y="80"/>
                </a:cxn>
                <a:cxn ang="0">
                  <a:pos x="4" y="78"/>
                </a:cxn>
                <a:cxn ang="0">
                  <a:pos x="0" y="74"/>
                </a:cxn>
                <a:cxn ang="0">
                  <a:pos x="9" y="66"/>
                </a:cxn>
                <a:cxn ang="0">
                  <a:pos x="24" y="60"/>
                </a:cxn>
                <a:cxn ang="0">
                  <a:pos x="40" y="60"/>
                </a:cxn>
                <a:cxn ang="0">
                  <a:pos x="54" y="60"/>
                </a:cxn>
                <a:cxn ang="0">
                  <a:pos x="72" y="66"/>
                </a:cxn>
                <a:cxn ang="0">
                  <a:pos x="92" y="74"/>
                </a:cxn>
                <a:cxn ang="0">
                  <a:pos x="107" y="82"/>
                </a:cxn>
                <a:cxn ang="0">
                  <a:pos x="123" y="87"/>
                </a:cxn>
                <a:cxn ang="0">
                  <a:pos x="137" y="93"/>
                </a:cxn>
                <a:cxn ang="0">
                  <a:pos x="137" y="84"/>
                </a:cxn>
                <a:cxn ang="0">
                  <a:pos x="126" y="60"/>
                </a:cxn>
                <a:cxn ang="0">
                  <a:pos x="112" y="35"/>
                </a:cxn>
                <a:cxn ang="0">
                  <a:pos x="107" y="14"/>
                </a:cxn>
                <a:cxn ang="0">
                  <a:pos x="117" y="4"/>
                </a:cxn>
                <a:cxn ang="0">
                  <a:pos x="135" y="6"/>
                </a:cxn>
                <a:cxn ang="0">
                  <a:pos x="152" y="10"/>
                </a:cxn>
                <a:cxn ang="0">
                  <a:pos x="168" y="14"/>
                </a:cxn>
                <a:cxn ang="0">
                  <a:pos x="180" y="20"/>
                </a:cxn>
                <a:cxn ang="0">
                  <a:pos x="198" y="25"/>
                </a:cxn>
                <a:cxn ang="0">
                  <a:pos x="207" y="25"/>
                </a:cxn>
                <a:cxn ang="0">
                  <a:pos x="200" y="18"/>
                </a:cxn>
                <a:cxn ang="0">
                  <a:pos x="193" y="8"/>
                </a:cxn>
                <a:cxn ang="0">
                  <a:pos x="195" y="0"/>
                </a:cxn>
                <a:cxn ang="0">
                  <a:pos x="206" y="0"/>
                </a:cxn>
                <a:cxn ang="0">
                  <a:pos x="222" y="2"/>
                </a:cxn>
                <a:cxn ang="0">
                  <a:pos x="245" y="8"/>
                </a:cxn>
                <a:cxn ang="0">
                  <a:pos x="274" y="16"/>
                </a:cxn>
                <a:cxn ang="0">
                  <a:pos x="307" y="24"/>
                </a:cxn>
                <a:cxn ang="0">
                  <a:pos x="335" y="33"/>
                </a:cxn>
                <a:cxn ang="0">
                  <a:pos x="362" y="41"/>
                </a:cxn>
                <a:cxn ang="0">
                  <a:pos x="382" y="49"/>
                </a:cxn>
                <a:cxn ang="0">
                  <a:pos x="395" y="53"/>
                </a:cxn>
                <a:cxn ang="0">
                  <a:pos x="422" y="37"/>
                </a:cxn>
                <a:cxn ang="0">
                  <a:pos x="440" y="86"/>
                </a:cxn>
                <a:cxn ang="0">
                  <a:pos x="425" y="87"/>
                </a:cxn>
                <a:cxn ang="0">
                  <a:pos x="406" y="91"/>
                </a:cxn>
                <a:cxn ang="0">
                  <a:pos x="389" y="91"/>
                </a:cxn>
                <a:cxn ang="0">
                  <a:pos x="371" y="93"/>
                </a:cxn>
                <a:cxn ang="0">
                  <a:pos x="353" y="93"/>
                </a:cxn>
                <a:cxn ang="0">
                  <a:pos x="330" y="91"/>
                </a:cxn>
                <a:cxn ang="0">
                  <a:pos x="307" y="87"/>
                </a:cxn>
                <a:cxn ang="0">
                  <a:pos x="283" y="84"/>
                </a:cxn>
                <a:cxn ang="0">
                  <a:pos x="262" y="78"/>
                </a:cxn>
                <a:cxn ang="0">
                  <a:pos x="242" y="72"/>
                </a:cxn>
                <a:cxn ang="0">
                  <a:pos x="225" y="66"/>
                </a:cxn>
                <a:cxn ang="0">
                  <a:pos x="209" y="62"/>
                </a:cxn>
                <a:cxn ang="0">
                  <a:pos x="139" y="134"/>
                </a:cxn>
                <a:cxn ang="0">
                  <a:pos x="99" y="120"/>
                </a:cxn>
              </a:cxnLst>
              <a:rect l="0" t="0" r="r" b="b"/>
              <a:pathLst>
                <a:path w="442" h="134">
                  <a:moveTo>
                    <a:pt x="99" y="120"/>
                  </a:moveTo>
                  <a:lnTo>
                    <a:pt x="96" y="117"/>
                  </a:lnTo>
                  <a:lnTo>
                    <a:pt x="89" y="109"/>
                  </a:lnTo>
                  <a:lnTo>
                    <a:pt x="81" y="101"/>
                  </a:lnTo>
                  <a:lnTo>
                    <a:pt x="76" y="97"/>
                  </a:lnTo>
                  <a:lnTo>
                    <a:pt x="69" y="91"/>
                  </a:lnTo>
                  <a:lnTo>
                    <a:pt x="62" y="89"/>
                  </a:lnTo>
                  <a:lnTo>
                    <a:pt x="53" y="86"/>
                  </a:lnTo>
                  <a:lnTo>
                    <a:pt x="42" y="84"/>
                  </a:lnTo>
                  <a:lnTo>
                    <a:pt x="33" y="82"/>
                  </a:lnTo>
                  <a:lnTo>
                    <a:pt x="24" y="82"/>
                  </a:lnTo>
                  <a:lnTo>
                    <a:pt x="15" y="80"/>
                  </a:lnTo>
                  <a:lnTo>
                    <a:pt x="9" y="78"/>
                  </a:lnTo>
                  <a:lnTo>
                    <a:pt x="4" y="78"/>
                  </a:lnTo>
                  <a:lnTo>
                    <a:pt x="2" y="76"/>
                  </a:lnTo>
                  <a:lnTo>
                    <a:pt x="0" y="74"/>
                  </a:lnTo>
                  <a:lnTo>
                    <a:pt x="4" y="70"/>
                  </a:lnTo>
                  <a:lnTo>
                    <a:pt x="9" y="66"/>
                  </a:lnTo>
                  <a:lnTo>
                    <a:pt x="17" y="66"/>
                  </a:lnTo>
                  <a:lnTo>
                    <a:pt x="24" y="60"/>
                  </a:lnTo>
                  <a:lnTo>
                    <a:pt x="36" y="60"/>
                  </a:lnTo>
                  <a:lnTo>
                    <a:pt x="40" y="60"/>
                  </a:lnTo>
                  <a:lnTo>
                    <a:pt x="47" y="60"/>
                  </a:lnTo>
                  <a:lnTo>
                    <a:pt x="54" y="60"/>
                  </a:lnTo>
                  <a:lnTo>
                    <a:pt x="62" y="64"/>
                  </a:lnTo>
                  <a:lnTo>
                    <a:pt x="72" y="66"/>
                  </a:lnTo>
                  <a:lnTo>
                    <a:pt x="87" y="72"/>
                  </a:lnTo>
                  <a:lnTo>
                    <a:pt x="92" y="74"/>
                  </a:lnTo>
                  <a:lnTo>
                    <a:pt x="99" y="78"/>
                  </a:lnTo>
                  <a:lnTo>
                    <a:pt x="107" y="82"/>
                  </a:lnTo>
                  <a:lnTo>
                    <a:pt x="112" y="86"/>
                  </a:lnTo>
                  <a:lnTo>
                    <a:pt x="123" y="87"/>
                  </a:lnTo>
                  <a:lnTo>
                    <a:pt x="132" y="91"/>
                  </a:lnTo>
                  <a:lnTo>
                    <a:pt x="137" y="93"/>
                  </a:lnTo>
                  <a:lnTo>
                    <a:pt x="139" y="91"/>
                  </a:lnTo>
                  <a:lnTo>
                    <a:pt x="137" y="84"/>
                  </a:lnTo>
                  <a:lnTo>
                    <a:pt x="132" y="74"/>
                  </a:lnTo>
                  <a:lnTo>
                    <a:pt x="126" y="60"/>
                  </a:lnTo>
                  <a:lnTo>
                    <a:pt x="119" y="49"/>
                  </a:lnTo>
                  <a:lnTo>
                    <a:pt x="112" y="35"/>
                  </a:lnTo>
                  <a:lnTo>
                    <a:pt x="108" y="24"/>
                  </a:lnTo>
                  <a:lnTo>
                    <a:pt x="107" y="14"/>
                  </a:lnTo>
                  <a:lnTo>
                    <a:pt x="110" y="8"/>
                  </a:lnTo>
                  <a:lnTo>
                    <a:pt x="117" y="4"/>
                  </a:lnTo>
                  <a:lnTo>
                    <a:pt x="128" y="6"/>
                  </a:lnTo>
                  <a:lnTo>
                    <a:pt x="135" y="6"/>
                  </a:lnTo>
                  <a:lnTo>
                    <a:pt x="143" y="8"/>
                  </a:lnTo>
                  <a:lnTo>
                    <a:pt x="152" y="10"/>
                  </a:lnTo>
                  <a:lnTo>
                    <a:pt x="159" y="14"/>
                  </a:lnTo>
                  <a:lnTo>
                    <a:pt x="168" y="14"/>
                  </a:lnTo>
                  <a:lnTo>
                    <a:pt x="175" y="18"/>
                  </a:lnTo>
                  <a:lnTo>
                    <a:pt x="180" y="20"/>
                  </a:lnTo>
                  <a:lnTo>
                    <a:pt x="188" y="22"/>
                  </a:lnTo>
                  <a:lnTo>
                    <a:pt x="198" y="25"/>
                  </a:lnTo>
                  <a:lnTo>
                    <a:pt x="207" y="27"/>
                  </a:lnTo>
                  <a:lnTo>
                    <a:pt x="207" y="25"/>
                  </a:lnTo>
                  <a:lnTo>
                    <a:pt x="206" y="22"/>
                  </a:lnTo>
                  <a:lnTo>
                    <a:pt x="200" y="18"/>
                  </a:lnTo>
                  <a:lnTo>
                    <a:pt x="197" y="14"/>
                  </a:lnTo>
                  <a:lnTo>
                    <a:pt x="193" y="8"/>
                  </a:lnTo>
                  <a:lnTo>
                    <a:pt x="195" y="4"/>
                  </a:lnTo>
                  <a:lnTo>
                    <a:pt x="195" y="0"/>
                  </a:lnTo>
                  <a:lnTo>
                    <a:pt x="200" y="0"/>
                  </a:lnTo>
                  <a:lnTo>
                    <a:pt x="206" y="0"/>
                  </a:lnTo>
                  <a:lnTo>
                    <a:pt x="215" y="2"/>
                  </a:lnTo>
                  <a:lnTo>
                    <a:pt x="222" y="2"/>
                  </a:lnTo>
                  <a:lnTo>
                    <a:pt x="233" y="6"/>
                  </a:lnTo>
                  <a:lnTo>
                    <a:pt x="245" y="8"/>
                  </a:lnTo>
                  <a:lnTo>
                    <a:pt x="260" y="12"/>
                  </a:lnTo>
                  <a:lnTo>
                    <a:pt x="274" y="16"/>
                  </a:lnTo>
                  <a:lnTo>
                    <a:pt x="290" y="20"/>
                  </a:lnTo>
                  <a:lnTo>
                    <a:pt x="307" y="24"/>
                  </a:lnTo>
                  <a:lnTo>
                    <a:pt x="323" y="29"/>
                  </a:lnTo>
                  <a:lnTo>
                    <a:pt x="335" y="33"/>
                  </a:lnTo>
                  <a:lnTo>
                    <a:pt x="350" y="37"/>
                  </a:lnTo>
                  <a:lnTo>
                    <a:pt x="362" y="41"/>
                  </a:lnTo>
                  <a:lnTo>
                    <a:pt x="373" y="45"/>
                  </a:lnTo>
                  <a:lnTo>
                    <a:pt x="382" y="49"/>
                  </a:lnTo>
                  <a:lnTo>
                    <a:pt x="389" y="51"/>
                  </a:lnTo>
                  <a:lnTo>
                    <a:pt x="395" y="53"/>
                  </a:lnTo>
                  <a:lnTo>
                    <a:pt x="398" y="53"/>
                  </a:lnTo>
                  <a:lnTo>
                    <a:pt x="422" y="37"/>
                  </a:lnTo>
                  <a:lnTo>
                    <a:pt x="442" y="86"/>
                  </a:lnTo>
                  <a:lnTo>
                    <a:pt x="440" y="86"/>
                  </a:lnTo>
                  <a:lnTo>
                    <a:pt x="434" y="87"/>
                  </a:lnTo>
                  <a:lnTo>
                    <a:pt x="425" y="87"/>
                  </a:lnTo>
                  <a:lnTo>
                    <a:pt x="413" y="91"/>
                  </a:lnTo>
                  <a:lnTo>
                    <a:pt x="406" y="91"/>
                  </a:lnTo>
                  <a:lnTo>
                    <a:pt x="398" y="91"/>
                  </a:lnTo>
                  <a:lnTo>
                    <a:pt x="389" y="91"/>
                  </a:lnTo>
                  <a:lnTo>
                    <a:pt x="382" y="93"/>
                  </a:lnTo>
                  <a:lnTo>
                    <a:pt x="371" y="93"/>
                  </a:lnTo>
                  <a:lnTo>
                    <a:pt x="362" y="93"/>
                  </a:lnTo>
                  <a:lnTo>
                    <a:pt x="353" y="93"/>
                  </a:lnTo>
                  <a:lnTo>
                    <a:pt x="343" y="95"/>
                  </a:lnTo>
                  <a:lnTo>
                    <a:pt x="330" y="91"/>
                  </a:lnTo>
                  <a:lnTo>
                    <a:pt x="319" y="89"/>
                  </a:lnTo>
                  <a:lnTo>
                    <a:pt x="307" y="87"/>
                  </a:lnTo>
                  <a:lnTo>
                    <a:pt x="296" y="86"/>
                  </a:lnTo>
                  <a:lnTo>
                    <a:pt x="283" y="84"/>
                  </a:lnTo>
                  <a:lnTo>
                    <a:pt x="272" y="80"/>
                  </a:lnTo>
                  <a:lnTo>
                    <a:pt x="262" y="78"/>
                  </a:lnTo>
                  <a:lnTo>
                    <a:pt x="252" y="76"/>
                  </a:lnTo>
                  <a:lnTo>
                    <a:pt x="242" y="72"/>
                  </a:lnTo>
                  <a:lnTo>
                    <a:pt x="233" y="70"/>
                  </a:lnTo>
                  <a:lnTo>
                    <a:pt x="225" y="66"/>
                  </a:lnTo>
                  <a:lnTo>
                    <a:pt x="218" y="66"/>
                  </a:lnTo>
                  <a:lnTo>
                    <a:pt x="209" y="62"/>
                  </a:lnTo>
                  <a:lnTo>
                    <a:pt x="207" y="62"/>
                  </a:lnTo>
                  <a:lnTo>
                    <a:pt x="139" y="134"/>
                  </a:lnTo>
                  <a:lnTo>
                    <a:pt x="128" y="118"/>
                  </a:lnTo>
                  <a:lnTo>
                    <a:pt x="99" y="120"/>
                  </a:lnTo>
                  <a:lnTo>
                    <a:pt x="99" y="120"/>
                  </a:lnTo>
                  <a:close/>
                </a:path>
              </a:pathLst>
            </a:custGeom>
            <a:solidFill>
              <a:srgbClr val="8FCCF0"/>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8" name="Freeform 112"/>
            <p:cNvSpPr>
              <a:spLocks/>
            </p:cNvSpPr>
            <p:nvPr/>
          </p:nvSpPr>
          <p:spPr bwMode="auto">
            <a:xfrm>
              <a:off x="3792" y="3584"/>
              <a:ext cx="79" cy="95"/>
            </a:xfrm>
            <a:custGeom>
              <a:avLst/>
              <a:gdLst/>
              <a:ahLst/>
              <a:cxnLst>
                <a:cxn ang="0">
                  <a:pos x="0" y="11"/>
                </a:cxn>
                <a:cxn ang="0">
                  <a:pos x="2" y="7"/>
                </a:cxn>
                <a:cxn ang="0">
                  <a:pos x="9" y="2"/>
                </a:cxn>
                <a:cxn ang="0">
                  <a:pos x="13" y="0"/>
                </a:cxn>
                <a:cxn ang="0">
                  <a:pos x="16" y="0"/>
                </a:cxn>
                <a:cxn ang="0">
                  <a:pos x="23" y="4"/>
                </a:cxn>
                <a:cxn ang="0">
                  <a:pos x="31" y="11"/>
                </a:cxn>
                <a:cxn ang="0">
                  <a:pos x="36" y="19"/>
                </a:cxn>
                <a:cxn ang="0">
                  <a:pos x="45" y="31"/>
                </a:cxn>
                <a:cxn ang="0">
                  <a:pos x="49" y="38"/>
                </a:cxn>
                <a:cxn ang="0">
                  <a:pos x="52" y="46"/>
                </a:cxn>
                <a:cxn ang="0">
                  <a:pos x="56" y="52"/>
                </a:cxn>
                <a:cxn ang="0">
                  <a:pos x="61" y="60"/>
                </a:cxn>
                <a:cxn ang="0">
                  <a:pos x="68" y="73"/>
                </a:cxn>
                <a:cxn ang="0">
                  <a:pos x="74" y="85"/>
                </a:cxn>
                <a:cxn ang="0">
                  <a:pos x="76" y="91"/>
                </a:cxn>
                <a:cxn ang="0">
                  <a:pos x="79" y="95"/>
                </a:cxn>
                <a:cxn ang="0">
                  <a:pos x="32" y="56"/>
                </a:cxn>
                <a:cxn ang="0">
                  <a:pos x="9" y="50"/>
                </a:cxn>
                <a:cxn ang="0">
                  <a:pos x="0" y="11"/>
                </a:cxn>
                <a:cxn ang="0">
                  <a:pos x="0" y="11"/>
                </a:cxn>
              </a:cxnLst>
              <a:rect l="0" t="0" r="r" b="b"/>
              <a:pathLst>
                <a:path w="79" h="95">
                  <a:moveTo>
                    <a:pt x="0" y="11"/>
                  </a:moveTo>
                  <a:lnTo>
                    <a:pt x="2" y="7"/>
                  </a:lnTo>
                  <a:lnTo>
                    <a:pt x="9" y="2"/>
                  </a:lnTo>
                  <a:lnTo>
                    <a:pt x="13" y="0"/>
                  </a:lnTo>
                  <a:lnTo>
                    <a:pt x="16" y="0"/>
                  </a:lnTo>
                  <a:lnTo>
                    <a:pt x="23" y="4"/>
                  </a:lnTo>
                  <a:lnTo>
                    <a:pt x="31" y="11"/>
                  </a:lnTo>
                  <a:lnTo>
                    <a:pt x="36" y="19"/>
                  </a:lnTo>
                  <a:lnTo>
                    <a:pt x="45" y="31"/>
                  </a:lnTo>
                  <a:lnTo>
                    <a:pt x="49" y="38"/>
                  </a:lnTo>
                  <a:lnTo>
                    <a:pt x="52" y="46"/>
                  </a:lnTo>
                  <a:lnTo>
                    <a:pt x="56" y="52"/>
                  </a:lnTo>
                  <a:lnTo>
                    <a:pt x="61" y="60"/>
                  </a:lnTo>
                  <a:lnTo>
                    <a:pt x="68" y="73"/>
                  </a:lnTo>
                  <a:lnTo>
                    <a:pt x="74" y="85"/>
                  </a:lnTo>
                  <a:lnTo>
                    <a:pt x="76" y="91"/>
                  </a:lnTo>
                  <a:lnTo>
                    <a:pt x="79" y="95"/>
                  </a:lnTo>
                  <a:lnTo>
                    <a:pt x="32" y="56"/>
                  </a:lnTo>
                  <a:lnTo>
                    <a:pt x="9" y="50"/>
                  </a:lnTo>
                  <a:lnTo>
                    <a:pt x="0" y="11"/>
                  </a:lnTo>
                  <a:lnTo>
                    <a:pt x="0" y="11"/>
                  </a:lnTo>
                  <a:close/>
                </a:path>
              </a:pathLst>
            </a:custGeom>
            <a:solidFill>
              <a:srgbClr val="8FCCF0"/>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60529" name="Freeform 113"/>
            <p:cNvSpPr>
              <a:spLocks/>
            </p:cNvSpPr>
            <p:nvPr/>
          </p:nvSpPr>
          <p:spPr bwMode="auto">
            <a:xfrm>
              <a:off x="3841" y="3446"/>
              <a:ext cx="304" cy="217"/>
            </a:xfrm>
            <a:custGeom>
              <a:avLst/>
              <a:gdLst/>
              <a:ahLst/>
              <a:cxnLst>
                <a:cxn ang="0">
                  <a:pos x="115" y="2"/>
                </a:cxn>
                <a:cxn ang="0">
                  <a:pos x="99" y="4"/>
                </a:cxn>
                <a:cxn ang="0">
                  <a:pos x="75" y="14"/>
                </a:cxn>
                <a:cxn ang="0">
                  <a:pos x="50" y="33"/>
                </a:cxn>
                <a:cxn ang="0">
                  <a:pos x="34" y="52"/>
                </a:cxn>
                <a:cxn ang="0">
                  <a:pos x="23" y="66"/>
                </a:cxn>
                <a:cxn ang="0">
                  <a:pos x="16" y="82"/>
                </a:cxn>
                <a:cxn ang="0">
                  <a:pos x="7" y="97"/>
                </a:cxn>
                <a:cxn ang="0">
                  <a:pos x="1" y="116"/>
                </a:cxn>
                <a:cxn ang="0">
                  <a:pos x="1" y="136"/>
                </a:cxn>
                <a:cxn ang="0">
                  <a:pos x="16" y="145"/>
                </a:cxn>
                <a:cxn ang="0">
                  <a:pos x="36" y="165"/>
                </a:cxn>
                <a:cxn ang="0">
                  <a:pos x="52" y="180"/>
                </a:cxn>
                <a:cxn ang="0">
                  <a:pos x="75" y="186"/>
                </a:cxn>
                <a:cxn ang="0">
                  <a:pos x="99" y="188"/>
                </a:cxn>
                <a:cxn ang="0">
                  <a:pos x="119" y="186"/>
                </a:cxn>
                <a:cxn ang="0">
                  <a:pos x="131" y="186"/>
                </a:cxn>
                <a:cxn ang="0">
                  <a:pos x="137" y="182"/>
                </a:cxn>
                <a:cxn ang="0">
                  <a:pos x="151" y="167"/>
                </a:cxn>
                <a:cxn ang="0">
                  <a:pos x="167" y="163"/>
                </a:cxn>
                <a:cxn ang="0">
                  <a:pos x="174" y="175"/>
                </a:cxn>
                <a:cxn ang="0">
                  <a:pos x="174" y="192"/>
                </a:cxn>
                <a:cxn ang="0">
                  <a:pos x="171" y="206"/>
                </a:cxn>
                <a:cxn ang="0">
                  <a:pos x="189" y="207"/>
                </a:cxn>
                <a:cxn ang="0">
                  <a:pos x="194" y="196"/>
                </a:cxn>
                <a:cxn ang="0">
                  <a:pos x="210" y="188"/>
                </a:cxn>
                <a:cxn ang="0">
                  <a:pos x="227" y="204"/>
                </a:cxn>
                <a:cxn ang="0">
                  <a:pos x="237" y="217"/>
                </a:cxn>
                <a:cxn ang="0">
                  <a:pos x="243" y="215"/>
                </a:cxn>
                <a:cxn ang="0">
                  <a:pos x="259" y="209"/>
                </a:cxn>
                <a:cxn ang="0">
                  <a:pos x="279" y="200"/>
                </a:cxn>
                <a:cxn ang="0">
                  <a:pos x="297" y="188"/>
                </a:cxn>
                <a:cxn ang="0">
                  <a:pos x="304" y="169"/>
                </a:cxn>
                <a:cxn ang="0">
                  <a:pos x="302" y="147"/>
                </a:cxn>
                <a:cxn ang="0">
                  <a:pos x="291" y="124"/>
                </a:cxn>
                <a:cxn ang="0">
                  <a:pos x="272" y="99"/>
                </a:cxn>
                <a:cxn ang="0">
                  <a:pos x="257" y="85"/>
                </a:cxn>
                <a:cxn ang="0">
                  <a:pos x="243" y="72"/>
                </a:cxn>
                <a:cxn ang="0">
                  <a:pos x="227" y="60"/>
                </a:cxn>
                <a:cxn ang="0">
                  <a:pos x="212" y="49"/>
                </a:cxn>
                <a:cxn ang="0">
                  <a:pos x="196" y="35"/>
                </a:cxn>
                <a:cxn ang="0">
                  <a:pos x="182" y="27"/>
                </a:cxn>
                <a:cxn ang="0">
                  <a:pos x="167" y="18"/>
                </a:cxn>
                <a:cxn ang="0">
                  <a:pos x="155" y="14"/>
                </a:cxn>
                <a:cxn ang="0">
                  <a:pos x="135" y="4"/>
                </a:cxn>
                <a:cxn ang="0">
                  <a:pos x="124" y="2"/>
                </a:cxn>
                <a:cxn ang="0">
                  <a:pos x="119" y="2"/>
                </a:cxn>
              </a:cxnLst>
              <a:rect l="0" t="0" r="r" b="b"/>
              <a:pathLst>
                <a:path w="304" h="217">
                  <a:moveTo>
                    <a:pt x="119" y="2"/>
                  </a:moveTo>
                  <a:lnTo>
                    <a:pt x="115" y="2"/>
                  </a:lnTo>
                  <a:lnTo>
                    <a:pt x="110" y="2"/>
                  </a:lnTo>
                  <a:lnTo>
                    <a:pt x="99" y="4"/>
                  </a:lnTo>
                  <a:lnTo>
                    <a:pt x="90" y="10"/>
                  </a:lnTo>
                  <a:lnTo>
                    <a:pt x="75" y="14"/>
                  </a:lnTo>
                  <a:lnTo>
                    <a:pt x="63" y="23"/>
                  </a:lnTo>
                  <a:lnTo>
                    <a:pt x="50" y="33"/>
                  </a:lnTo>
                  <a:lnTo>
                    <a:pt x="39" y="47"/>
                  </a:lnTo>
                  <a:lnTo>
                    <a:pt x="34" y="52"/>
                  </a:lnTo>
                  <a:lnTo>
                    <a:pt x="28" y="60"/>
                  </a:lnTo>
                  <a:lnTo>
                    <a:pt x="23" y="66"/>
                  </a:lnTo>
                  <a:lnTo>
                    <a:pt x="19" y="74"/>
                  </a:lnTo>
                  <a:lnTo>
                    <a:pt x="16" y="82"/>
                  </a:lnTo>
                  <a:lnTo>
                    <a:pt x="10" y="89"/>
                  </a:lnTo>
                  <a:lnTo>
                    <a:pt x="7" y="97"/>
                  </a:lnTo>
                  <a:lnTo>
                    <a:pt x="7" y="105"/>
                  </a:lnTo>
                  <a:lnTo>
                    <a:pt x="1" y="116"/>
                  </a:lnTo>
                  <a:lnTo>
                    <a:pt x="0" y="128"/>
                  </a:lnTo>
                  <a:lnTo>
                    <a:pt x="1" y="136"/>
                  </a:lnTo>
                  <a:lnTo>
                    <a:pt x="7" y="140"/>
                  </a:lnTo>
                  <a:lnTo>
                    <a:pt x="16" y="145"/>
                  </a:lnTo>
                  <a:lnTo>
                    <a:pt x="28" y="159"/>
                  </a:lnTo>
                  <a:lnTo>
                    <a:pt x="36" y="165"/>
                  </a:lnTo>
                  <a:lnTo>
                    <a:pt x="43" y="173"/>
                  </a:lnTo>
                  <a:lnTo>
                    <a:pt x="52" y="180"/>
                  </a:lnTo>
                  <a:lnTo>
                    <a:pt x="63" y="186"/>
                  </a:lnTo>
                  <a:lnTo>
                    <a:pt x="75" y="186"/>
                  </a:lnTo>
                  <a:lnTo>
                    <a:pt x="88" y="188"/>
                  </a:lnTo>
                  <a:lnTo>
                    <a:pt x="99" y="188"/>
                  </a:lnTo>
                  <a:lnTo>
                    <a:pt x="111" y="188"/>
                  </a:lnTo>
                  <a:lnTo>
                    <a:pt x="119" y="186"/>
                  </a:lnTo>
                  <a:lnTo>
                    <a:pt x="126" y="186"/>
                  </a:lnTo>
                  <a:lnTo>
                    <a:pt x="131" y="186"/>
                  </a:lnTo>
                  <a:lnTo>
                    <a:pt x="135" y="186"/>
                  </a:lnTo>
                  <a:lnTo>
                    <a:pt x="137" y="182"/>
                  </a:lnTo>
                  <a:lnTo>
                    <a:pt x="142" y="175"/>
                  </a:lnTo>
                  <a:lnTo>
                    <a:pt x="151" y="167"/>
                  </a:lnTo>
                  <a:lnTo>
                    <a:pt x="162" y="163"/>
                  </a:lnTo>
                  <a:lnTo>
                    <a:pt x="167" y="163"/>
                  </a:lnTo>
                  <a:lnTo>
                    <a:pt x="173" y="169"/>
                  </a:lnTo>
                  <a:lnTo>
                    <a:pt x="174" y="175"/>
                  </a:lnTo>
                  <a:lnTo>
                    <a:pt x="176" y="186"/>
                  </a:lnTo>
                  <a:lnTo>
                    <a:pt x="174" y="192"/>
                  </a:lnTo>
                  <a:lnTo>
                    <a:pt x="173" y="200"/>
                  </a:lnTo>
                  <a:lnTo>
                    <a:pt x="171" y="206"/>
                  </a:lnTo>
                  <a:lnTo>
                    <a:pt x="171" y="207"/>
                  </a:lnTo>
                  <a:lnTo>
                    <a:pt x="189" y="207"/>
                  </a:lnTo>
                  <a:lnTo>
                    <a:pt x="189" y="204"/>
                  </a:lnTo>
                  <a:lnTo>
                    <a:pt x="194" y="196"/>
                  </a:lnTo>
                  <a:lnTo>
                    <a:pt x="200" y="190"/>
                  </a:lnTo>
                  <a:lnTo>
                    <a:pt x="210" y="188"/>
                  </a:lnTo>
                  <a:lnTo>
                    <a:pt x="218" y="194"/>
                  </a:lnTo>
                  <a:lnTo>
                    <a:pt x="227" y="204"/>
                  </a:lnTo>
                  <a:lnTo>
                    <a:pt x="234" y="211"/>
                  </a:lnTo>
                  <a:lnTo>
                    <a:pt x="237" y="217"/>
                  </a:lnTo>
                  <a:lnTo>
                    <a:pt x="237" y="215"/>
                  </a:lnTo>
                  <a:lnTo>
                    <a:pt x="243" y="215"/>
                  </a:lnTo>
                  <a:lnTo>
                    <a:pt x="250" y="211"/>
                  </a:lnTo>
                  <a:lnTo>
                    <a:pt x="259" y="209"/>
                  </a:lnTo>
                  <a:lnTo>
                    <a:pt x="270" y="204"/>
                  </a:lnTo>
                  <a:lnTo>
                    <a:pt x="279" y="200"/>
                  </a:lnTo>
                  <a:lnTo>
                    <a:pt x="288" y="194"/>
                  </a:lnTo>
                  <a:lnTo>
                    <a:pt x="297" y="188"/>
                  </a:lnTo>
                  <a:lnTo>
                    <a:pt x="300" y="178"/>
                  </a:lnTo>
                  <a:lnTo>
                    <a:pt x="304" y="169"/>
                  </a:lnTo>
                  <a:lnTo>
                    <a:pt x="304" y="159"/>
                  </a:lnTo>
                  <a:lnTo>
                    <a:pt x="302" y="147"/>
                  </a:lnTo>
                  <a:lnTo>
                    <a:pt x="299" y="136"/>
                  </a:lnTo>
                  <a:lnTo>
                    <a:pt x="291" y="124"/>
                  </a:lnTo>
                  <a:lnTo>
                    <a:pt x="282" y="111"/>
                  </a:lnTo>
                  <a:lnTo>
                    <a:pt x="272" y="99"/>
                  </a:lnTo>
                  <a:lnTo>
                    <a:pt x="264" y="91"/>
                  </a:lnTo>
                  <a:lnTo>
                    <a:pt x="257" y="85"/>
                  </a:lnTo>
                  <a:lnTo>
                    <a:pt x="250" y="78"/>
                  </a:lnTo>
                  <a:lnTo>
                    <a:pt x="243" y="72"/>
                  </a:lnTo>
                  <a:lnTo>
                    <a:pt x="234" y="66"/>
                  </a:lnTo>
                  <a:lnTo>
                    <a:pt x="227" y="60"/>
                  </a:lnTo>
                  <a:lnTo>
                    <a:pt x="219" y="52"/>
                  </a:lnTo>
                  <a:lnTo>
                    <a:pt x="212" y="49"/>
                  </a:lnTo>
                  <a:lnTo>
                    <a:pt x="203" y="41"/>
                  </a:lnTo>
                  <a:lnTo>
                    <a:pt x="196" y="35"/>
                  </a:lnTo>
                  <a:lnTo>
                    <a:pt x="189" y="31"/>
                  </a:lnTo>
                  <a:lnTo>
                    <a:pt x="182" y="27"/>
                  </a:lnTo>
                  <a:lnTo>
                    <a:pt x="174" y="23"/>
                  </a:lnTo>
                  <a:lnTo>
                    <a:pt x="167" y="18"/>
                  </a:lnTo>
                  <a:lnTo>
                    <a:pt x="160" y="14"/>
                  </a:lnTo>
                  <a:lnTo>
                    <a:pt x="155" y="14"/>
                  </a:lnTo>
                  <a:lnTo>
                    <a:pt x="142" y="6"/>
                  </a:lnTo>
                  <a:lnTo>
                    <a:pt x="135" y="4"/>
                  </a:lnTo>
                  <a:lnTo>
                    <a:pt x="128" y="2"/>
                  </a:lnTo>
                  <a:lnTo>
                    <a:pt x="124" y="2"/>
                  </a:lnTo>
                  <a:lnTo>
                    <a:pt x="119" y="0"/>
                  </a:lnTo>
                  <a:lnTo>
                    <a:pt x="119" y="2"/>
                  </a:lnTo>
                  <a:lnTo>
                    <a:pt x="119"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bg-BG"/>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705600"/>
          </a:xfrm>
        </p:spPr>
        <p:txBody>
          <a:bodyPr>
            <a:normAutofit/>
          </a:bodyPr>
          <a:lstStyle/>
          <a:p>
            <a:pPr marL="982663" indent="-900113" fontAlgn="auto">
              <a:spcAft>
                <a:spcPts val="0"/>
              </a:spcAft>
              <a:buFont typeface="Wingdings" pitchFamily="2" charset="2"/>
              <a:buNone/>
              <a:defRPr/>
            </a:pPr>
            <a:r>
              <a:rPr lang="en-US" altLang="ja-JP" sz="2400" b="1" dirty="0">
                <a:solidFill>
                  <a:srgbClr val="0B508F"/>
                </a:solidFill>
                <a:latin typeface="Arial Black" panose="020B0A04020102020204" pitchFamily="34" charset="0"/>
              </a:rPr>
              <a:t>4.1.1</a:t>
            </a:r>
            <a:r>
              <a:rPr lang="be-BY" altLang="ja-JP" sz="2400" b="1" dirty="0">
                <a:solidFill>
                  <a:srgbClr val="0B508F"/>
                </a:solidFill>
                <a:latin typeface="Arial Black" panose="020B0A04020102020204" pitchFamily="34" charset="0"/>
              </a:rPr>
              <a:t>.</a:t>
            </a:r>
            <a:r>
              <a:rPr lang="be-BY" altLang="ja-JP" sz="2400" b="1" cap="all" dirty="0">
                <a:solidFill>
                  <a:srgbClr val="0B508F"/>
                </a:solidFill>
                <a:latin typeface="Arial Black" panose="020B0A04020102020204" pitchFamily="34" charset="0"/>
              </a:rPr>
              <a:t> </a:t>
            </a:r>
            <a:r>
              <a:rPr lang="en-GB" sz="2400" b="1" cap="all" dirty="0">
                <a:solidFill>
                  <a:srgbClr val="0B508F"/>
                </a:solidFill>
                <a:latin typeface="Arial Black" pitchFamily="34" charset="0"/>
              </a:rPr>
              <a:t>general introduction</a:t>
            </a:r>
            <a:endParaRPr lang="be-BY" altLang="ja-JP" sz="2400" b="1" dirty="0">
              <a:solidFill>
                <a:srgbClr val="0B508F"/>
              </a:solidFill>
              <a:latin typeface="Arial Black" panose="020B0A04020102020204" pitchFamily="34" charset="0"/>
            </a:endParaRPr>
          </a:p>
          <a:p>
            <a:pPr marL="982663" indent="-352425" fontAlgn="auto">
              <a:spcAft>
                <a:spcPts val="0"/>
              </a:spcAft>
              <a:buFont typeface="Wingdings" pitchFamily="2" charset="2"/>
              <a:buChar char="v"/>
              <a:defRPr/>
            </a:pPr>
            <a:r>
              <a:rPr lang="en-US" sz="2000" b="1" dirty="0">
                <a:solidFill>
                  <a:schemeClr val="bg1"/>
                </a:solidFill>
              </a:rPr>
              <a:t>Content of ISO 19011: 2004</a:t>
            </a:r>
          </a:p>
          <a:p>
            <a:pPr marL="982663" indent="-352425" fontAlgn="auto">
              <a:spcAft>
                <a:spcPts val="0"/>
              </a:spcAft>
              <a:buNone/>
              <a:defRPr/>
            </a:pPr>
            <a:r>
              <a:rPr lang="en-US" sz="2000" b="1" dirty="0">
                <a:solidFill>
                  <a:schemeClr val="bg1"/>
                </a:solidFill>
              </a:rPr>
              <a:t>     Guidelines for Auditing the Management Systems</a:t>
            </a:r>
            <a:r>
              <a:rPr lang="en-US" sz="1600" b="1" i="1" dirty="0">
                <a:solidFill>
                  <a:schemeClr val="bg1"/>
                </a:solidFill>
              </a:rPr>
              <a:t>      </a:t>
            </a:r>
            <a:endParaRPr lang="be-BY" altLang="ja-JP" sz="1600" i="1" dirty="0">
              <a:solidFill>
                <a:schemeClr val="bg1"/>
              </a:solidFill>
            </a:endParaRPr>
          </a:p>
        </p:txBody>
      </p:sp>
      <p:sp>
        <p:nvSpPr>
          <p:cNvPr id="3" name="Правоъгълник 2"/>
          <p:cNvSpPr/>
          <p:nvPr/>
        </p:nvSpPr>
        <p:spPr>
          <a:xfrm>
            <a:off x="304800" y="1524000"/>
            <a:ext cx="8839200" cy="2677656"/>
          </a:xfrm>
          <a:prstGeom prst="rect">
            <a:avLst/>
          </a:prstGeom>
        </p:spPr>
        <p:txBody>
          <a:bodyPr wrap="square">
            <a:spAutoFit/>
          </a:bodyPr>
          <a:lstStyle/>
          <a:p>
            <a:r>
              <a:rPr lang="en-US" sz="2400" dirty="0">
                <a:solidFill>
                  <a:schemeClr val="bg1"/>
                </a:solidFill>
                <a:latin typeface="+mn-lt"/>
              </a:rPr>
              <a:t>1) Subject and Scope;</a:t>
            </a:r>
            <a:br>
              <a:rPr lang="en-US" sz="2400" dirty="0">
                <a:solidFill>
                  <a:schemeClr val="bg1"/>
                </a:solidFill>
                <a:latin typeface="+mn-lt"/>
              </a:rPr>
            </a:br>
            <a:r>
              <a:rPr lang="en-US" sz="2400" dirty="0">
                <a:solidFill>
                  <a:schemeClr val="bg1"/>
                </a:solidFill>
                <a:latin typeface="+mn-lt"/>
              </a:rPr>
              <a:t>2) Reference;</a:t>
            </a:r>
            <a:br>
              <a:rPr lang="en-US" sz="2400" dirty="0">
                <a:solidFill>
                  <a:schemeClr val="bg1"/>
                </a:solidFill>
                <a:latin typeface="+mn-lt"/>
              </a:rPr>
            </a:br>
            <a:r>
              <a:rPr lang="en-US" sz="2400" dirty="0">
                <a:solidFill>
                  <a:schemeClr val="bg1"/>
                </a:solidFill>
                <a:latin typeface="+mn-lt"/>
              </a:rPr>
              <a:t>3) The Terms and Definitions;</a:t>
            </a:r>
            <a:br>
              <a:rPr lang="en-US" sz="2400" dirty="0">
                <a:solidFill>
                  <a:schemeClr val="bg1"/>
                </a:solidFill>
                <a:latin typeface="+mn-lt"/>
              </a:rPr>
            </a:br>
            <a:r>
              <a:rPr lang="en-US" sz="2400" dirty="0">
                <a:solidFill>
                  <a:schemeClr val="bg1"/>
                </a:solidFill>
                <a:latin typeface="+mn-lt"/>
              </a:rPr>
              <a:t>4) Basis of Audit;</a:t>
            </a:r>
            <a:br>
              <a:rPr lang="en-US" sz="2400" dirty="0">
                <a:solidFill>
                  <a:schemeClr val="bg1"/>
                </a:solidFill>
                <a:latin typeface="+mn-lt"/>
              </a:rPr>
            </a:br>
            <a:r>
              <a:rPr lang="en-US" sz="2400" dirty="0">
                <a:solidFill>
                  <a:schemeClr val="bg1"/>
                </a:solidFill>
                <a:latin typeface="+mn-lt"/>
              </a:rPr>
              <a:t>5) Management of the Audit Program;</a:t>
            </a:r>
            <a:br>
              <a:rPr lang="en-US" sz="2400" dirty="0">
                <a:solidFill>
                  <a:schemeClr val="bg1"/>
                </a:solidFill>
                <a:latin typeface="+mn-lt"/>
              </a:rPr>
            </a:br>
            <a:r>
              <a:rPr lang="en-US" sz="2400" dirty="0">
                <a:solidFill>
                  <a:schemeClr val="bg1"/>
                </a:solidFill>
                <a:latin typeface="+mn-lt"/>
              </a:rPr>
              <a:t>6) Activities Related to Audit;</a:t>
            </a:r>
            <a:br>
              <a:rPr lang="en-US" sz="2400" dirty="0">
                <a:solidFill>
                  <a:schemeClr val="bg1"/>
                </a:solidFill>
                <a:latin typeface="+mn-lt"/>
              </a:rPr>
            </a:br>
            <a:r>
              <a:rPr lang="en-US" sz="2400" dirty="0">
                <a:solidFill>
                  <a:schemeClr val="bg1"/>
                </a:solidFill>
                <a:latin typeface="+mn-lt"/>
              </a:rPr>
              <a:t>7) Competence and Evaluation of Auditors.</a:t>
            </a:r>
            <a:endParaRPr lang="bg-BG" sz="2400" dirty="0">
              <a:solidFill>
                <a:schemeClr val="bg1"/>
              </a:solidFill>
              <a:latin typeface="+mn-lt"/>
            </a:endParaRPr>
          </a:p>
        </p:txBody>
      </p:sp>
      <p:pic>
        <p:nvPicPr>
          <p:cNvPr id="4" name="Picture 6" descr="MC900351419[1]"/>
          <p:cNvPicPr>
            <a:picLocks noChangeAspect="1" noChangeArrowheads="1"/>
          </p:cNvPicPr>
          <p:nvPr/>
        </p:nvPicPr>
        <p:blipFill>
          <a:blip r:embed="rId3" cstate="print"/>
          <a:srcRect/>
          <a:stretch>
            <a:fillRect/>
          </a:stretch>
        </p:blipFill>
        <p:spPr bwMode="auto">
          <a:xfrm>
            <a:off x="914400" y="4419600"/>
            <a:ext cx="1219200" cy="1802123"/>
          </a:xfrm>
          <a:prstGeom prst="rect">
            <a:avLst/>
          </a:prstGeom>
          <a:noFill/>
        </p:spPr>
      </p:pic>
      <p:pic>
        <p:nvPicPr>
          <p:cNvPr id="5" name="Picture 9" descr="MC900239011[1]"/>
          <p:cNvPicPr>
            <a:picLocks noChangeAspect="1" noChangeArrowheads="1"/>
          </p:cNvPicPr>
          <p:nvPr/>
        </p:nvPicPr>
        <p:blipFill>
          <a:blip r:embed="rId4" cstate="print"/>
          <a:srcRect/>
          <a:stretch>
            <a:fillRect/>
          </a:stretch>
        </p:blipFill>
        <p:spPr bwMode="auto">
          <a:xfrm>
            <a:off x="5867400" y="914400"/>
            <a:ext cx="2737263" cy="2251813"/>
          </a:xfrm>
          <a:prstGeom prst="rect">
            <a:avLst/>
          </a:prstGeom>
          <a:noFill/>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Живост">
  <a:themeElements>
    <a:clrScheme name="По избор 2">
      <a:dk1>
        <a:sysClr val="windowText" lastClr="000000"/>
      </a:dk1>
      <a:lt1>
        <a:sysClr val="window" lastClr="FFFFFF"/>
      </a:lt1>
      <a:dk2>
        <a:srgbClr val="FFFFFF"/>
      </a:dk2>
      <a:lt2>
        <a:srgbClr val="4F271C"/>
      </a:lt2>
      <a:accent1>
        <a:srgbClr val="3891A7"/>
      </a:accent1>
      <a:accent2>
        <a:srgbClr val="FFFFFF"/>
      </a:accent2>
      <a:accent3>
        <a:srgbClr val="C32D2E"/>
      </a:accent3>
      <a:accent4>
        <a:srgbClr val="84AA33"/>
      </a:accent4>
      <a:accent5>
        <a:srgbClr val="964305"/>
      </a:accent5>
      <a:accent6>
        <a:srgbClr val="F88630"/>
      </a:accent6>
      <a:hlink>
        <a:srgbClr val="8DC765"/>
      </a:hlink>
      <a:folHlink>
        <a:srgbClr val="AA8A14"/>
      </a:folHlink>
    </a:clrScheme>
    <a:fontScheme name="Живост">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Живост">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5508</TotalTime>
  <Words>5558</Words>
  <Application>Microsoft Office PowerPoint</Application>
  <PresentationFormat>Презентация на цял екран (4:3)</PresentationFormat>
  <Paragraphs>1062</Paragraphs>
  <Slides>64</Slides>
  <Notes>64</Notes>
  <HiddenSlides>0</HiddenSlides>
  <MMClips>0</MMClips>
  <ScaleCrop>false</ScaleCrop>
  <HeadingPairs>
    <vt:vector size="8" baseType="variant">
      <vt:variant>
        <vt:lpstr>Използвани шрифтове</vt:lpstr>
      </vt:variant>
      <vt:variant>
        <vt:i4>8</vt:i4>
      </vt:variant>
      <vt:variant>
        <vt:lpstr>Тема</vt:lpstr>
      </vt:variant>
      <vt:variant>
        <vt:i4>1</vt:i4>
      </vt:variant>
      <vt:variant>
        <vt:lpstr>Вградени OLE сървъри</vt:lpstr>
      </vt:variant>
      <vt:variant>
        <vt:i4>1</vt:i4>
      </vt:variant>
      <vt:variant>
        <vt:lpstr>Заглавия на слайдовете</vt:lpstr>
      </vt:variant>
      <vt:variant>
        <vt:i4>64</vt:i4>
      </vt:variant>
    </vt:vector>
  </HeadingPairs>
  <TitlesOfParts>
    <vt:vector size="74" baseType="lpstr">
      <vt:lpstr>Arial</vt:lpstr>
      <vt:lpstr>Arial Black</vt:lpstr>
      <vt:lpstr>Century Gothic</vt:lpstr>
      <vt:lpstr>Franklin Gothic Demi Cond</vt:lpstr>
      <vt:lpstr>Times New Roman</vt:lpstr>
      <vt:lpstr>Verdana</vt:lpstr>
      <vt:lpstr>Wingdings</vt:lpstr>
      <vt:lpstr>Wingdings 2</vt:lpstr>
      <vt:lpstr>Живост</vt:lpstr>
      <vt:lpstr>Worksheet</vt:lpstr>
      <vt:lpstr>Postgraduate Course  MSFP101     Systems for  Food Risk Management    </vt:lpstr>
      <vt:lpstr>Chapter 4  Audit of Management Systems   </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Системата НАССР  (анализ на опасностите и контрол  на критичните точки)  в хранително-вкусовата промишленост</dc:title>
  <dc:creator>Dragoev</dc:creator>
  <cp:lastModifiedBy>Stefan Dragoev</cp:lastModifiedBy>
  <cp:revision>418</cp:revision>
  <dcterms:created xsi:type="dcterms:W3CDTF">2005-03-27T17:06:28Z</dcterms:created>
  <dcterms:modified xsi:type="dcterms:W3CDTF">2021-10-09T15:13:04Z</dcterms:modified>
</cp:coreProperties>
</file>