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346" r:id="rId2"/>
    <p:sldId id="429" r:id="rId3"/>
    <p:sldId id="468" r:id="rId4"/>
    <p:sldId id="491" r:id="rId5"/>
    <p:sldId id="490" r:id="rId6"/>
    <p:sldId id="492" r:id="rId7"/>
    <p:sldId id="484" r:id="rId8"/>
    <p:sldId id="482" r:id="rId9"/>
    <p:sldId id="481" r:id="rId10"/>
    <p:sldId id="455" r:id="rId11"/>
    <p:sldId id="486" r:id="rId12"/>
    <p:sldId id="457" r:id="rId13"/>
    <p:sldId id="487" r:id="rId14"/>
    <p:sldId id="469" r:id="rId15"/>
    <p:sldId id="477" r:id="rId16"/>
    <p:sldId id="471" r:id="rId17"/>
    <p:sldId id="488" r:id="rId18"/>
    <p:sldId id="479" r:id="rId19"/>
    <p:sldId id="473" r:id="rId20"/>
    <p:sldId id="480" r:id="rId21"/>
    <p:sldId id="485" r:id="rId22"/>
    <p:sldId id="483"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08">
          <p15:clr>
            <a:srgbClr val="A4A3A4"/>
          </p15:clr>
        </p15:guide>
        <p15:guide id="2" orient="horz" pos="2163">
          <p15:clr>
            <a:srgbClr val="A4A3A4"/>
          </p15:clr>
        </p15:guide>
        <p15:guide id="3" orient="horz" pos="859">
          <p15:clr>
            <a:srgbClr val="A4A3A4"/>
          </p15:clr>
        </p15:guide>
        <p15:guide id="4" orient="horz" pos="1824">
          <p15:clr>
            <a:srgbClr val="A4A3A4"/>
          </p15:clr>
        </p15:guide>
        <p15:guide id="5" pos="749">
          <p15:clr>
            <a:srgbClr val="A4A3A4"/>
          </p15:clr>
        </p15:guide>
        <p15:guide id="6" pos="5456">
          <p15:clr>
            <a:srgbClr val="A4A3A4"/>
          </p15:clr>
        </p15:guide>
        <p15:guide id="7" pos="5463">
          <p15:clr>
            <a:srgbClr val="A4A3A4"/>
          </p15:clr>
        </p15:guide>
        <p15:guide id="8" pos="1937">
          <p15:clr>
            <a:srgbClr val="A4A3A4"/>
          </p15:clr>
        </p15:guide>
        <p15:guide id="9" pos="5183">
          <p15:clr>
            <a:srgbClr val="A4A3A4"/>
          </p15:clr>
        </p15:guide>
        <p15:guide id="10" pos="3039">
          <p15:clr>
            <a:srgbClr val="A4A3A4"/>
          </p15:clr>
        </p15:guide>
        <p15:guide id="11" pos="271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828"/>
    <a:srgbClr val="E444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92" autoAdjust="0"/>
    <p:restoredTop sz="99412" autoAdjust="0"/>
  </p:normalViewPr>
  <p:slideViewPr>
    <p:cSldViewPr snapToGrid="0" snapToObjects="1">
      <p:cViewPr varScale="1">
        <p:scale>
          <a:sx n="87" d="100"/>
          <a:sy n="87" d="100"/>
        </p:scale>
        <p:origin x="1986" y="120"/>
      </p:cViewPr>
      <p:guideLst>
        <p:guide orient="horz" pos="3708"/>
        <p:guide orient="horz" pos="2163"/>
        <p:guide orient="horz" pos="859"/>
        <p:guide orient="horz" pos="1824"/>
        <p:guide pos="749"/>
        <p:guide pos="5456"/>
        <p:guide pos="5463"/>
        <p:guide pos="1937"/>
        <p:guide pos="5183"/>
        <p:guide pos="3039"/>
        <p:guide pos="27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88E3EE-FD28-459D-BE38-B2DD61AE2220}" type="datetimeFigureOut">
              <a:rPr lang="el-GR" smtClean="0"/>
              <a:pPr/>
              <a:t>6/10/2023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898A49-7B7E-4058-B07A-A895DA6B485C}" type="slidenum">
              <a:rPr lang="el-GR" smtClean="0"/>
              <a:pPr/>
              <a:t>‹#›</a:t>
            </a:fld>
            <a:endParaRPr lang="el-GR"/>
          </a:p>
        </p:txBody>
      </p:sp>
    </p:spTree>
    <p:extLst>
      <p:ext uri="{BB962C8B-B14F-4D97-AF65-F5344CB8AC3E}">
        <p14:creationId xmlns:p14="http://schemas.microsoft.com/office/powerpoint/2010/main" val="3663236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0226"/>
            <a:ext cx="7772400" cy="1470025"/>
          </a:xfrm>
        </p:spPr>
        <p:txBody>
          <a:bodyPr anchor="ctr"/>
          <a:lstStyle>
            <a:lvl1pPr algn="ctr">
              <a:defRPr spc="-40" baseline="0">
                <a:solidFill>
                  <a:srgbClr val="5E5E5E"/>
                </a:solidFill>
              </a:defRPr>
            </a:lvl1pPr>
          </a:lstStyle>
          <a:p>
            <a:r>
              <a:rPr lang="en-US" dirty="0"/>
              <a:t>Click to edit Master title style</a:t>
            </a:r>
          </a:p>
        </p:txBody>
      </p:sp>
      <p:sp>
        <p:nvSpPr>
          <p:cNvPr id="3" name="Subtitle 2"/>
          <p:cNvSpPr>
            <a:spLocks noGrp="1"/>
          </p:cNvSpPr>
          <p:nvPr>
            <p:ph type="subTitle" idx="1"/>
          </p:nvPr>
        </p:nvSpPr>
        <p:spPr>
          <a:xfrm>
            <a:off x="1371600" y="3958761"/>
            <a:ext cx="6400800" cy="1752600"/>
          </a:xfrm>
        </p:spPr>
        <p:txBody>
          <a:bodyPr/>
          <a:lstStyle>
            <a:lvl1pPr marL="0" indent="0" algn="ctr">
              <a:buNone/>
              <a:defRPr spc="-40" baseline="0">
                <a:solidFill>
                  <a:srgbClr val="5E5E5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3962401" y="14"/>
            <a:ext cx="1219200" cy="21303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3962401" y="1560836"/>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4000" smtClean="0">
                <a:solidFill>
                  <a:schemeClr val="bg1"/>
                </a:solidFill>
                <a:latin typeface="Helvetica Light"/>
                <a:cs typeface="Helvetica Light"/>
              </a:rPr>
              <a:pPr algn="ctr">
                <a:lnSpc>
                  <a:spcPct val="90000"/>
                </a:lnSpc>
                <a:spcBef>
                  <a:spcPts val="0"/>
                </a:spcBef>
              </a:pPr>
              <a:t>‹#›</a:t>
            </a:fld>
            <a:endParaRPr lang="en-US" sz="4000" dirty="0">
              <a:solidFill>
                <a:schemeClr val="bg1"/>
              </a:solidFill>
              <a:latin typeface="Helvetica Light"/>
              <a:cs typeface="Helvetica Light"/>
            </a:endParaRPr>
          </a:p>
        </p:txBody>
      </p:sp>
      <p:sp>
        <p:nvSpPr>
          <p:cNvPr id="9" name="Rectangle 8"/>
          <p:cNvSpPr/>
          <p:nvPr userDrawn="1"/>
        </p:nvSpPr>
        <p:spPr>
          <a:xfrm>
            <a:off x="0" y="1"/>
            <a:ext cx="1371600" cy="14272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608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5053255" y="1335618"/>
            <a:ext cx="3581400" cy="4726516"/>
          </a:xfrm>
        </p:spPr>
        <p:txBody>
          <a:bodyPr>
            <a:normAutofit/>
          </a:bodyPr>
          <a:lstStyle>
            <a:lvl1pPr>
              <a:buClrTx/>
              <a:defRPr sz="2000">
                <a:solidFill>
                  <a:srgbClr val="FFFFFF"/>
                </a:solidFill>
              </a:defRPr>
            </a:lvl1pPr>
            <a:lvl2pPr>
              <a:buClrTx/>
              <a:defRPr sz="1800">
                <a:solidFill>
                  <a:srgbClr val="FFFFFF"/>
                </a:solidFill>
              </a:defRPr>
            </a:lvl2pPr>
            <a:lvl3pPr>
              <a:buClrTx/>
              <a:defRPr sz="1600">
                <a:solidFill>
                  <a:srgbClr val="FFFFFF"/>
                </a:solidFill>
              </a:defRPr>
            </a:lvl3pPr>
            <a:lvl4pPr>
              <a:buClrTx/>
              <a:defRPr sz="1400">
                <a:solidFill>
                  <a:srgbClr val="FFFFFF"/>
                </a:solidFill>
              </a:defRPr>
            </a:lvl4pPr>
            <a:lvl5pPr>
              <a:buClrTx/>
              <a:defRPr sz="14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206502" y="1335618"/>
            <a:ext cx="3581400" cy="4726516"/>
          </a:xfrm>
        </p:spPr>
        <p:txBody>
          <a:bodyPr>
            <a:normAutofit/>
          </a:bodyPr>
          <a:lstStyle>
            <a:lvl1pPr>
              <a:buClrTx/>
              <a:defRPr sz="2000">
                <a:solidFill>
                  <a:srgbClr val="FFFFFF"/>
                </a:solidFill>
              </a:defRPr>
            </a:lvl1pPr>
            <a:lvl2pPr>
              <a:buClrTx/>
              <a:defRPr sz="1800">
                <a:solidFill>
                  <a:srgbClr val="FFFFFF"/>
                </a:solidFill>
              </a:defRPr>
            </a:lvl2pPr>
            <a:lvl3pPr>
              <a:buClrTx/>
              <a:defRPr sz="1600">
                <a:solidFill>
                  <a:srgbClr val="FFFFFF"/>
                </a:solidFill>
              </a:defRPr>
            </a:lvl3pPr>
            <a:lvl4pPr>
              <a:buClrTx/>
              <a:defRPr sz="1400">
                <a:solidFill>
                  <a:srgbClr val="FFFFFF"/>
                </a:solidFill>
              </a:defRPr>
            </a:lvl4pPr>
            <a:lvl5pPr>
              <a:buClrTx/>
              <a:defRPr sz="14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64448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p>
            <a:r>
              <a:rPr lang="en-US" dirty="0"/>
              <a:t>Click to edit Master title style</a:t>
            </a:r>
          </a:p>
        </p:txBody>
      </p:sp>
      <p:sp>
        <p:nvSpPr>
          <p:cNvPr id="3" name="Content Placeholder 2"/>
          <p:cNvSpPr>
            <a:spLocks noGrp="1"/>
          </p:cNvSpPr>
          <p:nvPr>
            <p:ph sz="half" idx="1"/>
          </p:nvPr>
        </p:nvSpPr>
        <p:spPr>
          <a:xfrm>
            <a:off x="3718216"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2"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5" name="Content Placeholder 2"/>
          <p:cNvSpPr>
            <a:spLocks noGrp="1"/>
          </p:cNvSpPr>
          <p:nvPr>
            <p:ph sz="half" idx="10"/>
          </p:nvPr>
        </p:nvSpPr>
        <p:spPr>
          <a:xfrm>
            <a:off x="6229930"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680331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3_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3718216"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2"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5" name="Content Placeholder 2"/>
          <p:cNvSpPr>
            <a:spLocks noGrp="1"/>
          </p:cNvSpPr>
          <p:nvPr>
            <p:ph sz="half" idx="10"/>
          </p:nvPr>
        </p:nvSpPr>
        <p:spPr>
          <a:xfrm>
            <a:off x="6229930"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058993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47894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3_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415600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6073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Picture Placeholder 7"/>
          <p:cNvSpPr>
            <a:spLocks noGrp="1"/>
          </p:cNvSpPr>
          <p:nvPr>
            <p:ph type="pic" sz="quarter" idx="10"/>
          </p:nvPr>
        </p:nvSpPr>
        <p:spPr>
          <a:xfrm>
            <a:off x="1189042"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4" name="Picture Placeholder 7"/>
          <p:cNvSpPr>
            <a:spLocks noGrp="1"/>
          </p:cNvSpPr>
          <p:nvPr>
            <p:ph type="pic" sz="quarter" idx="11"/>
          </p:nvPr>
        </p:nvSpPr>
        <p:spPr>
          <a:xfrm>
            <a:off x="3085574"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5" name="Picture Placeholder 7"/>
          <p:cNvSpPr>
            <a:spLocks noGrp="1"/>
          </p:cNvSpPr>
          <p:nvPr>
            <p:ph type="pic" sz="quarter" idx="12"/>
          </p:nvPr>
        </p:nvSpPr>
        <p:spPr>
          <a:xfrm>
            <a:off x="4982107"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6" name="Picture Placeholder 7"/>
          <p:cNvSpPr>
            <a:spLocks noGrp="1"/>
          </p:cNvSpPr>
          <p:nvPr>
            <p:ph type="pic" sz="quarter" idx="13"/>
          </p:nvPr>
        </p:nvSpPr>
        <p:spPr>
          <a:xfrm>
            <a:off x="6878641"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7" name="Text Placeholder 13"/>
          <p:cNvSpPr>
            <a:spLocks noGrp="1"/>
          </p:cNvSpPr>
          <p:nvPr>
            <p:ph type="body" sz="quarter" idx="14"/>
          </p:nvPr>
        </p:nvSpPr>
        <p:spPr>
          <a:xfrm>
            <a:off x="1189042"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8" name="Text Placeholder 13"/>
          <p:cNvSpPr>
            <a:spLocks noGrp="1"/>
          </p:cNvSpPr>
          <p:nvPr>
            <p:ph type="body" sz="quarter" idx="15"/>
          </p:nvPr>
        </p:nvSpPr>
        <p:spPr>
          <a:xfrm>
            <a:off x="3085574"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9" name="Text Placeholder 13"/>
          <p:cNvSpPr>
            <a:spLocks noGrp="1"/>
          </p:cNvSpPr>
          <p:nvPr>
            <p:ph type="body" sz="quarter" idx="16"/>
          </p:nvPr>
        </p:nvSpPr>
        <p:spPr>
          <a:xfrm>
            <a:off x="4982107"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Text Placeholder 13"/>
          <p:cNvSpPr>
            <a:spLocks noGrp="1"/>
          </p:cNvSpPr>
          <p:nvPr>
            <p:ph type="body" sz="quarter" idx="17"/>
          </p:nvPr>
        </p:nvSpPr>
        <p:spPr>
          <a:xfrm>
            <a:off x="6878641"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219506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Picture Placeholder 7"/>
          <p:cNvSpPr>
            <a:spLocks noGrp="1"/>
          </p:cNvSpPr>
          <p:nvPr>
            <p:ph type="pic" sz="quarter" idx="10"/>
          </p:nvPr>
        </p:nvSpPr>
        <p:spPr>
          <a:xfrm>
            <a:off x="1189042"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4" name="Picture Placeholder 7"/>
          <p:cNvSpPr>
            <a:spLocks noGrp="1"/>
          </p:cNvSpPr>
          <p:nvPr>
            <p:ph type="pic" sz="quarter" idx="11"/>
          </p:nvPr>
        </p:nvSpPr>
        <p:spPr>
          <a:xfrm>
            <a:off x="3085574"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5" name="Picture Placeholder 7"/>
          <p:cNvSpPr>
            <a:spLocks noGrp="1"/>
          </p:cNvSpPr>
          <p:nvPr>
            <p:ph type="pic" sz="quarter" idx="12"/>
          </p:nvPr>
        </p:nvSpPr>
        <p:spPr>
          <a:xfrm>
            <a:off x="4982107"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6" name="Picture Placeholder 7"/>
          <p:cNvSpPr>
            <a:spLocks noGrp="1"/>
          </p:cNvSpPr>
          <p:nvPr>
            <p:ph type="pic" sz="quarter" idx="13"/>
          </p:nvPr>
        </p:nvSpPr>
        <p:spPr>
          <a:xfrm>
            <a:off x="6878641"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7" name="Text Placeholder 13"/>
          <p:cNvSpPr>
            <a:spLocks noGrp="1"/>
          </p:cNvSpPr>
          <p:nvPr>
            <p:ph type="body" sz="quarter" idx="14"/>
          </p:nvPr>
        </p:nvSpPr>
        <p:spPr>
          <a:xfrm>
            <a:off x="1189042"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8" name="Text Placeholder 13"/>
          <p:cNvSpPr>
            <a:spLocks noGrp="1"/>
          </p:cNvSpPr>
          <p:nvPr>
            <p:ph type="body" sz="quarter" idx="15"/>
          </p:nvPr>
        </p:nvSpPr>
        <p:spPr>
          <a:xfrm>
            <a:off x="3085574"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9" name="Text Placeholder 13"/>
          <p:cNvSpPr>
            <a:spLocks noGrp="1"/>
          </p:cNvSpPr>
          <p:nvPr>
            <p:ph type="body" sz="quarter" idx="16"/>
          </p:nvPr>
        </p:nvSpPr>
        <p:spPr>
          <a:xfrm>
            <a:off x="4982107"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Text Placeholder 13"/>
          <p:cNvSpPr>
            <a:spLocks noGrp="1"/>
          </p:cNvSpPr>
          <p:nvPr>
            <p:ph type="body" sz="quarter" idx="17"/>
          </p:nvPr>
        </p:nvSpPr>
        <p:spPr>
          <a:xfrm>
            <a:off x="6878641"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860185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84893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Rectangle 1"/>
          <p:cNvSpPr/>
          <p:nvPr userDrawn="1"/>
        </p:nvSpPr>
        <p:spPr>
          <a:xfrm>
            <a:off x="0" y="1"/>
            <a:ext cx="1371600" cy="14272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230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2360226"/>
            <a:ext cx="8128000" cy="1470025"/>
          </a:xfrm>
        </p:spPr>
        <p:txBody>
          <a:bodyPr anchor="ctr"/>
          <a:lstStyle>
            <a:lvl1pPr algn="ctr">
              <a:defRPr spc="-4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508000" y="3958761"/>
            <a:ext cx="8128000" cy="1752600"/>
          </a:xfrm>
        </p:spPr>
        <p:txBody>
          <a:bodyPr/>
          <a:lstStyle>
            <a:lvl1pPr marL="0" indent="0" algn="ctr">
              <a:buNone/>
              <a:defRPr spc="-4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3962401" y="14"/>
            <a:ext cx="1219200" cy="21303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3962401" y="1560836"/>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4000" smtClean="0">
                <a:solidFill>
                  <a:schemeClr val="bg1"/>
                </a:solidFill>
                <a:latin typeface="Helvetica Light"/>
                <a:cs typeface="Helvetica Light"/>
              </a:rPr>
              <a:pPr algn="ctr">
                <a:lnSpc>
                  <a:spcPct val="90000"/>
                </a:lnSpc>
                <a:spcBef>
                  <a:spcPts val="0"/>
                </a:spcBef>
              </a:pPr>
              <a:t>‹#›</a:t>
            </a:fld>
            <a:endParaRPr lang="en-US" sz="4000" dirty="0">
              <a:solidFill>
                <a:schemeClr val="bg1"/>
              </a:solidFill>
              <a:latin typeface="Helvetica Light"/>
              <a:cs typeface="Helvetica Light"/>
            </a:endParaRPr>
          </a:p>
        </p:txBody>
      </p:sp>
      <p:sp>
        <p:nvSpPr>
          <p:cNvPr id="9" name="Rectangle 8"/>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96943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accent2"/>
        </a:solidFill>
        <a:effectLst/>
      </p:bgPr>
    </p:bg>
    <p:spTree>
      <p:nvGrpSpPr>
        <p:cNvPr id="1" name=""/>
        <p:cNvGrpSpPr/>
        <p:nvPr/>
      </p:nvGrpSpPr>
      <p:grpSpPr>
        <a:xfrm>
          <a:off x="0" y="0"/>
          <a:ext cx="0" cy="0"/>
          <a:chOff x="0" y="0"/>
          <a:chExt cx="0" cy="0"/>
        </a:xfrm>
      </p:grpSpPr>
      <p:sp>
        <p:nvSpPr>
          <p:cNvPr id="2" name="Rectangle 1"/>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63785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Centered Title">
    <p:bg>
      <p:bgPr>
        <a:solidFill>
          <a:schemeClr val="accent2"/>
        </a:solidFill>
        <a:effectLst/>
      </p:bgPr>
    </p:bg>
    <p:spTree>
      <p:nvGrpSpPr>
        <p:cNvPr id="1" name=""/>
        <p:cNvGrpSpPr/>
        <p:nvPr/>
      </p:nvGrpSpPr>
      <p:grpSpPr>
        <a:xfrm>
          <a:off x="0" y="0"/>
          <a:ext cx="0" cy="0"/>
          <a:chOff x="0" y="0"/>
          <a:chExt cx="0" cy="0"/>
        </a:xfrm>
      </p:grpSpPr>
      <p:sp>
        <p:nvSpPr>
          <p:cNvPr id="3" name="Rectangle 2"/>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09588" y="0"/>
            <a:ext cx="8124826" cy="972900"/>
          </a:xfrm>
        </p:spPr>
        <p:txBody>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145931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18765" y="0"/>
            <a:ext cx="7546543"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23" name="Picture Placeholder 8"/>
          <p:cNvSpPr>
            <a:spLocks noGrp="1"/>
          </p:cNvSpPr>
          <p:nvPr>
            <p:ph type="pic" sz="quarter" idx="14" hasCustomPrompt="1"/>
          </p:nvPr>
        </p:nvSpPr>
        <p:spPr>
          <a:xfrm>
            <a:off x="1465595"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24" name="Text Placeholder 10"/>
          <p:cNvSpPr>
            <a:spLocks noGrp="1"/>
          </p:cNvSpPr>
          <p:nvPr>
            <p:ph type="body" sz="quarter" idx="15" hasCustomPrompt="1"/>
          </p:nvPr>
        </p:nvSpPr>
        <p:spPr>
          <a:xfrm>
            <a:off x="1218763"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5" name="Text Placeholder 10"/>
          <p:cNvSpPr>
            <a:spLocks noGrp="1"/>
          </p:cNvSpPr>
          <p:nvPr>
            <p:ph type="body" sz="quarter" idx="16" hasCustomPrompt="1"/>
          </p:nvPr>
        </p:nvSpPr>
        <p:spPr>
          <a:xfrm>
            <a:off x="1218763"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26" name="Picture Placeholder 8"/>
          <p:cNvSpPr>
            <a:spLocks noGrp="1"/>
          </p:cNvSpPr>
          <p:nvPr>
            <p:ph type="pic" sz="quarter" idx="17" hasCustomPrompt="1"/>
          </p:nvPr>
        </p:nvSpPr>
        <p:spPr>
          <a:xfrm>
            <a:off x="3376764"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27" name="Text Placeholder 10"/>
          <p:cNvSpPr>
            <a:spLocks noGrp="1"/>
          </p:cNvSpPr>
          <p:nvPr>
            <p:ph type="body" sz="quarter" idx="18" hasCustomPrompt="1"/>
          </p:nvPr>
        </p:nvSpPr>
        <p:spPr>
          <a:xfrm>
            <a:off x="3129932"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8" name="Text Placeholder 10"/>
          <p:cNvSpPr>
            <a:spLocks noGrp="1"/>
          </p:cNvSpPr>
          <p:nvPr>
            <p:ph type="body" sz="quarter" idx="19" hasCustomPrompt="1"/>
          </p:nvPr>
        </p:nvSpPr>
        <p:spPr>
          <a:xfrm>
            <a:off x="3129932" y="3384535"/>
            <a:ext cx="1682384"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
        <p:nvSpPr>
          <p:cNvPr id="29" name="Picture Placeholder 8"/>
          <p:cNvSpPr>
            <a:spLocks noGrp="1"/>
          </p:cNvSpPr>
          <p:nvPr>
            <p:ph type="pic" sz="quarter" idx="20" hasCustomPrompt="1"/>
          </p:nvPr>
        </p:nvSpPr>
        <p:spPr>
          <a:xfrm>
            <a:off x="5287932"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30" name="Text Placeholder 10"/>
          <p:cNvSpPr>
            <a:spLocks noGrp="1"/>
          </p:cNvSpPr>
          <p:nvPr>
            <p:ph type="body" sz="quarter" idx="21" hasCustomPrompt="1"/>
          </p:nvPr>
        </p:nvSpPr>
        <p:spPr>
          <a:xfrm>
            <a:off x="5041100"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31" name="Text Placeholder 10"/>
          <p:cNvSpPr>
            <a:spLocks noGrp="1"/>
          </p:cNvSpPr>
          <p:nvPr>
            <p:ph type="body" sz="quarter" idx="22" hasCustomPrompt="1"/>
          </p:nvPr>
        </p:nvSpPr>
        <p:spPr>
          <a:xfrm>
            <a:off x="5041100"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32" name="Picture Placeholder 8"/>
          <p:cNvSpPr>
            <a:spLocks noGrp="1"/>
          </p:cNvSpPr>
          <p:nvPr>
            <p:ph type="pic" sz="quarter" idx="23" hasCustomPrompt="1"/>
          </p:nvPr>
        </p:nvSpPr>
        <p:spPr>
          <a:xfrm>
            <a:off x="7199102"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33" name="Text Placeholder 10"/>
          <p:cNvSpPr>
            <a:spLocks noGrp="1"/>
          </p:cNvSpPr>
          <p:nvPr>
            <p:ph type="body" sz="quarter" idx="24" hasCustomPrompt="1"/>
          </p:nvPr>
        </p:nvSpPr>
        <p:spPr>
          <a:xfrm>
            <a:off x="6952270"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34" name="Text Placeholder 10"/>
          <p:cNvSpPr>
            <a:spLocks noGrp="1"/>
          </p:cNvSpPr>
          <p:nvPr>
            <p:ph type="body" sz="quarter" idx="25" hasCustomPrompt="1"/>
          </p:nvPr>
        </p:nvSpPr>
        <p:spPr>
          <a:xfrm>
            <a:off x="6952270"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34018189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Pictures Light">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179991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1" name="Text Placeholder 10"/>
          <p:cNvSpPr>
            <a:spLocks noGrp="1"/>
          </p:cNvSpPr>
          <p:nvPr>
            <p:ph type="body" sz="quarter" idx="15" hasCustomPrompt="1"/>
          </p:nvPr>
        </p:nvSpPr>
        <p:spPr>
          <a:xfrm>
            <a:off x="1206501"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2" name="Text Placeholder 10"/>
          <p:cNvSpPr>
            <a:spLocks noGrp="1"/>
          </p:cNvSpPr>
          <p:nvPr>
            <p:ph type="body" sz="quarter" idx="16" hasCustomPrompt="1"/>
          </p:nvPr>
        </p:nvSpPr>
        <p:spPr>
          <a:xfrm>
            <a:off x="120650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13" name="Picture Placeholder 8"/>
          <p:cNvSpPr>
            <a:spLocks noGrp="1"/>
          </p:cNvSpPr>
          <p:nvPr>
            <p:ph type="pic" sz="quarter" idx="17" hasCustomPrompt="1"/>
          </p:nvPr>
        </p:nvSpPr>
        <p:spPr>
          <a:xfrm>
            <a:off x="432609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4" name="Text Placeholder 10"/>
          <p:cNvSpPr>
            <a:spLocks noGrp="1"/>
          </p:cNvSpPr>
          <p:nvPr>
            <p:ph type="body" sz="quarter" idx="18" hasCustomPrompt="1"/>
          </p:nvPr>
        </p:nvSpPr>
        <p:spPr>
          <a:xfrm>
            <a:off x="3732683"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5" name="Text Placeholder 10"/>
          <p:cNvSpPr>
            <a:spLocks noGrp="1"/>
          </p:cNvSpPr>
          <p:nvPr>
            <p:ph type="body" sz="quarter" idx="19" hasCustomPrompt="1"/>
          </p:nvPr>
        </p:nvSpPr>
        <p:spPr>
          <a:xfrm>
            <a:off x="3732683" y="3393413"/>
            <a:ext cx="2375553"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tx2"/>
                </a:solidFill>
                <a:latin typeface="Helvetica Light"/>
                <a:cs typeface="Helvetica Light"/>
              </a:defRPr>
            </a:lvl1pPr>
          </a:lstStyle>
          <a:p>
            <a:pPr lvl="0"/>
            <a:r>
              <a:rPr lang="en-US" dirty="0"/>
              <a:t>Body copy goes here</a:t>
            </a:r>
          </a:p>
        </p:txBody>
      </p:sp>
      <p:sp>
        <p:nvSpPr>
          <p:cNvPr id="16" name="Picture Placeholder 8"/>
          <p:cNvSpPr>
            <a:spLocks noGrp="1"/>
          </p:cNvSpPr>
          <p:nvPr>
            <p:ph type="pic" sz="quarter" idx="20" hasCustomPrompt="1"/>
          </p:nvPr>
        </p:nvSpPr>
        <p:spPr>
          <a:xfrm>
            <a:off x="685227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7" name="Text Placeholder 10"/>
          <p:cNvSpPr>
            <a:spLocks noGrp="1"/>
          </p:cNvSpPr>
          <p:nvPr>
            <p:ph type="body" sz="quarter" idx="21" hasCustomPrompt="1"/>
          </p:nvPr>
        </p:nvSpPr>
        <p:spPr>
          <a:xfrm>
            <a:off x="6258861"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18" name="Text Placeholder 10"/>
          <p:cNvSpPr>
            <a:spLocks noGrp="1"/>
          </p:cNvSpPr>
          <p:nvPr>
            <p:ph type="body" sz="quarter" idx="22" hasCustomPrompt="1"/>
          </p:nvPr>
        </p:nvSpPr>
        <p:spPr>
          <a:xfrm>
            <a:off x="625886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p>
            <a:r>
              <a:rPr lang="en-US" dirty="0"/>
              <a:t>Click to edit Master title style</a:t>
            </a:r>
          </a:p>
        </p:txBody>
      </p:sp>
    </p:spTree>
    <p:extLst>
      <p:ext uri="{BB962C8B-B14F-4D97-AF65-F5344CB8AC3E}">
        <p14:creationId xmlns:p14="http://schemas.microsoft.com/office/powerpoint/2010/main" val="20823701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19" name="Picture Placeholder 8"/>
          <p:cNvSpPr>
            <a:spLocks noGrp="1"/>
          </p:cNvSpPr>
          <p:nvPr>
            <p:ph type="pic" sz="quarter" idx="14" hasCustomPrompt="1"/>
          </p:nvPr>
        </p:nvSpPr>
        <p:spPr>
          <a:xfrm>
            <a:off x="179991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0" name="Text Placeholder 10"/>
          <p:cNvSpPr>
            <a:spLocks noGrp="1"/>
          </p:cNvSpPr>
          <p:nvPr>
            <p:ph type="body" sz="quarter" idx="15" hasCustomPrompt="1"/>
          </p:nvPr>
        </p:nvSpPr>
        <p:spPr>
          <a:xfrm>
            <a:off x="1206501"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1" name="Text Placeholder 10"/>
          <p:cNvSpPr>
            <a:spLocks noGrp="1"/>
          </p:cNvSpPr>
          <p:nvPr>
            <p:ph type="body" sz="quarter" idx="16" hasCustomPrompt="1"/>
          </p:nvPr>
        </p:nvSpPr>
        <p:spPr>
          <a:xfrm>
            <a:off x="120650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23" name="Picture Placeholder 8"/>
          <p:cNvSpPr>
            <a:spLocks noGrp="1"/>
          </p:cNvSpPr>
          <p:nvPr>
            <p:ph type="pic" sz="quarter" idx="17" hasCustomPrompt="1"/>
          </p:nvPr>
        </p:nvSpPr>
        <p:spPr>
          <a:xfrm>
            <a:off x="432609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4" name="Text Placeholder 10"/>
          <p:cNvSpPr>
            <a:spLocks noGrp="1"/>
          </p:cNvSpPr>
          <p:nvPr>
            <p:ph type="body" sz="quarter" idx="18" hasCustomPrompt="1"/>
          </p:nvPr>
        </p:nvSpPr>
        <p:spPr>
          <a:xfrm>
            <a:off x="3732683"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5" name="Text Placeholder 10"/>
          <p:cNvSpPr>
            <a:spLocks noGrp="1"/>
          </p:cNvSpPr>
          <p:nvPr>
            <p:ph type="body" sz="quarter" idx="19" hasCustomPrompt="1"/>
          </p:nvPr>
        </p:nvSpPr>
        <p:spPr>
          <a:xfrm>
            <a:off x="3732683" y="3393413"/>
            <a:ext cx="2375553"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
        <p:nvSpPr>
          <p:cNvPr id="26" name="Picture Placeholder 8"/>
          <p:cNvSpPr>
            <a:spLocks noGrp="1"/>
          </p:cNvSpPr>
          <p:nvPr>
            <p:ph type="pic" sz="quarter" idx="20" hasCustomPrompt="1"/>
          </p:nvPr>
        </p:nvSpPr>
        <p:spPr>
          <a:xfrm>
            <a:off x="685227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7" name="Text Placeholder 10"/>
          <p:cNvSpPr>
            <a:spLocks noGrp="1"/>
          </p:cNvSpPr>
          <p:nvPr>
            <p:ph type="body" sz="quarter" idx="21" hasCustomPrompt="1"/>
          </p:nvPr>
        </p:nvSpPr>
        <p:spPr>
          <a:xfrm>
            <a:off x="6258861"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28" name="Text Placeholder 10"/>
          <p:cNvSpPr>
            <a:spLocks noGrp="1"/>
          </p:cNvSpPr>
          <p:nvPr>
            <p:ph type="body" sz="quarter" idx="22" hasCustomPrompt="1"/>
          </p:nvPr>
        </p:nvSpPr>
        <p:spPr>
          <a:xfrm>
            <a:off x="625886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14564701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Pictures Light">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2349500" y="1628903"/>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1" name="Text Placeholder 10"/>
          <p:cNvSpPr>
            <a:spLocks noGrp="1"/>
          </p:cNvSpPr>
          <p:nvPr>
            <p:ph type="body" sz="quarter" idx="15" hasCustomPrompt="1"/>
          </p:nvPr>
        </p:nvSpPr>
        <p:spPr>
          <a:xfrm>
            <a:off x="1206500" y="3046425"/>
            <a:ext cx="3474720"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2" name="Text Placeholder 10"/>
          <p:cNvSpPr>
            <a:spLocks noGrp="1"/>
          </p:cNvSpPr>
          <p:nvPr>
            <p:ph type="body" sz="quarter" idx="16" hasCustomPrompt="1"/>
          </p:nvPr>
        </p:nvSpPr>
        <p:spPr>
          <a:xfrm>
            <a:off x="1206500" y="3411169"/>
            <a:ext cx="3474720"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13" name="Picture Placeholder 8"/>
          <p:cNvSpPr>
            <a:spLocks noGrp="1"/>
          </p:cNvSpPr>
          <p:nvPr>
            <p:ph type="pic" sz="quarter" idx="17" hasCustomPrompt="1"/>
          </p:nvPr>
        </p:nvSpPr>
        <p:spPr>
          <a:xfrm>
            <a:off x="6302693" y="1628903"/>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4" name="Text Placeholder 10"/>
          <p:cNvSpPr>
            <a:spLocks noGrp="1"/>
          </p:cNvSpPr>
          <p:nvPr>
            <p:ph type="body" sz="quarter" idx="18" hasCustomPrompt="1"/>
          </p:nvPr>
        </p:nvSpPr>
        <p:spPr>
          <a:xfrm>
            <a:off x="5159693" y="3046425"/>
            <a:ext cx="3474720"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5" name="Text Placeholder 10"/>
          <p:cNvSpPr>
            <a:spLocks noGrp="1"/>
          </p:cNvSpPr>
          <p:nvPr>
            <p:ph type="body" sz="quarter" idx="19" hasCustomPrompt="1"/>
          </p:nvPr>
        </p:nvSpPr>
        <p:spPr>
          <a:xfrm>
            <a:off x="5159693" y="3411169"/>
            <a:ext cx="3474720"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tx2"/>
                </a:solidFill>
                <a:latin typeface="Helvetica Light"/>
                <a:cs typeface="Helvetica Light"/>
              </a:defRPr>
            </a:lvl1pPr>
          </a:lstStyle>
          <a:p>
            <a:pPr lvl="0"/>
            <a:r>
              <a:rPr lang="en-US" dirty="0"/>
              <a:t>Body copy goes here</a:t>
            </a:r>
          </a:p>
        </p:txBody>
      </p:sp>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p>
            <a:r>
              <a:rPr lang="en-US" dirty="0"/>
              <a:t>Click to edit Master title style</a:t>
            </a:r>
          </a:p>
        </p:txBody>
      </p:sp>
    </p:spTree>
    <p:extLst>
      <p:ext uri="{BB962C8B-B14F-4D97-AF65-F5344CB8AC3E}">
        <p14:creationId xmlns:p14="http://schemas.microsoft.com/office/powerpoint/2010/main" val="23511302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10" name="Picture Placeholder 8"/>
          <p:cNvSpPr>
            <a:spLocks noGrp="1"/>
          </p:cNvSpPr>
          <p:nvPr>
            <p:ph type="pic" sz="quarter" idx="14" hasCustomPrompt="1"/>
          </p:nvPr>
        </p:nvSpPr>
        <p:spPr>
          <a:xfrm>
            <a:off x="2349500" y="1628903"/>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16" name="Text Placeholder 10"/>
          <p:cNvSpPr>
            <a:spLocks noGrp="1"/>
          </p:cNvSpPr>
          <p:nvPr>
            <p:ph type="body" sz="quarter" idx="15" hasCustomPrompt="1"/>
          </p:nvPr>
        </p:nvSpPr>
        <p:spPr>
          <a:xfrm>
            <a:off x="1206500" y="3046425"/>
            <a:ext cx="3474720"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17" name="Text Placeholder 10"/>
          <p:cNvSpPr>
            <a:spLocks noGrp="1"/>
          </p:cNvSpPr>
          <p:nvPr>
            <p:ph type="body" sz="quarter" idx="16" hasCustomPrompt="1"/>
          </p:nvPr>
        </p:nvSpPr>
        <p:spPr>
          <a:xfrm>
            <a:off x="1206500" y="3411169"/>
            <a:ext cx="34747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18" name="Picture Placeholder 8"/>
          <p:cNvSpPr>
            <a:spLocks noGrp="1"/>
          </p:cNvSpPr>
          <p:nvPr>
            <p:ph type="pic" sz="quarter" idx="17" hasCustomPrompt="1"/>
          </p:nvPr>
        </p:nvSpPr>
        <p:spPr>
          <a:xfrm>
            <a:off x="6302693" y="1628903"/>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19" name="Text Placeholder 10"/>
          <p:cNvSpPr>
            <a:spLocks noGrp="1"/>
          </p:cNvSpPr>
          <p:nvPr>
            <p:ph type="body" sz="quarter" idx="18" hasCustomPrompt="1"/>
          </p:nvPr>
        </p:nvSpPr>
        <p:spPr>
          <a:xfrm>
            <a:off x="5159693" y="3046425"/>
            <a:ext cx="3474720"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0" name="Text Placeholder 10"/>
          <p:cNvSpPr>
            <a:spLocks noGrp="1"/>
          </p:cNvSpPr>
          <p:nvPr>
            <p:ph type="body" sz="quarter" idx="19" hasCustomPrompt="1"/>
          </p:nvPr>
        </p:nvSpPr>
        <p:spPr>
          <a:xfrm>
            <a:off x="5159693" y="3411169"/>
            <a:ext cx="3474720"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23095329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Plain Text Light">
    <p:spTree>
      <p:nvGrpSpPr>
        <p:cNvPr id="1" name=""/>
        <p:cNvGrpSpPr/>
        <p:nvPr/>
      </p:nvGrpSpPr>
      <p:grpSpPr>
        <a:xfrm>
          <a:off x="0" y="0"/>
          <a:ext cx="0" cy="0"/>
          <a:chOff x="0" y="0"/>
          <a:chExt cx="0" cy="0"/>
        </a:xfrm>
      </p:grpSpPr>
      <p:sp>
        <p:nvSpPr>
          <p:cNvPr id="2" name="Title 1"/>
          <p:cNvSpPr>
            <a:spLocks noGrp="1"/>
          </p:cNvSpPr>
          <p:nvPr>
            <p:ph type="title"/>
          </p:nvPr>
        </p:nvSpPr>
        <p:spPr>
          <a:xfrm>
            <a:off x="1208330" y="0"/>
            <a:ext cx="7427670" cy="972900"/>
          </a:xfrm>
        </p:spPr>
        <p:txBody>
          <a:bodyPr/>
          <a:lstStyle/>
          <a:p>
            <a:r>
              <a:rPr lang="en-US" dirty="0"/>
              <a:t>Click to edit Master title style</a:t>
            </a:r>
          </a:p>
        </p:txBody>
      </p:sp>
      <p:sp>
        <p:nvSpPr>
          <p:cNvPr id="3" name="Content Placeholder 2"/>
          <p:cNvSpPr>
            <a:spLocks noGrp="1"/>
          </p:cNvSpPr>
          <p:nvPr>
            <p:ph sz="half" idx="1"/>
          </p:nvPr>
        </p:nvSpPr>
        <p:spPr>
          <a:xfrm>
            <a:off x="5067258" y="1346201"/>
            <a:ext cx="3568743" cy="4726516"/>
          </a:xfrm>
        </p:spPr>
        <p:txBody>
          <a:bodyPr>
            <a:normAutofit/>
          </a:bodyPr>
          <a:lstStyle>
            <a:lvl1pPr marL="0" indent="0">
              <a:lnSpc>
                <a:spcPct val="90000"/>
              </a:lnSpc>
              <a:spcBef>
                <a:spcPts val="1000"/>
              </a:spcBef>
              <a:buNone/>
              <a:defRPr sz="1800" b="1" i="0">
                <a:solidFill>
                  <a:schemeClr val="accent2"/>
                </a:solidFill>
                <a:latin typeface="Helvetica"/>
                <a:cs typeface="Helvetica"/>
              </a:defRPr>
            </a:lvl1pPr>
            <a:lvl2pPr marL="0" indent="0">
              <a:lnSpc>
                <a:spcPct val="104000"/>
              </a:lnSpc>
              <a:spcBef>
                <a:spcPts val="1000"/>
              </a:spcBef>
              <a:buNone/>
              <a:defRPr sz="1800"/>
            </a:lvl2pPr>
            <a:lvl3pPr marL="169863" indent="-169863">
              <a:lnSpc>
                <a:spcPct val="104000"/>
              </a:lnSpc>
              <a:spcBef>
                <a:spcPts val="1000"/>
              </a:spcBef>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8331" y="1346201"/>
            <a:ext cx="3568743" cy="4726516"/>
          </a:xfrm>
        </p:spPr>
        <p:txBody>
          <a:bodyPr>
            <a:normAutofit/>
          </a:bodyPr>
          <a:lstStyle>
            <a:lvl1pPr marL="0" indent="0">
              <a:lnSpc>
                <a:spcPct val="90000"/>
              </a:lnSpc>
              <a:spcBef>
                <a:spcPts val="1000"/>
              </a:spcBef>
              <a:buNone/>
              <a:defRPr sz="1800" b="1" i="0">
                <a:solidFill>
                  <a:schemeClr val="accent2"/>
                </a:solidFill>
                <a:latin typeface="Helvetica"/>
                <a:cs typeface="Helvetica"/>
              </a:defRPr>
            </a:lvl1pPr>
            <a:lvl2pPr marL="0" indent="0">
              <a:lnSpc>
                <a:spcPct val="104000"/>
              </a:lnSpc>
              <a:spcBef>
                <a:spcPts val="1000"/>
              </a:spcBef>
              <a:buNone/>
              <a:defRPr sz="1800"/>
            </a:lvl2pPr>
            <a:lvl3pPr marL="169863" indent="-169863">
              <a:lnSpc>
                <a:spcPct val="104000"/>
              </a:lnSpc>
              <a:spcBef>
                <a:spcPts val="1000"/>
              </a:spcBef>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887807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Plain Text Dar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5054602" y="1335618"/>
            <a:ext cx="3581400" cy="4726516"/>
          </a:xfrm>
        </p:spPr>
        <p:txBody>
          <a:bodyPr>
            <a:normAutofit/>
          </a:bodyPr>
          <a:lstStyle>
            <a:lvl1pPr marL="0" indent="0">
              <a:lnSpc>
                <a:spcPct val="90000"/>
              </a:lnSpc>
              <a:spcBef>
                <a:spcPts val="1000"/>
              </a:spcBef>
              <a:buNone/>
              <a:defRPr sz="1800" b="1" i="0">
                <a:solidFill>
                  <a:srgbClr val="FFFFFF"/>
                </a:solidFill>
                <a:latin typeface="Helvetica"/>
                <a:cs typeface="Helvetica"/>
              </a:defRPr>
            </a:lvl1pPr>
            <a:lvl2pPr marL="0" indent="0">
              <a:lnSpc>
                <a:spcPct val="104000"/>
              </a:lnSpc>
              <a:spcBef>
                <a:spcPts val="1000"/>
              </a:spcBef>
              <a:buNone/>
              <a:defRPr sz="1800">
                <a:solidFill>
                  <a:srgbClr val="FFFFFF"/>
                </a:solidFill>
              </a:defRPr>
            </a:lvl2pPr>
            <a:lvl3pPr marL="169863" indent="-169863">
              <a:lnSpc>
                <a:spcPct val="104000"/>
              </a:lnSpc>
              <a:spcBef>
                <a:spcPts val="1000"/>
              </a:spcBef>
              <a:buClrTx/>
              <a:defRPr sz="18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3" y="1335618"/>
            <a:ext cx="3581400" cy="4726516"/>
          </a:xfrm>
        </p:spPr>
        <p:txBody>
          <a:bodyPr>
            <a:normAutofit/>
          </a:bodyPr>
          <a:lstStyle>
            <a:lvl1pPr marL="0" indent="0">
              <a:lnSpc>
                <a:spcPct val="90000"/>
              </a:lnSpc>
              <a:spcBef>
                <a:spcPts val="1000"/>
              </a:spcBef>
              <a:buNone/>
              <a:defRPr sz="1800" b="1" i="0">
                <a:solidFill>
                  <a:srgbClr val="FFFFFF"/>
                </a:solidFill>
                <a:latin typeface="Helvetica"/>
                <a:cs typeface="Helvetica"/>
              </a:defRPr>
            </a:lvl1pPr>
            <a:lvl2pPr marL="0" indent="0">
              <a:lnSpc>
                <a:spcPct val="104000"/>
              </a:lnSpc>
              <a:spcBef>
                <a:spcPts val="1000"/>
              </a:spcBef>
              <a:buNone/>
              <a:defRPr sz="1800">
                <a:solidFill>
                  <a:srgbClr val="FFFFFF"/>
                </a:solidFill>
              </a:defRPr>
            </a:lvl2pPr>
            <a:lvl3pPr marL="169863" indent="-169863">
              <a:lnSpc>
                <a:spcPct val="104000"/>
              </a:lnSpc>
              <a:spcBef>
                <a:spcPts val="1000"/>
              </a:spcBef>
              <a:buClrTx/>
              <a:defRPr sz="18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92429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98320" y="1510243"/>
            <a:ext cx="6659880" cy="1470025"/>
          </a:xfrm>
        </p:spPr>
        <p:txBody>
          <a:bodyPr anchor="b" anchorCtr="0"/>
          <a:lstStyle>
            <a:lvl1pPr algn="l">
              <a:defRPr>
                <a:solidFill>
                  <a:srgbClr val="5E5E5E"/>
                </a:solidFill>
              </a:defRPr>
            </a:lvl1pPr>
          </a:lstStyle>
          <a:p>
            <a:r>
              <a:rPr lang="en-US" dirty="0"/>
              <a:t>Click to edit Master title style</a:t>
            </a:r>
          </a:p>
        </p:txBody>
      </p:sp>
      <p:sp>
        <p:nvSpPr>
          <p:cNvPr id="3" name="Subtitle 2"/>
          <p:cNvSpPr>
            <a:spLocks noGrp="1"/>
          </p:cNvSpPr>
          <p:nvPr>
            <p:ph type="subTitle" idx="1"/>
          </p:nvPr>
        </p:nvSpPr>
        <p:spPr>
          <a:xfrm>
            <a:off x="1798320" y="3048000"/>
            <a:ext cx="6400800" cy="1752600"/>
          </a:xfrm>
        </p:spPr>
        <p:txBody>
          <a:bodyPr/>
          <a:lstStyle>
            <a:lvl1pPr marL="0" indent="0" algn="l">
              <a:buNone/>
              <a:defRPr>
                <a:solidFill>
                  <a:srgbClr val="5E5E5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247402" y="13"/>
            <a:ext cx="1219200" cy="30886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247402" y="2615144"/>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2700" smtClean="0">
                <a:solidFill>
                  <a:schemeClr val="bg1"/>
                </a:solidFill>
                <a:latin typeface="Helvetica Light"/>
                <a:cs typeface="Helvetica Light"/>
              </a:rPr>
              <a:pPr algn="ctr">
                <a:lnSpc>
                  <a:spcPct val="90000"/>
                </a:lnSpc>
                <a:spcBef>
                  <a:spcPts val="0"/>
                </a:spcBef>
              </a:pPr>
              <a:t>‹#›</a:t>
            </a:fld>
            <a:endParaRPr lang="en-US" sz="2700" dirty="0">
              <a:solidFill>
                <a:schemeClr val="bg1"/>
              </a:solidFill>
              <a:latin typeface="Helvetica Light"/>
              <a:cs typeface="Helvetica Light"/>
            </a:endParaRPr>
          </a:p>
        </p:txBody>
      </p:sp>
    </p:spTree>
    <p:extLst>
      <p:ext uri="{BB962C8B-B14F-4D97-AF65-F5344CB8AC3E}">
        <p14:creationId xmlns:p14="http://schemas.microsoft.com/office/powerpoint/2010/main" val="1984258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98320" y="1510243"/>
            <a:ext cx="6659880" cy="1470025"/>
          </a:xfrm>
        </p:spPr>
        <p:txBody>
          <a:bodyPr anchor="b" anchorCtr="0"/>
          <a:lstStyle>
            <a:lvl1pPr algn="l">
              <a:defRPr>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798320" y="30480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247402" y="13"/>
            <a:ext cx="1219200" cy="30886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247402" y="2615144"/>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endParaRPr lang="en-US" sz="2700" dirty="0">
              <a:solidFill>
                <a:schemeClr val="bg1"/>
              </a:solidFill>
              <a:latin typeface="Helvetica Light"/>
              <a:cs typeface="Helvetica Light"/>
            </a:endParaRPr>
          </a:p>
        </p:txBody>
      </p:sp>
    </p:spTree>
    <p:extLst>
      <p:ext uri="{BB962C8B-B14F-4D97-AF65-F5344CB8AC3E}">
        <p14:creationId xmlns:p14="http://schemas.microsoft.com/office/powerpoint/2010/main" val="1928935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5953" y="2093953"/>
            <a:ext cx="5483013" cy="1024191"/>
          </a:xfrm>
        </p:spPr>
        <p:txBody>
          <a:bodyPr anchor="b" anchorCtr="0"/>
          <a:lstStyle>
            <a:lvl1pPr algn="l">
              <a:defRPr spc="-40" baseline="0">
                <a:solidFill>
                  <a:schemeClr val="bg2"/>
                </a:solidFill>
              </a:defRPr>
            </a:lvl1pPr>
          </a:lstStyle>
          <a:p>
            <a:r>
              <a:rPr lang="en-US" dirty="0"/>
              <a:t>Place Your Logo on the Left</a:t>
            </a:r>
          </a:p>
        </p:txBody>
      </p:sp>
      <p:sp>
        <p:nvSpPr>
          <p:cNvPr id="3" name="Subtitle 2"/>
          <p:cNvSpPr>
            <a:spLocks noGrp="1"/>
          </p:cNvSpPr>
          <p:nvPr>
            <p:ph type="subTitle" idx="1" hasCustomPrompt="1"/>
          </p:nvPr>
        </p:nvSpPr>
        <p:spPr>
          <a:xfrm>
            <a:off x="3105953" y="3173333"/>
            <a:ext cx="5483013" cy="840495"/>
          </a:xfrm>
        </p:spPr>
        <p:txBody>
          <a:bodyPr>
            <a:normAutofit/>
          </a:bodyPr>
          <a:lstStyle>
            <a:lvl1pPr marL="0" indent="0" algn="l">
              <a:lnSpc>
                <a:spcPct val="90000"/>
              </a:lnSpc>
              <a:spcBef>
                <a:spcPts val="0"/>
              </a:spcBef>
              <a:buNone/>
              <a:defRPr sz="2000" spc="-4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This is the subtitle of your cover page</a:t>
            </a:r>
          </a:p>
        </p:txBody>
      </p:sp>
      <p:sp>
        <p:nvSpPr>
          <p:cNvPr id="7" name="Rectangle 6"/>
          <p:cNvSpPr/>
          <p:nvPr userDrawn="1"/>
        </p:nvSpPr>
        <p:spPr>
          <a:xfrm>
            <a:off x="260586" y="16"/>
            <a:ext cx="2254014" cy="435892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0"/>
          </p:nvPr>
        </p:nvSpPr>
        <p:spPr>
          <a:xfrm>
            <a:off x="3106741" y="5490628"/>
            <a:ext cx="5481637" cy="982133"/>
          </a:xfrm>
        </p:spPr>
        <p:txBody>
          <a:bodyPr anchor="b" anchorCtr="0">
            <a:normAutofit/>
          </a:bodyPr>
          <a:lstStyle>
            <a:lvl1pPr marL="0" indent="0" algn="l">
              <a:lnSpc>
                <a:spcPct val="92000"/>
              </a:lnSpc>
              <a:spcBef>
                <a:spcPts val="600"/>
              </a:spcBef>
              <a:buNone/>
              <a:defRPr sz="1400">
                <a:solidFill>
                  <a:srgbClr val="5E5E5E"/>
                </a:solidFill>
              </a:defRPr>
            </a:lvl1pPr>
          </a:lstStyle>
          <a:p>
            <a:pPr lvl="0"/>
            <a:r>
              <a:rPr lang="en-US" dirty="0"/>
              <a:t>Click to edit Master text styles</a:t>
            </a:r>
          </a:p>
        </p:txBody>
      </p:sp>
      <p:sp>
        <p:nvSpPr>
          <p:cNvPr id="13" name="Text Placeholder 4"/>
          <p:cNvSpPr>
            <a:spLocks noGrp="1"/>
          </p:cNvSpPr>
          <p:nvPr>
            <p:ph type="body" sz="quarter" idx="11" hasCustomPrompt="1"/>
          </p:nvPr>
        </p:nvSpPr>
        <p:spPr>
          <a:xfrm>
            <a:off x="304802" y="5490628"/>
            <a:ext cx="2209800" cy="982133"/>
          </a:xfrm>
        </p:spPr>
        <p:txBody>
          <a:bodyPr anchor="b" anchorCtr="0">
            <a:normAutofit/>
          </a:bodyPr>
          <a:lstStyle>
            <a:lvl1pPr marL="0" indent="0" algn="r">
              <a:lnSpc>
                <a:spcPct val="92000"/>
              </a:lnSpc>
              <a:spcBef>
                <a:spcPts val="600"/>
              </a:spcBef>
              <a:buNone/>
              <a:defRPr sz="1400">
                <a:solidFill>
                  <a:srgbClr val="5E5E5E"/>
                </a:solidFill>
              </a:defRPr>
            </a:lvl1pPr>
          </a:lstStyle>
          <a:p>
            <a:pPr lvl="0"/>
            <a:r>
              <a:rPr lang="en-US" dirty="0"/>
              <a:t>Enter the Date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876" y="3568700"/>
            <a:ext cx="613434" cy="595392"/>
          </a:xfrm>
          <a:prstGeom prst="rect">
            <a:avLst/>
          </a:prstGeom>
        </p:spPr>
      </p:pic>
    </p:spTree>
    <p:extLst>
      <p:ext uri="{BB962C8B-B14F-4D97-AF65-F5344CB8AC3E}">
        <p14:creationId xmlns:p14="http://schemas.microsoft.com/office/powerpoint/2010/main" val="332051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49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a:t>
            </a:r>
            <a:r>
              <a:rPr lang="en-US" dirty="0" err="1"/>
              <a:t>Msafgsddfs</a:t>
            </a:r>
            <a:r>
              <a:rPr lang="en-US" dirty="0"/>
              <a:t> </a:t>
            </a:r>
            <a:r>
              <a:rPr lang="en-US" dirty="0" err="1"/>
              <a:t>df</a:t>
            </a:r>
            <a:r>
              <a:rPr lang="en-US" dirty="0"/>
              <a:t> </a:t>
            </a:r>
            <a:r>
              <a:rPr lang="en-US" dirty="0" err="1"/>
              <a:t>aaster</a:t>
            </a:r>
            <a:r>
              <a:rPr lang="en-US" dirty="0"/>
              <a:t> title style</a:t>
            </a:r>
          </a:p>
        </p:txBody>
      </p:sp>
      <p:sp>
        <p:nvSpPr>
          <p:cNvPr id="3" name="Content Placeholder 2"/>
          <p:cNvSpPr>
            <a:spLocks noGrp="1"/>
          </p:cNvSpPr>
          <p:nvPr>
            <p:ph idx="1"/>
          </p:nvPr>
        </p:nvSpPr>
        <p:spPr/>
        <p:txBody>
          <a:bodyPr/>
          <a:lstStyle>
            <a:lvl1pPr marL="0" indent="0">
              <a:buNone/>
              <a:defRPr sz="1800" b="1" i="0">
                <a:solidFill>
                  <a:srgbClr val="EF7E5E"/>
                </a:solidFill>
                <a:latin typeface="Helvetica"/>
                <a:cs typeface="Helvetica"/>
              </a:defRPr>
            </a:lvl1pPr>
            <a:lvl2pPr marL="0" indent="0">
              <a:buFont typeface="Arial"/>
              <a:buNone/>
              <a:defRPr/>
            </a:lvl2pPr>
            <a:lvl3pPr marL="169863" indent="-169863">
              <a:defRPr/>
            </a:lvl3pPr>
            <a:lvl4pPr marL="400050" indent="-230188">
              <a:defRPr/>
            </a:lvl4pPr>
            <a:lvl5pPr marL="631825" indent="-231775">
              <a:defRPr/>
            </a:lvl5p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09933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Tx/>
              <a:defRPr>
                <a:solidFill>
                  <a:srgbClr val="FFFFFF"/>
                </a:solidFill>
              </a:defRPr>
            </a:lvl1pPr>
            <a:lvl2pPr>
              <a:buClrTx/>
              <a:defRPr>
                <a:solidFill>
                  <a:srgbClr val="FFFFFF"/>
                </a:solidFill>
              </a:defRPr>
            </a:lvl2pPr>
            <a:lvl3pPr>
              <a:buClrTx/>
              <a:defRPr>
                <a:solidFill>
                  <a:srgbClr val="FFFFFF"/>
                </a:solidFill>
              </a:defRPr>
            </a:lvl3pPr>
            <a:lvl4pPr>
              <a:buClrTx/>
              <a:defRPr>
                <a:solidFill>
                  <a:srgbClr val="FFFFFF"/>
                </a:solidFill>
              </a:defRPr>
            </a:lvl4pPr>
            <a:lvl5pPr>
              <a:buClrTx/>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4082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p>
            <a:r>
              <a:rPr lang="en-US" dirty="0"/>
              <a:t>Click to edit Master title style</a:t>
            </a:r>
          </a:p>
        </p:txBody>
      </p:sp>
      <p:sp>
        <p:nvSpPr>
          <p:cNvPr id="3" name="Content Placeholder 2"/>
          <p:cNvSpPr>
            <a:spLocks noGrp="1"/>
          </p:cNvSpPr>
          <p:nvPr>
            <p:ph sz="half" idx="1"/>
          </p:nvPr>
        </p:nvSpPr>
        <p:spPr>
          <a:xfrm>
            <a:off x="5053641" y="1335618"/>
            <a:ext cx="3582361" cy="472651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206503" y="1335618"/>
            <a:ext cx="3582361" cy="472651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345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4697" y="0"/>
            <a:ext cx="7428153" cy="972900"/>
          </a:xfrm>
          <a:prstGeom prst="rect">
            <a:avLst/>
          </a:prstGeom>
        </p:spPr>
        <p:txBody>
          <a:bodyPr vert="horz" lIns="0" tIns="0" rIns="0" bIns="0" rtlCol="0" anchor="b" anchorCtr="0">
            <a:normAutofit/>
          </a:bodyPr>
          <a:lstStyle/>
          <a:p>
            <a:r>
              <a:rPr lang="en-US" dirty="0"/>
              <a:t>Click to edit Master title style</a:t>
            </a:r>
          </a:p>
        </p:txBody>
      </p:sp>
      <p:sp>
        <p:nvSpPr>
          <p:cNvPr id="3" name="Text Placeholder 2"/>
          <p:cNvSpPr>
            <a:spLocks noGrp="1"/>
          </p:cNvSpPr>
          <p:nvPr>
            <p:ph type="body" idx="1"/>
          </p:nvPr>
        </p:nvSpPr>
        <p:spPr>
          <a:xfrm>
            <a:off x="1214697" y="1355361"/>
            <a:ext cx="7428153" cy="469225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250952" y="0"/>
            <a:ext cx="745390" cy="108175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p:nvSpPr>
        <p:spPr>
          <a:xfrm>
            <a:off x="250952" y="607777"/>
            <a:ext cx="74539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2700" smtClean="0">
                <a:solidFill>
                  <a:schemeClr val="bg1"/>
                </a:solidFill>
                <a:latin typeface="Helvetica Light"/>
                <a:cs typeface="Helvetica Light"/>
              </a:rPr>
              <a:pPr algn="ctr">
                <a:lnSpc>
                  <a:spcPct val="90000"/>
                </a:lnSpc>
                <a:spcBef>
                  <a:spcPts val="0"/>
                </a:spcBef>
              </a:pPr>
              <a:t>‹#›</a:t>
            </a:fld>
            <a:endParaRPr lang="en-US" sz="2700" dirty="0">
              <a:solidFill>
                <a:schemeClr val="bg1"/>
              </a:solidFill>
              <a:latin typeface="Helvetica Light"/>
              <a:cs typeface="Helvetica Light"/>
            </a:endParaRPr>
          </a:p>
        </p:txBody>
      </p:sp>
      <p:sp>
        <p:nvSpPr>
          <p:cNvPr id="9" name="Rectangle 8"/>
          <p:cNvSpPr/>
          <p:nvPr/>
        </p:nvSpPr>
        <p:spPr>
          <a:xfrm>
            <a:off x="0" y="6523863"/>
            <a:ext cx="9144000" cy="3341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25247" y="6613716"/>
            <a:ext cx="6068142" cy="184666"/>
          </a:xfrm>
          <a:prstGeom prst="rect">
            <a:avLst/>
          </a:prstGeom>
        </p:spPr>
        <p:txBody>
          <a:bodyPr wrap="square" lIns="0" tIns="0" rIns="0" bIns="0">
            <a:spAutoFit/>
          </a:bodyPr>
          <a:lstStyle/>
          <a:p>
            <a:r>
              <a:rPr lang="el-GR" sz="1200" b="0" i="0" dirty="0">
                <a:solidFill>
                  <a:schemeClr val="bg1"/>
                </a:solidFill>
                <a:latin typeface="Helvetica"/>
                <a:cs typeface="Helvetica"/>
              </a:rPr>
              <a:t>Παιδαγωγικό</a:t>
            </a:r>
            <a:r>
              <a:rPr lang="el-GR" sz="1200" b="0" i="0" baseline="0" dirty="0">
                <a:solidFill>
                  <a:schemeClr val="bg1"/>
                </a:solidFill>
                <a:latin typeface="Helvetica"/>
                <a:cs typeface="Helvetica"/>
              </a:rPr>
              <a:t> Τμήμα Δημοτικής Εκπαίδευσης, Πανεπιστήμιο Δυτικής Μακεδονίας</a:t>
            </a:r>
            <a:endParaRPr lang="en-US" sz="1200" b="1" i="0" dirty="0">
              <a:solidFill>
                <a:schemeClr val="bg1"/>
              </a:solidFill>
              <a:latin typeface="Helvetica"/>
              <a:cs typeface="Helvetica"/>
            </a:endParaRPr>
          </a:p>
        </p:txBody>
      </p:sp>
      <p:sp>
        <p:nvSpPr>
          <p:cNvPr id="16" name="Oval 15"/>
          <p:cNvSpPr/>
          <p:nvPr/>
        </p:nvSpPr>
        <p:spPr>
          <a:xfrm>
            <a:off x="7968615"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8349663"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Freeform 19"/>
          <p:cNvSpPr/>
          <p:nvPr/>
        </p:nvSpPr>
        <p:spPr>
          <a:xfrm rot="5400000">
            <a:off x="8453493" y="6460522"/>
            <a:ext cx="136228" cy="123144"/>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Freeform 20"/>
          <p:cNvSpPr/>
          <p:nvPr/>
        </p:nvSpPr>
        <p:spPr>
          <a:xfrm rot="16200000">
            <a:off x="8050903" y="6460521"/>
            <a:ext cx="136230" cy="123147"/>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Action Button: Custom 21">
            <a:hlinkClick r:id="" action="ppaction://hlinkshowjump?jump=previousslide" highlightClick="1"/>
          </p:cNvPr>
          <p:cNvSpPr/>
          <p:nvPr/>
        </p:nvSpPr>
        <p:spPr>
          <a:xfrm>
            <a:off x="7930926"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Action Button: Custom 22">
            <a:hlinkClick r:id="" action="ppaction://hlinkshowjump?jump=nextslide" highlightClick="1"/>
          </p:cNvPr>
          <p:cNvSpPr/>
          <p:nvPr/>
        </p:nvSpPr>
        <p:spPr>
          <a:xfrm>
            <a:off x="8329834"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0">
            <a:extLst>
              <a:ext uri="{28A0092B-C50C-407E-A947-70E740481C1C}">
                <a14:useLocalDpi xmlns:a14="http://schemas.microsoft.com/office/drawing/2010/main" val="0"/>
              </a:ext>
            </a:extLst>
          </a:blip>
          <a:stretch>
            <a:fillRect/>
          </a:stretch>
        </p:blipFill>
        <p:spPr>
          <a:xfrm>
            <a:off x="53133" y="6314304"/>
            <a:ext cx="570512" cy="553733"/>
          </a:xfrm>
          <a:prstGeom prst="rect">
            <a:avLst/>
          </a:prstGeom>
        </p:spPr>
      </p:pic>
    </p:spTree>
    <p:extLst>
      <p:ext uri="{BB962C8B-B14F-4D97-AF65-F5344CB8AC3E}">
        <p14:creationId xmlns:p14="http://schemas.microsoft.com/office/powerpoint/2010/main" val="260394488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71" r:id="rId3"/>
    <p:sldLayoutId id="2147483672" r:id="rId4"/>
    <p:sldLayoutId id="2147483682" r:id="rId5"/>
    <p:sldLayoutId id="2147483650" r:id="rId6"/>
    <p:sldLayoutId id="2147483675" r:id="rId7"/>
    <p:sldLayoutId id="2147483663" r:id="rId8"/>
    <p:sldLayoutId id="2147483652" r:id="rId9"/>
    <p:sldLayoutId id="2147483667" r:id="rId10"/>
    <p:sldLayoutId id="2147483673" r:id="rId11"/>
    <p:sldLayoutId id="2147483674" r:id="rId12"/>
    <p:sldLayoutId id="2147483654" r:id="rId13"/>
    <p:sldLayoutId id="2147483684" r:id="rId14"/>
    <p:sldLayoutId id="2147483655" r:id="rId15"/>
    <p:sldLayoutId id="2147483660" r:id="rId16"/>
    <p:sldLayoutId id="2147483683" r:id="rId17"/>
    <p:sldLayoutId id="2147483661" r:id="rId18"/>
    <p:sldLayoutId id="2147483665" r:id="rId19"/>
    <p:sldLayoutId id="2147483664" r:id="rId20"/>
    <p:sldLayoutId id="2147483666" r:id="rId21"/>
    <p:sldLayoutId id="2147483679" r:id="rId22"/>
    <p:sldLayoutId id="2147483669" r:id="rId23"/>
    <p:sldLayoutId id="2147483680" r:id="rId24"/>
    <p:sldLayoutId id="2147483670" r:id="rId25"/>
    <p:sldLayoutId id="2147483681" r:id="rId26"/>
    <p:sldLayoutId id="2147483677" r:id="rId27"/>
    <p:sldLayoutId id="2147483678" r:id="rId28"/>
  </p:sldLayoutIdLst>
  <p:hf sldNum="0" hdr="0"/>
  <p:txStyles>
    <p:titleStyle>
      <a:lvl1pPr algn="l" defTabSz="457200" rtl="0" eaLnBrk="1" latinLnBrk="0" hangingPunct="1">
        <a:lnSpc>
          <a:spcPct val="90000"/>
        </a:lnSpc>
        <a:spcBef>
          <a:spcPts val="0"/>
        </a:spcBef>
        <a:buNone/>
        <a:defRPr sz="2700" b="0" i="0" kern="1200" spc="-40" baseline="0">
          <a:solidFill>
            <a:schemeClr val="bg2"/>
          </a:solidFill>
          <a:latin typeface="Helvetica Light"/>
          <a:ea typeface="+mj-ea"/>
          <a:cs typeface="Helvetica Light"/>
        </a:defRPr>
      </a:lvl1pPr>
    </p:titleStyle>
    <p:body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965200" y="424632"/>
            <a:ext cx="7543800" cy="1574800"/>
          </a:xfrm>
        </p:spPr>
        <p:style>
          <a:lnRef idx="1">
            <a:schemeClr val="accent2"/>
          </a:lnRef>
          <a:fillRef idx="3">
            <a:schemeClr val="accent2"/>
          </a:fillRef>
          <a:effectRef idx="2">
            <a:schemeClr val="accent2"/>
          </a:effectRef>
          <a:fontRef idx="minor">
            <a:schemeClr val="lt1"/>
          </a:fontRef>
        </p:style>
        <p:txBody>
          <a:bodyPr>
            <a:normAutofit/>
          </a:bodyPr>
          <a:lstStyle/>
          <a:p>
            <a:pPr algn="ctr"/>
            <a:r>
              <a:rPr lang="el-GR" dirty="0">
                <a:solidFill>
                  <a:srgbClr val="FF0000"/>
                </a:solidFill>
              </a:rPr>
              <a:t>Η ανάπτυξη της Εκπαίδευσης των Μαθηματικών ή της Διδακτικής των Μαθηματικών ως ένα Ακαδημαϊκό πεδίο </a:t>
            </a:r>
            <a:endParaRPr lang="en-US" sz="3100" dirty="0">
              <a:solidFill>
                <a:srgbClr val="FF0000"/>
              </a:solidFill>
              <a:latin typeface="Helvetica"/>
              <a:cs typeface="Helvetica"/>
            </a:endParaRPr>
          </a:p>
        </p:txBody>
      </p:sp>
      <p:sp>
        <p:nvSpPr>
          <p:cNvPr id="9" name="Text Placeholder 8"/>
          <p:cNvSpPr>
            <a:spLocks noGrp="1"/>
          </p:cNvSpPr>
          <p:nvPr>
            <p:ph type="body" sz="quarter" idx="10"/>
          </p:nvPr>
        </p:nvSpPr>
        <p:spPr>
          <a:xfrm>
            <a:off x="482600" y="2357967"/>
            <a:ext cx="7686679" cy="3132661"/>
          </a:xfrm>
        </p:spPr>
        <p:txBody>
          <a:bodyPr>
            <a:normAutofit/>
          </a:bodyPr>
          <a:lstStyle/>
          <a:p>
            <a:r>
              <a:rPr lang="el-GR" sz="1800" dirty="0">
                <a:solidFill>
                  <a:srgbClr val="002060"/>
                </a:solidFill>
                <a:cs typeface="Helvetica"/>
              </a:rPr>
              <a:t>Χαράλαμπος </a:t>
            </a:r>
            <a:r>
              <a:rPr lang="el-GR" sz="1800" dirty="0" err="1">
                <a:solidFill>
                  <a:srgbClr val="002060"/>
                </a:solidFill>
                <a:cs typeface="Helvetica"/>
              </a:rPr>
              <a:t>Λεμονίδης</a:t>
            </a:r>
            <a:r>
              <a:rPr lang="el-GR" sz="1800" dirty="0">
                <a:solidFill>
                  <a:srgbClr val="002060"/>
                </a:solidFill>
                <a:cs typeface="Helvetica"/>
              </a:rPr>
              <a:t> </a:t>
            </a:r>
            <a:endParaRPr lang="en-US" sz="1800" dirty="0">
              <a:solidFill>
                <a:srgbClr val="002060"/>
              </a:solidFill>
              <a:cs typeface="Helvetica"/>
            </a:endParaRPr>
          </a:p>
          <a:p>
            <a:r>
              <a:rPr lang="el-GR" sz="1800" dirty="0">
                <a:solidFill>
                  <a:srgbClr val="002060"/>
                </a:solidFill>
                <a:cs typeface="Helvetica"/>
              </a:rPr>
              <a:t>Καθηγητής </a:t>
            </a:r>
            <a:endParaRPr lang="en-US" sz="1800" dirty="0">
              <a:solidFill>
                <a:srgbClr val="002060"/>
              </a:solidFill>
              <a:cs typeface="Helvetica"/>
            </a:endParaRPr>
          </a:p>
          <a:p>
            <a:endParaRPr lang="en-US" sz="1800" dirty="0">
              <a:solidFill>
                <a:srgbClr val="002060"/>
              </a:solidFill>
              <a:cs typeface="Helvetica"/>
            </a:endParaRPr>
          </a:p>
          <a:p>
            <a:endParaRPr lang="en-US" sz="1800" dirty="0">
              <a:solidFill>
                <a:srgbClr val="002060"/>
              </a:solidFill>
            </a:endParaRPr>
          </a:p>
        </p:txBody>
      </p:sp>
      <p:sp>
        <p:nvSpPr>
          <p:cNvPr id="10" name="Text Placeholder 9"/>
          <p:cNvSpPr>
            <a:spLocks noGrp="1"/>
          </p:cNvSpPr>
          <p:nvPr>
            <p:ph type="body" sz="quarter" idx="11"/>
          </p:nvPr>
        </p:nvSpPr>
        <p:spPr/>
        <p:txBody>
          <a:bodyPr/>
          <a:lstStyle/>
          <a:p>
            <a:r>
              <a:rPr lang="el-GR" b="1" dirty="0"/>
              <a:t>6</a:t>
            </a:r>
            <a:r>
              <a:rPr lang="en-US" b="1" dirty="0"/>
              <a:t> </a:t>
            </a:r>
            <a:r>
              <a:rPr lang="el-GR" b="1" dirty="0"/>
              <a:t>Οκτωβρίου</a:t>
            </a:r>
            <a:r>
              <a:rPr lang="en-US" b="1" dirty="0"/>
              <a:t> 202</a:t>
            </a:r>
            <a:r>
              <a:rPr lang="el-GR" b="1" dirty="0"/>
              <a:t>3</a:t>
            </a:r>
            <a:endParaRPr lang="en-US" b="1" dirty="0"/>
          </a:p>
        </p:txBody>
      </p:sp>
    </p:spTree>
    <p:extLst>
      <p:ext uri="{BB962C8B-B14F-4D97-AF65-F5344CB8AC3E}">
        <p14:creationId xmlns:p14="http://schemas.microsoft.com/office/powerpoint/2010/main" val="2682975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ubtitle 3"/>
          <p:cNvSpPr txBox="1">
            <a:spLocks/>
          </p:cNvSpPr>
          <p:nvPr/>
        </p:nvSpPr>
        <p:spPr>
          <a:xfrm>
            <a:off x="330200" y="1714500"/>
            <a:ext cx="8648700" cy="46101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l-GR" sz="2800" dirty="0">
              <a:solidFill>
                <a:srgbClr val="00B050"/>
              </a:solidFill>
            </a:endParaRPr>
          </a:p>
          <a:p>
            <a:pPr>
              <a:buFont typeface="Wingdings" panose="05000000000000000000" pitchFamily="2" charset="2"/>
              <a:buChar char="Ø"/>
            </a:pPr>
            <a:endParaRPr lang="el-GR" sz="2800" dirty="0">
              <a:solidFill>
                <a:schemeClr val="tx1"/>
              </a:solidFill>
            </a:endParaRPr>
          </a:p>
        </p:txBody>
      </p:sp>
      <p:sp>
        <p:nvSpPr>
          <p:cNvPr id="10" name="Subtitle 3"/>
          <p:cNvSpPr txBox="1">
            <a:spLocks/>
          </p:cNvSpPr>
          <p:nvPr/>
        </p:nvSpPr>
        <p:spPr>
          <a:xfrm>
            <a:off x="228600" y="990600"/>
            <a:ext cx="8712200" cy="4902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l-GR" sz="2800" dirty="0">
              <a:solidFill>
                <a:schemeClr val="tx1"/>
              </a:solidFill>
            </a:endParaRPr>
          </a:p>
        </p:txBody>
      </p:sp>
      <p:sp>
        <p:nvSpPr>
          <p:cNvPr id="5" name="Subtitle 3"/>
          <p:cNvSpPr txBox="1">
            <a:spLocks/>
          </p:cNvSpPr>
          <p:nvPr/>
        </p:nvSpPr>
        <p:spPr>
          <a:xfrm>
            <a:off x="165100" y="863600"/>
            <a:ext cx="8775700" cy="52578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Aft>
                <a:spcPts val="1440"/>
              </a:spcAft>
              <a:buFont typeface="Arial" panose="020B0604020202020204" pitchFamily="34" charset="0"/>
              <a:buChar char="•"/>
            </a:pPr>
            <a:r>
              <a:rPr lang="el-GR" sz="2400" dirty="0">
                <a:effectLst/>
                <a:latin typeface="Times New Roman" panose="02020603050405020304" pitchFamily="18" charset="0"/>
                <a:ea typeface="Times New Roman"/>
                <a:cs typeface="Times New Roman" panose="02020603050405020304" pitchFamily="18" charset="0"/>
              </a:rPr>
              <a:t> </a:t>
            </a:r>
            <a:r>
              <a:rPr lang="el-GR" sz="2400" dirty="0">
                <a:latin typeface="Times New Roman" panose="02020603050405020304" pitchFamily="18" charset="0"/>
                <a:ea typeface="Times New Roman"/>
                <a:cs typeface="Times New Roman" panose="02020603050405020304" pitchFamily="18" charset="0"/>
              </a:rPr>
              <a:t>Ο Γάλλος μαθηματικός </a:t>
            </a:r>
            <a:r>
              <a:rPr lang="el-GR" sz="2400" dirty="0" err="1">
                <a:latin typeface="Times New Roman" panose="02020603050405020304" pitchFamily="18" charset="0"/>
                <a:ea typeface="Times New Roman"/>
                <a:cs typeface="Times New Roman" panose="02020603050405020304" pitchFamily="18" charset="0"/>
              </a:rPr>
              <a:t>Jacques</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Hadamard</a:t>
            </a:r>
            <a:r>
              <a:rPr lang="el-GR" sz="2400" dirty="0">
                <a:latin typeface="Times New Roman" panose="02020603050405020304" pitchFamily="18" charset="0"/>
                <a:ea typeface="Times New Roman"/>
                <a:cs typeface="Times New Roman" panose="02020603050405020304" pitchFamily="18" charset="0"/>
              </a:rPr>
              <a:t> αργότερα ανέλαβε μια παρόμοια αλλά λιγότερο επίσημη έρευνα σχετικά με τις συνήθειες εργασίας των μαθηματικών στην Αμερική που πήγε κάπως βαθύτερα στις μεθόδους και τις εικόνες που χρησιμοποιούν (</a:t>
            </a:r>
            <a:r>
              <a:rPr lang="el-GR" sz="2400" dirty="0" err="1">
                <a:latin typeface="Times New Roman" panose="02020603050405020304" pitchFamily="18" charset="0"/>
                <a:ea typeface="Times New Roman"/>
                <a:cs typeface="Times New Roman" panose="02020603050405020304" pitchFamily="18" charset="0"/>
              </a:rPr>
              <a:t>Kilpatrick</a:t>
            </a:r>
            <a:r>
              <a:rPr lang="el-GR" sz="2400" dirty="0">
                <a:latin typeface="Times New Roman" panose="02020603050405020304" pitchFamily="18" charset="0"/>
                <a:ea typeface="Times New Roman"/>
                <a:cs typeface="Times New Roman" panose="02020603050405020304" pitchFamily="18" charset="0"/>
              </a:rPr>
              <a:t> 1992). </a:t>
            </a:r>
          </a:p>
          <a:p>
            <a:pPr marL="0" indent="0" algn="just">
              <a:lnSpc>
                <a:spcPct val="115000"/>
              </a:lnSpc>
              <a:spcAft>
                <a:spcPts val="1440"/>
              </a:spcAft>
              <a:buNone/>
            </a:pPr>
            <a:endParaRPr lang="el-GR" sz="2400" dirty="0">
              <a:latin typeface="Times New Roman" panose="02020603050405020304" pitchFamily="18" charset="0"/>
              <a:ea typeface="Times New Roman"/>
              <a:cs typeface="Times New Roman" panose="02020603050405020304" pitchFamily="18" charset="0"/>
            </a:endParaRPr>
          </a:p>
          <a:p>
            <a:pPr algn="just">
              <a:lnSpc>
                <a:spcPct val="115000"/>
              </a:lnSpc>
              <a:spcAft>
                <a:spcPts val="1440"/>
              </a:spcAft>
              <a:buFont typeface="Arial" panose="020B0604020202020204" pitchFamily="34" charset="0"/>
              <a:buChar char="•"/>
            </a:pPr>
            <a:r>
              <a:rPr lang="el-GR" sz="2400" dirty="0">
                <a:latin typeface="Times New Roman" panose="02020603050405020304" pitchFamily="18" charset="0"/>
                <a:ea typeface="Times New Roman"/>
                <a:cs typeface="Times New Roman" panose="02020603050405020304" pitchFamily="18" charset="0"/>
              </a:rPr>
              <a:t>Άλλοι νεότεροι ερευνητές ήταν ψυχολόγοι οι οποίοι ενδιαφέρθηκαν για το πώς σκέφτονται τα παιδιά και μαθαίνουν τις μαθηματικές ιδέες. </a:t>
            </a:r>
            <a:endParaRPr lang="el-GR" sz="2400" dirty="0">
              <a:effectLst/>
              <a:latin typeface="Times New Roman" panose="02020603050405020304" pitchFamily="18" charset="0"/>
              <a:ea typeface="Times New Roman"/>
              <a:cs typeface="Times New Roman" panose="02020603050405020304" pitchFamily="18" charset="0"/>
            </a:endParaRPr>
          </a:p>
        </p:txBody>
      </p:sp>
      <p:sp>
        <p:nvSpPr>
          <p:cNvPr id="6" name="Subtitle 3"/>
          <p:cNvSpPr txBox="1">
            <a:spLocks/>
          </p:cNvSpPr>
          <p:nvPr/>
        </p:nvSpPr>
        <p:spPr>
          <a:xfrm>
            <a:off x="152400" y="1511300"/>
            <a:ext cx="8750300" cy="45466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buNone/>
            </a:pPr>
            <a:endParaRPr lang="el-GR" sz="2800" dirty="0">
              <a:solidFill>
                <a:schemeClr val="tx1"/>
              </a:solidFill>
            </a:endParaRPr>
          </a:p>
        </p:txBody>
      </p:sp>
      <p:sp>
        <p:nvSpPr>
          <p:cNvPr id="8" name="Title 1"/>
          <p:cNvSpPr txBox="1">
            <a:spLocks/>
          </p:cNvSpPr>
          <p:nvPr/>
        </p:nvSpPr>
        <p:spPr>
          <a:xfrm>
            <a:off x="1257300" y="0"/>
            <a:ext cx="7322050" cy="406401"/>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Η Μαθηματική εκπαίδευση ως ένα </a:t>
            </a:r>
            <a:r>
              <a:rPr lang="el-GR" sz="2000" b="1" spc="-50" dirty="0">
                <a:solidFill>
                  <a:srgbClr val="282828"/>
                </a:solidFill>
                <a:latin typeface="Helvetica" pitchFamily="50" charset="0"/>
              </a:rPr>
              <a:t>ακαδημαϊκό πεδίο</a:t>
            </a:r>
            <a:endParaRPr lang="en-US" sz="2000" b="1" dirty="0">
              <a:latin typeface="Helvetica"/>
              <a:cs typeface="Helvetica"/>
            </a:endParaRPr>
          </a:p>
        </p:txBody>
      </p:sp>
    </p:spTree>
    <p:extLst>
      <p:ext uri="{BB962C8B-B14F-4D97-AF65-F5344CB8AC3E}">
        <p14:creationId xmlns:p14="http://schemas.microsoft.com/office/powerpoint/2010/main" val="3137978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ubtitle 3"/>
          <p:cNvSpPr txBox="1">
            <a:spLocks/>
          </p:cNvSpPr>
          <p:nvPr/>
        </p:nvSpPr>
        <p:spPr>
          <a:xfrm>
            <a:off x="330200" y="1714500"/>
            <a:ext cx="8648700" cy="46101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l-GR" sz="2800" dirty="0">
              <a:solidFill>
                <a:srgbClr val="00B050"/>
              </a:solidFill>
            </a:endParaRPr>
          </a:p>
          <a:p>
            <a:pPr>
              <a:buFont typeface="Wingdings" panose="05000000000000000000" pitchFamily="2" charset="2"/>
              <a:buChar char="Ø"/>
            </a:pPr>
            <a:endParaRPr lang="el-GR" sz="2800" dirty="0">
              <a:solidFill>
                <a:schemeClr val="tx1"/>
              </a:solidFill>
            </a:endParaRPr>
          </a:p>
        </p:txBody>
      </p:sp>
      <p:sp>
        <p:nvSpPr>
          <p:cNvPr id="10" name="Subtitle 3"/>
          <p:cNvSpPr txBox="1">
            <a:spLocks/>
          </p:cNvSpPr>
          <p:nvPr/>
        </p:nvSpPr>
        <p:spPr>
          <a:xfrm>
            <a:off x="228600" y="990600"/>
            <a:ext cx="8712200" cy="4902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l-GR" sz="2800" dirty="0">
              <a:solidFill>
                <a:schemeClr val="tx1"/>
              </a:solidFill>
            </a:endParaRPr>
          </a:p>
        </p:txBody>
      </p:sp>
      <p:sp>
        <p:nvSpPr>
          <p:cNvPr id="5" name="Subtitle 3"/>
          <p:cNvSpPr txBox="1">
            <a:spLocks/>
          </p:cNvSpPr>
          <p:nvPr/>
        </p:nvSpPr>
        <p:spPr>
          <a:xfrm>
            <a:off x="292100" y="863600"/>
            <a:ext cx="8648700" cy="5257800"/>
          </a:xfrm>
          <a:prstGeom prst="rect">
            <a:avLst/>
          </a:prstGeom>
        </p:spPr>
        <p:txBody>
          <a:bodyPr vert="horz" lIns="0" tIns="0" rIns="0" bIns="0" rtlCol="0">
            <a:normAutofit fontScale="92500"/>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Aft>
                <a:spcPts val="1440"/>
              </a:spcAft>
              <a:buFont typeface="Arial" panose="020B0604020202020204" pitchFamily="34" charset="0"/>
              <a:buChar char="•"/>
            </a:pPr>
            <a:r>
              <a:rPr lang="el-GR" sz="2400" dirty="0">
                <a:latin typeface="Times New Roman" panose="02020603050405020304" pitchFamily="18" charset="0"/>
                <a:ea typeface="Times New Roman"/>
                <a:cs typeface="Times New Roman" panose="02020603050405020304" pitchFamily="18" charset="0"/>
              </a:rPr>
              <a:t>Αρχίζοντας το 1875, με την ίδρυση του εργαστήριο του </a:t>
            </a:r>
            <a:r>
              <a:rPr lang="el-GR" sz="2400" dirty="0" err="1">
                <a:latin typeface="Times New Roman" panose="02020603050405020304" pitchFamily="18" charset="0"/>
                <a:ea typeface="Times New Roman"/>
                <a:cs typeface="Times New Roman" panose="02020603050405020304" pitchFamily="18" charset="0"/>
              </a:rPr>
              <a:t>Wilhelm</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Wundt</a:t>
            </a:r>
            <a:r>
              <a:rPr lang="el-GR" sz="2400" dirty="0">
                <a:latin typeface="Times New Roman" panose="02020603050405020304" pitchFamily="18" charset="0"/>
                <a:ea typeface="Times New Roman"/>
                <a:cs typeface="Times New Roman" panose="02020603050405020304" pitchFamily="18" charset="0"/>
              </a:rPr>
              <a:t> στη Λειψία και την εγκατάσταση του </a:t>
            </a:r>
            <a:r>
              <a:rPr lang="el-GR" sz="2400" dirty="0" err="1">
                <a:latin typeface="Times New Roman" panose="02020603050405020304" pitchFamily="18" charset="0"/>
                <a:ea typeface="Times New Roman"/>
                <a:cs typeface="Times New Roman" panose="02020603050405020304" pitchFamily="18" charset="0"/>
              </a:rPr>
              <a:t>William</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James</a:t>
            </a:r>
            <a:r>
              <a:rPr lang="el-GR" sz="2400" dirty="0">
                <a:latin typeface="Times New Roman" panose="02020603050405020304" pitchFamily="18" charset="0"/>
                <a:ea typeface="Times New Roman"/>
                <a:cs typeface="Times New Roman" panose="02020603050405020304" pitchFamily="18" charset="0"/>
              </a:rPr>
              <a:t> στο Χάρβαρντ, δεκάδες ψυχολογικά εργαστήρια ιδρύθηκαν στην Ευρώπη, την Ασία και τη Βόρεια Αμερική (</a:t>
            </a:r>
            <a:r>
              <a:rPr lang="el-GR" sz="2400" dirty="0" err="1">
                <a:latin typeface="Times New Roman" panose="02020603050405020304" pitchFamily="18" charset="0"/>
                <a:ea typeface="Times New Roman"/>
                <a:cs typeface="Times New Roman" panose="02020603050405020304" pitchFamily="18" charset="0"/>
              </a:rPr>
              <a:t>Kilpatrick</a:t>
            </a:r>
            <a:r>
              <a:rPr lang="el-GR" sz="2400" dirty="0">
                <a:latin typeface="Times New Roman" panose="02020603050405020304" pitchFamily="18" charset="0"/>
                <a:ea typeface="Times New Roman"/>
                <a:cs typeface="Times New Roman" panose="02020603050405020304" pitchFamily="18" charset="0"/>
              </a:rPr>
              <a:t> 1992). </a:t>
            </a:r>
          </a:p>
          <a:p>
            <a:pPr marL="0" indent="0" algn="just">
              <a:lnSpc>
                <a:spcPct val="115000"/>
              </a:lnSpc>
              <a:spcAft>
                <a:spcPts val="1440"/>
              </a:spcAft>
              <a:buNone/>
            </a:pPr>
            <a:r>
              <a:rPr lang="el-GR" sz="2400" dirty="0">
                <a:latin typeface="Times New Roman" panose="02020603050405020304" pitchFamily="18" charset="0"/>
                <a:ea typeface="Times New Roman"/>
                <a:cs typeface="Times New Roman" panose="02020603050405020304" pitchFamily="18" charset="0"/>
              </a:rPr>
              <a:t>Ψυχολόγοι, όπως ο </a:t>
            </a:r>
            <a:r>
              <a:rPr lang="el-GR" sz="2400" dirty="0" err="1">
                <a:latin typeface="Times New Roman" panose="02020603050405020304" pitchFamily="18" charset="0"/>
                <a:ea typeface="Times New Roman"/>
                <a:cs typeface="Times New Roman" panose="02020603050405020304" pitchFamily="18" charset="0"/>
              </a:rPr>
              <a:t>Alfred</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Binet</a:t>
            </a:r>
            <a:r>
              <a:rPr lang="el-GR" sz="2400" dirty="0">
                <a:latin typeface="Times New Roman" panose="02020603050405020304" pitchFamily="18" charset="0"/>
                <a:ea typeface="Times New Roman"/>
                <a:cs typeface="Times New Roman" panose="02020603050405020304" pitchFamily="18" charset="0"/>
              </a:rPr>
              <a:t>, ο συνάδελφός του </a:t>
            </a:r>
            <a:r>
              <a:rPr lang="el-GR" sz="2400" dirty="0" err="1">
                <a:latin typeface="Times New Roman" panose="02020603050405020304" pitchFamily="18" charset="0"/>
                <a:ea typeface="Times New Roman"/>
                <a:cs typeface="Times New Roman" panose="02020603050405020304" pitchFamily="18" charset="0"/>
              </a:rPr>
              <a:t>Jean</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Piaget</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Max</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Wertheimer</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Otto</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Selz</a:t>
            </a:r>
            <a:r>
              <a:rPr lang="el-GR" sz="2400" dirty="0">
                <a:latin typeface="Times New Roman" panose="02020603050405020304" pitchFamily="18" charset="0"/>
                <a:ea typeface="Times New Roman"/>
                <a:cs typeface="Times New Roman" panose="02020603050405020304" pitchFamily="18" charset="0"/>
              </a:rPr>
              <a:t>, και ο </a:t>
            </a:r>
            <a:r>
              <a:rPr lang="el-GR" sz="2400" dirty="0" err="1">
                <a:latin typeface="Times New Roman" panose="02020603050405020304" pitchFamily="18" charset="0"/>
                <a:ea typeface="Times New Roman"/>
                <a:cs typeface="Times New Roman" panose="02020603050405020304" pitchFamily="18" charset="0"/>
              </a:rPr>
              <a:t>Lev</a:t>
            </a:r>
            <a:r>
              <a:rPr lang="el-GR" sz="2400" dirty="0">
                <a:latin typeface="Times New Roman" panose="02020603050405020304" pitchFamily="18" charset="0"/>
                <a:ea typeface="Times New Roman"/>
                <a:cs typeface="Times New Roman" panose="02020603050405020304" pitchFamily="18" charset="0"/>
              </a:rPr>
              <a:t> </a:t>
            </a:r>
            <a:r>
              <a:rPr lang="el-GR" sz="2400" dirty="0" err="1">
                <a:latin typeface="Times New Roman" panose="02020603050405020304" pitchFamily="18" charset="0"/>
                <a:ea typeface="Times New Roman"/>
                <a:cs typeface="Times New Roman" panose="02020603050405020304" pitchFamily="18" charset="0"/>
              </a:rPr>
              <a:t>Vygotsky</a:t>
            </a:r>
            <a:r>
              <a:rPr lang="el-GR" sz="2400" dirty="0">
                <a:latin typeface="Times New Roman" panose="02020603050405020304" pitchFamily="18" charset="0"/>
                <a:ea typeface="Times New Roman"/>
                <a:cs typeface="Times New Roman" panose="02020603050405020304" pitchFamily="18" charset="0"/>
              </a:rPr>
              <a:t> διερεύνησαν τη νοητική ικανότητα και τον παραγωγικό τρόπο σκέψης, χρησιμοποιώντας μαθηματικά έργα.</a:t>
            </a:r>
          </a:p>
          <a:p>
            <a:pPr marL="0" indent="0" algn="just">
              <a:lnSpc>
                <a:spcPct val="115000"/>
              </a:lnSpc>
              <a:spcAft>
                <a:spcPts val="1440"/>
              </a:spcAft>
              <a:buNone/>
            </a:pPr>
            <a:r>
              <a:rPr lang="el-GR" sz="2400" dirty="0">
                <a:effectLst/>
                <a:latin typeface="Times New Roman" panose="02020603050405020304" pitchFamily="18" charset="0"/>
                <a:ea typeface="Times New Roman"/>
                <a:cs typeface="Times New Roman" panose="02020603050405020304" pitchFamily="18" charset="0"/>
              </a:rPr>
              <a:t>Η ψυχολογία έγινε η λεγόμενη κύρια επιστήμη του σχολείου: "Η ψυχολογία έγινε η κατευθυντήρια επιστήμη του σχολείου, που προσδίδει στους επίδοξους δασκάλους τη μεθοδολογία της διδασκαλίας, στα διάφορα σχολικά μαθήματα, το μεγάλο έργο των σχολών των εκπαιδευτικών» (</a:t>
            </a:r>
            <a:r>
              <a:rPr lang="el-GR" sz="2400" dirty="0" err="1">
                <a:effectLst/>
                <a:latin typeface="Times New Roman" panose="02020603050405020304" pitchFamily="18" charset="0"/>
                <a:ea typeface="Times New Roman"/>
                <a:cs typeface="Times New Roman" panose="02020603050405020304" pitchFamily="18" charset="0"/>
              </a:rPr>
              <a:t>Cubberley</a:t>
            </a:r>
            <a:r>
              <a:rPr lang="el-GR" sz="2400" dirty="0">
                <a:effectLst/>
                <a:latin typeface="Times New Roman" panose="02020603050405020304" pitchFamily="18" charset="0"/>
                <a:ea typeface="Times New Roman"/>
                <a:cs typeface="Times New Roman" panose="02020603050405020304" pitchFamily="18" charset="0"/>
              </a:rPr>
              <a:t> 1919, 400 σελ.). </a:t>
            </a:r>
          </a:p>
        </p:txBody>
      </p:sp>
      <p:sp>
        <p:nvSpPr>
          <p:cNvPr id="6" name="Subtitle 3"/>
          <p:cNvSpPr txBox="1">
            <a:spLocks/>
          </p:cNvSpPr>
          <p:nvPr/>
        </p:nvSpPr>
        <p:spPr>
          <a:xfrm>
            <a:off x="152400" y="1511300"/>
            <a:ext cx="8750300" cy="45466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buNone/>
            </a:pPr>
            <a:endParaRPr lang="el-GR" sz="2800" dirty="0">
              <a:solidFill>
                <a:schemeClr val="tx1"/>
              </a:solidFill>
            </a:endParaRPr>
          </a:p>
        </p:txBody>
      </p:sp>
      <p:sp>
        <p:nvSpPr>
          <p:cNvPr id="8" name="Title 1"/>
          <p:cNvSpPr txBox="1">
            <a:spLocks/>
          </p:cNvSpPr>
          <p:nvPr/>
        </p:nvSpPr>
        <p:spPr>
          <a:xfrm>
            <a:off x="1257300" y="0"/>
            <a:ext cx="7322050" cy="406401"/>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Η Μαθηματική εκπαίδευση ως ένα </a:t>
            </a:r>
            <a:r>
              <a:rPr lang="el-GR" sz="2000" b="1" spc="-50" dirty="0">
                <a:solidFill>
                  <a:srgbClr val="282828"/>
                </a:solidFill>
                <a:latin typeface="Helvetica" pitchFamily="50" charset="0"/>
              </a:rPr>
              <a:t>ακαδημαϊκό πεδίο</a:t>
            </a:r>
            <a:endParaRPr lang="en-US" sz="2000" b="1" dirty="0">
              <a:latin typeface="Helvetica"/>
              <a:cs typeface="Helvetica"/>
            </a:endParaRPr>
          </a:p>
        </p:txBody>
      </p:sp>
    </p:spTree>
    <p:extLst>
      <p:ext uri="{BB962C8B-B14F-4D97-AF65-F5344CB8AC3E}">
        <p14:creationId xmlns:p14="http://schemas.microsoft.com/office/powerpoint/2010/main" val="2622116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a:xfrm>
            <a:off x="355600" y="698500"/>
            <a:ext cx="8572499" cy="5829300"/>
          </a:xfrm>
        </p:spPr>
        <p:txBody>
          <a:bodyPr>
            <a:normAutofit/>
          </a:bodyPr>
          <a:lstStyle/>
          <a:p>
            <a:pPr>
              <a:lnSpc>
                <a:spcPct val="115000"/>
              </a:lnSpc>
              <a:spcBef>
                <a:spcPts val="1200"/>
              </a:spcBef>
              <a:spcAft>
                <a:spcPts val="600"/>
              </a:spcAft>
              <a:buFont typeface="Arial" panose="020B0604020202020204" pitchFamily="34" charset="0"/>
              <a:buChar char="•"/>
            </a:pPr>
            <a:r>
              <a:rPr lang="el-GR" sz="2000" dirty="0">
                <a:latin typeface="Times New Roman" panose="02020603050405020304" pitchFamily="18" charset="0"/>
                <a:ea typeface="Times New Roman"/>
                <a:cs typeface="Times New Roman" panose="02020603050405020304" pitchFamily="18" charset="0"/>
              </a:rPr>
              <a:t>Το 1908 ιδρύθηκε η International Commission on </a:t>
            </a:r>
            <a:r>
              <a:rPr lang="el-GR" sz="2000" dirty="0" err="1">
                <a:latin typeface="Times New Roman" panose="02020603050405020304" pitchFamily="18" charset="0"/>
                <a:ea typeface="Times New Roman"/>
                <a:cs typeface="Times New Roman" panose="02020603050405020304" pitchFamily="18" charset="0"/>
              </a:rPr>
              <a:t>Mathematical</a:t>
            </a:r>
            <a:r>
              <a:rPr lang="el-GR" sz="2000" dirty="0">
                <a:latin typeface="Times New Roman" panose="02020603050405020304" pitchFamily="18" charset="0"/>
                <a:ea typeface="Times New Roman"/>
                <a:cs typeface="Times New Roman" panose="02020603050405020304" pitchFamily="18" charset="0"/>
              </a:rPr>
              <a:t> </a:t>
            </a:r>
            <a:r>
              <a:rPr lang="el-GR" sz="2000" dirty="0" err="1">
                <a:latin typeface="Times New Roman" panose="02020603050405020304" pitchFamily="18" charset="0"/>
                <a:ea typeface="Times New Roman"/>
                <a:cs typeface="Times New Roman" panose="02020603050405020304" pitchFamily="18" charset="0"/>
              </a:rPr>
              <a:t>Instruction</a:t>
            </a:r>
            <a:r>
              <a:rPr lang="el-GR" sz="2000" dirty="0">
                <a:latin typeface="Times New Roman" panose="02020603050405020304" pitchFamily="18" charset="0"/>
                <a:ea typeface="Times New Roman"/>
                <a:cs typeface="Times New Roman" panose="02020603050405020304" pitchFamily="18" charset="0"/>
              </a:rPr>
              <a:t> (ICTM) στο τέταρτο Διεθνές Συνέδριο των Μαθηματικών στη Ρώμη και ο </a:t>
            </a:r>
            <a:r>
              <a:rPr lang="el-GR" sz="2000" dirty="0" err="1">
                <a:latin typeface="Times New Roman" panose="02020603050405020304" pitchFamily="18" charset="0"/>
                <a:ea typeface="Times New Roman"/>
                <a:cs typeface="Times New Roman" panose="02020603050405020304" pitchFamily="18" charset="0"/>
              </a:rPr>
              <a:t>Felix</a:t>
            </a:r>
            <a:r>
              <a:rPr lang="el-GR" sz="2000" dirty="0">
                <a:latin typeface="Times New Roman" panose="02020603050405020304" pitchFamily="18" charset="0"/>
                <a:ea typeface="Times New Roman"/>
                <a:cs typeface="Times New Roman" panose="02020603050405020304" pitchFamily="18" charset="0"/>
              </a:rPr>
              <a:t> </a:t>
            </a:r>
            <a:r>
              <a:rPr lang="el-GR" sz="2000" dirty="0" err="1">
                <a:latin typeface="Times New Roman" panose="02020603050405020304" pitchFamily="18" charset="0"/>
                <a:ea typeface="Times New Roman"/>
                <a:cs typeface="Times New Roman" panose="02020603050405020304" pitchFamily="18" charset="0"/>
              </a:rPr>
              <a:t>Klein</a:t>
            </a:r>
            <a:r>
              <a:rPr lang="el-GR" sz="2000" dirty="0">
                <a:latin typeface="Times New Roman" panose="02020603050405020304" pitchFamily="18" charset="0"/>
                <a:ea typeface="Times New Roman"/>
                <a:cs typeface="Times New Roman" panose="02020603050405020304" pitchFamily="18" charset="0"/>
              </a:rPr>
              <a:t> γίνεται ο πρώτος πρόεδρος αυτής της επιτροπής. Ο σκοπός του ήταν «να υποβάλει έκθεση σχετικά με την κατάσταση της διδασκαλίας των μαθηματικών σε όλα τα επίπεδα της εκπαίδευσης σε όλο τον κόσμο" (</a:t>
            </a:r>
            <a:r>
              <a:rPr lang="el-GR" sz="2000" dirty="0" err="1">
                <a:latin typeface="Times New Roman" panose="02020603050405020304" pitchFamily="18" charset="0"/>
                <a:ea typeface="Times New Roman"/>
                <a:cs typeface="Times New Roman" panose="02020603050405020304" pitchFamily="18" charset="0"/>
              </a:rPr>
              <a:t>Kilpatrick</a:t>
            </a:r>
            <a:r>
              <a:rPr lang="el-GR" sz="2000" dirty="0">
                <a:latin typeface="Times New Roman" panose="02020603050405020304" pitchFamily="18" charset="0"/>
                <a:ea typeface="Times New Roman"/>
                <a:cs typeface="Times New Roman" panose="02020603050405020304" pitchFamily="18" charset="0"/>
              </a:rPr>
              <a:t> 1992, σ. 6). </a:t>
            </a:r>
          </a:p>
          <a:p>
            <a:pPr>
              <a:lnSpc>
                <a:spcPct val="115000"/>
              </a:lnSpc>
              <a:spcBef>
                <a:spcPts val="1200"/>
              </a:spcBef>
              <a:spcAft>
                <a:spcPts val="600"/>
              </a:spcAft>
              <a:buFont typeface="Arial" panose="020B0604020202020204" pitchFamily="34" charset="0"/>
              <a:buChar char="•"/>
            </a:pPr>
            <a:r>
              <a:rPr lang="el-GR" sz="2000" dirty="0">
                <a:latin typeface="Times New Roman" panose="02020603050405020304" pitchFamily="18" charset="0"/>
                <a:ea typeface="Times New Roman"/>
                <a:cs typeface="Times New Roman" panose="02020603050405020304" pitchFamily="18" charset="0"/>
              </a:rPr>
              <a:t>Το 1912, στο Πέμπτο Διεθνές Συνέδριο στο </a:t>
            </a:r>
            <a:r>
              <a:rPr lang="el-GR" sz="2000" dirty="0" err="1">
                <a:latin typeface="Times New Roman" panose="02020603050405020304" pitchFamily="18" charset="0"/>
                <a:ea typeface="Times New Roman"/>
                <a:cs typeface="Times New Roman" panose="02020603050405020304" pitchFamily="18" charset="0"/>
              </a:rPr>
              <a:t>Cambridge</a:t>
            </a:r>
            <a:r>
              <a:rPr lang="el-GR" sz="2000" dirty="0">
                <a:latin typeface="Times New Roman" panose="02020603050405020304" pitchFamily="18" charset="0"/>
                <a:ea typeface="Times New Roman"/>
                <a:cs typeface="Times New Roman" panose="02020603050405020304" pitchFamily="18" charset="0"/>
              </a:rPr>
              <a:t> της Αγγλίας, περίπου 17 χώρες παρουσίασαν τις εκθέσεις, και από το 1920, οι χώρες που δραστηριοποιούνται στην ICTM παρήγαγαν περίπου 300 εκθέσεις (</a:t>
            </a:r>
            <a:r>
              <a:rPr lang="el-GR" sz="2000" dirty="0" err="1">
                <a:latin typeface="Times New Roman" panose="02020603050405020304" pitchFamily="18" charset="0"/>
                <a:ea typeface="Times New Roman"/>
                <a:cs typeface="Times New Roman" panose="02020603050405020304" pitchFamily="18" charset="0"/>
              </a:rPr>
              <a:t>Schubring</a:t>
            </a:r>
            <a:r>
              <a:rPr lang="el-GR" sz="2000" dirty="0">
                <a:latin typeface="Times New Roman" panose="02020603050405020304" pitchFamily="18" charset="0"/>
                <a:ea typeface="Times New Roman"/>
                <a:cs typeface="Times New Roman" panose="02020603050405020304" pitchFamily="18" charset="0"/>
              </a:rPr>
              <a:t> 1988, </a:t>
            </a:r>
            <a:r>
              <a:rPr lang="el-GR" sz="2000" dirty="0" err="1">
                <a:latin typeface="Times New Roman" panose="02020603050405020304" pitchFamily="18" charset="0"/>
                <a:ea typeface="Times New Roman"/>
                <a:cs typeface="Times New Roman" panose="02020603050405020304" pitchFamily="18" charset="0"/>
              </a:rPr>
              <a:t>Furinghetti</a:t>
            </a:r>
            <a:r>
              <a:rPr lang="el-GR" sz="2000" dirty="0">
                <a:latin typeface="Times New Roman" panose="02020603050405020304" pitchFamily="18" charset="0"/>
                <a:ea typeface="Times New Roman"/>
                <a:cs typeface="Times New Roman" panose="02020603050405020304" pitchFamily="18" charset="0"/>
              </a:rPr>
              <a:t> 2008).</a:t>
            </a:r>
          </a:p>
          <a:p>
            <a:pPr marL="0" indent="0">
              <a:lnSpc>
                <a:spcPct val="115000"/>
              </a:lnSpc>
              <a:spcBef>
                <a:spcPts val="1200"/>
              </a:spcBef>
              <a:spcAft>
                <a:spcPts val="600"/>
              </a:spcAft>
              <a:buNone/>
            </a:pPr>
            <a:r>
              <a:rPr lang="el-GR" sz="2000" dirty="0">
                <a:latin typeface="Times New Roman" panose="02020603050405020304" pitchFamily="18" charset="0"/>
                <a:ea typeface="Times New Roman"/>
                <a:cs typeface="Times New Roman" panose="02020603050405020304" pitchFamily="18" charset="0"/>
              </a:rPr>
              <a:t>Οι διεθνείς συγκρίσεις που βασίζονται στις εκθέσεις αυτές, ωστόσο, είχαν ουσιαστικά περιοριστεί σε περιγραφές από μια χούφτα μαθηματικών ή εκπαιδευτικών σε κάθε χώρα των δραστηριοτήτων που αυτοί γνώριζαν. Δεν συμμετέχουν σε μεγάλης κλίμακας, συστηματικές έρευνες του σχολικού προγράμματος των μαθηματικών, ούτε επισκέπτονταν τις τάξεις για να καταγράψουν τις διδακτικές πρακτικές. Παρόλα αυτά, είχαν ξεκινήσει τη διαδικασία να ψάχνουν σε όλες τις χώρες για να έχουν μια καλύτερη προοπτική για τα μαθηματικά της εκπαίδευσης σε όλο τον κόσμο.</a:t>
            </a:r>
          </a:p>
        </p:txBody>
      </p:sp>
      <p:sp>
        <p:nvSpPr>
          <p:cNvPr id="5" name="Title 1"/>
          <p:cNvSpPr txBox="1">
            <a:spLocks/>
          </p:cNvSpPr>
          <p:nvPr/>
        </p:nvSpPr>
        <p:spPr>
          <a:xfrm>
            <a:off x="1257300" y="0"/>
            <a:ext cx="7322050" cy="406401"/>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Συγκριτικές μελέτες των σχολικών μαθηματικών </a:t>
            </a:r>
            <a:endParaRPr lang="en-US" sz="2000" b="1" dirty="0">
              <a:latin typeface="Helvetica"/>
              <a:cs typeface="Helvetica"/>
            </a:endParaRPr>
          </a:p>
        </p:txBody>
      </p:sp>
    </p:spTree>
    <p:extLst>
      <p:ext uri="{BB962C8B-B14F-4D97-AF65-F5344CB8AC3E}">
        <p14:creationId xmlns:p14="http://schemas.microsoft.com/office/powerpoint/2010/main" val="127588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a:xfrm>
            <a:off x="355600" y="698500"/>
            <a:ext cx="8572499" cy="5829300"/>
          </a:xfrm>
        </p:spPr>
        <p:txBody>
          <a:bodyPr>
            <a:normAutofit/>
          </a:bodyPr>
          <a:lstStyle/>
          <a:p>
            <a:pPr>
              <a:lnSpc>
                <a:spcPct val="115000"/>
              </a:lnSpc>
              <a:spcBef>
                <a:spcPts val="1200"/>
              </a:spcBef>
              <a:spcAft>
                <a:spcPts val="600"/>
              </a:spcAft>
              <a:buFont typeface="Arial" panose="020B0604020202020204" pitchFamily="34" charset="0"/>
              <a:buChar char="•"/>
            </a:pPr>
            <a:r>
              <a:rPr lang="el-GR" sz="2000" dirty="0">
                <a:latin typeface="Times New Roman" panose="02020603050405020304" pitchFamily="18" charset="0"/>
                <a:ea typeface="Times New Roman"/>
                <a:cs typeface="Times New Roman" panose="02020603050405020304" pitchFamily="18" charset="0"/>
              </a:rPr>
              <a:t>Στο τελευταίο μισό του αιώνα, οι ερευνητές έχουν αναλάβει μια ποικιλία από διεθνείς συγκριτικές αξιολογήσεις της μαθηματικής γνώσης των μαθητών και της γνώσης των δασκάλων τους στην παιδαγωγική και τα μαθηματικά. Συγκρίνουν επίσης τη διδασκαλία των μαθηματικών σε όλες τις χώρες χρησιμοποιώντας βιντεοσκοπήσεις από τα μαθήματα. (Για μια ανάλυση των επιπέδων στα οποία έχουν γίνει αυτές οι συγκρίσεις, δείτε </a:t>
            </a:r>
            <a:r>
              <a:rPr lang="el-GR" sz="2000" dirty="0" err="1">
                <a:latin typeface="Times New Roman" panose="02020603050405020304" pitchFamily="18" charset="0"/>
                <a:ea typeface="Times New Roman"/>
                <a:cs typeface="Times New Roman" panose="02020603050405020304" pitchFamily="18" charset="0"/>
              </a:rPr>
              <a:t>Artigue</a:t>
            </a:r>
            <a:r>
              <a:rPr lang="el-GR" sz="2000" dirty="0">
                <a:latin typeface="Times New Roman" panose="02020603050405020304" pitchFamily="18" charset="0"/>
                <a:ea typeface="Times New Roman"/>
                <a:cs typeface="Times New Roman" panose="02020603050405020304" pitchFamily="18" charset="0"/>
              </a:rPr>
              <a:t> και </a:t>
            </a:r>
            <a:r>
              <a:rPr lang="el-GR" sz="2000" dirty="0" err="1">
                <a:latin typeface="Times New Roman" panose="02020603050405020304" pitchFamily="18" charset="0"/>
                <a:ea typeface="Times New Roman"/>
                <a:cs typeface="Times New Roman" panose="02020603050405020304" pitchFamily="18" charset="0"/>
              </a:rPr>
              <a:t>Winslow</a:t>
            </a:r>
            <a:r>
              <a:rPr lang="el-GR" sz="2000" dirty="0">
                <a:latin typeface="Times New Roman" panose="02020603050405020304" pitchFamily="18" charset="0"/>
                <a:ea typeface="Times New Roman"/>
                <a:cs typeface="Times New Roman" panose="02020603050405020304" pitchFamily="18" charset="0"/>
              </a:rPr>
              <a:t> 2010).</a:t>
            </a:r>
          </a:p>
          <a:p>
            <a:pPr>
              <a:lnSpc>
                <a:spcPct val="115000"/>
              </a:lnSpc>
              <a:spcBef>
                <a:spcPts val="1200"/>
              </a:spcBef>
              <a:spcAft>
                <a:spcPts val="600"/>
              </a:spcAft>
              <a:buFont typeface="Arial" panose="020B0604020202020204" pitchFamily="34" charset="0"/>
              <a:buChar char="•"/>
            </a:pPr>
            <a:r>
              <a:rPr lang="el-GR" sz="2000" dirty="0">
                <a:latin typeface="Times New Roman" panose="02020603050405020304" pitchFamily="18" charset="0"/>
                <a:ea typeface="Times New Roman"/>
                <a:cs typeface="Times New Roman" panose="02020603050405020304" pitchFamily="18" charset="0"/>
              </a:rPr>
              <a:t>Για μια σύνοψη της ανάπτυξης της διεθνούς συνεργασίας στην εκπαίδευση των μαθηματικών κατά τη διάρκεια του περασμένου αιώνα, βλ </a:t>
            </a:r>
            <a:r>
              <a:rPr lang="el-GR" sz="2000" dirty="0" err="1">
                <a:latin typeface="Times New Roman" panose="02020603050405020304" pitchFamily="18" charset="0"/>
                <a:ea typeface="Times New Roman"/>
                <a:cs typeface="Times New Roman" panose="02020603050405020304" pitchFamily="18" charset="0"/>
              </a:rPr>
              <a:t>Karp</a:t>
            </a:r>
            <a:r>
              <a:rPr lang="el-GR" sz="2000" dirty="0">
                <a:latin typeface="Times New Roman" panose="02020603050405020304" pitchFamily="18" charset="0"/>
                <a:ea typeface="Times New Roman"/>
                <a:cs typeface="Times New Roman" panose="02020603050405020304" pitchFamily="18" charset="0"/>
              </a:rPr>
              <a:t> (2013).</a:t>
            </a:r>
            <a:endParaRPr lang="el-GR" sz="2000" dirty="0">
              <a:effectLst/>
              <a:latin typeface="Times New Roman" panose="02020603050405020304" pitchFamily="18" charset="0"/>
              <a:ea typeface="Times New Roman"/>
              <a:cs typeface="Times New Roman" panose="02020603050405020304" pitchFamily="18" charset="0"/>
            </a:endParaRPr>
          </a:p>
        </p:txBody>
      </p:sp>
      <p:sp>
        <p:nvSpPr>
          <p:cNvPr id="5" name="Title 1"/>
          <p:cNvSpPr txBox="1">
            <a:spLocks/>
          </p:cNvSpPr>
          <p:nvPr/>
        </p:nvSpPr>
        <p:spPr>
          <a:xfrm>
            <a:off x="1257300" y="0"/>
            <a:ext cx="7322050" cy="406401"/>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Συγκριτικές μελέτες των σχολικών μαθηματικών </a:t>
            </a:r>
            <a:endParaRPr lang="en-US" sz="2000" b="1" dirty="0">
              <a:latin typeface="Helvetica"/>
              <a:cs typeface="Helvetica"/>
            </a:endParaRPr>
          </a:p>
        </p:txBody>
      </p:sp>
    </p:spTree>
    <p:extLst>
      <p:ext uri="{BB962C8B-B14F-4D97-AF65-F5344CB8AC3E}">
        <p14:creationId xmlns:p14="http://schemas.microsoft.com/office/powerpoint/2010/main" val="65344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04800" y="546100"/>
            <a:ext cx="8432800" cy="5994400"/>
          </a:xfrm>
        </p:spPr>
        <p:txBody>
          <a:bodyPr>
            <a:normAutofit fontScale="92500" lnSpcReduction="10000"/>
          </a:bodyPr>
          <a:lstStyle/>
          <a:p>
            <a:pPr algn="just">
              <a:lnSpc>
                <a:spcPct val="115000"/>
              </a:lnSpc>
              <a:buFont typeface="Arial" panose="020B0604020202020204" pitchFamily="34" charset="0"/>
              <a:buChar char="•"/>
            </a:pPr>
            <a:endParaRPr lang="el-GR" sz="2400" b="1" dirty="0">
              <a:latin typeface="Times New Roman"/>
              <a:ea typeface="Calibri"/>
            </a:endParaRPr>
          </a:p>
          <a:p>
            <a:pPr algn="just">
              <a:lnSpc>
                <a:spcPct val="115000"/>
              </a:lnSpc>
              <a:buFont typeface="Arial" panose="020B0604020202020204" pitchFamily="34" charset="0"/>
              <a:buChar char="•"/>
            </a:pPr>
            <a:r>
              <a:rPr lang="el-GR" sz="2400" dirty="0">
                <a:latin typeface="Times New Roman"/>
                <a:ea typeface="Calibri"/>
              </a:rPr>
              <a:t>Οι μελέτες από τον ψυχολόγο </a:t>
            </a:r>
            <a:r>
              <a:rPr lang="el-GR" sz="2400" dirty="0" err="1">
                <a:latin typeface="Times New Roman"/>
                <a:ea typeface="Calibri"/>
              </a:rPr>
              <a:t>Edward</a:t>
            </a:r>
            <a:r>
              <a:rPr lang="el-GR" sz="2400" dirty="0">
                <a:latin typeface="Times New Roman"/>
                <a:ea typeface="Calibri"/>
              </a:rPr>
              <a:t> L. </a:t>
            </a:r>
            <a:r>
              <a:rPr lang="el-GR" sz="2400" dirty="0" err="1">
                <a:latin typeface="Times New Roman"/>
                <a:ea typeface="Calibri"/>
              </a:rPr>
              <a:t>Thorndike</a:t>
            </a:r>
            <a:r>
              <a:rPr lang="el-GR" sz="2400" dirty="0">
                <a:latin typeface="Times New Roman"/>
                <a:ea typeface="Calibri"/>
              </a:rPr>
              <a:t> στα πρώτα χρόνια του εικοστού αιώνα.</a:t>
            </a:r>
          </a:p>
          <a:p>
            <a:pPr marL="0" indent="0" algn="just">
              <a:lnSpc>
                <a:spcPct val="115000"/>
              </a:lnSpc>
              <a:buNone/>
            </a:pPr>
            <a:endParaRPr lang="el-GR" sz="2400" dirty="0">
              <a:latin typeface="Times New Roman"/>
              <a:ea typeface="Calibri"/>
            </a:endParaRPr>
          </a:p>
          <a:p>
            <a:pPr algn="just">
              <a:lnSpc>
                <a:spcPct val="115000"/>
              </a:lnSpc>
              <a:buFont typeface="Arial" panose="020B0604020202020204" pitchFamily="34" charset="0"/>
              <a:buChar char="•"/>
            </a:pPr>
            <a:r>
              <a:rPr lang="el-GR" sz="2400" dirty="0">
                <a:latin typeface="Times New Roman"/>
                <a:ea typeface="Calibri"/>
              </a:rPr>
              <a:t>Ερευνητικές μελέτες του </a:t>
            </a:r>
            <a:r>
              <a:rPr lang="el-GR" sz="2400" dirty="0" err="1">
                <a:latin typeface="Times New Roman"/>
                <a:ea typeface="Calibri"/>
              </a:rPr>
              <a:t>Thorndike</a:t>
            </a:r>
            <a:r>
              <a:rPr lang="el-GR" sz="2400" dirty="0">
                <a:latin typeface="Times New Roman"/>
                <a:ea typeface="Calibri"/>
              </a:rPr>
              <a:t> επέφεραν ένα μεγάλο πλήγμα στα επιχειρήματα ότι τα μαθηματικά θα πρέπει να διδάσκονται και να μαθαίνονται γιατί η λογική σκέψη προωθεί τη μεταφορά σε άλλες σφαίρες. Η έρευνά του έδειξε ότι η μεταφορά αυτή ήταν πολύ πιο περιορισμένη από ό,τι υπέθεταν οι καθηγητές των μαθηματικών.</a:t>
            </a:r>
          </a:p>
          <a:p>
            <a:pPr marL="0" indent="0" algn="just">
              <a:lnSpc>
                <a:spcPct val="115000"/>
              </a:lnSpc>
              <a:buNone/>
            </a:pPr>
            <a:endParaRPr lang="el-GR" sz="2400" dirty="0">
              <a:latin typeface="Times New Roman"/>
              <a:ea typeface="Calibri"/>
            </a:endParaRPr>
          </a:p>
          <a:p>
            <a:pPr algn="just">
              <a:lnSpc>
                <a:spcPct val="115000"/>
              </a:lnSpc>
              <a:buFont typeface="Arial" panose="020B0604020202020204" pitchFamily="34" charset="0"/>
              <a:buChar char="•"/>
            </a:pPr>
            <a:r>
              <a:rPr lang="el-GR" sz="2400" dirty="0" err="1">
                <a:latin typeface="Times New Roman"/>
                <a:ea typeface="Calibri"/>
              </a:rPr>
              <a:t>Thorndike</a:t>
            </a:r>
            <a:r>
              <a:rPr lang="el-GR" sz="2400" dirty="0">
                <a:latin typeface="Times New Roman"/>
                <a:ea typeface="Calibri"/>
              </a:rPr>
              <a:t> </a:t>
            </a:r>
            <a:r>
              <a:rPr lang="el-GR" sz="2400" dirty="0" err="1">
                <a:latin typeface="Times New Roman"/>
                <a:ea typeface="Calibri"/>
              </a:rPr>
              <a:t>συνδετισμός</a:t>
            </a:r>
            <a:r>
              <a:rPr lang="el-GR" sz="2400" dirty="0">
                <a:latin typeface="Times New Roman"/>
                <a:ea typeface="Calibri"/>
              </a:rPr>
              <a:t> (</a:t>
            </a:r>
            <a:r>
              <a:rPr lang="el-GR" sz="2400" dirty="0" err="1">
                <a:latin typeface="Times New Roman"/>
                <a:ea typeface="Calibri"/>
              </a:rPr>
              <a:t>connectionism</a:t>
            </a:r>
            <a:r>
              <a:rPr lang="el-GR" sz="2400" dirty="0">
                <a:latin typeface="Times New Roman"/>
                <a:ea typeface="Calibri"/>
              </a:rPr>
              <a:t>) που έγινε ο πρόδρομος του συμπεριφορισμού που ήρθε να κυριαρχήσει σε ένα μεγάλο μέρος της έρευνας στη μαθηματική εκπαίδευση στις Ηνωμένες Πολιτείες από τη δεκαετία του 1930 μέχρι τη δεκαετία του 1950 (</a:t>
            </a:r>
            <a:r>
              <a:rPr lang="el-GR" sz="2400" dirty="0" err="1">
                <a:latin typeface="Times New Roman"/>
                <a:ea typeface="Calibri"/>
              </a:rPr>
              <a:t>Clements</a:t>
            </a:r>
            <a:r>
              <a:rPr lang="el-GR" sz="2400" dirty="0">
                <a:latin typeface="Times New Roman"/>
                <a:ea typeface="Calibri"/>
              </a:rPr>
              <a:t> και </a:t>
            </a:r>
            <a:r>
              <a:rPr lang="el-GR" sz="2400" dirty="0" err="1">
                <a:latin typeface="Times New Roman"/>
                <a:ea typeface="Calibri"/>
              </a:rPr>
              <a:t>Ellerton</a:t>
            </a:r>
            <a:r>
              <a:rPr lang="el-GR" sz="2400" dirty="0">
                <a:latin typeface="Times New Roman"/>
                <a:ea typeface="Calibri"/>
              </a:rPr>
              <a:t> 1996).</a:t>
            </a:r>
            <a:endParaRPr lang="el-GR" sz="2400" dirty="0">
              <a:effectLst/>
              <a:latin typeface="Times New Roman"/>
              <a:ea typeface="Calibri"/>
            </a:endParaRPr>
          </a:p>
        </p:txBody>
      </p:sp>
      <p:sp>
        <p:nvSpPr>
          <p:cNvPr id="5" name="Title 1"/>
          <p:cNvSpPr txBox="1">
            <a:spLocks/>
          </p:cNvSpPr>
          <p:nvPr/>
        </p:nvSpPr>
        <p:spPr>
          <a:xfrm>
            <a:off x="1257300" y="0"/>
            <a:ext cx="7322050" cy="406401"/>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lnSpc>
                <a:spcPct val="100000"/>
              </a:lnSpc>
            </a:pPr>
            <a:r>
              <a:rPr lang="el-GR" sz="2000" b="1" spc="-50" dirty="0">
                <a:solidFill>
                  <a:srgbClr val="282828"/>
                </a:solidFill>
                <a:latin typeface="Helvetica" pitchFamily="50" charset="0"/>
              </a:rPr>
              <a:t>Η επιστημονική μετεξέλιξη </a:t>
            </a:r>
            <a:endParaRPr lang="en-US" sz="2000" b="1" spc="0" dirty="0">
              <a:solidFill>
                <a:prstClr val="white"/>
              </a:solidFill>
              <a:latin typeface="Helvetica"/>
              <a:cs typeface="Helvetica"/>
            </a:endParaRPr>
          </a:p>
        </p:txBody>
      </p:sp>
    </p:spTree>
    <p:extLst>
      <p:ext uri="{BB962C8B-B14F-4D97-AF65-F5344CB8AC3E}">
        <p14:creationId xmlns:p14="http://schemas.microsoft.com/office/powerpoint/2010/main" val="403478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92102" y="812800"/>
            <a:ext cx="8737598" cy="5194300"/>
          </a:xfrm>
        </p:spPr>
        <p:txBody>
          <a:bodyPr>
            <a:normAutofit/>
          </a:bodyPr>
          <a:lstStyle/>
          <a:p>
            <a:pPr>
              <a:lnSpc>
                <a:spcPct val="115000"/>
              </a:lnSpc>
            </a:pPr>
            <a:r>
              <a:rPr lang="el-GR" sz="2400" dirty="0">
                <a:latin typeface="Times New Roman" panose="02020603050405020304" pitchFamily="18" charset="0"/>
                <a:cs typeface="Times New Roman" panose="02020603050405020304" pitchFamily="18" charset="0"/>
              </a:rPr>
              <a:t>Ο </a:t>
            </a:r>
            <a:r>
              <a:rPr lang="el-GR" sz="2400" dirty="0" err="1">
                <a:latin typeface="Times New Roman" panose="02020603050405020304" pitchFamily="18" charset="0"/>
                <a:cs typeface="Times New Roman" panose="02020603050405020304" pitchFamily="18" charset="0"/>
              </a:rPr>
              <a:t>Paul</a:t>
            </a:r>
            <a:r>
              <a:rPr lang="el-GR" sz="2400" dirty="0">
                <a:latin typeface="Times New Roman" panose="02020603050405020304" pitchFamily="18" charset="0"/>
                <a:cs typeface="Times New Roman" panose="02020603050405020304" pitchFamily="18" charset="0"/>
              </a:rPr>
              <a:t> </a:t>
            </a:r>
            <a:r>
              <a:rPr lang="el-GR" sz="2400" dirty="0" err="1">
                <a:latin typeface="Times New Roman" panose="02020603050405020304" pitchFamily="18" charset="0"/>
                <a:cs typeface="Times New Roman" panose="02020603050405020304" pitchFamily="18" charset="0"/>
              </a:rPr>
              <a:t>Ranschburg</a:t>
            </a:r>
            <a:r>
              <a:rPr lang="el-GR" sz="2400" dirty="0">
                <a:latin typeface="Times New Roman" panose="02020603050405020304" pitchFamily="18" charset="0"/>
                <a:cs typeface="Times New Roman" panose="02020603050405020304" pitchFamily="18" charset="0"/>
              </a:rPr>
              <a:t> στη Βουδαπέστη, το 1916, επινόησε τον όρο </a:t>
            </a:r>
            <a:r>
              <a:rPr lang="el-GR" sz="2400" dirty="0" err="1">
                <a:latin typeface="Times New Roman" panose="02020603050405020304" pitchFamily="18" charset="0"/>
                <a:cs typeface="Times New Roman" panose="02020603050405020304" pitchFamily="18" charset="0"/>
              </a:rPr>
              <a:t>Rechenschwache</a:t>
            </a:r>
            <a:r>
              <a:rPr lang="el-GR" sz="2400" dirty="0">
                <a:latin typeface="Times New Roman" panose="02020603050405020304" pitchFamily="18" charset="0"/>
                <a:cs typeface="Times New Roman" panose="02020603050405020304" pitchFamily="18" charset="0"/>
              </a:rPr>
              <a:t> (</a:t>
            </a:r>
            <a:r>
              <a:rPr lang="el-GR" sz="2400" dirty="0" err="1">
                <a:latin typeface="Times New Roman" panose="02020603050405020304" pitchFamily="18" charset="0"/>
                <a:cs typeface="Times New Roman" panose="02020603050405020304" pitchFamily="18" charset="0"/>
              </a:rPr>
              <a:t>δυσαριθμησία</a:t>
            </a:r>
            <a:r>
              <a:rPr lang="el-GR" sz="2400" dirty="0">
                <a:latin typeface="Times New Roman" panose="02020603050405020304" pitchFamily="18" charset="0"/>
                <a:cs typeface="Times New Roman" panose="02020603050405020304" pitchFamily="18" charset="0"/>
              </a:rPr>
              <a:t>) για να αποδώσει τη σοβαρή αδυναμία εκτέλεσης απλών αριθμητικών υπολογισμών (</a:t>
            </a:r>
            <a:r>
              <a:rPr lang="el-GR" sz="2400" dirty="0" err="1">
                <a:latin typeface="Times New Roman" panose="02020603050405020304" pitchFamily="18" charset="0"/>
                <a:cs typeface="Times New Roman" panose="02020603050405020304" pitchFamily="18" charset="0"/>
              </a:rPr>
              <a:t>Schubring</a:t>
            </a:r>
            <a:r>
              <a:rPr lang="el-GR" sz="2400" dirty="0">
                <a:latin typeface="Times New Roman" panose="02020603050405020304" pitchFamily="18" charset="0"/>
                <a:cs typeface="Times New Roman" panose="02020603050405020304" pitchFamily="18" charset="0"/>
              </a:rPr>
              <a:t> 2012). </a:t>
            </a:r>
          </a:p>
          <a:p>
            <a:pPr>
              <a:lnSpc>
                <a:spcPct val="115000"/>
              </a:lnSpc>
            </a:pPr>
            <a:endParaRPr lang="en-US" sz="2400" dirty="0">
              <a:latin typeface="Times New Roman" panose="02020603050405020304" pitchFamily="18" charset="0"/>
              <a:cs typeface="Times New Roman" panose="02020603050405020304" pitchFamily="18" charset="0"/>
            </a:endParaRPr>
          </a:p>
          <a:p>
            <a:pPr>
              <a:lnSpc>
                <a:spcPct val="115000"/>
              </a:lnSpc>
              <a:spcAft>
                <a:spcPts val="0"/>
              </a:spcAft>
              <a:buFontTx/>
              <a:buChar char="-"/>
            </a:pPr>
            <a:r>
              <a:rPr lang="el-GR" sz="2400" dirty="0">
                <a:latin typeface="Times New Roman" panose="02020603050405020304" pitchFamily="18" charset="0"/>
                <a:cs typeface="Times New Roman" panose="02020603050405020304" pitchFamily="18" charset="0"/>
              </a:rPr>
              <a:t>Το κίνημα, γνωστό ως «μελέτη του παιδιού" (</a:t>
            </a:r>
            <a:r>
              <a:rPr lang="el-GR" sz="2400" dirty="0" err="1">
                <a:latin typeface="Times New Roman" panose="02020603050405020304" pitchFamily="18" charset="0"/>
                <a:cs typeface="Times New Roman" panose="02020603050405020304" pitchFamily="18" charset="0"/>
              </a:rPr>
              <a:t>child</a:t>
            </a:r>
            <a:r>
              <a:rPr lang="el-GR" sz="2400" dirty="0">
                <a:latin typeface="Times New Roman" panose="02020603050405020304" pitchFamily="18" charset="0"/>
                <a:cs typeface="Times New Roman" panose="02020603050405020304" pitchFamily="18" charset="0"/>
              </a:rPr>
              <a:t> </a:t>
            </a:r>
            <a:r>
              <a:rPr lang="el-GR" sz="2400" dirty="0" err="1">
                <a:latin typeface="Times New Roman" panose="02020603050405020304" pitchFamily="18" charset="0"/>
                <a:cs typeface="Times New Roman" panose="02020603050405020304" pitchFamily="18" charset="0"/>
              </a:rPr>
              <a:t>study</a:t>
            </a:r>
            <a:r>
              <a:rPr lang="el-GR" sz="2400" dirty="0">
                <a:latin typeface="Times New Roman" panose="02020603050405020304" pitchFamily="18" charset="0"/>
                <a:cs typeface="Times New Roman" panose="02020603050405020304" pitchFamily="18" charset="0"/>
              </a:rPr>
              <a:t>) (</a:t>
            </a:r>
            <a:r>
              <a:rPr lang="el-GR" sz="2400" dirty="0" err="1">
                <a:latin typeface="Times New Roman" panose="02020603050405020304" pitchFamily="18" charset="0"/>
                <a:cs typeface="Times New Roman" panose="02020603050405020304" pitchFamily="18" charset="0"/>
              </a:rPr>
              <a:t>Kilpatrick</a:t>
            </a:r>
            <a:r>
              <a:rPr lang="el-GR" sz="2400" dirty="0">
                <a:latin typeface="Times New Roman" panose="02020603050405020304" pitchFamily="18" charset="0"/>
                <a:cs typeface="Times New Roman" panose="02020603050405020304" pitchFamily="18" charset="0"/>
              </a:rPr>
              <a:t> 1992), το οποίο εμφανίζεται στη Γερμανία και τις Ηνωμένες Πολιτείες στα τέλη του δέκατου ένατου αιώνα.</a:t>
            </a:r>
          </a:p>
        </p:txBody>
      </p:sp>
      <p:sp>
        <p:nvSpPr>
          <p:cNvPr id="5" name="Title 1"/>
          <p:cNvSpPr txBox="1">
            <a:spLocks/>
          </p:cNvSpPr>
          <p:nvPr/>
        </p:nvSpPr>
        <p:spPr>
          <a:xfrm>
            <a:off x="1257300" y="0"/>
            <a:ext cx="7322050" cy="406401"/>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lnSpc>
                <a:spcPct val="100000"/>
              </a:lnSpc>
            </a:pPr>
            <a:r>
              <a:rPr lang="el-GR" sz="2000" b="1" spc="-50" dirty="0">
                <a:solidFill>
                  <a:srgbClr val="282828"/>
                </a:solidFill>
                <a:latin typeface="Helvetica" pitchFamily="50" charset="0"/>
              </a:rPr>
              <a:t>Η επιστημονική μετεξέλιξη </a:t>
            </a:r>
          </a:p>
        </p:txBody>
      </p:sp>
    </p:spTree>
    <p:extLst>
      <p:ext uri="{BB962C8B-B14F-4D97-AF65-F5344CB8AC3E}">
        <p14:creationId xmlns:p14="http://schemas.microsoft.com/office/powerpoint/2010/main" val="1713915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30200" y="889000"/>
            <a:ext cx="8686800" cy="5473700"/>
          </a:xfrm>
        </p:spPr>
        <p:txBody>
          <a:bodyPr>
            <a:normAutofit/>
          </a:bodyPr>
          <a:lstStyle/>
          <a:p>
            <a:pPr>
              <a:lnSpc>
                <a:spcPct val="115000"/>
              </a:lnSpc>
              <a:spcAft>
                <a:spcPts val="0"/>
              </a:spcAft>
              <a:buFont typeface="Arial" panose="020B0604020202020204" pitchFamily="34" charset="0"/>
              <a:buChar char="•"/>
            </a:pPr>
            <a:endParaRPr lang="el-GR" sz="2000" dirty="0">
              <a:latin typeface="Times New Roman" panose="02020603050405020304" pitchFamily="18" charset="0"/>
              <a:cs typeface="Times New Roman" panose="02020603050405020304" pitchFamily="18" charset="0"/>
            </a:endParaRPr>
          </a:p>
          <a:p>
            <a:pPr>
              <a:lnSpc>
                <a:spcPct val="115000"/>
              </a:lnSpc>
              <a:spcAft>
                <a:spcPts val="0"/>
              </a:spcAf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Καθώς οι εκπαιδευτικοί των μαθηματικών άρχισαν να μελετούν τη μάθηση και τη σκέψη των παιδιών στα μαθηματικά, αναγνώριζαν όλο και περισσότερο ότι οι εργαστηριακές μελέτες παρουσίαζαν περιορισμένη προβολή αυτών των διαδικασιών, αν και από αυτές είχαν επινοηθεί. Τα παιδιά πραγματοποιούν το μεγαλύτερο μέρος της μάθησης των μαθηματικών τους στις σχολικές αίθουσες, μαζί με τα άλλα παιδιά, και η σκέψη τους για μαθηματικές έννοιες και τα προβλήματα είναι πολύ επηρεασμένα από άλλους, συμπεριλαμβανομένων και των εκπαιδευτικών τους.</a:t>
            </a:r>
          </a:p>
          <a:p>
            <a:pPr marL="0" indent="0">
              <a:lnSpc>
                <a:spcPct val="115000"/>
              </a:lnSpc>
              <a:spcAft>
                <a:spcPts val="0"/>
              </a:spcAft>
              <a:buNone/>
            </a:pPr>
            <a:endParaRPr lang="el-GR" sz="2000" dirty="0">
              <a:latin typeface="Times New Roman" panose="02020603050405020304" pitchFamily="18" charset="0"/>
              <a:cs typeface="Times New Roman" panose="02020603050405020304" pitchFamily="18" charset="0"/>
            </a:endParaRPr>
          </a:p>
          <a:p>
            <a:pPr>
              <a:lnSpc>
                <a:spcPct val="115000"/>
              </a:lnSpc>
              <a:spcAft>
                <a:spcPts val="0"/>
              </a:spcAf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Ο ψυχολόγος Ernst </a:t>
            </a:r>
            <a:r>
              <a:rPr lang="el-GR" sz="2000" dirty="0" err="1">
                <a:latin typeface="Times New Roman" panose="02020603050405020304" pitchFamily="18" charset="0"/>
                <a:cs typeface="Times New Roman" panose="02020603050405020304" pitchFamily="18" charset="0"/>
              </a:rPr>
              <a:t>Meumann</a:t>
            </a:r>
            <a:r>
              <a:rPr lang="el-GR" sz="2000" dirty="0">
                <a:latin typeface="Times New Roman" panose="02020603050405020304" pitchFamily="18" charset="0"/>
                <a:cs typeface="Times New Roman" panose="02020603050405020304" pitchFamily="18" charset="0"/>
              </a:rPr>
              <a:t>, ο οποίος είχε σπουδάσει με το </a:t>
            </a:r>
            <a:r>
              <a:rPr lang="el-GR" sz="2000" dirty="0" err="1">
                <a:latin typeface="Times New Roman" panose="02020603050405020304" pitchFamily="18" charset="0"/>
                <a:cs typeface="Times New Roman" panose="02020603050405020304" pitchFamily="18" charset="0"/>
              </a:rPr>
              <a:t>Wundt</a:t>
            </a:r>
            <a:r>
              <a:rPr lang="el-GR" sz="2000" dirty="0">
                <a:latin typeface="Times New Roman" panose="02020603050405020304" pitchFamily="18" charset="0"/>
                <a:cs typeface="Times New Roman" panose="02020603050405020304" pitchFamily="18" charset="0"/>
              </a:rPr>
              <a:t> στη Λειψία, ήταν ένας από τους πρώτους που αναφέρεται σε αυτό που αποκάλεσε «πειραματική παιδαγωγική» και το 1914 εξέδωσε ένα τόμο στον οποίο εξέταζε τη διδακτική της διδασκαλίας ειδικών θεμάτων του σχολείου (</a:t>
            </a:r>
            <a:r>
              <a:rPr lang="el-GR" sz="2000" dirty="0" err="1">
                <a:latin typeface="Times New Roman" panose="02020603050405020304" pitchFamily="18" charset="0"/>
                <a:cs typeface="Times New Roman" panose="02020603050405020304" pitchFamily="18" charset="0"/>
              </a:rPr>
              <a:t>Schubring</a:t>
            </a:r>
            <a:r>
              <a:rPr lang="el-GR" sz="2000" dirty="0">
                <a:latin typeface="Times New Roman" panose="02020603050405020304" pitchFamily="18" charset="0"/>
                <a:cs typeface="Times New Roman" panose="02020603050405020304" pitchFamily="18" charset="0"/>
              </a:rPr>
              <a:t> 2012). </a:t>
            </a:r>
            <a:endParaRPr lang="en-US" sz="2000" dirty="0">
              <a:latin typeface="Times New Roman" panose="02020603050405020304" pitchFamily="18" charset="0"/>
              <a:cs typeface="Times New Roman" panose="02020603050405020304" pitchFamily="18" charset="0"/>
            </a:endParaRPr>
          </a:p>
          <a:p>
            <a:pPr>
              <a:lnSpc>
                <a:spcPct val="115000"/>
              </a:lnSpc>
              <a:spcAft>
                <a:spcPts val="0"/>
              </a:spcAf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485900" y="0"/>
            <a:ext cx="7093450" cy="5715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l-GR" sz="2000" b="1" spc="-50" dirty="0">
                <a:solidFill>
                  <a:srgbClr val="282828"/>
                </a:solidFill>
                <a:latin typeface="Helvetica" pitchFamily="50" charset="0"/>
              </a:rPr>
              <a:t>Μελετώντας τη Διδακτική των Μαθηματικών</a:t>
            </a:r>
          </a:p>
          <a:p>
            <a:pPr algn="ctr"/>
            <a:r>
              <a:rPr lang="el-GR" sz="2000" b="1" spc="-50" dirty="0">
                <a:solidFill>
                  <a:srgbClr val="282828"/>
                </a:solidFill>
                <a:latin typeface="Helvetica" pitchFamily="50" charset="0"/>
              </a:rPr>
              <a:t>\</a:t>
            </a:r>
            <a:endParaRPr lang="en-US" sz="2000" b="1" spc="-50" dirty="0">
              <a:solidFill>
                <a:schemeClr val="tx1"/>
              </a:solidFill>
              <a:latin typeface="Helvetica" pitchFamily="50" charset="0"/>
            </a:endParaRPr>
          </a:p>
        </p:txBody>
      </p:sp>
    </p:spTree>
    <p:extLst>
      <p:ext uri="{BB962C8B-B14F-4D97-AF65-F5344CB8AC3E}">
        <p14:creationId xmlns:p14="http://schemas.microsoft.com/office/powerpoint/2010/main" val="3476940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30200" y="889000"/>
            <a:ext cx="8686800" cy="5473700"/>
          </a:xfrm>
        </p:spPr>
        <p:txBody>
          <a:bodyPr>
            <a:normAutofit lnSpcReduction="10000"/>
          </a:bodyPr>
          <a:lstStyle/>
          <a:p>
            <a:pPr marL="0" indent="0">
              <a:lnSpc>
                <a:spcPct val="115000"/>
              </a:lnSpc>
              <a:spcAft>
                <a:spcPts val="0"/>
              </a:spcAft>
              <a:buNone/>
            </a:pPr>
            <a:endParaRPr lang="en-US" sz="2000" dirty="0">
              <a:latin typeface="Times New Roman" panose="02020603050405020304" pitchFamily="18" charset="0"/>
              <a:cs typeface="Times New Roman" panose="02020603050405020304" pitchFamily="18" charset="0"/>
            </a:endParaRPr>
          </a:p>
          <a:p>
            <a:pPr>
              <a:lnSpc>
                <a:spcPct val="115000"/>
              </a:lnSpc>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Αν και η Διδακτική των Μαθηματικών ξεκίνησε με ένα ψυχολογικό προσανατολισμό, ήρθε κάτω από την επιρροή των άλλων πεδίων – της ανθρωπολογίας και της φιλοσοφίας, ιδιαίτερα - όπως όλο και περισσότερο βρίσκονταν σε πανεπιστημιακές σχολές των μαθηματικών και άρχισε να εδραιώνεται ως μία από τις μαθηματικές επιστήμες.</a:t>
            </a:r>
            <a:endParaRPr lang="en-US" dirty="0">
              <a:latin typeface="Times New Roman" panose="02020603050405020304" pitchFamily="18" charset="0"/>
              <a:cs typeface="Times New Roman" panose="02020603050405020304" pitchFamily="18" charset="0"/>
            </a:endParaRPr>
          </a:p>
          <a:p>
            <a:pPr>
              <a:lnSpc>
                <a:spcPct val="115000"/>
              </a:lnSpc>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lnSpc>
                <a:spcPct val="115000"/>
              </a:lnSpc>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Οι ερευνητές τελικά μετακινήθηκαν από απλά μοντέλα "διαδικασία-</a:t>
            </a:r>
            <a:r>
              <a:rPr lang="el-GR" dirty="0" err="1">
                <a:latin typeface="Times New Roman" panose="02020603050405020304" pitchFamily="18" charset="0"/>
                <a:cs typeface="Times New Roman" panose="02020603050405020304" pitchFamily="18" charset="0"/>
              </a:rPr>
              <a:t>προϊό</a:t>
            </a:r>
            <a:r>
              <a:rPr lang="el-GR" dirty="0">
                <a:latin typeface="Times New Roman" panose="02020603050405020304" pitchFamily="18" charset="0"/>
                <a:cs typeface="Times New Roman" panose="02020603050405020304" pitchFamily="18" charset="0"/>
              </a:rPr>
              <a:t>ν" σε πιο εξελιγμένες προσπάθειες που επιχείρησαν να συλλάβουν περισσότερα από την πολυπλοκότητα της διαδικασίας διδασκαλίας-μάθησης, συμπεριλαμβανομένης της γνώσης και τις πεποιθήσεις των συμμετεχόντων, καθώς και τις δραστηριότητές τους κατά τη διάρκεια της διδασκαλίας. Για έναν απολογισμό της σταδιακής δημιουργίας ερευνητικών μοντέλων για τη μελέτη διδασκαλία των μαθηματικών, δείτε </a:t>
            </a:r>
            <a:r>
              <a:rPr lang="el-GR" dirty="0" err="1">
                <a:latin typeface="Times New Roman" panose="02020603050405020304" pitchFamily="18" charset="0"/>
                <a:cs typeface="Times New Roman" panose="02020603050405020304" pitchFamily="18" charset="0"/>
              </a:rPr>
              <a:t>Koehler</a:t>
            </a:r>
            <a:r>
              <a:rPr lang="el-GR" dirty="0">
                <a:latin typeface="Times New Roman" panose="02020603050405020304" pitchFamily="18" charset="0"/>
                <a:cs typeface="Times New Roman" panose="02020603050405020304" pitchFamily="18" charset="0"/>
              </a:rPr>
              <a:t> και </a:t>
            </a:r>
            <a:r>
              <a:rPr lang="el-GR" dirty="0" err="1">
                <a:latin typeface="Times New Roman" panose="02020603050405020304" pitchFamily="18" charset="0"/>
                <a:cs typeface="Times New Roman" panose="02020603050405020304" pitchFamily="18" charset="0"/>
              </a:rPr>
              <a:t>Grouws</a:t>
            </a:r>
            <a:r>
              <a:rPr lang="el-GR" dirty="0">
                <a:latin typeface="Times New Roman" panose="02020603050405020304" pitchFamily="18" charset="0"/>
                <a:cs typeface="Times New Roman" panose="02020603050405020304" pitchFamily="18" charset="0"/>
              </a:rPr>
              <a:t> (1992).</a:t>
            </a:r>
          </a:p>
        </p:txBody>
      </p:sp>
      <p:sp>
        <p:nvSpPr>
          <p:cNvPr id="5" name="Title 1"/>
          <p:cNvSpPr txBox="1">
            <a:spLocks/>
          </p:cNvSpPr>
          <p:nvPr/>
        </p:nvSpPr>
        <p:spPr>
          <a:xfrm>
            <a:off x="1485900" y="0"/>
            <a:ext cx="7093450" cy="5715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l-GR" sz="2000" b="1" spc="-50" dirty="0">
                <a:solidFill>
                  <a:srgbClr val="282828"/>
                </a:solidFill>
                <a:latin typeface="Helvetica" pitchFamily="50" charset="0"/>
              </a:rPr>
              <a:t>Μελετώντας τη Διδακτική των Μαθηματικών</a:t>
            </a:r>
          </a:p>
          <a:p>
            <a:pPr algn="ctr"/>
            <a:endParaRPr lang="en-US" sz="2000" b="1" spc="-50" dirty="0">
              <a:solidFill>
                <a:schemeClr val="tx1"/>
              </a:solidFill>
              <a:latin typeface="Helvetica" pitchFamily="50" charset="0"/>
            </a:endParaRPr>
          </a:p>
        </p:txBody>
      </p:sp>
    </p:spTree>
    <p:extLst>
      <p:ext uri="{BB962C8B-B14F-4D97-AF65-F5344CB8AC3E}">
        <p14:creationId xmlns:p14="http://schemas.microsoft.com/office/powerpoint/2010/main" val="3559916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a:xfrm>
            <a:off x="1257300" y="0"/>
            <a:ext cx="7322050" cy="8382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dirty="0">
                <a:solidFill>
                  <a:schemeClr val="tx1"/>
                </a:solidFill>
                <a:latin typeface="Helvetica"/>
                <a:cs typeface="Helvetica"/>
              </a:rPr>
              <a:t>Μελετώντας τη Διδακτική των Μαθηματικών</a:t>
            </a:r>
          </a:p>
          <a:p>
            <a:pPr lvl="0" algn="ctr"/>
            <a:endParaRPr lang="el-GR" sz="2000" b="1" dirty="0">
              <a:solidFill>
                <a:schemeClr val="tx1"/>
              </a:solidFill>
              <a:latin typeface="Helvetica"/>
              <a:cs typeface="Helvetica"/>
            </a:endParaRPr>
          </a:p>
        </p:txBody>
      </p:sp>
      <p:sp>
        <p:nvSpPr>
          <p:cNvPr id="6" name="5 - Θέση περιεχομένου"/>
          <p:cNvSpPr>
            <a:spLocks noGrp="1"/>
          </p:cNvSpPr>
          <p:nvPr>
            <p:ph idx="1"/>
          </p:nvPr>
        </p:nvSpPr>
        <p:spPr>
          <a:xfrm>
            <a:off x="520700" y="1193800"/>
            <a:ext cx="8305799" cy="5054599"/>
          </a:xfrm>
        </p:spPr>
        <p:txBody>
          <a:bodyPr/>
          <a:lstStyle/>
          <a:p>
            <a:r>
              <a:rPr lang="en-US" dirty="0">
                <a:latin typeface="Times New Roman" panose="02020603050405020304" pitchFamily="18" charset="0"/>
                <a:cs typeface="Times New Roman" panose="02020603050405020304" pitchFamily="18" charset="0"/>
              </a:rPr>
              <a:t>O</a:t>
            </a:r>
            <a:r>
              <a:rPr lang="el-GR" dirty="0">
                <a:latin typeface="Times New Roman" panose="02020603050405020304" pitchFamily="18" charset="0"/>
                <a:cs typeface="Times New Roman" panose="02020603050405020304" pitchFamily="18" charset="0"/>
              </a:rPr>
              <a:t> λόγος στις τάξεις των μαθηματικών</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Έρευνα</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στην τεχνολογία και τα ψηφιακά περιβάλλοντα για τη διδασκαλία και τη μάθηση των μαθηματικών.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a:t>
            </a:r>
            <a:r>
              <a:rPr lang="el-GR" dirty="0" err="1">
                <a:latin typeface="Times New Roman" panose="02020603050405020304" pitchFamily="18" charset="0"/>
                <a:cs typeface="Times New Roman" panose="02020603050405020304" pitchFamily="18" charset="0"/>
              </a:rPr>
              <a:t>ιβλία</a:t>
            </a:r>
            <a:r>
              <a:rPr lang="el-GR" dirty="0">
                <a:latin typeface="Times New Roman" panose="02020603050405020304" pitchFamily="18" charset="0"/>
                <a:cs typeface="Times New Roman" panose="02020603050405020304" pitchFamily="18" charset="0"/>
              </a:rPr>
              <a:t> (π.χ.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Guin</a:t>
            </a:r>
            <a:r>
              <a:rPr lang="en-US" dirty="0">
                <a:latin typeface="Times New Roman" panose="02020603050405020304" pitchFamily="18" charset="0"/>
                <a:cs typeface="Times New Roman" panose="02020603050405020304" pitchFamily="18" charset="0"/>
              </a:rPr>
              <a:t> et al. 2005; </a:t>
            </a:r>
            <a:r>
              <a:rPr lang="en-US" dirty="0" err="1">
                <a:latin typeface="Times New Roman" panose="02020603050405020304" pitchFamily="18" charset="0"/>
                <a:cs typeface="Times New Roman" panose="02020603050405020304" pitchFamily="18" charset="0"/>
              </a:rPr>
              <a:t>Hoyles</a:t>
            </a:r>
            <a:r>
              <a:rPr lang="en-US" dirty="0">
                <a:latin typeface="Times New Roman" panose="02020603050405020304" pitchFamily="18" charset="0"/>
                <a:cs typeface="Times New Roman" panose="02020603050405020304" pitchFamily="18" charset="0"/>
              </a:rPr>
              <a:t> and Lagrange 2010) </a:t>
            </a:r>
            <a:r>
              <a:rPr lang="el-GR" dirty="0">
                <a:latin typeface="Times New Roman" panose="02020603050405020304" pitchFamily="18" charset="0"/>
                <a:cs typeface="Times New Roman" panose="02020603050405020304" pitchFamily="18" charset="0"/>
              </a:rPr>
              <a:t>και περιοδικά (π</a:t>
            </a:r>
            <a:r>
              <a:rPr lang="en-US"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χ</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International Journal for Technology in Mathematics Education</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Journal of Computers in Mathematics and Science Teaching</a:t>
            </a:r>
            <a:r>
              <a:rPr lang="en-US" dirty="0">
                <a:latin typeface="Times New Roman" panose="02020603050405020304" pitchFamily="18" charset="0"/>
                <a:cs typeface="Times New Roman" panose="02020603050405020304" pitchFamily="18" charset="0"/>
              </a:rPr>
              <a:t>)</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3781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04800" y="1193801"/>
            <a:ext cx="8610600" cy="5219700"/>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Σήμερα μια εκπληκτική αφθονία βιβλίων, εγχειριδίων, πρακτικών συνεδρίων, άρθρων, ερευνητικών εκθέσεων, ενημερωτικών δελτίων, περιοδικών, συναντήσεων, και οργανισμών είναι αφιερωμένα στην εκπαίδευση των μαθηματικών σε όλες τις πτυχές της. Μια αναζήτηση της επιστημονικής βιβλιογραφίας στο δίκτυο με την φράση εκπαίδευση των μαθηματικών δείχνει 125.000 εμφανίσεις, μια αναζήτηση σε όλο το δίκτυο οδηγεί σε σχεδόν 9 φορές τον αριθμό αυτό. (</a:t>
            </a:r>
            <a:r>
              <a:rPr lang="el-GR" dirty="0" err="1">
                <a:latin typeface="Times New Roman" panose="02020603050405020304" pitchFamily="18" charset="0"/>
                <a:cs typeface="Times New Roman" panose="02020603050405020304" pitchFamily="18" charset="0"/>
              </a:rPr>
              <a:t>Kilpatrick</a:t>
            </a:r>
            <a:r>
              <a:rPr lang="el-GR" dirty="0">
                <a:latin typeface="Times New Roman" panose="02020603050405020304" pitchFamily="18" charset="0"/>
                <a:cs typeface="Times New Roman" panose="02020603050405020304" pitchFamily="18" charset="0"/>
              </a:rPr>
              <a:t> 2008, σελ.38).</a:t>
            </a:r>
            <a:r>
              <a:rPr lang="en-US" dirty="0">
                <a:latin typeface="Times New Roman" panose="02020603050405020304" pitchFamily="18" charset="0"/>
                <a:cs typeface="Times New Roman" panose="02020603050405020304" pitchFamily="18" charset="0"/>
              </a:rPr>
              <a:t> (361.000.000 </a:t>
            </a:r>
            <a:r>
              <a:rPr lang="el-GR" dirty="0">
                <a:latin typeface="Times New Roman" panose="02020603050405020304" pitchFamily="18" charset="0"/>
                <a:cs typeface="Times New Roman" panose="02020603050405020304" pitchFamily="18" charset="0"/>
              </a:rPr>
              <a:t>σήμερα).</a:t>
            </a:r>
            <a:endParaRPr lang="en-US" dirty="0">
              <a:latin typeface="Times New Roman" panose="02020603050405020304" pitchFamily="18" charset="0"/>
              <a:cs typeface="Times New Roman" panose="02020603050405020304" pitchFamily="18" charset="0"/>
            </a:endParaRPr>
          </a:p>
          <a:p>
            <a:pPr marL="0" indent="0" algn="ctr">
              <a:buNone/>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Ένα μέτρο της ωρίμανσης του τομέα της μαθηματικής εκπαίδευσης είναι ότι οι ερευνητές έχουν αρχίσει να μελετούν την ιστορία του. Ένα σημαντικό ορόσημο ήταν η ίδρυση το 2006 του </a:t>
            </a:r>
            <a:r>
              <a:rPr lang="el-GR" i="1" dirty="0" err="1">
                <a:latin typeface="Times New Roman" panose="02020603050405020304" pitchFamily="18" charset="0"/>
                <a:cs typeface="Times New Roman" panose="02020603050405020304" pitchFamily="18" charset="0"/>
              </a:rPr>
              <a:t>International</a:t>
            </a:r>
            <a:r>
              <a:rPr lang="el-GR" i="1" dirty="0">
                <a:latin typeface="Times New Roman" panose="02020603050405020304" pitchFamily="18" charset="0"/>
                <a:cs typeface="Times New Roman" panose="02020603050405020304" pitchFamily="18" charset="0"/>
              </a:rPr>
              <a:t> Journal </a:t>
            </a:r>
            <a:r>
              <a:rPr lang="el-GR" i="1" dirty="0" err="1">
                <a:latin typeface="Times New Roman" panose="02020603050405020304" pitchFamily="18" charset="0"/>
                <a:cs typeface="Times New Roman" panose="02020603050405020304" pitchFamily="18" charset="0"/>
              </a:rPr>
              <a:t>for</a:t>
            </a:r>
            <a:r>
              <a:rPr lang="el-GR" i="1" dirty="0">
                <a:latin typeface="Times New Roman" panose="02020603050405020304" pitchFamily="18" charset="0"/>
                <a:cs typeface="Times New Roman" panose="02020603050405020304" pitchFamily="18" charset="0"/>
              </a:rPr>
              <a:t> </a:t>
            </a:r>
            <a:r>
              <a:rPr lang="el-GR" i="1" dirty="0" err="1">
                <a:latin typeface="Times New Roman" panose="02020603050405020304" pitchFamily="18" charset="0"/>
                <a:cs typeface="Times New Roman" panose="02020603050405020304" pitchFamily="18" charset="0"/>
              </a:rPr>
              <a:t>the</a:t>
            </a:r>
            <a:r>
              <a:rPr lang="el-GR" i="1" dirty="0">
                <a:latin typeface="Times New Roman" panose="02020603050405020304" pitchFamily="18" charset="0"/>
                <a:cs typeface="Times New Roman" panose="02020603050405020304" pitchFamily="18" charset="0"/>
              </a:rPr>
              <a:t> </a:t>
            </a:r>
            <a:r>
              <a:rPr lang="el-GR" i="1" dirty="0" err="1">
                <a:latin typeface="Times New Roman" panose="02020603050405020304" pitchFamily="18" charset="0"/>
                <a:cs typeface="Times New Roman" panose="02020603050405020304" pitchFamily="18" charset="0"/>
              </a:rPr>
              <a:t>History</a:t>
            </a:r>
            <a:r>
              <a:rPr lang="el-GR" i="1" dirty="0">
                <a:latin typeface="Times New Roman" panose="02020603050405020304" pitchFamily="18" charset="0"/>
                <a:cs typeface="Times New Roman" panose="02020603050405020304" pitchFamily="18" charset="0"/>
              </a:rPr>
              <a:t> of </a:t>
            </a:r>
            <a:r>
              <a:rPr lang="el-GR" i="1" dirty="0" err="1">
                <a:latin typeface="Times New Roman" panose="02020603050405020304" pitchFamily="18" charset="0"/>
                <a:cs typeface="Times New Roman" panose="02020603050405020304" pitchFamily="18" charset="0"/>
              </a:rPr>
              <a:t>Mathematics</a:t>
            </a:r>
            <a:r>
              <a:rPr lang="el-GR" i="1" dirty="0">
                <a:latin typeface="Times New Roman" panose="02020603050405020304" pitchFamily="18" charset="0"/>
                <a:cs typeface="Times New Roman" panose="02020603050405020304" pitchFamily="18" charset="0"/>
              </a:rPr>
              <a:t> Education.</a:t>
            </a:r>
            <a:r>
              <a:rPr lang="el-GR" dirty="0">
                <a:latin typeface="Times New Roman" panose="02020603050405020304" pitchFamily="18" charset="0"/>
                <a:cs typeface="Times New Roman" panose="02020603050405020304" pitchFamily="18" charset="0"/>
              </a:rPr>
              <a:t> Η ιστορία του πεδίου είχε συζητηθεί σε διάφορα διεθνή συνέδρια αρχίζοντας από το 2004, και μια σειρά διετών διασκέψεων που ασχολούνται με το θέμα ξεκίνησε στην Ισλανδία το 2009.</a:t>
            </a:r>
            <a:endParaRPr lang="en-US" dirty="0">
              <a:latin typeface="Times New Roman" panose="02020603050405020304" pitchFamily="18" charset="0"/>
              <a:cs typeface="Times New Roman" panose="02020603050405020304" pitchFamily="18" charset="0"/>
            </a:endParaRPr>
          </a:p>
          <a:p>
            <a:endParaRPr lang="el-GR" dirty="0"/>
          </a:p>
        </p:txBody>
      </p:sp>
      <p:sp>
        <p:nvSpPr>
          <p:cNvPr id="5" name="Title 1"/>
          <p:cNvSpPr txBox="1">
            <a:spLocks/>
          </p:cNvSpPr>
          <p:nvPr/>
        </p:nvSpPr>
        <p:spPr>
          <a:xfrm>
            <a:off x="1257300" y="0"/>
            <a:ext cx="7322050" cy="8382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l-GR" sz="2000" b="1" dirty="0">
                <a:solidFill>
                  <a:schemeClr val="tx1"/>
                </a:solidFill>
                <a:latin typeface="Helvetica"/>
                <a:cs typeface="Helvetica"/>
              </a:rPr>
              <a:t>Μια ακμάζουσα ακαδημαϊκή δράση </a:t>
            </a:r>
            <a:endParaRPr lang="en-US" sz="2000" b="1" spc="-50" dirty="0">
              <a:solidFill>
                <a:schemeClr val="tx1"/>
              </a:solidFill>
              <a:latin typeface="Helvetica" pitchFamily="50" charset="0"/>
            </a:endParaRPr>
          </a:p>
        </p:txBody>
      </p:sp>
    </p:spTree>
    <p:extLst>
      <p:ext uri="{BB962C8B-B14F-4D97-AF65-F5344CB8AC3E}">
        <p14:creationId xmlns:p14="http://schemas.microsoft.com/office/powerpoint/2010/main" val="2370897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Rectangle 25"/>
          <p:cNvSpPr/>
          <p:nvPr/>
        </p:nvSpPr>
        <p:spPr>
          <a:xfrm>
            <a:off x="0" y="3967"/>
            <a:ext cx="9144000" cy="5869784"/>
          </a:xfrm>
          <a:prstGeom prst="rect">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4" name="Rectangle 33"/>
          <p:cNvSpPr/>
          <p:nvPr/>
        </p:nvSpPr>
        <p:spPr>
          <a:xfrm>
            <a:off x="1729973" y="5261897"/>
            <a:ext cx="7291634" cy="360099"/>
          </a:xfrm>
          <a:prstGeom prst="rect">
            <a:avLst/>
          </a:prstGeom>
        </p:spPr>
        <p:txBody>
          <a:bodyPr wrap="square">
            <a:spAutoFit/>
          </a:bodyPr>
          <a:lstStyle/>
          <a:p>
            <a:pPr algn="ctr">
              <a:lnSpc>
                <a:spcPct val="87000"/>
              </a:lnSpc>
            </a:pPr>
            <a:r>
              <a:rPr lang="en-US" sz="2000" b="1" spc="-50" dirty="0">
                <a:solidFill>
                  <a:schemeClr val="bg1"/>
                </a:solidFill>
                <a:latin typeface="Helvetica" pitchFamily="50" charset="0"/>
              </a:rPr>
              <a:t>  </a:t>
            </a:r>
            <a:endParaRPr lang="el-GR" sz="2000" b="1" spc="-50" dirty="0">
              <a:solidFill>
                <a:schemeClr val="bg1"/>
              </a:solidFill>
              <a:latin typeface="Helvetica" pitchFamily="50" charset="0"/>
            </a:endParaRPr>
          </a:p>
        </p:txBody>
      </p:sp>
      <p:grpSp>
        <p:nvGrpSpPr>
          <p:cNvPr id="40" name="Group 39"/>
          <p:cNvGrpSpPr/>
          <p:nvPr/>
        </p:nvGrpSpPr>
        <p:grpSpPr>
          <a:xfrm>
            <a:off x="559042" y="785350"/>
            <a:ext cx="593622" cy="593622"/>
            <a:chOff x="28575" y="3948113"/>
            <a:chExt cx="649288" cy="649288"/>
          </a:xfrm>
        </p:grpSpPr>
        <p:sp>
          <p:nvSpPr>
            <p:cNvPr id="41" name="Oval 37"/>
            <p:cNvSpPr>
              <a:spLocks noChangeArrowheads="1"/>
            </p:cNvSpPr>
            <p:nvPr/>
          </p:nvSpPr>
          <p:spPr bwMode="auto">
            <a:xfrm>
              <a:off x="28575" y="3948113"/>
              <a:ext cx="649288" cy="649288"/>
            </a:xfrm>
            <a:prstGeom prst="ellipse">
              <a:avLst/>
            </a:prstGeom>
            <a:solidFill>
              <a:schemeClr val="accent2"/>
            </a:solidFill>
            <a:ln w="38100">
              <a:noFill/>
            </a:ln>
          </p:spPr>
          <p:txBody>
            <a:bodyPr wrap="none" tIns="0" bIns="0" rtlCol="0" anchor="ctr" anchorCtr="0">
              <a:noAutofit/>
            </a:bodyPr>
            <a:lstStyle/>
            <a:p>
              <a:pPr algn="ctr">
                <a:lnSpc>
                  <a:spcPct val="67000"/>
                </a:lnSpc>
              </a:pPr>
              <a:endParaRPr lang="en-US" dirty="0">
                <a:solidFill>
                  <a:schemeClr val="bg1"/>
                </a:solidFill>
                <a:latin typeface="Helvetica Light"/>
                <a:cs typeface="Helvetica Light"/>
              </a:endParaRPr>
            </a:p>
          </p:txBody>
        </p:sp>
        <p:sp>
          <p:nvSpPr>
            <p:cNvPr id="42" name="Freeform 38"/>
            <p:cNvSpPr>
              <a:spLocks/>
            </p:cNvSpPr>
            <p:nvPr/>
          </p:nvSpPr>
          <p:spPr bwMode="auto">
            <a:xfrm>
              <a:off x="136525" y="4111625"/>
              <a:ext cx="431800" cy="339725"/>
            </a:xfrm>
            <a:custGeom>
              <a:avLst/>
              <a:gdLst>
                <a:gd name="T0" fmla="*/ 162 w 164"/>
                <a:gd name="T1" fmla="*/ 25 h 129"/>
                <a:gd name="T2" fmla="*/ 139 w 164"/>
                <a:gd name="T3" fmla="*/ 2 h 129"/>
                <a:gd name="T4" fmla="*/ 132 w 164"/>
                <a:gd name="T5" fmla="*/ 3 h 129"/>
                <a:gd name="T6" fmla="*/ 64 w 164"/>
                <a:gd name="T7" fmla="*/ 71 h 129"/>
                <a:gd name="T8" fmla="*/ 32 w 164"/>
                <a:gd name="T9" fmla="*/ 39 h 129"/>
                <a:gd name="T10" fmla="*/ 25 w 164"/>
                <a:gd name="T11" fmla="*/ 38 h 129"/>
                <a:gd name="T12" fmla="*/ 2 w 164"/>
                <a:gd name="T13" fmla="*/ 61 h 129"/>
                <a:gd name="T14" fmla="*/ 3 w 164"/>
                <a:gd name="T15" fmla="*/ 68 h 129"/>
                <a:gd name="T16" fmla="*/ 64 w 164"/>
                <a:gd name="T17" fmla="*/ 129 h 129"/>
                <a:gd name="T18" fmla="*/ 64 w 164"/>
                <a:gd name="T19" fmla="*/ 129 h 129"/>
                <a:gd name="T20" fmla="*/ 161 w 164"/>
                <a:gd name="T21" fmla="*/ 32 h 129"/>
                <a:gd name="T22" fmla="*/ 162 w 164"/>
                <a:gd name="T23" fmla="*/ 2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4" h="129">
                  <a:moveTo>
                    <a:pt x="162" y="25"/>
                  </a:moveTo>
                  <a:cubicBezTo>
                    <a:pt x="139" y="2"/>
                    <a:pt x="139" y="2"/>
                    <a:pt x="139" y="2"/>
                  </a:cubicBezTo>
                  <a:cubicBezTo>
                    <a:pt x="137" y="0"/>
                    <a:pt x="135" y="0"/>
                    <a:pt x="132" y="3"/>
                  </a:cubicBezTo>
                  <a:cubicBezTo>
                    <a:pt x="64" y="71"/>
                    <a:pt x="64" y="71"/>
                    <a:pt x="64" y="71"/>
                  </a:cubicBezTo>
                  <a:cubicBezTo>
                    <a:pt x="32" y="39"/>
                    <a:pt x="32" y="39"/>
                    <a:pt x="32" y="39"/>
                  </a:cubicBezTo>
                  <a:cubicBezTo>
                    <a:pt x="29" y="36"/>
                    <a:pt x="27" y="36"/>
                    <a:pt x="25" y="38"/>
                  </a:cubicBezTo>
                  <a:cubicBezTo>
                    <a:pt x="2" y="61"/>
                    <a:pt x="2" y="61"/>
                    <a:pt x="2" y="61"/>
                  </a:cubicBezTo>
                  <a:cubicBezTo>
                    <a:pt x="0" y="63"/>
                    <a:pt x="0" y="65"/>
                    <a:pt x="3" y="68"/>
                  </a:cubicBezTo>
                  <a:cubicBezTo>
                    <a:pt x="64" y="129"/>
                    <a:pt x="64" y="129"/>
                    <a:pt x="64" y="129"/>
                  </a:cubicBezTo>
                  <a:cubicBezTo>
                    <a:pt x="64" y="129"/>
                    <a:pt x="64" y="129"/>
                    <a:pt x="64" y="129"/>
                  </a:cubicBezTo>
                  <a:cubicBezTo>
                    <a:pt x="161" y="32"/>
                    <a:pt x="161" y="32"/>
                    <a:pt x="161" y="32"/>
                  </a:cubicBezTo>
                  <a:cubicBezTo>
                    <a:pt x="164" y="30"/>
                    <a:pt x="164" y="27"/>
                    <a:pt x="162" y="2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3" name="Group 42"/>
          <p:cNvGrpSpPr/>
          <p:nvPr/>
        </p:nvGrpSpPr>
        <p:grpSpPr>
          <a:xfrm>
            <a:off x="589820" y="2413868"/>
            <a:ext cx="593622" cy="593622"/>
            <a:chOff x="28575" y="3948113"/>
            <a:chExt cx="649288" cy="649288"/>
          </a:xfrm>
        </p:grpSpPr>
        <p:sp>
          <p:nvSpPr>
            <p:cNvPr id="44" name="Oval 37"/>
            <p:cNvSpPr>
              <a:spLocks noChangeArrowheads="1"/>
            </p:cNvSpPr>
            <p:nvPr/>
          </p:nvSpPr>
          <p:spPr bwMode="auto">
            <a:xfrm>
              <a:off x="28575" y="3948113"/>
              <a:ext cx="649288" cy="649288"/>
            </a:xfrm>
            <a:prstGeom prst="ellipse">
              <a:avLst/>
            </a:prstGeom>
            <a:solidFill>
              <a:schemeClr val="accent2"/>
            </a:solidFill>
            <a:ln w="38100">
              <a:noFill/>
            </a:ln>
          </p:spPr>
          <p:txBody>
            <a:bodyPr wrap="none" tIns="0" bIns="0" rtlCol="0" anchor="ctr" anchorCtr="0">
              <a:noAutofit/>
            </a:bodyPr>
            <a:lstStyle/>
            <a:p>
              <a:pPr algn="ctr">
                <a:lnSpc>
                  <a:spcPct val="67000"/>
                </a:lnSpc>
              </a:pPr>
              <a:endParaRPr lang="en-US">
                <a:solidFill>
                  <a:schemeClr val="bg1"/>
                </a:solidFill>
                <a:latin typeface="Helvetica Light"/>
                <a:cs typeface="Helvetica Light"/>
              </a:endParaRPr>
            </a:p>
          </p:txBody>
        </p:sp>
        <p:sp>
          <p:nvSpPr>
            <p:cNvPr id="45" name="Freeform 38"/>
            <p:cNvSpPr>
              <a:spLocks/>
            </p:cNvSpPr>
            <p:nvPr/>
          </p:nvSpPr>
          <p:spPr bwMode="auto">
            <a:xfrm>
              <a:off x="136525" y="4111625"/>
              <a:ext cx="431800" cy="339725"/>
            </a:xfrm>
            <a:custGeom>
              <a:avLst/>
              <a:gdLst>
                <a:gd name="T0" fmla="*/ 162 w 164"/>
                <a:gd name="T1" fmla="*/ 25 h 129"/>
                <a:gd name="T2" fmla="*/ 139 w 164"/>
                <a:gd name="T3" fmla="*/ 2 h 129"/>
                <a:gd name="T4" fmla="*/ 132 w 164"/>
                <a:gd name="T5" fmla="*/ 3 h 129"/>
                <a:gd name="T6" fmla="*/ 64 w 164"/>
                <a:gd name="T7" fmla="*/ 71 h 129"/>
                <a:gd name="T8" fmla="*/ 32 w 164"/>
                <a:gd name="T9" fmla="*/ 39 h 129"/>
                <a:gd name="T10" fmla="*/ 25 w 164"/>
                <a:gd name="T11" fmla="*/ 38 h 129"/>
                <a:gd name="T12" fmla="*/ 2 w 164"/>
                <a:gd name="T13" fmla="*/ 61 h 129"/>
                <a:gd name="T14" fmla="*/ 3 w 164"/>
                <a:gd name="T15" fmla="*/ 68 h 129"/>
                <a:gd name="T16" fmla="*/ 64 w 164"/>
                <a:gd name="T17" fmla="*/ 129 h 129"/>
                <a:gd name="T18" fmla="*/ 64 w 164"/>
                <a:gd name="T19" fmla="*/ 129 h 129"/>
                <a:gd name="T20" fmla="*/ 161 w 164"/>
                <a:gd name="T21" fmla="*/ 32 h 129"/>
                <a:gd name="T22" fmla="*/ 162 w 164"/>
                <a:gd name="T23" fmla="*/ 2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4" h="129">
                  <a:moveTo>
                    <a:pt x="162" y="25"/>
                  </a:moveTo>
                  <a:cubicBezTo>
                    <a:pt x="139" y="2"/>
                    <a:pt x="139" y="2"/>
                    <a:pt x="139" y="2"/>
                  </a:cubicBezTo>
                  <a:cubicBezTo>
                    <a:pt x="137" y="0"/>
                    <a:pt x="135" y="0"/>
                    <a:pt x="132" y="3"/>
                  </a:cubicBezTo>
                  <a:cubicBezTo>
                    <a:pt x="64" y="71"/>
                    <a:pt x="64" y="71"/>
                    <a:pt x="64" y="71"/>
                  </a:cubicBezTo>
                  <a:cubicBezTo>
                    <a:pt x="32" y="39"/>
                    <a:pt x="32" y="39"/>
                    <a:pt x="32" y="39"/>
                  </a:cubicBezTo>
                  <a:cubicBezTo>
                    <a:pt x="29" y="36"/>
                    <a:pt x="27" y="36"/>
                    <a:pt x="25" y="38"/>
                  </a:cubicBezTo>
                  <a:cubicBezTo>
                    <a:pt x="2" y="61"/>
                    <a:pt x="2" y="61"/>
                    <a:pt x="2" y="61"/>
                  </a:cubicBezTo>
                  <a:cubicBezTo>
                    <a:pt x="0" y="63"/>
                    <a:pt x="0" y="65"/>
                    <a:pt x="3" y="68"/>
                  </a:cubicBezTo>
                  <a:cubicBezTo>
                    <a:pt x="64" y="129"/>
                    <a:pt x="64" y="129"/>
                    <a:pt x="64" y="129"/>
                  </a:cubicBezTo>
                  <a:cubicBezTo>
                    <a:pt x="64" y="129"/>
                    <a:pt x="64" y="129"/>
                    <a:pt x="64" y="129"/>
                  </a:cubicBezTo>
                  <a:cubicBezTo>
                    <a:pt x="161" y="32"/>
                    <a:pt x="161" y="32"/>
                    <a:pt x="161" y="32"/>
                  </a:cubicBezTo>
                  <a:cubicBezTo>
                    <a:pt x="164" y="30"/>
                    <a:pt x="164" y="27"/>
                    <a:pt x="162" y="2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6" name="Group 45"/>
          <p:cNvGrpSpPr/>
          <p:nvPr/>
        </p:nvGrpSpPr>
        <p:grpSpPr>
          <a:xfrm>
            <a:off x="598022" y="3322531"/>
            <a:ext cx="593622" cy="593622"/>
            <a:chOff x="28575" y="3948113"/>
            <a:chExt cx="649288" cy="649288"/>
          </a:xfrm>
        </p:grpSpPr>
        <p:sp>
          <p:nvSpPr>
            <p:cNvPr id="47" name="Oval 37"/>
            <p:cNvSpPr>
              <a:spLocks noChangeArrowheads="1"/>
            </p:cNvSpPr>
            <p:nvPr/>
          </p:nvSpPr>
          <p:spPr bwMode="auto">
            <a:xfrm>
              <a:off x="28575" y="3948113"/>
              <a:ext cx="649288" cy="649288"/>
            </a:xfrm>
            <a:prstGeom prst="ellipse">
              <a:avLst/>
            </a:prstGeom>
            <a:solidFill>
              <a:schemeClr val="accent2"/>
            </a:solidFill>
            <a:ln w="38100">
              <a:noFill/>
            </a:ln>
          </p:spPr>
          <p:txBody>
            <a:bodyPr wrap="none" tIns="0" bIns="0" rtlCol="0" anchor="ctr" anchorCtr="0">
              <a:noAutofit/>
            </a:bodyPr>
            <a:lstStyle/>
            <a:p>
              <a:pPr algn="ctr">
                <a:lnSpc>
                  <a:spcPct val="67000"/>
                </a:lnSpc>
              </a:pPr>
              <a:endParaRPr lang="en-US">
                <a:solidFill>
                  <a:schemeClr val="bg1"/>
                </a:solidFill>
                <a:latin typeface="Helvetica Light"/>
                <a:cs typeface="Helvetica Light"/>
              </a:endParaRPr>
            </a:p>
          </p:txBody>
        </p:sp>
        <p:sp>
          <p:nvSpPr>
            <p:cNvPr id="48" name="Freeform 38"/>
            <p:cNvSpPr>
              <a:spLocks/>
            </p:cNvSpPr>
            <p:nvPr/>
          </p:nvSpPr>
          <p:spPr bwMode="auto">
            <a:xfrm>
              <a:off x="136525" y="4111625"/>
              <a:ext cx="431800" cy="339725"/>
            </a:xfrm>
            <a:custGeom>
              <a:avLst/>
              <a:gdLst>
                <a:gd name="T0" fmla="*/ 162 w 164"/>
                <a:gd name="T1" fmla="*/ 25 h 129"/>
                <a:gd name="T2" fmla="*/ 139 w 164"/>
                <a:gd name="T3" fmla="*/ 2 h 129"/>
                <a:gd name="T4" fmla="*/ 132 w 164"/>
                <a:gd name="T5" fmla="*/ 3 h 129"/>
                <a:gd name="T6" fmla="*/ 64 w 164"/>
                <a:gd name="T7" fmla="*/ 71 h 129"/>
                <a:gd name="T8" fmla="*/ 32 w 164"/>
                <a:gd name="T9" fmla="*/ 39 h 129"/>
                <a:gd name="T10" fmla="*/ 25 w 164"/>
                <a:gd name="T11" fmla="*/ 38 h 129"/>
                <a:gd name="T12" fmla="*/ 2 w 164"/>
                <a:gd name="T13" fmla="*/ 61 h 129"/>
                <a:gd name="T14" fmla="*/ 3 w 164"/>
                <a:gd name="T15" fmla="*/ 68 h 129"/>
                <a:gd name="T16" fmla="*/ 64 w 164"/>
                <a:gd name="T17" fmla="*/ 129 h 129"/>
                <a:gd name="T18" fmla="*/ 64 w 164"/>
                <a:gd name="T19" fmla="*/ 129 h 129"/>
                <a:gd name="T20" fmla="*/ 161 w 164"/>
                <a:gd name="T21" fmla="*/ 32 h 129"/>
                <a:gd name="T22" fmla="*/ 162 w 164"/>
                <a:gd name="T23" fmla="*/ 2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4" h="129">
                  <a:moveTo>
                    <a:pt x="162" y="25"/>
                  </a:moveTo>
                  <a:cubicBezTo>
                    <a:pt x="139" y="2"/>
                    <a:pt x="139" y="2"/>
                    <a:pt x="139" y="2"/>
                  </a:cubicBezTo>
                  <a:cubicBezTo>
                    <a:pt x="137" y="0"/>
                    <a:pt x="135" y="0"/>
                    <a:pt x="132" y="3"/>
                  </a:cubicBezTo>
                  <a:cubicBezTo>
                    <a:pt x="64" y="71"/>
                    <a:pt x="64" y="71"/>
                    <a:pt x="64" y="71"/>
                  </a:cubicBezTo>
                  <a:cubicBezTo>
                    <a:pt x="32" y="39"/>
                    <a:pt x="32" y="39"/>
                    <a:pt x="32" y="39"/>
                  </a:cubicBezTo>
                  <a:cubicBezTo>
                    <a:pt x="29" y="36"/>
                    <a:pt x="27" y="36"/>
                    <a:pt x="25" y="38"/>
                  </a:cubicBezTo>
                  <a:cubicBezTo>
                    <a:pt x="2" y="61"/>
                    <a:pt x="2" y="61"/>
                    <a:pt x="2" y="61"/>
                  </a:cubicBezTo>
                  <a:cubicBezTo>
                    <a:pt x="0" y="63"/>
                    <a:pt x="0" y="65"/>
                    <a:pt x="3" y="68"/>
                  </a:cubicBezTo>
                  <a:cubicBezTo>
                    <a:pt x="64" y="129"/>
                    <a:pt x="64" y="129"/>
                    <a:pt x="64" y="129"/>
                  </a:cubicBezTo>
                  <a:cubicBezTo>
                    <a:pt x="64" y="129"/>
                    <a:pt x="64" y="129"/>
                    <a:pt x="64" y="129"/>
                  </a:cubicBezTo>
                  <a:cubicBezTo>
                    <a:pt x="161" y="32"/>
                    <a:pt x="161" y="32"/>
                    <a:pt x="161" y="32"/>
                  </a:cubicBezTo>
                  <a:cubicBezTo>
                    <a:pt x="164" y="30"/>
                    <a:pt x="164" y="27"/>
                    <a:pt x="162" y="2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56" name="Oval 55"/>
          <p:cNvSpPr/>
          <p:nvPr/>
        </p:nvSpPr>
        <p:spPr>
          <a:xfrm>
            <a:off x="7968615"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8349663"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Freeform 57"/>
          <p:cNvSpPr/>
          <p:nvPr/>
        </p:nvSpPr>
        <p:spPr>
          <a:xfrm rot="5400000">
            <a:off x="8453493" y="6460522"/>
            <a:ext cx="136228" cy="123144"/>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9" name="Freeform 58"/>
          <p:cNvSpPr/>
          <p:nvPr/>
        </p:nvSpPr>
        <p:spPr>
          <a:xfrm rot="16200000">
            <a:off x="8050903" y="6460521"/>
            <a:ext cx="136230" cy="123147"/>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0" name="Action Button: Custom 59">
            <a:hlinkClick r:id="" action="ppaction://hlinkshowjump?jump=previousslide" highlightClick="1"/>
          </p:cNvPr>
          <p:cNvSpPr/>
          <p:nvPr/>
        </p:nvSpPr>
        <p:spPr>
          <a:xfrm>
            <a:off x="7930926"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Action Button: Custom 60">
            <a:hlinkClick r:id="" action="ppaction://hlinkshowjump?jump=nextslide" highlightClick="1"/>
          </p:cNvPr>
          <p:cNvSpPr/>
          <p:nvPr/>
        </p:nvSpPr>
        <p:spPr>
          <a:xfrm>
            <a:off x="8329834"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586" y="4240076"/>
            <a:ext cx="592137"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869" y="5145879"/>
            <a:ext cx="596900"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Rectangle 33"/>
          <p:cNvSpPr/>
          <p:nvPr/>
        </p:nvSpPr>
        <p:spPr>
          <a:xfrm>
            <a:off x="1382059" y="116018"/>
            <a:ext cx="7291634" cy="360099"/>
          </a:xfrm>
          <a:prstGeom prst="rect">
            <a:avLst/>
          </a:prstGeom>
        </p:spPr>
        <p:txBody>
          <a:bodyPr wrap="square">
            <a:spAutoFit/>
          </a:bodyPr>
          <a:lstStyle/>
          <a:p>
            <a:pPr algn="ctr">
              <a:lnSpc>
                <a:spcPct val="87000"/>
              </a:lnSpc>
            </a:pPr>
            <a:r>
              <a:rPr lang="el-GR" sz="2000" b="1" spc="-50" dirty="0">
                <a:solidFill>
                  <a:schemeClr val="bg1"/>
                </a:solidFill>
                <a:latin typeface="Helvetica" pitchFamily="50" charset="0"/>
              </a:rPr>
              <a:t>1</a:t>
            </a:r>
            <a:r>
              <a:rPr lang="el-GR" sz="2000" b="1" spc="-50" baseline="30000" dirty="0">
                <a:solidFill>
                  <a:schemeClr val="bg1"/>
                </a:solidFill>
                <a:latin typeface="Helvetica" pitchFamily="50" charset="0"/>
              </a:rPr>
              <a:t>η</a:t>
            </a:r>
            <a:r>
              <a:rPr lang="el-GR" sz="2000" b="1" spc="-50" dirty="0">
                <a:solidFill>
                  <a:schemeClr val="bg1"/>
                </a:solidFill>
                <a:latin typeface="Helvetica" pitchFamily="50" charset="0"/>
              </a:rPr>
              <a:t> Ενότητα </a:t>
            </a:r>
            <a:r>
              <a:rPr lang="en-US" sz="2000" b="1" spc="-50" dirty="0">
                <a:solidFill>
                  <a:schemeClr val="bg1"/>
                </a:solidFill>
                <a:latin typeface="Helvetica" pitchFamily="50" charset="0"/>
              </a:rPr>
              <a:t> </a:t>
            </a:r>
            <a:endParaRPr lang="el-GR" sz="2000" b="1" spc="-50" dirty="0">
              <a:solidFill>
                <a:schemeClr val="bg1"/>
              </a:solidFill>
              <a:latin typeface="Helvetica" pitchFamily="50" charset="0"/>
            </a:endParaRPr>
          </a:p>
        </p:txBody>
      </p:sp>
      <p:pic>
        <p:nvPicPr>
          <p:cNvPr id="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07" y="1517796"/>
            <a:ext cx="592137"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764" y="3967"/>
            <a:ext cx="596900"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Rectangle 33"/>
          <p:cNvSpPr/>
          <p:nvPr/>
        </p:nvSpPr>
        <p:spPr>
          <a:xfrm>
            <a:off x="1520665" y="1633814"/>
            <a:ext cx="7291634" cy="360099"/>
          </a:xfrm>
          <a:prstGeom prst="rect">
            <a:avLst/>
          </a:prstGeom>
        </p:spPr>
        <p:txBody>
          <a:bodyPr wrap="square">
            <a:spAutoFit/>
          </a:bodyPr>
          <a:lstStyle/>
          <a:p>
            <a:pPr algn="ctr">
              <a:lnSpc>
                <a:spcPct val="87000"/>
              </a:lnSpc>
            </a:pPr>
            <a:r>
              <a:rPr lang="el-GR" sz="2000" b="1" spc="-50" dirty="0">
                <a:solidFill>
                  <a:schemeClr val="bg1"/>
                </a:solidFill>
                <a:latin typeface="Helvetica" pitchFamily="50" charset="0"/>
              </a:rPr>
              <a:t>Β. Τι είναι Μαθηματικά; </a:t>
            </a:r>
          </a:p>
        </p:txBody>
      </p:sp>
      <p:sp>
        <p:nvSpPr>
          <p:cNvPr id="27" name="Rectangle 34"/>
          <p:cNvSpPr/>
          <p:nvPr/>
        </p:nvSpPr>
        <p:spPr>
          <a:xfrm>
            <a:off x="1582437" y="3388705"/>
            <a:ext cx="7168090" cy="360099"/>
          </a:xfrm>
          <a:prstGeom prst="rect">
            <a:avLst/>
          </a:prstGeom>
        </p:spPr>
        <p:txBody>
          <a:bodyPr wrap="square">
            <a:spAutoFit/>
          </a:bodyPr>
          <a:lstStyle/>
          <a:p>
            <a:pPr lvl="0" algn="ctr">
              <a:lnSpc>
                <a:spcPct val="87000"/>
              </a:lnSpc>
            </a:pPr>
            <a:r>
              <a:rPr lang="el-GR" sz="2000" b="1" spc="-50" dirty="0">
                <a:solidFill>
                  <a:prstClr val="white"/>
                </a:solidFill>
                <a:latin typeface="Helvetica" pitchFamily="50" charset="0"/>
              </a:rPr>
              <a:t>Δ. Κονστρουκτιβισμός στην εκπαίδευση των Μαθηματικών</a:t>
            </a:r>
            <a:endParaRPr lang="en-US" sz="2000" b="1" spc="-50" dirty="0">
              <a:solidFill>
                <a:prstClr val="white"/>
              </a:solidFill>
              <a:latin typeface="Helvetica" pitchFamily="50" charset="0"/>
            </a:endParaRPr>
          </a:p>
        </p:txBody>
      </p:sp>
      <p:sp>
        <p:nvSpPr>
          <p:cNvPr id="29" name="Rectangle 33"/>
          <p:cNvSpPr/>
          <p:nvPr/>
        </p:nvSpPr>
        <p:spPr>
          <a:xfrm>
            <a:off x="1520665" y="785350"/>
            <a:ext cx="7291634" cy="627864"/>
          </a:xfrm>
          <a:prstGeom prst="rect">
            <a:avLst/>
          </a:prstGeom>
        </p:spPr>
        <p:txBody>
          <a:bodyPr wrap="square">
            <a:spAutoFit/>
          </a:bodyPr>
          <a:lstStyle/>
          <a:p>
            <a:pPr algn="ctr">
              <a:lnSpc>
                <a:spcPct val="87000"/>
              </a:lnSpc>
            </a:pPr>
            <a:r>
              <a:rPr lang="el-GR" sz="2000" b="1" spc="-50" dirty="0">
                <a:solidFill>
                  <a:schemeClr val="bg1"/>
                </a:solidFill>
                <a:latin typeface="Helvetica" pitchFamily="50" charset="0"/>
              </a:rPr>
              <a:t>Α. Η ανάπτυξη της Εκπαίδευσης των Μαθηματικών ως ένα Ακαδημαϊκό πεδίο </a:t>
            </a:r>
          </a:p>
        </p:txBody>
      </p:sp>
      <p:sp>
        <p:nvSpPr>
          <p:cNvPr id="31" name="Rectangle 34"/>
          <p:cNvSpPr/>
          <p:nvPr/>
        </p:nvSpPr>
        <p:spPr>
          <a:xfrm>
            <a:off x="1644209" y="2383311"/>
            <a:ext cx="7168090" cy="627864"/>
          </a:xfrm>
          <a:prstGeom prst="rect">
            <a:avLst/>
          </a:prstGeom>
        </p:spPr>
        <p:txBody>
          <a:bodyPr wrap="square">
            <a:spAutoFit/>
          </a:bodyPr>
          <a:lstStyle/>
          <a:p>
            <a:pPr lvl="0" algn="ctr">
              <a:lnSpc>
                <a:spcPct val="87000"/>
              </a:lnSpc>
            </a:pPr>
            <a:r>
              <a:rPr lang="el-GR" sz="2000" b="1" spc="-50" dirty="0">
                <a:solidFill>
                  <a:prstClr val="white"/>
                </a:solidFill>
                <a:latin typeface="Helvetica" pitchFamily="50" charset="0"/>
              </a:rPr>
              <a:t>Γ. Ο τρόπος με τον οποίο μαθαίνει κάποιος Μαθηματικά</a:t>
            </a:r>
          </a:p>
          <a:p>
            <a:pPr lvl="0" algn="ctr">
              <a:lnSpc>
                <a:spcPct val="87000"/>
              </a:lnSpc>
            </a:pPr>
            <a:endParaRPr lang="en-US" sz="2000" b="1" spc="-50" dirty="0">
              <a:solidFill>
                <a:prstClr val="white"/>
              </a:solidFill>
              <a:latin typeface="Helvetica" pitchFamily="50" charset="0"/>
            </a:endParaRPr>
          </a:p>
        </p:txBody>
      </p:sp>
    </p:spTree>
    <p:extLst>
      <p:ext uri="{BB962C8B-B14F-4D97-AF65-F5344CB8AC3E}">
        <p14:creationId xmlns:p14="http://schemas.microsoft.com/office/powerpoint/2010/main" val="386014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5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250"/>
                                        <p:tgtEl>
                                          <p:spTgt spid="40"/>
                                        </p:tgtEl>
                                      </p:cBhvr>
                                    </p:animEffect>
                                  </p:childTnLst>
                                </p:cTn>
                              </p:par>
                              <p:par>
                                <p:cTn id="8" presetID="10" presetClass="entr" presetSubtype="0" fill="hold" grpId="0" nodeType="withEffect">
                                  <p:stCondLst>
                                    <p:cond delay="35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250"/>
                                        <p:tgtEl>
                                          <p:spTgt spid="34"/>
                                        </p:tgtEl>
                                      </p:cBhvr>
                                    </p:animEffect>
                                  </p:childTnLst>
                                </p:cTn>
                              </p:par>
                              <p:par>
                                <p:cTn id="11" presetID="10" presetClass="entr" presetSubtype="0" fill="hold" nodeType="withEffect">
                                  <p:stCondLst>
                                    <p:cond delay="350"/>
                                  </p:stCondLst>
                                  <p:childTnLst>
                                    <p:set>
                                      <p:cBhvr>
                                        <p:cTn id="12" dur="1" fill="hold">
                                          <p:stCondLst>
                                            <p:cond delay="0"/>
                                          </p:stCondLst>
                                        </p:cTn>
                                        <p:tgtEl>
                                          <p:spTgt spid="43"/>
                                        </p:tgtEl>
                                        <p:attrNameLst>
                                          <p:attrName>style.visibility</p:attrName>
                                        </p:attrNameLst>
                                      </p:cBhvr>
                                      <p:to>
                                        <p:strVal val="visible"/>
                                      </p:to>
                                    </p:set>
                                    <p:animEffect transition="in" filter="fade">
                                      <p:cBhvr>
                                        <p:cTn id="13" dur="250"/>
                                        <p:tgtEl>
                                          <p:spTgt spid="43"/>
                                        </p:tgtEl>
                                      </p:cBhvr>
                                    </p:animEffect>
                                  </p:childTnLst>
                                </p:cTn>
                              </p:par>
                              <p:par>
                                <p:cTn id="14" presetID="10" presetClass="entr" presetSubtype="0" fill="hold" nodeType="withEffect">
                                  <p:stCondLst>
                                    <p:cond delay="550"/>
                                  </p:stCondLst>
                                  <p:childTnLst>
                                    <p:set>
                                      <p:cBhvr>
                                        <p:cTn id="15" dur="1" fill="hold">
                                          <p:stCondLst>
                                            <p:cond delay="0"/>
                                          </p:stCondLst>
                                        </p:cTn>
                                        <p:tgtEl>
                                          <p:spTgt spid="46"/>
                                        </p:tgtEl>
                                        <p:attrNameLst>
                                          <p:attrName>style.visibility</p:attrName>
                                        </p:attrNameLst>
                                      </p:cBhvr>
                                      <p:to>
                                        <p:strVal val="visible"/>
                                      </p:to>
                                    </p:set>
                                    <p:animEffect transition="in" filter="fade">
                                      <p:cBhvr>
                                        <p:cTn id="16" dur="250"/>
                                        <p:tgtEl>
                                          <p:spTgt spid="46"/>
                                        </p:tgtEl>
                                      </p:cBhvr>
                                    </p:animEffect>
                                  </p:childTnLst>
                                </p:cTn>
                              </p:par>
                              <p:par>
                                <p:cTn id="17" presetID="10" presetClass="entr" presetSubtype="0" fill="hold" grpId="0" nodeType="withEffect">
                                  <p:stCondLst>
                                    <p:cond delay="35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250"/>
                                        <p:tgtEl>
                                          <p:spTgt spid="28"/>
                                        </p:tgtEl>
                                      </p:cBhvr>
                                    </p:animEffect>
                                  </p:childTnLst>
                                </p:cTn>
                              </p:par>
                              <p:par>
                                <p:cTn id="20" presetID="10" presetClass="entr" presetSubtype="0" fill="hold" grpId="0" nodeType="withEffect">
                                  <p:stCondLst>
                                    <p:cond delay="35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250"/>
                                        <p:tgtEl>
                                          <p:spTgt spid="33"/>
                                        </p:tgtEl>
                                      </p:cBhvr>
                                    </p:animEffect>
                                  </p:childTnLst>
                                </p:cTn>
                              </p:par>
                              <p:par>
                                <p:cTn id="23" presetID="10" presetClass="entr" presetSubtype="0" fill="hold" grpId="0" nodeType="withEffect">
                                  <p:stCondLst>
                                    <p:cond delay="55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250"/>
                                        <p:tgtEl>
                                          <p:spTgt spid="27"/>
                                        </p:tgtEl>
                                      </p:cBhvr>
                                    </p:animEffect>
                                  </p:childTnLst>
                                </p:cTn>
                              </p:par>
                              <p:par>
                                <p:cTn id="26" presetID="10" presetClass="entr" presetSubtype="0" fill="hold" grpId="0" nodeType="withEffect">
                                  <p:stCondLst>
                                    <p:cond delay="35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250"/>
                                        <p:tgtEl>
                                          <p:spTgt spid="29"/>
                                        </p:tgtEl>
                                      </p:cBhvr>
                                    </p:animEffect>
                                  </p:childTnLst>
                                </p:cTn>
                              </p:par>
                              <p:par>
                                <p:cTn id="29" presetID="10" presetClass="entr" presetSubtype="0" fill="hold" grpId="0" nodeType="withEffect">
                                  <p:stCondLst>
                                    <p:cond delay="550"/>
                                  </p:stCondLst>
                                  <p:childTnLst>
                                    <p:set>
                                      <p:cBhvr>
                                        <p:cTn id="30" dur="1" fill="hold">
                                          <p:stCondLst>
                                            <p:cond delay="0"/>
                                          </p:stCondLst>
                                        </p:cTn>
                                        <p:tgtEl>
                                          <p:spTgt spid="31"/>
                                        </p:tgtEl>
                                        <p:attrNameLst>
                                          <p:attrName>style.visibility</p:attrName>
                                        </p:attrNameLst>
                                      </p:cBhvr>
                                      <p:to>
                                        <p:strVal val="visible"/>
                                      </p:to>
                                    </p:set>
                                    <p:animEffect transition="in" filter="fade">
                                      <p:cBhvr>
                                        <p:cTn id="31" dur="25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28" grpId="0"/>
      <p:bldP spid="33" grpId="0"/>
      <p:bldP spid="27" grpId="0"/>
      <p:bldP spid="29" grpId="0"/>
      <p:bldP spid="31"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5600" y="1143001"/>
            <a:ext cx="8534399" cy="5168900"/>
          </a:xfrm>
        </p:spPr>
        <p:txBody>
          <a:bodyPr/>
          <a:lstStyle/>
          <a:p>
            <a:pPr>
              <a:buFont typeface="Arial" panose="020B0604020202020204" pitchFamily="34" charset="0"/>
              <a:buChar char="•"/>
            </a:pPr>
            <a:r>
              <a:rPr lang="el-GR" sz="2400" dirty="0">
                <a:latin typeface="Times New Roman"/>
              </a:rPr>
              <a:t>Οι οργανώσεις των ερευνητών έχουν σχηματιστεί και κυμαίνονται από εκείνες διεθνούς εμβέλειας, όπως η </a:t>
            </a:r>
            <a:r>
              <a:rPr lang="en-US" sz="2400" dirty="0">
                <a:latin typeface="Times New Roman"/>
              </a:rPr>
              <a:t>International Group for the Psychology of Mathematics Education (</a:t>
            </a:r>
            <a:r>
              <a:rPr lang="en-US" sz="2400" dirty="0" err="1">
                <a:latin typeface="Times New Roman"/>
              </a:rPr>
              <a:t>IGPME</a:t>
            </a:r>
            <a:r>
              <a:rPr lang="en-US" sz="2400" dirty="0">
                <a:latin typeface="Times New Roman"/>
              </a:rPr>
              <a:t>, </a:t>
            </a:r>
            <a:r>
              <a:rPr lang="el-GR" sz="2400" dirty="0">
                <a:latin typeface="Times New Roman"/>
              </a:rPr>
              <a:t>ή </a:t>
            </a:r>
            <a:r>
              <a:rPr lang="en-US" sz="2400" dirty="0" err="1">
                <a:latin typeface="Times New Roman"/>
              </a:rPr>
              <a:t>PME</a:t>
            </a:r>
            <a:r>
              <a:rPr lang="en-US" sz="2400" dirty="0">
                <a:latin typeface="Times New Roman"/>
              </a:rPr>
              <a:t>), </a:t>
            </a:r>
            <a:r>
              <a:rPr lang="el-GR" sz="2400" dirty="0">
                <a:latin typeface="Times New Roman"/>
              </a:rPr>
              <a:t>μέχρι οργανισμούς σε μια ή περισσότερες χώρες, όπως η Ελληνική Ένωση των Ερευνητών της Διδακτικής των Μαθηματικών (</a:t>
            </a:r>
            <a:r>
              <a:rPr lang="el-GR" sz="2400" dirty="0" err="1">
                <a:latin typeface="Times New Roman"/>
              </a:rPr>
              <a:t>ΕΝ.Ε.ΔΙ.Μ</a:t>
            </a:r>
            <a:r>
              <a:rPr lang="el-GR" sz="2400" dirty="0">
                <a:latin typeface="Times New Roman"/>
              </a:rPr>
              <a:t>), η </a:t>
            </a:r>
            <a:r>
              <a:rPr lang="en-US" sz="2400" dirty="0">
                <a:latin typeface="Times New Roman"/>
              </a:rPr>
              <a:t>Canadian Mathematics Education Study Group (</a:t>
            </a:r>
            <a:r>
              <a:rPr lang="en-US" sz="2400" dirty="0" err="1">
                <a:latin typeface="Times New Roman"/>
              </a:rPr>
              <a:t>CMESG</a:t>
            </a:r>
            <a:r>
              <a:rPr lang="en-US" sz="2400" dirty="0">
                <a:latin typeface="Times New Roman"/>
              </a:rPr>
              <a:t> ), </a:t>
            </a:r>
            <a:r>
              <a:rPr lang="el-GR" sz="2400" dirty="0">
                <a:latin typeface="Times New Roman"/>
              </a:rPr>
              <a:t>η Γαλλική Ένωση </a:t>
            </a:r>
            <a:r>
              <a:rPr lang="en-US" sz="2400" dirty="0">
                <a:latin typeface="Times New Roman"/>
              </a:rPr>
              <a:t>pour la </a:t>
            </a:r>
            <a:r>
              <a:rPr lang="en-US" sz="2400" dirty="0" err="1">
                <a:latin typeface="Times New Roman"/>
              </a:rPr>
              <a:t>Recherche</a:t>
            </a:r>
            <a:r>
              <a:rPr lang="en-US" sz="2400" dirty="0">
                <a:latin typeface="Times New Roman"/>
              </a:rPr>
              <a:t> </a:t>
            </a:r>
            <a:r>
              <a:rPr lang="en-US" sz="2400" dirty="0" err="1">
                <a:latin typeface="Times New Roman"/>
              </a:rPr>
              <a:t>en</a:t>
            </a:r>
            <a:r>
              <a:rPr lang="en-US" sz="2400" dirty="0">
                <a:latin typeface="Times New Roman"/>
              </a:rPr>
              <a:t> </a:t>
            </a:r>
            <a:r>
              <a:rPr lang="en-US" sz="2400" dirty="0" err="1">
                <a:latin typeface="Times New Roman"/>
              </a:rPr>
              <a:t>Didactique</a:t>
            </a:r>
            <a:r>
              <a:rPr lang="en-US" sz="2400" dirty="0">
                <a:latin typeface="Times New Roman"/>
              </a:rPr>
              <a:t> des </a:t>
            </a:r>
            <a:r>
              <a:rPr lang="en-US" sz="2400" dirty="0" err="1">
                <a:latin typeface="Times New Roman"/>
              </a:rPr>
              <a:t>Mathematiques</a:t>
            </a:r>
            <a:r>
              <a:rPr lang="en-US" sz="2400" dirty="0">
                <a:latin typeface="Times New Roman"/>
              </a:rPr>
              <a:t> (</a:t>
            </a:r>
            <a:r>
              <a:rPr lang="en-US" sz="2400" dirty="0" err="1">
                <a:latin typeface="Times New Roman"/>
              </a:rPr>
              <a:t>ARDM</a:t>
            </a:r>
            <a:r>
              <a:rPr lang="en-US" sz="2400" dirty="0">
                <a:latin typeface="Times New Roman"/>
              </a:rPr>
              <a:t>), </a:t>
            </a:r>
            <a:r>
              <a:rPr lang="el-GR" sz="2400" dirty="0">
                <a:latin typeface="Times New Roman"/>
              </a:rPr>
              <a:t>και η </a:t>
            </a:r>
            <a:r>
              <a:rPr lang="en-US" sz="2400" dirty="0">
                <a:latin typeface="Times New Roman"/>
              </a:rPr>
              <a:t>Mathematics Education Research Group of Australasia (</a:t>
            </a:r>
            <a:r>
              <a:rPr lang="en-US" sz="2400" dirty="0" err="1">
                <a:latin typeface="Times New Roman"/>
              </a:rPr>
              <a:t>MERGA</a:t>
            </a:r>
            <a:r>
              <a:rPr lang="en-US" sz="2400" dirty="0">
                <a:latin typeface="Times New Roman"/>
              </a:rPr>
              <a:t>).</a:t>
            </a:r>
            <a:endParaRPr lang="el-GR" dirty="0"/>
          </a:p>
        </p:txBody>
      </p:sp>
      <p:sp>
        <p:nvSpPr>
          <p:cNvPr id="4" name="Title 1"/>
          <p:cNvSpPr txBox="1">
            <a:spLocks/>
          </p:cNvSpPr>
          <p:nvPr/>
        </p:nvSpPr>
        <p:spPr>
          <a:xfrm>
            <a:off x="1257300" y="0"/>
            <a:ext cx="7322050" cy="8382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Μια ακμάζουσα ακαδημαϊκή δράση</a:t>
            </a:r>
          </a:p>
          <a:p>
            <a:pPr lvl="0" algn="ctr"/>
            <a:r>
              <a:rPr lang="el-GR" sz="2000" b="1" spc="-50" dirty="0">
                <a:solidFill>
                  <a:schemeClr val="tx1"/>
                </a:solidFill>
                <a:latin typeface="Helvetica" pitchFamily="50" charset="0"/>
              </a:rPr>
              <a:t> </a:t>
            </a:r>
          </a:p>
        </p:txBody>
      </p:sp>
    </p:spTree>
    <p:extLst>
      <p:ext uri="{BB962C8B-B14F-4D97-AF65-F5344CB8AC3E}">
        <p14:creationId xmlns:p14="http://schemas.microsoft.com/office/powerpoint/2010/main" val="166958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5600" y="1143001"/>
            <a:ext cx="8534399" cy="5168900"/>
          </a:xfrm>
        </p:spPr>
        <p:txBody>
          <a:bodyPr/>
          <a:lstStyle/>
          <a:p>
            <a:pPr algn="just">
              <a:lnSpc>
                <a:spcPct val="115000"/>
              </a:lnSpc>
              <a:spcAft>
                <a:spcPts val="1000"/>
              </a:spcAft>
            </a:pPr>
            <a:r>
              <a:rPr lang="el-GR" sz="2400" dirty="0">
                <a:solidFill>
                  <a:srgbClr val="000000"/>
                </a:solidFill>
                <a:latin typeface="Times New Roman"/>
                <a:ea typeface="Calibri"/>
                <a:cs typeface="Times New Roman"/>
              </a:rPr>
              <a:t>Την δεκαετία του 90 άρχισαν να φτάνουν στην Ελλάδα από το εξωτερικό οι πρώτοι επιστήμονες ειδικευμένοι στη διδακτική των μαθηματικών. Σήμερα οι περισσότεροι επιστήμονες της διδακτικής των μαθηματικών βρίσκονται στα Παιδαγωγικά Τμήματα και πολύ λιγότεροι σε Τμήματα Μαθηματικών. Υπάρχει ένας μικρός αριθμός περιοδικών που δημοσιεύει έρευνες που πραγματοποιούνται στην Ελλάδα. Το 2005 ιδρύθηκε η Ένωση Ερευνητών Διδακτικής των Μαθηματικών (</a:t>
            </a:r>
            <a:r>
              <a:rPr lang="el-GR" sz="2400" dirty="0" err="1">
                <a:solidFill>
                  <a:srgbClr val="000000"/>
                </a:solidFill>
                <a:latin typeface="Times New Roman"/>
                <a:ea typeface="Calibri"/>
                <a:cs typeface="Times New Roman"/>
              </a:rPr>
              <a:t>ΕΝ.Ε.ΔΙ.Μ</a:t>
            </a:r>
            <a:r>
              <a:rPr lang="el-GR" sz="2400" dirty="0">
                <a:solidFill>
                  <a:srgbClr val="000000"/>
                </a:solidFill>
                <a:latin typeface="Times New Roman"/>
                <a:ea typeface="Calibri"/>
                <a:cs typeface="Times New Roman"/>
              </a:rPr>
              <a:t>), η οποία αριθμεί κάποιες δεκάδες μέλη. </a:t>
            </a:r>
            <a:endParaRPr lang="el-GR" sz="1800" dirty="0">
              <a:effectLst/>
              <a:latin typeface="Calibri"/>
              <a:ea typeface="Calibri"/>
              <a:cs typeface="Times New Roman"/>
            </a:endParaRPr>
          </a:p>
        </p:txBody>
      </p:sp>
      <p:sp>
        <p:nvSpPr>
          <p:cNvPr id="4" name="Title 1"/>
          <p:cNvSpPr txBox="1">
            <a:spLocks/>
          </p:cNvSpPr>
          <p:nvPr/>
        </p:nvSpPr>
        <p:spPr>
          <a:xfrm>
            <a:off x="1257300" y="0"/>
            <a:ext cx="7322050" cy="8382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Μια ακμάζουσα ακαδημαϊκή δράση</a:t>
            </a:r>
          </a:p>
          <a:p>
            <a:pPr lvl="0" algn="ctr"/>
            <a:r>
              <a:rPr lang="el-GR" sz="2000" b="1" spc="-50" dirty="0">
                <a:solidFill>
                  <a:schemeClr val="tx1"/>
                </a:solidFill>
                <a:latin typeface="Helvetica" pitchFamily="50" charset="0"/>
              </a:rPr>
              <a:t> </a:t>
            </a:r>
          </a:p>
        </p:txBody>
      </p:sp>
    </p:spTree>
    <p:extLst>
      <p:ext uri="{BB962C8B-B14F-4D97-AF65-F5344CB8AC3E}">
        <p14:creationId xmlns:p14="http://schemas.microsoft.com/office/powerpoint/2010/main" val="4246387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58799" y="1231901"/>
            <a:ext cx="7785101" cy="5283200"/>
          </a:xfrm>
        </p:spPr>
        <p:txBody>
          <a:bodyPr>
            <a:normAutofit/>
          </a:bodyPr>
          <a:lstStyle/>
          <a:p>
            <a:r>
              <a:rPr lang="el-GR" dirty="0">
                <a:latin typeface="Times New Roman" panose="02020603050405020304" pitchFamily="18" charset="0"/>
                <a:cs typeface="Times New Roman" panose="02020603050405020304" pitchFamily="18" charset="0"/>
              </a:rPr>
              <a:t>Βασικά περιοδικά που έχουν δημοσιεύσει έρευνες για περισσότερο από τέσσερις δεκαετίες, όπως </a:t>
            </a:r>
            <a:r>
              <a:rPr lang="en-US" i="1" dirty="0">
                <a:latin typeface="Times New Roman" panose="02020603050405020304" pitchFamily="18" charset="0"/>
                <a:cs typeface="Times New Roman" panose="02020603050405020304" pitchFamily="18" charset="0"/>
              </a:rPr>
              <a:t>Educational Studies in Mathematics </a:t>
            </a:r>
            <a:r>
              <a:rPr lang="el-GR" dirty="0">
                <a:latin typeface="Times New Roman" panose="02020603050405020304" pitchFamily="18" charset="0"/>
                <a:cs typeface="Times New Roman" panose="02020603050405020304" pitchFamily="18" charset="0"/>
              </a:rPr>
              <a:t>και το </a:t>
            </a:r>
            <a:r>
              <a:rPr lang="en-US" i="1" dirty="0">
                <a:latin typeface="Times New Roman" panose="02020603050405020304" pitchFamily="18" charset="0"/>
                <a:cs typeface="Times New Roman" panose="02020603050405020304" pitchFamily="18" charset="0"/>
              </a:rPr>
              <a:t>Journal for Research in Mathematics Education</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έχουν πρόσφατα πλαισιωθεί από πιο εξειδικευμένα ερευνητικά περιοδικά όπως το </a:t>
            </a:r>
            <a:r>
              <a:rPr lang="en-US" i="1" dirty="0">
                <a:latin typeface="Times New Roman" panose="02020603050405020304" pitchFamily="18" charset="0"/>
                <a:cs typeface="Times New Roman" panose="02020603050405020304" pitchFamily="18" charset="0"/>
              </a:rPr>
              <a:t>Journal of Mathematics and Cultur</a:t>
            </a:r>
            <a:r>
              <a:rPr lang="en-US" dirty="0">
                <a:latin typeface="Times New Roman" panose="02020603050405020304" pitchFamily="18" charset="0"/>
                <a:cs typeface="Times New Roman" panose="02020603050405020304" pitchFamily="18" charset="0"/>
              </a:rPr>
              <a:t>e, </a:t>
            </a:r>
            <a:r>
              <a:rPr lang="el-GR" dirty="0">
                <a:latin typeface="Times New Roman" panose="02020603050405020304" pitchFamily="18" charset="0"/>
                <a:cs typeface="Times New Roman" panose="02020603050405020304" pitchFamily="18" charset="0"/>
              </a:rPr>
              <a:t>που ξεκίνησε το 2006, και το </a:t>
            </a:r>
            <a:r>
              <a:rPr lang="en-US" i="1" dirty="0">
                <a:latin typeface="Times New Roman" panose="02020603050405020304" pitchFamily="18" charset="0"/>
                <a:cs typeface="Times New Roman" panose="02020603050405020304" pitchFamily="18" charset="0"/>
              </a:rPr>
              <a:t>Journal of Urban Mathematics Education</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που ξεκίνησε το 2008.</a:t>
            </a:r>
          </a:p>
          <a:p>
            <a:pPr marL="0" indent="0">
              <a:buNone/>
            </a:pP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Για έναν απολογισμό της ανάπτυξης των περιοδικών και επιστημονικών συνεδρίων στα μαθηματική εκπαίδευση, βλέπε </a:t>
            </a:r>
            <a:r>
              <a:rPr lang="el-GR" dirty="0" err="1">
                <a:latin typeface="Times New Roman" panose="02020603050405020304" pitchFamily="18" charset="0"/>
                <a:cs typeface="Times New Roman" panose="02020603050405020304" pitchFamily="18" charset="0"/>
              </a:rPr>
              <a:t>Furinghetti</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et</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al</a:t>
            </a:r>
            <a:r>
              <a:rPr lang="el-GR" dirty="0">
                <a:latin typeface="Times New Roman" panose="02020603050405020304" pitchFamily="18" charset="0"/>
                <a:cs typeface="Times New Roman" panose="02020603050405020304" pitchFamily="18" charset="0"/>
              </a:rPr>
              <a:t>. (2013). </a:t>
            </a:r>
          </a:p>
        </p:txBody>
      </p:sp>
      <p:sp>
        <p:nvSpPr>
          <p:cNvPr id="4" name="Title 1"/>
          <p:cNvSpPr txBox="1">
            <a:spLocks/>
          </p:cNvSpPr>
          <p:nvPr/>
        </p:nvSpPr>
        <p:spPr>
          <a:xfrm>
            <a:off x="1257300" y="0"/>
            <a:ext cx="7322050" cy="8382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Μια ακμάζουσα ακαδημαϊκή δράση</a:t>
            </a:r>
          </a:p>
          <a:p>
            <a:pPr lvl="0" algn="ctr"/>
            <a:r>
              <a:rPr lang="el-GR" sz="2000" b="1" spc="-50" dirty="0">
                <a:solidFill>
                  <a:schemeClr val="tx1"/>
                </a:solidFill>
                <a:latin typeface="Helvetica" pitchFamily="50" charset="0"/>
              </a:rPr>
              <a:t> </a:t>
            </a:r>
          </a:p>
        </p:txBody>
      </p:sp>
    </p:spTree>
    <p:extLst>
      <p:ext uri="{BB962C8B-B14F-4D97-AF65-F5344CB8AC3E}">
        <p14:creationId xmlns:p14="http://schemas.microsoft.com/office/powerpoint/2010/main" val="3084192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a:xfrm>
            <a:off x="1320800" y="209322"/>
            <a:ext cx="7442200" cy="846666"/>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εκπαίδευση των μαθηματικών και τι είναι έρευνα στην εκπαίδευση των μαθηματικών</a:t>
            </a:r>
            <a:r>
              <a:rPr lang="en-US" sz="2000" b="1" spc="-50" dirty="0">
                <a:solidFill>
                  <a:schemeClr val="tx1"/>
                </a:solidFill>
                <a:latin typeface="Helvetica" pitchFamily="50" charset="0"/>
              </a:rPr>
              <a:t> </a:t>
            </a:r>
            <a:br>
              <a:rPr lang="el-GR" sz="2000" b="1" dirty="0">
                <a:latin typeface="Helvetica"/>
                <a:cs typeface="Helvetica"/>
              </a:rPr>
            </a:br>
            <a:endParaRPr lang="en-US" sz="2000" b="1" dirty="0">
              <a:latin typeface="Helvetica"/>
              <a:cs typeface="Helvetica"/>
            </a:endParaRPr>
          </a:p>
        </p:txBody>
      </p:sp>
      <p:sp>
        <p:nvSpPr>
          <p:cNvPr id="5" name="Subtitle 3"/>
          <p:cNvSpPr txBox="1">
            <a:spLocks/>
          </p:cNvSpPr>
          <p:nvPr/>
        </p:nvSpPr>
        <p:spPr>
          <a:xfrm>
            <a:off x="209550" y="1476260"/>
            <a:ext cx="8724900" cy="58166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Aft>
                <a:spcPts val="1000"/>
              </a:spcAft>
            </a:pPr>
            <a:r>
              <a:rPr lang="el-GR" sz="2800" dirty="0">
                <a:solidFill>
                  <a:srgbClr val="000000"/>
                </a:solidFill>
                <a:latin typeface="Times New Roman"/>
                <a:cs typeface="Times New Roman"/>
              </a:rPr>
              <a:t>Τι είναι η εκπαίδευση των μαθηματικών;</a:t>
            </a:r>
          </a:p>
          <a:p>
            <a:pPr marL="0" indent="0" algn="just">
              <a:lnSpc>
                <a:spcPct val="115000"/>
              </a:lnSpc>
              <a:spcAft>
                <a:spcPts val="1000"/>
              </a:spcAft>
              <a:buNone/>
            </a:pPr>
            <a:endParaRPr lang="el-GR" sz="2800" dirty="0">
              <a:solidFill>
                <a:srgbClr val="000000"/>
              </a:solidFill>
              <a:latin typeface="Times New Roman"/>
              <a:cs typeface="Times New Roman"/>
            </a:endParaRPr>
          </a:p>
          <a:p>
            <a:pPr algn="just">
              <a:lnSpc>
                <a:spcPct val="115000"/>
              </a:lnSpc>
              <a:spcAft>
                <a:spcPts val="1000"/>
              </a:spcAft>
            </a:pPr>
            <a:r>
              <a:rPr lang="el-GR" sz="2800" dirty="0">
                <a:solidFill>
                  <a:srgbClr val="000000"/>
                </a:solidFill>
                <a:latin typeface="Times New Roman"/>
                <a:cs typeface="Times New Roman"/>
              </a:rPr>
              <a:t>Με τι ασχολείται η </a:t>
            </a:r>
            <a:r>
              <a:rPr lang="el-GR" sz="2800" spc="0" dirty="0">
                <a:solidFill>
                  <a:srgbClr val="000000"/>
                </a:solidFill>
                <a:latin typeface="Times New Roman"/>
                <a:cs typeface="Times New Roman"/>
              </a:rPr>
              <a:t> εκπαίδευση των μαθηματικών;</a:t>
            </a:r>
          </a:p>
          <a:p>
            <a:pPr algn="just">
              <a:lnSpc>
                <a:spcPct val="115000"/>
              </a:lnSpc>
              <a:spcAft>
                <a:spcPts val="1000"/>
              </a:spcAft>
            </a:pPr>
            <a:endParaRPr lang="el-GR" sz="2800" spc="0" dirty="0">
              <a:solidFill>
                <a:srgbClr val="000000"/>
              </a:solidFill>
              <a:latin typeface="Times New Roman"/>
              <a:cs typeface="Times New Roman"/>
            </a:endParaRPr>
          </a:p>
          <a:p>
            <a:pPr algn="just">
              <a:lnSpc>
                <a:spcPct val="115000"/>
              </a:lnSpc>
              <a:spcAft>
                <a:spcPts val="1000"/>
              </a:spcAft>
            </a:pPr>
            <a:r>
              <a:rPr lang="el-GR" sz="2800" dirty="0">
                <a:solidFill>
                  <a:schemeClr val="tx1"/>
                </a:solidFill>
                <a:latin typeface="Times New Roman" panose="02020603050405020304" pitchFamily="18" charset="0"/>
                <a:cs typeface="Times New Roman" panose="02020603050405020304" pitchFamily="18" charset="0"/>
              </a:rPr>
              <a:t>Τι είναι και με τι ασχολείται η έρευνα της εκπαίδευσης των μαθηματικών; </a:t>
            </a:r>
          </a:p>
        </p:txBody>
      </p:sp>
    </p:spTree>
    <p:extLst>
      <p:ext uri="{BB962C8B-B14F-4D97-AF65-F5344CB8AC3E}">
        <p14:creationId xmlns:p14="http://schemas.microsoft.com/office/powerpoint/2010/main" val="145921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a:xfrm>
            <a:off x="1320800" y="209322"/>
            <a:ext cx="7442200" cy="846666"/>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εκπαίδευση των μαθηματικών</a:t>
            </a:r>
            <a:br>
              <a:rPr lang="el-GR" sz="2000" b="1" dirty="0">
                <a:latin typeface="Helvetica"/>
                <a:cs typeface="Helvetica"/>
              </a:rPr>
            </a:br>
            <a:endParaRPr lang="en-US" sz="2000" b="1" dirty="0">
              <a:latin typeface="Helvetica"/>
              <a:cs typeface="Helvetica"/>
            </a:endParaRPr>
          </a:p>
        </p:txBody>
      </p:sp>
      <p:sp>
        <p:nvSpPr>
          <p:cNvPr id="5" name="Subtitle 3"/>
          <p:cNvSpPr txBox="1">
            <a:spLocks/>
          </p:cNvSpPr>
          <p:nvPr/>
        </p:nvSpPr>
        <p:spPr>
          <a:xfrm>
            <a:off x="209550" y="1476260"/>
            <a:ext cx="8724900" cy="5816600"/>
          </a:xfrm>
          <a:prstGeom prst="rect">
            <a:avLst/>
          </a:prstGeom>
        </p:spPr>
        <p:txBody>
          <a:bodyPr vert="horz" lIns="0" tIns="0" rIns="0" bIns="0" rtlCol="0">
            <a:normAutofit fontScale="92500"/>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Aft>
                <a:spcPts val="1000"/>
              </a:spcAft>
            </a:pPr>
            <a:r>
              <a:rPr lang="el-GR" sz="2800" dirty="0">
                <a:solidFill>
                  <a:srgbClr val="000000"/>
                </a:solidFill>
                <a:latin typeface="Times New Roman"/>
                <a:cs typeface="Times New Roman"/>
              </a:rPr>
              <a:t>Τι είναι η εκπαίδευση των μαθηματικών;</a:t>
            </a:r>
          </a:p>
          <a:p>
            <a:pPr algn="just">
              <a:lnSpc>
                <a:spcPct val="115000"/>
              </a:lnSpc>
              <a:spcAft>
                <a:spcPts val="1000"/>
              </a:spcAft>
            </a:pPr>
            <a:r>
              <a:rPr lang="el-GR" sz="2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εκπαίδευση των μαθηματικών</a:t>
            </a:r>
            <a:r>
              <a:rPr lang="el-GR"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ασχολείται με την ανάπτυξη και την εφαρμογή των κατάλληλων προγραμμάτων σπουδών των μαθηματικών, καθώς και με όλα τα θέματα που σχετίζονται με τη διδασκαλία και μάθηση των μαθηματικών. Σύμφωνα με την έννοια της δια βίου μάθησης, η εκπαίδευση των μαθηματικών καλύπτει τους μαθητές όλων των ηλικιών και όλων των επιπέδων, από την πρότερη παιδική ηλικία μέχρι τους ενήλικες. Έτσι, η εκπαίδευση των μαθηματικών δεν αφορά αποκλειστικά τα προγράμματα σπουδών, τις αίθουσες διδασκαλίας, τους εκπαιδευτικούς και τους μαθητές στα σχολεία, αλλά το ευρύτερο πεδίο της εκπαίδευσης μέσα και έξω από το σχολείο.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endParaRPr lang="el-GR" sz="2800" dirty="0">
              <a:solidFill>
                <a:srgbClr val="000000"/>
              </a:solidFill>
              <a:latin typeface="Times New Roman"/>
              <a:cs typeface="Times New Roman"/>
            </a:endParaRPr>
          </a:p>
        </p:txBody>
      </p:sp>
    </p:spTree>
    <p:extLst>
      <p:ext uri="{BB962C8B-B14F-4D97-AF65-F5344CB8AC3E}">
        <p14:creationId xmlns:p14="http://schemas.microsoft.com/office/powerpoint/2010/main" val="994392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a:xfrm>
            <a:off x="1320800" y="209322"/>
            <a:ext cx="7442200" cy="846666"/>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έρευνα στην εκπαίδευση των μαθηματικών</a:t>
            </a:r>
            <a:r>
              <a:rPr lang="en-US" sz="2000" b="1" spc="-50" dirty="0">
                <a:solidFill>
                  <a:schemeClr val="tx1"/>
                </a:solidFill>
                <a:latin typeface="Helvetica" pitchFamily="50" charset="0"/>
              </a:rPr>
              <a:t> </a:t>
            </a:r>
            <a:br>
              <a:rPr lang="el-GR" sz="2000" b="1" dirty="0">
                <a:latin typeface="Helvetica"/>
                <a:cs typeface="Helvetica"/>
              </a:rPr>
            </a:br>
            <a:endParaRPr lang="en-US" sz="2000" b="1" dirty="0">
              <a:latin typeface="Helvetica"/>
              <a:cs typeface="Helvetica"/>
            </a:endParaRPr>
          </a:p>
        </p:txBody>
      </p:sp>
      <p:sp>
        <p:nvSpPr>
          <p:cNvPr id="5" name="Subtitle 3"/>
          <p:cNvSpPr txBox="1">
            <a:spLocks/>
          </p:cNvSpPr>
          <p:nvPr/>
        </p:nvSpPr>
        <p:spPr>
          <a:xfrm>
            <a:off x="209550" y="1476260"/>
            <a:ext cx="8724900" cy="58166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r>
              <a:rPr lang="el-GR" sz="2800" dirty="0">
                <a:solidFill>
                  <a:schemeClr val="tx1"/>
                </a:solidFill>
                <a:latin typeface="Times New Roman" panose="02020603050405020304" pitchFamily="18" charset="0"/>
                <a:cs typeface="Times New Roman" panose="02020603050405020304" pitchFamily="18" charset="0"/>
              </a:rPr>
              <a:t>Τι είναι και με τι ασχολείται η έρευνα της εκπαίδευσης των μαθηματικών;</a:t>
            </a:r>
          </a:p>
          <a:p>
            <a:pPr marL="0" indent="0" algn="just">
              <a:lnSpc>
                <a:spcPct val="115000"/>
              </a:lnSpc>
              <a:spcAft>
                <a:spcPts val="1000"/>
              </a:spcAft>
              <a:buNone/>
            </a:pPr>
            <a:r>
              <a:rPr lang="el-GR" sz="2800" dirty="0">
                <a:solidFill>
                  <a:schemeClr val="tx1"/>
                </a:solidFill>
                <a:latin typeface="Times New Roman" panose="02020603050405020304" pitchFamily="18" charset="0"/>
                <a:cs typeface="Times New Roman" panose="02020603050405020304" pitchFamily="18" charset="0"/>
              </a:rPr>
              <a:t> </a:t>
            </a:r>
            <a:r>
              <a:rPr lang="el-GR" sz="2800" i="1" dirty="0">
                <a:solidFill>
                  <a:srgbClr val="000000"/>
                </a:solidFill>
                <a:effectLst/>
                <a:latin typeface="Times New Roman" panose="02020603050405020304" pitchFamily="18" charset="0"/>
                <a:ea typeface="Calibri" panose="020F0502020204030204" pitchFamily="34" charset="0"/>
              </a:rPr>
              <a:t>Η έρευνα της εκπαίδευσης των μαθηματικών</a:t>
            </a:r>
            <a:r>
              <a:rPr lang="el-GR" sz="2800" dirty="0">
                <a:solidFill>
                  <a:srgbClr val="000000"/>
                </a:solidFill>
                <a:effectLst/>
                <a:latin typeface="Times New Roman" panose="02020603050405020304" pitchFamily="18" charset="0"/>
                <a:ea typeface="Calibri" panose="020F0502020204030204" pitchFamily="34" charset="0"/>
              </a:rPr>
              <a:t> περιλαμβάνει το σχεδιασμό, τη διεξαγωγή, την ερμηνεία και τις εκθέσεις της έρευνας στον τομέα της εκπαίδευσης των μαθηματικών. Η έρευνα της εκπαίδευσης των μαθηματικών δεν περιορίζεται μόνο σε ερωτήσεις όπως "Πώς θα πρέπει κάποιος να διδάξει τα κλάσματα στις τελευταίες τάξεις του δημοτικού» ή «Είναι καλύτερα να διδάσκουμε την αξονική ή κεντρική συμμετρία με βάση τα κριτήρια ισότητας των τριγώνων ή με τη δυναμική χρήση των ίδιων των μετασχηματισμών;».</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endParaRPr lang="el-GR"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0800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a:xfrm>
            <a:off x="1320800" y="209322"/>
            <a:ext cx="7442200" cy="846666"/>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έρευνα στην εκπαίδευση των μαθηματικών</a:t>
            </a:r>
            <a:r>
              <a:rPr lang="en-US" sz="2000" b="1" spc="-50" dirty="0">
                <a:solidFill>
                  <a:schemeClr val="tx1"/>
                </a:solidFill>
                <a:latin typeface="Helvetica" pitchFamily="50" charset="0"/>
              </a:rPr>
              <a:t> </a:t>
            </a:r>
            <a:br>
              <a:rPr lang="el-GR" sz="2000" b="1" dirty="0">
                <a:latin typeface="Helvetica"/>
                <a:cs typeface="Helvetica"/>
              </a:rPr>
            </a:br>
            <a:endParaRPr lang="en-US" sz="2000" b="1" dirty="0">
              <a:latin typeface="Helvetica"/>
              <a:cs typeface="Helvetica"/>
            </a:endParaRPr>
          </a:p>
        </p:txBody>
      </p:sp>
      <p:sp>
        <p:nvSpPr>
          <p:cNvPr id="5" name="Subtitle 3"/>
          <p:cNvSpPr txBox="1">
            <a:spLocks/>
          </p:cNvSpPr>
          <p:nvPr/>
        </p:nvSpPr>
        <p:spPr>
          <a:xfrm>
            <a:off x="209550" y="1476260"/>
            <a:ext cx="8724900" cy="58166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B596361E-CC13-7010-C727-3D33ABB99190}"/>
              </a:ext>
            </a:extLst>
          </p:cNvPr>
          <p:cNvSpPr txBox="1"/>
          <p:nvPr/>
        </p:nvSpPr>
        <p:spPr>
          <a:xfrm>
            <a:off x="209549" y="1404882"/>
            <a:ext cx="8438691" cy="4524315"/>
          </a:xfrm>
          <a:prstGeom prst="rect">
            <a:avLst/>
          </a:prstGeom>
          <a:noFill/>
        </p:spPr>
        <p:txBody>
          <a:bodyPr wrap="square">
            <a:spAutoFit/>
          </a:bodyPr>
          <a:lstStyle/>
          <a:p>
            <a:pPr algn="just"/>
            <a:r>
              <a:rPr lang="el-GR" sz="2400" dirty="0">
                <a:solidFill>
                  <a:srgbClr val="000000"/>
                </a:solidFill>
                <a:effectLst/>
                <a:latin typeface="Times New Roman" panose="02020603050405020304" pitchFamily="18" charset="0"/>
                <a:ea typeface="Calibri" panose="020F0502020204030204" pitchFamily="34" charset="0"/>
              </a:rPr>
              <a:t>Αν και τέτοια ερωτήματα στο περιεχόμενο μπορεί να αποτελέσουν τη βάση ερευνών, υπάρχει τώρα μεγάλη διεθνής βιβλιογραφία στην έρευνα της μαθηματικής εκπαίδευσης που αφορά πολλούς άλλους τομείς εκτός από το περιεχόμενο. Αυτή περιλαμβάνει, για παράδειγμα, το φύλο και την ισότητα των τάξεων, την επίλυση προβλήματος, τον κονστρουκτιβισμό, τη μάθηση σε συνεργαζόμενες ομάδες, τις γλωσσικές και πολιτιστικές επιρροές στη μάθηση, τις επιπτώσεις των εξελίξεων της υψηλής τεχνολογίας για τη σύγχρονα προγράμματα σπουδών στα μαθηματικά, τον προγραμματισμό για τα παιδιά που είναι μαθηματικά πρώιμα, και την ανάπτυξη των πιο κατάλληλων διαδικασιών αξιολόγησης για τα σχολικά μαθηματικά. </a:t>
            </a:r>
            <a:endParaRPr lang="el-GR" sz="2400" dirty="0"/>
          </a:p>
        </p:txBody>
      </p:sp>
    </p:spTree>
    <p:extLst>
      <p:ext uri="{BB962C8B-B14F-4D97-AF65-F5344CB8AC3E}">
        <p14:creationId xmlns:p14="http://schemas.microsoft.com/office/powerpoint/2010/main" val="2416295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a:xfrm>
            <a:off x="1320800" y="1"/>
            <a:ext cx="7322050" cy="6096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Εισαγωγή </a:t>
            </a:r>
            <a:r>
              <a:rPr lang="en-US" sz="2000" b="1" spc="-50" dirty="0">
                <a:solidFill>
                  <a:schemeClr val="tx1"/>
                </a:solidFill>
                <a:latin typeface="Helvetica" pitchFamily="50" charset="0"/>
              </a:rPr>
              <a:t> </a:t>
            </a:r>
            <a:br>
              <a:rPr lang="el-GR" sz="2000" b="1" dirty="0">
                <a:latin typeface="Helvetica"/>
                <a:cs typeface="Helvetica"/>
              </a:rPr>
            </a:br>
            <a:endParaRPr lang="en-US" sz="2000" b="1" dirty="0">
              <a:latin typeface="Helvetica"/>
              <a:cs typeface="Helvetica"/>
            </a:endParaRPr>
          </a:p>
        </p:txBody>
      </p:sp>
      <p:sp>
        <p:nvSpPr>
          <p:cNvPr id="5" name="Subtitle 3"/>
          <p:cNvSpPr txBox="1">
            <a:spLocks/>
          </p:cNvSpPr>
          <p:nvPr/>
        </p:nvSpPr>
        <p:spPr>
          <a:xfrm>
            <a:off x="190500" y="914400"/>
            <a:ext cx="8724900" cy="5816600"/>
          </a:xfrm>
          <a:prstGeom prst="rect">
            <a:avLst/>
          </a:prstGeom>
        </p:spPr>
        <p:txBody>
          <a:bodyPr vert="horz" lIns="0" tIns="0" rIns="0" bIns="0" rtlCol="0">
            <a:normAutofit fontScale="92500" lnSpcReduction="10000"/>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Aft>
                <a:spcPts val="1000"/>
              </a:spcAft>
            </a:pPr>
            <a:r>
              <a:rPr lang="el-GR" sz="2800" dirty="0">
                <a:solidFill>
                  <a:srgbClr val="000000"/>
                </a:solidFill>
                <a:latin typeface="Times New Roman"/>
                <a:ea typeface="Calibri"/>
                <a:cs typeface="Times New Roman"/>
              </a:rPr>
              <a:t>Πήλινες πινακίδες από την αρχαία Βαβυλωνία (γύρω στο 1900 π.Χ. έως το 1600 π.Χ.). </a:t>
            </a:r>
          </a:p>
          <a:p>
            <a:pPr marL="0" indent="0" algn="just">
              <a:lnSpc>
                <a:spcPct val="115000"/>
              </a:lnSpc>
              <a:spcAft>
                <a:spcPts val="1000"/>
              </a:spcAft>
              <a:buNone/>
            </a:pPr>
            <a:endParaRPr lang="el-GR" sz="2800" dirty="0">
              <a:solidFill>
                <a:srgbClr val="000000"/>
              </a:solidFill>
              <a:latin typeface="Times New Roman"/>
              <a:ea typeface="Calibri"/>
              <a:cs typeface="Times New Roman"/>
            </a:endParaRPr>
          </a:p>
          <a:p>
            <a:pPr algn="just">
              <a:lnSpc>
                <a:spcPct val="115000"/>
              </a:lnSpc>
              <a:spcAft>
                <a:spcPts val="1000"/>
              </a:spcAft>
            </a:pPr>
            <a:r>
              <a:rPr lang="el-GR" sz="2800" dirty="0">
                <a:solidFill>
                  <a:srgbClr val="000000"/>
                </a:solidFill>
                <a:latin typeface="Times New Roman"/>
                <a:ea typeface="Calibri"/>
                <a:cs typeface="Times New Roman"/>
              </a:rPr>
              <a:t>Από το 1115 π.Χ., οι υποψήφιοι για την κινεζική δημόσια διοίκηση έπρεπε να περάσουν μια εξέταση στην αριθμητική (</a:t>
            </a:r>
            <a:r>
              <a:rPr lang="en-US" sz="2800" dirty="0">
                <a:solidFill>
                  <a:srgbClr val="000000"/>
                </a:solidFill>
                <a:latin typeface="Times New Roman"/>
                <a:ea typeface="Calibri"/>
                <a:cs typeface="Times New Roman"/>
              </a:rPr>
              <a:t>Kilpatrick</a:t>
            </a:r>
            <a:r>
              <a:rPr lang="el-GR" sz="2800" dirty="0">
                <a:solidFill>
                  <a:srgbClr val="000000"/>
                </a:solidFill>
                <a:latin typeface="Times New Roman"/>
                <a:ea typeface="Calibri"/>
                <a:cs typeface="Times New Roman"/>
              </a:rPr>
              <a:t> 1993, σ. 22).</a:t>
            </a:r>
          </a:p>
          <a:p>
            <a:pPr marL="0" indent="0" algn="just">
              <a:lnSpc>
                <a:spcPct val="115000"/>
              </a:lnSpc>
              <a:spcAft>
                <a:spcPts val="1000"/>
              </a:spcAft>
              <a:buNone/>
            </a:pPr>
            <a:endParaRPr lang="el-GR" sz="2800" dirty="0">
              <a:solidFill>
                <a:srgbClr val="000000"/>
              </a:solidFill>
              <a:latin typeface="Times New Roman"/>
              <a:ea typeface="Calibri"/>
              <a:cs typeface="Times New Roman"/>
            </a:endParaRPr>
          </a:p>
          <a:p>
            <a:pPr algn="just">
              <a:lnSpc>
                <a:spcPct val="115000"/>
              </a:lnSpc>
              <a:spcAft>
                <a:spcPts val="1000"/>
              </a:spcAft>
            </a:pPr>
            <a:r>
              <a:rPr lang="el-GR" sz="2800" dirty="0">
                <a:solidFill>
                  <a:srgbClr val="000000"/>
                </a:solidFill>
                <a:latin typeface="Times New Roman"/>
                <a:ea typeface="Calibri"/>
                <a:cs typeface="Times New Roman"/>
              </a:rPr>
              <a:t>Στον Μένονα του Πλάτωνα, τον πέμπτο αιώνα π.Χ., όπου ο Σωκράτης βοήθησε το αγόρι σκλάβο να ανακαλύψει το διπλασιασμό του εμβαδού ενός τετραγώνου. </a:t>
            </a:r>
            <a:endParaRPr lang="el-GR" sz="2400" dirty="0">
              <a:latin typeface="Calibri"/>
              <a:ea typeface="Calibri"/>
              <a:cs typeface="Times New Roman"/>
            </a:endParaRPr>
          </a:p>
          <a:p>
            <a:pPr marL="0" indent="0" algn="just">
              <a:lnSpc>
                <a:spcPct val="115000"/>
              </a:lnSpc>
              <a:spcAft>
                <a:spcPts val="1000"/>
              </a:spcAft>
              <a:buNone/>
            </a:pPr>
            <a:r>
              <a:rPr lang="el-GR" sz="2800" dirty="0">
                <a:solidFill>
                  <a:schemeClr val="tx1"/>
                </a:solidFill>
              </a:rPr>
              <a:t> </a:t>
            </a:r>
          </a:p>
        </p:txBody>
      </p:sp>
    </p:spTree>
    <p:extLst>
      <p:ext uri="{BB962C8B-B14F-4D97-AF65-F5344CB8AC3E}">
        <p14:creationId xmlns:p14="http://schemas.microsoft.com/office/powerpoint/2010/main" val="1908247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42900" y="1012461"/>
            <a:ext cx="8610600" cy="5350239"/>
          </a:xfrm>
        </p:spPr>
        <p:txBody>
          <a:bodyPr/>
          <a:lstStyle/>
          <a:p>
            <a:pPr algn="just">
              <a:lnSpc>
                <a:spcPct val="115000"/>
              </a:lnSpc>
              <a:spcAft>
                <a:spcPts val="1000"/>
              </a:spcAft>
            </a:pPr>
            <a:r>
              <a:rPr lang="el-GR" sz="2400" dirty="0">
                <a:solidFill>
                  <a:srgbClr val="000000"/>
                </a:solidFill>
                <a:latin typeface="Times New Roman"/>
                <a:ea typeface="Calibri"/>
                <a:cs typeface="Times New Roman"/>
              </a:rPr>
              <a:t>Ενώ η εκπαίδευση των Μαθηματικών είναι μια περιοχή που υπάρχει πολλά χρόνια η έρευνα στον τομέα της εκπαίδευσης των μαθηματικών, είναι σχετικά πρόσφατη.</a:t>
            </a:r>
          </a:p>
          <a:p>
            <a:pPr algn="just">
              <a:lnSpc>
                <a:spcPct val="115000"/>
              </a:lnSpc>
              <a:spcAft>
                <a:spcPts val="1000"/>
              </a:spcAft>
            </a:pPr>
            <a:endParaRPr lang="el-GR" sz="2400" dirty="0">
              <a:solidFill>
                <a:srgbClr val="000000"/>
              </a:solidFill>
              <a:latin typeface="Times New Roman"/>
              <a:ea typeface="Calibri"/>
              <a:cs typeface="Times New Roman"/>
            </a:endParaRPr>
          </a:p>
          <a:p>
            <a:pPr algn="just">
              <a:lnSpc>
                <a:spcPct val="115000"/>
              </a:lnSpc>
              <a:spcAft>
                <a:spcPts val="1000"/>
              </a:spcAft>
            </a:pPr>
            <a:r>
              <a:rPr lang="el-GR" sz="2400" dirty="0">
                <a:solidFill>
                  <a:srgbClr val="000000"/>
                </a:solidFill>
                <a:latin typeface="Times New Roman"/>
                <a:ea typeface="Calibri"/>
                <a:cs typeface="Times New Roman"/>
              </a:rPr>
              <a:t>Μόλις το 1906 χορηγείτε το πρώτο διδακτορικό στη μαθηματική εκπαίδευση - στο </a:t>
            </a:r>
            <a:r>
              <a:rPr lang="el-GR" sz="2400" dirty="0" err="1">
                <a:solidFill>
                  <a:srgbClr val="000000"/>
                </a:solidFill>
                <a:latin typeface="Times New Roman"/>
                <a:ea typeface="Calibri"/>
                <a:cs typeface="Times New Roman"/>
              </a:rPr>
              <a:t>Lambert</a:t>
            </a:r>
            <a:r>
              <a:rPr lang="el-GR" sz="2400" dirty="0">
                <a:solidFill>
                  <a:srgbClr val="000000"/>
                </a:solidFill>
                <a:latin typeface="Times New Roman"/>
                <a:ea typeface="Calibri"/>
                <a:cs typeface="Times New Roman"/>
              </a:rPr>
              <a:t> L. </a:t>
            </a:r>
            <a:r>
              <a:rPr lang="el-GR" sz="2400" dirty="0" err="1">
                <a:solidFill>
                  <a:srgbClr val="000000"/>
                </a:solidFill>
                <a:latin typeface="Times New Roman"/>
                <a:ea typeface="Calibri"/>
                <a:cs typeface="Times New Roman"/>
              </a:rPr>
              <a:t>Jackson</a:t>
            </a:r>
            <a:r>
              <a:rPr lang="el-GR" sz="2400" dirty="0">
                <a:solidFill>
                  <a:srgbClr val="000000"/>
                </a:solidFill>
                <a:latin typeface="Times New Roman"/>
                <a:ea typeface="Calibri"/>
                <a:cs typeface="Times New Roman"/>
              </a:rPr>
              <a:t> και </a:t>
            </a:r>
            <a:r>
              <a:rPr lang="el-GR" sz="2400" dirty="0" err="1">
                <a:solidFill>
                  <a:srgbClr val="000000"/>
                </a:solidFill>
                <a:latin typeface="Times New Roman"/>
                <a:ea typeface="Calibri"/>
                <a:cs typeface="Times New Roman"/>
              </a:rPr>
              <a:t>Alva</a:t>
            </a:r>
            <a:r>
              <a:rPr lang="el-GR" sz="2400" dirty="0">
                <a:solidFill>
                  <a:srgbClr val="000000"/>
                </a:solidFill>
                <a:latin typeface="Times New Roman"/>
                <a:ea typeface="Calibri"/>
                <a:cs typeface="Times New Roman"/>
              </a:rPr>
              <a:t> W. </a:t>
            </a:r>
            <a:r>
              <a:rPr lang="el-GR" sz="2400" dirty="0" err="1">
                <a:solidFill>
                  <a:srgbClr val="000000"/>
                </a:solidFill>
                <a:latin typeface="Times New Roman"/>
                <a:ea typeface="Calibri"/>
                <a:cs typeface="Times New Roman"/>
              </a:rPr>
              <a:t>Stamper</a:t>
            </a:r>
            <a:r>
              <a:rPr lang="el-GR" sz="2400" dirty="0">
                <a:solidFill>
                  <a:srgbClr val="000000"/>
                </a:solidFill>
                <a:latin typeface="Times New Roman"/>
                <a:ea typeface="Calibri"/>
                <a:cs typeface="Times New Roman"/>
              </a:rPr>
              <a:t>, οι μαθητές του </a:t>
            </a:r>
            <a:r>
              <a:rPr lang="el-GR" sz="2400" dirty="0" err="1">
                <a:solidFill>
                  <a:srgbClr val="000000"/>
                </a:solidFill>
                <a:latin typeface="Times New Roman"/>
                <a:ea typeface="Calibri"/>
                <a:cs typeface="Times New Roman"/>
              </a:rPr>
              <a:t>David</a:t>
            </a:r>
            <a:r>
              <a:rPr lang="el-GR" sz="2400" dirty="0">
                <a:solidFill>
                  <a:srgbClr val="000000"/>
                </a:solidFill>
                <a:latin typeface="Times New Roman"/>
                <a:ea typeface="Calibri"/>
                <a:cs typeface="Times New Roman"/>
              </a:rPr>
              <a:t> </a:t>
            </a:r>
            <a:r>
              <a:rPr lang="el-GR" sz="2400" dirty="0" err="1">
                <a:solidFill>
                  <a:srgbClr val="000000"/>
                </a:solidFill>
                <a:latin typeface="Times New Roman"/>
                <a:ea typeface="Calibri"/>
                <a:cs typeface="Times New Roman"/>
              </a:rPr>
              <a:t>Eugene</a:t>
            </a:r>
            <a:r>
              <a:rPr lang="el-GR" sz="2400" dirty="0">
                <a:solidFill>
                  <a:srgbClr val="000000"/>
                </a:solidFill>
                <a:latin typeface="Times New Roman"/>
                <a:ea typeface="Calibri"/>
                <a:cs typeface="Times New Roman"/>
              </a:rPr>
              <a:t> </a:t>
            </a:r>
            <a:r>
              <a:rPr lang="el-GR" sz="2400" dirty="0" err="1">
                <a:solidFill>
                  <a:srgbClr val="000000"/>
                </a:solidFill>
                <a:latin typeface="Times New Roman"/>
                <a:ea typeface="Calibri"/>
                <a:cs typeface="Times New Roman"/>
              </a:rPr>
              <a:t>Smith</a:t>
            </a:r>
            <a:r>
              <a:rPr lang="el-GR" sz="2400" dirty="0">
                <a:solidFill>
                  <a:srgbClr val="000000"/>
                </a:solidFill>
                <a:latin typeface="Times New Roman"/>
                <a:ea typeface="Calibri"/>
                <a:cs typeface="Times New Roman"/>
              </a:rPr>
              <a:t> στο </a:t>
            </a:r>
            <a:r>
              <a:rPr lang="el-GR" sz="2400" dirty="0" err="1">
                <a:solidFill>
                  <a:srgbClr val="000000"/>
                </a:solidFill>
                <a:latin typeface="Times New Roman"/>
                <a:ea typeface="Calibri"/>
                <a:cs typeface="Times New Roman"/>
              </a:rPr>
              <a:t>Teachers</a:t>
            </a:r>
            <a:r>
              <a:rPr lang="el-GR" sz="2400" dirty="0">
                <a:solidFill>
                  <a:srgbClr val="000000"/>
                </a:solidFill>
                <a:latin typeface="Times New Roman"/>
                <a:ea typeface="Calibri"/>
                <a:cs typeface="Times New Roman"/>
              </a:rPr>
              <a:t> </a:t>
            </a:r>
            <a:r>
              <a:rPr lang="el-GR" sz="2400" dirty="0" err="1">
                <a:solidFill>
                  <a:srgbClr val="000000"/>
                </a:solidFill>
                <a:latin typeface="Times New Roman"/>
                <a:ea typeface="Calibri"/>
                <a:cs typeface="Times New Roman"/>
              </a:rPr>
              <a:t>College</a:t>
            </a:r>
            <a:r>
              <a:rPr lang="el-GR" sz="2400" dirty="0">
                <a:solidFill>
                  <a:srgbClr val="000000"/>
                </a:solidFill>
                <a:latin typeface="Times New Roman"/>
                <a:ea typeface="Calibri"/>
                <a:cs typeface="Times New Roman"/>
              </a:rPr>
              <a:t>, </a:t>
            </a:r>
            <a:r>
              <a:rPr lang="el-GR" sz="2400" dirty="0" err="1">
                <a:solidFill>
                  <a:srgbClr val="000000"/>
                </a:solidFill>
                <a:latin typeface="Times New Roman"/>
                <a:ea typeface="Calibri"/>
                <a:cs typeface="Times New Roman"/>
              </a:rPr>
              <a:t>Columbia</a:t>
            </a:r>
            <a:r>
              <a:rPr lang="el-GR" sz="2400" dirty="0">
                <a:solidFill>
                  <a:srgbClr val="000000"/>
                </a:solidFill>
                <a:latin typeface="Times New Roman"/>
                <a:ea typeface="Calibri"/>
                <a:cs typeface="Times New Roman"/>
              </a:rPr>
              <a:t> </a:t>
            </a:r>
            <a:r>
              <a:rPr lang="el-GR" sz="2400" dirty="0" err="1">
                <a:solidFill>
                  <a:srgbClr val="000000"/>
                </a:solidFill>
                <a:latin typeface="Times New Roman"/>
                <a:ea typeface="Calibri"/>
                <a:cs typeface="Times New Roman"/>
              </a:rPr>
              <a:t>University</a:t>
            </a:r>
            <a:r>
              <a:rPr lang="el-GR" sz="2400" dirty="0">
                <a:solidFill>
                  <a:srgbClr val="000000"/>
                </a:solidFill>
                <a:latin typeface="Times New Roman"/>
                <a:ea typeface="Calibri"/>
                <a:cs typeface="Times New Roman"/>
              </a:rPr>
              <a:t> (</a:t>
            </a:r>
            <a:r>
              <a:rPr lang="el-GR" sz="2400" dirty="0" err="1">
                <a:solidFill>
                  <a:srgbClr val="000000"/>
                </a:solidFill>
                <a:latin typeface="Times New Roman"/>
                <a:ea typeface="Calibri"/>
                <a:cs typeface="Times New Roman"/>
              </a:rPr>
              <a:t>Donoghue</a:t>
            </a:r>
            <a:r>
              <a:rPr lang="el-GR" sz="2400" dirty="0">
                <a:solidFill>
                  <a:srgbClr val="000000"/>
                </a:solidFill>
                <a:latin typeface="Times New Roman"/>
                <a:ea typeface="Calibri"/>
                <a:cs typeface="Times New Roman"/>
              </a:rPr>
              <a:t> 2001). Μέσα στις επόμενες δεκαετίες, η έρευνα στη μαθηματική εκπαίδευση άρχισε σταδιακά να διεξάγεται σε αρκετές χώρες, προσφέρθηκαν διαλέξεις στη μαθηματική εκπαίδευση και καθιερώθηκαν μεταπτυχιακά προγράμματα στα πανεπιστήμια.</a:t>
            </a:r>
            <a:endParaRPr lang="el-GR" sz="2400" dirty="0">
              <a:latin typeface="Calibri"/>
              <a:ea typeface="Calibri"/>
              <a:cs typeface="Times New Roman"/>
            </a:endParaRPr>
          </a:p>
          <a:p>
            <a:pPr algn="just">
              <a:lnSpc>
                <a:spcPct val="115000"/>
              </a:lnSpc>
              <a:spcAft>
                <a:spcPts val="1000"/>
              </a:spcAft>
            </a:pPr>
            <a:endParaRPr lang="el-GR" sz="2000" dirty="0">
              <a:latin typeface="Calibri"/>
              <a:ea typeface="Calibri"/>
              <a:cs typeface="Times New Roman"/>
            </a:endParaRPr>
          </a:p>
          <a:p>
            <a:endParaRPr lang="el-GR" dirty="0"/>
          </a:p>
        </p:txBody>
      </p:sp>
      <p:sp>
        <p:nvSpPr>
          <p:cNvPr id="4" name="Title 1"/>
          <p:cNvSpPr txBox="1">
            <a:spLocks/>
          </p:cNvSpPr>
          <p:nvPr/>
        </p:nvSpPr>
        <p:spPr>
          <a:xfrm>
            <a:off x="1320800" y="1"/>
            <a:ext cx="7322050" cy="6096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Εισαγωγή </a:t>
            </a:r>
            <a:r>
              <a:rPr lang="en-US" sz="2000" b="1" spc="-50" dirty="0">
                <a:solidFill>
                  <a:schemeClr val="tx1"/>
                </a:solidFill>
                <a:latin typeface="Helvetica" pitchFamily="50" charset="0"/>
              </a:rPr>
              <a:t> </a:t>
            </a:r>
            <a:br>
              <a:rPr lang="el-GR" sz="2000" b="1" dirty="0">
                <a:latin typeface="Helvetica"/>
                <a:cs typeface="Helvetica"/>
              </a:rPr>
            </a:br>
            <a:endParaRPr lang="en-US" sz="2000" b="1" dirty="0">
              <a:latin typeface="Helvetica"/>
              <a:cs typeface="Helvetica"/>
            </a:endParaRPr>
          </a:p>
        </p:txBody>
      </p:sp>
    </p:spTree>
    <p:extLst>
      <p:ext uri="{BB962C8B-B14F-4D97-AF65-F5344CB8AC3E}">
        <p14:creationId xmlns:p14="http://schemas.microsoft.com/office/powerpoint/2010/main" val="2479931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079500"/>
            <a:ext cx="8470899" cy="5524500"/>
          </a:xfrm>
        </p:spPr>
        <p:txBody>
          <a:bodyPr>
            <a:normAutofit lnSpcReduction="10000"/>
          </a:bodyPr>
          <a:lstStyle/>
          <a:p>
            <a:pPr>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Αν και οι σχολές κατάρτισης των καθηγητών είχαν ξεκινήσει στη Γαλλία και την Πρωσία στα τέλη του δέκατου έβδομου αιώνα, μόνο στο δέκατο όγδοο αιώνα, ήταν ειδικές σχολές εγκατεστημένες σε χώρες της Ευρώπης – επηρεασμένες σε μεγάλο βαθμό από τις ιδέες του Ελβετού παιδαγωγού και μεταρρυθμιστή </a:t>
            </a:r>
            <a:r>
              <a:rPr lang="el-GR" dirty="0" err="1">
                <a:latin typeface="Times New Roman" panose="02020603050405020304" pitchFamily="18" charset="0"/>
                <a:cs typeface="Times New Roman" panose="02020603050405020304" pitchFamily="18" charset="0"/>
              </a:rPr>
              <a:t>Johann</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Pestalozzi</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Cubberley</a:t>
            </a:r>
            <a:r>
              <a:rPr lang="el-GR" dirty="0">
                <a:latin typeface="Times New Roman" panose="02020603050405020304" pitchFamily="18" charset="0"/>
                <a:cs typeface="Times New Roman" panose="02020603050405020304" pitchFamily="18" charset="0"/>
              </a:rPr>
              <a:t> 1919).</a:t>
            </a:r>
          </a:p>
          <a:p>
            <a:pPr marL="0" indent="0">
              <a:buNone/>
            </a:pP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Η εκπαίδευση σε γενικές γραμμές είχε σιγά-σιγά εισέρθει στο πανεπιστήμιο από το δέκατο όγδοο αιώνα, αρχίζοντας με μια έδρα της εκπαίδευσης που ιδρύθηκε στο Πανεπιστήμιο του </a:t>
            </a:r>
            <a:r>
              <a:rPr lang="el-GR" dirty="0" err="1">
                <a:latin typeface="Times New Roman" panose="02020603050405020304" pitchFamily="18" charset="0"/>
                <a:cs typeface="Times New Roman" panose="02020603050405020304" pitchFamily="18" charset="0"/>
              </a:rPr>
              <a:t>Halle</a:t>
            </a:r>
            <a:r>
              <a:rPr lang="el-GR" dirty="0">
                <a:latin typeface="Times New Roman" panose="02020603050405020304" pitchFamily="18" charset="0"/>
                <a:cs typeface="Times New Roman" panose="02020603050405020304" pitchFamily="18" charset="0"/>
              </a:rPr>
              <a:t> το 1779, αλλά τέτοιες έδρες δεν υπήρχαν εγκατεστημένες αλλού πριν από τα τέλη του δέκατου ένατου και τις αρχές του εικοστού αιώνα, και μόνο τότε το σχολείο των μαθηματικών αρχίζει να γίνεται αντικείμενο επιστημονικής μελέτης (</a:t>
            </a:r>
            <a:r>
              <a:rPr lang="el-GR" dirty="0" err="1">
                <a:latin typeface="Times New Roman" panose="02020603050405020304" pitchFamily="18" charset="0"/>
                <a:cs typeface="Times New Roman" panose="02020603050405020304" pitchFamily="18" charset="0"/>
              </a:rPr>
              <a:t>Kilpatrick</a:t>
            </a:r>
            <a:r>
              <a:rPr lang="el-GR" dirty="0">
                <a:latin typeface="Times New Roman" panose="02020603050405020304" pitchFamily="18" charset="0"/>
                <a:cs typeface="Times New Roman" panose="02020603050405020304" pitchFamily="18" charset="0"/>
              </a:rPr>
              <a:t> 2008).</a:t>
            </a:r>
          </a:p>
          <a:p>
            <a:pPr marL="0" indent="0">
              <a:buNone/>
            </a:pPr>
            <a:endParaRPr lang="el-GR"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Πολλοί από τους πρώτους ερευνητές στη μαθηματική εκπαίδευση ήταν μαθηματικοί που είχαν ενδιαφερθεί για το πώς γίνονται τα μαθηματικά. Για παράδειγμα, οι συντάκτες της </a:t>
            </a:r>
            <a:r>
              <a:rPr lang="el-GR" dirty="0" err="1">
                <a:latin typeface="Times New Roman" panose="02020603050405020304" pitchFamily="18" charset="0"/>
                <a:cs typeface="Times New Roman" panose="02020603050405020304" pitchFamily="18" charset="0"/>
              </a:rPr>
              <a:t>L'Enseignement</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mathématique</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Henri</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Fehr</a:t>
            </a:r>
            <a:r>
              <a:rPr lang="el-GR" dirty="0">
                <a:latin typeface="Times New Roman" panose="02020603050405020304" pitchFamily="18" charset="0"/>
                <a:cs typeface="Times New Roman" panose="02020603050405020304" pitchFamily="18" charset="0"/>
              </a:rPr>
              <a:t> και ο </a:t>
            </a:r>
            <a:r>
              <a:rPr lang="el-GR" dirty="0" err="1">
                <a:latin typeface="Times New Roman" panose="02020603050405020304" pitchFamily="18" charset="0"/>
                <a:cs typeface="Times New Roman" panose="02020603050405020304" pitchFamily="18" charset="0"/>
              </a:rPr>
              <a:t>Charles</a:t>
            </a:r>
            <a:r>
              <a:rPr lang="el-GR" dirty="0">
                <a:latin typeface="Times New Roman" panose="02020603050405020304" pitchFamily="18" charset="0"/>
                <a:cs typeface="Times New Roman" panose="02020603050405020304" pitchFamily="18" charset="0"/>
              </a:rPr>
              <a:t>-</a:t>
            </a:r>
            <a:r>
              <a:rPr lang="el-GR" dirty="0" err="1">
                <a:latin typeface="Times New Roman" panose="02020603050405020304" pitchFamily="18" charset="0"/>
                <a:cs typeface="Times New Roman" panose="02020603050405020304" pitchFamily="18" charset="0"/>
              </a:rPr>
              <a:t>Ange</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Laisant</a:t>
            </a:r>
            <a:r>
              <a:rPr lang="el-GR" dirty="0">
                <a:latin typeface="Times New Roman" panose="02020603050405020304" pitchFamily="18" charset="0"/>
                <a:cs typeface="Times New Roman" panose="02020603050405020304" pitchFamily="18" charset="0"/>
              </a:rPr>
              <a:t>.</a:t>
            </a:r>
          </a:p>
        </p:txBody>
      </p:sp>
      <p:sp>
        <p:nvSpPr>
          <p:cNvPr id="4" name="Title 1"/>
          <p:cNvSpPr txBox="1">
            <a:spLocks/>
          </p:cNvSpPr>
          <p:nvPr/>
        </p:nvSpPr>
        <p:spPr>
          <a:xfrm>
            <a:off x="1214697" y="0"/>
            <a:ext cx="7428153" cy="9398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endParaRPr lang="el-GR"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Η Μαθηματική εκπαίδευση ως ένα ακαδημαϊκό πεδίο</a:t>
            </a:r>
            <a:br>
              <a:rPr lang="el-GR" sz="2000" b="1" dirty="0">
                <a:latin typeface="Helvetica"/>
                <a:cs typeface="Helvetica"/>
              </a:rPr>
            </a:br>
            <a:endParaRPr lang="en-US" sz="2000" b="1" dirty="0">
              <a:latin typeface="Helvetica"/>
              <a:cs typeface="Helvetica"/>
            </a:endParaRPr>
          </a:p>
        </p:txBody>
      </p:sp>
    </p:spTree>
    <p:extLst>
      <p:ext uri="{BB962C8B-B14F-4D97-AF65-F5344CB8AC3E}">
        <p14:creationId xmlns:p14="http://schemas.microsoft.com/office/powerpoint/2010/main" val="2877492120"/>
      </p:ext>
    </p:extLst>
  </p:cSld>
  <p:clrMapOvr>
    <a:masterClrMapping/>
  </p:clrMapOvr>
</p:sld>
</file>

<file path=ppt/theme/theme1.xml><?xml version="1.0" encoding="utf-8"?>
<a:theme xmlns:a="http://schemas.openxmlformats.org/drawingml/2006/main" name="Office Theme">
  <a:themeElements>
    <a:clrScheme name="Intl_Forest">
      <a:dk1>
        <a:srgbClr val="282828"/>
      </a:dk1>
      <a:lt1>
        <a:sysClr val="window" lastClr="FFFFFF"/>
      </a:lt1>
      <a:dk2>
        <a:srgbClr val="898B90"/>
      </a:dk2>
      <a:lt2>
        <a:srgbClr val="5E5E5E"/>
      </a:lt2>
      <a:accent1>
        <a:srgbClr val="4E8871"/>
      </a:accent1>
      <a:accent2>
        <a:srgbClr val="5A9E82"/>
      </a:accent2>
      <a:accent3>
        <a:srgbClr val="72AE96"/>
      </a:accent3>
      <a:accent4>
        <a:srgbClr val="94C2A6"/>
      </a:accent4>
      <a:accent5>
        <a:srgbClr val="3B6755"/>
      </a:accent5>
      <a:accent6>
        <a:srgbClr val="2E5042"/>
      </a:accent6>
      <a:hlink>
        <a:srgbClr val="994691"/>
      </a:hlink>
      <a:folHlink>
        <a:srgbClr val="9F6D99"/>
      </a:folHlink>
    </a:clrScheme>
    <a:fontScheme name="Custom 11">
      <a:majorFont>
        <a:latin typeface="Helvetica Light"/>
        <a:ea typeface=""/>
        <a:cs typeface=""/>
      </a:majorFont>
      <a:minorFont>
        <a:latin typeface="Helvetica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lgn="ctr">
          <a:defRPr sz="1600" dirty="0" smtClean="0">
            <a:solidFill>
              <a:schemeClr val="tx1">
                <a:lumMod val="75000"/>
                <a:lumOff val="25000"/>
              </a:schemeClr>
            </a:solidFill>
            <a:latin typeface="Helvetica Light"/>
            <a:cs typeface="Helvetica Ligh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35852</TotalTime>
  <Words>2211</Words>
  <Application>Microsoft Office PowerPoint</Application>
  <PresentationFormat>Προβολή στην οθόνη (4:3)</PresentationFormat>
  <Paragraphs>138</Paragraphs>
  <Slides>22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22</vt:i4>
      </vt:variant>
    </vt:vector>
  </HeadingPairs>
  <TitlesOfParts>
    <vt:vector size="29" baseType="lpstr">
      <vt:lpstr>Arial</vt:lpstr>
      <vt:lpstr>Calibri</vt:lpstr>
      <vt:lpstr>Helvetica</vt:lpstr>
      <vt:lpstr>Helvetica Light</vt:lpstr>
      <vt:lpstr>Times New Roman</vt:lpstr>
      <vt:lpstr>Wingdings</vt:lpstr>
      <vt:lpstr>Office Theme</vt:lpstr>
      <vt:lpstr>Η ανάπτυξη της Εκπαίδευσης των Μαθηματικών ή της Διδακτικής των Μαθηματικών ως ένα Ακαδημαϊκό πεδίο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Grey Healthcare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Kneile</dc:creator>
  <cp:lastModifiedBy>ΛΕΜΟΝΙΔΗΣ ΧΑΡΑΛΑΜΠΟΣ</cp:lastModifiedBy>
  <cp:revision>587</cp:revision>
  <dcterms:created xsi:type="dcterms:W3CDTF">2013-09-16T04:02:48Z</dcterms:created>
  <dcterms:modified xsi:type="dcterms:W3CDTF">2023-10-06T08:31:12Z</dcterms:modified>
</cp:coreProperties>
</file>