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73" r:id="rId4"/>
    <p:sldId id="258" r:id="rId5"/>
    <p:sldId id="259" r:id="rId6"/>
    <p:sldId id="260" r:id="rId7"/>
    <p:sldId id="274" r:id="rId8"/>
    <p:sldId id="271" r:id="rId9"/>
    <p:sldId id="277" r:id="rId10"/>
    <p:sldId id="261" r:id="rId11"/>
    <p:sldId id="275" r:id="rId12"/>
    <p:sldId id="262" r:id="rId13"/>
    <p:sldId id="263" r:id="rId14"/>
    <p:sldId id="278" r:id="rId15"/>
    <p:sldId id="264" r:id="rId16"/>
    <p:sldId id="265" r:id="rId17"/>
    <p:sldId id="279" r:id="rId18"/>
    <p:sldId id="266" r:id="rId19"/>
    <p:sldId id="276" r:id="rId20"/>
    <p:sldId id="280" r:id="rId21"/>
    <p:sldId id="267" r:id="rId22"/>
    <p:sldId id="268" r:id="rId23"/>
    <p:sldId id="269" r:id="rId24"/>
    <p:sldId id="270" r:id="rId25"/>
    <p:sldId id="272"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0907EF-F5C2-4766-8F7A-D9A20385A24A}" type="datetimeFigureOut">
              <a:rPr lang="el-GR" smtClean="0"/>
              <a:t>21/12/2016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42B55E-17B6-4200-B105-9A9C1F08F815}" type="slidenum">
              <a:rPr lang="el-GR" smtClean="0"/>
              <a:t>‹#›</a:t>
            </a:fld>
            <a:endParaRPr lang="el-GR"/>
          </a:p>
        </p:txBody>
      </p:sp>
    </p:spTree>
    <p:extLst>
      <p:ext uri="{BB962C8B-B14F-4D97-AF65-F5344CB8AC3E}">
        <p14:creationId xmlns:p14="http://schemas.microsoft.com/office/powerpoint/2010/main" val="1700937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1E42B55E-17B6-4200-B105-9A9C1F08F815}" type="slidenum">
              <a:rPr lang="el-GR" smtClean="0"/>
              <a:t>18</a:t>
            </a:fld>
            <a:endParaRPr lang="el-GR"/>
          </a:p>
        </p:txBody>
      </p:sp>
    </p:spTree>
    <p:extLst>
      <p:ext uri="{BB962C8B-B14F-4D97-AF65-F5344CB8AC3E}">
        <p14:creationId xmlns:p14="http://schemas.microsoft.com/office/powerpoint/2010/main" val="1497801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37BB536-0C2A-4897-8040-EF670A58B68E}" type="datetimeFigureOut">
              <a:rPr lang="el-GR" smtClean="0"/>
              <a:t>21/12/2016</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7078836-BE52-4E74-88FB-76AF3413558D}"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37BB536-0C2A-4897-8040-EF670A58B68E}" type="datetimeFigureOut">
              <a:rPr lang="el-GR" smtClean="0"/>
              <a:t>21/12/2016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37BB536-0C2A-4897-8040-EF670A58B68E}" type="datetimeFigureOut">
              <a:rPr lang="el-GR" smtClean="0"/>
              <a:t>21/12/2016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37BB536-0C2A-4897-8040-EF670A58B68E}" type="datetimeFigureOut">
              <a:rPr lang="el-GR" smtClean="0"/>
              <a:t>21/12/2016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37BB536-0C2A-4897-8040-EF670A58B68E}" type="datetimeFigureOut">
              <a:rPr lang="el-GR" smtClean="0"/>
              <a:t>21/12/2016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E37BB536-0C2A-4897-8040-EF670A58B68E}" type="datetimeFigureOut">
              <a:rPr lang="el-GR" smtClean="0"/>
              <a:t>21/12/2016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7078836-BE52-4E74-88FB-76AF3413558D}"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37BB536-0C2A-4897-8040-EF670A58B68E}" type="datetimeFigureOut">
              <a:rPr lang="el-GR" smtClean="0"/>
              <a:t>21/12/2016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E37BB536-0C2A-4897-8040-EF670A58B68E}" type="datetimeFigureOut">
              <a:rPr lang="el-GR" smtClean="0"/>
              <a:t>21/12/2016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BB536-0C2A-4897-8040-EF670A58B68E}" type="datetimeFigureOut">
              <a:rPr lang="el-GR" smtClean="0"/>
              <a:t>21/12/2016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37BB536-0C2A-4897-8040-EF670A58B68E}" type="datetimeFigureOut">
              <a:rPr lang="el-GR" smtClean="0"/>
              <a:t>21/12/2016</a:t>
            </a:fld>
            <a:endParaRPr lang="el-GR"/>
          </a:p>
        </p:txBody>
      </p:sp>
      <p:sp>
        <p:nvSpPr>
          <p:cNvPr id="7" name="Slide Number Placeholder 6"/>
          <p:cNvSpPr>
            <a:spLocks noGrp="1"/>
          </p:cNvSpPr>
          <p:nvPr>
            <p:ph type="sldNum" sz="quarter" idx="12"/>
          </p:nvPr>
        </p:nvSpPr>
        <p:spPr/>
        <p:txBody>
          <a:bodyPr/>
          <a:lstStyle/>
          <a:p>
            <a:fld id="{A7078836-BE52-4E74-88FB-76AF3413558D}"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37BB536-0C2A-4897-8040-EF670A58B68E}" type="datetimeFigureOut">
              <a:rPr lang="el-GR" smtClean="0"/>
              <a:t>21/12/2016</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A7078836-BE52-4E74-88FB-76AF3413558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37BB536-0C2A-4897-8040-EF670A58B68E}" type="datetimeFigureOut">
              <a:rPr lang="el-GR" smtClean="0"/>
              <a:t>21/12/2016</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7078836-BE52-4E74-88FB-76AF3413558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4733365" y="3573016"/>
            <a:ext cx="3309803" cy="2108693"/>
          </a:xfrm>
        </p:spPr>
        <p:txBody>
          <a:bodyPr/>
          <a:lstStyle/>
          <a:p>
            <a:r>
              <a:rPr lang="el-GR" dirty="0" smtClean="0"/>
              <a:t>Γεωργάτση Ειρήνη (3691)</a:t>
            </a:r>
          </a:p>
          <a:p>
            <a:r>
              <a:rPr lang="el-GR" dirty="0" smtClean="0"/>
              <a:t>Κατσαρού Ελένη Κωνσταντίνα (3582)</a:t>
            </a:r>
          </a:p>
          <a:p>
            <a:r>
              <a:rPr lang="el-GR" dirty="0" smtClean="0"/>
              <a:t>Σαμακά Καλλιόπη (3630)</a:t>
            </a:r>
            <a:endParaRPr lang="el-GR" dirty="0"/>
          </a:p>
        </p:txBody>
      </p:sp>
      <p:sp>
        <p:nvSpPr>
          <p:cNvPr id="4" name="TextBox 3"/>
          <p:cNvSpPr txBox="1"/>
          <p:nvPr/>
        </p:nvSpPr>
        <p:spPr>
          <a:xfrm>
            <a:off x="539552" y="908720"/>
            <a:ext cx="4032448" cy="2739211"/>
          </a:xfrm>
          <a:prstGeom prst="rect">
            <a:avLst/>
          </a:prstGeom>
          <a:noFill/>
        </p:spPr>
        <p:txBody>
          <a:bodyPr wrap="square" rtlCol="0">
            <a:spAutoFit/>
          </a:bodyPr>
          <a:lstStyle/>
          <a:p>
            <a:r>
              <a:rPr lang="el-GR" sz="2000" dirty="0" smtClean="0"/>
              <a:t>Παρουσίαση του 1</a:t>
            </a:r>
            <a:r>
              <a:rPr lang="el-GR" sz="2000" baseline="30000" dirty="0" smtClean="0"/>
              <a:t>ου</a:t>
            </a:r>
            <a:r>
              <a:rPr lang="el-GR" sz="2000" dirty="0" smtClean="0"/>
              <a:t> κεφαλαίου του βιβλίου:</a:t>
            </a:r>
          </a:p>
          <a:p>
            <a:endParaRPr lang="el-GR" sz="2400" dirty="0" smtClean="0"/>
          </a:p>
          <a:p>
            <a:r>
              <a:rPr lang="el-GR" sz="2800" i="1" dirty="0" smtClean="0"/>
              <a:t>«Πολιτισμική οικειότητα</a:t>
            </a:r>
          </a:p>
          <a:p>
            <a:r>
              <a:rPr lang="el-GR" sz="2000" i="1" dirty="0" smtClean="0"/>
              <a:t>Κοινωνική ποιητική στο έθνος – κράτος»</a:t>
            </a:r>
          </a:p>
          <a:p>
            <a:endParaRPr lang="el-GR" sz="2000" dirty="0" smtClean="0"/>
          </a:p>
          <a:p>
            <a:r>
              <a:rPr lang="el-GR" sz="2000" dirty="0" smtClean="0"/>
              <a:t> του </a:t>
            </a:r>
            <a:r>
              <a:rPr lang="en-US" sz="2000" dirty="0" smtClean="0"/>
              <a:t>Michael Herzfeld</a:t>
            </a:r>
            <a:endParaRPr lang="el-GR" sz="2000" dirty="0"/>
          </a:p>
        </p:txBody>
      </p:sp>
      <p:sp>
        <p:nvSpPr>
          <p:cNvPr id="5" name="TextBox 4"/>
          <p:cNvSpPr txBox="1"/>
          <p:nvPr/>
        </p:nvSpPr>
        <p:spPr>
          <a:xfrm>
            <a:off x="683568" y="4365104"/>
            <a:ext cx="3744416" cy="1200329"/>
          </a:xfrm>
          <a:prstGeom prst="rect">
            <a:avLst/>
          </a:prstGeom>
          <a:noFill/>
        </p:spPr>
        <p:txBody>
          <a:bodyPr wrap="square" rtlCol="0">
            <a:spAutoFit/>
          </a:bodyPr>
          <a:lstStyle/>
          <a:p>
            <a:r>
              <a:rPr lang="el-GR" dirty="0" smtClean="0"/>
              <a:t>Ιστορία και Πολιτισμός στην Εκπαίδευση</a:t>
            </a:r>
          </a:p>
          <a:p>
            <a:endParaRPr lang="el-GR" dirty="0"/>
          </a:p>
          <a:p>
            <a:r>
              <a:rPr lang="el-GR" dirty="0" smtClean="0"/>
              <a:t>Διδάσκων: Α. Ανδρέου</a:t>
            </a:r>
            <a:endParaRPr lang="el-GR" dirty="0"/>
          </a:p>
        </p:txBody>
      </p:sp>
    </p:spTree>
    <p:extLst>
      <p:ext uri="{BB962C8B-B14F-4D97-AF65-F5344CB8AC3E}">
        <p14:creationId xmlns:p14="http://schemas.microsoft.com/office/powerpoint/2010/main" val="2480214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836712"/>
            <a:ext cx="7024744" cy="1143000"/>
          </a:xfrm>
        </p:spPr>
        <p:txBody>
          <a:bodyPr>
            <a:normAutofit fontScale="90000"/>
          </a:bodyPr>
          <a:lstStyle/>
          <a:p>
            <a:r>
              <a:rPr lang="el-GR" dirty="0" smtClean="0"/>
              <a:t>Τεχνική της κοινωνικής ποιητικής</a:t>
            </a:r>
            <a:endParaRPr lang="el-GR" dirty="0"/>
          </a:p>
        </p:txBody>
      </p:sp>
      <p:sp>
        <p:nvSpPr>
          <p:cNvPr id="3" name="Θέση περιεχομένου 2"/>
          <p:cNvSpPr>
            <a:spLocks noGrp="1"/>
          </p:cNvSpPr>
          <p:nvPr>
            <p:ph idx="1"/>
          </p:nvPr>
        </p:nvSpPr>
        <p:spPr>
          <a:xfrm>
            <a:off x="755576" y="2132856"/>
            <a:ext cx="7632848" cy="4392488"/>
          </a:xfrm>
        </p:spPr>
        <p:txBody>
          <a:bodyPr>
            <a:normAutofit/>
          </a:bodyPr>
          <a:lstStyle/>
          <a:p>
            <a:r>
              <a:rPr lang="el-GR" dirty="0" smtClean="0"/>
              <a:t>Αρχικά ο συγγραφέας την ορίζει ως τρόπους με </a:t>
            </a:r>
            <a:r>
              <a:rPr lang="el-GR" dirty="0"/>
              <a:t>τους οποίους θα καταλάβουμε καλύτερα άλλους πολιτισμούς. </a:t>
            </a:r>
            <a:endParaRPr lang="el-GR" dirty="0" smtClean="0"/>
          </a:p>
          <a:p>
            <a:r>
              <a:rPr lang="el-GR" dirty="0" smtClean="0"/>
              <a:t>Ο </a:t>
            </a:r>
            <a:r>
              <a:rPr lang="el-GR" dirty="0"/>
              <a:t>πολιτισμός είναι ένα αντικείμενο που αλλάζει, δεν είναι στατικό. Φορείς αυτής της αλλαγής είναι οι ίδιοι οι πολίτες.</a:t>
            </a:r>
            <a:endParaRPr lang="el-GR" dirty="0" smtClean="0"/>
          </a:p>
          <a:p>
            <a:r>
              <a:rPr lang="el-GR" dirty="0"/>
              <a:t>Ο κάθε λαός έχει κάποιες ιδεολογίες μέσω των οποίων ενώνονται και επικοινωνούν οι πολίτες μεταξύ τους. Ο συγγραφέας αναφέρει πως αυτή η αφοσίωση στην ιδεολογία είναι που συμβάλλει στην οντολογική  διαιώνιση</a:t>
            </a:r>
            <a:r>
              <a:rPr lang="el-GR" dirty="0" smtClean="0"/>
              <a:t>.</a:t>
            </a:r>
            <a:endParaRPr lang="el-GR" dirty="0"/>
          </a:p>
        </p:txBody>
      </p:sp>
    </p:spTree>
    <p:extLst>
      <p:ext uri="{BB962C8B-B14F-4D97-AF65-F5344CB8AC3E}">
        <p14:creationId xmlns:p14="http://schemas.microsoft.com/office/powerpoint/2010/main" val="1544004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5576" y="692696"/>
            <a:ext cx="7560840" cy="5760640"/>
          </a:xfrm>
        </p:spPr>
        <p:txBody>
          <a:bodyPr>
            <a:normAutofit lnSpcReduction="10000"/>
          </a:bodyPr>
          <a:lstStyle/>
          <a:p>
            <a:r>
              <a:rPr lang="el-GR" dirty="0"/>
              <a:t>Στη συνέχεια, θα την ορίσει ως την αντίθεση ανάμεσα στη δημιουργική παρουσίαση του ατομικού εαυτού και στην επίσημη εικόνα ενός συλλογικού εαυτού (</a:t>
            </a:r>
            <a:r>
              <a:rPr lang="el-GR" dirty="0" err="1"/>
              <a:t>φαίνεσθαι</a:t>
            </a:r>
            <a:r>
              <a:rPr lang="el-GR" dirty="0"/>
              <a:t> - είναι).</a:t>
            </a:r>
          </a:p>
          <a:p>
            <a:r>
              <a:rPr lang="el-GR" dirty="0" smtClean="0"/>
              <a:t>Για παράδειγμα, </a:t>
            </a:r>
            <a:r>
              <a:rPr lang="el-GR" dirty="0"/>
              <a:t>ένας λαός έχει μία εικόνα </a:t>
            </a:r>
            <a:r>
              <a:rPr lang="el-GR" dirty="0" smtClean="0"/>
              <a:t>«προς </a:t>
            </a:r>
            <a:r>
              <a:rPr lang="el-GR" dirty="0"/>
              <a:t>τα </a:t>
            </a:r>
            <a:r>
              <a:rPr lang="el-GR" dirty="0" smtClean="0"/>
              <a:t>έξω». Πιο συγκεκριμένα, αναφέρει </a:t>
            </a:r>
            <a:r>
              <a:rPr lang="el-GR" dirty="0"/>
              <a:t>για τους Έλληνες πως διασκεδάζουν σπάζοντας πιάτα </a:t>
            </a:r>
            <a:r>
              <a:rPr lang="el-GR" dirty="0" smtClean="0"/>
              <a:t>στα </a:t>
            </a:r>
            <a:r>
              <a:rPr lang="el-GR" dirty="0"/>
              <a:t>κέντρα νυχτερινής </a:t>
            </a:r>
            <a:r>
              <a:rPr lang="el-GR" dirty="0" smtClean="0"/>
              <a:t>διασκέδασης</a:t>
            </a:r>
            <a:r>
              <a:rPr lang="el-GR" dirty="0" smtClean="0"/>
              <a:t>.</a:t>
            </a:r>
          </a:p>
          <a:p>
            <a:r>
              <a:rPr lang="el-GR" dirty="0"/>
              <a:t>Το ζήτημα της κοινωνικής ποιητικής αποκτά, σύμφωνα με τον συγγραφέα, όλο και μεγαλύτερη σημασία για τους ανθρωπολόγους που μελετούν την κοινωνία και τις αλλαγές της. Αναφέρει πως αυτές οι αλλαγές πρέπει να παρατηρούνται γιατί οι μελετητές είναι σύμβολα που εισβάλουν στην </a:t>
            </a:r>
            <a:r>
              <a:rPr lang="el-GR" dirty="0" smtClean="0"/>
              <a:t>πολιτισμική οικειότητα (συλλογικός </a:t>
            </a:r>
            <a:r>
              <a:rPr lang="el-GR" dirty="0"/>
              <a:t>χώρος).</a:t>
            </a:r>
            <a:endParaRPr lang="el-GR" dirty="0" smtClean="0"/>
          </a:p>
          <a:p>
            <a:endParaRPr lang="el-GR" dirty="0"/>
          </a:p>
          <a:p>
            <a:endParaRPr lang="el-GR" dirty="0"/>
          </a:p>
        </p:txBody>
      </p:sp>
    </p:spTree>
    <p:extLst>
      <p:ext uri="{BB962C8B-B14F-4D97-AF65-F5344CB8AC3E}">
        <p14:creationId xmlns:p14="http://schemas.microsoft.com/office/powerpoint/2010/main" val="1935376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836712"/>
            <a:ext cx="7024744" cy="1143000"/>
          </a:xfrm>
        </p:spPr>
        <p:txBody>
          <a:bodyPr>
            <a:normAutofit fontScale="90000"/>
          </a:bodyPr>
          <a:lstStyle/>
          <a:p>
            <a:r>
              <a:rPr lang="el-GR" dirty="0"/>
              <a:t>Εισαγωγή στην πολιτισμική </a:t>
            </a:r>
            <a:r>
              <a:rPr lang="el-GR" dirty="0" smtClean="0"/>
              <a:t>οικειότητα</a:t>
            </a:r>
            <a:endParaRPr lang="el-GR" dirty="0"/>
          </a:p>
        </p:txBody>
      </p:sp>
      <p:sp>
        <p:nvSpPr>
          <p:cNvPr id="3" name="Θέση περιεχομένου 2"/>
          <p:cNvSpPr>
            <a:spLocks noGrp="1"/>
          </p:cNvSpPr>
          <p:nvPr>
            <p:ph idx="1"/>
          </p:nvPr>
        </p:nvSpPr>
        <p:spPr>
          <a:xfrm>
            <a:off x="1043608" y="2060848"/>
            <a:ext cx="6777317" cy="4536504"/>
          </a:xfrm>
        </p:spPr>
        <p:txBody>
          <a:bodyPr>
            <a:normAutofit fontScale="92500" lnSpcReduction="10000"/>
          </a:bodyPr>
          <a:lstStyle/>
          <a:p>
            <a:pPr marL="68580" indent="0">
              <a:buNone/>
            </a:pPr>
            <a:r>
              <a:rPr lang="el-GR" b="1" dirty="0" smtClean="0"/>
              <a:t>α</a:t>
            </a:r>
            <a:r>
              <a:rPr lang="el-GR" b="1" dirty="0"/>
              <a:t>) Η προσωρινότητα του </a:t>
            </a:r>
            <a:r>
              <a:rPr lang="el-GR" b="1" dirty="0" smtClean="0"/>
              <a:t>μόνιμου</a:t>
            </a:r>
            <a:endParaRPr lang="el-GR" b="1" dirty="0"/>
          </a:p>
          <a:p>
            <a:r>
              <a:rPr lang="el-GR" dirty="0" smtClean="0"/>
              <a:t>Το </a:t>
            </a:r>
            <a:r>
              <a:rPr lang="el-GR" dirty="0"/>
              <a:t>ενδιαφέρον των ανθρωπολόγων στρέφεται πλέον στις εμπειρίες των πολιτών και όχι σε ζητήματα επίσημης οργάνωσης.</a:t>
            </a:r>
          </a:p>
          <a:p>
            <a:r>
              <a:rPr lang="el-GR" dirty="0"/>
              <a:t>Επιφανειακά </a:t>
            </a:r>
            <a:r>
              <a:rPr lang="el-GR" dirty="0" smtClean="0"/>
              <a:t>παρατηρείται </a:t>
            </a:r>
            <a:r>
              <a:rPr lang="el-GR" dirty="0"/>
              <a:t>μια εσωτερική αρμονία. </a:t>
            </a:r>
            <a:r>
              <a:rPr lang="el-GR" dirty="0" smtClean="0"/>
              <a:t>Πίσω </a:t>
            </a:r>
            <a:r>
              <a:rPr lang="el-GR" dirty="0"/>
              <a:t>από την εικόνα της εθνικής ομοφωνίας κρύβεται η ασέβεια προς το κράτος και εκεί έγκειται η επιβίωση ενός έθνους.</a:t>
            </a:r>
          </a:p>
          <a:p>
            <a:r>
              <a:rPr lang="el-GR" dirty="0" smtClean="0"/>
              <a:t>Οι </a:t>
            </a:r>
            <a:r>
              <a:rPr lang="el-GR" dirty="0"/>
              <a:t>επίσημες λειτουργίες των εθνικών κρατών εξαρτώνται από τη συνύπαρξή τους με διάφορες εκφάνσεις της πολιτισμικής οικειότητας</a:t>
            </a:r>
            <a:r>
              <a:rPr lang="el-GR" dirty="0" smtClean="0"/>
              <a:t>.</a:t>
            </a:r>
            <a:endParaRPr lang="el-GR" dirty="0"/>
          </a:p>
        </p:txBody>
      </p:sp>
    </p:spTree>
    <p:extLst>
      <p:ext uri="{BB962C8B-B14F-4D97-AF65-F5344CB8AC3E}">
        <p14:creationId xmlns:p14="http://schemas.microsoft.com/office/powerpoint/2010/main" val="3553860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15616" y="1412776"/>
            <a:ext cx="6768752" cy="4392488"/>
          </a:xfrm>
        </p:spPr>
        <p:txBody>
          <a:bodyPr>
            <a:normAutofit/>
          </a:bodyPr>
          <a:lstStyle/>
          <a:p>
            <a:r>
              <a:rPr lang="el-GR" sz="2200" dirty="0"/>
              <a:t>Στην επιφάνεια παρακολουθούμε μια ομαλότητα ενώ κατά βάθος υπάρχουν- όπως το εκφράζει ο συγγραφέας- ρωγμές. </a:t>
            </a:r>
          </a:p>
          <a:p>
            <a:r>
              <a:rPr lang="el-GR" sz="2200" dirty="0"/>
              <a:t>Ένας </a:t>
            </a:r>
            <a:r>
              <a:rPr lang="el-GR" sz="2200" dirty="0" smtClean="0"/>
              <a:t>ανθρωπολόγος </a:t>
            </a:r>
            <a:r>
              <a:rPr lang="el-GR" sz="2200" dirty="0"/>
              <a:t>θα κοιτάξει κάτω από την επιφάνεια για να μελετήσει αυτό που θέλει, πράγμα που σημαίνει ότι διαλέγει έναν δύσκολο δρόμο </a:t>
            </a:r>
            <a:r>
              <a:rPr lang="el-GR" sz="2200" dirty="0" smtClean="0"/>
              <a:t>(χρειάζεται </a:t>
            </a:r>
            <a:r>
              <a:rPr lang="el-GR" sz="2200" dirty="0"/>
              <a:t>περισσότερη υπομονή και επιμονή για να δεις κάτω από την επιφανειακή εικόνα κάθε κράτους- έθνους</a:t>
            </a:r>
            <a:r>
              <a:rPr lang="el-GR" sz="2200" dirty="0" smtClean="0"/>
              <a:t>).</a:t>
            </a:r>
          </a:p>
          <a:p>
            <a:endParaRPr lang="el-GR" dirty="0"/>
          </a:p>
        </p:txBody>
      </p:sp>
    </p:spTree>
    <p:extLst>
      <p:ext uri="{BB962C8B-B14F-4D97-AF65-F5344CB8AC3E}">
        <p14:creationId xmlns:p14="http://schemas.microsoft.com/office/powerpoint/2010/main" val="860525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548680"/>
            <a:ext cx="7848872" cy="5976664"/>
          </a:xfrm>
        </p:spPr>
        <p:txBody>
          <a:bodyPr>
            <a:normAutofit fontScale="92500"/>
          </a:bodyPr>
          <a:lstStyle/>
          <a:p>
            <a:r>
              <a:rPr lang="el-GR" dirty="0"/>
              <a:t>Δίνει την οπτική του </a:t>
            </a:r>
            <a:r>
              <a:rPr lang="el-GR" dirty="0" err="1"/>
              <a:t>Anderson</a:t>
            </a:r>
            <a:r>
              <a:rPr lang="el-GR" dirty="0"/>
              <a:t> για την «φαντασιακή κοινότητα» και αναφέρει δύο </a:t>
            </a:r>
            <a:r>
              <a:rPr lang="el-GR" dirty="0" smtClean="0"/>
              <a:t>τροποποιήσεις. Πρώτον</a:t>
            </a:r>
            <a:r>
              <a:rPr lang="el-GR" dirty="0"/>
              <a:t>, η μετωνυμική επέκταση </a:t>
            </a:r>
            <a:r>
              <a:rPr lang="el-GR" dirty="0" smtClean="0"/>
              <a:t>«εκείνων </a:t>
            </a:r>
            <a:r>
              <a:rPr lang="el-GR" dirty="0"/>
              <a:t>που </a:t>
            </a:r>
            <a:r>
              <a:rPr lang="el-GR" dirty="0" smtClean="0"/>
              <a:t>γνωρίζουμε», ώστε </a:t>
            </a:r>
            <a:r>
              <a:rPr lang="el-GR" dirty="0"/>
              <a:t>να περιλαμβάνεται σ’ αυτούς ένας τεράστιος </a:t>
            </a:r>
            <a:r>
              <a:rPr lang="el-GR" dirty="0" smtClean="0"/>
              <a:t>πληθυσμός. Δεν </a:t>
            </a:r>
            <a:r>
              <a:rPr lang="el-GR" dirty="0"/>
              <a:t>περιορίζεται στα </a:t>
            </a:r>
            <a:r>
              <a:rPr lang="el-GR" dirty="0" smtClean="0"/>
              <a:t>έθνη – κράτη, </a:t>
            </a:r>
            <a:r>
              <a:rPr lang="el-GR" dirty="0"/>
              <a:t>δεν είναι αυτά οι μόνες φαντασιακές κοινότητες. </a:t>
            </a:r>
            <a:r>
              <a:rPr lang="el-GR" dirty="0" smtClean="0"/>
              <a:t>Επίσης, τροποποιεί </a:t>
            </a:r>
            <a:r>
              <a:rPr lang="el-GR" dirty="0"/>
              <a:t>την προσέγγιση του </a:t>
            </a:r>
            <a:r>
              <a:rPr lang="el-GR" dirty="0" err="1"/>
              <a:t>Anderson</a:t>
            </a:r>
            <a:r>
              <a:rPr lang="el-GR" dirty="0"/>
              <a:t>. Η θερμή υποδοχή που επιφυλάχθηκε στις </a:t>
            </a:r>
            <a:r>
              <a:rPr lang="el-GR" dirty="0" smtClean="0"/>
              <a:t>«Φαντασιακές κοινότητες» </a:t>
            </a:r>
            <a:r>
              <a:rPr lang="el-GR" dirty="0"/>
              <a:t>από τους περισσότερους ανθρωπολόγους, οφείλεται σε μεγάλο βαθμό στην παραδοχή ότι για να κατανοήσουμε την έλξη που ασκεί ο εθνικισμός πρέπει να αναρωτηθούμε πώς και γιατί ανταποκρίνονται σ’ </a:t>
            </a:r>
            <a:r>
              <a:rPr lang="el-GR" dirty="0" smtClean="0"/>
              <a:t>αυτόν </a:t>
            </a:r>
            <a:r>
              <a:rPr lang="el-GR" dirty="0"/>
              <a:t>οι επιμέρους πολίτες</a:t>
            </a:r>
            <a:r>
              <a:rPr lang="el-GR" dirty="0" smtClean="0"/>
              <a:t>.</a:t>
            </a:r>
          </a:p>
          <a:p>
            <a:r>
              <a:rPr lang="el-GR" dirty="0"/>
              <a:t>Παρακολουθώντας όμως αυτά τα στρώματα του κάθε λαού, οφείλεις να τα λαμβάνεις υπ’ όψιν ένα προς ένα, ούτως ώστε να έχεις αντικειμενικό και σίγουρο αποτέλεσμα</a:t>
            </a:r>
            <a:r>
              <a:rPr lang="el-GR" dirty="0" smtClean="0"/>
              <a:t>.</a:t>
            </a:r>
            <a:endParaRPr lang="el-GR" dirty="0"/>
          </a:p>
        </p:txBody>
      </p:sp>
    </p:spTree>
    <p:extLst>
      <p:ext uri="{BB962C8B-B14F-4D97-AF65-F5344CB8AC3E}">
        <p14:creationId xmlns:p14="http://schemas.microsoft.com/office/powerpoint/2010/main" val="2290953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1052736"/>
            <a:ext cx="6777317" cy="4779893"/>
          </a:xfrm>
        </p:spPr>
        <p:txBody>
          <a:bodyPr>
            <a:normAutofit lnSpcReduction="10000"/>
          </a:bodyPr>
          <a:lstStyle/>
          <a:p>
            <a:pPr marL="68580" indent="0">
              <a:buNone/>
            </a:pPr>
            <a:r>
              <a:rPr lang="el-GR" b="1" dirty="0"/>
              <a:t>β) </a:t>
            </a:r>
            <a:r>
              <a:rPr lang="el-GR" b="1" dirty="0" smtClean="0"/>
              <a:t>Ομοιώματα κοινωνικότητας</a:t>
            </a:r>
            <a:endParaRPr lang="el-GR" b="1" dirty="0"/>
          </a:p>
          <a:p>
            <a:r>
              <a:rPr lang="el-GR" dirty="0" smtClean="0"/>
              <a:t>Ο </a:t>
            </a:r>
            <a:r>
              <a:rPr lang="el-GR" dirty="0"/>
              <a:t>συγγραφέας ορίζει ως κεντρικά χαρακτηριστικά της πολιτισμικής οικειότητας την ντροπή και την αρνητική </a:t>
            </a:r>
            <a:r>
              <a:rPr lang="el-GR" dirty="0" err="1"/>
              <a:t>αυτοαναγνώριση</a:t>
            </a:r>
            <a:r>
              <a:rPr lang="el-GR" dirty="0"/>
              <a:t>.</a:t>
            </a:r>
          </a:p>
          <a:p>
            <a:r>
              <a:rPr lang="el-GR" dirty="0"/>
              <a:t>Το κράτος </a:t>
            </a:r>
            <a:r>
              <a:rPr lang="el-GR" dirty="0" smtClean="0"/>
              <a:t>ιδιοποιείται </a:t>
            </a:r>
            <a:r>
              <a:rPr lang="el-GR" dirty="0"/>
              <a:t>για τους δικούς του σκοπούς τα τοπικά ιδιώματα της ηθικής του εθίμου και της αλληλεγγύης της συγγένειας, απορρίπτει ωστόσο τις τοπικές εκδοχές.</a:t>
            </a:r>
          </a:p>
          <a:p>
            <a:r>
              <a:rPr lang="el-GR" dirty="0" smtClean="0"/>
              <a:t>Δίνεται </a:t>
            </a:r>
            <a:r>
              <a:rPr lang="el-GR" dirty="0"/>
              <a:t>ως παράδειγμα ο</a:t>
            </a:r>
            <a:r>
              <a:rPr lang="el-GR" dirty="0" smtClean="0"/>
              <a:t> κλάδος </a:t>
            </a:r>
            <a:r>
              <a:rPr lang="el-GR" dirty="0"/>
              <a:t>του τουρισμού, όπου φαίνεται η </a:t>
            </a:r>
            <a:r>
              <a:rPr lang="el-GR" dirty="0" smtClean="0"/>
              <a:t>τεχνητή </a:t>
            </a:r>
            <a:r>
              <a:rPr lang="el-GR" dirty="0"/>
              <a:t>κοινωνικότητα.</a:t>
            </a:r>
          </a:p>
          <a:p>
            <a:endParaRPr lang="el-GR" dirty="0"/>
          </a:p>
        </p:txBody>
      </p:sp>
    </p:spTree>
    <p:extLst>
      <p:ext uri="{BB962C8B-B14F-4D97-AF65-F5344CB8AC3E}">
        <p14:creationId xmlns:p14="http://schemas.microsoft.com/office/powerpoint/2010/main" val="901919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1052736"/>
            <a:ext cx="6984892" cy="5256584"/>
          </a:xfrm>
        </p:spPr>
        <p:txBody>
          <a:bodyPr>
            <a:normAutofit lnSpcReduction="10000"/>
          </a:bodyPr>
          <a:lstStyle/>
          <a:p>
            <a:pPr marL="68580" indent="0">
              <a:buNone/>
            </a:pPr>
            <a:r>
              <a:rPr lang="el-GR" b="1" dirty="0" smtClean="0"/>
              <a:t>γ) Διαδεδομένες </a:t>
            </a:r>
            <a:r>
              <a:rPr lang="el-GR" b="1" dirty="0" err="1"/>
              <a:t>ουσιοκρατίες</a:t>
            </a:r>
            <a:r>
              <a:rPr lang="el-GR" b="1" dirty="0" smtClean="0"/>
              <a:t>.</a:t>
            </a:r>
            <a:endParaRPr lang="el-GR" b="1" dirty="0"/>
          </a:p>
          <a:p>
            <a:r>
              <a:rPr lang="el-GR" dirty="0"/>
              <a:t>Με αφορμή το παράδειγμα των ζωοκλεφτών, ως αντιπροσώπους, εκφέρεται η άποψη του συγγραφέα πως ο εθνικισμός και η πολιτισμική οικειότητα χαρακτηρίζονται από μία σχέση αμοιβαίας εξάρτησης. </a:t>
            </a:r>
          </a:p>
          <a:p>
            <a:r>
              <a:rPr lang="el-GR" dirty="0"/>
              <a:t>Παραλλαγή του μοντέλου της ισορροπίας: μπορεί μερικές φορές να ισχύει </a:t>
            </a:r>
            <a:r>
              <a:rPr lang="el-GR" dirty="0" smtClean="0"/>
              <a:t>ότι </a:t>
            </a:r>
            <a:r>
              <a:rPr lang="el-GR" dirty="0"/>
              <a:t>οι μίζες βοηθάνε ώστε να λειτουργεί το κράτος, μόνο όμως με την έννοια ότι υπάρχουν διεφθαρμένοι δημόσιοι λειτουργοί που το έχουν κάνει να ισχύει </a:t>
            </a:r>
            <a:r>
              <a:rPr lang="el-GR" dirty="0" smtClean="0"/>
              <a:t>(εννοεί </a:t>
            </a:r>
            <a:r>
              <a:rPr lang="el-GR" dirty="0"/>
              <a:t>τους ζωοκλέφτες στο παράδειγμα</a:t>
            </a:r>
            <a:r>
              <a:rPr lang="el-GR" dirty="0" smtClean="0"/>
              <a:t>).</a:t>
            </a:r>
            <a:endParaRPr lang="el-GR" dirty="0"/>
          </a:p>
        </p:txBody>
      </p:sp>
    </p:spTree>
    <p:extLst>
      <p:ext uri="{BB962C8B-B14F-4D97-AF65-F5344CB8AC3E}">
        <p14:creationId xmlns:p14="http://schemas.microsoft.com/office/powerpoint/2010/main" val="684299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1124744"/>
            <a:ext cx="6777317" cy="5256584"/>
          </a:xfrm>
        </p:spPr>
        <p:txBody>
          <a:bodyPr>
            <a:normAutofit fontScale="92500"/>
          </a:bodyPr>
          <a:lstStyle/>
          <a:p>
            <a:r>
              <a:rPr lang="el-GR" dirty="0"/>
              <a:t>Αναλύεται η αμοιβαία εξόντωση του εθνικισμού με την πολιτισμική οικειότητα. Οι δύο έννοιες είναι αντίθετες. Με τον εθνικισμό το άτομο δεν είναι σε θέση να ανοίξει τους ορίζοντές του πέρα από τα σύνορα της χώρας του, τα όρια του έθνους του. Η πολιτισμική οικειότητα ορίζεται ως κάτι θετικό, μια ματιά στους άλλους πολιτισμούς.</a:t>
            </a:r>
          </a:p>
          <a:p>
            <a:r>
              <a:rPr lang="el-GR" dirty="0"/>
              <a:t>Σε κάθε περίπτωση οι πολίτες αποβλέπουν στην υπεράσπιση του ατομικού συμφέροντος. Αυτό επιτυγχάνεται από το κράτος και ακόμα κι αν δεν είναι ορθό, κάνει τους πολίτες να σκέφτονται αυτό που τους εξυπηρετεί, οπότε δεν αποσκοπούν σε κάτι ανώτερο από αυτό που τους δίνεται. </a:t>
            </a:r>
          </a:p>
        </p:txBody>
      </p:sp>
    </p:spTree>
    <p:extLst>
      <p:ext uri="{BB962C8B-B14F-4D97-AF65-F5344CB8AC3E}">
        <p14:creationId xmlns:p14="http://schemas.microsoft.com/office/powerpoint/2010/main" val="1625904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584" y="692696"/>
            <a:ext cx="7344816" cy="6048672"/>
          </a:xfrm>
        </p:spPr>
        <p:txBody>
          <a:bodyPr>
            <a:normAutofit fontScale="92500" lnSpcReduction="10000"/>
          </a:bodyPr>
          <a:lstStyle/>
          <a:p>
            <a:pPr marL="68580" indent="0">
              <a:buNone/>
            </a:pPr>
            <a:r>
              <a:rPr lang="el-GR" b="1" dirty="0"/>
              <a:t>δ) </a:t>
            </a:r>
            <a:r>
              <a:rPr lang="el-GR" b="1" dirty="0" err="1" smtClean="0"/>
              <a:t>Δισημία</a:t>
            </a:r>
            <a:r>
              <a:rPr lang="el-GR" b="1" dirty="0" smtClean="0"/>
              <a:t> </a:t>
            </a:r>
            <a:r>
              <a:rPr lang="el-GR" b="1" dirty="0"/>
              <a:t>και κωδικοποίηση της οικειότητας</a:t>
            </a:r>
            <a:r>
              <a:rPr lang="el-GR" b="1" dirty="0" smtClean="0"/>
              <a:t>.</a:t>
            </a:r>
            <a:endParaRPr lang="el-GR" b="1" dirty="0"/>
          </a:p>
          <a:p>
            <a:r>
              <a:rPr lang="el-GR" dirty="0"/>
              <a:t>Έννοια της πολιτισμικής οικειότητας ως </a:t>
            </a:r>
            <a:r>
              <a:rPr lang="el-GR" dirty="0" smtClean="0"/>
              <a:t>τρόπος αντιμετώπισης στον </a:t>
            </a:r>
            <a:r>
              <a:rPr lang="el-GR" dirty="0"/>
              <a:t>φορμαλισμό του πολιτισμικού εθνικισμού</a:t>
            </a:r>
            <a:r>
              <a:rPr lang="el-GR" dirty="0" smtClean="0"/>
              <a:t>.</a:t>
            </a:r>
          </a:p>
          <a:p>
            <a:r>
              <a:rPr lang="el-GR" dirty="0"/>
              <a:t>Για </a:t>
            </a:r>
            <a:r>
              <a:rPr lang="el-GR" dirty="0" smtClean="0"/>
              <a:t>παράδειγμα, </a:t>
            </a:r>
            <a:r>
              <a:rPr lang="el-GR" dirty="0"/>
              <a:t>όταν είσαι σε θέση να δεχτείς τα χαρακτηριστικά ενός άλλου λαού, που σίγουρα θα είναι διαφορετικά από τα δικά σου, βρίσκεσαι στο σημείο της πολιτισμικής </a:t>
            </a:r>
            <a:r>
              <a:rPr lang="el-GR" dirty="0" smtClean="0"/>
              <a:t>οικειότητας</a:t>
            </a:r>
            <a:r>
              <a:rPr lang="el-GR" dirty="0"/>
              <a:t>. Δεδομένου ότι ο πολιτισμικός εθνικισμός μόνο αρνητικά μπορεί να φέρει στους ανθρώπους, καθιστώντας τους στην απομόνωση των δικών τους ιδεών και μόνο, η πολιτισμική οικειότητα ανοίγει νέους </a:t>
            </a:r>
            <a:r>
              <a:rPr lang="el-GR" dirty="0" smtClean="0"/>
              <a:t>ορίζοντες, </a:t>
            </a:r>
            <a:r>
              <a:rPr lang="el-GR" dirty="0"/>
              <a:t>οι οποίοι σε δεύτερο χρόνο πατάσσουν τον ρατσισμό και αναπτύσσουν τον ανθρωπισμό. </a:t>
            </a:r>
          </a:p>
          <a:p>
            <a:r>
              <a:rPr lang="el-GR" dirty="0"/>
              <a:t>Όρος </a:t>
            </a:r>
            <a:r>
              <a:rPr lang="el-GR" dirty="0" smtClean="0"/>
              <a:t>«</a:t>
            </a:r>
            <a:r>
              <a:rPr lang="el-GR" dirty="0" err="1" smtClean="0"/>
              <a:t>δισημία</a:t>
            </a:r>
            <a:r>
              <a:rPr lang="el-GR" dirty="0" smtClean="0"/>
              <a:t>»: </a:t>
            </a:r>
            <a:r>
              <a:rPr lang="el-GR" dirty="0"/>
              <a:t>επίσημη </a:t>
            </a:r>
            <a:r>
              <a:rPr lang="el-GR" dirty="0" err="1"/>
              <a:t>αυτοπαρουσίαση</a:t>
            </a:r>
            <a:r>
              <a:rPr lang="el-GR" dirty="0"/>
              <a:t> από τη μία και </a:t>
            </a:r>
            <a:r>
              <a:rPr lang="el-GR" dirty="0" smtClean="0"/>
              <a:t>από την άλλη πραγματικές </a:t>
            </a:r>
            <a:r>
              <a:rPr lang="el-GR" dirty="0"/>
              <a:t>εξελίξεις και χαρακτηριστικά στα εκ των έσω του κάθε </a:t>
            </a:r>
            <a:r>
              <a:rPr lang="el-GR" dirty="0" smtClean="0"/>
              <a:t>έθνους - </a:t>
            </a:r>
            <a:r>
              <a:rPr lang="el-GR" dirty="0"/>
              <a:t>κράτους</a:t>
            </a:r>
            <a:r>
              <a:rPr lang="el-GR" dirty="0" smtClean="0"/>
              <a:t>.</a:t>
            </a:r>
            <a:endParaRPr lang="el-GR" dirty="0"/>
          </a:p>
        </p:txBody>
      </p:sp>
    </p:spTree>
    <p:extLst>
      <p:ext uri="{BB962C8B-B14F-4D97-AF65-F5344CB8AC3E}">
        <p14:creationId xmlns:p14="http://schemas.microsoft.com/office/powerpoint/2010/main" val="1511158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187624" y="1124744"/>
            <a:ext cx="6984776" cy="5184576"/>
          </a:xfrm>
        </p:spPr>
        <p:txBody>
          <a:bodyPr>
            <a:normAutofit/>
          </a:bodyPr>
          <a:lstStyle/>
          <a:p>
            <a:r>
              <a:rPr lang="el-GR" dirty="0"/>
              <a:t>Ο συγγραφέας παραλληλίζει τον όρο «</a:t>
            </a:r>
            <a:r>
              <a:rPr lang="el-GR" dirty="0" err="1"/>
              <a:t>δισημία</a:t>
            </a:r>
            <a:r>
              <a:rPr lang="el-GR" dirty="0"/>
              <a:t>» με τον όρο «διγλωσσία» που κυριάρχησε στα μέσα του 19ου αιώνα και στην χώρα μας. </a:t>
            </a:r>
          </a:p>
          <a:p>
            <a:r>
              <a:rPr lang="el-GR" dirty="0"/>
              <a:t>Δίνει ως παράδειγμα και </a:t>
            </a:r>
            <a:r>
              <a:rPr lang="el-GR" dirty="0" smtClean="0"/>
              <a:t>αναλύει αυτό </a:t>
            </a:r>
            <a:r>
              <a:rPr lang="el-GR" dirty="0"/>
              <a:t>το χάσμα μεταξύ της επίσημης γλώσσας, η οποία βρίσκει ελάχιστους οπαδούς και της πιο απλής, λαϊκής που υποστηρίζεται από την πλειονότητα των </a:t>
            </a:r>
            <a:r>
              <a:rPr lang="el-GR" dirty="0" smtClean="0"/>
              <a:t>ανθρώπων. Το χάσμα αυτό κράτησε </a:t>
            </a:r>
            <a:r>
              <a:rPr lang="el-GR" dirty="0"/>
              <a:t>αρκετά, έως ότου γίνουν σημαντικές </a:t>
            </a:r>
            <a:r>
              <a:rPr lang="el-GR" dirty="0"/>
              <a:t>συγχωνεύσεις και επικρατήσει η δημοτική έως και σήμερα</a:t>
            </a:r>
            <a:r>
              <a:rPr lang="el-GR" dirty="0" smtClean="0"/>
              <a:t>.</a:t>
            </a:r>
            <a:endParaRPr lang="el-GR" dirty="0" smtClean="0"/>
          </a:p>
        </p:txBody>
      </p:sp>
    </p:spTree>
    <p:extLst>
      <p:ext uri="{BB962C8B-B14F-4D97-AF65-F5344CB8AC3E}">
        <p14:creationId xmlns:p14="http://schemas.microsoft.com/office/powerpoint/2010/main" val="2148793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548680"/>
            <a:ext cx="7024744" cy="1143000"/>
          </a:xfrm>
        </p:spPr>
        <p:txBody>
          <a:bodyPr/>
          <a:lstStyle/>
          <a:p>
            <a:r>
              <a:rPr lang="el-GR" dirty="0" smtClean="0"/>
              <a:t>Γενικά για το βιβλίο</a:t>
            </a:r>
            <a:endParaRPr lang="el-GR" dirty="0"/>
          </a:p>
        </p:txBody>
      </p:sp>
      <p:sp>
        <p:nvSpPr>
          <p:cNvPr id="3" name="Θέση περιεχομένου 2"/>
          <p:cNvSpPr>
            <a:spLocks noGrp="1"/>
          </p:cNvSpPr>
          <p:nvPr>
            <p:ph idx="1"/>
          </p:nvPr>
        </p:nvSpPr>
        <p:spPr>
          <a:xfrm>
            <a:off x="827584" y="1844824"/>
            <a:ext cx="7272924" cy="4464496"/>
          </a:xfrm>
        </p:spPr>
        <p:txBody>
          <a:bodyPr>
            <a:normAutofit/>
          </a:bodyPr>
          <a:lstStyle/>
          <a:p>
            <a:r>
              <a:rPr lang="el-GR" dirty="0" smtClean="0"/>
              <a:t>Η «Πολιτισμική οικειότητα» είναι ένα σύγγραμμα ριζοσπαστικά ανθρωπολογικό και άκρως πολιτικού χαρακτήρα. Είναι η προσπάθεια ενός ανθρωπολόγου να ανιχνεύσει, με βάσ</a:t>
            </a:r>
            <a:r>
              <a:rPr lang="el-GR" dirty="0"/>
              <a:t>η</a:t>
            </a:r>
            <a:r>
              <a:rPr lang="el-GR" dirty="0" smtClean="0"/>
              <a:t> τα εμπειρικά δεδομένα της επιτόπιας έρευνας, τους τρόπους με τους οποίους εμείς οι άνθρωποι αναπαράγουμε, έστω και ασυνείδητα, τις συνθήκες που μας καταπιέζουν.</a:t>
            </a:r>
          </a:p>
        </p:txBody>
      </p:sp>
    </p:spTree>
    <p:extLst>
      <p:ext uri="{BB962C8B-B14F-4D97-AF65-F5344CB8AC3E}">
        <p14:creationId xmlns:p14="http://schemas.microsoft.com/office/powerpoint/2010/main" val="3764213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584" y="836712"/>
            <a:ext cx="7488832" cy="5328592"/>
          </a:xfrm>
        </p:spPr>
        <p:txBody>
          <a:bodyPr>
            <a:normAutofit/>
          </a:bodyPr>
          <a:lstStyle/>
          <a:p>
            <a:r>
              <a:rPr lang="el-GR" dirty="0"/>
              <a:t>Έτσι δίνει αναλογικά την παρουσίαση ενός λαού προς τα άλλα κράτη (την εικόνα) και την πραγματική κατάσταση που επικρατεί εκ των έσω.</a:t>
            </a:r>
          </a:p>
          <a:p>
            <a:r>
              <a:rPr lang="el-GR" dirty="0" smtClean="0"/>
              <a:t>Η </a:t>
            </a:r>
            <a:r>
              <a:rPr lang="el-GR" dirty="0" err="1"/>
              <a:t>Kligman</a:t>
            </a:r>
            <a:r>
              <a:rPr lang="el-GR" dirty="0"/>
              <a:t> αναφέρει πως η ένταση ανάμεσα στην ορθόδοξη ανατολή και την καθολική δύση έρχεται </a:t>
            </a:r>
            <a:r>
              <a:rPr lang="el-GR" dirty="0" smtClean="0"/>
              <a:t>στην </a:t>
            </a:r>
            <a:r>
              <a:rPr lang="el-GR" dirty="0"/>
              <a:t>επιφάνεια με τη μορφή μιας ιδιότυπης </a:t>
            </a:r>
            <a:r>
              <a:rPr lang="el-GR" dirty="0" smtClean="0"/>
              <a:t>«θρησκευτικής </a:t>
            </a:r>
            <a:r>
              <a:rPr lang="el-GR" dirty="0" err="1" smtClean="0"/>
              <a:t>δισημίας</a:t>
            </a:r>
            <a:r>
              <a:rPr lang="el-GR" dirty="0" smtClean="0"/>
              <a:t>» </a:t>
            </a:r>
            <a:r>
              <a:rPr lang="el-GR" dirty="0"/>
              <a:t>στην οποία οι παλαιότερες πρακτικές που συνδέονται με τον καθολικισμό επικρατούν στους περισσότερους χώρους οικειότητας της καθημερινής ζωής παρά στην επίσημη ορθοδοξία. Εδώ φαίνεται πόσο ασταθή και διαπραγματεύσιμα είναι τα άκρα της </a:t>
            </a:r>
            <a:r>
              <a:rPr lang="el-GR" dirty="0" err="1" smtClean="0"/>
              <a:t>δισημίας</a:t>
            </a:r>
            <a:r>
              <a:rPr lang="el-GR" dirty="0" smtClean="0"/>
              <a:t>.</a:t>
            </a:r>
            <a:endParaRPr lang="el-GR" dirty="0"/>
          </a:p>
        </p:txBody>
      </p:sp>
    </p:spTree>
    <p:extLst>
      <p:ext uri="{BB962C8B-B14F-4D97-AF65-F5344CB8AC3E}">
        <p14:creationId xmlns:p14="http://schemas.microsoft.com/office/powerpoint/2010/main" val="1383592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5576" y="620688"/>
            <a:ext cx="7776864" cy="6048672"/>
          </a:xfrm>
        </p:spPr>
        <p:txBody>
          <a:bodyPr>
            <a:normAutofit fontScale="92500" lnSpcReduction="10000"/>
          </a:bodyPr>
          <a:lstStyle/>
          <a:p>
            <a:r>
              <a:rPr lang="el-GR" dirty="0"/>
              <a:t>Η </a:t>
            </a:r>
            <a:r>
              <a:rPr lang="el-GR" dirty="0" err="1"/>
              <a:t>δισημία</a:t>
            </a:r>
            <a:r>
              <a:rPr lang="el-GR" dirty="0"/>
              <a:t> δεν αγνοεί τη γλώσσα, αλλά στηριζόμενη σ’ αυτή, ανοίγει τους ορίζοντες και τα πλαίσια γύρω από αυτήν.</a:t>
            </a:r>
          </a:p>
          <a:p>
            <a:r>
              <a:rPr lang="el-GR" dirty="0" smtClean="0"/>
              <a:t>Αναφέρονται πολλά </a:t>
            </a:r>
            <a:r>
              <a:rPr lang="el-GR" dirty="0"/>
              <a:t>παραδείγματα επιστημονικών </a:t>
            </a:r>
            <a:r>
              <a:rPr lang="el-GR" dirty="0" smtClean="0"/>
              <a:t>απόψεων, συγκεκριμένα </a:t>
            </a:r>
            <a:r>
              <a:rPr lang="el-GR" dirty="0"/>
              <a:t>γλωσσολόγων και </a:t>
            </a:r>
            <a:r>
              <a:rPr lang="el-GR" dirty="0" smtClean="0"/>
              <a:t>ανθρωπολόγων </a:t>
            </a:r>
            <a:r>
              <a:rPr lang="el-GR" dirty="0"/>
              <a:t>γι’ αυτό το θέμα</a:t>
            </a:r>
            <a:r>
              <a:rPr lang="el-GR" dirty="0" smtClean="0"/>
              <a:t>.</a:t>
            </a:r>
          </a:p>
          <a:p>
            <a:r>
              <a:rPr lang="el-GR" dirty="0" smtClean="0"/>
              <a:t>Μια </a:t>
            </a:r>
            <a:r>
              <a:rPr lang="el-GR" dirty="0"/>
              <a:t>ιστορικός </a:t>
            </a:r>
            <a:r>
              <a:rPr lang="el-GR" dirty="0" smtClean="0"/>
              <a:t>της Κίνας, </a:t>
            </a:r>
            <a:r>
              <a:rPr lang="el-GR" dirty="0"/>
              <a:t>η </a:t>
            </a:r>
            <a:r>
              <a:rPr lang="el-GR" dirty="0" err="1"/>
              <a:t>Charlotte</a:t>
            </a:r>
            <a:r>
              <a:rPr lang="el-GR" dirty="0"/>
              <a:t> </a:t>
            </a:r>
            <a:r>
              <a:rPr lang="el-GR" dirty="0" err="1"/>
              <a:t>Furth</a:t>
            </a:r>
            <a:r>
              <a:rPr lang="el-GR" dirty="0"/>
              <a:t> επισημαίνει για τον δυϊσμό, πως </a:t>
            </a:r>
            <a:r>
              <a:rPr lang="el-GR" dirty="0" smtClean="0"/>
              <a:t>«τα </a:t>
            </a:r>
            <a:r>
              <a:rPr lang="el-GR" dirty="0"/>
              <a:t>ζεύγη είναι αποτέλεσμα της ανάγκης να γίνονται διακρίσεις και οι αφηγηματικές στρατηγικές δίνουν οντότητα στις γλωσσολογικές </a:t>
            </a:r>
            <a:r>
              <a:rPr lang="el-GR" dirty="0" smtClean="0"/>
              <a:t>διακρίσεις».</a:t>
            </a:r>
            <a:endParaRPr lang="el-GR" dirty="0"/>
          </a:p>
          <a:p>
            <a:r>
              <a:rPr lang="el-GR" dirty="0" smtClean="0"/>
              <a:t>O </a:t>
            </a:r>
            <a:r>
              <a:rPr lang="el-GR" dirty="0" err="1"/>
              <a:t>Gelles</a:t>
            </a:r>
            <a:r>
              <a:rPr lang="el-GR" dirty="0"/>
              <a:t> μιλάει για τις πολιτικές διακρίσεις οι οποίες βασίζονται σε αντιθέσεις.</a:t>
            </a:r>
          </a:p>
          <a:p>
            <a:r>
              <a:rPr lang="el-GR" dirty="0"/>
              <a:t>Ο </a:t>
            </a:r>
            <a:r>
              <a:rPr lang="el-GR" dirty="0" err="1"/>
              <a:t>Spicer</a:t>
            </a:r>
            <a:r>
              <a:rPr lang="el-GR" dirty="0"/>
              <a:t> και άλλοι υποστηρίζουν πως οι πολιτικές ταυτότητες είναι αντίθετες μεταξύ τους</a:t>
            </a:r>
            <a:r>
              <a:rPr lang="el-GR" dirty="0" smtClean="0"/>
              <a:t>.</a:t>
            </a:r>
            <a:endParaRPr lang="el-GR" dirty="0"/>
          </a:p>
          <a:p>
            <a:r>
              <a:rPr lang="el-GR" dirty="0"/>
              <a:t>Σε γενικές </a:t>
            </a:r>
            <a:r>
              <a:rPr lang="el-GR" dirty="0" smtClean="0"/>
              <a:t>γραμμές, </a:t>
            </a:r>
            <a:r>
              <a:rPr lang="el-GR" dirty="0"/>
              <a:t>γίνεται ένας παραλληλισμός της </a:t>
            </a:r>
            <a:r>
              <a:rPr lang="el-GR" dirty="0" err="1"/>
              <a:t>δισημίας</a:t>
            </a:r>
            <a:r>
              <a:rPr lang="el-GR" dirty="0"/>
              <a:t> με τη διγλωσσία και αυτό βρίσκει </a:t>
            </a:r>
            <a:r>
              <a:rPr lang="el-GR" dirty="0" smtClean="0"/>
              <a:t>σύμφωνους πολλούς </a:t>
            </a:r>
            <a:r>
              <a:rPr lang="el-GR" dirty="0"/>
              <a:t>μελετητές</a:t>
            </a:r>
            <a:r>
              <a:rPr lang="el-GR" dirty="0" smtClean="0"/>
              <a:t>.</a:t>
            </a:r>
            <a:endParaRPr lang="el-GR" dirty="0"/>
          </a:p>
        </p:txBody>
      </p:sp>
    </p:spTree>
    <p:extLst>
      <p:ext uri="{BB962C8B-B14F-4D97-AF65-F5344CB8AC3E}">
        <p14:creationId xmlns:p14="http://schemas.microsoft.com/office/powerpoint/2010/main" val="2217431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620688"/>
            <a:ext cx="7992888" cy="5904656"/>
          </a:xfrm>
        </p:spPr>
        <p:txBody>
          <a:bodyPr>
            <a:normAutofit lnSpcReduction="10000"/>
          </a:bodyPr>
          <a:lstStyle/>
          <a:p>
            <a:pPr marL="68580" indent="0">
              <a:buNone/>
            </a:pPr>
            <a:r>
              <a:rPr lang="el-GR" b="1" dirty="0"/>
              <a:t>ε) </a:t>
            </a:r>
            <a:r>
              <a:rPr lang="el-GR" b="1" dirty="0" smtClean="0"/>
              <a:t>Κοινωνική </a:t>
            </a:r>
            <a:r>
              <a:rPr lang="el-GR" b="1" dirty="0" smtClean="0"/>
              <a:t>ποιητική</a:t>
            </a:r>
            <a:endParaRPr lang="el-GR" b="1" dirty="0"/>
          </a:p>
          <a:p>
            <a:r>
              <a:rPr lang="el-GR" dirty="0" smtClean="0"/>
              <a:t>Οι καθημερινές πρακτικές των ανθρώπων σε όλα τα επίπεδα συνιστούν την κοινωνική ποιητική.  </a:t>
            </a:r>
          </a:p>
          <a:p>
            <a:r>
              <a:rPr lang="el-GR" dirty="0" smtClean="0"/>
              <a:t>Έθνος </a:t>
            </a:r>
            <a:r>
              <a:rPr lang="el-GR" dirty="0" smtClean="0"/>
              <a:t>- </a:t>
            </a:r>
            <a:r>
              <a:rPr lang="el-GR" dirty="0"/>
              <a:t>κράτος: Ιδεολογικά </a:t>
            </a:r>
            <a:r>
              <a:rPr lang="el-GR" dirty="0" smtClean="0"/>
              <a:t>αφοσιωμένο </a:t>
            </a:r>
            <a:r>
              <a:rPr lang="el-GR" dirty="0"/>
              <a:t>στην οντολογική του διαιώνιση </a:t>
            </a:r>
            <a:r>
              <a:rPr lang="el-GR" dirty="0" smtClean="0"/>
              <a:t>(παρόλο </a:t>
            </a:r>
            <a:r>
              <a:rPr lang="el-GR" dirty="0"/>
              <a:t>που μπορεί να βασιστεί στην τεχνολογία για να προχωρήσει) εμμένει σε μια ψευδαίσθηση της πολιτισμικής σταθερότητας.</a:t>
            </a:r>
          </a:p>
          <a:p>
            <a:r>
              <a:rPr lang="el-GR" dirty="0"/>
              <a:t>Αυτή η σταθερότητα ταράσσεται με την ποιητική λειτουργία της γλώσσας </a:t>
            </a:r>
            <a:r>
              <a:rPr lang="el-GR" dirty="0" smtClean="0"/>
              <a:t>(αμφισημία </a:t>
            </a:r>
            <a:r>
              <a:rPr lang="el-GR" dirty="0"/>
              <a:t>των λέξεων).</a:t>
            </a:r>
          </a:p>
          <a:p>
            <a:r>
              <a:rPr lang="el-GR" dirty="0"/>
              <a:t>Ο συγγραφέας αναφέρεται στη διαφορά </a:t>
            </a:r>
            <a:r>
              <a:rPr lang="el-GR" dirty="0" smtClean="0"/>
              <a:t>των όρων «ποίηση» </a:t>
            </a:r>
            <a:r>
              <a:rPr lang="el-GR" dirty="0"/>
              <a:t>και </a:t>
            </a:r>
            <a:r>
              <a:rPr lang="el-GR" dirty="0" smtClean="0"/>
              <a:t>«ποιητική</a:t>
            </a:r>
            <a:r>
              <a:rPr lang="el-GR" dirty="0"/>
              <a:t>». Με τον </a:t>
            </a:r>
            <a:r>
              <a:rPr lang="el-GR" dirty="0" smtClean="0"/>
              <a:t>πρώτο όρο </a:t>
            </a:r>
            <a:r>
              <a:rPr lang="el-GR" dirty="0"/>
              <a:t>εννοείται ο έμμετρος λόγος μέσω του οποίου ο δημιουργός εκφράζει το ωραίο. </a:t>
            </a:r>
            <a:r>
              <a:rPr lang="el-GR" dirty="0" smtClean="0"/>
              <a:t>Στον δεύτερο </a:t>
            </a:r>
            <a:r>
              <a:rPr lang="el-GR" dirty="0"/>
              <a:t>όρο έγκειται η μεταφορική χρήση της γλώσσας που χρησιμοποιεί το άτομο στην καθημερινή του ζωή</a:t>
            </a:r>
            <a:r>
              <a:rPr lang="el-GR" dirty="0" smtClean="0"/>
              <a:t>.</a:t>
            </a:r>
            <a:endParaRPr lang="el-GR" dirty="0"/>
          </a:p>
        </p:txBody>
      </p:sp>
    </p:spTree>
    <p:extLst>
      <p:ext uri="{BB962C8B-B14F-4D97-AF65-F5344CB8AC3E}">
        <p14:creationId xmlns:p14="http://schemas.microsoft.com/office/powerpoint/2010/main" val="3424063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7584" y="1052736"/>
            <a:ext cx="7272924" cy="5040559"/>
          </a:xfrm>
        </p:spPr>
        <p:txBody>
          <a:bodyPr>
            <a:normAutofit/>
          </a:bodyPr>
          <a:lstStyle/>
          <a:p>
            <a:r>
              <a:rPr lang="el-GR" dirty="0"/>
              <a:t>Η συμβολική αυτή δραστηριότητα σύμφωνα με τον συγγραφέα, σχετίζεται με την υλική αύξηση (οι χειρονομίες ανήκουν στη δεύτερη κατηγορία, η σημασία τους όμως ανήκει στην πρώτη).</a:t>
            </a:r>
          </a:p>
          <a:p>
            <a:r>
              <a:rPr lang="el-GR" dirty="0" smtClean="0"/>
              <a:t>Η </a:t>
            </a:r>
            <a:r>
              <a:rPr lang="el-GR" dirty="0"/>
              <a:t>κοινωνική ποιητική αφορά αλληλεπιδράσεις μέσω των οποίων οι άνθρωποι προσπαθούν να μετατρέψουν ένα παροδικό πλεονέκτημα σε μόνιμη συνθήκη με αυτή την κοινωνικά ποιητική έννοια</a:t>
            </a:r>
            <a:r>
              <a:rPr lang="el-GR" dirty="0" smtClean="0"/>
              <a:t>.</a:t>
            </a:r>
          </a:p>
          <a:p>
            <a:r>
              <a:rPr lang="el-GR" dirty="0"/>
              <a:t>Η εθνογραφία είναι μια κοινωνική και πολιτική πράξη</a:t>
            </a:r>
            <a:r>
              <a:rPr lang="el-GR" dirty="0" smtClean="0"/>
              <a:t>.</a:t>
            </a:r>
            <a:endParaRPr lang="el-GR" dirty="0"/>
          </a:p>
        </p:txBody>
      </p:sp>
    </p:spTree>
    <p:extLst>
      <p:ext uri="{BB962C8B-B14F-4D97-AF65-F5344CB8AC3E}">
        <p14:creationId xmlns:p14="http://schemas.microsoft.com/office/powerpoint/2010/main" val="3417347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908720"/>
            <a:ext cx="6777317" cy="5328592"/>
          </a:xfrm>
        </p:spPr>
        <p:txBody>
          <a:bodyPr>
            <a:normAutofit fontScale="92500" lnSpcReduction="10000"/>
          </a:bodyPr>
          <a:lstStyle/>
          <a:p>
            <a:pPr marL="68580" indent="0">
              <a:buNone/>
            </a:pPr>
            <a:r>
              <a:rPr lang="el-GR" b="1" dirty="0"/>
              <a:t>στ) </a:t>
            </a:r>
            <a:r>
              <a:rPr lang="el-GR" b="1" dirty="0" smtClean="0"/>
              <a:t>Πρακτική </a:t>
            </a:r>
            <a:r>
              <a:rPr lang="el-GR" b="1" dirty="0" err="1"/>
              <a:t>ουσιοκρατία</a:t>
            </a:r>
            <a:r>
              <a:rPr lang="el-GR" b="1" dirty="0"/>
              <a:t>: δημιουργώντας ομοιότητες</a:t>
            </a:r>
            <a:r>
              <a:rPr lang="el-GR" b="1" dirty="0" smtClean="0"/>
              <a:t>.</a:t>
            </a:r>
            <a:endParaRPr lang="el-GR" b="1" dirty="0"/>
          </a:p>
          <a:p>
            <a:r>
              <a:rPr lang="el-GR" dirty="0" err="1"/>
              <a:t>Ουσιοκρατία</a:t>
            </a:r>
            <a:r>
              <a:rPr lang="el-GR" dirty="0"/>
              <a:t> &lt; </a:t>
            </a:r>
            <a:r>
              <a:rPr lang="el-GR" dirty="0" err="1"/>
              <a:t>ουσία+κρατώ</a:t>
            </a:r>
            <a:r>
              <a:rPr lang="el-GR" dirty="0" smtClean="0"/>
              <a:t>.</a:t>
            </a:r>
          </a:p>
          <a:p>
            <a:r>
              <a:rPr lang="el-GR" dirty="0" smtClean="0"/>
              <a:t>Ο όρος «</a:t>
            </a:r>
            <a:r>
              <a:rPr lang="el-GR" dirty="0" err="1" smtClean="0"/>
              <a:t>ουσιοκρατία</a:t>
            </a:r>
            <a:r>
              <a:rPr lang="el-GR" dirty="0" smtClean="0"/>
              <a:t>» αναφέρεται </a:t>
            </a:r>
            <a:r>
              <a:rPr lang="el-GR" dirty="0"/>
              <a:t>στην οντολογική πρόταση που δίνει προτεραιότητα στην απρόσωπη, άμορφη και άχρονη ουσία, έναντι του επιμέρους όντος (προσωπικού, ατομικού), το οποίο τελικά εκλαμβάνεται ως κατώτερο, υποδεέστερο, παράγωγο και προϊόν της ουσίας.</a:t>
            </a:r>
            <a:endParaRPr lang="en-US" dirty="0" smtClean="0"/>
          </a:p>
          <a:p>
            <a:r>
              <a:rPr lang="el-GR" dirty="0" smtClean="0"/>
              <a:t>Αρχικά τίθενται </a:t>
            </a:r>
            <a:r>
              <a:rPr lang="el-GR" dirty="0"/>
              <a:t>ερωτήματα όσον αφορά τα στερεότυπα.</a:t>
            </a:r>
          </a:p>
          <a:p>
            <a:r>
              <a:rPr lang="el-GR" dirty="0"/>
              <a:t>Δεν πρέπει να </a:t>
            </a:r>
            <a:r>
              <a:rPr lang="el-GR" dirty="0" smtClean="0"/>
              <a:t>επηρεάζεται </a:t>
            </a:r>
            <a:r>
              <a:rPr lang="el-GR" dirty="0"/>
              <a:t>η κοινωνική μας ζωή από την </a:t>
            </a:r>
            <a:r>
              <a:rPr lang="el-GR" dirty="0" err="1"/>
              <a:t>ουσιοκρατία</a:t>
            </a:r>
            <a:r>
              <a:rPr lang="el-GR" dirty="0"/>
              <a:t> </a:t>
            </a:r>
            <a:r>
              <a:rPr lang="el-GR" dirty="0" smtClean="0"/>
              <a:t>(οφείλουμε </a:t>
            </a:r>
            <a:r>
              <a:rPr lang="el-GR" dirty="0"/>
              <a:t>να είμαστε δύσπιστοι</a:t>
            </a:r>
            <a:r>
              <a:rPr lang="el-GR" dirty="0" smtClean="0"/>
              <a:t>).</a:t>
            </a:r>
            <a:endParaRPr lang="el-GR" dirty="0"/>
          </a:p>
        </p:txBody>
      </p:sp>
    </p:spTree>
    <p:extLst>
      <p:ext uri="{BB962C8B-B14F-4D97-AF65-F5344CB8AC3E}">
        <p14:creationId xmlns:p14="http://schemas.microsoft.com/office/powerpoint/2010/main" val="3803712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1412776"/>
            <a:ext cx="6777317" cy="4419853"/>
          </a:xfrm>
        </p:spPr>
        <p:txBody>
          <a:bodyPr>
            <a:normAutofit fontScale="92500"/>
          </a:bodyPr>
          <a:lstStyle/>
          <a:p>
            <a:r>
              <a:rPr lang="el-GR" dirty="0"/>
              <a:t>Όρος «εικονικότητα»: συνήθως υπάρχει παρανόηση του όρου που θολώνει τη ρητορική σχετικά με τη δημιουργία της εθνικής ταυτότητας.</a:t>
            </a:r>
          </a:p>
          <a:p>
            <a:r>
              <a:rPr lang="el-GR" dirty="0" smtClean="0"/>
              <a:t>Ως ομοιότητες αναφέρονται ο εθνικισμός και τα </a:t>
            </a:r>
            <a:r>
              <a:rPr lang="el-GR" dirty="0"/>
              <a:t>στερεότυπα (π.χ. </a:t>
            </a:r>
            <a:r>
              <a:rPr lang="el-GR" dirty="0" smtClean="0"/>
              <a:t>αυτοί </a:t>
            </a:r>
            <a:r>
              <a:rPr lang="el-GR" dirty="0"/>
              <a:t>που </a:t>
            </a:r>
            <a:r>
              <a:rPr lang="el-GR" dirty="0" smtClean="0"/>
              <a:t>σπουδάζουν είναι ανώτεροι από </a:t>
            </a:r>
            <a:r>
              <a:rPr lang="el-GR" dirty="0"/>
              <a:t>αυτούς που </a:t>
            </a:r>
            <a:r>
              <a:rPr lang="el-GR" dirty="0" smtClean="0"/>
              <a:t>δεν έχουν πάρει </a:t>
            </a:r>
            <a:r>
              <a:rPr lang="el-GR" dirty="0"/>
              <a:t>πανεπιστημιακή </a:t>
            </a:r>
            <a:r>
              <a:rPr lang="el-GR" dirty="0" smtClean="0"/>
              <a:t>μόρφωση).</a:t>
            </a:r>
            <a:endParaRPr lang="el-GR" dirty="0"/>
          </a:p>
          <a:p>
            <a:r>
              <a:rPr lang="el-GR" dirty="0" smtClean="0"/>
              <a:t>Η </a:t>
            </a:r>
            <a:r>
              <a:rPr lang="el-GR" dirty="0" err="1"/>
              <a:t>ουσιοποίηση</a:t>
            </a:r>
            <a:r>
              <a:rPr lang="el-GR" dirty="0"/>
              <a:t> αρχικά θεωρείται αποκλειστική αρμοδιότητα του κράτους. Ωστόσο έχουν μερίδιο και οι υπόλοιπες ομάδες</a:t>
            </a:r>
            <a:r>
              <a:rPr lang="el-GR" dirty="0" smtClean="0"/>
              <a:t>.</a:t>
            </a:r>
            <a:endParaRPr lang="el-GR" dirty="0"/>
          </a:p>
        </p:txBody>
      </p:sp>
    </p:spTree>
    <p:extLst>
      <p:ext uri="{BB962C8B-B14F-4D97-AF65-F5344CB8AC3E}">
        <p14:creationId xmlns:p14="http://schemas.microsoft.com/office/powerpoint/2010/main" val="3308409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83568" y="908720"/>
            <a:ext cx="7704856" cy="5472608"/>
          </a:xfrm>
        </p:spPr>
        <p:txBody>
          <a:bodyPr>
            <a:normAutofit/>
          </a:bodyPr>
          <a:lstStyle/>
          <a:p>
            <a:r>
              <a:rPr lang="el-GR" dirty="0"/>
              <a:t>Για να αναδείξει τα αλληλεπικαλυπτόμενα πεδία της κοινωνικής ποιητικής και της πολιτισμικής </a:t>
            </a:r>
            <a:r>
              <a:rPr lang="el-GR" dirty="0" smtClean="0"/>
              <a:t>οικειότητας, </a:t>
            </a:r>
            <a:r>
              <a:rPr lang="el-GR" dirty="0"/>
              <a:t>ο </a:t>
            </a:r>
            <a:r>
              <a:rPr lang="el-GR" dirty="0" err="1"/>
              <a:t>Μάικλ</a:t>
            </a:r>
            <a:r>
              <a:rPr lang="el-GR" dirty="0"/>
              <a:t> </a:t>
            </a:r>
            <a:r>
              <a:rPr lang="el-GR" dirty="0" err="1"/>
              <a:t>Χέρτσφελντ</a:t>
            </a:r>
            <a:r>
              <a:rPr lang="el-GR" dirty="0"/>
              <a:t> ξεκινάει από το διχασμό ανάμεσα στα επίσημα πρότυπα του εθνικού πολιτισμού και τις εμπειρίες των απλών πολιτών, και μαζί από το παράδοξο που προκύπτει όταν πολλοί απ' αυτούς απορρίπτουν κανόνες κατοχυρωμένους από το κράτος, αλλά σε στιγμές κρίσης αποδεικνύονται οι πιο πιστοί υπερασπιστές του. </a:t>
            </a:r>
            <a:endParaRPr lang="el-GR" dirty="0" smtClean="0"/>
          </a:p>
          <a:p>
            <a:r>
              <a:rPr lang="el-GR" dirty="0"/>
              <a:t>Δίνει ως παράδειγμα, από την εισαγωγή ακόμα, την σύγχρονη Ελλάδα όπου επιβιώνουν οι καταπιεστικές διαδικασίες</a:t>
            </a:r>
            <a:r>
              <a:rPr lang="el-GR" dirty="0" smtClean="0"/>
              <a:t>.</a:t>
            </a:r>
          </a:p>
        </p:txBody>
      </p:sp>
    </p:spTree>
    <p:extLst>
      <p:ext uri="{BB962C8B-B14F-4D97-AF65-F5344CB8AC3E}">
        <p14:creationId xmlns:p14="http://schemas.microsoft.com/office/powerpoint/2010/main" val="1262282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548680"/>
            <a:ext cx="7024744" cy="1143000"/>
          </a:xfrm>
        </p:spPr>
        <p:txBody>
          <a:bodyPr/>
          <a:lstStyle/>
          <a:p>
            <a:r>
              <a:rPr lang="el-GR" dirty="0" smtClean="0"/>
              <a:t>Όροι – κλειδιά</a:t>
            </a:r>
            <a:endParaRPr lang="el-GR" dirty="0"/>
          </a:p>
        </p:txBody>
      </p:sp>
      <p:sp>
        <p:nvSpPr>
          <p:cNvPr id="3" name="Θέση περιεχομένου 2"/>
          <p:cNvSpPr>
            <a:spLocks noGrp="1"/>
          </p:cNvSpPr>
          <p:nvPr>
            <p:ph idx="1"/>
          </p:nvPr>
        </p:nvSpPr>
        <p:spPr>
          <a:xfrm>
            <a:off x="827584" y="1772816"/>
            <a:ext cx="7416824" cy="4464496"/>
          </a:xfrm>
        </p:spPr>
        <p:txBody>
          <a:bodyPr>
            <a:normAutofit fontScale="92500" lnSpcReduction="10000"/>
          </a:bodyPr>
          <a:lstStyle/>
          <a:p>
            <a:pPr marL="68580" indent="0">
              <a:buNone/>
            </a:pPr>
            <a:r>
              <a:rPr lang="el-GR" dirty="0" smtClean="0"/>
              <a:t>Πριν ξεκινήσουμε την εκτενέστερη ανάλυση του κεφαλαίου είναι δόκιμο να δώσουμε κατευθυντήριες γραμμές για κάποιους όρους – κλειδιά, οι οποίοι αναφέρονται συχνά στο σύγγραμμα. </a:t>
            </a:r>
          </a:p>
          <a:p>
            <a:r>
              <a:rPr lang="el-GR" dirty="0" smtClean="0"/>
              <a:t>«οικειότητα»: η εισβολή στον ιδιωτικό χώρο των ευθυνών</a:t>
            </a:r>
            <a:r>
              <a:rPr lang="el-GR" dirty="0" smtClean="0"/>
              <a:t>.</a:t>
            </a:r>
          </a:p>
          <a:p>
            <a:r>
              <a:rPr lang="el-GR" dirty="0" smtClean="0"/>
              <a:t>«πολιτισμική οικειότητα»</a:t>
            </a:r>
            <a:r>
              <a:rPr lang="en-US" dirty="0" smtClean="0"/>
              <a:t>: </a:t>
            </a:r>
            <a:r>
              <a:rPr lang="el-GR" dirty="0" smtClean="0"/>
              <a:t>η αναπαραγωγή των καταπιεστικών συνθηκών από τους πολίτες, παρόλο που μπορεί αρχικά να αντιτίθενται σε αυτές.</a:t>
            </a:r>
            <a:endParaRPr lang="el-GR" dirty="0" smtClean="0"/>
          </a:p>
          <a:p>
            <a:r>
              <a:rPr lang="el-GR" dirty="0" smtClean="0"/>
              <a:t>«συνθήκες καταπίεσης»: σύμφωνα με τον συγγραφέα, είναι το μέσο για να κατανοήσουμε την πολιτισμική ευαισθησία</a:t>
            </a:r>
            <a:r>
              <a:rPr lang="el-GR" dirty="0" smtClean="0"/>
              <a:t>.</a:t>
            </a:r>
          </a:p>
          <a:p>
            <a:endParaRPr lang="el-GR" dirty="0"/>
          </a:p>
        </p:txBody>
      </p:sp>
    </p:spTree>
    <p:extLst>
      <p:ext uri="{BB962C8B-B14F-4D97-AF65-F5344CB8AC3E}">
        <p14:creationId xmlns:p14="http://schemas.microsoft.com/office/powerpoint/2010/main" val="381962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σχέση της Ελλάδας με το βιβλίο</a:t>
            </a:r>
            <a:endParaRPr lang="el-GR" dirty="0"/>
          </a:p>
        </p:txBody>
      </p:sp>
      <p:sp>
        <p:nvSpPr>
          <p:cNvPr id="3" name="Θέση περιεχομένου 2"/>
          <p:cNvSpPr>
            <a:spLocks noGrp="1"/>
          </p:cNvSpPr>
          <p:nvPr>
            <p:ph idx="1"/>
          </p:nvPr>
        </p:nvSpPr>
        <p:spPr>
          <a:xfrm>
            <a:off x="1043492" y="2323652"/>
            <a:ext cx="6777317" cy="4201692"/>
          </a:xfrm>
        </p:spPr>
        <p:txBody>
          <a:bodyPr>
            <a:normAutofit fontScale="92500" lnSpcReduction="10000"/>
          </a:bodyPr>
          <a:lstStyle/>
          <a:p>
            <a:r>
              <a:rPr lang="el-GR" dirty="0" smtClean="0"/>
              <a:t>Ο συγγραφέας ως γνώστης της ελληνικής γλώσσας και θεωρητικά και εκ των έσω (αναφέρει ότι διαθέτει αρκετές εμπειρίες ζωής από τον ελλαδικό χώρο και τους ανθρώπους του), αναφέρει πως κύρια αφετηρία των σκέψεών του είναι η χώρα μας.</a:t>
            </a:r>
          </a:p>
          <a:p>
            <a:r>
              <a:rPr lang="el-GR" dirty="0" smtClean="0"/>
              <a:t>Στη συνέχεια τον απασχολούν κι άλλες χώρες, όπως η Ταϋλάνδη και η Ιταλία, όπου η πρώτη ταυτίζεται περισσότερο με την Ελλάδα, όσον αφορά την επιθυμία να αποτυπωθούν μόνο καλά στοιχεία στο σύγγραμμα αυτό (σε αντίθεση με την Ιταλία που χαρακτηρίζεται από αδιαφορία για την προς τα έξω εικόνα της).</a:t>
            </a:r>
          </a:p>
        </p:txBody>
      </p:sp>
    </p:spTree>
    <p:extLst>
      <p:ext uri="{BB962C8B-B14F-4D97-AF65-F5344CB8AC3E}">
        <p14:creationId xmlns:p14="http://schemas.microsoft.com/office/powerpoint/2010/main" val="388725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43608" y="476672"/>
            <a:ext cx="7024744" cy="1143000"/>
          </a:xfrm>
        </p:spPr>
        <p:txBody>
          <a:bodyPr/>
          <a:lstStyle/>
          <a:p>
            <a:r>
              <a:rPr lang="el-GR" dirty="0" smtClean="0"/>
              <a:t>Το ευρωπαϊκό μοντέλο</a:t>
            </a:r>
            <a:endParaRPr lang="el-GR" dirty="0"/>
          </a:p>
        </p:txBody>
      </p:sp>
      <p:sp>
        <p:nvSpPr>
          <p:cNvPr id="3" name="Θέση περιεχομένου 2"/>
          <p:cNvSpPr>
            <a:spLocks noGrp="1"/>
          </p:cNvSpPr>
          <p:nvPr>
            <p:ph idx="1"/>
          </p:nvPr>
        </p:nvSpPr>
        <p:spPr>
          <a:xfrm>
            <a:off x="1043492" y="1772816"/>
            <a:ext cx="6777317" cy="4392488"/>
          </a:xfrm>
        </p:spPr>
        <p:txBody>
          <a:bodyPr>
            <a:normAutofit/>
          </a:bodyPr>
          <a:lstStyle/>
          <a:p>
            <a:r>
              <a:rPr lang="el-GR" dirty="0" smtClean="0"/>
              <a:t>Αποτελεί </a:t>
            </a:r>
            <a:r>
              <a:rPr lang="el-GR" dirty="0"/>
              <a:t>έναν ελάχιστο </a:t>
            </a:r>
            <a:r>
              <a:rPr lang="el-GR" dirty="0" smtClean="0"/>
              <a:t>ευρωπαϊκό παρανομαστή </a:t>
            </a:r>
            <a:r>
              <a:rPr lang="el-GR" dirty="0"/>
              <a:t>προστασίας που εξασφαλίζει τους πολίτες από </a:t>
            </a:r>
            <a:r>
              <a:rPr lang="el-GR" dirty="0" smtClean="0"/>
              <a:t>την φτώχεια </a:t>
            </a:r>
            <a:r>
              <a:rPr lang="el-GR" dirty="0"/>
              <a:t>και τον αποκλεισμό, εξασφαλίζει την κοινωνική συνοχή </a:t>
            </a:r>
            <a:r>
              <a:rPr lang="el-GR" dirty="0" smtClean="0"/>
              <a:t>και στηρίζεται </a:t>
            </a:r>
            <a:r>
              <a:rPr lang="el-GR" dirty="0"/>
              <a:t>στις κοινές αξίες της δημοκρατίας, της αλληλεγγύης, </a:t>
            </a:r>
            <a:r>
              <a:rPr lang="el-GR" dirty="0" smtClean="0"/>
              <a:t>της δικαιοσύνης</a:t>
            </a:r>
            <a:r>
              <a:rPr lang="el-GR" dirty="0"/>
              <a:t>, της κοινωνικής ευημερίας, των ατομικών </a:t>
            </a:r>
            <a:r>
              <a:rPr lang="el-GR" dirty="0" smtClean="0"/>
              <a:t>δικαιωμάτων, της </a:t>
            </a:r>
            <a:r>
              <a:rPr lang="el-GR" dirty="0"/>
              <a:t>ελευθερίας των συλλογικών διαπραγματεύσεων και την </a:t>
            </a:r>
            <a:r>
              <a:rPr lang="el-GR" dirty="0" smtClean="0"/>
              <a:t>οικονομία της </a:t>
            </a:r>
            <a:r>
              <a:rPr lang="el-GR" dirty="0"/>
              <a:t>αγοράς</a:t>
            </a:r>
            <a:r>
              <a:rPr lang="el-GR" dirty="0" smtClean="0"/>
              <a:t>.</a:t>
            </a:r>
          </a:p>
        </p:txBody>
      </p:sp>
    </p:spTree>
    <p:extLst>
      <p:ext uri="{BB962C8B-B14F-4D97-AF65-F5344CB8AC3E}">
        <p14:creationId xmlns:p14="http://schemas.microsoft.com/office/powerpoint/2010/main" val="1052033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1124744"/>
            <a:ext cx="6777317" cy="4707885"/>
          </a:xfrm>
        </p:spPr>
        <p:txBody>
          <a:bodyPr/>
          <a:lstStyle/>
          <a:p>
            <a:r>
              <a:rPr lang="el-GR" dirty="0"/>
              <a:t>Παρόλο που ξεκίνησε με ενθουσιασμό από τους κατοίκους των χωρών, με την πάροδο των χρόνων αυτός ο ενθουσιασμός φθίνει και μάλιστα αισθητά</a:t>
            </a:r>
            <a:r>
              <a:rPr lang="el-GR" dirty="0" smtClean="0"/>
              <a:t>.</a:t>
            </a:r>
          </a:p>
          <a:p>
            <a:r>
              <a:rPr lang="el-GR" dirty="0" smtClean="0"/>
              <a:t>Για </a:t>
            </a:r>
            <a:r>
              <a:rPr lang="el-GR" dirty="0"/>
              <a:t>παράδειγμα, αναφέρει πως τα πρώτα χρόνια της δημιουργίας της Ευρωπαϊκής Ένωσης, καθώς και της πρακτικής του </a:t>
            </a:r>
            <a:r>
              <a:rPr lang="el-GR" dirty="0" smtClean="0"/>
              <a:t>«σμιξίματος» </a:t>
            </a:r>
            <a:r>
              <a:rPr lang="el-GR" dirty="0"/>
              <a:t>των λαών της </a:t>
            </a:r>
            <a:r>
              <a:rPr lang="el-GR" dirty="0" smtClean="0"/>
              <a:t>Ευρώπης, </a:t>
            </a:r>
            <a:r>
              <a:rPr lang="el-GR" dirty="0"/>
              <a:t>οι άνθρωποι θεωρούσαν την φράση </a:t>
            </a:r>
            <a:r>
              <a:rPr lang="el-GR" dirty="0" smtClean="0"/>
              <a:t>«είμαστε ευρωπαίοι» </a:t>
            </a:r>
            <a:r>
              <a:rPr lang="el-GR" dirty="0"/>
              <a:t>σαν ένα αξίωμα, που τους επιβάλλει να είναι πιο πολιτισμένοι. </a:t>
            </a:r>
          </a:p>
        </p:txBody>
      </p:sp>
    </p:spTree>
    <p:extLst>
      <p:ext uri="{BB962C8B-B14F-4D97-AF65-F5344CB8AC3E}">
        <p14:creationId xmlns:p14="http://schemas.microsoft.com/office/powerpoint/2010/main" val="8751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608" y="764704"/>
            <a:ext cx="6777317" cy="5616624"/>
          </a:xfrm>
        </p:spPr>
        <p:txBody>
          <a:bodyPr>
            <a:noAutofit/>
          </a:bodyPr>
          <a:lstStyle/>
          <a:p>
            <a:r>
              <a:rPr lang="el-GR" sz="2200" dirty="0"/>
              <a:t>Αυτό γίνεται αντιληπτό από την αναφορά του συγγραφέα σε ένα </a:t>
            </a:r>
            <a:r>
              <a:rPr lang="el-GR" sz="2200" dirty="0" smtClean="0"/>
              <a:t>περιστατικό</a:t>
            </a:r>
            <a:r>
              <a:rPr lang="en-US" sz="2200" dirty="0" smtClean="0"/>
              <a:t>, </a:t>
            </a:r>
            <a:r>
              <a:rPr lang="el-GR" sz="2200" dirty="0" smtClean="0"/>
              <a:t>κατά το οποίο </a:t>
            </a:r>
            <a:r>
              <a:rPr lang="el-GR" sz="2200" dirty="0"/>
              <a:t>ήταν </a:t>
            </a:r>
            <a:r>
              <a:rPr lang="el-GR" sz="2200" dirty="0" smtClean="0"/>
              <a:t>παρών, </a:t>
            </a:r>
            <a:r>
              <a:rPr lang="el-GR" sz="2200" dirty="0"/>
              <a:t>στο αεροδρόμιο της Αθήνας. Όταν ένας </a:t>
            </a:r>
            <a:r>
              <a:rPr lang="el-GR" sz="2200" dirty="0" smtClean="0"/>
              <a:t>επιβάτης </a:t>
            </a:r>
            <a:r>
              <a:rPr lang="el-GR" sz="2200" dirty="0"/>
              <a:t>το 2004 εξέφρασε την απορία του για την υπομονή των υπόλοιπων επιβατών χωρίς εντάσεις και ευτράπελα, ακούστηκε μια απάντηση που επαινούσε το ευρωπαϊκό μοντέλο</a:t>
            </a:r>
            <a:r>
              <a:rPr lang="el-GR" sz="2200" dirty="0" smtClean="0"/>
              <a:t>.</a:t>
            </a:r>
            <a:endParaRPr lang="en-US" sz="2200" dirty="0" smtClean="0"/>
          </a:p>
          <a:p>
            <a:r>
              <a:rPr lang="el-GR" sz="2200" dirty="0" smtClean="0"/>
              <a:t>Ο </a:t>
            </a:r>
            <a:r>
              <a:rPr lang="el-GR" sz="2200" dirty="0"/>
              <a:t>συγγραφέας γ</a:t>
            </a:r>
            <a:r>
              <a:rPr lang="el-GR" sz="2200" dirty="0" smtClean="0"/>
              <a:t>ράφει </a:t>
            </a:r>
            <a:r>
              <a:rPr lang="el-GR" sz="2200" dirty="0"/>
              <a:t>εμπειρικά και αναφέρεται </a:t>
            </a:r>
            <a:r>
              <a:rPr lang="el-GR" sz="2200" dirty="0" smtClean="0"/>
              <a:t>στην </a:t>
            </a:r>
            <a:r>
              <a:rPr lang="el-GR" sz="2200" dirty="0"/>
              <a:t>Ελλάδα, λέγοντας πως ήταν μια κινητήρια δύναμη έμπνευσης του θέματος του βιβλίου, ωστόσο δεν είναι παράδειγμα ευρωπαϊκού κράτους</a:t>
            </a:r>
            <a:r>
              <a:rPr lang="el-GR" sz="2200" dirty="0" smtClean="0"/>
              <a:t>.</a:t>
            </a:r>
            <a:endParaRPr lang="el-GR" sz="2200" dirty="0"/>
          </a:p>
        </p:txBody>
      </p:sp>
    </p:spTree>
    <p:extLst>
      <p:ext uri="{BB962C8B-B14F-4D97-AF65-F5344CB8AC3E}">
        <p14:creationId xmlns:p14="http://schemas.microsoft.com/office/powerpoint/2010/main" val="3526224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43492" y="1052736"/>
            <a:ext cx="6777317" cy="4779893"/>
          </a:xfrm>
        </p:spPr>
        <p:txBody>
          <a:bodyPr>
            <a:normAutofit/>
          </a:bodyPr>
          <a:lstStyle/>
          <a:p>
            <a:r>
              <a:rPr lang="el-GR" dirty="0"/>
              <a:t>Αυτές οι αντιλήψεις περί «ευρωπαϊσμού» φθίνουν αισθητά τα τελευταία χρόνια και ο συγγραφέας το αναφέρει με τόση σιγουριά που πηγάζει από τα εκτενή ταξίδια που αναφέρει ότι έκανε για να συγκεντρώσει το κατάλληλο, πλήρες υλικό.</a:t>
            </a:r>
          </a:p>
          <a:p>
            <a:r>
              <a:rPr lang="el-GR" dirty="0"/>
              <a:t>Δεν υπάρχει κανένας λόγος για τον οποίο οι Έλληνες θα 'πρεπε να θεωρούν ότι το κριτήριο της «</a:t>
            </a:r>
            <a:r>
              <a:rPr lang="el-GR" dirty="0" err="1"/>
              <a:t>ευρωπαϊκότητας</a:t>
            </a:r>
            <a:r>
              <a:rPr lang="el-GR" dirty="0"/>
              <a:t>» αποτελεί αναγκαία και αποκλειστική βάση για την αξιολόγηση του δικού τους πολιτισμού.</a:t>
            </a:r>
          </a:p>
          <a:p>
            <a:endParaRPr lang="el-GR" dirty="0"/>
          </a:p>
        </p:txBody>
      </p:sp>
    </p:spTree>
    <p:extLst>
      <p:ext uri="{BB962C8B-B14F-4D97-AF65-F5344CB8AC3E}">
        <p14:creationId xmlns:p14="http://schemas.microsoft.com/office/powerpoint/2010/main" val="15786668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270</TotalTime>
  <Words>2068</Words>
  <Application>Microsoft Office PowerPoint</Application>
  <PresentationFormat>Προβολή στην οθόνη (4:3)</PresentationFormat>
  <Paragraphs>88</Paragraphs>
  <Slides>25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Austin</vt:lpstr>
      <vt:lpstr>Παρουσίαση του PowerPoint</vt:lpstr>
      <vt:lpstr>Γενικά για το βιβλίο</vt:lpstr>
      <vt:lpstr>Παρουσίαση του PowerPoint</vt:lpstr>
      <vt:lpstr>Όροι – κλειδιά</vt:lpstr>
      <vt:lpstr>Η σχέση της Ελλάδας με το βιβλίο</vt:lpstr>
      <vt:lpstr>Το ευρωπαϊκό μοντέλο</vt:lpstr>
      <vt:lpstr>Παρουσίαση του PowerPoint</vt:lpstr>
      <vt:lpstr>Παρουσίαση του PowerPoint</vt:lpstr>
      <vt:lpstr>Παρουσίαση του PowerPoint</vt:lpstr>
      <vt:lpstr>Τεχνική της κοινωνικής ποιητικής</vt:lpstr>
      <vt:lpstr>Παρουσίαση του PowerPoint</vt:lpstr>
      <vt:lpstr>Εισαγωγή στην πολιτισμική οικειότητα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25</cp:revision>
  <dcterms:created xsi:type="dcterms:W3CDTF">2016-12-06T20:56:17Z</dcterms:created>
  <dcterms:modified xsi:type="dcterms:W3CDTF">2016-12-21T11:14:23Z</dcterms:modified>
</cp:coreProperties>
</file>