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9"/>
  </p:notesMasterIdLst>
  <p:sldIdLst>
    <p:sldId id="273" r:id="rId2"/>
    <p:sldId id="259" r:id="rId3"/>
    <p:sldId id="260" r:id="rId4"/>
    <p:sldId id="261" r:id="rId5"/>
    <p:sldId id="262" r:id="rId6"/>
    <p:sldId id="263" r:id="rId7"/>
    <p:sldId id="274" r:id="rId8"/>
    <p:sldId id="264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C79A5-948F-400D-8E99-2F86D0DAEFE4}" v="1" dt="2021-10-18T14:20:29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Flora" userId="0bff18ccddee29f8" providerId="LiveId" clId="{86EC79A5-948F-400D-8E99-2F86D0DAEFE4}"/>
    <pc:docChg chg="custSel modSld">
      <pc:chgData name="Katerina Flora" userId="0bff18ccddee29f8" providerId="LiveId" clId="{86EC79A5-948F-400D-8E99-2F86D0DAEFE4}" dt="2021-10-18T14:17:23.127" v="2" actId="20577"/>
      <pc:docMkLst>
        <pc:docMk/>
      </pc:docMkLst>
      <pc:sldChg chg="modSp mod">
        <pc:chgData name="Katerina Flora" userId="0bff18ccddee29f8" providerId="LiveId" clId="{86EC79A5-948F-400D-8E99-2F86D0DAEFE4}" dt="2021-10-18T14:17:23.127" v="2" actId="20577"/>
        <pc:sldMkLst>
          <pc:docMk/>
          <pc:sldMk cId="1486360171" sldId="273"/>
        </pc:sldMkLst>
        <pc:spChg chg="mod">
          <ac:chgData name="Katerina Flora" userId="0bff18ccddee29f8" providerId="LiveId" clId="{86EC79A5-948F-400D-8E99-2F86D0DAEFE4}" dt="2021-10-18T14:17:23.127" v="2" actId="20577"/>
          <ac:spMkLst>
            <pc:docMk/>
            <pc:sldMk cId="1486360171" sldId="273"/>
            <ac:spMk id="20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1E56-1357-4C8E-A03D-4410257687C6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57985-A4F5-45A2-A2D1-B65FD054C18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45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86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ACF17-0C30-4E91-9678-93AD395824AE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088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5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C8E67-16C4-41B9-BBA9-CAB428E993D0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8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6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52C4E-27C4-4FCC-987B-C9D1097578E7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971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7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22C5-D7E4-4749-84DB-9AE87D12F760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342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8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66863-E93E-43F3-9149-1D7565013CE6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552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87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8F4E0-570A-4BB4-9E42-35A8EBDADEC6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54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88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07920-3094-4A30-B3B5-C2894BC2F26B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527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89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F62FF-E2A3-4FF9-94F4-610BC8755434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02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0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2C227-6C2F-4466-ACB9-2788042D61AA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85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1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9CEFF-3EA5-41E7-B2D9-76C986C6BC9C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499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2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1B0AF-17AE-407C-9418-7808DF8B171B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19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3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9E9B2-B141-4277-BE41-1F685FE9E1F3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55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/>
          </a:p>
        </p:txBody>
      </p:sp>
      <p:sp>
        <p:nvSpPr>
          <p:cNvPr id="194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85A5A-E378-4BDC-AE1A-D7DCF2963267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69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9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38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9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0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37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2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46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2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54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4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90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6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0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020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9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017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74C1FF-C836-49F6-A223-9FA53B5DC527}" type="datetimeFigureOut">
              <a:rPr lang="el-GR" smtClean="0"/>
              <a:t>8/10/2024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78CB04-5574-49F9-92E5-2CA3F788592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6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 ΨΥΧΟΠΑΘΟΛΟΓΙΑ ΕΝΗΛΙΚΩΝ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Μάθημα 2: Ψυχώσεις: Σχιζοφρένεια και Σχιζοφρενικό φάσμα</a:t>
            </a:r>
          </a:p>
          <a:p>
            <a:r>
              <a:rPr lang="el-GR"/>
              <a:t>Χειμερινό Εξάμηνο 2024</a:t>
            </a:r>
            <a:endParaRPr lang="el-GR" dirty="0"/>
          </a:p>
          <a:p>
            <a:pPr algn="r"/>
            <a:endParaRPr lang="el-GR" sz="2400" dirty="0"/>
          </a:p>
          <a:p>
            <a:pPr algn="r"/>
            <a:r>
              <a:rPr lang="el-GR" sz="2400" dirty="0"/>
              <a:t>Διδάσκουσα: Κατερίνα Φλωρά</a:t>
            </a:r>
          </a:p>
        </p:txBody>
      </p:sp>
    </p:spTree>
    <p:extLst>
      <p:ext uri="{BB962C8B-B14F-4D97-AF65-F5344CB8AC3E}">
        <p14:creationId xmlns:p14="http://schemas.microsoft.com/office/powerpoint/2010/main" val="148636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/>
              <a:t>Αιτιολογία</a:t>
            </a:r>
            <a:br>
              <a:rPr lang="el-GR" dirty="0"/>
            </a:br>
            <a:endParaRPr lang="el-GR" dirty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Δεν έχει ανευρεθεί πλήρως</a:t>
            </a:r>
          </a:p>
          <a:p>
            <a:r>
              <a:rPr lang="el-GR" dirty="0"/>
              <a:t>Γενετικοί παράγοντες</a:t>
            </a:r>
          </a:p>
          <a:p>
            <a:r>
              <a:rPr lang="el-GR" dirty="0"/>
              <a:t>Περιβάλλον</a:t>
            </a:r>
          </a:p>
          <a:p>
            <a:r>
              <a:rPr lang="el-GR" dirty="0"/>
              <a:t>Νευροβιολογία</a:t>
            </a:r>
          </a:p>
          <a:p>
            <a:pPr>
              <a:buFontTx/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l-GR" b="1" dirty="0"/>
              <a:t>Καλή πρόγνωση</a:t>
            </a:r>
            <a:endParaRPr lang="el-GR" dirty="0"/>
          </a:p>
          <a:p>
            <a:pPr>
              <a:defRPr/>
            </a:pPr>
            <a:r>
              <a:rPr lang="el-GR" dirty="0"/>
              <a:t>Καλή προνοσηρή προσαρμογή</a:t>
            </a:r>
          </a:p>
          <a:p>
            <a:pPr>
              <a:defRPr/>
            </a:pPr>
            <a:r>
              <a:rPr lang="el-GR" dirty="0"/>
              <a:t>Οξεία έναρξη</a:t>
            </a:r>
          </a:p>
          <a:p>
            <a:pPr>
              <a:defRPr/>
            </a:pPr>
            <a:r>
              <a:rPr lang="el-GR" dirty="0"/>
              <a:t>Όψιμη έναρξη</a:t>
            </a:r>
          </a:p>
          <a:p>
            <a:pPr>
              <a:defRPr/>
            </a:pPr>
            <a:r>
              <a:rPr lang="el-GR" dirty="0"/>
              <a:t>Γυναίκα</a:t>
            </a:r>
          </a:p>
          <a:p>
            <a:pPr>
              <a:defRPr/>
            </a:pPr>
            <a:r>
              <a:rPr lang="el-GR" dirty="0"/>
              <a:t>Εκλυτικά Γεγονότα</a:t>
            </a:r>
          </a:p>
          <a:p>
            <a:pPr>
              <a:defRPr/>
            </a:pPr>
            <a:r>
              <a:rPr lang="el-GR" dirty="0"/>
              <a:t>Συνυπάρχουσα διαταραχή της διάθεσης</a:t>
            </a:r>
          </a:p>
          <a:p>
            <a:pPr>
              <a:defRPr/>
            </a:pPr>
            <a:r>
              <a:rPr lang="el-GR" dirty="0"/>
              <a:t>Βραχεία διάρκεια συμπτωμάτων ενεργού φάσης</a:t>
            </a:r>
          </a:p>
          <a:p>
            <a:pPr>
              <a:defRPr/>
            </a:pPr>
            <a:r>
              <a:rPr lang="el-GR" dirty="0"/>
              <a:t>Καλή λειτουργικότητα ανάμεσα στα επεισόδια</a:t>
            </a:r>
          </a:p>
          <a:p>
            <a:pPr>
              <a:defRPr/>
            </a:pPr>
            <a:r>
              <a:rPr lang="el-GR" dirty="0"/>
              <a:t>Ελάχιστα υπολειμματικά συμπτώματα</a:t>
            </a:r>
          </a:p>
          <a:p>
            <a:pPr>
              <a:defRPr/>
            </a:pPr>
            <a:r>
              <a:rPr lang="el-GR" dirty="0"/>
              <a:t>Απουσία δομικών αλλοιώσεων στον εγκέφαλο</a:t>
            </a:r>
          </a:p>
          <a:p>
            <a:pPr>
              <a:defRPr/>
            </a:pPr>
            <a:r>
              <a:rPr lang="el-GR" dirty="0"/>
              <a:t>Απουσία νευρολογικών σημείων</a:t>
            </a:r>
          </a:p>
          <a:p>
            <a:pPr>
              <a:defRPr/>
            </a:pPr>
            <a:r>
              <a:rPr lang="el-GR" dirty="0"/>
              <a:t>Οικογενειακό ιστορικό Διαταραχής της Διάθεσης</a:t>
            </a:r>
          </a:p>
          <a:p>
            <a:pPr>
              <a:defRPr/>
            </a:pPr>
            <a:r>
              <a:rPr lang="el-GR" dirty="0"/>
              <a:t>Απουσία οικογενειακού ιστορικού Σχιζοφρένειας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l-GR" b="1" dirty="0"/>
              <a:t>Κακή πρόγνωση</a:t>
            </a:r>
            <a:endParaRPr lang="el-GR" dirty="0"/>
          </a:p>
          <a:p>
            <a:pPr>
              <a:defRPr/>
            </a:pPr>
            <a:r>
              <a:rPr lang="el-GR" dirty="0"/>
              <a:t>Προνοσηρή απόσυρση/απομόνωση</a:t>
            </a:r>
          </a:p>
          <a:p>
            <a:pPr>
              <a:defRPr/>
            </a:pPr>
            <a:r>
              <a:rPr lang="el-GR" dirty="0"/>
              <a:t>Ύπουλη </a:t>
            </a:r>
            <a:r>
              <a:rPr lang="el-GR" dirty="0" err="1"/>
              <a:t>έναρξηενεργού</a:t>
            </a:r>
            <a:r>
              <a:rPr lang="el-GR" dirty="0"/>
              <a:t> φάσης</a:t>
            </a:r>
          </a:p>
          <a:p>
            <a:pPr>
              <a:defRPr/>
            </a:pPr>
            <a:r>
              <a:rPr lang="el-GR" dirty="0"/>
              <a:t>Φτωχή λειτουργία αν</a:t>
            </a:r>
          </a:p>
          <a:p>
            <a:pPr>
              <a:defRPr/>
            </a:pPr>
            <a:r>
              <a:rPr lang="el-GR" dirty="0"/>
              <a:t>Έναρξη νωρίς</a:t>
            </a:r>
          </a:p>
          <a:p>
            <a:pPr>
              <a:defRPr/>
            </a:pPr>
            <a:r>
              <a:rPr lang="el-GR" dirty="0"/>
              <a:t>Άντρας</a:t>
            </a:r>
          </a:p>
          <a:p>
            <a:pPr>
              <a:defRPr/>
            </a:pPr>
            <a:r>
              <a:rPr lang="el-GR" dirty="0"/>
              <a:t>Απουσία </a:t>
            </a:r>
            <a:r>
              <a:rPr lang="el-GR" dirty="0" err="1"/>
              <a:t>εκλυτικών</a:t>
            </a:r>
            <a:r>
              <a:rPr lang="el-GR" dirty="0"/>
              <a:t> παραγόντων</a:t>
            </a:r>
          </a:p>
          <a:p>
            <a:pPr>
              <a:defRPr/>
            </a:pPr>
            <a:r>
              <a:rPr lang="el-GR" dirty="0"/>
              <a:t>Μη συνυπάρχουσα διαταραχή της διάθεσης</a:t>
            </a:r>
          </a:p>
          <a:p>
            <a:pPr>
              <a:defRPr/>
            </a:pPr>
            <a:r>
              <a:rPr lang="el-GR" dirty="0"/>
              <a:t>Μακρά διάρκεια συμπτωμάτων άμεσα στα επεισόδια</a:t>
            </a:r>
          </a:p>
          <a:p>
            <a:pPr>
              <a:defRPr/>
            </a:pPr>
            <a:r>
              <a:rPr lang="el-GR" dirty="0"/>
              <a:t>Πολλά υπολειμματικά συμπτώματα</a:t>
            </a:r>
          </a:p>
          <a:p>
            <a:pPr>
              <a:defRPr/>
            </a:pPr>
            <a:r>
              <a:rPr lang="el-GR" dirty="0"/>
              <a:t>Παρουσία δομικών αλλοιώσεων στον εγκέφαλο</a:t>
            </a:r>
          </a:p>
          <a:p>
            <a:pPr>
              <a:defRPr/>
            </a:pPr>
            <a:r>
              <a:rPr lang="el-GR" dirty="0"/>
              <a:t>Παρουσία «μαλακών» νευρολογικών σημείων</a:t>
            </a:r>
          </a:p>
          <a:p>
            <a:pPr>
              <a:defRPr/>
            </a:pPr>
            <a:r>
              <a:rPr lang="el-GR" dirty="0"/>
              <a:t>Απουσία οικογενειακού ιστορικού Διαταραχής της Διάθεσης</a:t>
            </a:r>
          </a:p>
          <a:p>
            <a:pPr>
              <a:defRPr/>
            </a:pPr>
            <a:r>
              <a:rPr lang="el-GR" dirty="0"/>
              <a:t>Οικογενειακό ιστορικό Σχιζοφρένειας</a:t>
            </a:r>
          </a:p>
          <a:p>
            <a:pPr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l-GR" b="1" dirty="0"/>
            </a:br>
            <a:r>
              <a:rPr lang="el-GR" b="1" dirty="0"/>
              <a:t>Θεραπεία</a:t>
            </a:r>
            <a:br>
              <a:rPr lang="el-GR" dirty="0"/>
            </a:br>
            <a:r>
              <a:rPr lang="el-GR" i="1" u="sng" dirty="0"/>
              <a:t>Στόχοι θεραπείας</a:t>
            </a:r>
            <a:br>
              <a:rPr lang="el-GR" dirty="0"/>
            </a:br>
            <a:endParaRPr lang="el-GR" dirty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Μείωση των συμπτωμάτων (π.χ. των διαταραχών αντίληψης και σκέψης) </a:t>
            </a:r>
          </a:p>
          <a:p>
            <a:r>
              <a:rPr lang="el-GR" dirty="0"/>
              <a:t>Βελτίωση της λειτουργικότητας του ασθενή κυρίως στο θέμα των διαπροσωπικών σχέσεων</a:t>
            </a:r>
          </a:p>
          <a:p>
            <a:r>
              <a:rPr lang="en-US" dirty="0"/>
              <a:t>B</a:t>
            </a:r>
            <a:r>
              <a:rPr lang="el-GR" dirty="0"/>
              <a:t>ελτίωση της ποιότητας ζωής όσον αφορά την καθημερινή του λειτουργία στο σπίτι, στην εργασία, στις διαπροσωπικές σχέσεις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Θεραπεία</a:t>
            </a:r>
            <a:endParaRPr lang="el-GR" dirty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i="1" u="sng" dirty="0"/>
              <a:t>Αντιψυχωσική φαρμακευτική αγωγή (2</a:t>
            </a:r>
            <a:r>
              <a:rPr lang="el-GR" i="1" u="sng" baseline="30000" dirty="0"/>
              <a:t>ης</a:t>
            </a:r>
            <a:r>
              <a:rPr lang="el-GR" i="1" u="sng" dirty="0"/>
              <a:t> γενιάς: </a:t>
            </a:r>
            <a:r>
              <a:rPr lang="el-GR" i="1" u="sng" dirty="0" err="1"/>
              <a:t>ρισπεριδόνη</a:t>
            </a:r>
            <a:r>
              <a:rPr lang="el-GR" i="1" u="sng" dirty="0"/>
              <a:t>, </a:t>
            </a:r>
            <a:r>
              <a:rPr lang="el-GR" i="1" u="sng" dirty="0" err="1"/>
              <a:t>ολανζαπίνη</a:t>
            </a:r>
            <a:r>
              <a:rPr lang="el-GR" i="1" u="sng" dirty="0"/>
              <a:t>, </a:t>
            </a:r>
            <a:r>
              <a:rPr lang="el-GR" i="1" u="sng" dirty="0" err="1"/>
              <a:t>κλοζαπίνη</a:t>
            </a:r>
            <a:r>
              <a:rPr lang="el-GR" i="1" u="sng" dirty="0"/>
              <a:t>, 1</a:t>
            </a:r>
            <a:r>
              <a:rPr lang="el-GR" i="1" u="sng" baseline="30000" dirty="0"/>
              <a:t>ης</a:t>
            </a:r>
            <a:r>
              <a:rPr lang="el-GR" i="1" u="sng" dirty="0"/>
              <a:t> γενιάς: </a:t>
            </a:r>
            <a:r>
              <a:rPr lang="el-GR" i="1" u="sng" dirty="0" err="1"/>
              <a:t>χλωροπρομαζίνη</a:t>
            </a:r>
            <a:r>
              <a:rPr lang="el-GR" i="1" u="sng" dirty="0"/>
              <a:t>, </a:t>
            </a:r>
            <a:r>
              <a:rPr lang="el-GR" i="1" u="sng" dirty="0" err="1"/>
              <a:t>αλοπεριδόνη</a:t>
            </a:r>
            <a:r>
              <a:rPr lang="el-GR" i="1" u="sng" dirty="0"/>
              <a:t>)</a:t>
            </a:r>
          </a:p>
          <a:p>
            <a:r>
              <a:rPr lang="el-GR" i="1" u="sng" dirty="0"/>
              <a:t>(Ηλεκτροσπασμοθεραπεία)</a:t>
            </a:r>
          </a:p>
          <a:p>
            <a:r>
              <a:rPr lang="el-GR" i="1" u="sng" dirty="0"/>
              <a:t>(Ψυχαναλυτική Προσέγγιση)</a:t>
            </a:r>
            <a:endParaRPr lang="el-GR" dirty="0"/>
          </a:p>
          <a:p>
            <a:r>
              <a:rPr lang="el-GR" i="1" u="sng" dirty="0"/>
              <a:t>Ψυχοκοινωνικές θεραπείες – Παρεμβάσεις στην οικογένεια</a:t>
            </a:r>
          </a:p>
          <a:p>
            <a:r>
              <a:rPr lang="el-GR" u="sng" dirty="0"/>
              <a:t>Ψυχοθεραπεία</a:t>
            </a:r>
            <a:endParaRPr lang="el-GR" dirty="0"/>
          </a:p>
          <a:p>
            <a:pPr>
              <a:buFontTx/>
              <a:buChar char="-"/>
            </a:pPr>
            <a:r>
              <a:rPr lang="el-GR" b="1" dirty="0"/>
              <a:t>υποστηρικτική</a:t>
            </a:r>
          </a:p>
          <a:p>
            <a:pPr>
              <a:buFontTx/>
              <a:buChar char="-"/>
            </a:pPr>
            <a:r>
              <a:rPr lang="el-GR" b="1" dirty="0"/>
              <a:t>θεραπεία συμπεριφοράς</a:t>
            </a:r>
          </a:p>
          <a:p>
            <a:pPr>
              <a:buFontTx/>
              <a:buChar char="-"/>
            </a:pPr>
            <a:r>
              <a:rPr lang="el-GR" b="1" dirty="0"/>
              <a:t>γνωσιακή θεραπεία</a:t>
            </a:r>
            <a:r>
              <a:rPr lang="en-US" b="1" dirty="0"/>
              <a:t> (</a:t>
            </a:r>
            <a:r>
              <a:rPr lang="el-GR" b="1" dirty="0"/>
              <a:t>π.χ. διαχείριση του στρες, τροποποίηση για παραληρητικές ιδέες)</a:t>
            </a:r>
          </a:p>
          <a:p>
            <a:pPr>
              <a:buFontTx/>
              <a:buChar char="-"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u="sng" dirty="0"/>
              <a:t>Ειδικά θέματα στην θεραπεία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i="1" dirty="0"/>
              <a:t>Οικογενειακές παρεμβάσεις</a:t>
            </a:r>
            <a:endParaRPr lang="el-GR" dirty="0"/>
          </a:p>
          <a:p>
            <a:pPr>
              <a:defRPr/>
            </a:pPr>
            <a:r>
              <a:rPr lang="el-GR" i="1" dirty="0"/>
              <a:t>Χειρισμός των υπολειμματικών συμπτωμάτων</a:t>
            </a:r>
            <a:endParaRPr lang="el-GR" dirty="0"/>
          </a:p>
          <a:p>
            <a:pPr>
              <a:buFontTx/>
              <a:buChar char="-"/>
              <a:defRPr/>
            </a:pPr>
            <a:r>
              <a:rPr lang="el-GR" b="1" dirty="0"/>
              <a:t>Η ενίσχυση των στρατηγικών αντιμετώπισης </a:t>
            </a:r>
          </a:p>
          <a:p>
            <a:pPr>
              <a:buFontTx/>
              <a:buChar char="-"/>
              <a:defRPr/>
            </a:pPr>
            <a:r>
              <a:rPr lang="el-GR" b="1" dirty="0"/>
              <a:t>Η ψυχοεκπαίδευση και η ομαλοποίηση</a:t>
            </a:r>
          </a:p>
          <a:p>
            <a:pPr>
              <a:buFontTx/>
              <a:buChar char="-"/>
              <a:defRPr/>
            </a:pPr>
            <a:r>
              <a:rPr lang="el-GR" b="1" dirty="0"/>
              <a:t>Η τροποποίηση των πεποιθήσεων</a:t>
            </a:r>
          </a:p>
          <a:p>
            <a:pPr>
              <a:buFontTx/>
              <a:buChar char="-"/>
              <a:defRPr/>
            </a:pPr>
            <a:r>
              <a:rPr lang="el-GR" b="1" dirty="0"/>
              <a:t>Η εστίαση</a:t>
            </a:r>
          </a:p>
          <a:p>
            <a:pPr>
              <a:buFontTx/>
              <a:buChar char="-"/>
              <a:defRPr/>
            </a:pPr>
            <a:r>
              <a:rPr lang="el-GR" b="1" dirty="0"/>
              <a:t>Η πρόληψη της υποτροπής</a:t>
            </a:r>
          </a:p>
          <a:p>
            <a:pPr>
              <a:buFontTx/>
              <a:buNone/>
              <a:defRPr/>
            </a:pPr>
            <a:r>
              <a:rPr lang="el-GR" i="1" dirty="0"/>
              <a:t>Χειρισμός των οξέων συμπτωμάτων</a:t>
            </a:r>
          </a:p>
          <a:p>
            <a:pPr>
              <a:buFontTx/>
              <a:buNone/>
              <a:defRPr/>
            </a:pPr>
            <a:r>
              <a:rPr lang="el-GR" i="1" dirty="0"/>
              <a:t>Συνδυασμένες στρατηγικές</a:t>
            </a:r>
          </a:p>
          <a:p>
            <a:pPr>
              <a:buFontTx/>
              <a:buNone/>
              <a:defRPr/>
            </a:pPr>
            <a:endParaRPr lang="en-US" i="1" dirty="0"/>
          </a:p>
          <a:p>
            <a:pPr>
              <a:buFontTx/>
              <a:buNone/>
              <a:defRPr/>
            </a:pPr>
            <a:r>
              <a:rPr lang="en-US" i="1" dirty="0"/>
              <a:t>Hearing Voices NetWork </a:t>
            </a:r>
            <a:endParaRPr lang="el-GR" dirty="0"/>
          </a:p>
          <a:p>
            <a:pPr>
              <a:buFontTx/>
              <a:buNone/>
              <a:defRPr/>
            </a:pPr>
            <a:endParaRPr lang="el-GR" dirty="0"/>
          </a:p>
          <a:p>
            <a:pPr>
              <a:buFontTx/>
              <a:buNone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l-GR" sz="3100" dirty="0"/>
            </a:br>
            <a:r>
              <a:rPr lang="el-GR" sz="3100" dirty="0"/>
              <a:t>Σημαντικοί παράγοντες/ συμβουλευτικές δεξιότητες κατά την αντιμετώπιση ατόμων με σχιζοφρένεια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b="1" dirty="0"/>
              <a:t>δημιουργία μιας καλής σχέσης μπορεί να απαιτεί χρόνο και υπομονή</a:t>
            </a:r>
          </a:p>
          <a:p>
            <a:pPr>
              <a:defRPr/>
            </a:pPr>
            <a:r>
              <a:rPr lang="el-GR" b="1" dirty="0"/>
              <a:t>δυνατότητα προσαρμογής του χώρου και της διάρκειας των συνεδριών</a:t>
            </a:r>
          </a:p>
          <a:p>
            <a:pPr>
              <a:defRPr/>
            </a:pPr>
            <a:r>
              <a:rPr lang="el-GR" b="1" dirty="0"/>
              <a:t>δυσκολίες συγκέντρωσης</a:t>
            </a:r>
          </a:p>
          <a:p>
            <a:pPr>
              <a:defRPr/>
            </a:pPr>
            <a:r>
              <a:rPr lang="el-GR" b="1" dirty="0"/>
              <a:t>τακτική ανατροφοδότηση </a:t>
            </a:r>
            <a:r>
              <a:rPr lang="el-GR" dirty="0"/>
              <a:t>και η </a:t>
            </a:r>
            <a:r>
              <a:rPr lang="el-GR" b="1" dirty="0"/>
              <a:t>συνεχής περίληψη</a:t>
            </a:r>
          </a:p>
          <a:p>
            <a:pPr>
              <a:defRPr/>
            </a:pPr>
            <a:r>
              <a:rPr lang="el-GR" b="1" dirty="0"/>
              <a:t>αυτό που για κάποιον άνθρωπο αποτελεί παραληρητική ιδέα, για κάποιον άλλο αποτελεί ισχυρή πεποίθηση και πραγματικότητα</a:t>
            </a:r>
          </a:p>
          <a:p>
            <a:pPr>
              <a:defRPr/>
            </a:pPr>
            <a:r>
              <a:rPr lang="el-GR" b="1" dirty="0"/>
              <a:t>να μην προκαλείτε διαφωνίες. «Παραδεχτείτε την ύπαρξη διαφορετικών απόψεων και συνεχίστε».</a:t>
            </a:r>
            <a:endParaRPr lang="el-GR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u="sng" dirty="0"/>
              <a:t>Πιθανά προβλήματα κατά την αντιμετώπιση πελατών με σχιζοφρένεια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l-GR" sz="3400" b="1" dirty="0"/>
              <a:t>σαφείς και ρεαλιστικοί στόχοι και να επιβληθούν σαφή όρια</a:t>
            </a:r>
          </a:p>
          <a:p>
            <a:pPr>
              <a:defRPr/>
            </a:pPr>
            <a:r>
              <a:rPr lang="el-GR" sz="3400" b="1" dirty="0"/>
              <a:t>θεραπεία μπορεί ενδεχομένως να προκαλέσει ή να επιδεινώσει την υποτροπή της ψύχωσης</a:t>
            </a:r>
          </a:p>
          <a:p>
            <a:pPr>
              <a:defRPr/>
            </a:pPr>
            <a:r>
              <a:rPr lang="el-GR" sz="3400" b="1" dirty="0"/>
              <a:t>στενή συνεργασία</a:t>
            </a:r>
          </a:p>
          <a:p>
            <a:pPr>
              <a:defRPr/>
            </a:pPr>
            <a:r>
              <a:rPr lang="el-GR" sz="3400" b="1" dirty="0"/>
              <a:t>η προσαρμογή της ιατρική θεραπείας </a:t>
            </a:r>
            <a:r>
              <a:rPr lang="el-GR" sz="3400" dirty="0"/>
              <a:t>και η </a:t>
            </a:r>
            <a:r>
              <a:rPr lang="el-GR" sz="3400" b="1" dirty="0"/>
              <a:t>στενή παρακολούθηση</a:t>
            </a:r>
          </a:p>
          <a:p>
            <a:pPr>
              <a:defRPr/>
            </a:pPr>
            <a:r>
              <a:rPr lang="el-GR" sz="3400" b="1" dirty="0"/>
              <a:t>μη ρεαλιστικές προσδοκίες</a:t>
            </a:r>
          </a:p>
          <a:p>
            <a:pPr>
              <a:defRPr/>
            </a:pPr>
            <a:r>
              <a:rPr lang="el-GR" sz="3400" b="1" dirty="0"/>
              <a:t>τρία χαρακτηριστικά στοιχεία </a:t>
            </a:r>
            <a:r>
              <a:rPr lang="el-GR" sz="3400" dirty="0"/>
              <a:t>που πρέπει να προειδοποιούν το θεραπευτή για την πιθανότητα βίας είναι </a:t>
            </a:r>
            <a:r>
              <a:rPr lang="el-GR" sz="3400" b="1" dirty="0"/>
              <a:t>το προηγούμενο ιστορικό βίας, η συνεχής κατάχρηση ουσιών και η μη συμμόρφωση προς τη θεραπεία</a:t>
            </a:r>
          </a:p>
          <a:p>
            <a:pPr>
              <a:defRPr/>
            </a:pPr>
            <a:r>
              <a:rPr lang="el-GR" sz="3400" b="1" dirty="0"/>
              <a:t>ασφαλές περιβάλλον</a:t>
            </a:r>
          </a:p>
          <a:p>
            <a:pPr>
              <a:defRPr/>
            </a:pPr>
            <a:endParaRPr lang="el-GR" b="1" dirty="0"/>
          </a:p>
          <a:p>
            <a:pPr>
              <a:defRPr/>
            </a:pPr>
            <a:endParaRPr lang="el-GR" b="1" dirty="0"/>
          </a:p>
          <a:p>
            <a:pPr>
              <a:defRPr/>
            </a:pPr>
            <a:endParaRPr lang="el-GR" b="1" dirty="0"/>
          </a:p>
          <a:p>
            <a:pPr>
              <a:defRPr/>
            </a:pPr>
            <a:endParaRPr lang="el-GR" b="1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Ενδεικτική Βιβλιογραφία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l-GR" sz="2400" dirty="0"/>
              <a:t>Bennett, P. (2010). Κλινική ψυχολογία και Ψυχοπαθολογία, επιμ. Αναστασία Καλαντζή-Αζίζι&amp; Γιώργος Ευσταθίου. Πεδίο.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Nelson, H. (1997). </a:t>
            </a:r>
            <a:r>
              <a:rPr lang="en-US" sz="2400" i="1" dirty="0"/>
              <a:t>Cognitive behavior therapy with schizophrenia: A practical manual. </a:t>
            </a:r>
            <a:r>
              <a:rPr lang="en-US" sz="2400" dirty="0"/>
              <a:t>Cheltenham: Stanley Thornes</a:t>
            </a:r>
          </a:p>
          <a:p>
            <a:pPr>
              <a:defRPr/>
            </a:pPr>
            <a:r>
              <a:rPr lang="en-US" sz="2400" dirty="0"/>
              <a:t>K</a:t>
            </a:r>
            <a:r>
              <a:rPr lang="el-GR" sz="2400" dirty="0"/>
              <a:t>αγγελάρης, Φ. (2003)</a:t>
            </a:r>
            <a:r>
              <a:rPr lang="el-GR" sz="2400" b="1" dirty="0"/>
              <a:t>. </a:t>
            </a:r>
            <a:r>
              <a:rPr lang="el-GR" sz="2400" i="1" dirty="0"/>
              <a:t>Η Διαδικασία της Αποπροσωποποίησης στη Σχιζοφρένεια </a:t>
            </a:r>
            <a:r>
              <a:rPr lang="el-GR" sz="2400" dirty="0"/>
              <a:t>. Ελληνικά Γράμματα</a:t>
            </a:r>
          </a:p>
          <a:p>
            <a:pPr>
              <a:defRPr/>
            </a:pPr>
            <a:r>
              <a:rPr lang="en-US" sz="2400" dirty="0"/>
              <a:t>M</a:t>
            </a:r>
            <a:r>
              <a:rPr lang="el-GR" sz="2400" dirty="0"/>
              <a:t>άνος, Ν. (1997). </a:t>
            </a:r>
            <a:r>
              <a:rPr lang="el-GR" sz="2400" i="1" dirty="0"/>
              <a:t>Βασικά στοιχεία κλινικής ψυχιατρικής.</a:t>
            </a:r>
            <a:r>
              <a:rPr lang="el-GR" sz="2400" dirty="0"/>
              <a:t> </a:t>
            </a:r>
            <a:r>
              <a:rPr lang="en-US" sz="2400" dirty="0"/>
              <a:t>University Studio Press</a:t>
            </a:r>
            <a:r>
              <a:rPr lang="el-GR" sz="2400" dirty="0"/>
              <a:t>.</a:t>
            </a:r>
          </a:p>
          <a:p>
            <a:pPr>
              <a:buFontTx/>
              <a:buNone/>
              <a:defRPr/>
            </a:pPr>
            <a:br>
              <a:rPr lang="el-GR" sz="2400" dirty="0"/>
            </a:br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924800" cy="2457450"/>
          </a:xfrm>
        </p:spPr>
        <p:txBody>
          <a:bodyPr/>
          <a:lstStyle/>
          <a:p>
            <a:r>
              <a:rPr lang="el-GR" dirty="0"/>
              <a:t>Ψυχώσεις</a:t>
            </a:r>
            <a:br>
              <a:rPr lang="el-GR" dirty="0"/>
            </a:br>
            <a:r>
              <a:rPr lang="el-GR" dirty="0"/>
              <a:t>Σχιζοφρένεια</a:t>
            </a:r>
          </a:p>
        </p:txBody>
      </p:sp>
      <p:sp>
        <p:nvSpPr>
          <p:cNvPr id="21507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Σχιζοφρένεια (όρος του Β</a:t>
            </a:r>
            <a:r>
              <a:rPr lang="en-US" dirty="0"/>
              <a:t>leuler</a:t>
            </a:r>
            <a:r>
              <a:rPr lang="el-GR" dirty="0"/>
              <a:t>-1911)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dirty="0"/>
              <a:t>Σύνδρομο που χαρακτηρίζεται από έντονη αλλοίωση της εσωτερικής και εξωτερικής πραγματικότητας, στην οποία το άτομο απαντά με τρόπους που βλάπτουν τη ζωή του. Αυτή η αλλοίωση ή παραμόρφωση της πραγματικότητας- ο ψυχωτικός πυρήνας της αρρώστιας-παρουσιάζεται με διαταραχές-συμπτώματα στην αντίληψη, στη σκέψη, στο συναίσθημα, στην ομιλία και στην ψυχοκινητικότητα.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Η Σχιζοφρένεια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Επιπολασμός: 1% του πληθυσμού.</a:t>
            </a:r>
          </a:p>
          <a:p>
            <a:pPr>
              <a:defRPr/>
            </a:pPr>
            <a:r>
              <a:rPr lang="el-GR" dirty="0"/>
              <a:t>Προσβάλλει τον ίδιο αριθμό ανδρών και γυναικών. </a:t>
            </a:r>
            <a:endParaRPr lang="en-US" dirty="0"/>
          </a:p>
          <a:p>
            <a:pPr>
              <a:defRPr/>
            </a:pPr>
            <a:r>
              <a:rPr lang="el-GR" dirty="0"/>
              <a:t>Η έναρξη είναι συνήθως ελαφρώς νωρίτερη στους άνδρες </a:t>
            </a:r>
            <a:endParaRPr lang="en-US" dirty="0"/>
          </a:p>
          <a:p>
            <a:pPr algn="just">
              <a:defRPr/>
            </a:pPr>
            <a:r>
              <a:rPr lang="el-GR" dirty="0"/>
              <a:t>Η έναρξη μπορεί να είναι απότομη, αλλά ορισμένες φορές έχει τη μορφή ανεπαίσθητων αλλαγών που λαμβάνουν χώρα επί χρόνια (λανθάνουσα έναρξη).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Κλινική εικόνα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/>
              <a:t>Παραληρητικές ιδέες</a:t>
            </a:r>
          </a:p>
          <a:p>
            <a:pPr>
              <a:defRPr/>
            </a:pPr>
            <a:r>
              <a:rPr lang="el-GR" dirty="0"/>
              <a:t>Ψευδαισθήσεις</a:t>
            </a:r>
          </a:p>
          <a:p>
            <a:pPr>
              <a:defRPr/>
            </a:pPr>
            <a:r>
              <a:rPr lang="el-GR" dirty="0"/>
              <a:t>Αποδιοργάνωση   της   ομιλίας   (π.χ.   συχνοί   εκτροχιασμοί   της   ροής   ή</a:t>
            </a:r>
            <a:r>
              <a:rPr lang="en-US" dirty="0"/>
              <a:t> </a:t>
            </a:r>
            <a:r>
              <a:rPr lang="el-GR" dirty="0"/>
              <a:t>ασυναρτησία)</a:t>
            </a:r>
          </a:p>
          <a:p>
            <a:pPr>
              <a:defRPr/>
            </a:pPr>
            <a:r>
              <a:rPr lang="el-GR" dirty="0"/>
              <a:t>Αποδιοργανωμένη ή κατατονική συμπεριφορά</a:t>
            </a:r>
          </a:p>
          <a:p>
            <a:pPr>
              <a:defRPr/>
            </a:pPr>
            <a:r>
              <a:rPr lang="el-GR" dirty="0"/>
              <a:t>Αρνητικά συμπτώματα, δηλ. συναισθηματική επιπέδωση, αλογία ή αβουλία.</a:t>
            </a:r>
          </a:p>
          <a:p>
            <a:pPr>
              <a:defRPr/>
            </a:pPr>
            <a:r>
              <a:rPr lang="el-GR" dirty="0"/>
              <a:t>Κοινωνική και επαγγελματική υπολειτουργικότητα (εργασία, διαπροσωπικές</a:t>
            </a:r>
            <a:br>
              <a:rPr lang="el-GR" dirty="0"/>
            </a:br>
            <a:r>
              <a:rPr lang="el-GR" dirty="0"/>
              <a:t>σχέσεις, διασκέδαση, αυτοφροντίδα)</a:t>
            </a:r>
          </a:p>
          <a:p>
            <a:pPr>
              <a:defRPr/>
            </a:pPr>
            <a:r>
              <a:rPr lang="el-GR" dirty="0"/>
              <a:t>Διάρκεια &gt; 6 μήνες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/>
              <a:t>Συμπτώματα</a:t>
            </a:r>
            <a:r>
              <a:rPr lang="el-GR" dirty="0"/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/>
              <a:t>Θετικά συμπτώματα</a:t>
            </a:r>
          </a:p>
          <a:p>
            <a:pPr>
              <a:buFontTx/>
              <a:buNone/>
              <a:defRPr/>
            </a:pPr>
            <a:r>
              <a:rPr lang="el-GR" dirty="0"/>
              <a:t>-Παραληρητικές ιδέες </a:t>
            </a:r>
          </a:p>
          <a:p>
            <a:pPr>
              <a:buFontTx/>
              <a:buNone/>
              <a:defRPr/>
            </a:pPr>
            <a:r>
              <a:rPr lang="el-GR" i="1" dirty="0"/>
              <a:t>-Διαταραχές αντίληψης - </a:t>
            </a:r>
            <a:r>
              <a:rPr lang="el-GR" dirty="0"/>
              <a:t>ψευδαισθήσεις </a:t>
            </a:r>
          </a:p>
          <a:p>
            <a:pPr>
              <a:defRPr/>
            </a:pPr>
            <a:r>
              <a:rPr lang="el-GR" dirty="0"/>
              <a:t>Αρνητικά Συμπτώματα</a:t>
            </a:r>
          </a:p>
          <a:p>
            <a:pPr>
              <a:buFontTx/>
              <a:buNone/>
              <a:defRPr/>
            </a:pPr>
            <a:r>
              <a:rPr lang="el-GR" dirty="0"/>
              <a:t>-Αλογία</a:t>
            </a:r>
          </a:p>
          <a:p>
            <a:pPr>
              <a:buFontTx/>
              <a:buNone/>
              <a:defRPr/>
            </a:pPr>
            <a:r>
              <a:rPr lang="el-GR" dirty="0"/>
              <a:t>-Συναισθηματική αμβλύτητα </a:t>
            </a:r>
          </a:p>
          <a:p>
            <a:pPr>
              <a:buFontTx/>
              <a:buNone/>
              <a:defRPr/>
            </a:pPr>
            <a:r>
              <a:rPr lang="el-GR" dirty="0"/>
              <a:t>-Διαταραχές βούλησης </a:t>
            </a:r>
          </a:p>
          <a:p>
            <a:pPr>
              <a:buFontTx/>
              <a:buNone/>
              <a:defRPr/>
            </a:pPr>
            <a:r>
              <a:rPr lang="el-GR" dirty="0"/>
              <a:t>-Κοινωνική απόσυρση </a:t>
            </a:r>
          </a:p>
          <a:p>
            <a:pPr>
              <a:buFontTx/>
              <a:buNone/>
              <a:defRPr/>
            </a:pPr>
            <a:r>
              <a:rPr lang="el-GR" dirty="0"/>
              <a:t>-Ανηδονία</a:t>
            </a:r>
          </a:p>
          <a:p>
            <a:pPr>
              <a:buFontTx/>
              <a:buNone/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Συχνά συμπτώματα της οξείας φάσης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Έλλειψη εναισθησίας</a:t>
            </a:r>
          </a:p>
          <a:p>
            <a:r>
              <a:rPr lang="el-GR" dirty="0"/>
              <a:t>Ακουστικές ψευδαισθήσεις</a:t>
            </a:r>
          </a:p>
          <a:p>
            <a:r>
              <a:rPr lang="el-GR" dirty="0"/>
              <a:t>Ιδέες αναφοράς</a:t>
            </a:r>
          </a:p>
          <a:p>
            <a:r>
              <a:rPr lang="el-GR" dirty="0"/>
              <a:t>Επίπεδο συναίσθημα</a:t>
            </a:r>
          </a:p>
          <a:p>
            <a:r>
              <a:rPr lang="el-GR" dirty="0"/>
              <a:t>Καχυποψία</a:t>
            </a:r>
          </a:p>
          <a:p>
            <a:r>
              <a:rPr lang="el-GR" dirty="0"/>
              <a:t>Παραληρητικές ιδέες καταδίωξης</a:t>
            </a:r>
          </a:p>
          <a:p>
            <a:r>
              <a:rPr lang="el-GR" dirty="0"/>
              <a:t>Παραληρητικές ιδέες ελέγχου της σκέψης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2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/>
              <a:t>Κλινικοί τύποι</a:t>
            </a:r>
            <a:r>
              <a:rPr lang="en-US" b="1" dirty="0"/>
              <a:t> (</a:t>
            </a:r>
            <a:r>
              <a:rPr lang="el-GR" b="1" dirty="0"/>
              <a:t>δεν ισχύουν στο </a:t>
            </a:r>
            <a:r>
              <a:rPr lang="en-US" b="1" dirty="0"/>
              <a:t>DSM V)</a:t>
            </a:r>
            <a:br>
              <a:rPr lang="el-GR" dirty="0"/>
            </a:br>
            <a:endParaRPr lang="el-GR" dirty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dirty="0"/>
              <a:t>-Παρανοϊκός τύπος </a:t>
            </a:r>
          </a:p>
          <a:p>
            <a:pPr>
              <a:buFontTx/>
              <a:buNone/>
            </a:pPr>
            <a:r>
              <a:rPr lang="el-GR" dirty="0"/>
              <a:t>-Αποδιοργανωμένος τύπος</a:t>
            </a:r>
          </a:p>
          <a:p>
            <a:pPr>
              <a:buFontTx/>
              <a:buNone/>
            </a:pPr>
            <a:r>
              <a:rPr lang="el-GR" dirty="0"/>
              <a:t> -Κατατονικός τύπος </a:t>
            </a:r>
          </a:p>
          <a:p>
            <a:pPr>
              <a:buFontTx/>
              <a:buNone/>
            </a:pPr>
            <a:r>
              <a:rPr lang="el-GR" dirty="0"/>
              <a:t>-Υπολειμματικός τύπος </a:t>
            </a:r>
          </a:p>
          <a:p>
            <a:pPr>
              <a:buFontTx/>
              <a:buNone/>
            </a:pPr>
            <a:r>
              <a:rPr lang="el-GR" dirty="0"/>
              <a:t>-Αδιαφοροποίητος τύπος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20015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/>
              <a:t>Άλλες ψυχωτικές διαταραχές</a:t>
            </a:r>
            <a:endParaRPr lang="en-GB" sz="3200" dirty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25" y="1857375"/>
            <a:ext cx="8429625" cy="4572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sz="2400" dirty="0" err="1"/>
              <a:t>Σχιζοφρενικόμορφη</a:t>
            </a:r>
            <a:r>
              <a:rPr lang="el-GR" sz="2400" dirty="0"/>
              <a:t> διαταραχή (λιγότερο από 6 μήνες, χωρίς έκπτωση στην λειτουργικότητα)</a:t>
            </a:r>
          </a:p>
          <a:p>
            <a:pPr>
              <a:buFont typeface="Arial" charset="0"/>
              <a:buNone/>
              <a:defRPr/>
            </a:pPr>
            <a:r>
              <a:rPr lang="el-GR" sz="2400" dirty="0"/>
              <a:t>Βραχεία ψυχωτική διαταραχή (σύντομη έναρξη, μικρή διάρκεια)</a:t>
            </a:r>
          </a:p>
          <a:p>
            <a:pPr>
              <a:buFont typeface="Arial" charset="0"/>
              <a:buNone/>
              <a:defRPr/>
            </a:pPr>
            <a:r>
              <a:rPr lang="el-GR" sz="2400" dirty="0" err="1"/>
              <a:t>Σχιζοσυναισθηματική</a:t>
            </a:r>
            <a:r>
              <a:rPr lang="el-GR" sz="2400" dirty="0"/>
              <a:t> διαταραχή </a:t>
            </a:r>
          </a:p>
          <a:p>
            <a:pPr>
              <a:buFont typeface="Arial" charset="0"/>
              <a:buNone/>
              <a:defRPr/>
            </a:pPr>
            <a:r>
              <a:rPr lang="el-GR" sz="2400" dirty="0"/>
              <a:t>Παραληρητική διαταραχή</a:t>
            </a:r>
          </a:p>
          <a:p>
            <a:pPr>
              <a:buFont typeface="Arial" charset="0"/>
              <a:buNone/>
              <a:defRPr/>
            </a:pPr>
            <a:endParaRPr lang="el-GR" sz="2400" dirty="0"/>
          </a:p>
          <a:p>
            <a:pPr>
              <a:buFont typeface="Arial" charset="0"/>
              <a:buNone/>
              <a:defRPr/>
            </a:pPr>
            <a:endParaRPr lang="el-GR" sz="2400" dirty="0"/>
          </a:p>
          <a:p>
            <a:pPr>
              <a:buFont typeface="Arial" charset="0"/>
              <a:buNone/>
              <a:defRPr/>
            </a:pPr>
            <a:r>
              <a:rPr lang="el-GR" sz="2400" i="1" dirty="0"/>
              <a:t>Ασθενές ψυχωτικό σύνδρομο</a:t>
            </a: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55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793</Words>
  <Application>Microsoft Office PowerPoint</Application>
  <PresentationFormat>Προβολή στην οθόνη (4:3)</PresentationFormat>
  <Paragraphs>150</Paragraphs>
  <Slides>17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 ΨΥΧΟΠΑΘΟΛΟΓΙΑ ΕΝΗΛΙΚΩΝ</vt:lpstr>
      <vt:lpstr>Ψυχώσεις Σχιζοφρένεια</vt:lpstr>
      <vt:lpstr>Σχιζοφρένεια (όρος του Βleuler-1911) </vt:lpstr>
      <vt:lpstr>Η Σχιζοφρένεια </vt:lpstr>
      <vt:lpstr>Κλινική εικόνα </vt:lpstr>
      <vt:lpstr>Συμπτώματα  </vt:lpstr>
      <vt:lpstr>Συχνά συμπτώματα της οξείας φάσης</vt:lpstr>
      <vt:lpstr>Κλινικοί τύποι (δεν ισχύουν στο DSM V) </vt:lpstr>
      <vt:lpstr>Άλλες ψυχωτικές διαταραχές</vt:lpstr>
      <vt:lpstr>Αιτιολογία </vt:lpstr>
      <vt:lpstr>Πρόγνωση</vt:lpstr>
      <vt:lpstr> Θεραπεία Στόχοι θεραπείας </vt:lpstr>
      <vt:lpstr>Θεραπεία</vt:lpstr>
      <vt:lpstr>Ειδικά θέματα στην θεραπεία </vt:lpstr>
      <vt:lpstr> Σημαντικοί παράγοντες/ συμβουλευτικές δεξιότητες κατά την αντιμετώπιση ατόμων με σχιζοφρένεια </vt:lpstr>
      <vt:lpstr>Πιθανά προβλήματα κατά την αντιμετώπιση πελατών με σχιζοφρένεια </vt:lpstr>
      <vt:lpstr>Ενδεικτική 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Katerina</dc:creator>
  <cp:lastModifiedBy>ΦΛΩΡΑ ΑΙΚΑΤΕΡΙΝΗ</cp:lastModifiedBy>
  <cp:revision>18</cp:revision>
  <dcterms:created xsi:type="dcterms:W3CDTF">2014-10-30T09:47:14Z</dcterms:created>
  <dcterms:modified xsi:type="dcterms:W3CDTF">2024-10-08T19:33:26Z</dcterms:modified>
</cp:coreProperties>
</file>