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1"/>
  </p:sldMasterIdLst>
  <p:sldIdLst>
    <p:sldId id="256" r:id="rId2"/>
    <p:sldId id="257" r:id="rId3"/>
    <p:sldId id="259" r:id="rId4"/>
    <p:sldId id="260" r:id="rId5"/>
    <p:sldId id="258" r:id="rId6"/>
    <p:sldId id="271" r:id="rId7"/>
    <p:sldId id="272" r:id="rId8"/>
    <p:sldId id="273" r:id="rId9"/>
    <p:sldId id="268" r:id="rId10"/>
    <p:sldId id="269" r:id="rId11"/>
    <p:sldId id="270" r:id="rId12"/>
    <p:sldId id="274" r:id="rId13"/>
    <p:sldId id="344" r:id="rId14"/>
    <p:sldId id="345" r:id="rId15"/>
    <p:sldId id="346" r:id="rId16"/>
    <p:sldId id="347" r:id="rId17"/>
    <p:sldId id="348" r:id="rId18"/>
    <p:sldId id="349" r:id="rId19"/>
    <p:sldId id="350" r:id="rId20"/>
    <p:sldId id="338" r:id="rId21"/>
    <p:sldId id="341" r:id="rId22"/>
    <p:sldId id="340" r:id="rId23"/>
    <p:sldId id="342" r:id="rId24"/>
    <p:sldId id="339" r:id="rId25"/>
    <p:sldId id="351" r:id="rId26"/>
    <p:sldId id="352" r:id="rId27"/>
    <p:sldId id="353" r:id="rId28"/>
    <p:sldId id="354" r:id="rId29"/>
    <p:sldId id="261" r:id="rId30"/>
    <p:sldId id="262"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9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B8A860-D4EC-4DDD-A9BF-0014AD6AED44}" type="datetimeFigureOut">
              <a:rPr lang="el-GR" smtClean="0"/>
              <a:t>12/12/2022</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2312441F-ABF4-414E-8F9A-0BDECD6A5374}" type="slidenum">
              <a:rPr lang="el-GR" smtClean="0"/>
              <a:t>‹#›</a:t>
            </a:fld>
            <a:endParaRPr lang="el-GR"/>
          </a:p>
        </p:txBody>
      </p:sp>
    </p:spTree>
    <p:extLst>
      <p:ext uri="{BB962C8B-B14F-4D97-AF65-F5344CB8AC3E}">
        <p14:creationId xmlns:p14="http://schemas.microsoft.com/office/powerpoint/2010/main" val="3300594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B8A860-D4EC-4DDD-A9BF-0014AD6AED44}" type="datetimeFigureOut">
              <a:rPr lang="el-GR" smtClean="0"/>
              <a:t>12/12/2022</a:t>
            </a:fld>
            <a:endParaRPr lang="el-GR"/>
          </a:p>
        </p:txBody>
      </p:sp>
      <p:sp>
        <p:nvSpPr>
          <p:cNvPr id="5" name="Footer Placeholder 4"/>
          <p:cNvSpPr>
            <a:spLocks noGrp="1"/>
          </p:cNvSpPr>
          <p:nvPr>
            <p:ph type="ftr" sz="quarter" idx="11"/>
          </p:nvPr>
        </p:nvSpPr>
        <p:spPr/>
        <p:txBody>
          <a:bodyPr/>
          <a:lstStyle/>
          <a:p>
            <a:endParaRPr lang="el-G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312441F-ABF4-414E-8F9A-0BDECD6A5374}" type="slidenum">
              <a:rPr lang="el-GR" smtClean="0"/>
              <a:t>‹#›</a:t>
            </a:fld>
            <a:endParaRPr lang="el-GR"/>
          </a:p>
        </p:txBody>
      </p:sp>
    </p:spTree>
    <p:extLst>
      <p:ext uri="{BB962C8B-B14F-4D97-AF65-F5344CB8AC3E}">
        <p14:creationId xmlns:p14="http://schemas.microsoft.com/office/powerpoint/2010/main" val="3152627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B8A860-D4EC-4DDD-A9BF-0014AD6AED44}" type="datetimeFigureOut">
              <a:rPr lang="el-GR" smtClean="0"/>
              <a:t>12/12/2022</a:t>
            </a:fld>
            <a:endParaRPr lang="el-GR"/>
          </a:p>
        </p:txBody>
      </p:sp>
      <p:sp>
        <p:nvSpPr>
          <p:cNvPr id="5" name="Footer Placeholder 4"/>
          <p:cNvSpPr>
            <a:spLocks noGrp="1"/>
          </p:cNvSpPr>
          <p:nvPr>
            <p:ph type="ftr" sz="quarter" idx="11"/>
          </p:nvPr>
        </p:nvSpPr>
        <p:spPr/>
        <p:txBody>
          <a:bodyPr/>
          <a:lstStyle/>
          <a:p>
            <a:endParaRPr lang="el-G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312441F-ABF4-414E-8F9A-0BDECD6A5374}" type="slidenum">
              <a:rPr lang="el-GR" smtClean="0"/>
              <a:t>‹#›</a:t>
            </a:fld>
            <a:endParaRPr lang="el-G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100574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7B8A860-D4EC-4DDD-A9BF-0014AD6AED44}" type="datetimeFigureOut">
              <a:rPr lang="el-GR" smtClean="0"/>
              <a:t>12/12/2022</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312441F-ABF4-414E-8F9A-0BDECD6A5374}" type="slidenum">
              <a:rPr lang="el-GR" smtClean="0"/>
              <a:t>‹#›</a:t>
            </a:fld>
            <a:endParaRPr lang="el-GR"/>
          </a:p>
        </p:txBody>
      </p:sp>
    </p:spTree>
    <p:extLst>
      <p:ext uri="{BB962C8B-B14F-4D97-AF65-F5344CB8AC3E}">
        <p14:creationId xmlns:p14="http://schemas.microsoft.com/office/powerpoint/2010/main" val="8597673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7B8A860-D4EC-4DDD-A9BF-0014AD6AED44}" type="datetimeFigureOut">
              <a:rPr lang="el-GR" smtClean="0"/>
              <a:t>12/12/2022</a:t>
            </a:fld>
            <a:endParaRPr lang="el-GR"/>
          </a:p>
        </p:txBody>
      </p:sp>
      <p:sp>
        <p:nvSpPr>
          <p:cNvPr id="6" name="Footer Placeholder 5"/>
          <p:cNvSpPr>
            <a:spLocks noGrp="1"/>
          </p:cNvSpPr>
          <p:nvPr>
            <p:ph type="ftr" sz="quarter" idx="11"/>
          </p:nvPr>
        </p:nvSpPr>
        <p:spPr/>
        <p:txBody>
          <a:bodyPr/>
          <a:lstStyle/>
          <a:p>
            <a:endParaRPr lang="el-G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312441F-ABF4-414E-8F9A-0BDECD6A5374}" type="slidenum">
              <a:rPr lang="el-GR" smtClean="0"/>
              <a:t>‹#›</a:t>
            </a:fld>
            <a:endParaRPr lang="el-G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728480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7B8A860-D4EC-4DDD-A9BF-0014AD6AED44}" type="datetimeFigureOut">
              <a:rPr lang="el-GR" smtClean="0"/>
              <a:t>12/12/2022</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312441F-ABF4-414E-8F9A-0BDECD6A5374}" type="slidenum">
              <a:rPr lang="el-GR" smtClean="0"/>
              <a:t>‹#›</a:t>
            </a:fld>
            <a:endParaRPr lang="el-GR"/>
          </a:p>
        </p:txBody>
      </p:sp>
    </p:spTree>
    <p:extLst>
      <p:ext uri="{BB962C8B-B14F-4D97-AF65-F5344CB8AC3E}">
        <p14:creationId xmlns:p14="http://schemas.microsoft.com/office/powerpoint/2010/main" val="42624063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B8A860-D4EC-4DDD-A9BF-0014AD6AED44}" type="datetimeFigureOut">
              <a:rPr lang="el-GR" smtClean="0"/>
              <a:t>12/12/2022</a:t>
            </a:fld>
            <a:endParaRPr lang="el-GR"/>
          </a:p>
        </p:txBody>
      </p:sp>
      <p:sp>
        <p:nvSpPr>
          <p:cNvPr id="5" name="Footer Placeholder 4"/>
          <p:cNvSpPr>
            <a:spLocks noGrp="1"/>
          </p:cNvSpPr>
          <p:nvPr>
            <p:ph type="ftr" sz="quarter" idx="11"/>
          </p:nvPr>
        </p:nvSpPr>
        <p:spPr/>
        <p:txBody>
          <a:bodyPr/>
          <a:lstStyle/>
          <a:p>
            <a:endParaRPr lang="el-G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312441F-ABF4-414E-8F9A-0BDECD6A5374}" type="slidenum">
              <a:rPr lang="el-GR" smtClean="0"/>
              <a:t>‹#›</a:t>
            </a:fld>
            <a:endParaRPr lang="el-GR"/>
          </a:p>
        </p:txBody>
      </p:sp>
    </p:spTree>
    <p:extLst>
      <p:ext uri="{BB962C8B-B14F-4D97-AF65-F5344CB8AC3E}">
        <p14:creationId xmlns:p14="http://schemas.microsoft.com/office/powerpoint/2010/main" val="38173037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B8A860-D4EC-4DDD-A9BF-0014AD6AED44}" type="datetimeFigureOut">
              <a:rPr lang="el-GR" smtClean="0"/>
              <a:t>12/12/2022</a:t>
            </a:fld>
            <a:endParaRPr lang="el-GR"/>
          </a:p>
        </p:txBody>
      </p:sp>
      <p:sp>
        <p:nvSpPr>
          <p:cNvPr id="5" name="Footer Placeholder 4"/>
          <p:cNvSpPr>
            <a:spLocks noGrp="1"/>
          </p:cNvSpPr>
          <p:nvPr>
            <p:ph type="ftr" sz="quarter" idx="11"/>
          </p:nvPr>
        </p:nvSpPr>
        <p:spPr/>
        <p:txBody>
          <a:bodyPr/>
          <a:lstStyle/>
          <a:p>
            <a:endParaRPr lang="el-G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312441F-ABF4-414E-8F9A-0BDECD6A5374}" type="slidenum">
              <a:rPr lang="el-GR" smtClean="0"/>
              <a:t>‹#›</a:t>
            </a:fld>
            <a:endParaRPr lang="el-GR"/>
          </a:p>
        </p:txBody>
      </p:sp>
    </p:spTree>
    <p:extLst>
      <p:ext uri="{BB962C8B-B14F-4D97-AF65-F5344CB8AC3E}">
        <p14:creationId xmlns:p14="http://schemas.microsoft.com/office/powerpoint/2010/main" val="3455883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B8A860-D4EC-4DDD-A9BF-0014AD6AED44}" type="datetimeFigureOut">
              <a:rPr lang="el-GR" smtClean="0"/>
              <a:t>12/12/2022</a:t>
            </a:fld>
            <a:endParaRPr lang="el-GR"/>
          </a:p>
        </p:txBody>
      </p:sp>
      <p:sp>
        <p:nvSpPr>
          <p:cNvPr id="5" name="Footer Placeholder 4"/>
          <p:cNvSpPr>
            <a:spLocks noGrp="1"/>
          </p:cNvSpPr>
          <p:nvPr>
            <p:ph type="ftr" sz="quarter" idx="11"/>
          </p:nvPr>
        </p:nvSpPr>
        <p:spPr/>
        <p:txBody>
          <a:bodyPr/>
          <a:lstStyle/>
          <a:p>
            <a:endParaRPr lang="el-G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312441F-ABF4-414E-8F9A-0BDECD6A5374}" type="slidenum">
              <a:rPr lang="el-GR" smtClean="0"/>
              <a:t>‹#›</a:t>
            </a:fld>
            <a:endParaRPr lang="el-GR"/>
          </a:p>
        </p:txBody>
      </p:sp>
    </p:spTree>
    <p:extLst>
      <p:ext uri="{BB962C8B-B14F-4D97-AF65-F5344CB8AC3E}">
        <p14:creationId xmlns:p14="http://schemas.microsoft.com/office/powerpoint/2010/main" val="3737237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B8A860-D4EC-4DDD-A9BF-0014AD6AED44}" type="datetimeFigureOut">
              <a:rPr lang="el-GR" smtClean="0"/>
              <a:t>12/12/2022</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312441F-ABF4-414E-8F9A-0BDECD6A5374}" type="slidenum">
              <a:rPr lang="el-GR" smtClean="0"/>
              <a:t>‹#›</a:t>
            </a:fld>
            <a:endParaRPr lang="el-GR"/>
          </a:p>
        </p:txBody>
      </p:sp>
    </p:spTree>
    <p:extLst>
      <p:ext uri="{BB962C8B-B14F-4D97-AF65-F5344CB8AC3E}">
        <p14:creationId xmlns:p14="http://schemas.microsoft.com/office/powerpoint/2010/main" val="4012932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B8A860-D4EC-4DDD-A9BF-0014AD6AED44}" type="datetimeFigureOut">
              <a:rPr lang="el-GR" smtClean="0"/>
              <a:t>12/12/2022</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2312441F-ABF4-414E-8F9A-0BDECD6A5374}" type="slidenum">
              <a:rPr lang="el-GR" smtClean="0"/>
              <a:t>‹#›</a:t>
            </a:fld>
            <a:endParaRPr lang="el-GR"/>
          </a:p>
        </p:txBody>
      </p:sp>
    </p:spTree>
    <p:extLst>
      <p:ext uri="{BB962C8B-B14F-4D97-AF65-F5344CB8AC3E}">
        <p14:creationId xmlns:p14="http://schemas.microsoft.com/office/powerpoint/2010/main" val="1334614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7B8A860-D4EC-4DDD-A9BF-0014AD6AED44}" type="datetimeFigureOut">
              <a:rPr lang="el-GR" smtClean="0"/>
              <a:t>12/12/2022</a:t>
            </a:fld>
            <a:endParaRPr lang="el-GR"/>
          </a:p>
        </p:txBody>
      </p:sp>
      <p:sp>
        <p:nvSpPr>
          <p:cNvPr id="8" name="Footer Placeholder 7"/>
          <p:cNvSpPr>
            <a:spLocks noGrp="1"/>
          </p:cNvSpPr>
          <p:nvPr>
            <p:ph type="ftr" sz="quarter" idx="11"/>
          </p:nvPr>
        </p:nvSpPr>
        <p:spPr/>
        <p:txBody>
          <a:bodyPr/>
          <a:lstStyle/>
          <a:p>
            <a:endParaRPr lang="el-G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2312441F-ABF4-414E-8F9A-0BDECD6A5374}" type="slidenum">
              <a:rPr lang="el-GR" smtClean="0"/>
              <a:t>‹#›</a:t>
            </a:fld>
            <a:endParaRPr lang="el-GR"/>
          </a:p>
        </p:txBody>
      </p:sp>
    </p:spTree>
    <p:extLst>
      <p:ext uri="{BB962C8B-B14F-4D97-AF65-F5344CB8AC3E}">
        <p14:creationId xmlns:p14="http://schemas.microsoft.com/office/powerpoint/2010/main" val="3489754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7B8A860-D4EC-4DDD-A9BF-0014AD6AED44}" type="datetimeFigureOut">
              <a:rPr lang="el-GR" smtClean="0"/>
              <a:t>12/12/2022</a:t>
            </a:fld>
            <a:endParaRPr lang="el-GR"/>
          </a:p>
        </p:txBody>
      </p:sp>
      <p:sp>
        <p:nvSpPr>
          <p:cNvPr id="4" name="Footer Placeholder 3"/>
          <p:cNvSpPr>
            <a:spLocks noGrp="1"/>
          </p:cNvSpPr>
          <p:nvPr>
            <p:ph type="ftr" sz="quarter" idx="11"/>
          </p:nvPr>
        </p:nvSpPr>
        <p:spPr/>
        <p:txBody>
          <a:bodyPr/>
          <a:lstStyle/>
          <a:p>
            <a:endParaRPr lang="el-G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312441F-ABF4-414E-8F9A-0BDECD6A5374}" type="slidenum">
              <a:rPr lang="el-GR" smtClean="0"/>
              <a:t>‹#›</a:t>
            </a:fld>
            <a:endParaRPr lang="el-GR"/>
          </a:p>
        </p:txBody>
      </p:sp>
    </p:spTree>
    <p:extLst>
      <p:ext uri="{BB962C8B-B14F-4D97-AF65-F5344CB8AC3E}">
        <p14:creationId xmlns:p14="http://schemas.microsoft.com/office/powerpoint/2010/main" val="3485612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B8A860-D4EC-4DDD-A9BF-0014AD6AED44}" type="datetimeFigureOut">
              <a:rPr lang="el-GR" smtClean="0"/>
              <a:t>12/12/2022</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312441F-ABF4-414E-8F9A-0BDECD6A5374}" type="slidenum">
              <a:rPr lang="el-GR" smtClean="0"/>
              <a:t>‹#›</a:t>
            </a:fld>
            <a:endParaRPr lang="el-GR"/>
          </a:p>
        </p:txBody>
      </p:sp>
    </p:spTree>
    <p:extLst>
      <p:ext uri="{BB962C8B-B14F-4D97-AF65-F5344CB8AC3E}">
        <p14:creationId xmlns:p14="http://schemas.microsoft.com/office/powerpoint/2010/main" val="3491795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B8A860-D4EC-4DDD-A9BF-0014AD6AED44}" type="datetimeFigureOut">
              <a:rPr lang="el-GR" smtClean="0"/>
              <a:t>12/12/2022</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312441F-ABF4-414E-8F9A-0BDECD6A5374}" type="slidenum">
              <a:rPr lang="el-GR" smtClean="0"/>
              <a:t>‹#›</a:t>
            </a:fld>
            <a:endParaRPr lang="el-GR"/>
          </a:p>
        </p:txBody>
      </p:sp>
    </p:spTree>
    <p:extLst>
      <p:ext uri="{BB962C8B-B14F-4D97-AF65-F5344CB8AC3E}">
        <p14:creationId xmlns:p14="http://schemas.microsoft.com/office/powerpoint/2010/main" val="651894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B8A860-D4EC-4DDD-A9BF-0014AD6AED44}" type="datetimeFigureOut">
              <a:rPr lang="el-GR" smtClean="0"/>
              <a:t>12/12/2022</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312441F-ABF4-414E-8F9A-0BDECD6A5374}" type="slidenum">
              <a:rPr lang="el-GR" smtClean="0"/>
              <a:t>‹#›</a:t>
            </a:fld>
            <a:endParaRPr lang="el-GR"/>
          </a:p>
        </p:txBody>
      </p:sp>
    </p:spTree>
    <p:extLst>
      <p:ext uri="{BB962C8B-B14F-4D97-AF65-F5344CB8AC3E}">
        <p14:creationId xmlns:p14="http://schemas.microsoft.com/office/powerpoint/2010/main" val="1427579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37B8A860-D4EC-4DDD-A9BF-0014AD6AED44}" type="datetimeFigureOut">
              <a:rPr lang="el-GR" smtClean="0"/>
              <a:t>12/12/2022</a:t>
            </a:fld>
            <a:endParaRPr lang="el-G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2312441F-ABF4-414E-8F9A-0BDECD6A5374}" type="slidenum">
              <a:rPr lang="el-GR" smtClean="0"/>
              <a:t>‹#›</a:t>
            </a:fld>
            <a:endParaRPr lang="el-GR"/>
          </a:p>
        </p:txBody>
      </p:sp>
    </p:spTree>
    <p:extLst>
      <p:ext uri="{BB962C8B-B14F-4D97-AF65-F5344CB8AC3E}">
        <p14:creationId xmlns:p14="http://schemas.microsoft.com/office/powerpoint/2010/main" val="4212329808"/>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 id="2147483765" r:id="rId12"/>
    <p:sldLayoutId id="2147483766" r:id="rId13"/>
    <p:sldLayoutId id="2147483767" r:id="rId14"/>
    <p:sldLayoutId id="2147483768" r:id="rId15"/>
    <p:sldLayoutId id="214748376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www.neagenia.gr/" TargetMode="External"/><Relationship Id="rId13" Type="http://schemas.openxmlformats.org/officeDocument/2006/relationships/hyperlink" Target="http://www.psy.gr/" TargetMode="External"/><Relationship Id="rId18" Type="http://schemas.openxmlformats.org/officeDocument/2006/relationships/hyperlink" Target="http://www.gcr.gr/" TargetMode="External"/><Relationship Id="rId26" Type="http://schemas.openxmlformats.org/officeDocument/2006/relationships/hyperlink" Target="http://www.18ano.gr/" TargetMode="External"/><Relationship Id="rId3" Type="http://schemas.openxmlformats.org/officeDocument/2006/relationships/hyperlink" Target="http://www.eopyy.gov.gr/" TargetMode="External"/><Relationship Id="rId21" Type="http://schemas.openxmlformats.org/officeDocument/2006/relationships/hyperlink" Target="http://www.posopsi.org/" TargetMode="External"/><Relationship Id="rId7" Type="http://schemas.openxmlformats.org/officeDocument/2006/relationships/hyperlink" Target="http://www.eom.gr/" TargetMode="External"/><Relationship Id="rId12" Type="http://schemas.openxmlformats.org/officeDocument/2006/relationships/hyperlink" Target="http://www.nhpsych.gr/" TargetMode="External"/><Relationship Id="rId17" Type="http://schemas.openxmlformats.org/officeDocument/2006/relationships/hyperlink" Target="http://www.synigoros.gr/" TargetMode="External"/><Relationship Id="rId25" Type="http://schemas.openxmlformats.org/officeDocument/2006/relationships/hyperlink" Target="http://www.kethea.gr/" TargetMode="External"/><Relationship Id="rId2" Type="http://schemas.openxmlformats.org/officeDocument/2006/relationships/hyperlink" Target="http://www.yyka.gov.gr/" TargetMode="External"/><Relationship Id="rId16" Type="http://schemas.openxmlformats.org/officeDocument/2006/relationships/hyperlink" Target="http://www.hlhr.gr/" TargetMode="External"/><Relationship Id="rId20" Type="http://schemas.openxmlformats.org/officeDocument/2006/relationships/hyperlink" Target="http://www.kinapsi.gr/" TargetMode="External"/><Relationship Id="rId29" Type="http://schemas.openxmlformats.org/officeDocument/2006/relationships/hyperlink" Target="http://www.ike.org.gr/" TargetMode="External"/><Relationship Id="rId1" Type="http://schemas.openxmlformats.org/officeDocument/2006/relationships/slideLayout" Target="../slideLayouts/slideLayout2.xml"/><Relationship Id="rId6" Type="http://schemas.openxmlformats.org/officeDocument/2006/relationships/hyperlink" Target="http://www.ekab.gr/" TargetMode="External"/><Relationship Id="rId11" Type="http://schemas.openxmlformats.org/officeDocument/2006/relationships/hyperlink" Target="http://www.psychoanalysis.gr/" TargetMode="External"/><Relationship Id="rId24" Type="http://schemas.openxmlformats.org/officeDocument/2006/relationships/hyperlink" Target="http://www.hamogelo.gr/" TargetMode="External"/><Relationship Id="rId5" Type="http://schemas.openxmlformats.org/officeDocument/2006/relationships/hyperlink" Target="http://www.okana.gr/" TargetMode="External"/><Relationship Id="rId15" Type="http://schemas.openxmlformats.org/officeDocument/2006/relationships/hyperlink" Target="http://www.ekka.org.gr/" TargetMode="External"/><Relationship Id="rId23" Type="http://schemas.openxmlformats.org/officeDocument/2006/relationships/hyperlink" Target="http://www.keelpno.gr/" TargetMode="External"/><Relationship Id="rId28" Type="http://schemas.openxmlformats.org/officeDocument/2006/relationships/hyperlink" Target="http://diktyoargos.blogspot.gr/" TargetMode="External"/><Relationship Id="rId10" Type="http://schemas.openxmlformats.org/officeDocument/2006/relationships/hyperlink" Target="http://www.psych.gr/" TargetMode="External"/><Relationship Id="rId19" Type="http://schemas.openxmlformats.org/officeDocument/2006/relationships/hyperlink" Target="http://autism-kastoria.blogspot.gr/" TargetMode="External"/><Relationship Id="rId4" Type="http://schemas.openxmlformats.org/officeDocument/2006/relationships/hyperlink" Target="http://www.eof.gr/" TargetMode="External"/><Relationship Id="rId9" Type="http://schemas.openxmlformats.org/officeDocument/2006/relationships/hyperlink" Target="http://www.pis.gr/" TargetMode="External"/><Relationship Id="rId14" Type="http://schemas.openxmlformats.org/officeDocument/2006/relationships/hyperlink" Target="http://www.hscap.gr/" TargetMode="External"/><Relationship Id="rId22" Type="http://schemas.openxmlformats.org/officeDocument/2006/relationships/hyperlink" Target="http://www.anagennisi.org.gr/" TargetMode="External"/><Relationship Id="rId27" Type="http://schemas.openxmlformats.org/officeDocument/2006/relationships/hyperlink" Target="http://www.asperger.gr/" TargetMode="External"/><Relationship Id="rId30" Type="http://schemas.openxmlformats.org/officeDocument/2006/relationships/hyperlink" Target="http://www.mdmgreece.gr/"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news.in.gr/science-technology/article/?aid=988521" TargetMode="External"/><Relationship Id="rId2" Type="http://schemas.openxmlformats.org/officeDocument/2006/relationships/hyperlink" Target="http://news.in.gr/science-technology/article/?aid=485972" TargetMode="External"/><Relationship Id="rId1" Type="http://schemas.openxmlformats.org/officeDocument/2006/relationships/slideLayout" Target="../slideLayouts/slideLayout2.xml"/><Relationship Id="rId5" Type="http://schemas.openxmlformats.org/officeDocument/2006/relationships/hyperlink" Target="http://www.sciencedirect.com/science/article/pii/S0022395612002804" TargetMode="External"/><Relationship Id="rId4" Type="http://schemas.openxmlformats.org/officeDocument/2006/relationships/hyperlink" Target="http://news.in.gr/science-technology/article/?aid=507612" TargetMode="Externa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biblioasi.gr/product_info.php?products_id=163817" TargetMode="External"/><Relationship Id="rId2" Type="http://schemas.openxmlformats.org/officeDocument/2006/relationships/hyperlink" Target="http://www.biblioasi.gr/product_info.php?products_id=126653" TargetMode="External"/><Relationship Id="rId1" Type="http://schemas.openxmlformats.org/officeDocument/2006/relationships/slideLayout" Target="../slideLayouts/slideLayout2.xml"/><Relationship Id="rId6" Type="http://schemas.openxmlformats.org/officeDocument/2006/relationships/hyperlink" Target="http://www.biblioasi.gr/product_info.php?products_id=29178" TargetMode="External"/><Relationship Id="rId5" Type="http://schemas.openxmlformats.org/officeDocument/2006/relationships/hyperlink" Target="http://www.biblioasi.gr/product_info.php?products_id=127463" TargetMode="External"/><Relationship Id="rId4" Type="http://schemas.openxmlformats.org/officeDocument/2006/relationships/hyperlink" Target="http://www.biblioasi.gr/product_info.php?products_id=109926"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Autofit/>
          </a:bodyPr>
          <a:lstStyle/>
          <a:p>
            <a:r>
              <a:rPr lang="el-GR" sz="3600" dirty="0"/>
              <a:t>Θεωρητικά θέματα κοινοτικής ψυχολογίας, κοινωνικής ψυχιατρικής και κοινωνιολογίας της ψυχικής υγείας </a:t>
            </a:r>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b="1" dirty="0"/>
              <a:t>THOMAS SZASZ</a:t>
            </a:r>
            <a:r>
              <a:rPr lang="el-GR" b="1" dirty="0"/>
              <a:t>: βασικές ιδέες (1)</a:t>
            </a:r>
            <a:endParaRPr lang="el-GR" dirty="0"/>
          </a:p>
        </p:txBody>
      </p:sp>
      <p:sp>
        <p:nvSpPr>
          <p:cNvPr id="3" name="2 - Θέση περιεχομένου"/>
          <p:cNvSpPr>
            <a:spLocks noGrp="1"/>
          </p:cNvSpPr>
          <p:nvPr>
            <p:ph idx="1"/>
          </p:nvPr>
        </p:nvSpPr>
        <p:spPr/>
        <p:txBody>
          <a:bodyPr>
            <a:normAutofit/>
          </a:bodyPr>
          <a:lstStyle/>
          <a:p>
            <a:r>
              <a:rPr lang="el-GR" dirty="0"/>
              <a:t>«Δεν υπάρχουν και δεν μπορούν να υπάρχουν καταχρήσεις στο πλαίσιο της θεσμικής ψυχιατρικής, ακριβώς επειδή </a:t>
            </a:r>
            <a:r>
              <a:rPr lang="el-GR" b="1" dirty="0"/>
              <a:t>η θεσμική ψυχιατρική αποτελεί μια κατάχρηση αφ’ εαυτής</a:t>
            </a:r>
            <a:r>
              <a:rPr lang="el-GR" dirty="0"/>
              <a:t>»</a:t>
            </a:r>
          </a:p>
          <a:p>
            <a:r>
              <a:rPr lang="el-GR" dirty="0"/>
              <a:t>«Με την ακριβόλογη έννοια της λέξης, δεν μπορεί να υπάρξει ιερατική, πολιτική ή ψυχιατρική επιστήμη. Το μόνο που μπορεί να υπάρξει είναι η κριτική τους»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b="1" dirty="0"/>
              <a:t>THOMAS SZASZ</a:t>
            </a:r>
            <a:r>
              <a:rPr lang="el-GR" b="1" dirty="0"/>
              <a:t>: βασικές ιδέες (2)</a:t>
            </a:r>
            <a:endParaRPr lang="el-GR" dirty="0"/>
          </a:p>
        </p:txBody>
      </p:sp>
      <p:sp>
        <p:nvSpPr>
          <p:cNvPr id="3" name="2 - Θέση περιεχομένου"/>
          <p:cNvSpPr>
            <a:spLocks noGrp="1"/>
          </p:cNvSpPr>
          <p:nvPr>
            <p:ph idx="1"/>
          </p:nvPr>
        </p:nvSpPr>
        <p:spPr/>
        <p:txBody>
          <a:bodyPr/>
          <a:lstStyle/>
          <a:p>
            <a:r>
              <a:rPr lang="el-GR" dirty="0"/>
              <a:t>Ψυχιατρική: Ψευδολογία ή επιστήμη των ψεμάτων</a:t>
            </a:r>
          </a:p>
          <a:p>
            <a:r>
              <a:rPr lang="el-GR" dirty="0"/>
              <a:t>Ψυχική αρρώστια: εσφαλμένη και παραπλανητική</a:t>
            </a:r>
          </a:p>
          <a:p>
            <a:r>
              <a:rPr lang="el-GR" dirty="0"/>
              <a:t>Ψυχίατρος και εξουσία</a:t>
            </a:r>
          </a:p>
          <a:p>
            <a:r>
              <a:rPr lang="el-GR" dirty="0"/>
              <a:t>Ψυχικά «ασθενής»: αυτός που δεν θέλει η δεν μπορεί να αναλάβει έναν καθιερωμένο κοινωνικό ρόλο</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Κοινωνιολογία της ψυχικής ασθένειας</a:t>
            </a:r>
          </a:p>
        </p:txBody>
      </p:sp>
      <p:sp>
        <p:nvSpPr>
          <p:cNvPr id="3" name="2 - Θέση περιεχομένου"/>
          <p:cNvSpPr>
            <a:spLocks noGrp="1"/>
          </p:cNvSpPr>
          <p:nvPr>
            <p:ph idx="1"/>
          </p:nvPr>
        </p:nvSpPr>
        <p:spPr/>
        <p:txBody>
          <a:bodyPr>
            <a:normAutofit/>
          </a:bodyPr>
          <a:lstStyle/>
          <a:p>
            <a:r>
              <a:rPr lang="el-GR" dirty="0"/>
              <a:t>Κοινωνικές τάξεις</a:t>
            </a:r>
          </a:p>
          <a:p>
            <a:r>
              <a:rPr lang="el-GR" dirty="0"/>
              <a:t>Ανισότητες</a:t>
            </a:r>
          </a:p>
          <a:p>
            <a:r>
              <a:rPr lang="el-GR" dirty="0"/>
              <a:t>Φύλο</a:t>
            </a:r>
          </a:p>
          <a:p>
            <a:r>
              <a:rPr lang="el-GR" dirty="0"/>
              <a:t>Ηλικία</a:t>
            </a:r>
          </a:p>
          <a:p>
            <a:r>
              <a:rPr lang="el-GR" dirty="0"/>
              <a:t>Ψυχιατρική και νομικός έλεγχος</a:t>
            </a:r>
          </a:p>
          <a:p>
            <a:r>
              <a:rPr lang="el-GR" dirty="0"/>
              <a:t>Χρήστες υπηρεσιών Ψυχικής Υγείας</a:t>
            </a:r>
          </a:p>
          <a:p>
            <a:r>
              <a:rPr lang="el-GR" dirty="0"/>
              <a:t>Οργάνωση της Ψυχιατρικής</a:t>
            </a:r>
          </a:p>
          <a:p>
            <a:r>
              <a:rPr lang="el-GR" dirty="0"/>
              <a:t>Η ηθική έννοια της θεραπείας</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a:extLst>
              <a:ext uri="{FF2B5EF4-FFF2-40B4-BE49-F238E27FC236}">
                <a16:creationId xmlns:a16="http://schemas.microsoft.com/office/drawing/2014/main" id="{8BF326BF-03B8-1E2C-0D97-8618AB9AC58A}"/>
              </a:ext>
            </a:extLst>
          </p:cNvPr>
          <p:cNvSpPr>
            <a:spLocks noGrp="1" noChangeArrowheads="1"/>
          </p:cNvSpPr>
          <p:nvPr>
            <p:ph type="title"/>
          </p:nvPr>
        </p:nvSpPr>
        <p:spPr>
          <a:xfrm>
            <a:off x="539750" y="0"/>
            <a:ext cx="8229600" cy="1143000"/>
          </a:xfrm>
          <a:noFill/>
          <a:ln/>
        </p:spPr>
        <p:txBody>
          <a:bodyPr>
            <a:normAutofit fontScale="90000"/>
          </a:bodyPr>
          <a:lstStyle/>
          <a:p>
            <a:r>
              <a:rPr lang="el-GR" altLang="pl-PL" sz="3600"/>
              <a:t>Κοινοτική Ψυχική Υγεία (Υγιεινή) (</a:t>
            </a:r>
            <a:r>
              <a:rPr lang="en-US" altLang="pl-PL" sz="3600"/>
              <a:t>Community Mental Health)</a:t>
            </a:r>
            <a:r>
              <a:rPr lang="el-GR" altLang="pl-PL" sz="3600"/>
              <a:t>:</a:t>
            </a:r>
            <a:r>
              <a:rPr lang="el-GR" altLang="pl-PL" sz="4000"/>
              <a:t> </a:t>
            </a:r>
          </a:p>
        </p:txBody>
      </p:sp>
      <p:sp>
        <p:nvSpPr>
          <p:cNvPr id="117763" name="Rectangle 3">
            <a:extLst>
              <a:ext uri="{FF2B5EF4-FFF2-40B4-BE49-F238E27FC236}">
                <a16:creationId xmlns:a16="http://schemas.microsoft.com/office/drawing/2014/main" id="{CECD72EA-7452-E66F-2399-A78569ABEF1A}"/>
              </a:ext>
            </a:extLst>
          </p:cNvPr>
          <p:cNvSpPr>
            <a:spLocks noGrp="1" noChangeArrowheads="1"/>
          </p:cNvSpPr>
          <p:nvPr>
            <p:ph type="body" idx="1"/>
          </p:nvPr>
        </p:nvSpPr>
        <p:spPr>
          <a:xfrm>
            <a:off x="468313" y="1628775"/>
            <a:ext cx="8229600" cy="4525963"/>
          </a:xfrm>
          <a:noFill/>
          <a:ln/>
        </p:spPr>
        <p:txBody>
          <a:bodyPr/>
          <a:lstStyle/>
          <a:p>
            <a:r>
              <a:rPr lang="el-GR" altLang="pl-PL"/>
              <a:t>Περιλαμβάνει όλες τις δραστηριότητες που ασκούνται </a:t>
            </a:r>
            <a:r>
              <a:rPr lang="el-GR" altLang="pl-PL" b="1"/>
              <a:t>έξω από ψυχιατρικές υπηρεσίες</a:t>
            </a:r>
            <a:r>
              <a:rPr lang="el-GR" altLang="pl-PL"/>
              <a:t>, οι οποίες απαιτούνται για την ανάπτυξη και οργάνωση κάθε υπηρεσίας ή προγράμματος στην κοινότητα και οι οποίες επηρεάζουν όλες τις προσπάθειες που κάνει η κοινότητα για την προαγωγή της  ψυχικής υγείας και την πρόληψη ή τον έλεγχο των ψυχικών διαταραχών.</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70B9D2B4-1534-7B4B-9FA5-D66B6FF0D9EB}"/>
              </a:ext>
            </a:extLst>
          </p:cNvPr>
          <p:cNvSpPr>
            <a:spLocks noGrp="1" noChangeArrowheads="1"/>
          </p:cNvSpPr>
          <p:nvPr>
            <p:ph type="title"/>
          </p:nvPr>
        </p:nvSpPr>
        <p:spPr>
          <a:noFill/>
          <a:ln/>
        </p:spPr>
        <p:txBody>
          <a:bodyPr/>
          <a:lstStyle/>
          <a:p>
            <a:r>
              <a:rPr lang="el-GR" altLang="pl-PL"/>
              <a:t>Κοινοτική Ψυχική Υγεία</a:t>
            </a:r>
          </a:p>
        </p:txBody>
      </p:sp>
      <p:sp>
        <p:nvSpPr>
          <p:cNvPr id="118787" name="Rectangle 3">
            <a:extLst>
              <a:ext uri="{FF2B5EF4-FFF2-40B4-BE49-F238E27FC236}">
                <a16:creationId xmlns:a16="http://schemas.microsoft.com/office/drawing/2014/main" id="{CE2F5A56-F99B-785A-52D4-BC75084F0A0B}"/>
              </a:ext>
            </a:extLst>
          </p:cNvPr>
          <p:cNvSpPr>
            <a:spLocks noGrp="1" noChangeArrowheads="1"/>
          </p:cNvSpPr>
          <p:nvPr>
            <p:ph type="body" idx="1"/>
          </p:nvPr>
        </p:nvSpPr>
        <p:spPr>
          <a:noFill/>
          <a:ln/>
        </p:spPr>
        <p:txBody>
          <a:bodyPr/>
          <a:lstStyle/>
          <a:p>
            <a:r>
              <a:rPr lang="el-GR" altLang="pl-PL"/>
              <a:t>Οι ψυχικές αρρώστιες είναι σαν όλες τις άλλες αρρώστιες και μπορούν να αντιμετωπιστούν έξω από το ψυχιατρείο, στην κοινότητα, με τη βοήθεια της ίδιας της κοινότητας. </a:t>
            </a:r>
          </a:p>
          <a:p>
            <a:r>
              <a:rPr lang="el-GR" altLang="pl-PL"/>
              <a:t>Σημασία περιβάλλοντος (κοινωνικού και πολιτιστικού) κατά την έναρξη ή τη διαδρομή μιας ψυχικής αρρώστιας. </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a:extLst>
              <a:ext uri="{FF2B5EF4-FFF2-40B4-BE49-F238E27FC236}">
                <a16:creationId xmlns:a16="http://schemas.microsoft.com/office/drawing/2014/main" id="{96FF04E6-BD84-485C-B5A2-72930CDBF91B}"/>
              </a:ext>
            </a:extLst>
          </p:cNvPr>
          <p:cNvSpPr>
            <a:spLocks noGrp="1" noChangeArrowheads="1"/>
          </p:cNvSpPr>
          <p:nvPr>
            <p:ph type="title"/>
          </p:nvPr>
        </p:nvSpPr>
        <p:spPr>
          <a:xfrm>
            <a:off x="755650" y="0"/>
            <a:ext cx="8229600" cy="1143000"/>
          </a:xfrm>
          <a:noFill/>
          <a:ln/>
        </p:spPr>
        <p:txBody>
          <a:bodyPr>
            <a:normAutofit fontScale="90000"/>
          </a:bodyPr>
          <a:lstStyle/>
          <a:p>
            <a:r>
              <a:rPr lang="el-GR" altLang="pl-PL" sz="3600"/>
              <a:t>Κοινοτική Ψυχική Υγεία: ιστορική αναδρομή</a:t>
            </a:r>
          </a:p>
        </p:txBody>
      </p:sp>
      <p:sp>
        <p:nvSpPr>
          <p:cNvPr id="119811" name="Rectangle 3">
            <a:extLst>
              <a:ext uri="{FF2B5EF4-FFF2-40B4-BE49-F238E27FC236}">
                <a16:creationId xmlns:a16="http://schemas.microsoft.com/office/drawing/2014/main" id="{7C71C26D-BB83-1C46-2C11-179AB7E928A8}"/>
              </a:ext>
            </a:extLst>
          </p:cNvPr>
          <p:cNvSpPr>
            <a:spLocks noGrp="1" noChangeArrowheads="1"/>
          </p:cNvSpPr>
          <p:nvPr>
            <p:ph type="body" idx="1"/>
          </p:nvPr>
        </p:nvSpPr>
        <p:spPr>
          <a:noFill/>
          <a:ln/>
        </p:spPr>
        <p:txBody>
          <a:bodyPr/>
          <a:lstStyle/>
          <a:p>
            <a:r>
              <a:rPr lang="en-US" altLang="pl-PL"/>
              <a:t>Beers (</a:t>
            </a:r>
            <a:r>
              <a:rPr lang="el-GR" altLang="pl-PL"/>
              <a:t>ΗΠΑ): Ανάπτυξη κινήματος ψυχικής υγείας</a:t>
            </a:r>
          </a:p>
          <a:p>
            <a:r>
              <a:rPr lang="el-GR" altLang="pl-PL"/>
              <a:t>Μ</a:t>
            </a:r>
            <a:r>
              <a:rPr lang="en-US" altLang="pl-PL"/>
              <a:t>eyer: </a:t>
            </a:r>
            <a:r>
              <a:rPr lang="el-GR" altLang="pl-PL"/>
              <a:t>κοινωνικοί παράγοντες στη μελέτης της ψυχοπαθολογίας</a:t>
            </a:r>
          </a:p>
          <a:p>
            <a:r>
              <a:rPr lang="en-US" altLang="pl-PL"/>
              <a:t>Frued: </a:t>
            </a:r>
            <a:r>
              <a:rPr lang="el-GR" altLang="pl-PL"/>
              <a:t>ψυχοθεραπευτική αντιμετώπιση</a:t>
            </a:r>
          </a:p>
          <a:p>
            <a:r>
              <a:rPr lang="en-US" altLang="pl-PL"/>
              <a:t>Sullivan: </a:t>
            </a:r>
            <a:r>
              <a:rPr lang="el-GR" altLang="pl-PL"/>
              <a:t>κοινωνική θεραπεία ψυχώσεων</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a:extLst>
              <a:ext uri="{FF2B5EF4-FFF2-40B4-BE49-F238E27FC236}">
                <a16:creationId xmlns:a16="http://schemas.microsoft.com/office/drawing/2014/main" id="{FF227B7E-85D8-57AB-7A53-447DBD97989E}"/>
              </a:ext>
            </a:extLst>
          </p:cNvPr>
          <p:cNvSpPr>
            <a:spLocks noGrp="1" noChangeArrowheads="1"/>
          </p:cNvSpPr>
          <p:nvPr>
            <p:ph type="title"/>
          </p:nvPr>
        </p:nvSpPr>
        <p:spPr>
          <a:xfrm>
            <a:off x="611188" y="0"/>
            <a:ext cx="8229600" cy="1143000"/>
          </a:xfrm>
          <a:noFill/>
          <a:ln/>
        </p:spPr>
        <p:txBody>
          <a:bodyPr>
            <a:normAutofit fontScale="90000"/>
          </a:bodyPr>
          <a:lstStyle/>
          <a:p>
            <a:r>
              <a:rPr lang="el-GR" altLang="pl-PL" sz="3600"/>
              <a:t>Κοινοτική Ψυχική Υγεία: ιστορική αναδρομή</a:t>
            </a:r>
          </a:p>
        </p:txBody>
      </p:sp>
      <p:sp>
        <p:nvSpPr>
          <p:cNvPr id="120835" name="Rectangle 3">
            <a:extLst>
              <a:ext uri="{FF2B5EF4-FFF2-40B4-BE49-F238E27FC236}">
                <a16:creationId xmlns:a16="http://schemas.microsoft.com/office/drawing/2014/main" id="{3B321131-51E1-6DE4-14F0-E98B62F3BCAC}"/>
              </a:ext>
            </a:extLst>
          </p:cNvPr>
          <p:cNvSpPr>
            <a:spLocks noGrp="1" noChangeArrowheads="1"/>
          </p:cNvSpPr>
          <p:nvPr>
            <p:ph type="body" idx="1"/>
          </p:nvPr>
        </p:nvSpPr>
        <p:spPr>
          <a:noFill/>
          <a:ln/>
        </p:spPr>
        <p:txBody>
          <a:bodyPr>
            <a:normAutofit fontScale="85000" lnSpcReduction="10000"/>
          </a:bodyPr>
          <a:lstStyle/>
          <a:p>
            <a:pPr>
              <a:lnSpc>
                <a:spcPct val="80000"/>
              </a:lnSpc>
            </a:pPr>
            <a:r>
              <a:rPr lang="el-GR" altLang="pl-PL" sz="2400"/>
              <a:t>1930, Βρετανία : εξωασυλιακή ψυχιατρική αγωγή</a:t>
            </a:r>
          </a:p>
          <a:p>
            <a:pPr>
              <a:lnSpc>
                <a:spcPct val="80000"/>
              </a:lnSpc>
            </a:pPr>
            <a:r>
              <a:rPr lang="el-GR" altLang="pl-PL" sz="2400"/>
              <a:t>1936, Άμστερνταμ: υπηρεσίες ψυχικής υγιεινής, θεραπεία στο σπίτι</a:t>
            </a:r>
          </a:p>
          <a:p>
            <a:pPr>
              <a:lnSpc>
                <a:spcPct val="80000"/>
              </a:lnSpc>
            </a:pPr>
            <a:r>
              <a:rPr lang="el-GR" altLang="pl-PL" sz="2400"/>
              <a:t>«Κοινωνική Ψυχιατρική»: καθιερώθηκε το ’30, κύκλοι κοινωνιολόγων, ΗΠΑ. </a:t>
            </a:r>
          </a:p>
          <a:p>
            <a:pPr>
              <a:lnSpc>
                <a:spcPct val="80000"/>
              </a:lnSpc>
            </a:pPr>
            <a:r>
              <a:rPr lang="el-GR" altLang="pl-PL" sz="2400"/>
              <a:t>1946: ΕΣΥ στην Βρετανία, εξωτερικά ψυχιατρικά ιατρεία, Εθνικό Ινστιτούτο Ψυχικής Υγείας-ΗΠΑ</a:t>
            </a:r>
          </a:p>
          <a:p>
            <a:pPr>
              <a:lnSpc>
                <a:spcPct val="80000"/>
              </a:lnSpc>
            </a:pPr>
            <a:r>
              <a:rPr lang="el-GR" altLang="pl-PL" sz="2400"/>
              <a:t>1960, Γαλλία: ψυχιατρική τομεοποίηση</a:t>
            </a:r>
          </a:p>
          <a:p>
            <a:pPr>
              <a:lnSpc>
                <a:spcPct val="80000"/>
              </a:lnSpc>
            </a:pPr>
            <a:r>
              <a:rPr lang="el-GR" altLang="pl-PL" sz="2400"/>
              <a:t>1978, Ιταλία: κλείσιμο ψυχιατρείων</a:t>
            </a:r>
          </a:p>
          <a:p>
            <a:pPr>
              <a:lnSpc>
                <a:spcPct val="80000"/>
              </a:lnSpc>
            </a:pPr>
            <a:r>
              <a:rPr lang="el-GR" altLang="pl-PL" sz="2400"/>
              <a:t>ΕΣΣΔ (από 1930): «θάλαμος ημερήσιας διαμονή» (νοσοκομείο ημέρας)</a:t>
            </a:r>
          </a:p>
          <a:p>
            <a:pPr>
              <a:lnSpc>
                <a:spcPct val="80000"/>
              </a:lnSpc>
            </a:pPr>
            <a:r>
              <a:rPr lang="el-GR" altLang="pl-PL" sz="2400"/>
              <a:t>1963, ΗΠΑ: πρώτα Κέντρα Κοινοτική Ψυχικής Υγιεινής.</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a:extLst>
              <a:ext uri="{FF2B5EF4-FFF2-40B4-BE49-F238E27FC236}">
                <a16:creationId xmlns:a16="http://schemas.microsoft.com/office/drawing/2014/main" id="{2798ACC7-9202-7042-7503-BC87AE369E21}"/>
              </a:ext>
            </a:extLst>
          </p:cNvPr>
          <p:cNvSpPr>
            <a:spLocks noGrp="1" noChangeArrowheads="1"/>
          </p:cNvSpPr>
          <p:nvPr>
            <p:ph type="title"/>
          </p:nvPr>
        </p:nvSpPr>
        <p:spPr>
          <a:noFill/>
          <a:ln/>
        </p:spPr>
        <p:txBody>
          <a:bodyPr/>
          <a:lstStyle/>
          <a:p>
            <a:r>
              <a:rPr lang="el-GR" altLang="pl-PL"/>
              <a:t>Κοινοτική Ψυχιατρική</a:t>
            </a:r>
          </a:p>
        </p:txBody>
      </p:sp>
      <p:sp>
        <p:nvSpPr>
          <p:cNvPr id="121859" name="Rectangle 3">
            <a:extLst>
              <a:ext uri="{FF2B5EF4-FFF2-40B4-BE49-F238E27FC236}">
                <a16:creationId xmlns:a16="http://schemas.microsoft.com/office/drawing/2014/main" id="{50F8F130-3952-AC76-8CF2-5594D84F6D0A}"/>
              </a:ext>
            </a:extLst>
          </p:cNvPr>
          <p:cNvSpPr>
            <a:spLocks noGrp="1" noChangeArrowheads="1"/>
          </p:cNvSpPr>
          <p:nvPr>
            <p:ph type="body" idx="1"/>
          </p:nvPr>
        </p:nvSpPr>
        <p:spPr>
          <a:noFill/>
          <a:ln/>
        </p:spPr>
        <p:txBody>
          <a:bodyPr/>
          <a:lstStyle/>
          <a:p>
            <a:pPr algn="just"/>
            <a:r>
              <a:rPr lang="el-GR" altLang="pl-PL" i="1"/>
              <a:t>Αναφέρεται στη χρήση όλων των διαθέσιμων δυνάμεων, πόρων και τεχνικών που ευοδώνουν την οικονομικά εφικτή θεραπεία του ψυχιατρικά αρρώστου στην κοινότητά του</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a:extLst>
              <a:ext uri="{FF2B5EF4-FFF2-40B4-BE49-F238E27FC236}">
                <a16:creationId xmlns:a16="http://schemas.microsoft.com/office/drawing/2014/main" id="{E25895CE-946E-714A-9D3C-8A5F50B41625}"/>
              </a:ext>
            </a:extLst>
          </p:cNvPr>
          <p:cNvSpPr>
            <a:spLocks noGrp="1" noChangeArrowheads="1"/>
          </p:cNvSpPr>
          <p:nvPr>
            <p:ph type="title"/>
          </p:nvPr>
        </p:nvSpPr>
        <p:spPr>
          <a:noFill/>
          <a:ln/>
        </p:spPr>
        <p:txBody>
          <a:bodyPr/>
          <a:lstStyle/>
          <a:p>
            <a:r>
              <a:rPr lang="el-GR" altLang="pl-PL" sz="3200"/>
              <a:t>Βασικές αρχές Κοινοτικής Ψυχιατρικής (</a:t>
            </a:r>
            <a:r>
              <a:rPr lang="en-US" altLang="pl-PL" sz="3200"/>
              <a:t>Caplan, 1964)</a:t>
            </a:r>
            <a:endParaRPr lang="el-GR" altLang="pl-PL" sz="3200"/>
          </a:p>
        </p:txBody>
      </p:sp>
      <p:sp>
        <p:nvSpPr>
          <p:cNvPr id="122883" name="Rectangle 3">
            <a:extLst>
              <a:ext uri="{FF2B5EF4-FFF2-40B4-BE49-F238E27FC236}">
                <a16:creationId xmlns:a16="http://schemas.microsoft.com/office/drawing/2014/main" id="{09D14D7B-B252-DC5E-BC70-260DB17290BD}"/>
              </a:ext>
            </a:extLst>
          </p:cNvPr>
          <p:cNvSpPr>
            <a:spLocks noGrp="1" noChangeArrowheads="1"/>
          </p:cNvSpPr>
          <p:nvPr>
            <p:ph type="body" idx="1"/>
          </p:nvPr>
        </p:nvSpPr>
        <p:spPr>
          <a:noFill/>
          <a:ln/>
        </p:spPr>
        <p:txBody>
          <a:bodyPr/>
          <a:lstStyle/>
          <a:p>
            <a:pPr>
              <a:buFontTx/>
              <a:buNone/>
            </a:pPr>
            <a:r>
              <a:rPr lang="el-GR" altLang="pl-PL"/>
              <a:t>1)Η </a:t>
            </a:r>
            <a:r>
              <a:rPr lang="el-GR" altLang="pl-PL" i="1"/>
              <a:t>αρχή της ολοκληρωμένης παροχής</a:t>
            </a:r>
            <a:r>
              <a:rPr lang="el-GR" altLang="pl-PL"/>
              <a:t> (</a:t>
            </a:r>
            <a:r>
              <a:rPr lang="en-US" altLang="pl-PL"/>
              <a:t>comprehensiveness)</a:t>
            </a:r>
            <a:r>
              <a:rPr lang="el-GR" altLang="pl-PL"/>
              <a:t>: μέγιστο δυνατό αποτέλεσμα, σύντομο χρονικό διάστημα, μικρότερο δυνατό κόστος</a:t>
            </a:r>
          </a:p>
          <a:p>
            <a:pPr>
              <a:buFontTx/>
              <a:buNone/>
            </a:pPr>
            <a:r>
              <a:rPr lang="el-GR" altLang="pl-PL"/>
              <a:t>2)</a:t>
            </a:r>
            <a:r>
              <a:rPr lang="el-GR" altLang="pl-PL" i="1"/>
              <a:t>Αρχή της τομεοποίησης</a:t>
            </a:r>
            <a:r>
              <a:rPr lang="el-GR" altLang="pl-PL"/>
              <a:t> (</a:t>
            </a:r>
            <a:r>
              <a:rPr lang="en-US" altLang="pl-PL"/>
              <a:t>cachmentation, sectorization)</a:t>
            </a:r>
            <a:r>
              <a:rPr lang="el-GR" altLang="pl-PL"/>
              <a:t>, δηλ. της παροχής υπηρεσιών σε συγκεκριμένο γεωγραφικό χώρο. </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a:extLst>
              <a:ext uri="{FF2B5EF4-FFF2-40B4-BE49-F238E27FC236}">
                <a16:creationId xmlns:a16="http://schemas.microsoft.com/office/drawing/2014/main" id="{A69182D7-5369-D3C6-4D3D-4139C9647D68}"/>
              </a:ext>
            </a:extLst>
          </p:cNvPr>
          <p:cNvSpPr>
            <a:spLocks noGrp="1" noChangeArrowheads="1"/>
          </p:cNvSpPr>
          <p:nvPr>
            <p:ph type="title"/>
          </p:nvPr>
        </p:nvSpPr>
        <p:spPr>
          <a:xfrm>
            <a:off x="468313" y="0"/>
            <a:ext cx="8229600" cy="1143000"/>
          </a:xfrm>
          <a:noFill/>
          <a:ln/>
        </p:spPr>
        <p:txBody>
          <a:bodyPr>
            <a:normAutofit fontScale="90000"/>
          </a:bodyPr>
          <a:lstStyle/>
          <a:p>
            <a:r>
              <a:rPr lang="el-GR" altLang="pl-PL" sz="3600"/>
              <a:t>Βασικές αρχές Κοινοτικής Ψυχιατρικής (</a:t>
            </a:r>
            <a:r>
              <a:rPr lang="en-US" altLang="pl-PL" sz="3600"/>
              <a:t>Caplan, 1964)</a:t>
            </a:r>
            <a:endParaRPr lang="el-GR" altLang="pl-PL" sz="3600"/>
          </a:p>
        </p:txBody>
      </p:sp>
      <p:sp>
        <p:nvSpPr>
          <p:cNvPr id="123907" name="Rectangle 3">
            <a:extLst>
              <a:ext uri="{FF2B5EF4-FFF2-40B4-BE49-F238E27FC236}">
                <a16:creationId xmlns:a16="http://schemas.microsoft.com/office/drawing/2014/main" id="{3B884E37-A182-F3C0-3C3E-88597874D981}"/>
              </a:ext>
            </a:extLst>
          </p:cNvPr>
          <p:cNvSpPr>
            <a:spLocks noGrp="1" noChangeArrowheads="1"/>
          </p:cNvSpPr>
          <p:nvPr>
            <p:ph type="body" idx="1"/>
          </p:nvPr>
        </p:nvSpPr>
        <p:spPr>
          <a:noFill/>
          <a:ln/>
        </p:spPr>
        <p:txBody>
          <a:bodyPr>
            <a:normAutofit fontScale="85000" lnSpcReduction="20000"/>
          </a:bodyPr>
          <a:lstStyle/>
          <a:p>
            <a:r>
              <a:rPr lang="el-GR" altLang="pl-PL" sz="2800"/>
              <a:t>3) </a:t>
            </a:r>
            <a:r>
              <a:rPr lang="el-GR" altLang="pl-PL" sz="2800" i="1"/>
              <a:t>Η αρχή του θεραπευτικού συνεχούς </a:t>
            </a:r>
            <a:r>
              <a:rPr lang="el-GR" altLang="pl-PL" sz="2800"/>
              <a:t>(</a:t>
            </a:r>
            <a:r>
              <a:rPr lang="en-US" altLang="pl-PL" sz="2800"/>
              <a:t>continuity of care)</a:t>
            </a:r>
            <a:r>
              <a:rPr lang="el-GR" altLang="pl-PL" sz="2800"/>
              <a:t> από τον ίδιο θεραπευτή σε όλες τις φάσεις της αρρώστιας.</a:t>
            </a:r>
          </a:p>
          <a:p>
            <a:r>
              <a:rPr lang="el-GR" altLang="pl-PL" sz="2800"/>
              <a:t>4) (διατυπωμένη το 1983) Η </a:t>
            </a:r>
            <a:r>
              <a:rPr lang="el-GR" altLang="pl-PL" sz="2800" i="1"/>
              <a:t>αρχή της ανταποκριτικότητας: </a:t>
            </a:r>
            <a:r>
              <a:rPr lang="el-GR" altLang="pl-PL" sz="2800"/>
              <a:t>η προσέλευση του κοινού στο ΚΚΨΥ είναι ανάλογη με την ανάπτυξη του δικτύου παραπομπών, που γίνεται μέσα από τη συνεργασία του κέντρου με τις ιατροκοινωνικές υπηρεσίες της κοινότητας. </a:t>
            </a:r>
            <a:endParaRPr lang="el-GR" altLang="pl-PL" sz="2800" i="1"/>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a:t>Michel Foucault (1926-1984)</a:t>
            </a:r>
            <a:endParaRPr lang="el-GR" dirty="0"/>
          </a:p>
        </p:txBody>
      </p:sp>
      <p:sp>
        <p:nvSpPr>
          <p:cNvPr id="3" name="2 - Θέση περιεχομένου"/>
          <p:cNvSpPr>
            <a:spLocks noGrp="1"/>
          </p:cNvSpPr>
          <p:nvPr>
            <p:ph idx="1"/>
          </p:nvPr>
        </p:nvSpPr>
        <p:spPr/>
        <p:txBody>
          <a:bodyPr/>
          <a:lstStyle/>
          <a:p>
            <a:endParaRPr lang="el-GR" dirty="0"/>
          </a:p>
          <a:p>
            <a:r>
              <a:rPr lang="el-GR" dirty="0"/>
              <a:t>«Η ιστορία της τρέλας»</a:t>
            </a:r>
          </a:p>
          <a:p>
            <a:r>
              <a:rPr lang="el-GR" dirty="0"/>
              <a:t>«Η τάξη των πραγμάτων»</a:t>
            </a:r>
          </a:p>
          <a:p>
            <a:r>
              <a:rPr lang="el-GR" dirty="0"/>
              <a:t>«Η ιστορία της σεξουαλικότητας»</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a:extLst>
              <a:ext uri="{FF2B5EF4-FFF2-40B4-BE49-F238E27FC236}">
                <a16:creationId xmlns:a16="http://schemas.microsoft.com/office/drawing/2014/main" id="{717425D9-FAA0-F32A-FE51-7A0D71FF4D76}"/>
              </a:ext>
            </a:extLst>
          </p:cNvPr>
          <p:cNvSpPr>
            <a:spLocks noGrp="1" noChangeArrowheads="1"/>
          </p:cNvSpPr>
          <p:nvPr>
            <p:ph type="title"/>
          </p:nvPr>
        </p:nvSpPr>
        <p:spPr/>
        <p:txBody>
          <a:bodyPr>
            <a:normAutofit fontScale="90000"/>
          </a:bodyPr>
          <a:lstStyle/>
          <a:p>
            <a:r>
              <a:rPr lang="el-GR" altLang="pl-PL" sz="4000"/>
              <a:t>Κοινοτική ψυχική υγεία-Υπηρεσίες ψυχικής υγείας</a:t>
            </a:r>
          </a:p>
        </p:txBody>
      </p:sp>
      <p:sp>
        <p:nvSpPr>
          <p:cNvPr id="111619" name="Rectangle 3">
            <a:extLst>
              <a:ext uri="{FF2B5EF4-FFF2-40B4-BE49-F238E27FC236}">
                <a16:creationId xmlns:a16="http://schemas.microsoft.com/office/drawing/2014/main" id="{78E099B7-15EF-803D-81A2-7C30B2D32CB7}"/>
              </a:ext>
            </a:extLst>
          </p:cNvPr>
          <p:cNvSpPr>
            <a:spLocks noGrp="1" noChangeArrowheads="1"/>
          </p:cNvSpPr>
          <p:nvPr>
            <p:ph type="body" idx="1"/>
          </p:nvPr>
        </p:nvSpPr>
        <p:spPr/>
        <p:txBody>
          <a:bodyPr>
            <a:normAutofit fontScale="70000" lnSpcReduction="20000"/>
          </a:bodyPr>
          <a:lstStyle/>
          <a:p>
            <a:pPr>
              <a:lnSpc>
                <a:spcPct val="80000"/>
              </a:lnSpc>
            </a:pPr>
            <a:r>
              <a:rPr lang="el-GR" altLang="pl-PL" sz="2400"/>
              <a:t>Ψυχιατρικά νοσοκομεία</a:t>
            </a:r>
          </a:p>
          <a:p>
            <a:pPr>
              <a:lnSpc>
                <a:spcPct val="80000"/>
              </a:lnSpc>
            </a:pPr>
            <a:r>
              <a:rPr lang="el-GR" altLang="pl-PL" sz="2400"/>
              <a:t>Ψυχιατρικά-παιδοψυχιατρικά τμήματα γενικών νοσοκομείων</a:t>
            </a:r>
          </a:p>
          <a:p>
            <a:pPr>
              <a:lnSpc>
                <a:spcPct val="80000"/>
              </a:lnSpc>
            </a:pPr>
            <a:r>
              <a:rPr lang="el-GR" altLang="pl-PL" sz="2400"/>
              <a:t>Κέντρα Ψυχικής Υγείας</a:t>
            </a:r>
          </a:p>
          <a:p>
            <a:pPr>
              <a:lnSpc>
                <a:spcPct val="80000"/>
              </a:lnSpc>
            </a:pPr>
            <a:r>
              <a:rPr lang="el-GR" altLang="pl-PL" sz="2400"/>
              <a:t>Δομές αποασυλοποίησης, αυτόνομης διαβίωσης-Ψυχαργώς</a:t>
            </a:r>
          </a:p>
          <a:p>
            <a:pPr>
              <a:lnSpc>
                <a:spcPct val="80000"/>
              </a:lnSpc>
            </a:pPr>
            <a:r>
              <a:rPr lang="el-GR" altLang="pl-PL" sz="2400"/>
              <a:t>Θεραπευτικές μονάδες θεραπείας εξαρτημένων ατόμων</a:t>
            </a:r>
          </a:p>
          <a:p>
            <a:pPr>
              <a:lnSpc>
                <a:spcPct val="80000"/>
              </a:lnSpc>
            </a:pPr>
            <a:r>
              <a:rPr lang="el-GR" altLang="pl-PL" sz="2400"/>
              <a:t>Κέντρα διάγνωσης και υποστήριξης παιδιών (ΚΕΔΔΥ)</a:t>
            </a:r>
          </a:p>
          <a:p>
            <a:pPr>
              <a:lnSpc>
                <a:spcPct val="80000"/>
              </a:lnSpc>
            </a:pPr>
            <a:r>
              <a:rPr lang="el-GR" altLang="pl-PL" sz="2400"/>
              <a:t>Ιδρύματα παιδιών/ατόμων με ειδικές ανάγκες</a:t>
            </a:r>
          </a:p>
          <a:p>
            <a:pPr>
              <a:lnSpc>
                <a:spcPct val="80000"/>
              </a:lnSpc>
            </a:pPr>
            <a:r>
              <a:rPr lang="el-GR" altLang="pl-PL" sz="2400"/>
              <a:t>Ειδικά σχολεία όλων των βαθμίδων</a:t>
            </a:r>
          </a:p>
          <a:p>
            <a:pPr>
              <a:lnSpc>
                <a:spcPct val="80000"/>
              </a:lnSpc>
            </a:pPr>
            <a:r>
              <a:rPr lang="el-GR" altLang="pl-PL" sz="2400"/>
              <a:t>Εταιρίες-Σωματεία, νομικά πρόσωπα ιδιωτικού δικαίου</a:t>
            </a:r>
          </a:p>
          <a:p>
            <a:pPr>
              <a:lnSpc>
                <a:spcPct val="80000"/>
              </a:lnSpc>
            </a:pPr>
            <a:r>
              <a:rPr lang="el-GR" altLang="pl-PL" sz="2400"/>
              <a:t>Γηροκομεία</a:t>
            </a:r>
          </a:p>
          <a:p>
            <a:pPr>
              <a:lnSpc>
                <a:spcPct val="80000"/>
              </a:lnSpc>
            </a:pPr>
            <a:endParaRPr lang="el-GR" altLang="pl-PL" sz="24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F79DE0FA-1ED0-81BD-0168-BA334E5A1B55}"/>
              </a:ext>
            </a:extLst>
          </p:cNvPr>
          <p:cNvSpPr>
            <a:spLocks noGrp="1" noChangeArrowheads="1"/>
          </p:cNvSpPr>
          <p:nvPr>
            <p:ph type="title"/>
          </p:nvPr>
        </p:nvSpPr>
        <p:spPr/>
        <p:txBody>
          <a:bodyPr/>
          <a:lstStyle/>
          <a:p>
            <a:r>
              <a:rPr lang="el-GR" altLang="pl-PL"/>
              <a:t>Κέντρα Ψυχικής Υγείας</a:t>
            </a:r>
          </a:p>
        </p:txBody>
      </p:sp>
      <p:sp>
        <p:nvSpPr>
          <p:cNvPr id="114691" name="Rectangle 3">
            <a:extLst>
              <a:ext uri="{FF2B5EF4-FFF2-40B4-BE49-F238E27FC236}">
                <a16:creationId xmlns:a16="http://schemas.microsoft.com/office/drawing/2014/main" id="{6F468A2A-9DAC-CD9E-4FFE-9C4EDA4A6795}"/>
              </a:ext>
            </a:extLst>
          </p:cNvPr>
          <p:cNvSpPr>
            <a:spLocks noGrp="1" noChangeArrowheads="1"/>
          </p:cNvSpPr>
          <p:nvPr>
            <p:ph type="body" idx="1"/>
          </p:nvPr>
        </p:nvSpPr>
        <p:spPr/>
        <p:txBody>
          <a:bodyPr/>
          <a:lstStyle/>
          <a:p>
            <a:r>
              <a:rPr lang="el-GR" altLang="pl-PL"/>
              <a:t>Διάγνωση</a:t>
            </a:r>
          </a:p>
          <a:p>
            <a:r>
              <a:rPr lang="el-GR" altLang="pl-PL"/>
              <a:t>Ατομική θεραπεία</a:t>
            </a:r>
          </a:p>
          <a:p>
            <a:r>
              <a:rPr lang="el-GR" altLang="pl-PL"/>
              <a:t>Ομαδική θεραπεία</a:t>
            </a:r>
          </a:p>
          <a:p>
            <a:r>
              <a:rPr lang="el-GR" altLang="pl-PL"/>
              <a:t>Θεραπεία οικογένειας</a:t>
            </a:r>
          </a:p>
          <a:p>
            <a:r>
              <a:rPr lang="el-GR" altLang="pl-PL"/>
              <a:t>Φαρμακευτική αγωγή</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a:extLst>
              <a:ext uri="{FF2B5EF4-FFF2-40B4-BE49-F238E27FC236}">
                <a16:creationId xmlns:a16="http://schemas.microsoft.com/office/drawing/2014/main" id="{0AF78825-EA61-1EC2-BB8E-64110237FED5}"/>
              </a:ext>
            </a:extLst>
          </p:cNvPr>
          <p:cNvSpPr>
            <a:spLocks noGrp="1" noChangeArrowheads="1"/>
          </p:cNvSpPr>
          <p:nvPr>
            <p:ph type="title"/>
          </p:nvPr>
        </p:nvSpPr>
        <p:spPr/>
        <p:txBody>
          <a:bodyPr/>
          <a:lstStyle/>
          <a:p>
            <a:r>
              <a:rPr lang="el-GR" altLang="pl-PL"/>
              <a:t>Ψυχιατρική  μεταρρύθμιση</a:t>
            </a:r>
          </a:p>
        </p:txBody>
      </p:sp>
      <p:sp>
        <p:nvSpPr>
          <p:cNvPr id="113667" name="Rectangle 3">
            <a:extLst>
              <a:ext uri="{FF2B5EF4-FFF2-40B4-BE49-F238E27FC236}">
                <a16:creationId xmlns:a16="http://schemas.microsoft.com/office/drawing/2014/main" id="{09FA7042-4731-01FB-BF69-D50523D6307D}"/>
              </a:ext>
            </a:extLst>
          </p:cNvPr>
          <p:cNvSpPr>
            <a:spLocks noGrp="1" noChangeArrowheads="1"/>
          </p:cNvSpPr>
          <p:nvPr>
            <p:ph type="body" idx="1"/>
          </p:nvPr>
        </p:nvSpPr>
        <p:spPr/>
        <p:txBody>
          <a:bodyPr>
            <a:normAutofit fontScale="85000" lnSpcReduction="10000"/>
          </a:bodyPr>
          <a:lstStyle/>
          <a:p>
            <a:pPr>
              <a:lnSpc>
                <a:spcPct val="80000"/>
              </a:lnSpc>
            </a:pPr>
            <a:r>
              <a:rPr lang="el-GR" altLang="pl-PL" sz="2800"/>
              <a:t>Το </a:t>
            </a:r>
            <a:r>
              <a:rPr lang="el-GR" altLang="pl-PL" sz="2800" b="1"/>
              <a:t>Πρόγραμμα Ψυχιατρικής Μεταρρύθμισης</a:t>
            </a:r>
            <a:r>
              <a:rPr lang="el-GR" altLang="pl-PL" sz="2800"/>
              <a:t> </a:t>
            </a:r>
            <a:r>
              <a:rPr lang="el-GR" altLang="pl-PL" sz="2800" b="1"/>
              <a:t>"ΨΥΧΑΡΓΩΣ"</a:t>
            </a:r>
            <a:r>
              <a:rPr lang="el-GR" altLang="pl-PL" sz="2800"/>
              <a:t> είναι ένα Εθνικό Σχέδιο για την αλλαγή του τρόπου παροχής υπηρεσιών ψυχικής υγείας, με μετάθεση του κέντρου βάρους από την παρεχόμενη ασυλικού τύπου περίθαλψη, όπως συνέβαινε μέχρι σήμερα, στην κοινοτική φροντίδα. Η παροχή υπηρεσιών σε ασθενείς εντός της κοινότητας, χωρίς να τους απομακρύνει από το φυσικό και κοινωνικό τους περιβάλλον και με την ενεργή συμμετοχή της κοινότητας αποτελεί επιδιωκόμενο στόχο.</a:t>
            </a:r>
            <a:br>
              <a:rPr lang="el-GR" altLang="pl-PL" sz="2800"/>
            </a:br>
            <a:endParaRPr lang="el-GR" altLang="pl-PL" sz="2800"/>
          </a:p>
          <a:p>
            <a:pPr>
              <a:lnSpc>
                <a:spcPct val="80000"/>
              </a:lnSpc>
            </a:pPr>
            <a:endParaRPr lang="el-GR" altLang="pl-PL" sz="2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a:extLst>
              <a:ext uri="{FF2B5EF4-FFF2-40B4-BE49-F238E27FC236}">
                <a16:creationId xmlns:a16="http://schemas.microsoft.com/office/drawing/2014/main" id="{A5522F02-D007-A51E-0478-0D2E666FE1C0}"/>
              </a:ext>
            </a:extLst>
          </p:cNvPr>
          <p:cNvSpPr>
            <a:spLocks noGrp="1" noChangeArrowheads="1"/>
          </p:cNvSpPr>
          <p:nvPr>
            <p:ph type="title"/>
          </p:nvPr>
        </p:nvSpPr>
        <p:spPr/>
        <p:txBody>
          <a:bodyPr/>
          <a:lstStyle/>
          <a:p>
            <a:r>
              <a:rPr lang="el-GR" altLang="pl-PL"/>
              <a:t>Μονάδες απεξάρτησης</a:t>
            </a:r>
          </a:p>
        </p:txBody>
      </p:sp>
      <p:sp>
        <p:nvSpPr>
          <p:cNvPr id="115715" name="Rectangle 3">
            <a:extLst>
              <a:ext uri="{FF2B5EF4-FFF2-40B4-BE49-F238E27FC236}">
                <a16:creationId xmlns:a16="http://schemas.microsoft.com/office/drawing/2014/main" id="{C0A92985-0435-37D6-E031-A2E70E7A082A}"/>
              </a:ext>
            </a:extLst>
          </p:cNvPr>
          <p:cNvSpPr>
            <a:spLocks noGrp="1" noChangeArrowheads="1"/>
          </p:cNvSpPr>
          <p:nvPr>
            <p:ph type="body" idx="1"/>
          </p:nvPr>
        </p:nvSpPr>
        <p:spPr/>
        <p:txBody>
          <a:bodyPr/>
          <a:lstStyle/>
          <a:p>
            <a:endParaRPr lang="el-GR" altLang="pl-PL"/>
          </a:p>
          <a:p>
            <a:r>
              <a:rPr lang="el-GR" altLang="pl-PL"/>
              <a:t>Ο.ΚΑ.ΝΑ</a:t>
            </a:r>
          </a:p>
          <a:p>
            <a:r>
              <a:rPr lang="el-GR" altLang="pl-PL"/>
              <a:t>ΚΕΘΕΑ</a:t>
            </a:r>
          </a:p>
          <a:p>
            <a:r>
              <a:rPr lang="el-GR" altLang="pl-PL"/>
              <a:t>Κέντρα πρόληψης</a:t>
            </a:r>
          </a:p>
          <a:p>
            <a:r>
              <a:rPr lang="el-GR" altLang="pl-PL"/>
              <a:t>Μονάδες απεξάρτησης ψυχιατρικών νοσοκομείων</a:t>
            </a:r>
          </a:p>
          <a:p>
            <a:r>
              <a:rPr lang="el-GR" altLang="pl-PL"/>
              <a:t>Ιδιωτικές μονάδες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C8019FBB-7C29-CC82-CD32-9D8246578683}"/>
              </a:ext>
            </a:extLst>
          </p:cNvPr>
          <p:cNvSpPr>
            <a:spLocks noGrp="1" noChangeArrowheads="1"/>
          </p:cNvSpPr>
          <p:nvPr>
            <p:ph type="title"/>
          </p:nvPr>
        </p:nvSpPr>
        <p:spPr/>
        <p:txBody>
          <a:bodyPr/>
          <a:lstStyle/>
          <a:p>
            <a:endParaRPr lang="pl-PL" altLang="pl-PL"/>
          </a:p>
        </p:txBody>
      </p:sp>
      <p:sp>
        <p:nvSpPr>
          <p:cNvPr id="112643" name="Rectangle 3">
            <a:extLst>
              <a:ext uri="{FF2B5EF4-FFF2-40B4-BE49-F238E27FC236}">
                <a16:creationId xmlns:a16="http://schemas.microsoft.com/office/drawing/2014/main" id="{1909C33F-8FAE-5F9D-8989-8449183337EE}"/>
              </a:ext>
            </a:extLst>
          </p:cNvPr>
          <p:cNvSpPr>
            <a:spLocks noGrp="1" noChangeArrowheads="1"/>
          </p:cNvSpPr>
          <p:nvPr>
            <p:ph type="body" idx="1"/>
          </p:nvPr>
        </p:nvSpPr>
        <p:spPr>
          <a:xfrm>
            <a:off x="323850" y="476250"/>
            <a:ext cx="8820150" cy="6122988"/>
          </a:xfrm>
        </p:spPr>
        <p:txBody>
          <a:bodyPr>
            <a:normAutofit fontScale="70000" lnSpcReduction="20000"/>
          </a:bodyPr>
          <a:lstStyle/>
          <a:p>
            <a:pPr>
              <a:lnSpc>
                <a:spcPct val="80000"/>
              </a:lnSpc>
            </a:pPr>
            <a:br>
              <a:rPr lang="el-GR" altLang="pl-PL" sz="1200"/>
            </a:br>
            <a:endParaRPr lang="el-GR" altLang="pl-PL" sz="1200"/>
          </a:p>
          <a:p>
            <a:pPr>
              <a:lnSpc>
                <a:spcPct val="80000"/>
              </a:lnSpc>
            </a:pPr>
            <a:r>
              <a:rPr lang="el-GR" altLang="pl-PL" sz="1200">
                <a:hlinkClick r:id="rId2"/>
              </a:rPr>
              <a:t>Υπουργείο Υγείας </a:t>
            </a:r>
            <a:r>
              <a:rPr lang="el-GR" altLang="pl-PL" sz="1200"/>
              <a:t> </a:t>
            </a:r>
          </a:p>
          <a:p>
            <a:pPr>
              <a:lnSpc>
                <a:spcPct val="80000"/>
              </a:lnSpc>
            </a:pPr>
            <a:r>
              <a:rPr lang="el-GR" altLang="pl-PL" sz="1200">
                <a:hlinkClick r:id="rId3"/>
              </a:rPr>
              <a:t>Εθνικός Οργανισμός Παροχής Υπηρεσιών Υγείας</a:t>
            </a:r>
            <a:r>
              <a:rPr lang="el-GR" altLang="pl-PL" sz="1200"/>
              <a:t> </a:t>
            </a:r>
          </a:p>
          <a:p>
            <a:pPr>
              <a:lnSpc>
                <a:spcPct val="80000"/>
              </a:lnSpc>
            </a:pPr>
            <a:r>
              <a:rPr lang="el-GR" altLang="pl-PL" sz="1200">
                <a:hlinkClick r:id="rId4"/>
              </a:rPr>
              <a:t>Εθνικός Οργανισμός Φαρμάκων</a:t>
            </a:r>
            <a:endParaRPr lang="el-GR" altLang="pl-PL" sz="1200"/>
          </a:p>
          <a:p>
            <a:pPr>
              <a:lnSpc>
                <a:spcPct val="80000"/>
              </a:lnSpc>
            </a:pPr>
            <a:r>
              <a:rPr lang="el-GR" altLang="pl-PL" sz="1200">
                <a:hlinkClick r:id="rId5"/>
              </a:rPr>
              <a:t>Οργανισμός Κατά των Ναρκωτικών (ΟΚΑΝΑ)</a:t>
            </a:r>
            <a:endParaRPr lang="el-GR" altLang="pl-PL" sz="1200"/>
          </a:p>
          <a:p>
            <a:pPr>
              <a:lnSpc>
                <a:spcPct val="80000"/>
              </a:lnSpc>
            </a:pPr>
            <a:r>
              <a:rPr lang="el-GR" altLang="pl-PL" sz="1200">
                <a:hlinkClick r:id="rId6"/>
              </a:rPr>
              <a:t>Εθνικό Κέντρο Άμεσης Βοήθειας (ΕΚΑΒ)</a:t>
            </a:r>
            <a:endParaRPr lang="el-GR" altLang="pl-PL" sz="1200"/>
          </a:p>
          <a:p>
            <a:pPr>
              <a:lnSpc>
                <a:spcPct val="80000"/>
              </a:lnSpc>
            </a:pPr>
            <a:r>
              <a:rPr lang="el-GR" altLang="pl-PL" sz="1200">
                <a:hlinkClick r:id="rId7"/>
              </a:rPr>
              <a:t>Εθνικός Οργανισμός Μεταμοσχεύσεων</a:t>
            </a:r>
            <a:endParaRPr lang="el-GR" altLang="pl-PL" sz="1200"/>
          </a:p>
          <a:p>
            <a:pPr>
              <a:lnSpc>
                <a:spcPct val="80000"/>
              </a:lnSpc>
            </a:pPr>
            <a:r>
              <a:rPr lang="el-GR" altLang="pl-PL" sz="1200">
                <a:hlinkClick r:id="rId8"/>
              </a:rPr>
              <a:t>Γενική Γραμματεία Νέας Γενιάς</a:t>
            </a:r>
            <a:endParaRPr lang="el-GR" altLang="pl-PL" sz="1200"/>
          </a:p>
          <a:p>
            <a:pPr>
              <a:lnSpc>
                <a:spcPct val="80000"/>
              </a:lnSpc>
            </a:pPr>
            <a:r>
              <a:rPr lang="el-GR" altLang="pl-PL" sz="1200">
                <a:hlinkClick r:id="rId9"/>
              </a:rPr>
              <a:t>Πανελλήνιος Ιατρικός Σύλλογος</a:t>
            </a:r>
            <a:endParaRPr lang="el-GR" altLang="pl-PL" sz="1200"/>
          </a:p>
          <a:p>
            <a:pPr>
              <a:lnSpc>
                <a:spcPct val="80000"/>
              </a:lnSpc>
            </a:pPr>
            <a:r>
              <a:rPr lang="el-GR" altLang="pl-PL" sz="1200">
                <a:hlinkClick r:id="rId10"/>
              </a:rPr>
              <a:t>Ελληνική Ψυχιατρική Εταιρεία</a:t>
            </a:r>
            <a:endParaRPr lang="el-GR" altLang="pl-PL" sz="1200"/>
          </a:p>
          <a:p>
            <a:pPr>
              <a:lnSpc>
                <a:spcPct val="80000"/>
              </a:lnSpc>
            </a:pPr>
            <a:r>
              <a:rPr lang="el-GR" altLang="pl-PL" sz="1200">
                <a:hlinkClick r:id="rId11"/>
              </a:rPr>
              <a:t>Ελληνική Ψυχοαναλυτική Εταιρεία</a:t>
            </a:r>
            <a:endParaRPr lang="el-GR" altLang="pl-PL" sz="1200"/>
          </a:p>
          <a:p>
            <a:pPr>
              <a:lnSpc>
                <a:spcPct val="80000"/>
              </a:lnSpc>
            </a:pPr>
            <a:r>
              <a:rPr lang="el-GR" altLang="pl-PL" sz="1200">
                <a:hlinkClick r:id="rId12"/>
              </a:rPr>
              <a:t>Βορειοελλαδική Ψυχοαναλυτική Εταιρεία</a:t>
            </a:r>
            <a:endParaRPr lang="el-GR" altLang="pl-PL" sz="1200"/>
          </a:p>
          <a:p>
            <a:pPr>
              <a:lnSpc>
                <a:spcPct val="80000"/>
              </a:lnSpc>
            </a:pPr>
            <a:r>
              <a:rPr lang="el-GR" altLang="pl-PL" sz="1200">
                <a:hlinkClick r:id="rId13"/>
              </a:rPr>
              <a:t>Πανελλήνιος Ψυχολογικός Σύλλογος</a:t>
            </a:r>
            <a:endParaRPr lang="el-GR" altLang="pl-PL" sz="1200"/>
          </a:p>
          <a:p>
            <a:pPr>
              <a:lnSpc>
                <a:spcPct val="80000"/>
              </a:lnSpc>
            </a:pPr>
            <a:r>
              <a:rPr lang="el-GR" altLang="pl-PL" sz="1200">
                <a:hlinkClick r:id="rId14"/>
              </a:rPr>
              <a:t>Παιδοψυχιατρική Εταιρεία Ελλάδος/Ένωση Ψυχιάτρων Παιδιού-Εφήβου</a:t>
            </a:r>
            <a:r>
              <a:rPr lang="el-GR" altLang="pl-PL" sz="1200"/>
              <a:t> </a:t>
            </a:r>
          </a:p>
          <a:p>
            <a:pPr>
              <a:lnSpc>
                <a:spcPct val="80000"/>
              </a:lnSpc>
            </a:pPr>
            <a:r>
              <a:rPr lang="el-GR" altLang="pl-PL" sz="1200">
                <a:hlinkClick r:id="rId15"/>
              </a:rPr>
              <a:t>Εθνικό Κέντρο Κοινωνικής Αλληλεγγύης (Ε.Κ.Κ.Α.)</a:t>
            </a:r>
            <a:r>
              <a:rPr lang="el-GR" altLang="pl-PL" sz="1200"/>
              <a:t> </a:t>
            </a:r>
          </a:p>
          <a:p>
            <a:pPr>
              <a:lnSpc>
                <a:spcPct val="80000"/>
              </a:lnSpc>
            </a:pPr>
            <a:r>
              <a:rPr lang="el-GR" altLang="pl-PL" sz="1200">
                <a:hlinkClick r:id="rId16"/>
              </a:rPr>
              <a:t>Ελληνική Ένωση για τα Δικαιώματα του Ανθρώπου</a:t>
            </a:r>
            <a:endParaRPr lang="el-GR" altLang="pl-PL" sz="1200"/>
          </a:p>
          <a:p>
            <a:pPr>
              <a:lnSpc>
                <a:spcPct val="80000"/>
              </a:lnSpc>
            </a:pPr>
            <a:r>
              <a:rPr lang="el-GR" altLang="pl-PL" sz="1200">
                <a:hlinkClick r:id="rId17"/>
              </a:rPr>
              <a:t>Συνήγορος του Πολίτη</a:t>
            </a:r>
            <a:endParaRPr lang="el-GR" altLang="pl-PL" sz="1200"/>
          </a:p>
          <a:p>
            <a:pPr>
              <a:lnSpc>
                <a:spcPct val="80000"/>
              </a:lnSpc>
            </a:pPr>
            <a:r>
              <a:rPr lang="el-GR" altLang="pl-PL" sz="1200">
                <a:hlinkClick r:id="rId18"/>
              </a:rPr>
              <a:t>Ελληνικό Συμβούλιο για τους Πρόσφυγες (ΕΣΠ)</a:t>
            </a:r>
            <a:endParaRPr lang="el-GR" altLang="pl-PL" sz="1200"/>
          </a:p>
          <a:p>
            <a:pPr>
              <a:lnSpc>
                <a:spcPct val="80000"/>
              </a:lnSpc>
            </a:pPr>
            <a:r>
              <a:rPr lang="el-GR" altLang="pl-PL" sz="1200">
                <a:hlinkClick r:id="rId19"/>
              </a:rPr>
              <a:t>Εταιρία Προστασίας Ατόμων με Αυτισμό Δ.Α.Δ. Καστοριάς</a:t>
            </a:r>
            <a:endParaRPr lang="el-GR" altLang="pl-PL" sz="1200"/>
          </a:p>
          <a:p>
            <a:pPr>
              <a:lnSpc>
                <a:spcPct val="80000"/>
              </a:lnSpc>
            </a:pPr>
            <a:r>
              <a:rPr lang="el-GR" altLang="pl-PL" sz="1200">
                <a:hlinkClick r:id="rId20"/>
              </a:rPr>
              <a:t>Σύλλογος Αδερφών Ατόμων με προβλήματα Ψυχικής Υγείας ΚΙΝ.Α.Ψ.Υ.- Athens Siblings</a:t>
            </a:r>
            <a:r>
              <a:rPr lang="el-GR" altLang="pl-PL" sz="1200"/>
              <a:t> </a:t>
            </a:r>
          </a:p>
          <a:p>
            <a:pPr>
              <a:lnSpc>
                <a:spcPct val="80000"/>
              </a:lnSpc>
            </a:pPr>
            <a:r>
              <a:rPr lang="el-GR" altLang="pl-PL" sz="1200">
                <a:hlinkClick r:id="rId21"/>
              </a:rPr>
              <a:t>Πανελλήνια Ομοσπονδία Συλλόγων Οργανώσεων για την Ψυχική Υγεία</a:t>
            </a:r>
            <a:r>
              <a:rPr lang="el-GR" altLang="pl-PL" sz="1200"/>
              <a:t> </a:t>
            </a:r>
          </a:p>
          <a:p>
            <a:pPr>
              <a:lnSpc>
                <a:spcPct val="80000"/>
              </a:lnSpc>
            </a:pPr>
            <a:r>
              <a:rPr lang="el-GR" altLang="pl-PL" sz="1200">
                <a:hlinkClick r:id="rId22"/>
              </a:rPr>
              <a:t>Σωματείο Ενάντια στην Προκατάληψη για τις Ψυχικές Διαταραχές "η Αναγέννηση"</a:t>
            </a:r>
            <a:endParaRPr lang="el-GR" altLang="pl-PL" sz="1200"/>
          </a:p>
          <a:p>
            <a:pPr>
              <a:lnSpc>
                <a:spcPct val="80000"/>
              </a:lnSpc>
            </a:pPr>
            <a:r>
              <a:rPr lang="el-GR" altLang="pl-PL" sz="1200">
                <a:hlinkClick r:id="rId23"/>
              </a:rPr>
              <a:t>Κέντρο Ελέγχου Μόλυνσης και Νοσημάτων (ΚΕΕΛΠΝΟ)</a:t>
            </a:r>
            <a:endParaRPr lang="el-GR" altLang="pl-PL" sz="1200"/>
          </a:p>
          <a:p>
            <a:pPr>
              <a:lnSpc>
                <a:spcPct val="80000"/>
              </a:lnSpc>
            </a:pPr>
            <a:r>
              <a:rPr lang="el-GR" altLang="pl-PL" sz="1200">
                <a:hlinkClick r:id="rId24"/>
              </a:rPr>
              <a:t>"Το Χαμόγελο του Παιδιού"</a:t>
            </a:r>
            <a:br>
              <a:rPr lang="el-GR" altLang="pl-PL" sz="1200">
                <a:hlinkClick r:id="rId24"/>
              </a:rPr>
            </a:br>
            <a:endParaRPr lang="el-GR" altLang="pl-PL" sz="1200"/>
          </a:p>
          <a:p>
            <a:pPr>
              <a:lnSpc>
                <a:spcPct val="80000"/>
              </a:lnSpc>
            </a:pPr>
            <a:r>
              <a:rPr lang="el-GR" altLang="pl-PL" sz="1200">
                <a:hlinkClick r:id="rId25"/>
              </a:rPr>
              <a:t>Κέντρο Θεραπείας Εξαρτημένων Ατόμων (ΚΕΘΕΑ)</a:t>
            </a:r>
            <a:endParaRPr lang="el-GR" altLang="pl-PL" sz="1200"/>
          </a:p>
          <a:p>
            <a:pPr>
              <a:lnSpc>
                <a:spcPct val="80000"/>
              </a:lnSpc>
            </a:pPr>
            <a:r>
              <a:rPr lang="el-GR" altLang="pl-PL" sz="1200">
                <a:hlinkClick r:id="rId26"/>
              </a:rPr>
              <a:t>Μονάδα Απεξάρτησης 18 ΆΝΩ</a:t>
            </a:r>
            <a:endParaRPr lang="el-GR" altLang="pl-PL" sz="1200"/>
          </a:p>
          <a:p>
            <a:pPr>
              <a:lnSpc>
                <a:spcPct val="80000"/>
              </a:lnSpc>
            </a:pPr>
            <a:r>
              <a:rPr lang="el-GR" altLang="pl-PL" sz="1200">
                <a:hlinkClick r:id="rId27"/>
              </a:rPr>
              <a:t>Ελ.σ.σ.α. (Ελληνικός Σύλλογος για το Σύνδρομο Asperger</a:t>
            </a:r>
            <a:endParaRPr lang="el-GR" altLang="pl-PL" sz="1200"/>
          </a:p>
          <a:p>
            <a:pPr>
              <a:lnSpc>
                <a:spcPct val="80000"/>
              </a:lnSpc>
            </a:pPr>
            <a:r>
              <a:rPr lang="el-GR" altLang="pl-PL" sz="1200">
                <a:hlinkClick r:id="rId28"/>
              </a:rPr>
              <a:t>Δίκτυο Αργώς</a:t>
            </a:r>
            <a:endParaRPr lang="el-GR" altLang="pl-PL" sz="1200"/>
          </a:p>
          <a:p>
            <a:pPr>
              <a:lnSpc>
                <a:spcPct val="80000"/>
              </a:lnSpc>
            </a:pPr>
            <a:r>
              <a:rPr lang="el-GR" altLang="pl-PL" sz="1200">
                <a:hlinkClick r:id="rId29"/>
              </a:rPr>
              <a:t>Ίδρυμα Κοινωνικής Εργασίας "Χατζηπατέρειο"</a:t>
            </a:r>
            <a:endParaRPr lang="el-GR" altLang="pl-PL" sz="1200"/>
          </a:p>
          <a:p>
            <a:pPr>
              <a:lnSpc>
                <a:spcPct val="80000"/>
              </a:lnSpc>
            </a:pPr>
            <a:r>
              <a:rPr lang="el-GR" altLang="pl-PL" sz="1200">
                <a:hlinkClick r:id="rId30"/>
              </a:rPr>
              <a:t>Γιατροί του Κόσμου</a:t>
            </a:r>
            <a:endParaRPr lang="el-GR" altLang="pl-PL" sz="1200"/>
          </a:p>
          <a:p>
            <a:pPr>
              <a:lnSpc>
                <a:spcPct val="80000"/>
              </a:lnSpc>
            </a:pPr>
            <a:endParaRPr lang="el-GR" altLang="pl-PL" sz="12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l-GR" sz="2100"/>
              <a:t>Με ψυχικές διαταραχές συνδέεται η δημιουργικότητα</a:t>
            </a:r>
          </a:p>
        </p:txBody>
      </p:sp>
      <p:sp>
        <p:nvSpPr>
          <p:cNvPr id="29699" name="Rectangle 3"/>
          <p:cNvSpPr>
            <a:spLocks noGrp="1" noChangeArrowheads="1"/>
          </p:cNvSpPr>
          <p:nvPr>
            <p:ph type="body" idx="1"/>
          </p:nvPr>
        </p:nvSpPr>
        <p:spPr>
          <a:xfrm>
            <a:off x="685800" y="1371600"/>
            <a:ext cx="6972300" cy="5486400"/>
          </a:xfrm>
        </p:spPr>
        <p:txBody>
          <a:bodyPr>
            <a:normAutofit fontScale="85000" lnSpcReduction="20000"/>
          </a:bodyPr>
          <a:lstStyle/>
          <a:p>
            <a:pPr>
              <a:lnSpc>
                <a:spcPct val="80000"/>
              </a:lnSpc>
            </a:pPr>
            <a:r>
              <a:rPr lang="el-GR" sz="1400" b="1" dirty="0"/>
              <a:t>Στοκχόλμη</a:t>
            </a:r>
            <a:r>
              <a:rPr lang="el-GR" sz="1400" dirty="0"/>
              <a:t>  </a:t>
            </a:r>
          </a:p>
          <a:p>
            <a:pPr>
              <a:lnSpc>
                <a:spcPct val="80000"/>
              </a:lnSpc>
            </a:pPr>
            <a:r>
              <a:rPr lang="el-GR" sz="1400" dirty="0"/>
              <a:t>Η μεγαλύτερη μέχρι σήμερα μελέτη για τη σχέση των ψυχικών διαταραχών με τη δημιουργικότητα, η οποία εξέτασε το μεγαλύτερο μέρος του πληθυσμού της Σουηδίας, δείχνει να επιβεβαιώνει ότι οι επιστήμονες, οι καλλιτέχνες και άλλοι άνθρωποι που ασκούν δημιουργικά επαγγέλματα είναι πιθανότερο να πάσχουν από ασθένειες όπως η διπολική διαταραχή. Το γράψιμο, επίσης, παρουσιάζει μια ιδιαίτερη σχέση με τη σχιζοφρένεια.</a:t>
            </a:r>
            <a:br>
              <a:rPr lang="el-GR" sz="1400" dirty="0"/>
            </a:br>
            <a:br>
              <a:rPr lang="el-GR" sz="1400" dirty="0"/>
            </a:br>
            <a:r>
              <a:rPr lang="el-GR" sz="1400" dirty="0"/>
              <a:t>Αρκετές προηγούμενες έρευνες </a:t>
            </a:r>
            <a:r>
              <a:rPr lang="el-GR" sz="1400" b="1" dirty="0">
                <a:hlinkClick r:id="rId2"/>
              </a:rPr>
              <a:t>έχουν συνδέσει τη δημιουργικότητα με τις ψυχικές ασθένειες</a:t>
            </a:r>
            <a:r>
              <a:rPr lang="el-GR" sz="1400" dirty="0"/>
              <a:t>, ενώ ορισμένες μελέτες αποδίδουν στον αυτισμό τη δημιουργική σκέψη προσωπικοτήτων όπως ο </a:t>
            </a:r>
            <a:r>
              <a:rPr lang="el-GR" sz="1400" b="1" dirty="0">
                <a:hlinkClick r:id="rId3"/>
              </a:rPr>
              <a:t>Δαρβίνος</a:t>
            </a:r>
            <a:r>
              <a:rPr lang="el-GR" sz="1400" dirty="0"/>
              <a:t>, ο </a:t>
            </a:r>
            <a:r>
              <a:rPr lang="el-GR" sz="1400" b="1" dirty="0">
                <a:hlinkClick r:id="rId4"/>
              </a:rPr>
              <a:t>Σωκράτης, ο </a:t>
            </a:r>
            <a:r>
              <a:rPr lang="el-GR" sz="1400" b="1" dirty="0" err="1">
                <a:hlinkClick r:id="rId4"/>
              </a:rPr>
              <a:t>Άινσταϊν</a:t>
            </a:r>
            <a:r>
              <a:rPr lang="el-GR" sz="1400" b="1" dirty="0">
                <a:hlinkClick r:id="rId4"/>
              </a:rPr>
              <a:t>, ο </a:t>
            </a:r>
            <a:r>
              <a:rPr lang="el-GR" sz="1400" b="1" dirty="0" err="1">
                <a:hlinkClick r:id="rId4"/>
              </a:rPr>
              <a:t>Ουόρχολ</a:t>
            </a:r>
            <a:r>
              <a:rPr lang="el-GR" sz="1400" dirty="0"/>
              <a:t> και ο Νεύτωνας.</a:t>
            </a:r>
            <a:br>
              <a:rPr lang="el-GR" sz="1400" dirty="0"/>
            </a:br>
            <a:br>
              <a:rPr lang="el-GR" sz="1400" dirty="0"/>
            </a:br>
            <a:r>
              <a:rPr lang="el-GR" sz="1400" dirty="0"/>
              <a:t>Την ίδια σχέση είχε δείξει πέρυσι μελέτη του διάσημου </a:t>
            </a:r>
            <a:r>
              <a:rPr lang="el-GR" sz="1400" b="1" dirty="0"/>
              <a:t>Ινστιτούτου </a:t>
            </a:r>
            <a:r>
              <a:rPr lang="el-GR" sz="1400" b="1" dirty="0" err="1"/>
              <a:t>Καρολίνσκα</a:t>
            </a:r>
            <a:r>
              <a:rPr lang="el-GR" sz="1400" b="1" dirty="0"/>
              <a:t> </a:t>
            </a:r>
            <a:r>
              <a:rPr lang="el-GR" sz="1400" dirty="0"/>
              <a:t>της Σουηδίας, η οποία διαπίστωνε ότι οι καλλιτέχνες και οι επιστήμονες απαντώνται συχνότερα σε οικογένειες με διπολική διαταραχή (μανιοκατάθλιψη) και σχιζοφρένεια.</a:t>
            </a:r>
            <a:br>
              <a:rPr lang="el-GR" sz="1400" dirty="0"/>
            </a:br>
            <a:br>
              <a:rPr lang="el-GR" sz="1400" dirty="0"/>
            </a:br>
            <a:r>
              <a:rPr lang="el-GR" sz="1400" dirty="0"/>
              <a:t>Τώρα, η ίδια ερευνητική ομάδα επιβεβαιώνει τα ευρήματα εξετάζοντας μια μεγαλύτερη ποικιλία ψυχιατρικών διαγνώσεων, από τη </a:t>
            </a:r>
            <a:r>
              <a:rPr lang="el-GR" sz="1400" dirty="0" err="1"/>
              <a:t>σχιζοσυναισθηματική</a:t>
            </a:r>
            <a:r>
              <a:rPr lang="el-GR" sz="1400" dirty="0"/>
              <a:t> διαταραχή μέχρι τη νευρική ανορεξία</a:t>
            </a:r>
            <a:br>
              <a:rPr lang="el-GR" sz="1400" dirty="0"/>
            </a:br>
            <a:br>
              <a:rPr lang="el-GR" sz="1400" dirty="0"/>
            </a:br>
            <a:r>
              <a:rPr lang="el-GR" sz="1400" b="1" dirty="0"/>
              <a:t>Η μελέτη</a:t>
            </a:r>
            <a:br>
              <a:rPr lang="el-GR" sz="1400" dirty="0"/>
            </a:br>
            <a:br>
              <a:rPr lang="el-GR" sz="1400" dirty="0"/>
            </a:br>
            <a:r>
              <a:rPr lang="el-GR" sz="1400" dirty="0"/>
              <a:t>Η μελέτη εξέτασε 1,2 εκατομμύρια ασθενείς και τους συγγενείς τους μέχρι τα ξαδέλφια δεύτερου βαθμού. Δεδομένου ότι κάθε ασθενείς αντιστοιχήθηκε με ένα υγιές άτομο στην ομάδα ελέγχου, η έρευνα κάλυψε μεγάλο μέρος του γενικού σουηδικού πληθυσμού.</a:t>
            </a:r>
            <a:br>
              <a:rPr lang="el-GR" sz="1400" dirty="0"/>
            </a:br>
            <a:br>
              <a:rPr lang="el-GR" sz="1400" dirty="0"/>
            </a:br>
            <a:r>
              <a:rPr lang="el-GR" sz="1400" dirty="0"/>
              <a:t>Η ανάλυση έδειξε ότι η διπολική διαταραχή είναι πιο συχνή σε άτομα με επιστημονικά ή καλλιτεχνικά επαγγέλματα, όπως οι χορευτές, οι φωτογράφοι και οι συγγραφείς, αναφέρουν οι ερευνητές </a:t>
            </a:r>
            <a:r>
              <a:rPr lang="el-GR" sz="1400" b="1" dirty="0">
                <a:hlinkClick r:id="rId5"/>
              </a:rPr>
              <a:t>στο Journal of </a:t>
            </a:r>
            <a:r>
              <a:rPr lang="el-GR" sz="1400" b="1" dirty="0" err="1">
                <a:hlinkClick r:id="rId5"/>
              </a:rPr>
              <a:t>Psychiatric</a:t>
            </a:r>
            <a:r>
              <a:rPr lang="el-GR" sz="1400" b="1" dirty="0">
                <a:hlinkClick r:id="rId5"/>
              </a:rPr>
              <a:t> Research</a:t>
            </a:r>
            <a:r>
              <a:rPr lang="el-GR" sz="1400" dirty="0"/>
              <a:t>.</a:t>
            </a:r>
            <a:br>
              <a:rPr lang="el-GR" sz="1400" dirty="0"/>
            </a:br>
            <a:br>
              <a:rPr lang="el-GR" sz="1400" dirty="0"/>
            </a:br>
            <a:r>
              <a:rPr lang="el-GR" sz="1400" dirty="0"/>
              <a:t>Οι συγγραφείς, ιδιαίτερα, εμφανίζονται πιο συχνά μεταξύ των ασθενών που κάνουν κατάχρηση ουσιών ή πάσχουν από σχιζοφρένεια, κατάθλιψη και διαταραχές άγχους. Επιπλέον, οι συγγραφείς είναι 50% πιθανότερο να θέσουν οι ίδιοι τέρμα στη ζωή τους συγκριτικά με το γενικό πληθυσμό. </a:t>
            </a:r>
            <a:br>
              <a:rPr lang="el-GR" sz="1400" dirty="0"/>
            </a:br>
            <a:br>
              <a:rPr lang="el-GR" sz="1400" dirty="0"/>
            </a:br>
            <a:r>
              <a:rPr lang="el-GR" sz="1400" dirty="0"/>
              <a:t>Ακόμα, οι ερευνητές διαπίστωσαν ότι τα δημιουργικά επαγγέλματα είναι πιο συνηθισμένα στους συγγενείς ασθενών με σχιζοφρένεια, διπολική διαταραχή, νευρική ανορεξία και, σε μικρότερο βαθμό, με αυτισμό. </a:t>
            </a:r>
            <a:br>
              <a:rPr lang="el-GR" sz="1400" dirty="0"/>
            </a:br>
            <a:br>
              <a:rPr lang="el-GR" sz="1400" dirty="0"/>
            </a:br>
            <a:r>
              <a:rPr lang="el-GR" sz="1400" dirty="0"/>
              <a:t>Όπως σχολιάζει ο </a:t>
            </a:r>
            <a:r>
              <a:rPr lang="el-GR" sz="1400" b="1" dirty="0"/>
              <a:t>Σάιμον </a:t>
            </a:r>
            <a:r>
              <a:rPr lang="el-GR" sz="1400" b="1" dirty="0" err="1"/>
              <a:t>Κιάγκα</a:t>
            </a:r>
            <a:r>
              <a:rPr lang="el-GR" sz="1400" dirty="0"/>
              <a:t>, μέλος της ερευνητικής ομάδας, τα αποτελέσματα των αναλύσεων υποδεικνύουν ότι οι ψυχικές διαταραχές έχουν συχνά και μια καλή πλευρά.</a:t>
            </a:r>
            <a:br>
              <a:rPr lang="el-GR" sz="1400" dirty="0"/>
            </a:br>
            <a:br>
              <a:rPr lang="el-GR" sz="1400" dirty="0"/>
            </a:br>
            <a:r>
              <a:rPr lang="el-GR" sz="1400" dirty="0"/>
              <a:t>«</a:t>
            </a:r>
            <a:r>
              <a:rPr lang="el-GR" sz="1400" i="1" dirty="0"/>
              <a:t>Ο γιατρός και ο ασθενής πρέπει να καταλήγουν σε συμφωνία για το τι πρέπει να θεραπευτεί και με ποιο κόστος</a:t>
            </a:r>
            <a:r>
              <a:rPr lang="el-GR" sz="1400" dirty="0"/>
              <a:t>» λέει ο </a:t>
            </a:r>
            <a:r>
              <a:rPr lang="el-GR" sz="1400" dirty="0" err="1"/>
              <a:t>Κιάγκα</a:t>
            </a:r>
            <a:r>
              <a:rPr lang="el-GR" sz="1400" dirty="0"/>
              <a:t>. «</a:t>
            </a:r>
            <a:r>
              <a:rPr lang="el-GR" sz="1400" i="1" dirty="0"/>
              <a:t>Στην ψυχιατρική και γενικά στην ιατρική υπάρχει η παράδοση να βλέπουμε τις ασθένειες σε άσπρο-μαύρο και να προσπαθούμε να απαλλάξουμε τον ασθενή από κάθε χαρακτηριστικό που θεωρείται νοσηρό</a:t>
            </a:r>
            <a:r>
              <a:rPr lang="el-GR" sz="1400" dirty="0"/>
              <a:t>» παραδέχεται.</a:t>
            </a:r>
          </a:p>
          <a:p>
            <a:pPr>
              <a:lnSpc>
                <a:spcPct val="80000"/>
              </a:lnSpc>
            </a:pPr>
            <a:endParaRPr lang="el-GR" sz="750" dirty="0"/>
          </a:p>
        </p:txBody>
      </p:sp>
    </p:spTree>
    <p:extLst>
      <p:ext uri="{BB962C8B-B14F-4D97-AF65-F5344CB8AC3E}">
        <p14:creationId xmlns:p14="http://schemas.microsoft.com/office/powerpoint/2010/main" val="41146609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a:bodyPr>
          <a:lstStyle/>
          <a:p>
            <a:r>
              <a:rPr lang="el-GR" sz="3000"/>
              <a:t>«Τέχνη και τρέλα» (Παύλος Βασιλειάδης)</a:t>
            </a:r>
          </a:p>
        </p:txBody>
      </p:sp>
      <p:sp>
        <p:nvSpPr>
          <p:cNvPr id="44035" name="Rectangle 3"/>
          <p:cNvSpPr>
            <a:spLocks noGrp="1" noChangeArrowheads="1"/>
          </p:cNvSpPr>
          <p:nvPr>
            <p:ph type="body" idx="1"/>
          </p:nvPr>
        </p:nvSpPr>
        <p:spPr/>
        <p:txBody>
          <a:bodyPr/>
          <a:lstStyle/>
          <a:p>
            <a:endParaRPr lang="el-GR"/>
          </a:p>
        </p:txBody>
      </p:sp>
      <p:pic>
        <p:nvPicPr>
          <p:cNvPr id="44037" name="Picture 5" descr="dz2004"/>
          <p:cNvPicPr>
            <a:picLocks noChangeAspect="1" noChangeArrowheads="1"/>
          </p:cNvPicPr>
          <p:nvPr/>
        </p:nvPicPr>
        <p:blipFill>
          <a:blip r:embed="rId2"/>
          <a:srcRect/>
          <a:stretch>
            <a:fillRect/>
          </a:stretch>
        </p:blipFill>
        <p:spPr bwMode="auto">
          <a:xfrm>
            <a:off x="2519364" y="2294335"/>
            <a:ext cx="4036219" cy="3871913"/>
          </a:xfrm>
          <a:prstGeom prst="rect">
            <a:avLst/>
          </a:prstGeom>
          <a:noFill/>
        </p:spPr>
      </p:pic>
    </p:spTree>
    <p:extLst>
      <p:ext uri="{BB962C8B-B14F-4D97-AF65-F5344CB8AC3E}">
        <p14:creationId xmlns:p14="http://schemas.microsoft.com/office/powerpoint/2010/main" val="27521831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endParaRPr lang="el-GR"/>
          </a:p>
        </p:txBody>
      </p:sp>
      <p:sp>
        <p:nvSpPr>
          <p:cNvPr id="45059" name="Rectangle 3"/>
          <p:cNvSpPr>
            <a:spLocks noGrp="1" noChangeArrowheads="1"/>
          </p:cNvSpPr>
          <p:nvPr>
            <p:ph type="body" idx="1"/>
          </p:nvPr>
        </p:nvSpPr>
        <p:spPr/>
        <p:txBody>
          <a:bodyPr/>
          <a:lstStyle/>
          <a:p>
            <a:endParaRPr lang="el-GR"/>
          </a:p>
        </p:txBody>
      </p:sp>
      <p:pic>
        <p:nvPicPr>
          <p:cNvPr id="45063" name="Picture 7" descr="ANd9GcS4O98WFakgV3fm-f1PZaf9HqWFwuWyIcegJvEYcxDz-FO2xjIypg"/>
          <p:cNvPicPr>
            <a:picLocks noChangeAspect="1" noChangeArrowheads="1"/>
          </p:cNvPicPr>
          <p:nvPr/>
        </p:nvPicPr>
        <p:blipFill>
          <a:blip r:embed="rId2"/>
          <a:srcRect/>
          <a:stretch>
            <a:fillRect/>
          </a:stretch>
        </p:blipFill>
        <p:spPr bwMode="auto">
          <a:xfrm>
            <a:off x="1818086" y="1593057"/>
            <a:ext cx="5345906" cy="4113610"/>
          </a:xfrm>
          <a:prstGeom prst="rect">
            <a:avLst/>
          </a:prstGeom>
          <a:noFill/>
        </p:spPr>
      </p:pic>
    </p:spTree>
    <p:extLst>
      <p:ext uri="{BB962C8B-B14F-4D97-AF65-F5344CB8AC3E}">
        <p14:creationId xmlns:p14="http://schemas.microsoft.com/office/powerpoint/2010/main" val="33422229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endParaRPr lang="el-GR"/>
          </a:p>
        </p:txBody>
      </p:sp>
      <p:sp>
        <p:nvSpPr>
          <p:cNvPr id="47107" name="Rectangle 3"/>
          <p:cNvSpPr>
            <a:spLocks noGrp="1" noChangeArrowheads="1"/>
          </p:cNvSpPr>
          <p:nvPr>
            <p:ph type="body" idx="1"/>
          </p:nvPr>
        </p:nvSpPr>
        <p:spPr/>
        <p:txBody>
          <a:bodyPr/>
          <a:lstStyle/>
          <a:p>
            <a:endParaRPr lang="el-GR"/>
          </a:p>
        </p:txBody>
      </p:sp>
      <p:pic>
        <p:nvPicPr>
          <p:cNvPr id="47109" name="Picture 5" descr="cf83ceb9cf89cf80ceae-cebbceb1cebbceadcebfcf85cf83ceb1"/>
          <p:cNvPicPr>
            <a:picLocks noChangeAspect="1" noChangeArrowheads="1"/>
          </p:cNvPicPr>
          <p:nvPr/>
        </p:nvPicPr>
        <p:blipFill>
          <a:blip r:embed="rId2"/>
          <a:srcRect/>
          <a:stretch>
            <a:fillRect/>
          </a:stretch>
        </p:blipFill>
        <p:spPr bwMode="auto">
          <a:xfrm>
            <a:off x="2033587" y="1701404"/>
            <a:ext cx="4557713" cy="3429000"/>
          </a:xfrm>
          <a:prstGeom prst="rect">
            <a:avLst/>
          </a:prstGeom>
          <a:noFill/>
        </p:spPr>
      </p:pic>
    </p:spTree>
    <p:extLst>
      <p:ext uri="{BB962C8B-B14F-4D97-AF65-F5344CB8AC3E}">
        <p14:creationId xmlns:p14="http://schemas.microsoft.com/office/powerpoint/2010/main" val="38314117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endParaRPr lang="el-GR"/>
          </a:p>
        </p:txBody>
      </p:sp>
      <p:sp>
        <p:nvSpPr>
          <p:cNvPr id="48131" name="Rectangle 3"/>
          <p:cNvSpPr>
            <a:spLocks noGrp="1" noChangeArrowheads="1"/>
          </p:cNvSpPr>
          <p:nvPr>
            <p:ph type="body" idx="1"/>
          </p:nvPr>
        </p:nvSpPr>
        <p:spPr/>
        <p:txBody>
          <a:bodyPr/>
          <a:lstStyle/>
          <a:p>
            <a:endParaRPr lang="el-GR"/>
          </a:p>
        </p:txBody>
      </p:sp>
      <p:pic>
        <p:nvPicPr>
          <p:cNvPr id="48135" name="Picture 7" descr="ANd9GcSE6MRCd0s5jn1XjFFLfQBVC7g2RZRYsQ92CZWedq5xug5ROLSk"/>
          <p:cNvPicPr>
            <a:picLocks noChangeAspect="1" noChangeArrowheads="1"/>
          </p:cNvPicPr>
          <p:nvPr/>
        </p:nvPicPr>
        <p:blipFill>
          <a:blip r:embed="rId2"/>
          <a:srcRect/>
          <a:stretch>
            <a:fillRect/>
          </a:stretch>
        </p:blipFill>
        <p:spPr bwMode="auto">
          <a:xfrm>
            <a:off x="1331119" y="566738"/>
            <a:ext cx="2366963" cy="2970610"/>
          </a:xfrm>
          <a:prstGeom prst="rect">
            <a:avLst/>
          </a:prstGeom>
          <a:noFill/>
        </p:spPr>
      </p:pic>
      <p:pic>
        <p:nvPicPr>
          <p:cNvPr id="48137" name="Picture 9" descr="ANd9GcQHzHBQlVWTkQO8ysFmelQyqErRhp9YL1_A7v7uNwKIKxnMKuJk"/>
          <p:cNvPicPr>
            <a:picLocks noChangeAspect="1" noChangeArrowheads="1"/>
          </p:cNvPicPr>
          <p:nvPr/>
        </p:nvPicPr>
        <p:blipFill>
          <a:blip r:embed="rId3"/>
          <a:srcRect/>
          <a:stretch>
            <a:fillRect/>
          </a:stretch>
        </p:blipFill>
        <p:spPr bwMode="auto">
          <a:xfrm>
            <a:off x="4167187" y="857251"/>
            <a:ext cx="3833813" cy="2359819"/>
          </a:xfrm>
          <a:prstGeom prst="rect">
            <a:avLst/>
          </a:prstGeom>
          <a:noFill/>
        </p:spPr>
      </p:pic>
      <p:pic>
        <p:nvPicPr>
          <p:cNvPr id="48139" name="Picture 11" descr="ANd9GcTG0FMqc8mN7elxwy7kpN5VgmR2yTz-_AycJOqVY-zLGn-XSHfC"/>
          <p:cNvPicPr>
            <a:picLocks noChangeAspect="1" noChangeArrowheads="1"/>
          </p:cNvPicPr>
          <p:nvPr/>
        </p:nvPicPr>
        <p:blipFill>
          <a:blip r:embed="rId4"/>
          <a:srcRect/>
          <a:stretch>
            <a:fillRect/>
          </a:stretch>
        </p:blipFill>
        <p:spPr bwMode="auto">
          <a:xfrm>
            <a:off x="3383757" y="3492103"/>
            <a:ext cx="3218260" cy="2508647"/>
          </a:xfrm>
          <a:prstGeom prst="rect">
            <a:avLst/>
          </a:prstGeom>
          <a:noFill/>
        </p:spPr>
      </p:pic>
    </p:spTree>
    <p:extLst>
      <p:ext uri="{BB962C8B-B14F-4D97-AF65-F5344CB8AC3E}">
        <p14:creationId xmlns:p14="http://schemas.microsoft.com/office/powerpoint/2010/main" val="2220114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dirty="0"/>
              <a:t>Michel Foucault </a:t>
            </a:r>
            <a:r>
              <a:rPr lang="el-GR" dirty="0"/>
              <a:t>: Βασικά αντικείμενα μελέτης (1)</a:t>
            </a:r>
          </a:p>
        </p:txBody>
      </p:sp>
      <p:sp>
        <p:nvSpPr>
          <p:cNvPr id="3" name="2 - Θέση περιεχομένου"/>
          <p:cNvSpPr>
            <a:spLocks noGrp="1"/>
          </p:cNvSpPr>
          <p:nvPr>
            <p:ph idx="1"/>
          </p:nvPr>
        </p:nvSpPr>
        <p:spPr/>
        <p:txBody>
          <a:bodyPr/>
          <a:lstStyle/>
          <a:p>
            <a:r>
              <a:rPr lang="el-GR" dirty="0"/>
              <a:t>Η τρέλα μέσα στην ιστορία-μορφές τρέλας</a:t>
            </a:r>
          </a:p>
          <a:p>
            <a:r>
              <a:rPr lang="el-GR" dirty="0"/>
              <a:t>Η τρέλα στην Αναγέννηση</a:t>
            </a:r>
          </a:p>
          <a:p>
            <a:r>
              <a:rPr lang="el-GR" dirty="0"/>
              <a:t>Η χρήση της εγκάθειρξης-17</a:t>
            </a:r>
            <a:r>
              <a:rPr lang="el-GR" baseline="30000" dirty="0"/>
              <a:t>ος</a:t>
            </a:r>
            <a:r>
              <a:rPr lang="el-GR" dirty="0"/>
              <a:t> αιώνας</a:t>
            </a:r>
          </a:p>
          <a:p>
            <a:r>
              <a:rPr lang="el-GR" dirty="0"/>
              <a:t>Τρέλα και διατήρηση της κοινωνικής τάξης-οικογένεια</a:t>
            </a:r>
          </a:p>
          <a:p>
            <a:r>
              <a:rPr lang="el-GR" dirty="0"/>
              <a:t>Τομή ανάμεσα σε λογική και παραλογισμό</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l-GR"/>
              <a:t>Ε</a:t>
            </a:r>
            <a:r>
              <a:rPr lang="en-US"/>
              <a:t>dvard Munch </a:t>
            </a:r>
            <a:endParaRPr lang="el-GR"/>
          </a:p>
        </p:txBody>
      </p:sp>
      <p:sp>
        <p:nvSpPr>
          <p:cNvPr id="49155" name="Rectangle 3"/>
          <p:cNvSpPr>
            <a:spLocks noGrp="1" noChangeArrowheads="1"/>
          </p:cNvSpPr>
          <p:nvPr>
            <p:ph type="body" idx="1"/>
          </p:nvPr>
        </p:nvSpPr>
        <p:spPr/>
        <p:txBody>
          <a:bodyPr/>
          <a:lstStyle/>
          <a:p>
            <a:endParaRPr lang="el-GR"/>
          </a:p>
        </p:txBody>
      </p:sp>
      <p:pic>
        <p:nvPicPr>
          <p:cNvPr id="49157" name="Picture 5" descr="95BACCDF26EEC61C92B7C61812CBD139"/>
          <p:cNvPicPr>
            <a:picLocks noChangeAspect="1" noChangeArrowheads="1"/>
          </p:cNvPicPr>
          <p:nvPr/>
        </p:nvPicPr>
        <p:blipFill>
          <a:blip r:embed="rId2"/>
          <a:srcRect/>
          <a:stretch>
            <a:fillRect/>
          </a:stretch>
        </p:blipFill>
        <p:spPr bwMode="auto">
          <a:xfrm>
            <a:off x="1818085" y="2294336"/>
            <a:ext cx="4729163" cy="3150394"/>
          </a:xfrm>
          <a:prstGeom prst="rect">
            <a:avLst/>
          </a:prstGeom>
          <a:noFill/>
        </p:spPr>
      </p:pic>
    </p:spTree>
    <p:extLst>
      <p:ext uri="{BB962C8B-B14F-4D97-AF65-F5344CB8AC3E}">
        <p14:creationId xmlns:p14="http://schemas.microsoft.com/office/powerpoint/2010/main" val="2780212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dirty="0"/>
              <a:t>Michel Foucault </a:t>
            </a:r>
            <a:r>
              <a:rPr lang="el-GR" dirty="0"/>
              <a:t>: Βασικά αντικείμενα μελέτης (2)</a:t>
            </a:r>
          </a:p>
        </p:txBody>
      </p:sp>
      <p:sp>
        <p:nvSpPr>
          <p:cNvPr id="3" name="2 - Θέση περιεχομένου"/>
          <p:cNvSpPr>
            <a:spLocks noGrp="1"/>
          </p:cNvSpPr>
          <p:nvPr>
            <p:ph idx="1"/>
          </p:nvPr>
        </p:nvSpPr>
        <p:spPr/>
        <p:txBody>
          <a:bodyPr/>
          <a:lstStyle/>
          <a:p>
            <a:r>
              <a:rPr lang="el-GR" dirty="0"/>
              <a:t>«Παραλήρημα» </a:t>
            </a:r>
            <a:r>
              <a:rPr lang="en-US" dirty="0"/>
              <a:t>-delirium (lira=</a:t>
            </a:r>
            <a:r>
              <a:rPr lang="el-GR" dirty="0"/>
              <a:t>αυλάκι)</a:t>
            </a:r>
          </a:p>
          <a:p>
            <a:r>
              <a:rPr lang="el-GR" dirty="0"/>
              <a:t>Γιατροί και ασθενείς</a:t>
            </a:r>
          </a:p>
          <a:p>
            <a:r>
              <a:rPr lang="el-GR" dirty="0"/>
              <a:t>Αρρώστια-οργανικό, παράλογο-ψυχολογικό</a:t>
            </a:r>
          </a:p>
          <a:p>
            <a:r>
              <a:rPr lang="el-GR" dirty="0"/>
              <a:t>Η γέννηση του ασύλου-Η θεραπεία του </a:t>
            </a:r>
            <a:r>
              <a:rPr lang="el-GR" dirty="0" err="1"/>
              <a:t>Πινέλ</a:t>
            </a:r>
            <a:endParaRPr lang="el-GR" dirty="0"/>
          </a:p>
          <a:p>
            <a:r>
              <a:rPr lang="el-GR" dirty="0"/>
              <a:t>Φρόιντ: απομυθοποίησε το άσυλο, όλες οι ιδιότητες στο πρόσωπο του γιατρού</a:t>
            </a:r>
          </a:p>
          <a:p>
            <a:r>
              <a:rPr lang="el-GR" dirty="0"/>
              <a:t>Τέχνη και ψυχιατρική (</a:t>
            </a:r>
            <a:r>
              <a:rPr lang="en-US" dirty="0"/>
              <a:t>Goya, </a:t>
            </a:r>
            <a:r>
              <a:rPr lang="el-GR" dirty="0"/>
              <a:t>Ιερώνυμος </a:t>
            </a:r>
            <a:r>
              <a:rPr lang="en-US" dirty="0"/>
              <a:t>Bosch)</a:t>
            </a:r>
            <a:endParaRPr lang="el-GR" dirty="0"/>
          </a:p>
          <a:p>
            <a:pPr>
              <a:buNone/>
            </a:pP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a:t>Michel Foucault</a:t>
            </a:r>
            <a:endParaRPr lang="el-GR" dirty="0"/>
          </a:p>
        </p:txBody>
      </p:sp>
      <p:sp>
        <p:nvSpPr>
          <p:cNvPr id="3" name="2 - Θέση περιεχομένου"/>
          <p:cNvSpPr>
            <a:spLocks noGrp="1"/>
          </p:cNvSpPr>
          <p:nvPr>
            <p:ph idx="1"/>
          </p:nvPr>
        </p:nvSpPr>
        <p:spPr/>
        <p:txBody>
          <a:bodyPr>
            <a:normAutofit/>
          </a:bodyPr>
          <a:lstStyle/>
          <a:p>
            <a:pPr>
              <a:buNone/>
            </a:pPr>
            <a:r>
              <a:rPr lang="el-GR" b="1" dirty="0"/>
              <a:t>«Από το Μεσαίωνα μέχρι την Αναγέννηση, η σύγκρουση του ανθρώπου με την τρέλα ήταν μια σύγκρουση δραματική που τον έφερνε αντιμέτωπο με τις μυστικές δυνάμεις του κόσμου... εικόνες της Πτώσης, της Κρίσης, της Μεταμόρφωσης κι όλων των άλλων θαυμαστών μυστικών της Γνώσης. Στην εποχή μας, η τρέλα φιμώνεται μέσα στη μακαριότητα της επιστημονικής γνώσης που την αναλύει τόσο υπερβολικά, ώστε στο τέλος την ξεχνά»</a:t>
            </a:r>
            <a:br>
              <a:rPr lang="el-GR" b="1" dirty="0"/>
            </a:b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a:t>Jacques Derrida  (1930-2004)</a:t>
            </a:r>
            <a:endParaRPr lang="el-GR" dirty="0"/>
          </a:p>
        </p:txBody>
      </p:sp>
      <p:sp>
        <p:nvSpPr>
          <p:cNvPr id="3" name="2 - Θέση περιεχομένου"/>
          <p:cNvSpPr>
            <a:spLocks noGrp="1"/>
          </p:cNvSpPr>
          <p:nvPr>
            <p:ph idx="1"/>
          </p:nvPr>
        </p:nvSpPr>
        <p:spPr/>
        <p:txBody>
          <a:bodyPr>
            <a:normAutofit/>
          </a:bodyPr>
          <a:lstStyle/>
          <a:p>
            <a:pPr>
              <a:buNone/>
            </a:pPr>
            <a:r>
              <a:rPr lang="el-GR" dirty="0">
                <a:hlinkClick r:id="rId2"/>
              </a:rPr>
              <a:t>Ενδεικτική βιβλιογραφία</a:t>
            </a:r>
          </a:p>
          <a:p>
            <a:pPr>
              <a:buNone/>
            </a:pPr>
            <a:endParaRPr lang="en-US" dirty="0">
              <a:hlinkClick r:id="rId2"/>
            </a:endParaRPr>
          </a:p>
          <a:p>
            <a:r>
              <a:rPr lang="el-GR" dirty="0">
                <a:hlinkClick r:id="rId2"/>
              </a:rPr>
              <a:t>Αντιστάσεις της ψυχανάλυσης</a:t>
            </a:r>
            <a:r>
              <a:rPr lang="el-GR" dirty="0"/>
              <a:t> </a:t>
            </a:r>
            <a:endParaRPr lang="en-US" dirty="0"/>
          </a:p>
          <a:p>
            <a:r>
              <a:rPr lang="el-GR" dirty="0">
                <a:hlinkClick r:id="rId3"/>
              </a:rPr>
              <a:t>Εικοτολογίες περί "Φρόυντ"</a:t>
            </a:r>
            <a:r>
              <a:rPr lang="el-GR" dirty="0"/>
              <a:t> </a:t>
            </a:r>
            <a:r>
              <a:rPr lang="el-GR" dirty="0">
                <a:hlinkClick r:id="rId4"/>
              </a:rPr>
              <a:t>Η τελευταία λέξη του ρατσισμού</a:t>
            </a:r>
            <a:r>
              <a:rPr lang="el-GR" dirty="0"/>
              <a:t> </a:t>
            </a:r>
            <a:endParaRPr lang="en-US" dirty="0"/>
          </a:p>
          <a:p>
            <a:r>
              <a:rPr lang="el-GR" dirty="0">
                <a:hlinkClick r:id="rId5"/>
              </a:rPr>
              <a:t>Τρέλα και φιλοσοφία</a:t>
            </a:r>
            <a:r>
              <a:rPr lang="el-GR" dirty="0"/>
              <a:t> </a:t>
            </a:r>
            <a:endParaRPr lang="en-US" dirty="0"/>
          </a:p>
          <a:p>
            <a:r>
              <a:rPr lang="el-GR" dirty="0">
                <a:hlinkClick r:id="rId6"/>
              </a:rPr>
              <a:t>Ψυχικές καταστάσεις της ψυχανάλυσης</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a:t>Jacques Derrida</a:t>
            </a:r>
            <a:r>
              <a:rPr lang="el-GR" dirty="0"/>
              <a:t>: βασικές θέσεις</a:t>
            </a:r>
          </a:p>
        </p:txBody>
      </p:sp>
      <p:sp>
        <p:nvSpPr>
          <p:cNvPr id="3" name="2 - Θέση περιεχομένου"/>
          <p:cNvSpPr>
            <a:spLocks noGrp="1"/>
          </p:cNvSpPr>
          <p:nvPr>
            <p:ph idx="1"/>
          </p:nvPr>
        </p:nvSpPr>
        <p:spPr/>
        <p:txBody>
          <a:bodyPr>
            <a:normAutofit fontScale="77500" lnSpcReduction="20000"/>
          </a:bodyPr>
          <a:lstStyle/>
          <a:p>
            <a:r>
              <a:rPr lang="el-GR" dirty="0"/>
              <a:t>Θεωρία της «αποδόμησης» είναι μια κριτική της λογοτεχνίας που απορρίπτει τις προηγούμενες θέσεις των στρουκτουραλιστών, οι οποίοι υποστήριζαν την ύπαρξη σχέσης μεταξύ γλώσσας και νοήματος και μεταξύ κειμένου και αντικειμενικής πραγματικότητας. Η αποδόμηση περισσότερο επικεντρώνεται στην ασάφεια και στην αντίφαση στο νόημα. Επιπλέον η αποδόμηση φιλοδοξεί να αποκαλύψει τα πολλαπλά επίπεδα νοήματος στη γλώσσα.</a:t>
            </a:r>
          </a:p>
          <a:p>
            <a:r>
              <a:rPr lang="el-GR" dirty="0"/>
              <a:t> Ο </a:t>
            </a:r>
            <a:r>
              <a:rPr lang="el-GR" dirty="0" err="1"/>
              <a:t>Ντεριντά</a:t>
            </a:r>
            <a:r>
              <a:rPr lang="el-GR" dirty="0"/>
              <a:t> φθάνει στο συμπέρασμα ότι οι λέξεις δεν έχουν καθορισμένο σημείο αναφοράς και ότι όλα τα γραπτά κείμενα αντιφάσκουν μεταξύ τους, ότι οι απαντήσεις βρίσκονται μέσα στις ίδιες τις ερωτήσεις και ότι η αποδόμηση αντιστέκεται στην τυραννία της εύκολης απάντησης. </a:t>
            </a:r>
          </a:p>
          <a:p>
            <a:r>
              <a:rPr lang="el-GR" dirty="0"/>
              <a:t>Η ριζοσπαστική θεωρία του </a:t>
            </a:r>
            <a:r>
              <a:rPr lang="el-GR" dirty="0" err="1"/>
              <a:t>Ντεριντά</a:t>
            </a:r>
            <a:r>
              <a:rPr lang="el-GR" dirty="0"/>
              <a:t>, έχει επιδράσει καταλυτικά τόσο στη θεωρία και κριτική της λογοτεχνίας και της τέχνης όσο και στη μουσική, στην αρχιτεκτονική, στην ψυχολογία, στην ιστορία και στην κοινωνιολογία. Γύρω από το έργο και τις αμφιλεγόμενες θεωρίες του έχουν γραφτεί περισσότερα από 400 βιβλία, 500 διδακτορικές διατριβές και 14.000 άρθρα σε έντυπα από κάθε γωνιά του πλανήτη.</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a:t>Jacques Derrida</a:t>
            </a:r>
            <a:r>
              <a:rPr lang="el-GR" dirty="0"/>
              <a:t>: επιρροές στη σύγχρονη ψυχολογία-ψυχοθεραπεία</a:t>
            </a:r>
          </a:p>
        </p:txBody>
      </p:sp>
      <p:sp>
        <p:nvSpPr>
          <p:cNvPr id="3" name="2 - Θέση περιεχομένου"/>
          <p:cNvSpPr>
            <a:spLocks noGrp="1"/>
          </p:cNvSpPr>
          <p:nvPr>
            <p:ph idx="1"/>
          </p:nvPr>
        </p:nvSpPr>
        <p:spPr/>
        <p:txBody>
          <a:bodyPr/>
          <a:lstStyle/>
          <a:p>
            <a:endParaRPr lang="el-GR" dirty="0"/>
          </a:p>
          <a:p>
            <a:r>
              <a:rPr lang="el-GR" dirty="0"/>
              <a:t>Αποδόμηση ρόλων</a:t>
            </a:r>
          </a:p>
          <a:p>
            <a:r>
              <a:rPr lang="el-GR" dirty="0"/>
              <a:t>Αφηγηματική προσέγγιση</a:t>
            </a:r>
          </a:p>
          <a:p>
            <a:r>
              <a:rPr lang="el-GR" dirty="0"/>
              <a:t>Ριζοσπαστική </a:t>
            </a:r>
            <a:r>
              <a:rPr lang="el-GR" dirty="0" err="1"/>
              <a:t>αντι</a:t>
            </a:r>
            <a:r>
              <a:rPr lang="el-GR" dirty="0"/>
              <a:t>-ψυχιατρική θεώρηση</a:t>
            </a:r>
          </a:p>
          <a:p>
            <a:r>
              <a:rPr lang="el-GR" dirty="0"/>
              <a:t>Υπαρξιστική προσέγγιση</a:t>
            </a:r>
          </a:p>
          <a:p>
            <a:r>
              <a:rPr lang="el-GR" dirty="0"/>
              <a:t>Φαινομενολογία και ψυχική ασθένεια</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b="1" dirty="0"/>
              <a:t>THOMAS SZASZ</a:t>
            </a:r>
            <a:r>
              <a:rPr lang="el-GR" b="1" dirty="0"/>
              <a:t> (1920-2012)</a:t>
            </a:r>
            <a:endParaRPr lang="el-GR" dirty="0"/>
          </a:p>
        </p:txBody>
      </p:sp>
      <p:sp>
        <p:nvSpPr>
          <p:cNvPr id="3" name="2 - Θέση περιεχομένου"/>
          <p:cNvSpPr>
            <a:spLocks noGrp="1"/>
          </p:cNvSpPr>
          <p:nvPr>
            <p:ph idx="1"/>
          </p:nvPr>
        </p:nvSpPr>
        <p:spPr/>
        <p:txBody>
          <a:bodyPr>
            <a:normAutofit/>
          </a:bodyPr>
          <a:lstStyle/>
          <a:p>
            <a:pPr>
              <a:buNone/>
            </a:pPr>
            <a:r>
              <a:rPr lang="el-GR" dirty="0"/>
              <a:t>Μεταφρασμένα στα Ελληνικά</a:t>
            </a:r>
          </a:p>
          <a:p>
            <a:r>
              <a:rPr lang="el-GR" dirty="0"/>
              <a:t>▪ </a:t>
            </a:r>
            <a:r>
              <a:rPr lang="el-GR" i="1" dirty="0"/>
              <a:t>O Μύθος της Ψυχικής Αρρώστιας </a:t>
            </a:r>
            <a:r>
              <a:rPr lang="el-GR" dirty="0"/>
              <a:t>(</a:t>
            </a:r>
            <a:r>
              <a:rPr lang="el-GR" dirty="0" err="1"/>
              <a:t>Κασόλου</a:t>
            </a:r>
            <a:r>
              <a:rPr lang="el-GR" dirty="0"/>
              <a:t>, 1981)</a:t>
            </a:r>
          </a:p>
          <a:p>
            <a:r>
              <a:rPr lang="el-GR" dirty="0"/>
              <a:t>▪ </a:t>
            </a:r>
            <a:r>
              <a:rPr lang="el-GR" i="1" dirty="0"/>
              <a:t>Η Βιομηχανία της Τρέλας</a:t>
            </a:r>
            <a:r>
              <a:rPr lang="el-GR" dirty="0"/>
              <a:t> (Ιανός, 1984 – Εκδοτική, 2006)</a:t>
            </a:r>
          </a:p>
          <a:p>
            <a:r>
              <a:rPr lang="el-GR" dirty="0"/>
              <a:t>▪ </a:t>
            </a:r>
            <a:r>
              <a:rPr lang="el-GR" i="1" dirty="0"/>
              <a:t>Το Δεύτερο Αμάρτημα</a:t>
            </a:r>
            <a:r>
              <a:rPr lang="el-GR" dirty="0"/>
              <a:t> (Αβραάμ, </a:t>
            </a:r>
            <a:r>
              <a:rPr lang="el-GR" dirty="0" err="1"/>
              <a:t>χχ</a:t>
            </a:r>
            <a:r>
              <a:rPr lang="el-GR" dirty="0"/>
              <a:t>)</a:t>
            </a:r>
          </a:p>
          <a:p>
            <a:r>
              <a:rPr lang="el-GR" dirty="0"/>
              <a:t>▪ </a:t>
            </a:r>
            <a:r>
              <a:rPr lang="el-GR" i="1" dirty="0"/>
              <a:t>Αιρετικά</a:t>
            </a:r>
            <a:r>
              <a:rPr lang="el-GR" dirty="0"/>
              <a:t> (Εναλλακτικές εκδόσεις, 2006)</a:t>
            </a:r>
          </a:p>
          <a:p>
            <a:endParaRPr lang="el-GR" dirty="0"/>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83</TotalTime>
  <Words>1773</Words>
  <Application>Microsoft Office PowerPoint</Application>
  <PresentationFormat>Προβολή στην οθόνη (4:3)</PresentationFormat>
  <Paragraphs>150</Paragraphs>
  <Slides>30</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30</vt:i4>
      </vt:variant>
    </vt:vector>
  </HeadingPairs>
  <TitlesOfParts>
    <vt:vector size="34" baseType="lpstr">
      <vt:lpstr>Arial</vt:lpstr>
      <vt:lpstr>Century Gothic</vt:lpstr>
      <vt:lpstr>Wingdings 3</vt:lpstr>
      <vt:lpstr>Wisp</vt:lpstr>
      <vt:lpstr>Θεωρητικά θέματα κοινοτικής ψυχολογίας, κοινωνικής ψυχιατρικής και κοινωνιολογίας της ψυχικής υγείας </vt:lpstr>
      <vt:lpstr>Michel Foucault (1926-1984)</vt:lpstr>
      <vt:lpstr>Michel Foucault : Βασικά αντικείμενα μελέτης (1)</vt:lpstr>
      <vt:lpstr>Michel Foucault : Βασικά αντικείμενα μελέτης (2)</vt:lpstr>
      <vt:lpstr>Michel Foucault</vt:lpstr>
      <vt:lpstr>Jacques Derrida  (1930-2004)</vt:lpstr>
      <vt:lpstr>Jacques Derrida: βασικές θέσεις</vt:lpstr>
      <vt:lpstr>Jacques Derrida: επιρροές στη σύγχρονη ψυχολογία-ψυχοθεραπεία</vt:lpstr>
      <vt:lpstr>THOMAS SZASZ (1920-2012)</vt:lpstr>
      <vt:lpstr>THOMAS SZASZ: βασικές ιδέες (1)</vt:lpstr>
      <vt:lpstr>THOMAS SZASZ: βασικές ιδέες (2)</vt:lpstr>
      <vt:lpstr>Κοινωνιολογία της ψυχικής ασθένειας</vt:lpstr>
      <vt:lpstr>Κοινοτική Ψυχική Υγεία (Υγιεινή) (Community Mental Health): </vt:lpstr>
      <vt:lpstr>Κοινοτική Ψυχική Υγεία</vt:lpstr>
      <vt:lpstr>Κοινοτική Ψυχική Υγεία: ιστορική αναδρομή</vt:lpstr>
      <vt:lpstr>Κοινοτική Ψυχική Υγεία: ιστορική αναδρομή</vt:lpstr>
      <vt:lpstr>Κοινοτική Ψυχιατρική</vt:lpstr>
      <vt:lpstr>Βασικές αρχές Κοινοτικής Ψυχιατρικής (Caplan, 1964)</vt:lpstr>
      <vt:lpstr>Βασικές αρχές Κοινοτικής Ψυχιατρικής (Caplan, 1964)</vt:lpstr>
      <vt:lpstr>Κοινοτική ψυχική υγεία-Υπηρεσίες ψυχικής υγείας</vt:lpstr>
      <vt:lpstr>Κέντρα Ψυχικής Υγείας</vt:lpstr>
      <vt:lpstr>Ψυχιατρική  μεταρρύθμιση</vt:lpstr>
      <vt:lpstr>Μονάδες απεξάρτησης</vt:lpstr>
      <vt:lpstr>Παρουσίαση του PowerPoint</vt:lpstr>
      <vt:lpstr>Με ψυχικές διαταραχές συνδέεται η δημιουργικότητα</vt:lpstr>
      <vt:lpstr>«Τέχνη και τρέλα» (Παύλος Βασιλειάδης)</vt:lpstr>
      <vt:lpstr>Παρουσίαση του PowerPoint</vt:lpstr>
      <vt:lpstr>Παρουσίαση του PowerPoint</vt:lpstr>
      <vt:lpstr>Παρουσίαση του PowerPoint</vt:lpstr>
      <vt:lpstr>Εdvard Munch </vt:lpstr>
    </vt:vector>
  </TitlesOfParts>
  <Company>TMC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Θεωρητικά θέματα κοινοτικής ψυχολογίας, κοινωνικής ψυχιατρικής και κοινωνιολογίας της ψυχικής υγείας </dc:title>
  <dc:creator>kflora</dc:creator>
  <cp:lastModifiedBy>Katerina Flora</cp:lastModifiedBy>
  <cp:revision>19</cp:revision>
  <dcterms:created xsi:type="dcterms:W3CDTF">2013-11-06T14:20:03Z</dcterms:created>
  <dcterms:modified xsi:type="dcterms:W3CDTF">2022-12-12T13:48:47Z</dcterms:modified>
</cp:coreProperties>
</file>