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75" autoAdjust="0"/>
    <p:restoredTop sz="86364" autoAdjust="0"/>
  </p:normalViewPr>
  <p:slideViewPr>
    <p:cSldViewPr snapToGrid="0">
      <p:cViewPr>
        <p:scale>
          <a:sx n="60" d="100"/>
          <a:sy n="60" d="100"/>
        </p:scale>
        <p:origin x="576" y="76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2538924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356080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4033421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9DA603B5-5132-450E-8BD0-117DC5D5A330}"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030215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A603B5-5132-450E-8BD0-117DC5D5A330}" type="datetimeFigureOut">
              <a:rPr lang="el-GR" smtClean="0"/>
              <a:t>14/10/2021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800309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9DA603B5-5132-450E-8BD0-117DC5D5A330}" type="datetimeFigureOut">
              <a:rPr lang="el-GR" smtClean="0"/>
              <a:t>14/10/2021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2461334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9DA603B5-5132-450E-8BD0-117DC5D5A330}" type="datetimeFigureOut">
              <a:rPr lang="el-GR" smtClean="0"/>
              <a:t>14/10/2021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378635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9DA603B5-5132-450E-8BD0-117DC5D5A330}" type="datetimeFigureOut">
              <a:rPr lang="el-GR" smtClean="0"/>
              <a:t>14/10/2021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1013269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A603B5-5132-450E-8BD0-117DC5D5A330}" type="datetimeFigureOut">
              <a:rPr lang="el-GR" smtClean="0"/>
              <a:t>14/10/2021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1139679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A603B5-5132-450E-8BD0-117DC5D5A330}" type="datetimeFigureOut">
              <a:rPr lang="el-GR" smtClean="0"/>
              <a:t>14/10/2021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04268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A603B5-5132-450E-8BD0-117DC5D5A330}" type="datetimeFigureOut">
              <a:rPr lang="el-GR" smtClean="0"/>
              <a:t>14/10/2021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9BC6D051-BA9B-46B8-858B-253C6AC1E8F2}" type="slidenum">
              <a:rPr lang="el-GR" smtClean="0"/>
              <a:t>‹#›</a:t>
            </a:fld>
            <a:endParaRPr lang="el-GR"/>
          </a:p>
        </p:txBody>
      </p:sp>
    </p:spTree>
    <p:extLst>
      <p:ext uri="{BB962C8B-B14F-4D97-AF65-F5344CB8AC3E}">
        <p14:creationId xmlns:p14="http://schemas.microsoft.com/office/powerpoint/2010/main" val="339658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A603B5-5132-450E-8BD0-117DC5D5A330}" type="datetimeFigureOut">
              <a:rPr lang="el-GR" smtClean="0"/>
              <a:t>14/10/2021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C6D051-BA9B-46B8-858B-253C6AC1E8F2}" type="slidenum">
              <a:rPr lang="el-GR" smtClean="0"/>
              <a:t>‹#›</a:t>
            </a:fld>
            <a:endParaRPr lang="el-GR"/>
          </a:p>
        </p:txBody>
      </p:sp>
    </p:spTree>
    <p:extLst>
      <p:ext uri="{BB962C8B-B14F-4D97-AF65-F5344CB8AC3E}">
        <p14:creationId xmlns:p14="http://schemas.microsoft.com/office/powerpoint/2010/main" val="1136822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intl/en/policies/privacy/" TargetMode="External"/><Relationship Id="rId2" Type="http://schemas.openxmlformats.org/officeDocument/2006/relationships/hyperlink" Target="http://www.google.com/intl/en/policies/terms/" TargetMode="Externa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www.gmail.com/"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edu.gcfglobal.org/en/googleaccount/"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gmail.com/"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Μάθημα 1ο</a:t>
            </a:r>
            <a:endParaRPr lang="el-GR" dirty="0"/>
          </a:p>
        </p:txBody>
      </p:sp>
      <p:sp>
        <p:nvSpPr>
          <p:cNvPr id="5" name="Subtitle 4"/>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3960093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04949" y="393952"/>
            <a:ext cx="11978639" cy="646331"/>
          </a:xfrm>
          <a:prstGeom prst="rect">
            <a:avLst/>
          </a:prstGeom>
        </p:spPr>
        <p:txBody>
          <a:bodyPr wrap="square">
            <a:spAutoFit/>
          </a:bodyPr>
          <a:lstStyle/>
          <a:p>
            <a:r>
              <a:rPr lang="el-GR" dirty="0" smtClean="0"/>
              <a:t>Στη συνέχεια, θα δείτε μια φόρμα για να καταχωρίσετε μερικά από τα προσωπικά σας στοιχεία, όπως το όνομά σας και τα γενέθλιά σας. </a:t>
            </a:r>
            <a:endParaRPr lang="el-GR" dirty="0"/>
          </a:p>
        </p:txBody>
      </p:sp>
      <p:sp>
        <p:nvSpPr>
          <p:cNvPr id="3" name="Rectangle 2"/>
          <p:cNvSpPr/>
          <p:nvPr/>
        </p:nvSpPr>
        <p:spPr>
          <a:xfrm>
            <a:off x="404949" y="1917115"/>
            <a:ext cx="11482251" cy="369332"/>
          </a:xfrm>
          <a:prstGeom prst="rect">
            <a:avLst/>
          </a:prstGeom>
        </p:spPr>
        <p:txBody>
          <a:bodyPr wrap="square">
            <a:spAutoFit/>
          </a:bodyPr>
          <a:lstStyle/>
          <a:p>
            <a:r>
              <a:rPr lang="el-GR" dirty="0" smtClean="0"/>
              <a:t>Ελέγξτε </a:t>
            </a:r>
            <a:r>
              <a:rPr lang="el-GR" dirty="0" smtClean="0">
                <a:hlinkClick r:id="rId2"/>
              </a:rPr>
              <a:t>τους Όρους Παροχής Υπηρεσιών</a:t>
            </a:r>
            <a:r>
              <a:rPr lang="el-GR" dirty="0" smtClean="0"/>
              <a:t> και την </a:t>
            </a:r>
            <a:r>
              <a:rPr lang="el-GR" dirty="0" smtClean="0">
                <a:hlinkClick r:id="rId3"/>
              </a:rPr>
              <a:t>Πολιτική Απορρήτου</a:t>
            </a:r>
            <a:r>
              <a:rPr lang="el-GR" dirty="0" smtClean="0"/>
              <a:t> </a:t>
            </a:r>
            <a:r>
              <a:rPr lang="el-GR" dirty="0" smtClean="0">
                <a:hlinkClick r:id="rId2"/>
              </a:rPr>
              <a:t>της Google</a:t>
            </a:r>
            <a:r>
              <a:rPr lang="el-GR" dirty="0" smtClean="0"/>
              <a:t> και κάντε κλικ στην επιλογή Συμφωνώ.</a:t>
            </a:r>
            <a:endParaRPr lang="el-GR"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6622" y="2534194"/>
            <a:ext cx="5251538" cy="4062548"/>
          </a:xfrm>
          <a:prstGeom prst="rect">
            <a:avLst/>
          </a:prstGeom>
        </p:spPr>
      </p:pic>
    </p:spTree>
    <p:extLst>
      <p:ext uri="{BB962C8B-B14F-4D97-AF65-F5344CB8AC3E}">
        <p14:creationId xmlns:p14="http://schemas.microsoft.com/office/powerpoint/2010/main" val="3480214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731519" y="592574"/>
            <a:ext cx="11773989" cy="369332"/>
          </a:xfrm>
          <a:prstGeom prst="rect">
            <a:avLst/>
          </a:prstGeom>
        </p:spPr>
        <p:txBody>
          <a:bodyPr wrap="square">
            <a:spAutoFit/>
          </a:bodyPr>
          <a:lstStyle/>
          <a:p>
            <a:r>
              <a:rPr lang="el-GR" dirty="0" smtClean="0"/>
              <a:t>Ο λογαριασμός σας θα δημιουργηθεί.</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3050" y="1729030"/>
            <a:ext cx="6582047" cy="3418008"/>
          </a:xfrm>
          <a:prstGeom prst="rect">
            <a:avLst/>
          </a:prstGeom>
          <a:solidFill>
            <a:schemeClr val="bg1"/>
          </a:solidFill>
        </p:spPr>
      </p:pic>
      <p:sp>
        <p:nvSpPr>
          <p:cNvPr id="4" name="Rectangle 3"/>
          <p:cNvSpPr/>
          <p:nvPr/>
        </p:nvSpPr>
        <p:spPr>
          <a:xfrm>
            <a:off x="6008914" y="2416629"/>
            <a:ext cx="1737360" cy="7576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9250584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78675" y="417398"/>
            <a:ext cx="11913325" cy="1200329"/>
          </a:xfrm>
          <a:prstGeom prst="rect">
            <a:avLst/>
          </a:prstGeom>
        </p:spPr>
        <p:txBody>
          <a:bodyPr wrap="square">
            <a:spAutoFit/>
          </a:bodyPr>
          <a:lstStyle/>
          <a:p>
            <a:r>
              <a:rPr lang="el-GR" b="1" dirty="0" smtClean="0"/>
              <a:t>Για να συνδεθείτε:</a:t>
            </a:r>
          </a:p>
          <a:p>
            <a:pPr>
              <a:buFont typeface="+mj-lt"/>
              <a:buAutoNum type="arabicPeriod"/>
            </a:pPr>
            <a:r>
              <a:rPr lang="el-GR" dirty="0" smtClean="0"/>
              <a:t>Πηγαίνετε στο </a:t>
            </a:r>
            <a:r>
              <a:rPr lang="el-GR" dirty="0" smtClean="0">
                <a:hlinkClick r:id="rId2"/>
              </a:rPr>
              <a:t>www.gmail.com</a:t>
            </a:r>
            <a:r>
              <a:rPr lang="el-GR" dirty="0" smtClean="0"/>
              <a:t> .</a:t>
            </a:r>
          </a:p>
          <a:p>
            <a:pPr>
              <a:buFont typeface="+mj-lt"/>
              <a:buAutoNum type="arabicPeriod"/>
            </a:pPr>
            <a:r>
              <a:rPr lang="el-GR" dirty="0" smtClean="0"/>
              <a:t>Πληκτρολογήστε το όνομα χρήστη (τη διεύθυνση ηλεκτρονικού ταχυδρομείου σας) και τον κωδικό πρόσβασης και στη συνέχεια κάντε κλικ στο κουμπί Επόμενο.</a:t>
            </a:r>
            <a:endParaRPr lang="el-GR"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92938" y="1836344"/>
            <a:ext cx="4544331" cy="5021656"/>
          </a:xfrm>
          <a:prstGeom prst="rect">
            <a:avLst/>
          </a:prstGeom>
          <a:solidFill>
            <a:schemeClr val="bg1"/>
          </a:solidFill>
        </p:spPr>
      </p:pic>
      <p:sp>
        <p:nvSpPr>
          <p:cNvPr id="4" name="Rectangle 3"/>
          <p:cNvSpPr/>
          <p:nvPr/>
        </p:nvSpPr>
        <p:spPr>
          <a:xfrm>
            <a:off x="3775166" y="2677886"/>
            <a:ext cx="3135085" cy="940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03095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0" y="626580"/>
            <a:ext cx="12055366" cy="1200329"/>
          </a:xfrm>
          <a:prstGeom prst="rect">
            <a:avLst/>
          </a:prstGeom>
        </p:spPr>
        <p:txBody>
          <a:bodyPr wrap="square">
            <a:spAutoFit/>
          </a:bodyPr>
          <a:lstStyle/>
          <a:p>
            <a:r>
              <a:rPr lang="el-GR" b="1" dirty="0"/>
              <a:t>Προσθήκη επαφών</a:t>
            </a:r>
          </a:p>
          <a:p>
            <a:r>
              <a:rPr lang="el-GR" dirty="0"/>
              <a:t>Όπως όλοι οι μεγάλοι πάροχοι ηλεκτρονικού ταχυδρομείου, το Gmail σάς επιτρέπει να διατηρείτε ένα βιβλίο διευθύνσεων επαφών, ώστε να μην χρειάζεται να απομνημονεύετε τις διευθύνσεις ηλεκτρονικού ταχυδρομείου όλων. Μπορείτε επίσης να προσθέσετε άλλες πληροφορίες επαφών, όπως αριθμούς τηλεφώνου, γενέθλια και φυσικές διευθύνσεις.</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0088" y="2226387"/>
            <a:ext cx="2929595" cy="1421812"/>
          </a:xfrm>
          <a:prstGeom prst="rect">
            <a:avLst/>
          </a:prstGeom>
        </p:spPr>
      </p:pic>
      <p:sp>
        <p:nvSpPr>
          <p:cNvPr id="4" name="Rectangle 3"/>
          <p:cNvSpPr/>
          <p:nvPr/>
        </p:nvSpPr>
        <p:spPr>
          <a:xfrm>
            <a:off x="136299" y="4047677"/>
            <a:ext cx="5718297" cy="369332"/>
          </a:xfrm>
          <a:prstGeom prst="rect">
            <a:avLst/>
          </a:prstGeom>
        </p:spPr>
        <p:txBody>
          <a:bodyPr wrap="none">
            <a:spAutoFit/>
          </a:bodyPr>
          <a:lstStyle/>
          <a:p>
            <a:r>
              <a:rPr lang="el-GR" dirty="0"/>
              <a:t>Κάντε κλικ στο κουμπί Επαφές στο αναπτυσσόμενο μενού.</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0414" y="3053982"/>
            <a:ext cx="3325352" cy="3635851"/>
          </a:xfrm>
          <a:prstGeom prst="rect">
            <a:avLst/>
          </a:prstGeom>
        </p:spPr>
      </p:pic>
      <p:sp>
        <p:nvSpPr>
          <p:cNvPr id="6" name="Rectangle 5"/>
          <p:cNvSpPr/>
          <p:nvPr/>
        </p:nvSpPr>
        <p:spPr>
          <a:xfrm>
            <a:off x="10825655" y="3058510"/>
            <a:ext cx="588579" cy="5896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515182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46468" y="645971"/>
            <a:ext cx="10642242" cy="369332"/>
          </a:xfrm>
          <a:prstGeom prst="rect">
            <a:avLst/>
          </a:prstGeom>
        </p:spPr>
        <p:txBody>
          <a:bodyPr wrap="square">
            <a:spAutoFit/>
          </a:bodyPr>
          <a:lstStyle/>
          <a:p>
            <a:r>
              <a:rPr lang="el-GR" dirty="0"/>
              <a:t>Θα εμφανιστεί η οθόνη επαφών σας. Κάντε κλικ στο κουμπί Προσθήκη νέας επαφής στην κάτω δεξιά γωνία.</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8274" y="1307542"/>
            <a:ext cx="1497371" cy="1442366"/>
          </a:xfrm>
          <a:prstGeom prst="rect">
            <a:avLst/>
          </a:prstGeom>
        </p:spPr>
      </p:pic>
      <p:sp>
        <p:nvSpPr>
          <p:cNvPr id="4" name="Rectangle 3"/>
          <p:cNvSpPr/>
          <p:nvPr/>
        </p:nvSpPr>
        <p:spPr>
          <a:xfrm>
            <a:off x="-1" y="3105835"/>
            <a:ext cx="11230377" cy="369332"/>
          </a:xfrm>
          <a:prstGeom prst="rect">
            <a:avLst/>
          </a:prstGeom>
        </p:spPr>
        <p:txBody>
          <a:bodyPr wrap="square">
            <a:spAutoFit/>
          </a:bodyPr>
          <a:lstStyle/>
          <a:p>
            <a:r>
              <a:rPr lang="el-GR" dirty="0"/>
              <a:t>Καταχωρίστε τα στοιχεία επικοινωνίας και στη συνέχεια κάντε κλικ στην επιλογή Αποθήκευση.</a:t>
            </a:r>
          </a:p>
        </p:txBody>
      </p:sp>
    </p:spTree>
    <p:extLst>
      <p:ext uri="{BB962C8B-B14F-4D97-AF65-F5344CB8AC3E}">
        <p14:creationId xmlns:p14="http://schemas.microsoft.com/office/powerpoint/2010/main" val="1369765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485622" y="967942"/>
            <a:ext cx="9375820" cy="369332"/>
          </a:xfrm>
          <a:prstGeom prst="rect">
            <a:avLst/>
          </a:prstGeom>
        </p:spPr>
        <p:txBody>
          <a:bodyPr wrap="square">
            <a:spAutoFit/>
          </a:bodyPr>
          <a:lstStyle/>
          <a:p>
            <a:r>
              <a:rPr lang="el-GR" b="1" dirty="0"/>
              <a:t>Αποστολή μηνυμάτων ηλεκτρονικού ταχυδρομείου (Sending Email)</a:t>
            </a:r>
          </a:p>
        </p:txBody>
      </p:sp>
      <p:sp>
        <p:nvSpPr>
          <p:cNvPr id="3" name="Rectangle 2"/>
          <p:cNvSpPr/>
          <p:nvPr/>
        </p:nvSpPr>
        <p:spPr>
          <a:xfrm>
            <a:off x="240405" y="1785234"/>
            <a:ext cx="5233116" cy="3970318"/>
          </a:xfrm>
          <a:prstGeom prst="rect">
            <a:avLst/>
          </a:prstGeom>
        </p:spPr>
        <p:txBody>
          <a:bodyPr wrap="square">
            <a:spAutoFit/>
          </a:bodyPr>
          <a:lstStyle/>
          <a:p>
            <a:r>
              <a:rPr lang="el-GR" b="1" dirty="0"/>
              <a:t>Εισαγωγή</a:t>
            </a:r>
          </a:p>
          <a:p>
            <a:r>
              <a:rPr lang="el-GR" dirty="0"/>
              <a:t>Τώρα που έχετε δημιουργήσει ένα λογαριασμό Gmail, μπορείτε να ξεκινήσετε την αποστολή μηνυμάτων email. Η σύνταξη ενός μηνύματος ηλεκτρονικού ταχυδρομείου μπορεί να είναι τόσο απλή όσο και η πληκτρολόγηση ενός μηνύματος ή μπορείτε να χρησιμοποιήσετε μορφοποίηση κειμένου, συνημμένα και υπογραφή για να εξατομικεύσετε το μήνυμά σας.</a:t>
            </a:r>
          </a:p>
          <a:p>
            <a:r>
              <a:rPr lang="el-GR" dirty="0"/>
              <a:t>Σε αυτό το μάθημα θα σας δείξουμε πώς να συντάξετε ένα μήνυμα ηλεκτρονικού ταχυδρομείου, να προσθέσετε ένα συνημμένο και να δημιουργήσετε μια υπογραφή που θα εμφανίζεται σε όλα τα μηνύματα που στέλνετε.</a:t>
            </a:r>
          </a:p>
        </p:txBody>
      </p:sp>
      <p:sp>
        <p:nvSpPr>
          <p:cNvPr id="4" name="Rectangle 3"/>
          <p:cNvSpPr/>
          <p:nvPr/>
        </p:nvSpPr>
        <p:spPr>
          <a:xfrm>
            <a:off x="6396507" y="2999473"/>
            <a:ext cx="6096000" cy="923330"/>
          </a:xfrm>
          <a:prstGeom prst="rect">
            <a:avLst/>
          </a:prstGeom>
        </p:spPr>
        <p:txBody>
          <a:bodyPr>
            <a:spAutoFit/>
          </a:bodyPr>
          <a:lstStyle/>
          <a:p>
            <a:r>
              <a:rPr lang="el-GR" dirty="0"/>
              <a:t>Παρακολουθήστε το παρακάτω βίντεο για να μάθετε περισσότερα σχετικά με την αποστολή μηνυμάτων ηλεκτρονικού ταχυδρομείου στο Gmail.</a:t>
            </a:r>
          </a:p>
        </p:txBody>
      </p:sp>
      <p:sp>
        <p:nvSpPr>
          <p:cNvPr id="5" name="Rectangle 4"/>
          <p:cNvSpPr/>
          <p:nvPr/>
        </p:nvSpPr>
        <p:spPr>
          <a:xfrm>
            <a:off x="7046932" y="4390553"/>
            <a:ext cx="3041602" cy="369332"/>
          </a:xfrm>
          <a:prstGeom prst="rect">
            <a:avLst/>
          </a:prstGeom>
        </p:spPr>
        <p:txBody>
          <a:bodyPr wrap="none">
            <a:spAutoFit/>
          </a:bodyPr>
          <a:lstStyle/>
          <a:p>
            <a:r>
              <a:rPr lang="en-US" dirty="0">
                <a:solidFill>
                  <a:srgbClr val="FF0000"/>
                </a:solidFill>
              </a:rPr>
              <a:t>https://youtu.be/2eH0JbEE-6k</a:t>
            </a:r>
            <a:endParaRPr lang="el-GR" dirty="0">
              <a:solidFill>
                <a:srgbClr val="FF0000"/>
              </a:solidFill>
            </a:endParaRPr>
          </a:p>
        </p:txBody>
      </p:sp>
    </p:spTree>
    <p:extLst>
      <p:ext uri="{BB962C8B-B14F-4D97-AF65-F5344CB8AC3E}">
        <p14:creationId xmlns:p14="http://schemas.microsoft.com/office/powerpoint/2010/main" val="1346537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992209" y="668559"/>
            <a:ext cx="5203306" cy="584775"/>
          </a:xfrm>
          <a:prstGeom prst="rect">
            <a:avLst/>
          </a:prstGeom>
        </p:spPr>
        <p:txBody>
          <a:bodyPr wrap="square">
            <a:spAutoFit/>
          </a:bodyPr>
          <a:lstStyle/>
          <a:p>
            <a:r>
              <a:rPr lang="el-GR" sz="3200" dirty="0">
                <a:solidFill>
                  <a:schemeClr val="accent1">
                    <a:lumMod val="75000"/>
                  </a:schemeClr>
                </a:solidFill>
                <a:latin typeface="TrebuchetMS"/>
              </a:rPr>
              <a:t>Ενέργειες σε </a:t>
            </a:r>
            <a:r>
              <a:rPr lang="en-US" sz="3200" dirty="0">
                <a:solidFill>
                  <a:schemeClr val="accent1">
                    <a:lumMod val="75000"/>
                  </a:schemeClr>
                </a:solidFill>
                <a:latin typeface="TrebuchetMS"/>
              </a:rPr>
              <a:t>email</a:t>
            </a:r>
            <a:endParaRPr lang="el-GR" sz="3200" dirty="0">
              <a:solidFill>
                <a:schemeClr val="accent1">
                  <a:lumMod val="75000"/>
                </a:schemeClr>
              </a:solidFill>
            </a:endParaRPr>
          </a:p>
        </p:txBody>
      </p:sp>
      <p:pic>
        <p:nvPicPr>
          <p:cNvPr id="3" name="Picture 2"/>
          <p:cNvPicPr>
            <a:picLocks noChangeAspect="1"/>
          </p:cNvPicPr>
          <p:nvPr/>
        </p:nvPicPr>
        <p:blipFill>
          <a:blip r:embed="rId2"/>
          <a:stretch>
            <a:fillRect/>
          </a:stretch>
        </p:blipFill>
        <p:spPr>
          <a:xfrm>
            <a:off x="743683" y="1949116"/>
            <a:ext cx="10970166" cy="4018547"/>
          </a:xfrm>
          <a:prstGeom prst="rect">
            <a:avLst/>
          </a:prstGeom>
        </p:spPr>
      </p:pic>
    </p:spTree>
    <p:extLst>
      <p:ext uri="{BB962C8B-B14F-4D97-AF65-F5344CB8AC3E}">
        <p14:creationId xmlns:p14="http://schemas.microsoft.com/office/powerpoint/2010/main" val="857355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4783582" y="741765"/>
            <a:ext cx="2095445" cy="369332"/>
          </a:xfrm>
          <a:prstGeom prst="rect">
            <a:avLst/>
          </a:prstGeom>
        </p:spPr>
        <p:txBody>
          <a:bodyPr wrap="none">
            <a:spAutoFit/>
          </a:bodyPr>
          <a:lstStyle/>
          <a:p>
            <a:r>
              <a:rPr lang="el-GR" dirty="0">
                <a:solidFill>
                  <a:srgbClr val="91C326"/>
                </a:solidFill>
                <a:latin typeface="TrebuchetMS"/>
              </a:rPr>
              <a:t>Ενέργειες σε </a:t>
            </a:r>
            <a:r>
              <a:rPr lang="en-US" dirty="0">
                <a:solidFill>
                  <a:srgbClr val="91C326"/>
                </a:solidFill>
                <a:latin typeface="TrebuchetMS"/>
              </a:rPr>
              <a:t>email</a:t>
            </a:r>
            <a:endParaRPr lang="el-GR" dirty="0"/>
          </a:p>
        </p:txBody>
      </p:sp>
      <p:pic>
        <p:nvPicPr>
          <p:cNvPr id="3" name="Picture 2"/>
          <p:cNvPicPr>
            <a:picLocks noChangeAspect="1"/>
          </p:cNvPicPr>
          <p:nvPr/>
        </p:nvPicPr>
        <p:blipFill>
          <a:blip r:embed="rId2"/>
          <a:stretch>
            <a:fillRect/>
          </a:stretch>
        </p:blipFill>
        <p:spPr>
          <a:xfrm>
            <a:off x="1155032" y="1348030"/>
            <a:ext cx="9938083" cy="3712800"/>
          </a:xfrm>
          <a:prstGeom prst="rect">
            <a:avLst/>
          </a:prstGeom>
        </p:spPr>
      </p:pic>
      <p:sp>
        <p:nvSpPr>
          <p:cNvPr id="4" name="Rectangle 3"/>
          <p:cNvSpPr/>
          <p:nvPr/>
        </p:nvSpPr>
        <p:spPr>
          <a:xfrm>
            <a:off x="5831304" y="5297763"/>
            <a:ext cx="6096000" cy="923330"/>
          </a:xfrm>
          <a:prstGeom prst="rect">
            <a:avLst/>
          </a:prstGeom>
        </p:spPr>
        <p:txBody>
          <a:bodyPr>
            <a:spAutoFit/>
          </a:bodyPr>
          <a:lstStyle/>
          <a:p>
            <a:r>
              <a:rPr lang="el-GR" dirty="0">
                <a:solidFill>
                  <a:srgbClr val="404040"/>
                </a:solidFill>
                <a:latin typeface="TrebuchetMS"/>
              </a:rPr>
              <a:t>Μετακίνηση</a:t>
            </a:r>
          </a:p>
          <a:p>
            <a:r>
              <a:rPr lang="en-US" dirty="0">
                <a:solidFill>
                  <a:srgbClr val="404040"/>
                </a:solidFill>
                <a:latin typeface="TrebuchetMS"/>
              </a:rPr>
              <a:t>email </a:t>
            </a:r>
            <a:r>
              <a:rPr lang="el-GR" dirty="0">
                <a:solidFill>
                  <a:srgbClr val="404040"/>
                </a:solidFill>
                <a:latin typeface="TrebuchetMS"/>
              </a:rPr>
              <a:t>σε κάποιον</a:t>
            </a:r>
          </a:p>
          <a:p>
            <a:r>
              <a:rPr lang="el-GR" dirty="0">
                <a:solidFill>
                  <a:srgbClr val="404040"/>
                </a:solidFill>
                <a:latin typeface="TrebuchetMS"/>
              </a:rPr>
              <a:t>φάκελο</a:t>
            </a:r>
            <a:endParaRPr lang="el-GR" dirty="0"/>
          </a:p>
        </p:txBody>
      </p:sp>
      <p:sp>
        <p:nvSpPr>
          <p:cNvPr id="7" name="Right Arrow 6"/>
          <p:cNvSpPr/>
          <p:nvPr/>
        </p:nvSpPr>
        <p:spPr>
          <a:xfrm rot="16200000">
            <a:off x="4766513" y="3097679"/>
            <a:ext cx="2897041" cy="102925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12119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22894"/>
            <a:ext cx="11653075" cy="3712800"/>
          </a:xfrm>
          <a:prstGeom prst="rect">
            <a:avLst/>
          </a:prstGeom>
        </p:spPr>
      </p:pic>
      <p:sp>
        <p:nvSpPr>
          <p:cNvPr id="3" name="Rectangle 2"/>
          <p:cNvSpPr/>
          <p:nvPr/>
        </p:nvSpPr>
        <p:spPr>
          <a:xfrm>
            <a:off x="8029073" y="5621576"/>
            <a:ext cx="6096000" cy="1200329"/>
          </a:xfrm>
          <a:prstGeom prst="rect">
            <a:avLst/>
          </a:prstGeom>
        </p:spPr>
        <p:txBody>
          <a:bodyPr>
            <a:spAutoFit/>
          </a:bodyPr>
          <a:lstStyle/>
          <a:p>
            <a:r>
              <a:rPr lang="el-GR" dirty="0">
                <a:solidFill>
                  <a:srgbClr val="404040"/>
                </a:solidFill>
                <a:latin typeface="TrebuchetMS"/>
              </a:rPr>
              <a:t>Πατώντας το</a:t>
            </a:r>
          </a:p>
          <a:p>
            <a:r>
              <a:rPr lang="el-GR" dirty="0">
                <a:solidFill>
                  <a:srgbClr val="404040"/>
                </a:solidFill>
                <a:latin typeface="TrebuchetMS"/>
              </a:rPr>
              <a:t>αστέρι το μήνυμα</a:t>
            </a:r>
          </a:p>
          <a:p>
            <a:r>
              <a:rPr lang="el-GR" dirty="0">
                <a:solidFill>
                  <a:srgbClr val="404040"/>
                </a:solidFill>
                <a:latin typeface="TrebuchetMS"/>
              </a:rPr>
              <a:t>θα γίνει</a:t>
            </a:r>
          </a:p>
          <a:p>
            <a:r>
              <a:rPr lang="el-GR" dirty="0">
                <a:solidFill>
                  <a:srgbClr val="404040"/>
                </a:solidFill>
                <a:latin typeface="TrebuchetMS"/>
              </a:rPr>
              <a:t>σημαντικό</a:t>
            </a:r>
            <a:endParaRPr lang="el-GR" dirty="0"/>
          </a:p>
        </p:txBody>
      </p:sp>
      <p:sp>
        <p:nvSpPr>
          <p:cNvPr id="4" name="Down Arrow 3"/>
          <p:cNvSpPr/>
          <p:nvPr/>
        </p:nvSpPr>
        <p:spPr>
          <a:xfrm rot="12729711">
            <a:off x="9384632" y="3540605"/>
            <a:ext cx="890337" cy="199724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682334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96126" y="1356031"/>
            <a:ext cx="10794822" cy="3712800"/>
          </a:xfrm>
          <a:prstGeom prst="rect">
            <a:avLst/>
          </a:prstGeom>
        </p:spPr>
      </p:pic>
      <p:sp>
        <p:nvSpPr>
          <p:cNvPr id="3" name="Rectangle 2"/>
          <p:cNvSpPr/>
          <p:nvPr/>
        </p:nvSpPr>
        <p:spPr>
          <a:xfrm>
            <a:off x="7692190" y="5656529"/>
            <a:ext cx="6096000" cy="646331"/>
          </a:xfrm>
          <a:prstGeom prst="rect">
            <a:avLst/>
          </a:prstGeom>
        </p:spPr>
        <p:txBody>
          <a:bodyPr>
            <a:spAutoFit/>
          </a:bodyPr>
          <a:lstStyle/>
          <a:p>
            <a:r>
              <a:rPr lang="el-GR" dirty="0">
                <a:solidFill>
                  <a:srgbClr val="404040"/>
                </a:solidFill>
                <a:latin typeface="TrebuchetMS"/>
              </a:rPr>
              <a:t>Απάντηση στο</a:t>
            </a:r>
          </a:p>
          <a:p>
            <a:r>
              <a:rPr lang="en-US" dirty="0">
                <a:solidFill>
                  <a:srgbClr val="404040"/>
                </a:solidFill>
                <a:latin typeface="TrebuchetMS"/>
              </a:rPr>
              <a:t>email</a:t>
            </a:r>
            <a:endParaRPr lang="el-GR" dirty="0"/>
          </a:p>
        </p:txBody>
      </p:sp>
      <p:sp>
        <p:nvSpPr>
          <p:cNvPr id="4" name="Down Arrow 3"/>
          <p:cNvSpPr/>
          <p:nvPr/>
        </p:nvSpPr>
        <p:spPr>
          <a:xfrm rot="2032594">
            <a:off x="10019945" y="3671259"/>
            <a:ext cx="720767" cy="23030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78495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p:cNvSpPr/>
          <p:nvPr/>
        </p:nvSpPr>
        <p:spPr>
          <a:xfrm>
            <a:off x="1175657" y="1443841"/>
            <a:ext cx="10763794" cy="4524315"/>
          </a:xfrm>
          <a:prstGeom prst="rect">
            <a:avLst/>
          </a:prstGeom>
        </p:spPr>
        <p:txBody>
          <a:bodyPr wrap="square">
            <a:spAutoFit/>
          </a:bodyPr>
          <a:lstStyle/>
          <a:p>
            <a:r>
              <a:rPr lang="el-GR" sz="2400" b="1" dirty="0" smtClean="0"/>
              <a:t>Εισαγωγή</a:t>
            </a:r>
          </a:p>
          <a:p>
            <a:r>
              <a:rPr lang="el-GR" sz="2400" dirty="0" smtClean="0"/>
              <a:t>Το Gmail είναι μια δωρεάν υπηρεσία ηλεκτρονικού ταχυδρομείου που παρέχεται από την Google. Με πολλούς τρόπους, το Gmail είναι όπως κάθε άλλη υπηρεσία ηλεκτρονικού ταχυδρομείου: Μπορείτε να στέλνετε και να λαμβάνετε μηνύματα ηλεκτρονικού ταχυδρομείου, να αποκλείετε ανεπιθύμητα μηνύματα, να δημιουργείτε ένα βιβλίο διευθύνσεων και να εκτελείτε άλλες βασικές εργασίες ηλεκτρονικού ταχυδρομείου. Αλλά έχει επίσης μερικά πιο μοναδικά χαρακτηριστικά που βοηθούν να γίνει μια από τις πιο δημοφιλείς online υπηρεσίες ηλεκτρονικού ταχυδρομείου.</a:t>
            </a:r>
          </a:p>
          <a:p>
            <a:r>
              <a:rPr lang="el-GR" sz="2400" dirty="0" smtClean="0"/>
              <a:t>Σε αυτό το μάθημα, θα μιλήσουμε για μερικά από τα χαρακτηριστικά και τα πλεονεκτήματα του Gmail και θα δούμε μια γενική εικόνα του παραθύρου του Gmail.</a:t>
            </a:r>
            <a:endParaRPr lang="el-GR"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1406" y="0"/>
            <a:ext cx="2043794" cy="1362529"/>
          </a:xfrm>
          <a:prstGeom prst="rect">
            <a:avLst/>
          </a:prstGeom>
        </p:spPr>
      </p:pic>
    </p:spTree>
    <p:extLst>
      <p:ext uri="{BB962C8B-B14F-4D97-AF65-F5344CB8AC3E}">
        <p14:creationId xmlns:p14="http://schemas.microsoft.com/office/powerpoint/2010/main" val="215844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gradFill>
        <a:effectLst/>
      </p:bgPr>
    </p:bg>
    <p:spTree>
      <p:nvGrpSpPr>
        <p:cNvPr id="1" name=""/>
        <p:cNvGrpSpPr/>
        <p:nvPr/>
      </p:nvGrpSpPr>
      <p:grpSpPr>
        <a:xfrm>
          <a:off x="0" y="0"/>
          <a:ext cx="0" cy="0"/>
          <a:chOff x="0" y="0"/>
          <a:chExt cx="0" cy="0"/>
        </a:xfrm>
      </p:grpSpPr>
      <p:sp>
        <p:nvSpPr>
          <p:cNvPr id="2" name="Rectangle 1"/>
          <p:cNvSpPr/>
          <p:nvPr/>
        </p:nvSpPr>
        <p:spPr>
          <a:xfrm>
            <a:off x="3371794" y="549261"/>
            <a:ext cx="5287025" cy="461665"/>
          </a:xfrm>
          <a:prstGeom prst="rect">
            <a:avLst/>
          </a:prstGeom>
        </p:spPr>
        <p:txBody>
          <a:bodyPr wrap="none">
            <a:spAutoFit/>
          </a:bodyPr>
          <a:lstStyle/>
          <a:p>
            <a:r>
              <a:rPr lang="el-GR" sz="2400" dirty="0">
                <a:solidFill>
                  <a:schemeClr val="accent1">
                    <a:lumMod val="75000"/>
                  </a:schemeClr>
                </a:solidFill>
                <a:latin typeface="TrebuchetMS"/>
              </a:rPr>
              <a:t>Δημιουργία </a:t>
            </a:r>
            <a:r>
              <a:rPr lang="en-US" sz="2400" dirty="0">
                <a:solidFill>
                  <a:schemeClr val="accent1">
                    <a:lumMod val="75000"/>
                  </a:schemeClr>
                </a:solidFill>
                <a:latin typeface="TrebuchetMS"/>
              </a:rPr>
              <a:t>email </a:t>
            </a:r>
            <a:r>
              <a:rPr lang="el-GR" sz="2400" dirty="0">
                <a:solidFill>
                  <a:schemeClr val="accent1">
                    <a:lumMod val="75000"/>
                  </a:schemeClr>
                </a:solidFill>
                <a:latin typeface="TrebuchetMS"/>
              </a:rPr>
              <a:t>με επισυναπτόμενο</a:t>
            </a:r>
            <a:endParaRPr lang="el-GR" sz="2400" dirty="0">
              <a:solidFill>
                <a:schemeClr val="accent1">
                  <a:lumMod val="75000"/>
                </a:schemeClr>
              </a:solidFill>
            </a:endParaRPr>
          </a:p>
        </p:txBody>
      </p:sp>
      <p:pic>
        <p:nvPicPr>
          <p:cNvPr id="4" name="Picture 3"/>
          <p:cNvPicPr>
            <a:picLocks noChangeAspect="1"/>
          </p:cNvPicPr>
          <p:nvPr/>
        </p:nvPicPr>
        <p:blipFill>
          <a:blip r:embed="rId2"/>
          <a:stretch>
            <a:fillRect/>
          </a:stretch>
        </p:blipFill>
        <p:spPr>
          <a:xfrm>
            <a:off x="1465704" y="1010926"/>
            <a:ext cx="7533917" cy="5521089"/>
          </a:xfrm>
          <a:prstGeom prst="rect">
            <a:avLst/>
          </a:prstGeom>
        </p:spPr>
      </p:pic>
      <p:sp>
        <p:nvSpPr>
          <p:cNvPr id="5" name="Rectangle 4"/>
          <p:cNvSpPr/>
          <p:nvPr/>
        </p:nvSpPr>
        <p:spPr>
          <a:xfrm>
            <a:off x="2565375" y="1704292"/>
            <a:ext cx="3114892" cy="369332"/>
          </a:xfrm>
          <a:prstGeom prst="rect">
            <a:avLst/>
          </a:prstGeom>
        </p:spPr>
        <p:txBody>
          <a:bodyPr wrap="none">
            <a:spAutoFit/>
          </a:bodyPr>
          <a:lstStyle/>
          <a:p>
            <a:r>
              <a:rPr lang="en-US" dirty="0">
                <a:solidFill>
                  <a:srgbClr val="FF0000"/>
                </a:solidFill>
                <a:latin typeface="TrebuchetMS"/>
              </a:rPr>
              <a:t>Email </a:t>
            </a:r>
            <a:r>
              <a:rPr lang="el-GR" dirty="0">
                <a:solidFill>
                  <a:srgbClr val="FF0000"/>
                </a:solidFill>
                <a:latin typeface="TrebuchetMS"/>
              </a:rPr>
              <a:t>διεύθυνση παραλήπτη</a:t>
            </a:r>
            <a:endParaRPr lang="el-GR" dirty="0"/>
          </a:p>
        </p:txBody>
      </p:sp>
      <p:sp>
        <p:nvSpPr>
          <p:cNvPr id="6" name="Rectangle 5"/>
          <p:cNvSpPr/>
          <p:nvPr/>
        </p:nvSpPr>
        <p:spPr>
          <a:xfrm>
            <a:off x="2748727" y="2165957"/>
            <a:ext cx="1374094" cy="369332"/>
          </a:xfrm>
          <a:prstGeom prst="rect">
            <a:avLst/>
          </a:prstGeom>
        </p:spPr>
        <p:txBody>
          <a:bodyPr wrap="none">
            <a:spAutoFit/>
          </a:bodyPr>
          <a:lstStyle/>
          <a:p>
            <a:r>
              <a:rPr lang="el-GR" dirty="0">
                <a:solidFill>
                  <a:srgbClr val="FF0000"/>
                </a:solidFill>
                <a:latin typeface="TrebuchetMS"/>
              </a:rPr>
              <a:t>Θέμα </a:t>
            </a:r>
            <a:r>
              <a:rPr lang="en-US" dirty="0">
                <a:solidFill>
                  <a:srgbClr val="FF0000"/>
                </a:solidFill>
                <a:latin typeface="TrebuchetMS"/>
              </a:rPr>
              <a:t>Email</a:t>
            </a:r>
            <a:endParaRPr lang="el-GR" dirty="0"/>
          </a:p>
        </p:txBody>
      </p:sp>
      <p:sp>
        <p:nvSpPr>
          <p:cNvPr id="7" name="Rectangle 6"/>
          <p:cNvSpPr/>
          <p:nvPr/>
        </p:nvSpPr>
        <p:spPr>
          <a:xfrm>
            <a:off x="4645368" y="3055455"/>
            <a:ext cx="2069797" cy="369332"/>
          </a:xfrm>
          <a:prstGeom prst="rect">
            <a:avLst/>
          </a:prstGeom>
        </p:spPr>
        <p:txBody>
          <a:bodyPr wrap="none">
            <a:spAutoFit/>
          </a:bodyPr>
          <a:lstStyle/>
          <a:p>
            <a:r>
              <a:rPr lang="el-GR" dirty="0">
                <a:solidFill>
                  <a:srgbClr val="FF0000"/>
                </a:solidFill>
                <a:latin typeface="TrebuchetMS"/>
              </a:rPr>
              <a:t>Κύριο σώμα </a:t>
            </a:r>
            <a:r>
              <a:rPr lang="en-US" dirty="0">
                <a:solidFill>
                  <a:srgbClr val="FF0000"/>
                </a:solidFill>
                <a:latin typeface="TrebuchetMS"/>
              </a:rPr>
              <a:t>Email</a:t>
            </a:r>
            <a:endParaRPr lang="el-GR" dirty="0"/>
          </a:p>
        </p:txBody>
      </p:sp>
      <p:sp>
        <p:nvSpPr>
          <p:cNvPr id="8" name="Rectangle 7"/>
          <p:cNvSpPr/>
          <p:nvPr/>
        </p:nvSpPr>
        <p:spPr>
          <a:xfrm>
            <a:off x="1465704" y="3392905"/>
            <a:ext cx="2432528" cy="378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0" name="Straight Arrow Connector 9"/>
          <p:cNvCxnSpPr/>
          <p:nvPr/>
        </p:nvCxnSpPr>
        <p:spPr>
          <a:xfrm>
            <a:off x="6715165" y="1888958"/>
            <a:ext cx="2717593" cy="1503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999621" y="3428706"/>
            <a:ext cx="3078407" cy="369332"/>
          </a:xfrm>
          <a:prstGeom prst="rect">
            <a:avLst/>
          </a:prstGeom>
        </p:spPr>
        <p:txBody>
          <a:bodyPr wrap="none">
            <a:spAutoFit/>
          </a:bodyPr>
          <a:lstStyle/>
          <a:p>
            <a:r>
              <a:rPr lang="el-GR" dirty="0">
                <a:solidFill>
                  <a:srgbClr val="FF0000"/>
                </a:solidFill>
                <a:latin typeface="TrebuchetMS"/>
              </a:rPr>
              <a:t>Κοινοποίηση και άλλο άτομο</a:t>
            </a:r>
            <a:endParaRPr lang="el-GR" dirty="0"/>
          </a:p>
        </p:txBody>
      </p:sp>
      <p:sp>
        <p:nvSpPr>
          <p:cNvPr id="12" name="Rectangle 11"/>
          <p:cNvSpPr/>
          <p:nvPr/>
        </p:nvSpPr>
        <p:spPr>
          <a:xfrm>
            <a:off x="9472542" y="1567480"/>
            <a:ext cx="6096000" cy="646331"/>
          </a:xfrm>
          <a:prstGeom prst="rect">
            <a:avLst/>
          </a:prstGeom>
        </p:spPr>
        <p:txBody>
          <a:bodyPr>
            <a:spAutoFit/>
          </a:bodyPr>
          <a:lstStyle/>
          <a:p>
            <a:r>
              <a:rPr lang="el-GR" dirty="0">
                <a:solidFill>
                  <a:srgbClr val="FF0000"/>
                </a:solidFill>
                <a:latin typeface="TrebuchetMS"/>
              </a:rPr>
              <a:t>Κρυφή Κοινοποίηση και</a:t>
            </a:r>
          </a:p>
          <a:p>
            <a:r>
              <a:rPr lang="el-GR" dirty="0">
                <a:solidFill>
                  <a:srgbClr val="FF0000"/>
                </a:solidFill>
                <a:latin typeface="TrebuchetMS"/>
              </a:rPr>
              <a:t>άλλο άτομο</a:t>
            </a:r>
            <a:endParaRPr lang="el-GR" dirty="0"/>
          </a:p>
        </p:txBody>
      </p:sp>
      <p:cxnSp>
        <p:nvCxnSpPr>
          <p:cNvPr id="14" name="Straight Arrow Connector 13"/>
          <p:cNvCxnSpPr/>
          <p:nvPr/>
        </p:nvCxnSpPr>
        <p:spPr>
          <a:xfrm flipV="1">
            <a:off x="7750064" y="1888957"/>
            <a:ext cx="1614146"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9364210" y="5012933"/>
            <a:ext cx="6096000" cy="646331"/>
          </a:xfrm>
          <a:prstGeom prst="rect">
            <a:avLst/>
          </a:prstGeom>
        </p:spPr>
        <p:txBody>
          <a:bodyPr>
            <a:spAutoFit/>
          </a:bodyPr>
          <a:lstStyle/>
          <a:p>
            <a:r>
              <a:rPr lang="el-GR" dirty="0">
                <a:solidFill>
                  <a:srgbClr val="FF0000"/>
                </a:solidFill>
                <a:latin typeface="TrebuchetMS"/>
              </a:rPr>
              <a:t>Επισύναψη αρχείου</a:t>
            </a:r>
          </a:p>
          <a:p>
            <a:r>
              <a:rPr lang="el-GR" dirty="0">
                <a:solidFill>
                  <a:srgbClr val="FF0000"/>
                </a:solidFill>
                <a:latin typeface="TrebuchetMS"/>
              </a:rPr>
              <a:t>Πχ εικόνα ή αρχείο</a:t>
            </a:r>
            <a:endParaRPr lang="el-GR" dirty="0"/>
          </a:p>
        </p:txBody>
      </p:sp>
      <p:cxnSp>
        <p:nvCxnSpPr>
          <p:cNvPr id="19" name="Straight Arrow Connector 18"/>
          <p:cNvCxnSpPr/>
          <p:nvPr/>
        </p:nvCxnSpPr>
        <p:spPr>
          <a:xfrm flipH="1">
            <a:off x="4453247" y="5659264"/>
            <a:ext cx="4546375" cy="4209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387774" y="4356231"/>
            <a:ext cx="6096000" cy="923330"/>
          </a:xfrm>
          <a:prstGeom prst="rect">
            <a:avLst/>
          </a:prstGeom>
        </p:spPr>
        <p:txBody>
          <a:bodyPr>
            <a:spAutoFit/>
          </a:bodyPr>
          <a:lstStyle/>
          <a:p>
            <a:r>
              <a:rPr lang="el-GR" dirty="0">
                <a:solidFill>
                  <a:srgbClr val="FF0000"/>
                </a:solidFill>
                <a:latin typeface="TrebuchetMS"/>
              </a:rPr>
              <a:t>Αποστολή για να σταλεί το</a:t>
            </a:r>
          </a:p>
          <a:p>
            <a:r>
              <a:rPr lang="en-US" dirty="0">
                <a:solidFill>
                  <a:srgbClr val="FF0000"/>
                </a:solidFill>
                <a:latin typeface="TrebuchetMS"/>
              </a:rPr>
              <a:t>email </a:t>
            </a:r>
            <a:r>
              <a:rPr lang="el-GR" dirty="0">
                <a:solidFill>
                  <a:srgbClr val="FF0000"/>
                </a:solidFill>
                <a:latin typeface="TrebuchetMS"/>
              </a:rPr>
              <a:t>στη διεύθυνση που</a:t>
            </a:r>
          </a:p>
          <a:p>
            <a:r>
              <a:rPr lang="el-GR" dirty="0">
                <a:solidFill>
                  <a:srgbClr val="FF0000"/>
                </a:solidFill>
                <a:latin typeface="TrebuchetMS"/>
              </a:rPr>
              <a:t>εισήχθη</a:t>
            </a:r>
            <a:endParaRPr lang="el-GR" dirty="0"/>
          </a:p>
        </p:txBody>
      </p:sp>
      <p:cxnSp>
        <p:nvCxnSpPr>
          <p:cNvPr id="23" name="Straight Arrow Connector 22"/>
          <p:cNvCxnSpPr/>
          <p:nvPr/>
        </p:nvCxnSpPr>
        <p:spPr>
          <a:xfrm>
            <a:off x="992783" y="5336098"/>
            <a:ext cx="669762" cy="4706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6697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1046970" y="501134"/>
            <a:ext cx="2736754" cy="523220"/>
          </a:xfrm>
          <a:prstGeom prst="rect">
            <a:avLst/>
          </a:prstGeom>
        </p:spPr>
        <p:txBody>
          <a:bodyPr wrap="square">
            <a:spAutoFit/>
          </a:bodyPr>
          <a:lstStyle/>
          <a:p>
            <a:r>
              <a:rPr lang="el-GR" sz="2800" dirty="0">
                <a:solidFill>
                  <a:schemeClr val="accent1">
                    <a:lumMod val="75000"/>
                  </a:schemeClr>
                </a:solidFill>
                <a:latin typeface="TrebuchetMS"/>
              </a:rPr>
              <a:t>Εργασία 1</a:t>
            </a:r>
            <a:endParaRPr lang="el-GR" sz="2800" dirty="0">
              <a:solidFill>
                <a:schemeClr val="accent1">
                  <a:lumMod val="75000"/>
                </a:schemeClr>
              </a:solidFill>
            </a:endParaRPr>
          </a:p>
        </p:txBody>
      </p:sp>
      <p:sp>
        <p:nvSpPr>
          <p:cNvPr id="3" name="Rectangle 2"/>
          <p:cNvSpPr/>
          <p:nvPr/>
        </p:nvSpPr>
        <p:spPr>
          <a:xfrm>
            <a:off x="1046970" y="1255730"/>
            <a:ext cx="9153320" cy="3046988"/>
          </a:xfrm>
          <a:prstGeom prst="rect">
            <a:avLst/>
          </a:prstGeom>
        </p:spPr>
        <p:txBody>
          <a:bodyPr wrap="square">
            <a:spAutoFit/>
          </a:bodyPr>
          <a:lstStyle/>
          <a:p>
            <a:pPr marL="285750" indent="-285750">
              <a:buFont typeface="Arial" panose="020B0604020202020204" pitchFamily="34" charset="0"/>
              <a:buChar char="•"/>
            </a:pPr>
            <a:r>
              <a:rPr lang="el-GR" sz="2400" dirty="0" smtClean="0">
                <a:latin typeface="Wingdings3"/>
              </a:rPr>
              <a:t> </a:t>
            </a:r>
            <a:r>
              <a:rPr lang="el-GR" sz="2400" dirty="0">
                <a:latin typeface="TrebuchetMS"/>
              </a:rPr>
              <a:t>Δημιουργήστε ένα email και αποστείλετέ το σε εμένα</a:t>
            </a:r>
          </a:p>
          <a:p>
            <a:r>
              <a:rPr lang="el-GR" sz="2400" dirty="0" smtClean="0">
                <a:latin typeface="TrebuchetMS"/>
              </a:rPr>
              <a:t>(</a:t>
            </a:r>
            <a:r>
              <a:rPr lang="en-GB" sz="2400" dirty="0" err="1" smtClean="0">
                <a:latin typeface="TrebuchetMS"/>
              </a:rPr>
              <a:t>sgoutzios</a:t>
            </a:r>
            <a:r>
              <a:rPr lang="en-US" sz="2400" dirty="0" smtClean="0">
                <a:latin typeface="TrebuchetMS"/>
              </a:rPr>
              <a:t>@</a:t>
            </a:r>
            <a:r>
              <a:rPr lang="en-GB" sz="2400" dirty="0" smtClean="0">
                <a:latin typeface="TrebuchetMS"/>
              </a:rPr>
              <a:t>g.uowm.gr</a:t>
            </a:r>
            <a:r>
              <a:rPr lang="el-GR" sz="2400" dirty="0" smtClean="0">
                <a:latin typeface="TrebuchetMS"/>
              </a:rPr>
              <a:t>) </a:t>
            </a:r>
            <a:r>
              <a:rPr lang="el-GR" sz="2400" dirty="0">
                <a:latin typeface="TrebuchetMS"/>
              </a:rPr>
              <a:t>κάνοντας κοινοποίηση και σε έναν φίλο</a:t>
            </a:r>
          </a:p>
          <a:p>
            <a:r>
              <a:rPr lang="el-GR" sz="2400" dirty="0">
                <a:latin typeface="TrebuchetMS"/>
              </a:rPr>
              <a:t>σας.</a:t>
            </a:r>
          </a:p>
          <a:p>
            <a:pPr marL="285750" indent="-285750">
              <a:buFont typeface="Arial" panose="020B0604020202020204" pitchFamily="34" charset="0"/>
              <a:buChar char="•"/>
            </a:pPr>
            <a:r>
              <a:rPr lang="el-GR" sz="2400" dirty="0" smtClean="0">
                <a:latin typeface="TrebuchetMS"/>
              </a:rPr>
              <a:t>Το </a:t>
            </a:r>
            <a:r>
              <a:rPr lang="el-GR" sz="2400" dirty="0">
                <a:latin typeface="TrebuchetMS"/>
              </a:rPr>
              <a:t>email θα πρέπει να:</a:t>
            </a:r>
          </a:p>
          <a:p>
            <a:pPr marL="171450" indent="-171450">
              <a:buFont typeface="Arial" panose="020B0604020202020204" pitchFamily="34" charset="0"/>
              <a:buChar char="•"/>
            </a:pPr>
            <a:r>
              <a:rPr lang="el-GR" sz="2400" dirty="0" smtClean="0">
                <a:latin typeface="Wingdings3"/>
              </a:rPr>
              <a:t> </a:t>
            </a:r>
            <a:r>
              <a:rPr lang="el-GR" sz="2400" dirty="0">
                <a:latin typeface="TrebuchetMS"/>
              </a:rPr>
              <a:t>Είναι σωστά γραμμένο (σωστή χρήση της γλώσσας και αναφορά στα στοιχεία σας)</a:t>
            </a:r>
          </a:p>
          <a:p>
            <a:pPr marL="171450" indent="-171450">
              <a:buFont typeface="Arial" panose="020B0604020202020204" pitchFamily="34" charset="0"/>
              <a:buChar char="•"/>
            </a:pPr>
            <a:r>
              <a:rPr lang="el-GR" sz="2400" dirty="0" smtClean="0">
                <a:latin typeface="Wingdings3"/>
              </a:rPr>
              <a:t> </a:t>
            </a:r>
            <a:r>
              <a:rPr lang="el-GR" sz="2400" dirty="0">
                <a:latin typeface="TrebuchetMS"/>
              </a:rPr>
              <a:t>Έχει επισυναπτόμενο αρχείο μία εικόνα</a:t>
            </a:r>
          </a:p>
          <a:p>
            <a:pPr marL="285750" indent="-285750">
              <a:buFont typeface="Arial" panose="020B0604020202020204" pitchFamily="34" charset="0"/>
              <a:buChar char="•"/>
            </a:pPr>
            <a:r>
              <a:rPr lang="el-GR" sz="2400" dirty="0" smtClean="0">
                <a:latin typeface="TrebuchetMS"/>
              </a:rPr>
              <a:t>Το </a:t>
            </a:r>
            <a:r>
              <a:rPr lang="el-GR" sz="2400" dirty="0">
                <a:latin typeface="TrebuchetMS"/>
              </a:rPr>
              <a:t>θέμα του email να είναι: </a:t>
            </a:r>
            <a:r>
              <a:rPr lang="el-GR" sz="2400" dirty="0" smtClean="0">
                <a:latin typeface="TrebuchetMS"/>
              </a:rPr>
              <a:t>ΟΝΟΜΑΤΕΠΩΝΥΜΟ</a:t>
            </a:r>
            <a:r>
              <a:rPr lang="en-US" sz="2400" dirty="0" smtClean="0">
                <a:latin typeface="TrebuchetMS"/>
              </a:rPr>
              <a:t>-AM</a:t>
            </a:r>
            <a:endParaRPr lang="el-GR" sz="2400" dirty="0"/>
          </a:p>
        </p:txBody>
      </p:sp>
    </p:spTree>
    <p:extLst>
      <p:ext uri="{BB962C8B-B14F-4D97-AF65-F5344CB8AC3E}">
        <p14:creationId xmlns:p14="http://schemas.microsoft.com/office/powerpoint/2010/main" val="285202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1406" y="0"/>
            <a:ext cx="2043794" cy="1362529"/>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79" y="1538953"/>
            <a:ext cx="11338560" cy="4489541"/>
          </a:xfrm>
          <a:prstGeom prst="rect">
            <a:avLst/>
          </a:prstGeom>
        </p:spPr>
      </p:pic>
      <p:sp>
        <p:nvSpPr>
          <p:cNvPr id="3" name="Rectangle 2"/>
          <p:cNvSpPr/>
          <p:nvPr/>
        </p:nvSpPr>
        <p:spPr>
          <a:xfrm>
            <a:off x="509451" y="5150069"/>
            <a:ext cx="1445473" cy="2837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ectangle 6"/>
          <p:cNvSpPr/>
          <p:nvPr/>
        </p:nvSpPr>
        <p:spPr>
          <a:xfrm>
            <a:off x="3962400" y="3289738"/>
            <a:ext cx="1597572" cy="231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8" name="Rectangle 7"/>
          <p:cNvSpPr/>
          <p:nvPr/>
        </p:nvSpPr>
        <p:spPr>
          <a:xfrm>
            <a:off x="3720662" y="3605048"/>
            <a:ext cx="1681655" cy="17867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Rectangle 8"/>
          <p:cNvSpPr/>
          <p:nvPr/>
        </p:nvSpPr>
        <p:spPr>
          <a:xfrm>
            <a:off x="3962400" y="4130566"/>
            <a:ext cx="1187669" cy="430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65678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809897" y="612845"/>
            <a:ext cx="5434149" cy="6186309"/>
          </a:xfrm>
          <a:prstGeom prst="rect">
            <a:avLst/>
          </a:prstGeom>
        </p:spPr>
        <p:txBody>
          <a:bodyPr wrap="square">
            <a:spAutoFit/>
          </a:bodyPr>
          <a:lstStyle/>
          <a:p>
            <a:r>
              <a:rPr lang="el-GR" b="1" dirty="0" smtClean="0"/>
              <a:t>Λογαριασμοί Google</a:t>
            </a:r>
          </a:p>
          <a:p>
            <a:r>
              <a:rPr lang="el-GR" dirty="0" smtClean="0"/>
              <a:t>Η δημιουργία ενός λογαριασμού Google είναι απαραίτητη για την πρόσβαση στο Gmail, επειδή είναι μια από τις πολλές υπηρεσίες που προσφέρει η Google σε εγγεγραμμένους χρήστες. Η εγγραφή για ένα λογαριασμό Google είναι δωρεάν και εύκολη και το να δώσετε ένα όνομα στη νέα σας διεύθυνση Gmail αποτελεί μέρος της διαδικασίας εγραφής. Αυτό σημαίνει ότι κάθε φορά που είστε συνδεδεμένοι στο Gmail, θα είστε αυτόματα συνδεδεμένοι και στο λογαριασμό σας Google. Θα έχετε εύκολη πρόσβαση σε άλλες υπηρεσίες Google, όπως τα Έγγραφα Google, το Ημερολόγιο και το YouTube.</a:t>
            </a:r>
          </a:p>
          <a:p>
            <a:r>
              <a:rPr lang="el-GR" dirty="0" smtClean="0"/>
              <a:t>Φυσικά, δεν είναι απαραίτητο να χρησιμοποιήσετε οπωσδήποτε κάποια από αυτές τις λειτουργίες. Μπορεί απλώς να θέλετε να επικεντρωθείτε στο ηλεκτρονικό ταχυδρομείο για τώρα. Ωστόσο, αν θέλετε περισσότερες πληροφορίες, μπορείτε να παρακολουθήσετε το εκπαιδευτικό του </a:t>
            </a:r>
            <a:r>
              <a:rPr lang="el-GR" dirty="0" smtClean="0">
                <a:hlinkClick r:id="rId2" tooltip="Εκπαιδευτικό Λογαριασμών Google"/>
              </a:rPr>
              <a:t>λογαριασμού Google</a:t>
            </a:r>
            <a:r>
              <a:rPr lang="el-GR" dirty="0" smtClean="0"/>
              <a:t>, όπου μιλάμε για ορισμένες από τις διαφορετικές υπηρεσίες που προσφέρει η Google και για το πώς θα αλλάξετε τις ρυθμίσεις απορρήτου σας.</a:t>
            </a:r>
            <a:endParaRPr lang="el-GR" dirty="0"/>
          </a:p>
        </p:txBody>
      </p:sp>
      <p:sp>
        <p:nvSpPr>
          <p:cNvPr id="3" name="Rectangle 2"/>
          <p:cNvSpPr/>
          <p:nvPr/>
        </p:nvSpPr>
        <p:spPr>
          <a:xfrm>
            <a:off x="6618514" y="1028343"/>
            <a:ext cx="5468983" cy="5355312"/>
          </a:xfrm>
          <a:prstGeom prst="rect">
            <a:avLst/>
          </a:prstGeom>
        </p:spPr>
        <p:txBody>
          <a:bodyPr wrap="square">
            <a:spAutoFit/>
          </a:bodyPr>
          <a:lstStyle/>
          <a:p>
            <a:r>
              <a:rPr lang="el-GR" b="1" dirty="0" smtClean="0"/>
              <a:t>Οι λειτουργίες του Gmail</a:t>
            </a:r>
          </a:p>
          <a:p>
            <a:r>
              <a:rPr lang="el-GR" dirty="0" smtClean="0"/>
              <a:t>Το Gmail προσφέρει πολλές χρήσιμες λειτουργίες για να κάνει την εμπειρία του ηλεκτρονικού σας ταχυδρομείου όσο το δυνατόν πιο ομαλή, όπως:</a:t>
            </a:r>
          </a:p>
          <a:p>
            <a:pPr>
              <a:buFont typeface="Arial" panose="020B0604020202020204" pitchFamily="34" charset="0"/>
              <a:buChar char="•"/>
            </a:pPr>
            <a:r>
              <a:rPr lang="el-GR" dirty="0" smtClean="0"/>
              <a:t>Ανίχνευση spam. Το Spam είναι ένα άλλο όνομα για τα μηνύματα ανεπιθύμητης αλληλογραφίας. Το Gmail χρησιμοποιεί προηγμένες τεχνολογίες για να κρατήσει το spam έξω από τα εισερχόμενά σας. Τα περισσότερα spam στέλνονται αυτόματα σε ξεχωριστό φάκελο ανεπιθύμητης αλληλογραφίας και μετά από 30 ημέρες διαγράφονται.</a:t>
            </a:r>
          </a:p>
          <a:p>
            <a:pPr>
              <a:buFont typeface="Arial" panose="020B0604020202020204" pitchFamily="34" charset="0"/>
              <a:buChar char="•"/>
            </a:pPr>
            <a:r>
              <a:rPr lang="el-GR" dirty="0" smtClean="0"/>
              <a:t>Προβολή συνομιλίας. Συνομιλία μέσω ηλεκτρονικού ταχυδρομείου προκύπτει κάθε φορά που στέλνετε μηνύματα ηλεκτρονικού ταχυδρομείου εμπρός και πίσω με ένα άλλο άτομο (ή μια ομάδα ανθρώπων), συχνά σχετικά με ένα συγκεκριμένο θέμα ή γεγονός. Το Gmail ομαδοποιεί αυτά τα μηνύματα ηλεκτρονικού ταχυδρομείου από προεπιλογή, γεγονός που κρατά τα εισερχόμενά σας πιο οργανωμένα.</a:t>
            </a:r>
          </a:p>
        </p:txBody>
      </p:sp>
    </p:spTree>
    <p:extLst>
      <p:ext uri="{BB962C8B-B14F-4D97-AF65-F5344CB8AC3E}">
        <p14:creationId xmlns:p14="http://schemas.microsoft.com/office/powerpoint/2010/main" val="4445330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522515" y="357111"/>
            <a:ext cx="11560628" cy="2031325"/>
          </a:xfrm>
          <a:prstGeom prst="rect">
            <a:avLst/>
          </a:prstGeom>
        </p:spPr>
        <p:txBody>
          <a:bodyPr wrap="square">
            <a:spAutoFit/>
          </a:bodyPr>
          <a:lstStyle/>
          <a:p>
            <a:r>
              <a:rPr lang="el-GR" b="1" dirty="0" smtClean="0"/>
              <a:t>Γνωρίστε τη διεπαφή του Gmail</a:t>
            </a:r>
          </a:p>
          <a:p>
            <a:r>
              <a:rPr lang="el-GR" dirty="0" smtClean="0"/>
              <a:t>Όταν εργάζεστε με το Gmail, περισσότερο θα χρησιμοποιείτε την κύρια διεπαφή του Gmail. Αυτό το παράθυρο περιέχει τα εισερχόμενά σας και σας επιτρέπει να περιηγηθείτε στις επαφές σας, τις ρυθμίσεις αλληλογραφίας και άλλα. Επίσης, αν χρησιμοποιείτε άλλες υπηρεσίες Google, όπως το YouTube ή το Ημερολόγιο, θα έχετε πρόσβαση σε αυτές από το πάνω μερος του παραθύρου Gmail.</a:t>
            </a:r>
          </a:p>
          <a:p>
            <a:r>
              <a:rPr lang="el-GR" dirty="0" smtClean="0"/>
              <a:t>Κάντε κλικ στα κουμπιά της διαδραστικής διάταξης παρακάτω, για να μάθετε σχετικά με τα διάφορα μέρη της διασύνδεσης του Gmail.</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805" y="2536644"/>
            <a:ext cx="8143875" cy="4057650"/>
          </a:xfrm>
          <a:prstGeom prst="rect">
            <a:avLst/>
          </a:prstGeom>
        </p:spPr>
      </p:pic>
      <p:sp>
        <p:nvSpPr>
          <p:cNvPr id="4" name="Rectangle 3"/>
          <p:cNvSpPr/>
          <p:nvPr/>
        </p:nvSpPr>
        <p:spPr>
          <a:xfrm>
            <a:off x="1839310" y="5675586"/>
            <a:ext cx="1597573" cy="7357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4298731" y="3804746"/>
            <a:ext cx="1345324"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4361793" y="5370786"/>
            <a:ext cx="1040524" cy="2102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3710504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85000">
              <a:schemeClr val="accent1">
                <a:lumMod val="5000"/>
                <a:lumOff val="95000"/>
              </a:schemeClr>
            </a:gs>
            <a:gs pos="100000">
              <a:schemeClr val="accent1">
                <a:lumMod val="45000"/>
                <a:lumOff val="55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26571" y="197346"/>
            <a:ext cx="11665131" cy="4247317"/>
          </a:xfrm>
          <a:prstGeom prst="rect">
            <a:avLst/>
          </a:prstGeom>
        </p:spPr>
        <p:txBody>
          <a:bodyPr wrap="square">
            <a:spAutoFit/>
          </a:bodyPr>
          <a:lstStyle/>
          <a:p>
            <a:endParaRPr lang="el-GR" dirty="0" smtClean="0"/>
          </a:p>
          <a:p>
            <a:r>
              <a:rPr lang="el-GR" b="1" dirty="0" smtClean="0"/>
              <a:t>Εισαγωγή</a:t>
            </a:r>
          </a:p>
          <a:p>
            <a:r>
              <a:rPr lang="el-GR" dirty="0" smtClean="0"/>
              <a:t>Το να ανοίξετε ένα λογαριασμό Gmail είναι εύκολο. Θα ξεκινήσετε δημιουργώντας έναν λογαριασμό Google και κατά τη διάρκεια της γρήγορης διαδικασίας εγγραφής θα επιλέξετε το όνομα του λογαριασμού σας Gmail. Στο μάθημα αυτό θα σας δείξουμε πώς να ρυθμίσετε το λογαριασμό σας στο Google για το Gmail, να προσθέσετε και να επεξεργαστείτε επαφές και να επεξεργαστείτε τις ρυθμίσεις αλληλογραφίας σας.</a:t>
            </a:r>
          </a:p>
          <a:p>
            <a:r>
              <a:rPr lang="el-GR" b="1" dirty="0" smtClean="0"/>
              <a:t>Πώς να ανοίξετε ένα λογαριασμό Gmail</a:t>
            </a:r>
          </a:p>
          <a:p>
            <a:r>
              <a:rPr lang="el-GR" dirty="0" smtClean="0"/>
              <a:t>Για να δημιουργήσετε μια διεύθυνση Gmail, θα πρέπει πρώτα να δημιουργήσετε έναν λογαριασμό Google. Το Gmail θα σας ανακατευθύνει στη σελίδα εγγραφής λογαριασμού Google. Θα χρειαστεί να δώσετε κάποιες βασικές πληροφορίες όπως το όνομά σας, ημερομηνία γέννησης, φύλο και τοποθεσία. Θα χρειαστεί επίσης να επιλέξετε ένα όνομα για τη νέα σας διεύθυνση Gmail. Αφού δημιουργήσετε το λογαριασμό, μπορείτε να ξεκινήσετε την προσθήκη επαφών και να προσαρμόσετε τις ρυθμίσεις αλληλογραφίας σας.</a:t>
            </a:r>
          </a:p>
          <a:p>
            <a:r>
              <a:rPr lang="el-GR" b="1" dirty="0" smtClean="0"/>
              <a:t>Για να δημιουργήσετε έναν λογαριασμό:</a:t>
            </a:r>
          </a:p>
          <a:p>
            <a:pPr>
              <a:buFont typeface="+mj-lt"/>
              <a:buAutoNum type="arabicPeriod"/>
            </a:pPr>
            <a:r>
              <a:rPr lang="el-GR" dirty="0" smtClean="0"/>
              <a:t>Πηγαίνετε στο </a:t>
            </a:r>
            <a:r>
              <a:rPr lang="el-GR" dirty="0" smtClean="0">
                <a:hlinkClick r:id="rId2"/>
              </a:rPr>
              <a:t>www.gmail.com</a:t>
            </a:r>
            <a:r>
              <a:rPr lang="el-GR" dirty="0" smtClean="0"/>
              <a:t> .</a:t>
            </a:r>
          </a:p>
          <a:p>
            <a:pPr>
              <a:buFont typeface="+mj-lt"/>
              <a:buAutoNum type="arabicPeriod"/>
            </a:pPr>
            <a:r>
              <a:rPr lang="el-GR" dirty="0" smtClean="0"/>
              <a:t>Κάντε κλικ στην επιλογή Δημιουργία λογαριασμού.</a:t>
            </a:r>
            <a:endParaRPr lang="el-GR"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09671" y="3409406"/>
            <a:ext cx="3332055" cy="3448594"/>
          </a:xfrm>
          <a:prstGeom prst="rect">
            <a:avLst/>
          </a:prstGeom>
        </p:spPr>
      </p:pic>
    </p:spTree>
    <p:extLst>
      <p:ext uri="{BB962C8B-B14F-4D97-AF65-F5344CB8AC3E}">
        <p14:creationId xmlns:p14="http://schemas.microsoft.com/office/powerpoint/2010/main" val="1657533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696686" y="427950"/>
            <a:ext cx="11099074" cy="369332"/>
          </a:xfrm>
          <a:prstGeom prst="rect">
            <a:avLst/>
          </a:prstGeom>
        </p:spPr>
        <p:txBody>
          <a:bodyPr wrap="square">
            <a:spAutoFit/>
          </a:bodyPr>
          <a:lstStyle/>
          <a:p>
            <a:r>
              <a:rPr lang="el-GR" dirty="0" smtClean="0"/>
              <a:t>Θα εμφανιστεί η φόρμα εγγραφής. Ακολουθήστε τις οδηγίες και εισάγετε τις απαιτούμενες πληροφορίες.</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124" y="1057742"/>
            <a:ext cx="6944372" cy="5800258"/>
          </a:xfrm>
          <a:prstGeom prst="rect">
            <a:avLst/>
          </a:prstGeom>
          <a:solidFill>
            <a:schemeClr val="accent2"/>
          </a:solidFill>
        </p:spPr>
      </p:pic>
      <p:sp>
        <p:nvSpPr>
          <p:cNvPr id="4" name="Rectangle 3"/>
          <p:cNvSpPr/>
          <p:nvPr/>
        </p:nvSpPr>
        <p:spPr>
          <a:xfrm>
            <a:off x="2194560" y="2743200"/>
            <a:ext cx="1254034"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 name="Rectangle 4"/>
          <p:cNvSpPr/>
          <p:nvPr/>
        </p:nvSpPr>
        <p:spPr>
          <a:xfrm>
            <a:off x="4140926" y="2743200"/>
            <a:ext cx="862148"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6" name="Rectangle 5"/>
          <p:cNvSpPr/>
          <p:nvPr/>
        </p:nvSpPr>
        <p:spPr>
          <a:xfrm>
            <a:off x="2416629" y="3500847"/>
            <a:ext cx="1332411"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0396854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9781" y="0"/>
            <a:ext cx="10232438" cy="6335486"/>
          </a:xfrm>
          <a:prstGeom prst="rect">
            <a:avLst/>
          </a:prstGeom>
        </p:spPr>
      </p:pic>
      <p:sp>
        <p:nvSpPr>
          <p:cNvPr id="3" name="Rectangle 2"/>
          <p:cNvSpPr/>
          <p:nvPr/>
        </p:nvSpPr>
        <p:spPr>
          <a:xfrm>
            <a:off x="1410789" y="3331029"/>
            <a:ext cx="2730137" cy="261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4834908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71000">
              <a:schemeClr val="accent1">
                <a:lumMod val="5000"/>
                <a:lumOff val="95000"/>
              </a:schemeClr>
            </a:gs>
            <a:gs pos="74000">
              <a:schemeClr val="accent1">
                <a:lumMod val="45000"/>
                <a:lumOff val="55000"/>
              </a:schemeClr>
            </a:gs>
            <a:gs pos="94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731520" y="446204"/>
            <a:ext cx="10881360" cy="646331"/>
          </a:xfrm>
          <a:prstGeom prst="rect">
            <a:avLst/>
          </a:prstGeom>
        </p:spPr>
        <p:txBody>
          <a:bodyPr wrap="square">
            <a:spAutoFit/>
          </a:bodyPr>
          <a:lstStyle/>
          <a:p>
            <a:r>
              <a:rPr lang="el-GR" dirty="0" smtClean="0"/>
              <a:t>Θα λάβετε ένα μήνυμα κειμένου από την Google με έναν κωδικό επαλήθευσης. Καταχωρίστε τον κωδικό για να ολοκληρώσετε την επαλήθευση λογαριασμού. </a:t>
            </a:r>
            <a:endParaRPr lang="el-GR"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9769" y="1453093"/>
            <a:ext cx="6812266" cy="4595010"/>
          </a:xfrm>
          <a:prstGeom prst="rect">
            <a:avLst/>
          </a:prstGeom>
        </p:spPr>
      </p:pic>
      <p:sp>
        <p:nvSpPr>
          <p:cNvPr id="4" name="Rectangle 3"/>
          <p:cNvSpPr/>
          <p:nvPr/>
        </p:nvSpPr>
        <p:spPr>
          <a:xfrm>
            <a:off x="1515291" y="3448594"/>
            <a:ext cx="1724298" cy="274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2075096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1107</Words>
  <Application>Microsoft Office PowerPoint</Application>
  <PresentationFormat>Widescreen</PresentationFormat>
  <Paragraphs>72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TrebuchetMS</vt:lpstr>
      <vt:lpstr>Wingdings3</vt:lpstr>
      <vt:lpstr>Office Theme</vt:lpstr>
      <vt:lpstr>Μάθημα 1ο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Μάθημα 1ο</dc:title>
  <dc:creator>user</dc:creator>
  <cp:lastModifiedBy>user</cp:lastModifiedBy>
  <cp:revision>42</cp:revision>
  <dcterms:created xsi:type="dcterms:W3CDTF">2020-10-17T04:36:28Z</dcterms:created>
  <dcterms:modified xsi:type="dcterms:W3CDTF">2021-10-14T17:39:05Z</dcterms:modified>
</cp:coreProperties>
</file>