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68"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96" r:id="rId33"/>
    <p:sldId id="287" r:id="rId34"/>
    <p:sldId id="294" r:id="rId35"/>
    <p:sldId id="295" r:id="rId36"/>
    <p:sldId id="288" r:id="rId37"/>
    <p:sldId id="289" r:id="rId38"/>
    <p:sldId id="292" r:id="rId3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3" autoAdjust="0"/>
    <p:restoredTop sz="94624" autoAdjust="0"/>
  </p:normalViewPr>
  <p:slideViewPr>
    <p:cSldViewPr>
      <p:cViewPr varScale="1">
        <p:scale>
          <a:sx n="78" d="100"/>
          <a:sy n="78" d="100"/>
        </p:scale>
        <p:origin x="1594" y="62"/>
      </p:cViewPr>
      <p:guideLst>
        <p:guide orient="horz" pos="2160"/>
        <p:guide pos="2880"/>
      </p:guideLst>
    </p:cSldViewPr>
  </p:slideViewPr>
  <p:outlineViewPr>
    <p:cViewPr>
      <p:scale>
        <a:sx n="33" d="100"/>
        <a:sy n="33" d="100"/>
      </p:scale>
      <p:origin x="0" y="3121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342CEA3-3058-4D43-AE35-B3DA76CB4003}" type="datetimeFigureOut">
              <a:rPr lang="el-GR" smtClean="0"/>
              <a:pPr/>
              <a:t>28/5/2025</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1450325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342CEA3-3058-4D43-AE35-B3DA76CB4003}" type="datetimeFigureOut">
              <a:rPr lang="el-GR" smtClean="0"/>
              <a:pPr/>
              <a:t>28/5/2025</a:t>
            </a:fld>
            <a:endParaRPr lang="el-GR"/>
          </a:p>
        </p:txBody>
      </p:sp>
      <p:sp>
        <p:nvSpPr>
          <p:cNvPr id="5" name="Footer Placeholder 4"/>
          <p:cNvSpPr>
            <a:spLocks noGrp="1"/>
          </p:cNvSpPr>
          <p:nvPr>
            <p:ph type="ftr" sz="quarter" idx="11"/>
          </p:nvPr>
        </p:nvSpPr>
        <p:spPr/>
        <p:txBody>
          <a:bodyPr/>
          <a:lstStyle/>
          <a:p>
            <a:endParaRPr lang="el-G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433301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342CEA3-3058-4D43-AE35-B3DA76CB4003}" type="datetimeFigureOut">
              <a:rPr lang="el-GR" smtClean="0"/>
              <a:pPr/>
              <a:t>28/5/2025</a:t>
            </a:fld>
            <a:endParaRPr lang="el-GR"/>
          </a:p>
        </p:txBody>
      </p:sp>
      <p:sp>
        <p:nvSpPr>
          <p:cNvPr id="5" name="Footer Placeholder 4"/>
          <p:cNvSpPr>
            <a:spLocks noGrp="1"/>
          </p:cNvSpPr>
          <p:nvPr>
            <p:ph type="ftr" sz="quarter" idx="11"/>
          </p:nvPr>
        </p:nvSpPr>
        <p:spPr/>
        <p:txBody>
          <a:bodyPr/>
          <a:lstStyle/>
          <a:p>
            <a:endParaRPr lang="el-G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3F1D1C4-C2D9-4231-9FB2-B2D9D97AA41D}" type="slidenum">
              <a:rPr lang="el-GR" smtClean="0"/>
              <a:pPr/>
              <a:t>‹#›</a:t>
            </a:fld>
            <a:endParaRPr lang="el-G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606785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2342CEA3-3058-4D43-AE35-B3DA76CB4003}" type="datetimeFigureOut">
              <a:rPr lang="el-GR" smtClean="0"/>
              <a:pPr/>
              <a:t>28/5/2025</a:t>
            </a:fld>
            <a:endParaRPr lang="el-GR"/>
          </a:p>
        </p:txBody>
      </p:sp>
      <p:sp>
        <p:nvSpPr>
          <p:cNvPr id="6" name="Footer Placeholder 5"/>
          <p:cNvSpPr>
            <a:spLocks noGrp="1"/>
          </p:cNvSpPr>
          <p:nvPr>
            <p:ph type="ftr" sz="quarter" idx="11"/>
          </p:nvPr>
        </p:nvSpPr>
        <p:spPr/>
        <p:txBody>
          <a:bodyPr/>
          <a:lstStyle/>
          <a:p>
            <a:endParaRPr lang="el-G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11201967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2342CEA3-3058-4D43-AE35-B3DA76CB4003}" type="datetimeFigureOut">
              <a:rPr lang="el-GR" smtClean="0"/>
              <a:pPr/>
              <a:t>28/5/2025</a:t>
            </a:fld>
            <a:endParaRPr lang="el-GR"/>
          </a:p>
        </p:txBody>
      </p:sp>
      <p:sp>
        <p:nvSpPr>
          <p:cNvPr id="6" name="Footer Placeholder 5"/>
          <p:cNvSpPr>
            <a:spLocks noGrp="1"/>
          </p:cNvSpPr>
          <p:nvPr>
            <p:ph type="ftr" sz="quarter" idx="11"/>
          </p:nvPr>
        </p:nvSpPr>
        <p:spPr/>
        <p:txBody>
          <a:bodyPr/>
          <a:lstStyle/>
          <a:p>
            <a:endParaRPr lang="el-G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3F1D1C4-C2D9-4231-9FB2-B2D9D97AA41D}" type="slidenum">
              <a:rPr lang="el-GR" smtClean="0"/>
              <a:pPr/>
              <a:t>‹#›</a:t>
            </a:fld>
            <a:endParaRPr lang="el-G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060112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2342CEA3-3058-4D43-AE35-B3DA76CB4003}" type="datetimeFigureOut">
              <a:rPr lang="el-GR" smtClean="0"/>
              <a:pPr/>
              <a:t>28/5/2025</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16223059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342CEA3-3058-4D43-AE35-B3DA76CB4003}" type="datetimeFigureOut">
              <a:rPr lang="el-GR" smtClean="0"/>
              <a:pPr/>
              <a:t>28/5/2025</a:t>
            </a:fld>
            <a:endParaRPr lang="el-GR"/>
          </a:p>
        </p:txBody>
      </p:sp>
      <p:sp>
        <p:nvSpPr>
          <p:cNvPr id="5" name="Footer Placeholder 4"/>
          <p:cNvSpPr>
            <a:spLocks noGrp="1"/>
          </p:cNvSpPr>
          <p:nvPr>
            <p:ph type="ftr" sz="quarter" idx="11"/>
          </p:nvPr>
        </p:nvSpPr>
        <p:spPr/>
        <p:txBody>
          <a:bodyPr/>
          <a:lstStyle/>
          <a:p>
            <a:endParaRPr lang="el-G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8339364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342CEA3-3058-4D43-AE35-B3DA76CB4003}" type="datetimeFigureOut">
              <a:rPr lang="el-GR" smtClean="0"/>
              <a:pPr/>
              <a:t>28/5/2025</a:t>
            </a:fld>
            <a:endParaRPr lang="el-GR"/>
          </a:p>
        </p:txBody>
      </p:sp>
      <p:sp>
        <p:nvSpPr>
          <p:cNvPr id="5" name="Footer Placeholder 4"/>
          <p:cNvSpPr>
            <a:spLocks noGrp="1"/>
          </p:cNvSpPr>
          <p:nvPr>
            <p:ph type="ftr" sz="quarter" idx="11"/>
          </p:nvPr>
        </p:nvSpPr>
        <p:spPr/>
        <p:txBody>
          <a:bodyPr/>
          <a:lstStyle/>
          <a:p>
            <a:endParaRPr lang="el-G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861518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342CEA3-3058-4D43-AE35-B3DA76CB4003}" type="datetimeFigureOut">
              <a:rPr lang="el-GR" smtClean="0"/>
              <a:pPr/>
              <a:t>28/5/2025</a:t>
            </a:fld>
            <a:endParaRPr lang="el-GR"/>
          </a:p>
        </p:txBody>
      </p:sp>
      <p:sp>
        <p:nvSpPr>
          <p:cNvPr id="5" name="Footer Placeholder 4"/>
          <p:cNvSpPr>
            <a:spLocks noGrp="1"/>
          </p:cNvSpPr>
          <p:nvPr>
            <p:ph type="ftr" sz="quarter" idx="11"/>
          </p:nvPr>
        </p:nvSpPr>
        <p:spPr/>
        <p:txBody>
          <a:bodyPr/>
          <a:lstStyle/>
          <a:p>
            <a:endParaRPr lang="el-G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1275344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342CEA3-3058-4D43-AE35-B3DA76CB4003}" type="datetimeFigureOut">
              <a:rPr lang="el-GR" smtClean="0"/>
              <a:pPr/>
              <a:t>28/5/2025</a:t>
            </a:fld>
            <a:endParaRPr lang="el-GR"/>
          </a:p>
        </p:txBody>
      </p:sp>
      <p:sp>
        <p:nvSpPr>
          <p:cNvPr id="5" name="Footer Placeholder 4"/>
          <p:cNvSpPr>
            <a:spLocks noGrp="1"/>
          </p:cNvSpPr>
          <p:nvPr>
            <p:ph type="ftr" sz="quarter" idx="11"/>
          </p:nvPr>
        </p:nvSpPr>
        <p:spPr/>
        <p:txBody>
          <a:bodyPr/>
          <a:lstStyle/>
          <a:p>
            <a:endParaRPr lang="el-G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2260619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342CEA3-3058-4D43-AE35-B3DA76CB4003}" type="datetimeFigureOut">
              <a:rPr lang="el-GR" smtClean="0"/>
              <a:pPr/>
              <a:t>28/5/2025</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2814452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342CEA3-3058-4D43-AE35-B3DA76CB4003}" type="datetimeFigureOut">
              <a:rPr lang="el-GR" smtClean="0"/>
              <a:pPr/>
              <a:t>28/5/2025</a:t>
            </a:fld>
            <a:endParaRPr lang="el-GR"/>
          </a:p>
        </p:txBody>
      </p:sp>
      <p:sp>
        <p:nvSpPr>
          <p:cNvPr id="8" name="Footer Placeholder 7"/>
          <p:cNvSpPr>
            <a:spLocks noGrp="1"/>
          </p:cNvSpPr>
          <p:nvPr>
            <p:ph type="ftr" sz="quarter" idx="11"/>
          </p:nvPr>
        </p:nvSpPr>
        <p:spPr/>
        <p:txBody>
          <a:bodyPr/>
          <a:lstStyle/>
          <a:p>
            <a:endParaRPr lang="el-G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567346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342CEA3-3058-4D43-AE35-B3DA76CB4003}" type="datetimeFigureOut">
              <a:rPr lang="el-GR" smtClean="0"/>
              <a:pPr/>
              <a:t>28/5/2025</a:t>
            </a:fld>
            <a:endParaRPr lang="el-GR"/>
          </a:p>
        </p:txBody>
      </p:sp>
      <p:sp>
        <p:nvSpPr>
          <p:cNvPr id="4" name="Footer Placeholder 3"/>
          <p:cNvSpPr>
            <a:spLocks noGrp="1"/>
          </p:cNvSpPr>
          <p:nvPr>
            <p:ph type="ftr" sz="quarter" idx="11"/>
          </p:nvPr>
        </p:nvSpPr>
        <p:spPr/>
        <p:txBody>
          <a:bodyPr/>
          <a:lstStyle/>
          <a:p>
            <a:endParaRPr lang="el-G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3319081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42CEA3-3058-4D43-AE35-B3DA76CB4003}" type="datetimeFigureOut">
              <a:rPr lang="el-GR" smtClean="0"/>
              <a:pPr/>
              <a:t>28/5/2025</a:t>
            </a:fld>
            <a:endParaRPr lang="el-GR"/>
          </a:p>
        </p:txBody>
      </p:sp>
      <p:sp>
        <p:nvSpPr>
          <p:cNvPr id="3" name="Footer Placeholder 2"/>
          <p:cNvSpPr>
            <a:spLocks noGrp="1"/>
          </p:cNvSpPr>
          <p:nvPr>
            <p:ph type="ftr" sz="quarter" idx="11"/>
          </p:nvPr>
        </p:nvSpPr>
        <p:spPr/>
        <p:txBody>
          <a:bodyPr/>
          <a:lstStyle/>
          <a:p>
            <a:endParaRPr lang="el-G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2257087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342CEA3-3058-4D43-AE35-B3DA76CB4003}" type="datetimeFigureOut">
              <a:rPr lang="el-GR" smtClean="0"/>
              <a:pPr/>
              <a:t>28/5/2025</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3743746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342CEA3-3058-4D43-AE35-B3DA76CB4003}" type="datetimeFigureOut">
              <a:rPr lang="el-GR" smtClean="0"/>
              <a:pPr/>
              <a:t>28/5/2025</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1016258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2342CEA3-3058-4D43-AE35-B3DA76CB4003}" type="datetimeFigureOut">
              <a:rPr lang="el-GR" smtClean="0"/>
              <a:pPr/>
              <a:t>28/5/2025</a:t>
            </a:fld>
            <a:endParaRPr lang="el-G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D3F1D1C4-C2D9-4231-9FB2-B2D9D97AA41D}" type="slidenum">
              <a:rPr lang="el-GR" smtClean="0"/>
              <a:pPr/>
              <a:t>‹#›</a:t>
            </a:fld>
            <a:endParaRPr lang="el-GR"/>
          </a:p>
        </p:txBody>
      </p:sp>
    </p:spTree>
    <p:extLst>
      <p:ext uri="{BB962C8B-B14F-4D97-AF65-F5344CB8AC3E}">
        <p14:creationId xmlns:p14="http://schemas.microsoft.com/office/powerpoint/2010/main" val="343348533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www.consumer.ftc.gov/articles/0027-comparing-products-online"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76" name="Group 75">
            <a:extLst>
              <a:ext uri="{FF2B5EF4-FFF2-40B4-BE49-F238E27FC236}">
                <a16:creationId xmlns:a16="http://schemas.microsoft.com/office/drawing/2014/main" id="{8CD25866-F15D-40A4-AEC5-47C044637A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 y="228600"/>
            <a:ext cx="2138628" cy="6638625"/>
            <a:chOff x="2487613" y="285750"/>
            <a:chExt cx="2428875" cy="5654676"/>
          </a:xfrm>
        </p:grpSpPr>
        <p:sp>
          <p:nvSpPr>
            <p:cNvPr id="78" name="Freeform 11">
              <a:extLst>
                <a:ext uri="{FF2B5EF4-FFF2-40B4-BE49-F238E27FC236}">
                  <a16:creationId xmlns:a16="http://schemas.microsoft.com/office/drawing/2014/main" id="{DCB8E995-36E8-40B6-82D4-F52DE2987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txBody>
            <a:bodyPr/>
            <a:lstStyle/>
            <a:p>
              <a:endParaRPr lang="en-US"/>
            </a:p>
          </p:txBody>
        </p:sp>
        <p:sp>
          <p:nvSpPr>
            <p:cNvPr id="79" name="Freeform 12">
              <a:extLst>
                <a:ext uri="{FF2B5EF4-FFF2-40B4-BE49-F238E27FC236}">
                  <a16:creationId xmlns:a16="http://schemas.microsoft.com/office/drawing/2014/main" id="{DF54AEB5-68B5-46AE-B8F0-EEBE5DFED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txBody>
            <a:bodyPr/>
            <a:lstStyle/>
            <a:p>
              <a:endParaRPr lang="en-US"/>
            </a:p>
          </p:txBody>
        </p:sp>
        <p:sp>
          <p:nvSpPr>
            <p:cNvPr id="80" name="Freeform 13">
              <a:extLst>
                <a:ext uri="{FF2B5EF4-FFF2-40B4-BE49-F238E27FC236}">
                  <a16:creationId xmlns:a16="http://schemas.microsoft.com/office/drawing/2014/main" id="{E3F708CB-F094-4EE7-8AD5-A462F1DF8B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txBody>
            <a:bodyPr/>
            <a:lstStyle/>
            <a:p>
              <a:endParaRPr lang="en-US"/>
            </a:p>
          </p:txBody>
        </p:sp>
        <p:sp>
          <p:nvSpPr>
            <p:cNvPr id="81" name="Freeform 14">
              <a:extLst>
                <a:ext uri="{FF2B5EF4-FFF2-40B4-BE49-F238E27FC236}">
                  <a16:creationId xmlns:a16="http://schemas.microsoft.com/office/drawing/2014/main" id="{ECFCFB22-E8B5-4FAC-A354-E7E0CE6F2B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txBody>
            <a:bodyPr/>
            <a:lstStyle/>
            <a:p>
              <a:endParaRPr lang="en-US"/>
            </a:p>
          </p:txBody>
        </p:sp>
        <p:sp>
          <p:nvSpPr>
            <p:cNvPr id="82" name="Freeform 15">
              <a:extLst>
                <a:ext uri="{FF2B5EF4-FFF2-40B4-BE49-F238E27FC236}">
                  <a16:creationId xmlns:a16="http://schemas.microsoft.com/office/drawing/2014/main" id="{ED1DB3B4-A6DC-476F-986E-DF361EE84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txBody>
            <a:bodyPr/>
            <a:lstStyle/>
            <a:p>
              <a:endParaRPr lang="en-US"/>
            </a:p>
          </p:txBody>
        </p:sp>
        <p:sp>
          <p:nvSpPr>
            <p:cNvPr id="83" name="Freeform 16">
              <a:extLst>
                <a:ext uri="{FF2B5EF4-FFF2-40B4-BE49-F238E27FC236}">
                  <a16:creationId xmlns:a16="http://schemas.microsoft.com/office/drawing/2014/main" id="{4EE13DFA-3489-4DE6-9154-34D9CB4005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txBody>
            <a:bodyPr/>
            <a:lstStyle/>
            <a:p>
              <a:endParaRPr lang="en-US"/>
            </a:p>
          </p:txBody>
        </p:sp>
        <p:sp>
          <p:nvSpPr>
            <p:cNvPr id="84" name="Freeform 17">
              <a:extLst>
                <a:ext uri="{FF2B5EF4-FFF2-40B4-BE49-F238E27FC236}">
                  <a16:creationId xmlns:a16="http://schemas.microsoft.com/office/drawing/2014/main" id="{5CD12D51-F9A8-4CC9-B9C9-206EAFD8C1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txBody>
            <a:bodyPr/>
            <a:lstStyle/>
            <a:p>
              <a:endParaRPr lang="en-US"/>
            </a:p>
          </p:txBody>
        </p:sp>
        <p:sp>
          <p:nvSpPr>
            <p:cNvPr id="85" name="Freeform 18">
              <a:extLst>
                <a:ext uri="{FF2B5EF4-FFF2-40B4-BE49-F238E27FC236}">
                  <a16:creationId xmlns:a16="http://schemas.microsoft.com/office/drawing/2014/main" id="{266B326C-1178-40F9-A265-6067D363B4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txBody>
            <a:bodyPr/>
            <a:lstStyle/>
            <a:p>
              <a:endParaRPr lang="en-US"/>
            </a:p>
          </p:txBody>
        </p:sp>
        <p:sp>
          <p:nvSpPr>
            <p:cNvPr id="86" name="Freeform 19">
              <a:extLst>
                <a:ext uri="{FF2B5EF4-FFF2-40B4-BE49-F238E27FC236}">
                  <a16:creationId xmlns:a16="http://schemas.microsoft.com/office/drawing/2014/main" id="{12F3B319-F00B-4755-BC54-95511E21D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txBody>
            <a:bodyPr/>
            <a:lstStyle/>
            <a:p>
              <a:endParaRPr lang="en-US"/>
            </a:p>
          </p:txBody>
        </p:sp>
        <p:sp>
          <p:nvSpPr>
            <p:cNvPr id="87" name="Freeform 20">
              <a:extLst>
                <a:ext uri="{FF2B5EF4-FFF2-40B4-BE49-F238E27FC236}">
                  <a16:creationId xmlns:a16="http://schemas.microsoft.com/office/drawing/2014/main" id="{3079D7BD-8A3F-47F6-8407-D9DA96FF35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txBody>
            <a:bodyPr/>
            <a:lstStyle/>
            <a:p>
              <a:endParaRPr lang="en-US"/>
            </a:p>
          </p:txBody>
        </p:sp>
        <p:sp>
          <p:nvSpPr>
            <p:cNvPr id="88" name="Freeform 21">
              <a:extLst>
                <a:ext uri="{FF2B5EF4-FFF2-40B4-BE49-F238E27FC236}">
                  <a16:creationId xmlns:a16="http://schemas.microsoft.com/office/drawing/2014/main" id="{1F97C31C-8585-43FB-924B-8ADD651233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txBody>
            <a:bodyPr/>
            <a:lstStyle/>
            <a:p>
              <a:endParaRPr lang="en-US"/>
            </a:p>
          </p:txBody>
        </p:sp>
        <p:sp>
          <p:nvSpPr>
            <p:cNvPr id="89" name="Freeform 22">
              <a:extLst>
                <a:ext uri="{FF2B5EF4-FFF2-40B4-BE49-F238E27FC236}">
                  <a16:creationId xmlns:a16="http://schemas.microsoft.com/office/drawing/2014/main" id="{A33E1C89-7E74-49BF-A5D1-9A352ED03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txBody>
            <a:bodyPr/>
            <a:lstStyle/>
            <a:p>
              <a:endParaRPr lang="en-US"/>
            </a:p>
          </p:txBody>
        </p:sp>
      </p:grpSp>
      <p:grpSp>
        <p:nvGrpSpPr>
          <p:cNvPr id="90" name="Group 89">
            <a:extLst>
              <a:ext uri="{FF2B5EF4-FFF2-40B4-BE49-F238E27FC236}">
                <a16:creationId xmlns:a16="http://schemas.microsoft.com/office/drawing/2014/main" id="{0C4A17ED-96AA-44A6-A050-E1A7A1CDD9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412" y="-786"/>
            <a:ext cx="1767505" cy="6854040"/>
            <a:chOff x="6627813" y="194833"/>
            <a:chExt cx="1952625" cy="5678918"/>
          </a:xfrm>
        </p:grpSpPr>
        <p:sp>
          <p:nvSpPr>
            <p:cNvPr id="91" name="Freeform 27">
              <a:extLst>
                <a:ext uri="{FF2B5EF4-FFF2-40B4-BE49-F238E27FC236}">
                  <a16:creationId xmlns:a16="http://schemas.microsoft.com/office/drawing/2014/main" id="{FBB2A87E-3E24-4A6F-9FD8-0F1436D4D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txBody>
            <a:bodyPr/>
            <a:lstStyle/>
            <a:p>
              <a:endParaRPr lang="en-US"/>
            </a:p>
          </p:txBody>
        </p:sp>
        <p:sp>
          <p:nvSpPr>
            <p:cNvPr id="92" name="Freeform 28">
              <a:extLst>
                <a:ext uri="{FF2B5EF4-FFF2-40B4-BE49-F238E27FC236}">
                  <a16:creationId xmlns:a16="http://schemas.microsoft.com/office/drawing/2014/main" id="{257F945B-2AA3-4328-BFF5-20DE64011B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txBody>
            <a:bodyPr/>
            <a:lstStyle/>
            <a:p>
              <a:endParaRPr lang="en-US"/>
            </a:p>
          </p:txBody>
        </p:sp>
        <p:sp>
          <p:nvSpPr>
            <p:cNvPr id="93" name="Freeform 29">
              <a:extLst>
                <a:ext uri="{FF2B5EF4-FFF2-40B4-BE49-F238E27FC236}">
                  <a16:creationId xmlns:a16="http://schemas.microsoft.com/office/drawing/2014/main" id="{E1A7230F-6A6F-403C-9D83-7176E28525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txBody>
            <a:bodyPr/>
            <a:lstStyle/>
            <a:p>
              <a:endParaRPr lang="en-US"/>
            </a:p>
          </p:txBody>
        </p:sp>
        <p:sp>
          <p:nvSpPr>
            <p:cNvPr id="94" name="Freeform 30">
              <a:extLst>
                <a:ext uri="{FF2B5EF4-FFF2-40B4-BE49-F238E27FC236}">
                  <a16:creationId xmlns:a16="http://schemas.microsoft.com/office/drawing/2014/main" id="{E33E315A-9CB0-460E-A8B7-0A064BBFA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txBody>
            <a:bodyPr/>
            <a:lstStyle/>
            <a:p>
              <a:endParaRPr lang="en-US"/>
            </a:p>
          </p:txBody>
        </p:sp>
        <p:sp>
          <p:nvSpPr>
            <p:cNvPr id="95" name="Freeform 31">
              <a:extLst>
                <a:ext uri="{FF2B5EF4-FFF2-40B4-BE49-F238E27FC236}">
                  <a16:creationId xmlns:a16="http://schemas.microsoft.com/office/drawing/2014/main" id="{22CAAD33-CFAD-4E61-82AE-0C6F83853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txBody>
            <a:bodyPr/>
            <a:lstStyle/>
            <a:p>
              <a:endParaRPr lang="en-US"/>
            </a:p>
          </p:txBody>
        </p:sp>
        <p:sp>
          <p:nvSpPr>
            <p:cNvPr id="96" name="Freeform 32">
              <a:extLst>
                <a:ext uri="{FF2B5EF4-FFF2-40B4-BE49-F238E27FC236}">
                  <a16:creationId xmlns:a16="http://schemas.microsoft.com/office/drawing/2014/main" id="{1A20E13C-2540-4000-A13B-8F781100E3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txBody>
            <a:bodyPr/>
            <a:lstStyle/>
            <a:p>
              <a:endParaRPr lang="en-US"/>
            </a:p>
          </p:txBody>
        </p:sp>
        <p:sp>
          <p:nvSpPr>
            <p:cNvPr id="97" name="Freeform 33">
              <a:extLst>
                <a:ext uri="{FF2B5EF4-FFF2-40B4-BE49-F238E27FC236}">
                  <a16:creationId xmlns:a16="http://schemas.microsoft.com/office/drawing/2014/main" id="{51EF0A01-E03D-448B-B12E-D5BFC6D0D2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txBody>
            <a:bodyPr/>
            <a:lstStyle/>
            <a:p>
              <a:endParaRPr lang="en-US"/>
            </a:p>
          </p:txBody>
        </p:sp>
        <p:sp>
          <p:nvSpPr>
            <p:cNvPr id="98" name="Freeform 34">
              <a:extLst>
                <a:ext uri="{FF2B5EF4-FFF2-40B4-BE49-F238E27FC236}">
                  <a16:creationId xmlns:a16="http://schemas.microsoft.com/office/drawing/2014/main" id="{58286A03-168E-477B-8876-2C53E4950D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txBody>
            <a:bodyPr/>
            <a:lstStyle/>
            <a:p>
              <a:endParaRPr lang="en-US"/>
            </a:p>
          </p:txBody>
        </p:sp>
        <p:sp>
          <p:nvSpPr>
            <p:cNvPr id="99" name="Freeform 35">
              <a:extLst>
                <a:ext uri="{FF2B5EF4-FFF2-40B4-BE49-F238E27FC236}">
                  <a16:creationId xmlns:a16="http://schemas.microsoft.com/office/drawing/2014/main" id="{3DFFC705-1899-4E4C-AE76-F85BAF2F66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txBody>
            <a:bodyPr/>
            <a:lstStyle/>
            <a:p>
              <a:endParaRPr lang="en-US"/>
            </a:p>
          </p:txBody>
        </p:sp>
        <p:sp>
          <p:nvSpPr>
            <p:cNvPr id="100" name="Freeform 36">
              <a:extLst>
                <a:ext uri="{FF2B5EF4-FFF2-40B4-BE49-F238E27FC236}">
                  <a16:creationId xmlns:a16="http://schemas.microsoft.com/office/drawing/2014/main" id="{01C9598D-BDF6-4A24-83B6-4DCA4D134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txBody>
            <a:bodyPr/>
            <a:lstStyle/>
            <a:p>
              <a:endParaRPr lang="en-US"/>
            </a:p>
          </p:txBody>
        </p:sp>
        <p:sp>
          <p:nvSpPr>
            <p:cNvPr id="101" name="Freeform 37">
              <a:extLst>
                <a:ext uri="{FF2B5EF4-FFF2-40B4-BE49-F238E27FC236}">
                  <a16:creationId xmlns:a16="http://schemas.microsoft.com/office/drawing/2014/main" id="{950C8213-67CD-4DEF-AA44-8BB310139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txBody>
            <a:bodyPr/>
            <a:lstStyle/>
            <a:p>
              <a:endParaRPr lang="en-US"/>
            </a:p>
          </p:txBody>
        </p:sp>
        <p:sp>
          <p:nvSpPr>
            <p:cNvPr id="102" name="Freeform 38">
              <a:extLst>
                <a:ext uri="{FF2B5EF4-FFF2-40B4-BE49-F238E27FC236}">
                  <a16:creationId xmlns:a16="http://schemas.microsoft.com/office/drawing/2014/main" id="{2016FE1D-E3EB-4CF6-809B-159872CC7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txBody>
            <a:bodyPr/>
            <a:lstStyle/>
            <a:p>
              <a:endParaRPr lang="en-US"/>
            </a:p>
          </p:txBody>
        </p:sp>
      </p:grpSp>
      <p:sp>
        <p:nvSpPr>
          <p:cNvPr id="103" name="Rectangle 102">
            <a:extLst>
              <a:ext uri="{FF2B5EF4-FFF2-40B4-BE49-F238E27FC236}">
                <a16:creationId xmlns:a16="http://schemas.microsoft.com/office/drawing/2014/main" id="{CE6C63DC-BAE4-42B6-8FDF-F6467C2D2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04" name="Freeform 6">
            <a:extLst>
              <a:ext uri="{FF2B5EF4-FFF2-40B4-BE49-F238E27FC236}">
                <a16:creationId xmlns:a16="http://schemas.microsoft.com/office/drawing/2014/main" id="{5BD23F8E-2E78-4C84-8EFB-FE6C8ACB7F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23810"/>
            <a:ext cx="1308489"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a:lstStyle/>
          <a:p>
            <a:endParaRPr lang="en-US"/>
          </a:p>
        </p:txBody>
      </p:sp>
      <p:sp useBgFill="1">
        <p:nvSpPr>
          <p:cNvPr id="105" name="Rectangle 104">
            <a:extLst>
              <a:ext uri="{FF2B5EF4-FFF2-40B4-BE49-F238E27FC236}">
                <a16:creationId xmlns:a16="http://schemas.microsoft.com/office/drawing/2014/main" id="{F81819F9-8CAC-4A6C-8F06-0482027F97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1 - Τίτλος"/>
          <p:cNvSpPr>
            <a:spLocks noGrp="1"/>
          </p:cNvSpPr>
          <p:nvPr>
            <p:ph type="title"/>
          </p:nvPr>
        </p:nvSpPr>
        <p:spPr>
          <a:xfrm>
            <a:off x="2529796" y="1864865"/>
            <a:ext cx="6098663" cy="2262781"/>
          </a:xfrm>
        </p:spPr>
        <p:txBody>
          <a:bodyPr vert="horz" lIns="91440" tIns="45720" rIns="91440" bIns="45720" rtlCol="0" anchor="b">
            <a:normAutofit/>
          </a:bodyPr>
          <a:lstStyle/>
          <a:p>
            <a:pPr>
              <a:lnSpc>
                <a:spcPct val="90000"/>
              </a:lnSpc>
            </a:pPr>
            <a:r>
              <a:rPr lang="en-US" sz="4200"/>
              <a:t>Επιλογή Καταστήματος &amp; Αγοραστική Συμπεριφορά</a:t>
            </a:r>
          </a:p>
        </p:txBody>
      </p:sp>
      <p:sp>
        <p:nvSpPr>
          <p:cNvPr id="8" name="Text Placeholder 2">
            <a:extLst>
              <a:ext uri="{FF2B5EF4-FFF2-40B4-BE49-F238E27FC236}">
                <a16:creationId xmlns:a16="http://schemas.microsoft.com/office/drawing/2014/main" id="{230551BC-8CB9-227D-BE62-FFA91F76B637}"/>
              </a:ext>
            </a:extLst>
          </p:cNvPr>
          <p:cNvSpPr>
            <a:spLocks noGrp="1"/>
          </p:cNvSpPr>
          <p:nvPr>
            <p:ph type="body" idx="1"/>
          </p:nvPr>
        </p:nvSpPr>
        <p:spPr>
          <a:xfrm>
            <a:off x="2529796" y="4127644"/>
            <a:ext cx="6098663" cy="1126283"/>
          </a:xfrm>
        </p:spPr>
        <p:txBody>
          <a:bodyPr vert="horz" lIns="91440" tIns="45720" rIns="91440" bIns="45720" rtlCol="0" anchor="t">
            <a:normAutofit/>
          </a:bodyPr>
          <a:lstStyle/>
          <a:p>
            <a:endParaRPr lang="en-US" sz="1800"/>
          </a:p>
        </p:txBody>
      </p:sp>
      <p:sp>
        <p:nvSpPr>
          <p:cNvPr id="106" name="Rectangle 105">
            <a:extLst>
              <a:ext uri="{FF2B5EF4-FFF2-40B4-BE49-F238E27FC236}">
                <a16:creationId xmlns:a16="http://schemas.microsoft.com/office/drawing/2014/main" id="{4A98CC08-AEC2-4E8F-8F52-0F5C6372DB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138637"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7" name="Group 106">
            <a:extLst>
              <a:ext uri="{FF2B5EF4-FFF2-40B4-BE49-F238E27FC236}">
                <a16:creationId xmlns:a16="http://schemas.microsoft.com/office/drawing/2014/main" id="{5D1545E6-EB3C-4478-A661-A2CA963F129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 y="228600"/>
            <a:ext cx="2138628" cy="6638625"/>
            <a:chOff x="2487613" y="285750"/>
            <a:chExt cx="2428875" cy="5654676"/>
          </a:xfrm>
          <a:solidFill>
            <a:schemeClr val="tx2">
              <a:lumMod val="60000"/>
              <a:lumOff val="40000"/>
              <a:alpha val="40000"/>
            </a:schemeClr>
          </a:solidFill>
        </p:grpSpPr>
        <p:sp>
          <p:nvSpPr>
            <p:cNvPr id="108" name="Freeform 11">
              <a:extLst>
                <a:ext uri="{FF2B5EF4-FFF2-40B4-BE49-F238E27FC236}">
                  <a16:creationId xmlns:a16="http://schemas.microsoft.com/office/drawing/2014/main" id="{B2E5B960-0C5D-4F77-8E9F-9F3D883D83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txBody>
            <a:bodyPr/>
            <a:lstStyle/>
            <a:p>
              <a:endParaRPr lang="en-US"/>
            </a:p>
          </p:txBody>
        </p:sp>
        <p:sp>
          <p:nvSpPr>
            <p:cNvPr id="109" name="Freeform 12">
              <a:extLst>
                <a:ext uri="{FF2B5EF4-FFF2-40B4-BE49-F238E27FC236}">
                  <a16:creationId xmlns:a16="http://schemas.microsoft.com/office/drawing/2014/main" id="{258E44FC-92AD-43A0-BB05-DB268C82D8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txBody>
            <a:bodyPr/>
            <a:lstStyle/>
            <a:p>
              <a:endParaRPr lang="en-US"/>
            </a:p>
          </p:txBody>
        </p:sp>
        <p:sp>
          <p:nvSpPr>
            <p:cNvPr id="110" name="Freeform 13">
              <a:extLst>
                <a:ext uri="{FF2B5EF4-FFF2-40B4-BE49-F238E27FC236}">
                  <a16:creationId xmlns:a16="http://schemas.microsoft.com/office/drawing/2014/main" id="{C63D3083-A56C-4199-8DE0-63C8BE9EDF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txBody>
            <a:bodyPr/>
            <a:lstStyle/>
            <a:p>
              <a:endParaRPr lang="en-US"/>
            </a:p>
          </p:txBody>
        </p:sp>
        <p:sp>
          <p:nvSpPr>
            <p:cNvPr id="111" name="Freeform 14">
              <a:extLst>
                <a:ext uri="{FF2B5EF4-FFF2-40B4-BE49-F238E27FC236}">
                  <a16:creationId xmlns:a16="http://schemas.microsoft.com/office/drawing/2014/main" id="{C7CD3581-635D-438F-A64F-68404E7AE0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txBody>
            <a:bodyPr/>
            <a:lstStyle/>
            <a:p>
              <a:endParaRPr lang="en-US"/>
            </a:p>
          </p:txBody>
        </p:sp>
        <p:sp>
          <p:nvSpPr>
            <p:cNvPr id="112" name="Freeform 15">
              <a:extLst>
                <a:ext uri="{FF2B5EF4-FFF2-40B4-BE49-F238E27FC236}">
                  <a16:creationId xmlns:a16="http://schemas.microsoft.com/office/drawing/2014/main" id="{AD6904C0-211C-41A2-BDB8-3B07C90BBB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txBody>
            <a:bodyPr/>
            <a:lstStyle/>
            <a:p>
              <a:endParaRPr lang="en-US"/>
            </a:p>
          </p:txBody>
        </p:sp>
        <p:sp>
          <p:nvSpPr>
            <p:cNvPr id="113" name="Freeform 16">
              <a:extLst>
                <a:ext uri="{FF2B5EF4-FFF2-40B4-BE49-F238E27FC236}">
                  <a16:creationId xmlns:a16="http://schemas.microsoft.com/office/drawing/2014/main" id="{B0837DA6-CAF9-4E78-A39E-6358EDE2B1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txBody>
            <a:bodyPr/>
            <a:lstStyle/>
            <a:p>
              <a:endParaRPr lang="en-US"/>
            </a:p>
          </p:txBody>
        </p:sp>
        <p:sp>
          <p:nvSpPr>
            <p:cNvPr id="114" name="Freeform 17">
              <a:extLst>
                <a:ext uri="{FF2B5EF4-FFF2-40B4-BE49-F238E27FC236}">
                  <a16:creationId xmlns:a16="http://schemas.microsoft.com/office/drawing/2014/main" id="{0A99DD7D-3AB3-471E-842F-8AFEA09D07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txBody>
            <a:bodyPr/>
            <a:lstStyle/>
            <a:p>
              <a:endParaRPr lang="en-US"/>
            </a:p>
          </p:txBody>
        </p:sp>
        <p:sp>
          <p:nvSpPr>
            <p:cNvPr id="115" name="Freeform 18">
              <a:extLst>
                <a:ext uri="{FF2B5EF4-FFF2-40B4-BE49-F238E27FC236}">
                  <a16:creationId xmlns:a16="http://schemas.microsoft.com/office/drawing/2014/main" id="{9C70B0D4-92FE-478F-86BD-93BA2C4DFC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txBody>
            <a:bodyPr/>
            <a:lstStyle/>
            <a:p>
              <a:endParaRPr lang="en-US"/>
            </a:p>
          </p:txBody>
        </p:sp>
        <p:sp>
          <p:nvSpPr>
            <p:cNvPr id="116" name="Freeform 19">
              <a:extLst>
                <a:ext uri="{FF2B5EF4-FFF2-40B4-BE49-F238E27FC236}">
                  <a16:creationId xmlns:a16="http://schemas.microsoft.com/office/drawing/2014/main" id="{C9156BE6-11D4-4696-9E3F-C325BFAC81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txBody>
            <a:bodyPr/>
            <a:lstStyle/>
            <a:p>
              <a:endParaRPr lang="en-US"/>
            </a:p>
          </p:txBody>
        </p:sp>
        <p:sp>
          <p:nvSpPr>
            <p:cNvPr id="117" name="Freeform 20">
              <a:extLst>
                <a:ext uri="{FF2B5EF4-FFF2-40B4-BE49-F238E27FC236}">
                  <a16:creationId xmlns:a16="http://schemas.microsoft.com/office/drawing/2014/main" id="{4E667226-1D20-4A9D-BBE3-AC17EA436F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txBody>
            <a:bodyPr/>
            <a:lstStyle/>
            <a:p>
              <a:endParaRPr lang="en-US"/>
            </a:p>
          </p:txBody>
        </p:sp>
        <p:sp>
          <p:nvSpPr>
            <p:cNvPr id="60" name="Freeform 21">
              <a:extLst>
                <a:ext uri="{FF2B5EF4-FFF2-40B4-BE49-F238E27FC236}">
                  <a16:creationId xmlns:a16="http://schemas.microsoft.com/office/drawing/2014/main" id="{2F87E3B6-5202-4434-9B26-42B46774F3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txBody>
            <a:bodyPr/>
            <a:lstStyle/>
            <a:p>
              <a:endParaRPr lang="en-US"/>
            </a:p>
          </p:txBody>
        </p:sp>
        <p:sp>
          <p:nvSpPr>
            <p:cNvPr id="118" name="Freeform 22">
              <a:extLst>
                <a:ext uri="{FF2B5EF4-FFF2-40B4-BE49-F238E27FC236}">
                  <a16:creationId xmlns:a16="http://schemas.microsoft.com/office/drawing/2014/main" id="{AEA5E85F-F1F4-40E4-A62C-95324F6749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txBody>
            <a:bodyPr/>
            <a:lstStyle/>
            <a:p>
              <a:endParaRPr lang="en-US"/>
            </a:p>
          </p:txBody>
        </p:sp>
      </p:grpSp>
      <p:grpSp>
        <p:nvGrpSpPr>
          <p:cNvPr id="63" name="Group 62">
            <a:extLst>
              <a:ext uri="{FF2B5EF4-FFF2-40B4-BE49-F238E27FC236}">
                <a16:creationId xmlns:a16="http://schemas.microsoft.com/office/drawing/2014/main" id="{40A75861-F6C5-44A9-B161-B03701CBDE0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412" y="-786"/>
            <a:ext cx="1767505" cy="6854040"/>
            <a:chOff x="6627813" y="194833"/>
            <a:chExt cx="1952625" cy="5678918"/>
          </a:xfrm>
          <a:solidFill>
            <a:schemeClr val="tx2">
              <a:lumMod val="75000"/>
              <a:alpha val="70000"/>
            </a:schemeClr>
          </a:solidFill>
        </p:grpSpPr>
        <p:sp>
          <p:nvSpPr>
            <p:cNvPr id="64" name="Freeform 27">
              <a:extLst>
                <a:ext uri="{FF2B5EF4-FFF2-40B4-BE49-F238E27FC236}">
                  <a16:creationId xmlns:a16="http://schemas.microsoft.com/office/drawing/2014/main" id="{72EE642D-4F69-47C0-99BA-CE43503573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txBody>
            <a:bodyPr/>
            <a:lstStyle/>
            <a:p>
              <a:endParaRPr lang="en-US"/>
            </a:p>
          </p:txBody>
        </p:sp>
        <p:sp>
          <p:nvSpPr>
            <p:cNvPr id="65" name="Freeform 28">
              <a:extLst>
                <a:ext uri="{FF2B5EF4-FFF2-40B4-BE49-F238E27FC236}">
                  <a16:creationId xmlns:a16="http://schemas.microsoft.com/office/drawing/2014/main" id="{26178CE4-DA2D-46EA-AB8D-341C5AC563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txBody>
            <a:bodyPr/>
            <a:lstStyle/>
            <a:p>
              <a:endParaRPr lang="en-US"/>
            </a:p>
          </p:txBody>
        </p:sp>
        <p:sp>
          <p:nvSpPr>
            <p:cNvPr id="66" name="Freeform 29">
              <a:extLst>
                <a:ext uri="{FF2B5EF4-FFF2-40B4-BE49-F238E27FC236}">
                  <a16:creationId xmlns:a16="http://schemas.microsoft.com/office/drawing/2014/main" id="{698E9F53-8381-4FA5-A510-846925D242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txBody>
            <a:bodyPr/>
            <a:lstStyle/>
            <a:p>
              <a:endParaRPr lang="en-US"/>
            </a:p>
          </p:txBody>
        </p:sp>
        <p:sp>
          <p:nvSpPr>
            <p:cNvPr id="67" name="Freeform 30">
              <a:extLst>
                <a:ext uri="{FF2B5EF4-FFF2-40B4-BE49-F238E27FC236}">
                  <a16:creationId xmlns:a16="http://schemas.microsoft.com/office/drawing/2014/main" id="{B13CE284-F21E-411B-BB8E-9C03B853CE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txBody>
            <a:bodyPr/>
            <a:lstStyle/>
            <a:p>
              <a:endParaRPr lang="en-US"/>
            </a:p>
          </p:txBody>
        </p:sp>
        <p:sp>
          <p:nvSpPr>
            <p:cNvPr id="68" name="Freeform 31">
              <a:extLst>
                <a:ext uri="{FF2B5EF4-FFF2-40B4-BE49-F238E27FC236}">
                  <a16:creationId xmlns:a16="http://schemas.microsoft.com/office/drawing/2014/main" id="{23DF4578-4703-437C-A797-2A2D0CEE5F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txBody>
            <a:bodyPr/>
            <a:lstStyle/>
            <a:p>
              <a:endParaRPr lang="en-US"/>
            </a:p>
          </p:txBody>
        </p:sp>
        <p:sp>
          <p:nvSpPr>
            <p:cNvPr id="69" name="Freeform 32">
              <a:extLst>
                <a:ext uri="{FF2B5EF4-FFF2-40B4-BE49-F238E27FC236}">
                  <a16:creationId xmlns:a16="http://schemas.microsoft.com/office/drawing/2014/main" id="{F878F330-AF64-4F8F-88FD-A4A408D6D3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txBody>
            <a:bodyPr/>
            <a:lstStyle/>
            <a:p>
              <a:endParaRPr lang="en-US"/>
            </a:p>
          </p:txBody>
        </p:sp>
        <p:sp>
          <p:nvSpPr>
            <p:cNvPr id="70" name="Freeform 33">
              <a:extLst>
                <a:ext uri="{FF2B5EF4-FFF2-40B4-BE49-F238E27FC236}">
                  <a16:creationId xmlns:a16="http://schemas.microsoft.com/office/drawing/2014/main" id="{AC9B00BF-4FB7-42FA-BBBD-7DB54ED3F0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txBody>
            <a:bodyPr/>
            <a:lstStyle/>
            <a:p>
              <a:endParaRPr lang="en-US"/>
            </a:p>
          </p:txBody>
        </p:sp>
        <p:sp>
          <p:nvSpPr>
            <p:cNvPr id="71" name="Freeform 34">
              <a:extLst>
                <a:ext uri="{FF2B5EF4-FFF2-40B4-BE49-F238E27FC236}">
                  <a16:creationId xmlns:a16="http://schemas.microsoft.com/office/drawing/2014/main" id="{BD3D64CA-2AAD-4609-8DAA-3EAD4609A6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txBody>
            <a:bodyPr/>
            <a:lstStyle/>
            <a:p>
              <a:endParaRPr lang="en-US"/>
            </a:p>
          </p:txBody>
        </p:sp>
        <p:sp>
          <p:nvSpPr>
            <p:cNvPr id="72" name="Freeform 35">
              <a:extLst>
                <a:ext uri="{FF2B5EF4-FFF2-40B4-BE49-F238E27FC236}">
                  <a16:creationId xmlns:a16="http://schemas.microsoft.com/office/drawing/2014/main" id="{C669E05A-8550-4E91-B29E-E1912228EC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txBody>
            <a:bodyPr/>
            <a:lstStyle/>
            <a:p>
              <a:endParaRPr lang="en-US"/>
            </a:p>
          </p:txBody>
        </p:sp>
        <p:sp>
          <p:nvSpPr>
            <p:cNvPr id="73" name="Freeform 36">
              <a:extLst>
                <a:ext uri="{FF2B5EF4-FFF2-40B4-BE49-F238E27FC236}">
                  <a16:creationId xmlns:a16="http://schemas.microsoft.com/office/drawing/2014/main" id="{F8C1FD53-1E8F-46CA-BC2D-FCEC4DAE07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txBody>
            <a:bodyPr/>
            <a:lstStyle/>
            <a:p>
              <a:endParaRPr lang="en-US"/>
            </a:p>
          </p:txBody>
        </p:sp>
        <p:sp>
          <p:nvSpPr>
            <p:cNvPr id="74" name="Freeform 37">
              <a:extLst>
                <a:ext uri="{FF2B5EF4-FFF2-40B4-BE49-F238E27FC236}">
                  <a16:creationId xmlns:a16="http://schemas.microsoft.com/office/drawing/2014/main" id="{CC97A31F-CFDE-4EA3-98F1-13FDD16702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txBody>
            <a:bodyPr/>
            <a:lstStyle/>
            <a:p>
              <a:endParaRPr lang="en-US"/>
            </a:p>
          </p:txBody>
        </p:sp>
        <p:sp>
          <p:nvSpPr>
            <p:cNvPr id="75" name="Freeform 38">
              <a:extLst>
                <a:ext uri="{FF2B5EF4-FFF2-40B4-BE49-F238E27FC236}">
                  <a16:creationId xmlns:a16="http://schemas.microsoft.com/office/drawing/2014/main" id="{9E1540E7-E6C3-4907-B70A-B175683655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txBody>
            <a:bodyPr/>
            <a:lstStyle/>
            <a:p>
              <a:endParaRPr lang="en-US"/>
            </a:p>
          </p:txBody>
        </p:sp>
      </p:grpSp>
      <p:sp>
        <p:nvSpPr>
          <p:cNvPr id="77" name="Freeform 11">
            <a:extLst>
              <a:ext uri="{FF2B5EF4-FFF2-40B4-BE49-F238E27FC236}">
                <a16:creationId xmlns:a16="http://schemas.microsoft.com/office/drawing/2014/main" id="{1310EFE2-B91D-47E7-B117-C2A802800A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19" y="3411452"/>
            <a:ext cx="823645"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Αγοραστές σε κρίση</a:t>
            </a:r>
          </a:p>
        </p:txBody>
      </p:sp>
      <p:sp>
        <p:nvSpPr>
          <p:cNvPr id="3" name="2 - Θέση περιεχομένου"/>
          <p:cNvSpPr>
            <a:spLocks noGrp="1"/>
          </p:cNvSpPr>
          <p:nvPr>
            <p:ph idx="1"/>
          </p:nvPr>
        </p:nvSpPr>
        <p:spPr>
          <a:xfrm>
            <a:off x="457200" y="1600200"/>
            <a:ext cx="8229600" cy="4853136"/>
          </a:xfrm>
        </p:spPr>
        <p:txBody>
          <a:bodyPr>
            <a:normAutofit/>
          </a:bodyPr>
          <a:lstStyle/>
          <a:p>
            <a:r>
              <a:rPr lang="en-US" dirty="0" err="1"/>
              <a:t>Hampson</a:t>
            </a:r>
            <a:r>
              <a:rPr lang="en-US" dirty="0"/>
              <a:t> and </a:t>
            </a:r>
            <a:r>
              <a:rPr lang="en-US" dirty="0" err="1"/>
              <a:t>McGoldrick</a:t>
            </a:r>
            <a:r>
              <a:rPr lang="en-US" dirty="0"/>
              <a:t> (2011)</a:t>
            </a:r>
          </a:p>
          <a:p>
            <a:endParaRPr lang="en-US" dirty="0"/>
          </a:p>
          <a:p>
            <a:pPr lvl="1"/>
            <a:r>
              <a:rPr lang="el-GR" dirty="0"/>
              <a:t>Καλύτερα πληροφορημένος αγοραστής</a:t>
            </a:r>
          </a:p>
          <a:p>
            <a:pPr lvl="1"/>
            <a:r>
              <a:rPr lang="el-GR" dirty="0"/>
              <a:t>Ενδιαφέρεται για την αξία των προϊόντων περισσότερο σε σχέση με πριν</a:t>
            </a:r>
          </a:p>
          <a:p>
            <a:pPr lvl="1"/>
            <a:r>
              <a:rPr lang="el-GR" dirty="0"/>
              <a:t>Αύξηση προγραμματισμένων αγορών</a:t>
            </a:r>
          </a:p>
          <a:p>
            <a:pPr lvl="1"/>
            <a:r>
              <a:rPr lang="el-GR" dirty="0"/>
              <a:t>Μεγαλύτερη ευαισθησία στις τιμές</a:t>
            </a:r>
          </a:p>
          <a:p>
            <a:pPr lvl="1"/>
            <a:r>
              <a:rPr lang="el-GR" dirty="0"/>
              <a:t>Μείωση του βαθμού προσήλωσης σε ένα κατάστημα</a:t>
            </a:r>
          </a:p>
          <a:p>
            <a:pPr lvl="1"/>
            <a:r>
              <a:rPr lang="el-GR" dirty="0"/>
              <a:t>Περιορισμός αυθόρμητων αγορών</a:t>
            </a:r>
          </a:p>
          <a:p>
            <a:pPr lvl="1"/>
            <a:r>
              <a:rPr lang="el-GR" dirty="0"/>
              <a:t>Λιγότερες αγορές εναλλακτικών «ηθικών» προϊόντων (π.χ. </a:t>
            </a:r>
            <a:r>
              <a:rPr lang="en-US" dirty="0"/>
              <a:t>Fair trade, </a:t>
            </a:r>
            <a:r>
              <a:rPr lang="el-GR" dirty="0"/>
              <a:t>δωρεές σε φιλανθρωπικές οργανώσεις)</a:t>
            </a:r>
          </a:p>
          <a:p>
            <a:pPr lvl="1"/>
            <a:r>
              <a:rPr lang="el-GR" dirty="0"/>
              <a:t>Αύξηση αγορών φθηνότερων μαρκών σε τρόφιμα και ρούχα και αγορά μαρκών καταστημάτων (</a:t>
            </a:r>
            <a:r>
              <a:rPr lang="en-US" dirty="0"/>
              <a:t>store brands).</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Εικόνα καταστήματος</a:t>
            </a:r>
          </a:p>
        </p:txBody>
      </p:sp>
      <p:sp>
        <p:nvSpPr>
          <p:cNvPr id="3" name="2 - Θέση περιεχομένου"/>
          <p:cNvSpPr>
            <a:spLocks noGrp="1"/>
          </p:cNvSpPr>
          <p:nvPr>
            <p:ph idx="1"/>
          </p:nvPr>
        </p:nvSpPr>
        <p:spPr/>
        <p:txBody>
          <a:bodyPr>
            <a:normAutofit fontScale="77500" lnSpcReduction="20000"/>
          </a:bodyPr>
          <a:lstStyle/>
          <a:p>
            <a:r>
              <a:rPr lang="el-GR" dirty="0"/>
              <a:t>Αξιολόγηση χαρακτηριστικών όπως:</a:t>
            </a:r>
          </a:p>
          <a:p>
            <a:pPr lvl="1"/>
            <a:r>
              <a:rPr lang="el-GR" dirty="0"/>
              <a:t>Τιμές</a:t>
            </a:r>
          </a:p>
          <a:p>
            <a:pPr lvl="1"/>
            <a:r>
              <a:rPr lang="el-GR" dirty="0"/>
              <a:t>Ποικιλία ειδών</a:t>
            </a:r>
          </a:p>
          <a:p>
            <a:pPr lvl="1"/>
            <a:r>
              <a:rPr lang="el-GR" dirty="0"/>
              <a:t>Ποιότητα προϊόντων</a:t>
            </a:r>
          </a:p>
          <a:p>
            <a:pPr lvl="1"/>
            <a:r>
              <a:rPr lang="el-GR" dirty="0"/>
              <a:t>Προσωπικό</a:t>
            </a:r>
          </a:p>
          <a:p>
            <a:pPr lvl="1"/>
            <a:r>
              <a:rPr lang="el-GR" dirty="0"/>
              <a:t>Εξυπηρέτηση</a:t>
            </a:r>
          </a:p>
          <a:p>
            <a:pPr lvl="1"/>
            <a:r>
              <a:rPr lang="el-GR" dirty="0"/>
              <a:t>Ατμόσφαιρα</a:t>
            </a:r>
          </a:p>
          <a:p>
            <a:pPr lvl="1"/>
            <a:r>
              <a:rPr lang="en-US" dirty="0"/>
              <a:t>Merchandising</a:t>
            </a:r>
          </a:p>
          <a:p>
            <a:pPr lvl="1"/>
            <a:r>
              <a:rPr lang="el-GR" dirty="0"/>
              <a:t>Προσβασιμότητα</a:t>
            </a:r>
          </a:p>
          <a:p>
            <a:pPr lvl="1"/>
            <a:r>
              <a:rPr lang="el-GR" dirty="0"/>
              <a:t>Φήμη</a:t>
            </a:r>
          </a:p>
          <a:p>
            <a:pPr lvl="1"/>
            <a:r>
              <a:rPr lang="el-GR" dirty="0"/>
              <a:t>Σχεδιασμός καταστήματος (</a:t>
            </a:r>
            <a:r>
              <a:rPr lang="en-US" dirty="0"/>
              <a:t>store design)</a:t>
            </a:r>
            <a:endParaRPr lang="el-GR" dirty="0"/>
          </a:p>
          <a:p>
            <a:pPr lvl="1"/>
            <a:r>
              <a:rPr lang="en-US" dirty="0"/>
              <a:t>Layout</a:t>
            </a:r>
          </a:p>
          <a:p>
            <a:pPr lvl="1"/>
            <a:r>
              <a:rPr lang="el-GR" dirty="0"/>
              <a:t>Βιτρίνες</a:t>
            </a:r>
            <a:endParaRPr lang="en-US" dirty="0"/>
          </a:p>
          <a:p>
            <a:pPr lvl="1"/>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Παράγοντες επιλογής καταστήματος</a:t>
            </a:r>
          </a:p>
        </p:txBody>
      </p:sp>
      <p:sp>
        <p:nvSpPr>
          <p:cNvPr id="3" name="2 - Θέση περιεχομένου"/>
          <p:cNvSpPr>
            <a:spLocks noGrp="1"/>
          </p:cNvSpPr>
          <p:nvPr>
            <p:ph idx="1"/>
          </p:nvPr>
        </p:nvSpPr>
        <p:spPr>
          <a:xfrm>
            <a:off x="457200" y="1600200"/>
            <a:ext cx="8229600" cy="5069160"/>
          </a:xfrm>
        </p:spPr>
        <p:txBody>
          <a:bodyPr>
            <a:normAutofit fontScale="85000" lnSpcReduction="20000"/>
          </a:bodyPr>
          <a:lstStyle/>
          <a:p>
            <a:r>
              <a:rPr lang="el-GR" dirty="0"/>
              <a:t>Τοποθεσία καταστήματος</a:t>
            </a:r>
          </a:p>
          <a:p>
            <a:r>
              <a:rPr lang="el-GR" dirty="0"/>
              <a:t>Φύση και ποιότητα προσφερόμενων προϊόντων</a:t>
            </a:r>
          </a:p>
          <a:p>
            <a:r>
              <a:rPr lang="el-GR" dirty="0"/>
              <a:t>Τιμές εμπορευμάτων</a:t>
            </a:r>
          </a:p>
          <a:p>
            <a:r>
              <a:rPr lang="el-GR" dirty="0"/>
              <a:t>Διαφήμιση και προβολή καταστήματος</a:t>
            </a:r>
          </a:p>
          <a:p>
            <a:r>
              <a:rPr lang="el-GR" dirty="0"/>
              <a:t>Προσωπικό πωλήσεων – πωλητές</a:t>
            </a:r>
          </a:p>
          <a:p>
            <a:r>
              <a:rPr lang="el-GR" dirty="0"/>
              <a:t>Προσφερόμενες υπηρεσίες – εξυπηρέτηση</a:t>
            </a:r>
          </a:p>
          <a:p>
            <a:r>
              <a:rPr lang="el-GR" dirty="0"/>
              <a:t>Φυσικά χαρακτηριστικά καταστήματος</a:t>
            </a:r>
          </a:p>
          <a:p>
            <a:r>
              <a:rPr lang="el-GR" dirty="0"/>
              <a:t>Φύση (χαρακτηριστικά) πελατείας καταστήματος</a:t>
            </a:r>
          </a:p>
          <a:p>
            <a:r>
              <a:rPr lang="el-GR" dirty="0"/>
              <a:t>Ατμόσφαιρα καταστήματος</a:t>
            </a:r>
          </a:p>
          <a:p>
            <a:r>
              <a:rPr lang="el-GR" dirty="0"/>
              <a:t>Ικανοποίηση πελάτη μετά την αγορά του προϊόντος</a:t>
            </a:r>
          </a:p>
          <a:p>
            <a:endParaRPr lang="el-GR" dirty="0"/>
          </a:p>
          <a:p>
            <a:pPr>
              <a:buNone/>
            </a:pPr>
            <a:r>
              <a:rPr lang="el-GR" dirty="0"/>
              <a:t>+ εύρος επιλογών</a:t>
            </a:r>
          </a:p>
          <a:p>
            <a:pPr>
              <a:buNone/>
            </a:pPr>
            <a:r>
              <a:rPr lang="el-GR" dirty="0"/>
              <a:t>+ φήμη καταστήματος</a:t>
            </a:r>
          </a:p>
          <a:p>
            <a:pPr>
              <a:buNone/>
            </a:pPr>
            <a:r>
              <a:rPr lang="el-GR" dirty="0"/>
              <a:t>+προθυμία πωλητών να βοηθήσουν τον πελάτη </a:t>
            </a:r>
            <a:endParaRPr lang="en-US" dirty="0"/>
          </a:p>
          <a:p>
            <a:pPr>
              <a:buNone/>
            </a:pPr>
            <a:r>
              <a:rPr lang="en-US" dirty="0"/>
              <a:t>+ </a:t>
            </a:r>
            <a:r>
              <a:rPr lang="el-GR" dirty="0"/>
              <a:t>ικανοί πωλητές</a:t>
            </a:r>
          </a:p>
          <a:p>
            <a:pPr>
              <a:buNone/>
            </a:pPr>
            <a:r>
              <a:rPr lang="el-GR" dirty="0"/>
              <a:t>+ αξία κοινωνικής αναφοράς του καταστήματος</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Στρατηγικές </a:t>
            </a:r>
            <a:r>
              <a:rPr lang="en-US" dirty="0"/>
              <a:t>Merchandising</a:t>
            </a:r>
            <a:endParaRPr lang="el-GR" dirty="0"/>
          </a:p>
        </p:txBody>
      </p:sp>
      <p:sp>
        <p:nvSpPr>
          <p:cNvPr id="3" name="2 - Θέση περιεχομένου"/>
          <p:cNvSpPr>
            <a:spLocks noGrp="1"/>
          </p:cNvSpPr>
          <p:nvPr>
            <p:ph idx="1"/>
          </p:nvPr>
        </p:nvSpPr>
        <p:spPr>
          <a:xfrm>
            <a:off x="0" y="1600200"/>
            <a:ext cx="9144000" cy="4525963"/>
          </a:xfrm>
        </p:spPr>
        <p:txBody>
          <a:bodyPr/>
          <a:lstStyle/>
          <a:p>
            <a:r>
              <a:rPr lang="el-GR" dirty="0"/>
              <a:t>Διευθέτηση των διαδρόμων </a:t>
            </a:r>
          </a:p>
          <a:p>
            <a:r>
              <a:rPr lang="el-GR" dirty="0"/>
              <a:t>Τοποθέτηση πινακίδων προβολής προϊόντων </a:t>
            </a:r>
          </a:p>
          <a:p>
            <a:pPr lvl="1"/>
            <a:r>
              <a:rPr lang="el-GR" sz="2400" dirty="0"/>
              <a:t>Μείωση πιθανότητας αποτυχίας προγραμματισμένων αγορών</a:t>
            </a:r>
          </a:p>
          <a:p>
            <a:pPr lvl="1"/>
            <a:r>
              <a:rPr lang="el-GR" sz="2400" dirty="0"/>
              <a:t>Αναγνώριση μη εκδηλωμένων αναγκών - Ενίσχυση μη προσχεδιασμένων αγορών</a:t>
            </a:r>
          </a:p>
          <a:p>
            <a:pPr lvl="1"/>
            <a:r>
              <a:rPr lang="el-GR" sz="2400" dirty="0"/>
              <a:t>Κοινή τοποθέτηση στα ράφια υποκατάστατων μαρκών για ενθάρρυνση αλλαγής μαρκών αντί για αναβολή/καθυστέρηση αγοράς (</a:t>
            </a:r>
            <a:r>
              <a:rPr lang="en-US" sz="2400" dirty="0"/>
              <a:t>stock out)</a:t>
            </a:r>
            <a:endParaRPr lang="el-GR" sz="2400" dirty="0"/>
          </a:p>
          <a:p>
            <a:endParaRPr lang="el-GR" dirty="0"/>
          </a:p>
          <a:p>
            <a:pPr lvl="1"/>
            <a:endParaRPr lang="el-GR" sz="2400" dirty="0"/>
          </a:p>
          <a:p>
            <a:pPr lvl="1"/>
            <a:endParaRPr lang="el-GR"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err="1"/>
              <a:t>A</a:t>
            </a:r>
            <a:r>
              <a:rPr lang="el-GR" dirty="0" err="1"/>
              <a:t>τμόσφαιρα</a:t>
            </a:r>
            <a:r>
              <a:rPr lang="el-GR" dirty="0"/>
              <a:t> καταστήματος</a:t>
            </a:r>
          </a:p>
        </p:txBody>
      </p:sp>
      <p:sp>
        <p:nvSpPr>
          <p:cNvPr id="3" name="2 - Θέση περιεχομένου"/>
          <p:cNvSpPr>
            <a:spLocks noGrp="1"/>
          </p:cNvSpPr>
          <p:nvPr>
            <p:ph idx="1"/>
          </p:nvPr>
        </p:nvSpPr>
        <p:spPr>
          <a:xfrm>
            <a:off x="251520" y="1484784"/>
            <a:ext cx="8892480" cy="5373216"/>
          </a:xfrm>
        </p:spPr>
        <p:txBody>
          <a:bodyPr>
            <a:normAutofit fontScale="55000" lnSpcReduction="20000"/>
          </a:bodyPr>
          <a:lstStyle/>
          <a:p>
            <a:r>
              <a:rPr lang="el-GR" sz="2400" dirty="0"/>
              <a:t>Σημαντικός παράγοντας επηρεασμού των αντιλήψεων και των στάσεων των καταναλωτών για ένα κατάστημα (</a:t>
            </a:r>
            <a:r>
              <a:rPr lang="en-US" sz="2400" dirty="0" err="1"/>
              <a:t>Kotler</a:t>
            </a:r>
            <a:r>
              <a:rPr lang="en-US" sz="2400" dirty="0"/>
              <a:t>, 1974)</a:t>
            </a:r>
            <a:endParaRPr lang="el-GR" sz="2400" dirty="0"/>
          </a:p>
          <a:p>
            <a:pPr>
              <a:buNone/>
            </a:pPr>
            <a:endParaRPr lang="en-US" sz="2400" dirty="0"/>
          </a:p>
          <a:p>
            <a:r>
              <a:rPr lang="el-GR" sz="2400" dirty="0"/>
              <a:t>Συνειδητός σχεδιασμός του χώρου προκειμένου να δημιουργούνται ορισμένες επιδράσεις στους καταναλωτές.</a:t>
            </a:r>
          </a:p>
          <a:p>
            <a:pPr lvl="1"/>
            <a:r>
              <a:rPr lang="el-GR" sz="2000" dirty="0"/>
              <a:t>Οπτική (μέγεθος, σχήμα, φωτεινότητα, χρώμα)</a:t>
            </a:r>
          </a:p>
          <a:p>
            <a:pPr lvl="1"/>
            <a:r>
              <a:rPr lang="el-GR" sz="2000" dirty="0"/>
              <a:t>Ακουστική (ένταση, τόνος)</a:t>
            </a:r>
          </a:p>
          <a:p>
            <a:pPr lvl="1"/>
            <a:r>
              <a:rPr lang="el-GR" sz="2000" dirty="0"/>
              <a:t>Οσφραντική (φρεσκάδα, οσμή)</a:t>
            </a:r>
          </a:p>
          <a:p>
            <a:pPr lvl="1"/>
            <a:r>
              <a:rPr lang="el-GR" sz="2000" dirty="0"/>
              <a:t>Απτική (θερμοκρασία, απαλότητα, ομαλότητα)</a:t>
            </a:r>
          </a:p>
          <a:p>
            <a:pPr lvl="1">
              <a:buNone/>
            </a:pPr>
            <a:endParaRPr lang="el-GR" sz="2000" dirty="0"/>
          </a:p>
          <a:p>
            <a:r>
              <a:rPr lang="el-GR" sz="2400"/>
              <a:t>Χαρακτηριστικά του </a:t>
            </a:r>
            <a:r>
              <a:rPr lang="el-GR" sz="2400" dirty="0"/>
              <a:t>εσωτερικού καταστήματος που καθορίζουν την ατμόσφαιρά του. </a:t>
            </a:r>
          </a:p>
          <a:p>
            <a:pPr lvl="1"/>
            <a:r>
              <a:rPr lang="el-GR" sz="2000" dirty="0"/>
              <a:t>Φωτισμός</a:t>
            </a:r>
          </a:p>
          <a:p>
            <a:pPr lvl="1"/>
            <a:r>
              <a:rPr lang="el-GR" sz="2000" dirty="0"/>
              <a:t>Κλιματιστικά συστήματα</a:t>
            </a:r>
          </a:p>
          <a:p>
            <a:pPr lvl="1"/>
            <a:r>
              <a:rPr lang="el-GR" sz="2000" dirty="0"/>
              <a:t>Ασανσέρ</a:t>
            </a:r>
          </a:p>
          <a:p>
            <a:pPr lvl="1"/>
            <a:r>
              <a:rPr lang="el-GR" sz="2000" dirty="0"/>
              <a:t>Καρπέτα</a:t>
            </a:r>
          </a:p>
          <a:p>
            <a:pPr lvl="1"/>
            <a:r>
              <a:rPr lang="el-GR" sz="2000" dirty="0"/>
              <a:t>Αρχιτεκτονική χώρου</a:t>
            </a:r>
          </a:p>
          <a:p>
            <a:pPr lvl="1"/>
            <a:r>
              <a:rPr lang="el-GR" sz="2000" dirty="0"/>
              <a:t>Εσωτερικός διάκοσμος</a:t>
            </a:r>
          </a:p>
          <a:p>
            <a:pPr lvl="1"/>
            <a:r>
              <a:rPr lang="el-GR" sz="2000" dirty="0"/>
              <a:t>Χρώματα</a:t>
            </a:r>
          </a:p>
          <a:p>
            <a:pPr lvl="1"/>
            <a:r>
              <a:rPr lang="el-GR" sz="2000" dirty="0"/>
              <a:t>Θέση και πλάτος διαδρόμων</a:t>
            </a:r>
          </a:p>
          <a:p>
            <a:pPr lvl="1"/>
            <a:r>
              <a:rPr lang="el-GR" sz="2000" dirty="0"/>
              <a:t>Τουαλέτες </a:t>
            </a:r>
            <a:r>
              <a:rPr lang="el-GR" sz="2000" dirty="0" err="1"/>
              <a:t>κ.λπ</a:t>
            </a:r>
            <a:endParaRPr lang="el-GR" sz="2000" dirty="0"/>
          </a:p>
          <a:p>
            <a:endParaRPr lang="el-GR"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Ατμόσφαιρα Καταστήματος</a:t>
            </a:r>
          </a:p>
        </p:txBody>
      </p:sp>
      <p:sp>
        <p:nvSpPr>
          <p:cNvPr id="3" name="2 - Θέση περιεχομένου"/>
          <p:cNvSpPr>
            <a:spLocks noGrp="1"/>
          </p:cNvSpPr>
          <p:nvPr>
            <p:ph idx="1"/>
          </p:nvPr>
        </p:nvSpPr>
        <p:spPr/>
        <p:txBody>
          <a:bodyPr>
            <a:normAutofit/>
          </a:bodyPr>
          <a:lstStyle/>
          <a:p>
            <a:r>
              <a:rPr lang="el-GR" dirty="0"/>
              <a:t>Κατάλληλα σχεδιασμένη κάνει τον πελάτη να νιώθει άνετα και ήρεμα.</a:t>
            </a:r>
          </a:p>
          <a:p>
            <a:r>
              <a:rPr lang="el-GR" dirty="0"/>
              <a:t>Αίσθηση ζεστασιάς</a:t>
            </a:r>
          </a:p>
          <a:p>
            <a:r>
              <a:rPr lang="el-GR" dirty="0"/>
              <a:t>Απαλά και καθαρά χρώματα που θεωρούνται ξεκούραστα από τον καταναλωτή</a:t>
            </a:r>
          </a:p>
          <a:p>
            <a:r>
              <a:rPr lang="el-GR" dirty="0"/>
              <a:t>Μπλε σε ιχθυοπωλείο </a:t>
            </a:r>
          </a:p>
          <a:p>
            <a:r>
              <a:rPr lang="el-GR" dirty="0"/>
              <a:t>Λευκό στα κατεψυγμένα τρόφιμα</a:t>
            </a:r>
          </a:p>
          <a:p>
            <a:r>
              <a:rPr lang="el-GR" dirty="0"/>
              <a:t>Κίτρινο ή ώχρα στο φούρνο</a:t>
            </a:r>
          </a:p>
          <a:p>
            <a:r>
              <a:rPr lang="el-GR" dirty="0"/>
              <a:t>Πράσινο στα λαχανικά.</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Μουσική και Άρωμα</a:t>
            </a:r>
          </a:p>
        </p:txBody>
      </p:sp>
      <p:sp>
        <p:nvSpPr>
          <p:cNvPr id="3" name="2 - Θέση περιεχομένου"/>
          <p:cNvSpPr>
            <a:spLocks noGrp="1"/>
          </p:cNvSpPr>
          <p:nvPr>
            <p:ph idx="1"/>
          </p:nvPr>
        </p:nvSpPr>
        <p:spPr/>
        <p:txBody>
          <a:bodyPr/>
          <a:lstStyle/>
          <a:p>
            <a:r>
              <a:rPr lang="el-GR" dirty="0"/>
              <a:t>Η μουσική επηρεάζει τη διάθεση του καταναλωτή μέσα στο κατάστημα και έμμεσα την αγοραστική συμπεριφορά.</a:t>
            </a:r>
          </a:p>
          <a:p>
            <a:pPr>
              <a:buNone/>
            </a:pPr>
            <a:endParaRPr lang="el-GR" dirty="0"/>
          </a:p>
          <a:p>
            <a:r>
              <a:rPr lang="el-GR" dirty="0"/>
              <a:t>Π.χ. σε νεαρούς αγοραστές η μεγάλης έντασης μουσική με άρωμα βανίλιας έχει θετική επίδραση σε αντίθεση με χαμηλής έντασης μουσική και κανένα άρωμα χώρου.</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Καταναλωτικές διαδικασίες μετά την αγορά</a:t>
            </a:r>
          </a:p>
        </p:txBody>
      </p:sp>
      <p:sp>
        <p:nvSpPr>
          <p:cNvPr id="3" name="2 - Θέση περιεχομένου"/>
          <p:cNvSpPr>
            <a:spLocks noGrp="1"/>
          </p:cNvSpPr>
          <p:nvPr>
            <p:ph idx="1"/>
          </p:nvPr>
        </p:nvSpPr>
        <p:spPr/>
        <p:txBody>
          <a:bodyPr/>
          <a:lstStyle/>
          <a:p>
            <a:r>
              <a:rPr lang="el-GR" dirty="0"/>
              <a:t>Η λήψη αποφάσεων από τον καταναλωτή δεν σταματά μετά την αγορά του προϊόντος αλλά ο καταναλωτής συνεχίζει να λαμβάνει αποφάσεις.</a:t>
            </a:r>
          </a:p>
          <a:p>
            <a:r>
              <a:rPr lang="el-GR" dirty="0"/>
              <a:t>Διαδικασίες μετά την αγορά</a:t>
            </a:r>
          </a:p>
          <a:p>
            <a:r>
              <a:rPr lang="el-GR" dirty="0"/>
              <a:t>Η έκβασή τους καθορίζει τη μελλοντική του συμπεριφορά.</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Γνωστική διαφωνία</a:t>
            </a:r>
          </a:p>
        </p:txBody>
      </p:sp>
      <p:sp>
        <p:nvSpPr>
          <p:cNvPr id="3" name="2 - Θέση περιεχομένου"/>
          <p:cNvSpPr>
            <a:spLocks noGrp="1"/>
          </p:cNvSpPr>
          <p:nvPr>
            <p:ph idx="1"/>
          </p:nvPr>
        </p:nvSpPr>
        <p:spPr>
          <a:xfrm>
            <a:off x="457200" y="1600200"/>
            <a:ext cx="8229600" cy="5257800"/>
          </a:xfrm>
        </p:spPr>
        <p:txBody>
          <a:bodyPr>
            <a:normAutofit fontScale="92500" lnSpcReduction="20000"/>
          </a:bodyPr>
          <a:lstStyle/>
          <a:p>
            <a:r>
              <a:rPr lang="el-GR" dirty="0"/>
              <a:t>Ο καταναλωτής αμφιβάλει για την ορθότητα της απόφασης που πήρε</a:t>
            </a:r>
          </a:p>
          <a:p>
            <a:endParaRPr lang="el-GR" dirty="0"/>
          </a:p>
          <a:p>
            <a:r>
              <a:rPr lang="el-GR" dirty="0"/>
              <a:t>Το προϊόν συνήθως είναι υψηλής ανάμιξης</a:t>
            </a:r>
          </a:p>
          <a:p>
            <a:pPr>
              <a:buNone/>
            </a:pPr>
            <a:endParaRPr lang="el-GR" dirty="0"/>
          </a:p>
          <a:p>
            <a:r>
              <a:rPr lang="el-GR" dirty="0"/>
              <a:t>Ο καταναλωτής για να μειώσει το δυσάρεστο αίσθημα αποφασίζει είτε να μη χρησιμοποιήσει το προϊόν ή να το επιστρέψει.</a:t>
            </a:r>
          </a:p>
          <a:p>
            <a:endParaRPr lang="el-GR" dirty="0"/>
          </a:p>
          <a:p>
            <a:r>
              <a:rPr lang="el-GR" dirty="0"/>
              <a:t>Η μείωση της γνωστικής διαφωνίας συντελείται με τη συλλογή επιπλέον πληροφοριών που θα ενισχύσουν την ορθότητα της απόφασης (π.χ. φίλους, δημοσιεύματα, κλπ.)</a:t>
            </a:r>
          </a:p>
          <a:p>
            <a:pPr>
              <a:buNone/>
            </a:pPr>
            <a:endParaRPr lang="el-GR" dirty="0"/>
          </a:p>
          <a:p>
            <a:r>
              <a:rPr lang="el-GR" dirty="0"/>
              <a:t>Για τη μείωση της γνωστικής διαφωνίας ο καταναλωτής μπορεί να ενεργοποιήσει άλλες διαδικασίες όπως:</a:t>
            </a:r>
          </a:p>
          <a:p>
            <a:pPr lvl="1"/>
            <a:r>
              <a:rPr lang="el-GR" dirty="0"/>
              <a:t>Μείωση σημαντικότητας αγοραστικής απόφασης</a:t>
            </a:r>
          </a:p>
          <a:p>
            <a:pPr lvl="1"/>
            <a:r>
              <a:rPr lang="el-GR" dirty="0"/>
              <a:t>Μείωση του βαθμού που θεωρούσε επιθυμητές τις εναλλακτικές μάρκες που απέρριψε</a:t>
            </a:r>
          </a:p>
          <a:p>
            <a:pPr lvl="1"/>
            <a:r>
              <a:rPr lang="el-GR" dirty="0"/>
              <a:t>Αύξηση βαθμού που θεωρούσε επιθυμητή τη μάρκα που τελικά επέλεξε</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Γνωστική Διαφωνία</a:t>
            </a:r>
          </a:p>
        </p:txBody>
      </p:sp>
      <p:sp>
        <p:nvSpPr>
          <p:cNvPr id="3" name="2 - Θέση περιεχομένου"/>
          <p:cNvSpPr>
            <a:spLocks noGrp="1"/>
          </p:cNvSpPr>
          <p:nvPr>
            <p:ph idx="1"/>
          </p:nvPr>
        </p:nvSpPr>
        <p:spPr/>
        <p:txBody>
          <a:bodyPr/>
          <a:lstStyle/>
          <a:p>
            <a:r>
              <a:rPr lang="el-GR" dirty="0"/>
              <a:t>Οι εταιρείες βοηθούν τον καταναλωτή να μειώσει τη γνωστική διαφωνία μέσω:</a:t>
            </a:r>
          </a:p>
          <a:p>
            <a:pPr lvl="1"/>
            <a:r>
              <a:rPr lang="el-GR" dirty="0"/>
              <a:t>Εργαλεία επικοινωνίας ΜΚΤ (διαφήμιση, </a:t>
            </a:r>
            <a:r>
              <a:rPr lang="en-US" dirty="0"/>
              <a:t>direct mail, follow-up calls)</a:t>
            </a:r>
          </a:p>
          <a:p>
            <a:pPr lvl="1"/>
            <a:r>
              <a:rPr lang="el-GR" dirty="0"/>
              <a:t>Ειδικά προγράμματα επιβράβευσης της επιλογής του </a:t>
            </a:r>
          </a:p>
          <a:p>
            <a:pPr lvl="1"/>
            <a:r>
              <a:rPr lang="el-GR" dirty="0"/>
              <a:t>Χτίσιμο εμπιστοσύνης με παροχή εγγυήσεων κι εξυπηρέτηση μετά την αγορά.</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0"/>
            <a:ext cx="8229600" cy="1143000"/>
          </a:xfrm>
        </p:spPr>
        <p:txBody>
          <a:bodyPr>
            <a:normAutofit fontScale="90000"/>
          </a:bodyPr>
          <a:lstStyle/>
          <a:p>
            <a:r>
              <a:rPr lang="el-GR" b="1" dirty="0"/>
              <a:t>Παράγοντες που επηρεάζουν την επιλογή καταστήματος</a:t>
            </a:r>
          </a:p>
        </p:txBody>
      </p:sp>
      <p:sp>
        <p:nvSpPr>
          <p:cNvPr id="3" name="2 - Θέση περιεχομένου"/>
          <p:cNvSpPr>
            <a:spLocks noGrp="1"/>
          </p:cNvSpPr>
          <p:nvPr>
            <p:ph idx="1"/>
          </p:nvPr>
        </p:nvSpPr>
        <p:spPr>
          <a:xfrm>
            <a:off x="457200" y="1600200"/>
            <a:ext cx="7283152" cy="4853136"/>
          </a:xfrm>
        </p:spPr>
        <p:txBody>
          <a:bodyPr>
            <a:normAutofit/>
          </a:bodyPr>
          <a:lstStyle/>
          <a:p>
            <a:r>
              <a:rPr lang="el-GR" dirty="0"/>
              <a:t>Χαρακτηριστικά αγοραστή</a:t>
            </a:r>
          </a:p>
          <a:p>
            <a:pPr lvl="1"/>
            <a:r>
              <a:rPr lang="el-GR" sz="2400" dirty="0"/>
              <a:t>Γεωγραφική τοποθεσία</a:t>
            </a:r>
          </a:p>
          <a:p>
            <a:pPr lvl="1"/>
            <a:r>
              <a:rPr lang="el-GR" sz="2400" dirty="0"/>
              <a:t>Δημογραφικά </a:t>
            </a:r>
          </a:p>
          <a:p>
            <a:pPr lvl="1"/>
            <a:r>
              <a:rPr lang="el-GR" sz="2400" dirty="0"/>
              <a:t>Τρόπος ζωής</a:t>
            </a:r>
          </a:p>
          <a:p>
            <a:pPr lvl="1"/>
            <a:r>
              <a:rPr lang="el-GR" sz="2400" dirty="0"/>
              <a:t>Προσωπικότητα </a:t>
            </a:r>
          </a:p>
          <a:p>
            <a:pPr lvl="1"/>
            <a:r>
              <a:rPr lang="el-GR" sz="2400" dirty="0"/>
              <a:t>Οικονομικά</a:t>
            </a:r>
          </a:p>
          <a:p>
            <a:pPr lvl="1">
              <a:buNone/>
            </a:pPr>
            <a:endParaRPr lang="el-GR" sz="2400" dirty="0"/>
          </a:p>
          <a:p>
            <a:r>
              <a:rPr lang="el-GR" dirty="0"/>
              <a:t>Στρατηγικές λιανικής πώλησης</a:t>
            </a:r>
          </a:p>
          <a:p>
            <a:endParaRPr lang="el-GR" dirty="0"/>
          </a:p>
          <a:p>
            <a:r>
              <a:rPr lang="el-GR" dirty="0"/>
              <a:t>Σημαντικότητα χαρακτηριστικών και αντιλήψεις για χαρακτηριστικά καταστήματος</a:t>
            </a:r>
          </a:p>
        </p:txBody>
      </p:sp>
      <p:sp>
        <p:nvSpPr>
          <p:cNvPr id="4" name="3 - Δεξιό άγκιστρο"/>
          <p:cNvSpPr/>
          <p:nvPr/>
        </p:nvSpPr>
        <p:spPr>
          <a:xfrm>
            <a:off x="7020272" y="1700808"/>
            <a:ext cx="504056" cy="4320480"/>
          </a:xfrm>
          <a:prstGeom prst="rightBrace">
            <a:avLst/>
          </a:prstGeom>
          <a:ln w="28575"/>
        </p:spPr>
        <p:style>
          <a:lnRef idx="1">
            <a:schemeClr val="dk1"/>
          </a:lnRef>
          <a:fillRef idx="0">
            <a:schemeClr val="dk1"/>
          </a:fillRef>
          <a:effectRef idx="0">
            <a:schemeClr val="dk1"/>
          </a:effectRef>
          <a:fontRef idx="minor">
            <a:schemeClr val="tx1"/>
          </a:fontRef>
        </p:style>
        <p:txBody>
          <a:bodyPr rtlCol="0" anchor="ctr"/>
          <a:lstStyle/>
          <a:p>
            <a:pPr algn="ctr"/>
            <a:endParaRPr lang="el-GR"/>
          </a:p>
        </p:txBody>
      </p:sp>
      <p:sp>
        <p:nvSpPr>
          <p:cNvPr id="5" name="4 - TextBox"/>
          <p:cNvSpPr txBox="1"/>
          <p:nvPr/>
        </p:nvSpPr>
        <p:spPr>
          <a:xfrm>
            <a:off x="7524328" y="3429000"/>
            <a:ext cx="1440160" cy="646331"/>
          </a:xfrm>
          <a:prstGeom prst="rect">
            <a:avLst/>
          </a:prstGeom>
          <a:noFill/>
        </p:spPr>
        <p:txBody>
          <a:bodyPr wrap="square" rtlCol="0">
            <a:spAutoFit/>
          </a:bodyPr>
          <a:lstStyle/>
          <a:p>
            <a:pPr algn="ctr"/>
            <a:r>
              <a:rPr lang="el-GR" b="1" dirty="0"/>
              <a:t>Στάση για κατάστημα</a:t>
            </a:r>
          </a:p>
        </p:txBody>
      </p:sp>
      <p:sp>
        <p:nvSpPr>
          <p:cNvPr id="6" name="5 - Βέλος προς τα κάτω"/>
          <p:cNvSpPr/>
          <p:nvPr/>
        </p:nvSpPr>
        <p:spPr>
          <a:xfrm>
            <a:off x="8028384" y="4149080"/>
            <a:ext cx="504056" cy="432048"/>
          </a:xfrm>
          <a:prstGeom prst="down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l-GR"/>
          </a:p>
        </p:txBody>
      </p:sp>
      <p:sp>
        <p:nvSpPr>
          <p:cNvPr id="7" name="6 - TextBox"/>
          <p:cNvSpPr txBox="1"/>
          <p:nvPr/>
        </p:nvSpPr>
        <p:spPr>
          <a:xfrm>
            <a:off x="7308304" y="4725144"/>
            <a:ext cx="1907704" cy="646331"/>
          </a:xfrm>
          <a:prstGeom prst="rect">
            <a:avLst/>
          </a:prstGeom>
          <a:noFill/>
        </p:spPr>
        <p:txBody>
          <a:bodyPr wrap="square" rtlCol="0">
            <a:spAutoFit/>
          </a:bodyPr>
          <a:lstStyle/>
          <a:p>
            <a:pPr algn="ctr"/>
            <a:r>
              <a:rPr lang="el-GR" b="1" dirty="0"/>
              <a:t>Επιλογή Καταστήματος</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Συναισθήματα και Συμπεριφορές</a:t>
            </a:r>
          </a:p>
        </p:txBody>
      </p:sp>
      <p:sp>
        <p:nvSpPr>
          <p:cNvPr id="3" name="2 - Θέση περιεχομένου"/>
          <p:cNvSpPr>
            <a:spLocks noGrp="1"/>
          </p:cNvSpPr>
          <p:nvPr>
            <p:ph idx="1"/>
          </p:nvPr>
        </p:nvSpPr>
        <p:spPr/>
        <p:txBody>
          <a:bodyPr/>
          <a:lstStyle/>
          <a:p>
            <a:r>
              <a:rPr lang="el-GR" dirty="0"/>
              <a:t>Σημαντικό ρόλο για την πρόβλεψη της συμπεριφοράς του καταναλωτή μετά την κατανάλωση παίζουν</a:t>
            </a:r>
          </a:p>
          <a:p>
            <a:pPr lvl="1"/>
            <a:r>
              <a:rPr lang="el-GR" dirty="0"/>
              <a:t>Τα συναισθήματα κατά την κατανάλωση (ευτυχία, ενοχή, ευγνωμοσύνη, θυμός, υπερηφάνεια, θλίψη)</a:t>
            </a:r>
          </a:p>
          <a:p>
            <a:pPr lvl="1"/>
            <a:r>
              <a:rPr lang="el-GR" dirty="0"/>
              <a:t>Μετά την κατανάλωση συμπεριφορές  ή προθέσεις (όπως, θετικό ή αρνητικό </a:t>
            </a:r>
            <a:r>
              <a:rPr lang="en-US" dirty="0"/>
              <a:t>WOM, </a:t>
            </a:r>
            <a:r>
              <a:rPr lang="el-GR" dirty="0"/>
              <a:t>πρόθεση επαναγοράς, παράπονα κ.λπ.)</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Ικανοποίηση</a:t>
            </a:r>
          </a:p>
        </p:txBody>
      </p:sp>
      <p:sp>
        <p:nvSpPr>
          <p:cNvPr id="3" name="2 - Θέση περιεχομένου"/>
          <p:cNvSpPr>
            <a:spLocks noGrp="1"/>
          </p:cNvSpPr>
          <p:nvPr>
            <p:ph idx="1"/>
          </p:nvPr>
        </p:nvSpPr>
        <p:spPr/>
        <p:txBody>
          <a:bodyPr>
            <a:normAutofit/>
          </a:bodyPr>
          <a:lstStyle/>
          <a:p>
            <a:r>
              <a:rPr lang="el-GR" b="1" dirty="0"/>
              <a:t>Ικανοποίηση</a:t>
            </a:r>
            <a:r>
              <a:rPr lang="el-GR" dirty="0"/>
              <a:t>: αίσθημα που προκύπτει όταν οι καταναλωτές αξιολογούν θετικά την απόφασή τους η οποία ικανοποίησε τις ανάγκες ή τους στόχους τους Ή όταν αισθάνονται ευχαρίστηση από την απόφασή τους. </a:t>
            </a:r>
          </a:p>
          <a:p>
            <a:pPr>
              <a:buNone/>
            </a:pPr>
            <a:endParaRPr lang="el-GR" dirty="0"/>
          </a:p>
          <a:p>
            <a:r>
              <a:rPr lang="el-GR" b="1" dirty="0"/>
              <a:t>Ικανοποίηση</a:t>
            </a:r>
            <a:r>
              <a:rPr lang="el-GR" dirty="0"/>
              <a:t>: συνδέεται με αισθήματα αποδοχής, ευχαρίστησης, ευτυχίας, ανακούφισης και διέγερσης.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Δυσαρέσκεια</a:t>
            </a:r>
          </a:p>
        </p:txBody>
      </p:sp>
      <p:sp>
        <p:nvSpPr>
          <p:cNvPr id="3" name="2 - Θέση περιεχομένου"/>
          <p:cNvSpPr>
            <a:spLocks noGrp="1"/>
          </p:cNvSpPr>
          <p:nvPr>
            <p:ph idx="1"/>
          </p:nvPr>
        </p:nvSpPr>
        <p:spPr/>
        <p:txBody>
          <a:bodyPr/>
          <a:lstStyle/>
          <a:p>
            <a:r>
              <a:rPr lang="el-GR" dirty="0"/>
              <a:t>Δυσαρέσκεια: αίσθημα που προκύπτει όταν οι καταναλωτές αξιολογούν αρνητικά την απόφασή τους.</a:t>
            </a:r>
          </a:p>
          <a:p>
            <a:pPr>
              <a:buNone/>
            </a:pPr>
            <a:endParaRPr lang="el-GR" dirty="0"/>
          </a:p>
          <a:p>
            <a:r>
              <a:rPr lang="el-GR" dirty="0"/>
              <a:t>Συνδέεται με αισθήματα ενοχής, λύπης, στεναχώριας, μετάνοιας, ταραχής κ.λπ.</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Μοντέλο διάψευσης των προσδοκιών</a:t>
            </a:r>
          </a:p>
        </p:txBody>
      </p:sp>
      <p:sp>
        <p:nvSpPr>
          <p:cNvPr id="3" name="2 - Θέση περιεχομένου"/>
          <p:cNvSpPr>
            <a:spLocks noGrp="1"/>
          </p:cNvSpPr>
          <p:nvPr>
            <p:ph idx="1"/>
          </p:nvPr>
        </p:nvSpPr>
        <p:spPr>
          <a:xfrm>
            <a:off x="457200" y="1600200"/>
            <a:ext cx="8229600" cy="5257800"/>
          </a:xfrm>
        </p:spPr>
        <p:txBody>
          <a:bodyPr>
            <a:normAutofit fontScale="92500" lnSpcReduction="20000"/>
          </a:bodyPr>
          <a:lstStyle/>
          <a:p>
            <a:r>
              <a:rPr lang="el-GR" dirty="0"/>
              <a:t>Επικρατέστερο μοντέλο </a:t>
            </a:r>
          </a:p>
          <a:p>
            <a:pPr>
              <a:buNone/>
            </a:pPr>
            <a:endParaRPr lang="el-GR" dirty="0"/>
          </a:p>
          <a:p>
            <a:r>
              <a:rPr lang="el-GR" dirty="0"/>
              <a:t>Οι καταναλωτές έχουν διαμορφωμένες προσδοκίες/πεποιθήσεις σχετικά με το πώς θα λειτουργήσει το προϊόν.</a:t>
            </a:r>
          </a:p>
          <a:p>
            <a:pPr>
              <a:buNone/>
            </a:pPr>
            <a:endParaRPr lang="el-GR" dirty="0"/>
          </a:p>
          <a:p>
            <a:r>
              <a:rPr lang="el-GR" dirty="0"/>
              <a:t>Αν μετά την κατανάλωση διαψεύδονται οι προσδοκίες τότε υπάρχει απόκλιση (θετική αρνητική) ανάμεσα στα αναμενόμενα και επιθυμητά αποτελέσματα από τη χρήση του προϊόντος και τα πραγματικά από την πραγματική λειτουργία του. </a:t>
            </a:r>
          </a:p>
          <a:p>
            <a:pPr>
              <a:buNone/>
            </a:pPr>
            <a:endParaRPr lang="el-GR" dirty="0"/>
          </a:p>
          <a:p>
            <a:r>
              <a:rPr lang="el-GR" dirty="0"/>
              <a:t>Θετική διάψευση: πραγματικά αποτελέσματα καλύτερα από αναμενόμενα </a:t>
            </a:r>
            <a:r>
              <a:rPr lang="el-GR" dirty="0">
                <a:sym typeface="Wingdings" pitchFamily="2" charset="2"/>
              </a:rPr>
              <a:t> ικανοποίηση</a:t>
            </a:r>
          </a:p>
          <a:p>
            <a:r>
              <a:rPr lang="el-GR" dirty="0">
                <a:sym typeface="Wingdings" pitchFamily="2" charset="2"/>
              </a:rPr>
              <a:t>Αρνητική διάψευση: πραγματικά αποτελέσματα χαμηλότερα από αναμενόμενα  δυσαρέσκεια.</a:t>
            </a:r>
          </a:p>
          <a:p>
            <a:r>
              <a:rPr lang="el-GR" dirty="0">
                <a:sym typeface="Wingdings" pitchFamily="2" charset="2"/>
              </a:rPr>
              <a:t>Απλή επιβεβαίωση: αναμενόμενα αποτελέσματα ίσα με τα προσδοκώμενα  ικανοποίηση.</a:t>
            </a:r>
          </a:p>
          <a:p>
            <a:endParaRPr lang="el-GR" dirty="0">
              <a:sym typeface="Wingdings" pitchFamily="2" charset="2"/>
            </a:endParaRPr>
          </a:p>
          <a:p>
            <a:r>
              <a:rPr lang="el-GR" dirty="0">
                <a:sym typeface="Wingdings" pitchFamily="2" charset="2"/>
              </a:rPr>
              <a:t>Η θετική ή αρνητική διάψευση οδηγεί στην αναθεώρηση των προσδοκιών.</a:t>
            </a:r>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Αντιδράσεις </a:t>
            </a:r>
            <a:br>
              <a:rPr lang="el-GR" dirty="0"/>
            </a:br>
            <a:r>
              <a:rPr lang="el-GR" dirty="0"/>
              <a:t>ικανοποιημένου πελάτη</a:t>
            </a:r>
          </a:p>
        </p:txBody>
      </p:sp>
      <p:sp>
        <p:nvSpPr>
          <p:cNvPr id="3" name="2 - Θέση περιεχομένου"/>
          <p:cNvSpPr>
            <a:spLocks noGrp="1"/>
          </p:cNvSpPr>
          <p:nvPr>
            <p:ph idx="1"/>
          </p:nvPr>
        </p:nvSpPr>
        <p:spPr>
          <a:xfrm>
            <a:off x="457200" y="1600200"/>
            <a:ext cx="8229600" cy="4997152"/>
          </a:xfrm>
        </p:spPr>
        <p:txBody>
          <a:bodyPr>
            <a:normAutofit/>
          </a:bodyPr>
          <a:lstStyle/>
          <a:p>
            <a:r>
              <a:rPr lang="el-GR" dirty="0"/>
              <a:t>Ο ικανοποιημένος πελάτης σε σχέση με το προϊόν μπορεί να:</a:t>
            </a:r>
          </a:p>
          <a:p>
            <a:pPr lvl="1"/>
            <a:r>
              <a:rPr lang="el-GR" dirty="0"/>
              <a:t>Γίνει προσηλωμένος ή να αυξήσει το βαθμό προσήλωσης</a:t>
            </a:r>
          </a:p>
          <a:p>
            <a:pPr lvl="1"/>
            <a:r>
              <a:rPr lang="el-GR" dirty="0"/>
              <a:t>Μην αλλάζει εύκολα μάρκα</a:t>
            </a:r>
          </a:p>
          <a:p>
            <a:pPr lvl="1"/>
            <a:r>
              <a:rPr lang="el-GR" dirty="0"/>
              <a:t>Αυξήσει βαθμό χρήσης</a:t>
            </a:r>
          </a:p>
          <a:p>
            <a:pPr lvl="1"/>
            <a:r>
              <a:rPr lang="el-GR" dirty="0"/>
              <a:t>Προβεί σε επαναλαμβανόμενες αγορές</a:t>
            </a:r>
          </a:p>
          <a:p>
            <a:pPr lvl="1"/>
            <a:r>
              <a:rPr lang="el-GR" dirty="0"/>
              <a:t>Πληρώσει περισσότερο για το ίδιο προϊόν</a:t>
            </a:r>
          </a:p>
          <a:p>
            <a:pPr lvl="1"/>
            <a:endParaRPr lang="el-GR" dirty="0"/>
          </a:p>
          <a:p>
            <a:pPr lvl="1"/>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Αντιδράσεις δυσαρέσκειας</a:t>
            </a:r>
          </a:p>
        </p:txBody>
      </p:sp>
      <p:sp>
        <p:nvSpPr>
          <p:cNvPr id="3" name="2 - Θέση περιεχομένου"/>
          <p:cNvSpPr>
            <a:spLocks noGrp="1"/>
          </p:cNvSpPr>
          <p:nvPr>
            <p:ph idx="1"/>
          </p:nvPr>
        </p:nvSpPr>
        <p:spPr>
          <a:xfrm>
            <a:off x="457200" y="1600200"/>
            <a:ext cx="8229600" cy="5257800"/>
          </a:xfrm>
        </p:spPr>
        <p:txBody>
          <a:bodyPr>
            <a:normAutofit/>
          </a:bodyPr>
          <a:lstStyle/>
          <a:p>
            <a:r>
              <a:rPr lang="el-GR" dirty="0"/>
              <a:t>Σταματά να αγοράζει το συγκεκριμένο προϊόν ή να ψωνίζει από το κατάστημα που το προμηθεύτηκε </a:t>
            </a:r>
          </a:p>
          <a:p>
            <a:r>
              <a:rPr lang="el-GR" dirty="0"/>
              <a:t>Διαμαρτύρεται στο κατάστημα ή στον κατασκευαστή του προϊόντος (στον διευθυντή είτε προσωπικά είτε τηλεφωνικά)</a:t>
            </a:r>
          </a:p>
          <a:p>
            <a:r>
              <a:rPr lang="el-GR" dirty="0"/>
              <a:t>Προειδοποιεί φίλους για την ακαταλληλότητα του προϊόντος ή του καταστήματος (προσπαθεί να τους πείσει να μην αγοράσουν το προϊόν ή να αποφύγουν αγορές από το κατάστημα)</a:t>
            </a:r>
          </a:p>
          <a:p>
            <a:r>
              <a:rPr lang="el-GR" dirty="0"/>
              <a:t>Διαμαρτύρεται στις αρμόδιες αρχές καταγγέλλοντας επίσημα το προϊόν/κατάστημα</a:t>
            </a:r>
          </a:p>
          <a:p>
            <a:r>
              <a:rPr lang="el-GR" dirty="0"/>
              <a:t>Πραγματοποιεί καταγγελία στον τύπο ή σε οργανώσεις καταναλωτών για δημοσιοποίηση του παραπόνου</a:t>
            </a:r>
          </a:p>
          <a:p>
            <a:r>
              <a:rPr lang="el-GR" dirty="0"/>
              <a:t>Προβαίνει σε νομικές ενέργειες (αγωγές/μηνύσεις) κατά του κατασκευαστή ή του </a:t>
            </a:r>
            <a:r>
              <a:rPr lang="el-GR" dirty="0" err="1"/>
              <a:t>λιανεμπόρου</a:t>
            </a:r>
            <a:r>
              <a:rPr lang="el-GR" dirty="0"/>
              <a: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dirty="0"/>
              <a:t>Online </a:t>
            </a:r>
            <a:r>
              <a:rPr lang="el-GR" dirty="0"/>
              <a:t>δυσαρεστημένος καταναλωτής</a:t>
            </a:r>
          </a:p>
        </p:txBody>
      </p:sp>
      <p:sp>
        <p:nvSpPr>
          <p:cNvPr id="3" name="2 - Θέση περιεχομένου"/>
          <p:cNvSpPr>
            <a:spLocks noGrp="1"/>
          </p:cNvSpPr>
          <p:nvPr>
            <p:ph idx="1"/>
          </p:nvPr>
        </p:nvSpPr>
        <p:spPr>
          <a:xfrm>
            <a:off x="0" y="1905000"/>
            <a:ext cx="8686800" cy="4764360"/>
          </a:xfrm>
        </p:spPr>
        <p:txBody>
          <a:bodyPr>
            <a:normAutofit fontScale="92500" lnSpcReduction="20000"/>
          </a:bodyPr>
          <a:lstStyle/>
          <a:p>
            <a:r>
              <a:rPr lang="el-GR" dirty="0"/>
              <a:t>Κατασκευάζει </a:t>
            </a:r>
            <a:r>
              <a:rPr lang="en-US" dirty="0"/>
              <a:t>websites </a:t>
            </a:r>
            <a:r>
              <a:rPr lang="el-GR" dirty="0"/>
              <a:t>ή </a:t>
            </a:r>
            <a:r>
              <a:rPr lang="en-US" dirty="0"/>
              <a:t>blogs </a:t>
            </a:r>
            <a:r>
              <a:rPr lang="el-GR" dirty="0"/>
              <a:t>στα οποία εκδηλώνει και δημοσιοποιεί δημόσια τη δυσαρέσκειά του με το προϊόν ή το κατάστημα.</a:t>
            </a:r>
          </a:p>
          <a:p>
            <a:endParaRPr lang="el-GR" dirty="0"/>
          </a:p>
          <a:p>
            <a:r>
              <a:rPr lang="el-GR" dirty="0"/>
              <a:t>Κατασκευάζει σελίδες στα μέσα κοινωνικής δικτύωσης δημοσιοποιώντας το παράπονό του.</a:t>
            </a:r>
          </a:p>
          <a:p>
            <a:endParaRPr lang="el-GR" dirty="0"/>
          </a:p>
          <a:p>
            <a:r>
              <a:rPr lang="el-GR" dirty="0"/>
              <a:t>Μέσω του προφίλ του στα </a:t>
            </a:r>
            <a:r>
              <a:rPr lang="en-US" dirty="0"/>
              <a:t>social media </a:t>
            </a:r>
            <a:r>
              <a:rPr lang="el-GR" dirty="0"/>
              <a:t>εκφράσει με </a:t>
            </a:r>
            <a:r>
              <a:rPr lang="en-US" dirty="0"/>
              <a:t>posts </a:t>
            </a:r>
            <a:r>
              <a:rPr lang="el-GR" dirty="0"/>
              <a:t>τη δυσαρέσκειά του.</a:t>
            </a:r>
          </a:p>
          <a:p>
            <a:endParaRPr lang="el-GR" dirty="0"/>
          </a:p>
          <a:p>
            <a:r>
              <a:rPr lang="el-GR" dirty="0"/>
              <a:t>Κάνει ηλεκτρονικό παράπονο με </a:t>
            </a:r>
            <a:r>
              <a:rPr lang="en-US" dirty="0"/>
              <a:t>email </a:t>
            </a:r>
            <a:r>
              <a:rPr lang="el-GR" dirty="0"/>
              <a:t>στον κατασκευαστή ή λιανέμπορο.</a:t>
            </a:r>
          </a:p>
          <a:p>
            <a:pPr>
              <a:buNone/>
            </a:pPr>
            <a:endParaRPr lang="el-GR" dirty="0"/>
          </a:p>
          <a:p>
            <a:r>
              <a:rPr lang="el-GR" dirty="0"/>
              <a:t>Επισκέπτεται τις σελίδες στα </a:t>
            </a:r>
            <a:r>
              <a:rPr lang="en-US" dirty="0"/>
              <a:t>social media</a:t>
            </a:r>
            <a:r>
              <a:rPr lang="el-GR" dirty="0"/>
              <a:t> του κατασκευαστή ή </a:t>
            </a:r>
            <a:r>
              <a:rPr lang="el-GR" dirty="0" err="1"/>
              <a:t>λιανεμπόρου</a:t>
            </a:r>
            <a:r>
              <a:rPr lang="el-GR" dirty="0"/>
              <a:t> και αναρτά το σχόλιο του εκφράζοντας τη δυσαρέσκειά του. </a:t>
            </a:r>
          </a:p>
          <a:p>
            <a:pPr>
              <a:buNone/>
            </a:pPr>
            <a:endParaRPr lang="el-GR" dirty="0"/>
          </a:p>
          <a:p>
            <a:r>
              <a:rPr lang="el-GR" dirty="0"/>
              <a:t>Στέλνει μήνυμα στις σελίδες στα </a:t>
            </a:r>
            <a:r>
              <a:rPr lang="en-US" dirty="0"/>
              <a:t>social media</a:t>
            </a:r>
            <a:r>
              <a:rPr lang="el-GR" dirty="0"/>
              <a:t> του κατασκευαστή ή </a:t>
            </a:r>
            <a:r>
              <a:rPr lang="el-GR" dirty="0" err="1"/>
              <a:t>λιανεμπόρου</a:t>
            </a:r>
            <a:r>
              <a:rPr lang="el-GR" dirty="0"/>
              <a:t> κάνοντας παράπονο.</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Απόρριψη προϊόντος</a:t>
            </a:r>
          </a:p>
        </p:txBody>
      </p:sp>
      <p:sp>
        <p:nvSpPr>
          <p:cNvPr id="3" name="2 - Θέση περιεχομένου"/>
          <p:cNvSpPr>
            <a:spLocks noGrp="1"/>
          </p:cNvSpPr>
          <p:nvPr>
            <p:ph idx="1"/>
          </p:nvPr>
        </p:nvSpPr>
        <p:spPr/>
        <p:txBody>
          <a:bodyPr>
            <a:normAutofit/>
          </a:bodyPr>
          <a:lstStyle/>
          <a:p>
            <a:r>
              <a:rPr lang="el-GR" dirty="0"/>
              <a:t>Χαρίζει</a:t>
            </a:r>
          </a:p>
          <a:p>
            <a:r>
              <a:rPr lang="el-GR" dirty="0"/>
              <a:t>Πωλεί</a:t>
            </a:r>
          </a:p>
          <a:p>
            <a:r>
              <a:rPr lang="el-GR" dirty="0"/>
              <a:t>Δανείζει</a:t>
            </a:r>
          </a:p>
          <a:p>
            <a:r>
              <a:rPr lang="el-GR" dirty="0"/>
              <a:t>Ανταλλάσει με κάτι άλλο</a:t>
            </a:r>
          </a:p>
          <a:p>
            <a:r>
              <a:rPr lang="el-GR" dirty="0"/>
              <a:t>Ανακυκλώνει</a:t>
            </a:r>
          </a:p>
          <a:p>
            <a:r>
              <a:rPr lang="el-GR" dirty="0"/>
              <a:t>Πετάει στα σκουπίδια</a:t>
            </a:r>
          </a:p>
          <a:p>
            <a:r>
              <a:rPr lang="el-GR" dirty="0"/>
              <a:t>Εγκαταλείπει</a:t>
            </a:r>
          </a:p>
          <a:p>
            <a:r>
              <a:rPr lang="el-GR" dirty="0"/>
              <a:t>Καταστρέφει</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2348880"/>
            <a:ext cx="8229600" cy="1143000"/>
          </a:xfrm>
        </p:spPr>
        <p:txBody>
          <a:bodyPr>
            <a:noAutofit/>
          </a:bodyPr>
          <a:lstStyle/>
          <a:p>
            <a:r>
              <a:rPr lang="el-GR" sz="6600" dirty="0"/>
              <a:t>Συμπεριφορά</a:t>
            </a:r>
            <a:br>
              <a:rPr lang="el-GR" sz="6600" dirty="0"/>
            </a:br>
            <a:r>
              <a:rPr lang="el-GR" sz="6600" dirty="0"/>
              <a:t> </a:t>
            </a:r>
            <a:r>
              <a:rPr lang="en-US" sz="6600" dirty="0"/>
              <a:t>Online </a:t>
            </a:r>
            <a:r>
              <a:rPr lang="el-GR" sz="6600" dirty="0"/>
              <a:t>Καταναλωτή</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99593" y="624110"/>
            <a:ext cx="7634808" cy="932682"/>
          </a:xfrm>
        </p:spPr>
        <p:txBody>
          <a:bodyPr>
            <a:noAutofit/>
          </a:bodyPr>
          <a:lstStyle/>
          <a:p>
            <a:r>
              <a:rPr lang="el-GR" sz="2800" dirty="0"/>
              <a:t>Παράγοντες που Επηρεάζουν τις αποφάσεις του </a:t>
            </a:r>
            <a:r>
              <a:rPr lang="en-US" sz="2800" dirty="0"/>
              <a:t>online </a:t>
            </a:r>
            <a:r>
              <a:rPr lang="el-GR" sz="2800" dirty="0"/>
              <a:t>καταναλωτή</a:t>
            </a:r>
          </a:p>
        </p:txBody>
      </p:sp>
      <p:sp>
        <p:nvSpPr>
          <p:cNvPr id="3" name="2 - Θέση περιεχομένου"/>
          <p:cNvSpPr>
            <a:spLocks noGrp="1"/>
          </p:cNvSpPr>
          <p:nvPr>
            <p:ph idx="1"/>
          </p:nvPr>
        </p:nvSpPr>
        <p:spPr>
          <a:xfrm>
            <a:off x="467544" y="1916832"/>
            <a:ext cx="8229600" cy="4941168"/>
          </a:xfrm>
        </p:spPr>
        <p:txBody>
          <a:bodyPr>
            <a:normAutofit lnSpcReduction="10000"/>
          </a:bodyPr>
          <a:lstStyle/>
          <a:p>
            <a:r>
              <a:rPr lang="el-GR" dirty="0"/>
              <a:t>Προσωπικά χαρακτηριστικά: μόρφωση, εισόδημα, προηγούμενη εμπειρία με ηλεκτρονικές πωλήσεις.</a:t>
            </a:r>
          </a:p>
          <a:p>
            <a:r>
              <a:rPr lang="el-GR" dirty="0"/>
              <a:t>Παράγοντες περιβάλλοντος:</a:t>
            </a:r>
          </a:p>
          <a:p>
            <a:pPr lvl="1"/>
            <a:r>
              <a:rPr lang="el-GR" dirty="0"/>
              <a:t>Φίλοι, συγγενείς, συνάδελφοι </a:t>
            </a:r>
            <a:r>
              <a:rPr lang="el-GR" dirty="0" err="1"/>
              <a:t>κ.λπ</a:t>
            </a:r>
            <a:endParaRPr lang="el-GR" dirty="0"/>
          </a:p>
          <a:p>
            <a:pPr lvl="1"/>
            <a:r>
              <a:rPr lang="el-GR" dirty="0"/>
              <a:t>Ηλεκτρονικές κοινότητες</a:t>
            </a:r>
          </a:p>
          <a:p>
            <a:pPr lvl="1"/>
            <a:r>
              <a:rPr lang="en-US" dirty="0"/>
              <a:t>Discussion rooms</a:t>
            </a:r>
          </a:p>
          <a:p>
            <a:pPr lvl="1"/>
            <a:r>
              <a:rPr lang="en-US" dirty="0"/>
              <a:t>Chat rooms</a:t>
            </a:r>
          </a:p>
          <a:p>
            <a:pPr lvl="1"/>
            <a:r>
              <a:rPr lang="en-US" dirty="0"/>
              <a:t>Newsgroups</a:t>
            </a:r>
          </a:p>
          <a:p>
            <a:r>
              <a:rPr lang="el-GR" dirty="0"/>
              <a:t>Ερεθίσματα Μάρκετινγκ</a:t>
            </a:r>
          </a:p>
          <a:p>
            <a:pPr lvl="1"/>
            <a:r>
              <a:rPr lang="el-GR" dirty="0"/>
              <a:t>Τιμή </a:t>
            </a:r>
          </a:p>
          <a:p>
            <a:pPr lvl="1"/>
            <a:r>
              <a:rPr lang="el-GR" dirty="0"/>
              <a:t>Επωνυμία</a:t>
            </a:r>
          </a:p>
          <a:p>
            <a:pPr lvl="1"/>
            <a:r>
              <a:rPr lang="el-GR" dirty="0"/>
              <a:t>Προβολή</a:t>
            </a:r>
          </a:p>
          <a:p>
            <a:pPr lvl="1"/>
            <a:r>
              <a:rPr lang="el-GR" dirty="0"/>
              <a:t>Διαφήμιση</a:t>
            </a:r>
          </a:p>
          <a:p>
            <a:pPr lvl="1"/>
            <a:r>
              <a:rPr lang="el-GR" dirty="0"/>
              <a:t>Ποιότητα Προϊόντος</a:t>
            </a:r>
          </a:p>
          <a:p>
            <a:pPr lvl="1">
              <a:buNone/>
            </a:pPr>
            <a:endParaRPr lang="el-GR" dirty="0"/>
          </a:p>
          <a:p>
            <a:pPr lvl="1"/>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Γιατί οι άνθρωποι </a:t>
            </a:r>
            <a:br>
              <a:rPr lang="el-GR" dirty="0"/>
            </a:br>
            <a:r>
              <a:rPr lang="el-GR" dirty="0"/>
              <a:t>πηγαίνουν για ψώνια;</a:t>
            </a:r>
          </a:p>
        </p:txBody>
      </p:sp>
      <p:sp>
        <p:nvSpPr>
          <p:cNvPr id="3" name="2 - Θέση περιεχομένου"/>
          <p:cNvSpPr>
            <a:spLocks noGrp="1"/>
          </p:cNvSpPr>
          <p:nvPr>
            <p:ph idx="1"/>
          </p:nvPr>
        </p:nvSpPr>
        <p:spPr>
          <a:xfrm>
            <a:off x="395536" y="1988840"/>
            <a:ext cx="8229600" cy="4525963"/>
          </a:xfrm>
        </p:spPr>
        <p:txBody>
          <a:bodyPr/>
          <a:lstStyle/>
          <a:p>
            <a:r>
              <a:rPr lang="el-GR" dirty="0"/>
              <a:t>Κίνητρα για ψώνια</a:t>
            </a:r>
          </a:p>
          <a:p>
            <a:r>
              <a:rPr lang="el-GR" dirty="0"/>
              <a:t>Αξία του </a:t>
            </a:r>
            <a:r>
              <a:rPr lang="en-US" dirty="0"/>
              <a:t>shopping</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txBody>
          <a:bodyPr>
            <a:noAutofit/>
          </a:bodyPr>
          <a:lstStyle/>
          <a:p>
            <a:r>
              <a:rPr lang="el-GR" sz="2800" dirty="0"/>
              <a:t>Παράγοντες που Επηρεάζουν τις αποφάσεις του </a:t>
            </a:r>
            <a:r>
              <a:rPr lang="en-US" sz="2800" dirty="0"/>
              <a:t>online </a:t>
            </a:r>
            <a:r>
              <a:rPr lang="el-GR" sz="2800" dirty="0"/>
              <a:t>καταναλωτή</a:t>
            </a:r>
          </a:p>
        </p:txBody>
      </p:sp>
      <p:sp>
        <p:nvSpPr>
          <p:cNvPr id="3" name="2 - Θέση περιεχομένου"/>
          <p:cNvSpPr>
            <a:spLocks noGrp="1"/>
          </p:cNvSpPr>
          <p:nvPr>
            <p:ph idx="1"/>
          </p:nvPr>
        </p:nvSpPr>
        <p:spPr/>
        <p:txBody>
          <a:bodyPr>
            <a:normAutofit fontScale="85000" lnSpcReduction="20000"/>
          </a:bodyPr>
          <a:lstStyle/>
          <a:p>
            <a:r>
              <a:rPr lang="el-GR" dirty="0"/>
              <a:t>Χαρακτηριστικά Ηλεκτρονικού Καταστήματος</a:t>
            </a:r>
          </a:p>
          <a:p>
            <a:pPr lvl="1"/>
            <a:r>
              <a:rPr lang="en-US" dirty="0"/>
              <a:t>Logistics: </a:t>
            </a:r>
            <a:endParaRPr lang="el-GR" dirty="0"/>
          </a:p>
          <a:p>
            <a:pPr lvl="2"/>
            <a:r>
              <a:rPr lang="el-GR" dirty="0"/>
              <a:t>Τρόποι πληρωμής</a:t>
            </a:r>
            <a:r>
              <a:rPr lang="en-US" dirty="0"/>
              <a:t> </a:t>
            </a:r>
            <a:r>
              <a:rPr lang="el-GR" dirty="0"/>
              <a:t>και </a:t>
            </a:r>
          </a:p>
          <a:p>
            <a:pPr lvl="2"/>
            <a:r>
              <a:rPr lang="el-GR" dirty="0"/>
              <a:t>Παράδοση</a:t>
            </a:r>
          </a:p>
          <a:p>
            <a:pPr lvl="1"/>
            <a:r>
              <a:rPr lang="el-GR" dirty="0"/>
              <a:t>Τεχνικά Χαρακτηριστικά: </a:t>
            </a:r>
          </a:p>
          <a:p>
            <a:pPr lvl="2"/>
            <a:r>
              <a:rPr lang="el-GR" dirty="0"/>
              <a:t>Σχεδιασμός </a:t>
            </a:r>
          </a:p>
          <a:p>
            <a:pPr lvl="2"/>
            <a:r>
              <a:rPr lang="el-GR" dirty="0"/>
              <a:t>Περιεχόμενο </a:t>
            </a:r>
            <a:r>
              <a:rPr lang="en-US" dirty="0"/>
              <a:t>Website</a:t>
            </a:r>
            <a:endParaRPr lang="el-GR" dirty="0"/>
          </a:p>
          <a:p>
            <a:pPr lvl="2"/>
            <a:r>
              <a:rPr lang="el-GR" dirty="0"/>
              <a:t>Ασφάλεια</a:t>
            </a:r>
          </a:p>
          <a:p>
            <a:pPr lvl="1"/>
            <a:r>
              <a:rPr lang="el-GR" dirty="0"/>
              <a:t>Εξυπηρέτηση Πελατών</a:t>
            </a:r>
          </a:p>
          <a:p>
            <a:pPr lvl="2"/>
            <a:r>
              <a:rPr lang="en-US" dirty="0"/>
              <a:t>FAQs</a:t>
            </a:r>
          </a:p>
          <a:p>
            <a:pPr lvl="2"/>
            <a:r>
              <a:rPr lang="en-US" dirty="0"/>
              <a:t>Emails</a:t>
            </a:r>
          </a:p>
          <a:p>
            <a:pPr lvl="2"/>
            <a:r>
              <a:rPr lang="el-GR" dirty="0"/>
              <a:t>Τηλεφωνικό κέντρο</a:t>
            </a:r>
            <a:endParaRPr lang="en-US" dirty="0"/>
          </a:p>
          <a:p>
            <a:pPr lvl="2"/>
            <a:r>
              <a:rPr lang="el-GR" dirty="0"/>
              <a:t>Φόρμα επικοινωνίας</a:t>
            </a:r>
          </a:p>
          <a:p>
            <a:pPr lvl="1"/>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Διαδικασία λήψης</a:t>
            </a:r>
            <a:br>
              <a:rPr lang="en-US" dirty="0"/>
            </a:br>
            <a:r>
              <a:rPr lang="el-GR" dirty="0"/>
              <a:t>αγοραστικής απόφασης</a:t>
            </a:r>
            <a:br>
              <a:rPr lang="el-GR" dirty="0"/>
            </a:br>
            <a:r>
              <a:rPr lang="el-GR" dirty="0"/>
              <a:t>ηλεκτρονικού καταναλωτή</a:t>
            </a:r>
          </a:p>
        </p:txBody>
      </p:sp>
      <p:graphicFrame>
        <p:nvGraphicFramePr>
          <p:cNvPr id="4" name="3 - Θέση περιεχομένου"/>
          <p:cNvGraphicFramePr>
            <a:graphicFrameLocks noGrp="1"/>
          </p:cNvGraphicFramePr>
          <p:nvPr>
            <p:ph idx="1"/>
          </p:nvPr>
        </p:nvGraphicFramePr>
        <p:xfrm>
          <a:off x="467544" y="2348880"/>
          <a:ext cx="8336978" cy="3749040"/>
        </p:xfrm>
        <a:graphic>
          <a:graphicData uri="http://schemas.openxmlformats.org/drawingml/2006/table">
            <a:tbl>
              <a:tblPr firstRow="1" bandRow="1">
                <a:tableStyleId>{5C22544A-7EE6-4342-B048-85BDC9FD1C3A}</a:tableStyleId>
              </a:tblPr>
              <a:tblGrid>
                <a:gridCol w="3684905">
                  <a:extLst>
                    <a:ext uri="{9D8B030D-6E8A-4147-A177-3AD203B41FA5}">
                      <a16:colId xmlns:a16="http://schemas.microsoft.com/office/drawing/2014/main" val="20000"/>
                    </a:ext>
                  </a:extLst>
                </a:gridCol>
                <a:gridCol w="4652073">
                  <a:extLst>
                    <a:ext uri="{9D8B030D-6E8A-4147-A177-3AD203B41FA5}">
                      <a16:colId xmlns:a16="http://schemas.microsoft.com/office/drawing/2014/main" val="20001"/>
                    </a:ext>
                  </a:extLst>
                </a:gridCol>
              </a:tblGrid>
              <a:tr h="370840">
                <a:tc>
                  <a:txBody>
                    <a:bodyPr/>
                    <a:lstStyle/>
                    <a:p>
                      <a:r>
                        <a:rPr lang="el-GR" dirty="0"/>
                        <a:t>1. Αναγνώριση ανάγκης</a:t>
                      </a:r>
                    </a:p>
                  </a:txBody>
                  <a:tcPr/>
                </a:tc>
                <a:tc>
                  <a:txBody>
                    <a:bodyPr/>
                    <a:lstStyle/>
                    <a:p>
                      <a:r>
                        <a:rPr lang="el-GR" dirty="0"/>
                        <a:t>Διαφημίσεις</a:t>
                      </a:r>
                      <a:r>
                        <a:rPr lang="el-GR" baseline="0" dirty="0"/>
                        <a:t> με μορφή </a:t>
                      </a:r>
                      <a:r>
                        <a:rPr lang="en-US" baseline="0" dirty="0"/>
                        <a:t>banner </a:t>
                      </a:r>
                      <a:r>
                        <a:rPr lang="el-GR" baseline="0" dirty="0"/>
                        <a:t>σε ιστοσελίδες</a:t>
                      </a:r>
                    </a:p>
                  </a:txBody>
                  <a:tcPr/>
                </a:tc>
                <a:extLst>
                  <a:ext uri="{0D108BD9-81ED-4DB2-BD59-A6C34878D82A}">
                    <a16:rowId xmlns:a16="http://schemas.microsoft.com/office/drawing/2014/main" val="10000"/>
                  </a:ext>
                </a:extLst>
              </a:tr>
              <a:tr h="370840">
                <a:tc>
                  <a:txBody>
                    <a:bodyPr/>
                    <a:lstStyle/>
                    <a:p>
                      <a:r>
                        <a:rPr lang="el-GR" dirty="0"/>
                        <a:t>2. Αναζήτηση πληροφοριών</a:t>
                      </a:r>
                    </a:p>
                  </a:txBody>
                  <a:tcPr/>
                </a:tc>
                <a:tc>
                  <a:txBody>
                    <a:bodyPr/>
                    <a:lstStyle/>
                    <a:p>
                      <a:r>
                        <a:rPr lang="en-US" dirty="0"/>
                        <a:t>- Site </a:t>
                      </a:r>
                      <a:r>
                        <a:rPr lang="el-GR" dirty="0"/>
                        <a:t>εταιρείας – μηχανή</a:t>
                      </a:r>
                      <a:r>
                        <a:rPr lang="el-GR" baseline="0" dirty="0"/>
                        <a:t> αναζήτησης</a:t>
                      </a:r>
                    </a:p>
                    <a:p>
                      <a:pPr>
                        <a:buFontTx/>
                        <a:buChar char="-"/>
                      </a:pPr>
                      <a:r>
                        <a:rPr lang="el-GR" baseline="0" dirty="0"/>
                        <a:t>Εξωτερικές μηχανές αναζήτησης (</a:t>
                      </a:r>
                      <a:r>
                        <a:rPr lang="en-US" baseline="0" dirty="0" err="1"/>
                        <a:t>google</a:t>
                      </a:r>
                      <a:r>
                        <a:rPr lang="en-US" baseline="0" dirty="0"/>
                        <a:t>)</a:t>
                      </a:r>
                    </a:p>
                  </a:txBody>
                  <a:tcPr/>
                </a:tc>
                <a:extLst>
                  <a:ext uri="{0D108BD9-81ED-4DB2-BD59-A6C34878D82A}">
                    <a16:rowId xmlns:a16="http://schemas.microsoft.com/office/drawing/2014/main" val="10001"/>
                  </a:ext>
                </a:extLst>
              </a:tr>
              <a:tr h="370840">
                <a:tc>
                  <a:txBody>
                    <a:bodyPr/>
                    <a:lstStyle/>
                    <a:p>
                      <a:r>
                        <a:rPr lang="en-US" dirty="0"/>
                        <a:t>3. </a:t>
                      </a:r>
                      <a:r>
                        <a:rPr lang="el-GR" dirty="0"/>
                        <a:t>Αξιολόγηση</a:t>
                      </a:r>
                      <a:r>
                        <a:rPr lang="el-GR" baseline="0" dirty="0"/>
                        <a:t> και Επιλογή</a:t>
                      </a:r>
                      <a:endParaRPr lang="el-GR" dirty="0"/>
                    </a:p>
                  </a:txBody>
                  <a:tcPr/>
                </a:tc>
                <a:tc>
                  <a:txBody>
                    <a:bodyPr/>
                    <a:lstStyle/>
                    <a:p>
                      <a:pPr>
                        <a:buFontTx/>
                        <a:buChar char="-"/>
                      </a:pPr>
                      <a:r>
                        <a:rPr lang="el-GR" dirty="0"/>
                        <a:t>Συζητήσεις σε </a:t>
                      </a:r>
                      <a:r>
                        <a:rPr lang="en-US" dirty="0" err="1"/>
                        <a:t>chatrooms</a:t>
                      </a:r>
                      <a:endParaRPr lang="en-US" dirty="0"/>
                    </a:p>
                    <a:p>
                      <a:pPr>
                        <a:buFontTx/>
                        <a:buChar char="-"/>
                      </a:pPr>
                      <a:r>
                        <a:rPr lang="en-US" dirty="0"/>
                        <a:t> </a:t>
                      </a:r>
                      <a:r>
                        <a:rPr lang="el-GR" dirty="0"/>
                        <a:t>Συζητήσεις</a:t>
                      </a:r>
                      <a:r>
                        <a:rPr lang="el-GR" baseline="0" dirty="0"/>
                        <a:t> σε </a:t>
                      </a:r>
                      <a:r>
                        <a:rPr lang="en-US" baseline="0" dirty="0"/>
                        <a:t>newsgroups</a:t>
                      </a:r>
                      <a:endParaRPr lang="en-US" dirty="0"/>
                    </a:p>
                    <a:p>
                      <a:pPr>
                        <a:buFontTx/>
                        <a:buChar char="-"/>
                      </a:pPr>
                      <a:r>
                        <a:rPr lang="el-GR" dirty="0"/>
                        <a:t>Ιστοσελίδες</a:t>
                      </a:r>
                      <a:r>
                        <a:rPr lang="el-GR" baseline="0" dirty="0"/>
                        <a:t>  με συγκρίσεις προϊόντων</a:t>
                      </a:r>
                    </a:p>
                  </a:txBody>
                  <a:tcPr/>
                </a:tc>
                <a:extLst>
                  <a:ext uri="{0D108BD9-81ED-4DB2-BD59-A6C34878D82A}">
                    <a16:rowId xmlns:a16="http://schemas.microsoft.com/office/drawing/2014/main" val="10002"/>
                  </a:ext>
                </a:extLst>
              </a:tr>
              <a:tr h="370840">
                <a:tc>
                  <a:txBody>
                    <a:bodyPr/>
                    <a:lstStyle/>
                    <a:p>
                      <a:r>
                        <a:rPr lang="el-GR" dirty="0"/>
                        <a:t>4. Αγορά,</a:t>
                      </a:r>
                      <a:r>
                        <a:rPr lang="el-GR" baseline="0" dirty="0"/>
                        <a:t> Πληρωμή και Παράδοση</a:t>
                      </a:r>
                      <a:endParaRPr lang="el-GR" dirty="0"/>
                    </a:p>
                  </a:txBody>
                  <a:tcPr/>
                </a:tc>
                <a:tc>
                  <a:txBody>
                    <a:bodyPr/>
                    <a:lstStyle/>
                    <a:p>
                      <a:pPr>
                        <a:buFontTx/>
                        <a:buChar char="-"/>
                      </a:pPr>
                      <a:r>
                        <a:rPr lang="el-GR" dirty="0"/>
                        <a:t>Χρήση πιστωτικής κάρτας</a:t>
                      </a:r>
                    </a:p>
                    <a:p>
                      <a:pPr>
                        <a:buFontTx/>
                        <a:buChar char="-"/>
                      </a:pPr>
                      <a:r>
                        <a:rPr lang="el-GR" dirty="0"/>
                        <a:t>Ηλεκτρονική</a:t>
                      </a:r>
                      <a:r>
                        <a:rPr lang="el-GR" baseline="0" dirty="0"/>
                        <a:t> τραπεζική</a:t>
                      </a:r>
                      <a:endParaRPr lang="el-GR" dirty="0"/>
                    </a:p>
                  </a:txBody>
                  <a:tcPr/>
                </a:tc>
                <a:extLst>
                  <a:ext uri="{0D108BD9-81ED-4DB2-BD59-A6C34878D82A}">
                    <a16:rowId xmlns:a16="http://schemas.microsoft.com/office/drawing/2014/main" val="10003"/>
                  </a:ext>
                </a:extLst>
              </a:tr>
              <a:tr h="370840">
                <a:tc>
                  <a:txBody>
                    <a:bodyPr/>
                    <a:lstStyle/>
                    <a:p>
                      <a:r>
                        <a:rPr lang="el-GR" dirty="0"/>
                        <a:t>5. Αξιολόγηση μετά την χρήση</a:t>
                      </a:r>
                      <a:r>
                        <a:rPr lang="el-GR" baseline="0" dirty="0"/>
                        <a:t> </a:t>
                      </a:r>
                      <a:endParaRPr lang="el-GR" dirty="0"/>
                    </a:p>
                  </a:txBody>
                  <a:tcPr/>
                </a:tc>
                <a:tc>
                  <a:txBody>
                    <a:bodyPr/>
                    <a:lstStyle/>
                    <a:p>
                      <a:pPr>
                        <a:buFontTx/>
                        <a:buChar char="-"/>
                      </a:pPr>
                      <a:r>
                        <a:rPr lang="el-GR" baseline="0" dirty="0"/>
                        <a:t> Συζητήσεις σε </a:t>
                      </a:r>
                      <a:r>
                        <a:rPr lang="en-US" baseline="0" dirty="0"/>
                        <a:t>newsgroups </a:t>
                      </a:r>
                    </a:p>
                    <a:p>
                      <a:pPr>
                        <a:buFontTx/>
                        <a:buChar char="-"/>
                      </a:pPr>
                      <a:r>
                        <a:rPr lang="en-US" baseline="0" dirty="0"/>
                        <a:t> </a:t>
                      </a:r>
                      <a:r>
                        <a:rPr lang="el-GR" baseline="0" dirty="0"/>
                        <a:t>Συζητήσεις στα </a:t>
                      </a:r>
                      <a:r>
                        <a:rPr lang="en-US" baseline="0" dirty="0"/>
                        <a:t>social media</a:t>
                      </a: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Πριν τις ηλεκτρονικές αγορές:</a:t>
            </a:r>
          </a:p>
        </p:txBody>
      </p:sp>
      <p:sp>
        <p:nvSpPr>
          <p:cNvPr id="3" name="2 - Θέση περιεχομένου"/>
          <p:cNvSpPr>
            <a:spLocks noGrp="1"/>
          </p:cNvSpPr>
          <p:nvPr>
            <p:ph idx="1"/>
          </p:nvPr>
        </p:nvSpPr>
        <p:spPr>
          <a:xfrm>
            <a:off x="179513" y="2133600"/>
            <a:ext cx="8354888" cy="3777622"/>
          </a:xfrm>
        </p:spPr>
        <p:txBody>
          <a:bodyPr>
            <a:normAutofit fontScale="47500" lnSpcReduction="20000"/>
          </a:bodyPr>
          <a:lstStyle/>
          <a:p>
            <a:r>
              <a:rPr lang="en-US" dirty="0">
                <a:hlinkClick r:id="rId2"/>
              </a:rPr>
              <a:t>Think Before You Shop</a:t>
            </a:r>
            <a:endParaRPr lang="en-US" dirty="0"/>
          </a:p>
          <a:p>
            <a:r>
              <a:rPr lang="en-US" dirty="0">
                <a:hlinkClick r:id="rId2"/>
              </a:rPr>
              <a:t>Use Search Engines</a:t>
            </a:r>
            <a:r>
              <a:rPr lang="el-GR" dirty="0"/>
              <a:t> (</a:t>
            </a:r>
            <a:r>
              <a:rPr lang="en-US" dirty="0"/>
              <a:t>Type the company or product name into your favorite search engine with terms like “review,” “complaint” or “scam.” If you find bad reviews, you’ll have to decide if the offer is worth the risk. After all, it’s only a good deal if you actually get a product that works</a:t>
            </a:r>
            <a:r>
              <a:rPr lang="el-GR" dirty="0"/>
              <a:t>)</a:t>
            </a:r>
            <a:endParaRPr lang="en-US" dirty="0"/>
          </a:p>
          <a:p>
            <a:r>
              <a:rPr lang="en-US" dirty="0">
                <a:hlinkClick r:id="rId2"/>
              </a:rPr>
              <a:t>Check Comparison Shopping Sites</a:t>
            </a:r>
            <a:endParaRPr lang="en-US" dirty="0"/>
          </a:p>
          <a:p>
            <a:r>
              <a:rPr lang="en-US" dirty="0">
                <a:hlinkClick r:id="rId2"/>
              </a:rPr>
              <a:t>Consider Coupons</a:t>
            </a:r>
            <a:r>
              <a:rPr lang="el-GR" dirty="0"/>
              <a:t> (</a:t>
            </a:r>
            <a:r>
              <a:rPr lang="en-US" dirty="0"/>
              <a:t>enter the web site or company name and “discount,” “coupon” or “free shipping” into a search engine. Stay away from sites that make you download software or enter financial information to access the codes.</a:t>
            </a:r>
            <a:r>
              <a:rPr lang="el-GR" dirty="0"/>
              <a:t>)</a:t>
            </a:r>
            <a:endParaRPr lang="en-US" dirty="0"/>
          </a:p>
          <a:p>
            <a:r>
              <a:rPr lang="en-US" dirty="0">
                <a:hlinkClick r:id="rId2"/>
              </a:rPr>
              <a:t>Read Reviews and Be Skeptical</a:t>
            </a:r>
            <a:r>
              <a:rPr lang="el-GR" dirty="0"/>
              <a:t> (</a:t>
            </a:r>
            <a:r>
              <a:rPr lang="en-US" dirty="0"/>
              <a:t>When considering a review, think about the source of the information: is it from an impartial expert organization, one consumer, many individual consumers, a columnist?</a:t>
            </a:r>
            <a:r>
              <a:rPr lang="el-GR" dirty="0"/>
              <a:t> </a:t>
            </a:r>
            <a:r>
              <a:rPr lang="en-US" dirty="0"/>
              <a:t>The FTC has sued companies that posted “fake” positive reviews. Some negative reviews may come from competitors. You also can look for websites that specialize in reviewing products. These sites don’t sell products but offer expert reviews and comparisons.</a:t>
            </a:r>
            <a:r>
              <a:rPr lang="el-GR" dirty="0"/>
              <a:t>) </a:t>
            </a:r>
          </a:p>
          <a:p>
            <a:pPr lvl="1"/>
            <a:r>
              <a:rPr lang="en-US" b="1" dirty="0"/>
              <a:t>Evaluate what you see on retail sites.</a:t>
            </a:r>
          </a:p>
          <a:p>
            <a:pPr lvl="1"/>
            <a:r>
              <a:rPr lang="en-US" dirty="0"/>
              <a:t>Some scammers set up “specialty” sites selling a particular type of product. Those can be full of glowing reviews from “shills” who are compensated for their posts, and may not include any mediocre or negative reviews because they’ve been deleted. </a:t>
            </a:r>
          </a:p>
          <a:p>
            <a:pPr lvl="1"/>
            <a:r>
              <a:rPr lang="en-US" b="1" dirty="0"/>
              <a:t>What do you know about the photo?</a:t>
            </a:r>
          </a:p>
          <a:p>
            <a:pPr lvl="1"/>
            <a:r>
              <a:rPr lang="en-US" dirty="0"/>
              <a:t>A product photo is meant to cast the item in the best possible light. Could it have been doctored? Will it look as appealing in your home or office?</a:t>
            </a:r>
          </a:p>
          <a:p>
            <a:endParaRPr lang="en-US" dirty="0"/>
          </a:p>
          <a:p>
            <a:r>
              <a:rPr lang="en-US" dirty="0">
                <a:hlinkClick r:id="rId2"/>
              </a:rPr>
              <a:t>What If There’s a Problem?</a:t>
            </a:r>
            <a:endParaRPr lang="el-GR" dirty="0"/>
          </a:p>
          <a:p>
            <a:r>
              <a:rPr lang="en-US" dirty="0"/>
              <a:t>Ask yourself a few questions: Does the brand have a reputation for good products and excellent customer service? What’s the promised delivery time? How will you contact the seller if there’s a problem?  Will the company accept returns? If so, will you be charged restocking fees?</a:t>
            </a:r>
          </a:p>
          <a:p>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Για ποιους λόγους δεν αγοράζουν από ηλεκτρονικά καταστήματα:</a:t>
            </a:r>
            <a:br>
              <a:rPr lang="el-GR" dirty="0"/>
            </a:br>
            <a:endParaRPr lang="el-GR" dirty="0"/>
          </a:p>
        </p:txBody>
      </p:sp>
      <p:sp>
        <p:nvSpPr>
          <p:cNvPr id="3" name="2 - Θέση περιεχομένου"/>
          <p:cNvSpPr>
            <a:spLocks noGrp="1"/>
          </p:cNvSpPr>
          <p:nvPr>
            <p:ph idx="1"/>
          </p:nvPr>
        </p:nvSpPr>
        <p:spPr/>
        <p:txBody>
          <a:bodyPr/>
          <a:lstStyle/>
          <a:p>
            <a:pPr lvl="1"/>
            <a:r>
              <a:rPr lang="el-GR" dirty="0"/>
              <a:t>Κόστη παράδοσης και μεταφοράς</a:t>
            </a:r>
          </a:p>
          <a:p>
            <a:pPr lvl="1"/>
            <a:r>
              <a:rPr lang="el-GR" dirty="0"/>
              <a:t>Δυσκολία στην αξιολόγηση της ποιότητας του προϊόντος</a:t>
            </a:r>
          </a:p>
          <a:p>
            <a:pPr lvl="1"/>
            <a:r>
              <a:rPr lang="el-GR" dirty="0"/>
              <a:t>Δυσκολία στις επιστροφές του προϊόντος</a:t>
            </a:r>
          </a:p>
          <a:p>
            <a:pPr lvl="1"/>
            <a:r>
              <a:rPr lang="el-GR" dirty="0"/>
              <a:t>Ασφάλεια των συναλλαγών – χρήση πιστωτικών καρτών</a:t>
            </a:r>
          </a:p>
          <a:p>
            <a:pPr lvl="1"/>
            <a:r>
              <a:rPr lang="el-GR" dirty="0"/>
              <a:t>Δυνατότητα ερωτήσεων</a:t>
            </a:r>
          </a:p>
          <a:p>
            <a:pPr lvl="1"/>
            <a:r>
              <a:rPr lang="el-GR" dirty="0"/>
              <a:t>Προηγούμενη αρνητική εμπειρία.</a:t>
            </a:r>
            <a:endParaRPr lang="en-US" dirty="0"/>
          </a:p>
          <a:p>
            <a:endParaRPr lang="el-G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Νέες Στρατηγικές Μάρκετινγκ</a:t>
            </a:r>
          </a:p>
        </p:txBody>
      </p:sp>
      <p:sp>
        <p:nvSpPr>
          <p:cNvPr id="3" name="2 - Θέση περιεχομένου"/>
          <p:cNvSpPr>
            <a:spLocks noGrp="1"/>
          </p:cNvSpPr>
          <p:nvPr>
            <p:ph idx="1"/>
          </p:nvPr>
        </p:nvSpPr>
        <p:spPr/>
        <p:txBody>
          <a:bodyPr>
            <a:normAutofit fontScale="92500" lnSpcReduction="20000"/>
          </a:bodyPr>
          <a:lstStyle/>
          <a:p>
            <a:pPr>
              <a:lnSpc>
                <a:spcPct val="90000"/>
              </a:lnSpc>
            </a:pPr>
            <a:r>
              <a:rPr lang="el-GR" sz="2800" b="1" dirty="0"/>
              <a:t>Εξατομίκευση</a:t>
            </a:r>
            <a:endParaRPr lang="en-US" sz="2800" b="1" dirty="0"/>
          </a:p>
          <a:p>
            <a:pPr>
              <a:lnSpc>
                <a:spcPct val="90000"/>
              </a:lnSpc>
              <a:buFont typeface="Wingdings" pitchFamily="2" charset="2"/>
              <a:buNone/>
            </a:pPr>
            <a:r>
              <a:rPr lang="en-US" sz="2800" dirty="0"/>
              <a:t>	</a:t>
            </a:r>
            <a:r>
              <a:rPr lang="el-GR" sz="2800" dirty="0"/>
              <a:t>Σύνδεση προϊόντων, υπηρεσιών, διαφημίσεων με κάθε καταναλωτή ξεχωριστά ανάλογα με τις προτιμήσεις του. </a:t>
            </a:r>
          </a:p>
          <a:p>
            <a:pPr>
              <a:lnSpc>
                <a:spcPct val="90000"/>
              </a:lnSpc>
            </a:pPr>
            <a:r>
              <a:rPr lang="el-GR" sz="2800" dirty="0"/>
              <a:t>Στρατηγικές εξατομίκευσης</a:t>
            </a:r>
            <a:r>
              <a:rPr lang="en-US" sz="2800" dirty="0"/>
              <a:t>:</a:t>
            </a:r>
          </a:p>
          <a:p>
            <a:pPr lvl="1">
              <a:lnSpc>
                <a:spcPct val="90000"/>
              </a:lnSpc>
            </a:pPr>
            <a:r>
              <a:rPr lang="el-GR" sz="2400" dirty="0"/>
              <a:t>Αναζήτηση πληροφοριών απευθείας από καταναλωτή</a:t>
            </a:r>
            <a:endParaRPr lang="en-US" sz="2400" dirty="0"/>
          </a:p>
          <a:p>
            <a:pPr lvl="1">
              <a:lnSpc>
                <a:spcPct val="90000"/>
              </a:lnSpc>
            </a:pPr>
            <a:r>
              <a:rPr lang="el-GR" sz="2400" dirty="0"/>
              <a:t>Παρατήρηση των ηλεκτρονικών κινήσεων των καταναλωτών </a:t>
            </a:r>
            <a:endParaRPr lang="en-US" sz="2400" dirty="0"/>
          </a:p>
          <a:p>
            <a:pPr lvl="1">
              <a:lnSpc>
                <a:spcPct val="90000"/>
              </a:lnSpc>
            </a:pPr>
            <a:r>
              <a:rPr lang="el-GR" sz="2400" dirty="0"/>
              <a:t>Βάσει προηγούμενων αγορών </a:t>
            </a:r>
            <a:endParaRPr lang="en-US" sz="2400" dirty="0"/>
          </a:p>
          <a:p>
            <a:endParaRPr 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Χρήση </a:t>
            </a:r>
            <a:r>
              <a:rPr lang="en-US" dirty="0"/>
              <a:t>Cookies</a:t>
            </a:r>
            <a:endParaRPr lang="el-GR" dirty="0"/>
          </a:p>
        </p:txBody>
      </p:sp>
      <p:sp>
        <p:nvSpPr>
          <p:cNvPr id="3" name="2 - Θέση περιεχομένου"/>
          <p:cNvSpPr>
            <a:spLocks noGrp="1"/>
          </p:cNvSpPr>
          <p:nvPr>
            <p:ph idx="1"/>
          </p:nvPr>
        </p:nvSpPr>
        <p:spPr/>
        <p:txBody>
          <a:bodyPr>
            <a:normAutofit/>
          </a:bodyPr>
          <a:lstStyle/>
          <a:p>
            <a:r>
              <a:rPr lang="en-US" b="1" dirty="0"/>
              <a:t>cookie</a:t>
            </a:r>
          </a:p>
          <a:p>
            <a:pPr>
              <a:buFont typeface="Wingdings" pitchFamily="2" charset="2"/>
              <a:buNone/>
            </a:pPr>
            <a:r>
              <a:rPr lang="en-US" dirty="0"/>
              <a:t>	</a:t>
            </a:r>
            <a:r>
              <a:rPr lang="el-GR" dirty="0"/>
              <a:t>ένα αρχείο δεδομένων που τοποθετείται στο σκληρό δίσκο του χρήση από έναν </a:t>
            </a:r>
            <a:r>
              <a:rPr lang="en-US" dirty="0"/>
              <a:t>remote Web server, </a:t>
            </a:r>
            <a:r>
              <a:rPr lang="el-GR" dirty="0"/>
              <a:t>συνήθως χωρίς την έγκριση του χρήση ή την αποκάλυψη χρήσης που συλλέγει πληροφορίες για τις δραστηριότητες του χρήστη σε ένα </a:t>
            </a:r>
            <a:r>
              <a:rPr lang="en-US" dirty="0"/>
              <a:t>site. </a:t>
            </a:r>
          </a:p>
          <a:p>
            <a:pPr>
              <a:buFont typeface="Wingdings" pitchFamily="2" charset="2"/>
              <a:buNone/>
            </a:pPr>
            <a:r>
              <a:rPr lang="en-US" dirty="0"/>
              <a:t>- </a:t>
            </a:r>
            <a:r>
              <a:rPr lang="el-GR" dirty="0"/>
              <a:t>Θετικό ή αρνητικό για τον καταναλωτή?</a:t>
            </a:r>
            <a:endParaRPr lang="en-US" dirty="0"/>
          </a:p>
          <a:p>
            <a:endParaRPr lang="el-G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Ηλεκτρονική Εμπιστοσύνη</a:t>
            </a:r>
          </a:p>
        </p:txBody>
      </p:sp>
      <p:sp>
        <p:nvSpPr>
          <p:cNvPr id="3" name="2 - Θέση περιεχομένου"/>
          <p:cNvSpPr>
            <a:spLocks noGrp="1"/>
          </p:cNvSpPr>
          <p:nvPr>
            <p:ph idx="1"/>
          </p:nvPr>
        </p:nvSpPr>
        <p:spPr/>
        <p:txBody>
          <a:bodyPr>
            <a:normAutofit lnSpcReduction="10000"/>
          </a:bodyPr>
          <a:lstStyle/>
          <a:p>
            <a:r>
              <a:rPr lang="el-GR" b="1" dirty="0"/>
              <a:t>Εμπιστοσύνη (</a:t>
            </a:r>
            <a:r>
              <a:rPr lang="en-US" b="1" dirty="0"/>
              <a:t>trust)</a:t>
            </a:r>
            <a:r>
              <a:rPr lang="el-GR" b="1" dirty="0"/>
              <a:t>:</a:t>
            </a:r>
            <a:r>
              <a:rPr lang="en-US" b="1" dirty="0"/>
              <a:t> </a:t>
            </a:r>
            <a:r>
              <a:rPr lang="el-GR" b="1" dirty="0"/>
              <a:t>ψυχολογική κατάσταση που αναπτύσσεται όταν δυο μέρη είναι πρόθυμα να αλληλεπιδράσουν ώστε να επιτύχουν έναν προκαθορισμένο σκοπό.</a:t>
            </a:r>
          </a:p>
          <a:p>
            <a:pPr>
              <a:buNone/>
            </a:pPr>
            <a:endParaRPr lang="el-GR" b="1" dirty="0"/>
          </a:p>
          <a:p>
            <a:r>
              <a:rPr lang="el-GR" b="1" dirty="0"/>
              <a:t>Κίνδυνος: από μη πραγματοποίηση των υποσχέσεων για ποιότητα και παράδοση.</a:t>
            </a:r>
          </a:p>
          <a:p>
            <a:pPr>
              <a:buNone/>
            </a:pPr>
            <a:endParaRPr lang="el-GR" b="1" dirty="0"/>
          </a:p>
          <a:p>
            <a:r>
              <a:rPr lang="el-GR" b="1" dirty="0"/>
              <a:t>Οι ηλεκτρονικοί λιανέμποροι θα πρέπει να δημιουργήσουν στους υπάρχοντες αλλά και στους δυνητικούς καταναλωτές υψηλά επίπεδα εμπιστοσύνης.</a:t>
            </a:r>
          </a:p>
          <a:p>
            <a:endParaRPr lang="en-US" b="1"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Ηλεκτρονική Εμπιστοσύνη</a:t>
            </a:r>
          </a:p>
        </p:txBody>
      </p:sp>
      <p:sp>
        <p:nvSpPr>
          <p:cNvPr id="3" name="2 - Θέση περιεχομένου"/>
          <p:cNvSpPr>
            <a:spLocks noGrp="1"/>
          </p:cNvSpPr>
          <p:nvPr>
            <p:ph idx="1"/>
          </p:nvPr>
        </p:nvSpPr>
        <p:spPr>
          <a:xfrm>
            <a:off x="457200" y="1600200"/>
            <a:ext cx="8229600" cy="5257800"/>
          </a:xfrm>
        </p:spPr>
        <p:txBody>
          <a:bodyPr>
            <a:normAutofit/>
          </a:bodyPr>
          <a:lstStyle/>
          <a:p>
            <a:r>
              <a:rPr lang="el-GR" b="1" dirty="0"/>
              <a:t>Εμπιστοσύνη στον Ηλεκτρονικό Λιανέμπορο </a:t>
            </a:r>
            <a:r>
              <a:rPr lang="el-GR" dirty="0"/>
              <a:t>(αξιολόγηση προϊόντος, δωρεάν δείγματα, πολιτική επιστροφών, πολιτική προστασίας προσωπικών δεδομένων,  ασφάλεια συναλλαγής, απλοποιημένη διαδικασία αγορών, σχεδιασμός </a:t>
            </a:r>
            <a:r>
              <a:rPr lang="en-US" dirty="0"/>
              <a:t>site, </a:t>
            </a:r>
            <a:r>
              <a:rPr lang="el-GR" dirty="0"/>
              <a:t>πλοήγηση)</a:t>
            </a:r>
          </a:p>
          <a:p>
            <a:r>
              <a:rPr lang="el-GR" b="1" dirty="0"/>
              <a:t>Εμπιστοσύνη στο Διαδίκτυο ως μέσο συναλλαγών </a:t>
            </a:r>
            <a:r>
              <a:rPr lang="el-GR" dirty="0"/>
              <a:t>(αξιοπιστία, κατανόηση, ασφάλεια συναλλαγών)</a:t>
            </a:r>
          </a:p>
          <a:p>
            <a:r>
              <a:rPr lang="el-GR" b="1" dirty="0"/>
              <a:t>Εμπιστοσύνη στις επιχειρήσεις και στο ρυθμιστικό πλαίσιο που τις διέπει </a:t>
            </a:r>
            <a:r>
              <a:rPr lang="el-GR" dirty="0"/>
              <a:t>(κουλτούρα επιχειρήσεων, προστασία καταναλωτή, νόμοι)</a:t>
            </a:r>
          </a:p>
          <a:p>
            <a:r>
              <a:rPr lang="el-GR" dirty="0"/>
              <a:t>Περίγυρος (επιτυχημένες εμπειρίες άλλων, κριτικές – σχόλια)</a:t>
            </a:r>
          </a:p>
          <a:p>
            <a:r>
              <a:rPr lang="el-GR" dirty="0"/>
              <a:t>Δημογραφικά χαρακτηριστικά, προηγούμενες εμπειρίες, προσωπικότητα, κουλτούρα.</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0"/>
            <a:ext cx="8229600" cy="1143000"/>
          </a:xfrm>
        </p:spPr>
        <p:txBody>
          <a:bodyPr>
            <a:normAutofit fontScale="90000"/>
          </a:bodyPr>
          <a:lstStyle/>
          <a:p>
            <a:r>
              <a:rPr lang="el-GR" dirty="0"/>
              <a:t>Ηλεκτρονική Ικανοποίηση με ένα Ηλεκτρονικό Κατάστημα</a:t>
            </a:r>
          </a:p>
        </p:txBody>
      </p:sp>
      <p:sp>
        <p:nvSpPr>
          <p:cNvPr id="5" name="4 - TextBox"/>
          <p:cNvSpPr txBox="1"/>
          <p:nvPr/>
        </p:nvSpPr>
        <p:spPr>
          <a:xfrm>
            <a:off x="2303242" y="1000760"/>
            <a:ext cx="5328592" cy="203132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l-GR" b="1" dirty="0"/>
              <a:t>Ποιότητα Πληροφοριών</a:t>
            </a:r>
          </a:p>
          <a:p>
            <a:pPr>
              <a:buFontTx/>
              <a:buChar char="-"/>
            </a:pPr>
            <a:r>
              <a:rPr lang="el-GR" dirty="0"/>
              <a:t>Ακρίβεια περιεχομένου</a:t>
            </a:r>
          </a:p>
          <a:p>
            <a:pPr>
              <a:buFontTx/>
              <a:buChar char="-"/>
            </a:pPr>
            <a:r>
              <a:rPr lang="el-GR" dirty="0"/>
              <a:t> Πρόσφατες πληροφορίες</a:t>
            </a:r>
          </a:p>
          <a:p>
            <a:pPr>
              <a:buFontTx/>
              <a:buChar char="-"/>
            </a:pPr>
            <a:r>
              <a:rPr lang="el-GR" dirty="0"/>
              <a:t> Τρόπος παρουσίασης πληροφοριών (οπτική παρουσίαση προϊόντων)</a:t>
            </a:r>
          </a:p>
          <a:p>
            <a:pPr>
              <a:buFontTx/>
              <a:buChar char="-"/>
            </a:pPr>
            <a:r>
              <a:rPr lang="el-GR" dirty="0"/>
              <a:t>Πληρότητα περιεχομένου (αναλυτική περιγραφή προϊόντων)</a:t>
            </a:r>
          </a:p>
        </p:txBody>
      </p:sp>
      <p:sp>
        <p:nvSpPr>
          <p:cNvPr id="7" name="6 - TextBox"/>
          <p:cNvSpPr txBox="1"/>
          <p:nvPr/>
        </p:nvSpPr>
        <p:spPr>
          <a:xfrm>
            <a:off x="0" y="2924944"/>
            <a:ext cx="4176464" cy="203132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l-GR" b="1" dirty="0"/>
              <a:t>Ποιότητα Συστήματος</a:t>
            </a:r>
          </a:p>
          <a:p>
            <a:pPr>
              <a:buFontTx/>
              <a:buChar char="-"/>
            </a:pPr>
            <a:r>
              <a:rPr lang="el-GR" dirty="0"/>
              <a:t>Ασφάλεια και Προστασία Προσωπικών Δεδομένων</a:t>
            </a:r>
          </a:p>
          <a:p>
            <a:pPr>
              <a:buFontTx/>
              <a:buChar char="-"/>
            </a:pPr>
            <a:r>
              <a:rPr lang="el-GR" dirty="0"/>
              <a:t> Απλοποιημένος Σχεδιασμός</a:t>
            </a:r>
          </a:p>
          <a:p>
            <a:pPr>
              <a:buFontTx/>
              <a:buChar char="-"/>
            </a:pPr>
            <a:r>
              <a:rPr lang="el-GR" dirty="0"/>
              <a:t> Ευκολία στην πλοήγηση</a:t>
            </a:r>
          </a:p>
          <a:p>
            <a:pPr>
              <a:buFontTx/>
              <a:buChar char="-"/>
            </a:pPr>
            <a:r>
              <a:rPr lang="el-GR" dirty="0"/>
              <a:t> Ευκολία στη χρήση</a:t>
            </a:r>
          </a:p>
          <a:p>
            <a:pPr>
              <a:buFontTx/>
              <a:buChar char="-"/>
            </a:pPr>
            <a:r>
              <a:rPr lang="el-GR" dirty="0"/>
              <a:t> Συνέπεια στην Ιστοσελίδα</a:t>
            </a:r>
          </a:p>
        </p:txBody>
      </p:sp>
      <p:sp>
        <p:nvSpPr>
          <p:cNvPr id="8" name="7 - TextBox"/>
          <p:cNvSpPr txBox="1"/>
          <p:nvPr/>
        </p:nvSpPr>
        <p:spPr>
          <a:xfrm>
            <a:off x="3227572" y="4309220"/>
            <a:ext cx="5328592" cy="258532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l-GR" b="1" dirty="0"/>
              <a:t>Ποιότητα Υπηρεσίας - Εξυπηρέτησης</a:t>
            </a:r>
          </a:p>
          <a:p>
            <a:pPr>
              <a:buFontTx/>
              <a:buChar char="-"/>
            </a:pPr>
            <a:r>
              <a:rPr lang="el-GR" dirty="0"/>
              <a:t>Ευελιξία (χρεώσεις – παράδοση)</a:t>
            </a:r>
          </a:p>
          <a:p>
            <a:pPr>
              <a:buFontTx/>
              <a:buChar char="-"/>
            </a:pPr>
            <a:r>
              <a:rPr lang="el-GR" dirty="0"/>
              <a:t> Ακρίβεια στις ημερομηνίες παράδοσης</a:t>
            </a:r>
          </a:p>
          <a:p>
            <a:pPr>
              <a:buFontTx/>
              <a:buChar char="-"/>
            </a:pPr>
            <a:r>
              <a:rPr lang="el-GR" dirty="0"/>
              <a:t> Κατάσταση προϊόντων που παραλαμβάνονται</a:t>
            </a:r>
          </a:p>
          <a:p>
            <a:pPr>
              <a:buFontTx/>
              <a:buChar char="-"/>
            </a:pPr>
            <a:r>
              <a:rPr lang="el-GR" dirty="0"/>
              <a:t> Επικοινωνία μετά την αγορά (διαθεσιμότητα)</a:t>
            </a:r>
          </a:p>
          <a:p>
            <a:pPr>
              <a:buFontTx/>
              <a:buChar char="-"/>
            </a:pPr>
            <a:r>
              <a:rPr lang="el-GR" dirty="0"/>
              <a:t> Δίκαιες πολιτικές και διαδικασίες</a:t>
            </a:r>
          </a:p>
          <a:p>
            <a:pPr>
              <a:buFontTx/>
              <a:buChar char="-"/>
            </a:pPr>
            <a:r>
              <a:rPr lang="el-GR" dirty="0"/>
              <a:t> Αποζημίωση – Απολογία (σε περίπτωση λάθους_</a:t>
            </a:r>
          </a:p>
        </p:txBody>
      </p:sp>
      <p:cxnSp>
        <p:nvCxnSpPr>
          <p:cNvPr id="11" name="10 - Ευθύγραμμο βέλος σύνδεσης"/>
          <p:cNvCxnSpPr/>
          <p:nvPr/>
        </p:nvCxnSpPr>
        <p:spPr>
          <a:xfrm>
            <a:off x="6047658" y="3052474"/>
            <a:ext cx="1584176"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12 - Ευθύγραμμο βέλος σύνδεσης"/>
          <p:cNvCxnSpPr>
            <a:stCxn id="7" idx="3"/>
          </p:cNvCxnSpPr>
          <p:nvPr/>
        </p:nvCxnSpPr>
        <p:spPr>
          <a:xfrm>
            <a:off x="4176464" y="3940607"/>
            <a:ext cx="3707904" cy="20847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14 - Ευθύγραμμο βέλος σύνδεσης"/>
          <p:cNvCxnSpPr/>
          <p:nvPr/>
        </p:nvCxnSpPr>
        <p:spPr>
          <a:xfrm flipV="1">
            <a:off x="7812360" y="4365104"/>
            <a:ext cx="288032"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15 - TextBox"/>
          <p:cNvSpPr txBox="1"/>
          <p:nvPr/>
        </p:nvSpPr>
        <p:spPr>
          <a:xfrm>
            <a:off x="7740352" y="3789040"/>
            <a:ext cx="1403648" cy="646331"/>
          </a:xfrm>
          <a:prstGeom prst="rect">
            <a:avLst/>
          </a:prstGeom>
          <a:noFill/>
        </p:spPr>
        <p:txBody>
          <a:bodyPr wrap="square" rtlCol="0">
            <a:spAutoFit/>
          </a:bodyPr>
          <a:lstStyle/>
          <a:p>
            <a:pPr algn="ctr"/>
            <a:r>
              <a:rPr lang="el-GR" b="1" dirty="0"/>
              <a:t>Ικανοποίηση με ΗΚ</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Κίνητρα - Αγοραστική Αξία</a:t>
            </a:r>
          </a:p>
        </p:txBody>
      </p:sp>
      <p:sp>
        <p:nvSpPr>
          <p:cNvPr id="3" name="2 - Θέση περιεχομένου"/>
          <p:cNvSpPr>
            <a:spLocks noGrp="1"/>
          </p:cNvSpPr>
          <p:nvPr>
            <p:ph idx="1"/>
          </p:nvPr>
        </p:nvSpPr>
        <p:spPr/>
        <p:txBody>
          <a:bodyPr/>
          <a:lstStyle/>
          <a:p>
            <a:pPr lvl="1"/>
            <a:r>
              <a:rPr lang="el-GR" dirty="0"/>
              <a:t>Χρηστική (</a:t>
            </a:r>
            <a:r>
              <a:rPr lang="en-US" dirty="0"/>
              <a:t>utilitarian): </a:t>
            </a:r>
            <a:endParaRPr lang="el-GR" dirty="0"/>
          </a:p>
          <a:p>
            <a:pPr lvl="2"/>
            <a:r>
              <a:rPr lang="el-GR" dirty="0"/>
              <a:t>οι αγορές πραγματοποιούνται για χρηστικούς λόγους </a:t>
            </a:r>
          </a:p>
          <a:p>
            <a:pPr lvl="2"/>
            <a:r>
              <a:rPr lang="el-GR" dirty="0"/>
              <a:t>για να λύσει ο αγοραστής καταναλωτικά προβλήματα, ή </a:t>
            </a:r>
          </a:p>
          <a:p>
            <a:pPr lvl="2"/>
            <a:r>
              <a:rPr lang="el-GR" dirty="0"/>
              <a:t>να αγοράσει προϊόντα/υπηρεσίες που χρειάζεται</a:t>
            </a:r>
            <a:endParaRPr lang="en-US" dirty="0"/>
          </a:p>
          <a:p>
            <a:pPr lvl="1"/>
            <a:r>
              <a:rPr lang="el-GR" dirty="0"/>
              <a:t>Ηδονική (</a:t>
            </a:r>
            <a:r>
              <a:rPr lang="en-US" dirty="0"/>
              <a:t>hedonic)</a:t>
            </a:r>
            <a:endParaRPr lang="el-GR" dirty="0"/>
          </a:p>
          <a:p>
            <a:pPr lvl="2"/>
            <a:r>
              <a:rPr lang="el-GR" dirty="0"/>
              <a:t>Ευχαρίστηση</a:t>
            </a:r>
          </a:p>
          <a:p>
            <a:pPr lvl="2"/>
            <a:r>
              <a:rPr lang="el-GR" dirty="0"/>
              <a:t>Απόλαυση</a:t>
            </a:r>
          </a:p>
          <a:p>
            <a:pPr lvl="2"/>
            <a:r>
              <a:rPr lang="el-GR" dirty="0"/>
              <a:t>Την εμπειρία της όλης διαδικασίας του </a:t>
            </a:r>
            <a:r>
              <a:rPr lang="en-US" dirty="0"/>
              <a:t>shopping</a:t>
            </a:r>
          </a:p>
          <a:p>
            <a:pPr lvl="2"/>
            <a:endParaRPr lang="el-GR" dirty="0"/>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274638"/>
            <a:ext cx="9144000" cy="1143000"/>
          </a:xfrm>
        </p:spPr>
        <p:txBody>
          <a:bodyPr>
            <a:normAutofit fontScale="90000"/>
          </a:bodyPr>
          <a:lstStyle/>
          <a:p>
            <a:r>
              <a:rPr lang="el-GR" dirty="0"/>
              <a:t>Κίνητρα – Τύποι Ηδονικού </a:t>
            </a:r>
            <a:r>
              <a:rPr lang="en-US" dirty="0"/>
              <a:t>Shopping</a:t>
            </a:r>
            <a:br>
              <a:rPr lang="en-US" dirty="0"/>
            </a:br>
            <a:r>
              <a:rPr lang="en-US" dirty="0"/>
              <a:t>Arnold and Reynolds (2003)</a:t>
            </a:r>
            <a:endParaRPr lang="el-GR" dirty="0"/>
          </a:p>
        </p:txBody>
      </p:sp>
      <p:sp>
        <p:nvSpPr>
          <p:cNvPr id="3" name="2 - Θέση περιεχομένου"/>
          <p:cNvSpPr>
            <a:spLocks noGrp="1"/>
          </p:cNvSpPr>
          <p:nvPr>
            <p:ph idx="1"/>
          </p:nvPr>
        </p:nvSpPr>
        <p:spPr>
          <a:xfrm>
            <a:off x="457200" y="1600200"/>
            <a:ext cx="8229600" cy="4925144"/>
          </a:xfrm>
        </p:spPr>
        <p:txBody>
          <a:bodyPr>
            <a:normAutofit fontScale="92500" lnSpcReduction="10000"/>
          </a:bodyPr>
          <a:lstStyle/>
          <a:p>
            <a:r>
              <a:rPr lang="el-GR" b="1" i="1" dirty="0"/>
              <a:t>Αίσθημα Περιπέτειας </a:t>
            </a:r>
            <a:r>
              <a:rPr lang="el-GR" dirty="0"/>
              <a:t>(</a:t>
            </a:r>
            <a:r>
              <a:rPr lang="en-US" dirty="0"/>
              <a:t>adventure shopping): </a:t>
            </a:r>
            <a:r>
              <a:rPr lang="el-GR" dirty="0"/>
              <a:t>διέγερση αισθήσεων, αίσθηση ότι, ο καταναλωτής βρίσκεται σε άλλο κόσμο.</a:t>
            </a:r>
          </a:p>
          <a:p>
            <a:endParaRPr lang="el-GR" dirty="0"/>
          </a:p>
          <a:p>
            <a:r>
              <a:rPr lang="el-GR" b="1" i="1" dirty="0"/>
              <a:t>Κοινωνικοποίηση</a:t>
            </a:r>
            <a:r>
              <a:rPr lang="el-GR" dirty="0"/>
              <a:t> (</a:t>
            </a:r>
            <a:r>
              <a:rPr lang="en-US" dirty="0"/>
              <a:t>social </a:t>
            </a:r>
            <a:r>
              <a:rPr lang="en-US" dirty="0" err="1"/>
              <a:t>shoppping</a:t>
            </a:r>
            <a:r>
              <a:rPr lang="en-US" dirty="0"/>
              <a:t>)</a:t>
            </a:r>
            <a:r>
              <a:rPr lang="el-GR" dirty="0"/>
              <a:t>: ψώνια με φίλους και οικογένεια, ψώνια για να έρθει ο καταναλωτής σε επαφή με άλλους ανθρώπους (π.χ. άλλους πελάτες, εργαζομένους).</a:t>
            </a:r>
          </a:p>
          <a:p>
            <a:endParaRPr lang="el-GR" dirty="0"/>
          </a:p>
          <a:p>
            <a:r>
              <a:rPr lang="el-GR" b="1" i="1" dirty="0"/>
              <a:t>Ανταμοιβή</a:t>
            </a:r>
            <a:r>
              <a:rPr lang="en-US" dirty="0"/>
              <a:t> (gratification shopping)</a:t>
            </a:r>
            <a:r>
              <a:rPr lang="el-GR" dirty="0"/>
              <a:t>: ψώνια για μείωση του άγχους, για να ξεχάσει ο καταναλωτής τα προβλήματά του.</a:t>
            </a:r>
          </a:p>
          <a:p>
            <a:endParaRPr lang="en-US" dirty="0"/>
          </a:p>
          <a:p>
            <a:r>
              <a:rPr lang="el-GR" b="1" i="1" dirty="0"/>
              <a:t>Ιδέες</a:t>
            </a:r>
            <a:r>
              <a:rPr lang="el-GR" dirty="0"/>
              <a:t> (</a:t>
            </a:r>
            <a:r>
              <a:rPr lang="en-US" dirty="0"/>
              <a:t>idea shopping)</a:t>
            </a:r>
            <a:r>
              <a:rPr lang="el-GR" dirty="0"/>
              <a:t>: ψώνια για να πάρει μια ιδέα ο καταναλωτής για τις νέες τάσεις, τελευταία λέξη μόδας, να μάθει για νέα προϊόντα, καινοτομίες</a:t>
            </a:r>
            <a:r>
              <a:rPr lang="en-US" dirty="0"/>
              <a:t>.</a:t>
            </a:r>
            <a:endParaRPr lang="el-GR" dirty="0"/>
          </a:p>
          <a:p>
            <a:endParaRPr lang="en-US" dirty="0"/>
          </a:p>
          <a:p>
            <a:r>
              <a:rPr lang="el-GR" b="1" i="1" dirty="0"/>
              <a:t>Αξία</a:t>
            </a:r>
            <a:r>
              <a:rPr lang="el-GR" dirty="0"/>
              <a:t> (</a:t>
            </a:r>
            <a:r>
              <a:rPr lang="en-US" dirty="0"/>
              <a:t>value shopping)</a:t>
            </a:r>
            <a:r>
              <a:rPr lang="el-GR" dirty="0"/>
              <a:t>: κυνήγι προσφορών, «πρόκληση» ή «παιχνίδι» για την εύρεση του σωστού προϊόντος. </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0"/>
            <a:ext cx="8229600" cy="1143000"/>
          </a:xfrm>
        </p:spPr>
        <p:txBody>
          <a:bodyPr/>
          <a:lstStyle/>
          <a:p>
            <a:r>
              <a:rPr lang="el-GR" dirty="0"/>
              <a:t>Τυπολογίες αγοραστών</a:t>
            </a:r>
          </a:p>
        </p:txBody>
      </p:sp>
      <p:sp>
        <p:nvSpPr>
          <p:cNvPr id="3" name="2 - Θέση περιεχομένου"/>
          <p:cNvSpPr>
            <a:spLocks noGrp="1"/>
          </p:cNvSpPr>
          <p:nvPr>
            <p:ph idx="1"/>
          </p:nvPr>
        </p:nvSpPr>
        <p:spPr>
          <a:xfrm>
            <a:off x="457200" y="1268760"/>
            <a:ext cx="8229600" cy="5645224"/>
          </a:xfrm>
        </p:spPr>
        <p:txBody>
          <a:bodyPr>
            <a:normAutofit fontScale="92500" lnSpcReduction="20000"/>
          </a:bodyPr>
          <a:lstStyle/>
          <a:p>
            <a:r>
              <a:rPr lang="en-US" dirty="0"/>
              <a:t>Darden and Ashton (1974-1975) – </a:t>
            </a:r>
            <a:r>
              <a:rPr lang="el-GR" dirty="0"/>
              <a:t>Αγοραστές </a:t>
            </a:r>
            <a:r>
              <a:rPr lang="en-US" dirty="0"/>
              <a:t>super market</a:t>
            </a:r>
            <a:endParaRPr lang="el-GR" dirty="0"/>
          </a:p>
          <a:p>
            <a:endParaRPr lang="en-US" dirty="0"/>
          </a:p>
          <a:p>
            <a:pPr lvl="1"/>
            <a:r>
              <a:rPr lang="el-GR" b="1" dirty="0"/>
              <a:t>Απαθής</a:t>
            </a:r>
            <a:r>
              <a:rPr lang="el-GR" dirty="0"/>
              <a:t> (22%) δεν ενδιαφέρεται για κάποιο χαρακτηριστικό του καταστήματος.</a:t>
            </a:r>
          </a:p>
          <a:p>
            <a:pPr lvl="1"/>
            <a:endParaRPr lang="el-GR" dirty="0"/>
          </a:p>
          <a:p>
            <a:pPr lvl="1"/>
            <a:r>
              <a:rPr lang="el-GR" b="1" dirty="0"/>
              <a:t>Απαιτητικός</a:t>
            </a:r>
            <a:r>
              <a:rPr lang="el-GR" dirty="0"/>
              <a:t> (8.6%): απαιτεί ποιοτικά προϊόντα σε καλές και ανταγωνιστικές τιμές.</a:t>
            </a:r>
          </a:p>
          <a:p>
            <a:pPr lvl="1"/>
            <a:endParaRPr lang="el-GR" dirty="0"/>
          </a:p>
          <a:p>
            <a:pPr lvl="1"/>
            <a:r>
              <a:rPr lang="el-GR" dirty="0"/>
              <a:t>Π</a:t>
            </a:r>
            <a:r>
              <a:rPr lang="el-GR" b="1" dirty="0"/>
              <a:t>οιοτικός</a:t>
            </a:r>
            <a:r>
              <a:rPr lang="el-GR" dirty="0"/>
              <a:t> (19%): θέλει φρέσκα προϊόντα ποιότητας.</a:t>
            </a:r>
          </a:p>
          <a:p>
            <a:pPr lvl="1"/>
            <a:endParaRPr lang="el-GR" dirty="0"/>
          </a:p>
          <a:p>
            <a:pPr lvl="1"/>
            <a:r>
              <a:rPr lang="el-GR" b="1" dirty="0"/>
              <a:t>Ιδιότροπος</a:t>
            </a:r>
            <a:r>
              <a:rPr lang="el-GR" dirty="0"/>
              <a:t> (15%): θέλει πεντακάθαρους χώρους στο κατάστημα και ποικιλία μαρκών.</a:t>
            </a:r>
          </a:p>
          <a:p>
            <a:pPr lvl="1"/>
            <a:endParaRPr lang="el-GR" dirty="0"/>
          </a:p>
          <a:p>
            <a:pPr lvl="1"/>
            <a:r>
              <a:rPr lang="el-GR" b="1" dirty="0"/>
              <a:t>Αυτός που προτιμά εκπτωτικά κουπόνια </a:t>
            </a:r>
            <a:r>
              <a:rPr lang="el-GR" dirty="0"/>
              <a:t>(12%): να κερδίζει εκπτώσεις και </a:t>
            </a:r>
            <a:r>
              <a:rPr lang="el-GR" dirty="0" err="1"/>
              <a:t>δωροεπιταγές</a:t>
            </a:r>
            <a:r>
              <a:rPr lang="el-GR" dirty="0"/>
              <a:t> μέσα στο κατάστημα.</a:t>
            </a:r>
          </a:p>
          <a:p>
            <a:pPr lvl="1"/>
            <a:endParaRPr lang="el-GR" dirty="0"/>
          </a:p>
          <a:p>
            <a:pPr lvl="1"/>
            <a:r>
              <a:rPr lang="el-GR" b="1" dirty="0"/>
              <a:t>Αυτός που προτιμά τα κοντινά καταστήματα </a:t>
            </a:r>
            <a:r>
              <a:rPr lang="el-GR" dirty="0"/>
              <a:t>(15%): βασικό χαρακτηριστικό είναι η βολική τοποθεσία.</a:t>
            </a:r>
          </a:p>
          <a:p>
            <a:pPr lvl="1"/>
            <a:endParaRPr lang="el-GR" dirty="0"/>
          </a:p>
          <a:p>
            <a:pPr lvl="1"/>
            <a:r>
              <a:rPr lang="el-GR" b="1" dirty="0"/>
              <a:t>Αυτός που αντιπαθεί τα κουπόνια </a:t>
            </a:r>
            <a:r>
              <a:rPr lang="el-GR" dirty="0"/>
              <a:t>(8%). Ψωνίζει από καταστήματα που δεν προσφέρουν κουπόνια – </a:t>
            </a:r>
            <a:r>
              <a:rPr lang="el-GR" dirty="0" err="1"/>
              <a:t>δωροεπιταγές</a:t>
            </a:r>
            <a:r>
              <a:rPr lang="el-GR" dirty="0"/>
              <a:t> κ.λπ.</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Τυπολογία αγοραστών</a:t>
            </a:r>
          </a:p>
        </p:txBody>
      </p:sp>
      <p:sp>
        <p:nvSpPr>
          <p:cNvPr id="3" name="2 - Θέση περιεχομένου"/>
          <p:cNvSpPr>
            <a:spLocks noGrp="1"/>
          </p:cNvSpPr>
          <p:nvPr>
            <p:ph idx="1"/>
          </p:nvPr>
        </p:nvSpPr>
        <p:spPr/>
        <p:txBody>
          <a:bodyPr/>
          <a:lstStyle/>
          <a:p>
            <a:r>
              <a:rPr lang="en-US" dirty="0"/>
              <a:t>Sit et al. (2003)</a:t>
            </a:r>
          </a:p>
          <a:p>
            <a:pPr lvl="1"/>
            <a:r>
              <a:rPr lang="en-US" dirty="0"/>
              <a:t>O </a:t>
            </a:r>
            <a:r>
              <a:rPr lang="el-GR" dirty="0"/>
              <a:t>σοβαρός αγοραστής</a:t>
            </a:r>
            <a:r>
              <a:rPr lang="en-US" dirty="0"/>
              <a:t> (</a:t>
            </a:r>
            <a:r>
              <a:rPr lang="el-GR" dirty="0"/>
              <a:t>ασφάλεια)</a:t>
            </a:r>
          </a:p>
          <a:p>
            <a:pPr lvl="1"/>
            <a:r>
              <a:rPr lang="el-GR" dirty="0"/>
              <a:t>Ο αγοραστής της ψυχαγωγίας</a:t>
            </a:r>
          </a:p>
          <a:p>
            <a:pPr lvl="1"/>
            <a:r>
              <a:rPr lang="el-GR" dirty="0"/>
              <a:t>Ο απαιτητικός αγοραστής</a:t>
            </a:r>
          </a:p>
          <a:p>
            <a:pPr lvl="1"/>
            <a:r>
              <a:rPr lang="el-GR" dirty="0"/>
              <a:t>Ο αγοραστής της ευκολίας</a:t>
            </a:r>
          </a:p>
          <a:p>
            <a:pPr lvl="1"/>
            <a:r>
              <a:rPr lang="el-GR" dirty="0"/>
              <a:t>Ο απαθής αγοραστής</a:t>
            </a:r>
          </a:p>
          <a:p>
            <a:pPr lvl="1"/>
            <a:r>
              <a:rPr lang="el-GR" dirty="0"/>
              <a:t>Ο αγοραστής της εξυπηρέτησης</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Αγορές</a:t>
            </a:r>
          </a:p>
        </p:txBody>
      </p:sp>
      <p:sp>
        <p:nvSpPr>
          <p:cNvPr id="3" name="2 - Θέση περιεχομένου"/>
          <p:cNvSpPr>
            <a:spLocks noGrp="1"/>
          </p:cNvSpPr>
          <p:nvPr>
            <p:ph idx="1"/>
          </p:nvPr>
        </p:nvSpPr>
        <p:spPr/>
        <p:txBody>
          <a:bodyPr/>
          <a:lstStyle/>
          <a:p>
            <a:r>
              <a:rPr lang="el-GR" dirty="0"/>
              <a:t>Προγραμματισμένες</a:t>
            </a:r>
            <a:r>
              <a:rPr lang="en-US" dirty="0"/>
              <a:t>: </a:t>
            </a:r>
            <a:r>
              <a:rPr lang="el-GR" dirty="0"/>
              <a:t>λίστα για ψώνια </a:t>
            </a:r>
          </a:p>
          <a:p>
            <a:pPr lvl="1"/>
            <a:r>
              <a:rPr lang="el-GR" dirty="0"/>
              <a:t>Ειδικά προγραμματισμένες (συγκεκριμένες μάρκες)</a:t>
            </a:r>
          </a:p>
          <a:p>
            <a:pPr lvl="1"/>
            <a:r>
              <a:rPr lang="el-GR" dirty="0"/>
              <a:t>Γενικά προγραμματισμένες (συγκεκριμένα προϊόντα όχι όμως μάρκες)</a:t>
            </a:r>
          </a:p>
          <a:p>
            <a:r>
              <a:rPr lang="el-GR" dirty="0"/>
              <a:t>Μη προγραμματισμένες αγορές: αποφασίζουν μέσα στο κατάστημα.</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Άδεια Ράφια (</a:t>
            </a:r>
            <a:r>
              <a:rPr lang="en-US" dirty="0"/>
              <a:t>Out-of-Stock)</a:t>
            </a:r>
            <a:endParaRPr lang="el-GR" dirty="0"/>
          </a:p>
        </p:txBody>
      </p:sp>
      <p:sp>
        <p:nvSpPr>
          <p:cNvPr id="3" name="2 - Θέση περιεχομένου"/>
          <p:cNvSpPr>
            <a:spLocks noGrp="1"/>
          </p:cNvSpPr>
          <p:nvPr>
            <p:ph idx="1"/>
          </p:nvPr>
        </p:nvSpPr>
        <p:spPr>
          <a:xfrm>
            <a:off x="457200" y="1600200"/>
            <a:ext cx="8229600" cy="4997152"/>
          </a:xfrm>
        </p:spPr>
        <p:txBody>
          <a:bodyPr>
            <a:normAutofit fontScale="85000" lnSpcReduction="20000"/>
          </a:bodyPr>
          <a:lstStyle/>
          <a:p>
            <a:r>
              <a:rPr lang="el-GR" dirty="0"/>
              <a:t>Επιπτώσεις σε αγοραστική συμπεριφορά</a:t>
            </a:r>
          </a:p>
          <a:p>
            <a:pPr lvl="1"/>
            <a:r>
              <a:rPr lang="el-GR" dirty="0"/>
              <a:t>Υποκατάσταση μάρκας στο αρχικό κατάστημα.</a:t>
            </a:r>
          </a:p>
          <a:p>
            <a:pPr lvl="1"/>
            <a:r>
              <a:rPr lang="el-GR" dirty="0"/>
              <a:t>Καθυστέρηση αγοράς προϊόντος ή μάρκας μέχρι να την ξανά διαθέσει το αρχικό κατάστημα.</a:t>
            </a:r>
          </a:p>
          <a:p>
            <a:pPr lvl="1"/>
            <a:r>
              <a:rPr lang="el-GR" dirty="0"/>
              <a:t>Ακύρωση της αγοράς</a:t>
            </a:r>
          </a:p>
          <a:p>
            <a:pPr lvl="1"/>
            <a:r>
              <a:rPr lang="el-GR" dirty="0"/>
              <a:t>Αγορά μάρκας από άλλο κατάστημα (δε σημαίνει ότι, θα συνεχίζει να το αγοράζει από το άλλο κατάστημα)</a:t>
            </a:r>
          </a:p>
          <a:p>
            <a:pPr lvl="1"/>
            <a:endParaRPr lang="el-GR" dirty="0"/>
          </a:p>
          <a:p>
            <a:r>
              <a:rPr lang="el-GR" dirty="0"/>
              <a:t>Επιπτώσεις σε προφορική συμπεριφορά</a:t>
            </a:r>
          </a:p>
          <a:p>
            <a:pPr lvl="1"/>
            <a:r>
              <a:rPr lang="el-GR" dirty="0"/>
              <a:t>Αρνητικός σχολιασμός σε φίλους, συγγενείς, κ.λπ.</a:t>
            </a:r>
          </a:p>
          <a:p>
            <a:pPr lvl="1"/>
            <a:r>
              <a:rPr lang="el-GR" dirty="0"/>
              <a:t>Θετικός σχολιασμός του άλλου καταστήματος</a:t>
            </a:r>
          </a:p>
          <a:p>
            <a:pPr lvl="1"/>
            <a:r>
              <a:rPr lang="el-GR" dirty="0"/>
              <a:t>Θετικά σχόλια για υποκατάστατο προϊόν</a:t>
            </a:r>
          </a:p>
          <a:p>
            <a:pPr lvl="1"/>
            <a:endParaRPr lang="el-GR" dirty="0"/>
          </a:p>
          <a:p>
            <a:r>
              <a:rPr lang="el-GR" dirty="0"/>
              <a:t>Αλλαγή στάσεων</a:t>
            </a:r>
          </a:p>
          <a:p>
            <a:pPr lvl="1"/>
            <a:r>
              <a:rPr lang="el-GR" dirty="0"/>
              <a:t>Λιγότερο θετική στάση για το αρχικό κατάστημα </a:t>
            </a:r>
          </a:p>
          <a:p>
            <a:pPr lvl="1"/>
            <a:r>
              <a:rPr lang="el-GR" dirty="0"/>
              <a:t>Θετικότερο για το άλλο κατάστημα</a:t>
            </a:r>
          </a:p>
          <a:p>
            <a:pPr lvl="1"/>
            <a:r>
              <a:rPr lang="el-GR" dirty="0"/>
              <a:t>Θετικότερη για το υποκατάστατο αν τον ικανοποιήσει</a:t>
            </a:r>
          </a:p>
          <a:p>
            <a:pPr lvl="1"/>
            <a:endParaRPr lang="el-GR" dirty="0"/>
          </a:p>
        </p:txBody>
      </p:sp>
    </p:spTree>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TM02892315[[fn=Wisp]]</Template>
  <TotalTime>1438</TotalTime>
  <Words>2445</Words>
  <Application>Microsoft Office PowerPoint</Application>
  <PresentationFormat>On-screen Show (4:3)</PresentationFormat>
  <Paragraphs>350</Paragraphs>
  <Slides>38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38</vt:i4>
      </vt:variant>
    </vt:vector>
  </HeadingPairs>
  <TitlesOfParts>
    <vt:vector size="43" baseType="lpstr">
      <vt:lpstr>Arial</vt:lpstr>
      <vt:lpstr>Century Gothic</vt:lpstr>
      <vt:lpstr>Wingdings</vt:lpstr>
      <vt:lpstr>Wingdings 3</vt:lpstr>
      <vt:lpstr>Wisp</vt:lpstr>
      <vt:lpstr>Επιλογή Καταστήματος &amp; Αγοραστική Συμπεριφορά</vt:lpstr>
      <vt:lpstr>Παράγοντες που επηρεάζουν την επιλογή καταστήματος</vt:lpstr>
      <vt:lpstr>Γιατί οι άνθρωποι  πηγαίνουν για ψώνια;</vt:lpstr>
      <vt:lpstr>Κίνητρα - Αγοραστική Αξία</vt:lpstr>
      <vt:lpstr>Κίνητρα – Τύποι Ηδονικού Shopping Arnold and Reynolds (2003)</vt:lpstr>
      <vt:lpstr>Τυπολογίες αγοραστών</vt:lpstr>
      <vt:lpstr>Τυπολογία αγοραστών</vt:lpstr>
      <vt:lpstr>Αγορές</vt:lpstr>
      <vt:lpstr>Άδεια Ράφια (Out-of-Stock)</vt:lpstr>
      <vt:lpstr>Αγοραστές σε κρίση</vt:lpstr>
      <vt:lpstr>Εικόνα καταστήματος</vt:lpstr>
      <vt:lpstr>Παράγοντες επιλογής καταστήματος</vt:lpstr>
      <vt:lpstr>Στρατηγικές Merchandising</vt:lpstr>
      <vt:lpstr>Aτμόσφαιρα καταστήματος</vt:lpstr>
      <vt:lpstr>Ατμόσφαιρα Καταστήματος</vt:lpstr>
      <vt:lpstr>Μουσική και Άρωμα</vt:lpstr>
      <vt:lpstr>Καταναλωτικές διαδικασίες μετά την αγορά</vt:lpstr>
      <vt:lpstr>Γνωστική διαφωνία</vt:lpstr>
      <vt:lpstr>Γνωστική Διαφωνία</vt:lpstr>
      <vt:lpstr>Συναισθήματα και Συμπεριφορές</vt:lpstr>
      <vt:lpstr>Ικανοποίηση</vt:lpstr>
      <vt:lpstr>Δυσαρέσκεια</vt:lpstr>
      <vt:lpstr>Μοντέλο διάψευσης των προσδοκιών</vt:lpstr>
      <vt:lpstr>Αντιδράσεις  ικανοποιημένου πελάτη</vt:lpstr>
      <vt:lpstr>Αντιδράσεις δυσαρέσκειας</vt:lpstr>
      <vt:lpstr>Online δυσαρεστημένος καταναλωτής</vt:lpstr>
      <vt:lpstr>Απόρριψη προϊόντος</vt:lpstr>
      <vt:lpstr>Συμπεριφορά  Online Καταναλωτή</vt:lpstr>
      <vt:lpstr>Παράγοντες που Επηρεάζουν τις αποφάσεις του online καταναλωτή</vt:lpstr>
      <vt:lpstr>Παράγοντες που Επηρεάζουν τις αποφάσεις του online καταναλωτή</vt:lpstr>
      <vt:lpstr>Διαδικασία λήψης αγοραστικής απόφασης ηλεκτρονικού καταναλωτή</vt:lpstr>
      <vt:lpstr>Πριν τις ηλεκτρονικές αγορές:</vt:lpstr>
      <vt:lpstr>Για ποιους λόγους δεν αγοράζουν από ηλεκτρονικά καταστήματα: </vt:lpstr>
      <vt:lpstr>Νέες Στρατηγικές Μάρκετινγκ</vt:lpstr>
      <vt:lpstr>Χρήση Cookies</vt:lpstr>
      <vt:lpstr>Ηλεκτρονική Εμπιστοσύνη</vt:lpstr>
      <vt:lpstr>Ηλεκτρονική Εμπιστοσύνη</vt:lpstr>
      <vt:lpstr>Ηλεκτρονική Ικανοποίηση με ένα Ηλεκτρονικό Κατάστημα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Επιλογή Καταστήματος &amp; Αγοραστική Συμπεριφορά</dc:title>
  <dc:creator>Amalia</dc:creator>
  <cp:lastModifiedBy>Panagiotis Preventis</cp:lastModifiedBy>
  <cp:revision>17</cp:revision>
  <dcterms:created xsi:type="dcterms:W3CDTF">2016-05-23T11:34:58Z</dcterms:created>
  <dcterms:modified xsi:type="dcterms:W3CDTF">2025-05-29T09:38:27Z</dcterms:modified>
</cp:coreProperties>
</file>