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72" r:id="rId6"/>
    <p:sldId id="273" r:id="rId7"/>
    <p:sldId id="268" r:id="rId8"/>
    <p:sldId id="269" r:id="rId9"/>
    <p:sldId id="260" r:id="rId10"/>
    <p:sldId id="270" r:id="rId11"/>
    <p:sldId id="271" r:id="rId12"/>
    <p:sldId id="259" r:id="rId13"/>
    <p:sldId id="261" r:id="rId14"/>
    <p:sldId id="262" r:id="rId15"/>
    <p:sldId id="264" r:id="rId16"/>
    <p:sldId id="263" r:id="rId17"/>
    <p:sldId id="265" r:id="rId18"/>
    <p:sldId id="27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85852" y="3500438"/>
            <a:ext cx="6400800" cy="16002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Ενότητα </a:t>
            </a:r>
            <a:r>
              <a:rPr lang="el-GR" dirty="0" smtClean="0"/>
              <a:t>1</a:t>
            </a:r>
            <a:endParaRPr lang="el-GR" dirty="0" smtClean="0"/>
          </a:p>
          <a:p>
            <a:r>
              <a:rPr lang="el-GR" dirty="0" smtClean="0"/>
              <a:t>Μάθημα: Ψυχολογία της Υγείας</a:t>
            </a:r>
          </a:p>
          <a:p>
            <a:r>
              <a:rPr lang="el-GR" dirty="0" smtClean="0"/>
              <a:t>Διδάσκουσα: Δρ. Μαρία Κάλφα</a:t>
            </a:r>
          </a:p>
          <a:p>
            <a:r>
              <a:rPr lang="el-GR" dirty="0" smtClean="0"/>
              <a:t>2022-2023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Ψυχολογία της Υγείας: Μια εισαγωγή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643998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</a:rPr>
              <a:t> Δέκα </a:t>
            </a:r>
            <a:r>
              <a:rPr lang="el-GR" sz="2800" b="1" dirty="0" err="1" smtClean="0">
                <a:solidFill>
                  <a:schemeClr val="accent1">
                    <a:lumMod val="50000"/>
                  </a:schemeClr>
                </a:solidFill>
              </a:rPr>
              <a:t>σηµαντικότεροι</a:t>
            </a: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</a:rPr>
              <a:t>παράγοντες κινδύνου για την </a:t>
            </a:r>
            <a:r>
              <a:rPr lang="el-GR" sz="2800" b="1" dirty="0" err="1" smtClean="0">
                <a:solidFill>
                  <a:schemeClr val="accent1">
                    <a:lumMod val="50000"/>
                  </a:schemeClr>
                </a:solidFill>
              </a:rPr>
              <a:t>παγκόσµια</a:t>
            </a: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</a:rPr>
              <a:t>υγεία (κατά Π.Ο.Υ.) :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απίσχνανση (αποστέωση/</a:t>
            </a:r>
            <a:r>
              <a:rPr lang="el-GR" dirty="0" err="1" smtClean="0"/>
              <a:t>αδυνάτισμα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 smtClean="0"/>
              <a:t>µη ασφαλείς σεξουαλικές </a:t>
            </a:r>
            <a:r>
              <a:rPr lang="el-GR" dirty="0" smtClean="0"/>
              <a:t>πρακτικές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 smtClean="0"/>
              <a:t>υψηλή αρτηριακή </a:t>
            </a:r>
            <a:r>
              <a:rPr lang="el-GR" dirty="0" smtClean="0"/>
              <a:t>πίεση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κάπνισµα</a:t>
            </a:r>
            <a:r>
              <a:rPr lang="el-G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κατανάλωση αλκοόλ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µη </a:t>
            </a:r>
            <a:r>
              <a:rPr lang="el-GR" dirty="0" smtClean="0"/>
              <a:t>ασφαλές </a:t>
            </a:r>
            <a:r>
              <a:rPr lang="el-GR" dirty="0" err="1" smtClean="0"/>
              <a:t>πόσιµο</a:t>
            </a:r>
            <a:r>
              <a:rPr lang="el-GR" dirty="0" smtClean="0"/>
              <a:t> </a:t>
            </a:r>
            <a:r>
              <a:rPr lang="el-GR" dirty="0" smtClean="0"/>
              <a:t>νερό, αποχέτευση, συνθήκες υγιεινής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ανεπάρκεια σιδήρου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έλλειψη </a:t>
            </a:r>
            <a:r>
              <a:rPr lang="el-GR" dirty="0" smtClean="0"/>
              <a:t>φυσικής </a:t>
            </a:r>
            <a:r>
              <a:rPr lang="el-GR" dirty="0" smtClean="0"/>
              <a:t>άσκησης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</a:t>
            </a:r>
            <a:r>
              <a:rPr lang="el-GR" dirty="0" smtClean="0"/>
              <a:t>υψηλά επίπεδα χοληστερόλης 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παχυσαρκία.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3214686"/>
            <a:ext cx="8258204" cy="2805114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Οι παράγοντες αυτοί ευθύνονται για το 30% όλων των θανάτων </a:t>
            </a:r>
            <a:r>
              <a:rPr lang="el-GR" dirty="0" err="1" smtClean="0"/>
              <a:t>παγκοσµίως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1714488"/>
            <a:ext cx="642942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Τι είναι Υγεία;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71736" y="1857364"/>
            <a:ext cx="6115064" cy="416243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dirty="0" smtClean="0"/>
              <a:t>	Συνήθως</a:t>
            </a:r>
            <a:r>
              <a:rPr lang="el-GR" dirty="0" smtClean="0"/>
              <a:t>, αντιλαμβανόμαστε την υγεία ως την απουσία συμπτωμάτων, δυσφορίας ή πόνου, όταν αυτά μπορεί να υποδηλώνουν την ύπαρξη κάποιας ασθένειας ή άλλου προβλήματος υγείας. </a:t>
            </a:r>
            <a:endParaRPr lang="el-GR" dirty="0" smtClean="0"/>
          </a:p>
          <a:p>
            <a:pPr algn="just"/>
            <a:endParaRPr lang="el-GR" dirty="0" smtClean="0"/>
          </a:p>
          <a:p>
            <a:pPr algn="just">
              <a:buNone/>
            </a:pPr>
            <a:r>
              <a:rPr lang="el-GR" dirty="0" smtClean="0"/>
              <a:t>	Συχνά, </a:t>
            </a:r>
            <a:r>
              <a:rPr lang="el-GR" dirty="0" smtClean="0"/>
              <a:t>η υγεία γίνεται αντιληπτή ως μια κατάσταση αρμονίας ή ισορροπίας με συστατικά όπως η οργανική και η ψυχολογική ευεξία, η ελευθερία κινήσεων, οι καλές σχέσεις με τους άλλους κλπ (</a:t>
            </a:r>
            <a:r>
              <a:rPr lang="el-GR" dirty="0" err="1" smtClean="0"/>
              <a:t>Herzlich</a:t>
            </a:r>
            <a:r>
              <a:rPr lang="el-GR" dirty="0" smtClean="0"/>
              <a:t>, 1973).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928662" y="2000240"/>
            <a:ext cx="114300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928662" y="3643314"/>
            <a:ext cx="1143008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71472" y="785794"/>
            <a:ext cx="8115328" cy="5234006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Παγκόσμια Οργάνωση Υγείας (1948</a:t>
            </a:r>
            <a:r>
              <a:rPr lang="el-GR" dirty="0" smtClean="0"/>
              <a:t>):</a:t>
            </a:r>
          </a:p>
          <a:p>
            <a:pPr algn="ctr">
              <a:buNone/>
            </a:pPr>
            <a:endParaRPr lang="el-GR" dirty="0" smtClean="0"/>
          </a:p>
          <a:p>
            <a:pPr lvl="8" algn="just">
              <a:buNone/>
            </a:pPr>
            <a:r>
              <a:rPr lang="el-GR" b="1" dirty="0" smtClean="0"/>
              <a:t>		       </a:t>
            </a:r>
            <a:r>
              <a:rPr lang="el-GR" sz="3200" b="1" dirty="0" smtClean="0"/>
              <a:t>Υγεία</a:t>
            </a:r>
            <a:r>
              <a:rPr lang="el-GR" sz="3200" dirty="0" smtClean="0"/>
              <a:t> </a:t>
            </a:r>
          </a:p>
          <a:p>
            <a:pPr algn="ctr"/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i="1" dirty="0" smtClean="0"/>
              <a:t>«</a:t>
            </a:r>
            <a:r>
              <a:rPr lang="el-GR" i="1" dirty="0" smtClean="0"/>
              <a:t>κατάσταση πλήρους φυσικής, κοινωνικής και </a:t>
            </a:r>
            <a:r>
              <a:rPr lang="el-GR" i="1" dirty="0" smtClean="0"/>
              <a:t>ψυχικής </a:t>
            </a:r>
            <a:r>
              <a:rPr lang="el-GR" i="1" dirty="0" smtClean="0"/>
              <a:t>ευεξίας και όχι απλώς η απουσία ασθένειας ή αναπηρίας».</a:t>
            </a:r>
            <a:endParaRPr lang="el-GR" i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929058" y="2643182"/>
            <a:ext cx="85725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8186766" cy="530544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Για τους </a:t>
            </a:r>
            <a:r>
              <a:rPr lang="el-GR" dirty="0" err="1" smtClean="0"/>
              <a:t>Anderson</a:t>
            </a:r>
            <a:r>
              <a:rPr lang="el-GR" dirty="0" smtClean="0"/>
              <a:t> </a:t>
            </a:r>
            <a:r>
              <a:rPr lang="el-GR" dirty="0" smtClean="0"/>
              <a:t>&amp; </a:t>
            </a:r>
            <a:r>
              <a:rPr lang="el-GR" dirty="0" err="1" smtClean="0"/>
              <a:t>Anderson</a:t>
            </a:r>
            <a:r>
              <a:rPr lang="el-GR" dirty="0" smtClean="0"/>
              <a:t> (2003):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/>
              <a:t>προσωπική ευτυχία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Η ισότητα </a:t>
            </a:r>
          </a:p>
          <a:p>
            <a:r>
              <a:rPr lang="el-GR" dirty="0" smtClean="0"/>
              <a:t>Οι </a:t>
            </a:r>
            <a:r>
              <a:rPr lang="el-GR" dirty="0" smtClean="0"/>
              <a:t>καλές διαπροσωπικές </a:t>
            </a:r>
            <a:r>
              <a:rPr lang="el-GR" dirty="0" smtClean="0"/>
              <a:t>σχέσεις</a:t>
            </a:r>
          </a:p>
          <a:p>
            <a:r>
              <a:rPr lang="el-GR" dirty="0" smtClean="0"/>
              <a:t>  Η πίστη </a:t>
            </a:r>
          </a:p>
          <a:p>
            <a:r>
              <a:rPr lang="el-GR" dirty="0" smtClean="0"/>
              <a:t> Η απόδοση νοήματος στον κόσμο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42910" y="1071546"/>
            <a:ext cx="8043890" cy="494825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l-GR" dirty="0" smtClean="0"/>
              <a:t>Ο </a:t>
            </a:r>
            <a:r>
              <a:rPr lang="el-GR" dirty="0" err="1" smtClean="0"/>
              <a:t>Radley</a:t>
            </a:r>
            <a:r>
              <a:rPr lang="el-GR" dirty="0" smtClean="0"/>
              <a:t> (1994) διέκρινε μεταξύ των </a:t>
            </a:r>
            <a:r>
              <a:rPr lang="el-GR" dirty="0" smtClean="0"/>
              <a:t>όρων: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 </a:t>
            </a:r>
            <a:r>
              <a:rPr lang="el-GR" b="1" dirty="0" smtClean="0"/>
              <a:t>‘νόσος’ (‘</a:t>
            </a:r>
            <a:r>
              <a:rPr lang="el-GR" b="1" dirty="0" err="1" smtClean="0"/>
              <a:t>disease</a:t>
            </a:r>
            <a:r>
              <a:rPr lang="el-GR" b="1" dirty="0" smtClean="0"/>
              <a:t>’)</a:t>
            </a:r>
          </a:p>
          <a:p>
            <a:endParaRPr lang="el-GR" b="1" dirty="0" smtClean="0"/>
          </a:p>
          <a:p>
            <a:r>
              <a:rPr lang="el-GR" b="1" dirty="0" smtClean="0"/>
              <a:t> </a:t>
            </a:r>
            <a:r>
              <a:rPr lang="el-GR" b="1" dirty="0" smtClean="0"/>
              <a:t>‘αρρώστια’ ( ‘</a:t>
            </a:r>
            <a:r>
              <a:rPr lang="el-GR" b="1" dirty="0" err="1" smtClean="0"/>
              <a:t>illness</a:t>
            </a:r>
            <a:r>
              <a:rPr lang="el-GR" b="1" dirty="0" smtClean="0"/>
              <a:t>’) </a:t>
            </a:r>
            <a:endParaRPr lang="el-GR" b="1" dirty="0" smtClean="0"/>
          </a:p>
          <a:p>
            <a:endParaRPr lang="el-GR" b="1" dirty="0" smtClean="0"/>
          </a:p>
          <a:p>
            <a:r>
              <a:rPr lang="el-GR" b="1" dirty="0" smtClean="0"/>
              <a:t>‘ασθένεια’ </a:t>
            </a:r>
            <a:r>
              <a:rPr lang="el-GR" b="1" dirty="0" smtClean="0"/>
              <a:t>(‘</a:t>
            </a:r>
            <a:r>
              <a:rPr lang="el-GR" b="1" dirty="0" err="1" smtClean="0"/>
              <a:t>sickness</a:t>
            </a:r>
            <a:r>
              <a:rPr lang="el-GR" b="1" dirty="0" smtClean="0"/>
              <a:t>’). </a:t>
            </a:r>
          </a:p>
          <a:p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8186766" cy="592935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ΝΟΣΟΣ: </a:t>
            </a:r>
            <a:r>
              <a:rPr lang="el-GR" dirty="0" smtClean="0"/>
              <a:t>είναι </a:t>
            </a:r>
            <a:r>
              <a:rPr lang="el-GR" dirty="0" smtClean="0"/>
              <a:t>κάτι που οι ειδικοί (οι ιατροί, συνήθως) διαγιγνώσκουν και θεραπεύουν, όπως, π.χ., η γρίπη, ο καρκίνος, ένα καρδιακό πρόβλημα. Η νόσος αναφέρεται σε παθολογικές αλλαγές στο σώμα. </a:t>
            </a:r>
          </a:p>
          <a:p>
            <a:endParaRPr lang="el-GR" dirty="0" smtClean="0"/>
          </a:p>
          <a:p>
            <a:r>
              <a:rPr lang="el-GR" b="1" dirty="0" smtClean="0"/>
              <a:t>ΑΡΡΩΣΤΙΑ</a:t>
            </a:r>
            <a:r>
              <a:rPr lang="el-GR" dirty="0" smtClean="0"/>
              <a:t>: αφορά </a:t>
            </a:r>
            <a:r>
              <a:rPr lang="el-GR" dirty="0" smtClean="0"/>
              <a:t>την εμπειρία της νόσου και περιλαμβάνει τα αισθήματα που σχετίζονται με τις αλλαγές στο σώμα και τις συνέπειές τους. </a:t>
            </a:r>
          </a:p>
          <a:p>
            <a:endParaRPr lang="el-GR" dirty="0" smtClean="0"/>
          </a:p>
          <a:p>
            <a:r>
              <a:rPr lang="el-GR" b="1" dirty="0" smtClean="0"/>
              <a:t>ΑΣΘΕΝΕΙΑ</a:t>
            </a:r>
            <a:r>
              <a:rPr lang="el-GR" dirty="0" smtClean="0"/>
              <a:t>: μπορεί </a:t>
            </a:r>
            <a:r>
              <a:rPr lang="el-GR" dirty="0" smtClean="0"/>
              <a:t>να οριστεί ως μια ‘κοινωνική’ κατάσταση που αφορά εκείνους που οι άλλοι κρίνουν ως αρρώστους. Αναφέρεται, δηλαδή, σε μια ειδική θέση ή σε ένα ρόλο που το άτομο φέρει.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9144000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</a:rPr>
              <a:t>Προσεγγίσεις της υγείας και της 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</a:rPr>
              <a:t>ασθένειας</a:t>
            </a:r>
          </a:p>
          <a:p>
            <a:endParaRPr lang="el-GR" dirty="0" smtClean="0"/>
          </a:p>
          <a:p>
            <a:r>
              <a:rPr lang="el-GR" dirty="0" smtClean="0"/>
              <a:t>Κατά </a:t>
            </a:r>
            <a:r>
              <a:rPr lang="el-GR" dirty="0" smtClean="0"/>
              <a:t>την προϊστορική περίοδο οι άνθρωποι πιθανότατα πίστευαν ότι τα αίτια της ασθένειας ήταν διάφορα ‘κακά πνεύματα’, τα οποία εισέβαλαν στο άτομο και προκαλούσαν την ασθένεια.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 smtClean="0"/>
              <a:t>Ιπποκράτης, κατά τον 5ο αιώνα </a:t>
            </a:r>
            <a:r>
              <a:rPr lang="el-GR" dirty="0" err="1" smtClean="0"/>
              <a:t>π.Χ.</a:t>
            </a:r>
            <a:r>
              <a:rPr lang="el-GR" dirty="0" smtClean="0"/>
              <a:t>, θεωρεί ότι η υγεία είναι το αποτέλεσμα της ισορροπίας μεταξύ τεσσάρων σωματικών </a:t>
            </a:r>
            <a:r>
              <a:rPr lang="el-GR" dirty="0" smtClean="0"/>
              <a:t>χυμών. Αναλυτικότερα, οι </a:t>
            </a:r>
            <a:r>
              <a:rPr lang="el-GR" dirty="0" smtClean="0"/>
              <a:t>χυμοί ήταν το αίμα (που περιγράφεται με τις ιδιότητες του ζεστού και υγρού), το φλέγμα (ως ψυχρό και υγρό), η κίτρινη χολή (ζεστό και στεγνό) και η μέλαινα χολή (ψυχρό και στεγνό). Όταν η ‘κράση’ των χυμών δεν είναι ισορροπημένη, τότε γεννάται η ασθένεια.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Κατά </a:t>
            </a:r>
            <a:r>
              <a:rPr lang="el-GR" dirty="0" smtClean="0"/>
              <a:t>τον Ιπποκράτη, ο ύπνος, η ισορροπημένη διατροφή και η αποφυγή υπερβολών συμβάλλουν στην ανάπτυξη μιας καλής και υγιούς ιδιοσυγκρασίας.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1928794" y="928670"/>
            <a:ext cx="5786478" cy="478634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l-GR" sz="2800" b="1" dirty="0" smtClean="0">
                <a:solidFill>
                  <a:schemeClr val="tx1"/>
                </a:solidFill>
              </a:rPr>
              <a:t>Τι θεωρείτε εσείς </a:t>
            </a:r>
            <a:r>
              <a:rPr lang="el-GR" sz="2800" b="1" dirty="0" smtClean="0">
                <a:solidFill>
                  <a:schemeClr val="tx1"/>
                </a:solidFill>
              </a:rPr>
              <a:t>ΥΓΕΙΑ;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Ενότητες μαθήματος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8429684" cy="5214974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1. Ψυχολογία της Υγείας: Μια εισαγωγή</a:t>
            </a:r>
          </a:p>
          <a:p>
            <a:r>
              <a:rPr lang="el-GR" dirty="0" smtClean="0"/>
              <a:t>2. Από το </a:t>
            </a:r>
            <a:r>
              <a:rPr lang="el-GR" dirty="0" err="1" smtClean="0"/>
              <a:t>Β</a:t>
            </a:r>
            <a:r>
              <a:rPr lang="el-GR" dirty="0" err="1" smtClean="0"/>
              <a:t>ϊοϊατρικό</a:t>
            </a:r>
            <a:r>
              <a:rPr lang="el-GR" dirty="0" smtClean="0"/>
              <a:t> στο </a:t>
            </a:r>
            <a:r>
              <a:rPr lang="el-GR" dirty="0" err="1" smtClean="0"/>
              <a:t>Β</a:t>
            </a:r>
            <a:r>
              <a:rPr lang="el-GR" dirty="0" err="1" smtClean="0"/>
              <a:t>ιοψυχοκοινωνικό</a:t>
            </a:r>
            <a:r>
              <a:rPr lang="el-GR" dirty="0" smtClean="0"/>
              <a:t> μοντέλο</a:t>
            </a:r>
          </a:p>
          <a:p>
            <a:r>
              <a:rPr lang="el-GR" dirty="0" smtClean="0"/>
              <a:t>3. Κοινωνικές αναπαραστάσεις της Υγείας </a:t>
            </a:r>
          </a:p>
          <a:p>
            <a:r>
              <a:rPr lang="el-GR" dirty="0" smtClean="0"/>
              <a:t>4. Πολιτισμός και Υγεία</a:t>
            </a:r>
          </a:p>
          <a:p>
            <a:r>
              <a:rPr lang="el-GR" dirty="0" smtClean="0"/>
              <a:t>5. Χρήση και κατάχρηση ουσιών</a:t>
            </a:r>
          </a:p>
          <a:p>
            <a:r>
              <a:rPr lang="el-GR" dirty="0" smtClean="0"/>
              <a:t>6. Η εμπειρία της ασθένειας</a:t>
            </a:r>
          </a:p>
          <a:p>
            <a:r>
              <a:rPr lang="el-GR" dirty="0" smtClean="0"/>
              <a:t>7. Στρες και επαγγελματική εξουθένωση </a:t>
            </a:r>
          </a:p>
          <a:p>
            <a:r>
              <a:rPr lang="el-GR" dirty="0" smtClean="0"/>
              <a:t>8. Ο πόνος και η διαχείριση του</a:t>
            </a:r>
          </a:p>
          <a:p>
            <a:r>
              <a:rPr lang="el-GR" dirty="0" smtClean="0"/>
              <a:t>9. Η διαχείριση του πένθους</a:t>
            </a:r>
          </a:p>
          <a:p>
            <a:r>
              <a:rPr lang="el-GR" dirty="0" smtClean="0"/>
              <a:t>10. Χρόνια ασθένεια και προσαρμογή</a:t>
            </a:r>
          </a:p>
          <a:p>
            <a:r>
              <a:rPr lang="el-GR" dirty="0" smtClean="0"/>
              <a:t>11. </a:t>
            </a:r>
            <a:r>
              <a:rPr lang="en-US" dirty="0" smtClean="0"/>
              <a:t>AIDS</a:t>
            </a:r>
            <a:r>
              <a:rPr lang="el-GR" dirty="0" smtClean="0"/>
              <a:t>: Κοινωνικές αναπαραστάσεις και διαχείριση</a:t>
            </a:r>
          </a:p>
          <a:p>
            <a:r>
              <a:rPr lang="el-GR" dirty="0" smtClean="0"/>
              <a:t>12. Η διατήρηση της υγείας</a:t>
            </a:r>
          </a:p>
          <a:p>
            <a:r>
              <a:rPr lang="el-GR" dirty="0" smtClean="0"/>
              <a:t>13. Τρόπος ζωής και ευημερία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Τρόπος εξέτασης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00430" y="2571744"/>
            <a:ext cx="5186370" cy="344805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Τελικές εξετάσεις 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2071670" y="2500306"/>
            <a:ext cx="1000132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651512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Ψυχολογία της Υγείας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58" y="3357562"/>
            <a:ext cx="8329642" cy="2662238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    Η </a:t>
            </a:r>
            <a:r>
              <a:rPr lang="el-GR" dirty="0" smtClean="0"/>
              <a:t>σύνθεση της γνώσης για τις βιολογικές, γνωστικές – συναισθηματικές, κοινωνικές και ψυχολογικές βάσεις της υγείας και της ασθένειας, με τη γνώση για τις βιολογικές, γνωστικές – συναισθηματικές, κοινωνικές και ψυχολογικές βάσεις της συμπεριφοράς. </a:t>
            </a:r>
            <a:endParaRPr lang="el-GR" dirty="0" smtClean="0"/>
          </a:p>
          <a:p>
            <a:pPr algn="ctr"/>
            <a:endParaRPr lang="el-GR" dirty="0" smtClean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786182" y="2000240"/>
            <a:ext cx="71438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2285992"/>
            <a:ext cx="7300938" cy="3733808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   Η </a:t>
            </a:r>
            <a:r>
              <a:rPr lang="el-GR" dirty="0" smtClean="0"/>
              <a:t>Ψυχολογία της Υγείας είναι το σύνολο των </a:t>
            </a:r>
            <a:r>
              <a:rPr lang="el-GR" dirty="0" err="1" smtClean="0"/>
              <a:t>εξειδικευµένων</a:t>
            </a:r>
            <a:r>
              <a:rPr lang="el-GR" dirty="0" smtClean="0"/>
              <a:t> εκπαιδευτικών, </a:t>
            </a:r>
            <a:r>
              <a:rPr lang="el-GR" dirty="0" err="1" smtClean="0"/>
              <a:t>επιστηµονικών</a:t>
            </a:r>
            <a:r>
              <a:rPr lang="el-GR" dirty="0" smtClean="0"/>
              <a:t> και </a:t>
            </a:r>
            <a:r>
              <a:rPr lang="el-GR" dirty="0" err="1" smtClean="0"/>
              <a:t>επαγγελµατικών</a:t>
            </a:r>
            <a:r>
              <a:rPr lang="el-GR" dirty="0" smtClean="0"/>
              <a:t> συνεισφορών του </a:t>
            </a:r>
            <a:r>
              <a:rPr lang="el-GR" dirty="0" err="1" smtClean="0"/>
              <a:t>επιστηµονικού</a:t>
            </a:r>
            <a:r>
              <a:rPr lang="el-GR" dirty="0" smtClean="0"/>
              <a:t> κλάδου της Ψυχολογίας στην προαγωγή και διατήρηση της υγείας, στην πρόληψη και θεραπεία της αρρώστιας και στον </a:t>
            </a:r>
            <a:r>
              <a:rPr lang="el-GR" dirty="0" err="1" smtClean="0"/>
              <a:t>προσδιορισµό</a:t>
            </a:r>
            <a:r>
              <a:rPr lang="el-GR" dirty="0" smtClean="0"/>
              <a:t> των αιτιολογικών παραγόντων που επηρεάζουν την υγεία (</a:t>
            </a:r>
            <a:r>
              <a:rPr lang="el-GR" dirty="0" err="1" smtClean="0"/>
              <a:t>Matarazzo</a:t>
            </a:r>
            <a:r>
              <a:rPr lang="el-GR" dirty="0" smtClean="0"/>
              <a:t>, 1980, σελ. 815)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786182" y="1000108"/>
            <a:ext cx="92869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2285992"/>
            <a:ext cx="7586690" cy="37338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 smtClean="0"/>
              <a:t>   Συνολικά</a:t>
            </a:r>
            <a:r>
              <a:rPr lang="el-GR" dirty="0" smtClean="0"/>
              <a:t>, από τη δεκαετία του 1970 ως </a:t>
            </a:r>
            <a:r>
              <a:rPr lang="el-GR" dirty="0" err="1" smtClean="0"/>
              <a:t>σήµερα</a:t>
            </a:r>
            <a:r>
              <a:rPr lang="el-GR" dirty="0" smtClean="0"/>
              <a:t>, η Ψυχολογία της Υγείας, µ</a:t>
            </a:r>
            <a:r>
              <a:rPr lang="el-GR" dirty="0" err="1" smtClean="0"/>
              <a:t>αζί</a:t>
            </a:r>
            <a:r>
              <a:rPr lang="el-GR" dirty="0" smtClean="0"/>
              <a:t> µε την </a:t>
            </a:r>
            <a:r>
              <a:rPr lang="el-GR" dirty="0" err="1" smtClean="0"/>
              <a:t>Ψυχοσωµατική</a:t>
            </a:r>
            <a:r>
              <a:rPr lang="el-GR" dirty="0" smtClean="0"/>
              <a:t> και τη </a:t>
            </a:r>
            <a:r>
              <a:rPr lang="el-GR" dirty="0" err="1" smtClean="0"/>
              <a:t>Συµπεριφορική</a:t>
            </a:r>
            <a:r>
              <a:rPr lang="el-GR" dirty="0" smtClean="0"/>
              <a:t> Ιατρική, αλλά και την Ιατρική Ψυχολογία, έχουν βοηθήσει στο να </a:t>
            </a:r>
            <a:r>
              <a:rPr lang="el-GR" dirty="0" err="1" smtClean="0"/>
              <a:t>κατανοήσουµε</a:t>
            </a:r>
            <a:r>
              <a:rPr lang="el-GR" dirty="0" smtClean="0"/>
              <a:t> την αλληλεπίδραση </a:t>
            </a:r>
            <a:r>
              <a:rPr lang="el-GR" dirty="0" err="1" smtClean="0"/>
              <a:t>ανάµεσα</a:t>
            </a:r>
            <a:r>
              <a:rPr lang="el-GR" dirty="0" smtClean="0"/>
              <a:t> στους βιολογικούς, ψυχολογικούς, </a:t>
            </a:r>
            <a:r>
              <a:rPr lang="el-GR" dirty="0" err="1" smtClean="0"/>
              <a:t>συµπεριφορικούς</a:t>
            </a:r>
            <a:r>
              <a:rPr lang="el-GR" dirty="0" smtClean="0"/>
              <a:t>, κοινωνικούς, </a:t>
            </a:r>
            <a:r>
              <a:rPr lang="el-GR" dirty="0" err="1" smtClean="0"/>
              <a:t>πολιτισµικούς</a:t>
            </a:r>
            <a:r>
              <a:rPr lang="el-GR" dirty="0" smtClean="0"/>
              <a:t>, </a:t>
            </a:r>
            <a:r>
              <a:rPr lang="el-GR" dirty="0" err="1" smtClean="0"/>
              <a:t>οικονοµικούς</a:t>
            </a:r>
            <a:r>
              <a:rPr lang="el-GR" dirty="0" smtClean="0"/>
              <a:t> και περιβαλλοντικούς παράγοντες που σχετίζονται µε την </a:t>
            </a:r>
            <a:r>
              <a:rPr lang="el-GR" dirty="0" err="1" smtClean="0"/>
              <a:t>εµφάνιση</a:t>
            </a:r>
            <a:r>
              <a:rPr lang="el-GR" dirty="0" smtClean="0"/>
              <a:t> πολλών </a:t>
            </a:r>
            <a:r>
              <a:rPr lang="el-GR" dirty="0" smtClean="0"/>
              <a:t>ασθενειών.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14810" y="1000108"/>
            <a:ext cx="714380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Ψυχολογία της Υγείας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186766" cy="423387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l-GR" b="1" dirty="0" smtClean="0"/>
              <a:t>Στόχος</a:t>
            </a:r>
            <a:r>
              <a:rPr lang="el-GR" dirty="0" smtClean="0"/>
              <a:t>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(α) η προαγωγή και διατήρηση της </a:t>
            </a:r>
            <a:r>
              <a:rPr lang="el-GR" dirty="0" smtClean="0"/>
              <a:t>υγείας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(β) η πρόληψη και η αντιμετώπιση της ασθένειας και της αναπηρίας </a:t>
            </a:r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(</a:t>
            </a:r>
            <a:r>
              <a:rPr lang="el-GR" dirty="0" smtClean="0"/>
              <a:t>γ) η βελτίωση του συστήματος υγείας.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329642" cy="5591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    Από </a:t>
            </a:r>
            <a:r>
              <a:rPr lang="el-GR" b="1" dirty="0" smtClean="0"/>
              <a:t>τη δεκαετία του 1970, η Ψυχολογία της </a:t>
            </a:r>
            <a:r>
              <a:rPr lang="el-GR" b="1" dirty="0" smtClean="0"/>
              <a:t>Υγείας: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ανέπτυξε τα </a:t>
            </a:r>
            <a:r>
              <a:rPr lang="el-GR" dirty="0" err="1" smtClean="0"/>
              <a:t>κοινωνικο</a:t>
            </a:r>
            <a:r>
              <a:rPr lang="el-GR" dirty="0" smtClean="0"/>
              <a:t>-γνωστικά µ</a:t>
            </a:r>
            <a:r>
              <a:rPr lang="el-GR" dirty="0" err="1" smtClean="0"/>
              <a:t>οντέλα</a:t>
            </a:r>
            <a:r>
              <a:rPr lang="el-GR" dirty="0" smtClean="0"/>
              <a:t>, για την κατανόηση και πρόβλεψη των </a:t>
            </a:r>
            <a:r>
              <a:rPr lang="el-GR" dirty="0" err="1" smtClean="0"/>
              <a:t>συµπεριφορών</a:t>
            </a:r>
            <a:r>
              <a:rPr lang="el-GR" dirty="0" smtClean="0"/>
              <a:t> </a:t>
            </a:r>
            <a:r>
              <a:rPr lang="el-GR" dirty="0" smtClean="0"/>
              <a:t>υγείας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επιβεβαίωσε το ρόλο ψυχοκοινωνικών µ</a:t>
            </a:r>
            <a:r>
              <a:rPr lang="el-GR" dirty="0" err="1" smtClean="0"/>
              <a:t>εταβλητών</a:t>
            </a:r>
            <a:r>
              <a:rPr lang="el-GR" dirty="0" smtClean="0"/>
              <a:t>, (αίσθηση ελέγχου, κοινωνική υποστήριξη και στρες) στην υγεία και στην </a:t>
            </a:r>
            <a:r>
              <a:rPr lang="el-GR" dirty="0" smtClean="0"/>
              <a:t>αρρώστια.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συνέβαλε στην εκπόνηση µ</a:t>
            </a:r>
            <a:r>
              <a:rPr lang="el-GR" dirty="0" err="1" smtClean="0"/>
              <a:t>εγάλης</a:t>
            </a:r>
            <a:r>
              <a:rPr lang="el-GR" dirty="0" smtClean="0"/>
              <a:t> </a:t>
            </a:r>
            <a:r>
              <a:rPr lang="el-GR" dirty="0" err="1" smtClean="0"/>
              <a:t>κλίµακας</a:t>
            </a:r>
            <a:r>
              <a:rPr lang="el-GR" dirty="0" smtClean="0"/>
              <a:t> δράσεων Αγωγής και Προαγωγής Υγείας στην </a:t>
            </a:r>
            <a:r>
              <a:rPr lang="el-GR" dirty="0" smtClean="0"/>
              <a:t>Κοινότητα.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100010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Τι είναι υγεία;</a:t>
            </a:r>
            <a:endParaRPr lang="el-GR" sz="2800" b="1" dirty="0"/>
          </a:p>
        </p:txBody>
      </p:sp>
      <p:pic>
        <p:nvPicPr>
          <p:cNvPr id="1026" name="Picture 2" descr="C:\Users\ΜΑΡΩ\Desktop\1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14686"/>
            <a:ext cx="4667274" cy="3482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</TotalTime>
  <Words>753</Words>
  <PresentationFormat>Προβολή στην οθόνη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Δικαιοσύνη</vt:lpstr>
      <vt:lpstr>Ψυχολογία της Υγείας: Μια εισαγωγή</vt:lpstr>
      <vt:lpstr>Ενότητες μαθήματος</vt:lpstr>
      <vt:lpstr>Τρόπος εξέτασης</vt:lpstr>
      <vt:lpstr>Ψυχολογία της Υγείας</vt:lpstr>
      <vt:lpstr>Διαφάνεια 5</vt:lpstr>
      <vt:lpstr>Διαφάνεια 6</vt:lpstr>
      <vt:lpstr>Ψυχολογία της Υγείας</vt:lpstr>
      <vt:lpstr>Διαφάνεια 8</vt:lpstr>
      <vt:lpstr>Τι είναι υγεία;</vt:lpstr>
      <vt:lpstr>Διαφάνεια 10</vt:lpstr>
      <vt:lpstr>Διαφάνεια 11</vt:lpstr>
      <vt:lpstr>Τι είναι Υγεία;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Ψυχολογία της Υγείας: Μια εισαγωγή</dc:title>
  <dc:creator>ΜΑΡΩ</dc:creator>
  <cp:lastModifiedBy>Κριτής</cp:lastModifiedBy>
  <cp:revision>16</cp:revision>
  <dcterms:created xsi:type="dcterms:W3CDTF">2022-11-24T20:58:06Z</dcterms:created>
  <dcterms:modified xsi:type="dcterms:W3CDTF">2022-11-24T21:38:13Z</dcterms:modified>
</cp:coreProperties>
</file>