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301" r:id="rId5"/>
    <p:sldId id="305" r:id="rId6"/>
    <p:sldId id="306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2" r:id="rId22"/>
    <p:sldId id="273" r:id="rId23"/>
    <p:sldId id="275" r:id="rId24"/>
    <p:sldId id="276" r:id="rId25"/>
    <p:sldId id="277" r:id="rId26"/>
    <p:sldId id="278" r:id="rId27"/>
    <p:sldId id="279" r:id="rId28"/>
    <p:sldId id="294" r:id="rId29"/>
    <p:sldId id="280" r:id="rId30"/>
    <p:sldId id="295" r:id="rId31"/>
    <p:sldId id="281" r:id="rId32"/>
    <p:sldId id="282" r:id="rId33"/>
    <p:sldId id="283" r:id="rId34"/>
    <p:sldId id="284" r:id="rId35"/>
    <p:sldId id="291" r:id="rId36"/>
    <p:sldId id="286" r:id="rId37"/>
    <p:sldId id="285" r:id="rId38"/>
    <p:sldId id="287" r:id="rId39"/>
    <p:sldId id="288" r:id="rId40"/>
    <p:sldId id="293" r:id="rId41"/>
    <p:sldId id="289" r:id="rId42"/>
    <p:sldId id="290" r:id="rId43"/>
    <p:sldId id="324" r:id="rId44"/>
    <p:sldId id="325" r:id="rId45"/>
    <p:sldId id="326" r:id="rId46"/>
    <p:sldId id="327" r:id="rId47"/>
    <p:sldId id="318" r:id="rId48"/>
    <p:sldId id="315" r:id="rId49"/>
    <p:sldId id="317" r:id="rId50"/>
    <p:sldId id="319" r:id="rId51"/>
    <p:sldId id="307" r:id="rId52"/>
    <p:sldId id="308" r:id="rId53"/>
    <p:sldId id="311" r:id="rId54"/>
    <p:sldId id="312" r:id="rId55"/>
    <p:sldId id="313" r:id="rId56"/>
    <p:sldId id="320" r:id="rId57"/>
    <p:sldId id="321" r:id="rId58"/>
    <p:sldId id="322" r:id="rId59"/>
    <p:sldId id="323" r:id="rId60"/>
    <p:sldId id="328" r:id="rId61"/>
    <p:sldId id="329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4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5725C-89B7-460F-9A06-9A828F6F23F9}" type="datetimeFigureOut">
              <a:rPr lang="el-GR" smtClean="0"/>
              <a:pPr/>
              <a:t>13/11/2018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02C8-634F-4768-9526-FD512232DFE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Μαθηματικά 5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5861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350"/>
            <a:ext cx="9501222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786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l-GR" sz="3600" b="1" dirty="0"/>
              <a:t>Πλευρικά όρια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90446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794"/>
            <a:ext cx="9144000" cy="679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410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-18396" y="0"/>
                <a:ext cx="9144000" cy="3397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2800" dirty="0"/>
                  <a:t>Ο γενικός τύπος ενός ορίου είναι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l-GR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l-GR" sz="2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→</m:t>
                              </m:r>
                              <m:r>
                                <a:rPr lang="el-GR" sz="2800" i="1">
                                  <a:latin typeface="Cambria Math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r>
                            <a:rPr lang="el-GR" sz="2800" i="1">
                              <a:latin typeface="Cambria Math"/>
                            </a:rPr>
                            <m:t>𝑓</m:t>
                          </m:r>
                          <m:r>
                            <a:rPr lang="el-GR" sz="2800" i="1">
                              <a:latin typeface="Cambria Math"/>
                            </a:rPr>
                            <m:t>(</m:t>
                          </m:r>
                          <m:r>
                            <a:rPr lang="el-GR" sz="2800" i="1">
                              <a:latin typeface="Cambria Math"/>
                            </a:rPr>
                            <m:t>𝑥</m:t>
                          </m:r>
                          <m:r>
                            <a:rPr lang="el-GR" sz="28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sz="2800" dirty="0"/>
              </a:p>
              <a:p>
                <a:r>
                  <a:rPr lang="el-GR" sz="2800" dirty="0"/>
                  <a:t>Το όριο της συνάρτησης </a:t>
                </a:r>
                <a:r>
                  <a:rPr lang="en-US" sz="2800" dirty="0"/>
                  <a:t>f </a:t>
                </a:r>
                <a:r>
                  <a:rPr lang="el-GR" sz="2800" dirty="0"/>
                  <a:t> όταν το </a:t>
                </a:r>
                <a:r>
                  <a:rPr lang="en-US" sz="2800" dirty="0"/>
                  <a:t>x</a:t>
                </a:r>
                <a:r>
                  <a:rPr lang="el-GR" sz="2800" dirty="0"/>
                  <a:t> προσεγγίζει τον αριθμό α</a:t>
                </a:r>
              </a:p>
              <a:p>
                <a:r>
                  <a:rPr lang="el-GR" sz="2800" dirty="0"/>
                  <a:t>Έστω η συνάρτηση που θέλουμε να μελετήσουμε είναι 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800" dirty="0"/>
                  <a:t>  </a:t>
                </a:r>
                <a:endParaRPr lang="en-US" sz="2800" dirty="0" smtClean="0"/>
              </a:p>
              <a:p>
                <a:r>
                  <a:rPr lang="el-GR" sz="2800" dirty="0" smtClean="0"/>
                  <a:t>και</a:t>
                </a:r>
                <a:r>
                  <a:rPr lang="en-US" sz="2800" dirty="0" smtClean="0"/>
                  <a:t> </a:t>
                </a:r>
                <a:r>
                  <a:rPr lang="el-GR" sz="2800" dirty="0" smtClean="0"/>
                  <a:t>ενδιαφερόμαστε </a:t>
                </a:r>
                <a:r>
                  <a:rPr lang="el-GR" sz="2800" dirty="0"/>
                  <a:t>να υπολογίσουμε το όριο της όταν το </a:t>
                </a:r>
                <a:r>
                  <a:rPr lang="en-US" sz="2800" dirty="0"/>
                  <a:t>x</a:t>
                </a:r>
                <a:r>
                  <a:rPr lang="el-GR" sz="2800" dirty="0"/>
                  <a:t> προσεγγίζει το </a:t>
                </a:r>
                <a:r>
                  <a:rPr lang="el-GR" sz="2800" dirty="0" smtClean="0"/>
                  <a:t>2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l-GR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l-GR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l-GR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96" y="0"/>
                <a:ext cx="9144000" cy="3397533"/>
              </a:xfrm>
              <a:prstGeom prst="rect">
                <a:avLst/>
              </a:prstGeom>
              <a:blipFill rotWithShape="1">
                <a:blip r:embed="rId2"/>
                <a:stretch>
                  <a:fillRect l="-1400" t="-1616" r="-800" b="-5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8821237"/>
                  </p:ext>
                </p:extLst>
              </p:nvPr>
            </p:nvGraphicFramePr>
            <p:xfrm>
              <a:off x="-11120" y="4797152"/>
              <a:ext cx="9155120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4240"/>
                    <a:gridCol w="1690176"/>
                    <a:gridCol w="1690176"/>
                    <a:gridCol w="1690176"/>
                    <a:gridCol w="1690176"/>
                    <a:gridCol w="1690176"/>
                  </a:tblGrid>
                  <a:tr h="1841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2,3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2,2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2,08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2,04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2,01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l-GR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5,29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4,84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4,3264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4,1616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4,0401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8821237"/>
                  </p:ext>
                </p:extLst>
              </p:nvPr>
            </p:nvGraphicFramePr>
            <p:xfrm>
              <a:off x="-11120" y="4797152"/>
              <a:ext cx="9155120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4240"/>
                    <a:gridCol w="1690176"/>
                    <a:gridCol w="1690176"/>
                    <a:gridCol w="1690176"/>
                    <a:gridCol w="1690176"/>
                    <a:gridCol w="1690176"/>
                  </a:tblGrid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2,3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2,2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2,08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2,04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2,01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b">
                        <a:blipFill rotWithShape="1">
                          <a:blip r:embed="rId3"/>
                          <a:stretch>
                            <a:fillRect t="-116250" r="-1194828" b="-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5,29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4,84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4,3264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4,1616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4,0401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19441"/>
                  </p:ext>
                </p:extLst>
              </p:nvPr>
            </p:nvGraphicFramePr>
            <p:xfrm>
              <a:off x="-18396" y="5905373"/>
              <a:ext cx="9125605" cy="981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1970"/>
                    <a:gridCol w="1684727"/>
                    <a:gridCol w="1684727"/>
                    <a:gridCol w="1684727"/>
                    <a:gridCol w="1684727"/>
                    <a:gridCol w="1684727"/>
                  </a:tblGrid>
                  <a:tr h="5868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1,75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1,88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1,91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1,96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1,99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841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l-GR" sz="28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8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l-GR" sz="2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3,0625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3,5344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3,6481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3,8416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3,9601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219441"/>
                  </p:ext>
                </p:extLst>
              </p:nvPr>
            </p:nvGraphicFramePr>
            <p:xfrm>
              <a:off x="-18396" y="5905373"/>
              <a:ext cx="9125605" cy="9526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01970"/>
                    <a:gridCol w="1684727"/>
                    <a:gridCol w="1684727"/>
                    <a:gridCol w="1684727"/>
                    <a:gridCol w="1684727"/>
                    <a:gridCol w="1684727"/>
                  </a:tblGrid>
                  <a:tr h="4618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X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1,75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1,88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1,91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1,96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>
                              <a:effectLst/>
                            </a:rPr>
                            <a:t>1,99</a:t>
                          </a:r>
                          <a:endParaRPr lang="el-GR" sz="28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490728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marL="68580" marR="68580" marT="0" marB="0" anchor="b">
                        <a:blipFill rotWithShape="1">
                          <a:blip r:embed="rId4"/>
                          <a:stretch>
                            <a:fillRect l="-870" t="-110000" r="-1201739" b="-3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3,0625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3,5344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3,6481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3,8416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2800" dirty="0">
                              <a:effectLst/>
                            </a:rPr>
                            <a:t>3,9601</a:t>
                          </a:r>
                          <a:endParaRPr lang="el-GR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1566" y="3397533"/>
            <a:ext cx="915717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Προσέγγιση σημαίνει ότι επιλέγουμε διαρκώς τιμές που να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πλησιάζουν το 2 είτε ελάχιστα πάνω από το 2 είτε ελάχιστα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κάτω από το 2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l-G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47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58412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715272" y="62865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1144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l-GR" sz="3600" b="1" dirty="0"/>
              <a:t>Ιδιότητες των ορίων</a:t>
            </a:r>
            <a:r>
              <a:rPr lang="el-GR" sz="1400" dirty="0"/>
              <a:t/>
            </a:r>
            <a:br>
              <a:rPr lang="el-GR" sz="1400" dirty="0"/>
            </a:br>
            <a:endParaRPr lang="el-G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928670"/>
            <a:ext cx="1007275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29882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001320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2500306"/>
            <a:ext cx="8572528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Λύση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643570" y="5214950"/>
            <a:ext cx="2857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072066" y="5500702"/>
            <a:ext cx="214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0" y="2456795"/>
            <a:ext cx="91440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Να βρεθεί το όριο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 </a:t>
            </a:r>
            <a:endParaRPr lang="el-G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44624"/>
                <a:ext cx="9144000" cy="6081539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el-GR" dirty="0"/>
                  <a:t>Παρατηρούμε ότι όσο το </a:t>
                </a:r>
                <a:r>
                  <a:rPr lang="en-US" dirty="0"/>
                  <a:t>x </a:t>
                </a:r>
                <a:r>
                  <a:rPr lang="el-GR" dirty="0"/>
                  <a:t>πλησιάζει το 2 το </a:t>
                </a:r>
                <a:r>
                  <a:rPr lang="en-US" dirty="0"/>
                  <a:t>f</a:t>
                </a:r>
                <a:r>
                  <a:rPr lang="el-GR" dirty="0"/>
                  <a:t>(</a:t>
                </a:r>
                <a:r>
                  <a:rPr lang="en-US" dirty="0"/>
                  <a:t>x</a:t>
                </a:r>
                <a:r>
                  <a:rPr lang="el-GR" dirty="0"/>
                  <a:t>) πλησιάζει το 4, </a:t>
                </a:r>
                <a:endParaRPr lang="el-GR" dirty="0" smtClean="0"/>
              </a:p>
              <a:p>
                <a:pPr lvl="1" algn="just"/>
                <a:r>
                  <a:rPr lang="el-GR" b="1" dirty="0" smtClean="0"/>
                  <a:t>ανεξαρτήτως </a:t>
                </a:r>
                <a:r>
                  <a:rPr lang="el-GR" b="1" dirty="0"/>
                  <a:t>με το αν η προσέγγιση γίνεται πάνω ή κάτω από το 2. </a:t>
                </a:r>
                <a:endParaRPr lang="el-GR" b="1" dirty="0" smtClean="0"/>
              </a:p>
              <a:p>
                <a:pPr algn="just"/>
                <a:r>
                  <a:rPr lang="el-GR" dirty="0" smtClean="0"/>
                  <a:t>Συνεπώς</a:t>
                </a:r>
                <a:r>
                  <a:rPr lang="el-GR" dirty="0"/>
                  <a:t>, αισθανόμαστε  σχετικά ασφαλής στο συμπέρασμα ότι το όριο της παραπάνω συνάρτησης είναι 4, καθώς το </a:t>
                </a:r>
                <a:r>
                  <a:rPr lang="en-US" dirty="0"/>
                  <a:t>x </a:t>
                </a:r>
                <a:r>
                  <a:rPr lang="el-GR" dirty="0"/>
                  <a:t>προσεγγίζει το 2.  </a:t>
                </a:r>
              </a:p>
              <a:p>
                <a:pPr marL="0" indent="0">
                  <a:buNone/>
                </a:pPr>
                <a:r>
                  <a:rPr lang="el-GR" dirty="0"/>
                  <a:t> 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l-GR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i="1">
                            <a:latin typeface="Cambria Math"/>
                          </a:rPr>
                          <m:t>=4</m:t>
                        </m:r>
                      </m:e>
                    </m:func>
                  </m:oMath>
                </a14:m>
                <a:endParaRPr lang="el-GR" dirty="0"/>
              </a:p>
              <a:p>
                <a:pPr algn="just"/>
                <a:r>
                  <a:rPr lang="el-GR" dirty="0"/>
                  <a:t>Θα μπορούσαμε βέβαια να φτάσουμε στο ίδιο συμπέρασμα αν απλώς αντικαθιστούσαμε το 2 στη συνάρτηση </a:t>
                </a:r>
                <a:r>
                  <a:rPr lang="en-US" dirty="0"/>
                  <a:t>x</a:t>
                </a:r>
                <a:r>
                  <a:rPr lang="el-GR" baseline="30000" dirty="0"/>
                  <a:t>2</a:t>
                </a:r>
                <a:r>
                  <a:rPr lang="el-GR" dirty="0"/>
                  <a:t> , αυτό όμως δεν ισχύει με όλα τα όρια.  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4624"/>
                <a:ext cx="9144000" cy="6081539"/>
              </a:xfrm>
              <a:blipFill rotWithShape="1">
                <a:blip r:embed="rId2"/>
                <a:stretch>
                  <a:fillRect l="-1333" t="-2004" r="-15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5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643570" y="5214950"/>
            <a:ext cx="2857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2</a:t>
            </a:r>
          </a:p>
          <a:p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072066" y="5500702"/>
            <a:ext cx="214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44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4297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3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>
            <a:off x="7429520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1474973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86454"/>
            <a:ext cx="1185870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7" y="1214422"/>
            <a:ext cx="10715699" cy="130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001288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143768" y="47863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2143108" y="278605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Δεξιό βέλος"/>
          <p:cNvSpPr/>
          <p:nvPr/>
        </p:nvSpPr>
        <p:spPr>
          <a:xfrm>
            <a:off x="3786182" y="278605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>
            <a:off x="5357818" y="278605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7072330" y="2786058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714356"/>
            <a:ext cx="98584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750095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001024" y="61436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421"/>
            <a:ext cx="9144000" cy="36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 txBox="1">
                <a:spLocks/>
              </p:cNvSpPr>
              <p:nvPr/>
            </p:nvSpPr>
            <p:spPr>
              <a:xfrm>
                <a:off x="0" y="3068960"/>
                <a:ext cx="9144000" cy="45259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800" dirty="0" smtClean="0"/>
                  <a:t>Έστω </a:t>
                </a:r>
                <a14:m>
                  <m:oMath xmlns:m="http://schemas.openxmlformats.org/officeDocument/2006/math">
                    <m:r>
                      <a:rPr lang="el-GR" sz="280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l-GR" sz="2800" i="1"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l-GR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−2)</m:t>
                        </m:r>
                      </m:num>
                      <m:den>
                        <m:r>
                          <a:rPr lang="el-GR" sz="2800" i="1">
                            <a:latin typeface="Cambria Math"/>
                          </a:rPr>
                          <m:t>(</m:t>
                        </m:r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  <m:r>
                          <a:rPr lang="el-GR" sz="2800" i="1">
                            <a:latin typeface="Cambria Math"/>
                          </a:rPr>
                          <m:t>−2)</m:t>
                        </m:r>
                      </m:den>
                    </m:f>
                  </m:oMath>
                </a14:m>
                <a:endParaRPr lang="el-GR" sz="2800" dirty="0"/>
              </a:p>
              <a:p>
                <a:r>
                  <a:rPr lang="en-US" sz="2800" dirty="0"/>
                  <a:t>H </a:t>
                </a:r>
                <a:r>
                  <a:rPr lang="el-GR" sz="2800" dirty="0"/>
                  <a:t>εξίσωση είναι ισοδύναμη με την παρακάτω </a:t>
                </a:r>
              </a:p>
              <a:p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l-GR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l-GR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l-GR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l-GR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l-GR" sz="2800" i="1">
                                <a:latin typeface="Cambria Math"/>
                              </a:rPr>
                              <m:t>          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≠2</m:t>
                            </m:r>
                          </m:e>
                          <m:e>
                            <m:r>
                              <a:rPr lang="el-GR" sz="2800" i="1">
                                <a:latin typeface="Cambria Math"/>
                              </a:rPr>
                              <m:t>𝛿𝜀𝜈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𝜊𝜌𝜄𝜁𝜀𝜏𝛼𝜄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𝜒</m:t>
                            </m:r>
                            <m:r>
                              <a:rPr lang="el-GR" sz="2800" i="1">
                                <a:latin typeface="Cambria Math"/>
                              </a:rPr>
                              <m:t>=2</m:t>
                            </m:r>
                          </m:e>
                        </m:eqArr>
                      </m:e>
                    </m:d>
                  </m:oMath>
                </a14:m>
                <a:endParaRPr lang="el-GR" sz="2800" dirty="0"/>
              </a:p>
              <a:p>
                <a:r>
                  <a:rPr lang="el-GR" sz="2800" dirty="0"/>
                  <a:t>Οι δυο παραπάνω εξισώσεις είναι ακριβώς ίδιες </a:t>
                </a:r>
              </a:p>
              <a:p>
                <a:r>
                  <a:rPr lang="el-GR" sz="2800" dirty="0"/>
                  <a:t>Παρά το γεγονός ότι η συνάρτηση δεν ορίζεται για </a:t>
                </a:r>
                <a:r>
                  <a:rPr lang="en-US" sz="2800" dirty="0"/>
                  <a:t>x</a:t>
                </a:r>
                <a:r>
                  <a:rPr lang="el-GR" sz="2800" dirty="0"/>
                  <a:t>=2 το όριο υπάρχει </a:t>
                </a:r>
                <a:r>
                  <a:rPr lang="el-GR" sz="2800" dirty="0" smtClean="0"/>
                  <a:t>και προσεγγίζει το 4</a:t>
                </a:r>
                <a:endParaRPr lang="el-GR" sz="28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8960"/>
                <a:ext cx="91440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11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289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214422"/>
            <a:ext cx="8786842" cy="4911741"/>
          </a:xfrm>
        </p:spPr>
        <p:txBody>
          <a:bodyPr/>
          <a:lstStyle/>
          <a:p>
            <a:r>
              <a:rPr lang="el-GR" dirty="0" smtClean="0"/>
              <a:t>Το πρόσημο τριωνύμου αχ</a:t>
            </a:r>
            <a:r>
              <a:rPr lang="el-GR" baseline="30000" dirty="0" smtClean="0"/>
              <a:t>2</a:t>
            </a:r>
            <a:r>
              <a:rPr lang="el-GR" dirty="0" smtClean="0"/>
              <a:t>+βχ+γ</a:t>
            </a:r>
          </a:p>
          <a:p>
            <a:r>
              <a:rPr lang="el-GR" dirty="0" smtClean="0"/>
              <a:t>Όταν Δ&gt;0 τότε εντός των ριζών είναι </a:t>
            </a:r>
            <a:r>
              <a:rPr lang="el-GR" dirty="0" err="1" smtClean="0"/>
              <a:t>ετερόσημο</a:t>
            </a:r>
            <a:r>
              <a:rPr lang="el-GR" dirty="0" smtClean="0"/>
              <a:t> του α και εκτός των ριζών </a:t>
            </a:r>
            <a:r>
              <a:rPr lang="el-GR" dirty="0" err="1" smtClean="0"/>
              <a:t>ομόσημο</a:t>
            </a:r>
            <a:r>
              <a:rPr lang="el-GR" dirty="0" smtClean="0"/>
              <a:t> του α </a:t>
            </a:r>
          </a:p>
          <a:p>
            <a:r>
              <a:rPr lang="el-GR" dirty="0" smtClean="0"/>
              <a:t> </a:t>
            </a:r>
          </a:p>
          <a:p>
            <a:r>
              <a:rPr lang="el-GR" dirty="0" smtClean="0"/>
              <a:t>Τα διώνυμα της μορφή </a:t>
            </a:r>
            <a:r>
              <a:rPr lang="el-GR" dirty="0" err="1" smtClean="0"/>
              <a:t>αχ+β</a:t>
            </a:r>
            <a:r>
              <a:rPr lang="el-GR" dirty="0" smtClean="0"/>
              <a:t> είναι </a:t>
            </a:r>
            <a:r>
              <a:rPr lang="el-GR" dirty="0" err="1" smtClean="0"/>
              <a:t>ομόσημα</a:t>
            </a:r>
            <a:r>
              <a:rPr lang="el-GR" dirty="0" smtClean="0"/>
              <a:t> του α δεξιά της ρίζας τους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-4135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Δεξιό βέλος"/>
          <p:cNvSpPr/>
          <p:nvPr/>
        </p:nvSpPr>
        <p:spPr>
          <a:xfrm>
            <a:off x="8165592" y="6373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TextBox"/>
          <p:cNvSpPr txBox="1"/>
          <p:nvPr/>
        </p:nvSpPr>
        <p:spPr>
          <a:xfrm>
            <a:off x="5357818" y="2857496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0" name="19 - TextBox"/>
          <p:cNvSpPr txBox="1"/>
          <p:nvPr/>
        </p:nvSpPr>
        <p:spPr>
          <a:xfrm>
            <a:off x="4714876" y="2857496"/>
            <a:ext cx="326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562651"/>
            <a:ext cx="8229600" cy="714222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Να βρεθεί το όριο </a:t>
            </a:r>
            <a:endParaRPr lang="el-G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7864" y="2204864"/>
                <a:ext cx="18722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</m:t>
                              </m:r>
                              <m:r>
                                <m:rPr>
                                  <m:sty m:val="p"/>
                                </m:rPr>
                                <a:rPr lang="en-US" sz="280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/>
                                </a:rPr>
                                <m:t>−9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204864"/>
                <a:ext cx="1872208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27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−9</m:t>
                            </m:r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r>
                  <a:rPr lang="el-GR" i="1" dirty="0"/>
                  <a:t> </a:t>
                </a:r>
                <a:endParaRPr lang="el-G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−9</m:t>
                            </m:r>
                          </m:den>
                        </m:f>
                        <m:r>
                          <a:rPr lang="el-GR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−9</m:t>
                            </m:r>
                          </m:den>
                        </m:f>
                      </m:e>
                    </m:fun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 smtClean="0"/>
              </a:p>
              <a:p>
                <a:r>
                  <a:rPr lang="el-GR" dirty="0" smtClean="0"/>
                  <a:t>Απροσδιοριστία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806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−9</m:t>
                            </m:r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r>
                  <a:rPr lang="el-GR" i="1" dirty="0"/>
                  <a:t> </a:t>
                </a:r>
                <a:endParaRPr lang="el-G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−9</m:t>
                            </m:r>
                          </m:den>
                        </m:f>
                        <m:r>
                          <a:rPr lang="el-GR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−9</m:t>
                            </m:r>
                          </m:den>
                        </m:f>
                      </m:e>
                    </m:fun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 smtClean="0"/>
              </a:p>
              <a:p>
                <a:r>
                  <a:rPr lang="el-GR" dirty="0" smtClean="0"/>
                  <a:t>Απροσδιοριστία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999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−9</m:t>
                            </m:r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r>
                  <a:rPr lang="el-GR" i="1" dirty="0"/>
                  <a:t>Παρονομαστής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−9≠0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−9)=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−3)(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+3)=0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≠3 </m:t>
                    </m:r>
                    <m:r>
                      <a:rPr lang="el-GR" i="1">
                        <a:latin typeface="Cambria Math"/>
                      </a:rPr>
                      <m:t>𝜅𝛼𝜄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≠3 </m:t>
                    </m:r>
                  </m:oMath>
                </a14:m>
                <a:endParaRPr lang="el-GR" dirty="0"/>
              </a:p>
              <a:p>
                <a:endParaRPr lang="el-GR" i="1" dirty="0" smtClean="0"/>
              </a:p>
              <a:p>
                <a:r>
                  <a:rPr lang="el-GR" i="1" dirty="0" smtClean="0"/>
                  <a:t>Αντικατάσταση </a:t>
                </a:r>
                <a:endParaRPr lang="el-GR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→3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−3)(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→3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(3+3)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7954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4525963"/>
              </a:xfrm>
            </p:spPr>
            <p:txBody>
              <a:bodyPr/>
              <a:lstStyle/>
              <a:p>
                <a:r>
                  <a:rPr lang="el-GR" b="1" dirty="0" smtClean="0">
                    <a:solidFill>
                      <a:srgbClr val="FF0000"/>
                    </a:solidFill>
                  </a:rPr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−30</m:t>
                        </m:r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4525963"/>
              </a:xfrm>
              <a:blipFill rotWithShape="1">
                <a:blip r:embed="rId2"/>
                <a:stretch>
                  <a:fillRect l="-1467" t="-1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95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4525963"/>
              </a:xfrm>
            </p:spPr>
            <p:txBody>
              <a:bodyPr/>
              <a:lstStyle/>
              <a:p>
                <a:r>
                  <a:rPr lang="el-GR" dirty="0" smtClean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−30</m:t>
                        </m:r>
                      </m:den>
                    </m:f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→5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−25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−30</m:t>
                            </m:r>
                          </m:den>
                        </m:f>
                        <m:r>
                          <a:rPr lang="el-GR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−25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+5−30</m:t>
                            </m:r>
                          </m:den>
                        </m:f>
                      </m:e>
                    </m:func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 smtClean="0"/>
              </a:p>
              <a:p>
                <a:r>
                  <a:rPr lang="el-GR" dirty="0" smtClean="0"/>
                  <a:t>Απροσδιοριστία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4525963"/>
              </a:xfrm>
              <a:blipFill rotWithShape="1">
                <a:blip r:embed="rId2"/>
                <a:stretch>
                  <a:fillRect l="-1467" t="-1750" b="-2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568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dirty="0" smtClean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−30</m:t>
                        </m:r>
                      </m:den>
                    </m:f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i="1" dirty="0"/>
                  <a:t>Παρονομαστής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−30≠0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Δ=1-4*(-30)=121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−1±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121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−1+11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=5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−1−11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l-GR" i="1">
                        <a:latin typeface="Cambria Math"/>
                      </a:rPr>
                      <m:t>𝛽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𝛾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−5)(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+6)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≠5 </m:t>
                    </m:r>
                    <m:r>
                      <a:rPr lang="el-GR" i="1">
                        <a:latin typeface="Cambria Math"/>
                      </a:rPr>
                      <m:t>𝜅𝛼𝜄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≠6 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  <a:blipFill rotWithShape="1">
                <a:blip r:embed="rId2"/>
                <a:stretch>
                  <a:fillRect l="-1333" t="-1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8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808"/>
            <a:ext cx="9144000" cy="565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3277" y="163731"/>
                <a:ext cx="9438097" cy="985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/>
                  <a:t>Εάν έχουμε για παράδειγμα τη συνάρτηση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sz="2400" dirty="0" smtClean="0"/>
                  <a:t>   τότε παρατηρούμε </a:t>
                </a:r>
              </a:p>
              <a:p>
                <a:r>
                  <a:rPr lang="el-GR" sz="2400" dirty="0" smtClean="0"/>
                  <a:t>ότι το αποτέλεσμα  δεν συγκλίνει σε ένα αριθμό</a:t>
                </a:r>
                <a:endParaRPr lang="el-GR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77" y="163731"/>
                <a:ext cx="9438097" cy="985206"/>
              </a:xfrm>
              <a:prstGeom prst="rect">
                <a:avLst/>
              </a:prstGeom>
              <a:blipFill rotWithShape="1">
                <a:blip r:embed="rId3"/>
                <a:stretch>
                  <a:fillRect l="-968" b="-136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961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−30</m:t>
                        </m:r>
                      </m:den>
                    </m:f>
                  </m:oMath>
                </a14:m>
                <a:endParaRPr lang="el-GR" dirty="0" smtClean="0"/>
              </a:p>
              <a:p>
                <a:endParaRPr lang="el-GR" dirty="0" smtClean="0"/>
              </a:p>
              <a:p>
                <a:r>
                  <a:rPr lang="el-GR" i="1" dirty="0"/>
                  <a:t>Αριθμητής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−25=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+5)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Αντικατάσταση </a:t>
                </a:r>
                <a:endParaRPr lang="el-GR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−25</m:t>
                        </m:r>
                      </m:num>
                      <m:den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−30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→5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−5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+5)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−5)(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+6)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</m:oMath>
                </a14:m>
                <a:endParaRPr lang="el-GR" dirty="0"/>
              </a:p>
              <a:p>
                <a:endParaRPr lang="el-G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l-GR" i="1"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→5</m:t>
                          </m:r>
                        </m:lim>
                      </m:limLow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+5)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+6)</m:t>
                          </m:r>
                        </m:den>
                      </m:f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5+5</m:t>
                          </m:r>
                        </m:num>
                        <m:den>
                          <m:r>
                            <a:rPr lang="el-GR" i="1">
                              <a:latin typeface="Cambria Math"/>
                            </a:rPr>
                            <m:t>5+6</m:t>
                          </m:r>
                        </m:den>
                      </m:f>
                      <m:r>
                        <a:rPr lang="el-G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l-GR" i="1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632"/>
                <a:ext cx="9144000" cy="6741368"/>
              </a:xfrm>
              <a:blipFill rotWithShape="1">
                <a:blip r:embed="rId2"/>
                <a:stretch>
                  <a:fillRect l="-1467"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563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>
                    <a:solidFill>
                      <a:srgbClr val="FF0000"/>
                    </a:solidFill>
                  </a:rPr>
                  <a:t>Να βρεθεί το όριο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1714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l-GR" dirty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+2∗1−3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1−1</m:t>
                            </m:r>
                          </m:e>
                        </m:d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algn="just"/>
                <a:r>
                  <a:rPr lang="el-GR" dirty="0" smtClean="0"/>
                  <a:t>Υπολογίζουμε χωριστά τα όρια αριθμητή και παρονομαστή.</a:t>
                </a:r>
              </a:p>
              <a:p>
                <a:pPr algn="just"/>
                <a:r>
                  <a:rPr lang="el-GR" dirty="0" smtClean="0"/>
                  <a:t>Αντικαθιστούμε όπου </a:t>
                </a:r>
                <a:r>
                  <a:rPr lang="en-US" dirty="0" smtClean="0"/>
                  <a:t>x </a:t>
                </a:r>
                <a:r>
                  <a:rPr lang="el-GR" dirty="0" smtClean="0"/>
                  <a:t>το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0 </a:t>
                </a:r>
              </a:p>
              <a:p>
                <a:pPr algn="just"/>
                <a:r>
                  <a:rPr lang="el-GR" dirty="0" smtClean="0"/>
                  <a:t>Κάνουμε τις πράξεις και αν καταλήξουμε σε απροσδιοριστία της μορφής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 0/0 </a:t>
                </a:r>
              </a:p>
              <a:p>
                <a:pPr lvl="1" algn="just"/>
                <a:r>
                  <a:rPr lang="el-GR" dirty="0" smtClean="0"/>
                  <a:t>τότε κάνουμε παραγοντοποιήσεις και απλοποιήσεις και στη συνέχεια υπολογίζουμε το όριο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 r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1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r>
                  <a:rPr lang="el-GR" dirty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i="1" dirty="0"/>
                  <a:t>Παρονομαστής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≠1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−1    </m:t>
                            </m:r>
                            <m:r>
                              <a:rPr lang="el-GR" i="1">
                                <a:latin typeface="Cambria Math"/>
                              </a:rPr>
                              <m:t>      </m:t>
                            </m:r>
                            <m:r>
                              <a:rPr lang="el-GR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el-GR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l-GR" i="1">
                                <a:latin typeface="Cambria Math"/>
                              </a:rPr>
                              <m:t> </m:t>
                            </m:r>
                            <m:r>
                              <a:rPr lang="el-GR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&lt;1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l-GR" i="1" dirty="0"/>
                  <a:t>που σημαίνει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&lt;1</m:t>
                    </m:r>
                  </m:oMath>
                </a14:m>
                <a:r>
                  <a:rPr lang="el-GR" i="1" dirty="0"/>
                  <a:t> και επομένως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=−(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−1)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797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i="1" dirty="0"/>
                  <a:t>Αριθμητής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−3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Δ=4-4*(-3)=16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−2±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16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−2+4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−2−4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sz="2800" b="1" i="1">
                        <a:latin typeface="Cambria Math"/>
                      </a:rPr>
                      <m:t>𝜶</m:t>
                    </m:r>
                    <m:sSup>
                      <m:sSupPr>
                        <m:ctrlPr>
                          <a:rPr lang="el-GR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l-GR" sz="2800" b="1" i="1">
                        <a:latin typeface="Cambria Math"/>
                      </a:rPr>
                      <m:t>𝜷</m:t>
                    </m:r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𝜸</m:t>
                    </m:r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𝜶</m:t>
                    </m:r>
                    <m:d>
                      <m:dPr>
                        <m:ctrlPr>
                          <a:rPr lang="el-G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𝒙</m:t>
                        </m:r>
                        <m:r>
                          <a:rPr lang="en-US" sz="28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/>
                      </a:rPr>
                      <m:t>=(</m:t>
                    </m:r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−</m:t>
                    </m:r>
                    <m:r>
                      <a:rPr lang="en-US" sz="2800" b="1" i="1">
                        <a:latin typeface="Cambria Math"/>
                      </a:rPr>
                      <m:t>𝟏</m:t>
                    </m:r>
                    <m:r>
                      <a:rPr lang="en-US" sz="2800" b="1" i="1">
                        <a:latin typeface="Cambria Math"/>
                      </a:rPr>
                      <m:t>)(</m:t>
                    </m:r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𝟑</m:t>
                    </m:r>
                    <m:r>
                      <a:rPr lang="en-US" sz="2800" b="1" i="1">
                        <a:latin typeface="Cambria Math"/>
                      </a:rPr>
                      <m:t>)</m:t>
                    </m:r>
                  </m:oMath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7439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Να 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l-GR" dirty="0" smtClean="0"/>
                  <a:t>Αντικατάσταση </a:t>
                </a:r>
                <a:endParaRPr lang="en-US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−1)(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+3)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−(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−1)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</m:oMath>
                </a14:m>
                <a:endParaRPr lang="el-GR" sz="2800" b="1" dirty="0" smtClean="0"/>
              </a:p>
              <a:p>
                <a:endParaRPr lang="el-GR" sz="2800" b="1" dirty="0"/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sz="2800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28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1+3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=−4</m:t>
                    </m:r>
                  </m:oMath>
                </a14:m>
                <a:endParaRPr lang="el-GR" sz="2400" b="1" dirty="0"/>
              </a:p>
              <a:p>
                <a:endParaRPr lang="el-GR" sz="2800" b="1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67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641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>
                    <a:solidFill>
                      <a:srgbClr val="FF0000"/>
                    </a:solidFill>
                  </a:rPr>
                  <a:t> </a:t>
                </a:r>
                <a:r>
                  <a:rPr lang="el-GR" b="1" dirty="0" smtClean="0">
                    <a:solidFill>
                      <a:srgbClr val="FF0000"/>
                    </a:solidFill>
                  </a:rPr>
                  <a:t>Να </a:t>
                </a:r>
                <a:r>
                  <a:rPr lang="el-GR" b="1" dirty="0">
                    <a:solidFill>
                      <a:srgbClr val="FF0000"/>
                    </a:solidFill>
                  </a:rPr>
                  <a:t>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626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Να </a:t>
                </a:r>
                <a:r>
                  <a:rPr lang="el-GR" dirty="0"/>
                  <a:t>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+2∗2−12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2−2</m:t>
                            </m:r>
                          </m:e>
                        </m:d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7057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-6678" y="-708"/>
                <a:ext cx="9150678" cy="6858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Να </a:t>
                </a:r>
                <a:r>
                  <a:rPr lang="el-GR" dirty="0"/>
                  <a:t>βρεθεί το όριο 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l-GR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+4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+2∗2−12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i="1">
                                <a:latin typeface="Cambria Math"/>
                              </a:rPr>
                              <m:t>2−2</m:t>
                            </m:r>
                          </m:e>
                        </m:d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l-GR" i="1">
                            <a:latin typeface="Cambria Math"/>
                          </a:rPr>
                          <m:t>0</m:t>
                        </m:r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b="1" dirty="0" smtClean="0">
                    <a:solidFill>
                      <a:srgbClr val="0B17B5"/>
                    </a:solidFill>
                  </a:rPr>
                  <a:t>Απροσδιοριστία </a:t>
                </a:r>
                <a:endParaRPr lang="el-GR" b="1" dirty="0">
                  <a:solidFill>
                    <a:srgbClr val="0B17B5"/>
                  </a:solidFill>
                </a:endParaRPr>
              </a:p>
              <a:p>
                <a:r>
                  <a:rPr lang="el-GR" i="1" dirty="0"/>
                  <a:t>Αριθμητής </a:t>
                </a:r>
                <a:endParaRPr lang="el-GR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+4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−12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Δ=16-4*(-12)=64</a:t>
                </a:r>
                <a:endParaRPr lang="el-G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i="1">
                            <a:latin typeface="Cambria Math"/>
                          </a:rPr>
                          <m:t>−4±</m:t>
                        </m:r>
                        <m:rad>
                          <m:radPr>
                            <m:degHide m:val="on"/>
                            <m:ctrlPr>
                              <a:rPr lang="el-GR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>
                                <a:latin typeface="Cambria Math"/>
                              </a:rPr>
                              <m:t>64</m:t>
                            </m:r>
                          </m:e>
                        </m:rad>
                      </m:num>
                      <m:den>
                        <m:r>
                          <a:rPr lang="el-GR" i="1">
                            <a:latin typeface="Cambria Math"/>
                          </a:rPr>
                          <m:t>2∗(1)</m:t>
                        </m:r>
                      </m:den>
                    </m:f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−4+8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=2</m:t>
                            </m:r>
                          </m:e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l-GR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l-GR" i="1">
                                    <a:latin typeface="Cambria Math"/>
                                  </a:rPr>
                                  <m:t>−4−8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l-GR" i="1">
                                <a:latin typeface="Cambria Math"/>
                              </a:rPr>
                              <m:t>=−6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sz="2800" i="1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l-GR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l-GR" sz="2800" i="1">
                        <a:latin typeface="Cambria Math"/>
                      </a:rPr>
                      <m:t>𝛽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𝛾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l-GR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−2)(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+6)</m:t>
                    </m:r>
                  </m:oMath>
                </a14:m>
                <a:endParaRPr lang="el-GR" sz="2800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678" y="-708"/>
                <a:ext cx="9150678" cy="6858708"/>
              </a:xfrm>
              <a:blipFill rotWithShape="1">
                <a:blip r:embed="rId2"/>
                <a:stretch>
                  <a:fillRect l="-1532" t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388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-6678" y="-708"/>
                <a:ext cx="9150678" cy="685870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l-GR" i="1" dirty="0" smtClean="0"/>
                  <a:t>Παρονομαστής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≠2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−2    </m:t>
                            </m:r>
                            <m:r>
                              <a:rPr lang="el-GR" i="1">
                                <a:latin typeface="Cambria Math"/>
                              </a:rPr>
                              <m:t>      </m:t>
                            </m:r>
                            <m:r>
                              <a:rPr lang="el-GR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&gt;2</m:t>
                            </m:r>
                          </m:e>
                          <m:e>
                            <m:r>
                              <a:rPr lang="el-GR" i="1"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l-G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l-GR" i="1">
                                <a:latin typeface="Cambria Math"/>
                              </a:rPr>
                              <m:t> </m:t>
                            </m:r>
                            <m:r>
                              <a:rPr lang="el-GR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&lt;2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Εάν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l-GR" i="1" dirty="0" smtClean="0"/>
                  <a:t>δηλαδή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&lt;2</m:t>
                    </m:r>
                  </m:oMath>
                </a14:m>
                <a:r>
                  <a:rPr lang="el-GR" i="1" dirty="0"/>
                  <a:t> και επομένως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=−(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−2)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Εάν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l-GR" i="1" dirty="0" smtClean="0"/>
                  <a:t>δηλαδή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&gt;2</m:t>
                    </m:r>
                  </m:oMath>
                </a14:m>
                <a:r>
                  <a:rPr lang="el-GR" i="1" dirty="0"/>
                  <a:t> και επομένως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l-GR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−2)</m:t>
                    </m:r>
                  </m:oMath>
                </a14:m>
                <a:endParaRPr lang="el-GR" dirty="0"/>
              </a:p>
              <a:p>
                <a:r>
                  <a:rPr lang="el-GR" i="1" dirty="0"/>
                  <a:t>Αντικατάσταση </a:t>
                </a: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l-GR" b="1" i="1" smtClean="0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l-GR" b="1" i="1"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l-GR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l-GR" b="1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l-GR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l-GR" b="1" i="1"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l-G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)(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l-GR" b="1" i="1">
                              <a:latin typeface="Cambria Math"/>
                            </a:rPr>
                            <m:t>−(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l-GR" b="1" i="1">
                              <a:latin typeface="Cambria Math"/>
                            </a:rPr>
                            <m:t>−</m:t>
                          </m:r>
                          <m:r>
                            <a:rPr lang="el-GR" b="1" i="1">
                              <a:latin typeface="Cambria Math"/>
                            </a:rPr>
                            <m:t>𝟐</m:t>
                          </m:r>
                          <m:r>
                            <a:rPr lang="el-GR" b="1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l-GR" b="1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l-GR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l-GR" b="1" i="1"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en-US" b="1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l-GR" b="1" i="1" dirty="0" smtClean="0"/>
              </a:p>
              <a:p>
                <a:pPr marL="0" indent="0">
                  <a:buNone/>
                </a:pPr>
                <a:endParaRPr lang="el-G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B17B5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0B17B5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B17B5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B17B5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B17B5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solidFill>
                            <a:srgbClr val="0B17B5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>
                          <a:solidFill>
                            <a:srgbClr val="0B17B5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l-GR" b="1" dirty="0">
                  <a:solidFill>
                    <a:srgbClr val="0B17B5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l-GR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l-GR" b="1" i="1"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l-GR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el-GR" b="1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l-GR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l-GR" b="1" i="1"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el-GR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)(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  <m:r>
                            <a:rPr lang="en-US" b="1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l-GR" b="1" i="1">
                              <a:latin typeface="Cambria Math"/>
                            </a:rPr>
                            <m:t>(</m:t>
                          </m:r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l-GR" b="1" i="1">
                              <a:latin typeface="Cambria Math"/>
                            </a:rPr>
                            <m:t>−</m:t>
                          </m:r>
                          <m:r>
                            <a:rPr lang="el-GR" b="1" i="1">
                              <a:latin typeface="Cambria Math"/>
                            </a:rPr>
                            <m:t>𝟐</m:t>
                          </m:r>
                          <m:r>
                            <a:rPr lang="el-GR" b="1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l-GR" b="1" i="1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l-GR" b="1" i="1">
                              <a:latin typeface="Cambria Math"/>
                            </a:rPr>
                          </m:ctrlPr>
                        </m:limLowPr>
                        <m:e>
                          <m:r>
                            <a:rPr lang="el-GR" b="1" i="1">
                              <a:latin typeface="Cambria Math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d>
                        <m:dPr>
                          <m:ctrlPr>
                            <a:rPr lang="el-G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l-GR" b="1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B17B5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b="1" i="1">
                              <a:solidFill>
                                <a:srgbClr val="0B17B5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B17B5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B17B5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B17B5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b="1" i="1">
                          <a:solidFill>
                            <a:srgbClr val="0B17B5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B17B5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l-GR" b="1" dirty="0">
                  <a:solidFill>
                    <a:srgbClr val="0B17B5"/>
                  </a:solidFill>
                </a:endParaRPr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678" y="-708"/>
                <a:ext cx="9150678" cy="6858708"/>
              </a:xfrm>
              <a:blipFill rotWithShape="1">
                <a:blip r:embed="rId2"/>
                <a:stretch>
                  <a:fillRect l="-1133" t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74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34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-25823"/>
                <a:ext cx="8229600" cy="4525963"/>
              </a:xfrm>
            </p:spPr>
            <p:txBody>
              <a:bodyPr/>
              <a:lstStyle/>
              <a:p>
                <a:r>
                  <a:rPr lang="el-GR" b="1" i="1" dirty="0">
                    <a:solidFill>
                      <a:srgbClr val="FF0000"/>
                    </a:solidFill>
                  </a:rPr>
                  <a:t>Να βρεθεί το όριο </a:t>
                </a:r>
                <a:endParaRPr lang="el-GR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25823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9624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-25823"/>
                <a:ext cx="9144000" cy="68838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i="1" dirty="0"/>
                  <a:t>Να βρεθεί το όριο </a:t>
                </a:r>
                <a:endParaRPr lang="el-G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l-GR" dirty="0"/>
              </a:p>
              <a:p>
                <a:r>
                  <a:rPr lang="el-GR" i="1" dirty="0"/>
                  <a:t> </a:t>
                </a:r>
                <a:endParaRPr lang="el-GR" dirty="0"/>
              </a:p>
              <a:p>
                <a:r>
                  <a:rPr lang="el-GR" i="1" dirty="0"/>
                  <a:t>Παρονομαστής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≠0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l-GR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l-GR" i="1">
                                <a:latin typeface="Cambria Math"/>
                              </a:rPr>
                              <m:t>          </m:t>
                            </m:r>
                            <m:r>
                              <a:rPr lang="el-GR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&gt;0</m:t>
                            </m:r>
                          </m:e>
                          <m:e>
                            <m:r>
                              <a:rPr lang="el-GR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     </m:t>
                            </m:r>
                            <m:r>
                              <a:rPr lang="el-GR" i="1">
                                <a:latin typeface="Cambria Math"/>
                              </a:rPr>
                              <m:t> </m:t>
                            </m:r>
                            <m:r>
                              <a:rPr lang="el-GR" i="1">
                                <a:latin typeface="Cambria Math"/>
                              </a:rPr>
                              <m:t>𝛾𝜄𝛼</m:t>
                            </m:r>
                            <m:r>
                              <a:rPr lang="el-GR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l-GR" dirty="0"/>
              </a:p>
              <a:p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l-GR" i="1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i="1" dirty="0"/>
                  <a:t> </a:t>
                </a:r>
                <a:r>
                  <a:rPr lang="el-GR" i="1" dirty="0"/>
                  <a:t> σημαίνει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&gt;0</m:t>
                    </m:r>
                  </m:oMath>
                </a14:m>
                <a:r>
                  <a:rPr lang="el-GR" i="1" dirty="0"/>
                  <a:t> (και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l-GR" i="1">
                        <a:latin typeface="Cambria Math"/>
                      </a:rPr>
                      <m:t>&lt;1</m:t>
                    </m:r>
                  </m:oMath>
                </a14:m>
                <a:r>
                  <a:rPr lang="el-GR" i="1" dirty="0"/>
                  <a:t>, το </a:t>
                </a:r>
                <a:r>
                  <a:rPr lang="el-GR" i="1" smtClean="0"/>
                  <a:t>οποίο όμως </a:t>
                </a:r>
                <a:r>
                  <a:rPr lang="el-GR" i="1" dirty="0"/>
                  <a:t>δεν παίζει ρόλο στον προσδιορισμό της απολύτου </a:t>
                </a:r>
                <a:r>
                  <a:rPr lang="el-GR" i="1"/>
                  <a:t>τιμής</a:t>
                </a:r>
                <a:r>
                  <a:rPr lang="el-GR" i="1" smtClean="0"/>
                  <a:t>), επομένως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l-GR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</m:t>
                            </m:r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l-GR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+2∗1−2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e>
                    </m:func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25823"/>
                <a:ext cx="9144000" cy="6883823"/>
              </a:xfrm>
              <a:blipFill rotWithShape="1">
                <a:blip r:embed="rId2"/>
                <a:stretch>
                  <a:fillRect l="-1467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37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cap="small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Οριο</a:t>
            </a:r>
            <a:r>
              <a:rPr lang="el-GR" b="1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l-GR" b="1" cap="sm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Συνάρτησησ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1685924"/>
          </a:xfrm>
        </p:spPr>
        <p:txBody>
          <a:bodyPr/>
          <a:lstStyle/>
          <a:p>
            <a:pPr algn="just"/>
            <a:r>
              <a:rPr lang="el-GR" i="1" dirty="0" smtClean="0"/>
              <a:t>Όριο</a:t>
            </a:r>
            <a:r>
              <a:rPr lang="el-GR" dirty="0" smtClean="0"/>
              <a:t> είναι </a:t>
            </a:r>
            <a:r>
              <a:rPr lang="el-GR" dirty="0"/>
              <a:t>η προσέγγιση ενός πραγματικού αριθμού σε επίπεδο που δεν ξεπερνά έναν πολύ μικρό πραγματικό αριθμό. </a:t>
            </a:r>
            <a:endParaRPr lang="el-G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214686"/>
            <a:ext cx="9302767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71602" y="0"/>
            <a:ext cx="1134200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6435</TotalTime>
  <Words>1733</Words>
  <Application>Microsoft Office PowerPoint</Application>
  <PresentationFormat>Προβολή στην οθόνη (4:3)</PresentationFormat>
  <Paragraphs>185</Paragraphs>
  <Slides>61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61</vt:i4>
      </vt:variant>
    </vt:vector>
  </HeadingPairs>
  <TitlesOfParts>
    <vt:vector size="62" baseType="lpstr">
      <vt:lpstr>Θέμα του Office</vt:lpstr>
      <vt:lpstr>Μαθηματικά 5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Οριο Συνάρτησησ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Πλευρικά όρια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Ιδιότητες των ορίων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5</dc:title>
  <dc:creator>admin</dc:creator>
  <cp:lastModifiedBy>nikos</cp:lastModifiedBy>
  <cp:revision>56</cp:revision>
  <dcterms:created xsi:type="dcterms:W3CDTF">2011-10-11T19:17:00Z</dcterms:created>
  <dcterms:modified xsi:type="dcterms:W3CDTF">2018-11-13T17:38:34Z</dcterms:modified>
</cp:coreProperties>
</file>