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7" r:id="rId9"/>
    <p:sldId id="263" r:id="rId10"/>
    <p:sldId id="264" r:id="rId11"/>
    <p:sldId id="265" r:id="rId12"/>
    <p:sldId id="268" r:id="rId13"/>
    <p:sldId id="266"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3AC8AA-F9FD-47B7-B6A3-CFD9D7694E5F}" type="datetimeFigureOut">
              <a:rPr lang="el-GR" smtClean="0"/>
              <a:pPr/>
              <a:t>1/4/2021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4275196-9E78-4760-8616-970535B30B8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AC8AA-F9FD-47B7-B6A3-CFD9D7694E5F}" type="datetimeFigureOut">
              <a:rPr lang="el-GR" smtClean="0"/>
              <a:pPr/>
              <a:t>1/4/2021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275196-9E78-4760-8616-970535B30B8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Εαυτός </a:t>
            </a:r>
            <a:r>
              <a:rPr lang="el-GR" smtClean="0"/>
              <a:t>και ταυτότητα</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Διαχείριση εντυπώσεων</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Ο τρόπος που οι άνθρωποι παρουσιάζουν τον εαυτό τους στους άλλους ανθρώπους και προσπαθούν να τους κάνουν να τους βλέπουν όπως οι ίδιοι θέλουν</a:t>
            </a:r>
          </a:p>
          <a:p>
            <a:r>
              <a:rPr lang="en-US" dirty="0" err="1" smtClean="0"/>
              <a:t>Goffman</a:t>
            </a:r>
            <a:r>
              <a:rPr lang="en-US" dirty="0" smtClean="0"/>
              <a:t> (1959/2006) </a:t>
            </a:r>
            <a:r>
              <a:rPr lang="el-GR" i="1" dirty="0" smtClean="0"/>
              <a:t>Η παρουσίαση του εαυτού στην καθημερινή ζωή</a:t>
            </a:r>
          </a:p>
          <a:p>
            <a:r>
              <a:rPr lang="el-GR" dirty="0" smtClean="0"/>
              <a:t>Κολακεία: Στρατηγική με την οποία κάποιος επαινεί και προσπαθεί να κάνει αρεστό τον εαυτό του στους άλλους, συχνά υψηλότερου </a:t>
            </a:r>
            <a:r>
              <a:rPr lang="en-US" dirty="0" smtClean="0"/>
              <a:t>status</a:t>
            </a:r>
            <a:endParaRPr lang="el-GR" dirty="0" smtClean="0"/>
          </a:p>
          <a:p>
            <a:r>
              <a:rPr lang="el-GR" dirty="0" smtClean="0"/>
              <a:t>Αυτοϋπονόμευση: Στρατηγική με την οποία κάποιος δημιουργεί εμπόδια και δικαιολογίες για τον εαυτό του, έτσι ώστε, αν δεν αποδώσει καλά σε ένα έργο, να μπορεί να αποφύγει να κατηγορήσει τον εαυτό του</a:t>
            </a:r>
          </a:p>
          <a:p>
            <a:r>
              <a:rPr lang="el-GR" dirty="0" err="1" smtClean="0"/>
              <a:t>Αυτο</a:t>
            </a:r>
            <a:r>
              <a:rPr lang="el-GR" dirty="0" smtClean="0"/>
              <a:t>-προώθηση (ικανότητα), εκφοβισμός (επικινδυνότητα), παραδειγματισμός (ηθικό πρότυπο), ικεσία (ανάγκη για βοήθεια)</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Αυτοεκτίμηση</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 τρόπος που οι άνθρωποι αξιολογούν τον εαυτό τους, θετικά ή αρνητικά, επιδιώκοντας να καταλήξουν σε μια θετική άποψη</a:t>
            </a:r>
          </a:p>
          <a:p>
            <a:r>
              <a:rPr lang="el-GR" dirty="0" smtClean="0"/>
              <a:t>Το φαινόμενο της </a:t>
            </a:r>
            <a:r>
              <a:rPr lang="el-GR" dirty="0" err="1" smtClean="0"/>
              <a:t>αυτο</a:t>
            </a:r>
            <a:r>
              <a:rPr lang="el-GR" dirty="0" smtClean="0"/>
              <a:t>-εξύψωσης</a:t>
            </a:r>
          </a:p>
          <a:p>
            <a:r>
              <a:rPr lang="el-GR" dirty="0" smtClean="0"/>
              <a:t>Στρατηγικές αντιμετώπισης απειλών της αυτό-αντίληψης: απόδραση, άρνηση, υποβάθμιση της απειλής, </a:t>
            </a:r>
            <a:r>
              <a:rPr lang="el-GR" dirty="0" err="1" smtClean="0"/>
              <a:t>αυτο</a:t>
            </a:r>
            <a:r>
              <a:rPr lang="el-GR" dirty="0" smtClean="0"/>
              <a:t>-έκφραση, επίθεση στην απειλή</a:t>
            </a:r>
          </a:p>
          <a:p>
            <a:r>
              <a:rPr lang="el-GR" dirty="0" smtClean="0"/>
              <a:t>Η αυτοεκτίμηση ως ανθρώπινη ανάγκη: Θεωρία </a:t>
            </a:r>
            <a:r>
              <a:rPr lang="el-GR" dirty="0" smtClean="0"/>
              <a:t>διαχείρισης του τρόμου </a:t>
            </a:r>
            <a:r>
              <a:rPr lang="el-GR" dirty="0" smtClean="0"/>
              <a:t>απέναντι στο</a:t>
            </a:r>
            <a:r>
              <a:rPr lang="el-GR" dirty="0" smtClean="0"/>
              <a:t> θάνατο (</a:t>
            </a:r>
            <a:r>
              <a:rPr lang="en-US" dirty="0" smtClean="0"/>
              <a:t>Greenberg et al., 1986)</a:t>
            </a:r>
            <a:r>
              <a:rPr lang="el-GR" dirty="0" smtClean="0"/>
              <a:t>, σύνδεση με την Ανθρωπιστική Ψυχολογία και την </a:t>
            </a:r>
            <a:r>
              <a:rPr lang="el-GR" smtClean="0"/>
              <a:t>Υπαρξιστική Φιλοσοφία</a:t>
            </a:r>
            <a:endParaRPr lang="el-GR" dirty="0" smtClean="0"/>
          </a:p>
          <a:p>
            <a:r>
              <a:rPr lang="el-GR" dirty="0" smtClean="0"/>
              <a:t>Προστασία της αυτοεκτίμησης μέσω αλλαγής στάσεων σε καταστάσεις γνωστικής ασυμφωνίας</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πολλαπλός εαυτός</a:t>
            </a:r>
            <a:endParaRPr lang="el-GR" dirty="0"/>
          </a:p>
        </p:txBody>
      </p:sp>
      <p:sp>
        <p:nvSpPr>
          <p:cNvPr id="3" name="2 - Θέση περιεχομένου"/>
          <p:cNvSpPr>
            <a:spLocks noGrp="1"/>
          </p:cNvSpPr>
          <p:nvPr>
            <p:ph idx="1"/>
          </p:nvPr>
        </p:nvSpPr>
        <p:spPr/>
        <p:txBody>
          <a:bodyPr/>
          <a:lstStyle/>
          <a:p>
            <a:r>
              <a:rPr lang="el-GR" dirty="0" smtClean="0"/>
              <a:t>Ταυτότητες και περιστάσεις</a:t>
            </a:r>
          </a:p>
          <a:p>
            <a:r>
              <a:rPr lang="el-GR" dirty="0" err="1" smtClean="0"/>
              <a:t>Ατομοκεντρικές</a:t>
            </a:r>
            <a:r>
              <a:rPr lang="el-GR" dirty="0" smtClean="0"/>
              <a:t> ταυτότητες</a:t>
            </a:r>
          </a:p>
          <a:p>
            <a:r>
              <a:rPr lang="el-GR" dirty="0" smtClean="0"/>
              <a:t>Σχεσιακές ταυτότητες</a:t>
            </a:r>
          </a:p>
          <a:p>
            <a:r>
              <a:rPr lang="el-GR" dirty="0" err="1" smtClean="0"/>
              <a:t>Ομαδοκεντρικές</a:t>
            </a:r>
            <a:r>
              <a:rPr lang="el-GR" dirty="0" smtClean="0"/>
              <a:t> ταυτότητες</a:t>
            </a:r>
          </a:p>
          <a:p>
            <a:r>
              <a:rPr lang="el-GR" smtClean="0"/>
              <a:t>Συλλογικές ταυτότητες</a:t>
            </a:r>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Κατανοώντας τον εαυτό στην ομάδα</a:t>
            </a:r>
            <a:r>
              <a:rPr lang="en-US" dirty="0" smtClean="0"/>
              <a:t> </a:t>
            </a:r>
            <a:r>
              <a:rPr lang="el-GR" dirty="0" smtClean="0"/>
              <a:t>και τις </a:t>
            </a:r>
            <a:r>
              <a:rPr lang="el-GR" dirty="0" err="1" smtClean="0"/>
              <a:t>διομαδικές</a:t>
            </a:r>
            <a:r>
              <a:rPr lang="el-GR" dirty="0" smtClean="0"/>
              <a:t> σχέσεις</a:t>
            </a:r>
            <a:endParaRPr lang="el-GR" dirty="0"/>
          </a:p>
        </p:txBody>
      </p:sp>
      <p:sp>
        <p:nvSpPr>
          <p:cNvPr id="3" name="2 - Θέση περιεχομένου"/>
          <p:cNvSpPr>
            <a:spLocks noGrp="1"/>
          </p:cNvSpPr>
          <p:nvPr>
            <p:ph idx="1"/>
          </p:nvPr>
        </p:nvSpPr>
        <p:spPr/>
        <p:txBody>
          <a:bodyPr/>
          <a:lstStyle/>
          <a:p>
            <a:r>
              <a:rPr lang="el-GR" dirty="0" smtClean="0"/>
              <a:t>Θεωρία της κοινωνικής ταυτότητας (</a:t>
            </a:r>
            <a:r>
              <a:rPr lang="en-US" dirty="0" err="1" smtClean="0"/>
              <a:t>Tajfel</a:t>
            </a:r>
            <a:r>
              <a:rPr lang="en-US" dirty="0" smtClean="0"/>
              <a:t> &amp; Turner, 1979)</a:t>
            </a:r>
            <a:r>
              <a:rPr lang="el-GR" dirty="0" smtClean="0"/>
              <a:t>: Προσωπική και κοινωνική ταυτότητα</a:t>
            </a:r>
          </a:p>
          <a:p>
            <a:r>
              <a:rPr lang="el-GR" dirty="0" smtClean="0"/>
              <a:t>Η ταυτότητα του ανθρώπου ως μέλους μιας ομάδας</a:t>
            </a:r>
          </a:p>
          <a:p>
            <a:r>
              <a:rPr lang="el-GR" dirty="0" smtClean="0"/>
              <a:t>Θεωρία της </a:t>
            </a:r>
            <a:r>
              <a:rPr lang="el-GR" dirty="0" err="1" smtClean="0"/>
              <a:t>αυτο</a:t>
            </a:r>
            <a:r>
              <a:rPr lang="el-GR" dirty="0" smtClean="0"/>
              <a:t>-κατηγοριοποίησης (</a:t>
            </a:r>
            <a:r>
              <a:rPr lang="en-US" dirty="0" smtClean="0"/>
              <a:t>Turner et al, 1987)</a:t>
            </a:r>
            <a:r>
              <a:rPr lang="el-GR" dirty="0" smtClean="0"/>
              <a:t>:</a:t>
            </a:r>
            <a:r>
              <a:rPr lang="en-US" dirty="0" smtClean="0"/>
              <a:t> </a:t>
            </a:r>
            <a:r>
              <a:rPr lang="el-GR" dirty="0" smtClean="0"/>
              <a:t>Αποπροσωποποίηση (</a:t>
            </a:r>
            <a:r>
              <a:rPr lang="en-US" dirty="0" smtClean="0"/>
              <a:t>depersonalization)</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εαυτός</a:t>
            </a:r>
            <a:endParaRPr lang="el-GR" dirty="0"/>
          </a:p>
        </p:txBody>
      </p:sp>
      <p:sp>
        <p:nvSpPr>
          <p:cNvPr id="3" name="2 - Θέση περιεχομένου"/>
          <p:cNvSpPr>
            <a:spLocks noGrp="1"/>
          </p:cNvSpPr>
          <p:nvPr>
            <p:ph idx="1"/>
          </p:nvPr>
        </p:nvSpPr>
        <p:spPr/>
        <p:txBody>
          <a:bodyPr/>
          <a:lstStyle/>
          <a:p>
            <a:r>
              <a:rPr lang="el-GR" dirty="0" smtClean="0"/>
              <a:t>Ικανότητα του ανθρώπου για </a:t>
            </a:r>
            <a:r>
              <a:rPr lang="el-GR" dirty="0" err="1" smtClean="0"/>
              <a:t>αυτοστοχασμό</a:t>
            </a:r>
            <a:r>
              <a:rPr lang="el-GR" dirty="0" smtClean="0"/>
              <a:t> (</a:t>
            </a:r>
            <a:r>
              <a:rPr lang="en-US" dirty="0" smtClean="0"/>
              <a:t>self-reflection)</a:t>
            </a:r>
            <a:endParaRPr lang="el-GR" dirty="0" smtClean="0"/>
          </a:p>
          <a:p>
            <a:r>
              <a:rPr lang="el-GR" dirty="0" smtClean="0"/>
              <a:t>Κατανόηση για τον εαυτό (</a:t>
            </a:r>
            <a:r>
              <a:rPr lang="en-US" dirty="0" smtClean="0"/>
              <a:t>self-concept)</a:t>
            </a:r>
            <a:r>
              <a:rPr lang="el-GR" dirty="0" smtClean="0"/>
              <a:t>: Το σύνολο των πεποιθήσεων των ανθρώπων για τα προσωπικά τους χαρακτηριστικά</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«εαυτός» ως </a:t>
            </a:r>
            <a:r>
              <a:rPr lang="el-GR" dirty="0" err="1" smtClean="0"/>
              <a:t>νεοτερική</a:t>
            </a:r>
            <a:r>
              <a:rPr lang="el-GR" dirty="0" smtClean="0"/>
              <a:t> επινόηση του Δυτικού πολιτισμού</a:t>
            </a:r>
            <a:endParaRPr lang="el-GR" dirty="0"/>
          </a:p>
        </p:txBody>
      </p:sp>
      <p:sp>
        <p:nvSpPr>
          <p:cNvPr id="3" name="2 - Θέση περιεχομένου"/>
          <p:cNvSpPr>
            <a:spLocks noGrp="1"/>
          </p:cNvSpPr>
          <p:nvPr>
            <p:ph idx="1"/>
          </p:nvPr>
        </p:nvSpPr>
        <p:spPr/>
        <p:txBody>
          <a:bodyPr/>
          <a:lstStyle/>
          <a:p>
            <a:r>
              <a:rPr lang="en-US" dirty="0" err="1" smtClean="0"/>
              <a:t>Baumeister</a:t>
            </a:r>
            <a:r>
              <a:rPr lang="en-US" dirty="0" smtClean="0"/>
              <a:t> (1987) How the self became a problem</a:t>
            </a:r>
          </a:p>
          <a:p>
            <a:r>
              <a:rPr lang="en-US" dirty="0" err="1" smtClean="0"/>
              <a:t>Gergen</a:t>
            </a:r>
            <a:r>
              <a:rPr lang="en-US" dirty="0" smtClean="0"/>
              <a:t> (1991/</a:t>
            </a:r>
            <a:r>
              <a:rPr lang="el-GR" dirty="0" smtClean="0"/>
              <a:t>1997</a:t>
            </a:r>
            <a:r>
              <a:rPr lang="en-US" dirty="0" smtClean="0"/>
              <a:t>) </a:t>
            </a:r>
            <a:r>
              <a:rPr lang="el-GR" i="1" dirty="0" smtClean="0"/>
              <a:t>Ο κορεσμένος εαυτός</a:t>
            </a:r>
          </a:p>
          <a:p>
            <a:r>
              <a:rPr lang="el-GR" i="1" dirty="0" smtClean="0"/>
              <a:t>Αλλαγές στο τέλος του 16</a:t>
            </a:r>
            <a:r>
              <a:rPr lang="el-GR" i="1" baseline="30000" dirty="0" smtClean="0"/>
              <a:t>ου</a:t>
            </a:r>
            <a:r>
              <a:rPr lang="el-GR" i="1" dirty="0" smtClean="0"/>
              <a:t> αιώνα:</a:t>
            </a:r>
          </a:p>
          <a:p>
            <a:pPr lvl="1"/>
            <a:r>
              <a:rPr lang="el-GR" dirty="0" err="1" smtClean="0"/>
              <a:t>Εκκοσμίκευση</a:t>
            </a:r>
            <a:endParaRPr lang="el-GR" dirty="0" smtClean="0"/>
          </a:p>
          <a:p>
            <a:pPr lvl="1"/>
            <a:r>
              <a:rPr lang="el-GR" dirty="0" smtClean="0"/>
              <a:t>Βιομηχανοποίηση</a:t>
            </a:r>
          </a:p>
          <a:p>
            <a:pPr lvl="1"/>
            <a:r>
              <a:rPr lang="el-GR" dirty="0" smtClean="0"/>
              <a:t>Διαφωτισμός</a:t>
            </a:r>
          </a:p>
          <a:p>
            <a:endParaRPr lang="el-GR"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εαυτός και η ταυτότητα στις κοινωνικές επιστήμες</a:t>
            </a:r>
            <a:endParaRPr lang="el-GR" dirty="0"/>
          </a:p>
        </p:txBody>
      </p:sp>
      <p:sp>
        <p:nvSpPr>
          <p:cNvPr id="3" name="2 - Θέση περιεχομένου"/>
          <p:cNvSpPr>
            <a:spLocks noGrp="1"/>
          </p:cNvSpPr>
          <p:nvPr>
            <p:ph idx="1"/>
          </p:nvPr>
        </p:nvSpPr>
        <p:spPr/>
        <p:txBody>
          <a:bodyPr>
            <a:normAutofit lnSpcReduction="10000"/>
          </a:bodyPr>
          <a:lstStyle/>
          <a:p>
            <a:r>
              <a:rPr lang="en-US" smtClean="0"/>
              <a:t>Freud</a:t>
            </a:r>
            <a:r>
              <a:rPr lang="el-GR" smtClean="0"/>
              <a:t> </a:t>
            </a:r>
            <a:r>
              <a:rPr lang="el-GR" dirty="0" smtClean="0"/>
              <a:t>Ψυχαναλυτική οπτική του εαυτού:</a:t>
            </a:r>
            <a:r>
              <a:rPr lang="en-US" dirty="0" smtClean="0"/>
              <a:t> </a:t>
            </a:r>
            <a:r>
              <a:rPr lang="el-GR" dirty="0" smtClean="0"/>
              <a:t>Εκείνο (ασυνείδητο)-Εγώ -Υπερεγώ</a:t>
            </a:r>
            <a:endParaRPr lang="en-US" dirty="0" smtClean="0"/>
          </a:p>
          <a:p>
            <a:r>
              <a:rPr lang="en-US" dirty="0" smtClean="0"/>
              <a:t>W. James</a:t>
            </a:r>
            <a:r>
              <a:rPr lang="el-GR" dirty="0" smtClean="0"/>
              <a:t> (1893) Εγώ-υποκείμενο (Ι)-Εμένα-</a:t>
            </a:r>
            <a:r>
              <a:rPr lang="el-GR" dirty="0" err="1" smtClean="0"/>
              <a:t>αντικείμενο</a:t>
            </a:r>
            <a:r>
              <a:rPr lang="el-GR" dirty="0" smtClean="0"/>
              <a:t> (</a:t>
            </a:r>
            <a:r>
              <a:rPr lang="en-US" dirty="0" smtClean="0"/>
              <a:t>Me)</a:t>
            </a:r>
          </a:p>
          <a:p>
            <a:r>
              <a:rPr lang="el-GR" dirty="0" smtClean="0"/>
              <a:t>Θεωρία της συμβολικής αλληλεπίδρασης:</a:t>
            </a:r>
          </a:p>
          <a:p>
            <a:pPr lvl="1"/>
            <a:r>
              <a:rPr lang="en-US" dirty="0" smtClean="0"/>
              <a:t>Cooley</a:t>
            </a:r>
            <a:r>
              <a:rPr lang="el-GR" dirty="0" smtClean="0"/>
              <a:t> (1902):</a:t>
            </a:r>
            <a:r>
              <a:rPr lang="en-US" dirty="0" smtClean="0"/>
              <a:t> </a:t>
            </a:r>
            <a:r>
              <a:rPr lang="el-GR" dirty="0" smtClean="0"/>
              <a:t>ο «κατοπτρικός» άλλος </a:t>
            </a:r>
            <a:endParaRPr lang="en-US" dirty="0" smtClean="0"/>
          </a:p>
          <a:p>
            <a:pPr lvl="1"/>
            <a:r>
              <a:rPr lang="en-US" dirty="0" smtClean="0"/>
              <a:t>G.H. Mead</a:t>
            </a:r>
            <a:r>
              <a:rPr lang="el-GR" dirty="0" smtClean="0"/>
              <a:t> (1934): ο «γενικευμένος» άλλος</a:t>
            </a:r>
          </a:p>
          <a:p>
            <a:r>
              <a:rPr lang="el-GR" dirty="0" smtClean="0"/>
              <a:t>Συλλογικός εαυτός: </a:t>
            </a:r>
            <a:r>
              <a:rPr lang="en-US" dirty="0" smtClean="0"/>
              <a:t>Wundt, Durkheim, McDougall</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εαυτός στη Γνωστική Κοινωνική Ψυχολογία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καθημερινοί άνθρωποι αντιλαμβάνονται τον εαυτό τους ή την ταυτότητά τους (ποιοι είναι) με τις ίδιες γνωστικές διαδικασίες με τις οποίες αντιλαμβάνονται και τους άλλους, μέσω </a:t>
            </a:r>
            <a:r>
              <a:rPr lang="el-GR" dirty="0" err="1" smtClean="0"/>
              <a:t>αυτοστοχασμού</a:t>
            </a:r>
            <a:r>
              <a:rPr lang="el-GR" dirty="0" smtClean="0"/>
              <a:t> και κοινωνικής σύγκρισης</a:t>
            </a:r>
          </a:p>
          <a:p>
            <a:r>
              <a:rPr lang="el-GR" dirty="0" smtClean="0"/>
              <a:t>Δεν έχουν πάντα επίγνωση των διαδικασιών αυτών (αυτόματες διαδικασίες)</a:t>
            </a:r>
          </a:p>
          <a:p>
            <a:r>
              <a:rPr lang="el-GR" dirty="0" smtClean="0"/>
              <a:t>Μεροληπτούν υπέρ του εαυτού τους επιδιώκοντας να διατηρήσουν μια θετική εικόνα του εαυτού τους και να δημιουργήσουν θετική εικόνα για τους ίδιους στους άλλους</a:t>
            </a:r>
            <a:endParaRPr lang="en-US" dirty="0" smtClean="0"/>
          </a:p>
          <a:p>
            <a:r>
              <a:rPr lang="el-GR" dirty="0" smtClean="0"/>
              <a:t>Αντιλαμβάνονται τον εαυτό τους τόσο ως ενιαίο (αυτοβιογραφία) όσο και ως πολλαπλό (ρόλοι), τόσο ως ιδιωτικό όσο και ως δημόσιο</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Λειτουργίες του εαυτού</a:t>
            </a:r>
            <a:endParaRPr lang="el-GR" dirty="0"/>
          </a:p>
        </p:txBody>
      </p:sp>
      <p:sp>
        <p:nvSpPr>
          <p:cNvPr id="3" name="2 - Θέση περιεχομένου"/>
          <p:cNvSpPr>
            <a:spLocks noGrp="1"/>
          </p:cNvSpPr>
          <p:nvPr>
            <p:ph idx="1"/>
          </p:nvPr>
        </p:nvSpPr>
        <p:spPr/>
        <p:txBody>
          <a:bodyPr/>
          <a:lstStyle/>
          <a:p>
            <a:r>
              <a:rPr lang="el-GR" dirty="0" smtClean="0"/>
              <a:t>Αυτογνωσία</a:t>
            </a:r>
          </a:p>
          <a:p>
            <a:r>
              <a:rPr lang="el-GR" dirty="0" smtClean="0"/>
              <a:t>Αυτοέλεγχος</a:t>
            </a:r>
          </a:p>
          <a:p>
            <a:r>
              <a:rPr lang="el-GR" dirty="0" smtClean="0"/>
              <a:t>Διαχείριση εντυπώσεων</a:t>
            </a:r>
          </a:p>
          <a:p>
            <a:r>
              <a:rPr lang="el-GR" dirty="0" smtClean="0"/>
              <a:t>Αυτοεκτίμηση</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Αυτογνωσία</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smtClean="0"/>
              <a:t>Ενδοσκόπηση: οι άνθρωποι εξετάζουν τις σκέψεις, τα συναισθήματα και τα κίνητρά τους</a:t>
            </a:r>
          </a:p>
          <a:p>
            <a:r>
              <a:rPr lang="el-GR" dirty="0" smtClean="0"/>
              <a:t>Αυτεπίγνωση: οι άνθρωποι εστιάζουν την προσοχή τους στον εαυτό τους, αξιολογούν και συγκρίνουν τη συμπεριφορά τους με βάση τα εσωτερικά τους πρότυπα και τις αξίες, συγκρίνουν ανάμεσα σε πραγματικό και ιδανικό εαυτό </a:t>
            </a:r>
          </a:p>
          <a:p>
            <a:r>
              <a:rPr lang="el-GR" dirty="0" smtClean="0"/>
              <a:t>Θεωρίες αιτιότητας των ανθρώπων: «θεωρίες» για τις αιτίες των συναισθημάτων και των συμπεριφορών τους</a:t>
            </a:r>
          </a:p>
          <a:p>
            <a:r>
              <a:rPr lang="el-GR" dirty="0" smtClean="0"/>
              <a:t>Θεωρία της αυτοαντίληψης (</a:t>
            </a:r>
            <a:r>
              <a:rPr lang="en-US" dirty="0" err="1" smtClean="0"/>
              <a:t>Bem</a:t>
            </a:r>
            <a:r>
              <a:rPr lang="en-US" dirty="0" smtClean="0"/>
              <a:t>, 1972</a:t>
            </a:r>
            <a:r>
              <a:rPr lang="el-GR" dirty="0" smtClean="0"/>
              <a:t>): όταν οι στάσεις και τα συναισθήματα των ανθρώπων είναι αβέβαια ή αμφίσημα, τότε βγάζουν συμπεράσματα για τις καταστάσεις παρατηρώντας τη συμπεριφορά τους και την κατάσταση μέσα στην οποία αυτή προκύπτει</a:t>
            </a:r>
          </a:p>
          <a:p>
            <a:r>
              <a:rPr lang="el-GR" dirty="0" smtClean="0"/>
              <a:t>Αποδόσεις για κίνητρα: ενδογενή και εξωγενή κίνητρα, το φαινόμενο της </a:t>
            </a:r>
            <a:r>
              <a:rPr lang="el-GR" dirty="0" err="1" smtClean="0"/>
              <a:t>υπερ</a:t>
            </a:r>
            <a:r>
              <a:rPr lang="el-GR" dirty="0" smtClean="0"/>
              <a:t>-δικαιολόγησης (οι άνθρωποι αποδίδουν τη συμπεριφορά τους σε εξωγενείς λόγους και υποτιμούν τους εσωτερικούς παράγοντες)</a:t>
            </a:r>
          </a:p>
          <a:p>
            <a:r>
              <a:rPr lang="el-GR" dirty="0" smtClean="0"/>
              <a:t>Αυτογνωσία μέσω κοινωνικής σύγκρισης (</a:t>
            </a:r>
            <a:r>
              <a:rPr lang="en-US" dirty="0" err="1" smtClean="0"/>
              <a:t>Festinger</a:t>
            </a:r>
            <a:r>
              <a:rPr lang="en-US" dirty="0" smtClean="0"/>
              <a:t>, 1954)</a:t>
            </a:r>
            <a:r>
              <a:rPr lang="el-GR" dirty="0" smtClean="0"/>
              <a:t>: ανοδική και καθοδική κοινωνική σύγκριση, σε διαπροσωπικό, ομαδικό και </a:t>
            </a:r>
            <a:r>
              <a:rPr lang="el-GR" dirty="0" err="1" smtClean="0"/>
              <a:t>διομαδικό</a:t>
            </a:r>
            <a:r>
              <a:rPr lang="el-GR" dirty="0" smtClean="0"/>
              <a:t> επίπεδο</a:t>
            </a:r>
          </a:p>
          <a:p>
            <a:r>
              <a:rPr lang="el-GR" dirty="0" smtClean="0"/>
              <a:t>Σχήματα για τον εαυτό</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φαινόμενο της </a:t>
            </a:r>
            <a:r>
              <a:rPr lang="el-GR" dirty="0" err="1" smtClean="0"/>
              <a:t>υπερδικαιολόγησης</a:t>
            </a:r>
            <a:r>
              <a:rPr lang="en-US" dirty="0" smtClean="0"/>
              <a:t> (Greene, Sternberg &amp; </a:t>
            </a:r>
            <a:r>
              <a:rPr lang="en-US" dirty="0" err="1" smtClean="0"/>
              <a:t>Lepper</a:t>
            </a:r>
            <a:r>
              <a:rPr lang="en-US" dirty="0" smtClean="0"/>
              <a:t>, 1976)</a:t>
            </a:r>
            <a:endParaRPr lang="el-GR" dirty="0"/>
          </a:p>
        </p:txBody>
      </p:sp>
      <p:pic>
        <p:nvPicPr>
          <p:cNvPr id="5" name="Picture 4" descr="A line graph shows the over justification effect"/>
          <p:cNvPicPr>
            <a:picLocks noGrp="1" noChangeAspect="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35529" y="1963723"/>
            <a:ext cx="5872942" cy="37989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Αυτοέλεγχος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Ο τρόπος με τον οποίο οι άνθρωποι κάνουν σχέδια και υλοποιούν αποφάσεις, δαμάζοντας τις άμεσες επιθυμίες τους, ώστε να πετύχουν μακροπρόθεσμους στόχους</a:t>
            </a:r>
          </a:p>
          <a:p>
            <a:r>
              <a:rPr lang="el-GR" dirty="0" smtClean="0"/>
              <a:t>Προθέσεις εφαρμογής: τα συγκεκριμένα σχέδια των ανθρώπων σχετικά με τον τόπο, τη χρονική στιγμή και τον τρόπο με τον οποίο θα εκπληρώσουν έναν στόχο και θα αποφύγουν πειρασμούς</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735</Words>
  <Application>Microsoft Office PowerPoint</Application>
  <PresentationFormat>Προβολή στην οθόνη (4:3)</PresentationFormat>
  <Paragraphs>62</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Εαυτός και ταυτότητα</vt:lpstr>
      <vt:lpstr>Ο εαυτός</vt:lpstr>
      <vt:lpstr>Ο «εαυτός» ως νεοτερική επινόηση του Δυτικού πολιτισμού</vt:lpstr>
      <vt:lpstr>Ο εαυτός και η ταυτότητα στις κοινωνικές επιστήμες</vt:lpstr>
      <vt:lpstr>Ο εαυτός στη Γνωστική Κοινωνική Ψυχολογία</vt:lpstr>
      <vt:lpstr>Λειτουργίες του εαυτού</vt:lpstr>
      <vt:lpstr>Αυτογνωσία</vt:lpstr>
      <vt:lpstr>Το φαινόμενο της υπερδικαιολόγησης (Greene, Sternberg &amp; Lepper, 1976)</vt:lpstr>
      <vt:lpstr>Αυτοέλεγχος</vt:lpstr>
      <vt:lpstr>Διαχείριση εντυπώσεων</vt:lpstr>
      <vt:lpstr>Αυτοεκτίμηση</vt:lpstr>
      <vt:lpstr>Ο πολλαπλός εαυτός</vt:lpstr>
      <vt:lpstr>Κατανοώντας τον εαυτό στην ομάδα και τις διομαδικές σχέσεις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Εαυτός και ταυτότητα στην Κοινωνική Ψυχολογία</dc:title>
  <dc:creator>thalia konst</dc:creator>
  <cp:lastModifiedBy>thalia konst</cp:lastModifiedBy>
  <cp:revision>59</cp:revision>
  <dcterms:created xsi:type="dcterms:W3CDTF">2021-03-30T17:53:12Z</dcterms:created>
  <dcterms:modified xsi:type="dcterms:W3CDTF">2021-04-01T15:10:37Z</dcterms:modified>
</cp:coreProperties>
</file>