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7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507" r:id="rId2"/>
    <p:sldId id="514" r:id="rId3"/>
    <p:sldId id="298" r:id="rId4"/>
    <p:sldId id="285" r:id="rId5"/>
    <p:sldId id="508" r:id="rId6"/>
    <p:sldId id="398" r:id="rId7"/>
    <p:sldId id="474" r:id="rId8"/>
    <p:sldId id="472" r:id="rId9"/>
    <p:sldId id="470" r:id="rId10"/>
    <p:sldId id="469" r:id="rId11"/>
    <p:sldId id="471" r:id="rId12"/>
    <p:sldId id="475" r:id="rId13"/>
    <p:sldId id="476" r:id="rId14"/>
    <p:sldId id="473" r:id="rId15"/>
    <p:sldId id="387" r:id="rId16"/>
    <p:sldId id="509" r:id="rId17"/>
    <p:sldId id="511" r:id="rId18"/>
    <p:sldId id="512" r:id="rId19"/>
    <p:sldId id="513" r:id="rId20"/>
    <p:sldId id="428" r:id="rId21"/>
    <p:sldId id="434" r:id="rId22"/>
    <p:sldId id="464" r:id="rId23"/>
    <p:sldId id="466" r:id="rId24"/>
    <p:sldId id="479" r:id="rId25"/>
    <p:sldId id="480" r:id="rId26"/>
    <p:sldId id="478" r:id="rId27"/>
    <p:sldId id="481" r:id="rId28"/>
    <p:sldId id="483" r:id="rId29"/>
    <p:sldId id="484" r:id="rId30"/>
    <p:sldId id="485" r:id="rId31"/>
    <p:sldId id="486" r:id="rId32"/>
    <p:sldId id="487" r:id="rId33"/>
    <p:sldId id="488" r:id="rId34"/>
    <p:sldId id="489" r:id="rId35"/>
    <p:sldId id="491" r:id="rId36"/>
    <p:sldId id="492" r:id="rId37"/>
    <p:sldId id="493" r:id="rId38"/>
    <p:sldId id="495" r:id="rId39"/>
    <p:sldId id="496" r:id="rId40"/>
    <p:sldId id="497" r:id="rId41"/>
    <p:sldId id="501" r:id="rId42"/>
    <p:sldId id="499" r:id="rId43"/>
    <p:sldId id="502" r:id="rId44"/>
    <p:sldId id="503" r:id="rId45"/>
    <p:sldId id="477" r:id="rId46"/>
    <p:sldId id="482" r:id="rId47"/>
    <p:sldId id="506" r:id="rId48"/>
    <p:sldId id="283" r:id="rId49"/>
    <p:sldId id="51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66"/>
    <a:srgbClr val="FF9933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 autoAdjust="0"/>
    <p:restoredTop sz="93080" autoAdjust="0"/>
  </p:normalViewPr>
  <p:slideViewPr>
    <p:cSldViewPr snapToGrid="0">
      <p:cViewPr varScale="1">
        <p:scale>
          <a:sx n="68" d="100"/>
          <a:sy n="68" d="100"/>
        </p:scale>
        <p:origin x="536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88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C31FDF-1248-4AA6-9143-26ACB06EEFB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3FD197-73DF-452A-8E16-800EFA495345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sz="2500" b="1" dirty="0">
              <a:latin typeface="Corbel" panose="020B0503020204020204" pitchFamily="34" charset="0"/>
            </a:rPr>
            <a:t>Karen </a:t>
          </a:r>
          <a:r>
            <a:rPr lang="en-US" sz="2500" b="1" dirty="0" err="1">
              <a:latin typeface="Corbel" panose="020B0503020204020204" pitchFamily="34" charset="0"/>
            </a:rPr>
            <a:t>Gallas</a:t>
          </a:r>
          <a:r>
            <a:rPr lang="en-US" sz="2500" b="1" dirty="0">
              <a:latin typeface="Corbel" panose="020B0503020204020204" pitchFamily="34" charset="0"/>
            </a:rPr>
            <a:t> </a:t>
          </a:r>
        </a:p>
        <a:p>
          <a:r>
            <a:rPr lang="el-GR" sz="2500" dirty="0">
              <a:latin typeface="Corbel" panose="020B0503020204020204" pitchFamily="34" charset="0"/>
            </a:rPr>
            <a:t>Το ερώτημα που εξετάζουμε στην πρώτη μας περιβαλλοντική συζήτηση είναι: Πώς ξεκίνησαν τα ζώα; Τα παιδιά κάθονται σε κύκλο και </a:t>
          </a:r>
          <a:r>
            <a:rPr lang="el-GR" sz="2500" u="sng" dirty="0">
              <a:latin typeface="Corbel" panose="020B0503020204020204" pitchFamily="34" charset="0"/>
            </a:rPr>
            <a:t>εγώ είμαι σιωπηλή ως συνήθως.</a:t>
          </a:r>
          <a:endParaRPr lang="en-US" sz="2500" b="1" u="sng" dirty="0">
            <a:latin typeface="Corbel" panose="020B0503020204020204" pitchFamily="34" charset="0"/>
          </a:endParaRPr>
        </a:p>
      </dgm:t>
    </dgm:pt>
    <dgm:pt modelId="{3461802B-3D17-40DF-AE3E-0B77097BBFA5}" type="parTrans" cxnId="{46395A69-512F-4C65-922F-6DCECC7E2763}">
      <dgm:prSet/>
      <dgm:spPr/>
      <dgm:t>
        <a:bodyPr/>
        <a:lstStyle/>
        <a:p>
          <a:endParaRPr lang="en-US"/>
        </a:p>
      </dgm:t>
    </dgm:pt>
    <dgm:pt modelId="{6091F5EB-1D6A-42DA-A370-868D7B57C488}" type="sibTrans" cxnId="{46395A69-512F-4C65-922F-6DCECC7E2763}">
      <dgm:prSet/>
      <dgm:spPr/>
      <dgm:t>
        <a:bodyPr/>
        <a:lstStyle/>
        <a:p>
          <a:endParaRPr lang="en-US"/>
        </a:p>
      </dgm:t>
    </dgm:pt>
    <dgm:pt modelId="{C2666917-D66F-4984-A0E0-7C289BFEEC42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sz="2500" b="1" dirty="0">
              <a:latin typeface="Corbel" panose="020B0503020204020204" pitchFamily="34" charset="0"/>
            </a:rPr>
            <a:t>Jan </a:t>
          </a:r>
          <a:r>
            <a:rPr lang="en-US" sz="2500" b="1" dirty="0" err="1">
              <a:latin typeface="Corbel" panose="020B0503020204020204" pitchFamily="34" charset="0"/>
            </a:rPr>
            <a:t>Blommaert</a:t>
          </a:r>
          <a:endParaRPr lang="en-US" sz="2500" b="1" dirty="0">
            <a:latin typeface="Corbel" panose="020B0503020204020204" pitchFamily="34" charset="0"/>
          </a:endParaRPr>
        </a:p>
        <a:p>
          <a:r>
            <a:rPr lang="el-GR" sz="2500" dirty="0">
              <a:latin typeface="Corbel" panose="020B0503020204020204" pitchFamily="34" charset="0"/>
            </a:rPr>
            <a:t>Οι διδάσκοντες/ουσες στο πανεπιστήμιο είναι αυτοί/ές που σχεδιάζουν και προσφέρουν το μάθημα, </a:t>
          </a:r>
          <a:r>
            <a:rPr lang="el-GR" sz="2500" u="sng" dirty="0">
              <a:latin typeface="Corbel" panose="020B0503020204020204" pitchFamily="34" charset="0"/>
            </a:rPr>
            <a:t>μιλούν περισσότερο κατά τη διάρκεια του μαθήματος</a:t>
          </a:r>
          <a:r>
            <a:rPr lang="el-GR" sz="2500" dirty="0">
              <a:latin typeface="Corbel" panose="020B0503020204020204" pitchFamily="34" charset="0"/>
            </a:rPr>
            <a:t>, δίνουν εργασίες στους/ στις φοιτητές/τριες και βαθμολογούν τα γραπτά των εξετάσεων.</a:t>
          </a:r>
          <a:endParaRPr lang="en-US" sz="2500" dirty="0">
            <a:latin typeface="Corbel" panose="020B0503020204020204" pitchFamily="34" charset="0"/>
          </a:endParaRPr>
        </a:p>
      </dgm:t>
    </dgm:pt>
    <dgm:pt modelId="{F202D16D-39B6-4B2A-8B3E-EDFB03DF2C30}" type="parTrans" cxnId="{5FFA576B-3F98-4E6E-AA49-1232DC43C7D6}">
      <dgm:prSet/>
      <dgm:spPr/>
      <dgm:t>
        <a:bodyPr/>
        <a:lstStyle/>
        <a:p>
          <a:endParaRPr lang="en-US"/>
        </a:p>
      </dgm:t>
    </dgm:pt>
    <dgm:pt modelId="{15C51061-EED0-40FF-99B3-4FE95026B2A4}" type="sibTrans" cxnId="{5FFA576B-3F98-4E6E-AA49-1232DC43C7D6}">
      <dgm:prSet/>
      <dgm:spPr/>
      <dgm:t>
        <a:bodyPr/>
        <a:lstStyle/>
        <a:p>
          <a:endParaRPr lang="en-US"/>
        </a:p>
      </dgm:t>
    </dgm:pt>
    <dgm:pt modelId="{7939CC05-1E4F-4A13-BB1A-C37D2D361C04}" type="pres">
      <dgm:prSet presAssocID="{B9C31FDF-1248-4AA6-9143-26ACB06EEFBF}" presName="linear" presStyleCnt="0">
        <dgm:presLayoutVars>
          <dgm:dir/>
          <dgm:resizeHandles val="exact"/>
        </dgm:presLayoutVars>
      </dgm:prSet>
      <dgm:spPr/>
    </dgm:pt>
    <dgm:pt modelId="{FAE46ECA-708A-4764-A05F-5D2C8F099E2C}" type="pres">
      <dgm:prSet presAssocID="{CC3FD197-73DF-452A-8E16-800EFA495345}" presName="comp" presStyleCnt="0"/>
      <dgm:spPr/>
    </dgm:pt>
    <dgm:pt modelId="{425D87D9-BF35-4556-9CB7-7C55807B7F70}" type="pres">
      <dgm:prSet presAssocID="{CC3FD197-73DF-452A-8E16-800EFA495345}" presName="box" presStyleLbl="node1" presStyleIdx="0" presStyleCnt="2"/>
      <dgm:spPr/>
    </dgm:pt>
    <dgm:pt modelId="{B5107D68-3AA3-474F-B8E4-791D87814205}" type="pres">
      <dgm:prSet presAssocID="{CC3FD197-73DF-452A-8E16-800EFA495345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11A8019F-648B-488B-AFB7-2E681B0F32FA}" type="pres">
      <dgm:prSet presAssocID="{CC3FD197-73DF-452A-8E16-800EFA495345}" presName="text" presStyleLbl="node1" presStyleIdx="0" presStyleCnt="2">
        <dgm:presLayoutVars>
          <dgm:bulletEnabled val="1"/>
        </dgm:presLayoutVars>
      </dgm:prSet>
      <dgm:spPr/>
    </dgm:pt>
    <dgm:pt modelId="{F428DC81-662A-4E85-A98C-AD8CABE4757E}" type="pres">
      <dgm:prSet presAssocID="{6091F5EB-1D6A-42DA-A370-868D7B57C488}" presName="spacer" presStyleCnt="0"/>
      <dgm:spPr/>
    </dgm:pt>
    <dgm:pt modelId="{AF8AE153-5120-46D4-AB7C-F87B6AFADEE1}" type="pres">
      <dgm:prSet presAssocID="{C2666917-D66F-4984-A0E0-7C289BFEEC42}" presName="comp" presStyleCnt="0"/>
      <dgm:spPr/>
    </dgm:pt>
    <dgm:pt modelId="{A204ACB4-B098-4AA3-B5D1-3FC6DA58302C}" type="pres">
      <dgm:prSet presAssocID="{C2666917-D66F-4984-A0E0-7C289BFEEC42}" presName="box" presStyleLbl="node1" presStyleIdx="1" presStyleCnt="2"/>
      <dgm:spPr/>
    </dgm:pt>
    <dgm:pt modelId="{FD3D7240-CDBC-494B-9BDC-AFD38603F4FC}" type="pres">
      <dgm:prSet presAssocID="{C2666917-D66F-4984-A0E0-7C289BFEEC42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956417D2-F117-491E-BACF-73E24FEDCC6B}" type="pres">
      <dgm:prSet presAssocID="{C2666917-D66F-4984-A0E0-7C289BFEEC42}" presName="text" presStyleLbl="node1" presStyleIdx="1" presStyleCnt="2">
        <dgm:presLayoutVars>
          <dgm:bulletEnabled val="1"/>
        </dgm:presLayoutVars>
      </dgm:prSet>
      <dgm:spPr/>
    </dgm:pt>
  </dgm:ptLst>
  <dgm:cxnLst>
    <dgm:cxn modelId="{46395A69-512F-4C65-922F-6DCECC7E2763}" srcId="{B9C31FDF-1248-4AA6-9143-26ACB06EEFBF}" destId="{CC3FD197-73DF-452A-8E16-800EFA495345}" srcOrd="0" destOrd="0" parTransId="{3461802B-3D17-40DF-AE3E-0B77097BBFA5}" sibTransId="{6091F5EB-1D6A-42DA-A370-868D7B57C488}"/>
    <dgm:cxn modelId="{5FFA576B-3F98-4E6E-AA49-1232DC43C7D6}" srcId="{B9C31FDF-1248-4AA6-9143-26ACB06EEFBF}" destId="{C2666917-D66F-4984-A0E0-7C289BFEEC42}" srcOrd="1" destOrd="0" parTransId="{F202D16D-39B6-4B2A-8B3E-EDFB03DF2C30}" sibTransId="{15C51061-EED0-40FF-99B3-4FE95026B2A4}"/>
    <dgm:cxn modelId="{A4D8DE4B-DA2F-4D52-8258-A8E23B2B23BB}" type="presOf" srcId="{C2666917-D66F-4984-A0E0-7C289BFEEC42}" destId="{956417D2-F117-491E-BACF-73E24FEDCC6B}" srcOrd="1" destOrd="0" presId="urn:microsoft.com/office/officeart/2005/8/layout/vList4"/>
    <dgm:cxn modelId="{9FE38F82-DD88-41B4-B1CE-86D8B9BF68DD}" type="presOf" srcId="{C2666917-D66F-4984-A0E0-7C289BFEEC42}" destId="{A204ACB4-B098-4AA3-B5D1-3FC6DA58302C}" srcOrd="0" destOrd="0" presId="urn:microsoft.com/office/officeart/2005/8/layout/vList4"/>
    <dgm:cxn modelId="{4E8B8498-70FD-4202-9EF4-78C4B29308B0}" type="presOf" srcId="{CC3FD197-73DF-452A-8E16-800EFA495345}" destId="{11A8019F-648B-488B-AFB7-2E681B0F32FA}" srcOrd="1" destOrd="0" presId="urn:microsoft.com/office/officeart/2005/8/layout/vList4"/>
    <dgm:cxn modelId="{BCD0589B-F9AA-42D7-9EF7-9935E0468AB6}" type="presOf" srcId="{CC3FD197-73DF-452A-8E16-800EFA495345}" destId="{425D87D9-BF35-4556-9CB7-7C55807B7F70}" srcOrd="0" destOrd="0" presId="urn:microsoft.com/office/officeart/2005/8/layout/vList4"/>
    <dgm:cxn modelId="{A66FF8E8-6051-485D-8320-594EF889F95F}" type="presOf" srcId="{B9C31FDF-1248-4AA6-9143-26ACB06EEFBF}" destId="{7939CC05-1E4F-4A13-BB1A-C37D2D361C04}" srcOrd="0" destOrd="0" presId="urn:microsoft.com/office/officeart/2005/8/layout/vList4"/>
    <dgm:cxn modelId="{98D7ABD9-83E8-4B87-AE77-11D122BC6F44}" type="presParOf" srcId="{7939CC05-1E4F-4A13-BB1A-C37D2D361C04}" destId="{FAE46ECA-708A-4764-A05F-5D2C8F099E2C}" srcOrd="0" destOrd="0" presId="urn:microsoft.com/office/officeart/2005/8/layout/vList4"/>
    <dgm:cxn modelId="{59E20DDC-8319-4056-BCD1-1C122BC59403}" type="presParOf" srcId="{FAE46ECA-708A-4764-A05F-5D2C8F099E2C}" destId="{425D87D9-BF35-4556-9CB7-7C55807B7F70}" srcOrd="0" destOrd="0" presId="urn:microsoft.com/office/officeart/2005/8/layout/vList4"/>
    <dgm:cxn modelId="{45197405-099B-4D69-A7F9-683ACE163631}" type="presParOf" srcId="{FAE46ECA-708A-4764-A05F-5D2C8F099E2C}" destId="{B5107D68-3AA3-474F-B8E4-791D87814205}" srcOrd="1" destOrd="0" presId="urn:microsoft.com/office/officeart/2005/8/layout/vList4"/>
    <dgm:cxn modelId="{95B41AAD-7C58-449A-86D9-36E0A393163C}" type="presParOf" srcId="{FAE46ECA-708A-4764-A05F-5D2C8F099E2C}" destId="{11A8019F-648B-488B-AFB7-2E681B0F32FA}" srcOrd="2" destOrd="0" presId="urn:microsoft.com/office/officeart/2005/8/layout/vList4"/>
    <dgm:cxn modelId="{254A5B3D-B4BB-4D80-9A78-FBFCE9EEE5AB}" type="presParOf" srcId="{7939CC05-1E4F-4A13-BB1A-C37D2D361C04}" destId="{F428DC81-662A-4E85-A98C-AD8CABE4757E}" srcOrd="1" destOrd="0" presId="urn:microsoft.com/office/officeart/2005/8/layout/vList4"/>
    <dgm:cxn modelId="{4E8E3652-95D1-48B4-8EF8-F3C9A5FC249A}" type="presParOf" srcId="{7939CC05-1E4F-4A13-BB1A-C37D2D361C04}" destId="{AF8AE153-5120-46D4-AB7C-F87B6AFADEE1}" srcOrd="2" destOrd="0" presId="urn:microsoft.com/office/officeart/2005/8/layout/vList4"/>
    <dgm:cxn modelId="{2E3EE9BC-6338-4EA2-933D-13BD365DD4AD}" type="presParOf" srcId="{AF8AE153-5120-46D4-AB7C-F87B6AFADEE1}" destId="{A204ACB4-B098-4AA3-B5D1-3FC6DA58302C}" srcOrd="0" destOrd="0" presId="urn:microsoft.com/office/officeart/2005/8/layout/vList4"/>
    <dgm:cxn modelId="{7281FB93-3A9A-49BF-8FE7-7137A9B3BCB8}" type="presParOf" srcId="{AF8AE153-5120-46D4-AB7C-F87B6AFADEE1}" destId="{FD3D7240-CDBC-494B-9BDC-AFD38603F4FC}" srcOrd="1" destOrd="0" presId="urn:microsoft.com/office/officeart/2005/8/layout/vList4"/>
    <dgm:cxn modelId="{6C850B2E-CF04-4106-BF90-F65AEF2D18CE}" type="presParOf" srcId="{AF8AE153-5120-46D4-AB7C-F87B6AFADEE1}" destId="{956417D2-F117-491E-BACF-73E24FEDCC6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E77A64-2BA3-46D3-A30F-68F6C4FE2B6D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15DE84-368F-4D7A-98D6-301FB8094401}">
      <dgm:prSet phldrT="[Text]" custT="1"/>
      <dgm:spPr>
        <a:solidFill>
          <a:srgbClr val="0066FF"/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el-GR" sz="2450" b="1" dirty="0">
              <a:latin typeface="Corbel" panose="020B0503020204020204" pitchFamily="34" charset="0"/>
            </a:rPr>
            <a:t>ερωτήσεις γνωστής απάντησης</a:t>
          </a:r>
          <a:endParaRPr lang="en-US" sz="2450" b="1" dirty="0">
            <a:latin typeface="Corbel" panose="020B0503020204020204" pitchFamily="34" charset="0"/>
          </a:endParaRPr>
        </a:p>
      </dgm:t>
    </dgm:pt>
    <dgm:pt modelId="{28C32AA6-450C-4126-ABA5-CF8B9437A5B4}" type="parTrans" cxnId="{45C801FD-72BE-4341-80DD-15F912EDE3E2}">
      <dgm:prSet/>
      <dgm:spPr/>
      <dgm:t>
        <a:bodyPr/>
        <a:lstStyle/>
        <a:p>
          <a:endParaRPr lang="en-US"/>
        </a:p>
      </dgm:t>
    </dgm:pt>
    <dgm:pt modelId="{2D172244-16E1-40D3-BB7E-3A8D20D06257}" type="sibTrans" cxnId="{45C801FD-72BE-4341-80DD-15F912EDE3E2}">
      <dgm:prSet/>
      <dgm:spPr/>
      <dgm:t>
        <a:bodyPr/>
        <a:lstStyle/>
        <a:p>
          <a:endParaRPr lang="en-US"/>
        </a:p>
      </dgm:t>
    </dgm:pt>
    <dgm:pt modelId="{C1CBBDCF-AA78-4AAE-A81C-6E6351F94A99}">
      <dgm:prSet phldrT="[Text]" custT="1"/>
      <dgm:spPr>
        <a:ln>
          <a:noFill/>
        </a:ln>
      </dgm:spPr>
      <dgm:t>
        <a:bodyPr/>
        <a:lstStyle/>
        <a:p>
          <a:r>
            <a:rPr lang="el-GR" sz="2500" dirty="0">
              <a:solidFill>
                <a:srgbClr val="0066FF"/>
              </a:solidFill>
              <a:latin typeface="Corbel" panose="020B0503020204020204" pitchFamily="34" charset="0"/>
            </a:rPr>
            <a:t> ερωτήσεις ελέγχου γνώσης</a:t>
          </a:r>
          <a:endParaRPr lang="en-US" sz="2500" dirty="0">
            <a:solidFill>
              <a:srgbClr val="0066FF"/>
            </a:solidFill>
            <a:latin typeface="Corbel" panose="020B0503020204020204" pitchFamily="34" charset="0"/>
          </a:endParaRPr>
        </a:p>
      </dgm:t>
    </dgm:pt>
    <dgm:pt modelId="{54DC1496-AA6A-45BC-8466-3128D5E30D8B}" type="parTrans" cxnId="{9DD7145A-9B23-48E7-8660-E51B5964847D}">
      <dgm:prSet/>
      <dgm:spPr/>
      <dgm:t>
        <a:bodyPr/>
        <a:lstStyle/>
        <a:p>
          <a:endParaRPr lang="en-US"/>
        </a:p>
      </dgm:t>
    </dgm:pt>
    <dgm:pt modelId="{151BFA9B-435A-4FB4-886D-DAE50C165B28}" type="sibTrans" cxnId="{9DD7145A-9B23-48E7-8660-E51B5964847D}">
      <dgm:prSet/>
      <dgm:spPr/>
      <dgm:t>
        <a:bodyPr/>
        <a:lstStyle/>
        <a:p>
          <a:endParaRPr lang="en-US"/>
        </a:p>
      </dgm:t>
    </dgm:pt>
    <dgm:pt modelId="{9BA47A9F-2040-459F-BAE3-5765B201CE73}">
      <dgm:prSet phldrT="[Text]" custT="1"/>
      <dgm:spPr/>
      <dgm:t>
        <a:bodyPr/>
        <a:lstStyle/>
        <a:p>
          <a:r>
            <a:rPr lang="el-GR" sz="2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πρωτοτυπικοί εκκινητές σε ακολουθίας ΕΑΑ</a:t>
          </a:r>
          <a:endParaRPr lang="en-US" sz="2600" dirty="0">
            <a:solidFill>
              <a:schemeClr val="tx1">
                <a:lumMod val="75000"/>
                <a:lumOff val="25000"/>
              </a:schemeClr>
            </a:solidFill>
            <a:latin typeface="Corbel" panose="020B0503020204020204" pitchFamily="34" charset="0"/>
          </a:endParaRPr>
        </a:p>
      </dgm:t>
    </dgm:pt>
    <dgm:pt modelId="{2E867B13-D902-42AA-BF6F-5305F74DB1A8}" type="parTrans" cxnId="{741EB3CF-69A2-4089-9953-4F659DF9419E}">
      <dgm:prSet/>
      <dgm:spPr/>
      <dgm:t>
        <a:bodyPr/>
        <a:lstStyle/>
        <a:p>
          <a:endParaRPr lang="en-US"/>
        </a:p>
      </dgm:t>
    </dgm:pt>
    <dgm:pt modelId="{DB24A399-08B1-4ABF-B5FB-4724FBDB52AA}" type="sibTrans" cxnId="{741EB3CF-69A2-4089-9953-4F659DF9419E}">
      <dgm:prSet/>
      <dgm:spPr/>
      <dgm:t>
        <a:bodyPr/>
        <a:lstStyle/>
        <a:p>
          <a:endParaRPr lang="en-US"/>
        </a:p>
      </dgm:t>
    </dgm:pt>
    <dgm:pt modelId="{5CA40C0B-678A-4F45-9CD1-11A076441F5F}">
      <dgm:prSet phldrT="[Text]" custT="1"/>
      <dgm:spPr>
        <a:solidFill>
          <a:srgbClr val="0066FF"/>
        </a:solidFill>
        <a:ln>
          <a:solidFill>
            <a:srgbClr val="0066FF"/>
          </a:solidFill>
        </a:ln>
      </dgm:spPr>
      <dgm:t>
        <a:bodyPr/>
        <a:lstStyle/>
        <a:p>
          <a:r>
            <a:rPr lang="el-GR" sz="2500" b="1" dirty="0">
              <a:latin typeface="Corbel" panose="020B0503020204020204" pitchFamily="34" charset="0"/>
            </a:rPr>
            <a:t>ανοικτές ερωτήσεις</a:t>
          </a:r>
          <a:endParaRPr lang="en-US" sz="2500" b="1" dirty="0">
            <a:latin typeface="Corbel" panose="020B0503020204020204" pitchFamily="34" charset="0"/>
          </a:endParaRPr>
        </a:p>
      </dgm:t>
    </dgm:pt>
    <dgm:pt modelId="{82124016-5670-4AC1-87CC-87F4F1692C26}" type="parTrans" cxnId="{A528584C-DB80-4CDB-A4F5-F59CCEFBEE1E}">
      <dgm:prSet/>
      <dgm:spPr/>
      <dgm:t>
        <a:bodyPr/>
        <a:lstStyle/>
        <a:p>
          <a:endParaRPr lang="en-US"/>
        </a:p>
      </dgm:t>
    </dgm:pt>
    <dgm:pt modelId="{EDEEDF92-081C-4F02-A5CB-55716453E5B7}" type="sibTrans" cxnId="{A528584C-DB80-4CDB-A4F5-F59CCEFBEE1E}">
      <dgm:prSet/>
      <dgm:spPr/>
      <dgm:t>
        <a:bodyPr/>
        <a:lstStyle/>
        <a:p>
          <a:endParaRPr lang="en-US"/>
        </a:p>
      </dgm:t>
    </dgm:pt>
    <dgm:pt modelId="{31ADF7C7-54C4-46D3-9F90-0E432C6D2760}">
      <dgm:prSet phldrT="[Text]" custT="1"/>
      <dgm:spPr/>
      <dgm:t>
        <a:bodyPr/>
        <a:lstStyle/>
        <a:p>
          <a:r>
            <a:rPr lang="el-GR" sz="2500" dirty="0">
              <a:solidFill>
                <a:srgbClr val="0066FF"/>
              </a:solidFill>
              <a:latin typeface="Corbel" panose="020B0503020204020204" pitchFamily="34" charset="0"/>
            </a:rPr>
            <a:t> γνήσιες ερωτήσεις, αναζήτηση πληροφοριών</a:t>
          </a:r>
          <a:endParaRPr lang="en-US" sz="2500" dirty="0">
            <a:solidFill>
              <a:srgbClr val="0066FF"/>
            </a:solidFill>
            <a:latin typeface="Corbel" panose="020B0503020204020204" pitchFamily="34" charset="0"/>
          </a:endParaRPr>
        </a:p>
      </dgm:t>
    </dgm:pt>
    <dgm:pt modelId="{9FE74990-3AFB-45FF-AD56-8724189AF239}" type="parTrans" cxnId="{9D76CF26-EFA7-4194-BE71-44EEAEF28AB2}">
      <dgm:prSet/>
      <dgm:spPr/>
      <dgm:t>
        <a:bodyPr/>
        <a:lstStyle/>
        <a:p>
          <a:endParaRPr lang="en-US"/>
        </a:p>
      </dgm:t>
    </dgm:pt>
    <dgm:pt modelId="{1510FD6E-BEEE-41BB-BEAD-4D2519CF4080}" type="sibTrans" cxnId="{9D76CF26-EFA7-4194-BE71-44EEAEF28AB2}">
      <dgm:prSet/>
      <dgm:spPr/>
      <dgm:t>
        <a:bodyPr/>
        <a:lstStyle/>
        <a:p>
          <a:endParaRPr lang="en-US"/>
        </a:p>
      </dgm:t>
    </dgm:pt>
    <dgm:pt modelId="{DF9E816C-52C2-4CAF-8F0E-A8A5386390C4}">
      <dgm:prSet phldrT="[Text]" custT="1"/>
      <dgm:spPr/>
      <dgm:t>
        <a:bodyPr/>
        <a:lstStyle/>
        <a:p>
          <a:r>
            <a:rPr lang="el-GR" sz="2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δεν αναζητούν μία σωστή απάντηση</a:t>
          </a:r>
          <a:endParaRPr lang="en-US" sz="2600" dirty="0">
            <a:solidFill>
              <a:schemeClr val="tx1">
                <a:lumMod val="75000"/>
                <a:lumOff val="25000"/>
              </a:schemeClr>
            </a:solidFill>
            <a:latin typeface="Corbel" panose="020B0503020204020204" pitchFamily="34" charset="0"/>
          </a:endParaRPr>
        </a:p>
      </dgm:t>
    </dgm:pt>
    <dgm:pt modelId="{3C95E80B-69D1-4FFD-B1A8-2F7FDD36F5BE}" type="parTrans" cxnId="{8180BFA7-4048-4BF1-8136-5B1DB0DD6A28}">
      <dgm:prSet/>
      <dgm:spPr/>
      <dgm:t>
        <a:bodyPr/>
        <a:lstStyle/>
        <a:p>
          <a:endParaRPr lang="en-US"/>
        </a:p>
      </dgm:t>
    </dgm:pt>
    <dgm:pt modelId="{9698A39E-2BF4-4A9B-ADBA-CD250E50526B}" type="sibTrans" cxnId="{8180BFA7-4048-4BF1-8136-5B1DB0DD6A28}">
      <dgm:prSet/>
      <dgm:spPr/>
      <dgm:t>
        <a:bodyPr/>
        <a:lstStyle/>
        <a:p>
          <a:endParaRPr lang="en-US"/>
        </a:p>
      </dgm:t>
    </dgm:pt>
    <dgm:pt modelId="{377D8207-05BC-477E-812A-FEA8683CC11A}">
      <dgm:prSet phldrT="[Text]" custT="1"/>
      <dgm:spPr/>
      <dgm:t>
        <a:bodyPr/>
        <a:lstStyle/>
        <a:p>
          <a:r>
            <a:rPr lang="el-GR" sz="2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λειτουργία: προτρέπει μαθητές/τριες να παρουσιάσουν πληροφορίες ήδη γνωστές σε εκπαιδευτικό</a:t>
          </a:r>
          <a:endParaRPr lang="en-US" sz="2600" dirty="0">
            <a:solidFill>
              <a:schemeClr val="tx1">
                <a:lumMod val="75000"/>
                <a:lumOff val="25000"/>
              </a:schemeClr>
            </a:solidFill>
            <a:latin typeface="Corbel" panose="020B0503020204020204" pitchFamily="34" charset="0"/>
          </a:endParaRPr>
        </a:p>
      </dgm:t>
    </dgm:pt>
    <dgm:pt modelId="{03BD6BC6-685E-4064-B406-296BA16FA72F}" type="parTrans" cxnId="{C187B8DE-EC28-4A5D-8A23-BB85D4ABA812}">
      <dgm:prSet/>
      <dgm:spPr/>
      <dgm:t>
        <a:bodyPr/>
        <a:lstStyle/>
        <a:p>
          <a:endParaRPr lang="en-US"/>
        </a:p>
      </dgm:t>
    </dgm:pt>
    <dgm:pt modelId="{0CB21C1E-F790-4529-9B15-A6961E96603A}" type="sibTrans" cxnId="{C187B8DE-EC28-4A5D-8A23-BB85D4ABA812}">
      <dgm:prSet/>
      <dgm:spPr/>
      <dgm:t>
        <a:bodyPr/>
        <a:lstStyle/>
        <a:p>
          <a:endParaRPr lang="en-US"/>
        </a:p>
      </dgm:t>
    </dgm:pt>
    <dgm:pt modelId="{02D6746D-B532-4376-A6B3-F66C9FB72DB0}">
      <dgm:prSet phldrT="[Text]" custT="1"/>
      <dgm:spPr/>
      <dgm:t>
        <a:bodyPr/>
        <a:lstStyle/>
        <a:p>
          <a:r>
            <a:rPr lang="el-GR" sz="2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μόνο μία σωστή απάντηση, αυτή που έχει στο μυαλό ο/η εκπαιδευτικός</a:t>
          </a:r>
          <a:endParaRPr lang="en-US" sz="2600" dirty="0">
            <a:solidFill>
              <a:schemeClr val="tx1">
                <a:lumMod val="75000"/>
                <a:lumOff val="25000"/>
              </a:schemeClr>
            </a:solidFill>
            <a:latin typeface="Corbel" panose="020B0503020204020204" pitchFamily="34" charset="0"/>
          </a:endParaRPr>
        </a:p>
      </dgm:t>
    </dgm:pt>
    <dgm:pt modelId="{BDB8CEA2-C048-411E-80F7-61F4E2400F5A}" type="parTrans" cxnId="{1F3F17A2-8733-4365-A534-3B47D0F2572D}">
      <dgm:prSet/>
      <dgm:spPr/>
      <dgm:t>
        <a:bodyPr/>
        <a:lstStyle/>
        <a:p>
          <a:endParaRPr lang="en-US"/>
        </a:p>
      </dgm:t>
    </dgm:pt>
    <dgm:pt modelId="{72557AC8-0060-432E-9326-9A97C2463157}" type="sibTrans" cxnId="{1F3F17A2-8733-4365-A534-3B47D0F2572D}">
      <dgm:prSet/>
      <dgm:spPr/>
      <dgm:t>
        <a:bodyPr/>
        <a:lstStyle/>
        <a:p>
          <a:endParaRPr lang="en-US"/>
        </a:p>
      </dgm:t>
    </dgm:pt>
    <dgm:pt modelId="{6DD2FF56-668F-4329-B784-EBD063E6F1BE}">
      <dgm:prSet phldrT="[Text]" custT="1"/>
      <dgm:spPr/>
      <dgm:t>
        <a:bodyPr/>
        <a:lstStyle/>
        <a:p>
          <a:r>
            <a:rPr lang="el-GR" sz="2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ο/η εκπαιδευτικός μπορεί να μην έχει προκαθορισμένη απάντηση στο μυαλό (π.χ. </a:t>
          </a:r>
          <a:r>
            <a:rPr lang="el-GR" sz="2600" i="1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Ποια είναι η αγαπημένη σας ταινία</a:t>
          </a:r>
          <a:r>
            <a:rPr lang="el-GR" sz="2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;, </a:t>
          </a:r>
          <a:r>
            <a:rPr lang="el-GR" sz="2600" i="1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Πώς θα συνεχίσετε αυτήν την ιστορία</a:t>
          </a:r>
          <a:r>
            <a:rPr lang="el-GR" sz="2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;)</a:t>
          </a:r>
          <a:endParaRPr lang="en-US" sz="2600" dirty="0">
            <a:solidFill>
              <a:schemeClr val="tx1">
                <a:lumMod val="75000"/>
                <a:lumOff val="25000"/>
              </a:schemeClr>
            </a:solidFill>
            <a:latin typeface="Corbel" panose="020B0503020204020204" pitchFamily="34" charset="0"/>
          </a:endParaRPr>
        </a:p>
      </dgm:t>
    </dgm:pt>
    <dgm:pt modelId="{1460397D-C491-4AFC-997C-14D564055348}" type="parTrans" cxnId="{B07C5309-8C52-443B-929A-FFF114408B3D}">
      <dgm:prSet/>
      <dgm:spPr/>
      <dgm:t>
        <a:bodyPr/>
        <a:lstStyle/>
        <a:p>
          <a:endParaRPr lang="en-US"/>
        </a:p>
      </dgm:t>
    </dgm:pt>
    <dgm:pt modelId="{DCCF386B-09F6-40A3-9A0E-3B6DBA430033}" type="sibTrans" cxnId="{B07C5309-8C52-443B-929A-FFF114408B3D}">
      <dgm:prSet/>
      <dgm:spPr/>
      <dgm:t>
        <a:bodyPr/>
        <a:lstStyle/>
        <a:p>
          <a:endParaRPr lang="en-US"/>
        </a:p>
      </dgm:t>
    </dgm:pt>
    <dgm:pt modelId="{A96D3985-3ABB-427B-976A-ED31295F9E3B}">
      <dgm:prSet phldrT="[Text]" custT="1"/>
      <dgm:spPr/>
      <dgm:t>
        <a:bodyPr/>
        <a:lstStyle/>
        <a:p>
          <a:r>
            <a:rPr lang="el-GR" sz="2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οδηγούν σε συζήτηση εκπαιδευτικό και μαθητές/τριες</a:t>
          </a:r>
          <a:endParaRPr lang="en-US" sz="2600" dirty="0">
            <a:solidFill>
              <a:schemeClr val="tx1">
                <a:lumMod val="75000"/>
                <a:lumOff val="25000"/>
              </a:schemeClr>
            </a:solidFill>
            <a:latin typeface="Corbel" panose="020B0503020204020204" pitchFamily="34" charset="0"/>
          </a:endParaRPr>
        </a:p>
      </dgm:t>
    </dgm:pt>
    <dgm:pt modelId="{402A7CA9-9397-4598-8B2B-B60C39467B02}" type="parTrans" cxnId="{EC0B1CD8-F020-4F0C-BBCE-6FB7B08296EC}">
      <dgm:prSet/>
      <dgm:spPr/>
      <dgm:t>
        <a:bodyPr/>
        <a:lstStyle/>
        <a:p>
          <a:endParaRPr lang="en-US"/>
        </a:p>
      </dgm:t>
    </dgm:pt>
    <dgm:pt modelId="{D0543B5C-A094-4B25-9AB1-DBD0819E6F67}" type="sibTrans" cxnId="{EC0B1CD8-F020-4F0C-BBCE-6FB7B08296EC}">
      <dgm:prSet/>
      <dgm:spPr/>
      <dgm:t>
        <a:bodyPr/>
        <a:lstStyle/>
        <a:p>
          <a:endParaRPr lang="en-US"/>
        </a:p>
      </dgm:t>
    </dgm:pt>
    <dgm:pt modelId="{5738758C-3603-4A8E-B2BC-FC4E5C8262A1}" type="pres">
      <dgm:prSet presAssocID="{AAE77A64-2BA3-46D3-A30F-68F6C4FE2B6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94CDD99D-274C-4285-BB8A-1DF6E5D0550A}" type="pres">
      <dgm:prSet presAssocID="{EA15DE84-368F-4D7A-98D6-301FB8094401}" presName="composite" presStyleCnt="0"/>
      <dgm:spPr/>
    </dgm:pt>
    <dgm:pt modelId="{7CEC0318-BF56-45CE-AEB1-5012C194D10E}" type="pres">
      <dgm:prSet presAssocID="{EA15DE84-368F-4D7A-98D6-301FB8094401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A830F60-3946-4C11-AF90-CDBDF015E6B6}" type="pres">
      <dgm:prSet presAssocID="{EA15DE84-368F-4D7A-98D6-301FB8094401}" presName="Parent" presStyleLbl="alignNode1" presStyleIdx="0" presStyleCnt="2">
        <dgm:presLayoutVars>
          <dgm:chMax val="3"/>
          <dgm:chPref val="3"/>
          <dgm:bulletEnabled val="1"/>
        </dgm:presLayoutVars>
      </dgm:prSet>
      <dgm:spPr/>
    </dgm:pt>
    <dgm:pt modelId="{557D2508-001D-477A-8368-4B62F189A603}" type="pres">
      <dgm:prSet presAssocID="{EA15DE84-368F-4D7A-98D6-301FB8094401}" presName="Accent" presStyleLbl="parChTrans1D1" presStyleIdx="0" presStyleCnt="2"/>
      <dgm:spPr/>
    </dgm:pt>
    <dgm:pt modelId="{9F831542-6B37-41FA-970E-418AF098D963}" type="pres">
      <dgm:prSet presAssocID="{EA15DE84-368F-4D7A-98D6-301FB8094401}" presName="Child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E7F86D95-6DB2-4E82-8853-28FEF37CA8B0}" type="pres">
      <dgm:prSet presAssocID="{2D172244-16E1-40D3-BB7E-3A8D20D06257}" presName="sibTrans" presStyleCnt="0"/>
      <dgm:spPr/>
    </dgm:pt>
    <dgm:pt modelId="{1585773B-4C2A-4DB6-B5A2-CF169F927341}" type="pres">
      <dgm:prSet presAssocID="{5CA40C0B-678A-4F45-9CD1-11A076441F5F}" presName="composite" presStyleCnt="0"/>
      <dgm:spPr/>
    </dgm:pt>
    <dgm:pt modelId="{CB6B7932-B932-4351-81B1-FFA7ECEE8479}" type="pres">
      <dgm:prSet presAssocID="{5CA40C0B-678A-4F45-9CD1-11A076441F5F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B636017D-523D-46CB-83B3-85427F009FF9}" type="pres">
      <dgm:prSet presAssocID="{5CA40C0B-678A-4F45-9CD1-11A076441F5F}" presName="Parent" presStyleLbl="alignNode1" presStyleIdx="1" presStyleCnt="2">
        <dgm:presLayoutVars>
          <dgm:chMax val="3"/>
          <dgm:chPref val="3"/>
          <dgm:bulletEnabled val="1"/>
        </dgm:presLayoutVars>
      </dgm:prSet>
      <dgm:spPr/>
    </dgm:pt>
    <dgm:pt modelId="{619647A1-D25A-4F8E-8887-61B83B78C1DF}" type="pres">
      <dgm:prSet presAssocID="{5CA40C0B-678A-4F45-9CD1-11A076441F5F}" presName="Accent" presStyleLbl="parChTrans1D1" presStyleIdx="1" presStyleCnt="2"/>
      <dgm:spPr>
        <a:ln>
          <a:solidFill>
            <a:srgbClr val="0066FF"/>
          </a:solidFill>
        </a:ln>
      </dgm:spPr>
    </dgm:pt>
    <dgm:pt modelId="{7F041576-C955-4F4F-9F66-C9B890CCB576}" type="pres">
      <dgm:prSet presAssocID="{5CA40C0B-678A-4F45-9CD1-11A076441F5F}" presName="Child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1659207-40D6-4977-A751-EE2F353D858A}" type="presOf" srcId="{5CA40C0B-678A-4F45-9CD1-11A076441F5F}" destId="{B636017D-523D-46CB-83B3-85427F009FF9}" srcOrd="0" destOrd="0" presId="urn:microsoft.com/office/officeart/2011/layout/TabList"/>
    <dgm:cxn modelId="{B07C5309-8C52-443B-929A-FFF114408B3D}" srcId="{5CA40C0B-678A-4F45-9CD1-11A076441F5F}" destId="{6DD2FF56-668F-4329-B784-EBD063E6F1BE}" srcOrd="2" destOrd="0" parTransId="{1460397D-C491-4AFC-997C-14D564055348}" sibTransId="{DCCF386B-09F6-40A3-9A0E-3B6DBA430033}"/>
    <dgm:cxn modelId="{9D76CF26-EFA7-4194-BE71-44EEAEF28AB2}" srcId="{5CA40C0B-678A-4F45-9CD1-11A076441F5F}" destId="{31ADF7C7-54C4-46D3-9F90-0E432C6D2760}" srcOrd="0" destOrd="0" parTransId="{9FE74990-3AFB-45FF-AD56-8724189AF239}" sibTransId="{1510FD6E-BEEE-41BB-BEAD-4D2519CF4080}"/>
    <dgm:cxn modelId="{32140127-29D0-4052-83C3-E383EAFB2AD8}" type="presOf" srcId="{EA15DE84-368F-4D7A-98D6-301FB8094401}" destId="{4A830F60-3946-4C11-AF90-CDBDF015E6B6}" srcOrd="0" destOrd="0" presId="urn:microsoft.com/office/officeart/2011/layout/TabList"/>
    <dgm:cxn modelId="{73D99A33-8F4F-4176-B3AA-BFB0D170451F}" type="presOf" srcId="{A96D3985-3ABB-427B-976A-ED31295F9E3B}" destId="{7F041576-C955-4F4F-9F66-C9B890CCB576}" srcOrd="0" destOrd="2" presId="urn:microsoft.com/office/officeart/2011/layout/TabList"/>
    <dgm:cxn modelId="{51803841-0625-464E-B99E-5536BF7DE537}" type="presOf" srcId="{31ADF7C7-54C4-46D3-9F90-0E432C6D2760}" destId="{CB6B7932-B932-4351-81B1-FFA7ECEE8479}" srcOrd="0" destOrd="0" presId="urn:microsoft.com/office/officeart/2011/layout/TabList"/>
    <dgm:cxn modelId="{A528584C-DB80-4CDB-A4F5-F59CCEFBEE1E}" srcId="{AAE77A64-2BA3-46D3-A30F-68F6C4FE2B6D}" destId="{5CA40C0B-678A-4F45-9CD1-11A076441F5F}" srcOrd="1" destOrd="0" parTransId="{82124016-5670-4AC1-87CC-87F4F1692C26}" sibTransId="{EDEEDF92-081C-4F02-A5CB-55716453E5B7}"/>
    <dgm:cxn modelId="{8CD87351-1EF0-4E5A-9A14-9BD7EED8859C}" type="presOf" srcId="{02D6746D-B532-4376-A6B3-F66C9FB72DB0}" destId="{9F831542-6B37-41FA-970E-418AF098D963}" srcOrd="0" destOrd="2" presId="urn:microsoft.com/office/officeart/2011/layout/TabList"/>
    <dgm:cxn modelId="{D6CEEB75-3C72-4CE1-A95F-D0E38DA51C91}" type="presOf" srcId="{AAE77A64-2BA3-46D3-A30F-68F6C4FE2B6D}" destId="{5738758C-3603-4A8E-B2BC-FC4E5C8262A1}" srcOrd="0" destOrd="0" presId="urn:microsoft.com/office/officeart/2011/layout/TabList"/>
    <dgm:cxn modelId="{9DD7145A-9B23-48E7-8660-E51B5964847D}" srcId="{EA15DE84-368F-4D7A-98D6-301FB8094401}" destId="{C1CBBDCF-AA78-4AAE-A81C-6E6351F94A99}" srcOrd="0" destOrd="0" parTransId="{54DC1496-AA6A-45BC-8466-3128D5E30D8B}" sibTransId="{151BFA9B-435A-4FB4-886D-DAE50C165B28}"/>
    <dgm:cxn modelId="{0F790783-D701-41AF-803F-C63489354FB3}" type="presOf" srcId="{DF9E816C-52C2-4CAF-8F0E-A8A5386390C4}" destId="{7F041576-C955-4F4F-9F66-C9B890CCB576}" srcOrd="0" destOrd="0" presId="urn:microsoft.com/office/officeart/2011/layout/TabList"/>
    <dgm:cxn modelId="{1F3F17A2-8733-4365-A534-3B47D0F2572D}" srcId="{EA15DE84-368F-4D7A-98D6-301FB8094401}" destId="{02D6746D-B532-4376-A6B3-F66C9FB72DB0}" srcOrd="3" destOrd="0" parTransId="{BDB8CEA2-C048-411E-80F7-61F4E2400F5A}" sibTransId="{72557AC8-0060-432E-9326-9A97C2463157}"/>
    <dgm:cxn modelId="{8180BFA7-4048-4BF1-8136-5B1DB0DD6A28}" srcId="{5CA40C0B-678A-4F45-9CD1-11A076441F5F}" destId="{DF9E816C-52C2-4CAF-8F0E-A8A5386390C4}" srcOrd="1" destOrd="0" parTransId="{3C95E80B-69D1-4FFD-B1A8-2F7FDD36F5BE}" sibTransId="{9698A39E-2BF4-4A9B-ADBA-CD250E50526B}"/>
    <dgm:cxn modelId="{569B8FB5-E9FF-4A35-B30D-C8D56422AC6F}" type="presOf" srcId="{C1CBBDCF-AA78-4AAE-A81C-6E6351F94A99}" destId="{7CEC0318-BF56-45CE-AEB1-5012C194D10E}" srcOrd="0" destOrd="0" presId="urn:microsoft.com/office/officeart/2011/layout/TabList"/>
    <dgm:cxn modelId="{A96019CD-DA08-441E-A043-431B0A660DCB}" type="presOf" srcId="{377D8207-05BC-477E-812A-FEA8683CC11A}" destId="{9F831542-6B37-41FA-970E-418AF098D963}" srcOrd="0" destOrd="1" presId="urn:microsoft.com/office/officeart/2011/layout/TabList"/>
    <dgm:cxn modelId="{741EB3CF-69A2-4089-9953-4F659DF9419E}" srcId="{EA15DE84-368F-4D7A-98D6-301FB8094401}" destId="{9BA47A9F-2040-459F-BAE3-5765B201CE73}" srcOrd="1" destOrd="0" parTransId="{2E867B13-D902-42AA-BF6F-5305F74DB1A8}" sibTransId="{DB24A399-08B1-4ABF-B5FB-4724FBDB52AA}"/>
    <dgm:cxn modelId="{EC0B1CD8-F020-4F0C-BBCE-6FB7B08296EC}" srcId="{5CA40C0B-678A-4F45-9CD1-11A076441F5F}" destId="{A96D3985-3ABB-427B-976A-ED31295F9E3B}" srcOrd="3" destOrd="0" parTransId="{402A7CA9-9397-4598-8B2B-B60C39467B02}" sibTransId="{D0543B5C-A094-4B25-9AB1-DBD0819E6F67}"/>
    <dgm:cxn modelId="{C187B8DE-EC28-4A5D-8A23-BB85D4ABA812}" srcId="{EA15DE84-368F-4D7A-98D6-301FB8094401}" destId="{377D8207-05BC-477E-812A-FEA8683CC11A}" srcOrd="2" destOrd="0" parTransId="{03BD6BC6-685E-4064-B406-296BA16FA72F}" sibTransId="{0CB21C1E-F790-4529-9B15-A6961E96603A}"/>
    <dgm:cxn modelId="{214729E1-D533-4B26-9B85-F1CE5A49202C}" type="presOf" srcId="{6DD2FF56-668F-4329-B784-EBD063E6F1BE}" destId="{7F041576-C955-4F4F-9F66-C9B890CCB576}" srcOrd="0" destOrd="1" presId="urn:microsoft.com/office/officeart/2011/layout/TabList"/>
    <dgm:cxn modelId="{FDD769FB-31A4-48FC-9C2A-6A9455870149}" type="presOf" srcId="{9BA47A9F-2040-459F-BAE3-5765B201CE73}" destId="{9F831542-6B37-41FA-970E-418AF098D963}" srcOrd="0" destOrd="0" presId="urn:microsoft.com/office/officeart/2011/layout/TabList"/>
    <dgm:cxn modelId="{45C801FD-72BE-4341-80DD-15F912EDE3E2}" srcId="{AAE77A64-2BA3-46D3-A30F-68F6C4FE2B6D}" destId="{EA15DE84-368F-4D7A-98D6-301FB8094401}" srcOrd="0" destOrd="0" parTransId="{28C32AA6-450C-4126-ABA5-CF8B9437A5B4}" sibTransId="{2D172244-16E1-40D3-BB7E-3A8D20D06257}"/>
    <dgm:cxn modelId="{8627697B-623E-4C2D-A45A-73CE2709E0A6}" type="presParOf" srcId="{5738758C-3603-4A8E-B2BC-FC4E5C8262A1}" destId="{94CDD99D-274C-4285-BB8A-1DF6E5D0550A}" srcOrd="0" destOrd="0" presId="urn:microsoft.com/office/officeart/2011/layout/TabList"/>
    <dgm:cxn modelId="{EE64B853-5EE7-4356-B5B8-E63901B636A7}" type="presParOf" srcId="{94CDD99D-274C-4285-BB8A-1DF6E5D0550A}" destId="{7CEC0318-BF56-45CE-AEB1-5012C194D10E}" srcOrd="0" destOrd="0" presId="urn:microsoft.com/office/officeart/2011/layout/TabList"/>
    <dgm:cxn modelId="{2E9923E3-83CB-4EBE-9469-0D6C1F938404}" type="presParOf" srcId="{94CDD99D-274C-4285-BB8A-1DF6E5D0550A}" destId="{4A830F60-3946-4C11-AF90-CDBDF015E6B6}" srcOrd="1" destOrd="0" presId="urn:microsoft.com/office/officeart/2011/layout/TabList"/>
    <dgm:cxn modelId="{D40297CF-FED7-4AD2-9571-34EC5866EE6B}" type="presParOf" srcId="{94CDD99D-274C-4285-BB8A-1DF6E5D0550A}" destId="{557D2508-001D-477A-8368-4B62F189A603}" srcOrd="2" destOrd="0" presId="urn:microsoft.com/office/officeart/2011/layout/TabList"/>
    <dgm:cxn modelId="{E936B64E-374E-43F2-8153-B8E2F7735879}" type="presParOf" srcId="{5738758C-3603-4A8E-B2BC-FC4E5C8262A1}" destId="{9F831542-6B37-41FA-970E-418AF098D963}" srcOrd="1" destOrd="0" presId="urn:microsoft.com/office/officeart/2011/layout/TabList"/>
    <dgm:cxn modelId="{CD9F7D4F-D685-4677-BFFD-E962E749FEA2}" type="presParOf" srcId="{5738758C-3603-4A8E-B2BC-FC4E5C8262A1}" destId="{E7F86D95-6DB2-4E82-8853-28FEF37CA8B0}" srcOrd="2" destOrd="0" presId="urn:microsoft.com/office/officeart/2011/layout/TabList"/>
    <dgm:cxn modelId="{39AE13C9-AEE6-4B9A-A998-88B7E312F071}" type="presParOf" srcId="{5738758C-3603-4A8E-B2BC-FC4E5C8262A1}" destId="{1585773B-4C2A-4DB6-B5A2-CF169F927341}" srcOrd="3" destOrd="0" presId="urn:microsoft.com/office/officeart/2011/layout/TabList"/>
    <dgm:cxn modelId="{657B43ED-99E9-4502-9441-086C6B0EC762}" type="presParOf" srcId="{1585773B-4C2A-4DB6-B5A2-CF169F927341}" destId="{CB6B7932-B932-4351-81B1-FFA7ECEE8479}" srcOrd="0" destOrd="0" presId="urn:microsoft.com/office/officeart/2011/layout/TabList"/>
    <dgm:cxn modelId="{A49D80FC-9527-4DCE-9408-2060D5129884}" type="presParOf" srcId="{1585773B-4C2A-4DB6-B5A2-CF169F927341}" destId="{B636017D-523D-46CB-83B3-85427F009FF9}" srcOrd="1" destOrd="0" presId="urn:microsoft.com/office/officeart/2011/layout/TabList"/>
    <dgm:cxn modelId="{9B9CF1B4-BD9F-495E-B3FE-D5E6E9384099}" type="presParOf" srcId="{1585773B-4C2A-4DB6-B5A2-CF169F927341}" destId="{619647A1-D25A-4F8E-8887-61B83B78C1DF}" srcOrd="2" destOrd="0" presId="urn:microsoft.com/office/officeart/2011/layout/TabList"/>
    <dgm:cxn modelId="{8E74133C-1F25-4748-A9C6-E8C01889424D}" type="presParOf" srcId="{5738758C-3603-4A8E-B2BC-FC4E5C8262A1}" destId="{7F041576-C955-4F4F-9F66-C9B890CCB576}" srcOrd="4" destOrd="0" presId="urn:microsoft.com/office/officeart/2011/layout/TabList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5D87D9-BF35-4556-9CB7-7C55807B7F70}">
      <dsp:nvSpPr>
        <dsp:cNvPr id="0" name=""/>
        <dsp:cNvSpPr/>
      </dsp:nvSpPr>
      <dsp:spPr>
        <a:xfrm>
          <a:off x="0" y="0"/>
          <a:ext cx="10949589" cy="224593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orbel" panose="020B0503020204020204" pitchFamily="34" charset="0"/>
            </a:rPr>
            <a:t>Karen </a:t>
          </a:r>
          <a:r>
            <a:rPr lang="en-US" sz="2500" b="1" kern="1200" dirty="0" err="1">
              <a:latin typeface="Corbel" panose="020B0503020204020204" pitchFamily="34" charset="0"/>
            </a:rPr>
            <a:t>Gallas</a:t>
          </a:r>
          <a:r>
            <a:rPr lang="en-US" sz="2500" b="1" kern="1200" dirty="0">
              <a:latin typeface="Corbel" panose="020B0503020204020204" pitchFamily="34" charset="0"/>
            </a:rPr>
            <a:t>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>
              <a:latin typeface="Corbel" panose="020B0503020204020204" pitchFamily="34" charset="0"/>
            </a:rPr>
            <a:t>Το ερώτημα που εξετάζουμε στην πρώτη μας περιβαλλοντική συζήτηση είναι: Πώς ξεκίνησαν τα ζώα; Τα παιδιά κάθονται σε κύκλο και </a:t>
          </a:r>
          <a:r>
            <a:rPr lang="el-GR" sz="2500" u="sng" kern="1200" dirty="0">
              <a:latin typeface="Corbel" panose="020B0503020204020204" pitchFamily="34" charset="0"/>
            </a:rPr>
            <a:t>εγώ είμαι σιωπηλή ως συνήθως.</a:t>
          </a:r>
          <a:endParaRPr lang="en-US" sz="2500" b="1" u="sng" kern="1200" dirty="0">
            <a:latin typeface="Corbel" panose="020B0503020204020204" pitchFamily="34" charset="0"/>
          </a:endParaRPr>
        </a:p>
      </dsp:txBody>
      <dsp:txXfrm>
        <a:off x="2414511" y="0"/>
        <a:ext cx="8535077" cy="2245934"/>
      </dsp:txXfrm>
    </dsp:sp>
    <dsp:sp modelId="{B5107D68-3AA3-474F-B8E4-791D87814205}">
      <dsp:nvSpPr>
        <dsp:cNvPr id="0" name=""/>
        <dsp:cNvSpPr/>
      </dsp:nvSpPr>
      <dsp:spPr>
        <a:xfrm>
          <a:off x="224593" y="224593"/>
          <a:ext cx="2189917" cy="17967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04ACB4-B098-4AA3-B5D1-3FC6DA58302C}">
      <dsp:nvSpPr>
        <dsp:cNvPr id="0" name=""/>
        <dsp:cNvSpPr/>
      </dsp:nvSpPr>
      <dsp:spPr>
        <a:xfrm>
          <a:off x="0" y="2470527"/>
          <a:ext cx="10949589" cy="224593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orbel" panose="020B0503020204020204" pitchFamily="34" charset="0"/>
            </a:rPr>
            <a:t>Jan </a:t>
          </a:r>
          <a:r>
            <a:rPr lang="en-US" sz="2500" b="1" kern="1200" dirty="0" err="1">
              <a:latin typeface="Corbel" panose="020B0503020204020204" pitchFamily="34" charset="0"/>
            </a:rPr>
            <a:t>Blommaert</a:t>
          </a:r>
          <a:endParaRPr lang="en-US" sz="2500" b="1" kern="1200" dirty="0">
            <a:latin typeface="Corbel" panose="020B0503020204020204" pitchFamily="34" charset="0"/>
          </a:endParaRP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>
              <a:latin typeface="Corbel" panose="020B0503020204020204" pitchFamily="34" charset="0"/>
            </a:rPr>
            <a:t>Οι διδάσκοντες/ουσες στο πανεπιστήμιο είναι αυτοί/ές που σχεδιάζουν και προσφέρουν το μάθημα, </a:t>
          </a:r>
          <a:r>
            <a:rPr lang="el-GR" sz="2500" u="sng" kern="1200" dirty="0">
              <a:latin typeface="Corbel" panose="020B0503020204020204" pitchFamily="34" charset="0"/>
            </a:rPr>
            <a:t>μιλούν περισσότερο κατά τη διάρκεια του μαθήματος</a:t>
          </a:r>
          <a:r>
            <a:rPr lang="el-GR" sz="2500" kern="1200" dirty="0">
              <a:latin typeface="Corbel" panose="020B0503020204020204" pitchFamily="34" charset="0"/>
            </a:rPr>
            <a:t>, δίνουν εργασίες στους/ στις φοιτητές/τριες και βαθμολογούν τα γραπτά των εξετάσεων.</a:t>
          </a:r>
          <a:endParaRPr lang="en-US" sz="2500" kern="1200" dirty="0">
            <a:latin typeface="Corbel" panose="020B0503020204020204" pitchFamily="34" charset="0"/>
          </a:endParaRPr>
        </a:p>
      </dsp:txBody>
      <dsp:txXfrm>
        <a:off x="2414511" y="2470527"/>
        <a:ext cx="8535077" cy="2245934"/>
      </dsp:txXfrm>
    </dsp:sp>
    <dsp:sp modelId="{FD3D7240-CDBC-494B-9BDC-AFD38603F4FC}">
      <dsp:nvSpPr>
        <dsp:cNvPr id="0" name=""/>
        <dsp:cNvSpPr/>
      </dsp:nvSpPr>
      <dsp:spPr>
        <a:xfrm>
          <a:off x="224593" y="2695121"/>
          <a:ext cx="2189917" cy="17967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9647A1-D25A-4F8E-8887-61B83B78C1DF}">
      <dsp:nvSpPr>
        <dsp:cNvPr id="0" name=""/>
        <dsp:cNvSpPr/>
      </dsp:nvSpPr>
      <dsp:spPr>
        <a:xfrm>
          <a:off x="0" y="3355624"/>
          <a:ext cx="11134640" cy="0"/>
        </a:xfrm>
        <a:prstGeom prst="line">
          <a:avLst/>
        </a:prstGeom>
        <a:noFill/>
        <a:ln w="12700" cap="flat" cmpd="sng" algn="ctr">
          <a:solidFill>
            <a:srgbClr val="0066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D2508-001D-477A-8368-4B62F189A603}">
      <dsp:nvSpPr>
        <dsp:cNvPr id="0" name=""/>
        <dsp:cNvSpPr/>
      </dsp:nvSpPr>
      <dsp:spPr>
        <a:xfrm>
          <a:off x="0" y="829488"/>
          <a:ext cx="11134640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EC0318-BF56-45CE-AEB1-5012C194D10E}">
      <dsp:nvSpPr>
        <dsp:cNvPr id="0" name=""/>
        <dsp:cNvSpPr/>
      </dsp:nvSpPr>
      <dsp:spPr>
        <a:xfrm>
          <a:off x="2895006" y="1328"/>
          <a:ext cx="8239633" cy="828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b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>
              <a:solidFill>
                <a:srgbClr val="0066FF"/>
              </a:solidFill>
              <a:latin typeface="Corbel" panose="020B0503020204020204" pitchFamily="34" charset="0"/>
            </a:rPr>
            <a:t> ερωτήσεις ελέγχου γνώσης</a:t>
          </a:r>
          <a:endParaRPr lang="en-US" sz="2500" kern="1200" dirty="0">
            <a:solidFill>
              <a:srgbClr val="0066FF"/>
            </a:solidFill>
            <a:latin typeface="Corbel" panose="020B0503020204020204" pitchFamily="34" charset="0"/>
          </a:endParaRPr>
        </a:p>
      </dsp:txBody>
      <dsp:txXfrm>
        <a:off x="2895006" y="1328"/>
        <a:ext cx="8239633" cy="828159"/>
      </dsp:txXfrm>
    </dsp:sp>
    <dsp:sp modelId="{4A830F60-3946-4C11-AF90-CDBDF015E6B6}">
      <dsp:nvSpPr>
        <dsp:cNvPr id="0" name=""/>
        <dsp:cNvSpPr/>
      </dsp:nvSpPr>
      <dsp:spPr>
        <a:xfrm>
          <a:off x="0" y="1328"/>
          <a:ext cx="2895006" cy="828159"/>
        </a:xfrm>
        <a:prstGeom prst="round2SameRect">
          <a:avLst>
            <a:gd name="adj1" fmla="val 16670"/>
            <a:gd name="adj2" fmla="val 0"/>
          </a:avLst>
        </a:prstGeom>
        <a:solidFill>
          <a:srgbClr val="0066FF"/>
        </a:solidFill>
        <a:ln w="12700" cap="flat" cmpd="sng" algn="ctr">
          <a:solidFill>
            <a:srgbClr val="0066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0890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50" b="1" kern="1200" dirty="0">
              <a:latin typeface="Corbel" panose="020B0503020204020204" pitchFamily="34" charset="0"/>
            </a:rPr>
            <a:t>ερωτήσεις γνωστής απάντησης</a:t>
          </a:r>
          <a:endParaRPr lang="en-US" sz="2450" b="1" kern="1200" dirty="0">
            <a:latin typeface="Corbel" panose="020B0503020204020204" pitchFamily="34" charset="0"/>
          </a:endParaRPr>
        </a:p>
      </dsp:txBody>
      <dsp:txXfrm>
        <a:off x="40435" y="41763"/>
        <a:ext cx="2814136" cy="787724"/>
      </dsp:txXfrm>
    </dsp:sp>
    <dsp:sp modelId="{9F831542-6B37-41FA-970E-418AF098D963}">
      <dsp:nvSpPr>
        <dsp:cNvPr id="0" name=""/>
        <dsp:cNvSpPr/>
      </dsp:nvSpPr>
      <dsp:spPr>
        <a:xfrm>
          <a:off x="0" y="829488"/>
          <a:ext cx="11134640" cy="1656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600" kern="12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πρωτοτυπικοί εκκινητές σε ακολουθίας ΕΑΑ</a:t>
          </a:r>
          <a:endParaRPr lang="en-US" sz="2600" kern="1200" dirty="0">
            <a:solidFill>
              <a:schemeClr val="tx1">
                <a:lumMod val="75000"/>
                <a:lumOff val="25000"/>
              </a:schemeClr>
            </a:solidFill>
            <a:latin typeface="Corbel" panose="020B0503020204020204" pitchFamily="34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600" kern="12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λειτουργία: προτρέπει μαθητές/τριες να παρουσιάσουν πληροφορίες ήδη γνωστές σε εκπαιδευτικό</a:t>
          </a:r>
          <a:endParaRPr lang="en-US" sz="2600" kern="1200" dirty="0">
            <a:solidFill>
              <a:schemeClr val="tx1">
                <a:lumMod val="75000"/>
                <a:lumOff val="25000"/>
              </a:schemeClr>
            </a:solidFill>
            <a:latin typeface="Corbel" panose="020B0503020204020204" pitchFamily="34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600" kern="12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μόνο μία σωστή απάντηση, αυτή που έχει στο μυαλό ο/η εκπαιδευτικός</a:t>
          </a:r>
          <a:endParaRPr lang="en-US" sz="2600" kern="1200" dirty="0">
            <a:solidFill>
              <a:schemeClr val="tx1">
                <a:lumMod val="75000"/>
                <a:lumOff val="25000"/>
              </a:schemeClr>
            </a:solidFill>
            <a:latin typeface="Corbel" panose="020B0503020204020204" pitchFamily="34" charset="0"/>
          </a:endParaRPr>
        </a:p>
      </dsp:txBody>
      <dsp:txXfrm>
        <a:off x="0" y="829488"/>
        <a:ext cx="11134640" cy="1656568"/>
      </dsp:txXfrm>
    </dsp:sp>
    <dsp:sp modelId="{CB6B7932-B932-4351-81B1-FFA7ECEE8479}">
      <dsp:nvSpPr>
        <dsp:cNvPr id="0" name=""/>
        <dsp:cNvSpPr/>
      </dsp:nvSpPr>
      <dsp:spPr>
        <a:xfrm>
          <a:off x="2895006" y="2527464"/>
          <a:ext cx="8239633" cy="828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b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>
              <a:solidFill>
                <a:srgbClr val="0066FF"/>
              </a:solidFill>
              <a:latin typeface="Corbel" panose="020B0503020204020204" pitchFamily="34" charset="0"/>
            </a:rPr>
            <a:t> γνήσιες ερωτήσεις, αναζήτηση πληροφοριών</a:t>
          </a:r>
          <a:endParaRPr lang="en-US" sz="2500" kern="1200" dirty="0">
            <a:solidFill>
              <a:srgbClr val="0066FF"/>
            </a:solidFill>
            <a:latin typeface="Corbel" panose="020B0503020204020204" pitchFamily="34" charset="0"/>
          </a:endParaRPr>
        </a:p>
      </dsp:txBody>
      <dsp:txXfrm>
        <a:off x="2895006" y="2527464"/>
        <a:ext cx="8239633" cy="828159"/>
      </dsp:txXfrm>
    </dsp:sp>
    <dsp:sp modelId="{B636017D-523D-46CB-83B3-85427F009FF9}">
      <dsp:nvSpPr>
        <dsp:cNvPr id="0" name=""/>
        <dsp:cNvSpPr/>
      </dsp:nvSpPr>
      <dsp:spPr>
        <a:xfrm>
          <a:off x="0" y="2527464"/>
          <a:ext cx="2895006" cy="828159"/>
        </a:xfrm>
        <a:prstGeom prst="round2SameRect">
          <a:avLst>
            <a:gd name="adj1" fmla="val 16670"/>
            <a:gd name="adj2" fmla="val 0"/>
          </a:avLst>
        </a:prstGeom>
        <a:solidFill>
          <a:srgbClr val="0066FF"/>
        </a:solidFill>
        <a:ln w="12700" cap="flat" cmpd="sng" algn="ctr">
          <a:solidFill>
            <a:srgbClr val="0066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b="1" kern="1200" dirty="0">
              <a:latin typeface="Corbel" panose="020B0503020204020204" pitchFamily="34" charset="0"/>
            </a:rPr>
            <a:t>ανοικτές ερωτήσεις</a:t>
          </a:r>
          <a:endParaRPr lang="en-US" sz="2500" b="1" kern="1200" dirty="0">
            <a:latin typeface="Corbel" panose="020B0503020204020204" pitchFamily="34" charset="0"/>
          </a:endParaRPr>
        </a:p>
      </dsp:txBody>
      <dsp:txXfrm>
        <a:off x="40435" y="2567899"/>
        <a:ext cx="2814136" cy="787724"/>
      </dsp:txXfrm>
    </dsp:sp>
    <dsp:sp modelId="{7F041576-C955-4F4F-9F66-C9B890CCB576}">
      <dsp:nvSpPr>
        <dsp:cNvPr id="0" name=""/>
        <dsp:cNvSpPr/>
      </dsp:nvSpPr>
      <dsp:spPr>
        <a:xfrm>
          <a:off x="0" y="3355624"/>
          <a:ext cx="11134640" cy="1656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600" kern="12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δεν αναζητούν μία σωστή απάντηση</a:t>
          </a:r>
          <a:endParaRPr lang="en-US" sz="2600" kern="1200" dirty="0">
            <a:solidFill>
              <a:schemeClr val="tx1">
                <a:lumMod val="75000"/>
                <a:lumOff val="25000"/>
              </a:schemeClr>
            </a:solidFill>
            <a:latin typeface="Corbel" panose="020B0503020204020204" pitchFamily="34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600" kern="12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ο/η εκπαιδευτικός μπορεί να μην έχει προκαθορισμένη απάντηση στο μυαλό (π.χ. </a:t>
          </a:r>
          <a:r>
            <a:rPr lang="el-GR" sz="2600" i="1" kern="12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Ποια είναι η αγαπημένη σας ταινία</a:t>
          </a:r>
          <a:r>
            <a:rPr lang="el-GR" sz="2600" kern="12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;, </a:t>
          </a:r>
          <a:r>
            <a:rPr lang="el-GR" sz="2600" i="1" kern="12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Πώς θα συνεχίσετε αυτήν την ιστορία</a:t>
          </a:r>
          <a:r>
            <a:rPr lang="el-GR" sz="2600" kern="12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;)</a:t>
          </a:r>
          <a:endParaRPr lang="en-US" sz="2600" kern="1200" dirty="0">
            <a:solidFill>
              <a:schemeClr val="tx1">
                <a:lumMod val="75000"/>
                <a:lumOff val="25000"/>
              </a:schemeClr>
            </a:solidFill>
            <a:latin typeface="Corbel" panose="020B0503020204020204" pitchFamily="34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600" kern="12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rPr>
            <a:t>οδηγούν σε συζήτηση εκπαιδευτικό και μαθητές/τριες</a:t>
          </a:r>
          <a:endParaRPr lang="en-US" sz="2600" kern="1200" dirty="0">
            <a:solidFill>
              <a:schemeClr val="tx1">
                <a:lumMod val="75000"/>
                <a:lumOff val="25000"/>
              </a:schemeClr>
            </a:solidFill>
            <a:latin typeface="Corbel" panose="020B0503020204020204" pitchFamily="34" charset="0"/>
          </a:endParaRPr>
        </a:p>
      </dsp:txBody>
      <dsp:txXfrm>
        <a:off x="0" y="3355624"/>
        <a:ext cx="11134640" cy="1656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ZA" smtClean="0"/>
              <a:t>2025/04/29</a:t>
            </a:fld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ZA" smtClean="0"/>
              <a:t>2025/04/29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87339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983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51564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54145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016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47808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33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22606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34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35501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47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49374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916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72900" y="1511476"/>
            <a:ext cx="2916000" cy="46792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800" y="1511475"/>
            <a:ext cx="2916000" cy="4679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1764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0450" y="1512000"/>
            <a:ext cx="1764000" cy="4679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8900" y="1512000"/>
            <a:ext cx="1764000" cy="4679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7350" y="1507535"/>
            <a:ext cx="1764000" cy="4679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65800" y="1507535"/>
            <a:ext cx="1764000" cy="46837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7260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46375"/>
            <a:ext cx="9198000" cy="5130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996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046376"/>
            <a:ext cx="4435831" cy="5130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4169" y="1046376"/>
            <a:ext cx="4435831" cy="5130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349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1" y="2096752"/>
            <a:ext cx="4434840" cy="40929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95160" y="2096752"/>
            <a:ext cx="4434840" cy="40929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328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1" y="2057400"/>
            <a:ext cx="3159612" cy="41265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722" y="457201"/>
            <a:ext cx="6023727" cy="57267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4757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1" y="2057400"/>
            <a:ext cx="3159612" cy="41265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88021" y="457201"/>
            <a:ext cx="5949868" cy="57267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075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1579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0"/>
            <a:ext cx="12192000" cy="636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8"/>
            <a:ext cx="12192000" cy="636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4500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2020359"/>
            <a:ext cx="4500000" cy="41708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your caption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F8443E-0D06-4057-933B-C87E884C5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12192000" cy="636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Phone Number</a:t>
            </a:r>
            <a:endParaRPr lang="en-ZA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Email or Social Media Handle</a:t>
            </a:r>
            <a:endParaRPr lang="en-ZA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Company Website</a:t>
            </a:r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8744284" y="3378439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13871"/>
            <a:ext cx="12192000" cy="636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143241" y="91434"/>
            <a:ext cx="11656646" cy="67273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322F68-670D-45A0-A54F-7E70BCEAED3F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9B5F15-353A-4344-8D61-F4E25AA9FB6C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A0C0AA-FCE8-4A7F-928A-54C96BBA9053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0"/>
            <a:ext cx="12192000" cy="636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8"/>
            <a:ext cx="12192000" cy="636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A0C0AA-FCE8-4A7F-928A-54C96BBA9053}"/>
              </a:ext>
            </a:extLst>
          </p:cNvPr>
          <p:cNvSpPr/>
          <p:nvPr userDrawn="1"/>
        </p:nvSpPr>
        <p:spPr>
          <a:xfrm rot="5400000">
            <a:off x="8757903" y="3384685"/>
            <a:ext cx="6776754" cy="91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72" r:id="rId13"/>
    <p:sldLayoutId id="2147483666" r:id="rId14"/>
    <p:sldLayoutId id="2147483667" r:id="rId15"/>
    <p:sldLayoutId id="2147483668" r:id="rId16"/>
    <p:sldLayoutId id="2147483673" r:id="rId17"/>
    <p:sldLayoutId id="2147483675" r:id="rId18"/>
    <p:sldLayoutId id="2147483669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georgalou@uowm.g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2F2BFDF-E9F2-4569-A9F2-E1FFCB7FB82D}"/>
              </a:ext>
            </a:extLst>
          </p:cNvPr>
          <p:cNvSpPr txBox="1"/>
          <p:nvPr/>
        </p:nvSpPr>
        <p:spPr>
          <a:xfrm>
            <a:off x="4633983" y="3842984"/>
            <a:ext cx="2435297" cy="534950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l-G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ΠΡΑΚΤΙΚΗ ΑΣΚΗΣΗ</a:t>
            </a:r>
            <a:r>
              <a:rPr lang="el-GR" sz="2000" b="1" dirty="0">
                <a:latin typeface="Corbel" panose="020B0503020204020204" pitchFamily="34" charset="0"/>
              </a:rPr>
              <a:t> 4</a:t>
            </a:r>
            <a:r>
              <a:rPr lang="el-GR" sz="2000" b="1" baseline="30000" dirty="0">
                <a:latin typeface="Corbel" panose="020B0503020204020204" pitchFamily="34" charset="0"/>
              </a:rPr>
              <a:t>ου</a:t>
            </a:r>
            <a:r>
              <a:rPr lang="el-GR" sz="2000" b="1" dirty="0">
                <a:latin typeface="Corbel" panose="020B0503020204020204" pitchFamily="34" charset="0"/>
              </a:rPr>
              <a:t> ΕΞΑΜΗΝΟΥ</a:t>
            </a:r>
            <a:endParaRPr lang="en-ZA" sz="2000" b="1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2411CA0B-8E20-7C48-9074-8D57423981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3579" y="3842984"/>
            <a:ext cx="4825701" cy="2659273"/>
          </a:xfrm>
        </p:spPr>
        <p:txBody>
          <a:bodyPr anchor="ctr"/>
          <a:lstStyle/>
          <a:p>
            <a:r>
              <a:rPr lang="el-GR" dirty="0"/>
              <a:t>σχολικοσ </a:t>
            </a:r>
            <a:br>
              <a:rPr lang="el-GR" dirty="0"/>
            </a:br>
            <a:r>
              <a:rPr lang="el-GR" dirty="0"/>
              <a:t>λογοσ</a:t>
            </a:r>
            <a:endParaRPr lang="en-ZA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7073" y="4442353"/>
            <a:ext cx="3401478" cy="1188720"/>
          </a:xfrm>
        </p:spPr>
        <p:txBody>
          <a:bodyPr/>
          <a:lstStyle/>
          <a:p>
            <a:r>
              <a:rPr lang="el-GR" sz="1700" b="1" dirty="0"/>
              <a:t>Διδάσκουσα: Μαρίζα Γεωργάλου</a:t>
            </a:r>
            <a:br>
              <a:rPr lang="el-GR" sz="1700" dirty="0"/>
            </a:br>
            <a:r>
              <a:rPr lang="el-GR" sz="1700" dirty="0"/>
              <a:t>Παιδαγωγικό Τμήμα Νηπιαγωγών</a:t>
            </a:r>
            <a:br>
              <a:rPr lang="el-GR" sz="1700" dirty="0"/>
            </a:br>
            <a:r>
              <a:rPr lang="el-GR" sz="1700" dirty="0"/>
              <a:t>Πανεπιστήμιο Δυτικής Μακεδονίας</a:t>
            </a:r>
            <a:br>
              <a:rPr lang="en-US" sz="1700" dirty="0"/>
            </a:br>
            <a:r>
              <a:rPr lang="en-US" sz="1700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mgeorgalou@uowm.gr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endParaRPr lang="el-GR" sz="17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22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Γιατι να αναλυσουμε τον σχολικο λογο;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10089586" cy="360000"/>
          </a:xfrm>
        </p:spPr>
        <p:txBody>
          <a:bodyPr/>
          <a:lstStyle/>
          <a:p>
            <a:r>
              <a:rPr lang="en-US" sz="2800" b="1" i="0" dirty="0">
                <a:solidFill>
                  <a:srgbClr val="0066FF"/>
                </a:solidFill>
                <a:latin typeface="Corbel" panose="020B0503020204020204" pitchFamily="34" charset="0"/>
                <a:ea typeface="+mj-ea"/>
                <a:cs typeface="+mj-cs"/>
              </a:rPr>
              <a:t>③ </a:t>
            </a:r>
            <a:r>
              <a:rPr lang="el-GR" sz="2800" b="1" i="0" dirty="0">
                <a:solidFill>
                  <a:srgbClr val="0066FF"/>
                </a:solidFill>
                <a:latin typeface="Corbel" panose="020B0503020204020204" pitchFamily="34" charset="0"/>
                <a:ea typeface="+mj-ea"/>
                <a:cs typeface="+mj-cs"/>
              </a:rPr>
              <a:t>βελτιώνει τη σχολική επίδοση</a:t>
            </a:r>
            <a:endParaRPr lang="en-US" sz="2800" b="1" i="0" dirty="0">
              <a:solidFill>
                <a:srgbClr val="0066FF"/>
              </a:solidFill>
              <a:latin typeface="Corbel" panose="020B0503020204020204" pitchFamily="34" charset="0"/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1801" y="1722500"/>
            <a:ext cx="6640331" cy="4679250"/>
          </a:xfrm>
        </p:spPr>
        <p:txBody>
          <a:bodyPr anchor="ctr"/>
          <a:lstStyle/>
          <a:p>
            <a:pPr>
              <a:lnSpc>
                <a:spcPct val="110000"/>
              </a:lnSpc>
            </a:pPr>
            <a:r>
              <a:rPr lang="en-US" sz="2600" dirty="0">
                <a:latin typeface="Corbel" panose="020B0503020204020204" pitchFamily="34" charset="0"/>
              </a:rPr>
              <a:t>Warm Springs Reservation</a:t>
            </a:r>
            <a:r>
              <a:rPr lang="el-GR" sz="2600" dirty="0">
                <a:latin typeface="Corbel" panose="020B0503020204020204" pitchFamily="34" charset="0"/>
              </a:rPr>
              <a:t>, ΗΠΑ</a:t>
            </a: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sz="2600" dirty="0">
                <a:latin typeface="Corbel" panose="020B0503020204020204" pitchFamily="34" charset="0"/>
              </a:rPr>
              <a:t>Ιθαγενείς Αμερικανοί/ίδες μαθητές/τριες μαθαίνουν κυρίως από αδέρφια + συνομήλικους στο σπίτι </a:t>
            </a:r>
            <a:br>
              <a:rPr lang="en-US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(και όχι από τους γονείς τους)</a:t>
            </a:r>
          </a:p>
          <a:p>
            <a:pPr>
              <a:lnSpc>
                <a:spcPct val="110000"/>
              </a:lnSpc>
            </a:pPr>
            <a:r>
              <a:rPr lang="el-GR" sz="2600" dirty="0">
                <a:latin typeface="Corbel" panose="020B0503020204020204" pitchFamily="34" charset="0"/>
              </a:rPr>
              <a:t>Ομαδική εργασία </a:t>
            </a:r>
            <a:r>
              <a:rPr lang="en-US" sz="2600" dirty="0">
                <a:latin typeface="Corbel" panose="020B0503020204020204" pitchFamily="34" charset="0"/>
              </a:rPr>
              <a:t>vs </a:t>
            </a:r>
            <a:r>
              <a:rPr lang="el-GR" sz="2600" dirty="0">
                <a:latin typeface="Corbel" panose="020B0503020204020204" pitchFamily="34" charset="0"/>
              </a:rPr>
              <a:t>δασκαλοκεντρική διδασκαλία </a:t>
            </a:r>
            <a:r>
              <a:rPr lang="en-US" sz="2600" dirty="0"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l-GR" sz="2600" dirty="0">
                <a:latin typeface="Corbel" panose="020B0503020204020204" pitchFamily="34" charset="0"/>
              </a:rPr>
              <a:t>σχολική επιτυχία</a:t>
            </a: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sz="2600" dirty="0">
                <a:latin typeface="Corbel" panose="020B0503020204020204" pitchFamily="34" charset="0"/>
              </a:rPr>
              <a:t>Πιο </a:t>
            </a:r>
            <a:r>
              <a:rPr lang="el-GR" sz="2600" b="1" dirty="0">
                <a:latin typeface="Corbel" panose="020B0503020204020204" pitchFamily="34" charset="0"/>
              </a:rPr>
              <a:t>παραγωγικές</a:t>
            </a:r>
            <a:r>
              <a:rPr lang="el-GR" sz="2600" dirty="0">
                <a:latin typeface="Corbel" panose="020B0503020204020204" pitchFamily="34" charset="0"/>
              </a:rPr>
              <a:t> αλληλεπιδράσεις χωρίς αποκλεισμούς</a:t>
            </a:r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10</a:t>
            </a:fld>
            <a:endParaRPr lang="en-Z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132" y="2416205"/>
            <a:ext cx="4933788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80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Γιατι να αναλυσουμε τον σχολικο λογο;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212332" cy="360000"/>
          </a:xfrm>
        </p:spPr>
        <p:txBody>
          <a:bodyPr/>
          <a:lstStyle/>
          <a:p>
            <a:r>
              <a:rPr lang="en-US" sz="2800" b="1" i="0" dirty="0">
                <a:solidFill>
                  <a:srgbClr val="0066FF"/>
                </a:solidFill>
                <a:latin typeface="Corbel" panose="020B0503020204020204" pitchFamily="34" charset="0"/>
                <a:ea typeface="+mj-ea"/>
                <a:cs typeface="+mj-cs"/>
              </a:rPr>
              <a:t>④ </a:t>
            </a:r>
            <a:r>
              <a:rPr lang="el-GR" sz="2800" b="1" i="0" dirty="0">
                <a:solidFill>
                  <a:srgbClr val="0066FF"/>
                </a:solidFill>
                <a:latin typeface="Corbel" panose="020B0503020204020204" pitchFamily="34" charset="0"/>
                <a:ea typeface="+mj-ea"/>
                <a:cs typeface="+mj-cs"/>
              </a:rPr>
              <a:t>καλλιεργεί τη βαθιά και διά βίου αγάπη για τη διδασκαλία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28" y="1751030"/>
            <a:ext cx="2128858" cy="32004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11</a:t>
            </a:fld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997" y="1970950"/>
            <a:ext cx="218063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3" r="16254"/>
          <a:stretch/>
        </p:blipFill>
        <p:spPr>
          <a:xfrm>
            <a:off x="7289452" y="2810583"/>
            <a:ext cx="2122951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31" y="1757176"/>
            <a:ext cx="2174218" cy="320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489" y="2810583"/>
            <a:ext cx="213573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26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Επικοινωνιακο ρεπερτοριο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7491" y="1127598"/>
            <a:ext cx="9761689" cy="5411314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l-GR" sz="2800" dirty="0">
                <a:latin typeface="Corbel" panose="020B0503020204020204" pitchFamily="34" charset="0"/>
              </a:rPr>
              <a:t>Εκπαιδευτικοί</a:t>
            </a:r>
            <a:r>
              <a:rPr lang="en-US" sz="2800" dirty="0">
                <a:latin typeface="Corbel" panose="020B0503020204020204" pitchFamily="34" charset="0"/>
              </a:rPr>
              <a:t> + </a:t>
            </a:r>
            <a:r>
              <a:rPr lang="el-GR" sz="2800" dirty="0">
                <a:latin typeface="Corbel" panose="020B0503020204020204" pitchFamily="34" charset="0"/>
              </a:rPr>
              <a:t>μαθητές/τριες</a:t>
            </a:r>
            <a:r>
              <a:rPr lang="en-US" sz="2800" dirty="0">
                <a:latin typeface="Corbel" panose="020B0503020204020204" pitchFamily="34" charset="0"/>
              </a:rPr>
              <a:t> </a:t>
            </a:r>
            <a:r>
              <a:rPr lang="en-US" sz="2800" dirty="0"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Corbel" panose="020B0503020204020204" pitchFamily="34" charset="0"/>
              </a:rPr>
              <a:t> </a:t>
            </a:r>
            <a:r>
              <a:rPr lang="el-GR" sz="2800" dirty="0">
                <a:latin typeface="Corbel" panose="020B0503020204020204" pitchFamily="34" charset="0"/>
              </a:rPr>
              <a:t>διαφορετικοί τρόποι ομιλίας και κατανόησης του κόσμου</a:t>
            </a:r>
            <a:endParaRPr lang="en-US" sz="28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r>
              <a:rPr lang="el-GR" sz="2800" dirty="0">
                <a:latin typeface="Corbel" panose="020B0503020204020204" pitchFamily="34" charset="0"/>
              </a:rPr>
              <a:t>Ακόμη και όταν όλα τα άτομα στην τάξη μιλούν την ίδια γλώσσα </a:t>
            </a:r>
            <a:r>
              <a:rPr lang="en-US" sz="28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800" dirty="0">
                <a:latin typeface="Corbel" panose="020B0503020204020204" pitchFamily="34" charset="0"/>
              </a:rPr>
              <a:t>μιλούν με πολύ διαφορετικούς τρόπους</a:t>
            </a:r>
            <a:endParaRPr lang="en-US" sz="2800" dirty="0">
              <a:latin typeface="Corbel" panose="020B0503020204020204" pitchFamily="34" charset="0"/>
            </a:endParaRPr>
          </a:p>
          <a:p>
            <a:endParaRPr lang="en-US" sz="2800" dirty="0">
              <a:latin typeface="Corbel" panose="020B05030202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12</a:t>
            </a:fld>
            <a:endParaRPr lang="en-ZA" dirty="0"/>
          </a:p>
        </p:txBody>
      </p:sp>
      <p:sp>
        <p:nvSpPr>
          <p:cNvPr id="6" name="Rectangle 12"/>
          <p:cNvSpPr/>
          <p:nvPr/>
        </p:nvSpPr>
        <p:spPr>
          <a:xfrm>
            <a:off x="944064" y="3247072"/>
            <a:ext cx="9509760" cy="3291840"/>
          </a:xfrm>
          <a:prstGeom prst="roundRect">
            <a:avLst/>
          </a:prstGeom>
          <a:solidFill>
            <a:srgbClr val="0066FF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en-US" sz="2600" dirty="0">
                <a:latin typeface="Corbel" panose="020B0503020204020204" pitchFamily="34" charset="0"/>
              </a:rPr>
              <a:t>M</a:t>
            </a:r>
            <a:r>
              <a:rPr lang="el-GR" sz="2600" dirty="0">
                <a:latin typeface="Corbel" panose="020B0503020204020204" pitchFamily="34" charset="0"/>
              </a:rPr>
              <a:t>αθητές</a:t>
            </a:r>
            <a:r>
              <a:rPr lang="en-US" sz="2600" dirty="0">
                <a:latin typeface="Corbel" panose="020B0503020204020204" pitchFamily="34" charset="0"/>
              </a:rPr>
              <a:t>/</a:t>
            </a:r>
            <a:r>
              <a:rPr lang="el-GR" sz="2600" dirty="0">
                <a:latin typeface="Corbel" panose="020B0503020204020204" pitchFamily="34" charset="0"/>
              </a:rPr>
              <a:t>τριες </a:t>
            </a:r>
            <a:r>
              <a:rPr lang="en-US" sz="2600" dirty="0"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l-GR" sz="2600" dirty="0">
                <a:latin typeface="Corbel" panose="020B0503020204020204" pitchFamily="34" charset="0"/>
              </a:rPr>
              <a:t> διαφορετικές υποθέσεις σχετικά με το πώς να: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l-GR" sz="2600" dirty="0">
                <a:latin typeface="Corbel" panose="020B0503020204020204" pitchFamily="34" charset="0"/>
              </a:rPr>
              <a:t>απαντούν σε ερωτήσεις εκπαιδευτικού ή ερωτήσεις βιβλίου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l-GR" sz="2600" dirty="0">
                <a:latin typeface="Corbel" panose="020B0503020204020204" pitchFamily="34" charset="0"/>
              </a:rPr>
              <a:t>αφηγούνται ιστορίες στην τάξη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l-GR" sz="2600" dirty="0">
                <a:latin typeface="Corbel" panose="020B0503020204020204" pitchFamily="34" charset="0"/>
              </a:rPr>
              <a:t>χαιρετούν εκπαιδευτικό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l-GR" sz="2600" dirty="0">
                <a:latin typeface="Corbel" panose="020B0503020204020204" pitchFamily="34" charset="0"/>
              </a:rPr>
              <a:t>αποχαιρετούν όταν τελειώσει το μάθημα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l-GR" sz="2600" dirty="0">
                <a:latin typeface="Corbel" panose="020B0503020204020204" pitchFamily="34" charset="0"/>
              </a:rPr>
              <a:t>γιορτάζουν γενέθλια στο σχολείο</a:t>
            </a:r>
            <a:endParaRPr lang="en-US" sz="2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58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9" y="432000"/>
            <a:ext cx="9692575" cy="432000"/>
          </a:xfrm>
        </p:spPr>
        <p:txBody>
          <a:bodyPr/>
          <a:lstStyle/>
          <a:p>
            <a:r>
              <a:rPr lang="el-GR" dirty="0"/>
              <a:t>επικοινωνιακο ρεπερτοριο </a:t>
            </a:r>
            <a:r>
              <a:rPr lang="el-GR" b="0" cap="none" dirty="0">
                <a:solidFill>
                  <a:srgbClr val="0066FF"/>
                </a:solidFill>
              </a:rPr>
              <a:t>ΙΙ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7491" y="1127598"/>
            <a:ext cx="9761689" cy="5411314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Κάθε μαθητής/τρια φέρνει στην τάξη μοναδικές επικοινωνιακές συνήθειες + προσδοκίες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l-GR" sz="2600" dirty="0">
                <a:latin typeface="Corbel" panose="020B0503020204020204" pitchFamily="34" charset="0"/>
              </a:rPr>
              <a:t> </a:t>
            </a:r>
            <a:r>
              <a:rPr lang="el-GR" sz="2600" b="1" dirty="0">
                <a:latin typeface="Corbel" panose="020B0503020204020204" pitchFamily="34" charset="0"/>
              </a:rPr>
              <a:t>μοναδικό επικοινωνιακό ρεπερτόριο</a:t>
            </a:r>
            <a:endParaRPr lang="en-US" sz="2600" b="1" dirty="0">
              <a:latin typeface="Corbel" panose="020B0503020204020204" pitchFamily="34" charset="0"/>
            </a:endParaRPr>
          </a:p>
          <a:p>
            <a:endParaRPr lang="en-US" sz="2800" dirty="0">
              <a:latin typeface="Corbel" panose="020B05030202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13</a:t>
            </a:fld>
            <a:endParaRPr lang="en-ZA" dirty="0"/>
          </a:p>
        </p:txBody>
      </p:sp>
      <p:sp>
        <p:nvSpPr>
          <p:cNvPr id="6" name="Rectangle 12"/>
          <p:cNvSpPr/>
          <p:nvPr/>
        </p:nvSpPr>
        <p:spPr>
          <a:xfrm>
            <a:off x="389539" y="2378970"/>
            <a:ext cx="4888747" cy="4022780"/>
          </a:xfrm>
          <a:prstGeom prst="roundRect">
            <a:avLst/>
          </a:prstGeom>
          <a:solidFill>
            <a:srgbClr val="0066FF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l-GR" sz="2600" b="1" dirty="0">
                <a:latin typeface="Corbel" panose="020B0503020204020204" pitchFamily="34" charset="0"/>
              </a:rPr>
              <a:t>επικοινωνιακό ρεπερτόριο </a:t>
            </a:r>
            <a:r>
              <a:rPr lang="en-US" sz="2600" dirty="0">
                <a:latin typeface="Corbel" panose="020B0503020204020204" pitchFamily="34" charset="0"/>
              </a:rPr>
              <a:t>= </a:t>
            </a:r>
            <a:r>
              <a:rPr lang="el-GR" sz="2600" dirty="0">
                <a:latin typeface="Corbel" panose="020B0503020204020204" pitchFamily="34" charset="0"/>
              </a:rPr>
              <a:t>τρόποι με τους οποίους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τα άτομα χρησιμοποιούν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τη γλώσσα + άλλα μέσα επικοινωνίας (χειρονομίες, ντύσιμο, στάση σώματος, αξεσουάρ) για να λειτουργούν αποτελεσματικά στις ποικίλες κοινότητες στις οποίες συμμετέχουν</a:t>
            </a:r>
            <a:endParaRPr lang="en-US" sz="2600" dirty="0">
              <a:latin typeface="Corbel" panose="020B0503020204020204" pitchFamily="34" charset="0"/>
            </a:endParaRPr>
          </a:p>
        </p:txBody>
      </p:sp>
      <p:sp>
        <p:nvSpPr>
          <p:cNvPr id="7" name="Rectangle 12"/>
          <p:cNvSpPr/>
          <p:nvPr/>
        </p:nvSpPr>
        <p:spPr>
          <a:xfrm>
            <a:off x="5444108" y="2603234"/>
            <a:ext cx="6217920" cy="3574252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el-GR" sz="2600" b="1" dirty="0">
                <a:latin typeface="Corbel" panose="020B0503020204020204" pitchFamily="34" charset="0"/>
              </a:rPr>
              <a:t>Στόχος ανάλυσης σχολικού λόγου</a:t>
            </a:r>
            <a:r>
              <a:rPr lang="en-US" sz="2600" b="1" dirty="0">
                <a:latin typeface="Corbel" panose="020B0503020204020204" pitchFamily="34" charset="0"/>
              </a:rPr>
              <a:t> </a:t>
            </a:r>
            <a:endParaRPr lang="en-US" sz="2600" b="1" dirty="0"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l-GR" sz="2600" dirty="0">
                <a:latin typeface="Corbel" panose="020B0503020204020204" pitchFamily="34" charset="0"/>
              </a:rPr>
              <a:t>συνειδητοποίηση ποικιλομορφίας ρεπερτορίου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l-GR" sz="2600" dirty="0">
                <a:latin typeface="Corbel" panose="020B0503020204020204" pitchFamily="34" charset="0"/>
              </a:rPr>
              <a:t>διασφάλιση ότι η ποικιλομορφία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του ρεπερτορίου θα γίνει πλεονέκτημα στην τάξη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l-GR" sz="2600" dirty="0">
                <a:latin typeface="Corbel" panose="020B0503020204020204" pitchFamily="34" charset="0"/>
              </a:rPr>
              <a:t> δημιουργία κοινότητας + επέκταση μάθησης</a:t>
            </a:r>
            <a:endParaRPr lang="en-US" sz="2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52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Πλεονεκτηματα αναλυσησ σχολικου λογου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14</a:t>
            </a:fld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3023" y="1245782"/>
            <a:ext cx="10205134" cy="4679250"/>
          </a:xfrm>
        </p:spPr>
        <p:txBody>
          <a:bodyPr anchor="ctr"/>
          <a:lstStyle/>
          <a:p>
            <a:pPr lvl="0">
              <a:lnSpc>
                <a:spcPct val="110000"/>
              </a:lnSpc>
            </a:pPr>
            <a:r>
              <a:rPr lang="el-GR" sz="2600" dirty="0">
                <a:latin typeface="Corbel" panose="020B0503020204020204" pitchFamily="34" charset="0"/>
              </a:rPr>
              <a:t>Κατανόηση επικοινωνιακών διαφορών μεταξύ κοινωνικών ομάδων</a:t>
            </a:r>
            <a:endParaRPr lang="en-US" sz="2600" dirty="0">
              <a:latin typeface="Corbel" panose="020B0503020204020204" pitchFamily="34" charset="0"/>
            </a:endParaRPr>
          </a:p>
          <a:p>
            <a:pPr lvl="0">
              <a:lnSpc>
                <a:spcPct val="110000"/>
              </a:lnSpc>
            </a:pPr>
            <a:r>
              <a:rPr lang="el-GR" sz="2600" dirty="0">
                <a:latin typeface="Corbel" panose="020B0503020204020204" pitchFamily="34" charset="0"/>
              </a:rPr>
              <a:t>Μαθαίνοντας να </a:t>
            </a:r>
            <a:r>
              <a:rPr lang="el-GR" sz="2600" b="1" dirty="0">
                <a:latin typeface="Corbel" panose="020B0503020204020204" pitchFamily="34" charset="0"/>
              </a:rPr>
              <a:t>κάνουμε</a:t>
            </a:r>
            <a:r>
              <a:rPr lang="el-GR" sz="2600" dirty="0">
                <a:latin typeface="Corbel" panose="020B0503020204020204" pitchFamily="34" charset="0"/>
              </a:rPr>
              <a:t> ανάλυση σχολικού λόγου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n-US" sz="2600" dirty="0">
                <a:latin typeface="Corbel" panose="020B0503020204020204" pitchFamily="34" charset="0"/>
              </a:rPr>
              <a:t>(</a:t>
            </a:r>
            <a:r>
              <a:rPr lang="el-GR" sz="2600" dirty="0">
                <a:latin typeface="Corbel" panose="020B0503020204020204" pitchFamily="34" charset="0"/>
              </a:rPr>
              <a:t>όχι μόνο να διαβάζουμε αναλύσεις λόγου άλλων</a:t>
            </a:r>
            <a:r>
              <a:rPr lang="en-US" sz="2600" dirty="0">
                <a:latin typeface="Corbel" panose="020B0503020204020204" pitchFamily="34" charset="0"/>
              </a:rPr>
              <a:t>) </a:t>
            </a:r>
            <a:r>
              <a:rPr lang="en-US" sz="2600" dirty="0"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l-GR" sz="2600" dirty="0">
                <a:latin typeface="Corbel" panose="020B0503020204020204" pitchFamily="34" charset="0"/>
              </a:rPr>
              <a:t>μελέτη λόγου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της δικής μας τάξης</a:t>
            </a: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sz="2600" dirty="0">
                <a:latin typeface="Corbel" panose="020B0503020204020204" pitchFamily="34" charset="0"/>
              </a:rPr>
              <a:t>Κατανόηση μοναδικών + ατομικών επικοινωνιακών </a:t>
            </a:r>
            <a:r>
              <a:rPr lang="el-GR" sz="2600" b="1" dirty="0">
                <a:latin typeface="Corbel" panose="020B0503020204020204" pitchFamily="34" charset="0"/>
              </a:rPr>
              <a:t>ρεπερτορίων</a:t>
            </a:r>
            <a:r>
              <a:rPr lang="el-GR" sz="2600" dirty="0">
                <a:latin typeface="Corbel" panose="020B0503020204020204" pitchFamily="34" charset="0"/>
              </a:rPr>
              <a:t> όλων των μαθητών/τριών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l-GR" sz="2600" dirty="0">
                <a:latin typeface="Corbel" panose="020B0503020204020204" pitchFamily="34" charset="0"/>
              </a:rPr>
              <a:t> πιο ανοιχτή συζήτηση στην τάξη + μάθηση</a:t>
            </a:r>
          </a:p>
          <a:p>
            <a:pPr>
              <a:lnSpc>
                <a:spcPct val="110000"/>
              </a:lnSpc>
            </a:pPr>
            <a:r>
              <a:rPr lang="el-GR" sz="2600" dirty="0">
                <a:latin typeface="Corbel" panose="020B0503020204020204" pitchFamily="34" charset="0"/>
              </a:rPr>
              <a:t>Πλεονεκτήματα υπερβαίνουν κοινότητα τάξης + σχολείου</a:t>
            </a:r>
            <a:endParaRPr lang="en-US" sz="2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bg2">
                <a:lumMod val="8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5" t="7541" r="27560" b="7757"/>
          <a:stretch/>
        </p:blipFill>
        <p:spPr>
          <a:xfrm rot="10800000">
            <a:off x="9630116" y="5250320"/>
            <a:ext cx="1097280" cy="115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31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4FC59329-2EE8-904A-9303-B73C02AB74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0400" y="65327"/>
            <a:ext cx="9911201" cy="6727346"/>
          </a:xfrm>
        </p:spPr>
      </p:pic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id="{7E067C8F-5267-7147-B398-AD99FAB4105A}"/>
              </a:ext>
            </a:extLst>
          </p:cNvPr>
          <p:cNvSpPr/>
          <p:nvPr/>
        </p:nvSpPr>
        <p:spPr>
          <a:xfrm>
            <a:off x="1140400" y="65328"/>
            <a:ext cx="9911201" cy="6727345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3781" y="4279216"/>
            <a:ext cx="6798250" cy="2122534"/>
          </a:xfrm>
        </p:spPr>
        <p:txBody>
          <a:bodyPr/>
          <a:lstStyle/>
          <a:p>
            <a:r>
              <a:rPr lang="el-GR" dirty="0"/>
              <a:t>Χαρακτηριστικα σχολικης διεπιδρασης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6100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130493-5F02-4DDA-B355-CA27A8A17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822" y="883578"/>
            <a:ext cx="9900377" cy="5247726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l-GR" sz="2600" b="1" dirty="0">
                <a:latin typeface="Corbel" panose="020B0503020204020204" pitchFamily="34" charset="0"/>
              </a:rPr>
              <a:t>Δυναµική</a:t>
            </a:r>
            <a:r>
              <a:rPr lang="el-GR" sz="2600" dirty="0">
                <a:latin typeface="Corbel" panose="020B0503020204020204" pitchFamily="34" charset="0"/>
              </a:rPr>
              <a:t>  </a:t>
            </a:r>
            <a:r>
              <a:rPr lang="el-GR" sz="2600" b="1" dirty="0">
                <a:latin typeface="Corbel" panose="020B0503020204020204" pitchFamily="34" charset="0"/>
              </a:rPr>
              <a:t>διαδικασία</a:t>
            </a:r>
            <a:r>
              <a:rPr lang="el-GR" sz="2600" dirty="0">
                <a:latin typeface="Corbel" panose="020B0503020204020204" pitchFamily="34" charset="0"/>
              </a:rPr>
              <a:t>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 εκπαιδευτικός</a:t>
            </a:r>
            <a:r>
              <a:rPr lang="el-GR" sz="2600" dirty="0">
                <a:latin typeface="Corbel" panose="020B0503020204020204" pitchFamily="34" charset="0"/>
              </a:rPr>
              <a:t> διδάσκει και παρέχει εφόδια για τις ανάγκες των µαθητών/τριών </a:t>
            </a:r>
          </a:p>
          <a:p>
            <a:pPr>
              <a:lnSpc>
                <a:spcPct val="100000"/>
              </a:lnSpc>
            </a:pPr>
            <a:r>
              <a:rPr lang="el-GR" sz="2600" b="1" dirty="0">
                <a:latin typeface="Corbel" panose="020B0503020204020204" pitchFamily="34" charset="0"/>
              </a:rPr>
              <a:t>Αντιπαράθεση</a:t>
            </a:r>
            <a:r>
              <a:rPr lang="el-GR" sz="2600" dirty="0">
                <a:latin typeface="Corbel" panose="020B0503020204020204" pitchFamily="34" charset="0"/>
              </a:rPr>
              <a:t>:</a:t>
            </a:r>
          </a:p>
          <a:p>
            <a:pPr marL="574675" indent="-287338">
              <a:lnSpc>
                <a:spcPct val="100000"/>
              </a:lnSpc>
              <a:buFont typeface="Corbel" panose="020B0503020204020204" pitchFamily="34" charset="0"/>
              <a:buChar char="∙"/>
            </a:pPr>
            <a:r>
              <a:rPr lang="el-GR" sz="2600" dirty="0">
                <a:latin typeface="Corbel" panose="020B0503020204020204" pitchFamily="34" charset="0"/>
              </a:rPr>
              <a:t>εκπαιδευτικός προτίθεται </a:t>
            </a:r>
            <a:br>
              <a:rPr lang="en-US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να κεντρίσει την προσοχή </a:t>
            </a:r>
            <a:br>
              <a:rPr lang="en-US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µαθητών/τριών</a:t>
            </a:r>
          </a:p>
          <a:p>
            <a:pPr marL="574675" indent="-287338">
              <a:lnSpc>
                <a:spcPct val="100000"/>
              </a:lnSpc>
              <a:buFont typeface="Corbel" panose="020B0503020204020204" pitchFamily="34" charset="0"/>
              <a:buChar char="∙"/>
            </a:pPr>
            <a:r>
              <a:rPr lang="el-GR" sz="2600" dirty="0">
                <a:latin typeface="Corbel" panose="020B0503020204020204" pitchFamily="34" charset="0"/>
              </a:rPr>
              <a:t>μαθητές/τριες προσπαθούν </a:t>
            </a:r>
            <a:br>
              <a:rPr lang="en-US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να αποκτήσουν κατάλληλο χώρο </a:t>
            </a:r>
            <a:br>
              <a:rPr lang="en-US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για τις δικές τους ανάγκες </a:t>
            </a:r>
            <a:br>
              <a:rPr lang="en-US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και προτιµήσεις</a:t>
            </a:r>
            <a:endParaRPr lang="en-GB" sz="2600" dirty="0">
              <a:latin typeface="Corbel" panose="020B05030202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CBCEF-2BA1-492C-A93A-5899CFE2F5F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16</a:t>
            </a:fld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D7D181-12FF-4264-8E42-14B46C8CF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631" y="2383291"/>
            <a:ext cx="5765562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99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56744-5F0D-42D9-B0DF-F76E216F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Κανονεσ εναλλαγησ συνεισφορων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130493-5F02-4DDA-B355-CA27A8A17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631086"/>
            <a:ext cx="6944845" cy="46792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Μαθητές/τριες δεν µαθαίνουν συνειδητά εναλλαγή συνοµιλητών/τριών.</a:t>
            </a:r>
          </a:p>
          <a:p>
            <a:pPr>
              <a:lnSpc>
                <a:spcPct val="100000"/>
              </a:lnSpc>
            </a:pPr>
            <a:r>
              <a:rPr lang="el-GR" sz="2600" b="1" dirty="0">
                <a:latin typeface="Corbel" panose="020B0503020204020204" pitchFamily="34" charset="0"/>
              </a:rPr>
              <a:t>Σταδιακά</a:t>
            </a:r>
            <a:r>
              <a:rPr lang="el-GR" sz="2600" dirty="0">
                <a:latin typeface="Corbel" panose="020B0503020204020204" pitchFamily="34" charset="0"/>
              </a:rPr>
              <a:t> γνωρίζουν κανονιστικές απαιτήσεις για το πώς παίρνει κανείς σειρά ως οµιλητής</a:t>
            </a:r>
            <a:r>
              <a:rPr lang="en-US" sz="2600" dirty="0">
                <a:latin typeface="Corbel" panose="020B0503020204020204" pitchFamily="34" charset="0"/>
              </a:rPr>
              <a:t>/</a:t>
            </a:r>
            <a:r>
              <a:rPr lang="el-GR" sz="2600" dirty="0">
                <a:latin typeface="Corbel" panose="020B0503020204020204" pitchFamily="34" charset="0"/>
              </a:rPr>
              <a:t>τρια στη σχολική τάξη.</a:t>
            </a:r>
          </a:p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Όταν  διαταράσσεται εναλλαγή συνοµιλητών/τριών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600" b="1" dirty="0">
                <a:latin typeface="Corbel" panose="020B0503020204020204" pitchFamily="34" charset="0"/>
                <a:sym typeface="Wingdings" panose="05000000000000000000" pitchFamily="2" charset="2"/>
              </a:rPr>
              <a:t>εκπαιδευτικοί</a:t>
            </a:r>
            <a:r>
              <a:rPr lang="el-GR" sz="2600" b="1" dirty="0">
                <a:latin typeface="Corbel" panose="020B0503020204020204" pitchFamily="34" charset="0"/>
              </a:rPr>
              <a:t>  υπογραµµίζουν κανονιστικές παραβάσεις </a:t>
            </a:r>
            <a:br>
              <a:rPr lang="en-US" sz="2600" b="1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µε σαφείς ή λιγότερο ρητούς µηχανισµούς </a:t>
            </a:r>
            <a:br>
              <a:rPr lang="en-US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(π.χ. επίπληξη, υπενθύµιση κανόνων).</a:t>
            </a:r>
            <a:endParaRPr lang="en-GB" sz="2600" dirty="0">
              <a:latin typeface="Corbel" panose="020B05030202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CBCEF-2BA1-492C-A93A-5899CFE2F5F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17</a:t>
            </a:fld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D7818C-BF34-4B13-9F23-2D10075BDA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1"/>
          <a:stretch/>
        </p:blipFill>
        <p:spPr>
          <a:xfrm>
            <a:off x="7376845" y="1189670"/>
            <a:ext cx="3913029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61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56744-5F0D-42D9-B0DF-F76E216F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Σχολικη </a:t>
            </a:r>
            <a:r>
              <a:rPr lang="en-US" cap="none" dirty="0">
                <a:solidFill>
                  <a:srgbClr val="0066FF"/>
                </a:solidFill>
              </a:rPr>
              <a:t>vs</a:t>
            </a:r>
            <a:r>
              <a:rPr lang="en-US" dirty="0"/>
              <a:t> </a:t>
            </a:r>
            <a:r>
              <a:rPr lang="el-GR" dirty="0"/>
              <a:t>συνοµιλιακ</a:t>
            </a:r>
            <a:r>
              <a:rPr lang="en-US" dirty="0"/>
              <a:t>h</a:t>
            </a:r>
            <a:r>
              <a:rPr lang="el-GR" dirty="0"/>
              <a:t>  διεπ</a:t>
            </a:r>
            <a:r>
              <a:rPr lang="en-US" dirty="0" err="1"/>
              <a:t>i</a:t>
            </a:r>
            <a:r>
              <a:rPr lang="el-GR" dirty="0"/>
              <a:t>δραση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130493-5F02-4DDA-B355-CA27A8A17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357888"/>
            <a:ext cx="11015502" cy="4679250"/>
          </a:xfrm>
        </p:spPr>
        <p:txBody>
          <a:bodyPr anchor="ctr"/>
          <a:lstStyle/>
          <a:p>
            <a:r>
              <a:rPr lang="el-GR" sz="2600" b="1" dirty="0">
                <a:latin typeface="Corbel" panose="020B0503020204020204" pitchFamily="34" charset="0"/>
              </a:rPr>
              <a:t>Ασύµµετρα συνοµιλιακά δικαιώµατα </a:t>
            </a:r>
            <a:r>
              <a:rPr lang="el-GR" sz="2600" dirty="0">
                <a:latin typeface="Corbel" panose="020B0503020204020204" pitchFamily="34" charset="0"/>
              </a:rPr>
              <a:t>ανάµεσα σε εκπαιδευτικό και παιδιά </a:t>
            </a:r>
          </a:p>
          <a:p>
            <a:r>
              <a:rPr lang="el-GR" sz="2600" dirty="0">
                <a:latin typeface="Corbel" panose="020B0503020204020204" pitchFamily="34" charset="0"/>
              </a:rPr>
              <a:t>Κοινωνική φύση  και επιδιωκόµενοι στόχοι</a:t>
            </a:r>
          </a:p>
          <a:p>
            <a:r>
              <a:rPr lang="el-GR" sz="2600" dirty="0">
                <a:latin typeface="Corbel" panose="020B0503020204020204" pitchFamily="34" charset="0"/>
              </a:rPr>
              <a:t>Εκπαιδευτικοί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600" dirty="0">
                <a:latin typeface="Corbel" panose="020B0503020204020204" pitchFamily="34" charset="0"/>
              </a:rPr>
              <a:t>δικαίωµα και υποχρέωση να µεταδώσουν γνώση</a:t>
            </a:r>
          </a:p>
          <a:p>
            <a:r>
              <a:rPr lang="el-GR" sz="2600" dirty="0">
                <a:latin typeface="Corbel" panose="020B0503020204020204" pitchFamily="34" charset="0"/>
              </a:rPr>
              <a:t>Μαθητές/τριες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600" dirty="0">
                <a:latin typeface="Corbel" panose="020B0503020204020204" pitchFamily="34" charset="0"/>
              </a:rPr>
              <a:t>δικαίωµα και υποχρέωση να δεχθούν προσφερόµενη γνώση</a:t>
            </a:r>
          </a:p>
          <a:p>
            <a:r>
              <a:rPr lang="el-GR" sz="2600" dirty="0">
                <a:latin typeface="Corbel" panose="020B0503020204020204" pitchFamily="34" charset="0"/>
              </a:rPr>
              <a:t>Εκπαιδευτικοί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600" dirty="0">
                <a:solidFill>
                  <a:srgbClr val="0066FF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κ</a:t>
            </a:r>
            <a:r>
              <a:rPr lang="el-GR" sz="2600" dirty="0">
                <a:solidFill>
                  <a:srgbClr val="0066FF"/>
                </a:solidFill>
                <a:latin typeface="Corbel" panose="020B0503020204020204" pitchFamily="34" charset="0"/>
              </a:rPr>
              <a:t>αθήκον µετάδοσης γνώσεων, δεξιοτήτων, ιδεών, έξεων, στάσεων και ηθικών αξιών στα παιδιά</a:t>
            </a:r>
            <a:endParaRPr lang="el-GR" sz="2600" dirty="0">
              <a:latin typeface="Corbel" panose="020B0503020204020204" pitchFamily="34" charset="0"/>
            </a:endParaRPr>
          </a:p>
          <a:p>
            <a:r>
              <a:rPr lang="el-GR" sz="2600" dirty="0">
                <a:latin typeface="Corbel" panose="020B0503020204020204" pitchFamily="34" charset="0"/>
              </a:rPr>
              <a:t>Απόλυτος </a:t>
            </a:r>
            <a:r>
              <a:rPr lang="el-GR" sz="2600" b="1" dirty="0">
                <a:latin typeface="Corbel" panose="020B0503020204020204" pitchFamily="34" charset="0"/>
              </a:rPr>
              <a:t>έλεγχος</a:t>
            </a:r>
            <a:r>
              <a:rPr lang="el-GR" sz="2600" dirty="0">
                <a:latin typeface="Corbel" panose="020B0503020204020204" pitchFamily="34" charset="0"/>
              </a:rPr>
              <a:t> και </a:t>
            </a:r>
            <a:r>
              <a:rPr lang="el-GR" sz="2600" b="1" dirty="0">
                <a:latin typeface="Corbel" panose="020B0503020204020204" pitchFamily="34" charset="0"/>
              </a:rPr>
              <a:t>εξουσία</a:t>
            </a:r>
            <a:r>
              <a:rPr lang="el-GR" sz="2600" dirty="0">
                <a:latin typeface="Corbel" panose="020B0503020204020204" pitchFamily="34" charset="0"/>
              </a:rPr>
              <a:t> να οργανώσουν κατάλληλα και µεθοδευµένα διδακτικές και παιδαγωγικές ενέργειες για την πλήρη επιτυχία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του εγχειρήµατός τους</a:t>
            </a:r>
            <a:endParaRPr lang="en-GB" sz="2600" dirty="0">
              <a:latin typeface="Corbel" panose="020B05030202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CBCEF-2BA1-492C-A93A-5899CFE2F5F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92204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856744-5F0D-42D9-B0DF-F76E216F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Σχολικη </a:t>
            </a:r>
            <a:r>
              <a:rPr lang="en-US" cap="none" dirty="0">
                <a:solidFill>
                  <a:srgbClr val="0066FF"/>
                </a:solidFill>
              </a:rPr>
              <a:t>vs</a:t>
            </a:r>
            <a:r>
              <a:rPr lang="en-US" dirty="0"/>
              <a:t> </a:t>
            </a:r>
            <a:r>
              <a:rPr lang="el-GR" dirty="0"/>
              <a:t>συνοµιλιακ</a:t>
            </a:r>
            <a:r>
              <a:rPr lang="en-US" dirty="0"/>
              <a:t>h</a:t>
            </a:r>
            <a:r>
              <a:rPr lang="el-GR" dirty="0"/>
              <a:t>  διεπ</a:t>
            </a:r>
            <a:r>
              <a:rPr lang="en-US" dirty="0" err="1"/>
              <a:t>i</a:t>
            </a:r>
            <a:r>
              <a:rPr lang="el-GR" dirty="0"/>
              <a:t>δραση</a:t>
            </a:r>
            <a:r>
              <a:rPr lang="en-US" dirty="0"/>
              <a:t> </a:t>
            </a:r>
            <a:r>
              <a:rPr lang="en-US" dirty="0">
                <a:solidFill>
                  <a:srgbClr val="0066FF"/>
                </a:solidFill>
              </a:rPr>
              <a:t>II</a:t>
            </a:r>
            <a:endParaRPr lang="en-GB" dirty="0">
              <a:solidFill>
                <a:srgbClr val="0066FF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130493-5F02-4DDA-B355-CA27A8A17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10972800" cy="4679250"/>
          </a:xfrm>
        </p:spPr>
        <p:txBody>
          <a:bodyPr anchor="ctr"/>
          <a:lstStyle/>
          <a:p>
            <a:r>
              <a:rPr lang="en-US" sz="2600" dirty="0">
                <a:latin typeface="Corbel" panose="020B0503020204020204" pitchFamily="34" charset="0"/>
              </a:rPr>
              <a:t>T</a:t>
            </a:r>
            <a:r>
              <a:rPr lang="el-GR" sz="2600" dirty="0">
                <a:latin typeface="Corbel" panose="020B0503020204020204" pitchFamily="34" charset="0"/>
              </a:rPr>
              <a:t>άξη δεν χαρακτηρίζεται από  επιτόπια διαχείριση διαδοχής συνεισφορών</a:t>
            </a:r>
          </a:p>
          <a:p>
            <a:r>
              <a:rPr lang="el-GR" sz="2600" dirty="0">
                <a:latin typeface="Corbel" panose="020B0503020204020204" pitchFamily="34" charset="0"/>
              </a:rPr>
              <a:t>Εκπαιδευτικοί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600" dirty="0">
                <a:latin typeface="Corbel" panose="020B0503020204020204" pitchFamily="34" charset="0"/>
              </a:rPr>
              <a:t>θέση </a:t>
            </a:r>
            <a:r>
              <a:rPr lang="el-GR" sz="2600" b="1" dirty="0">
                <a:latin typeface="Corbel" panose="020B0503020204020204" pitchFamily="34" charset="0"/>
              </a:rPr>
              <a:t>ισχύος</a:t>
            </a:r>
            <a:r>
              <a:rPr lang="el-GR" sz="2600" dirty="0">
                <a:latin typeface="Corbel" panose="020B0503020204020204" pitchFamily="34" charset="0"/>
              </a:rPr>
              <a:t> </a:t>
            </a:r>
          </a:p>
          <a:p>
            <a:r>
              <a:rPr lang="el-GR" sz="2600" dirty="0">
                <a:latin typeface="Corbel" panose="020B0503020204020204" pitchFamily="34" charset="0"/>
              </a:rPr>
              <a:t>Κέντρο συνοµιλιακής διεπίδρασης στην τάξη</a:t>
            </a:r>
          </a:p>
          <a:p>
            <a:r>
              <a:rPr lang="el-GR" sz="2600" dirty="0">
                <a:latin typeface="Corbel" panose="020B0503020204020204" pitchFamily="34" charset="0"/>
              </a:rPr>
              <a:t>Έλεγχος και ρύθμιση κατανοµής λόγου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600" dirty="0">
                <a:latin typeface="Corbel" panose="020B0503020204020204" pitchFamily="34" charset="0"/>
              </a:rPr>
              <a:t>να δίνεται από αυτούς/ές στους/στις µαθητές/τριες και να επιστρέφει σε αυτούς/ές</a:t>
            </a:r>
          </a:p>
          <a:p>
            <a:r>
              <a:rPr lang="el-GR" sz="2600" dirty="0">
                <a:latin typeface="Corbel" panose="020B0503020204020204" pitchFamily="34" charset="0"/>
              </a:rPr>
              <a:t>Συντονισμός εξέλιξης συνοµιλίας </a:t>
            </a:r>
          </a:p>
          <a:p>
            <a:r>
              <a:rPr lang="el-GR" sz="2600" dirty="0">
                <a:latin typeface="Corbel" panose="020B0503020204020204" pitchFamily="34" charset="0"/>
              </a:rPr>
              <a:t>Ενθάρρυνση ή αποθάρρυνση παιδιών να συνεχίσουν να µιλούν</a:t>
            </a:r>
          </a:p>
          <a:p>
            <a:r>
              <a:rPr lang="el-GR" sz="2600" dirty="0">
                <a:latin typeface="Corbel" panose="020B0503020204020204" pitchFamily="34" charset="0"/>
              </a:rPr>
              <a:t>Διόρθωση, αξιολόγηση συνεισφορών </a:t>
            </a:r>
          </a:p>
          <a:p>
            <a:r>
              <a:rPr lang="el-GR" sz="2600" dirty="0">
                <a:latin typeface="Corbel" panose="020B0503020204020204" pitchFamily="34" charset="0"/>
              </a:rPr>
              <a:t>Δρομολόγηση συνοµιλίας προς επιθυµητή κατεύθυνση</a:t>
            </a:r>
            <a:endParaRPr lang="en-GB" sz="2600" dirty="0">
              <a:latin typeface="Corbel" panose="020B05030202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CBCEF-2BA1-492C-A93A-5899CFE2F5F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19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56692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537EB-3FCE-4C5A-B2A4-C1120D3D4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64567" y="6184043"/>
            <a:ext cx="2276105" cy="348782"/>
          </a:xfrm>
        </p:spPr>
        <p:txBody>
          <a:bodyPr/>
          <a:lstStyle/>
          <a:p>
            <a:r>
              <a:rPr lang="en-GB" dirty="0"/>
              <a:t>@proper_education.gr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62085-FB43-4AF7-91F0-3089D6BD406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</a:t>
            </a:fld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5A939-F9AB-4BD5-83CD-2E17A854E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221" y="325175"/>
            <a:ext cx="7303451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91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4FC59329-2EE8-904A-9303-B73C02AB74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0400" y="65327"/>
            <a:ext cx="9911201" cy="6727346"/>
          </a:xfrm>
        </p:spPr>
      </p:pic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id="{7E067C8F-5267-7147-B398-AD99FAB4105A}"/>
              </a:ext>
            </a:extLst>
          </p:cNvPr>
          <p:cNvSpPr/>
          <p:nvPr/>
        </p:nvSpPr>
        <p:spPr>
          <a:xfrm>
            <a:off x="1140400" y="65328"/>
            <a:ext cx="9911201" cy="6727345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4613" y="3044142"/>
            <a:ext cx="7407418" cy="3357608"/>
          </a:xfrm>
        </p:spPr>
        <p:txBody>
          <a:bodyPr/>
          <a:lstStyle/>
          <a:p>
            <a:r>
              <a:rPr lang="el-GR" dirty="0"/>
              <a:t>Προσεγγισεισ αναλυσησ σχολικου λογου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88683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66FF"/>
                </a:solidFill>
                <a:latin typeface="Corbel" panose="020B0503020204020204" pitchFamily="34" charset="0"/>
              </a:rPr>
              <a:t>❶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l-GR" dirty="0"/>
              <a:t>αναλυση συνομιλιασ </a:t>
            </a:r>
            <a:r>
              <a:rPr lang="en-US" dirty="0"/>
              <a:t>(</a:t>
            </a:r>
            <a:r>
              <a:rPr lang="el-GR" dirty="0"/>
              <a:t>ηπα</a:t>
            </a:r>
            <a:r>
              <a:rPr lang="en-US" dirty="0"/>
              <a:t>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01825" y="1127598"/>
            <a:ext cx="10635803" cy="541131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Λεπτομερής περιγραφή μοτίβων αλληλεπίδρασης σε τάξεις</a:t>
            </a:r>
          </a:p>
          <a:p>
            <a:pPr marL="566738" indent="-277813">
              <a:lnSpc>
                <a:spcPct val="100000"/>
              </a:lnSpc>
              <a:buClr>
                <a:srgbClr val="0066FF"/>
              </a:buClr>
              <a:buFont typeface="Century Schoolbook" panose="02040604050505020304" pitchFamily="18" charset="0"/>
              <a:buChar char="−"/>
            </a:pPr>
            <a:r>
              <a:rPr lang="el-GR" sz="2600" b="1" dirty="0">
                <a:latin typeface="Corbel" panose="020B0503020204020204" pitchFamily="34" charset="0"/>
              </a:rPr>
              <a:t> κοινωνικο-πολιτισμική </a:t>
            </a:r>
            <a:r>
              <a:rPr lang="el-GR" sz="2600" dirty="0">
                <a:latin typeface="Corbel" panose="020B0503020204020204" pitchFamily="34" charset="0"/>
              </a:rPr>
              <a:t>φύση διδασκαλίας και μάθησης</a:t>
            </a:r>
            <a:endParaRPr lang="en-US" sz="2600" dirty="0">
              <a:latin typeface="Corbel" panose="020B0503020204020204" pitchFamily="34" charset="0"/>
            </a:endParaRPr>
          </a:p>
          <a:p>
            <a:pPr marL="566738" indent="-277813">
              <a:lnSpc>
                <a:spcPct val="100000"/>
              </a:lnSpc>
              <a:buClr>
                <a:srgbClr val="0066FF"/>
              </a:buClr>
              <a:buFont typeface="Century Schoolbook" panose="02040604050505020304" pitchFamily="18" charset="0"/>
              <a:buChar char="−"/>
            </a:pPr>
            <a:r>
              <a:rPr lang="en-GB" sz="2600" dirty="0">
                <a:latin typeface="Corbel" panose="020B0503020204020204" pitchFamily="34" charset="0"/>
              </a:rPr>
              <a:t> </a:t>
            </a:r>
            <a:r>
              <a:rPr lang="el-GR" sz="2600" b="1" dirty="0">
                <a:latin typeface="Corbel" panose="020B0503020204020204" pitchFamily="34" charset="0"/>
              </a:rPr>
              <a:t>απόψεις</a:t>
            </a:r>
            <a:r>
              <a:rPr lang="el-GR" sz="2600" dirty="0">
                <a:latin typeface="Corbel" panose="020B0503020204020204" pitchFamily="34" charset="0"/>
              </a:rPr>
              <a:t> συμμετεχόντων/ουσών για τη δική τους συμπεριφορά</a:t>
            </a:r>
            <a:endParaRPr lang="en-US" sz="2600" dirty="0">
              <a:latin typeface="Corbel" panose="020B0503020204020204" pitchFamily="34" charset="0"/>
            </a:endParaRPr>
          </a:p>
          <a:p>
            <a:pPr marL="566738" indent="-277813">
              <a:lnSpc>
                <a:spcPct val="100000"/>
              </a:lnSpc>
              <a:buClr>
                <a:srgbClr val="0066FF"/>
              </a:buClr>
              <a:buFont typeface="Century Schoolbook" panose="02040604050505020304" pitchFamily="18" charset="0"/>
              <a:buChar char="−"/>
            </a:pPr>
            <a:r>
              <a:rPr lang="el-GR" sz="2600" dirty="0">
                <a:latin typeface="Corbel" panose="020B0503020204020204" pitchFamily="34" charset="0"/>
              </a:rPr>
              <a:t>ολιστικές αναλύσεις που λαμβάνουν υπόψη </a:t>
            </a:r>
            <a:r>
              <a:rPr lang="el-GR" sz="2600" b="1" dirty="0">
                <a:latin typeface="Corbel" panose="020B0503020204020204" pitchFamily="34" charset="0"/>
              </a:rPr>
              <a:t>περικείμενο</a:t>
            </a:r>
            <a:r>
              <a:rPr lang="el-GR" sz="2600" dirty="0">
                <a:latin typeface="Corbel" panose="020B0503020204020204" pitchFamily="34" charset="0"/>
              </a:rPr>
              <a:t>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σχολικών διεπιδράσεων</a:t>
            </a: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Αντιπαραβολή σχολικού λόγου με καθημερινές συνομιλίες</a:t>
            </a:r>
          </a:p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Έναρξη θεμάτων</a:t>
            </a:r>
            <a:r>
              <a:rPr lang="en-US" sz="2600" dirty="0">
                <a:latin typeface="Corbel" panose="020B0503020204020204" pitchFamily="34" charset="0"/>
              </a:rPr>
              <a:t>, </a:t>
            </a:r>
            <a:r>
              <a:rPr lang="el-GR" sz="2600" dirty="0">
                <a:latin typeface="Corbel" panose="020B0503020204020204" pitchFamily="34" charset="0"/>
              </a:rPr>
              <a:t>εναλλαγή συνεισφορών</a:t>
            </a:r>
            <a:r>
              <a:rPr lang="en-US" sz="2600" dirty="0">
                <a:latin typeface="Corbel" panose="020B0503020204020204" pitchFamily="34" charset="0"/>
              </a:rPr>
              <a:t>, </a:t>
            </a:r>
            <a:r>
              <a:rPr lang="el-GR" sz="2600" dirty="0">
                <a:latin typeface="Corbel" panose="020B0503020204020204" pitchFamily="34" charset="0"/>
              </a:rPr>
              <a:t>ερωτήσεις και απαντήσεις </a:t>
            </a:r>
            <a:r>
              <a:rPr lang="en-US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εστίαση σε </a:t>
            </a:r>
            <a:r>
              <a:rPr lang="el-GR" sz="2600" b="1" dirty="0">
                <a:latin typeface="Corbel" panose="020B0503020204020204" pitchFamily="34" charset="0"/>
                <a:sym typeface="Wingdings" panose="05000000000000000000" pitchFamily="2" charset="2"/>
              </a:rPr>
              <a:t>ρόλους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 εκπαιδευτικών</a:t>
            </a:r>
            <a:r>
              <a:rPr lang="en-US" sz="2600" dirty="0">
                <a:latin typeface="Corbel" panose="020B0503020204020204" pitchFamily="34" charset="0"/>
              </a:rPr>
              <a:t> + </a:t>
            </a:r>
            <a:r>
              <a:rPr lang="el-GR" sz="2600" dirty="0">
                <a:latin typeface="Corbel" panose="020B0503020204020204" pitchFamily="34" charset="0"/>
              </a:rPr>
              <a:t>μαθητών/τριών</a:t>
            </a: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r>
              <a:rPr lang="el-GR" sz="2600" b="1" dirty="0">
                <a:latin typeface="Corbel" panose="020B0503020204020204" pitchFamily="34" charset="0"/>
              </a:rPr>
              <a:t>Συγκεκριμένα χαρακτηριστικά λόγου</a:t>
            </a:r>
            <a:r>
              <a:rPr lang="en-US" sz="2600" dirty="0">
                <a:latin typeface="Corbel" panose="020B0503020204020204" pitchFamily="34" charset="0"/>
              </a:rPr>
              <a:t>, </a:t>
            </a:r>
            <a:r>
              <a:rPr lang="el-GR" sz="2600" dirty="0">
                <a:latin typeface="Corbel" panose="020B0503020204020204" pitchFamily="34" charset="0"/>
              </a:rPr>
              <a:t>όχι συνολική επισκόπηση</a:t>
            </a:r>
            <a:endParaRPr lang="en-US" sz="2600" dirty="0">
              <a:latin typeface="Corbel" panose="020B05030202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4981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66FF"/>
                </a:solidFill>
                <a:latin typeface="Corbel" panose="020B0503020204020204" pitchFamily="34" charset="0"/>
              </a:rPr>
              <a:t>❷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l-GR" dirty="0"/>
              <a:t>σχολη </a:t>
            </a:r>
            <a:r>
              <a:rPr lang="en-US" dirty="0"/>
              <a:t>Birmingham (</a:t>
            </a:r>
            <a:r>
              <a:rPr lang="el-GR" dirty="0"/>
              <a:t>ηνωμενο βασιλειο</a:t>
            </a:r>
            <a:r>
              <a:rPr lang="en-US" dirty="0"/>
              <a:t>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4503" y="1041859"/>
            <a:ext cx="7899646" cy="5411314"/>
          </a:xfrm>
        </p:spPr>
        <p:txBody>
          <a:bodyPr anchor="ctr"/>
          <a:lstStyle/>
          <a:p>
            <a:pPr>
              <a:lnSpc>
                <a:spcPct val="110000"/>
              </a:lnSpc>
            </a:pPr>
            <a:r>
              <a:rPr lang="el-GR" sz="2600" b="1" dirty="0">
                <a:latin typeface="Corbel" panose="020B0503020204020204" pitchFamily="34" charset="0"/>
              </a:rPr>
              <a:t>Συστημική</a:t>
            </a:r>
            <a:r>
              <a:rPr lang="en-US" sz="2600" b="1" dirty="0">
                <a:latin typeface="Corbel" panose="020B0503020204020204" pitchFamily="34" charset="0"/>
              </a:rPr>
              <a:t> </a:t>
            </a:r>
            <a:r>
              <a:rPr lang="el-GR" sz="2600" b="1" dirty="0">
                <a:latin typeface="Corbel" panose="020B0503020204020204" pitchFamily="34" charset="0"/>
              </a:rPr>
              <a:t>Λειτουργική</a:t>
            </a:r>
            <a:r>
              <a:rPr lang="en-US" sz="2600" b="1" dirty="0">
                <a:latin typeface="Corbel" panose="020B0503020204020204" pitchFamily="34" charset="0"/>
              </a:rPr>
              <a:t> </a:t>
            </a:r>
            <a:r>
              <a:rPr lang="el-GR" sz="2600" b="1" dirty="0">
                <a:latin typeface="Corbel" panose="020B0503020204020204" pitchFamily="34" charset="0"/>
              </a:rPr>
              <a:t>Γλωσσολογία </a:t>
            </a:r>
            <a:r>
              <a:rPr lang="en-US" sz="2600" dirty="0">
                <a:latin typeface="Corbel" panose="020B0503020204020204" pitchFamily="34" charset="0"/>
              </a:rPr>
              <a:t>Halliday</a:t>
            </a:r>
          </a:p>
          <a:p>
            <a:pPr>
              <a:lnSpc>
                <a:spcPct val="110000"/>
              </a:lnSpc>
            </a:pPr>
            <a:r>
              <a:rPr lang="el-GR" sz="2600" dirty="0">
                <a:latin typeface="Corbel" panose="020B0503020204020204" pitchFamily="34" charset="0"/>
              </a:rPr>
              <a:t>Μονάδες κατώτερων επιπέδων (πράξεις/</a:t>
            </a:r>
            <a:r>
              <a:rPr lang="en-US" sz="2600" dirty="0">
                <a:latin typeface="Corbel" panose="020B0503020204020204" pitchFamily="34" charset="0"/>
              </a:rPr>
              <a:t>acts </a:t>
            </a:r>
            <a:r>
              <a:rPr lang="el-GR" sz="2600" dirty="0">
                <a:latin typeface="Corbel" panose="020B0503020204020204" pitchFamily="34" charset="0"/>
              </a:rPr>
              <a:t>και κινήσεις/</a:t>
            </a:r>
            <a:r>
              <a:rPr lang="en-US" sz="2600" dirty="0">
                <a:latin typeface="Corbel" panose="020B0503020204020204" pitchFamily="34" charset="0"/>
              </a:rPr>
              <a:t>moves</a:t>
            </a:r>
            <a:r>
              <a:rPr lang="el-GR" sz="2600" dirty="0">
                <a:latin typeface="Corbel" panose="020B0503020204020204" pitchFamily="34" charset="0"/>
              </a:rPr>
              <a:t>) συνδυάζονται για να κατασκευάσουν μονάδες ανώτερων επιπέδων (</a:t>
            </a:r>
            <a:r>
              <a:rPr lang="el-GR" sz="2600" b="1" dirty="0">
                <a:latin typeface="Corbel" panose="020B0503020204020204" pitchFamily="34" charset="0"/>
              </a:rPr>
              <a:t>ανταλλαγές/</a:t>
            </a:r>
            <a:r>
              <a:rPr lang="en-US" sz="2600" b="1" dirty="0">
                <a:latin typeface="Corbel" panose="020B0503020204020204" pitchFamily="34" charset="0"/>
              </a:rPr>
              <a:t>exchanges</a:t>
            </a:r>
            <a:r>
              <a:rPr lang="en-US" sz="2600" dirty="0">
                <a:latin typeface="Corbel" panose="020B0503020204020204" pitchFamily="34" charset="0"/>
              </a:rPr>
              <a:t>, </a:t>
            </a:r>
            <a:r>
              <a:rPr lang="el-GR" sz="2600" dirty="0">
                <a:latin typeface="Corbel" panose="020B0503020204020204" pitchFamily="34" charset="0"/>
              </a:rPr>
              <a:t>διεκπεραιωτικά επεισόδια/</a:t>
            </a:r>
            <a:r>
              <a:rPr lang="en-US" sz="2600" dirty="0">
                <a:latin typeface="Corbel" panose="020B0503020204020204" pitchFamily="34" charset="0"/>
              </a:rPr>
              <a:t>transactions, </a:t>
            </a:r>
            <a:r>
              <a:rPr lang="el-GR" sz="2600" dirty="0">
                <a:latin typeface="Corbel" panose="020B0503020204020204" pitchFamily="34" charset="0"/>
              </a:rPr>
              <a:t>μάθημα</a:t>
            </a:r>
            <a:r>
              <a:rPr lang="en-GB" sz="2600" dirty="0">
                <a:latin typeface="Corbel" panose="020B0503020204020204" pitchFamily="34" charset="0"/>
              </a:rPr>
              <a:t>/</a:t>
            </a:r>
            <a:r>
              <a:rPr lang="en-US" sz="2600" dirty="0">
                <a:latin typeface="Corbel" panose="020B0503020204020204" pitchFamily="34" charset="0"/>
              </a:rPr>
              <a:t>lesson</a:t>
            </a:r>
            <a:r>
              <a:rPr lang="el-GR" sz="2600" dirty="0">
                <a:latin typeface="Corbel" panose="020B0503020204020204" pitchFamily="34" charset="0"/>
              </a:rPr>
              <a:t>)</a:t>
            </a: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sz="2600" dirty="0">
                <a:latin typeface="Corbel" panose="020B0503020204020204" pitchFamily="34" charset="0"/>
              </a:rPr>
              <a:t>Μεγαλύτερες</a:t>
            </a:r>
            <a:r>
              <a:rPr lang="en-US" sz="2600" dirty="0">
                <a:latin typeface="Corbel" panose="020B0503020204020204" pitchFamily="34" charset="0"/>
              </a:rPr>
              <a:t> + </a:t>
            </a:r>
            <a:r>
              <a:rPr lang="el-GR" sz="2600" dirty="0">
                <a:latin typeface="Corbel" panose="020B0503020204020204" pitchFamily="34" charset="0"/>
              </a:rPr>
              <a:t>μικρότερες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l-GR" sz="2600" dirty="0">
                <a:latin typeface="Corbel" panose="020B0503020204020204" pitchFamily="34" charset="0"/>
              </a:rPr>
              <a:t>μονάδες γλώσσας</a:t>
            </a:r>
            <a:r>
              <a:rPr lang="en-US" sz="2600" dirty="0">
                <a:latin typeface="Corbel" panose="020B0503020204020204" pitchFamily="34" charset="0"/>
              </a:rPr>
              <a:t>:</a:t>
            </a:r>
          </a:p>
          <a:p>
            <a:pPr marL="566738" indent="-277813">
              <a:lnSpc>
                <a:spcPct val="110000"/>
              </a:lnSpc>
              <a:buClr>
                <a:srgbClr val="0066FF"/>
              </a:buClr>
              <a:buFont typeface="Century Schoolbook" panose="02040604050505020304" pitchFamily="18" charset="0"/>
              <a:buChar char="−"/>
            </a:pPr>
            <a:r>
              <a:rPr lang="el-GR" sz="2600" b="1" dirty="0">
                <a:latin typeface="Corbel" panose="020B0503020204020204" pitchFamily="34" charset="0"/>
              </a:rPr>
              <a:t>συστηματική</a:t>
            </a:r>
            <a:r>
              <a:rPr lang="el-GR" sz="2600" dirty="0">
                <a:latin typeface="Corbel" panose="020B0503020204020204" pitchFamily="34" charset="0"/>
              </a:rPr>
              <a:t> επισκόπηση ολόκληρου </a:t>
            </a:r>
            <a:br>
              <a:rPr lang="en-US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του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l-GR" sz="2600" dirty="0">
                <a:latin typeface="Corbel" panose="020B0503020204020204" pitchFamily="34" charset="0"/>
              </a:rPr>
              <a:t>μαθήματος</a:t>
            </a:r>
            <a:endParaRPr lang="en-US" sz="2600" dirty="0">
              <a:latin typeface="Corbel" panose="020B0503020204020204" pitchFamily="34" charset="0"/>
            </a:endParaRPr>
          </a:p>
          <a:p>
            <a:pPr marL="566738" indent="-277813">
              <a:lnSpc>
                <a:spcPct val="110000"/>
              </a:lnSpc>
              <a:buClr>
                <a:srgbClr val="0066FF"/>
              </a:buClr>
              <a:buFont typeface="Century Schoolbook" panose="02040604050505020304" pitchFamily="18" charset="0"/>
              <a:buChar char="−"/>
            </a:pPr>
            <a:r>
              <a:rPr lang="el-GR" sz="2600" dirty="0">
                <a:latin typeface="Corbel" panose="020B0503020204020204" pitchFamily="34" charset="0"/>
              </a:rPr>
              <a:t>λεπτομερής μελέτη συγκεκριμένων εκφωνημάτων + ανταλλαγών μεταξύ συμμετεχόντων/ουσών</a:t>
            </a:r>
            <a:endParaRPr lang="en-US" sz="2600" dirty="0">
              <a:latin typeface="Corbel" panose="020B05030202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22</a:t>
            </a:fld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7" r="34743"/>
          <a:stretch/>
        </p:blipFill>
        <p:spPr>
          <a:xfrm>
            <a:off x="8623905" y="1041859"/>
            <a:ext cx="3102015" cy="52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50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4FC59329-2EE8-904A-9303-B73C02AB74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0400" y="65327"/>
            <a:ext cx="9911201" cy="6727346"/>
          </a:xfrm>
        </p:spPr>
      </p:pic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id="{7E067C8F-5267-7147-B398-AD99FAB4105A}"/>
              </a:ext>
            </a:extLst>
          </p:cNvPr>
          <p:cNvSpPr/>
          <p:nvPr/>
        </p:nvSpPr>
        <p:spPr>
          <a:xfrm>
            <a:off x="1140400" y="65328"/>
            <a:ext cx="9911201" cy="6727345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4613" y="3044142"/>
            <a:ext cx="7407418" cy="3357608"/>
          </a:xfrm>
        </p:spPr>
        <p:txBody>
          <a:bodyPr/>
          <a:lstStyle/>
          <a:p>
            <a:r>
              <a:rPr lang="el-GR" dirty="0"/>
              <a:t>Αναλυση εναλλαγησ συνεισφορων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63094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4FC59329-2EE8-904A-9303-B73C02AB74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0400" y="65327"/>
            <a:ext cx="9911201" cy="6727346"/>
          </a:xfrm>
        </p:spPr>
      </p:pic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id="{7E067C8F-5267-7147-B398-AD99FAB4105A}"/>
              </a:ext>
            </a:extLst>
          </p:cNvPr>
          <p:cNvSpPr/>
          <p:nvPr/>
        </p:nvSpPr>
        <p:spPr>
          <a:xfrm>
            <a:off x="1140400" y="65328"/>
            <a:ext cx="9911201" cy="6727345"/>
          </a:xfrm>
          <a:prstGeom prst="rect">
            <a:avLst/>
          </a:prstGeom>
          <a:solidFill>
            <a:srgbClr val="0066F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4613" y="3044142"/>
            <a:ext cx="7407418" cy="3357608"/>
          </a:xfrm>
        </p:spPr>
        <p:txBody>
          <a:bodyPr/>
          <a:lstStyle/>
          <a:p>
            <a:r>
              <a:rPr lang="el-GR" dirty="0"/>
              <a:t>Παραδοσιακα </a:t>
            </a:r>
            <a:r>
              <a:rPr lang="el-GR"/>
              <a:t>μοτιβα εναλλαγησ </a:t>
            </a:r>
            <a:r>
              <a:rPr lang="el-GR" dirty="0"/>
              <a:t>συνεισφορων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60126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7491" y="416689"/>
            <a:ext cx="9761689" cy="6122223"/>
          </a:xfrm>
        </p:spPr>
        <p:txBody>
          <a:bodyPr anchor="t"/>
          <a:lstStyle/>
          <a:p>
            <a:pPr>
              <a:lnSpc>
                <a:spcPct val="110000"/>
              </a:lnSpc>
            </a:pPr>
            <a:r>
              <a:rPr lang="el-GR" sz="2800" dirty="0">
                <a:latin typeface="Corbel" panose="020B0503020204020204" pitchFamily="34" charset="0"/>
              </a:rPr>
              <a:t>Εναλλαγή συνεισφορών πολύ </a:t>
            </a:r>
            <a:r>
              <a:rPr lang="el-GR" sz="2800" b="1" dirty="0">
                <a:latin typeface="Corbel" panose="020B0503020204020204" pitchFamily="34" charset="0"/>
              </a:rPr>
              <a:t>διαφορετική</a:t>
            </a:r>
            <a:r>
              <a:rPr lang="el-GR" sz="2800" dirty="0">
                <a:latin typeface="Corbel" panose="020B0503020204020204" pitchFamily="34" charset="0"/>
              </a:rPr>
              <a:t> σε διαφορετικές τάξεις + για διαφορετικές δραστηριότητες στην ίδια τάξη</a:t>
            </a:r>
            <a:endParaRPr lang="en-US" sz="2800" b="1" dirty="0">
              <a:latin typeface="Corbel" panose="020B0503020204020204" pitchFamily="34" charset="0"/>
            </a:endParaRPr>
          </a:p>
          <a:p>
            <a:pPr>
              <a:lnSpc>
                <a:spcPct val="110000"/>
              </a:lnSpc>
            </a:pPr>
            <a:endParaRPr lang="en-US" sz="2800" b="1" dirty="0">
              <a:latin typeface="Corbel" panose="020B0503020204020204" pitchFamily="34" charset="0"/>
            </a:endParaRPr>
          </a:p>
          <a:p>
            <a:pPr>
              <a:lnSpc>
                <a:spcPct val="110000"/>
              </a:lnSpc>
            </a:pPr>
            <a:endParaRPr lang="en-US" sz="2800" b="1" dirty="0">
              <a:latin typeface="Corbel" panose="020B05030202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25</a:t>
            </a:fld>
            <a:endParaRPr lang="en-ZA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054403388"/>
              </p:ext>
            </p:extLst>
          </p:nvPr>
        </p:nvGraphicFramePr>
        <p:xfrm>
          <a:off x="497913" y="1584576"/>
          <a:ext cx="10949589" cy="4717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3016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312517"/>
            <a:ext cx="9198000" cy="1053296"/>
          </a:xfrm>
        </p:spPr>
        <p:txBody>
          <a:bodyPr/>
          <a:lstStyle/>
          <a:p>
            <a:r>
              <a:rPr lang="el-GR" dirty="0"/>
              <a:t>Διεπιδραστικη διασταση παραδοσιακησ εναλλαγησ συνεισφορων στην ταξη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26</a:t>
            </a:fld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526991"/>
            <a:ext cx="5112273" cy="5130588"/>
          </a:xfrm>
        </p:spPr>
        <p:txBody>
          <a:bodyPr anchor="ctr"/>
          <a:lstStyle/>
          <a:p>
            <a:r>
              <a:rPr lang="el-G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Ξεκινάμε ανάλυση σχολικού λόγου απομονώνοντας ηχογραφημένο γεγονός και εξετάζοντας αλληλουχίες</a:t>
            </a:r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r>
              <a:rPr lang="el-GR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Ποιος/α κάνει τις ερωτήσεις;</a:t>
            </a:r>
            <a:endParaRPr lang="en-US" sz="2700" b="1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r>
              <a:rPr lang="el-G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Τι είδους αλληλουχίες προκύπτουν από αυτές </a:t>
            </a:r>
            <a:br>
              <a:rPr lang="el-G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</a:br>
            <a:r>
              <a:rPr lang="el-G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τις ερωτήσεις;</a:t>
            </a:r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r>
              <a:rPr lang="el-G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Παραδοσιακή τάξη 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l-GR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εκπαιδευτικός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 </a:t>
            </a:r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066" y="2273685"/>
            <a:ext cx="6083934" cy="3200400"/>
          </a:xfrm>
        </p:spPr>
      </p:pic>
    </p:spTree>
    <p:extLst>
      <p:ext uri="{BB962C8B-B14F-4D97-AF65-F5344CB8AC3E}">
        <p14:creationId xmlns:p14="http://schemas.microsoft.com/office/powerpoint/2010/main" val="772052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ΕΑΑ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7491" y="1006997"/>
            <a:ext cx="9761689" cy="5531915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Διεπίδραση στην παραδοσιακή τάξη </a:t>
            </a:r>
            <a:r>
              <a:rPr lang="en-US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br>
              <a:rPr lang="en-US" sz="2600" dirty="0">
                <a:latin typeface="Corbel" panose="020B0503020204020204" pitchFamily="34" charset="0"/>
                <a:sym typeface="Wingdings" panose="05000000000000000000" pitchFamily="2" charset="2"/>
              </a:rPr>
            </a:br>
            <a:r>
              <a:rPr lang="el-GR" sz="2600" b="1" dirty="0">
                <a:solidFill>
                  <a:srgbClr val="0066FF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ΕΑΑ</a:t>
            </a:r>
            <a:r>
              <a:rPr lang="el-GR" sz="2600" dirty="0">
                <a:solidFill>
                  <a:srgbClr val="0066FF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(Έναρξη, Απάντηση, Αξιολόγηση)</a:t>
            </a:r>
            <a:br>
              <a:rPr lang="en-US" sz="2600" dirty="0">
                <a:latin typeface="Corbel" panose="020B0503020204020204" pitchFamily="34" charset="0"/>
                <a:sym typeface="Wingdings" panose="05000000000000000000" pitchFamily="2" charset="2"/>
              </a:rPr>
            </a:br>
            <a:r>
              <a:rPr lang="en-US" sz="2600" b="1" dirty="0">
                <a:solidFill>
                  <a:srgbClr val="0066FF"/>
                </a:solidFill>
                <a:latin typeface="Corbel" panose="020B0503020204020204" pitchFamily="34" charset="0"/>
              </a:rPr>
              <a:t>IRE </a:t>
            </a:r>
            <a:r>
              <a:rPr lang="en-US" sz="2600" dirty="0">
                <a:solidFill>
                  <a:srgbClr val="0066FF"/>
                </a:solidFill>
                <a:latin typeface="Corbel" panose="020B0503020204020204" pitchFamily="34" charset="0"/>
              </a:rPr>
              <a:t>(Initiation, Response, Evaluation) </a:t>
            </a:r>
          </a:p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Τυπικό δυαδική δομή γειτνιαστικών ζευγών </a:t>
            </a:r>
            <a:r>
              <a:rPr lang="en-US" sz="2600" dirty="0">
                <a:latin typeface="Corbel" panose="020B0503020204020204" pitchFamily="34" charset="0"/>
              </a:rPr>
              <a:t>(</a:t>
            </a:r>
            <a:r>
              <a:rPr lang="el-GR" sz="2600" dirty="0">
                <a:latin typeface="Corbel" panose="020B0503020204020204" pitchFamily="34" charset="0"/>
              </a:rPr>
              <a:t>Ερώτηση</a:t>
            </a:r>
            <a:r>
              <a:rPr lang="en-US" sz="2600" dirty="0">
                <a:latin typeface="Corbel" panose="020B0503020204020204" pitchFamily="34" charset="0"/>
              </a:rPr>
              <a:t>/</a:t>
            </a:r>
            <a:r>
              <a:rPr lang="el-GR" sz="2600" dirty="0">
                <a:latin typeface="Corbel" panose="020B0503020204020204" pitchFamily="34" charset="0"/>
              </a:rPr>
              <a:t>Απάντηση</a:t>
            </a:r>
            <a:r>
              <a:rPr lang="en-US" sz="2600" dirty="0">
                <a:latin typeface="Corbel" panose="020B0503020204020204" pitchFamily="34" charset="0"/>
              </a:rPr>
              <a:t>) + </a:t>
            </a:r>
            <a:r>
              <a:rPr lang="el-GR" sz="2600" dirty="0">
                <a:latin typeface="Corbel" panose="020B0503020204020204" pitchFamily="34" charset="0"/>
              </a:rPr>
              <a:t>«παράξενο» τρίτο προσάρτημα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600" b="1" dirty="0">
                <a:latin typeface="Corbel" panose="020B0503020204020204" pitchFamily="34" charset="0"/>
                <a:sym typeface="Wingdings" panose="05000000000000000000" pitchFamily="2" charset="2"/>
              </a:rPr>
              <a:t>τριαδική δομή</a:t>
            </a:r>
            <a:endParaRPr lang="el-GR" sz="2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8925" indent="0">
              <a:lnSpc>
                <a:spcPct val="100000"/>
              </a:lnSpc>
              <a:buNone/>
            </a:pPr>
            <a:endParaRPr lang="el-GR" sz="2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8925" indent="0">
              <a:lnSpc>
                <a:spcPct val="100000"/>
              </a:lnSpc>
              <a:buNone/>
            </a:pPr>
            <a:endParaRPr lang="el-GR" sz="2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8925" indent="0">
              <a:lnSpc>
                <a:spcPct val="100000"/>
              </a:lnSpc>
              <a:buNone/>
            </a:pPr>
            <a:endParaRPr lang="el-GR" sz="2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8925" indent="0">
              <a:lnSpc>
                <a:spcPct val="100000"/>
              </a:lnSpc>
              <a:buNone/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		</a:t>
            </a: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600" dirty="0">
                <a:latin typeface="Corbel" panose="020B0503020204020204" pitchFamily="34" charset="0"/>
              </a:rPr>
              <a:t>≠ </a:t>
            </a:r>
            <a:r>
              <a:rPr lang="el-GR" sz="2600" dirty="0">
                <a:latin typeface="Corbel" panose="020B0503020204020204" pitchFamily="34" charset="0"/>
              </a:rPr>
              <a:t>αξιολόγηση σε συνομιλία μεταξύ συνομηλίκων</a:t>
            </a: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Αλληλουχία ΕΑΑ</a:t>
            </a:r>
            <a:r>
              <a:rPr lang="en-US" sz="2600" dirty="0">
                <a:latin typeface="Corbel" panose="020B0503020204020204" pitchFamily="34" charset="0"/>
              </a:rPr>
              <a:t> ≠ </a:t>
            </a:r>
            <a:r>
              <a:rPr lang="el-GR" sz="2600" dirty="0">
                <a:latin typeface="Corbel" panose="020B0503020204020204" pitchFamily="34" charset="0"/>
              </a:rPr>
              <a:t>αλληλουχίες ερωτήσεων εκτός τάξης</a:t>
            </a:r>
            <a:endParaRPr lang="en-US" sz="2600" dirty="0">
              <a:latin typeface="Corbel" panose="020B05030202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27</a:t>
            </a:fld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D97965-C45A-4AA4-BE9D-FA099C7F2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</a:blip>
          <a:srcRect l="7020"/>
          <a:stretch/>
        </p:blipFill>
        <p:spPr>
          <a:xfrm>
            <a:off x="945151" y="3613666"/>
            <a:ext cx="9854029" cy="1371600"/>
          </a:xfrm>
          <a:prstGeom prst="rect">
            <a:avLst/>
          </a:prstGeom>
          <a:ln>
            <a:solidFill>
              <a:srgbClr val="0066FF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7CE1DE-555F-426B-96A9-38E4511BD12A}"/>
              </a:ext>
            </a:extLst>
          </p:cNvPr>
          <p:cNvSpPr txBox="1"/>
          <p:nvPr/>
        </p:nvSpPr>
        <p:spPr>
          <a:xfrm>
            <a:off x="7609840" y="3930134"/>
            <a:ext cx="1209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rgbClr val="0066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Έναρξη</a:t>
            </a:r>
            <a:endParaRPr lang="en-GB" dirty="0">
              <a:solidFill>
                <a:srgbClr val="0066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12CC64-D967-46D7-91B1-BD0A925240F3}"/>
              </a:ext>
            </a:extLst>
          </p:cNvPr>
          <p:cNvSpPr txBox="1"/>
          <p:nvPr/>
        </p:nvSpPr>
        <p:spPr>
          <a:xfrm>
            <a:off x="2956560" y="4287242"/>
            <a:ext cx="1209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rgbClr val="0066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Απάντηση</a:t>
            </a:r>
            <a:endParaRPr lang="en-GB" dirty="0">
              <a:solidFill>
                <a:srgbClr val="0066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28512C-EF44-4BB1-BA6E-EDDF30116024}"/>
              </a:ext>
            </a:extLst>
          </p:cNvPr>
          <p:cNvSpPr txBox="1"/>
          <p:nvPr/>
        </p:nvSpPr>
        <p:spPr>
          <a:xfrm>
            <a:off x="5421143" y="4615934"/>
            <a:ext cx="1327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>
                <a:solidFill>
                  <a:srgbClr val="0066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Αξιολόγηση</a:t>
            </a:r>
            <a:endParaRPr lang="en-GB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7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εαα</a:t>
            </a:r>
            <a:r>
              <a:rPr lang="en-US" dirty="0"/>
              <a:t> </a:t>
            </a:r>
            <a:r>
              <a:rPr lang="el-GR" b="0" cap="none" dirty="0">
                <a:solidFill>
                  <a:srgbClr val="0066FF"/>
                </a:solidFill>
              </a:rPr>
              <a:t>ΙΙ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5408" y="648000"/>
            <a:ext cx="10661184" cy="5531915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l-GR" sz="2800" dirty="0">
                <a:latin typeface="Corbel" panose="020B0503020204020204" pitchFamily="34" charset="0"/>
              </a:rPr>
              <a:t>Χωρίς αξιολόγηση, </a:t>
            </a:r>
            <a:r>
              <a:rPr lang="el-GR" sz="2800" b="1" dirty="0">
                <a:latin typeface="Corbel" panose="020B0503020204020204" pitchFamily="34" charset="0"/>
              </a:rPr>
              <a:t>λειτουργική</a:t>
            </a:r>
            <a:r>
              <a:rPr lang="el-GR" sz="2800" dirty="0">
                <a:latin typeface="Corbel" panose="020B0503020204020204" pitchFamily="34" charset="0"/>
              </a:rPr>
              <a:t> απάντηση</a:t>
            </a:r>
            <a:r>
              <a:rPr lang="en-US" sz="2800" dirty="0">
                <a:latin typeface="Corbel" panose="020B0503020204020204" pitchFamily="34" charset="0"/>
              </a:rPr>
              <a:t>: </a:t>
            </a:r>
          </a:p>
          <a:p>
            <a:pPr marL="288925" indent="0">
              <a:lnSpc>
                <a:spcPct val="100000"/>
              </a:lnSpc>
              <a:buNone/>
              <a:tabLst>
                <a:tab pos="4968875" algn="l"/>
              </a:tabLst>
            </a:pPr>
            <a:b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Αίτημα για πληροφορία	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Εκπαιδευτικός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1: 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Τι ώρα είναι;</a:t>
            </a: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8925" indent="0">
              <a:lnSpc>
                <a:spcPct val="100000"/>
              </a:lnSpc>
              <a:buNone/>
              <a:tabLst>
                <a:tab pos="4918075" algn="l"/>
                <a:tab pos="4968875" algn="l"/>
              </a:tabLst>
            </a:pPr>
            <a:r>
              <a:rPr lang="el-GR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Παροχή πληροφορίας</a:t>
            </a:r>
            <a:r>
              <a:rPr lang="en-US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	</a:t>
            </a:r>
            <a:r>
              <a:rPr lang="el-GR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Εκπαιδευτικός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2: 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Μιάμιση.</a:t>
            </a: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8925" indent="0">
              <a:lnSpc>
                <a:spcPct val="100000"/>
              </a:lnSpc>
              <a:buNone/>
              <a:tabLst>
                <a:tab pos="4968875" algn="l"/>
              </a:tabLst>
            </a:pPr>
            <a:r>
              <a:rPr lang="el-GR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Συνεισφορά πριν από το κλείσιμο	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Εκπαιδευτικός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1: 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Ωχ, πρέπει να φύγω!</a:t>
            </a: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8925" indent="0">
              <a:lnSpc>
                <a:spcPct val="100000"/>
              </a:lnSpc>
              <a:buNone/>
              <a:tabLst>
                <a:tab pos="4968875" algn="l"/>
              </a:tabLst>
            </a:pPr>
            <a:r>
              <a:rPr lang="el-GR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Συνεισφορά κλεισίματος</a:t>
            </a:r>
            <a:r>
              <a:rPr lang="en-US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	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Εκπαιδευτικός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2: 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Εντάξει, τα λέμε αύριο!</a:t>
            </a: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56419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Πολυλειτουργικοτητα εναρξησ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8070" y="1695616"/>
            <a:ext cx="10601040" cy="5426008"/>
          </a:xfrm>
        </p:spPr>
        <p:txBody>
          <a:bodyPr anchor="t"/>
          <a:lstStyle/>
          <a:p>
            <a:pPr marL="0" indent="0">
              <a:lnSpc>
                <a:spcPct val="100000"/>
              </a:lnSpc>
              <a:buNone/>
            </a:pPr>
            <a:b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Έναρξη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	</a:t>
            </a:r>
            <a:b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Εκπαιδευτικός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Τι είναι ο ιαγουάρος;</a:t>
            </a:r>
            <a:b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l-GR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b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Έναρξη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	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Εκπαιδευτικός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Τι φορούν όλοι οι άντρες στα κεφάλια τους;</a:t>
            </a: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l-GR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Απάντηση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Μαθήτρια 1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Κα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[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πέλα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indent="0">
              <a:buNone/>
              <a:tabLst>
                <a:tab pos="1828800" algn="l"/>
                <a:tab pos="3368675" algn="l"/>
              </a:tabLst>
            </a:pP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Μαθήτρια 2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[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Καπέλα</a:t>
            </a: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l-GR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Αξιολόγηση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	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Εκπαιδευτικός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Καπέλα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2800" dirty="0">
              <a:latin typeface="Corbel" panose="020B050302020402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29</a:t>
            </a:fld>
            <a:endParaRPr lang="en-ZA" dirty="0"/>
          </a:p>
        </p:txBody>
      </p:sp>
      <p:sp>
        <p:nvSpPr>
          <p:cNvPr id="6" name="Rectangle 12"/>
          <p:cNvSpPr/>
          <p:nvPr/>
        </p:nvSpPr>
        <p:spPr>
          <a:xfrm>
            <a:off x="519244" y="3429000"/>
            <a:ext cx="3924937" cy="580115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600" b="1" dirty="0">
                <a:latin typeface="Corbel" panose="020B0503020204020204" pitchFamily="34" charset="0"/>
              </a:rPr>
              <a:t>εστίαση σε λεπτομέρειες</a:t>
            </a:r>
            <a:endParaRPr lang="en-US" sz="2600" dirty="0">
              <a:latin typeface="Corbel" panose="020B0503020204020204" pitchFamily="34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F3C2481-21C0-4260-8FC2-AF4F367772FA}"/>
              </a:ext>
            </a:extLst>
          </p:cNvPr>
          <p:cNvSpPr/>
          <p:nvPr/>
        </p:nvSpPr>
        <p:spPr>
          <a:xfrm>
            <a:off x="519244" y="1405559"/>
            <a:ext cx="6101156" cy="580115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600" b="1" dirty="0">
                <a:latin typeface="Corbel" panose="020B0503020204020204" pitchFamily="34" charset="0"/>
              </a:rPr>
              <a:t>εκτίμηση γνώσης γύρω από ένα θέμα</a:t>
            </a:r>
            <a:endParaRPr lang="en-US" sz="2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006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61" y="462865"/>
            <a:ext cx="9198000" cy="432000"/>
          </a:xfrm>
        </p:spPr>
        <p:txBody>
          <a:bodyPr/>
          <a:lstStyle/>
          <a:p>
            <a:r>
              <a:rPr lang="el-GR" dirty="0"/>
              <a:t>Διαταξη ενοτητασ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853805" y="1847426"/>
            <a:ext cx="4593697" cy="4170891"/>
          </a:xfrm>
        </p:spPr>
        <p:txBody>
          <a:bodyPr anchor="ctr"/>
          <a:lstStyle/>
          <a:p>
            <a:pPr>
              <a:lnSpc>
                <a:spcPct val="110000"/>
              </a:lnSpc>
            </a:pPr>
            <a:r>
              <a:rPr lang="el-G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Χαρτογράφηση πεδίου σχολικού λόγου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Εναλλαγή συνεισφορών στην τάξη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Προτάσεις για διεξαγωγή ανάλυσης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Πρακτική εξάσκηση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</a:t>
            </a:fld>
            <a:endParaRPr lang="en-Z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1" y="1847426"/>
            <a:ext cx="5575115" cy="4389120"/>
          </a:xfrm>
        </p:spPr>
      </p:pic>
    </p:spTree>
    <p:extLst>
      <p:ext uri="{BB962C8B-B14F-4D97-AF65-F5344CB8AC3E}">
        <p14:creationId xmlns:p14="http://schemas.microsoft.com/office/powerpoint/2010/main" val="1096260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Πολυλειτουργικοτητα εναρξης</a:t>
            </a:r>
            <a:r>
              <a:rPr lang="el-GR" b="0" cap="none" dirty="0">
                <a:solidFill>
                  <a:srgbClr val="0066FF"/>
                </a:solidFill>
              </a:rPr>
              <a:t> ΙΙ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6080" y="1329108"/>
            <a:ext cx="10127848" cy="5426008"/>
          </a:xfrm>
        </p:spPr>
        <p:txBody>
          <a:bodyPr anchor="t"/>
          <a:lstStyle/>
          <a:p>
            <a:pPr marL="0" indent="0">
              <a:buNone/>
            </a:pPr>
            <a:b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Έναρξη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Εκπαιδευτικός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Με ποια άλλη λέξη μοιάζει αυτή η λέξη;</a:t>
            </a:r>
            <a:endParaRPr lang="en-US" sz="2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br>
              <a:rPr lang="en-US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sz="2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Έναρξη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Εκπαιδευτικός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Ποια είναι η αγαπημένη σας ταινία;</a:t>
            </a:r>
            <a:endParaRPr lang="en-US" sz="2600" dirty="0">
              <a:latin typeface="Corbel" panose="020B050302020402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30</a:t>
            </a:fld>
            <a:endParaRPr lang="en-ZA" dirty="0"/>
          </a:p>
        </p:txBody>
      </p:sp>
      <p:sp>
        <p:nvSpPr>
          <p:cNvPr id="6" name="Rectangle 12"/>
          <p:cNvSpPr/>
          <p:nvPr/>
        </p:nvSpPr>
        <p:spPr>
          <a:xfrm>
            <a:off x="432000" y="1301190"/>
            <a:ext cx="5590571" cy="580115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600" b="1" dirty="0">
                <a:latin typeface="Corbel" panose="020B0503020204020204" pitchFamily="34" charset="0"/>
              </a:rPr>
              <a:t>ώθηση προς επίλυση προβλημάτων</a:t>
            </a:r>
            <a:endParaRPr lang="en-US" sz="2600" dirty="0">
              <a:latin typeface="Corbel" panose="020B0503020204020204" pitchFamily="34" charset="0"/>
            </a:endParaRPr>
          </a:p>
        </p:txBody>
      </p:sp>
      <p:sp>
        <p:nvSpPr>
          <p:cNvPr id="8" name="Rectangle 12"/>
          <p:cNvSpPr/>
          <p:nvPr/>
        </p:nvSpPr>
        <p:spPr>
          <a:xfrm>
            <a:off x="432000" y="2720790"/>
            <a:ext cx="5142890" cy="580115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600" b="1" dirty="0">
                <a:latin typeface="Corbel" panose="020B0503020204020204" pitchFamily="34" charset="0"/>
              </a:rPr>
              <a:t>ερωτήσεις για μαζική κουλτούρα</a:t>
            </a:r>
            <a:endParaRPr lang="en-US" sz="2600" dirty="0">
              <a:latin typeface="Corbel" panose="020B0503020204020204" pitchFamily="34" charset="0"/>
            </a:endParaRPr>
          </a:p>
        </p:txBody>
      </p:sp>
      <p:sp>
        <p:nvSpPr>
          <p:cNvPr id="9" name="Rectangle 12"/>
          <p:cNvSpPr/>
          <p:nvPr/>
        </p:nvSpPr>
        <p:spPr>
          <a:xfrm>
            <a:off x="2128373" y="3977410"/>
            <a:ext cx="7890697" cy="2631824"/>
          </a:xfrm>
          <a:prstGeom prst="roundRect">
            <a:avLst/>
          </a:prstGeom>
          <a:solidFill>
            <a:srgbClr val="0066FF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el-GR" sz="2500" b="1" dirty="0">
                <a:latin typeface="Corbel" panose="020B0503020204020204" pitchFamily="34" charset="0"/>
              </a:rPr>
              <a:t>Συνεισφορές έναρξης</a:t>
            </a:r>
            <a:endParaRPr lang="en-US" sz="2500" dirty="0">
              <a:latin typeface="Corbel" panose="020B0503020204020204" pitchFamily="34" charset="0"/>
            </a:endParaRPr>
          </a:p>
          <a:p>
            <a:pPr marL="288925" indent="-2889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l-GR" sz="2500" dirty="0">
                <a:latin typeface="Corbel" panose="020B0503020204020204" pitchFamily="34" charset="0"/>
              </a:rPr>
              <a:t>διερεύνηση απαντήσεων</a:t>
            </a:r>
            <a:endParaRPr lang="en-US" sz="2500" dirty="0">
              <a:latin typeface="Corbel" panose="020B0503020204020204" pitchFamily="34" charset="0"/>
            </a:endParaRPr>
          </a:p>
          <a:p>
            <a:pPr marL="288925" indent="-2889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l-GR" sz="2500" dirty="0">
                <a:latin typeface="Corbel" panose="020B0503020204020204" pitchFamily="34" charset="0"/>
              </a:rPr>
              <a:t>συμμετοχή και άλλων μαθητών/τριών στη συζήτηση</a:t>
            </a:r>
            <a:endParaRPr lang="en-US" sz="2500" dirty="0">
              <a:latin typeface="Corbel" panose="020B0503020204020204" pitchFamily="34" charset="0"/>
            </a:endParaRPr>
          </a:p>
          <a:p>
            <a:pPr marL="288925" indent="-2889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l-GR" sz="2500" dirty="0">
                <a:latin typeface="Corbel" panose="020B0503020204020204" pitchFamily="34" charset="0"/>
              </a:rPr>
              <a:t>αλλαγή θέματος</a:t>
            </a:r>
            <a:endParaRPr lang="en-US" sz="2500" dirty="0">
              <a:latin typeface="Corbel" panose="020B0503020204020204" pitchFamily="34" charset="0"/>
            </a:endParaRPr>
          </a:p>
          <a:p>
            <a:pPr marL="288925" indent="-2889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l-GR" sz="2500" dirty="0">
                <a:latin typeface="Corbel" panose="020B0503020204020204" pitchFamily="34" charset="0"/>
              </a:rPr>
              <a:t>κλείσιμο δραστηριότητας</a:t>
            </a:r>
            <a:endParaRPr lang="en-US" sz="2500" dirty="0">
              <a:latin typeface="Corbel" panose="020B0503020204020204" pitchFamily="34" charset="0"/>
            </a:endParaRPr>
          </a:p>
          <a:p>
            <a:pPr marL="288925" indent="-288925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31775" algn="l"/>
              </a:tabLst>
            </a:pPr>
            <a:r>
              <a:rPr lang="el-GR" sz="2500" dirty="0">
                <a:latin typeface="Corbel" panose="020B0503020204020204" pitchFamily="34" charset="0"/>
              </a:rPr>
              <a:t>κατεύθυνση προς ευρύτερο θεματικό σημείο</a:t>
            </a:r>
            <a:endParaRPr lang="en-US" sz="25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0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Ειδη ερωτησεων εντοσ εαα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7404984"/>
              </p:ext>
            </p:extLst>
          </p:nvPr>
        </p:nvGraphicFramePr>
        <p:xfrm>
          <a:off x="591280" y="1201479"/>
          <a:ext cx="11134640" cy="5013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31</a:t>
            </a:fld>
            <a:endParaRPr lang="en-ZA" dirty="0"/>
          </a:p>
        </p:txBody>
      </p:sp>
      <p:sp>
        <p:nvSpPr>
          <p:cNvPr id="3" name="Rectangle 2"/>
          <p:cNvSpPr/>
          <p:nvPr/>
        </p:nvSpPr>
        <p:spPr>
          <a:xfrm>
            <a:off x="371936" y="3717028"/>
            <a:ext cx="11448128" cy="2684722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Διεπιδραστικα ενδεχομενα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32</a:t>
            </a:fld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023" y="1342663"/>
            <a:ext cx="10607040" cy="4965540"/>
          </a:xfrm>
        </p:spPr>
        <p:txBody>
          <a:bodyPr/>
          <a:lstStyle/>
          <a:p>
            <a:endParaRPr lang="en-US" sz="2800" dirty="0">
              <a:latin typeface="Corbel" panose="020B0503020204020204" pitchFamily="34" charset="0"/>
            </a:endParaRPr>
          </a:p>
          <a:p>
            <a:pPr marL="115888" indent="-58738">
              <a:buNone/>
            </a:pP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15888" indent="-58738">
              <a:buNone/>
            </a:pP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Εκπαιδευτικός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Τι χρώμα είναι το πουκάμισό μου;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15888" indent="-58738">
              <a:buNone/>
            </a:pP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Μαθητής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Θα το έλεγα μανταρινί.</a:t>
            </a:r>
            <a:b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800" dirty="0">
              <a:latin typeface="Corbel" panose="020B0503020204020204" pitchFamily="34" charset="0"/>
            </a:endParaRPr>
          </a:p>
          <a:p>
            <a:endParaRPr lang="en-US" sz="2800" dirty="0">
              <a:latin typeface="Corbel" panose="020B0503020204020204" pitchFamily="34" charset="0"/>
            </a:endParaRPr>
          </a:p>
          <a:p>
            <a:pPr marL="0" indent="57150">
              <a:buNone/>
            </a:pP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Εκπαιδευτικός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Πού είναι οι κηρομπογιές;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indent="57150">
              <a:buNone/>
            </a:pP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Μαθητής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Δεν τις πείραξα!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800" dirty="0">
              <a:latin typeface="Corbel" panose="020B0503020204020204" pitchFamily="34" charset="0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486116" y="1431408"/>
            <a:ext cx="10072014" cy="580115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500" b="1" dirty="0">
                <a:latin typeface="Corbel" panose="020B0503020204020204" pitchFamily="34" charset="0"/>
              </a:rPr>
              <a:t>ερωτήσεις γνωστής απάντησης ερμηνεύονται ως ανοικτές ερωτήσεις</a:t>
            </a:r>
            <a:endParaRPr lang="en-US" sz="2500" dirty="0">
              <a:latin typeface="Corbel" panose="020B0503020204020204" pitchFamily="34" charset="0"/>
            </a:endParaRPr>
          </a:p>
        </p:txBody>
      </p:sp>
      <p:sp>
        <p:nvSpPr>
          <p:cNvPr id="7" name="Rectangle 12"/>
          <p:cNvSpPr/>
          <p:nvPr/>
        </p:nvSpPr>
        <p:spPr>
          <a:xfrm>
            <a:off x="486116" y="3869805"/>
            <a:ext cx="10241280" cy="580115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500" b="1" dirty="0">
                <a:latin typeface="Corbel" panose="020B0503020204020204" pitchFamily="34" charset="0"/>
              </a:rPr>
              <a:t>ερωτήσεις ανοικτού τύπου ως μέρος αλληλουχίας κατηγορίας-άρνησης</a:t>
            </a:r>
            <a:endParaRPr lang="en-US" sz="25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Διεπιδραστικα ενδεχομενα </a:t>
            </a:r>
            <a:r>
              <a:rPr lang="el-GR" b="0" cap="none" dirty="0">
                <a:solidFill>
                  <a:srgbClr val="0066FF"/>
                </a:solidFill>
              </a:rPr>
              <a:t>ΙΙ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33</a:t>
            </a:fld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023" y="1342663"/>
            <a:ext cx="10607040" cy="4965540"/>
          </a:xfrm>
        </p:spPr>
        <p:txBody>
          <a:bodyPr/>
          <a:lstStyle/>
          <a:p>
            <a:pPr marL="0" indent="0">
              <a:buNone/>
            </a:pPr>
            <a:endParaRPr lang="en-US" sz="2800" dirty="0">
              <a:latin typeface="Corbel" panose="020B0503020204020204" pitchFamily="34" charset="0"/>
            </a:endParaRPr>
          </a:p>
          <a:p>
            <a:pPr marL="52388" indent="4763">
              <a:buNone/>
            </a:pPr>
            <a:b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Εκπαιδευτικός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Πώς θα συνεχίσεις την εργασία;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15888" indent="-58738">
              <a:buNone/>
            </a:pP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Μαθήτρια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: ((</a:t>
            </a: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διστακτικά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)) </a:t>
            </a: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Με το συμπέρασμα;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15888" indent="-58738">
              <a:lnSpc>
                <a:spcPct val="110000"/>
              </a:lnSpc>
              <a:buNone/>
            </a:pPr>
            <a:endParaRPr lang="en-US" sz="2800" dirty="0">
              <a:latin typeface="Corbel" panose="020B050302020402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sz="2800" dirty="0">
                <a:latin typeface="Corbel" panose="020B0503020204020204" pitchFamily="34" charset="0"/>
              </a:rPr>
              <a:t>Μαθητές/τριες συνηθισμένοι/ες σε τυπικές ερωτήσεις γνωστών απαντήσεων </a:t>
            </a:r>
            <a:r>
              <a:rPr lang="el-GR" sz="2800" dirty="0"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l-GR" sz="2800" dirty="0">
                <a:latin typeface="Corbel" panose="020B0503020204020204" pitchFamily="34" charset="0"/>
              </a:rPr>
              <a:t> ερωτήσεις ως δασκαλοκεντρικές, όχι για τις δικές τους σκέψεις + εμπειρίες</a:t>
            </a:r>
          </a:p>
          <a:p>
            <a:pPr>
              <a:lnSpc>
                <a:spcPct val="110000"/>
              </a:lnSpc>
            </a:pPr>
            <a:r>
              <a:rPr lang="el-GR" sz="2800" b="1" dirty="0">
                <a:latin typeface="Corbel" panose="020B0503020204020204" pitchFamily="34" charset="0"/>
              </a:rPr>
              <a:t>Σημαντικές αλλαγές στην τάξη </a:t>
            </a:r>
            <a:r>
              <a:rPr lang="el-GR" sz="2800" b="1" dirty="0"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l-GR" sz="2800" b="1" dirty="0">
                <a:latin typeface="Corbel" panose="020B0503020204020204" pitchFamily="34" charset="0"/>
              </a:rPr>
              <a:t> αλλάζοντας απλώς μια ερώτηση</a:t>
            </a:r>
          </a:p>
          <a:p>
            <a:pPr marL="115888" indent="-58738">
              <a:buNone/>
            </a:pP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800" dirty="0">
              <a:latin typeface="Corbel" panose="020B0503020204020204" pitchFamily="34" charset="0"/>
            </a:endParaRPr>
          </a:p>
          <a:p>
            <a:endParaRPr lang="en-US" sz="2800" dirty="0">
              <a:latin typeface="Corbel" panose="020B0503020204020204" pitchFamily="34" charset="0"/>
            </a:endParaRPr>
          </a:p>
          <a:p>
            <a:endParaRPr lang="en-US" sz="2800" dirty="0">
              <a:latin typeface="Corbel" panose="020B0503020204020204" pitchFamily="34" charset="0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459058" y="1481559"/>
            <a:ext cx="10088440" cy="580115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500" b="1" dirty="0">
                <a:latin typeface="Corbel" panose="020B0503020204020204" pitchFamily="34" charset="0"/>
              </a:rPr>
              <a:t>ανοικτές ερωτήσεις ερμηνεύονται ως ερωτήσεις γνωστής απάντησης </a:t>
            </a:r>
            <a:endParaRPr lang="en-US" sz="25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30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00797"/>
            <a:ext cx="9613932" cy="432000"/>
          </a:xfrm>
        </p:spPr>
        <p:txBody>
          <a:bodyPr/>
          <a:lstStyle/>
          <a:p>
            <a:r>
              <a:rPr lang="el-GR" dirty="0"/>
              <a:t>Απο την αξιολογηση στην ανατροφοδοτηση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34</a:t>
            </a:fld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172" y="1092628"/>
            <a:ext cx="10607040" cy="545552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l-GR" sz="2600" b="1" dirty="0">
                <a:solidFill>
                  <a:srgbClr val="0066FF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ΕΑΑ</a:t>
            </a:r>
            <a:r>
              <a:rPr lang="el-GR" sz="2600" dirty="0">
                <a:solidFill>
                  <a:srgbClr val="0066FF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 (Έναρξη, Απάντηση, Ανατροφοδότηση)</a:t>
            </a:r>
            <a:br>
              <a:rPr lang="en-US" sz="2600" dirty="0">
                <a:latin typeface="Corbel" panose="020B0503020204020204" pitchFamily="34" charset="0"/>
                <a:sym typeface="Wingdings" panose="05000000000000000000" pitchFamily="2" charset="2"/>
              </a:rPr>
            </a:br>
            <a:r>
              <a:rPr lang="en-US" sz="2600" b="1" dirty="0">
                <a:solidFill>
                  <a:srgbClr val="0066FF"/>
                </a:solidFill>
                <a:latin typeface="Corbel" panose="020B0503020204020204" pitchFamily="34" charset="0"/>
              </a:rPr>
              <a:t>IRF </a:t>
            </a:r>
            <a:r>
              <a:rPr lang="en-US" sz="2600" dirty="0">
                <a:solidFill>
                  <a:srgbClr val="0066FF"/>
                </a:solidFill>
                <a:latin typeface="Corbel" panose="020B0503020204020204" pitchFamily="34" charset="0"/>
              </a:rPr>
              <a:t>(Initiation, Response, Feedback) </a:t>
            </a:r>
          </a:p>
          <a:p>
            <a:r>
              <a:rPr lang="el-GR" sz="2600" dirty="0">
                <a:latin typeface="Corbel" panose="020B0503020204020204" pitchFamily="34" charset="0"/>
              </a:rPr>
              <a:t>Ευκαιρία για περισσότερη συμμετοχή στη συζήτηση</a:t>
            </a:r>
            <a:endParaRPr lang="en-US" sz="2600" dirty="0">
              <a:latin typeface="Corbel" panose="020B0503020204020204" pitchFamily="34" charset="0"/>
            </a:endParaRPr>
          </a:p>
          <a:p>
            <a:endParaRPr lang="en-US" sz="2800" dirty="0">
              <a:latin typeface="Corbel" panose="020B0503020204020204" pitchFamily="34" charset="0"/>
            </a:endParaRPr>
          </a:p>
          <a:p>
            <a:endParaRPr lang="en-US" sz="2800" dirty="0">
              <a:latin typeface="Corbel" panose="020B0503020204020204" pitchFamily="34" charset="0"/>
            </a:endParaRPr>
          </a:p>
          <a:p>
            <a:endParaRPr lang="en-US" sz="2800" dirty="0">
              <a:latin typeface="Corbel" panose="020B0503020204020204" pitchFamily="34" charset="0"/>
            </a:endParaRPr>
          </a:p>
          <a:p>
            <a:endParaRPr lang="en-US" sz="2800" dirty="0">
              <a:latin typeface="Corbel" panose="020B0503020204020204" pitchFamily="34" charset="0"/>
            </a:endParaRPr>
          </a:p>
          <a:p>
            <a:endParaRPr lang="en-US" dirty="0"/>
          </a:p>
          <a:p>
            <a:r>
              <a:rPr lang="el-GR" sz="2600" dirty="0">
                <a:latin typeface="Corbel" panose="020B0503020204020204" pitchFamily="34" charset="0"/>
              </a:rPr>
              <a:t>Συνεισφορά ανατροφοδότησης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l-GR" sz="2600" dirty="0">
                <a:latin typeface="Corbel" panose="020B0503020204020204" pitchFamily="34" charset="0"/>
              </a:rPr>
              <a:t> εξακολουθεί να είναι αξιολογική, αλλά όχι προσανατολισμένη στο κλείσιμο </a:t>
            </a:r>
            <a:r>
              <a:rPr lang="en-US" sz="2600" dirty="0"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l-GR" sz="2600" dirty="0">
                <a:latin typeface="Corbel" panose="020B0503020204020204" pitchFamily="34" charset="0"/>
              </a:rPr>
              <a:t>βάση για </a:t>
            </a:r>
            <a:r>
              <a:rPr lang="el-GR" sz="2600" b="1" dirty="0">
                <a:latin typeface="Corbel" panose="020B0503020204020204" pitchFamily="34" charset="0"/>
              </a:rPr>
              <a:t>περαιτέρω διεπίδραση</a:t>
            </a:r>
            <a:endParaRPr lang="el-GR" sz="2600" dirty="0">
              <a:latin typeface="Corbel" panose="020B0503020204020204" pitchFamily="34" charset="0"/>
            </a:endParaRPr>
          </a:p>
          <a:p>
            <a:r>
              <a:rPr lang="el-GR" sz="2600" dirty="0">
                <a:latin typeface="Corbel" panose="020B0503020204020204" pitchFamily="34" charset="0"/>
              </a:rPr>
              <a:t>Μαθητές/τριες καλούνται να αξιοποιήσουν τις εμπειρίες τους,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να προβληματιστούν, να σκεφτούν κριτικά</a:t>
            </a:r>
            <a:endParaRPr lang="en-US" sz="26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Corbel" panose="020B0503020204020204" pitchFamily="34" charset="0"/>
            </a:endParaRPr>
          </a:p>
          <a:p>
            <a:endParaRPr lang="en-US" sz="2800" dirty="0">
              <a:latin typeface="Corbel" panose="020B05030202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F20EC1-7B5A-44F0-8D86-71A37F09CD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</a:blip>
          <a:srcRect r="3432"/>
          <a:stretch/>
        </p:blipFill>
        <p:spPr>
          <a:xfrm>
            <a:off x="1633452" y="2650618"/>
            <a:ext cx="8412480" cy="1854473"/>
          </a:xfrm>
          <a:prstGeom prst="rect">
            <a:avLst/>
          </a:prstGeom>
          <a:ln w="12700">
            <a:solidFill>
              <a:srgbClr val="0066FF"/>
            </a:solidFill>
          </a:ln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E243C619-5525-499A-8EDF-DF5D9CE11281}"/>
              </a:ext>
            </a:extLst>
          </p:cNvPr>
          <p:cNvSpPr/>
          <p:nvPr/>
        </p:nvSpPr>
        <p:spPr>
          <a:xfrm>
            <a:off x="2508575" y="4136065"/>
            <a:ext cx="4168672" cy="369026"/>
          </a:xfrm>
          <a:prstGeom prst="roundRect">
            <a:avLst/>
          </a:prstGeom>
          <a:solidFill>
            <a:srgbClr val="0066FF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600" dirty="0">
              <a:latin typeface="Corbel" panose="020B05030202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C57C77-9246-B087-65B0-02EA61019157}"/>
              </a:ext>
            </a:extLst>
          </p:cNvPr>
          <p:cNvSpPr txBox="1"/>
          <p:nvPr/>
        </p:nvSpPr>
        <p:spPr>
          <a:xfrm>
            <a:off x="8607402" y="6354246"/>
            <a:ext cx="253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0066FF"/>
                </a:solidFill>
                <a:latin typeface="Corbel" panose="020B0503020204020204" pitchFamily="34" charset="0"/>
              </a:rPr>
              <a:t>ΔΡΑΣΤΗΡΙΟΤΗΤΕΣ 1-3</a:t>
            </a:r>
            <a:endParaRPr lang="en-GB" b="1" dirty="0">
              <a:solidFill>
                <a:srgbClr val="0066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63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4FC59329-2EE8-904A-9303-B73C02AB74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0400" y="65327"/>
            <a:ext cx="9911201" cy="6727346"/>
          </a:xfrm>
        </p:spPr>
      </p:pic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id="{7E067C8F-5267-7147-B398-AD99FAB4105A}"/>
              </a:ext>
            </a:extLst>
          </p:cNvPr>
          <p:cNvSpPr/>
          <p:nvPr/>
        </p:nvSpPr>
        <p:spPr>
          <a:xfrm>
            <a:off x="1140400" y="65328"/>
            <a:ext cx="9911201" cy="6727345"/>
          </a:xfrm>
          <a:prstGeom prst="rect">
            <a:avLst/>
          </a:prstGeom>
          <a:solidFill>
            <a:srgbClr val="0066F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4613" y="3044142"/>
            <a:ext cx="7407418" cy="3357608"/>
          </a:xfrm>
        </p:spPr>
        <p:txBody>
          <a:bodyPr/>
          <a:lstStyle/>
          <a:p>
            <a:r>
              <a:rPr lang="el-GR" dirty="0"/>
              <a:t>Κοινωνικο περικειμενο &amp; παραδοσιακη εναλλαγη συνεισφορων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35</a:t>
            </a:fld>
            <a:endParaRPr lang="en-ZA" dirty="0"/>
          </a:p>
        </p:txBody>
      </p:sp>
      <p:sp>
        <p:nvSpPr>
          <p:cNvPr id="6" name="Subtitle 3"/>
          <p:cNvSpPr>
            <a:spLocks noGrp="1"/>
          </p:cNvSpPr>
          <p:nvPr>
            <p:ph type="subTitle" idx="1"/>
          </p:nvPr>
        </p:nvSpPr>
        <p:spPr>
          <a:xfrm>
            <a:off x="1348451" y="4784651"/>
            <a:ext cx="3680750" cy="1441743"/>
          </a:xfrm>
          <a:solidFill>
            <a:schemeClr val="bg1">
              <a:alpha val="73000"/>
            </a:schemeClr>
          </a:solidFill>
        </p:spPr>
        <p:txBody>
          <a:bodyPr/>
          <a:lstStyle/>
          <a:p>
            <a:r>
              <a:rPr lang="el-GR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εναλλαγή συνεισφορών επηρεάζεται από κοινωνικά περικείμενα και προσωπικές ιστορίες που προηγούνται </a:t>
            </a:r>
            <a:br>
              <a:rPr lang="el-GR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</a:br>
            <a:r>
              <a:rPr lang="el-GR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της σχολικής διεπίδρασης</a:t>
            </a:r>
            <a:endParaRPr lang="en-US" b="1" i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25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Χρονοσ αναμονησ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36</a:t>
            </a:fld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192192"/>
            <a:ext cx="7737841" cy="5483882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ΕΑΑ (αξιολόγηση)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περιορισμένη </a:t>
            </a:r>
            <a:b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</a:b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αναμονή μεταξύ έναρξης και απάντησης μαθητή/τριας</a:t>
            </a: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Ανάταση χεριών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600" dirty="0">
                <a:latin typeface="Corbel" panose="020B0503020204020204" pitchFamily="34" charset="0"/>
              </a:rPr>
              <a:t>ανυπομονησία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για αναγνώριση — ακόμη και πριν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ο/η εκπαιδευτικός διατυπώσει ερώτηση</a:t>
            </a:r>
          </a:p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Χρόνος που μπορεί να χρειαστούν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μαθητές</a:t>
            </a:r>
            <a:r>
              <a:rPr lang="en-US" sz="2600" dirty="0">
                <a:latin typeface="Corbel" panose="020B0503020204020204" pitchFamily="34" charset="0"/>
              </a:rPr>
              <a:t>/</a:t>
            </a:r>
            <a:r>
              <a:rPr lang="el-GR" sz="2600" dirty="0">
                <a:latin typeface="Corbel" panose="020B0503020204020204" pitchFamily="34" charset="0"/>
              </a:rPr>
              <a:t>τριες για να διατυπώσουν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απάντηση </a:t>
            </a:r>
            <a:r>
              <a:rPr lang="el-GR" sz="2600" b="1" dirty="0">
                <a:latin typeface="Corbel" panose="020B0503020204020204" pitchFamily="34" charset="0"/>
              </a:rPr>
              <a:t>ποικίλλει</a:t>
            </a:r>
            <a:r>
              <a:rPr lang="el-GR" sz="2600" dirty="0">
                <a:latin typeface="Corbel" panose="020B0503020204020204" pitchFamily="34" charset="0"/>
              </a:rPr>
              <a:t> μεταξύ κοινοτήτων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+ ανάλογα με μοτίβα διεπίδρασης εντός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των οποίων κοινωνικοποιούνται</a:t>
            </a:r>
          </a:p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Εκτός μάθησης, αξιολόγηση ως μη γνώστες/τριες</a:t>
            </a:r>
            <a:endParaRPr lang="en-US" sz="2600" dirty="0">
              <a:latin typeface="Corbel" panose="020B05030202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26" y="2217952"/>
            <a:ext cx="5518404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38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689" y="408851"/>
            <a:ext cx="9213427" cy="432000"/>
          </a:xfrm>
        </p:spPr>
        <p:txBody>
          <a:bodyPr/>
          <a:lstStyle/>
          <a:p>
            <a:r>
              <a:rPr lang="el-GR" dirty="0"/>
              <a:t>Ερωτησεισ γνωστησ απαντησησ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6689" y="1430438"/>
            <a:ext cx="10251433" cy="48370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Μερικοί/ές μαθητές/τριες μπερδεύονται από εκπαιδευτικούς που κάνουν ερωτήσεις γνωστής απάντησης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 χωρίς π</a:t>
            </a:r>
            <a:r>
              <a:rPr lang="el-GR" sz="2600" dirty="0">
                <a:latin typeface="Corbel" panose="020B0503020204020204" pitchFamily="34" charset="0"/>
              </a:rPr>
              <a:t>ρακτική λειτουργία</a:t>
            </a: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Φαινομενικά περίεργες απαντήσεις σε ερωτήσεις γνωστών απαντήσεων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600" dirty="0">
                <a:latin typeface="Corbel" panose="020B0503020204020204" pitchFamily="34" charset="0"/>
              </a:rPr>
              <a:t>πρόβλημα όχι με αυτά που ο/η μαθητής/τρια δεν γνωρίζει – αλλά με αυτά που ο/η εκπαιδευτικός δεν γνωρίζει για τη ζωή του/της μαθητή/τριας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el-GR" sz="2600" dirty="0">
                <a:latin typeface="Corbel" panose="020B0503020204020204" pitchFamily="34" charset="0"/>
              </a:rPr>
            </a:b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Συνεισφορά αξιολόγησης σε ΕΑΑ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άγνωστη σε κάποια πολιτισμικά πλαίσια (π.χ. ατομικός έπαινος σε κοινωνία Σαμόα)</a:t>
            </a:r>
            <a:endParaRPr lang="en-US" sz="2600" dirty="0">
              <a:latin typeface="Corbel" panose="020B0503020204020204" pitchFamily="34" charset="0"/>
            </a:endParaRPr>
          </a:p>
          <a:p>
            <a:endParaRPr lang="en-US" sz="2800" dirty="0">
              <a:latin typeface="Corbel" panose="020B050302020402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37</a:t>
            </a:fld>
            <a:endParaRPr lang="en-ZA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55825" y="4820312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αξιολογηση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14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688" y="408851"/>
            <a:ext cx="10641895" cy="553174"/>
          </a:xfrm>
        </p:spPr>
        <p:txBody>
          <a:bodyPr/>
          <a:lstStyle/>
          <a:p>
            <a:r>
              <a:rPr lang="el-GR" dirty="0"/>
              <a:t>ταυτοτητα</a:t>
            </a:r>
            <a:r>
              <a:rPr lang="en-US" dirty="0"/>
              <a:t> &amp; </a:t>
            </a:r>
            <a:r>
              <a:rPr lang="el-GR" dirty="0"/>
              <a:t>παραδοσιακη εναλλαγη συνεισφορων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5068" y="1564738"/>
            <a:ext cx="10251433" cy="4837012"/>
          </a:xfrm>
        </p:spPr>
        <p:txBody>
          <a:bodyPr anchor="ctr"/>
          <a:lstStyle/>
          <a:p>
            <a:endParaRPr lang="en-US" sz="2800" dirty="0">
              <a:latin typeface="Corbel" panose="020B0503020204020204" pitchFamily="34" charset="0"/>
            </a:endParaRPr>
          </a:p>
          <a:p>
            <a:endParaRPr lang="en-US" sz="2800" dirty="0">
              <a:latin typeface="Corbel" panose="020B0503020204020204" pitchFamily="34" charset="0"/>
            </a:endParaRPr>
          </a:p>
          <a:p>
            <a:endParaRPr lang="en-US" sz="2800" dirty="0">
              <a:latin typeface="Corbel" panose="020B0503020204020204" pitchFamily="34" charset="0"/>
            </a:endParaRPr>
          </a:p>
          <a:p>
            <a:pPr>
              <a:lnSpc>
                <a:spcPct val="110000"/>
              </a:lnSpc>
            </a:pPr>
            <a:endParaRPr lang="en-US" sz="2800" dirty="0">
              <a:latin typeface="Corbel" panose="020B050302020402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sz="2600" dirty="0">
                <a:latin typeface="Corbel" panose="020B0503020204020204" pitchFamily="34" charset="0"/>
              </a:rPr>
              <a:t>Εάν τα μοτίβα προωθούν την </a:t>
            </a:r>
            <a:r>
              <a:rPr lang="el-GR" sz="2600" b="1" dirty="0">
                <a:latin typeface="Corbel" panose="020B0503020204020204" pitchFamily="34" charset="0"/>
              </a:rPr>
              <a:t>πλήρη συμμετοχή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600" dirty="0">
                <a:latin typeface="Corbel" panose="020B0503020204020204" pitchFamily="34" charset="0"/>
              </a:rPr>
              <a:t>θετικό κλίμα αλληλεπίδρασης</a:t>
            </a:r>
          </a:p>
          <a:p>
            <a:pPr>
              <a:lnSpc>
                <a:spcPct val="110000"/>
              </a:lnSpc>
            </a:pPr>
            <a:r>
              <a:rPr lang="el-GR" sz="2600" dirty="0">
                <a:latin typeface="Corbel" panose="020B0503020204020204" pitchFamily="34" charset="0"/>
              </a:rPr>
              <a:t>Εάν όχι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600" b="1" dirty="0">
                <a:latin typeface="Corbel" panose="020B0503020204020204" pitchFamily="34" charset="0"/>
                <a:sym typeface="Wingdings" panose="05000000000000000000" pitchFamily="2" charset="2"/>
              </a:rPr>
              <a:t>αλλαγές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 στη δι</a:t>
            </a:r>
            <a:r>
              <a:rPr lang="el-GR" sz="2600" dirty="0">
                <a:latin typeface="Corbel" panose="020B0503020204020204" pitchFamily="34" charset="0"/>
              </a:rPr>
              <a:t>επίδραση για να διασφαλιστεί ότι δίνονται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σε όλους/όλες δυνατότητες για συνεισφορές</a:t>
            </a:r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38</a:t>
            </a:fld>
            <a:endParaRPr lang="en-ZA" dirty="0"/>
          </a:p>
        </p:txBody>
      </p:sp>
      <p:sp>
        <p:nvSpPr>
          <p:cNvPr id="6" name="Rectangle 12"/>
          <p:cNvSpPr/>
          <p:nvPr/>
        </p:nvSpPr>
        <p:spPr>
          <a:xfrm>
            <a:off x="542984" y="1220994"/>
            <a:ext cx="10515600" cy="2762250"/>
          </a:xfrm>
          <a:prstGeom prst="roundRect">
            <a:avLst/>
          </a:prstGeom>
          <a:solidFill>
            <a:srgbClr val="0066FF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latin typeface="Corbel" panose="020B0503020204020204" pitchFamily="34" charset="0"/>
              </a:rPr>
              <a:t>T</a:t>
            </a:r>
            <a:r>
              <a:rPr lang="el-GR" sz="2500" dirty="0">
                <a:latin typeface="Corbel" panose="020B0503020204020204" pitchFamily="34" charset="0"/>
              </a:rPr>
              <a:t>α μοτίβα</a:t>
            </a:r>
            <a:r>
              <a:rPr lang="en-GB" sz="2500" dirty="0">
                <a:latin typeface="Corbel" panose="020B0503020204020204" pitchFamily="34" charset="0"/>
              </a:rPr>
              <a:t> </a:t>
            </a:r>
            <a:r>
              <a:rPr lang="el-GR" sz="2500" dirty="0">
                <a:latin typeface="Corbel" panose="020B0503020204020204" pitchFamily="34" charset="0"/>
              </a:rPr>
              <a:t>εναλλαγής συνεισφορών εξασφαλίζουν ότι η μάθηση δίνει κίνητρο + δεν υπάρχουν αποκλεισμοί;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l-GR" sz="2500" dirty="0">
                <a:latin typeface="Corbel" panose="020B0503020204020204" pitchFamily="34" charset="0"/>
              </a:rPr>
              <a:t>Αν ναι, τι ακριβώς τα κάνει να λειτουργούν; Θα μπορούσα να χρησιμοποιήσω αυτή την οργάνωση συνεισφορών σε περισσότερα συμβάντα στην τάξη;</a:t>
            </a:r>
            <a:endParaRPr lang="en-US" sz="2500" dirty="0">
              <a:latin typeface="Corbel" panose="020B0503020204020204" pitchFamily="34" charset="0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l-GR" sz="2500" dirty="0">
                <a:latin typeface="Corbel" panose="020B0503020204020204" pitchFamily="34" charset="0"/>
              </a:rPr>
              <a:t>Εάν όχι, ποιες αλλαγές θα μπορούσα να κάνω;</a:t>
            </a:r>
            <a:endParaRPr lang="en-US" sz="25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845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4FC59329-2EE8-904A-9303-B73C02AB74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0400" y="65327"/>
            <a:ext cx="9911201" cy="6727346"/>
          </a:xfrm>
        </p:spPr>
      </p:pic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id="{7E067C8F-5267-7147-B398-AD99FAB4105A}"/>
              </a:ext>
            </a:extLst>
          </p:cNvPr>
          <p:cNvSpPr/>
          <p:nvPr/>
        </p:nvSpPr>
        <p:spPr>
          <a:xfrm>
            <a:off x="1140400" y="65328"/>
            <a:ext cx="9911201" cy="6727345"/>
          </a:xfrm>
          <a:prstGeom prst="rect">
            <a:avLst/>
          </a:prstGeom>
          <a:solidFill>
            <a:srgbClr val="0066F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4613" y="3044142"/>
            <a:ext cx="7407418" cy="3357608"/>
          </a:xfrm>
        </p:spPr>
        <p:txBody>
          <a:bodyPr/>
          <a:lstStyle/>
          <a:p>
            <a:r>
              <a:rPr lang="el-GR" dirty="0"/>
              <a:t>Μη παραδοσιακα μοτιβα εναλλαγησ συνεισφορων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06667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1737DA0F-B2C4-4840-AACC-FCCC344DDF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</a:t>
            </a:fld>
            <a:endParaRPr lang="en-ZA" dirty="0"/>
          </a:p>
        </p:txBody>
      </p:sp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065116C4-2A26-42B6-837C-2C084004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8" name="Title 16"/>
          <p:cNvSpPr txBox="1">
            <a:spLocks/>
          </p:cNvSpPr>
          <p:nvPr/>
        </p:nvSpPr>
        <p:spPr>
          <a:xfrm>
            <a:off x="444032" y="418832"/>
            <a:ext cx="919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Υλικο μελετησ</a:t>
            </a:r>
            <a:endParaRPr lang="en-US" dirty="0"/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1159689" y="2496019"/>
            <a:ext cx="4575410" cy="163121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1313" algn="l">
              <a:buFont typeface="Arial" panose="020B0604020202020204" pitchFamily="34" charset="0"/>
              <a:buChar char="•"/>
            </a:pPr>
            <a:r>
              <a:rPr lang="el-GR" sz="28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Χριστοδουλίδου (201</a:t>
            </a:r>
            <a:r>
              <a:rPr lang="en-US" sz="2800" i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1</a:t>
            </a:r>
            <a:r>
              <a:rPr lang="el-GR" sz="2800" i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)</a:t>
            </a:r>
            <a:endParaRPr lang="en-US" sz="2800" i="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10" name="Picture Placeholder 17" descr="decorative element">
            <a:extLst>
              <a:ext uri="{FF2B5EF4-FFF2-40B4-BE49-F238E27FC236}">
                <a16:creationId xmlns:a16="http://schemas.microsoft.com/office/drawing/2014/main" id="{1737DA0F-B2C4-4840-AACC-FCCC344DDF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9200" y="432000"/>
            <a:ext cx="5472113" cy="57592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40</a:t>
            </a:fld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462" y="568109"/>
            <a:ext cx="10607040" cy="5833641"/>
          </a:xfrm>
        </p:spPr>
        <p:txBody>
          <a:bodyPr anchor="ctr"/>
          <a:lstStyle/>
          <a:p>
            <a:pPr marL="288925" indent="0">
              <a:buNone/>
            </a:pP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Εκπαιδευτικός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Σήμερα θα μάθουμε για </a:t>
            </a:r>
            <a:b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τα ζώα της φάρμας και του ζωολογικού κήπου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Δεν είναι ωραίο αυτό;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8925" indent="0">
              <a:buNone/>
            </a:pP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Μαθητής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800" dirty="0">
                <a:solidFill>
                  <a:srgbClr val="0066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Όχι</a:t>
            </a:r>
            <a:r>
              <a:rPr lang="en-US" sz="2800" dirty="0">
                <a:solidFill>
                  <a:srgbClr val="0066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</a:p>
          <a:p>
            <a:pPr marL="288925" indent="0">
              <a:buNone/>
            </a:pP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((</a:t>
            </a: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τα υπόλοιπα παιδιά κοιτούν έκπληκτα και φοβισμένα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))</a:t>
            </a:r>
          </a:p>
          <a:p>
            <a:pPr marL="288925" indent="0">
              <a:buNone/>
            </a:pP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Εκπαιδευτικός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Λοιπόν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… </a:t>
            </a: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Τι θα ήθελες να μάθεις;</a:t>
            </a: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8925" indent="0">
              <a:buNone/>
            </a:pP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Μαθητής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800" dirty="0">
                <a:solidFill>
                  <a:srgbClr val="0066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Αν με ρωτάτε</a:t>
            </a:r>
            <a:r>
              <a:rPr lang="en-US" sz="2800" dirty="0">
                <a:solidFill>
                  <a:srgbClr val="0066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l-GR" sz="2800" dirty="0">
                <a:solidFill>
                  <a:srgbClr val="0066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για τα αμφίβια</a:t>
            </a:r>
            <a:r>
              <a:rPr lang="en-US" sz="2800" dirty="0">
                <a:solidFill>
                  <a:srgbClr val="0066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br>
              <a:rPr lang="en-US" sz="2800" dirty="0">
                <a:solidFill>
                  <a:srgbClr val="0066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2800" dirty="0">
              <a:solidFill>
                <a:srgbClr val="0066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  <a:cs typeface="Calibri Light" panose="020F0302020204030204" pitchFamily="34" charset="0"/>
              </a:rPr>
              <a:t>Διαφορετικά είδη αλληλουχιών</a:t>
            </a:r>
            <a:r>
              <a:rPr lang="en-US" sz="2600" dirty="0">
                <a:latin typeface="Corbel" panose="020B0503020204020204" pitchFamily="34" charset="0"/>
                <a:cs typeface="Calibri Light" panose="020F0302020204030204" pitchFamily="34" charset="0"/>
              </a:rPr>
              <a:t>: </a:t>
            </a:r>
            <a:r>
              <a:rPr lang="el-GR" sz="2600" dirty="0">
                <a:latin typeface="Corbel" panose="020B0503020204020204" pitchFamily="34" charset="0"/>
                <a:cs typeface="Calibri Light" panose="020F0302020204030204" pitchFamily="34" charset="0"/>
              </a:rPr>
              <a:t>εκκινητές σε γειτνιαστικά ζεύγη</a:t>
            </a:r>
            <a:r>
              <a:rPr lang="en-US" sz="2600" dirty="0">
                <a:latin typeface="Corbel" panose="020B0503020204020204" pitchFamily="34" charset="0"/>
                <a:cs typeface="Calibri Light" panose="020F0302020204030204" pitchFamily="34" charset="0"/>
              </a:rPr>
              <a:t>,</a:t>
            </a:r>
            <a:r>
              <a:rPr lang="el-GR" sz="2600" dirty="0">
                <a:latin typeface="Corbel" panose="020B0503020204020204" pitchFamily="34" charset="0"/>
                <a:cs typeface="Calibri Light" panose="020F0302020204030204" pitchFamily="34" charset="0"/>
              </a:rPr>
              <a:t> γνήσιες ερωτήσεις</a:t>
            </a:r>
            <a:r>
              <a:rPr lang="en-US" sz="2600" dirty="0">
                <a:latin typeface="Corbel" panose="020B0503020204020204" pitchFamily="34" charset="0"/>
                <a:cs typeface="Calibri Light" panose="020F0302020204030204" pitchFamily="34" charset="0"/>
              </a:rPr>
              <a:t>, </a:t>
            </a:r>
            <a:r>
              <a:rPr lang="el-GR" sz="2600" dirty="0">
                <a:latin typeface="Corbel" panose="020B0503020204020204" pitchFamily="34" charset="0"/>
                <a:cs typeface="Calibri Light" panose="020F0302020204030204" pitchFamily="34" charset="0"/>
              </a:rPr>
              <a:t>περισσότερος χρόνος αναμονής</a:t>
            </a:r>
            <a:r>
              <a:rPr lang="en-US" sz="2600" dirty="0">
                <a:latin typeface="Corbel" panose="020B0503020204020204" pitchFamily="34" charset="0"/>
                <a:cs typeface="Calibri Light" panose="020F0302020204030204" pitchFamily="34" charset="0"/>
              </a:rPr>
              <a:t>, </a:t>
            </a:r>
            <a:r>
              <a:rPr lang="el-GR" sz="2600" dirty="0">
                <a:latin typeface="Corbel" panose="020B0503020204020204" pitchFamily="34" charset="0"/>
                <a:cs typeface="Calibri Light" panose="020F0302020204030204" pitchFamily="34" charset="0"/>
              </a:rPr>
              <a:t>λιγότεροι έπαινοι χωρίς ανατροφοδότηση (</a:t>
            </a:r>
            <a:r>
              <a:rPr lang="el-GR" sz="2600" dirty="0">
                <a:solidFill>
                  <a:srgbClr val="0066FF"/>
                </a:solidFill>
                <a:latin typeface="Corbel" panose="020B0503020204020204" pitchFamily="34" charset="0"/>
                <a:cs typeface="Calibri Light" panose="020F0302020204030204" pitchFamily="34" charset="0"/>
              </a:rPr>
              <a:t>π.χ. από πού προέρχονται τα όνειρά </a:t>
            </a:r>
            <a:r>
              <a:rPr lang="el-GR" sz="2600" b="1" u="sng" dirty="0">
                <a:solidFill>
                  <a:srgbClr val="0066FF"/>
                </a:solidFill>
                <a:latin typeface="Corbel" panose="020B0503020204020204" pitchFamily="34" charset="0"/>
                <a:cs typeface="Calibri Light" panose="020F0302020204030204" pitchFamily="34" charset="0"/>
              </a:rPr>
              <a:t>μας</a:t>
            </a:r>
            <a:r>
              <a:rPr lang="el-GR" sz="2600" dirty="0">
                <a:solidFill>
                  <a:srgbClr val="0066FF"/>
                </a:solidFill>
                <a:latin typeface="Corbel" panose="020B0503020204020204" pitchFamily="34" charset="0"/>
                <a:cs typeface="Calibri Light" panose="020F0302020204030204" pitchFamily="34" charset="0"/>
              </a:rPr>
              <a:t>;</a:t>
            </a:r>
            <a:r>
              <a:rPr lang="el-GR" sz="2600" dirty="0">
                <a:latin typeface="Corbel" panose="020B0503020204020204" pitchFamily="34" charset="0"/>
                <a:cs typeface="Calibri Light" panose="020F0302020204030204" pitchFamily="34" charset="0"/>
              </a:rPr>
              <a:t>) </a:t>
            </a:r>
            <a:endParaRPr lang="en-US" sz="2800" dirty="0">
              <a:latin typeface="Corbel" panose="020B0503020204020204" pitchFamily="34" charset="0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8330395" y="691934"/>
            <a:ext cx="2766230" cy="580115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600" dirty="0">
                <a:latin typeface="Corbel" panose="020B0503020204020204" pitchFamily="34" charset="0"/>
              </a:rPr>
              <a:t>αμφισβήτηση ΠΣ</a:t>
            </a:r>
            <a:endParaRPr lang="en-US" sz="2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149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9" y="277792"/>
            <a:ext cx="10637134" cy="763929"/>
          </a:xfrm>
        </p:spPr>
        <p:txBody>
          <a:bodyPr/>
          <a:lstStyle/>
          <a:p>
            <a:r>
              <a:rPr lang="el-GR" dirty="0"/>
              <a:t>Ποιοσ κανει τις ερωτησεισ; Τι ειδουσ ερωτησεισ;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1999" y="1365812"/>
            <a:ext cx="7218867" cy="5035937"/>
          </a:xfrm>
        </p:spPr>
        <p:txBody>
          <a:bodyPr/>
          <a:lstStyle/>
          <a:p>
            <a:r>
              <a:rPr lang="el-GR" sz="2600" dirty="0">
                <a:latin typeface="Corbel" panose="020B0503020204020204" pitchFamily="34" charset="0"/>
              </a:rPr>
              <a:t>Εκπαιδευτικοί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600" dirty="0">
                <a:latin typeface="Corbel" panose="020B0503020204020204" pitchFamily="34" charset="0"/>
              </a:rPr>
              <a:t>συμβάντα στα οποία </a:t>
            </a:r>
            <a:r>
              <a:rPr lang="el-GR" sz="2600" b="1" dirty="0">
                <a:latin typeface="Corbel" panose="020B0503020204020204" pitchFamily="34" charset="0"/>
              </a:rPr>
              <a:t>ερωτήσεις μαθητών/τριών</a:t>
            </a:r>
            <a:r>
              <a:rPr lang="el-GR" sz="2600" dirty="0">
                <a:latin typeface="Corbel" panose="020B0503020204020204" pitchFamily="34" charset="0"/>
              </a:rPr>
              <a:t> μπορούν να </a:t>
            </a:r>
            <a:r>
              <a:rPr lang="el-GR" sz="2600" b="1" dirty="0">
                <a:latin typeface="Corbel" panose="020B0503020204020204" pitchFamily="34" charset="0"/>
              </a:rPr>
              <a:t>κυριαρχούν</a:t>
            </a:r>
          </a:p>
          <a:p>
            <a:r>
              <a:rPr lang="el-GR" sz="2600" i="1" dirty="0">
                <a:latin typeface="Corbel" panose="020B0503020204020204" pitchFamily="34" charset="0"/>
              </a:rPr>
              <a:t>Γιατί τα φύλλα αλλάζουν χρώμα;</a:t>
            </a:r>
            <a:br>
              <a:rPr lang="en-US" sz="2600" dirty="0">
                <a:latin typeface="Corbel" panose="020B0503020204020204" pitchFamily="34" charset="0"/>
              </a:rPr>
            </a:br>
            <a:r>
              <a:rPr lang="en-US" sz="2600" dirty="0">
                <a:solidFill>
                  <a:srgbClr val="0066FF"/>
                </a:solidFill>
                <a:latin typeface="Corbel" panose="020B0503020204020204" pitchFamily="34" charset="0"/>
              </a:rPr>
              <a:t>(</a:t>
            </a:r>
            <a:r>
              <a:rPr lang="el-GR" sz="2600" dirty="0">
                <a:solidFill>
                  <a:srgbClr val="0066FF"/>
                </a:solidFill>
                <a:latin typeface="Corbel" panose="020B0503020204020204" pitchFamily="34" charset="0"/>
              </a:rPr>
              <a:t>ανοικτή, διερευνητική ερώτηση</a:t>
            </a:r>
            <a:r>
              <a:rPr lang="en-US" sz="2600" dirty="0">
                <a:solidFill>
                  <a:srgbClr val="0066FF"/>
                </a:solidFill>
                <a:latin typeface="Corbel" panose="020B0503020204020204" pitchFamily="34" charset="0"/>
              </a:rPr>
              <a:t>)</a:t>
            </a:r>
          </a:p>
          <a:p>
            <a:r>
              <a:rPr lang="el-GR" sz="2600" dirty="0">
                <a:latin typeface="Corbel" panose="020B0503020204020204" pitchFamily="34" charset="0"/>
              </a:rPr>
              <a:t>Όχι ΕΑΑ</a:t>
            </a:r>
            <a:r>
              <a:rPr lang="en-US" sz="2600" dirty="0">
                <a:latin typeface="Corbel" panose="020B0503020204020204" pitchFamily="34" charset="0"/>
              </a:rPr>
              <a:t>, </a:t>
            </a:r>
            <a:r>
              <a:rPr lang="el-GR" sz="2600" dirty="0">
                <a:latin typeface="Corbel" panose="020B0503020204020204" pitchFamily="34" charset="0"/>
              </a:rPr>
              <a:t>χωρίς συνεισφορά αξιολόγησης</a:t>
            </a:r>
            <a:endParaRPr lang="en-US" sz="2600" dirty="0">
              <a:latin typeface="Corbel" panose="020B0503020204020204" pitchFamily="34" charset="0"/>
            </a:endParaRPr>
          </a:p>
          <a:p>
            <a:r>
              <a:rPr lang="el-GR" sz="2600" dirty="0">
                <a:latin typeface="Corbel" panose="020B0503020204020204" pitchFamily="34" charset="0"/>
              </a:rPr>
              <a:t>Μαθητές/τριες δεν σηκώνουν χέρι</a:t>
            </a:r>
            <a:r>
              <a:rPr lang="en-US" sz="2600" dirty="0">
                <a:latin typeface="Corbel" panose="020B0503020204020204" pitchFamily="34" charset="0"/>
              </a:rPr>
              <a:t>, </a:t>
            </a:r>
            <a:r>
              <a:rPr lang="el-GR" sz="2600" dirty="0">
                <a:latin typeface="Corbel" panose="020B0503020204020204" pitchFamily="34" charset="0"/>
              </a:rPr>
              <a:t>εκπαιδευτικός σιωπηλός/ή</a:t>
            </a:r>
            <a:endParaRPr lang="en-US" sz="2600" dirty="0">
              <a:latin typeface="Corbel" panose="020B0503020204020204" pitchFamily="34" charset="0"/>
            </a:endParaRPr>
          </a:p>
          <a:p>
            <a:r>
              <a:rPr lang="el-GR" sz="2600" dirty="0">
                <a:latin typeface="Corbel" panose="020B0503020204020204" pitchFamily="34" charset="0"/>
              </a:rPr>
              <a:t>Μαθητές/τριες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n-US" sz="2600" dirty="0"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l-GR" sz="2600" dirty="0">
                <a:latin typeface="Corbel" panose="020B0503020204020204" pitchFamily="34" charset="0"/>
              </a:rPr>
              <a:t>πρόσθετες πηγές για εύρεση απάντησης </a:t>
            </a:r>
            <a:r>
              <a:rPr lang="en-US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600" dirty="0">
                <a:latin typeface="Corbel" panose="020B0503020204020204" pitchFamily="34" charset="0"/>
              </a:rPr>
              <a:t>δικές τους εμπειρίες και εμπειρίες που μοιράζονται στην τάξη</a:t>
            </a:r>
            <a:endParaRPr lang="en-US" sz="2600" dirty="0">
              <a:latin typeface="Corbel" panose="020B0503020204020204" pitchFamily="34" charset="0"/>
            </a:endParaRPr>
          </a:p>
          <a:p>
            <a:r>
              <a:rPr lang="el-GR" sz="2600" i="1" dirty="0">
                <a:latin typeface="Corbel" panose="020B0503020204020204" pitchFamily="34" charset="0"/>
              </a:rPr>
              <a:t>Γιατί τα πτηνά δεν έχουν δόντια;</a:t>
            </a:r>
            <a:endParaRPr lang="en-US" sz="26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41</a:t>
            </a:fld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673" y="1365812"/>
            <a:ext cx="3480038" cy="448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83139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9" y="312770"/>
            <a:ext cx="10637134" cy="601883"/>
          </a:xfrm>
        </p:spPr>
        <p:txBody>
          <a:bodyPr/>
          <a:lstStyle/>
          <a:p>
            <a:r>
              <a:rPr lang="el-GR" dirty="0"/>
              <a:t>Τινοσ εμπειριεσ συμπεριλαμβανονται;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6756" y="1110935"/>
            <a:ext cx="10745410" cy="48370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Όταν οι μαθητές/τριες κάνουν ερωτήσεις + διερευνούν πολλαπλές πιθανές απαντήσεις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l-GR" sz="2600" dirty="0">
                <a:latin typeface="Corbel" panose="020B0503020204020204" pitchFamily="34" charset="0"/>
              </a:rPr>
              <a:t> συζήτηση στην τάξη εμπλουτίζεται από </a:t>
            </a:r>
            <a:r>
              <a:rPr lang="el-GR" sz="2600" b="1" dirty="0">
                <a:latin typeface="Corbel" panose="020B0503020204020204" pitchFamily="34" charset="0"/>
              </a:rPr>
              <a:t>νέες γνώσεις</a:t>
            </a:r>
            <a:br>
              <a:rPr lang="el-GR" sz="2600" b="1" dirty="0">
                <a:latin typeface="Corbel" panose="020B0503020204020204" pitchFamily="34" charset="0"/>
              </a:rPr>
            </a:br>
            <a:endParaRPr lang="en-US" sz="2600" b="1" dirty="0">
              <a:latin typeface="Corbel" panose="020B05030202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l-GR" sz="26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Μαθητής</a:t>
            </a:r>
            <a:r>
              <a:rPr lang="en-US" sz="26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6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Κάποτε ήταν ένας μικρός σκίουρος. Και η μητέρα του είπε να γυρίσει στο σπίτι κολυμπώντας. Αλλά δεν μπορούσε να κολυμπήσει.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l-GR" sz="2600" b="1" spc="-2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Εκπαιδευτικός</a:t>
            </a:r>
            <a:r>
              <a:rPr lang="en-US" sz="2600" spc="-2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600" spc="-2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Πώς έφτασε στο σπίτι ο μικρός σκίουρος; Αφού δεν ξέρει να κολυμπήσει.</a:t>
            </a:r>
            <a:endParaRPr lang="en-US" sz="2600" spc="-2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l-GR" sz="26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Μαθητής</a:t>
            </a:r>
            <a:r>
              <a:rPr lang="en-US" sz="26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6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Δεν ήταν ωκεανός. Ήταν απλώς ένα ρεύμα. Έτσι πήγε σπίτι με τα πόδια.</a:t>
            </a:r>
            <a:r>
              <a:rPr lang="en-US" sz="2600" dirty="0"/>
              <a:t>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42</a:t>
            </a:fld>
            <a:endParaRPr lang="en-ZA" dirty="0"/>
          </a:p>
        </p:txBody>
      </p:sp>
      <p:sp>
        <p:nvSpPr>
          <p:cNvPr id="7" name="Rectangle 12"/>
          <p:cNvSpPr/>
          <p:nvPr/>
        </p:nvSpPr>
        <p:spPr>
          <a:xfrm>
            <a:off x="2037262" y="5036481"/>
            <a:ext cx="7704397" cy="1421168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/>
            <a:r>
              <a:rPr lang="el-GR" sz="2600" b="1" dirty="0">
                <a:latin typeface="Corbel" panose="020B0503020204020204" pitchFamily="34" charset="0"/>
              </a:rPr>
              <a:t>Μετατροπή ΕΑΑ σε συζήτηση</a:t>
            </a:r>
            <a:r>
              <a:rPr lang="en-US" sz="2600" b="1" dirty="0">
                <a:latin typeface="Corbel" panose="020B0503020204020204" pitchFamily="34" charset="0"/>
              </a:rPr>
              <a:t>: </a:t>
            </a:r>
          </a:p>
          <a:p>
            <a:pPr marL="115888"/>
            <a:r>
              <a:rPr lang="en-US" sz="2600" dirty="0">
                <a:latin typeface="Corbel" panose="020B0503020204020204" pitchFamily="34" charset="0"/>
              </a:rPr>
              <a:t>① </a:t>
            </a:r>
            <a:r>
              <a:rPr lang="el-GR" sz="2600" dirty="0">
                <a:latin typeface="Corbel" panose="020B0503020204020204" pitchFamily="34" charset="0"/>
              </a:rPr>
              <a:t>Σεβασμός στις ερμηνείες των άλλων</a:t>
            </a:r>
            <a:endParaRPr lang="en-US" sz="2600" dirty="0">
              <a:latin typeface="Corbel" panose="020B0503020204020204" pitchFamily="34" charset="0"/>
            </a:endParaRPr>
          </a:p>
          <a:p>
            <a:pPr marL="115888"/>
            <a:r>
              <a:rPr lang="en-US" sz="2600" dirty="0">
                <a:latin typeface="Corbel" panose="020B0503020204020204" pitchFamily="34" charset="0"/>
              </a:rPr>
              <a:t>② </a:t>
            </a:r>
            <a:r>
              <a:rPr lang="el-GR" sz="2600" dirty="0">
                <a:latin typeface="Corbel" panose="020B0503020204020204" pitchFamily="34" charset="0"/>
              </a:rPr>
              <a:t>Συμμετοχή στη συζήτηση χωρίς πλοκή κατά νου</a:t>
            </a:r>
            <a:endParaRPr lang="en-US" sz="2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3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43</a:t>
            </a:fld>
            <a:endParaRPr lang="en-ZA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51417" y="863818"/>
            <a:ext cx="9975064" cy="5812256"/>
          </a:xfrm>
        </p:spPr>
        <p:txBody>
          <a:bodyPr/>
          <a:lstStyle/>
          <a:p>
            <a:endParaRPr lang="en-US" dirty="0"/>
          </a:p>
          <a:p>
            <a:pPr>
              <a:lnSpc>
                <a:spcPct val="100000"/>
              </a:lnSpc>
            </a:pPr>
            <a:r>
              <a:rPr lang="el-GR" sz="2600" i="1" dirty="0">
                <a:latin typeface="Corbel" panose="020B0503020204020204" pitchFamily="34" charset="0"/>
              </a:rPr>
              <a:t>Πώς τρυπώνουν τα όνειρα στο κεφάλι μας; </a:t>
            </a:r>
            <a:br>
              <a:rPr lang="el-GR" sz="2600" i="1" dirty="0">
                <a:latin typeface="Corbel" panose="020B0503020204020204" pitchFamily="34" charset="0"/>
              </a:rPr>
            </a:br>
            <a:r>
              <a:rPr lang="en-US" sz="2600" dirty="0">
                <a:solidFill>
                  <a:srgbClr val="0066FF"/>
                </a:solidFill>
                <a:latin typeface="Corbel" panose="020B0503020204020204" pitchFamily="34" charset="0"/>
              </a:rPr>
              <a:t>vs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i="1" dirty="0">
                <a:latin typeface="Corbel" panose="020B0503020204020204" pitchFamily="34" charset="0"/>
              </a:rPr>
              <a:t>Από πού προέρχονται τα όνειρα;</a:t>
            </a:r>
            <a:br>
              <a:rPr lang="el-GR" sz="2600" dirty="0">
                <a:latin typeface="Corbel" panose="020B0503020204020204" pitchFamily="34" charset="0"/>
              </a:rPr>
            </a:br>
            <a:endParaRPr lang="el-GR" sz="2600" i="1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r>
              <a:rPr lang="el-GR" sz="2600" i="1" dirty="0">
                <a:latin typeface="Corbel" panose="020B0503020204020204" pitchFamily="34" charset="0"/>
              </a:rPr>
              <a:t>Γιατί όταν χοροπηδάτε ανεβαίνετε πάνω και μετά κατεβαίνετε κάτω;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n-US" sz="2600" dirty="0">
                <a:solidFill>
                  <a:srgbClr val="0066FF"/>
                </a:solidFill>
                <a:latin typeface="Corbel" panose="020B0503020204020204" pitchFamily="34" charset="0"/>
              </a:rPr>
              <a:t>vs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i="1" dirty="0">
                <a:latin typeface="Corbel" panose="020B0503020204020204" pitchFamily="34" charset="0"/>
              </a:rPr>
              <a:t>Τι είναι η βαρύτητα;</a:t>
            </a:r>
          </a:p>
          <a:p>
            <a:endParaRPr lang="en-US" dirty="0"/>
          </a:p>
          <a:p>
            <a:pPr marL="0" indent="0" algn="ctr">
              <a:lnSpc>
                <a:spcPct val="110000"/>
              </a:lnSpc>
              <a:buNone/>
            </a:pPr>
            <a:r>
              <a:rPr lang="el-GR" sz="2600" b="1" dirty="0">
                <a:latin typeface="Corbel" panose="020B0503020204020204" pitchFamily="34" charset="0"/>
              </a:rPr>
              <a:t>Ακόμη και μικρές διαφορές στον τρόπο ομιλίας ή στην επιλογή λεξιλογίου που προέρχονται εκτός του πλαισίου της τάξης μπορεί να επηρεάσουν το ποιος είναι σε θέση να συμμετάσχει πλήρως.</a:t>
            </a:r>
            <a:endParaRPr lang="en-US" sz="2600" b="1" dirty="0">
              <a:latin typeface="Corbel" panose="020B0503020204020204" pitchFamily="34" charset="0"/>
            </a:endParaRP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A67DFD-4485-4EEC-A633-9640D64C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49" y="277792"/>
            <a:ext cx="10637134" cy="763929"/>
          </a:xfrm>
        </p:spPr>
        <p:txBody>
          <a:bodyPr/>
          <a:lstStyle/>
          <a:p>
            <a:r>
              <a:rPr lang="el-GR" dirty="0"/>
              <a:t>Ποιοι τροποι ομιλιας;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2886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473" y="381001"/>
            <a:ext cx="11233817" cy="763929"/>
          </a:xfrm>
        </p:spPr>
        <p:txBody>
          <a:bodyPr/>
          <a:lstStyle/>
          <a:p>
            <a:r>
              <a:rPr lang="el-GR" dirty="0"/>
              <a:t>ταυτοτητα</a:t>
            </a:r>
            <a:r>
              <a:rPr lang="en-US" dirty="0"/>
              <a:t> &amp; </a:t>
            </a:r>
            <a:r>
              <a:rPr lang="el-GR" dirty="0"/>
              <a:t>μη παραδοσιακη εναλλαγη συνεισφορων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3877" y="4332219"/>
            <a:ext cx="9281775" cy="2206693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l-GR" sz="2600" b="1" dirty="0">
                <a:latin typeface="Corbel" panose="020B0503020204020204" pitchFamily="34" charset="0"/>
              </a:rPr>
              <a:t>Συνεχής επανεξέταση </a:t>
            </a:r>
            <a:r>
              <a:rPr lang="el-GR" sz="2600" dirty="0">
                <a:latin typeface="Corbel" panose="020B0503020204020204" pitchFamily="34" charset="0"/>
              </a:rPr>
              <a:t>του τρόπου με τον οποίο διαμορφώνεται η εναλλαγή συνεισφορών: Ποιος κάνει ερωτήσεις;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Ποιος απαντάει; Ποιες φωνές αποκλείονται και γιατί;</a:t>
            </a:r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44</a:t>
            </a:fld>
            <a:endParaRPr lang="en-ZA" dirty="0"/>
          </a:p>
        </p:txBody>
      </p:sp>
      <p:sp>
        <p:nvSpPr>
          <p:cNvPr id="6" name="Rectangle 12"/>
          <p:cNvSpPr/>
          <p:nvPr/>
        </p:nvSpPr>
        <p:spPr>
          <a:xfrm>
            <a:off x="1281049" y="1556312"/>
            <a:ext cx="9128691" cy="2871472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5888"/>
            <a:r>
              <a:rPr lang="el-GR" sz="2600" b="1" dirty="0">
                <a:latin typeface="Corbel" panose="020B0503020204020204" pitchFamily="34" charset="0"/>
              </a:rPr>
              <a:t>Ανάλυση λόγου ως εργαλείο για:</a:t>
            </a:r>
            <a:endParaRPr lang="en-US" sz="2600" b="1" dirty="0">
              <a:latin typeface="Corbel" panose="020B0503020204020204" pitchFamily="34" charset="0"/>
            </a:endParaRPr>
          </a:p>
          <a:p>
            <a:pPr marL="573088" indent="-457200">
              <a:buFont typeface="Arial" panose="020B0604020202020204" pitchFamily="34" charset="0"/>
              <a:buChar char="•"/>
            </a:pPr>
            <a:r>
              <a:rPr lang="el-GR" sz="2600" dirty="0">
                <a:latin typeface="Corbel" panose="020B0503020204020204" pitchFamily="34" charset="0"/>
              </a:rPr>
              <a:t>κατανόηση του πώς μοτίβα εναλλαγής συνεισφορών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n-US" sz="2600" dirty="0">
                <a:latin typeface="Corbel" panose="020B0503020204020204" pitchFamily="34" charset="0"/>
              </a:rPr>
              <a:t>(+ </a:t>
            </a:r>
            <a:r>
              <a:rPr lang="el-GR" sz="2600" dirty="0">
                <a:latin typeface="Corbel" panose="020B0503020204020204" pitchFamily="34" charset="0"/>
              </a:rPr>
              <a:t>κυρίαρχα μοτίβα συγκεκριμένων μαθητών/τριών</a:t>
            </a:r>
            <a:r>
              <a:rPr lang="en-US" sz="2600" dirty="0">
                <a:latin typeface="Corbel" panose="020B0503020204020204" pitchFamily="34" charset="0"/>
              </a:rPr>
              <a:t>) </a:t>
            </a:r>
            <a:r>
              <a:rPr lang="el-GR" sz="2600" dirty="0">
                <a:latin typeface="Corbel" panose="020B0503020204020204" pitchFamily="34" charset="0"/>
              </a:rPr>
              <a:t>μπορεί να ‘φιμώσουν’ ορισμένες φωνές</a:t>
            </a:r>
            <a:endParaRPr lang="en-US" sz="2600" dirty="0">
              <a:latin typeface="Corbel" panose="020B0503020204020204" pitchFamily="34" charset="0"/>
            </a:endParaRPr>
          </a:p>
          <a:p>
            <a:pPr marL="573088" indent="-457200">
              <a:buFont typeface="Arial" panose="020B0604020202020204" pitchFamily="34" charset="0"/>
              <a:buChar char="•"/>
            </a:pPr>
            <a:r>
              <a:rPr lang="el-GR" sz="2600" dirty="0">
                <a:latin typeface="Corbel" panose="020B0503020204020204" pitchFamily="34" charset="0"/>
              </a:rPr>
              <a:t>εντοπισμός αλλαγών που θα μπορούσαν να γίνουν στον λόγο ώστε να είναι δυνατή η συμμετοχή όλων</a:t>
            </a:r>
            <a:endParaRPr lang="en-US" sz="2600" dirty="0">
              <a:latin typeface="Corbel" panose="020B05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FD947-80A7-8AD9-2E97-5F977A8900AA}"/>
              </a:ext>
            </a:extLst>
          </p:cNvPr>
          <p:cNvSpPr txBox="1"/>
          <p:nvPr/>
        </p:nvSpPr>
        <p:spPr>
          <a:xfrm>
            <a:off x="8795938" y="6292333"/>
            <a:ext cx="253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0066FF"/>
                </a:solidFill>
                <a:latin typeface="Corbel" panose="020B0503020204020204" pitchFamily="34" charset="0"/>
              </a:rPr>
              <a:t>ΔΡΑΣΤΗΡΙΟΤΗΤΑ 4</a:t>
            </a:r>
            <a:endParaRPr lang="en-GB" b="1" dirty="0">
              <a:solidFill>
                <a:srgbClr val="0066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784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4FC59329-2EE8-904A-9303-B73C02AB74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0400" y="65327"/>
            <a:ext cx="9911201" cy="6727346"/>
          </a:xfrm>
        </p:spPr>
      </p:pic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id="{7E067C8F-5267-7147-B398-AD99FAB4105A}"/>
              </a:ext>
            </a:extLst>
          </p:cNvPr>
          <p:cNvSpPr/>
          <p:nvPr/>
        </p:nvSpPr>
        <p:spPr>
          <a:xfrm>
            <a:off x="1140400" y="65328"/>
            <a:ext cx="9911201" cy="6727345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4613" y="3044142"/>
            <a:ext cx="7407418" cy="3357608"/>
          </a:xfrm>
        </p:spPr>
        <p:txBody>
          <a:bodyPr/>
          <a:lstStyle/>
          <a:p>
            <a:r>
              <a:rPr lang="el-GR" dirty="0"/>
              <a:t>Πολυδιαστατη αναλυση σχολικου λογου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69309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Μεθοδολογικα ζητηματα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7491" y="1127598"/>
            <a:ext cx="9761689" cy="541131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Πόσος </a:t>
            </a:r>
            <a:r>
              <a:rPr lang="el-GR" sz="2600" b="1" dirty="0">
                <a:latin typeface="Corbel" panose="020B0503020204020204" pitchFamily="34" charset="0"/>
              </a:rPr>
              <a:t>χρόνος</a:t>
            </a:r>
            <a:r>
              <a:rPr lang="el-GR" sz="2600" dirty="0">
                <a:latin typeface="Corbel" panose="020B0503020204020204" pitchFamily="34" charset="0"/>
              </a:rPr>
              <a:t> χρειάζεται εντός τάξης</a:t>
            </a: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Ουσιαστικός χρόνος </a:t>
            </a:r>
            <a:r>
              <a:rPr lang="en-US" sz="2600" dirty="0"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l-GR" sz="2600" dirty="0">
                <a:latin typeface="Corbel" panose="020B0503020204020204" pitchFamily="34" charset="0"/>
              </a:rPr>
              <a:t>ερευνητές/τριες εξοικειώνονται με ευρύτερο πλαίσιο σχολείου + ρουτίνες, μοτίβα διεπίδρασης, διαπροσωπικά χαρακτηριστικά τάξης</a:t>
            </a: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Διάρκεια </a:t>
            </a:r>
            <a:r>
              <a:rPr lang="el-GR" sz="2600" b="1" dirty="0">
                <a:latin typeface="Corbel" panose="020B0503020204020204" pitchFamily="34" charset="0"/>
              </a:rPr>
              <a:t>ολοκληρωμένης</a:t>
            </a:r>
            <a:r>
              <a:rPr lang="el-GR" sz="2600" dirty="0">
                <a:latin typeface="Corbel" panose="020B0503020204020204" pitchFamily="34" charset="0"/>
              </a:rPr>
              <a:t> </a:t>
            </a:r>
            <a:r>
              <a:rPr lang="el-GR" sz="2600" b="1" dirty="0">
                <a:latin typeface="Corbel" panose="020B0503020204020204" pitchFamily="34" charset="0"/>
              </a:rPr>
              <a:t>ενότητας</a:t>
            </a:r>
            <a:r>
              <a:rPr lang="el-GR" sz="2600" dirty="0">
                <a:latin typeface="Corbel" panose="020B0503020204020204" pitchFamily="34" charset="0"/>
              </a:rPr>
              <a:t> εντός τάξης</a:t>
            </a:r>
            <a:r>
              <a:rPr lang="en-US" sz="2600" dirty="0">
                <a:latin typeface="Corbel" panose="020B0503020204020204" pitchFamily="34" charset="0"/>
              </a:rPr>
              <a:t>: </a:t>
            </a:r>
          </a:p>
          <a:p>
            <a:pPr marL="682625" indent="0">
              <a:lnSpc>
                <a:spcPct val="100000"/>
              </a:lnSpc>
              <a:buClr>
                <a:srgbClr val="0066FF"/>
              </a:buClr>
              <a:buNone/>
            </a:pPr>
            <a:r>
              <a:rPr lang="en-US" sz="2600" dirty="0">
                <a:solidFill>
                  <a:srgbClr val="0066FF"/>
                </a:solidFill>
                <a:latin typeface="Corbel" panose="020B0503020204020204" pitchFamily="34" charset="0"/>
              </a:rPr>
              <a:t>– </a:t>
            </a:r>
            <a:r>
              <a:rPr lang="el-GR" sz="2600" dirty="0">
                <a:latin typeface="Corbel" panose="020B0503020204020204" pitchFamily="34" charset="0"/>
              </a:rPr>
              <a:t>διδασκαλία πλήρους θέματος</a:t>
            </a:r>
            <a:br>
              <a:rPr lang="en-US" sz="2600" dirty="0">
                <a:latin typeface="Corbel" panose="020B0503020204020204" pitchFamily="34" charset="0"/>
              </a:rPr>
            </a:br>
            <a:r>
              <a:rPr lang="en-US" sz="2600" dirty="0">
                <a:solidFill>
                  <a:srgbClr val="0066FF"/>
                </a:solidFill>
                <a:latin typeface="Corbel" panose="020B0503020204020204" pitchFamily="34" charset="0"/>
              </a:rPr>
              <a:t>– </a:t>
            </a:r>
            <a:r>
              <a:rPr lang="el-GR" sz="2600" dirty="0">
                <a:latin typeface="Corbel" panose="020B0503020204020204" pitchFamily="34" charset="0"/>
              </a:rPr>
              <a:t>συγκεκριμένοι στόχοι για το συγκεκριμένο θέμα</a:t>
            </a:r>
            <a:br>
              <a:rPr lang="en-US" sz="2600" dirty="0">
                <a:latin typeface="Corbel" panose="020B0503020204020204" pitchFamily="34" charset="0"/>
              </a:rPr>
            </a:br>
            <a:r>
              <a:rPr lang="en-US" sz="2600" dirty="0">
                <a:solidFill>
                  <a:srgbClr val="0066FF"/>
                </a:solidFill>
                <a:latin typeface="Corbel" panose="020B0503020204020204" pitchFamily="34" charset="0"/>
              </a:rPr>
              <a:t>– </a:t>
            </a:r>
            <a:r>
              <a:rPr lang="el-GR" sz="2600" dirty="0">
                <a:latin typeface="Corbel" panose="020B0503020204020204" pitchFamily="34" charset="0"/>
              </a:rPr>
              <a:t>αλληλουχίες σχετικών μαθημάτων</a:t>
            </a: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r>
              <a:rPr lang="el-GR" sz="2600" b="1" dirty="0">
                <a:latin typeface="Corbel" panose="020B0503020204020204" pitchFamily="34" charset="0"/>
              </a:rPr>
              <a:t>Εντατική συλλογή δεδομένων</a:t>
            </a:r>
            <a:r>
              <a:rPr lang="el-GR" sz="2600" dirty="0">
                <a:latin typeface="Corbel" panose="020B0503020204020204" pitchFamily="34" charset="0"/>
              </a:rPr>
              <a:t>: βιντεοσκοπήσεις μαθημάτων, γραπτά κείμενα μαθητών</a:t>
            </a:r>
            <a:r>
              <a:rPr lang="en-US" sz="2600" dirty="0">
                <a:latin typeface="Corbel" panose="020B0503020204020204" pitchFamily="34" charset="0"/>
              </a:rPr>
              <a:t>/</a:t>
            </a:r>
            <a:r>
              <a:rPr lang="el-GR" sz="2600" dirty="0">
                <a:latin typeface="Corbel" panose="020B0503020204020204" pitchFamily="34" charset="0"/>
              </a:rPr>
              <a:t>τριών, μαγνητοσκοπημένες συνεντεύξεις με εκπαιδευτικούς + μαθητές/τριες</a:t>
            </a:r>
            <a:endParaRPr lang="en-US" sz="2600" dirty="0">
              <a:latin typeface="Corbel" panose="020B0503020204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600" b="1" dirty="0">
                <a:solidFill>
                  <a:srgbClr val="0066FF"/>
                </a:solidFill>
                <a:latin typeface="Corbel" panose="020B0503020204020204" pitchFamily="34" charset="0"/>
              </a:rPr>
              <a:t>	                                       </a:t>
            </a:r>
            <a:r>
              <a:rPr lang="el-GR" sz="2600" b="1" dirty="0">
                <a:solidFill>
                  <a:srgbClr val="0066FF"/>
                </a:solidFill>
                <a:latin typeface="Corbel" panose="020B0503020204020204" pitchFamily="34" charset="0"/>
              </a:rPr>
              <a:t>ΣΥΓΚΑΤΑΘΕΣΗ</a:t>
            </a:r>
            <a:endParaRPr lang="en-US" sz="2600" b="1" dirty="0">
              <a:solidFill>
                <a:srgbClr val="0066FF"/>
              </a:solidFill>
              <a:latin typeface="Corbel" panose="020B05030202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46</a:t>
            </a:fld>
            <a:endParaRPr lang="en-ZA" dirty="0"/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 rotWithShape="1">
          <a:blip r:embed="rId2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0"/>
          <a:stretch/>
        </p:blipFill>
        <p:spPr>
          <a:xfrm>
            <a:off x="3350998" y="6149813"/>
            <a:ext cx="1066801" cy="5038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029274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αναλυση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2000" y="1271800"/>
            <a:ext cx="6327615" cy="5130588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l-G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Μοτίβα εναλλαγής συνεισφορών 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l-G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σημείο εκκίνησης ανάλυσης σχολικού λόγου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r>
              <a:rPr lang="el-G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Μεταγραφή 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+ </a:t>
            </a:r>
            <a:r>
              <a:rPr lang="el-G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λαμβάνοντας υπόψη είδος ερωτήσεων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l-GR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μικρή αλλαγή </a:t>
            </a:r>
            <a:r>
              <a:rPr lang="el-G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σε μοτίβα ερωτήσεων μπορεί να αλλάξει περιβάλλον τάξης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r>
              <a:rPr lang="el-G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Μία μεμονωμένη λέξη, μια δανεική φράση ή αλλαγή σε ποιότητα ή τονισμό φωνής μπορεί να επηρεάσει τον τρόπο με τον οποίο εξελίσσεται το μάθημα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914188" y="6402388"/>
            <a:ext cx="277812" cy="273050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47</a:t>
            </a:fld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085" y="2099734"/>
            <a:ext cx="5233009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463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12" y="378938"/>
            <a:ext cx="5184913" cy="432000"/>
          </a:xfrm>
        </p:spPr>
        <p:txBody>
          <a:bodyPr/>
          <a:lstStyle/>
          <a:p>
            <a:pPr algn="l"/>
            <a:r>
              <a:rPr lang="el-GR" dirty="0"/>
              <a:t>συνοψη ενοτητας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3710" y="1681018"/>
            <a:ext cx="5943600" cy="4510981"/>
          </a:xfrm>
        </p:spPr>
        <p:txBody>
          <a:bodyPr anchor="ctr"/>
          <a:lstStyle/>
          <a:p>
            <a:r>
              <a:rPr lang="el-GR" sz="2600" dirty="0">
                <a:latin typeface="Corbel" panose="020B0503020204020204" pitchFamily="34" charset="0"/>
              </a:rPr>
              <a:t>Ανάλυση σχολικού λόγου</a:t>
            </a:r>
            <a:br>
              <a:rPr lang="en-US" sz="2600" dirty="0">
                <a:latin typeface="Corbel" panose="020B0503020204020204" pitchFamily="34" charset="0"/>
              </a:rPr>
            </a:br>
            <a:r>
              <a:rPr lang="en-US" sz="2600" dirty="0">
                <a:solidFill>
                  <a:srgbClr val="0066FF"/>
                </a:solidFill>
                <a:latin typeface="Corbel" panose="020B0503020204020204" pitchFamily="34" charset="0"/>
              </a:rPr>
              <a:t>(</a:t>
            </a:r>
            <a:r>
              <a:rPr lang="el-GR" sz="2600" dirty="0">
                <a:solidFill>
                  <a:srgbClr val="0066FF"/>
                </a:solidFill>
                <a:latin typeface="Corbel" panose="020B0503020204020204" pitchFamily="34" charset="0"/>
              </a:rPr>
              <a:t>λόγοι</a:t>
            </a:r>
            <a:r>
              <a:rPr lang="en-US" sz="2600" dirty="0">
                <a:solidFill>
                  <a:srgbClr val="0066FF"/>
                </a:solidFill>
                <a:latin typeface="Corbel" panose="020B0503020204020204" pitchFamily="34" charset="0"/>
              </a:rPr>
              <a:t>, </a:t>
            </a:r>
            <a:r>
              <a:rPr lang="el-GR" sz="2600" dirty="0">
                <a:solidFill>
                  <a:srgbClr val="0066FF"/>
                </a:solidFill>
                <a:latin typeface="Corbel" panose="020B0503020204020204" pitchFamily="34" charset="0"/>
              </a:rPr>
              <a:t>πλεονεκτήματα</a:t>
            </a:r>
            <a:r>
              <a:rPr lang="en-US" sz="2600" dirty="0">
                <a:solidFill>
                  <a:srgbClr val="0066FF"/>
                </a:solidFill>
                <a:latin typeface="Corbel" panose="020B0503020204020204" pitchFamily="34" charset="0"/>
              </a:rPr>
              <a:t>)</a:t>
            </a:r>
          </a:p>
          <a:p>
            <a:r>
              <a:rPr lang="el-GR" sz="2600" dirty="0">
                <a:latin typeface="Corbel" panose="020B0503020204020204" pitchFamily="34" charset="0"/>
              </a:rPr>
              <a:t>Προσεγγίσεις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br>
              <a:rPr lang="en-US" sz="2600" dirty="0">
                <a:latin typeface="Corbel" panose="020B0503020204020204" pitchFamily="34" charset="0"/>
              </a:rPr>
            </a:br>
            <a:r>
              <a:rPr lang="en-US" sz="2600" dirty="0">
                <a:solidFill>
                  <a:srgbClr val="0066FF"/>
                </a:solidFill>
                <a:latin typeface="Corbel" panose="020B0503020204020204" pitchFamily="34" charset="0"/>
              </a:rPr>
              <a:t>(</a:t>
            </a:r>
            <a:r>
              <a:rPr lang="el-GR" sz="2600" dirty="0">
                <a:solidFill>
                  <a:srgbClr val="0066FF"/>
                </a:solidFill>
                <a:latin typeface="Corbel" panose="020B0503020204020204" pitchFamily="34" charset="0"/>
              </a:rPr>
              <a:t>ανάλυση συνομιλίας</a:t>
            </a:r>
            <a:r>
              <a:rPr lang="en-US" sz="2600" dirty="0">
                <a:solidFill>
                  <a:srgbClr val="0066FF"/>
                </a:solidFill>
                <a:latin typeface="Corbel" panose="020B0503020204020204" pitchFamily="34" charset="0"/>
              </a:rPr>
              <a:t>, </a:t>
            </a:r>
            <a:r>
              <a:rPr lang="el-GR" sz="2600" dirty="0">
                <a:solidFill>
                  <a:srgbClr val="0066FF"/>
                </a:solidFill>
                <a:latin typeface="Corbel" panose="020B0503020204020204" pitchFamily="34" charset="0"/>
              </a:rPr>
              <a:t>συστημική λειτουργική γλωσσολογία</a:t>
            </a:r>
            <a:r>
              <a:rPr lang="en-US" sz="2600" dirty="0">
                <a:solidFill>
                  <a:srgbClr val="0066FF"/>
                </a:solidFill>
                <a:latin typeface="Corbel" panose="020B0503020204020204" pitchFamily="34" charset="0"/>
              </a:rPr>
              <a:t>)</a:t>
            </a:r>
          </a:p>
          <a:p>
            <a:r>
              <a:rPr lang="el-GR" sz="2600" dirty="0">
                <a:latin typeface="Corbel" panose="020B0503020204020204" pitchFamily="34" charset="0"/>
              </a:rPr>
              <a:t>Ανάλυση εναλλαγής συνεισφορών</a:t>
            </a:r>
            <a:br>
              <a:rPr lang="en-US" sz="2600" dirty="0">
                <a:latin typeface="Corbel" panose="020B0503020204020204" pitchFamily="34" charset="0"/>
              </a:rPr>
            </a:br>
            <a:r>
              <a:rPr lang="en-US" sz="2600" dirty="0">
                <a:solidFill>
                  <a:srgbClr val="0066FF"/>
                </a:solidFill>
                <a:latin typeface="Corbel" panose="020B0503020204020204" pitchFamily="34" charset="0"/>
              </a:rPr>
              <a:t>(</a:t>
            </a:r>
            <a:r>
              <a:rPr lang="el-GR" sz="2600" dirty="0">
                <a:solidFill>
                  <a:srgbClr val="0066FF"/>
                </a:solidFill>
                <a:latin typeface="Corbel" panose="020B0503020204020204" pitchFamily="34" charset="0"/>
              </a:rPr>
              <a:t>παραδοσιακή</a:t>
            </a:r>
            <a:r>
              <a:rPr lang="en-US" sz="2600" dirty="0">
                <a:solidFill>
                  <a:srgbClr val="0066FF"/>
                </a:solidFill>
                <a:latin typeface="Corbel" panose="020B0503020204020204" pitchFamily="34" charset="0"/>
              </a:rPr>
              <a:t>, </a:t>
            </a:r>
            <a:r>
              <a:rPr lang="el-GR" sz="2600" dirty="0">
                <a:solidFill>
                  <a:srgbClr val="0066FF"/>
                </a:solidFill>
                <a:latin typeface="Corbel" panose="020B0503020204020204" pitchFamily="34" charset="0"/>
              </a:rPr>
              <a:t>μη παραδοσιακή</a:t>
            </a:r>
            <a:r>
              <a:rPr lang="en-US" sz="2600" dirty="0">
                <a:solidFill>
                  <a:srgbClr val="0066FF"/>
                </a:solidFill>
                <a:latin typeface="Corbel" panose="020B0503020204020204" pitchFamily="34" charset="0"/>
              </a:rPr>
              <a:t>)</a:t>
            </a:r>
          </a:p>
          <a:p>
            <a:r>
              <a:rPr lang="el-GR" sz="2600" dirty="0">
                <a:latin typeface="Corbel" panose="020B0503020204020204" pitchFamily="34" charset="0"/>
              </a:rPr>
              <a:t>Έναρξη, Απάντηση, Αξιολόγηση </a:t>
            </a:r>
            <a:r>
              <a:rPr lang="en-US" sz="2600" dirty="0">
                <a:latin typeface="Corbel" panose="020B0503020204020204" pitchFamily="34" charset="0"/>
              </a:rPr>
              <a:t>vs </a:t>
            </a:r>
            <a:r>
              <a:rPr lang="el-GR" sz="2600" dirty="0">
                <a:latin typeface="Corbel" panose="020B0503020204020204" pitchFamily="34" charset="0"/>
              </a:rPr>
              <a:t>Έναρξη, Απάντηση, Ανατροφοδότηση</a:t>
            </a:r>
          </a:p>
          <a:p>
            <a:r>
              <a:rPr lang="el-GR" sz="2600" dirty="0">
                <a:latin typeface="Corbel" panose="020B0503020204020204" pitchFamily="34" charset="0"/>
              </a:rPr>
              <a:t>Διεξαγωγή ανάλυσης</a:t>
            </a:r>
            <a:endParaRPr lang="en-US" sz="2600" dirty="0">
              <a:latin typeface="Corbel" panose="020B0503020204020204" pitchFamily="34" charset="0"/>
            </a:endParaRPr>
          </a:p>
        </p:txBody>
      </p:sp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40103AEC-DE5B-544B-A074-043639D164F6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48</a:t>
            </a:fld>
            <a:endParaRPr lang="en-ZA" dirty="0"/>
          </a:p>
        </p:txBody>
      </p:sp>
      <p:pic>
        <p:nvPicPr>
          <p:cNvPr id="7" name="Picture Placeholder 17" descr="decorative element">
            <a:extLst>
              <a:ext uri="{FF2B5EF4-FFF2-40B4-BE49-F238E27FC236}">
                <a16:creationId xmlns:a16="http://schemas.microsoft.com/office/drawing/2014/main" id="{40103AEC-DE5B-544B-A074-043639D16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0476" y="-1"/>
            <a:ext cx="2211524" cy="61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l-GR" dirty="0"/>
              <a:t>βιβλιογραφια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130968"/>
            <a:ext cx="9530147" cy="5161548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600" dirty="0" err="1">
                <a:latin typeface="Corbel" panose="020B0503020204020204" pitchFamily="34" charset="0"/>
              </a:rPr>
              <a:t>Rymes</a:t>
            </a:r>
            <a:r>
              <a:rPr lang="en-US" sz="2600" dirty="0">
                <a:latin typeface="Corbel" panose="020B0503020204020204" pitchFamily="34" charset="0"/>
              </a:rPr>
              <a:t>, B. (2016). </a:t>
            </a:r>
            <a:r>
              <a:rPr lang="en-US" sz="2600" i="1" dirty="0">
                <a:latin typeface="Corbel" panose="020B0503020204020204" pitchFamily="34" charset="0"/>
              </a:rPr>
              <a:t>Classroom discourse analysis: A tool for critical reflection</a:t>
            </a:r>
            <a:r>
              <a:rPr lang="en-US" sz="2600" dirty="0">
                <a:latin typeface="Corbel" panose="020B0503020204020204" pitchFamily="34" charset="0"/>
              </a:rPr>
              <a:t>. 2</a:t>
            </a:r>
            <a:r>
              <a:rPr lang="en-US" sz="2600" baseline="30000" dirty="0">
                <a:latin typeface="Corbel" panose="020B0503020204020204" pitchFamily="34" charset="0"/>
              </a:rPr>
              <a:t>nd</a:t>
            </a:r>
            <a:r>
              <a:rPr lang="en-US" sz="2600" dirty="0">
                <a:latin typeface="Corbel" panose="020B0503020204020204" pitchFamily="34" charset="0"/>
              </a:rPr>
              <a:t> edition. New York, NY: Routledge. [</a:t>
            </a:r>
            <a:r>
              <a:rPr lang="el-GR" sz="2600" dirty="0">
                <a:latin typeface="Corbel" panose="020B0503020204020204" pitchFamily="34" charset="0"/>
              </a:rPr>
              <a:t>κεφάλαια 1 και 5]</a:t>
            </a: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Χριστοδουλίδου, M. (2012). Ανάλυση του λόγου της τάξης. </a:t>
            </a:r>
            <a:r>
              <a:rPr lang="el-GR" sz="2600" i="1" dirty="0">
                <a:latin typeface="Corbel" panose="020B0503020204020204" pitchFamily="34" charset="0"/>
              </a:rPr>
              <a:t>Πρακτικά Διεθνούς Συνεδρίου Σχολές Επιστημών Αγωγής: O ρόλος τους στις προκλήσεις της σύγχρονης</a:t>
            </a:r>
            <a:r>
              <a:rPr lang="en-GB" sz="2600" i="1" dirty="0">
                <a:latin typeface="Corbel" panose="020B0503020204020204" pitchFamily="34" charset="0"/>
              </a:rPr>
              <a:t> </a:t>
            </a:r>
            <a:r>
              <a:rPr lang="el-GR" sz="2600" i="1" dirty="0">
                <a:latin typeface="Corbel" panose="020B0503020204020204" pitchFamily="34" charset="0"/>
              </a:rPr>
              <a:t>κοινωνίας</a:t>
            </a:r>
            <a:r>
              <a:rPr lang="el-GR" sz="2600" dirty="0">
                <a:latin typeface="Corbel" panose="020B0503020204020204" pitchFamily="34" charset="0"/>
              </a:rPr>
              <a:t>. Τμήμα Δημοτικής Εκπαίδευσης της Σχολής Επιστημών Αγωγής του Πανεπιστημίου Frederick Κύπρου, 508-522.</a:t>
            </a:r>
            <a:endParaRPr lang="en-US" sz="1600" dirty="0">
              <a:latin typeface="Corbel" panose="020B05030202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14188" y="6402388"/>
            <a:ext cx="277812" cy="273050"/>
          </a:xfrm>
        </p:spPr>
        <p:txBody>
          <a:bodyPr/>
          <a:lstStyle/>
          <a:p>
            <a:fld id="{19B51A1E-902D-48AF-9020-955120F399B6}" type="slidenum">
              <a:rPr lang="en-ZA" smtClean="0"/>
              <a:pPr/>
              <a:t>49</a:t>
            </a:fld>
            <a:endParaRPr lang="en-ZA" dirty="0"/>
          </a:p>
        </p:txBody>
      </p:sp>
      <p:pic>
        <p:nvPicPr>
          <p:cNvPr id="7" name="Picture Placeholder 17" descr="decorative element">
            <a:extLst>
              <a:ext uri="{FF2B5EF4-FFF2-40B4-BE49-F238E27FC236}">
                <a16:creationId xmlns:a16="http://schemas.microsoft.com/office/drawing/2014/main" id="{40103AEC-DE5B-544B-A074-043639D16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32854" y="864000"/>
            <a:ext cx="1920240" cy="53764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59504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4FC59329-2EE8-904A-9303-B73C02AB74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0400" y="65327"/>
            <a:ext cx="9911201" cy="6727346"/>
          </a:xfrm>
        </p:spPr>
      </p:pic>
      <p:sp>
        <p:nvSpPr>
          <p:cNvPr id="14" name="Rectangle 13" descr="decorative element">
            <a:extLst>
              <a:ext uri="{FF2B5EF4-FFF2-40B4-BE49-F238E27FC236}">
                <a16:creationId xmlns:a16="http://schemas.microsoft.com/office/drawing/2014/main" id="{7E067C8F-5267-7147-B398-AD99FAB4105A}"/>
              </a:ext>
            </a:extLst>
          </p:cNvPr>
          <p:cNvSpPr/>
          <p:nvPr/>
        </p:nvSpPr>
        <p:spPr>
          <a:xfrm>
            <a:off x="1140400" y="65328"/>
            <a:ext cx="9911201" cy="6727345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3781" y="2844800"/>
            <a:ext cx="6798250" cy="3556950"/>
          </a:xfrm>
        </p:spPr>
        <p:txBody>
          <a:bodyPr/>
          <a:lstStyle/>
          <a:p>
            <a:r>
              <a:rPr lang="el-GR" dirty="0"/>
              <a:t>αναλυση σχολικου λογου (</a:t>
            </a:r>
            <a:r>
              <a:rPr lang="en-ZA" dirty="0"/>
              <a:t>Classroom discourse analysis</a:t>
            </a:r>
            <a:r>
              <a:rPr lang="el-GR" dirty="0"/>
              <a:t>)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42443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" y="469395"/>
            <a:ext cx="11155680" cy="432000"/>
          </a:xfrm>
        </p:spPr>
        <p:txBody>
          <a:bodyPr/>
          <a:lstStyle/>
          <a:p>
            <a:r>
              <a:rPr lang="el-GR" dirty="0"/>
              <a:t>ορισμοσ</a:t>
            </a:r>
            <a:endParaRPr lang="en-US" b="0" dirty="0">
              <a:solidFill>
                <a:srgbClr val="92D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8542" y="996025"/>
            <a:ext cx="9454062" cy="5405725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Χρήση γλώσσας σε </a:t>
            </a:r>
            <a:r>
              <a:rPr lang="el-GR" sz="2600" b="1" dirty="0">
                <a:latin typeface="Corbel" panose="020B0503020204020204" pitchFamily="34" charset="0"/>
              </a:rPr>
              <a:t>περιβάλλον τάξης</a:t>
            </a:r>
            <a:r>
              <a:rPr lang="en-US" sz="2600" b="1" dirty="0">
                <a:latin typeface="Corbel" panose="020B0503020204020204" pitchFamily="34" charset="0"/>
              </a:rPr>
              <a:t> </a:t>
            </a:r>
            <a:r>
              <a:rPr lang="en-US" sz="2600" dirty="0">
                <a:latin typeface="Corbel" panose="020B0503020204020204" pitchFamily="34" charset="0"/>
              </a:rPr>
              <a:t>(</a:t>
            </a:r>
            <a:r>
              <a:rPr lang="el-GR" sz="2600" dirty="0">
                <a:latin typeface="Corbel" panose="020B0503020204020204" pitchFamily="34" charset="0"/>
              </a:rPr>
              <a:t>επιρροή από πολλαπλά </a:t>
            </a:r>
            <a:r>
              <a:rPr lang="el-GR" sz="2600" b="1" dirty="0">
                <a:latin typeface="Corbel" panose="020B0503020204020204" pitchFamily="34" charset="0"/>
              </a:rPr>
              <a:t>κοινωνικά περικείμενα </a:t>
            </a:r>
            <a:r>
              <a:rPr lang="el-GR" sz="2600" dirty="0">
                <a:latin typeface="Corbel" panose="020B0503020204020204" pitchFamily="34" charset="0"/>
              </a:rPr>
              <a:t>εντός και εκτός τάξης</a:t>
            </a:r>
            <a:r>
              <a:rPr lang="en-US" sz="2600" dirty="0">
                <a:latin typeface="Corbel" panose="020B0503020204020204" pitchFamily="34" charset="0"/>
              </a:rPr>
              <a:t>)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 κατανόηση </a:t>
            </a:r>
            <a:b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</a:b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του πώς το πλαίσιο και η συνομιλία επηρεάζουν το ένα το άλλο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l-GR" sz="2600" dirty="0">
                <a:latin typeface="Corbel" panose="020B0503020204020204" pitchFamily="34" charset="0"/>
              </a:rPr>
              <a:t>Διεπίδραση μεταξύ: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br>
              <a:rPr lang="en-US" sz="2600" dirty="0">
                <a:latin typeface="Corbel" panose="020B0503020204020204" pitchFamily="34" charset="0"/>
              </a:rPr>
            </a:br>
            <a:r>
              <a:rPr lang="en-US" sz="2600" dirty="0">
                <a:solidFill>
                  <a:srgbClr val="0066FF"/>
                </a:solidFill>
                <a:latin typeface="Century Schoolbook" panose="02040604050505020304" pitchFamily="18" charset="0"/>
              </a:rPr>
              <a:t>−</a:t>
            </a:r>
            <a:r>
              <a:rPr lang="en-US" sz="2600" dirty="0">
                <a:latin typeface="Century Schoolbook" panose="02040604050505020304" pitchFamily="18" charset="0"/>
              </a:rPr>
              <a:t> </a:t>
            </a:r>
            <a:r>
              <a:rPr lang="el-GR" sz="2600" dirty="0">
                <a:latin typeface="Corbel" panose="020B0503020204020204" pitchFamily="34" charset="0"/>
              </a:rPr>
              <a:t>εκπαιδευτικού</a:t>
            </a:r>
            <a:r>
              <a:rPr lang="en-US" sz="2600" dirty="0">
                <a:latin typeface="Corbel" panose="020B0503020204020204" pitchFamily="34" charset="0"/>
              </a:rPr>
              <a:t> + </a:t>
            </a:r>
            <a:r>
              <a:rPr lang="el-GR" sz="2600" dirty="0">
                <a:latin typeface="Corbel" panose="020B0503020204020204" pitchFamily="34" charset="0"/>
              </a:rPr>
              <a:t>μαθητών/τριών</a:t>
            </a:r>
            <a:br>
              <a:rPr lang="en-US" sz="2600" dirty="0">
                <a:latin typeface="Corbel" panose="020B0503020204020204" pitchFamily="34" charset="0"/>
              </a:rPr>
            </a:br>
            <a:r>
              <a:rPr lang="en-US" sz="2600" dirty="0">
                <a:solidFill>
                  <a:srgbClr val="0066FF"/>
                </a:solidFill>
                <a:latin typeface="Century Schoolbook" panose="02040604050505020304" pitchFamily="18" charset="0"/>
              </a:rPr>
              <a:t>− </a:t>
            </a:r>
            <a:r>
              <a:rPr lang="el-GR" sz="2600" dirty="0">
                <a:latin typeface="Corbel" panose="020B0503020204020204" pitchFamily="34" charset="0"/>
              </a:rPr>
              <a:t>μαθητών/τριών</a:t>
            </a: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r>
              <a:rPr lang="el-GR" sz="2600" b="1" dirty="0">
                <a:latin typeface="Corbel" panose="020B0503020204020204" pitchFamily="34" charset="0"/>
              </a:rPr>
              <a:t>Σκοπός</a:t>
            </a:r>
            <a:r>
              <a:rPr lang="en-US" sz="2600" dirty="0">
                <a:latin typeface="Corbel" panose="020B0503020204020204" pitchFamily="34" charset="0"/>
              </a:rPr>
              <a:t>: </a:t>
            </a:r>
            <a:r>
              <a:rPr lang="el-GR" sz="2600" dirty="0">
                <a:latin typeface="Corbel" panose="020B0503020204020204" pitchFamily="34" charset="0"/>
              </a:rPr>
              <a:t>βελτίωση μελλοντικών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αλληλεπιδράσεων στην τάξη +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θετική επίδραση σε κοινωνικά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αποτελέσματα σε περιβάλλοντα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πέρα από την τάξη</a:t>
            </a:r>
            <a:endParaRPr lang="en-US" sz="2600" dirty="0">
              <a:latin typeface="Corbel" panose="020B05030202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6</a:t>
            </a:fld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r="7650"/>
          <a:stretch/>
        </p:blipFill>
        <p:spPr>
          <a:xfrm>
            <a:off x="6011468" y="2742080"/>
            <a:ext cx="5575243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περικειμενο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2000" y="1243585"/>
            <a:ext cx="10869984" cy="5307686"/>
          </a:xfrm>
        </p:spPr>
        <p:txBody>
          <a:bodyPr/>
          <a:lstStyle/>
          <a:p>
            <a:pPr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l-GR" sz="2600" b="1" dirty="0">
                <a:solidFill>
                  <a:srgbClr val="0066FF"/>
                </a:solidFill>
                <a:latin typeface="Corbel" panose="020B0503020204020204" pitchFamily="34" charset="0"/>
              </a:rPr>
              <a:t>Συζήτηση στο μάθημα, όλη η διάρκεια κοινωνικοποίησης μαθητή/τριας, ιστορία θεσμού σχολικής εκπαίδευσης, περιβάλλον σπιτιού</a:t>
            </a:r>
          </a:p>
          <a:p>
            <a:pPr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l-GR" sz="2600" dirty="0">
                <a:latin typeface="Corbel" panose="020B0503020204020204" pitchFamily="34" charset="0"/>
              </a:rPr>
              <a:t>Όλα όσα λέγονται στην τάξη επηρεάζονται από περιβάλλοντα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b="1" dirty="0">
                <a:latin typeface="Corbel" panose="020B0503020204020204" pitchFamily="34" charset="0"/>
              </a:rPr>
              <a:t>πέρα από την τάξη</a:t>
            </a:r>
          </a:p>
          <a:p>
            <a:pPr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l-GR" sz="2600" dirty="0">
                <a:latin typeface="Corbel" panose="020B0503020204020204" pitchFamily="34" charset="0"/>
              </a:rPr>
              <a:t>Περικείμενο διεπίδρασης μετά το τέλος μαθήματος </a:t>
            </a:r>
            <a:r>
              <a:rPr lang="en-US" sz="2600" dirty="0">
                <a:latin typeface="Corbel" panose="020B0503020204020204" pitchFamily="34" charset="0"/>
              </a:rPr>
              <a:t>vs </a:t>
            </a:r>
            <a:r>
              <a:rPr lang="el-GR" sz="2600" dirty="0">
                <a:latin typeface="Corbel" panose="020B0503020204020204" pitchFamily="34" charset="0"/>
              </a:rPr>
              <a:t>περικείμενο συζήτηση μέσα στο μάθημα</a:t>
            </a:r>
          </a:p>
          <a:p>
            <a:pPr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el-GR" sz="2600" dirty="0">
                <a:latin typeface="Corbel" panose="020B0503020204020204" pitchFamily="34" charset="0"/>
              </a:rPr>
              <a:t>Διαφορά όχι στο φυσικό περικείμενο αλλά στο περικείμενο </a:t>
            </a:r>
            <a:r>
              <a:rPr lang="el-GR" sz="2600" b="1" dirty="0">
                <a:latin typeface="Corbel" panose="020B0503020204020204" pitchFamily="34" charset="0"/>
              </a:rPr>
              <a:t>λόγου</a:t>
            </a:r>
            <a:endParaRPr lang="en-US" sz="2600" b="1" dirty="0">
              <a:latin typeface="Corbel" panose="020B0503020204020204" pitchFamily="34" charset="0"/>
            </a:endParaRPr>
          </a:p>
          <a:p>
            <a:pPr marL="231775" indent="0">
              <a:buNone/>
              <a:tabLst>
                <a:tab pos="231775" algn="l"/>
                <a:tab pos="2176463" algn="l"/>
              </a:tabLst>
            </a:pPr>
            <a:br>
              <a:rPr lang="el-GR" sz="2500" dirty="0"/>
            </a:br>
            <a:r>
              <a:rPr lang="el-GR" sz="2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Δασκάλα</a:t>
            </a:r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	Πες μας για το πάρτυ γενεθλίων σου. Προσπαθούσες να μας πεις 	νωρίτερα αλλά </a:t>
            </a:r>
            <a:r>
              <a:rPr lang="el-GR" sz="25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δεν μπορούσα να σε ακούσω.</a:t>
            </a:r>
            <a:endParaRPr lang="en-US" sz="2500" dirty="0">
              <a:solidFill>
                <a:schemeClr val="accent5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31775" indent="0">
              <a:buNone/>
              <a:tabLst>
                <a:tab pos="231775" algn="l"/>
                <a:tab pos="2176463" algn="l"/>
              </a:tabLst>
            </a:pPr>
            <a:r>
              <a:rPr lang="el-GR" sz="2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Μαθήτρια</a:t>
            </a:r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: 	</a:t>
            </a:r>
            <a:r>
              <a:rPr lang="el-GR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Το πάρτυ για τα γενέθλιά μου είναι το Σάββατο</a:t>
            </a:r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marL="231775" indent="0">
              <a:buNone/>
              <a:tabLst>
                <a:tab pos="231775" algn="l"/>
                <a:tab pos="2176463" algn="l"/>
              </a:tabLst>
            </a:pPr>
            <a:r>
              <a:rPr lang="el-GR" sz="2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Δασκάλα</a:t>
            </a:r>
            <a:r>
              <a:rPr lang="en-US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: 	</a:t>
            </a:r>
            <a:r>
              <a:rPr lang="el-GR" sz="2500" dirty="0">
                <a:latin typeface="Calibri Light" panose="020F0302020204030204" pitchFamily="34" charset="0"/>
                <a:cs typeface="Calibri Light" panose="020F0302020204030204" pitchFamily="34" charset="0"/>
              </a:rPr>
              <a:t>Τι θα κάνετε;</a:t>
            </a:r>
            <a:endParaRPr lang="en-US" sz="2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7</a:t>
            </a:fld>
            <a:endParaRPr lang="en-ZA" dirty="0"/>
          </a:p>
        </p:txBody>
      </p:sp>
      <p:sp>
        <p:nvSpPr>
          <p:cNvPr id="6" name="Rounded Rectangle 5"/>
          <p:cNvSpPr/>
          <p:nvPr/>
        </p:nvSpPr>
        <p:spPr>
          <a:xfrm>
            <a:off x="549624" y="4726057"/>
            <a:ext cx="10634736" cy="195001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Γιατι να αναλυσουμε τον σχολικο λογο;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098784" cy="432000"/>
          </a:xfrm>
        </p:spPr>
        <p:txBody>
          <a:bodyPr/>
          <a:lstStyle/>
          <a:p>
            <a:r>
              <a:rPr lang="en-US" sz="2600" b="1" i="0" dirty="0">
                <a:solidFill>
                  <a:srgbClr val="0066FF"/>
                </a:solidFill>
                <a:latin typeface="Corbel" panose="020B0503020204020204" pitchFamily="34" charset="0"/>
                <a:ea typeface="+mj-ea"/>
                <a:cs typeface="+mj-cs"/>
              </a:rPr>
              <a:t>① </a:t>
            </a:r>
            <a:r>
              <a:rPr lang="el-GR" sz="2600" b="1" i="0" dirty="0">
                <a:solidFill>
                  <a:srgbClr val="0066FF"/>
                </a:solidFill>
                <a:latin typeface="Corbel" panose="020B0503020204020204" pitchFamily="34" charset="0"/>
                <a:ea typeface="+mj-ea"/>
                <a:cs typeface="+mj-cs"/>
              </a:rPr>
              <a:t>ενισχύει αμοιβαία κατανόηση μεταξύ εκπαιδευτικών και μαθητών/τριών</a:t>
            </a:r>
            <a:endParaRPr lang="en-US" sz="2600" b="1" i="0" dirty="0">
              <a:solidFill>
                <a:srgbClr val="0066FF"/>
              </a:solidFill>
              <a:latin typeface="Corbel" panose="020B0503020204020204" pitchFamily="34" charset="0"/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6299" y="1900290"/>
            <a:ext cx="10078011" cy="415131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l-GR" sz="2600" dirty="0">
                <a:latin typeface="Corbel" panose="020B0503020204020204" pitchFamily="34" charset="0"/>
              </a:rPr>
              <a:t>Γενικά </a:t>
            </a:r>
            <a:r>
              <a:rPr lang="el-GR" sz="2600" b="1" dirty="0">
                <a:latin typeface="Corbel" panose="020B0503020204020204" pitchFamily="34" charset="0"/>
              </a:rPr>
              <a:t>μοτίβα</a:t>
            </a:r>
            <a:r>
              <a:rPr lang="el-GR" sz="2600" dirty="0">
                <a:latin typeface="Corbel" panose="020B0503020204020204" pitchFamily="34" charset="0"/>
              </a:rPr>
              <a:t> επικοινωνιακών διαφορών μεταξύ </a:t>
            </a:r>
            <a:r>
              <a:rPr lang="en-US" sz="2600" dirty="0">
                <a:latin typeface="Corbel" panose="020B0503020204020204" pitchFamily="34" charset="0"/>
              </a:rPr>
              <a:t> </a:t>
            </a:r>
            <a:r>
              <a:rPr lang="el-GR" sz="2600" dirty="0">
                <a:latin typeface="Corbel" panose="020B0503020204020204" pitchFamily="34" charset="0"/>
              </a:rPr>
              <a:t>διαφορετικών ομάδων</a:t>
            </a:r>
            <a:r>
              <a:rPr lang="en-US" sz="2600" dirty="0">
                <a:latin typeface="Corbel" panose="020B0503020204020204" pitchFamily="34" charset="0"/>
              </a:rPr>
              <a:t>:</a:t>
            </a:r>
          </a:p>
          <a:p>
            <a:pPr marL="1262063" indent="-520700">
              <a:lnSpc>
                <a:spcPct val="110000"/>
              </a:lnSpc>
              <a:buClr>
                <a:srgbClr val="0066FF"/>
              </a:buClr>
              <a:buFont typeface="Century Schoolbook" panose="02040604050505020304" pitchFamily="18" charset="0"/>
              <a:buChar char="−"/>
            </a:pPr>
            <a:r>
              <a:rPr lang="el-GR" sz="2600" dirty="0">
                <a:latin typeface="Corbel" panose="020B0503020204020204" pitchFamily="34" charset="0"/>
              </a:rPr>
              <a:t>εναλλαγές συνεισφορών εκπαιδευτικών </a:t>
            </a:r>
            <a:br>
              <a:rPr lang="el-GR" sz="2600" dirty="0">
                <a:latin typeface="Corbel" panose="020B0503020204020204" pitchFamily="34" charset="0"/>
              </a:rPr>
            </a:br>
            <a:r>
              <a:rPr lang="el-GR" sz="2600" dirty="0">
                <a:latin typeface="Corbel" panose="020B0503020204020204" pitchFamily="34" charset="0"/>
              </a:rPr>
              <a:t>+ μαθητών/τριών</a:t>
            </a:r>
            <a:endParaRPr lang="en-US" sz="2600" dirty="0">
              <a:latin typeface="Corbel" panose="020B0503020204020204" pitchFamily="34" charset="0"/>
            </a:endParaRPr>
          </a:p>
          <a:p>
            <a:pPr marL="1262063" indent="-520700">
              <a:lnSpc>
                <a:spcPct val="110000"/>
              </a:lnSpc>
              <a:buClr>
                <a:srgbClr val="0066FF"/>
              </a:buClr>
              <a:buFont typeface="Century Schoolbook" panose="02040604050505020304" pitchFamily="18" charset="0"/>
              <a:buChar char="−"/>
            </a:pPr>
            <a:r>
              <a:rPr lang="el-GR" sz="2600" dirty="0">
                <a:latin typeface="Corbel" panose="020B0503020204020204" pitchFamily="34" charset="0"/>
              </a:rPr>
              <a:t>εισαγωγή θεμάτων συζήτησης</a:t>
            </a:r>
            <a:endParaRPr lang="en-US" sz="2600" dirty="0">
              <a:latin typeface="Corbel" panose="020B0503020204020204" pitchFamily="34" charset="0"/>
            </a:endParaRPr>
          </a:p>
          <a:p>
            <a:pPr marL="1262063" indent="-520700">
              <a:lnSpc>
                <a:spcPct val="110000"/>
              </a:lnSpc>
              <a:buClr>
                <a:srgbClr val="0066FF"/>
              </a:buClr>
              <a:buFont typeface="Century Schoolbook" panose="02040604050505020304" pitchFamily="18" charset="0"/>
              <a:buChar char="−"/>
            </a:pPr>
            <a:r>
              <a:rPr lang="el-GR" sz="2600" dirty="0">
                <a:latin typeface="Corbel" panose="020B0503020204020204" pitchFamily="34" charset="0"/>
              </a:rPr>
              <a:t>χρήση διαφορετικών γλωσσών + ποικιλιών</a:t>
            </a:r>
            <a:endParaRPr lang="en-US" sz="2600" dirty="0">
              <a:latin typeface="Corbel" panose="020B0503020204020204" pitchFamily="34" charset="0"/>
            </a:endParaRPr>
          </a:p>
          <a:p>
            <a:pPr marL="1262063" indent="-520700">
              <a:lnSpc>
                <a:spcPct val="110000"/>
              </a:lnSpc>
              <a:buClr>
                <a:srgbClr val="0066FF"/>
              </a:buClr>
              <a:buFont typeface="Century Schoolbook" panose="02040604050505020304" pitchFamily="18" charset="0"/>
              <a:buChar char="−"/>
            </a:pPr>
            <a:r>
              <a:rPr lang="el-GR" sz="2600" dirty="0">
                <a:latin typeface="Corbel" panose="020B0503020204020204" pitchFamily="34" charset="0"/>
              </a:rPr>
              <a:t>τρόποι αφήγησης ιστοριών</a:t>
            </a: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sz="2600" dirty="0">
                <a:latin typeface="Corbel" panose="020B0503020204020204" pitchFamily="34" charset="0"/>
              </a:rPr>
              <a:t>Διαφορετικοί τρόποι ομιλίας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 επίδραση σε καθημερινή πρακτική εκπαιδευτικού</a:t>
            </a:r>
            <a:endParaRPr lang="en-US" sz="2600" dirty="0">
              <a:latin typeface="Corbel" panose="020B0503020204020204" pitchFamily="34" charset="0"/>
            </a:endParaRPr>
          </a:p>
          <a:p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8</a:t>
            </a:fld>
            <a:endParaRPr lang="en-ZA" dirty="0"/>
          </a:p>
        </p:txBody>
      </p:sp>
      <p:sp>
        <p:nvSpPr>
          <p:cNvPr id="6" name="Rectangle 5"/>
          <p:cNvSpPr/>
          <p:nvPr/>
        </p:nvSpPr>
        <p:spPr>
          <a:xfrm>
            <a:off x="8545067" y="3529774"/>
            <a:ext cx="3283779" cy="1563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algn="ctr">
              <a:lnSpc>
                <a:spcPct val="110000"/>
              </a:lnSpc>
              <a:buClr>
                <a:srgbClr val="0066FF"/>
              </a:buClr>
            </a:pPr>
            <a:r>
              <a:rPr lang="el-G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πώς προκύπτουν παρεξηγήσεις + πώς μπορούν να ξεπεραστούν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8302751" y="3090672"/>
            <a:ext cx="484633" cy="2212848"/>
          </a:xfrm>
          <a:prstGeom prst="rightBrace">
            <a:avLst/>
          </a:prstGeom>
          <a:ln w="317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6547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Γιατι να αναλυσουμε τον σχολικο λογο;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10089586" cy="360000"/>
          </a:xfrm>
        </p:spPr>
        <p:txBody>
          <a:bodyPr/>
          <a:lstStyle/>
          <a:p>
            <a:pPr marL="404813" indent="-404813"/>
            <a:r>
              <a:rPr lang="en-US" sz="2800" b="1" i="0" dirty="0">
                <a:solidFill>
                  <a:srgbClr val="0066FF"/>
                </a:solidFill>
                <a:latin typeface="Corbel" panose="020B0503020204020204" pitchFamily="34" charset="0"/>
                <a:ea typeface="+mj-ea"/>
                <a:cs typeface="+mj-cs"/>
              </a:rPr>
              <a:t>② </a:t>
            </a:r>
            <a:r>
              <a:rPr lang="el-GR" sz="2800" b="1" i="0" dirty="0">
                <a:solidFill>
                  <a:srgbClr val="0066FF"/>
                </a:solidFill>
                <a:latin typeface="Corbel" panose="020B0503020204020204" pitchFamily="34" charset="0"/>
                <a:ea typeface="+mj-ea"/>
                <a:cs typeface="+mj-cs"/>
              </a:rPr>
              <a:t>επιτρέπει κατανόηση τοπικών διαφορών στη συζήτηση στην τάξη πέρα από στερεότυπα ή άλλες πολιτισμικές γενικεύσεις</a:t>
            </a:r>
            <a:endParaRPr lang="en-US" sz="2800" b="1" i="0" dirty="0">
              <a:solidFill>
                <a:srgbClr val="0066FF"/>
              </a:solidFill>
              <a:latin typeface="Corbel" panose="020B0503020204020204" pitchFamily="34" charset="0"/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6995" y="2143051"/>
            <a:ext cx="7438869" cy="4395861"/>
          </a:xfrm>
        </p:spPr>
        <p:txBody>
          <a:bodyPr anchor="ctr"/>
          <a:lstStyle/>
          <a:p>
            <a:pPr>
              <a:lnSpc>
                <a:spcPct val="110000"/>
              </a:lnSpc>
            </a:pPr>
            <a:r>
              <a:rPr lang="el-GR" sz="2600" dirty="0">
                <a:latin typeface="Corbel" panose="020B0503020204020204" pitchFamily="34" charset="0"/>
              </a:rPr>
              <a:t>Αφήγηση ιστοριών στη Χαβάη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600" dirty="0">
                <a:latin typeface="Corbel" panose="020B0503020204020204" pitchFamily="34" charset="0"/>
              </a:rPr>
              <a:t>πολλούς/ές συμμετέχοντες/ουσες που μιλούν ταυτόχρονα</a:t>
            </a:r>
          </a:p>
          <a:p>
            <a:pPr>
              <a:lnSpc>
                <a:spcPct val="110000"/>
              </a:lnSpc>
            </a:pPr>
            <a:r>
              <a:rPr lang="el-GR" sz="2600" dirty="0">
                <a:latin typeface="Corbel" panose="020B0503020204020204" pitchFamily="34" charset="0"/>
              </a:rPr>
              <a:t>Ανυπακοή, κακή συμπεριφορά για μη γηγενείς εκπαιδευτικούς</a:t>
            </a:r>
            <a:endParaRPr lang="en-US" sz="2600" dirty="0">
              <a:latin typeface="Corbel" panose="020B0503020204020204" pitchFamily="34" charset="0"/>
            </a:endParaRPr>
          </a:p>
          <a:p>
            <a:pPr>
              <a:lnSpc>
                <a:spcPct val="110000"/>
              </a:lnSpc>
            </a:pPr>
            <a:r>
              <a:rPr lang="el-GR" sz="2600" dirty="0">
                <a:latin typeface="Corbel" panose="020B0503020204020204" pitchFamily="34" charset="0"/>
              </a:rPr>
              <a:t>Επανεννοιολόγηση </a:t>
            </a:r>
            <a:r>
              <a:rPr lang="el-GR" sz="26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l-GR" sz="2600" b="1" dirty="0">
                <a:latin typeface="Corbel" panose="020B0503020204020204" pitchFamily="34" charset="0"/>
                <a:sym typeface="Wingdings" panose="05000000000000000000" pitchFamily="2" charset="2"/>
              </a:rPr>
              <a:t>ελλείματα ως διαφορές + διαφορές ως πόροι μάθησης</a:t>
            </a:r>
            <a:endParaRPr lang="en-US" sz="2600" b="1" dirty="0">
              <a:latin typeface="Corbel" panose="020B050302020402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9</a:t>
            </a:fld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669" y="3521392"/>
            <a:ext cx="3756251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56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FF0066"/>
      </a:hlink>
      <a:folHlink>
        <a:srgbClr val="54C3BD"/>
      </a:folHlink>
    </a:clrScheme>
    <a:fontScheme name="Custom 154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ic Presentation Layout_Alt_SB - v4.potx" id="{A4B1627E-7CE8-451C-8A79-FF17A84C59F9}" vid="{A2DEFC27-6425-4842-A829-62107912A4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tf16411245</Template>
  <TotalTime>0</TotalTime>
  <Words>2652</Words>
  <Application>Microsoft Office PowerPoint</Application>
  <PresentationFormat>Widescreen</PresentationFormat>
  <Paragraphs>338</Paragraphs>
  <Slides>49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Century Schoolbook</vt:lpstr>
      <vt:lpstr>Corbel</vt:lpstr>
      <vt:lpstr>Times New Roman</vt:lpstr>
      <vt:lpstr>Office Theme</vt:lpstr>
      <vt:lpstr>σχολικοσ  λογοσ</vt:lpstr>
      <vt:lpstr>PowerPoint Presentation</vt:lpstr>
      <vt:lpstr>Διαταξη ενοτητασ</vt:lpstr>
      <vt:lpstr>Slide Title</vt:lpstr>
      <vt:lpstr>αναλυση σχολικου λογου (Classroom discourse analysis)</vt:lpstr>
      <vt:lpstr>ορισμοσ</vt:lpstr>
      <vt:lpstr>περικειμενο</vt:lpstr>
      <vt:lpstr>Γιατι να αναλυσουμε τον σχολικο λογο;</vt:lpstr>
      <vt:lpstr>Γιατι να αναλυσουμε τον σχολικο λογο;</vt:lpstr>
      <vt:lpstr>Γιατι να αναλυσουμε τον σχολικο λογο;</vt:lpstr>
      <vt:lpstr>Γιατι να αναλυσουμε τον σχολικο λογο;</vt:lpstr>
      <vt:lpstr>Επικοινωνιακο ρεπερτοριο</vt:lpstr>
      <vt:lpstr>επικοινωνιακο ρεπερτοριο ΙΙ</vt:lpstr>
      <vt:lpstr>Πλεονεκτηματα αναλυσησ σχολικου λογου</vt:lpstr>
      <vt:lpstr>Χαρακτηριστικα σχολικης διεπιδρασης</vt:lpstr>
      <vt:lpstr>PowerPoint Presentation</vt:lpstr>
      <vt:lpstr>Κανονεσ εναλλαγησ συνεισφορων</vt:lpstr>
      <vt:lpstr>Σχολικη vs συνοµιλιακh  διεπiδραση</vt:lpstr>
      <vt:lpstr>Σχολικη vs συνοµιλιακh  διεπiδραση II</vt:lpstr>
      <vt:lpstr>Προσεγγισεισ αναλυσησ σχολικου λογου</vt:lpstr>
      <vt:lpstr>❶ αναλυση συνομιλιασ (ηπα)</vt:lpstr>
      <vt:lpstr>❷ σχολη Birmingham (ηνωμενο βασιλειο)</vt:lpstr>
      <vt:lpstr>Αναλυση εναλλαγησ συνεισφορων</vt:lpstr>
      <vt:lpstr>Παραδοσιακα μοτιβα εναλλαγησ συνεισφορων</vt:lpstr>
      <vt:lpstr>PowerPoint Presentation</vt:lpstr>
      <vt:lpstr>Διεπιδραστικη διασταση παραδοσιακησ εναλλαγησ συνεισφορων στην ταξη</vt:lpstr>
      <vt:lpstr>ΕΑΑ</vt:lpstr>
      <vt:lpstr>εαα ΙΙ</vt:lpstr>
      <vt:lpstr>Πολυλειτουργικοτητα εναρξησ</vt:lpstr>
      <vt:lpstr>Πολυλειτουργικοτητα εναρξης ΙΙ</vt:lpstr>
      <vt:lpstr>Ειδη ερωτησεων εντοσ εαα</vt:lpstr>
      <vt:lpstr>Διεπιδραστικα ενδεχομενα</vt:lpstr>
      <vt:lpstr>Διεπιδραστικα ενδεχομενα ΙΙ</vt:lpstr>
      <vt:lpstr>Απο την αξιολογηση στην ανατροφοδοτηση</vt:lpstr>
      <vt:lpstr>Κοινωνικο περικειμενο &amp; παραδοσιακη εναλλαγη συνεισφορων</vt:lpstr>
      <vt:lpstr>Χρονοσ αναμονησ</vt:lpstr>
      <vt:lpstr>Ερωτησεισ γνωστησ απαντησησ</vt:lpstr>
      <vt:lpstr>ταυτοτητα &amp; παραδοσιακη εναλλαγη συνεισφορων</vt:lpstr>
      <vt:lpstr>Μη παραδοσιακα μοτιβα εναλλαγησ συνεισφορων</vt:lpstr>
      <vt:lpstr>PowerPoint Presentation</vt:lpstr>
      <vt:lpstr>Ποιοσ κανει τις ερωτησεισ; Τι ειδουσ ερωτησεισ;</vt:lpstr>
      <vt:lpstr>Τινοσ εμπειριεσ συμπεριλαμβανονται;</vt:lpstr>
      <vt:lpstr>Ποιοι τροποι ομιλιας;</vt:lpstr>
      <vt:lpstr>ταυτοτητα &amp; μη παραδοσιακη εναλλαγη συνεισφορων</vt:lpstr>
      <vt:lpstr>Πολυδιαστατη αναλυση σχολικου λογου</vt:lpstr>
      <vt:lpstr>Μεθοδολογικα ζητηματα</vt:lpstr>
      <vt:lpstr>αναλυση</vt:lpstr>
      <vt:lpstr>συνοψη ενοτητας</vt:lpstr>
      <vt:lpstr>βιβλιογραφια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2018-09-24T04:26:10Z</dcterms:created>
  <dcterms:modified xsi:type="dcterms:W3CDTF">2025-04-29T06:40:51Z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2018-08-01T18:38:43.1203777Z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