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3"/>
  </p:notesMasterIdLst>
  <p:sldIdLst>
    <p:sldId id="277" r:id="rId2"/>
    <p:sldId id="832" r:id="rId3"/>
    <p:sldId id="877" r:id="rId4"/>
    <p:sldId id="882" r:id="rId5"/>
    <p:sldId id="878" r:id="rId6"/>
    <p:sldId id="883" r:id="rId7"/>
    <p:sldId id="884" r:id="rId8"/>
    <p:sldId id="885" r:id="rId9"/>
    <p:sldId id="880" r:id="rId10"/>
    <p:sldId id="881" r:id="rId11"/>
    <p:sldId id="886" r:id="rId12"/>
    <p:sldId id="887" r:id="rId13"/>
    <p:sldId id="888" r:id="rId14"/>
    <p:sldId id="889" r:id="rId15"/>
    <p:sldId id="890" r:id="rId16"/>
    <p:sldId id="891" r:id="rId17"/>
    <p:sldId id="892" r:id="rId18"/>
    <p:sldId id="893" r:id="rId19"/>
    <p:sldId id="894" r:id="rId20"/>
    <p:sldId id="895" r:id="rId21"/>
    <p:sldId id="896" r:id="rId22"/>
    <p:sldId id="897" r:id="rId23"/>
    <p:sldId id="898" r:id="rId24"/>
    <p:sldId id="899" r:id="rId25"/>
    <p:sldId id="900" r:id="rId26"/>
    <p:sldId id="901" r:id="rId27"/>
    <p:sldId id="902" r:id="rId28"/>
    <p:sldId id="903" r:id="rId29"/>
    <p:sldId id="904" r:id="rId30"/>
    <p:sldId id="905" r:id="rId31"/>
    <p:sldId id="906" r:id="rId32"/>
    <p:sldId id="907" r:id="rId33"/>
    <p:sldId id="910" r:id="rId34"/>
    <p:sldId id="913" r:id="rId35"/>
    <p:sldId id="921" r:id="rId36"/>
    <p:sldId id="922" r:id="rId37"/>
    <p:sldId id="923" r:id="rId38"/>
    <p:sldId id="920" r:id="rId39"/>
    <p:sldId id="952" r:id="rId40"/>
    <p:sldId id="914" r:id="rId41"/>
    <p:sldId id="915" r:id="rId42"/>
    <p:sldId id="953" r:id="rId43"/>
    <p:sldId id="916" r:id="rId44"/>
    <p:sldId id="954" r:id="rId45"/>
    <p:sldId id="917" r:id="rId46"/>
    <p:sldId id="955" r:id="rId47"/>
    <p:sldId id="918" r:id="rId48"/>
    <p:sldId id="956" r:id="rId49"/>
    <p:sldId id="919" r:id="rId50"/>
    <p:sldId id="957" r:id="rId51"/>
    <p:sldId id="912" r:id="rId52"/>
    <p:sldId id="925" r:id="rId53"/>
    <p:sldId id="936" r:id="rId54"/>
    <p:sldId id="938" r:id="rId55"/>
    <p:sldId id="939" r:id="rId56"/>
    <p:sldId id="935" r:id="rId57"/>
    <p:sldId id="937" r:id="rId58"/>
    <p:sldId id="926" r:id="rId59"/>
    <p:sldId id="927" r:id="rId60"/>
    <p:sldId id="928" r:id="rId61"/>
    <p:sldId id="929" r:id="rId62"/>
    <p:sldId id="931" r:id="rId63"/>
    <p:sldId id="930" r:id="rId64"/>
    <p:sldId id="932" r:id="rId65"/>
    <p:sldId id="934" r:id="rId66"/>
    <p:sldId id="909" r:id="rId67"/>
    <p:sldId id="940" r:id="rId68"/>
    <p:sldId id="933" r:id="rId69"/>
    <p:sldId id="911" r:id="rId70"/>
    <p:sldId id="944" r:id="rId71"/>
    <p:sldId id="943" r:id="rId72"/>
    <p:sldId id="941" r:id="rId73"/>
    <p:sldId id="942" r:id="rId74"/>
    <p:sldId id="945" r:id="rId75"/>
    <p:sldId id="946" r:id="rId76"/>
    <p:sldId id="949" r:id="rId77"/>
    <p:sldId id="947" r:id="rId78"/>
    <p:sldId id="948" r:id="rId79"/>
    <p:sldId id="950" r:id="rId80"/>
    <p:sldId id="951" r:id="rId81"/>
    <p:sldId id="908" r:id="rId8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002A"/>
    <a:srgbClr val="831107"/>
    <a:srgbClr val="941100"/>
    <a:srgbClr val="35104A"/>
    <a:srgbClr val="331674"/>
    <a:srgbClr val="527E16"/>
    <a:srgbClr val="E4B22D"/>
    <a:srgbClr val="AD3054"/>
    <a:srgbClr val="D3D4D6"/>
    <a:srgbClr val="44C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Φωτεινό στυλ 3 - Έμφαση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0"/>
    <p:restoredTop sz="94509"/>
  </p:normalViewPr>
  <p:slideViewPr>
    <p:cSldViewPr snapToGrid="0" snapToObjects="1">
      <p:cViewPr varScale="1">
        <p:scale>
          <a:sx n="83" d="100"/>
          <a:sy n="83" d="100"/>
        </p:scale>
        <p:origin x="9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B8407-C191-1A43-AB9A-FC60CEE48351}" type="datetimeFigureOut">
              <a:rPr lang="el-GR" smtClean="0"/>
              <a:t>23/4/24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6687-5B90-BF48-A88A-F0ED33831D4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8828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566687-5B90-BF48-A88A-F0ED33831D46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299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629948-714A-B74E-9D3B-18E56EC1E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EB907B1-E436-CC42-83AF-4F3A94EA2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0458C39-83D4-6949-9B4D-4416036F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B0D3B85-E4A4-2A42-B4B9-094929FE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658A4B0-6D23-C545-8C12-984B064DE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140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57F0F5-6494-6F4F-B620-E456FCD59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BDBC017-5D2C-7B4C-8E54-B1290FB89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FB6ADCC-8167-A549-93F8-E80CAF6E0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548506D-7116-CF42-9535-8B4F6B04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ABBFD64-F107-754B-915A-CFA6BC8B8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7594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4EAF6CDF-E2BB-EC45-8A9C-5C66C0735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4138670-A410-2342-B6B1-47B742ABD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FFBA9A9-DB72-CE45-AC43-30C75917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6BB4519-A31E-8D4F-A150-FE56CE27E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C12A589-4B05-8E49-9058-31B1E119A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7416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3D10B1-EA69-E245-85D2-8F44CAC88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DAEB11F-351D-5545-8923-E7AAF2CBB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8AB796F-D360-FB47-9267-78A90272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7D15BD6-6169-5744-9DEA-EFF81B9E9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9693B1A-66BF-7440-B540-C73E7FBBE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9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E91200E-BD6A-8B4E-ADCB-99E05A7B4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CD26551-16D0-7548-A607-D5ADEEC8D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079CE42-2AC1-9D45-9EAA-F5292DB74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30C1471-BE4D-A247-9E5D-6BE8CCFE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4C14D2B-85D8-E74A-8211-5B4D9A479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405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6ABB172-40D0-E544-B207-9E93DE5B2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D5EE0AC-522E-434F-AD3A-D19DEF5744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4D7B9E5-84CA-564E-A8B8-61E5C86F3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2129775-F62D-0340-A0F5-E0D745C0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9E80517-A241-6D42-BA85-C06CA4930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C89B22A-E11B-6A46-B87D-4B7F4E952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4033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980E3E-4A1F-B445-8692-A1B164E5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037F46C-88DF-F14E-A10C-19BA3FE44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B0194A4-0CF2-E643-8E9F-FA78B6890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EC2ADC4-77DD-C143-9CAE-00EE923DA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E9F2C9D-D50A-DD48-9347-DEEF63A9A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DDF5E92-CF37-AA4B-AABB-7A063D0C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945FA26-3FBD-944F-970F-724971177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0049A1B9-E5BA-2342-B7C4-9681B0FC1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6681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DD55EC-BBCC-DA47-BF95-360BF8315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377883AC-F2D1-C744-A4C9-6BF92C394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689DC81-87AA-F549-91E8-153D5EC4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2194641-62AA-304C-8EEE-C97DC3743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0113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7745D3D-ACEB-C74B-BF21-E9C8B34A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B0D7E72-00DB-C343-BD2B-4E8D85A5F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2C54AED-C89D-9746-A242-149254BB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697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482C537-05EF-5140-A442-3715609B1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108CC50-1B9D-4240-BEC2-8D333E9A8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8F9B970-FD2A-6446-BD17-0AD096EC1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4E98A16-673A-2349-B2B9-55DF1ECE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8A6D46B5-9963-9840-AA40-5DF3D6BC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7893761-A673-4142-AE39-27175F97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658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C9742E-00ED-E845-A9AD-7BFAEA6CF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462A71FB-913D-5246-AA75-16F901BB38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C5483AD-B213-F747-BD3C-323478FFFE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40C10FD-4B0C-6249-B435-B75E47D47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17BD79-5502-BF4B-AABF-4557103E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4A675495-F142-D844-8651-F146CBE1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5034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AAF13F9E-B352-3F4C-8E9C-B6C2FD72B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88E46FF-7910-364A-8075-809DE8D66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l-GR"/>
              <a:t>Επεξεργασία στυλ υποδείγματος κειμένου
Δεύτερου επιπέδου
Τρίτου επιπέδου
Τέταρτου επιπέδου
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68544E9-30D6-DF45-92CE-4BA7FDBF6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C3D7D-4998-394F-9A28-3741526A3E02}" type="datetimeFigureOut">
              <a:rPr lang="el-GR" smtClean="0"/>
              <a:t>23/4/24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7BC4F10-8305-3D48-B25D-1F7F37F5F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9BB7788-F022-944C-8A87-1B615170A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C9590-3847-F747-9741-BA293A4F151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264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778710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ΣΧΕΣΕΙΣ ΜΕ ΜΜΕ</a:t>
            </a:r>
          </a:p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ΨΗΦΙΑΚΗ ΕΠΟΧΗ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F1BFCCE-3817-CA48-B285-E1ECDB3E01BD}"/>
              </a:ext>
            </a:extLst>
          </p:cNvPr>
          <p:cNvSpPr/>
          <p:nvPr/>
        </p:nvSpPr>
        <p:spPr>
          <a:xfrm>
            <a:off x="4799544" y="2788008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6ο ΕΞΑΜΗΝΟ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498F46F-1378-0D45-BDB3-517B6A2937E7}"/>
              </a:ext>
            </a:extLst>
          </p:cNvPr>
          <p:cNvSpPr/>
          <p:nvPr/>
        </p:nvSpPr>
        <p:spPr>
          <a:xfrm>
            <a:off x="430612" y="6334780"/>
            <a:ext cx="5970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ΔΙΔΑΣΚΩΝ: Δρ. Αγγέλου Γιάννης</a:t>
            </a:r>
          </a:p>
        </p:txBody>
      </p:sp>
    </p:spTree>
    <p:extLst>
      <p:ext uri="{BB962C8B-B14F-4D97-AF65-F5344CB8AC3E}">
        <p14:creationId xmlns:p14="http://schemas.microsoft.com/office/powerpoint/2010/main" val="4136799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ΟΠΤΙΚΟΑΚΟΥΣΤΙΚΕΣ ΜΕΘΟΔΟΙ ΕΠΙΚΟΙΝΩΝΙΑΣ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181957"/>
            <a:ext cx="686514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Κινηματογραφικά έργα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Παρουσιάσεις (</a:t>
            </a:r>
            <a:r>
              <a:rPr lang="en-US" sz="3200" b="1" dirty="0">
                <a:solidFill>
                  <a:srgbClr val="831107"/>
                </a:solidFill>
              </a:rPr>
              <a:t>slides)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Κλήσεις και ηχογραφημένα μηνύματα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Αρχεία ήχου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Αρχεία </a:t>
            </a:r>
            <a:r>
              <a:rPr lang="en-US" sz="3200" b="1" dirty="0">
                <a:solidFill>
                  <a:srgbClr val="831107"/>
                </a:solidFill>
              </a:rPr>
              <a:t>video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Οπτικά εκθέματα και εκθέματα πολυμέσων σε βιτρίνες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0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ΔΙΑΠΡΟΣΩΠΙΚΕΣ ΜΕΘΟΔΟΙ ΕΠΙΚΟΙΝΩΝΙΑΣ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7695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3731562" y="0"/>
            <a:ext cx="8460438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Επίσημες ομιλίες, διαλέξεις, σεμινάρια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Συνέδρια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Συζητήσεις με ομάδα ομιλητών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Συμβουλευτική εργαζομένων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Συμβουλευτική για ειδικά θέματα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Συναντήσεις επιτροπών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Συναντήσεις προσωπικού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Συνεντεύξεις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502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ΔΙΑΠΡΟΣΩΠΙΚΕΣ ΜΕΘΟΔΟΙ ΕΠΙΚΟΙΝΩΝΙΑΣ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3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430612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ΔΙΑΦΗΜΙΣΗ </a:t>
            </a:r>
          </a:p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ΔΗΜΟΣΙΩΝ ΣΧΕΣΕΩΝ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4307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ΔΙΑΦΗΜΙΣΗ </a:t>
            </a:r>
          </a:p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ΔΗΜΟΣΙΩΝ ΣΧΕΣΕΩΝ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181957"/>
            <a:ext cx="686514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831107"/>
                </a:solidFill>
              </a:rPr>
              <a:t>Όχι για πωλήσεις προϊόντων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Έντυπη και ηλεκτρονική διαφήμιση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Διαφήμιση μέσω ταχυδρομείου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Εξωτερικού χώρου, γιγαντοαφίσες, επιγραφές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Στις κίτρινες σελίδες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Αντικείμενα εξειδικευμένης χρήσης (</a:t>
            </a:r>
            <a:r>
              <a:rPr lang="en-US" sz="3200" b="1" dirty="0">
                <a:solidFill>
                  <a:srgbClr val="831107"/>
                </a:solidFill>
              </a:rPr>
              <a:t>merchandize)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9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A5ABB88-0817-4849-BE1A-562EDE84934C}"/>
              </a:ext>
            </a:extLst>
          </p:cNvPr>
          <p:cNvSpPr/>
          <p:nvPr/>
        </p:nvSpPr>
        <p:spPr>
          <a:xfrm>
            <a:off x="410764" y="-1"/>
            <a:ext cx="11781235" cy="775157"/>
          </a:xfrm>
          <a:prstGeom prst="rect">
            <a:avLst/>
          </a:prstGeom>
          <a:solidFill>
            <a:srgbClr val="6A002A"/>
          </a:solidFill>
          <a:ln>
            <a:solidFill>
              <a:srgbClr val="D3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ΕΛΕΓΧΟΜΕΝΑ ΜΕΣΑ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09DEA70-749E-364A-AB2E-E0C13073B09B}"/>
              </a:ext>
            </a:extLst>
          </p:cNvPr>
          <p:cNvSpPr/>
          <p:nvPr/>
        </p:nvSpPr>
        <p:spPr>
          <a:xfrm>
            <a:off x="759278" y="2704890"/>
            <a:ext cx="110293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r>
              <a:rPr lang="el-GR" sz="3600" b="1" dirty="0">
                <a:solidFill>
                  <a:srgbClr val="8311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Ιστοσελίδα</a:t>
            </a: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endParaRPr lang="el-GR" sz="3600" b="1" dirty="0">
              <a:solidFill>
                <a:srgbClr val="83110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r>
              <a:rPr lang="el-GR" sz="3600" b="1" dirty="0">
                <a:solidFill>
                  <a:srgbClr val="8311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Μέσα Κοινωνικής Δικτύωσης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4E038F6-9200-3A42-BA6E-15EBEF19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A28BDD3D-134E-0841-9DD9-79D7DB1E51CA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4885B475-544C-894E-96BE-3F8BF3B6AC78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ED2161DD-8D1E-414E-937C-4B47547B9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9DA0BE93-175E-DB4A-B5AB-C431FAAD1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56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A5ABB88-0817-4849-BE1A-562EDE84934C}"/>
              </a:ext>
            </a:extLst>
          </p:cNvPr>
          <p:cNvSpPr/>
          <p:nvPr/>
        </p:nvSpPr>
        <p:spPr>
          <a:xfrm>
            <a:off x="410764" y="-1"/>
            <a:ext cx="11781235" cy="775157"/>
          </a:xfrm>
          <a:prstGeom prst="rect">
            <a:avLst/>
          </a:prstGeom>
          <a:solidFill>
            <a:srgbClr val="6A002A"/>
          </a:solidFill>
          <a:ln>
            <a:solidFill>
              <a:srgbClr val="D3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ΕΛΕΓΧΟΜΕΝΑ ΜΕΣΑ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09DEA70-749E-364A-AB2E-E0C13073B09B}"/>
              </a:ext>
            </a:extLst>
          </p:cNvPr>
          <p:cNvSpPr/>
          <p:nvPr/>
        </p:nvSpPr>
        <p:spPr>
          <a:xfrm>
            <a:off x="629510" y="700193"/>
            <a:ext cx="1102931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r>
              <a:rPr lang="el-GR" sz="3600" b="1" dirty="0">
                <a:solidFill>
                  <a:srgbClr val="8311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Φάκελος δημοσιογράφων στις συνεντεύξεις τύπου</a:t>
            </a: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endParaRPr lang="el-GR" sz="3600" b="1" dirty="0">
              <a:solidFill>
                <a:srgbClr val="83110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r>
              <a:rPr lang="el-GR" sz="3600" b="1" dirty="0">
                <a:solidFill>
                  <a:srgbClr val="8311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Τοποθέτηση</a:t>
            </a: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endParaRPr lang="el-GR" sz="3600" b="1" dirty="0">
              <a:solidFill>
                <a:srgbClr val="83110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r>
              <a:rPr lang="el-GR" sz="3600" b="1" dirty="0">
                <a:solidFill>
                  <a:srgbClr val="8311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Δελτίο τύπου</a:t>
            </a: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endParaRPr lang="el-GR" sz="3600" b="1" dirty="0">
              <a:solidFill>
                <a:srgbClr val="83110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r>
              <a:rPr lang="el-GR" sz="3600" b="1" dirty="0">
                <a:solidFill>
                  <a:srgbClr val="8311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Ενημερωτικό υλικό</a:t>
            </a: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endParaRPr lang="el-GR" sz="3600" b="1" dirty="0">
              <a:solidFill>
                <a:srgbClr val="83110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r>
              <a:rPr lang="el-GR" sz="3600" b="1" dirty="0">
                <a:solidFill>
                  <a:srgbClr val="8311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Φωτογραφίες και έντυπο υλικό</a:t>
            </a: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endParaRPr lang="el-GR" sz="3600" b="1" dirty="0">
              <a:solidFill>
                <a:srgbClr val="83110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r>
              <a:rPr lang="en-US" sz="3600" b="1" dirty="0">
                <a:solidFill>
                  <a:srgbClr val="8311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USB sticks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4E038F6-9200-3A42-BA6E-15EBEF19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A28BDD3D-134E-0841-9DD9-79D7DB1E51CA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4885B475-544C-894E-96BE-3F8BF3B6AC78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ED2161DD-8D1E-414E-937C-4B47547B9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9DA0BE93-175E-DB4A-B5AB-C431FAAD1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92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316045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ΑΠΟΤΕΛΕΣΜΑΤΙΚΗ ΕΠΙΚΟΙΝΩΝΙΑ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0228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Στις σχέσεις με τα ΜΜΕ η επικοινωνία είναι αμφίδρομη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επικοινωνία ρέει από την επιχείρηση/πελάτη στα ΜΜΕ και στη συνέχεια στο κοινό των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ΑΠΟΤΕΛΕΣΜΑΤΙΚΗ ΕΠΙΚΟΙΝΩΝΙΑ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96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Αξιοπιστία της πηγής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εκπρόσωποι των ΜΜΕ θα πρέπει να εκλαμβάνουν την επιχείρηση/πελάτη και τον εκπρόσωπο της έμπιστους και αξιόπιστους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ανατροφοδότηση είναι η αξιοποίηση του υλικού των δημοσίων σχέσεων στα ΜΜΕ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ΑΠΟΤΕΛΕΣΜΑΤΙΚΗ ΕΠΙΚΟΙΝΩΝΙΑ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25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410764" y="2967335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PREVIOUSLY…</a:t>
            </a:r>
            <a:endParaRPr lang="el-GR" sz="54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5181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Σπουδαιότητα της πληροφορίας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πληροφορία επαναπροσδιορίζεται προς όφελος των σχέσεων με τα ΜΜΕ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Σπουδαιότητα για τους δημοσιογράφους οι πληροφορίες που ανταποκρίνονται στα κριτήρια ειδησεογραφικής αξίας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ΑΠΟΤΕΛΕΣΜΑΤΙΚΗ ΕΠΙΚΟΙΝΩΝΙΑ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77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Συμμετοχή του κοινού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Παράδειγμα: όταν εισάγουν νέες σειρές προϊόντων πολλές εταιρείες καλούν τους δημοσιογράφους να χρησιμοποιήσουν το προϊόν σε μία βάση γνωριμίας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Άλλες ευκαιρίες: συμμετοχή των δημοσιογράφων στις συνεντεύξεις τύπου και άλλες συναντήσεις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ΑΠΟΤΕΛΕΣΜΑΤΙΚΗ ΕΠΙΚΟΙΝΩΝΙΑ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αρχές της αποτελεσματικής επικοινωνίας θα πρέπει να αποτελούν προτεραιότητα για τους επαγγελματίες των δημοσίων σχέσεων στις σχέσεις με τα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ΑΠΟΤΕΛΕΣΜΑΤΙΚΗ ΕΠΙΚΟΙΝΩΝΙΑ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92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316045" y="2551837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ΑΞΙΟΛΟΓΗΣΗ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5720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BA5ABB88-0817-4849-BE1A-562EDE84934C}"/>
              </a:ext>
            </a:extLst>
          </p:cNvPr>
          <p:cNvSpPr/>
          <p:nvPr/>
        </p:nvSpPr>
        <p:spPr>
          <a:xfrm>
            <a:off x="410764" y="-1"/>
            <a:ext cx="11781235" cy="775157"/>
          </a:xfrm>
          <a:prstGeom prst="rect">
            <a:avLst/>
          </a:prstGeom>
          <a:solidFill>
            <a:srgbClr val="6A002A"/>
          </a:solidFill>
          <a:ln>
            <a:solidFill>
              <a:srgbClr val="D3D4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ΑΞΙΟΛΟΓΗΣΗ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09DEA70-749E-364A-AB2E-E0C13073B09B}"/>
              </a:ext>
            </a:extLst>
          </p:cNvPr>
          <p:cNvSpPr/>
          <p:nvPr/>
        </p:nvSpPr>
        <p:spPr>
          <a:xfrm>
            <a:off x="759278" y="2828835"/>
            <a:ext cx="1102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spcAft>
                <a:spcPts val="0"/>
              </a:spcAft>
              <a:buFont typeface="Wingdings" pitchFamily="2" charset="2"/>
              <a:buChar char="q"/>
            </a:pPr>
            <a:r>
              <a:rPr lang="el-GR" sz="3600" b="1" dirty="0">
                <a:solidFill>
                  <a:srgbClr val="83110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Πάντα αναφέρεται στους δηλωμένους στόχους του προγράμματος</a:t>
            </a:r>
            <a:endParaRPr lang="en-US" sz="3600" b="1" dirty="0">
              <a:solidFill>
                <a:srgbClr val="83110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4E038F6-9200-3A42-BA6E-15EBEF199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A28BDD3D-134E-0841-9DD9-79D7DB1E51CA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4885B475-544C-894E-96BE-3F8BF3B6AC78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ED2161DD-8D1E-414E-937C-4B47547B9D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9DA0BE93-175E-DB4A-B5AB-C431FAAD10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442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316045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ΑΞΙΟΛΟΓΗΣΗ </a:t>
            </a:r>
          </a:p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ΣΤΟΧΩΝ ΕΠΙΔΡΑΣΗΣ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9790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ΑΞΙΟΛΟΓΗΣΗ </a:t>
            </a:r>
          </a:p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ΣΤΟΧΩΝ ΕΠΙΔΡΑΣΗΣ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920621"/>
            <a:ext cx="68651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Ο στόχος της επίδρασης της πληροφόρησης των ΜΜΕ για τον πελάτη γενικά μετριέται με τον υπολογισμό της έκθεσης μηνύματος στα ΜΜΕ ή της τοποθέτησης του δημοσιεύματος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Εργαλείο αποτελούν οι υπηρεσίες αποδελτίωσης ειδήσεων, άρθρων, δημοσιευμάτων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49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ΑΞΙΟΛΟΓΗΣΗ </a:t>
            </a:r>
          </a:p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ΣΤΟΧΩΝ ΕΠΙΔΡΑΣΗΣ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387307"/>
            <a:ext cx="68651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Άλλα εργαλεία μέτρησης αποτελούν οι αριθμοί κυκλοφορίας και τα δεδομένα μεγέθους του κοινού από τις εκδόσεις και τα ηλεκτρονικά ΜΜΕ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Οι στόχοι στάσης </a:t>
            </a:r>
            <a:r>
              <a:rPr lang="el-GR" sz="3200" b="1" dirty="0" err="1">
                <a:solidFill>
                  <a:srgbClr val="831107"/>
                </a:solidFill>
              </a:rPr>
              <a:t>μετρώνται</a:t>
            </a:r>
            <a:r>
              <a:rPr lang="el-GR" sz="3200" b="1" dirty="0">
                <a:solidFill>
                  <a:srgbClr val="831107"/>
                </a:solidFill>
              </a:rPr>
              <a:t> με τη διεξαγωγή δειγματοληπτικών ερευνών των ομάδων κοινού στόχου, κάτι που μπορεί να μην είναι εφικτό με τους δημοσιογράφους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43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ΑΞΙΟΛΟΓΗΣΗ </a:t>
            </a:r>
          </a:p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ΣΤΟΧΩΝ ΕΠΙΔΡΑΣΗΣ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428178"/>
            <a:ext cx="68651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Ωστόσο μπορούμε να εξετάσουμε τα συγκεκριμένα στοιχεία με αναλύσεις περιεχομένου για την τοποθέτηση στα ΜΜΕ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Με τον ίδιο τρόπο μπορούμε να μετρήσουμε την ευνοϊκή ειδησεογραφική κάλυψη για τον πελάτη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Αυτός είναι και ο απώτερος σκοπός των σχέσεων με 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6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316045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ΑΞΙΟΛΟΓΗΣΗ </a:t>
            </a:r>
          </a:p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ΣΤΟΧΩΝ ΑΠΟΤΕΛΕΣΜΑΤΩΝ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5489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967335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ΕΛΕΓΧΟΜΕΝΑ ΜΕΣΑ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6732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Συνήθως </a:t>
            </a:r>
            <a:r>
              <a:rPr lang="el-GR" sz="3200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μετρώνται</a:t>
            </a: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με: 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κατανομή μη ελεγχόμενων μέσων επικοινωνίας σε εκδόσεις ΜΜΕ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απαντήσεις σε ερωτήσεις των ΜΜΕ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συντονισμό συνεντεύξεων στα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ΑΞΙΟΛΟΓΗΣΗ ΣΤΟΧΩΝ ΑΠΟΤΕΛΕΣΜΑΤΩΝ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88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Τήρηση αρχείων πεπραγμένων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Εύκολα επιτεύξιμοι στόχοι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Σκοπός η επιτυχημένη και ευνοϊκή θέση του επαγγελματία των δημοσίων σχέσεων στα μη ελεγχόμενα μέσα και τελικά η τοποθέτηση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ΑΞΙΟΛΟΓΗΣΗ ΣΤΟΧΩΝ ΑΠΟΤΕΛΕΣΜΑΤΩΝ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21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778710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ΣΧΕΣΕΙΣ ΜΕ ΜΜΕ</a:t>
            </a:r>
          </a:p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ΨΗΦΙΑΚΗ ΕΠΟΧΗ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F1BFCCE-3817-CA48-B285-E1ECDB3E01BD}"/>
              </a:ext>
            </a:extLst>
          </p:cNvPr>
          <p:cNvSpPr/>
          <p:nvPr/>
        </p:nvSpPr>
        <p:spPr>
          <a:xfrm>
            <a:off x="4799544" y="2788008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6ο ΕΞΑΜΗΝΟ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498F46F-1378-0D45-BDB3-517B6A2937E7}"/>
              </a:ext>
            </a:extLst>
          </p:cNvPr>
          <p:cNvSpPr/>
          <p:nvPr/>
        </p:nvSpPr>
        <p:spPr>
          <a:xfrm>
            <a:off x="430612" y="6334780"/>
            <a:ext cx="5970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ΔΙΔΑΣΚΩΝ: Δρ. Αγγέλου Γιάννης</a:t>
            </a:r>
          </a:p>
        </p:txBody>
      </p:sp>
    </p:spTree>
    <p:extLst>
      <p:ext uri="{BB962C8B-B14F-4D97-AF65-F5344CB8AC3E}">
        <p14:creationId xmlns:p14="http://schemas.microsoft.com/office/powerpoint/2010/main" val="375874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430612" y="2677343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ΑΛΛΑΓΕΣ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0890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2AE3B1D-C66D-3140-8DED-3867F3DCF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88" y="653676"/>
            <a:ext cx="111125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50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68222EEE-AE0E-B94B-A9D7-1EBD7267B1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2025650"/>
            <a:ext cx="11455400" cy="2806700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337279B3-55A4-644D-AD77-8266D46E2F0A}"/>
              </a:ext>
            </a:extLst>
          </p:cNvPr>
          <p:cNvSpPr/>
          <p:nvPr/>
        </p:nvSpPr>
        <p:spPr>
          <a:xfrm>
            <a:off x="430612" y="5349040"/>
            <a:ext cx="11443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ΠΗΓΗ: ΕΛΣΤΑΤ – Έρευνα Ημερήσιου και Περιοδικού Τύπου 2022</a:t>
            </a:r>
          </a:p>
        </p:txBody>
      </p:sp>
    </p:spTree>
    <p:extLst>
      <p:ext uri="{BB962C8B-B14F-4D97-AF65-F5344CB8AC3E}">
        <p14:creationId xmlns:p14="http://schemas.microsoft.com/office/powerpoint/2010/main" val="4195583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71EFFF9-B9D2-2D49-9E5A-68AC969E8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03" y="177800"/>
            <a:ext cx="116205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5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2F6DDF6-698F-4C45-A283-B00B439BB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03" y="107950"/>
            <a:ext cx="115316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08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CE9187-04C8-BB48-901A-9FE032F86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471" y="124748"/>
            <a:ext cx="10871200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62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4099863-2F4C-B24A-B7EA-605DD13CB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788" y="239470"/>
            <a:ext cx="11099800" cy="600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695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ΕΝΤΥΠΕΣ ΜΕΘΟΔΟΙ ΕΠΙΚΟΙΝΩΝΙΑΣ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51209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846F0D6-0366-7140-96D5-1F66F3DFA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97" y="179668"/>
            <a:ext cx="107061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702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F19582B-85EC-404B-994D-73C4792AF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523" y="0"/>
            <a:ext cx="9624207" cy="630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24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B5B77AB7-540A-754A-8055-15C9FCA6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048" y="0"/>
            <a:ext cx="9861239" cy="629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037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6CB006C-D5E8-8440-90AF-4302057F6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191" y="0"/>
            <a:ext cx="8793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14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F77D8D9-65FD-B643-94FF-248F991DE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370" y="201478"/>
            <a:ext cx="8104676" cy="654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132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ADDEF8CC-186C-7742-8BA6-F33E406EE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494" y="0"/>
            <a:ext cx="8829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215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02CD9619-C22E-6F4F-AD9C-4CE1BE56E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585" y="135610"/>
            <a:ext cx="8163104" cy="65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746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06D6DCB-ABFD-EB4D-9910-2518CA7AE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55" y="0"/>
            <a:ext cx="8862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649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1FF23914-A4C4-2149-908F-314368D2F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22" y="0"/>
            <a:ext cx="881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15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A48BB1D-01F1-DE4E-9C17-BDD67DCD5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685" y="1141506"/>
            <a:ext cx="10731500" cy="4216400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1E2E6B38-B074-354A-81F7-FDFA5B5519F4}"/>
              </a:ext>
            </a:extLst>
          </p:cNvPr>
          <p:cNvSpPr/>
          <p:nvPr/>
        </p:nvSpPr>
        <p:spPr>
          <a:xfrm>
            <a:off x="748630" y="5688762"/>
            <a:ext cx="11443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Πηγή: </a:t>
            </a:r>
            <a:r>
              <a:rPr lang="en-US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reutersinstitute.politics.ox.ac.uk</a:t>
            </a:r>
            <a:r>
              <a:rPr lang="en-US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/sites/default/files/2022-06/Digital_News-Report_2022.pdf</a:t>
            </a:r>
            <a:endParaRPr lang="el-GR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14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3731562" y="0"/>
            <a:ext cx="8460438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Εταιρικές εκδόσεις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Μπροσούρες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Βιβλιαράκια, εγχειρίδια χρήσης, βιβλία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Επιστολές, ανακοινωθέντα, σημειώματα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Ανακοινώσεις, αφίσες, μικρά διαφημιστικά έντυπα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502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ΕΝΤΥΠΕΣ ΜΕΘΟΔΟΙ ΕΠΙΚΟΙΝΩΝΙΑΣ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769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1E2E6B38-B074-354A-81F7-FDFA5B5519F4}"/>
              </a:ext>
            </a:extLst>
          </p:cNvPr>
          <p:cNvSpPr/>
          <p:nvPr/>
        </p:nvSpPr>
        <p:spPr>
          <a:xfrm>
            <a:off x="748630" y="5688762"/>
            <a:ext cx="11443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Πηγή: </a:t>
            </a:r>
            <a:r>
              <a:rPr lang="en-US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b="1" dirty="0" err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reutersinstitute.politics.ox.ac.uk</a:t>
            </a:r>
            <a:r>
              <a:rPr lang="en-US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/sites/default/files/2023-06/Digital_News_Report_2023.pdf</a:t>
            </a:r>
            <a:endParaRPr lang="el-GR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6B8BA89-62A0-B54E-9EA9-503943C82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19" y="163565"/>
            <a:ext cx="10622557" cy="55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354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ΔΙΑΔΙΚΤΥΑΚΑ ΜΕΣΑ ΚΑΙ </a:t>
            </a:r>
            <a:r>
              <a:rPr lang="en-US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</a:t>
            </a:r>
            <a:endParaRPr lang="el-GR" sz="54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610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8939A7C-34BC-024D-973D-E7CE557B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448234"/>
            <a:ext cx="11595383" cy="56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29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F981C04-EE8C-6547-A616-417993C4B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276" y="58361"/>
            <a:ext cx="11623724" cy="633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4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BC4FA0A-7BA2-7F4D-8DB9-82D14CDDE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16" y="57892"/>
            <a:ext cx="11162922" cy="63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7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B298E77-E364-D947-BEDE-9C36143B98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155154"/>
            <a:ext cx="11560115" cy="620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7573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ΑΝΤΑΓΩΝΙΣΜΟΣ ΚΑΙ </a:t>
            </a:r>
            <a:r>
              <a:rPr lang="en-US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TRAFFIC</a:t>
            </a:r>
            <a:endParaRPr lang="el-GR" sz="54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7458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18939A7C-34BC-024D-973D-E7CE557BEA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448234"/>
            <a:ext cx="11595383" cy="560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309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90F8888-5B02-F649-838A-CB2136BA6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03" y="1237129"/>
            <a:ext cx="11528172" cy="42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987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00C9C42-7D5A-B045-99D9-78D5A81ED0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804" y="277479"/>
            <a:ext cx="8014101" cy="636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9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3731562" y="0"/>
            <a:ext cx="8460438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Ηλεκτρονικό ταχυδρομείο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Εξωτερικά περιοδικά: καθοδηγητών κοινής γνώμης, εταιρικά γενικού κοινού, διανομέων – αντιπροσώπων, μετόχων, προμηθευτών, για ειδικές ομάδες κοινού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Ετήσιες εκθέσεις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Αναμνηστικά γραμματόσημα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Εκθέσεις και επιδείξεις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502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ΕΝΤΥΠΕΣ ΜΕΘΟΔΟΙ ΕΠΙΚΟΙΝΩΝΙΑΣ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611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651C452C-6C4E-0E4B-85B0-6A15A465B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0" y="0"/>
            <a:ext cx="11264852" cy="6858000"/>
          </a:xfrm>
          <a:prstGeom prst="rect">
            <a:avLst/>
          </a:prstGeom>
        </p:spPr>
      </p:pic>
      <p:sp>
        <p:nvSpPr>
          <p:cNvPr id="7" name="Πλαίσιο 6">
            <a:extLst>
              <a:ext uri="{FF2B5EF4-FFF2-40B4-BE49-F238E27FC236}">
                <a16:creationId xmlns:a16="http://schemas.microsoft.com/office/drawing/2014/main" id="{4B0128DE-C27B-5D4D-976A-3B9126EE3A34}"/>
              </a:ext>
            </a:extLst>
          </p:cNvPr>
          <p:cNvSpPr/>
          <p:nvPr/>
        </p:nvSpPr>
        <p:spPr>
          <a:xfrm>
            <a:off x="9036424" y="555812"/>
            <a:ext cx="1613647" cy="430306"/>
          </a:xfrm>
          <a:prstGeom prst="frame">
            <a:avLst/>
          </a:prstGeom>
          <a:solidFill>
            <a:srgbClr val="6A00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009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5DA9A0A4-7956-4640-ADEB-AD7530C2D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7" r="2917"/>
          <a:stretch/>
        </p:blipFill>
        <p:spPr>
          <a:xfrm>
            <a:off x="508103" y="1746656"/>
            <a:ext cx="11630928" cy="29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5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E3B41AB-40F4-1243-BCC8-6CDD5CCB7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8AA7580-4A5C-7E44-8DFA-A1C20D2A4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D72BE5E-19D0-7246-A56A-F813996AF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50" y="698500"/>
            <a:ext cx="109601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622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788D111-0A30-6F4C-90C8-39370F1A5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23" y="186018"/>
            <a:ext cx="10109200" cy="60198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E3B41AB-40F4-1243-BCC8-6CDD5CCB7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8AA7580-4A5C-7E44-8DFA-A1C20D2A4A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435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6E3B41AB-40F4-1243-BCC8-6CDD5CCB73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D8AA7580-4A5C-7E44-8DFA-A1C20D2A4A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357DC93A-E11D-5945-BB90-5DCA3A858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715" y="488202"/>
            <a:ext cx="9790225" cy="562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9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967335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ΕΠΙΚΟΙΝΩΝΙΑ ΜΕ 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8996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ΕΠΙΚΟΙΝΩΝΙΑ ΜΕ ΤΑ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428178"/>
            <a:ext cx="68651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Ο δημοσιογράφος είναι πάντα δημοσιογράφος, κατά συνέπεια νομιμοποιείται να δημοσιοποιήσει τις πληροφορίες που λαμβάνει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Ρόλος του δημοσιογράφου είναι να αμφιβάλλει για τις πληροφορίες που δέχεται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Η προσπάθεια «εξαγοράς» του δημοσιογράφου είναι προσβλητική προς το πρόσωπό του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0764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ΕΠΙΚΟΙΝΩΝΙΑ ΜΕ ΤΑ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0"/>
            <a:ext cx="686514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Η αξιοπιστία των πληροφοριών που μεταφέρει κάποιος στο δημοσιογράφο, είναι το κλειδί για την οικοδόμηση καλής σχέσης μαζί του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Ακόμα και όταν δεν υπάρχουν «νέα», οι δημοσιογράφοι θα εκτιμούσαν ιδέες για ρεπορτάζ – θέματα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Δεν αποφασίζει ο δημοσιογράφος αν θα δημοσιοποιηθεί το θέμα του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4045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919054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ΔΙΑΦΗΜΙΣΗ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Κοστίζει πολλά χρήματα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Ελεγχόμενο περιεχόμενο – Τι και πως παρουσιάζεται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Ελεγχόμενο μέγεθος – Πόσος χώρος ή χρόνος αφιερώνεται 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Ελεγχόμενη θέση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60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3731562" y="0"/>
            <a:ext cx="8460438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Μελέτες στάσης ή ενημέρωσης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Ένθετα με αποδείξεις πληρωμής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Γραπτές εκθέσεις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Ένθετα με τιμολόγια πληρωμής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Εργαλεία κατάρτισης, βοηθήματα, εγχειρίδια χρήσης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502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ΕΝΤΥΠΕΣ ΜΕΘΟΔΟΙ ΕΠΙΚΟΙΝΩΝΙΑΣ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119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ΔΙΑΦΗΜΙΣΗ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Ελεγχόμενο κοινό 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Ελεγχόμενη συχνότητα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Για να είναι αποτελεσματική πρέπει να επαναλαμβάνεται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626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Προκύπτει κυρίως από τα δελτία τύπου που διανέμονται στα ΜΜΕ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Πολύ ισχυρό και πολύτιμο μέσο προβολής σε σχέση με τη διαφήμιση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δημοσιότητα κερδίζεται ενώ η διαφήμιση αγοράζεται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Κερδίζεται κυρίως μέσω της άμεσης επαφής με τα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624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είναι εξασφαλισμένη, όπως η διαφήμιση. Οι αρχισυντάκτες αποφασίζουν ποιες ιστορίες θα δημοσιευθούν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Κοστίζει μόνο το χρόνο που αφιερώθηκε και την προσπάθεια του τμήματος δημοσίων σχέσεων για να πείσουν τα ΜΜΕ να προβάλλουν την ιστορία (υπολογίζεται στο 10% του κόστους της διαφήμισης)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8593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Εμφανίζεται στις ενημερωτικές σελίδες ενός μέσου και όχι στις διαφημιστικές. Έτσι, η ιστορία δεν λαμβάνεται υπόψη ως άποψη του ίδιου του οργανισμού, αλλά ως αντικειμενική και ουδέτερη άποψη ενός αμερόληπτου ΜΜΕ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738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ΔΙΑΦΟΡΕΣ </a:t>
            </a:r>
            <a:b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ΔΗΜΟΣΙΟΤΗΤΑΣ &amp; ΔΙΑΦΗΜΙΣΗΣ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81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967335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ΑΞΙΑ ΔΗΜΟΣΙΟΤΗΤΑΣ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16662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ΑΞΙΑ ΔΗΜΟΣΙΟΤΗΤΑΣ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920621"/>
            <a:ext cx="686514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Είδηση: Παρουσίαση ενός νέου προϊόντος ή υπηρεσίας – Προηγείται πάντα της διαφήμισης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 err="1">
                <a:solidFill>
                  <a:srgbClr val="831107"/>
                </a:solidFill>
              </a:rPr>
              <a:t>Επαναπροώθηση</a:t>
            </a:r>
            <a:r>
              <a:rPr lang="el-GR" sz="3200" b="1" dirty="0">
                <a:solidFill>
                  <a:srgbClr val="831107"/>
                </a:solidFill>
              </a:rPr>
              <a:t> παλιού προϊόντος, μέσω χορηγιών, εκδηλώσεων </a:t>
            </a:r>
            <a:r>
              <a:rPr lang="el-GR" sz="3200" b="1" dirty="0" err="1">
                <a:solidFill>
                  <a:srgbClr val="831107"/>
                </a:solidFill>
              </a:rPr>
              <a:t>κλπ</a:t>
            </a: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Αναλυτική παρουσίαση σύνθετου προϊόντος – Η διαφήμιση έχει περιορισμένο χώρο και χρόνο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586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10763" y="0"/>
            <a:ext cx="4609471" cy="6858000"/>
          </a:xfrm>
          <a:prstGeom prst="rect">
            <a:avLst/>
          </a:prstGeom>
          <a:solidFill>
            <a:srgbClr val="6A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ΑΞΙΑ ΔΗΜΟΣΙΟΤΗΤΑΣ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5167525" y="1905506"/>
            <a:ext cx="6865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Προβάλλεται με μικρό ή μηδενικό προϋπολογισμό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Ενισχύει τη φήμη του οργανισμού</a:t>
            </a:r>
          </a:p>
          <a:p>
            <a:pPr marL="457200" indent="-457200">
              <a:buFont typeface="Wingdings" pitchFamily="2" charset="2"/>
              <a:buChar char="q"/>
            </a:pPr>
            <a:endParaRPr lang="el-GR" sz="3200" b="1" dirty="0">
              <a:solidFill>
                <a:srgbClr val="831107"/>
              </a:solidFill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831107"/>
                </a:solidFill>
              </a:rPr>
              <a:t>Διαχειρίζεται μία κρίση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F3DDAAC-C873-304C-84D2-4E726538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EC8C513-095A-0943-9921-5DFB65309D2E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CD1BE159-1B2A-E540-8625-85CE915081B3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C44DACC-220B-EE40-B3FA-8AC323907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4E4C1B43-3736-CD44-8550-2A32323CBF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77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2967335"/>
            <a:ext cx="11443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ΣΥΝΕΝΤΕΥΞΗ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619809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ΚΑΝΟΝΕΣ ΠΑΡΟΥΣΙΑΣΗΣ ΤΟΥ ΣΥΝΕΝΤΕΥΞΙΑΖΟΜΕΝΟΥ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καλά προετοιμασμένος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Γνωρίζει απόλυτα τις κύριες θέσεις – απόψεις του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Είναι χαλαρός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Μιλάει σε προσωπικό τόνο, ως άτομο και όχι ως εκπρόσωπος μίας απρόσωπης γραφειοκρατίας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951946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ΣΥΝΕΝΤΕΥΞΗ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947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ΚΑΝΟΝΕΣ ΠΑΡΟΥΣΙΑΣΗΣ ΤΟΥ ΣΥΝΕΝΤΕΥΞΙΑΖΟΜΕΝΟΥ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δυσανασχετεί με τις ερωτήσεις του δημοσιογράφου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Δίνει σύντομες και ευθείς απαντήσεις – Δεν φλυαρεί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«μπλοφάρει» όταν δεν γνωρίζει μία απάντηση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Υποστηρίζει με στοιχεία τις θέσεις του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951946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ΣΥΝΕΝΤΕΥΞΗ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7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3731562" y="0"/>
            <a:ext cx="8460438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Εργαλεία ενημέρωσης καταναλωτών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Εργαλεία νομοθετικής ενημέρωσης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Εργαλεία εκπαιδευτικών, παιχνίδια μαθητών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Βοηθήματα εκπαιδευτικών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Έντυπα εκθέματα βιτρίνας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736502"/>
            <a:ext cx="3502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ΕΝΤΥΠΕΣ ΜΕΘΟΔΟΙ ΕΠΙΚΟΙΝΩΝΙΑΣ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104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4020464" y="0"/>
            <a:ext cx="8171536" cy="6858000"/>
          </a:xfrm>
          <a:prstGeom prst="rect">
            <a:avLst/>
          </a:prstGeom>
          <a:solidFill>
            <a:srgbClr val="6A002A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ΚΑΝΟΝΕΣ ΠΑΡΟΥΣΙΑΣΗΣ ΤΟΥ ΣΥΝΕΝΤΕΥΞΙΑΖΟΜΕΝΟΥ</a:t>
            </a:r>
          </a:p>
          <a:p>
            <a:pPr lvl="0"/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Δεν μιλάει «ανεπίσημα»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Αποφεύγει απαντήσεις του τύπου «κανένα σχόλιο»</a:t>
            </a:r>
          </a:p>
          <a:p>
            <a:pPr marL="457200" lvl="0" indent="-457200">
              <a:buFont typeface="Wingdings" pitchFamily="2" charset="2"/>
              <a:buChar char="q"/>
            </a:pP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el-GR" sz="32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Λέει </a:t>
            </a:r>
            <a:r>
              <a:rPr lang="el-GR" sz="3200" b="1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την αλήθεια</a:t>
            </a:r>
            <a:endParaRPr lang="el-GR" sz="3200" b="1" dirty="0">
              <a:solidFill>
                <a:srgbClr val="E4B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99794-011C-EA4E-BF5F-BBF7841B9DAE}"/>
              </a:ext>
            </a:extLst>
          </p:cNvPr>
          <p:cNvSpPr txBox="1"/>
          <p:nvPr/>
        </p:nvSpPr>
        <p:spPr>
          <a:xfrm>
            <a:off x="282114" y="2951946"/>
            <a:ext cx="3738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solidFill>
                  <a:srgbClr val="8311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ΣΥΝΕΝΤΕΥΞΗ ΣΤΑ ΜΜΕ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30FAAD6C-3902-054E-82FB-C97C9F69B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8225C5B7-C252-0348-9CD5-A35D0EDF9A5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49741095-E6A1-D045-A1F2-DAD8D28EC5DD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C993A765-16EC-D442-AD10-94267855A1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146"/>
          <a:stretch/>
        </p:blipFill>
        <p:spPr>
          <a:xfrm>
            <a:off x="430612" y="6360447"/>
            <a:ext cx="1391514" cy="497552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42351CE-DA32-5348-B7A7-ADD21BB4E2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5" b="17900"/>
          <a:stretch/>
        </p:blipFill>
        <p:spPr>
          <a:xfrm>
            <a:off x="1822126" y="6360447"/>
            <a:ext cx="806824" cy="46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249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508103" y="778710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ΣΧΕΣΕΙΣ ΜΕ ΜΜΕ</a:t>
            </a:r>
          </a:p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ΣΤΗΝ ΨΗΦΙΑΚΗ ΕΠΟΧΗ</a:t>
            </a: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F1BFCCE-3817-CA48-B285-E1ECDB3E01BD}"/>
              </a:ext>
            </a:extLst>
          </p:cNvPr>
          <p:cNvSpPr/>
          <p:nvPr/>
        </p:nvSpPr>
        <p:spPr>
          <a:xfrm>
            <a:off x="4799544" y="2788008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6ο ΕΞΑΜΗΝΟ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4498F46F-1378-0D45-BDB3-517B6A2937E7}"/>
              </a:ext>
            </a:extLst>
          </p:cNvPr>
          <p:cNvSpPr/>
          <p:nvPr/>
        </p:nvSpPr>
        <p:spPr>
          <a:xfrm>
            <a:off x="430612" y="6334780"/>
            <a:ext cx="5970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ΔΙΔΑΣΚΩΝ: Δρ. Αγγέλου Γιάννης</a:t>
            </a:r>
          </a:p>
        </p:txBody>
      </p:sp>
    </p:spTree>
    <p:extLst>
      <p:ext uri="{BB962C8B-B14F-4D97-AF65-F5344CB8AC3E}">
        <p14:creationId xmlns:p14="http://schemas.microsoft.com/office/powerpoint/2010/main" val="3394096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00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1385A031-8843-6B4C-92DE-5FC35DACD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46"/>
          <a:stretch/>
        </p:blipFill>
        <p:spPr>
          <a:xfrm>
            <a:off x="9993662" y="6388950"/>
            <a:ext cx="1391514" cy="497552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A668C3-BCFD-F847-88F2-E431FD86B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965" b="17900"/>
          <a:stretch/>
        </p:blipFill>
        <p:spPr>
          <a:xfrm>
            <a:off x="11385176" y="6388950"/>
            <a:ext cx="806824" cy="469050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6DB489BF-55B7-4442-9A7E-C73E0A32D180}"/>
              </a:ext>
            </a:extLst>
          </p:cNvPr>
          <p:cNvSpPr/>
          <p:nvPr/>
        </p:nvSpPr>
        <p:spPr>
          <a:xfrm>
            <a:off x="410764" y="2551837"/>
            <a:ext cx="11443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5400" b="1" dirty="0">
                <a:solidFill>
                  <a:srgbClr val="E4B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ΟΠΤΙΚΟΑΚΟΥΣΤΙΚΕΣ ΜΕΘΟΔΟΙ ΕΠΙΚΟΙΝΩΝΙΑΣ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25F0AF23-0741-B547-B4BB-AC4D7A26A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78" y="-112433"/>
            <a:ext cx="229134" cy="7082866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74EC32C4-E0D9-3541-8A4A-11FB8BB6E6B7}"/>
              </a:ext>
            </a:extLst>
          </p:cNvPr>
          <p:cNvSpPr/>
          <p:nvPr/>
        </p:nvSpPr>
        <p:spPr>
          <a:xfrm>
            <a:off x="123987" y="0"/>
            <a:ext cx="139485" cy="6858000"/>
          </a:xfrm>
          <a:prstGeom prst="rect">
            <a:avLst/>
          </a:prstGeom>
          <a:solidFill>
            <a:srgbClr val="E4B22D"/>
          </a:solidFill>
          <a:ln>
            <a:solidFill>
              <a:srgbClr val="E4B2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061C22F5-DC6D-4749-8F52-03F6C3574044}"/>
              </a:ext>
            </a:extLst>
          </p:cNvPr>
          <p:cNvSpPr/>
          <p:nvPr/>
        </p:nvSpPr>
        <p:spPr>
          <a:xfrm>
            <a:off x="-23305" y="0"/>
            <a:ext cx="147292" cy="6858000"/>
          </a:xfrm>
          <a:prstGeom prst="rect">
            <a:avLst/>
          </a:prstGeom>
          <a:solidFill>
            <a:srgbClr val="44CBC9"/>
          </a:solidFill>
          <a:ln>
            <a:solidFill>
              <a:srgbClr val="44CB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948464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18534</TotalTime>
  <Words>1132</Words>
  <Application>Microsoft Macintosh PowerPoint</Application>
  <PresentationFormat>Ευρεία οθόνη</PresentationFormat>
  <Paragraphs>278</Paragraphs>
  <Slides>81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Times New Roman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YANNIS A</dc:creator>
  <cp:lastModifiedBy>YANNIS A</cp:lastModifiedBy>
  <cp:revision>243</cp:revision>
  <dcterms:created xsi:type="dcterms:W3CDTF">2022-02-27T18:25:10Z</dcterms:created>
  <dcterms:modified xsi:type="dcterms:W3CDTF">2024-04-23T12:38:03Z</dcterms:modified>
</cp:coreProperties>
</file>