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61F7E-578C-4AAC-8C37-FF9D7BF4DDB4}" type="datetimeFigureOut">
              <a:rPr lang="el-GR" smtClean="0"/>
              <a:t>9/5/2017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6CEE5-D00C-41F9-9F00-F7B809EFA7A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2423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l-GR"/>
          </a:p>
        </p:txBody>
      </p:sp>
      <p:sp>
        <p:nvSpPr>
          <p:cNvPr id="7578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266A533-60B2-43A7-A3CD-3E09461B67A2}" type="slidenum">
              <a:rPr lang="en-US" altLang="el-GR" sz="1200"/>
              <a:pPr eaLnBrk="1" hangingPunct="1"/>
              <a:t>23</a:t>
            </a:fld>
            <a:endParaRPr lang="en-US" altLang="el-GR" sz="1200"/>
          </a:p>
        </p:txBody>
      </p:sp>
    </p:spTree>
    <p:extLst>
      <p:ext uri="{BB962C8B-B14F-4D97-AF65-F5344CB8AC3E}">
        <p14:creationId xmlns:p14="http://schemas.microsoft.com/office/powerpoint/2010/main" val="138418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276872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 dirty="0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6C74E56-7939-4AFA-8ECC-88732B293C0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8D1B757-0E9A-4DD0-A943-174ED7CB62B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17 - Εικόνα" descr="Νέα εικόνα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547218" y="5717949"/>
            <a:ext cx="4596782" cy="1140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Επεξεργασία 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4E56-7939-4AFA-8ECC-88732B293C0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B757-0E9A-4DD0-A943-174ED7CB6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Επεξεργασία 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4E56-7939-4AFA-8ECC-88732B293C0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B757-0E9A-4DD0-A943-174ED7CB6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725016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kumimoji="0" lang="el-GR"/>
              <a:t>Στυλ κύριου τίτλου</a:t>
            </a:r>
            <a:endParaRPr kumimoji="0"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Επεξεργασία 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4E56-7939-4AFA-8ECC-88732B293C0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B757-0E9A-4DD0-A943-174ED7CB62B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6 - Εικόνα" descr="Νέα εικόνα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04664"/>
            <a:ext cx="4596782" cy="1140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Επεξεργασία στυλ υποδείγματος κειμένου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4E56-7939-4AFA-8ECC-88732B293C0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B757-0E9A-4DD0-A943-174ED7CB62B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6 - Εικόνα" descr="Νέα εικόνα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76672"/>
            <a:ext cx="4596782" cy="1140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725016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Επεξεργασία 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Επεξεργασία 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4E56-7939-4AFA-8ECC-88732B293C0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B757-0E9A-4DD0-A943-174ED7CB62B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7 - Εικόνα" descr="Νέα εικόνα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04664"/>
            <a:ext cx="4596782" cy="1140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484784"/>
            <a:ext cx="8382000" cy="728064"/>
          </a:xfrm>
        </p:spPr>
        <p:txBody>
          <a:bodyPr anchor="ctr">
            <a:normAutofit/>
          </a:bodyPr>
          <a:lstStyle>
            <a:lvl1pPr>
              <a:defRPr sz="3200" b="0" i="0" cap="none" baseline="0"/>
            </a:lvl1pPr>
          </a:lstStyle>
          <a:p>
            <a:r>
              <a:rPr kumimoji="0" lang="el-GR"/>
              <a:t>Στυλ κύριου τίτλου</a:t>
            </a:r>
            <a:endParaRPr kumimoji="0" lang="en-US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Επεξεργασία στυλ υποδείγματος κειμένου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Επεξεργασία στυλ υποδείγματος κειμένου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Επεξεργασία 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Επεξεργασία 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C74E56-7939-4AFA-8ECC-88732B293C0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D1B757-0E9A-4DD0-A943-174ED7CB62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  <p:pic>
        <p:nvPicPr>
          <p:cNvPr id="10" name="9 - Εικόνα" descr="Νέα εικόνα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76672"/>
            <a:ext cx="4596782" cy="1140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728064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6C74E56-7939-4AFA-8ECC-88732B293C0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8D1B757-0E9A-4DD0-A943-174ED7CB62B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5 - Εικόνα" descr="Νέα εικόνα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04664"/>
            <a:ext cx="4596782" cy="1140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4E56-7939-4AFA-8ECC-88732B293C0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B757-0E9A-4DD0-A943-174ED7CB62B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4 - Εικόνα" descr="Νέα εικόνα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76672"/>
            <a:ext cx="4596782" cy="11400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Επεξεργασία στυλ υποδείγματος κειμένου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Επεξεργασία 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4E56-7939-4AFA-8ECC-88732B293C0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B757-0E9A-4DD0-A943-174ED7CB6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Επεξεργασία στυλ υποδείγματος κειμένου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74E56-7939-4AFA-8ECC-88732B293C0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B757-0E9A-4DD0-A943-174ED7CB6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72501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dirty="0" err="1"/>
              <a:t>Kλικ</a:t>
            </a:r>
            <a:r>
              <a:rPr kumimoji="0" lang="el-GR" dirty="0"/>
              <a:t> για επεξεργασία του τίτλου</a:t>
            </a:r>
            <a:endParaRPr kumimoji="0" lang="en-US" dirty="0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6C74E56-7939-4AFA-8ECC-88732B293C0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8D1B757-0E9A-4DD0-A943-174ED7CB6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solidFill>
            <a:schemeClr val="tx2">
              <a:lumMod val="60000"/>
              <a:lumOff val="40000"/>
            </a:schemeClr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l-GR" altLang="el-GR" sz="4000" u="none">
                <a:solidFill>
                  <a:schemeClr val="tx1"/>
                </a:solidFill>
              </a:rPr>
              <a:t>ΚΥΚΛΟΣ ΑΓΟΡΩΝ</a:t>
            </a:r>
            <a:endParaRPr lang="el-GR" altLang="el-GR" sz="4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971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7848600" cy="3124200"/>
          </a:xfrm>
          <a:solidFill>
            <a:schemeClr val="tx2">
              <a:lumMod val="60000"/>
              <a:lumOff val="40000"/>
            </a:schemeClr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/>
          <a:p>
            <a:pPr algn="l"/>
            <a:br>
              <a:rPr lang="el-GR" altLang="el-GR" sz="3200" u="none">
                <a:solidFill>
                  <a:schemeClr val="tx1"/>
                </a:solidFill>
              </a:rPr>
            </a:br>
            <a:r>
              <a:rPr lang="el-GR" altLang="el-GR" sz="3200" u="none">
                <a:solidFill>
                  <a:schemeClr val="tx1"/>
                </a:solidFill>
              </a:rPr>
              <a:t> </a:t>
            </a:r>
            <a:r>
              <a:rPr lang="el-GR" altLang="el-GR" sz="3600" b="1">
                <a:solidFill>
                  <a:schemeClr val="tx1"/>
                </a:solidFill>
              </a:rPr>
              <a:t>Παραλαβή Αγαθών</a:t>
            </a:r>
            <a:r>
              <a:rPr lang="el-GR" altLang="el-GR" sz="3200" u="none">
                <a:solidFill>
                  <a:schemeClr val="tx1"/>
                </a:solidFill>
              </a:rPr>
              <a:t> </a:t>
            </a:r>
            <a:br>
              <a:rPr lang="en-US" altLang="el-GR" sz="3200" u="none">
                <a:solidFill>
                  <a:schemeClr val="tx1"/>
                </a:solidFill>
              </a:rPr>
            </a:br>
            <a:r>
              <a:rPr lang="el-GR" altLang="el-GR" sz="3200" u="none">
                <a:solidFill>
                  <a:schemeClr val="tx1"/>
                </a:solidFill>
              </a:rPr>
              <a:t>Παραλαμβάνονται μόνο αγαθά και υπηρεσίες η </a:t>
            </a:r>
            <a:r>
              <a:rPr lang="el-GR" altLang="el-GR" sz="3200" b="1" u="none">
                <a:solidFill>
                  <a:schemeClr val="tx1"/>
                </a:solidFill>
              </a:rPr>
              <a:t>αγορά</a:t>
            </a:r>
            <a:r>
              <a:rPr lang="el-GR" altLang="el-GR" sz="3200" u="none">
                <a:solidFill>
                  <a:schemeClr val="tx1"/>
                </a:solidFill>
              </a:rPr>
              <a:t> των οποίων έχει </a:t>
            </a:r>
            <a:r>
              <a:rPr lang="el-GR" altLang="el-GR" sz="3200" b="1" u="none">
                <a:solidFill>
                  <a:schemeClr val="tx1"/>
                </a:solidFill>
              </a:rPr>
              <a:t>εγκριθεί</a:t>
            </a:r>
            <a:br>
              <a:rPr lang="el-GR" altLang="el-GR" sz="3200" u="none">
                <a:solidFill>
                  <a:schemeClr val="tx1"/>
                </a:solidFill>
              </a:rPr>
            </a:br>
            <a:endParaRPr lang="el-GR" altLang="el-GR" sz="3200" u="non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047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EAB2-49DB-4A2F-86BA-4C61363ECB92}" type="slidenum">
              <a:rPr lang="el-GR" altLang="el-GR"/>
              <a:pPr/>
              <a:t>11</a:t>
            </a:fld>
            <a:endParaRPr lang="el-GR" altLang="el-GR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l-GR" altLang="el-GR" sz="3200" b="1">
                <a:solidFill>
                  <a:schemeClr val="tx1"/>
                </a:solidFill>
              </a:rPr>
              <a:t>ΚΥΚΛΟΣ ΑΓΟΡΩΝ </a:t>
            </a:r>
            <a:br>
              <a:rPr lang="el-GR" altLang="el-GR" sz="3200" b="1">
                <a:solidFill>
                  <a:schemeClr val="tx1"/>
                </a:solidFill>
              </a:rPr>
            </a:br>
            <a:r>
              <a:rPr lang="el-GR" altLang="el-GR" sz="3200" b="1">
                <a:solidFill>
                  <a:schemeClr val="tx1"/>
                </a:solidFill>
              </a:rPr>
              <a:t>ΣΤΑΔΙΟ 3ο</a:t>
            </a:r>
            <a:r>
              <a:rPr lang="en-US" altLang="el-GR" sz="3200" b="1">
                <a:solidFill>
                  <a:schemeClr val="tx1"/>
                </a:solidFill>
              </a:rPr>
              <a:t>:</a:t>
            </a:r>
            <a:r>
              <a:rPr lang="el-GR" altLang="el-GR" sz="3200" b="1">
                <a:solidFill>
                  <a:schemeClr val="tx1"/>
                </a:solidFill>
              </a:rPr>
              <a:t> ΠΑΡΑΛΑΒΗ ΑΓΑΘΩΝ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b="1" dirty="0"/>
              <a:t>Εξέταση</a:t>
            </a:r>
            <a:r>
              <a:rPr lang="el-GR" altLang="el-GR" sz="2000" dirty="0"/>
              <a:t>, </a:t>
            </a:r>
            <a:r>
              <a:rPr lang="el-GR" altLang="el-GR" sz="2000" b="1" dirty="0"/>
              <a:t>καταμέτρηση</a:t>
            </a:r>
            <a:r>
              <a:rPr lang="el-GR" altLang="el-GR" sz="2000" dirty="0"/>
              <a:t> και </a:t>
            </a:r>
            <a:r>
              <a:rPr lang="el-GR" altLang="el-GR" sz="2000" b="1" dirty="0"/>
              <a:t>ζύγιση </a:t>
            </a:r>
            <a:r>
              <a:rPr lang="el-GR" altLang="el-GR" sz="2000" dirty="0"/>
              <a:t>παραλαμβανομένων αγαθών  (από  πύλη  και αποθήκη)</a:t>
            </a:r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dirty="0"/>
              <a:t>Συσχέτιση με </a:t>
            </a:r>
            <a:r>
              <a:rPr lang="el-GR" altLang="el-GR" sz="2000" b="1" dirty="0"/>
              <a:t>εντολή</a:t>
            </a:r>
            <a:r>
              <a:rPr lang="el-GR" altLang="el-GR" sz="2000" dirty="0"/>
              <a:t> </a:t>
            </a:r>
            <a:r>
              <a:rPr lang="el-GR" altLang="el-GR" sz="2000" b="1" dirty="0"/>
              <a:t>παραγγελίας</a:t>
            </a:r>
            <a:r>
              <a:rPr lang="el-GR" altLang="el-GR" sz="2000" dirty="0"/>
              <a:t> από αποθηκάριο / παραλαβών (σε είδος, και ποσότητα)</a:t>
            </a:r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dirty="0"/>
              <a:t>Σύνταξη και υπογραφή γραπτών </a:t>
            </a:r>
            <a:r>
              <a:rPr lang="el-GR" altLang="el-GR" sz="2000" b="1" dirty="0"/>
              <a:t>δελτίων</a:t>
            </a:r>
            <a:r>
              <a:rPr lang="el-GR" altLang="el-GR" sz="2000" dirty="0"/>
              <a:t> </a:t>
            </a:r>
            <a:r>
              <a:rPr lang="el-GR" altLang="el-GR" sz="2000" b="1" dirty="0"/>
              <a:t>παραλαβής</a:t>
            </a:r>
            <a:r>
              <a:rPr lang="el-GR" altLang="el-GR" sz="2000" dirty="0"/>
              <a:t> (</a:t>
            </a:r>
            <a:r>
              <a:rPr lang="el-GR" altLang="el-GR" sz="2000" dirty="0" err="1"/>
              <a:t>προτυπωμένο</a:t>
            </a:r>
            <a:r>
              <a:rPr lang="el-GR" altLang="el-GR" sz="2000" dirty="0"/>
              <a:t>, </a:t>
            </a:r>
            <a:r>
              <a:rPr lang="el-GR" altLang="el-GR" sz="2000" dirty="0" err="1"/>
              <a:t>προαριθμημένο</a:t>
            </a:r>
            <a:r>
              <a:rPr lang="el-GR" altLang="el-GR" sz="2000" dirty="0"/>
              <a:t> έντυπο) από αποθηκάριο/ παραλαβών.</a:t>
            </a:r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dirty="0"/>
              <a:t>Συσχέτιση με </a:t>
            </a:r>
            <a:r>
              <a:rPr lang="el-GR" altLang="el-GR" sz="2000" b="1" dirty="0"/>
              <a:t>δελτίο</a:t>
            </a:r>
            <a:r>
              <a:rPr lang="el-GR" altLang="el-GR" sz="2000" dirty="0"/>
              <a:t> </a:t>
            </a:r>
            <a:r>
              <a:rPr lang="el-GR" altLang="el-GR" sz="2000" b="1" dirty="0"/>
              <a:t>αποστολής</a:t>
            </a:r>
            <a:r>
              <a:rPr lang="el-GR" altLang="el-GR" sz="2000" dirty="0"/>
              <a:t> προμηθευτή από αποθηκάριο / παραλαβών</a:t>
            </a:r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dirty="0"/>
              <a:t>Διαδικασία αντιμετώπισης </a:t>
            </a:r>
            <a:r>
              <a:rPr lang="el-GR" altLang="el-GR" sz="2000" b="1" dirty="0"/>
              <a:t>ελλειμμάτων</a:t>
            </a:r>
            <a:r>
              <a:rPr lang="el-GR" altLang="el-GR" sz="2000" dirty="0"/>
              <a:t> ή </a:t>
            </a:r>
            <a:r>
              <a:rPr lang="el-GR" altLang="el-GR" sz="2000" b="1" dirty="0"/>
              <a:t>ελαττωματικών</a:t>
            </a:r>
            <a:r>
              <a:rPr lang="el-GR" altLang="el-GR" sz="2000" dirty="0"/>
              <a:t> προϊόντων (δελτίο ελλείμματος/ πλεονάσματος)    </a:t>
            </a:r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dirty="0"/>
              <a:t>Διενέργεια ελέγχου </a:t>
            </a:r>
            <a:r>
              <a:rPr lang="el-GR" altLang="el-GR" sz="2000" b="1" dirty="0"/>
              <a:t>ποιότητας</a:t>
            </a:r>
            <a:r>
              <a:rPr lang="el-GR" altLang="el-GR" sz="2000" dirty="0"/>
              <a:t> και </a:t>
            </a:r>
            <a:r>
              <a:rPr lang="el-GR" altLang="el-GR" sz="2000" b="1" dirty="0"/>
              <a:t>τεκμηρίωση</a:t>
            </a:r>
            <a:r>
              <a:rPr lang="el-GR" altLang="el-GR" sz="2000" dirty="0"/>
              <a:t> αυτού.</a:t>
            </a:r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l-GR" altLang="el-GR" sz="1800" dirty="0"/>
              <a:t>Καταχώρηση της παραλαβής στις καρτέλες αποθήκης που τηρεί ο αποθηκάριος και προώθηση παραστατικών στο λογιστήριο.</a:t>
            </a:r>
            <a:endParaRPr lang="el-GR" altLang="el-GR" sz="2000" dirty="0"/>
          </a:p>
        </p:txBody>
      </p:sp>
    </p:spTree>
    <p:extLst>
      <p:ext uri="{BB962C8B-B14F-4D97-AF65-F5344CB8AC3E}">
        <p14:creationId xmlns:p14="http://schemas.microsoft.com/office/powerpoint/2010/main" val="270232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 autoUpdateAnimBg="0"/>
      <p:bldP spid="3072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7848600" cy="3124200"/>
          </a:xfrm>
          <a:solidFill>
            <a:schemeClr val="tx2">
              <a:lumMod val="60000"/>
              <a:lumOff val="40000"/>
            </a:schemeClr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pPr algn="l"/>
            <a:br>
              <a:rPr lang="el-GR" altLang="el-GR" sz="3200" u="none" dirty="0">
                <a:solidFill>
                  <a:schemeClr val="tx1"/>
                </a:solidFill>
              </a:rPr>
            </a:br>
            <a:r>
              <a:rPr lang="el-GR" altLang="el-GR" sz="3200" u="none" dirty="0">
                <a:solidFill>
                  <a:schemeClr val="tx1"/>
                </a:solidFill>
              </a:rPr>
              <a:t> </a:t>
            </a:r>
            <a:r>
              <a:rPr lang="el-GR" altLang="el-GR" sz="3600" b="1" dirty="0">
                <a:solidFill>
                  <a:schemeClr val="tx1"/>
                </a:solidFill>
              </a:rPr>
              <a:t>Παραλαβή Τιμολογίου</a:t>
            </a:r>
            <a:r>
              <a:rPr lang="el-GR" altLang="el-GR" sz="3200" u="none" dirty="0">
                <a:solidFill>
                  <a:schemeClr val="tx1"/>
                </a:solidFill>
              </a:rPr>
              <a:t> </a:t>
            </a:r>
            <a:br>
              <a:rPr lang="en-US" altLang="el-GR" sz="3200" u="none" dirty="0">
                <a:solidFill>
                  <a:schemeClr val="tx1"/>
                </a:solidFill>
              </a:rPr>
            </a:br>
            <a:r>
              <a:rPr lang="el-GR" altLang="el-GR" sz="3200" u="none" dirty="0">
                <a:solidFill>
                  <a:schemeClr val="tx1"/>
                </a:solidFill>
              </a:rPr>
              <a:t>Η εταιρεία τιμολογήθηκε μόνο για τα είδη τα οποία </a:t>
            </a:r>
            <a:r>
              <a:rPr lang="el-GR" altLang="el-GR" sz="3200" b="1" u="none" dirty="0">
                <a:solidFill>
                  <a:schemeClr val="tx1"/>
                </a:solidFill>
              </a:rPr>
              <a:t>παρήγγειλε</a:t>
            </a:r>
            <a:r>
              <a:rPr lang="el-GR" altLang="el-GR" sz="3200" u="none" dirty="0">
                <a:solidFill>
                  <a:schemeClr val="tx1"/>
                </a:solidFill>
              </a:rPr>
              <a:t> και </a:t>
            </a:r>
            <a:r>
              <a:rPr lang="el-GR" altLang="el-GR" sz="3200" b="1" u="none" dirty="0">
                <a:solidFill>
                  <a:schemeClr val="tx1"/>
                </a:solidFill>
              </a:rPr>
              <a:t>παρέλαβε</a:t>
            </a:r>
            <a:r>
              <a:rPr lang="el-GR" altLang="el-GR" sz="3200" u="none" dirty="0">
                <a:solidFill>
                  <a:schemeClr val="tx1"/>
                </a:solidFill>
              </a:rPr>
              <a:t>.  Η τιμολόγηση έγινε σύμφωνα με τις </a:t>
            </a:r>
            <a:r>
              <a:rPr lang="el-GR" altLang="el-GR" sz="3200" b="1" u="none" dirty="0">
                <a:solidFill>
                  <a:schemeClr val="tx1"/>
                </a:solidFill>
              </a:rPr>
              <a:t>τιμές</a:t>
            </a:r>
            <a:r>
              <a:rPr lang="el-GR" altLang="el-GR" sz="3200" u="none" dirty="0">
                <a:solidFill>
                  <a:schemeClr val="tx1"/>
                </a:solidFill>
              </a:rPr>
              <a:t> που αναφέρονται στην </a:t>
            </a:r>
            <a:r>
              <a:rPr lang="el-GR" altLang="el-GR" sz="3200" b="1" u="none" dirty="0">
                <a:solidFill>
                  <a:schemeClr val="tx1"/>
                </a:solidFill>
              </a:rPr>
              <a:t>εγκεκριμένη</a:t>
            </a:r>
            <a:r>
              <a:rPr lang="el-GR" altLang="el-GR" sz="3200" u="none" dirty="0">
                <a:solidFill>
                  <a:schemeClr val="tx1"/>
                </a:solidFill>
              </a:rPr>
              <a:t> </a:t>
            </a:r>
            <a:r>
              <a:rPr lang="el-GR" altLang="el-GR" sz="3200" b="1" u="none" dirty="0">
                <a:solidFill>
                  <a:schemeClr val="tx1"/>
                </a:solidFill>
              </a:rPr>
              <a:t>παραγγελία</a:t>
            </a:r>
            <a:r>
              <a:rPr lang="el-GR" altLang="el-GR" sz="3200" u="none" dirty="0">
                <a:solidFill>
                  <a:schemeClr val="tx1"/>
                </a:solidFill>
              </a:rPr>
              <a:t>.</a:t>
            </a:r>
            <a:br>
              <a:rPr lang="el-GR" altLang="el-GR" sz="3200" u="none" dirty="0">
                <a:solidFill>
                  <a:schemeClr val="tx1"/>
                </a:solidFill>
              </a:rPr>
            </a:br>
            <a:endParaRPr lang="el-GR" altLang="el-GR" sz="3200" u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949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AAFD-78BB-4F06-856E-823650830566}" type="slidenum">
              <a:rPr lang="el-GR" altLang="el-GR"/>
              <a:pPr/>
              <a:t>13</a:t>
            </a:fld>
            <a:endParaRPr lang="el-GR" altLang="el-GR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40768"/>
            <a:ext cx="8229600" cy="100811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l-GR" altLang="el-GR" sz="3200" b="1" dirty="0">
                <a:solidFill>
                  <a:schemeClr val="tx1"/>
                </a:solidFill>
              </a:rPr>
              <a:t>ΚΥΚΛΟΣ ΑΓΟΡΩΝ </a:t>
            </a:r>
            <a:br>
              <a:rPr lang="el-GR" altLang="el-GR" sz="3200" b="1" dirty="0">
                <a:solidFill>
                  <a:schemeClr val="tx1"/>
                </a:solidFill>
              </a:rPr>
            </a:br>
            <a:r>
              <a:rPr lang="el-GR" altLang="el-GR" sz="3200" b="1" dirty="0">
                <a:solidFill>
                  <a:schemeClr val="tx1"/>
                </a:solidFill>
              </a:rPr>
              <a:t>ΣΤΑΔΙΟ 4ο</a:t>
            </a:r>
            <a:r>
              <a:rPr lang="en-US" altLang="el-GR" sz="3200" b="1" dirty="0">
                <a:solidFill>
                  <a:schemeClr val="tx1"/>
                </a:solidFill>
              </a:rPr>
              <a:t>:</a:t>
            </a:r>
            <a:r>
              <a:rPr lang="el-GR" altLang="el-GR" sz="3200" b="1" dirty="0">
                <a:solidFill>
                  <a:schemeClr val="tx1"/>
                </a:solidFill>
              </a:rPr>
              <a:t> ΠΑΡΑΛΑΒΗ ΤΙΜΟΛΟΓΙΟΥ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36912"/>
            <a:ext cx="7772400" cy="3886200"/>
          </a:xfrm>
        </p:spPr>
        <p:txBody>
          <a:bodyPr>
            <a:normAutofit lnSpcReduction="10000"/>
          </a:bodyPr>
          <a:lstStyle/>
          <a:p>
            <a:pPr>
              <a:buClr>
                <a:schemeClr val="tx2"/>
              </a:buClr>
            </a:pPr>
            <a:r>
              <a:rPr lang="el-GR" altLang="el-GR" sz="2000" dirty="0"/>
              <a:t>Καταχώρηση (σε προσωρινό αρχείο) των τιμολογίων προμηθευτών ευθύς μετά την παραλαβή τους - πρωτόκολλο παραλαβής</a:t>
            </a:r>
          </a:p>
          <a:p>
            <a:pPr>
              <a:buClr>
                <a:schemeClr val="tx2"/>
              </a:buClr>
            </a:pPr>
            <a:endParaRPr lang="el-GR" altLang="el-GR" sz="2000" dirty="0"/>
          </a:p>
          <a:p>
            <a:pPr algn="just">
              <a:buClr>
                <a:schemeClr val="tx2"/>
              </a:buClr>
            </a:pPr>
            <a:r>
              <a:rPr lang="el-GR" altLang="el-GR" sz="2000" dirty="0"/>
              <a:t>Διαδικασία ελέγχου των τιμολογίων προμηθευτών σε σχέση με την εντολή παραγγελίας, δελτίο αποστολής προμηθευτή και δελτίο παραλαβής ως προς</a:t>
            </a:r>
            <a:r>
              <a:rPr lang="en-US" altLang="el-GR" sz="2000" dirty="0"/>
              <a:t>:</a:t>
            </a:r>
          </a:p>
          <a:p>
            <a:pPr lvl="1" algn="just">
              <a:buFontTx/>
              <a:buNone/>
            </a:pPr>
            <a:r>
              <a:rPr lang="el-GR" altLang="el-GR" sz="2000" dirty="0">
                <a:solidFill>
                  <a:schemeClr val="tx1"/>
                </a:solidFill>
              </a:rPr>
              <a:t>- </a:t>
            </a:r>
            <a:r>
              <a:rPr lang="el-GR" altLang="el-GR" sz="1800" dirty="0">
                <a:solidFill>
                  <a:schemeClr val="tx1"/>
                </a:solidFill>
              </a:rPr>
              <a:t>τους όρους αγοράς, τις </a:t>
            </a:r>
            <a:r>
              <a:rPr lang="el-GR" altLang="el-GR" sz="1800" dirty="0" err="1">
                <a:solidFill>
                  <a:schemeClr val="tx1"/>
                </a:solidFill>
              </a:rPr>
              <a:t>τιμολογηθείσες</a:t>
            </a:r>
            <a:r>
              <a:rPr lang="el-GR" altLang="el-GR" sz="1800" dirty="0">
                <a:solidFill>
                  <a:schemeClr val="tx1"/>
                </a:solidFill>
              </a:rPr>
              <a:t> τιμές, τις αγορασθείσες         </a:t>
            </a:r>
          </a:p>
          <a:p>
            <a:pPr lvl="1" algn="just">
              <a:buFontTx/>
              <a:buNone/>
            </a:pPr>
            <a:r>
              <a:rPr lang="el-GR" altLang="el-GR" sz="1800" dirty="0">
                <a:solidFill>
                  <a:schemeClr val="tx1"/>
                </a:solidFill>
              </a:rPr>
              <a:t>    ποσότητες</a:t>
            </a:r>
          </a:p>
          <a:p>
            <a:pPr algn="just">
              <a:buFontTx/>
              <a:buNone/>
            </a:pPr>
            <a:r>
              <a:rPr lang="el-GR" altLang="el-GR" sz="1800" dirty="0"/>
              <a:t>	- τις </a:t>
            </a:r>
            <a:r>
              <a:rPr lang="el-GR" altLang="el-GR" sz="1800" dirty="0" err="1"/>
              <a:t>τιμολογηθείσες</a:t>
            </a:r>
            <a:r>
              <a:rPr lang="el-GR" altLang="el-GR" sz="1800" dirty="0"/>
              <a:t> ποσότητες σε σχέση με τις παραληφθείσες</a:t>
            </a:r>
          </a:p>
          <a:p>
            <a:pPr algn="just">
              <a:buFontTx/>
              <a:buNone/>
            </a:pPr>
            <a:r>
              <a:rPr lang="el-GR" altLang="el-GR" sz="1800" dirty="0"/>
              <a:t>	- την αριθμητική ορθότητα των τιμολογίων αγοράς</a:t>
            </a:r>
          </a:p>
          <a:p>
            <a:pPr algn="just">
              <a:buFontTx/>
              <a:buNone/>
            </a:pPr>
            <a:r>
              <a:rPr lang="el-GR" altLang="el-GR" sz="1800" dirty="0"/>
              <a:t>	- την παράθεση των από τον ΚΒΣ </a:t>
            </a:r>
            <a:r>
              <a:rPr lang="el-GR" altLang="el-GR" sz="1800" dirty="0" err="1"/>
              <a:t>απαιτουμένων</a:t>
            </a:r>
            <a:r>
              <a:rPr lang="el-GR" altLang="el-GR" sz="1800" dirty="0"/>
              <a:t> στοιχείων</a:t>
            </a:r>
          </a:p>
        </p:txBody>
      </p:sp>
    </p:spTree>
    <p:extLst>
      <p:ext uri="{BB962C8B-B14F-4D97-AF65-F5344CB8AC3E}">
        <p14:creationId xmlns:p14="http://schemas.microsoft.com/office/powerpoint/2010/main" val="91591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 autoUpdateAnimBg="0"/>
      <p:bldP spid="2765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EBE68-A7F1-41CE-838E-04520D9455E6}" type="slidenum">
              <a:rPr lang="el-GR" altLang="el-GR"/>
              <a:pPr/>
              <a:t>14</a:t>
            </a:fld>
            <a:endParaRPr lang="el-GR" altLang="el-GR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784"/>
            <a:ext cx="8229600" cy="86409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l-GR" altLang="el-GR" sz="3200" b="1" dirty="0">
                <a:solidFill>
                  <a:schemeClr val="tx1"/>
                </a:solidFill>
              </a:rPr>
              <a:t>ΚΥΚΛΟΣ ΑΓΟΡΩΝ </a:t>
            </a:r>
            <a:br>
              <a:rPr lang="el-GR" altLang="el-GR" sz="3200" b="1" dirty="0">
                <a:solidFill>
                  <a:schemeClr val="tx1"/>
                </a:solidFill>
              </a:rPr>
            </a:br>
            <a:r>
              <a:rPr lang="el-GR" altLang="el-GR" sz="3200" b="1" dirty="0">
                <a:solidFill>
                  <a:schemeClr val="tx1"/>
                </a:solidFill>
              </a:rPr>
              <a:t>ΣΤΑΔΙΟ 4ο</a:t>
            </a:r>
            <a:r>
              <a:rPr lang="en-US" altLang="el-GR" sz="3200" b="1" dirty="0">
                <a:solidFill>
                  <a:schemeClr val="tx1"/>
                </a:solidFill>
              </a:rPr>
              <a:t>:</a:t>
            </a:r>
            <a:r>
              <a:rPr lang="el-GR" altLang="el-GR" sz="3200" b="1" dirty="0">
                <a:solidFill>
                  <a:schemeClr val="tx1"/>
                </a:solidFill>
              </a:rPr>
              <a:t> ΠΑΡΑΛΑΒΗ ΤΙΜΟΛΟΓΙΟΥ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endParaRPr lang="el-GR" altLang="el-GR" sz="2000" dirty="0"/>
          </a:p>
          <a:p>
            <a:pPr>
              <a:buClr>
                <a:schemeClr val="tx2"/>
              </a:buClr>
            </a:pPr>
            <a:r>
              <a:rPr lang="el-GR" altLang="el-GR" sz="2000" dirty="0"/>
              <a:t>Συσχέτιση των φορτωτικών (αν υπάρχουν) με τα τιμολόγια προμηθευτών και τα δελτία παραλαβής.</a:t>
            </a:r>
          </a:p>
          <a:p>
            <a:pPr>
              <a:buClr>
                <a:schemeClr val="tx2"/>
              </a:buClr>
            </a:pPr>
            <a:endParaRPr lang="el-GR" altLang="el-GR" sz="2000" dirty="0"/>
          </a:p>
          <a:p>
            <a:pPr>
              <a:buClr>
                <a:schemeClr val="tx2"/>
              </a:buClr>
            </a:pPr>
            <a:r>
              <a:rPr lang="el-GR" altLang="el-GR" sz="2000" dirty="0"/>
              <a:t>Τεκμηρίωση ελέγχων (σφραγίδα/ υπογραφή υπαλλήλου)</a:t>
            </a:r>
          </a:p>
          <a:p>
            <a:pPr>
              <a:buClr>
                <a:schemeClr val="tx2"/>
              </a:buClr>
            </a:pPr>
            <a:endParaRPr lang="el-GR" altLang="el-GR" sz="2000" dirty="0"/>
          </a:p>
          <a:p>
            <a:pPr>
              <a:buClr>
                <a:schemeClr val="tx2"/>
              </a:buClr>
            </a:pPr>
            <a:r>
              <a:rPr lang="el-GR" altLang="el-GR" sz="2000" dirty="0"/>
              <a:t>Διερεύνηση των περιπτώσεων των μη συσχετισμένων  (εντός ενός χρονικού ορίου) παραγγελιών, δελτίων παραλαβής και τιμολογίων</a:t>
            </a:r>
          </a:p>
          <a:p>
            <a:endParaRPr lang="el-GR" altLang="el-GR" sz="2000" dirty="0"/>
          </a:p>
          <a:p>
            <a:endParaRPr lang="el-GR" altLang="el-GR" sz="2000" dirty="0"/>
          </a:p>
          <a:p>
            <a:endParaRPr lang="el-GR" altLang="el-GR" sz="2000" dirty="0"/>
          </a:p>
        </p:txBody>
      </p:sp>
    </p:spTree>
    <p:extLst>
      <p:ext uri="{BB962C8B-B14F-4D97-AF65-F5344CB8AC3E}">
        <p14:creationId xmlns:p14="http://schemas.microsoft.com/office/powerpoint/2010/main" val="36828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 autoUpdateAnimBg="0"/>
      <p:bldP spid="3891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7848600" cy="3124200"/>
          </a:xfrm>
          <a:solidFill>
            <a:schemeClr val="tx2">
              <a:lumMod val="60000"/>
              <a:lumOff val="40000"/>
            </a:schemeClr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pPr algn="l"/>
            <a:br>
              <a:rPr lang="el-GR" altLang="el-GR" sz="3200" u="none" dirty="0">
                <a:solidFill>
                  <a:schemeClr val="tx1"/>
                </a:solidFill>
              </a:rPr>
            </a:br>
            <a:r>
              <a:rPr lang="el-GR" altLang="el-GR" sz="3600" b="1" dirty="0">
                <a:solidFill>
                  <a:schemeClr val="tx1"/>
                </a:solidFill>
              </a:rPr>
              <a:t>Καταχώρηση</a:t>
            </a:r>
            <a:br>
              <a:rPr lang="el-GR" altLang="el-GR" sz="3600" b="1" dirty="0">
                <a:solidFill>
                  <a:schemeClr val="tx1"/>
                </a:solidFill>
              </a:rPr>
            </a:br>
            <a:r>
              <a:rPr lang="el-GR" altLang="el-GR" sz="3200" u="none" dirty="0">
                <a:solidFill>
                  <a:schemeClr val="tx1"/>
                </a:solidFill>
              </a:rPr>
              <a:t>Οι αγορές αγαθών και υπηρεσιών πρέπει να </a:t>
            </a:r>
            <a:r>
              <a:rPr lang="el-GR" altLang="el-GR" sz="3200" b="1" u="none" dirty="0">
                <a:solidFill>
                  <a:schemeClr val="tx1"/>
                </a:solidFill>
              </a:rPr>
              <a:t>καταχωρούνται</a:t>
            </a:r>
            <a:r>
              <a:rPr lang="el-GR" altLang="el-GR" sz="3200" u="none" dirty="0">
                <a:solidFill>
                  <a:schemeClr val="tx1"/>
                </a:solidFill>
              </a:rPr>
              <a:t> </a:t>
            </a:r>
            <a:r>
              <a:rPr lang="el-GR" altLang="el-GR" sz="3200" b="1" u="none" dirty="0">
                <a:solidFill>
                  <a:schemeClr val="tx1"/>
                </a:solidFill>
              </a:rPr>
              <a:t>έγκαιρα</a:t>
            </a:r>
            <a:r>
              <a:rPr lang="el-GR" altLang="el-GR" sz="3200" u="none" dirty="0">
                <a:solidFill>
                  <a:schemeClr val="tx1"/>
                </a:solidFill>
              </a:rPr>
              <a:t> και </a:t>
            </a:r>
            <a:r>
              <a:rPr lang="el-GR" altLang="el-GR" sz="3200" b="1" u="none" dirty="0">
                <a:solidFill>
                  <a:schemeClr val="tx1"/>
                </a:solidFill>
              </a:rPr>
              <a:t>ορθά</a:t>
            </a:r>
            <a:r>
              <a:rPr lang="el-GR" altLang="el-GR" sz="3200" u="none" dirty="0">
                <a:solidFill>
                  <a:schemeClr val="tx1"/>
                </a:solidFill>
              </a:rPr>
              <a:t> και το σύστημα προμηθευτών να απεικονίζει τις </a:t>
            </a:r>
            <a:r>
              <a:rPr lang="el-GR" altLang="el-GR" sz="3200" b="1" u="none" dirty="0">
                <a:solidFill>
                  <a:schemeClr val="tx1"/>
                </a:solidFill>
              </a:rPr>
              <a:t>πραγματικές</a:t>
            </a:r>
            <a:r>
              <a:rPr lang="el-GR" altLang="el-GR" sz="3200" u="none" dirty="0">
                <a:solidFill>
                  <a:schemeClr val="tx1"/>
                </a:solidFill>
              </a:rPr>
              <a:t> </a:t>
            </a:r>
            <a:r>
              <a:rPr lang="el-GR" altLang="el-GR" sz="3200" b="1" u="none" dirty="0">
                <a:solidFill>
                  <a:schemeClr val="tx1"/>
                </a:solidFill>
              </a:rPr>
              <a:t>υποχρεώσεις</a:t>
            </a:r>
            <a:r>
              <a:rPr lang="el-GR" altLang="el-GR" sz="3200" u="none" dirty="0">
                <a:solidFill>
                  <a:schemeClr val="tx1"/>
                </a:solidFill>
              </a:rPr>
              <a:t> της εταιρείας.</a:t>
            </a:r>
            <a:br>
              <a:rPr lang="el-GR" altLang="el-GR" sz="3200" u="none" dirty="0">
                <a:solidFill>
                  <a:schemeClr val="tx1"/>
                </a:solidFill>
              </a:rPr>
            </a:br>
            <a:endParaRPr lang="el-GR" altLang="el-GR" sz="3200" u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78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26608-F08B-4F8D-A7DA-34571FDCFBB5}" type="slidenum">
              <a:rPr lang="el-GR" altLang="el-GR"/>
              <a:pPr/>
              <a:t>16</a:t>
            </a:fld>
            <a:endParaRPr lang="el-GR" altLang="el-GR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784"/>
            <a:ext cx="8229600" cy="100811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l-GR" altLang="el-GR" sz="3200" b="1" dirty="0">
                <a:solidFill>
                  <a:schemeClr val="tx1"/>
                </a:solidFill>
              </a:rPr>
              <a:t>ΚΥΚΛΟΣ ΑΓΟΡΩΝ </a:t>
            </a:r>
            <a:br>
              <a:rPr lang="el-GR" altLang="el-GR" sz="3200" b="1" dirty="0">
                <a:solidFill>
                  <a:schemeClr val="tx1"/>
                </a:solidFill>
              </a:rPr>
            </a:br>
            <a:r>
              <a:rPr lang="el-GR" altLang="el-GR" sz="3200" b="1" dirty="0">
                <a:solidFill>
                  <a:schemeClr val="tx1"/>
                </a:solidFill>
              </a:rPr>
              <a:t>ΣΤΑΔΙΟ 5ο</a:t>
            </a:r>
            <a:r>
              <a:rPr lang="en-US" altLang="el-GR" sz="3200" b="1" dirty="0">
                <a:solidFill>
                  <a:schemeClr val="tx1"/>
                </a:solidFill>
              </a:rPr>
              <a:t>:</a:t>
            </a:r>
            <a:r>
              <a:rPr lang="el-GR" altLang="el-GR" sz="3200" b="1" dirty="0">
                <a:solidFill>
                  <a:schemeClr val="tx1"/>
                </a:solidFill>
              </a:rPr>
              <a:t> ΚΑΤΑΧΩΡΗΣΗ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endParaRPr lang="el-GR" altLang="el-GR" sz="2000" dirty="0"/>
          </a:p>
          <a:p>
            <a:pPr algn="just"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dirty="0"/>
              <a:t>Καταχώρηση μόνο εγκεκριμένων αγορών</a:t>
            </a:r>
          </a:p>
          <a:p>
            <a:pPr algn="just">
              <a:lnSpc>
                <a:spcPct val="90000"/>
              </a:lnSpc>
              <a:buClr>
                <a:schemeClr val="tx2"/>
              </a:buClr>
            </a:pPr>
            <a:endParaRPr lang="el-GR" altLang="el-GR" sz="2000" dirty="0"/>
          </a:p>
          <a:p>
            <a:pPr algn="just"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dirty="0"/>
              <a:t>Χρησιμοποίηση καταλλήλων λογαριασμών μέσα στα πλαίσια του Ελληνικού Γενικού Λογιστικού Σχεδίου (ΕΓΛΣ) και ανάπτυξη σχετικών εγγραφών οδηγιών σε επαρκή λεπτομέρεια</a:t>
            </a:r>
          </a:p>
          <a:p>
            <a:pPr algn="just">
              <a:lnSpc>
                <a:spcPct val="90000"/>
              </a:lnSpc>
              <a:buClr>
                <a:schemeClr val="tx2"/>
              </a:buClr>
            </a:pPr>
            <a:endParaRPr lang="el-GR" altLang="el-GR" sz="2000" dirty="0"/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dirty="0"/>
              <a:t>Χρησιμοποίηση τυποποιημένων λογιστικών εγγράφων</a:t>
            </a:r>
          </a:p>
          <a:p>
            <a:pPr>
              <a:lnSpc>
                <a:spcPct val="90000"/>
              </a:lnSpc>
              <a:buClr>
                <a:schemeClr val="tx2"/>
              </a:buClr>
            </a:pPr>
            <a:endParaRPr lang="el-GR" altLang="el-GR" sz="2000" dirty="0"/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dirty="0"/>
              <a:t>Διαδικασίες εξασφάλισης ότι οι συναλλαγές καταχωρούνται στην πρέπουσα λογιστική περίοδο (</a:t>
            </a:r>
            <a:r>
              <a:rPr lang="en-US" altLang="el-GR" sz="2000" dirty="0"/>
              <a:t>cut off)</a:t>
            </a:r>
            <a:endParaRPr lang="el-GR" altLang="el-GR" sz="2000" dirty="0"/>
          </a:p>
          <a:p>
            <a:pPr>
              <a:lnSpc>
                <a:spcPct val="90000"/>
              </a:lnSpc>
              <a:buClr>
                <a:schemeClr val="tx2"/>
              </a:buClr>
            </a:pPr>
            <a:endParaRPr lang="el-GR" altLang="el-GR" sz="2000" dirty="0"/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dirty="0"/>
              <a:t>Χρησιμοποίηση </a:t>
            </a:r>
            <a:r>
              <a:rPr lang="el-GR" altLang="el-GR" sz="2000" dirty="0" err="1"/>
              <a:t>προαριθμημένων</a:t>
            </a:r>
            <a:r>
              <a:rPr lang="el-GR" altLang="el-GR" sz="2000" dirty="0"/>
              <a:t> εντύπων</a:t>
            </a:r>
          </a:p>
        </p:txBody>
      </p:sp>
    </p:spTree>
    <p:extLst>
      <p:ext uri="{BB962C8B-B14F-4D97-AF65-F5344CB8AC3E}">
        <p14:creationId xmlns:p14="http://schemas.microsoft.com/office/powerpoint/2010/main" val="53339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 autoUpdateAnimBg="0"/>
      <p:bldP spid="3174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D535-A463-4CD6-AD6A-8965C438C00F}" type="slidenum">
              <a:rPr lang="el-GR" altLang="el-GR"/>
              <a:pPr/>
              <a:t>17</a:t>
            </a:fld>
            <a:endParaRPr lang="el-GR" altLang="el-GR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784"/>
            <a:ext cx="8229600" cy="100811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l-GR" altLang="el-GR" sz="3200" b="1">
                <a:solidFill>
                  <a:schemeClr val="tx1"/>
                </a:solidFill>
              </a:rPr>
              <a:t>ΚΥΚΛΟΣ ΑΓΟΡΩΝ </a:t>
            </a:r>
            <a:br>
              <a:rPr lang="el-GR" altLang="el-GR" sz="3200" b="1">
                <a:solidFill>
                  <a:schemeClr val="tx1"/>
                </a:solidFill>
              </a:rPr>
            </a:br>
            <a:r>
              <a:rPr lang="el-GR" altLang="el-GR" sz="3200" b="1">
                <a:solidFill>
                  <a:schemeClr val="tx1"/>
                </a:solidFill>
              </a:rPr>
              <a:t>ΣΤΑΔΙΟ 5ο</a:t>
            </a:r>
            <a:r>
              <a:rPr lang="en-US" altLang="el-GR" sz="3200" b="1">
                <a:solidFill>
                  <a:schemeClr val="tx1"/>
                </a:solidFill>
              </a:rPr>
              <a:t>:</a:t>
            </a:r>
            <a:r>
              <a:rPr lang="el-GR" altLang="el-GR" sz="3200" b="1">
                <a:solidFill>
                  <a:schemeClr val="tx1"/>
                </a:solidFill>
              </a:rPr>
              <a:t> ΚΑΤΑΧΩΡΗΣΗ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 sz="2000" dirty="0"/>
          </a:p>
          <a:p>
            <a:pPr>
              <a:buClr>
                <a:schemeClr val="tx2"/>
              </a:buClr>
            </a:pPr>
            <a:r>
              <a:rPr lang="el-GR" altLang="el-GR" sz="2000" dirty="0"/>
              <a:t>Ενημέρωση των καρτελών αποθήκης βάσει των παραστατικών διακίνησης.</a:t>
            </a:r>
          </a:p>
          <a:p>
            <a:pPr algn="just">
              <a:buClr>
                <a:schemeClr val="tx2"/>
              </a:buClr>
            </a:pPr>
            <a:r>
              <a:rPr lang="el-GR" altLang="el-GR" sz="2000" dirty="0"/>
              <a:t>Σφραγίδα «καταχωρήθηκε» επί των παραστατικών ώστε να αποφευχθεί </a:t>
            </a:r>
            <a:r>
              <a:rPr lang="el-GR" altLang="el-GR" sz="2000" dirty="0" err="1"/>
              <a:t>διπλοκαταχώρηση</a:t>
            </a:r>
            <a:r>
              <a:rPr lang="el-GR" altLang="el-GR" sz="2000" dirty="0"/>
              <a:t>.</a:t>
            </a:r>
          </a:p>
          <a:p>
            <a:pPr algn="just">
              <a:buClr>
                <a:schemeClr val="tx2"/>
              </a:buClr>
            </a:pPr>
            <a:r>
              <a:rPr lang="el-GR" altLang="el-GR" sz="2000" dirty="0"/>
              <a:t>Έλεγχος της εγγραφής από τον υπάλληλο που την πραγματοποίησε μέσω της εκτύπωσης πρωτοκόλλου εγγραφής.</a:t>
            </a:r>
          </a:p>
          <a:p>
            <a:pPr algn="just">
              <a:buClr>
                <a:schemeClr val="tx2"/>
              </a:buClr>
            </a:pPr>
            <a:r>
              <a:rPr lang="el-GR" altLang="el-GR" sz="2000" dirty="0"/>
              <a:t>Τήρηση ημερολογίων αγορών, ταμείου </a:t>
            </a:r>
            <a:r>
              <a:rPr lang="el-GR" altLang="el-GR" sz="2000" dirty="0" err="1"/>
              <a:t>κλπ</a:t>
            </a:r>
            <a:endParaRPr lang="el-GR" altLang="el-GR" sz="2000" dirty="0"/>
          </a:p>
          <a:p>
            <a:pPr algn="just">
              <a:buClr>
                <a:schemeClr val="tx2"/>
              </a:buClr>
            </a:pPr>
            <a:r>
              <a:rPr lang="el-GR" altLang="el-GR" sz="2000" dirty="0"/>
              <a:t>Περιοδική συμφωνία των οφειλόμενων σε προμηθευτές ποσών με καταστάσεις λογαριασμών εκδόσεως των προμηθευτών</a:t>
            </a:r>
          </a:p>
        </p:txBody>
      </p:sp>
    </p:spTree>
    <p:extLst>
      <p:ext uri="{BB962C8B-B14F-4D97-AF65-F5344CB8AC3E}">
        <p14:creationId xmlns:p14="http://schemas.microsoft.com/office/powerpoint/2010/main" val="371448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 autoUpdateAnimBg="0"/>
      <p:bldP spid="3277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2E56A-1C58-4BDE-90AA-568541D301CD}" type="slidenum">
              <a:rPr lang="el-GR" altLang="el-GR"/>
              <a:pPr/>
              <a:t>18</a:t>
            </a:fld>
            <a:endParaRPr lang="el-GR" altLang="el-GR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784"/>
            <a:ext cx="8229600" cy="86409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l-GR" altLang="el-GR" sz="3200" b="1" dirty="0">
                <a:solidFill>
                  <a:schemeClr val="tx1"/>
                </a:solidFill>
              </a:rPr>
              <a:t>ΚΥΚΛΟΣ ΑΓΟΡΩΝ </a:t>
            </a:r>
            <a:br>
              <a:rPr lang="el-GR" altLang="el-GR" sz="3200" b="1" dirty="0">
                <a:solidFill>
                  <a:schemeClr val="tx1"/>
                </a:solidFill>
              </a:rPr>
            </a:br>
            <a:r>
              <a:rPr lang="el-GR" altLang="el-GR" sz="3200" b="1" dirty="0">
                <a:solidFill>
                  <a:schemeClr val="tx1"/>
                </a:solidFill>
              </a:rPr>
              <a:t>ΣΤΑΔΙΟ 5ο</a:t>
            </a:r>
            <a:r>
              <a:rPr lang="en-US" altLang="el-GR" sz="3200" b="1" dirty="0">
                <a:solidFill>
                  <a:schemeClr val="tx1"/>
                </a:solidFill>
              </a:rPr>
              <a:t>:</a:t>
            </a:r>
            <a:r>
              <a:rPr lang="el-GR" altLang="el-GR" sz="3200" b="1" dirty="0">
                <a:solidFill>
                  <a:schemeClr val="tx1"/>
                </a:solidFill>
              </a:rPr>
              <a:t> ΚΑΤΑΧΩΡΗΣΗ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32888"/>
            <a:ext cx="8229600" cy="4325112"/>
          </a:xfrm>
        </p:spPr>
        <p:txBody>
          <a:bodyPr/>
          <a:lstStyle/>
          <a:p>
            <a:pPr algn="just">
              <a:buClr>
                <a:schemeClr val="tx2"/>
              </a:buClr>
            </a:pPr>
            <a:r>
              <a:rPr lang="el-GR" altLang="el-GR" sz="2000" dirty="0"/>
              <a:t>Περιοδική συμφωνία των υποχρεώσεων της επιχείρησης προς το Δημόσιο (φόροι </a:t>
            </a:r>
            <a:r>
              <a:rPr lang="el-GR" altLang="el-GR" sz="2000" dirty="0" err="1"/>
              <a:t>κλπ</a:t>
            </a:r>
            <a:r>
              <a:rPr lang="el-GR" altLang="el-GR" sz="2000" dirty="0"/>
              <a:t>) και τους φορείς κοινωνικής ασφάλισης</a:t>
            </a:r>
          </a:p>
          <a:p>
            <a:pPr algn="just">
              <a:buClr>
                <a:schemeClr val="tx2"/>
              </a:buClr>
            </a:pPr>
            <a:endParaRPr lang="el-GR" altLang="el-GR" sz="2000" dirty="0"/>
          </a:p>
          <a:p>
            <a:pPr algn="just">
              <a:buClr>
                <a:schemeClr val="tx2"/>
              </a:buClr>
            </a:pPr>
            <a:r>
              <a:rPr lang="el-GR" altLang="el-GR" sz="2000" dirty="0"/>
              <a:t>Τακτική συμφωνία των τραπεζικών λογαριασμών της επιχείρησης</a:t>
            </a:r>
          </a:p>
          <a:p>
            <a:pPr algn="just">
              <a:buClr>
                <a:schemeClr val="tx2"/>
              </a:buClr>
            </a:pPr>
            <a:endParaRPr lang="el-GR" altLang="el-GR" sz="2000" dirty="0"/>
          </a:p>
          <a:p>
            <a:pPr>
              <a:buClr>
                <a:schemeClr val="tx2"/>
              </a:buClr>
            </a:pPr>
            <a:r>
              <a:rPr lang="el-GR" altLang="el-GR" sz="2000" dirty="0"/>
              <a:t>Περιοδική συμφωνία των αναλυτικών καθολικών με το γενικό καθολικό</a:t>
            </a:r>
          </a:p>
          <a:p>
            <a:pPr algn="just">
              <a:buClr>
                <a:schemeClr val="tx2"/>
              </a:buClr>
            </a:pPr>
            <a:endParaRPr lang="el-GR" altLang="el-GR" sz="2000" dirty="0"/>
          </a:p>
          <a:p>
            <a:pPr>
              <a:buClr>
                <a:schemeClr val="tx2"/>
              </a:buClr>
            </a:pPr>
            <a:r>
              <a:rPr lang="el-GR" altLang="el-GR" sz="2000" dirty="0"/>
              <a:t>Ανεξάρτητη και άμεση διερεύνηση των παραπόνων προμηθευτών</a:t>
            </a:r>
          </a:p>
          <a:p>
            <a:pPr>
              <a:buClr>
                <a:schemeClr val="tx2"/>
              </a:buClr>
            </a:pPr>
            <a:endParaRPr lang="el-GR" altLang="el-GR" sz="2000" dirty="0"/>
          </a:p>
          <a:p>
            <a:pPr>
              <a:buClr>
                <a:schemeClr val="tx2"/>
              </a:buClr>
            </a:pPr>
            <a:r>
              <a:rPr lang="el-GR" altLang="el-GR" sz="2000" dirty="0"/>
              <a:t>Διερεύνηση τυχόν χρεωστικών υπολοίπων προμηθευτών</a:t>
            </a:r>
          </a:p>
        </p:txBody>
      </p:sp>
    </p:spTree>
    <p:extLst>
      <p:ext uri="{BB962C8B-B14F-4D97-AF65-F5344CB8AC3E}">
        <p14:creationId xmlns:p14="http://schemas.microsoft.com/office/powerpoint/2010/main" val="249413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 autoUpdateAnimBg="0"/>
      <p:bldP spid="3584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8590-FDFB-4B1A-8823-9A4D17F32A76}" type="slidenum">
              <a:rPr lang="el-GR" altLang="el-GR"/>
              <a:pPr/>
              <a:t>19</a:t>
            </a:fld>
            <a:endParaRPr lang="el-GR" altLang="el-GR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784"/>
            <a:ext cx="8229600" cy="86409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l-GR" altLang="el-GR" sz="3200" b="1" dirty="0">
                <a:solidFill>
                  <a:schemeClr val="tx1"/>
                </a:solidFill>
              </a:rPr>
              <a:t>ΚΥΚΛΟΣ ΑΓΟΡΩΝ </a:t>
            </a:r>
            <a:br>
              <a:rPr lang="el-GR" altLang="el-GR" sz="3200" b="1" dirty="0">
                <a:solidFill>
                  <a:schemeClr val="tx1"/>
                </a:solidFill>
              </a:rPr>
            </a:br>
            <a:r>
              <a:rPr lang="el-GR" altLang="el-GR" sz="3200" b="1" dirty="0">
                <a:solidFill>
                  <a:schemeClr val="tx1"/>
                </a:solidFill>
              </a:rPr>
              <a:t>ΣΤΑΔΙΟ 5ο</a:t>
            </a:r>
            <a:r>
              <a:rPr lang="en-US" altLang="el-GR" sz="3200" b="1" dirty="0">
                <a:solidFill>
                  <a:schemeClr val="tx1"/>
                </a:solidFill>
              </a:rPr>
              <a:t>:</a:t>
            </a:r>
            <a:r>
              <a:rPr lang="el-GR" altLang="el-GR" sz="3200" b="1" dirty="0">
                <a:solidFill>
                  <a:schemeClr val="tx1"/>
                </a:solidFill>
              </a:rPr>
              <a:t> ΚΑΤΑΧΩΡΗΣΗ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 sz="2000"/>
          </a:p>
          <a:p>
            <a:endParaRPr lang="el-GR" altLang="el-GR" sz="2000"/>
          </a:p>
          <a:p>
            <a:endParaRPr lang="el-GR" altLang="el-GR" sz="2000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609600" y="2492896"/>
            <a:ext cx="8077200" cy="357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Tx/>
              <a:buChar char="•"/>
            </a:pPr>
            <a:r>
              <a:rPr lang="el-GR" altLang="el-GR" sz="2000" dirty="0"/>
              <a:t>Τακτική συμφωνία των λογαριασμών προμηθευτών από πρόσωπα ανεξάρτητα των υπευθύνων αγορών και των επιφορτισμένων με την τήρηση των λογαριασμών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Tx/>
              <a:buChar char="•"/>
            </a:pPr>
            <a:r>
              <a:rPr lang="el-GR" altLang="el-GR" sz="2000" dirty="0"/>
              <a:t>Διαδικασίες εξασφάλισης της </a:t>
            </a:r>
            <a:r>
              <a:rPr lang="el-GR" altLang="el-GR" sz="2000" dirty="0" err="1"/>
              <a:t>λογιστικοποίησης</a:t>
            </a:r>
            <a:r>
              <a:rPr lang="el-GR" altLang="el-GR" sz="2000" dirty="0"/>
              <a:t> των συναλλαγών όταν η παράδοση των εμπορευμάτων / υπηρεσιών διενεργείται </a:t>
            </a:r>
            <a:r>
              <a:rPr lang="el-GR" altLang="el-GR" sz="2000" dirty="0" err="1"/>
              <a:t>κατ’ευθείαν</a:t>
            </a:r>
            <a:r>
              <a:rPr lang="el-GR" altLang="el-GR" sz="2000" dirty="0"/>
              <a:t> από τον προμηθευτή σε πελάτη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Tx/>
              <a:buChar char="•"/>
            </a:pPr>
            <a:r>
              <a:rPr lang="el-GR" altLang="el-GR" sz="2000" dirty="0"/>
              <a:t>Έγκριση για την προσαρμογή των πληρωτέων σε προμηθευτές ποσών στην περίπτωση ειδικών ρυθμίσεων (</a:t>
            </a:r>
            <a:r>
              <a:rPr lang="el-GR" altLang="el-GR" sz="2000" dirty="0" err="1"/>
              <a:t>π.χ</a:t>
            </a:r>
            <a:r>
              <a:rPr lang="el-GR" altLang="el-GR" sz="2000" dirty="0"/>
              <a:t> . κατά τον συμψηφισμό απαιτήσεων και υποχρεώσεων)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tx2"/>
              </a:buClr>
              <a:buFontTx/>
              <a:buChar char="•"/>
            </a:pPr>
            <a:r>
              <a:rPr lang="el-GR" altLang="el-GR" sz="2000" dirty="0"/>
              <a:t>Οι περιοδικές συμφωνίες πρέπει να τεκμηριώνονται γραπτώς και να υπογράφονται από τον αρμόδιο υπάλληλο.</a:t>
            </a:r>
          </a:p>
        </p:txBody>
      </p:sp>
    </p:spTree>
    <p:extLst>
      <p:ext uri="{BB962C8B-B14F-4D97-AF65-F5344CB8AC3E}">
        <p14:creationId xmlns:p14="http://schemas.microsoft.com/office/powerpoint/2010/main" val="366698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nimBg="1" autoUpdateAnimBg="0"/>
      <p:bldP spid="430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A4576-BA1F-42DB-B65F-17474891801C}" type="slidenum">
              <a:rPr lang="el-GR" altLang="el-GR"/>
              <a:pPr/>
              <a:t>2</a:t>
            </a:fld>
            <a:endParaRPr lang="el-GR" altLang="el-G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556792"/>
            <a:ext cx="8229600" cy="869032"/>
          </a:xfrm>
          <a:solidFill>
            <a:schemeClr val="tx2">
              <a:lumMod val="60000"/>
              <a:lumOff val="40000"/>
            </a:schemeClr>
          </a:solidFill>
          <a:ln/>
        </p:spPr>
        <p:txBody>
          <a:bodyPr>
            <a:normAutofit fontScale="90000"/>
          </a:bodyPr>
          <a:lstStyle/>
          <a:p>
            <a:r>
              <a:rPr lang="el-GR" altLang="el-GR" sz="3200" b="1" dirty="0">
                <a:solidFill>
                  <a:schemeClr val="tx1"/>
                </a:solidFill>
              </a:rPr>
              <a:t>ΚΥΚΛΟΣ ΑΓΟΡΩΝ</a:t>
            </a:r>
            <a:br>
              <a:rPr lang="el-GR" altLang="el-GR" sz="3200" b="1" dirty="0">
                <a:solidFill>
                  <a:schemeClr val="tx1"/>
                </a:solidFill>
              </a:rPr>
            </a:br>
            <a:r>
              <a:rPr lang="el-GR" altLang="el-GR" sz="3200" b="1" dirty="0">
                <a:solidFill>
                  <a:schemeClr val="tx1"/>
                </a:solidFill>
              </a:rPr>
              <a:t>Γενικά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8984" y="2492896"/>
            <a:ext cx="7772400" cy="4572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l-GR" altLang="el-GR" sz="2800" b="1" u="sng" dirty="0"/>
              <a:t>Διαμόρφωση πολιτικής και διαδικασιών </a:t>
            </a:r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l-GR" altLang="el-GR" sz="2000" dirty="0"/>
              <a:t>Επιτροπή Αγορών</a:t>
            </a:r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l-GR" altLang="el-GR" sz="2000" dirty="0"/>
              <a:t>Προσδιορισμός επιθυμητού ύψους αποθεμάτων</a:t>
            </a:r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l-GR" altLang="el-GR" sz="2000" dirty="0"/>
              <a:t>Συχνότητα </a:t>
            </a:r>
            <a:r>
              <a:rPr lang="el-GR" altLang="el-GR" sz="2000" dirty="0" err="1"/>
              <a:t>παραγγελιοδοσιών</a:t>
            </a:r>
            <a:r>
              <a:rPr lang="el-GR" altLang="el-GR" sz="2000" dirty="0"/>
              <a:t> </a:t>
            </a:r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l-GR" altLang="el-GR" sz="2000" dirty="0"/>
              <a:t>Μακροπρόθεσμες δεσμεύσεις έναντι προμηθειών</a:t>
            </a:r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l-GR" altLang="el-GR" sz="2000" dirty="0"/>
              <a:t>Υποχρέωση αποκάλυψης συγκρουόμενων συμφερόντων</a:t>
            </a:r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l-GR" altLang="el-GR" sz="2000" dirty="0"/>
              <a:t>Κεφαλαιουχικές δαπάνες </a:t>
            </a:r>
            <a:r>
              <a:rPr lang="en-US" altLang="el-GR" sz="2000" dirty="0"/>
              <a:t>(capital budget)</a:t>
            </a:r>
            <a:endParaRPr lang="el-GR" altLang="el-GR" sz="2000" dirty="0"/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l-GR" altLang="el-GR" sz="2000" dirty="0"/>
              <a:t>Ασυνήθεις αγορές</a:t>
            </a:r>
          </a:p>
          <a:p>
            <a:pPr algn="just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l-GR" altLang="el-GR" sz="2000" dirty="0"/>
              <a:t>Διαδικασία για την διενέργεια αγορών σε έκτακτες περιπτώσεις</a:t>
            </a:r>
          </a:p>
        </p:txBody>
      </p:sp>
    </p:spTree>
    <p:extLst>
      <p:ext uri="{BB962C8B-B14F-4D97-AF65-F5344CB8AC3E}">
        <p14:creationId xmlns:p14="http://schemas.microsoft.com/office/powerpoint/2010/main" val="36570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 autoUpdateAnimBg="0"/>
      <p:bldP spid="205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8001000" cy="3810000"/>
          </a:xfrm>
          <a:solidFill>
            <a:schemeClr val="tx2">
              <a:lumMod val="60000"/>
              <a:lumOff val="40000"/>
            </a:schemeClr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pPr algn="l"/>
            <a:br>
              <a:rPr lang="el-GR" altLang="el-GR" sz="3200" u="none">
                <a:solidFill>
                  <a:schemeClr val="tx1"/>
                </a:solidFill>
              </a:rPr>
            </a:br>
            <a:r>
              <a:rPr lang="el-GR" altLang="el-GR" sz="3200" u="none">
                <a:solidFill>
                  <a:schemeClr val="tx1"/>
                </a:solidFill>
              </a:rPr>
              <a:t> </a:t>
            </a:r>
            <a:r>
              <a:rPr lang="el-GR" altLang="el-GR" sz="3600" b="1">
                <a:solidFill>
                  <a:schemeClr val="tx1"/>
                </a:solidFill>
              </a:rPr>
              <a:t>Πληρωμή Προμηθευτή</a:t>
            </a:r>
            <a:r>
              <a:rPr lang="el-GR" altLang="el-GR" sz="3200" u="none">
                <a:solidFill>
                  <a:schemeClr val="tx1"/>
                </a:solidFill>
              </a:rPr>
              <a:t> </a:t>
            </a:r>
            <a:br>
              <a:rPr lang="en-US" altLang="el-GR" sz="3200" u="none">
                <a:solidFill>
                  <a:schemeClr val="tx1"/>
                </a:solidFill>
              </a:rPr>
            </a:br>
            <a:r>
              <a:rPr lang="el-GR" altLang="el-GR" sz="3200" u="none">
                <a:solidFill>
                  <a:schemeClr val="tx1"/>
                </a:solidFill>
              </a:rPr>
              <a:t>Οι διενεργούμενες πληρωμές πρέπει να καλύπτουν </a:t>
            </a:r>
            <a:r>
              <a:rPr lang="el-GR" altLang="el-GR" sz="3200" b="1" u="none">
                <a:solidFill>
                  <a:schemeClr val="tx1"/>
                </a:solidFill>
              </a:rPr>
              <a:t>πραγματικές</a:t>
            </a:r>
            <a:r>
              <a:rPr lang="el-GR" altLang="el-GR" sz="3200" u="none">
                <a:solidFill>
                  <a:schemeClr val="tx1"/>
                </a:solidFill>
              </a:rPr>
              <a:t> </a:t>
            </a:r>
            <a:r>
              <a:rPr lang="el-GR" altLang="el-GR" sz="3200" b="1" u="none">
                <a:solidFill>
                  <a:schemeClr val="tx1"/>
                </a:solidFill>
              </a:rPr>
              <a:t>υποχρεώσεις</a:t>
            </a:r>
            <a:r>
              <a:rPr lang="el-GR" altLang="el-GR" sz="3200" u="none">
                <a:solidFill>
                  <a:schemeClr val="tx1"/>
                </a:solidFill>
              </a:rPr>
              <a:t>.  Πληρωμές πρέπει να διενεργούνται από </a:t>
            </a:r>
            <a:r>
              <a:rPr lang="el-GR" altLang="el-GR" sz="3200" b="1" u="none">
                <a:solidFill>
                  <a:schemeClr val="tx1"/>
                </a:solidFill>
              </a:rPr>
              <a:t>εξουσιοδοτημένα</a:t>
            </a:r>
            <a:r>
              <a:rPr lang="el-GR" altLang="el-GR" sz="3200" u="none">
                <a:solidFill>
                  <a:schemeClr val="tx1"/>
                </a:solidFill>
              </a:rPr>
              <a:t> πρόσωπα μόνο σε σχέση με </a:t>
            </a:r>
            <a:r>
              <a:rPr lang="el-GR" altLang="el-GR" sz="3200" b="1" u="none">
                <a:solidFill>
                  <a:schemeClr val="tx1"/>
                </a:solidFill>
              </a:rPr>
              <a:t>εγκεκριμένες</a:t>
            </a:r>
            <a:r>
              <a:rPr lang="el-GR" altLang="el-GR" sz="3200" u="none">
                <a:solidFill>
                  <a:schemeClr val="tx1"/>
                </a:solidFill>
              </a:rPr>
              <a:t> </a:t>
            </a:r>
            <a:r>
              <a:rPr lang="el-GR" altLang="el-GR" sz="3200" b="1" u="none">
                <a:solidFill>
                  <a:schemeClr val="tx1"/>
                </a:solidFill>
              </a:rPr>
              <a:t>δαπάνες</a:t>
            </a:r>
            <a:r>
              <a:rPr lang="el-GR" altLang="el-GR" sz="3200" u="none">
                <a:solidFill>
                  <a:schemeClr val="tx1"/>
                </a:solidFill>
              </a:rPr>
              <a:t>.</a:t>
            </a:r>
            <a:br>
              <a:rPr lang="el-GR" altLang="el-GR" sz="3200" u="none">
                <a:solidFill>
                  <a:schemeClr val="tx1"/>
                </a:solidFill>
              </a:rPr>
            </a:br>
            <a:endParaRPr lang="el-GR" altLang="el-GR" sz="3200" u="non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22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34DF-C16D-4367-A68D-E4520B98CB71}" type="slidenum">
              <a:rPr lang="el-GR" altLang="el-GR"/>
              <a:pPr/>
              <a:t>21</a:t>
            </a:fld>
            <a:endParaRPr lang="el-GR" altLang="el-G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784"/>
            <a:ext cx="8229600" cy="936104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l-GR" altLang="el-GR" sz="3200" b="1" dirty="0">
                <a:solidFill>
                  <a:schemeClr val="tx1"/>
                </a:solidFill>
              </a:rPr>
              <a:t>ΚΥΚΛΟΣ ΑΓΟΡΩΝ </a:t>
            </a:r>
            <a:br>
              <a:rPr lang="el-GR" altLang="el-GR" sz="3200" b="1" dirty="0">
                <a:solidFill>
                  <a:schemeClr val="tx1"/>
                </a:solidFill>
              </a:rPr>
            </a:br>
            <a:r>
              <a:rPr lang="el-GR" altLang="el-GR" sz="3200" b="1" dirty="0">
                <a:solidFill>
                  <a:schemeClr val="tx1"/>
                </a:solidFill>
              </a:rPr>
              <a:t>ΣΤΑΔΙΟ 6ο</a:t>
            </a:r>
            <a:r>
              <a:rPr lang="en-US" altLang="el-GR" sz="3200" b="1" dirty="0">
                <a:solidFill>
                  <a:schemeClr val="tx1"/>
                </a:solidFill>
              </a:rPr>
              <a:t>:ΠΛΗΡΩΜΗ</a:t>
            </a:r>
            <a:r>
              <a:rPr lang="el-GR" altLang="el-GR" sz="3200" b="1" dirty="0">
                <a:solidFill>
                  <a:schemeClr val="tx1"/>
                </a:solidFill>
              </a:rPr>
              <a:t> </a:t>
            </a:r>
            <a:r>
              <a:rPr lang="en-US" altLang="el-GR" sz="3200" b="1" dirty="0">
                <a:solidFill>
                  <a:schemeClr val="tx1"/>
                </a:solidFill>
              </a:rPr>
              <a:t>ΠΡΟΜΗΘΕΥΤΗ</a:t>
            </a:r>
            <a:endParaRPr lang="el-GR" altLang="el-GR" sz="3200" b="1" dirty="0">
              <a:solidFill>
                <a:schemeClr val="tx1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l-GR" altLang="el-GR" sz="2000" dirty="0"/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dirty="0"/>
              <a:t>Αίτηση έκδοσης επιταγής/ πληρωμής.</a:t>
            </a:r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dirty="0"/>
              <a:t>Λίστα τιμολογίων προς πληρωμή.</a:t>
            </a:r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dirty="0"/>
              <a:t>Χρονολογική ανάλυση υπολοίπων πελατών (</a:t>
            </a:r>
            <a:r>
              <a:rPr lang="en-US" altLang="el-GR" sz="2000" dirty="0"/>
              <a:t>ageing analysis)</a:t>
            </a:r>
            <a:endParaRPr lang="el-GR" altLang="el-GR" sz="2000" dirty="0"/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dirty="0"/>
              <a:t>Επισκόπηση των δικαιολογητικών αγοράς (πρωτότυπο τιμολόγιο-δελτίο αποστολής, εντολή παραγγελίας, δελτίο παραλαβής) πριν από τη διενέργεια της πληρωμής.</a:t>
            </a:r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dirty="0"/>
              <a:t>Σαφείς διαδικασίες για την καταχώρηση και πληρωμή αντιγράφων τιμολογίων σε περίπτωση απώλειας των πρωτοτύπων</a:t>
            </a:r>
          </a:p>
          <a:p>
            <a:pPr>
              <a:lnSpc>
                <a:spcPct val="90000"/>
              </a:lnSpc>
              <a:buClr>
                <a:schemeClr val="tx2"/>
              </a:buClr>
            </a:pPr>
            <a:r>
              <a:rPr lang="el-GR" altLang="el-GR" sz="2000" dirty="0"/>
              <a:t>Ανεξαρτησία των εχόντων δικαίωμα υπογραφής επιταγών από τους εμπλεκόμενους στην διαδικασία αγορών (έγκριση, εκτέλεση και </a:t>
            </a:r>
            <a:r>
              <a:rPr lang="el-GR" altLang="el-GR" sz="2000" dirty="0" err="1"/>
              <a:t>λογιστικοποίηση</a:t>
            </a:r>
            <a:r>
              <a:rPr lang="el-GR" altLang="el-GR" sz="2000" dirty="0"/>
              <a:t>  αγοράς)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2000" dirty="0"/>
              <a:t>	</a:t>
            </a:r>
          </a:p>
          <a:p>
            <a:pPr algn="just">
              <a:lnSpc>
                <a:spcPct val="90000"/>
              </a:lnSpc>
            </a:pPr>
            <a:endParaRPr lang="el-GR" altLang="el-GR" sz="2000" dirty="0"/>
          </a:p>
        </p:txBody>
      </p:sp>
    </p:spTree>
    <p:extLst>
      <p:ext uri="{BB962C8B-B14F-4D97-AF65-F5344CB8AC3E}">
        <p14:creationId xmlns:p14="http://schemas.microsoft.com/office/powerpoint/2010/main" val="263571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 autoUpdateAnimBg="0"/>
      <p:bldP spid="3379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E086-57F8-46A7-8B17-929200096EA0}" type="slidenum">
              <a:rPr lang="el-GR" altLang="el-GR"/>
              <a:pPr/>
              <a:t>22</a:t>
            </a:fld>
            <a:endParaRPr lang="el-GR" altLang="el-GR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784"/>
            <a:ext cx="8229600" cy="100811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l-GR" altLang="el-GR" sz="3200" b="1" dirty="0">
                <a:solidFill>
                  <a:schemeClr val="tx1"/>
                </a:solidFill>
              </a:rPr>
              <a:t>ΚΥΚΛΟΣ ΑΓΟΡΩΝ </a:t>
            </a:r>
            <a:br>
              <a:rPr lang="el-GR" altLang="el-GR" sz="3200" b="1" dirty="0">
                <a:solidFill>
                  <a:schemeClr val="tx1"/>
                </a:solidFill>
              </a:rPr>
            </a:br>
            <a:r>
              <a:rPr lang="el-GR" altLang="el-GR" sz="3200" b="1" dirty="0">
                <a:solidFill>
                  <a:schemeClr val="tx1"/>
                </a:solidFill>
              </a:rPr>
              <a:t>ΣΤΑΔΙΟ 6ο</a:t>
            </a:r>
            <a:r>
              <a:rPr lang="en-US" altLang="el-GR" sz="3200" b="1" dirty="0">
                <a:solidFill>
                  <a:schemeClr val="tx1"/>
                </a:solidFill>
              </a:rPr>
              <a:t>:ΠΛΗΡΩΜΗ</a:t>
            </a:r>
            <a:r>
              <a:rPr lang="el-GR" altLang="el-GR" sz="3200" b="1" dirty="0">
                <a:solidFill>
                  <a:schemeClr val="tx1"/>
                </a:solidFill>
              </a:rPr>
              <a:t> </a:t>
            </a:r>
            <a:r>
              <a:rPr lang="en-US" altLang="el-GR" sz="3200" b="1" dirty="0">
                <a:solidFill>
                  <a:schemeClr val="tx1"/>
                </a:solidFill>
              </a:rPr>
              <a:t>ΠΡΟΜΗΘΕΥΤΗ</a:t>
            </a:r>
            <a:endParaRPr lang="el-GR" altLang="el-GR" sz="3200" b="1" dirty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 sz="2000" dirty="0"/>
          </a:p>
          <a:p>
            <a:pPr>
              <a:buClr>
                <a:schemeClr val="tx2"/>
              </a:buClr>
            </a:pPr>
            <a:r>
              <a:rPr lang="el-GR" altLang="el-GR" sz="2000" dirty="0"/>
              <a:t>Σφράγιση των τιμολογίων αγοράς και των παρεμφερών δικαιολογητικών κατά την πληρωμή τους με την ένδειξη «εξοφληθεί» και αναγραφή του αριθμού της σχετικής επιταγής και της ημερομηνίας εξόφλησης (προκειμένου να αποφευχθεί </a:t>
            </a:r>
            <a:r>
              <a:rPr lang="el-GR" altLang="el-GR" sz="2000" dirty="0" err="1"/>
              <a:t>διπλοπληρωμή</a:t>
            </a:r>
            <a:r>
              <a:rPr lang="el-GR" altLang="el-GR" sz="2000" dirty="0"/>
              <a:t>)</a:t>
            </a:r>
          </a:p>
          <a:p>
            <a:pPr>
              <a:buClr>
                <a:schemeClr val="tx2"/>
              </a:buClr>
            </a:pPr>
            <a:r>
              <a:rPr lang="el-GR" altLang="el-GR" sz="2000" dirty="0"/>
              <a:t>Η καταχώρηση της πληρωμής δεν πρέπει να γίνεται από τα άτομα που εμπλέκονται στην διαδικασία πληρωμής.</a:t>
            </a:r>
          </a:p>
          <a:p>
            <a:pPr>
              <a:buClr>
                <a:schemeClr val="tx2"/>
              </a:buClr>
            </a:pPr>
            <a:r>
              <a:rPr lang="el-GR" altLang="el-GR" sz="2000" dirty="0"/>
              <a:t>Σφράγιση των παραστατικών πληρωμής κατά την </a:t>
            </a:r>
            <a:r>
              <a:rPr lang="el-GR" altLang="el-GR" sz="2000" dirty="0" err="1"/>
              <a:t>λογιστικοποίηση</a:t>
            </a:r>
            <a:r>
              <a:rPr lang="el-GR" altLang="el-GR" sz="2000" dirty="0"/>
              <a:t> τους με την ένδειξη «καταχωρηθεί» ώστε να αποφευχθεί </a:t>
            </a:r>
            <a:r>
              <a:rPr lang="el-GR" altLang="el-GR" sz="2000" dirty="0" err="1"/>
              <a:t>διπλοκαταχώρηση</a:t>
            </a:r>
            <a:r>
              <a:rPr lang="el-GR" altLang="el-GR" sz="2000" dirty="0"/>
              <a:t>.</a:t>
            </a:r>
          </a:p>
          <a:p>
            <a:endParaRPr lang="el-GR" altLang="el-GR" sz="2000" dirty="0"/>
          </a:p>
        </p:txBody>
      </p:sp>
    </p:spTree>
    <p:extLst>
      <p:ext uri="{BB962C8B-B14F-4D97-AF65-F5344CB8AC3E}">
        <p14:creationId xmlns:p14="http://schemas.microsoft.com/office/powerpoint/2010/main" val="377268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 autoUpdateAnimBg="0"/>
      <p:bldP spid="3481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-180528" y="3573016"/>
            <a:ext cx="81549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/>
            <a:r>
              <a:rPr lang="en-US" altLang="el-GR" sz="4400" dirty="0">
                <a:solidFill>
                  <a:schemeClr val="tx2"/>
                </a:solidFill>
              </a:rPr>
              <a:t>Thank you !!</a:t>
            </a:r>
          </a:p>
        </p:txBody>
      </p:sp>
    </p:spTree>
    <p:extLst>
      <p:ext uri="{BB962C8B-B14F-4D97-AF65-F5344CB8AC3E}">
        <p14:creationId xmlns:p14="http://schemas.microsoft.com/office/powerpoint/2010/main" val="1740226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628CA-D058-4B9D-A64F-839A2F13EA91}" type="slidenum">
              <a:rPr lang="el-GR" altLang="el-GR"/>
              <a:pPr/>
              <a:t>3</a:t>
            </a:fld>
            <a:endParaRPr lang="el-GR" altLang="el-GR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784"/>
            <a:ext cx="8291264" cy="86409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l-GR" altLang="el-GR" sz="3200" b="1">
                <a:solidFill>
                  <a:schemeClr val="tx1"/>
                </a:solidFill>
              </a:rPr>
              <a:t>ΚΥΚΛΟΣ ΑΓΟΡΩΝ </a:t>
            </a:r>
            <a:br>
              <a:rPr lang="el-GR" altLang="el-GR" sz="3200" b="1">
                <a:solidFill>
                  <a:schemeClr val="tx1"/>
                </a:solidFill>
              </a:rPr>
            </a:br>
            <a:r>
              <a:rPr lang="el-GR" altLang="el-GR" sz="3200" b="1">
                <a:solidFill>
                  <a:schemeClr val="tx1"/>
                </a:solidFill>
              </a:rPr>
              <a:t>ΣΤΑΔΙΑ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056" y="2564904"/>
            <a:ext cx="77724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l-GR" altLang="el-GR" sz="2800" b="1" dirty="0"/>
              <a:t>ΣΤΑΔΙΟ 1ο</a:t>
            </a:r>
            <a:r>
              <a:rPr lang="en-US" altLang="el-GR" sz="2800" b="1" dirty="0"/>
              <a:t>:  </a:t>
            </a:r>
            <a:r>
              <a:rPr lang="el-GR" altLang="el-GR" sz="2800" b="1" dirty="0"/>
              <a:t>Αναγνώριση Ανάγκης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b="1" dirty="0"/>
              <a:t>ΣΤΑΔΙΟ 2ο</a:t>
            </a:r>
            <a:r>
              <a:rPr lang="en-US" altLang="el-GR" sz="2800" b="1" dirty="0"/>
              <a:t>:  </a:t>
            </a:r>
            <a:r>
              <a:rPr lang="el-GR" altLang="el-GR" sz="2800" b="1" dirty="0"/>
              <a:t>Επιλογή Προμηθευτή Εντολή 			    Παραγγελίας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b="1" dirty="0"/>
              <a:t>ΣΤΑΔΙΟ 3ο</a:t>
            </a:r>
            <a:r>
              <a:rPr lang="en-US" altLang="el-GR" sz="2800" b="1" dirty="0"/>
              <a:t>:  </a:t>
            </a:r>
            <a:r>
              <a:rPr lang="el-GR" altLang="el-GR" sz="2800" b="1" dirty="0"/>
              <a:t>Παραλαβή Αγαθών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b="1" dirty="0"/>
              <a:t>ΣΤΑΔΙΟ 4ο</a:t>
            </a:r>
            <a:r>
              <a:rPr lang="en-US" altLang="el-GR" sz="2800" b="1" dirty="0"/>
              <a:t>:  </a:t>
            </a:r>
            <a:r>
              <a:rPr lang="el-GR" altLang="el-GR" sz="2800" b="1" dirty="0"/>
              <a:t>Παραλαβή Τιμολογίου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b="1" dirty="0"/>
              <a:t>ΣΤΑΔΙΟ 5ο</a:t>
            </a:r>
            <a:r>
              <a:rPr lang="en-US" altLang="el-GR" sz="2800" b="1" dirty="0"/>
              <a:t>:  </a:t>
            </a:r>
            <a:r>
              <a:rPr lang="el-GR" altLang="el-GR" sz="2800" b="1" dirty="0"/>
              <a:t>Καταχώρηση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el-GR" sz="2800" b="1" dirty="0"/>
              <a:t>ΣΤΑΔΙΟ 6ο</a:t>
            </a:r>
            <a:r>
              <a:rPr lang="en-US" altLang="el-GR" sz="2800" b="1" dirty="0"/>
              <a:t>:  </a:t>
            </a:r>
            <a:r>
              <a:rPr lang="el-GR" altLang="el-GR" sz="2800" b="1" dirty="0"/>
              <a:t>Πληρωμή Προμηθευτή</a:t>
            </a:r>
          </a:p>
        </p:txBody>
      </p:sp>
    </p:spTree>
    <p:extLst>
      <p:ext uri="{BB962C8B-B14F-4D97-AF65-F5344CB8AC3E}">
        <p14:creationId xmlns:p14="http://schemas.microsoft.com/office/powerpoint/2010/main" val="375583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 autoUpdateAnimBg="0"/>
      <p:bldP spid="3993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844824"/>
            <a:ext cx="7848600" cy="3124200"/>
          </a:xfrm>
          <a:solidFill>
            <a:schemeClr val="tx2">
              <a:lumMod val="60000"/>
              <a:lumOff val="40000"/>
            </a:schemeClr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pPr algn="l"/>
            <a:br>
              <a:rPr lang="el-GR" altLang="el-GR" sz="3200" b="1" u="none" dirty="0">
                <a:solidFill>
                  <a:schemeClr val="tx1"/>
                </a:solidFill>
              </a:rPr>
            </a:br>
            <a:r>
              <a:rPr lang="el-GR" altLang="el-GR" sz="3600" b="1" dirty="0">
                <a:solidFill>
                  <a:schemeClr val="tx1"/>
                </a:solidFill>
              </a:rPr>
              <a:t>Αναγνώριση Ανάγκης</a:t>
            </a:r>
            <a:br>
              <a:rPr lang="el-GR" altLang="el-GR" sz="3600" b="1" dirty="0">
                <a:solidFill>
                  <a:schemeClr val="tx1"/>
                </a:solidFill>
              </a:rPr>
            </a:br>
            <a:r>
              <a:rPr lang="el-GR" altLang="el-GR" sz="2800" u="none" dirty="0">
                <a:solidFill>
                  <a:schemeClr val="tx1"/>
                </a:solidFill>
              </a:rPr>
              <a:t>Η αγορά προϊόντων και υπηρεσιών πρέπει να αφορά </a:t>
            </a:r>
            <a:r>
              <a:rPr lang="el-GR" altLang="el-GR" sz="2800" b="1" u="none" dirty="0">
                <a:solidFill>
                  <a:schemeClr val="tx1"/>
                </a:solidFill>
              </a:rPr>
              <a:t>πραγματικές</a:t>
            </a:r>
            <a:r>
              <a:rPr lang="el-GR" altLang="el-GR" sz="2800" u="none" dirty="0">
                <a:solidFill>
                  <a:schemeClr val="tx1"/>
                </a:solidFill>
              </a:rPr>
              <a:t> ανάγκες και να σχετίζεται με τις </a:t>
            </a:r>
            <a:r>
              <a:rPr lang="el-GR" altLang="el-GR" sz="2800" b="1" u="none" dirty="0">
                <a:solidFill>
                  <a:schemeClr val="tx1"/>
                </a:solidFill>
              </a:rPr>
              <a:t>δραστηριότητες</a:t>
            </a:r>
            <a:r>
              <a:rPr lang="el-GR" altLang="el-GR" sz="2800" u="none" dirty="0">
                <a:solidFill>
                  <a:schemeClr val="tx1"/>
                </a:solidFill>
              </a:rPr>
              <a:t> της εταιρείας. </a:t>
            </a:r>
            <a:br>
              <a:rPr lang="el-GR" altLang="el-GR" sz="2800" u="none" dirty="0">
                <a:solidFill>
                  <a:schemeClr val="tx1"/>
                </a:solidFill>
              </a:rPr>
            </a:br>
            <a:r>
              <a:rPr lang="el-GR" altLang="el-GR" sz="2800" u="none" dirty="0">
                <a:solidFill>
                  <a:schemeClr val="tx1"/>
                </a:solidFill>
              </a:rPr>
              <a:t>Η ανάγκη πρέπει να εντοπιστεί </a:t>
            </a:r>
            <a:r>
              <a:rPr lang="el-GR" altLang="el-GR" sz="2800" b="1" u="none" dirty="0">
                <a:solidFill>
                  <a:schemeClr val="tx1"/>
                </a:solidFill>
              </a:rPr>
              <a:t>έγκαιρα</a:t>
            </a:r>
            <a:r>
              <a:rPr lang="el-GR" altLang="el-GR" sz="2800" u="none" dirty="0">
                <a:solidFill>
                  <a:schemeClr val="tx1"/>
                </a:solidFill>
              </a:rPr>
              <a:t> ώστε να μην υπάρξει πρόβλημα δυσλειτουργίας της εταιρείας.</a:t>
            </a:r>
            <a:br>
              <a:rPr lang="el-GR" altLang="el-GR" sz="2800" u="none" dirty="0">
                <a:solidFill>
                  <a:schemeClr val="tx1"/>
                </a:solidFill>
              </a:rPr>
            </a:br>
            <a:endParaRPr lang="el-GR" altLang="el-GR" sz="2800" u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332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A280-CDD3-47DB-A485-E2235BF5F804}" type="slidenum">
              <a:rPr lang="el-GR" altLang="el-GR"/>
              <a:pPr/>
              <a:t>5</a:t>
            </a:fld>
            <a:endParaRPr lang="el-GR" altLang="el-G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784"/>
            <a:ext cx="8291264" cy="830064"/>
          </a:xfrm>
          <a:solidFill>
            <a:schemeClr val="tx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el-GR" altLang="el-GR" sz="3200" b="1" dirty="0">
                <a:solidFill>
                  <a:schemeClr val="tx1"/>
                </a:solidFill>
              </a:rPr>
              <a:t>ΚΥΚΛΟΣ ΑΓΟΡΩΝ </a:t>
            </a:r>
            <a:br>
              <a:rPr lang="el-GR" altLang="el-GR" sz="3200" b="1" dirty="0">
                <a:solidFill>
                  <a:schemeClr val="tx1"/>
                </a:solidFill>
              </a:rPr>
            </a:br>
            <a:r>
              <a:rPr lang="el-GR" altLang="el-GR" sz="3200" b="1" dirty="0">
                <a:solidFill>
                  <a:schemeClr val="tx1"/>
                </a:solidFill>
              </a:rPr>
              <a:t>ΣΤΑΔΙΟ 1ο</a:t>
            </a:r>
            <a:r>
              <a:rPr lang="en-US" altLang="el-GR" sz="3200" b="1" dirty="0">
                <a:solidFill>
                  <a:schemeClr val="tx1"/>
                </a:solidFill>
              </a:rPr>
              <a:t>:</a:t>
            </a:r>
            <a:r>
              <a:rPr lang="el-GR" altLang="el-GR" sz="3200" b="1" dirty="0">
                <a:solidFill>
                  <a:schemeClr val="tx1"/>
                </a:solidFill>
              </a:rPr>
              <a:t> ΑΝΑΓΝΩΡΙΣΗ ΑΝΑΓΚΗΣ</a:t>
            </a:r>
            <a:endParaRPr lang="el-GR" altLang="el-GR" sz="2400" b="1" dirty="0">
              <a:solidFill>
                <a:schemeClr val="tx1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14848"/>
            <a:ext cx="7772400" cy="4572000"/>
          </a:xfrm>
        </p:spPr>
        <p:txBody>
          <a:bodyPr/>
          <a:lstStyle/>
          <a:p>
            <a:pPr marL="609600" indent="-609600" algn="just">
              <a:buClr>
                <a:schemeClr val="tx2"/>
              </a:buClr>
              <a:buFontTx/>
              <a:buAutoNum type="arabicPeriod"/>
            </a:pPr>
            <a:r>
              <a:rPr lang="el-GR" altLang="el-GR" sz="2400" b="1" dirty="0"/>
              <a:t>Διαδικασία υπολογισμού αναγκών </a:t>
            </a:r>
          </a:p>
          <a:p>
            <a:pPr marL="990600" lvl="1" indent="-533400" algn="just"/>
            <a:r>
              <a:rPr lang="el-GR" altLang="el-GR" sz="2000" dirty="0">
                <a:solidFill>
                  <a:schemeClr val="tx1"/>
                </a:solidFill>
              </a:rPr>
              <a:t>Βάσει ποσότητας αποθεμάτων (όριο ασφαλείας)</a:t>
            </a:r>
          </a:p>
          <a:p>
            <a:pPr marL="990600" lvl="1" indent="-533400" algn="just"/>
            <a:r>
              <a:rPr lang="el-GR" altLang="el-GR" sz="2000" dirty="0">
                <a:solidFill>
                  <a:schemeClr val="tx1"/>
                </a:solidFill>
              </a:rPr>
              <a:t>Βάσει κεφαλαιουχικών αναγκών ή αναγκών για υπηρεσίες</a:t>
            </a:r>
          </a:p>
          <a:p>
            <a:pPr marL="990600" lvl="1" indent="-533400" algn="just"/>
            <a:r>
              <a:rPr lang="el-GR" altLang="el-GR" sz="2000" dirty="0">
                <a:solidFill>
                  <a:schemeClr val="tx1"/>
                </a:solidFill>
              </a:rPr>
              <a:t>Βάσει προβλεπόμενων πωλήσεων (παραγγελιών)</a:t>
            </a:r>
          </a:p>
          <a:p>
            <a:pPr marL="990600" lvl="1" indent="-533400" algn="just"/>
            <a:r>
              <a:rPr lang="el-GR" altLang="el-GR" sz="2000" dirty="0">
                <a:solidFill>
                  <a:schemeClr val="tx1"/>
                </a:solidFill>
              </a:rPr>
              <a:t>Άλλοι παράγοντες.</a:t>
            </a:r>
          </a:p>
          <a:p>
            <a:pPr marL="609600" indent="-609600" algn="just">
              <a:buClr>
                <a:schemeClr val="tx2"/>
              </a:buClr>
              <a:buFontTx/>
              <a:buAutoNum type="arabicPeriod"/>
            </a:pPr>
            <a:r>
              <a:rPr lang="el-GR" altLang="el-GR" sz="2400" b="1" dirty="0"/>
              <a:t>Αίτησης αγοράς</a:t>
            </a:r>
          </a:p>
          <a:p>
            <a:pPr marL="990600" lvl="1" indent="-533400" algn="just"/>
            <a:r>
              <a:rPr lang="el-GR" altLang="el-GR" sz="2000" dirty="0">
                <a:solidFill>
                  <a:schemeClr val="tx1"/>
                </a:solidFill>
              </a:rPr>
              <a:t>Ημερομηνία και υπογραφή</a:t>
            </a:r>
          </a:p>
          <a:p>
            <a:pPr marL="990600" lvl="1" indent="-533400" algn="just"/>
            <a:r>
              <a:rPr lang="el-GR" altLang="el-GR" sz="2000" dirty="0">
                <a:solidFill>
                  <a:schemeClr val="tx1"/>
                </a:solidFill>
              </a:rPr>
              <a:t>Εγκεκριμένη από διευθυντή τμήματος</a:t>
            </a:r>
          </a:p>
          <a:p>
            <a:pPr marL="609600" indent="-609600" algn="just">
              <a:buClr>
                <a:schemeClr val="tx2"/>
              </a:buClr>
              <a:buFontTx/>
              <a:buAutoNum type="arabicPeriod"/>
            </a:pPr>
            <a:r>
              <a:rPr lang="el-GR" altLang="el-GR" sz="2400" b="1" dirty="0"/>
              <a:t>Προώθηση αίτησης στο τμήμα αγορών διεκπεραίωση αγοράς.</a:t>
            </a:r>
          </a:p>
        </p:txBody>
      </p:sp>
    </p:spTree>
    <p:extLst>
      <p:ext uri="{BB962C8B-B14F-4D97-AF65-F5344CB8AC3E}">
        <p14:creationId xmlns:p14="http://schemas.microsoft.com/office/powerpoint/2010/main" val="355707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 autoUpdateAnimBg="0"/>
      <p:bldP spid="2867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7848600" cy="3124200"/>
          </a:xfrm>
          <a:solidFill>
            <a:schemeClr val="tx2">
              <a:lumMod val="60000"/>
              <a:lumOff val="40000"/>
            </a:schemeClr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anchor="ctr">
            <a:normAutofit fontScale="90000"/>
          </a:bodyPr>
          <a:lstStyle/>
          <a:p>
            <a:pPr algn="l"/>
            <a:br>
              <a:rPr lang="el-GR" altLang="el-GR" sz="3200" u="none">
                <a:solidFill>
                  <a:schemeClr val="tx1"/>
                </a:solidFill>
              </a:rPr>
            </a:br>
            <a:r>
              <a:rPr lang="el-GR" altLang="el-GR" sz="3200" u="none">
                <a:solidFill>
                  <a:schemeClr val="tx1"/>
                </a:solidFill>
              </a:rPr>
              <a:t> </a:t>
            </a:r>
            <a:r>
              <a:rPr lang="el-GR" altLang="el-GR" sz="3600" b="1">
                <a:solidFill>
                  <a:schemeClr val="tx1"/>
                </a:solidFill>
              </a:rPr>
              <a:t>Επιλογή Προμηθευτή </a:t>
            </a:r>
            <a:br>
              <a:rPr lang="en-US" altLang="el-GR" sz="3200" u="none">
                <a:solidFill>
                  <a:schemeClr val="tx1"/>
                </a:solidFill>
              </a:rPr>
            </a:br>
            <a:r>
              <a:rPr lang="el-GR" altLang="el-GR" sz="2800" u="none">
                <a:solidFill>
                  <a:schemeClr val="tx1"/>
                </a:solidFill>
              </a:rPr>
              <a:t>Προϊόντα και υπηρεσίες πρέπει να αγοράζονται μόνο από </a:t>
            </a:r>
            <a:r>
              <a:rPr lang="el-GR" altLang="el-GR" sz="2800" b="1" u="none">
                <a:solidFill>
                  <a:schemeClr val="tx1"/>
                </a:solidFill>
              </a:rPr>
              <a:t>εγκεκριμένους</a:t>
            </a:r>
            <a:r>
              <a:rPr lang="el-GR" altLang="el-GR" sz="2800" u="none">
                <a:solidFill>
                  <a:schemeClr val="tx1"/>
                </a:solidFill>
              </a:rPr>
              <a:t> προμηθευτές και να εξασφαλίζεται ότι αγοράζονται με τους </a:t>
            </a:r>
            <a:r>
              <a:rPr lang="el-GR" altLang="el-GR" sz="2800" b="1" u="none">
                <a:solidFill>
                  <a:schemeClr val="tx1"/>
                </a:solidFill>
              </a:rPr>
              <a:t>καλύτερους</a:t>
            </a:r>
            <a:r>
              <a:rPr lang="el-GR" altLang="el-GR" sz="2800" u="none">
                <a:solidFill>
                  <a:schemeClr val="tx1"/>
                </a:solidFill>
              </a:rPr>
              <a:t> </a:t>
            </a:r>
            <a:r>
              <a:rPr lang="el-GR" altLang="el-GR" sz="2800" b="1" u="none">
                <a:solidFill>
                  <a:schemeClr val="tx1"/>
                </a:solidFill>
              </a:rPr>
              <a:t>όρους</a:t>
            </a:r>
            <a:r>
              <a:rPr lang="el-GR" altLang="el-GR" sz="2800" u="none">
                <a:solidFill>
                  <a:schemeClr val="tx1"/>
                </a:solidFill>
              </a:rPr>
              <a:t> της αγοράς.</a:t>
            </a:r>
            <a:br>
              <a:rPr lang="el-GR" altLang="el-GR" sz="2800" u="none">
                <a:solidFill>
                  <a:schemeClr val="tx1"/>
                </a:solidFill>
              </a:rPr>
            </a:br>
            <a:endParaRPr lang="el-GR" altLang="el-GR" sz="2800" u="non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814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2089E-132D-4AC1-B8D8-D7061331481B}" type="slidenum">
              <a:rPr lang="el-GR" altLang="el-GR"/>
              <a:pPr/>
              <a:t>7</a:t>
            </a:fld>
            <a:endParaRPr lang="el-GR" altLang="el-G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81500" y="620688"/>
            <a:ext cx="4572000" cy="1245900"/>
          </a:xfrm>
          <a:solidFill>
            <a:schemeClr val="tx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l-GR" altLang="el-GR" sz="2000" b="1" dirty="0">
                <a:solidFill>
                  <a:schemeClr val="tx1"/>
                </a:solidFill>
              </a:rPr>
              <a:t>ΚΥΚΛΟΣ ΑΓΟΡΩΝ </a:t>
            </a:r>
            <a:br>
              <a:rPr lang="el-GR" altLang="el-GR" sz="2000" b="1" dirty="0">
                <a:solidFill>
                  <a:schemeClr val="tx1"/>
                </a:solidFill>
              </a:rPr>
            </a:br>
            <a:r>
              <a:rPr lang="el-GR" altLang="el-GR" sz="2000" b="1" dirty="0">
                <a:solidFill>
                  <a:schemeClr val="tx1"/>
                </a:solidFill>
              </a:rPr>
              <a:t>ΣΤΑΔΙΟ 2ο</a:t>
            </a:r>
            <a:r>
              <a:rPr lang="en-US" altLang="el-GR" sz="2000" b="1" dirty="0">
                <a:solidFill>
                  <a:schemeClr val="tx1"/>
                </a:solidFill>
              </a:rPr>
              <a:t>: </a:t>
            </a:r>
            <a:r>
              <a:rPr lang="el-GR" altLang="el-GR" sz="2000" b="1" dirty="0">
                <a:solidFill>
                  <a:schemeClr val="tx1"/>
                </a:solidFill>
              </a:rPr>
              <a:t>ΕΠΙΛΟΓΗ ΠΡΟΜΗΘΕΥΤΗ- ΕΝΤΟΛΗ ΠΑΡΑΓΓΕΛΙΑΣ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pPr algn="just">
              <a:buFontTx/>
              <a:buNone/>
            </a:pPr>
            <a:r>
              <a:rPr lang="el-GR" altLang="el-GR" sz="2000" b="1" u="sng" dirty="0"/>
              <a:t>ΕΠΙΛΟΓΗ ΠΡΟΜΗΘΕΥΤΗ</a:t>
            </a:r>
            <a:endParaRPr lang="el-GR" altLang="el-GR" sz="2000" dirty="0"/>
          </a:p>
          <a:p>
            <a:pPr algn="just">
              <a:buClr>
                <a:schemeClr val="tx2"/>
              </a:buClr>
            </a:pPr>
            <a:r>
              <a:rPr lang="el-GR" altLang="el-GR" sz="2000" b="1" dirty="0"/>
              <a:t>Μητρώο</a:t>
            </a:r>
            <a:r>
              <a:rPr lang="el-GR" altLang="el-GR" sz="2000" dirty="0"/>
              <a:t> εγκεκριμένων προμηθευτών (Επιτροπή Αγορών)</a:t>
            </a:r>
          </a:p>
          <a:p>
            <a:pPr>
              <a:buClr>
                <a:schemeClr val="tx2"/>
              </a:buClr>
            </a:pPr>
            <a:r>
              <a:rPr lang="el-GR" altLang="el-GR" sz="2000" b="1" dirty="0"/>
              <a:t>Κριτήρια</a:t>
            </a:r>
            <a:r>
              <a:rPr lang="el-GR" altLang="el-GR" sz="2000" dirty="0"/>
              <a:t> για την αποδοχή νέων προμηθευτών (τιμή, ποιότητα, χρόνος παράδοσης)</a:t>
            </a:r>
          </a:p>
          <a:p>
            <a:pPr>
              <a:buClr>
                <a:schemeClr val="tx2"/>
              </a:buClr>
            </a:pPr>
            <a:r>
              <a:rPr lang="el-GR" altLang="el-GR" sz="2000" dirty="0"/>
              <a:t>Ετήσια </a:t>
            </a:r>
            <a:r>
              <a:rPr lang="el-GR" altLang="el-GR" sz="2000" b="1" dirty="0"/>
              <a:t>αναθεώρηση</a:t>
            </a:r>
            <a:r>
              <a:rPr lang="el-GR" altLang="el-GR" sz="2000" dirty="0"/>
              <a:t> μητρώου προμηθευτών για διαφοροποιήσεις</a:t>
            </a:r>
          </a:p>
          <a:p>
            <a:pPr>
              <a:buClr>
                <a:schemeClr val="tx2"/>
              </a:buClr>
            </a:pPr>
            <a:r>
              <a:rPr lang="el-GR" altLang="el-GR" sz="2000" dirty="0"/>
              <a:t>Όριο αγορών για λήψη </a:t>
            </a:r>
            <a:r>
              <a:rPr lang="el-GR" altLang="el-GR" sz="2000" b="1" dirty="0"/>
              <a:t>προσφορών</a:t>
            </a:r>
            <a:r>
              <a:rPr lang="el-GR" altLang="el-GR" sz="2000" dirty="0"/>
              <a:t> (τουλάχιστον 3 προμηθευτές)</a:t>
            </a:r>
          </a:p>
          <a:p>
            <a:pPr>
              <a:buClr>
                <a:schemeClr val="tx2"/>
              </a:buClr>
            </a:pPr>
            <a:r>
              <a:rPr lang="el-GR" altLang="el-GR" sz="2000" dirty="0"/>
              <a:t>Γραπτή </a:t>
            </a:r>
            <a:r>
              <a:rPr lang="el-GR" altLang="el-GR" sz="2000" b="1" dirty="0"/>
              <a:t>αξιολόγηση</a:t>
            </a:r>
            <a:r>
              <a:rPr lang="el-GR" altLang="el-GR" sz="2000" dirty="0"/>
              <a:t> των προσφορών  (λόγοι επιλογής). </a:t>
            </a:r>
          </a:p>
          <a:p>
            <a:pPr>
              <a:buClr>
                <a:schemeClr val="tx2"/>
              </a:buClr>
            </a:pPr>
            <a:r>
              <a:rPr lang="el-GR" altLang="el-GR" sz="2000" dirty="0"/>
              <a:t>Προσδιορισμός των αναγκαίων </a:t>
            </a:r>
            <a:r>
              <a:rPr lang="el-GR" altLang="el-GR" sz="2000" b="1" dirty="0"/>
              <a:t>εγκρίσεων</a:t>
            </a:r>
            <a:r>
              <a:rPr lang="el-GR" altLang="el-GR" sz="2000" dirty="0"/>
              <a:t> που απαιτούνται σε περίπτωση αποδοχής της </a:t>
            </a:r>
            <a:r>
              <a:rPr lang="el-GR" altLang="el-GR" sz="2000" b="1" dirty="0"/>
              <a:t>μη χαμηλότερης</a:t>
            </a:r>
            <a:r>
              <a:rPr lang="el-GR" altLang="el-GR" sz="2000" dirty="0"/>
              <a:t> προσφοράς. </a:t>
            </a:r>
          </a:p>
        </p:txBody>
      </p:sp>
    </p:spTree>
    <p:extLst>
      <p:ext uri="{BB962C8B-B14F-4D97-AF65-F5344CB8AC3E}">
        <p14:creationId xmlns:p14="http://schemas.microsoft.com/office/powerpoint/2010/main" val="4120732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 autoUpdateAnimBg="0"/>
      <p:bldP spid="307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7848600" cy="3124200"/>
          </a:xfrm>
          <a:solidFill>
            <a:schemeClr val="tx2">
              <a:lumMod val="60000"/>
              <a:lumOff val="40000"/>
            </a:schemeClr>
          </a:solidFill>
          <a:ln w="38100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l-GR" altLang="el-GR" sz="3600" b="1">
                <a:solidFill>
                  <a:schemeClr val="tx1"/>
                </a:solidFill>
              </a:rPr>
              <a:t>Εντολή Παραγγελίας</a:t>
            </a:r>
            <a:br>
              <a:rPr lang="el-GR" altLang="el-GR" sz="3600" b="1">
                <a:solidFill>
                  <a:schemeClr val="tx1"/>
                </a:solidFill>
              </a:rPr>
            </a:br>
            <a:r>
              <a:rPr lang="el-GR" altLang="el-GR" sz="2800" u="none">
                <a:solidFill>
                  <a:schemeClr val="tx1"/>
                </a:solidFill>
              </a:rPr>
              <a:t>Η αγορά προϊόντων και υπηρεσιών πρέπει να διενεργείται μόνο κατόπιν </a:t>
            </a:r>
            <a:r>
              <a:rPr lang="el-GR" altLang="el-GR" sz="2800" b="1" u="none">
                <a:solidFill>
                  <a:schemeClr val="tx1"/>
                </a:solidFill>
              </a:rPr>
              <a:t>εγκρίσεως</a:t>
            </a:r>
            <a:r>
              <a:rPr lang="el-GR" altLang="el-GR" sz="2800" u="none">
                <a:solidFill>
                  <a:schemeClr val="tx1"/>
                </a:solidFill>
              </a:rPr>
              <a:t> από τα αρμόδια άτομα.  Όλες οι </a:t>
            </a:r>
            <a:r>
              <a:rPr lang="el-GR" altLang="el-GR" sz="2800" b="1" u="none">
                <a:solidFill>
                  <a:schemeClr val="tx1"/>
                </a:solidFill>
              </a:rPr>
              <a:t>εγκεκριμένες</a:t>
            </a:r>
            <a:r>
              <a:rPr lang="el-GR" altLang="el-GR" sz="2800" u="none">
                <a:solidFill>
                  <a:schemeClr val="tx1"/>
                </a:solidFill>
              </a:rPr>
              <a:t> παραγγελίες εκτελούνται.</a:t>
            </a:r>
            <a:br>
              <a:rPr lang="el-GR" altLang="el-GR" sz="2800" u="none">
                <a:solidFill>
                  <a:schemeClr val="tx1"/>
                </a:solidFill>
              </a:rPr>
            </a:br>
            <a:endParaRPr lang="el-GR" altLang="el-GR" sz="2800" u="non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253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23AE7-91A1-448C-A178-97926B2D4A25}" type="slidenum">
              <a:rPr lang="el-GR" altLang="el-GR"/>
              <a:pPr/>
              <a:t>9</a:t>
            </a:fld>
            <a:endParaRPr lang="el-GR" altLang="el-GR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0" y="431264"/>
            <a:ext cx="4114800" cy="226429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altLang="el-GR" sz="2400" b="1" dirty="0">
                <a:solidFill>
                  <a:schemeClr val="tx1"/>
                </a:solidFill>
              </a:rPr>
              <a:t>ΚΥΚΛΟΣ ΑΓΟΡΩΝ </a:t>
            </a:r>
            <a:br>
              <a:rPr lang="el-GR" altLang="el-GR" sz="2400" b="1" dirty="0">
                <a:solidFill>
                  <a:schemeClr val="tx1"/>
                </a:solidFill>
              </a:rPr>
            </a:br>
            <a:r>
              <a:rPr lang="el-GR" altLang="el-GR" sz="2400" b="1" dirty="0">
                <a:solidFill>
                  <a:schemeClr val="tx1"/>
                </a:solidFill>
              </a:rPr>
              <a:t>ΣΤΑΔΙΟ 2ο</a:t>
            </a:r>
            <a:r>
              <a:rPr lang="en-US" altLang="el-GR" sz="2400" b="1" dirty="0">
                <a:solidFill>
                  <a:schemeClr val="tx1"/>
                </a:solidFill>
              </a:rPr>
              <a:t>: </a:t>
            </a:r>
            <a:r>
              <a:rPr lang="el-GR" altLang="el-GR" sz="2400" b="1" dirty="0">
                <a:solidFill>
                  <a:schemeClr val="tx1"/>
                </a:solidFill>
              </a:rPr>
              <a:t>ΕΠΙΛΟΓΗ ΠΡΟΜΗΘΕΥΤΗ- ΕΝΤΟΛΗ ΠΑΡΑΓΓΕΛΙΑΣ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None/>
            </a:pPr>
            <a:endParaRPr lang="el-GR" altLang="el-GR" sz="2400" b="1" dirty="0"/>
          </a:p>
          <a:p>
            <a:pPr algn="just">
              <a:buFontTx/>
              <a:buNone/>
            </a:pPr>
            <a:r>
              <a:rPr lang="el-GR" altLang="el-GR" sz="2400" b="1" dirty="0"/>
              <a:t>ΕΝΤΟΛΗ ΠΑΡΑΓΓΕΛΙΑΣ</a:t>
            </a:r>
          </a:p>
          <a:p>
            <a:pPr algn="just">
              <a:buClr>
                <a:schemeClr val="tx2"/>
              </a:buClr>
            </a:pPr>
            <a:r>
              <a:rPr lang="el-GR" altLang="el-GR" sz="2000" dirty="0"/>
              <a:t>Έγκριση Παραγγελίας από εξουσιοδοτημένο άτομο (Επιτροπή Αγορών).</a:t>
            </a:r>
          </a:p>
          <a:p>
            <a:pPr algn="just">
              <a:buClr>
                <a:schemeClr val="tx2"/>
              </a:buClr>
            </a:pPr>
            <a:endParaRPr lang="el-GR" altLang="el-GR" sz="2000" dirty="0"/>
          </a:p>
          <a:p>
            <a:pPr algn="just">
              <a:buClr>
                <a:schemeClr val="tx2"/>
              </a:buClr>
            </a:pPr>
            <a:r>
              <a:rPr lang="el-GR" altLang="el-GR" sz="2000" dirty="0"/>
              <a:t>Όρια εγκρίσεων των εντολών παραγγελίας.</a:t>
            </a:r>
          </a:p>
          <a:p>
            <a:pPr algn="just">
              <a:buClr>
                <a:schemeClr val="tx2"/>
              </a:buClr>
            </a:pPr>
            <a:endParaRPr lang="el-GR" altLang="el-GR" sz="2000" dirty="0"/>
          </a:p>
          <a:p>
            <a:pPr algn="just">
              <a:buClr>
                <a:schemeClr val="tx2"/>
              </a:buClr>
            </a:pPr>
            <a:r>
              <a:rPr lang="el-GR" altLang="el-GR" sz="2000" dirty="0" err="1"/>
              <a:t>Προαριθμημένα</a:t>
            </a:r>
            <a:r>
              <a:rPr lang="el-GR" altLang="el-GR" sz="2000" dirty="0"/>
              <a:t> έντυπα εντολών παραγγελίας.</a:t>
            </a:r>
          </a:p>
          <a:p>
            <a:pPr algn="just">
              <a:buClr>
                <a:schemeClr val="tx2"/>
              </a:buClr>
            </a:pPr>
            <a:endParaRPr lang="el-GR" altLang="el-GR" sz="2000" dirty="0"/>
          </a:p>
          <a:p>
            <a:pPr algn="just">
              <a:buClr>
                <a:schemeClr val="tx2"/>
              </a:buClr>
            </a:pPr>
            <a:r>
              <a:rPr lang="el-GR" altLang="el-GR" sz="2000" dirty="0"/>
              <a:t>Τήρηση αρχείου παραγγελιών σε εκκρεμότητα</a:t>
            </a:r>
          </a:p>
          <a:p>
            <a:pPr algn="just"/>
            <a:endParaRPr lang="el-GR" altLang="el-GR" sz="1800" dirty="0"/>
          </a:p>
        </p:txBody>
      </p:sp>
    </p:spTree>
    <p:extLst>
      <p:ext uri="{BB962C8B-B14F-4D97-AF65-F5344CB8AC3E}">
        <p14:creationId xmlns:p14="http://schemas.microsoft.com/office/powerpoint/2010/main" val="1112679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 autoUpdateAnimBg="0"/>
      <p:bldP spid="4099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mba prototyp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emba prototype final</Template>
  <TotalTime>9</TotalTime>
  <Words>781</Words>
  <Application>Microsoft Office PowerPoint</Application>
  <PresentationFormat>Προβολή στην οθόνη (4:3)</PresentationFormat>
  <Paragraphs>142</Paragraphs>
  <Slides>23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30" baseType="lpstr">
      <vt:lpstr>Calibri</vt:lpstr>
      <vt:lpstr>Georgia</vt:lpstr>
      <vt:lpstr>Tahoma</vt:lpstr>
      <vt:lpstr>Trebuchet MS</vt:lpstr>
      <vt:lpstr>Wingdings</vt:lpstr>
      <vt:lpstr>Wingdings 2</vt:lpstr>
      <vt:lpstr>Emba prototype</vt:lpstr>
      <vt:lpstr>ΚΥΚΛΟΣ ΑΓΟΡΩΝ</vt:lpstr>
      <vt:lpstr>ΚΥΚΛΟΣ ΑΓΟΡΩΝ Γενικά</vt:lpstr>
      <vt:lpstr>ΚΥΚΛΟΣ ΑΓΟΡΩΝ  ΣΤΑΔΙΑ</vt:lpstr>
      <vt:lpstr> Αναγνώριση Ανάγκης Η αγορά προϊόντων και υπηρεσιών πρέπει να αφορά πραγματικές ανάγκες και να σχετίζεται με τις δραστηριότητες της εταιρείας.  Η ανάγκη πρέπει να εντοπιστεί έγκαιρα ώστε να μην υπάρξει πρόβλημα δυσλειτουργίας της εταιρείας. </vt:lpstr>
      <vt:lpstr>ΚΥΚΛΟΣ ΑΓΟΡΩΝ  ΣΤΑΔΙΟ 1ο: ΑΝΑΓΝΩΡΙΣΗ ΑΝΑΓΚΗΣ</vt:lpstr>
      <vt:lpstr>  Επιλογή Προμηθευτή  Προϊόντα και υπηρεσίες πρέπει να αγοράζονται μόνο από εγκεκριμένους προμηθευτές και να εξασφαλίζεται ότι αγοράζονται με τους καλύτερους όρους της αγοράς. </vt:lpstr>
      <vt:lpstr>ΚΥΚΛΟΣ ΑΓΟΡΩΝ  ΣΤΑΔΙΟ 2ο: ΕΠΙΛΟΓΗ ΠΡΟΜΗΘΕΥΤΗ- ΕΝΤΟΛΗ ΠΑΡΑΓΓΕΛΙΑΣ</vt:lpstr>
      <vt:lpstr>Εντολή Παραγγελίας Η αγορά προϊόντων και υπηρεσιών πρέπει να διενεργείται μόνο κατόπιν εγκρίσεως από τα αρμόδια άτομα.  Όλες οι εγκεκριμένες παραγγελίες εκτελούνται. </vt:lpstr>
      <vt:lpstr>ΚΥΚΛΟΣ ΑΓΟΡΩΝ  ΣΤΑΔΙΟ 2ο: ΕΠΙΛΟΓΗ ΠΡΟΜΗΘΕΥΤΗ- ΕΝΤΟΛΗ ΠΑΡΑΓΓΕΛΙΑΣ </vt:lpstr>
      <vt:lpstr>  Παραλαβή Αγαθών  Παραλαμβάνονται μόνο αγαθά και υπηρεσίες η αγορά των οποίων έχει εγκριθεί </vt:lpstr>
      <vt:lpstr>ΚΥΚΛΟΣ ΑΓΟΡΩΝ  ΣΤΑΔΙΟ 3ο: ΠΑΡΑΛΑΒΗ ΑΓΑΘΩΝ</vt:lpstr>
      <vt:lpstr>  Παραλαβή Τιμολογίου  Η εταιρεία τιμολογήθηκε μόνο για τα είδη τα οποία παρήγγειλε και παρέλαβε.  Η τιμολόγηση έγινε σύμφωνα με τις τιμές που αναφέρονται στην εγκεκριμένη παραγγελία. </vt:lpstr>
      <vt:lpstr>ΚΥΚΛΟΣ ΑΓΟΡΩΝ  ΣΤΑΔΙΟ 4ο: ΠΑΡΑΛΑΒΗ ΤΙΜΟΛΟΓΙΟΥ</vt:lpstr>
      <vt:lpstr>ΚΥΚΛΟΣ ΑΓΟΡΩΝ  ΣΤΑΔΙΟ 4ο: ΠΑΡΑΛΑΒΗ ΤΙΜΟΛΟΓΙΟΥ</vt:lpstr>
      <vt:lpstr> Καταχώρηση Οι αγορές αγαθών και υπηρεσιών πρέπει να καταχωρούνται έγκαιρα και ορθά και το σύστημα προμηθευτών να απεικονίζει τις πραγματικές υποχρεώσεις της εταιρείας. </vt:lpstr>
      <vt:lpstr>ΚΥΚΛΟΣ ΑΓΟΡΩΝ  ΣΤΑΔΙΟ 5ο: ΚΑΤΑΧΩΡΗΣΗ</vt:lpstr>
      <vt:lpstr>ΚΥΚΛΟΣ ΑΓΟΡΩΝ  ΣΤΑΔΙΟ 5ο: ΚΑΤΑΧΩΡΗΣΗ</vt:lpstr>
      <vt:lpstr>ΚΥΚΛΟΣ ΑΓΟΡΩΝ  ΣΤΑΔΙΟ 5ο: ΚΑΤΑΧΩΡΗΣΗ</vt:lpstr>
      <vt:lpstr>ΚΥΚΛΟΣ ΑΓΟΡΩΝ  ΣΤΑΔΙΟ 5ο: ΚΑΤΑΧΩΡΗΣΗ</vt:lpstr>
      <vt:lpstr>  Πληρωμή Προμηθευτή  Οι διενεργούμενες πληρωμές πρέπει να καλύπτουν πραγματικές υποχρεώσεις.  Πληρωμές πρέπει να διενεργούνται από εξουσιοδοτημένα πρόσωπα μόνο σε σχέση με εγκεκριμένες δαπάνες. </vt:lpstr>
      <vt:lpstr>ΚΥΚΛΟΣ ΑΓΟΡΩΝ  ΣΤΑΔΙΟ 6ο:ΠΛΗΡΩΜΗ ΠΡΟΜΗΘΕΥΤΗ</vt:lpstr>
      <vt:lpstr>ΚΥΚΛΟΣ ΑΓΟΡΩΝ  ΣΤΑΔΙΟ 6ο:ΠΛΗΡΩΜΗ ΠΡΟΜΗΘΕΥΤΗ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ΚΥΚΛΟΣ ΑΓΟΡΩΝ</dc:title>
  <dc:creator>Ioanna Margiolaki</dc:creator>
  <cp:lastModifiedBy>Andreas Koutoupis</cp:lastModifiedBy>
  <cp:revision>2</cp:revision>
  <dcterms:created xsi:type="dcterms:W3CDTF">2017-05-09T10:06:31Z</dcterms:created>
  <dcterms:modified xsi:type="dcterms:W3CDTF">2017-05-09T11:15:56Z</dcterms:modified>
</cp:coreProperties>
</file>