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354" r:id="rId3"/>
    <p:sldId id="355" r:id="rId4"/>
    <p:sldId id="331" r:id="rId5"/>
    <p:sldId id="341" r:id="rId6"/>
    <p:sldId id="267" r:id="rId7"/>
    <p:sldId id="344" r:id="rId8"/>
    <p:sldId id="345" r:id="rId9"/>
    <p:sldId id="375" r:id="rId10"/>
    <p:sldId id="346" r:id="rId11"/>
    <p:sldId id="347" r:id="rId12"/>
    <p:sldId id="348" r:id="rId13"/>
    <p:sldId id="349" r:id="rId14"/>
    <p:sldId id="376" r:id="rId15"/>
    <p:sldId id="350" r:id="rId16"/>
    <p:sldId id="366" r:id="rId17"/>
    <p:sldId id="351" r:id="rId18"/>
    <p:sldId id="352" r:id="rId19"/>
    <p:sldId id="377" r:id="rId20"/>
    <p:sldId id="357" r:id="rId21"/>
    <p:sldId id="359" r:id="rId22"/>
    <p:sldId id="362" r:id="rId23"/>
    <p:sldId id="353" r:id="rId24"/>
    <p:sldId id="379" r:id="rId25"/>
    <p:sldId id="358" r:id="rId26"/>
    <p:sldId id="378" r:id="rId27"/>
    <p:sldId id="356" r:id="rId28"/>
    <p:sldId id="363" r:id="rId29"/>
    <p:sldId id="365" r:id="rId30"/>
    <p:sldId id="364" r:id="rId31"/>
    <p:sldId id="369" r:id="rId32"/>
    <p:sldId id="370" r:id="rId33"/>
    <p:sldId id="371" r:id="rId34"/>
    <p:sldId id="372" r:id="rId35"/>
    <p:sldId id="373" r:id="rId36"/>
    <p:sldId id="374" r:id="rId37"/>
    <p:sldId id="361" r:id="rId38"/>
    <p:sldId id="328" r:id="rId3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666D"/>
    <a:srgbClr val="A3EFFF"/>
    <a:srgbClr val="88B39A"/>
    <a:srgbClr val="FFEADB"/>
    <a:srgbClr val="FEEADA"/>
    <a:srgbClr val="D0D5C2"/>
    <a:srgbClr val="87B39A"/>
    <a:srgbClr val="ABEDDE"/>
    <a:srgbClr val="C2FFE6"/>
    <a:srgbClr val="B3EB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Μεσαίο στυλ 1 - Έμφαση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Στυλ με θέμα 2 - Έμφαση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Στυλ με θέμα 2 - Έμφαση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p:restoredTop sz="89187"/>
  </p:normalViewPr>
  <p:slideViewPr>
    <p:cSldViewPr snapToGrid="0">
      <p:cViewPr varScale="1">
        <p:scale>
          <a:sx n="106" d="100"/>
          <a:sy n="106" d="100"/>
        </p:scale>
        <p:origin x="216" y="208"/>
      </p:cViewPr>
      <p:guideLst/>
    </p:cSldViewPr>
  </p:slideViewPr>
  <p:notesTextViewPr>
    <p:cViewPr>
      <p:scale>
        <a:sx n="1" d="1"/>
        <a:sy n="1" d="1"/>
      </p:scale>
      <p:origin x="0" y="0"/>
    </p:cViewPr>
  </p:notesTextViewPr>
  <p:notesViewPr>
    <p:cSldViewPr snapToGrid="0">
      <p:cViewPr varScale="1">
        <p:scale>
          <a:sx n="95" d="100"/>
          <a:sy n="95" d="100"/>
        </p:scale>
        <p:origin x="240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CA39C-AEF2-1046-8A77-12536827BD57}" type="datetimeFigureOut">
              <a:rPr lang="el-GR" smtClean="0"/>
              <a:t>4/3/23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6EAAB-A26A-5948-A6C5-9E8A6CE67D09}" type="slidenum">
              <a:rPr lang="el-GR" smtClean="0"/>
              <a:t>‹#›</a:t>
            </a:fld>
            <a:endParaRPr lang="el-GR"/>
          </a:p>
        </p:txBody>
      </p:sp>
    </p:spTree>
    <p:extLst>
      <p:ext uri="{BB962C8B-B14F-4D97-AF65-F5344CB8AC3E}">
        <p14:creationId xmlns:p14="http://schemas.microsoft.com/office/powerpoint/2010/main" val="1527472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216EAAB-A26A-5948-A6C5-9E8A6CE67D09}" type="slidenum">
              <a:rPr lang="el-GR" smtClean="0"/>
              <a:t>11</a:t>
            </a:fld>
            <a:endParaRPr lang="el-GR"/>
          </a:p>
        </p:txBody>
      </p:sp>
    </p:spTree>
    <p:extLst>
      <p:ext uri="{BB962C8B-B14F-4D97-AF65-F5344CB8AC3E}">
        <p14:creationId xmlns:p14="http://schemas.microsoft.com/office/powerpoint/2010/main" val="376586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216EAAB-A26A-5948-A6C5-9E8A6CE67D09}" type="slidenum">
              <a:rPr lang="el-GR" smtClean="0"/>
              <a:t>20</a:t>
            </a:fld>
            <a:endParaRPr lang="el-GR"/>
          </a:p>
        </p:txBody>
      </p:sp>
    </p:spTree>
    <p:extLst>
      <p:ext uri="{BB962C8B-B14F-4D97-AF65-F5344CB8AC3E}">
        <p14:creationId xmlns:p14="http://schemas.microsoft.com/office/powerpoint/2010/main" val="170714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216EAAB-A26A-5948-A6C5-9E8A6CE67D09}" type="slidenum">
              <a:rPr lang="el-GR" smtClean="0"/>
              <a:t>25</a:t>
            </a:fld>
            <a:endParaRPr lang="el-GR"/>
          </a:p>
        </p:txBody>
      </p:sp>
    </p:spTree>
    <p:extLst>
      <p:ext uri="{BB962C8B-B14F-4D97-AF65-F5344CB8AC3E}">
        <p14:creationId xmlns:p14="http://schemas.microsoft.com/office/powerpoint/2010/main" val="185180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216EAAB-A26A-5948-A6C5-9E8A6CE67D09}" type="slidenum">
              <a:rPr lang="el-GR" smtClean="0"/>
              <a:t>34</a:t>
            </a:fld>
            <a:endParaRPr lang="el-GR"/>
          </a:p>
        </p:txBody>
      </p:sp>
    </p:spTree>
    <p:extLst>
      <p:ext uri="{BB962C8B-B14F-4D97-AF65-F5344CB8AC3E}">
        <p14:creationId xmlns:p14="http://schemas.microsoft.com/office/powerpoint/2010/main" val="33723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68E43B-F39F-095E-036F-24C89C2EF82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009E286-C056-E849-C5DB-A17D1A534F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2298193-19B8-81AC-BC48-23455E7C67F2}"/>
              </a:ext>
            </a:extLst>
          </p:cNvPr>
          <p:cNvSpPr>
            <a:spLocks noGrp="1"/>
          </p:cNvSpPr>
          <p:nvPr>
            <p:ph type="dt" sz="half" idx="10"/>
          </p:nvPr>
        </p:nvSpPr>
        <p:spPr>
          <a:xfrm>
            <a:off x="838200" y="6356350"/>
            <a:ext cx="2743200" cy="365125"/>
          </a:xfrm>
          <a:prstGeom prst="rect">
            <a:avLst/>
          </a:prstGeom>
        </p:spPr>
        <p:txBody>
          <a:bodyPr/>
          <a:lstStyle/>
          <a:p>
            <a:fld id="{6287392A-2F61-DC41-A8F1-8F9017C98ECC}" type="datetime1">
              <a:rPr lang="el-GR" smtClean="0"/>
              <a:t>4/3/23</a:t>
            </a:fld>
            <a:endParaRPr lang="el-GR"/>
          </a:p>
        </p:txBody>
      </p:sp>
      <p:sp>
        <p:nvSpPr>
          <p:cNvPr id="5" name="Θέση υποσέλιδου 4">
            <a:extLst>
              <a:ext uri="{FF2B5EF4-FFF2-40B4-BE49-F238E27FC236}">
                <a16:creationId xmlns:a16="http://schemas.microsoft.com/office/drawing/2014/main" id="{ED75623E-62FF-169D-51CF-9121C18599DF}"/>
              </a:ext>
            </a:extLst>
          </p:cNvPr>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Θέση αριθμού διαφάνειας 5">
            <a:extLst>
              <a:ext uri="{FF2B5EF4-FFF2-40B4-BE49-F238E27FC236}">
                <a16:creationId xmlns:a16="http://schemas.microsoft.com/office/drawing/2014/main" id="{66857937-FD71-8486-0475-CFD7D61EDB89}"/>
              </a:ext>
            </a:extLst>
          </p:cNvPr>
          <p:cNvSpPr>
            <a:spLocks noGrp="1"/>
          </p:cNvSpPr>
          <p:nvPr>
            <p:ph type="sldNum" sz="quarter" idx="12"/>
          </p:nvPr>
        </p:nvSpPr>
        <p:spPr/>
        <p:txBody>
          <a:bodyPr/>
          <a:lstStyle>
            <a:lvl1pPr>
              <a:defRPr>
                <a:solidFill>
                  <a:schemeClr val="bg1"/>
                </a:solidFill>
              </a:defRPr>
            </a:lvl1pPr>
          </a:lstStyle>
          <a:p>
            <a:fld id="{B8C852D5-9053-6B46-82D8-E6AA6EC3EFAB}" type="slidenum">
              <a:rPr lang="el-GR" smtClean="0"/>
              <a:pPr/>
              <a:t>‹#›</a:t>
            </a:fld>
            <a:endParaRPr lang="el-GR"/>
          </a:p>
        </p:txBody>
      </p:sp>
    </p:spTree>
    <p:extLst>
      <p:ext uri="{BB962C8B-B14F-4D97-AF65-F5344CB8AC3E}">
        <p14:creationId xmlns:p14="http://schemas.microsoft.com/office/powerpoint/2010/main" val="316215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E95035-8A3E-A9FA-DB9D-239E202EAB2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9D69702-1554-74B9-9241-5D681DE1537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FFA2FF0-2627-D46A-8990-6BE2506612D1}"/>
              </a:ext>
            </a:extLst>
          </p:cNvPr>
          <p:cNvSpPr>
            <a:spLocks noGrp="1"/>
          </p:cNvSpPr>
          <p:nvPr>
            <p:ph type="dt" sz="half" idx="10"/>
          </p:nvPr>
        </p:nvSpPr>
        <p:spPr>
          <a:xfrm>
            <a:off x="838200" y="6356350"/>
            <a:ext cx="2743200" cy="365125"/>
          </a:xfrm>
          <a:prstGeom prst="rect">
            <a:avLst/>
          </a:prstGeom>
        </p:spPr>
        <p:txBody>
          <a:bodyPr/>
          <a:lstStyle/>
          <a:p>
            <a:fld id="{389A4A1F-9152-7143-8EAC-34AFEAAA386B}" type="datetime1">
              <a:rPr lang="el-GR" smtClean="0"/>
              <a:t>4/3/23</a:t>
            </a:fld>
            <a:endParaRPr lang="el-GR"/>
          </a:p>
        </p:txBody>
      </p:sp>
      <p:sp>
        <p:nvSpPr>
          <p:cNvPr id="5" name="Θέση υποσέλιδου 4">
            <a:extLst>
              <a:ext uri="{FF2B5EF4-FFF2-40B4-BE49-F238E27FC236}">
                <a16:creationId xmlns:a16="http://schemas.microsoft.com/office/drawing/2014/main" id="{ED4C2F87-C2B6-F822-C242-D2772D415619}"/>
              </a:ext>
            </a:extLst>
          </p:cNvPr>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Θέση αριθμού διαφάνειας 5">
            <a:extLst>
              <a:ext uri="{FF2B5EF4-FFF2-40B4-BE49-F238E27FC236}">
                <a16:creationId xmlns:a16="http://schemas.microsoft.com/office/drawing/2014/main" id="{771C8E5B-7649-5750-BCDD-6A82CEEFAFC8}"/>
              </a:ext>
            </a:extLst>
          </p:cNvPr>
          <p:cNvSpPr>
            <a:spLocks noGrp="1"/>
          </p:cNvSpPr>
          <p:nvPr>
            <p:ph type="sldNum" sz="quarter" idx="12"/>
          </p:nvPr>
        </p:nvSpPr>
        <p:spPr/>
        <p:txBody>
          <a:bodyPr/>
          <a:lstStyle/>
          <a:p>
            <a:fld id="{B8C852D5-9053-6B46-82D8-E6AA6EC3EFAB}" type="slidenum">
              <a:rPr lang="el-GR" smtClean="0"/>
              <a:t>‹#›</a:t>
            </a:fld>
            <a:endParaRPr lang="el-GR"/>
          </a:p>
        </p:txBody>
      </p:sp>
    </p:spTree>
    <p:extLst>
      <p:ext uri="{BB962C8B-B14F-4D97-AF65-F5344CB8AC3E}">
        <p14:creationId xmlns:p14="http://schemas.microsoft.com/office/powerpoint/2010/main" val="135645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E82014A-3287-94F8-42ED-B9D67D7E10C0}"/>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6797580-72F3-1352-3A18-BE9237A8646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81880F7-F7A3-8899-F12C-D867FF081E64}"/>
              </a:ext>
            </a:extLst>
          </p:cNvPr>
          <p:cNvSpPr>
            <a:spLocks noGrp="1"/>
          </p:cNvSpPr>
          <p:nvPr>
            <p:ph type="dt" sz="half" idx="10"/>
          </p:nvPr>
        </p:nvSpPr>
        <p:spPr>
          <a:xfrm>
            <a:off x="838200" y="6356350"/>
            <a:ext cx="2743200" cy="365125"/>
          </a:xfrm>
          <a:prstGeom prst="rect">
            <a:avLst/>
          </a:prstGeom>
        </p:spPr>
        <p:txBody>
          <a:bodyPr/>
          <a:lstStyle/>
          <a:p>
            <a:fld id="{A721F983-1807-084E-9416-80530155C646}" type="datetime1">
              <a:rPr lang="el-GR" smtClean="0"/>
              <a:t>4/3/23</a:t>
            </a:fld>
            <a:endParaRPr lang="el-GR"/>
          </a:p>
        </p:txBody>
      </p:sp>
      <p:sp>
        <p:nvSpPr>
          <p:cNvPr id="5" name="Θέση υποσέλιδου 4">
            <a:extLst>
              <a:ext uri="{FF2B5EF4-FFF2-40B4-BE49-F238E27FC236}">
                <a16:creationId xmlns:a16="http://schemas.microsoft.com/office/drawing/2014/main" id="{E816B786-4E43-55E8-8B63-07B3B6905AB1}"/>
              </a:ext>
            </a:extLst>
          </p:cNvPr>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Θέση αριθμού διαφάνειας 5">
            <a:extLst>
              <a:ext uri="{FF2B5EF4-FFF2-40B4-BE49-F238E27FC236}">
                <a16:creationId xmlns:a16="http://schemas.microsoft.com/office/drawing/2014/main" id="{AA579055-40A5-E808-2F44-7550664FA2B6}"/>
              </a:ext>
            </a:extLst>
          </p:cNvPr>
          <p:cNvSpPr>
            <a:spLocks noGrp="1"/>
          </p:cNvSpPr>
          <p:nvPr>
            <p:ph type="sldNum" sz="quarter" idx="12"/>
          </p:nvPr>
        </p:nvSpPr>
        <p:spPr/>
        <p:txBody>
          <a:bodyPr/>
          <a:lstStyle/>
          <a:p>
            <a:fld id="{B8C852D5-9053-6B46-82D8-E6AA6EC3EFAB}" type="slidenum">
              <a:rPr lang="el-GR" smtClean="0"/>
              <a:t>‹#›</a:t>
            </a:fld>
            <a:endParaRPr lang="el-GR"/>
          </a:p>
        </p:txBody>
      </p:sp>
    </p:spTree>
    <p:extLst>
      <p:ext uri="{BB962C8B-B14F-4D97-AF65-F5344CB8AC3E}">
        <p14:creationId xmlns:p14="http://schemas.microsoft.com/office/powerpoint/2010/main" val="411868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FBEAD4-1D2C-1ECB-5FB1-1725B3BBD6B1}"/>
              </a:ext>
            </a:extLst>
          </p:cNvPr>
          <p:cNvSpPr>
            <a:spLocks noGrp="1"/>
          </p:cNvSpPr>
          <p:nvPr>
            <p:ph type="title"/>
          </p:nvPr>
        </p:nvSpPr>
        <p:spPr/>
        <p:txBody>
          <a:bodyPr/>
          <a:lstStyle/>
          <a:p>
            <a:r>
              <a:rPr lang="el-GR" dirty="0"/>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5C9554A-1FEF-BAF4-AF72-C51148C765CC}"/>
              </a:ext>
            </a:extLst>
          </p:cNvPr>
          <p:cNvSpPr>
            <a:spLocks noGrp="1"/>
          </p:cNvSpPr>
          <p:nvPr>
            <p:ph idx="1"/>
          </p:nvPr>
        </p:nvSpPr>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D1BC6D87-598E-68A1-DE9B-041B34F6808F}"/>
              </a:ext>
            </a:extLst>
          </p:cNvPr>
          <p:cNvSpPr>
            <a:spLocks noGrp="1"/>
          </p:cNvSpPr>
          <p:nvPr>
            <p:ph type="dt" sz="half" idx="10"/>
          </p:nvPr>
        </p:nvSpPr>
        <p:spPr>
          <a:xfrm>
            <a:off x="838200" y="6356350"/>
            <a:ext cx="2743200" cy="365125"/>
          </a:xfrm>
          <a:prstGeom prst="rect">
            <a:avLst/>
          </a:prstGeom>
        </p:spPr>
        <p:txBody>
          <a:bodyPr/>
          <a:lstStyle/>
          <a:p>
            <a:fld id="{217EBA5F-F178-EE43-B454-4D24841BD74C}" type="datetime1">
              <a:rPr lang="el-GR" smtClean="0"/>
              <a:t>4/3/23</a:t>
            </a:fld>
            <a:endParaRPr lang="el-GR"/>
          </a:p>
        </p:txBody>
      </p:sp>
      <p:sp>
        <p:nvSpPr>
          <p:cNvPr id="5" name="Θέση υποσέλιδου 4">
            <a:extLst>
              <a:ext uri="{FF2B5EF4-FFF2-40B4-BE49-F238E27FC236}">
                <a16:creationId xmlns:a16="http://schemas.microsoft.com/office/drawing/2014/main" id="{9DD512E5-B656-E3B1-68D7-AFA3D0D5F106}"/>
              </a:ext>
            </a:extLst>
          </p:cNvPr>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Θέση αριθμού διαφάνειας 5">
            <a:extLst>
              <a:ext uri="{FF2B5EF4-FFF2-40B4-BE49-F238E27FC236}">
                <a16:creationId xmlns:a16="http://schemas.microsoft.com/office/drawing/2014/main" id="{E8D7F890-BA44-E767-0650-CB4CCFF58306}"/>
              </a:ext>
            </a:extLst>
          </p:cNvPr>
          <p:cNvSpPr>
            <a:spLocks noGrp="1"/>
          </p:cNvSpPr>
          <p:nvPr>
            <p:ph type="sldNum" sz="quarter" idx="12"/>
          </p:nvPr>
        </p:nvSpPr>
        <p:spPr/>
        <p:txBody>
          <a:bodyPr/>
          <a:lstStyle/>
          <a:p>
            <a:fld id="{B8C852D5-9053-6B46-82D8-E6AA6EC3EFAB}" type="slidenum">
              <a:rPr lang="el-GR" smtClean="0"/>
              <a:t>‹#›</a:t>
            </a:fld>
            <a:endParaRPr lang="el-GR"/>
          </a:p>
        </p:txBody>
      </p:sp>
    </p:spTree>
    <p:extLst>
      <p:ext uri="{BB962C8B-B14F-4D97-AF65-F5344CB8AC3E}">
        <p14:creationId xmlns:p14="http://schemas.microsoft.com/office/powerpoint/2010/main" val="419352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F7C151-D49F-D5DA-9E45-E7EA5F34EDD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D9A8D65-704E-3C29-B4E2-8E30CC521F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0370A74-0178-5241-75DE-A917BF8F9072}"/>
              </a:ext>
            </a:extLst>
          </p:cNvPr>
          <p:cNvSpPr>
            <a:spLocks noGrp="1"/>
          </p:cNvSpPr>
          <p:nvPr>
            <p:ph type="dt" sz="half" idx="10"/>
          </p:nvPr>
        </p:nvSpPr>
        <p:spPr>
          <a:xfrm>
            <a:off x="838200" y="6356350"/>
            <a:ext cx="2743200" cy="365125"/>
          </a:xfrm>
          <a:prstGeom prst="rect">
            <a:avLst/>
          </a:prstGeom>
        </p:spPr>
        <p:txBody>
          <a:bodyPr/>
          <a:lstStyle/>
          <a:p>
            <a:fld id="{B0DA5108-5307-9D48-83B9-028F5149DBA1}" type="datetime1">
              <a:rPr lang="el-GR" smtClean="0"/>
              <a:t>4/3/23</a:t>
            </a:fld>
            <a:endParaRPr lang="el-GR"/>
          </a:p>
        </p:txBody>
      </p:sp>
      <p:sp>
        <p:nvSpPr>
          <p:cNvPr id="5" name="Θέση υποσέλιδου 4">
            <a:extLst>
              <a:ext uri="{FF2B5EF4-FFF2-40B4-BE49-F238E27FC236}">
                <a16:creationId xmlns:a16="http://schemas.microsoft.com/office/drawing/2014/main" id="{2D051B6E-0913-8A70-319A-C6346AFA598A}"/>
              </a:ext>
            </a:extLst>
          </p:cNvPr>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Θέση αριθμού διαφάνειας 5">
            <a:extLst>
              <a:ext uri="{FF2B5EF4-FFF2-40B4-BE49-F238E27FC236}">
                <a16:creationId xmlns:a16="http://schemas.microsoft.com/office/drawing/2014/main" id="{2D9F1989-1C10-9AA4-6B5A-0F3C34D955D3}"/>
              </a:ext>
            </a:extLst>
          </p:cNvPr>
          <p:cNvSpPr>
            <a:spLocks noGrp="1"/>
          </p:cNvSpPr>
          <p:nvPr>
            <p:ph type="sldNum" sz="quarter" idx="12"/>
          </p:nvPr>
        </p:nvSpPr>
        <p:spPr/>
        <p:txBody>
          <a:bodyPr/>
          <a:lstStyle/>
          <a:p>
            <a:fld id="{B8C852D5-9053-6B46-82D8-E6AA6EC3EFAB}" type="slidenum">
              <a:rPr lang="el-GR" smtClean="0"/>
              <a:t>‹#›</a:t>
            </a:fld>
            <a:endParaRPr lang="el-GR"/>
          </a:p>
        </p:txBody>
      </p:sp>
    </p:spTree>
    <p:extLst>
      <p:ext uri="{BB962C8B-B14F-4D97-AF65-F5344CB8AC3E}">
        <p14:creationId xmlns:p14="http://schemas.microsoft.com/office/powerpoint/2010/main" val="10263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244B60-AB34-61E1-3468-9F88175C26F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05DBB8A-661E-4B07-89C2-94E6A48C1F4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0A4FCAB-978B-A8E7-AC4F-BFB4F73EE9E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7837C79-0B69-4C6B-352F-0C38514408AD}"/>
              </a:ext>
            </a:extLst>
          </p:cNvPr>
          <p:cNvSpPr>
            <a:spLocks noGrp="1"/>
          </p:cNvSpPr>
          <p:nvPr>
            <p:ph type="dt" sz="half" idx="10"/>
          </p:nvPr>
        </p:nvSpPr>
        <p:spPr>
          <a:xfrm>
            <a:off x="838200" y="6356350"/>
            <a:ext cx="2743200" cy="365125"/>
          </a:xfrm>
          <a:prstGeom prst="rect">
            <a:avLst/>
          </a:prstGeom>
        </p:spPr>
        <p:txBody>
          <a:bodyPr/>
          <a:lstStyle/>
          <a:p>
            <a:fld id="{81D4969A-9C3F-9A46-8810-835A48B5C9C0}" type="datetime1">
              <a:rPr lang="el-GR" smtClean="0"/>
              <a:t>4/3/23</a:t>
            </a:fld>
            <a:endParaRPr lang="el-GR"/>
          </a:p>
        </p:txBody>
      </p:sp>
      <p:sp>
        <p:nvSpPr>
          <p:cNvPr id="6" name="Θέση υποσέλιδου 5">
            <a:extLst>
              <a:ext uri="{FF2B5EF4-FFF2-40B4-BE49-F238E27FC236}">
                <a16:creationId xmlns:a16="http://schemas.microsoft.com/office/drawing/2014/main" id="{11608A9C-7B85-1894-3A5A-2134794AE6FA}"/>
              </a:ext>
            </a:extLst>
          </p:cNvPr>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Θέση αριθμού διαφάνειας 6">
            <a:extLst>
              <a:ext uri="{FF2B5EF4-FFF2-40B4-BE49-F238E27FC236}">
                <a16:creationId xmlns:a16="http://schemas.microsoft.com/office/drawing/2014/main" id="{AB47FD43-EF3A-66AA-F9B5-02236F686304}"/>
              </a:ext>
            </a:extLst>
          </p:cNvPr>
          <p:cNvSpPr>
            <a:spLocks noGrp="1"/>
          </p:cNvSpPr>
          <p:nvPr>
            <p:ph type="sldNum" sz="quarter" idx="12"/>
          </p:nvPr>
        </p:nvSpPr>
        <p:spPr/>
        <p:txBody>
          <a:bodyPr/>
          <a:lstStyle/>
          <a:p>
            <a:fld id="{B8C852D5-9053-6B46-82D8-E6AA6EC3EFAB}" type="slidenum">
              <a:rPr lang="el-GR" smtClean="0"/>
              <a:t>‹#›</a:t>
            </a:fld>
            <a:endParaRPr lang="el-GR"/>
          </a:p>
        </p:txBody>
      </p:sp>
    </p:spTree>
    <p:extLst>
      <p:ext uri="{BB962C8B-B14F-4D97-AF65-F5344CB8AC3E}">
        <p14:creationId xmlns:p14="http://schemas.microsoft.com/office/powerpoint/2010/main" val="184861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7B6AF7-35A6-F786-D5A6-414F7AA0BC5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9790577-1C57-B676-0124-949D80ACCB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6E4DDFF-9D90-855F-AFF5-3B2FC521CFF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0A86EEC-BD49-F1E8-5044-C81F4B24E7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30C2A36-7D05-E0B2-3987-0A8D7817AD7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D42B151-782D-CF84-F56F-E1731EDA49E6}"/>
              </a:ext>
            </a:extLst>
          </p:cNvPr>
          <p:cNvSpPr>
            <a:spLocks noGrp="1"/>
          </p:cNvSpPr>
          <p:nvPr>
            <p:ph type="dt" sz="half" idx="10"/>
          </p:nvPr>
        </p:nvSpPr>
        <p:spPr>
          <a:xfrm>
            <a:off x="838200" y="6356350"/>
            <a:ext cx="2743200" cy="365125"/>
          </a:xfrm>
          <a:prstGeom prst="rect">
            <a:avLst/>
          </a:prstGeom>
        </p:spPr>
        <p:txBody>
          <a:bodyPr/>
          <a:lstStyle/>
          <a:p>
            <a:fld id="{B5DA9441-2D52-EF4E-A6F6-332462A40E0F}" type="datetime1">
              <a:rPr lang="el-GR" smtClean="0"/>
              <a:t>4/3/23</a:t>
            </a:fld>
            <a:endParaRPr lang="el-GR"/>
          </a:p>
        </p:txBody>
      </p:sp>
      <p:sp>
        <p:nvSpPr>
          <p:cNvPr id="8" name="Θέση υποσέλιδου 7">
            <a:extLst>
              <a:ext uri="{FF2B5EF4-FFF2-40B4-BE49-F238E27FC236}">
                <a16:creationId xmlns:a16="http://schemas.microsoft.com/office/drawing/2014/main" id="{27F7F909-6D54-4A82-367D-F839FA42DED5}"/>
              </a:ext>
            </a:extLst>
          </p:cNvPr>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Θέση αριθμού διαφάνειας 8">
            <a:extLst>
              <a:ext uri="{FF2B5EF4-FFF2-40B4-BE49-F238E27FC236}">
                <a16:creationId xmlns:a16="http://schemas.microsoft.com/office/drawing/2014/main" id="{FFB3632A-D32A-CBF4-5A4E-04988474F13B}"/>
              </a:ext>
            </a:extLst>
          </p:cNvPr>
          <p:cNvSpPr>
            <a:spLocks noGrp="1"/>
          </p:cNvSpPr>
          <p:nvPr>
            <p:ph type="sldNum" sz="quarter" idx="12"/>
          </p:nvPr>
        </p:nvSpPr>
        <p:spPr/>
        <p:txBody>
          <a:bodyPr/>
          <a:lstStyle/>
          <a:p>
            <a:fld id="{B8C852D5-9053-6B46-82D8-E6AA6EC3EFAB}" type="slidenum">
              <a:rPr lang="el-GR" smtClean="0"/>
              <a:t>‹#›</a:t>
            </a:fld>
            <a:endParaRPr lang="el-GR"/>
          </a:p>
        </p:txBody>
      </p:sp>
    </p:spTree>
    <p:extLst>
      <p:ext uri="{BB962C8B-B14F-4D97-AF65-F5344CB8AC3E}">
        <p14:creationId xmlns:p14="http://schemas.microsoft.com/office/powerpoint/2010/main" val="3105874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D2A64E-047A-A790-BFA6-0B6C118A800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AC0041C-39AE-D28F-E20F-58CB275C1A2C}"/>
              </a:ext>
            </a:extLst>
          </p:cNvPr>
          <p:cNvSpPr>
            <a:spLocks noGrp="1"/>
          </p:cNvSpPr>
          <p:nvPr>
            <p:ph type="dt" sz="half" idx="10"/>
          </p:nvPr>
        </p:nvSpPr>
        <p:spPr>
          <a:xfrm>
            <a:off x="838200" y="6356350"/>
            <a:ext cx="2743200" cy="365125"/>
          </a:xfrm>
          <a:prstGeom prst="rect">
            <a:avLst/>
          </a:prstGeom>
        </p:spPr>
        <p:txBody>
          <a:bodyPr/>
          <a:lstStyle/>
          <a:p>
            <a:fld id="{0A129CC4-D48E-1F4F-8F27-8C291B44F8CB}" type="datetime1">
              <a:rPr lang="el-GR" smtClean="0"/>
              <a:t>4/3/23</a:t>
            </a:fld>
            <a:endParaRPr lang="el-GR"/>
          </a:p>
        </p:txBody>
      </p:sp>
      <p:sp>
        <p:nvSpPr>
          <p:cNvPr id="4" name="Θέση υποσέλιδου 3">
            <a:extLst>
              <a:ext uri="{FF2B5EF4-FFF2-40B4-BE49-F238E27FC236}">
                <a16:creationId xmlns:a16="http://schemas.microsoft.com/office/drawing/2014/main" id="{A4BDE340-511C-8EF2-FEA0-1E1EB6B07658}"/>
              </a:ext>
            </a:extLst>
          </p:cNvPr>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Θέση αριθμού διαφάνειας 4">
            <a:extLst>
              <a:ext uri="{FF2B5EF4-FFF2-40B4-BE49-F238E27FC236}">
                <a16:creationId xmlns:a16="http://schemas.microsoft.com/office/drawing/2014/main" id="{54378782-3F70-21C9-B842-A5176F560144}"/>
              </a:ext>
            </a:extLst>
          </p:cNvPr>
          <p:cNvSpPr>
            <a:spLocks noGrp="1"/>
          </p:cNvSpPr>
          <p:nvPr>
            <p:ph type="sldNum" sz="quarter" idx="12"/>
          </p:nvPr>
        </p:nvSpPr>
        <p:spPr/>
        <p:txBody>
          <a:bodyPr/>
          <a:lstStyle/>
          <a:p>
            <a:fld id="{B8C852D5-9053-6B46-82D8-E6AA6EC3EFAB}" type="slidenum">
              <a:rPr lang="el-GR" smtClean="0"/>
              <a:t>‹#›</a:t>
            </a:fld>
            <a:endParaRPr lang="el-GR"/>
          </a:p>
        </p:txBody>
      </p:sp>
    </p:spTree>
    <p:extLst>
      <p:ext uri="{BB962C8B-B14F-4D97-AF65-F5344CB8AC3E}">
        <p14:creationId xmlns:p14="http://schemas.microsoft.com/office/powerpoint/2010/main" val="320465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C7BDC83-4C6E-7F67-7A96-4D2C82E2BAFE}"/>
              </a:ext>
            </a:extLst>
          </p:cNvPr>
          <p:cNvSpPr>
            <a:spLocks noGrp="1"/>
          </p:cNvSpPr>
          <p:nvPr>
            <p:ph type="dt" sz="half" idx="10"/>
          </p:nvPr>
        </p:nvSpPr>
        <p:spPr>
          <a:xfrm>
            <a:off x="838200" y="6356350"/>
            <a:ext cx="2743200" cy="365125"/>
          </a:xfrm>
          <a:prstGeom prst="rect">
            <a:avLst/>
          </a:prstGeom>
        </p:spPr>
        <p:txBody>
          <a:bodyPr/>
          <a:lstStyle/>
          <a:p>
            <a:fld id="{B0102244-A1AF-D542-9C24-73C13803C3EE}" type="datetime1">
              <a:rPr lang="el-GR" smtClean="0"/>
              <a:t>4/3/23</a:t>
            </a:fld>
            <a:endParaRPr lang="el-GR"/>
          </a:p>
        </p:txBody>
      </p:sp>
      <p:sp>
        <p:nvSpPr>
          <p:cNvPr id="3" name="Θέση υποσέλιδου 2">
            <a:extLst>
              <a:ext uri="{FF2B5EF4-FFF2-40B4-BE49-F238E27FC236}">
                <a16:creationId xmlns:a16="http://schemas.microsoft.com/office/drawing/2014/main" id="{0F1E0A91-0C80-88B3-CC3B-A6D12E6E2788}"/>
              </a:ext>
            </a:extLst>
          </p:cNvPr>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Θέση αριθμού διαφάνειας 3">
            <a:extLst>
              <a:ext uri="{FF2B5EF4-FFF2-40B4-BE49-F238E27FC236}">
                <a16:creationId xmlns:a16="http://schemas.microsoft.com/office/drawing/2014/main" id="{BA03B7D1-2853-E608-DF0B-441EF9774E7E}"/>
              </a:ext>
            </a:extLst>
          </p:cNvPr>
          <p:cNvSpPr>
            <a:spLocks noGrp="1"/>
          </p:cNvSpPr>
          <p:nvPr>
            <p:ph type="sldNum" sz="quarter" idx="12"/>
          </p:nvPr>
        </p:nvSpPr>
        <p:spPr/>
        <p:txBody>
          <a:bodyPr/>
          <a:lstStyle/>
          <a:p>
            <a:fld id="{B8C852D5-9053-6B46-82D8-E6AA6EC3EFAB}" type="slidenum">
              <a:rPr lang="el-GR" smtClean="0"/>
              <a:t>‹#›</a:t>
            </a:fld>
            <a:endParaRPr lang="el-GR"/>
          </a:p>
        </p:txBody>
      </p:sp>
    </p:spTree>
    <p:extLst>
      <p:ext uri="{BB962C8B-B14F-4D97-AF65-F5344CB8AC3E}">
        <p14:creationId xmlns:p14="http://schemas.microsoft.com/office/powerpoint/2010/main" val="394011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396591-87F5-0BA7-4B42-984A922D8CE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5EDAC4C-D197-9868-7AF2-5308595E05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86FC1F1-8633-FA50-7610-E4FC5404E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57AD1F2-C198-CAFA-756F-967CDCA12F12}"/>
              </a:ext>
            </a:extLst>
          </p:cNvPr>
          <p:cNvSpPr>
            <a:spLocks noGrp="1"/>
          </p:cNvSpPr>
          <p:nvPr>
            <p:ph type="dt" sz="half" idx="10"/>
          </p:nvPr>
        </p:nvSpPr>
        <p:spPr>
          <a:xfrm>
            <a:off x="838200" y="6356350"/>
            <a:ext cx="2743200" cy="365125"/>
          </a:xfrm>
          <a:prstGeom prst="rect">
            <a:avLst/>
          </a:prstGeom>
        </p:spPr>
        <p:txBody>
          <a:bodyPr/>
          <a:lstStyle/>
          <a:p>
            <a:fld id="{3EB0E4A6-A3A8-1042-BB3A-34D0D19D76B0}" type="datetime1">
              <a:rPr lang="el-GR" smtClean="0"/>
              <a:t>4/3/23</a:t>
            </a:fld>
            <a:endParaRPr lang="el-GR"/>
          </a:p>
        </p:txBody>
      </p:sp>
      <p:sp>
        <p:nvSpPr>
          <p:cNvPr id="6" name="Θέση υποσέλιδου 5">
            <a:extLst>
              <a:ext uri="{FF2B5EF4-FFF2-40B4-BE49-F238E27FC236}">
                <a16:creationId xmlns:a16="http://schemas.microsoft.com/office/drawing/2014/main" id="{A04B4548-0CCC-B57C-1BF7-0CD0C9529522}"/>
              </a:ext>
            </a:extLst>
          </p:cNvPr>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Θέση αριθμού διαφάνειας 6">
            <a:extLst>
              <a:ext uri="{FF2B5EF4-FFF2-40B4-BE49-F238E27FC236}">
                <a16:creationId xmlns:a16="http://schemas.microsoft.com/office/drawing/2014/main" id="{1CF6314E-3886-E3D9-7207-7427372C4D1E}"/>
              </a:ext>
            </a:extLst>
          </p:cNvPr>
          <p:cNvSpPr>
            <a:spLocks noGrp="1"/>
          </p:cNvSpPr>
          <p:nvPr>
            <p:ph type="sldNum" sz="quarter" idx="12"/>
          </p:nvPr>
        </p:nvSpPr>
        <p:spPr/>
        <p:txBody>
          <a:bodyPr/>
          <a:lstStyle/>
          <a:p>
            <a:fld id="{B8C852D5-9053-6B46-82D8-E6AA6EC3EFAB}" type="slidenum">
              <a:rPr lang="el-GR" smtClean="0"/>
              <a:t>‹#›</a:t>
            </a:fld>
            <a:endParaRPr lang="el-GR"/>
          </a:p>
        </p:txBody>
      </p:sp>
    </p:spTree>
    <p:extLst>
      <p:ext uri="{BB962C8B-B14F-4D97-AF65-F5344CB8AC3E}">
        <p14:creationId xmlns:p14="http://schemas.microsoft.com/office/powerpoint/2010/main" val="303998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6D98F1-5FE9-2F9E-F416-86C4504851B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72E5314-E621-7AC4-81C6-8267DE35F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4446871-1895-705B-B912-FDDA9103D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E127084-84B5-477E-1671-91F493F9384F}"/>
              </a:ext>
            </a:extLst>
          </p:cNvPr>
          <p:cNvSpPr>
            <a:spLocks noGrp="1"/>
          </p:cNvSpPr>
          <p:nvPr>
            <p:ph type="dt" sz="half" idx="10"/>
          </p:nvPr>
        </p:nvSpPr>
        <p:spPr>
          <a:xfrm>
            <a:off x="838200" y="6356350"/>
            <a:ext cx="2743200" cy="365125"/>
          </a:xfrm>
          <a:prstGeom prst="rect">
            <a:avLst/>
          </a:prstGeom>
        </p:spPr>
        <p:txBody>
          <a:bodyPr/>
          <a:lstStyle/>
          <a:p>
            <a:fld id="{88F11A71-757C-8E40-A98D-B19CB039A7E3}" type="datetime1">
              <a:rPr lang="el-GR" smtClean="0"/>
              <a:t>4/3/23</a:t>
            </a:fld>
            <a:endParaRPr lang="el-GR"/>
          </a:p>
        </p:txBody>
      </p:sp>
      <p:sp>
        <p:nvSpPr>
          <p:cNvPr id="6" name="Θέση υποσέλιδου 5">
            <a:extLst>
              <a:ext uri="{FF2B5EF4-FFF2-40B4-BE49-F238E27FC236}">
                <a16:creationId xmlns:a16="http://schemas.microsoft.com/office/drawing/2014/main" id="{91F1C365-260C-DCCD-8C28-ADA0F4688A53}"/>
              </a:ext>
            </a:extLst>
          </p:cNvPr>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Θέση αριθμού διαφάνειας 6">
            <a:extLst>
              <a:ext uri="{FF2B5EF4-FFF2-40B4-BE49-F238E27FC236}">
                <a16:creationId xmlns:a16="http://schemas.microsoft.com/office/drawing/2014/main" id="{44DB12FC-25A1-0595-CA6C-20C946D97886}"/>
              </a:ext>
            </a:extLst>
          </p:cNvPr>
          <p:cNvSpPr>
            <a:spLocks noGrp="1"/>
          </p:cNvSpPr>
          <p:nvPr>
            <p:ph type="sldNum" sz="quarter" idx="12"/>
          </p:nvPr>
        </p:nvSpPr>
        <p:spPr/>
        <p:txBody>
          <a:bodyPr/>
          <a:lstStyle/>
          <a:p>
            <a:fld id="{B8C852D5-9053-6B46-82D8-E6AA6EC3EFAB}" type="slidenum">
              <a:rPr lang="el-GR" smtClean="0"/>
              <a:t>‹#›</a:t>
            </a:fld>
            <a:endParaRPr lang="el-GR"/>
          </a:p>
        </p:txBody>
      </p:sp>
    </p:spTree>
    <p:extLst>
      <p:ext uri="{BB962C8B-B14F-4D97-AF65-F5344CB8AC3E}">
        <p14:creationId xmlns:p14="http://schemas.microsoft.com/office/powerpoint/2010/main" val="85572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Έλλειψη 10">
            <a:extLst>
              <a:ext uri="{FF2B5EF4-FFF2-40B4-BE49-F238E27FC236}">
                <a16:creationId xmlns:a16="http://schemas.microsoft.com/office/drawing/2014/main" id="{962D030F-9BF2-BFF4-2E07-E67327F514CE}"/>
              </a:ext>
            </a:extLst>
          </p:cNvPr>
          <p:cNvSpPr/>
          <p:nvPr userDrawn="1"/>
        </p:nvSpPr>
        <p:spPr>
          <a:xfrm>
            <a:off x="11415126" y="104033"/>
            <a:ext cx="736173" cy="702365"/>
          </a:xfrm>
          <a:prstGeom prst="ellipse">
            <a:avLst/>
          </a:prstGeom>
          <a:solidFill>
            <a:srgbClr val="466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bg1"/>
              </a:solidFill>
            </a:endParaRPr>
          </a:p>
        </p:txBody>
      </p:sp>
      <p:sp>
        <p:nvSpPr>
          <p:cNvPr id="2" name="Θέση τίτλου 1">
            <a:extLst>
              <a:ext uri="{FF2B5EF4-FFF2-40B4-BE49-F238E27FC236}">
                <a16:creationId xmlns:a16="http://schemas.microsoft.com/office/drawing/2014/main" id="{FD2AFBAD-BDE6-05F7-659F-BCB074E1117C}"/>
              </a:ext>
            </a:extLst>
          </p:cNvPr>
          <p:cNvSpPr>
            <a:spLocks noGrp="1"/>
          </p:cNvSpPr>
          <p:nvPr>
            <p:ph type="title"/>
          </p:nvPr>
        </p:nvSpPr>
        <p:spPr>
          <a:xfrm>
            <a:off x="838200" y="365126"/>
            <a:ext cx="10515600" cy="814318"/>
          </a:xfrm>
          <a:prstGeom prst="rect">
            <a:avLst/>
          </a:prstGeom>
        </p:spPr>
        <p:txBody>
          <a:bodyPr vert="horz" lIns="91440" tIns="45720" rIns="91440" bIns="45720" rtlCol="0" anchor="ctr">
            <a:normAutofit/>
          </a:bodyPr>
          <a:lstStyle/>
          <a:p>
            <a:r>
              <a:rPr lang="el-GR" dirty="0"/>
              <a:t>Κάντε κλικ για να επεξεργαστείτε τον τίτλο</a:t>
            </a:r>
          </a:p>
        </p:txBody>
      </p:sp>
      <p:sp>
        <p:nvSpPr>
          <p:cNvPr id="3" name="Θέση κειμένου 2">
            <a:extLst>
              <a:ext uri="{FF2B5EF4-FFF2-40B4-BE49-F238E27FC236}">
                <a16:creationId xmlns:a16="http://schemas.microsoft.com/office/drawing/2014/main" id="{B53C114A-62DE-E541-22C6-1EC6BB481304}"/>
              </a:ext>
            </a:extLst>
          </p:cNvPr>
          <p:cNvSpPr>
            <a:spLocks noGrp="1"/>
          </p:cNvSpPr>
          <p:nvPr>
            <p:ph type="body" idx="1"/>
          </p:nvPr>
        </p:nvSpPr>
        <p:spPr>
          <a:xfrm>
            <a:off x="838200" y="1548530"/>
            <a:ext cx="105156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7" name="Ορθογώνιο 6">
            <a:extLst>
              <a:ext uri="{FF2B5EF4-FFF2-40B4-BE49-F238E27FC236}">
                <a16:creationId xmlns:a16="http://schemas.microsoft.com/office/drawing/2014/main" id="{6EB13A94-FE83-B388-3682-2FB8268787AC}"/>
              </a:ext>
            </a:extLst>
          </p:cNvPr>
          <p:cNvSpPr/>
          <p:nvPr userDrawn="1"/>
        </p:nvSpPr>
        <p:spPr>
          <a:xfrm>
            <a:off x="0" y="-2"/>
            <a:ext cx="12192000" cy="230189"/>
          </a:xfrm>
          <a:prstGeom prst="rect">
            <a:avLst/>
          </a:prstGeom>
          <a:solidFill>
            <a:srgbClr val="466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563C135A-9082-F895-5C2C-E68AD93DA23B}"/>
              </a:ext>
            </a:extLst>
          </p:cNvPr>
          <p:cNvSpPr/>
          <p:nvPr userDrawn="1"/>
        </p:nvSpPr>
        <p:spPr>
          <a:xfrm>
            <a:off x="0" y="6642000"/>
            <a:ext cx="12192000" cy="216000"/>
          </a:xfrm>
          <a:prstGeom prst="rect">
            <a:avLst/>
          </a:prstGeom>
          <a:solidFill>
            <a:srgbClr val="466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FA8CEE90-079A-F77E-E56C-F6E5CEBDC78C}"/>
              </a:ext>
            </a:extLst>
          </p:cNvPr>
          <p:cNvSpPr/>
          <p:nvPr userDrawn="1"/>
        </p:nvSpPr>
        <p:spPr>
          <a:xfrm rot="16200000">
            <a:off x="8763000" y="3321000"/>
            <a:ext cx="6642000" cy="216000"/>
          </a:xfrm>
          <a:prstGeom prst="rect">
            <a:avLst/>
          </a:prstGeom>
          <a:solidFill>
            <a:srgbClr val="466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Ορθογώνιο 9">
            <a:extLst>
              <a:ext uri="{FF2B5EF4-FFF2-40B4-BE49-F238E27FC236}">
                <a16:creationId xmlns:a16="http://schemas.microsoft.com/office/drawing/2014/main" id="{8A7E6A4C-4868-D8AC-1671-9ACFFE3C2676}"/>
              </a:ext>
            </a:extLst>
          </p:cNvPr>
          <p:cNvSpPr/>
          <p:nvPr userDrawn="1"/>
        </p:nvSpPr>
        <p:spPr>
          <a:xfrm rot="16200000">
            <a:off x="-3213000" y="3320999"/>
            <a:ext cx="6642000" cy="216000"/>
          </a:xfrm>
          <a:prstGeom prst="rect">
            <a:avLst/>
          </a:prstGeom>
          <a:solidFill>
            <a:srgbClr val="466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Θέση αριθμού διαφάνειας 5">
            <a:extLst>
              <a:ext uri="{FF2B5EF4-FFF2-40B4-BE49-F238E27FC236}">
                <a16:creationId xmlns:a16="http://schemas.microsoft.com/office/drawing/2014/main" id="{B9219EEA-6156-6ADE-FB7A-862921D273C7}"/>
              </a:ext>
            </a:extLst>
          </p:cNvPr>
          <p:cNvSpPr>
            <a:spLocks noGrp="1"/>
          </p:cNvSpPr>
          <p:nvPr>
            <p:ph type="sldNum" sz="quarter" idx="4"/>
          </p:nvPr>
        </p:nvSpPr>
        <p:spPr>
          <a:xfrm>
            <a:off x="11374425" y="272652"/>
            <a:ext cx="736173" cy="365125"/>
          </a:xfrm>
          <a:prstGeom prst="rect">
            <a:avLst/>
          </a:prstGeom>
        </p:spPr>
        <p:txBody>
          <a:bodyPr vert="horz" lIns="91440" tIns="45720" rIns="91440" bIns="45720" rtlCol="0" anchor="ctr"/>
          <a:lstStyle>
            <a:lvl1pPr algn="ctr">
              <a:defRPr sz="2000">
                <a:solidFill>
                  <a:schemeClr val="bg1"/>
                </a:solidFill>
              </a:defRPr>
            </a:lvl1pPr>
          </a:lstStyle>
          <a:p>
            <a:fld id="{B8C852D5-9053-6B46-82D8-E6AA6EC3EFAB}" type="slidenum">
              <a:rPr lang="el-GR" smtClean="0"/>
              <a:pPr/>
              <a:t>‹#›</a:t>
            </a:fld>
            <a:endParaRPr lang="el-GR" dirty="0"/>
          </a:p>
        </p:txBody>
      </p:sp>
    </p:spTree>
    <p:extLst>
      <p:ext uri="{BB962C8B-B14F-4D97-AF65-F5344CB8AC3E}">
        <p14:creationId xmlns:p14="http://schemas.microsoft.com/office/powerpoint/2010/main" val="140977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4400" b="1" kern="1200">
          <a:solidFill>
            <a:srgbClr val="87B39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66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66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666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666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66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www.mentimeter.com/app/presentation/al97keev3auepjv46kbkse4bfyb8exj7" TargetMode="External"/><Relationship Id="rId5" Type="http://schemas.openxmlformats.org/officeDocument/2006/relationships/hyperlink" Target="https://www.mentimeter.com/app/presentation/al97keev3auepjv46kbkse4bfyb8exj7/6s9xov7s2mcs/edit" TargetMode="External"/><Relationship Id="rId4" Type="http://schemas.openxmlformats.org/officeDocument/2006/relationships/hyperlink" Target="https://www.menti.com/alhs8tdh337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D22C02-5B05-1CA1-A1A0-99E246F1A2F8}"/>
              </a:ext>
            </a:extLst>
          </p:cNvPr>
          <p:cNvSpPr>
            <a:spLocks noGrp="1"/>
          </p:cNvSpPr>
          <p:nvPr>
            <p:ph type="ctrTitle"/>
          </p:nvPr>
        </p:nvSpPr>
        <p:spPr>
          <a:xfrm>
            <a:off x="954156" y="2265911"/>
            <a:ext cx="10283687" cy="1822934"/>
          </a:xfrm>
        </p:spPr>
        <p:txBody>
          <a:bodyPr>
            <a:normAutofit/>
          </a:bodyPr>
          <a:lstStyle/>
          <a:p>
            <a:r>
              <a:rPr lang="el-GR" dirty="0">
                <a:latin typeface="Calibri" panose="020F0502020204030204" pitchFamily="34" charset="0"/>
                <a:cs typeface="Calibri" panose="020F0502020204030204" pitchFamily="34" charset="0"/>
              </a:rPr>
              <a:t>Διδακτική των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Φυσικών Επιστημών</a:t>
            </a:r>
            <a:endParaRPr lang="el-GR" dirty="0"/>
          </a:p>
        </p:txBody>
      </p:sp>
      <p:sp>
        <p:nvSpPr>
          <p:cNvPr id="3" name="Υπότιτλος 2">
            <a:extLst>
              <a:ext uri="{FF2B5EF4-FFF2-40B4-BE49-F238E27FC236}">
                <a16:creationId xmlns:a16="http://schemas.microsoft.com/office/drawing/2014/main" id="{9FFEC003-AA34-39A8-B252-FBC68895BCAA}"/>
              </a:ext>
            </a:extLst>
          </p:cNvPr>
          <p:cNvSpPr>
            <a:spLocks noGrp="1"/>
          </p:cNvSpPr>
          <p:nvPr>
            <p:ph type="subTitle" idx="1"/>
          </p:nvPr>
        </p:nvSpPr>
        <p:spPr>
          <a:xfrm>
            <a:off x="1523999" y="4688717"/>
            <a:ext cx="9144000" cy="1655762"/>
          </a:xfrm>
        </p:spPr>
        <p:txBody>
          <a:bodyPr>
            <a:normAutofit fontScale="92500" lnSpcReduction="10000"/>
          </a:bodyPr>
          <a:lstStyle/>
          <a:p>
            <a:r>
              <a:rPr lang="el-GR" sz="3000" dirty="0">
                <a:latin typeface="Calibri" panose="020F0502020204030204" pitchFamily="34" charset="0"/>
                <a:cs typeface="Calibri" panose="020F0502020204030204" pitchFamily="34" charset="0"/>
              </a:rPr>
              <a:t>Δρ. Πέικος Γιώργος</a:t>
            </a:r>
            <a:endParaRPr lang="en-US" sz="30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Εαρινό Εξάμηνο</a:t>
            </a:r>
          </a:p>
          <a:p>
            <a:r>
              <a:rPr lang="el-GR" dirty="0">
                <a:latin typeface="Calibri" panose="020F0502020204030204" pitchFamily="34" charset="0"/>
                <a:cs typeface="Calibri" panose="020F0502020204030204" pitchFamily="34" charset="0"/>
              </a:rPr>
              <a:t>Φλώρινα, 2023</a:t>
            </a:r>
          </a:p>
          <a:p>
            <a:endParaRPr lang="el-GR" dirty="0">
              <a:latin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81C5766-AFA9-D672-FF85-48337FF009B2}"/>
              </a:ext>
            </a:extLst>
          </p:cNvPr>
          <p:cNvSpPr>
            <a:spLocks noGrp="1"/>
          </p:cNvSpPr>
          <p:nvPr>
            <p:ph type="sldNum" sz="quarter" idx="12"/>
          </p:nvPr>
        </p:nvSpPr>
        <p:spPr/>
        <p:txBody>
          <a:bodyPr/>
          <a:lstStyle/>
          <a:p>
            <a:fld id="{B8C852D5-9053-6B46-82D8-E6AA6EC3EFAB}" type="slidenum">
              <a:rPr lang="el-GR" smtClean="0"/>
              <a:t>1</a:t>
            </a:fld>
            <a:endParaRPr lang="el-GR"/>
          </a:p>
        </p:txBody>
      </p:sp>
      <p:sp>
        <p:nvSpPr>
          <p:cNvPr id="15" name="Υπότιτλος 2">
            <a:extLst>
              <a:ext uri="{FF2B5EF4-FFF2-40B4-BE49-F238E27FC236}">
                <a16:creationId xmlns:a16="http://schemas.microsoft.com/office/drawing/2014/main" id="{BE6051D4-BAAD-E4C8-CFD9-1DD635EFFA1E}"/>
              </a:ext>
            </a:extLst>
          </p:cNvPr>
          <p:cNvSpPr txBox="1">
            <a:spLocks/>
          </p:cNvSpPr>
          <p:nvPr/>
        </p:nvSpPr>
        <p:spPr>
          <a:xfrm>
            <a:off x="1523999" y="51352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46666D"/>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46666D"/>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46666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46666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46666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a:latin typeface="Calibri" panose="020F0502020204030204" pitchFamily="34" charset="0"/>
                <a:cs typeface="Calibri" panose="020F0502020204030204" pitchFamily="34" charset="0"/>
              </a:rPr>
              <a:t>ΠΑΝΕΠΙΣΤΗΜΙΟ ΔΥΤΙΚΗΣ ΜΑΚΕΔΟΝΙΑΣ</a:t>
            </a:r>
          </a:p>
          <a:p>
            <a:r>
              <a:rPr lang="el-GR" dirty="0">
                <a:latin typeface="Calibri" panose="020F0502020204030204" pitchFamily="34" charset="0"/>
                <a:cs typeface="Calibri" panose="020F0502020204030204" pitchFamily="34" charset="0"/>
              </a:rPr>
              <a:t>ΣΧΟΛΗ ΚΟΙΝΩΝΙΚΩΝ ΚΑΙ ΑΝΘΡΩΠΙΣΤΙΚΩΝ ΣΠΟΥΔΩΝ</a:t>
            </a:r>
          </a:p>
          <a:p>
            <a:r>
              <a:rPr lang="el-GR" dirty="0">
                <a:latin typeface="Calibri" panose="020F0502020204030204" pitchFamily="34" charset="0"/>
                <a:cs typeface="Calibri" panose="020F0502020204030204" pitchFamily="34" charset="0"/>
              </a:rPr>
              <a:t>ΠΑΙΔΑΓΩΓΙΚΟ ΤΜΗΜΑ ΔΗΜΟΤΙΚΗΣ ΕΚΠΑΙΔΕΥΣΗΣ</a:t>
            </a:r>
          </a:p>
          <a:p>
            <a:endParaRPr lang="el-GR" sz="1800" dirty="0">
              <a:latin typeface="Calibri" panose="020F0502020204030204" pitchFamily="34" charset="0"/>
              <a:cs typeface="Calibri" panose="020F0502020204030204" pitchFamily="34" charset="0"/>
            </a:endParaRPr>
          </a:p>
        </p:txBody>
      </p:sp>
      <p:pic>
        <p:nvPicPr>
          <p:cNvPr id="16" name="Εικόνα 15">
            <a:extLst>
              <a:ext uri="{FF2B5EF4-FFF2-40B4-BE49-F238E27FC236}">
                <a16:creationId xmlns:a16="http://schemas.microsoft.com/office/drawing/2014/main" id="{70D2F916-1166-42C3-27C2-2F92A6A8A38F}"/>
              </a:ext>
            </a:extLst>
          </p:cNvPr>
          <p:cNvPicPr>
            <a:picLocks noChangeAspect="1"/>
          </p:cNvPicPr>
          <p:nvPr/>
        </p:nvPicPr>
        <p:blipFill>
          <a:blip r:embed="rId2" cstate="print"/>
          <a:stretch>
            <a:fillRect/>
          </a:stretch>
        </p:blipFill>
        <p:spPr>
          <a:xfrm>
            <a:off x="533372" y="416893"/>
            <a:ext cx="990627" cy="1015709"/>
          </a:xfrm>
          <a:prstGeom prst="rect">
            <a:avLst/>
          </a:prstGeom>
        </p:spPr>
      </p:pic>
    </p:spTree>
    <p:extLst>
      <p:ext uri="{BB962C8B-B14F-4D97-AF65-F5344CB8AC3E}">
        <p14:creationId xmlns:p14="http://schemas.microsoft.com/office/powerpoint/2010/main" val="3041732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AE4AC-B671-AE7E-935D-11B9D289D645}"/>
              </a:ext>
            </a:extLst>
          </p:cNvPr>
          <p:cNvSpPr>
            <a:spLocks noGrp="1"/>
          </p:cNvSpPr>
          <p:nvPr>
            <p:ph type="title"/>
          </p:nvPr>
        </p:nvSpPr>
        <p:spPr>
          <a:xfrm>
            <a:off x="838200" y="455214"/>
            <a:ext cx="10515600" cy="814318"/>
          </a:xfrm>
        </p:spPr>
        <p:txBody>
          <a:bodyPr>
            <a:normAutofit/>
          </a:bodyPr>
          <a:lstStyle/>
          <a:p>
            <a:r>
              <a:rPr lang="el-GR" dirty="0"/>
              <a:t>Δραστηριότητα - συζήτηση</a:t>
            </a:r>
          </a:p>
        </p:txBody>
      </p:sp>
      <p:sp>
        <p:nvSpPr>
          <p:cNvPr id="4" name="Θέση αριθμού διαφάνειας 3">
            <a:extLst>
              <a:ext uri="{FF2B5EF4-FFF2-40B4-BE49-F238E27FC236}">
                <a16:creationId xmlns:a16="http://schemas.microsoft.com/office/drawing/2014/main" id="{FE6C2051-B7C4-0D0B-6C71-6E93E12312A4}"/>
              </a:ext>
            </a:extLst>
          </p:cNvPr>
          <p:cNvSpPr>
            <a:spLocks noGrp="1"/>
          </p:cNvSpPr>
          <p:nvPr>
            <p:ph type="sldNum" sz="quarter" idx="12"/>
          </p:nvPr>
        </p:nvSpPr>
        <p:spPr/>
        <p:txBody>
          <a:bodyPr/>
          <a:lstStyle/>
          <a:p>
            <a:fld id="{B8C852D5-9053-6B46-82D8-E6AA6EC3EFAB}" type="slidenum">
              <a:rPr lang="el-GR" smtClean="0"/>
              <a:t>10</a:t>
            </a:fld>
            <a:endParaRPr lang="el-GR"/>
          </a:p>
        </p:txBody>
      </p:sp>
      <p:sp>
        <p:nvSpPr>
          <p:cNvPr id="5" name="TextBox 4">
            <a:extLst>
              <a:ext uri="{FF2B5EF4-FFF2-40B4-BE49-F238E27FC236}">
                <a16:creationId xmlns:a16="http://schemas.microsoft.com/office/drawing/2014/main" id="{0613FF92-C2C8-C95C-8EEF-70337E604052}"/>
              </a:ext>
            </a:extLst>
          </p:cNvPr>
          <p:cNvSpPr txBox="1"/>
          <p:nvPr/>
        </p:nvSpPr>
        <p:spPr>
          <a:xfrm>
            <a:off x="838200" y="2277741"/>
            <a:ext cx="10315575" cy="2677656"/>
          </a:xfrm>
          <a:prstGeom prst="rect">
            <a:avLst/>
          </a:prstGeom>
          <a:noFill/>
        </p:spPr>
        <p:txBody>
          <a:bodyPr wrap="square" rtlCol="0">
            <a:spAutoFit/>
          </a:bodyPr>
          <a:lstStyle/>
          <a:p>
            <a:pPr algn="ctr"/>
            <a:endParaRPr lang="el-GR" sz="2400" dirty="0">
              <a:solidFill>
                <a:srgbClr val="46666D"/>
              </a:solidFill>
              <a:latin typeface="+mn-lt"/>
            </a:endParaRPr>
          </a:p>
          <a:p>
            <a:r>
              <a:rPr lang="el-GR" sz="2400" dirty="0">
                <a:solidFill>
                  <a:srgbClr val="46666D"/>
                </a:solidFill>
                <a:latin typeface="+mn-lt"/>
              </a:rPr>
              <a:t>[2] Σχετίζεται η σκέψη του εκπαιδευτικού με τον παραπάνω όρο; Αιτιολόγησε την απάντησή σου.</a:t>
            </a:r>
          </a:p>
          <a:p>
            <a:endParaRPr lang="el-GR" sz="2400" dirty="0">
              <a:solidFill>
                <a:srgbClr val="46666D"/>
              </a:solidFill>
              <a:latin typeface="+mn-lt"/>
            </a:endParaRPr>
          </a:p>
          <a:p>
            <a:r>
              <a:rPr lang="el-GR" sz="2400" dirty="0">
                <a:solidFill>
                  <a:srgbClr val="46666D"/>
                </a:solidFill>
                <a:latin typeface="+mn-lt"/>
              </a:rPr>
              <a:t>[3] Σχετίζεται η πράξη του εκπαιδευτικού με τον παραπάνω όρο; Αιτιολόγησε την απάντησή σου.</a:t>
            </a:r>
            <a:endParaRPr lang="el-GR" sz="2400" b="1" dirty="0">
              <a:solidFill>
                <a:srgbClr val="46666D"/>
              </a:solidFill>
              <a:latin typeface="+mn-lt"/>
            </a:endParaRPr>
          </a:p>
          <a:p>
            <a:endParaRPr lang="el-GR" sz="2400" dirty="0">
              <a:solidFill>
                <a:srgbClr val="46666D"/>
              </a:solidFill>
            </a:endParaRPr>
          </a:p>
        </p:txBody>
      </p:sp>
    </p:spTree>
    <p:extLst>
      <p:ext uri="{BB962C8B-B14F-4D97-AF65-F5344CB8AC3E}">
        <p14:creationId xmlns:p14="http://schemas.microsoft.com/office/powerpoint/2010/main" val="191555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AE4AC-B671-AE7E-935D-11B9D289D645}"/>
              </a:ext>
            </a:extLst>
          </p:cNvPr>
          <p:cNvSpPr>
            <a:spLocks noGrp="1"/>
          </p:cNvSpPr>
          <p:nvPr>
            <p:ph type="title"/>
          </p:nvPr>
        </p:nvSpPr>
        <p:spPr/>
        <p:txBody>
          <a:bodyPr/>
          <a:lstStyle/>
          <a:p>
            <a:endParaRPr lang="el-GR"/>
          </a:p>
        </p:txBody>
      </p:sp>
      <p:sp>
        <p:nvSpPr>
          <p:cNvPr id="4" name="Θέση αριθμού διαφάνειας 3">
            <a:extLst>
              <a:ext uri="{FF2B5EF4-FFF2-40B4-BE49-F238E27FC236}">
                <a16:creationId xmlns:a16="http://schemas.microsoft.com/office/drawing/2014/main" id="{FE6C2051-B7C4-0D0B-6C71-6E93E12312A4}"/>
              </a:ext>
            </a:extLst>
          </p:cNvPr>
          <p:cNvSpPr>
            <a:spLocks noGrp="1"/>
          </p:cNvSpPr>
          <p:nvPr>
            <p:ph type="sldNum" sz="quarter" idx="12"/>
          </p:nvPr>
        </p:nvSpPr>
        <p:spPr/>
        <p:txBody>
          <a:bodyPr/>
          <a:lstStyle/>
          <a:p>
            <a:fld id="{B8C852D5-9053-6B46-82D8-E6AA6EC3EFAB}" type="slidenum">
              <a:rPr lang="el-GR" smtClean="0"/>
              <a:t>11</a:t>
            </a:fld>
            <a:endParaRPr lang="el-GR"/>
          </a:p>
        </p:txBody>
      </p:sp>
      <p:sp>
        <p:nvSpPr>
          <p:cNvPr id="5" name="TextBox 4">
            <a:extLst>
              <a:ext uri="{FF2B5EF4-FFF2-40B4-BE49-F238E27FC236}">
                <a16:creationId xmlns:a16="http://schemas.microsoft.com/office/drawing/2014/main" id="{0613FF92-C2C8-C95C-8EEF-70337E604052}"/>
              </a:ext>
            </a:extLst>
          </p:cNvPr>
          <p:cNvSpPr txBox="1"/>
          <p:nvPr/>
        </p:nvSpPr>
        <p:spPr>
          <a:xfrm>
            <a:off x="1157288" y="2057400"/>
            <a:ext cx="7343775" cy="461665"/>
          </a:xfrm>
          <a:prstGeom prst="rect">
            <a:avLst/>
          </a:prstGeom>
          <a:noFill/>
        </p:spPr>
        <p:txBody>
          <a:bodyPr wrap="square" rtlCol="0">
            <a:spAutoFit/>
          </a:bodyPr>
          <a:lstStyle/>
          <a:p>
            <a:r>
              <a:rPr lang="en-US" sz="2400" dirty="0">
                <a:solidFill>
                  <a:srgbClr val="46666D"/>
                </a:solidFill>
              </a:rPr>
              <a:t>.</a:t>
            </a:r>
            <a:endParaRPr lang="el-GR" sz="2400" dirty="0">
              <a:solidFill>
                <a:srgbClr val="46666D"/>
              </a:solidFill>
            </a:endParaRPr>
          </a:p>
        </p:txBody>
      </p:sp>
      <p:graphicFrame>
        <p:nvGraphicFramePr>
          <p:cNvPr id="3" name="Object 2">
            <a:extLst>
              <a:ext uri="{FF2B5EF4-FFF2-40B4-BE49-F238E27FC236}">
                <a16:creationId xmlns:a16="http://schemas.microsoft.com/office/drawing/2014/main" id="{075E31F0-AFC9-9070-3915-1CB9D5983819}"/>
              </a:ext>
            </a:extLst>
          </p:cNvPr>
          <p:cNvGraphicFramePr>
            <a:graphicFrameLocks noGrp="1" noChangeAspect="1"/>
          </p:cNvGraphicFramePr>
          <p:nvPr>
            <p:ph idx="1"/>
            <p:extLst>
              <p:ext uri="{D42A27DB-BD31-4B8C-83A1-F6EECF244321}">
                <p14:modId xmlns:p14="http://schemas.microsoft.com/office/powerpoint/2010/main" val="552445927"/>
              </p:ext>
            </p:extLst>
          </p:nvPr>
        </p:nvGraphicFramePr>
        <p:xfrm>
          <a:off x="983432" y="166328"/>
          <a:ext cx="9942142" cy="6525344"/>
        </p:xfrm>
        <a:graphic>
          <a:graphicData uri="http://schemas.openxmlformats.org/presentationml/2006/ole">
            <mc:AlternateContent xmlns:mc="http://schemas.openxmlformats.org/markup-compatibility/2006">
              <mc:Choice xmlns:v="urn:schemas-microsoft-com:vml" Requires="v">
                <p:oleObj name="Διαφάνεια" r:id="rId3" imgW="4521769" imgH="3392525" progId="PowerPoint.Slide.8">
                  <p:embed/>
                </p:oleObj>
              </mc:Choice>
              <mc:Fallback>
                <p:oleObj name="Διαφάνεια" r:id="rId3" imgW="4521769" imgH="3392525" progId="PowerPoint.Slide.8">
                  <p:embed/>
                  <p:pic>
                    <p:nvPicPr>
                      <p:cNvPr id="8" name="Object 2">
                        <a:extLst>
                          <a:ext uri="{FF2B5EF4-FFF2-40B4-BE49-F238E27FC236}">
                            <a16:creationId xmlns:a16="http://schemas.microsoft.com/office/drawing/2014/main" id="{5069191A-DDE7-43FB-87AB-8C5E1B7BC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432" y="166328"/>
                        <a:ext cx="9942142" cy="6525344"/>
                      </a:xfrm>
                      <a:prstGeom prst="rect">
                        <a:avLst/>
                      </a:prstGeom>
                      <a:noFill/>
                      <a:effectLst>
                        <a:outerShdw dist="35921" dir="2700000" algn="ctr" rotWithShape="0">
                          <a:srgbClr val="6600CC"/>
                        </a:outerShdw>
                      </a:effectLst>
                    </p:spPr>
                  </p:pic>
                </p:oleObj>
              </mc:Fallback>
            </mc:AlternateContent>
          </a:graphicData>
        </a:graphic>
      </p:graphicFrame>
    </p:spTree>
    <p:extLst>
      <p:ext uri="{BB962C8B-B14F-4D97-AF65-F5344CB8AC3E}">
        <p14:creationId xmlns:p14="http://schemas.microsoft.com/office/powerpoint/2010/main" val="180503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AE4AC-B671-AE7E-935D-11B9D289D645}"/>
              </a:ext>
            </a:extLst>
          </p:cNvPr>
          <p:cNvSpPr>
            <a:spLocks noGrp="1"/>
          </p:cNvSpPr>
          <p:nvPr>
            <p:ph type="title"/>
          </p:nvPr>
        </p:nvSpPr>
        <p:spPr>
          <a:xfrm>
            <a:off x="838200" y="252850"/>
            <a:ext cx="10515600" cy="589766"/>
          </a:xfrm>
        </p:spPr>
        <p:txBody>
          <a:bodyPr>
            <a:normAutofit fontScale="90000"/>
          </a:bodyPr>
          <a:lstStyle/>
          <a:p>
            <a:r>
              <a:rPr lang="el-GR" b="0" dirty="0">
                <a:latin typeface="Calibri" panose="020F0502020204030204" pitchFamily="34" charset="0"/>
              </a:rPr>
              <a:t>Δ</a:t>
            </a:r>
            <a:r>
              <a:rPr lang="el-GR" b="0" dirty="0">
                <a:effectLst/>
                <a:latin typeface="Calibri" panose="020F0502020204030204" pitchFamily="34" charset="0"/>
              </a:rPr>
              <a:t>ιδακτικός σχεδιασμός </a:t>
            </a:r>
            <a:endParaRPr lang="el-GR" b="0" dirty="0"/>
          </a:p>
        </p:txBody>
      </p:sp>
      <p:sp>
        <p:nvSpPr>
          <p:cNvPr id="4" name="Θέση αριθμού διαφάνειας 3">
            <a:extLst>
              <a:ext uri="{FF2B5EF4-FFF2-40B4-BE49-F238E27FC236}">
                <a16:creationId xmlns:a16="http://schemas.microsoft.com/office/drawing/2014/main" id="{FE6C2051-B7C4-0D0B-6C71-6E93E12312A4}"/>
              </a:ext>
            </a:extLst>
          </p:cNvPr>
          <p:cNvSpPr>
            <a:spLocks noGrp="1"/>
          </p:cNvSpPr>
          <p:nvPr>
            <p:ph type="sldNum" sz="quarter" idx="12"/>
          </p:nvPr>
        </p:nvSpPr>
        <p:spPr/>
        <p:txBody>
          <a:bodyPr/>
          <a:lstStyle/>
          <a:p>
            <a:fld id="{B8C852D5-9053-6B46-82D8-E6AA6EC3EFAB}" type="slidenum">
              <a:rPr lang="el-GR" smtClean="0"/>
              <a:t>12</a:t>
            </a:fld>
            <a:endParaRPr lang="el-GR"/>
          </a:p>
        </p:txBody>
      </p:sp>
      <p:grpSp>
        <p:nvGrpSpPr>
          <p:cNvPr id="3" name="Ομάδα 2">
            <a:extLst>
              <a:ext uri="{FF2B5EF4-FFF2-40B4-BE49-F238E27FC236}">
                <a16:creationId xmlns:a16="http://schemas.microsoft.com/office/drawing/2014/main" id="{CFA880DC-6558-57D5-DE3A-83F32C743D8D}"/>
              </a:ext>
            </a:extLst>
          </p:cNvPr>
          <p:cNvGrpSpPr/>
          <p:nvPr/>
        </p:nvGrpSpPr>
        <p:grpSpPr>
          <a:xfrm>
            <a:off x="1741942" y="1910195"/>
            <a:ext cx="8708116" cy="4862374"/>
            <a:chOff x="1415480" y="1945015"/>
            <a:chExt cx="8708116" cy="4862374"/>
          </a:xfrm>
        </p:grpSpPr>
        <p:sp>
          <p:nvSpPr>
            <p:cNvPr id="6" name="Ρόμβος 5">
              <a:extLst>
                <a:ext uri="{FF2B5EF4-FFF2-40B4-BE49-F238E27FC236}">
                  <a16:creationId xmlns:a16="http://schemas.microsoft.com/office/drawing/2014/main" id="{873C1DB1-A0D4-C54E-8396-B1E615F00A48}"/>
                </a:ext>
              </a:extLst>
            </p:cNvPr>
            <p:cNvSpPr/>
            <p:nvPr/>
          </p:nvSpPr>
          <p:spPr>
            <a:xfrm>
              <a:off x="1415480" y="1945015"/>
              <a:ext cx="8708116" cy="4862374"/>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Ορθογώνιο 6">
              <a:extLst>
                <a:ext uri="{FF2B5EF4-FFF2-40B4-BE49-F238E27FC236}">
                  <a16:creationId xmlns:a16="http://schemas.microsoft.com/office/drawing/2014/main" id="{FE8CDD2F-0748-9CE7-ABEE-E44C8A80D7C9}"/>
                </a:ext>
              </a:extLst>
            </p:cNvPr>
            <p:cNvSpPr/>
            <p:nvPr/>
          </p:nvSpPr>
          <p:spPr>
            <a:xfrm>
              <a:off x="2207568" y="2207434"/>
              <a:ext cx="3402495" cy="19442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effectLst/>
                  <a:latin typeface="Calibri" panose="020F0502020204030204" pitchFamily="34" charset="0"/>
                </a:rPr>
                <a:t>διδακτικός μετασχηματισμός του περιεχομένου</a:t>
              </a:r>
            </a:p>
          </p:txBody>
        </p:sp>
        <p:sp>
          <p:nvSpPr>
            <p:cNvPr id="8" name="Ορθογώνιο 7">
              <a:extLst>
                <a:ext uri="{FF2B5EF4-FFF2-40B4-BE49-F238E27FC236}">
                  <a16:creationId xmlns:a16="http://schemas.microsoft.com/office/drawing/2014/main" id="{27022012-C398-9E6C-8331-21EF262BFF7E}"/>
                </a:ext>
              </a:extLst>
            </p:cNvPr>
            <p:cNvSpPr/>
            <p:nvPr/>
          </p:nvSpPr>
          <p:spPr>
            <a:xfrm>
              <a:off x="5931672" y="2207434"/>
              <a:ext cx="3402495" cy="19442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effectLst/>
                  <a:latin typeface="Calibri" panose="020F0502020204030204" pitchFamily="34" charset="0"/>
                </a:rPr>
                <a:t>αξιοποίηση των ιδεών των μαθητών</a:t>
              </a:r>
            </a:p>
          </p:txBody>
        </p:sp>
        <p:sp>
          <p:nvSpPr>
            <p:cNvPr id="9" name="Ορθογώνιο 8">
              <a:extLst>
                <a:ext uri="{FF2B5EF4-FFF2-40B4-BE49-F238E27FC236}">
                  <a16:creationId xmlns:a16="http://schemas.microsoft.com/office/drawing/2014/main" id="{DB265B1F-2A3B-7BC8-77F6-CA97AFBB07BD}"/>
                </a:ext>
              </a:extLst>
            </p:cNvPr>
            <p:cNvSpPr/>
            <p:nvPr/>
          </p:nvSpPr>
          <p:spPr>
            <a:xfrm>
              <a:off x="2207567" y="4376202"/>
              <a:ext cx="3402495" cy="19442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effectLst/>
                  <a:latin typeface="Calibri" panose="020F0502020204030204" pitchFamily="34" charset="0"/>
                </a:rPr>
                <a:t>επιλογή πεδίου εφαρμογών</a:t>
              </a:r>
            </a:p>
            <a:p>
              <a:pPr algn="ctr"/>
              <a:r>
                <a:rPr lang="el-GR" sz="2400" dirty="0">
                  <a:latin typeface="Calibri" panose="020F0502020204030204" pitchFamily="34" charset="0"/>
                </a:rPr>
                <a:t>(πειράματα, φαινόμενα)</a:t>
              </a:r>
              <a:endParaRPr lang="el-GR" sz="2400" dirty="0">
                <a:effectLst/>
                <a:latin typeface="Calibri" panose="020F0502020204030204" pitchFamily="34" charset="0"/>
              </a:endParaRPr>
            </a:p>
          </p:txBody>
        </p:sp>
        <p:sp>
          <p:nvSpPr>
            <p:cNvPr id="10" name="Ορθογώνιο 9">
              <a:extLst>
                <a:ext uri="{FF2B5EF4-FFF2-40B4-BE49-F238E27FC236}">
                  <a16:creationId xmlns:a16="http://schemas.microsoft.com/office/drawing/2014/main" id="{EF2E7D90-75B9-BA18-F542-6463EE029B0F}"/>
                </a:ext>
              </a:extLst>
            </p:cNvPr>
            <p:cNvSpPr/>
            <p:nvPr/>
          </p:nvSpPr>
          <p:spPr>
            <a:xfrm>
              <a:off x="5931672" y="4376202"/>
              <a:ext cx="3402495" cy="19442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effectLst/>
                  <a:latin typeface="Calibri" panose="020F0502020204030204" pitchFamily="34" charset="0"/>
                </a:rPr>
                <a:t>επιλογή &amp; συνδυασμός διδακτικών μοντέλων</a:t>
              </a:r>
            </a:p>
          </p:txBody>
        </p:sp>
      </p:grpSp>
      <p:sp>
        <p:nvSpPr>
          <p:cNvPr id="12" name="Θέση περιεχομένου 2">
            <a:extLst>
              <a:ext uri="{FF2B5EF4-FFF2-40B4-BE49-F238E27FC236}">
                <a16:creationId xmlns:a16="http://schemas.microsoft.com/office/drawing/2014/main" id="{D3F996D2-8F1C-CFF5-A409-4D4BCBFCC19F}"/>
              </a:ext>
            </a:extLst>
          </p:cNvPr>
          <p:cNvSpPr>
            <a:spLocks noGrp="1"/>
          </p:cNvSpPr>
          <p:nvPr>
            <p:ph idx="1"/>
          </p:nvPr>
        </p:nvSpPr>
        <p:spPr>
          <a:xfrm>
            <a:off x="724071" y="954892"/>
            <a:ext cx="11018440" cy="955303"/>
          </a:xfrm>
          <a:solidFill>
            <a:srgbClr val="46666D"/>
          </a:solidFill>
          <a:ln>
            <a:noFill/>
          </a:ln>
        </p:spPr>
        <p:style>
          <a:lnRef idx="2">
            <a:schemeClr val="accent4">
              <a:shade val="50000"/>
            </a:schemeClr>
          </a:lnRef>
          <a:fillRef idx="1">
            <a:schemeClr val="accent4"/>
          </a:fillRef>
          <a:effectRef idx="0">
            <a:schemeClr val="accent4"/>
          </a:effectRef>
          <a:fontRef idx="minor">
            <a:schemeClr val="lt1"/>
          </a:fontRef>
        </p:style>
        <p:txBody>
          <a:bodyPr/>
          <a:lstStyle/>
          <a:p>
            <a:pPr marL="0" indent="0" algn="ctr">
              <a:buNone/>
            </a:pPr>
            <a:r>
              <a:rPr lang="el-GR" dirty="0">
                <a:solidFill>
                  <a:schemeClr val="bg1"/>
                </a:solidFill>
                <a:latin typeface="Calibri" panose="020F0502020204030204" pitchFamily="34" charset="0"/>
              </a:rPr>
              <a:t>Σύ</a:t>
            </a:r>
            <a:r>
              <a:rPr lang="el-GR" dirty="0">
                <a:solidFill>
                  <a:schemeClr val="bg1"/>
                </a:solidFill>
                <a:effectLst/>
                <a:latin typeface="Calibri" panose="020F0502020204030204" pitchFamily="34" charset="0"/>
              </a:rPr>
              <a:t>νθετη και δύσκολη διαδικασία: προσεγγίζεται μέσα από το πλαίσιο της </a:t>
            </a:r>
            <a:r>
              <a:rPr lang="el-GR" sz="3200" b="1" dirty="0">
                <a:solidFill>
                  <a:schemeClr val="bg1"/>
                </a:solidFill>
                <a:effectLst/>
                <a:latin typeface="Calibri" panose="020F0502020204030204" pitchFamily="34" charset="0"/>
              </a:rPr>
              <a:t>Παιδαγωγικής Γνώσης Περιεχομένου </a:t>
            </a:r>
            <a:endParaRPr lang="el-GR" b="1" dirty="0">
              <a:solidFill>
                <a:schemeClr val="bg1"/>
              </a:solidFill>
              <a:effectLst/>
              <a:latin typeface="Calibri" panose="020F0502020204030204" pitchFamily="34" charset="0"/>
            </a:endParaRPr>
          </a:p>
          <a:p>
            <a:pPr algn="ctr"/>
            <a:endParaRPr lang="el-GR" dirty="0">
              <a:solidFill>
                <a:schemeClr val="bg1"/>
              </a:solidFill>
            </a:endParaRPr>
          </a:p>
        </p:txBody>
      </p:sp>
    </p:spTree>
    <p:extLst>
      <p:ext uri="{BB962C8B-B14F-4D97-AF65-F5344CB8AC3E}">
        <p14:creationId xmlns:p14="http://schemas.microsoft.com/office/powerpoint/2010/main" val="171506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AE4AC-B671-AE7E-935D-11B9D289D645}"/>
              </a:ext>
            </a:extLst>
          </p:cNvPr>
          <p:cNvSpPr>
            <a:spLocks noGrp="1"/>
          </p:cNvSpPr>
          <p:nvPr>
            <p:ph type="title"/>
          </p:nvPr>
        </p:nvSpPr>
        <p:spPr>
          <a:xfrm>
            <a:off x="838200" y="637777"/>
            <a:ext cx="10515600" cy="814318"/>
          </a:xfrm>
        </p:spPr>
        <p:txBody>
          <a:bodyPr>
            <a:normAutofit/>
          </a:bodyPr>
          <a:lstStyle/>
          <a:p>
            <a:r>
              <a:rPr lang="el-GR" sz="4400" b="0" dirty="0">
                <a:effectLst/>
                <a:latin typeface="Calibri" panose="020F0502020204030204" pitchFamily="34" charset="0"/>
              </a:rPr>
              <a:t>Διδακτικό Σενάριο</a:t>
            </a:r>
            <a:endParaRPr lang="el-GR" b="0" dirty="0"/>
          </a:p>
        </p:txBody>
      </p:sp>
      <p:sp>
        <p:nvSpPr>
          <p:cNvPr id="4" name="Θέση αριθμού διαφάνειας 3">
            <a:extLst>
              <a:ext uri="{FF2B5EF4-FFF2-40B4-BE49-F238E27FC236}">
                <a16:creationId xmlns:a16="http://schemas.microsoft.com/office/drawing/2014/main" id="{FE6C2051-B7C4-0D0B-6C71-6E93E12312A4}"/>
              </a:ext>
            </a:extLst>
          </p:cNvPr>
          <p:cNvSpPr>
            <a:spLocks noGrp="1"/>
          </p:cNvSpPr>
          <p:nvPr>
            <p:ph type="sldNum" sz="quarter" idx="12"/>
          </p:nvPr>
        </p:nvSpPr>
        <p:spPr/>
        <p:txBody>
          <a:bodyPr/>
          <a:lstStyle/>
          <a:p>
            <a:fld id="{B8C852D5-9053-6B46-82D8-E6AA6EC3EFAB}" type="slidenum">
              <a:rPr lang="el-GR" smtClean="0"/>
              <a:t>13</a:t>
            </a:fld>
            <a:endParaRPr lang="el-GR"/>
          </a:p>
        </p:txBody>
      </p:sp>
      <p:sp>
        <p:nvSpPr>
          <p:cNvPr id="6" name="17 - TextBox">
            <a:extLst>
              <a:ext uri="{FF2B5EF4-FFF2-40B4-BE49-F238E27FC236}">
                <a16:creationId xmlns:a16="http://schemas.microsoft.com/office/drawing/2014/main" id="{D3DC930F-22D4-47D1-1337-0D5E5E90E8E9}"/>
              </a:ext>
            </a:extLst>
          </p:cNvPr>
          <p:cNvSpPr txBox="1"/>
          <p:nvPr/>
        </p:nvSpPr>
        <p:spPr>
          <a:xfrm>
            <a:off x="1038225" y="1452095"/>
            <a:ext cx="9613941" cy="1754326"/>
          </a:xfrm>
          <a:prstGeom prst="rect">
            <a:avLst/>
          </a:prstGeom>
          <a:solidFill>
            <a:srgbClr val="46666D"/>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l-GR" sz="3600" dirty="0">
                <a:effectLst/>
                <a:latin typeface="Calibri" panose="020F0502020204030204" pitchFamily="34" charset="0"/>
              </a:rPr>
              <a:t> «εικόνα» της ωριαίας ενότητας που </a:t>
            </a:r>
          </a:p>
          <a:p>
            <a:pPr algn="ctr"/>
            <a:r>
              <a:rPr lang="el-GR" sz="3600" dirty="0">
                <a:effectLst/>
                <a:latin typeface="Calibri" panose="020F0502020204030204" pitchFamily="34" charset="0"/>
              </a:rPr>
              <a:t>α) </a:t>
            </a:r>
            <a:r>
              <a:rPr lang="el-GR" sz="3600" b="1" dirty="0">
                <a:effectLst/>
                <a:latin typeface="Calibri" panose="020F0502020204030204" pitchFamily="34" charset="0"/>
              </a:rPr>
              <a:t>πρόκειται να διδαχτεί </a:t>
            </a:r>
            <a:r>
              <a:rPr lang="el-GR" sz="3600" dirty="0">
                <a:effectLst/>
                <a:latin typeface="Calibri" panose="020F0502020204030204" pitchFamily="34" charset="0"/>
              </a:rPr>
              <a:t>(σχέδιο μαθήματος) ή (β) έχει διδαχτεί</a:t>
            </a:r>
          </a:p>
        </p:txBody>
      </p:sp>
      <p:sp>
        <p:nvSpPr>
          <p:cNvPr id="3" name="TextBox 2">
            <a:extLst>
              <a:ext uri="{FF2B5EF4-FFF2-40B4-BE49-F238E27FC236}">
                <a16:creationId xmlns:a16="http://schemas.microsoft.com/office/drawing/2014/main" id="{356F8AF8-AF04-3EE4-772C-166C9F5657C0}"/>
              </a:ext>
            </a:extLst>
          </p:cNvPr>
          <p:cNvSpPr txBox="1"/>
          <p:nvPr/>
        </p:nvSpPr>
        <p:spPr>
          <a:xfrm>
            <a:off x="838200" y="3100786"/>
            <a:ext cx="10315575" cy="3416320"/>
          </a:xfrm>
          <a:prstGeom prst="rect">
            <a:avLst/>
          </a:prstGeom>
          <a:noFill/>
        </p:spPr>
        <p:txBody>
          <a:bodyPr wrap="square" rtlCol="0">
            <a:spAutoFit/>
          </a:bodyPr>
          <a:lstStyle/>
          <a:p>
            <a:endParaRPr lang="en-US" sz="2400" dirty="0">
              <a:solidFill>
                <a:srgbClr val="46666D"/>
              </a:solidFill>
              <a:latin typeface="+mn-lt"/>
            </a:endParaRPr>
          </a:p>
          <a:p>
            <a:pPr marL="342900" indent="-342900">
              <a:buFont typeface="Arial" panose="020B0604020202020204" pitchFamily="34" charset="0"/>
              <a:buChar char="•"/>
            </a:pPr>
            <a:r>
              <a:rPr lang="el-GR" sz="2400" dirty="0">
                <a:solidFill>
                  <a:srgbClr val="46666D"/>
                </a:solidFill>
                <a:latin typeface="+mn-lt"/>
              </a:rPr>
              <a:t>τις </a:t>
            </a:r>
            <a:r>
              <a:rPr lang="el-GR" sz="2400" b="1" dirty="0">
                <a:solidFill>
                  <a:srgbClr val="46666D"/>
                </a:solidFill>
                <a:latin typeface="+mn-lt"/>
              </a:rPr>
              <a:t>δραστηριότητες</a:t>
            </a:r>
            <a:r>
              <a:rPr lang="el-GR" sz="2400" dirty="0">
                <a:solidFill>
                  <a:srgbClr val="46666D"/>
                </a:solidFill>
                <a:latin typeface="+mn-lt"/>
              </a:rPr>
              <a:t> του </a:t>
            </a:r>
            <a:r>
              <a:rPr lang="el-GR" sz="2400" b="1" dirty="0">
                <a:solidFill>
                  <a:srgbClr val="46666D"/>
                </a:solidFill>
                <a:latin typeface="+mn-lt"/>
              </a:rPr>
              <a:t>εκπαιδευτικού</a:t>
            </a:r>
            <a:r>
              <a:rPr lang="el-GR" sz="2400" dirty="0">
                <a:solidFill>
                  <a:srgbClr val="46666D"/>
                </a:solidFill>
                <a:latin typeface="+mn-lt"/>
              </a:rPr>
              <a:t>, όπως τις ερωτήσεις του, τις πειραματικές δραστηριότητες που εκτελεί, γενικότερα όλες τις δραστηριότητες του που αφορούν τη χρήση των διδακτικών υλικών και μέσων (πίνακας, σχολικό εγχειρίδιο, Η/Υ)</a:t>
            </a:r>
          </a:p>
          <a:p>
            <a:pPr marL="342900" indent="-342900">
              <a:buFont typeface="Arial" panose="020B0604020202020204" pitchFamily="34" charset="0"/>
              <a:buChar char="•"/>
            </a:pPr>
            <a:r>
              <a:rPr lang="el-GR" sz="2400" dirty="0">
                <a:solidFill>
                  <a:srgbClr val="46666D"/>
                </a:solidFill>
                <a:latin typeface="+mn-lt"/>
              </a:rPr>
              <a:t>τις </a:t>
            </a:r>
            <a:r>
              <a:rPr lang="el-GR" sz="2400" b="1" dirty="0">
                <a:solidFill>
                  <a:srgbClr val="46666D"/>
                </a:solidFill>
                <a:latin typeface="+mn-lt"/>
              </a:rPr>
              <a:t>δραστηριότητες</a:t>
            </a:r>
            <a:r>
              <a:rPr lang="el-GR" sz="2400" dirty="0">
                <a:solidFill>
                  <a:srgbClr val="46666D"/>
                </a:solidFill>
                <a:latin typeface="+mn-lt"/>
              </a:rPr>
              <a:t> των </a:t>
            </a:r>
            <a:r>
              <a:rPr lang="el-GR" sz="2400" b="1" dirty="0">
                <a:solidFill>
                  <a:srgbClr val="46666D"/>
                </a:solidFill>
                <a:latin typeface="+mn-lt"/>
              </a:rPr>
              <a:t>μαθητών</a:t>
            </a:r>
            <a:r>
              <a:rPr lang="el-GR" sz="2400" dirty="0">
                <a:solidFill>
                  <a:srgbClr val="46666D"/>
                </a:solidFill>
                <a:latin typeface="+mn-lt"/>
              </a:rPr>
              <a:t>, όπως τις ερωτήσεις τους, τις πειραματικές δραστηριότητες που εκτελούν, τις συζητήσεις που αναπτύσσουν με τους συμμαθητές τους, τις απαντήσεις τους κ.λπ. </a:t>
            </a:r>
          </a:p>
          <a:p>
            <a:pPr marL="342900" indent="-342900">
              <a:buFont typeface="Arial" panose="020B0604020202020204" pitchFamily="34" charset="0"/>
              <a:buChar char="•"/>
            </a:pPr>
            <a:endParaRPr lang="el-GR" sz="2400" dirty="0">
              <a:solidFill>
                <a:srgbClr val="46666D"/>
              </a:solidFill>
              <a:latin typeface="+mn-lt"/>
            </a:endParaRPr>
          </a:p>
        </p:txBody>
      </p:sp>
    </p:spTree>
    <p:extLst>
      <p:ext uri="{BB962C8B-B14F-4D97-AF65-F5344CB8AC3E}">
        <p14:creationId xmlns:p14="http://schemas.microsoft.com/office/powerpoint/2010/main" val="410412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AE4AC-B671-AE7E-935D-11B9D289D645}"/>
              </a:ext>
            </a:extLst>
          </p:cNvPr>
          <p:cNvSpPr>
            <a:spLocks noGrp="1"/>
          </p:cNvSpPr>
          <p:nvPr>
            <p:ph type="title"/>
          </p:nvPr>
        </p:nvSpPr>
        <p:spPr>
          <a:xfrm>
            <a:off x="838200" y="637777"/>
            <a:ext cx="10515600" cy="814318"/>
          </a:xfrm>
        </p:spPr>
        <p:txBody>
          <a:bodyPr>
            <a:normAutofit/>
          </a:bodyPr>
          <a:lstStyle/>
          <a:p>
            <a:r>
              <a:rPr lang="el-GR" dirty="0"/>
              <a:t>Μοντέλο Ωριαίας Διδασκαλίας</a:t>
            </a:r>
          </a:p>
        </p:txBody>
      </p:sp>
      <p:sp>
        <p:nvSpPr>
          <p:cNvPr id="4" name="Θέση αριθμού διαφάνειας 3">
            <a:extLst>
              <a:ext uri="{FF2B5EF4-FFF2-40B4-BE49-F238E27FC236}">
                <a16:creationId xmlns:a16="http://schemas.microsoft.com/office/drawing/2014/main" id="{FE6C2051-B7C4-0D0B-6C71-6E93E12312A4}"/>
              </a:ext>
            </a:extLst>
          </p:cNvPr>
          <p:cNvSpPr>
            <a:spLocks noGrp="1"/>
          </p:cNvSpPr>
          <p:nvPr>
            <p:ph type="sldNum" sz="quarter" idx="12"/>
          </p:nvPr>
        </p:nvSpPr>
        <p:spPr/>
        <p:txBody>
          <a:bodyPr/>
          <a:lstStyle/>
          <a:p>
            <a:fld id="{B8C852D5-9053-6B46-82D8-E6AA6EC3EFAB}" type="slidenum">
              <a:rPr lang="el-GR" smtClean="0"/>
              <a:t>14</a:t>
            </a:fld>
            <a:endParaRPr lang="el-GR"/>
          </a:p>
        </p:txBody>
      </p:sp>
      <p:sp>
        <p:nvSpPr>
          <p:cNvPr id="6" name="17 - TextBox">
            <a:extLst>
              <a:ext uri="{FF2B5EF4-FFF2-40B4-BE49-F238E27FC236}">
                <a16:creationId xmlns:a16="http://schemas.microsoft.com/office/drawing/2014/main" id="{D3DC930F-22D4-47D1-1337-0D5E5E90E8E9}"/>
              </a:ext>
            </a:extLst>
          </p:cNvPr>
          <p:cNvSpPr txBox="1"/>
          <p:nvPr/>
        </p:nvSpPr>
        <p:spPr>
          <a:xfrm>
            <a:off x="1220755" y="2274838"/>
            <a:ext cx="10133045" cy="2308324"/>
          </a:xfrm>
          <a:prstGeom prst="rect">
            <a:avLst/>
          </a:prstGeom>
          <a:solidFill>
            <a:srgbClr val="46666D"/>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l-GR" sz="3600" dirty="0">
                <a:solidFill>
                  <a:schemeClr val="bg1"/>
                </a:solidFill>
              </a:rPr>
              <a:t>Είδος &amp; Οργάνωση δραστηριοτήτων </a:t>
            </a:r>
          </a:p>
          <a:p>
            <a:pPr algn="ctr"/>
            <a:r>
              <a:rPr lang="el-GR" sz="3600" dirty="0">
                <a:solidFill>
                  <a:schemeClr val="bg1"/>
                </a:solidFill>
              </a:rPr>
              <a:t>που σχεδιάζονται να εκτελεστούν </a:t>
            </a:r>
          </a:p>
          <a:p>
            <a:pPr algn="ctr"/>
            <a:r>
              <a:rPr lang="el-GR" sz="3600" dirty="0">
                <a:solidFill>
                  <a:schemeClr val="bg1"/>
                </a:solidFill>
              </a:rPr>
              <a:t>από τον εκπαιδευτικό &amp; τους μαθητές </a:t>
            </a:r>
          </a:p>
          <a:p>
            <a:pPr algn="ctr"/>
            <a:r>
              <a:rPr lang="el-GR" sz="3600" dirty="0">
                <a:solidFill>
                  <a:schemeClr val="bg1"/>
                </a:solidFill>
              </a:rPr>
              <a:t>κατά τη διάρκεια μιας διδακτικής ώρας</a:t>
            </a:r>
          </a:p>
        </p:txBody>
      </p:sp>
    </p:spTree>
    <p:extLst>
      <p:ext uri="{BB962C8B-B14F-4D97-AF65-F5344CB8AC3E}">
        <p14:creationId xmlns:p14="http://schemas.microsoft.com/office/powerpoint/2010/main" val="322276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AE4AC-B671-AE7E-935D-11B9D289D645}"/>
              </a:ext>
            </a:extLst>
          </p:cNvPr>
          <p:cNvSpPr>
            <a:spLocks noGrp="1"/>
          </p:cNvSpPr>
          <p:nvPr>
            <p:ph type="title"/>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FE6C2051-B7C4-0D0B-6C71-6E93E12312A4}"/>
              </a:ext>
            </a:extLst>
          </p:cNvPr>
          <p:cNvSpPr>
            <a:spLocks noGrp="1"/>
          </p:cNvSpPr>
          <p:nvPr>
            <p:ph type="sldNum" sz="quarter" idx="12"/>
          </p:nvPr>
        </p:nvSpPr>
        <p:spPr/>
        <p:txBody>
          <a:bodyPr/>
          <a:lstStyle/>
          <a:p>
            <a:fld id="{B8C852D5-9053-6B46-82D8-E6AA6EC3EFAB}" type="slidenum">
              <a:rPr lang="el-GR" smtClean="0"/>
              <a:t>15</a:t>
            </a:fld>
            <a:endParaRPr lang="el-GR"/>
          </a:p>
        </p:txBody>
      </p:sp>
      <p:sp>
        <p:nvSpPr>
          <p:cNvPr id="3" name="17 - TextBox">
            <a:extLst>
              <a:ext uri="{FF2B5EF4-FFF2-40B4-BE49-F238E27FC236}">
                <a16:creationId xmlns:a16="http://schemas.microsoft.com/office/drawing/2014/main" id="{B81C9975-3784-ED69-BFE3-7386911897A9}"/>
              </a:ext>
            </a:extLst>
          </p:cNvPr>
          <p:cNvSpPr txBox="1"/>
          <p:nvPr/>
        </p:nvSpPr>
        <p:spPr>
          <a:xfrm>
            <a:off x="1029477" y="2352794"/>
            <a:ext cx="10133045" cy="1200329"/>
          </a:xfrm>
          <a:prstGeom prst="rect">
            <a:avLst/>
          </a:prstGeom>
          <a:solidFill>
            <a:schemeClr val="accent2"/>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l-GR" sz="3600" dirty="0"/>
              <a:t>Πόσες μεταβλητές θα μπορούσαν να περιγράψουν ένα ΜΩΔ</a:t>
            </a:r>
            <a:r>
              <a:rPr lang="en-US" sz="3600" dirty="0"/>
              <a:t>;</a:t>
            </a:r>
            <a:endParaRPr lang="el-GR" sz="3600" dirty="0"/>
          </a:p>
        </p:txBody>
      </p:sp>
      <p:pic>
        <p:nvPicPr>
          <p:cNvPr id="6" name="Γραφικό 5" descr="Ερωτηματικό">
            <a:extLst>
              <a:ext uri="{FF2B5EF4-FFF2-40B4-BE49-F238E27FC236}">
                <a16:creationId xmlns:a16="http://schemas.microsoft.com/office/drawing/2014/main" id="{ADCDFA94-253B-6BC4-5415-5CE5517F9B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5760" y="3901540"/>
            <a:ext cx="2500480" cy="2500480"/>
          </a:xfrm>
          <a:prstGeom prst="rect">
            <a:avLst/>
          </a:prstGeom>
        </p:spPr>
      </p:pic>
    </p:spTree>
    <p:extLst>
      <p:ext uri="{BB962C8B-B14F-4D97-AF65-F5344CB8AC3E}">
        <p14:creationId xmlns:p14="http://schemas.microsoft.com/office/powerpoint/2010/main" val="297205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AE4AC-B671-AE7E-935D-11B9D289D645}"/>
              </a:ext>
            </a:extLst>
          </p:cNvPr>
          <p:cNvSpPr>
            <a:spLocks noGrp="1"/>
          </p:cNvSpPr>
          <p:nvPr>
            <p:ph type="title"/>
          </p:nvPr>
        </p:nvSpPr>
        <p:spPr>
          <a:xfrm>
            <a:off x="838200" y="637777"/>
            <a:ext cx="10515600" cy="814318"/>
          </a:xfrm>
        </p:spPr>
        <p:txBody>
          <a:bodyPr>
            <a:normAutofit/>
          </a:bodyPr>
          <a:lstStyle/>
          <a:p>
            <a:r>
              <a:rPr lang="el-GR" dirty="0"/>
              <a:t>Μοντέλο Ωριαίας Διδασκαλίας</a:t>
            </a:r>
          </a:p>
        </p:txBody>
      </p:sp>
      <p:sp>
        <p:nvSpPr>
          <p:cNvPr id="4" name="Θέση αριθμού διαφάνειας 3">
            <a:extLst>
              <a:ext uri="{FF2B5EF4-FFF2-40B4-BE49-F238E27FC236}">
                <a16:creationId xmlns:a16="http://schemas.microsoft.com/office/drawing/2014/main" id="{FE6C2051-B7C4-0D0B-6C71-6E93E12312A4}"/>
              </a:ext>
            </a:extLst>
          </p:cNvPr>
          <p:cNvSpPr>
            <a:spLocks noGrp="1"/>
          </p:cNvSpPr>
          <p:nvPr>
            <p:ph type="sldNum" sz="quarter" idx="12"/>
          </p:nvPr>
        </p:nvSpPr>
        <p:spPr/>
        <p:txBody>
          <a:bodyPr/>
          <a:lstStyle/>
          <a:p>
            <a:fld id="{B8C852D5-9053-6B46-82D8-E6AA6EC3EFAB}" type="slidenum">
              <a:rPr lang="el-GR" smtClean="0"/>
              <a:t>16</a:t>
            </a:fld>
            <a:endParaRPr lang="el-GR"/>
          </a:p>
        </p:txBody>
      </p:sp>
      <p:sp>
        <p:nvSpPr>
          <p:cNvPr id="8" name="Rectangle 3">
            <a:extLst>
              <a:ext uri="{FF2B5EF4-FFF2-40B4-BE49-F238E27FC236}">
                <a16:creationId xmlns:a16="http://schemas.microsoft.com/office/drawing/2014/main" id="{C8D0E04C-8E48-3FE3-764D-E883A357FBD9}"/>
              </a:ext>
            </a:extLst>
          </p:cNvPr>
          <p:cNvSpPr txBox="1">
            <a:spLocks noChangeArrowheads="1"/>
          </p:cNvSpPr>
          <p:nvPr/>
        </p:nvSpPr>
        <p:spPr>
          <a:xfrm>
            <a:off x="387450" y="2682873"/>
            <a:ext cx="2808705" cy="1545227"/>
          </a:xfrm>
          <a:prstGeom prst="rect">
            <a:avLst/>
          </a:prstGeom>
          <a:solidFill>
            <a:schemeClr val="accent2"/>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Διδακτικό</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Επεισόδιο</a:t>
            </a:r>
            <a:endParaRPr kumimoji="0" lang="el-GR" sz="3600" b="0" i="0" u="none" strike="noStrike" kern="1200" cap="none" spc="0" normalizeH="0" baseline="0" noProof="0" dirty="0">
              <a:ln>
                <a:noFill/>
              </a:ln>
              <a:solidFill>
                <a:schemeClr val="bg1"/>
              </a:solidFill>
              <a:effectLst/>
              <a:uLnTx/>
              <a:uFillTx/>
              <a:ea typeface="+mn-ea"/>
              <a:cs typeface="Arial" charset="0"/>
            </a:endParaRPr>
          </a:p>
        </p:txBody>
      </p:sp>
      <p:sp>
        <p:nvSpPr>
          <p:cNvPr id="9" name="Rectangle 3">
            <a:extLst>
              <a:ext uri="{FF2B5EF4-FFF2-40B4-BE49-F238E27FC236}">
                <a16:creationId xmlns:a16="http://schemas.microsoft.com/office/drawing/2014/main" id="{EADD61C6-8F10-3946-4437-EF3B8E03E7C9}"/>
              </a:ext>
            </a:extLst>
          </p:cNvPr>
          <p:cNvSpPr txBox="1">
            <a:spLocks noChangeArrowheads="1"/>
          </p:cNvSpPr>
          <p:nvPr/>
        </p:nvSpPr>
        <p:spPr>
          <a:xfrm>
            <a:off x="6036603" y="2686443"/>
            <a:ext cx="2654442" cy="1545227"/>
          </a:xfrm>
          <a:prstGeom prst="rect">
            <a:avLst/>
          </a:prstGeom>
          <a:solidFill>
            <a:schemeClr val="accent2"/>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Στρατηγική</a:t>
            </a:r>
            <a:endParaRPr kumimoji="0" lang="el-GR" sz="3600" b="0" i="0" u="none" strike="noStrike" kern="1200" cap="none" spc="0" normalizeH="0" baseline="0" noProof="0" dirty="0">
              <a:ln>
                <a:noFill/>
              </a:ln>
              <a:solidFill>
                <a:schemeClr val="bg1"/>
              </a:solidFill>
              <a:effectLst/>
              <a:uLnTx/>
              <a:uFillTx/>
              <a:ea typeface="+mn-ea"/>
              <a:cs typeface="Arial" charset="0"/>
            </a:endParaRPr>
          </a:p>
        </p:txBody>
      </p:sp>
      <p:sp>
        <p:nvSpPr>
          <p:cNvPr id="10" name="Rectangle 3">
            <a:extLst>
              <a:ext uri="{FF2B5EF4-FFF2-40B4-BE49-F238E27FC236}">
                <a16:creationId xmlns:a16="http://schemas.microsoft.com/office/drawing/2014/main" id="{9ADC61F5-7C0C-49F2-F0F2-4E4198EC1D46}"/>
              </a:ext>
            </a:extLst>
          </p:cNvPr>
          <p:cNvSpPr txBox="1">
            <a:spLocks noChangeArrowheads="1"/>
          </p:cNvSpPr>
          <p:nvPr/>
        </p:nvSpPr>
        <p:spPr>
          <a:xfrm>
            <a:off x="3289158" y="2682872"/>
            <a:ext cx="2654442" cy="1545227"/>
          </a:xfrm>
          <a:prstGeom prst="rect">
            <a:avLst/>
          </a:prstGeom>
          <a:solidFill>
            <a:schemeClr val="accent2"/>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Σύνταξ</a:t>
            </a:r>
            <a:r>
              <a:rPr lang="el-GR" sz="4000" dirty="0">
                <a:solidFill>
                  <a:schemeClr val="bg1"/>
                </a:solidFill>
                <a:latin typeface="Calibri" panose="020F0502020204030204" pitchFamily="34" charset="0"/>
              </a:rPr>
              <a:t>η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Φάση</a:t>
            </a:r>
            <a:endParaRPr kumimoji="0" lang="el-GR" sz="3600" b="0" i="0" u="none" strike="noStrike" kern="1200" cap="none" spc="0" normalizeH="0" baseline="0" noProof="0" dirty="0">
              <a:ln>
                <a:noFill/>
              </a:ln>
              <a:solidFill>
                <a:schemeClr val="bg1"/>
              </a:solidFill>
              <a:effectLst/>
              <a:uLnTx/>
              <a:uFillTx/>
              <a:ea typeface="+mn-ea"/>
              <a:cs typeface="Arial" charset="0"/>
            </a:endParaRPr>
          </a:p>
        </p:txBody>
      </p:sp>
      <p:sp>
        <p:nvSpPr>
          <p:cNvPr id="12" name="Rectangle 3">
            <a:extLst>
              <a:ext uri="{FF2B5EF4-FFF2-40B4-BE49-F238E27FC236}">
                <a16:creationId xmlns:a16="http://schemas.microsoft.com/office/drawing/2014/main" id="{6155237D-9176-7B62-26AB-9C5EF907EB11}"/>
              </a:ext>
            </a:extLst>
          </p:cNvPr>
          <p:cNvSpPr txBox="1">
            <a:spLocks noChangeArrowheads="1"/>
          </p:cNvSpPr>
          <p:nvPr/>
        </p:nvSpPr>
        <p:spPr>
          <a:xfrm>
            <a:off x="8784048" y="2682872"/>
            <a:ext cx="3096344" cy="1545227"/>
          </a:xfrm>
          <a:prstGeom prst="rect">
            <a:avLst/>
          </a:prstGeom>
          <a:solidFill>
            <a:schemeClr val="accent2"/>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Αρχή</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Αντίδρασης</a:t>
            </a:r>
            <a:endParaRPr kumimoji="0" lang="el-GR" sz="3600" b="0" i="0" u="none" strike="noStrike" kern="1200" cap="none" spc="0" normalizeH="0" baseline="0" noProof="0" dirty="0">
              <a:ln>
                <a:noFill/>
              </a:ln>
              <a:solidFill>
                <a:schemeClr val="bg1"/>
              </a:solidFill>
              <a:effectLst/>
              <a:uLnTx/>
              <a:uFillTx/>
              <a:ea typeface="+mn-ea"/>
              <a:cs typeface="Arial" charset="0"/>
            </a:endParaRPr>
          </a:p>
        </p:txBody>
      </p:sp>
    </p:spTree>
    <p:extLst>
      <p:ext uri="{BB962C8B-B14F-4D97-AF65-F5344CB8AC3E}">
        <p14:creationId xmlns:p14="http://schemas.microsoft.com/office/powerpoint/2010/main" val="1651958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AE4AC-B671-AE7E-935D-11B9D289D645}"/>
              </a:ext>
            </a:extLst>
          </p:cNvPr>
          <p:cNvSpPr>
            <a:spLocks noGrp="1"/>
          </p:cNvSpPr>
          <p:nvPr>
            <p:ph type="title"/>
          </p:nvPr>
        </p:nvSpPr>
        <p:spPr/>
        <p:txBody>
          <a:bodyPr>
            <a:normAutofit/>
          </a:bodyPr>
          <a:lstStyle/>
          <a:p>
            <a:r>
              <a:rPr lang="el-GR" dirty="0"/>
              <a:t>1. Διδακτικό Επεισόδιο</a:t>
            </a:r>
          </a:p>
        </p:txBody>
      </p:sp>
      <p:sp>
        <p:nvSpPr>
          <p:cNvPr id="4" name="Θέση αριθμού διαφάνειας 3">
            <a:extLst>
              <a:ext uri="{FF2B5EF4-FFF2-40B4-BE49-F238E27FC236}">
                <a16:creationId xmlns:a16="http://schemas.microsoft.com/office/drawing/2014/main" id="{FE6C2051-B7C4-0D0B-6C71-6E93E12312A4}"/>
              </a:ext>
            </a:extLst>
          </p:cNvPr>
          <p:cNvSpPr>
            <a:spLocks noGrp="1"/>
          </p:cNvSpPr>
          <p:nvPr>
            <p:ph type="sldNum" sz="quarter" idx="12"/>
          </p:nvPr>
        </p:nvSpPr>
        <p:spPr/>
        <p:txBody>
          <a:bodyPr/>
          <a:lstStyle/>
          <a:p>
            <a:fld id="{B8C852D5-9053-6B46-82D8-E6AA6EC3EFAB}" type="slidenum">
              <a:rPr lang="el-GR" smtClean="0"/>
              <a:t>17</a:t>
            </a:fld>
            <a:endParaRPr lang="el-GR"/>
          </a:p>
        </p:txBody>
      </p:sp>
      <p:sp>
        <p:nvSpPr>
          <p:cNvPr id="3" name="Rectangle 3">
            <a:extLst>
              <a:ext uri="{FF2B5EF4-FFF2-40B4-BE49-F238E27FC236}">
                <a16:creationId xmlns:a16="http://schemas.microsoft.com/office/drawing/2014/main" id="{69BA727A-6E22-4858-FC3B-11B8FDD3EE70}"/>
              </a:ext>
            </a:extLst>
          </p:cNvPr>
          <p:cNvSpPr txBox="1">
            <a:spLocks noChangeArrowheads="1"/>
          </p:cNvSpPr>
          <p:nvPr/>
        </p:nvSpPr>
        <p:spPr>
          <a:xfrm>
            <a:off x="1847850" y="1350587"/>
            <a:ext cx="8496300" cy="1296958"/>
          </a:xfrm>
          <a:prstGeom prst="rect">
            <a:avLst/>
          </a:prstGeom>
          <a:solidFill>
            <a:schemeClr val="accent2"/>
          </a:solidFill>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3600" b="0" i="0" u="none" strike="noStrike" kern="1200" cap="none" spc="0" normalizeH="0" baseline="0" noProof="0" dirty="0">
                <a:ln>
                  <a:noFill/>
                </a:ln>
                <a:solidFill>
                  <a:schemeClr val="bg1"/>
                </a:solidFill>
                <a:effectLst/>
                <a:uLnTx/>
                <a:uFillTx/>
                <a:ea typeface="+mn-ea"/>
                <a:cs typeface="Arial" charset="0"/>
              </a:rPr>
              <a:t>  Ποιο είναι το γνωστικό αντικείμενο που διδάσκεται;</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3600" b="0" i="0" u="none" strike="noStrike" kern="1200" cap="none" spc="0" normalizeH="0" baseline="0" noProof="0" dirty="0">
                <a:ln>
                  <a:noFill/>
                </a:ln>
                <a:solidFill>
                  <a:schemeClr val="bg1"/>
                </a:solidFill>
                <a:effectLst/>
                <a:uLnTx/>
                <a:uFillTx/>
                <a:ea typeface="+mn-ea"/>
                <a:cs typeface="Arial" charset="0"/>
              </a:rPr>
              <a:t>  </a:t>
            </a:r>
          </a:p>
        </p:txBody>
      </p:sp>
      <p:sp>
        <p:nvSpPr>
          <p:cNvPr id="6" name="Rectangle 3">
            <a:extLst>
              <a:ext uri="{FF2B5EF4-FFF2-40B4-BE49-F238E27FC236}">
                <a16:creationId xmlns:a16="http://schemas.microsoft.com/office/drawing/2014/main" id="{AA9C2ADC-657E-B9F3-438B-AD7AFA6BA736}"/>
              </a:ext>
            </a:extLst>
          </p:cNvPr>
          <p:cNvSpPr txBox="1">
            <a:spLocks noChangeArrowheads="1"/>
          </p:cNvSpPr>
          <p:nvPr/>
        </p:nvSpPr>
        <p:spPr>
          <a:xfrm>
            <a:off x="1847850" y="2925016"/>
            <a:ext cx="8496300" cy="1365598"/>
          </a:xfrm>
          <a:prstGeom prst="rect">
            <a:avLst/>
          </a:prstGeom>
          <a:solidFill>
            <a:schemeClr val="accent2"/>
          </a:solidFill>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3600" b="0" i="0" u="none" strike="noStrike" kern="1200" cap="none" spc="0" normalizeH="0" baseline="0" noProof="0" dirty="0">
                <a:ln>
                  <a:noFill/>
                </a:ln>
                <a:solidFill>
                  <a:schemeClr val="bg1"/>
                </a:solidFill>
                <a:effectLst/>
                <a:uLnTx/>
                <a:uFillTx/>
                <a:ea typeface="+mn-ea"/>
                <a:cs typeface="Arial" charset="0"/>
              </a:rPr>
              <a:t>  Ομάδα</a:t>
            </a:r>
            <a:r>
              <a:rPr kumimoji="0" lang="el-GR" sz="3600" b="0" i="0" u="none" strike="noStrike" kern="1200" cap="none" spc="0" normalizeH="0" noProof="0" dirty="0">
                <a:ln>
                  <a:noFill/>
                </a:ln>
                <a:solidFill>
                  <a:schemeClr val="bg1"/>
                </a:solidFill>
                <a:effectLst/>
                <a:uLnTx/>
                <a:uFillTx/>
                <a:ea typeface="+mn-ea"/>
                <a:cs typeface="Arial" charset="0"/>
              </a:rPr>
              <a:t> δραστηριοτήτων με κοινό θέμα </a:t>
            </a:r>
            <a:r>
              <a:rPr kumimoji="0" lang="el-GR" sz="4800" b="1" i="0" u="none" strike="noStrike" kern="1200" cap="none" spc="0" normalizeH="0" noProof="0" dirty="0">
                <a:ln>
                  <a:noFill/>
                </a:ln>
                <a:solidFill>
                  <a:schemeClr val="bg1"/>
                </a:solidFill>
                <a:effectLst/>
                <a:uLnTx/>
                <a:uFillTx/>
                <a:ea typeface="+mn-ea"/>
                <a:cs typeface="Arial" charset="0"/>
              </a:rPr>
              <a:t>περιεχομένου</a:t>
            </a:r>
            <a:endParaRPr kumimoji="0" lang="el-GR" sz="3600" b="1" i="0" u="none" strike="noStrike" kern="1200" cap="none" spc="0" normalizeH="0" baseline="0" noProof="0" dirty="0">
              <a:ln>
                <a:noFill/>
              </a:ln>
              <a:solidFill>
                <a:schemeClr val="bg1"/>
              </a:solidFill>
              <a:effectLst/>
              <a:uLnTx/>
              <a:uFillTx/>
              <a:ea typeface="+mn-ea"/>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l-GR" sz="3600" b="0" i="0" u="none" strike="noStrike" kern="1200" cap="none" spc="0" normalizeH="0" baseline="0" noProof="0" dirty="0">
              <a:ln>
                <a:noFill/>
              </a:ln>
              <a:solidFill>
                <a:schemeClr val="bg1"/>
              </a:solidFill>
              <a:effectLst/>
              <a:uLnTx/>
              <a:uFillTx/>
              <a:ea typeface="+mn-ea"/>
              <a:cs typeface="Arial" charset="0"/>
            </a:endParaRPr>
          </a:p>
          <a:p>
            <a:pPr marL="342900" indent="-342900" algn="ctr">
              <a:spcBef>
                <a:spcPct val="20000"/>
              </a:spcBef>
              <a:defRPr/>
            </a:pPr>
            <a:endParaRPr kumimoji="0" lang="el-GR" sz="3600" b="0" i="0" u="none" strike="noStrike" kern="1200" cap="none" spc="0" normalizeH="0" baseline="0" noProof="0" dirty="0">
              <a:ln>
                <a:noFill/>
              </a:ln>
              <a:solidFill>
                <a:schemeClr val="bg1"/>
              </a:solidFill>
              <a:effectLst/>
              <a:uLnTx/>
              <a:uFillTx/>
              <a:ea typeface="+mn-ea"/>
              <a:cs typeface="Arial" charset="0"/>
            </a:endParaRPr>
          </a:p>
        </p:txBody>
      </p:sp>
      <p:sp>
        <p:nvSpPr>
          <p:cNvPr id="7" name="Rectangle 3">
            <a:extLst>
              <a:ext uri="{FF2B5EF4-FFF2-40B4-BE49-F238E27FC236}">
                <a16:creationId xmlns:a16="http://schemas.microsoft.com/office/drawing/2014/main" id="{0738A852-79E0-B1AB-46D6-E37BB877663E}"/>
              </a:ext>
            </a:extLst>
          </p:cNvPr>
          <p:cNvSpPr txBox="1">
            <a:spLocks noChangeArrowheads="1"/>
          </p:cNvSpPr>
          <p:nvPr/>
        </p:nvSpPr>
        <p:spPr>
          <a:xfrm>
            <a:off x="1935275" y="4568085"/>
            <a:ext cx="3880078" cy="1820840"/>
          </a:xfrm>
          <a:prstGeom prst="rect">
            <a:avLst/>
          </a:prstGeom>
          <a:solidFill>
            <a:schemeClr val="accent2"/>
          </a:solidFill>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2400" b="0" i="0" u="none" strike="noStrike" kern="1200" cap="none" spc="0" normalizeH="0" baseline="0" noProof="0" dirty="0">
                <a:ln>
                  <a:noFill/>
                </a:ln>
                <a:solidFill>
                  <a:schemeClr val="bg1"/>
                </a:solidFill>
                <a:effectLst/>
                <a:uLnTx/>
                <a:uFillTx/>
                <a:ea typeface="+mn-ea"/>
                <a:cs typeface="Arial" charset="0"/>
              </a:rPr>
              <a:t>Ενότητα «Ενέργεια»</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2400" b="0" i="0" u="none" strike="noStrike" kern="1200" cap="none" spc="0" normalizeH="0" baseline="0" noProof="0" dirty="0">
                <a:ln>
                  <a:noFill/>
                </a:ln>
                <a:solidFill>
                  <a:schemeClr val="bg1"/>
                </a:solidFill>
                <a:effectLst/>
                <a:uLnTx/>
                <a:uFillTx/>
                <a:ea typeface="+mn-ea"/>
                <a:cs typeface="Arial" charset="0"/>
              </a:rPr>
              <a:t>ΔΕ: Πηγές</a:t>
            </a:r>
            <a:r>
              <a:rPr kumimoji="0" lang="el-GR" sz="2400" b="0" i="0" u="none" strike="noStrike" kern="1200" cap="none" spc="0" normalizeH="0" noProof="0" dirty="0">
                <a:ln>
                  <a:noFill/>
                </a:ln>
                <a:solidFill>
                  <a:schemeClr val="bg1"/>
                </a:solidFill>
                <a:effectLst/>
                <a:uLnTx/>
                <a:uFillTx/>
                <a:ea typeface="+mn-ea"/>
                <a:cs typeface="Arial" charset="0"/>
              </a:rPr>
              <a:t> Ενέργειας</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2400" noProof="0" dirty="0">
                <a:solidFill>
                  <a:schemeClr val="bg1"/>
                </a:solidFill>
                <a:cs typeface="Arial" charset="0"/>
              </a:rPr>
              <a:t>ΔΕ: Μετατροπή</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2400" dirty="0">
                <a:solidFill>
                  <a:schemeClr val="bg1"/>
                </a:solidFill>
                <a:cs typeface="Arial" charset="0"/>
              </a:rPr>
              <a:t>ΔΕ: Μεταφορά</a:t>
            </a:r>
            <a:endParaRPr lang="el-GR" sz="2400" noProof="0" dirty="0">
              <a:solidFill>
                <a:schemeClr val="bg1"/>
              </a:solidFill>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l-GR" sz="2400" b="0" i="0" u="none" strike="noStrike" kern="1200" cap="none" spc="0" normalizeH="0" baseline="0" noProof="0" dirty="0">
              <a:ln>
                <a:noFill/>
              </a:ln>
              <a:solidFill>
                <a:schemeClr val="bg1"/>
              </a:solidFill>
              <a:effectLst/>
              <a:uLnTx/>
              <a:uFillTx/>
              <a:ea typeface="+mn-ea"/>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l-GR" sz="2400" b="0" i="0" u="none" strike="noStrike" kern="1200" cap="none" spc="0" normalizeH="0" baseline="0" noProof="0" dirty="0">
              <a:ln>
                <a:noFill/>
              </a:ln>
              <a:solidFill>
                <a:schemeClr val="bg1"/>
              </a:solidFill>
              <a:effectLst/>
              <a:uLnTx/>
              <a:uFillTx/>
              <a:ea typeface="+mn-ea"/>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2400" b="0" i="0" u="none" strike="noStrike" kern="1200" cap="none" spc="0" normalizeH="0" baseline="0" noProof="0" dirty="0">
                <a:ln>
                  <a:noFill/>
                </a:ln>
                <a:solidFill>
                  <a:schemeClr val="bg1"/>
                </a:solidFill>
                <a:effectLst/>
                <a:uLnTx/>
                <a:uFillTx/>
                <a:ea typeface="+mn-ea"/>
                <a:cs typeface="Arial" charset="0"/>
              </a:rPr>
              <a:t>  </a:t>
            </a:r>
          </a:p>
        </p:txBody>
      </p:sp>
      <p:sp>
        <p:nvSpPr>
          <p:cNvPr id="5" name="Rectangle 3">
            <a:extLst>
              <a:ext uri="{FF2B5EF4-FFF2-40B4-BE49-F238E27FC236}">
                <a16:creationId xmlns:a16="http://schemas.microsoft.com/office/drawing/2014/main" id="{E33D23F0-0E79-F6B1-0ABA-C0699EC18729}"/>
              </a:ext>
            </a:extLst>
          </p:cNvPr>
          <p:cNvSpPr txBox="1">
            <a:spLocks noChangeArrowheads="1"/>
          </p:cNvSpPr>
          <p:nvPr/>
        </p:nvSpPr>
        <p:spPr>
          <a:xfrm>
            <a:off x="6196538" y="4568085"/>
            <a:ext cx="3880078" cy="1820840"/>
          </a:xfrm>
          <a:prstGeom prst="rect">
            <a:avLst/>
          </a:prstGeom>
          <a:solidFill>
            <a:schemeClr val="accent2"/>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2400" b="0" i="0" u="none" strike="noStrike" kern="1200" cap="none" spc="0" normalizeH="0" baseline="0" noProof="0" dirty="0">
                <a:ln>
                  <a:noFill/>
                </a:ln>
                <a:solidFill>
                  <a:schemeClr val="bg1"/>
                </a:solidFill>
                <a:effectLst/>
                <a:uLnTx/>
                <a:uFillTx/>
                <a:ea typeface="+mn-ea"/>
                <a:cs typeface="Arial" charset="0"/>
              </a:rPr>
              <a:t> Μια ωριαία διδασκαλία</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2400" b="0" i="0" u="none" strike="noStrike" kern="1200" cap="none" spc="0" normalizeH="0" baseline="0" noProof="0" dirty="0">
                <a:ln>
                  <a:noFill/>
                </a:ln>
                <a:solidFill>
                  <a:schemeClr val="bg1"/>
                </a:solidFill>
                <a:effectLst/>
                <a:uLnTx/>
                <a:uFillTx/>
                <a:ea typeface="+mn-ea"/>
                <a:cs typeface="Arial" charset="0"/>
              </a:rPr>
              <a:t>μπορεί να περιέχει από ένα ή και περισσότερα ΔΕ</a:t>
            </a:r>
          </a:p>
        </p:txBody>
      </p:sp>
    </p:spTree>
    <p:extLst>
      <p:ext uri="{BB962C8B-B14F-4D97-AF65-F5344CB8AC3E}">
        <p14:creationId xmlns:p14="http://schemas.microsoft.com/office/powerpoint/2010/main" val="50234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AE4AC-B671-AE7E-935D-11B9D289D645}"/>
              </a:ext>
            </a:extLst>
          </p:cNvPr>
          <p:cNvSpPr>
            <a:spLocks noGrp="1"/>
          </p:cNvSpPr>
          <p:nvPr>
            <p:ph type="title"/>
          </p:nvPr>
        </p:nvSpPr>
        <p:spPr/>
        <p:txBody>
          <a:bodyPr/>
          <a:lstStyle/>
          <a:p>
            <a:r>
              <a:rPr lang="el-GR" dirty="0"/>
              <a:t>Παραδείγματα</a:t>
            </a:r>
          </a:p>
        </p:txBody>
      </p:sp>
      <p:sp>
        <p:nvSpPr>
          <p:cNvPr id="4" name="Θέση αριθμού διαφάνειας 3">
            <a:extLst>
              <a:ext uri="{FF2B5EF4-FFF2-40B4-BE49-F238E27FC236}">
                <a16:creationId xmlns:a16="http://schemas.microsoft.com/office/drawing/2014/main" id="{FE6C2051-B7C4-0D0B-6C71-6E93E12312A4}"/>
              </a:ext>
            </a:extLst>
          </p:cNvPr>
          <p:cNvSpPr>
            <a:spLocks noGrp="1"/>
          </p:cNvSpPr>
          <p:nvPr>
            <p:ph type="sldNum" sz="quarter" idx="12"/>
          </p:nvPr>
        </p:nvSpPr>
        <p:spPr/>
        <p:txBody>
          <a:bodyPr/>
          <a:lstStyle/>
          <a:p>
            <a:fld id="{B8C852D5-9053-6B46-82D8-E6AA6EC3EFAB}" type="slidenum">
              <a:rPr lang="el-GR" smtClean="0"/>
              <a:t>18</a:t>
            </a:fld>
            <a:endParaRPr lang="el-GR"/>
          </a:p>
        </p:txBody>
      </p:sp>
      <p:graphicFrame>
        <p:nvGraphicFramePr>
          <p:cNvPr id="6" name="Group 49">
            <a:extLst>
              <a:ext uri="{FF2B5EF4-FFF2-40B4-BE49-F238E27FC236}">
                <a16:creationId xmlns:a16="http://schemas.microsoft.com/office/drawing/2014/main" id="{3F68E6A7-EFA8-58FF-C11F-433C0D244DF9}"/>
              </a:ext>
            </a:extLst>
          </p:cNvPr>
          <p:cNvGraphicFramePr>
            <a:graphicFrameLocks/>
          </p:cNvGraphicFramePr>
          <p:nvPr>
            <p:extLst>
              <p:ext uri="{D42A27DB-BD31-4B8C-83A1-F6EECF244321}">
                <p14:modId xmlns:p14="http://schemas.microsoft.com/office/powerpoint/2010/main" val="692195320"/>
              </p:ext>
            </p:extLst>
          </p:nvPr>
        </p:nvGraphicFramePr>
        <p:xfrm>
          <a:off x="1218112" y="1352956"/>
          <a:ext cx="9457805" cy="4980811"/>
        </p:xfrm>
        <a:graphic>
          <a:graphicData uri="http://schemas.openxmlformats.org/drawingml/2006/table">
            <a:tbl>
              <a:tblPr>
                <a:tableStyleId>{638B1855-1B75-4FBE-930C-398BA8C253C6}</a:tableStyleId>
              </a:tblPr>
              <a:tblGrid>
                <a:gridCol w="3153811">
                  <a:extLst>
                    <a:ext uri="{9D8B030D-6E8A-4147-A177-3AD203B41FA5}">
                      <a16:colId xmlns:a16="http://schemas.microsoft.com/office/drawing/2014/main" val="20000"/>
                    </a:ext>
                  </a:extLst>
                </a:gridCol>
                <a:gridCol w="3151997">
                  <a:extLst>
                    <a:ext uri="{9D8B030D-6E8A-4147-A177-3AD203B41FA5}">
                      <a16:colId xmlns:a16="http://schemas.microsoft.com/office/drawing/2014/main" val="20001"/>
                    </a:ext>
                  </a:extLst>
                </a:gridCol>
                <a:gridCol w="3151997">
                  <a:extLst>
                    <a:ext uri="{9D8B030D-6E8A-4147-A177-3AD203B41FA5}">
                      <a16:colId xmlns:a16="http://schemas.microsoft.com/office/drawing/2014/main" val="2994316880"/>
                    </a:ext>
                  </a:extLst>
                </a:gridCol>
              </a:tblGrid>
              <a:tr h="11415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effectLst/>
                        </a:rPr>
                        <a:t>Είδη μπαταρίας</a:t>
                      </a:r>
                      <a:endParaRPr kumimoji="0" lang="el-GR" sz="2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effectLst/>
                        </a:rPr>
                        <a:t>Πηγές ενέργειας</a:t>
                      </a:r>
                      <a:endParaRPr kumimoji="0" lang="el-GR" sz="2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kern="1200" cap="none" normalizeH="0" baseline="0" dirty="0">
                          <a:ln>
                            <a:noFill/>
                          </a:ln>
                          <a:solidFill>
                            <a:schemeClr val="lt1"/>
                          </a:solidFill>
                          <a:effectLst/>
                          <a:latin typeface="+mn-lt"/>
                          <a:ea typeface="+mn-ea"/>
                          <a:cs typeface="+mn-cs"/>
                        </a:rPr>
                        <a:t>Ο μόνιμος μαγνήτης </a:t>
                      </a:r>
                    </a:p>
                  </a:txBody>
                  <a:tcPr marL="47625" marR="476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extLst>
                  <a:ext uri="{0D108BD9-81ED-4DB2-BD59-A6C34878D82A}">
                    <a16:rowId xmlns:a16="http://schemas.microsoft.com/office/drawing/2014/main" val="10000"/>
                  </a:ext>
                </a:extLst>
              </a:tr>
              <a:tr h="1143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effectLst/>
                        </a:rPr>
                        <a:t>Δομή μπαταρίας</a:t>
                      </a:r>
                      <a:endParaRPr kumimoji="0" lang="el-GR" sz="2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kern="1200" cap="none" normalizeH="0" baseline="0" dirty="0">
                          <a:ln>
                            <a:noFill/>
                          </a:ln>
                          <a:solidFill>
                            <a:schemeClr val="lt1"/>
                          </a:solidFill>
                          <a:effectLst/>
                          <a:latin typeface="+mn-lt"/>
                          <a:ea typeface="+mn-ea"/>
                          <a:cs typeface="+mn-cs"/>
                        </a:rPr>
                        <a:t>Ανανεώσιμες πηγές ενέργειας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kern="1200" cap="none" normalizeH="0" baseline="0" dirty="0">
                          <a:ln>
                            <a:noFill/>
                          </a:ln>
                          <a:solidFill>
                            <a:schemeClr val="lt1"/>
                          </a:solidFill>
                          <a:effectLst/>
                          <a:latin typeface="+mn-lt"/>
                          <a:ea typeface="+mn-ea"/>
                          <a:cs typeface="+mn-cs"/>
                        </a:rPr>
                        <a:t>Ο ηλεκτρομαγνήτης </a:t>
                      </a:r>
                    </a:p>
                  </a:txBody>
                  <a:tcPr marL="47625" marR="476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extLst>
                  <a:ext uri="{0D108BD9-81ED-4DB2-BD59-A6C34878D82A}">
                    <a16:rowId xmlns:a16="http://schemas.microsoft.com/office/drawing/2014/main" val="10001"/>
                  </a:ext>
                </a:extLst>
              </a:tr>
              <a:tr h="15397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effectLst/>
                        </a:rPr>
                        <a:t>Λειτουργία μπαταρίας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kern="1200" cap="none" normalizeH="0" baseline="0" dirty="0">
                          <a:ln>
                            <a:noFill/>
                          </a:ln>
                          <a:solidFill>
                            <a:schemeClr val="lt1"/>
                          </a:solidFill>
                          <a:effectLst/>
                          <a:latin typeface="+mn-lt"/>
                          <a:ea typeface="+mn-ea"/>
                          <a:cs typeface="+mn-cs"/>
                        </a:rPr>
                        <a:t>Συνέπειες από τη χρήση των ανανεώσιμων πηγών ενέργειας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kern="1200" cap="none" normalizeH="0" baseline="0" dirty="0">
                          <a:ln>
                            <a:noFill/>
                          </a:ln>
                          <a:solidFill>
                            <a:schemeClr val="lt1"/>
                          </a:solidFill>
                          <a:effectLst/>
                          <a:latin typeface="+mn-lt"/>
                          <a:ea typeface="+mn-ea"/>
                          <a:cs typeface="+mn-cs"/>
                        </a:rPr>
                        <a:t>Το πηνίο </a:t>
                      </a:r>
                    </a:p>
                  </a:txBody>
                  <a:tcPr marL="47625" marR="476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extLst>
                  <a:ext uri="{0D108BD9-81ED-4DB2-BD59-A6C34878D82A}">
                    <a16:rowId xmlns:a16="http://schemas.microsoft.com/office/drawing/2014/main" val="10002"/>
                  </a:ext>
                </a:extLst>
              </a:tr>
              <a:tr h="11415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effectLst/>
                        </a:rPr>
                        <a:t>Ανακύκλωση μπαταρίας</a:t>
                      </a:r>
                      <a:endParaRPr kumimoji="0" lang="el-GR" sz="2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u="none" strike="noStrike" kern="1200" cap="none" normalizeH="0" baseline="0" dirty="0">
                        <a:ln>
                          <a:noFill/>
                        </a:ln>
                        <a:solidFill>
                          <a:schemeClr val="lt1"/>
                        </a:solidFill>
                        <a:effectLst/>
                        <a:latin typeface="+mn-lt"/>
                        <a:ea typeface="+mn-ea"/>
                        <a:cs typeface="+mn-cs"/>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499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D911CC-E680-4BBC-605E-8AED30338A70}"/>
              </a:ext>
            </a:extLst>
          </p:cNvPr>
          <p:cNvSpPr>
            <a:spLocks noGrp="1"/>
          </p:cNvSpPr>
          <p:nvPr>
            <p:ph type="title"/>
          </p:nvPr>
        </p:nvSpPr>
        <p:spPr/>
        <p:txBody>
          <a:bodyPr>
            <a:normAutofit/>
          </a:bodyPr>
          <a:lstStyle/>
          <a:p>
            <a:r>
              <a:rPr lang="el-GR" sz="4400" b="1" dirty="0">
                <a:ln w="11430"/>
                <a:solidFill>
                  <a:srgbClr val="46666D"/>
                </a:solidFill>
              </a:rPr>
              <a:t>3. Στρατηγικές</a:t>
            </a:r>
            <a:endParaRPr lang="el-GR" dirty="0">
              <a:solidFill>
                <a:srgbClr val="46666D"/>
              </a:solidFill>
            </a:endParaRPr>
          </a:p>
        </p:txBody>
      </p:sp>
      <p:sp>
        <p:nvSpPr>
          <p:cNvPr id="4" name="Θέση αριθμού διαφάνειας 3">
            <a:extLst>
              <a:ext uri="{FF2B5EF4-FFF2-40B4-BE49-F238E27FC236}">
                <a16:creationId xmlns:a16="http://schemas.microsoft.com/office/drawing/2014/main" id="{0045883E-409E-E57C-E81C-9DB24AC4F36D}"/>
              </a:ext>
            </a:extLst>
          </p:cNvPr>
          <p:cNvSpPr>
            <a:spLocks noGrp="1"/>
          </p:cNvSpPr>
          <p:nvPr>
            <p:ph type="sldNum" sz="quarter" idx="12"/>
          </p:nvPr>
        </p:nvSpPr>
        <p:spPr/>
        <p:txBody>
          <a:bodyPr/>
          <a:lstStyle/>
          <a:p>
            <a:fld id="{B8C852D5-9053-6B46-82D8-E6AA6EC3EFAB}" type="slidenum">
              <a:rPr lang="el-GR" smtClean="0"/>
              <a:t>19</a:t>
            </a:fld>
            <a:endParaRPr lang="el-GR"/>
          </a:p>
        </p:txBody>
      </p:sp>
      <p:sp>
        <p:nvSpPr>
          <p:cNvPr id="6" name="7 - TextBox">
            <a:extLst>
              <a:ext uri="{FF2B5EF4-FFF2-40B4-BE49-F238E27FC236}">
                <a16:creationId xmlns:a16="http://schemas.microsoft.com/office/drawing/2014/main" id="{80951123-76B4-88E0-90C5-E0EEE683121E}"/>
              </a:ext>
            </a:extLst>
          </p:cNvPr>
          <p:cNvSpPr txBox="1"/>
          <p:nvPr/>
        </p:nvSpPr>
        <p:spPr>
          <a:xfrm>
            <a:off x="838200" y="2824241"/>
            <a:ext cx="10515600" cy="1569660"/>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l-GR" sz="3200" dirty="0">
                <a:effectLst/>
                <a:latin typeface="Calibri" panose="020F0502020204030204" pitchFamily="34" charset="0"/>
              </a:rPr>
              <a:t>Μελετούμε τις δραστηριότητες σε κάθε ΔΕ εξετάζοντας τον τρόπο με τον οποίο ο εκπαιδευτικός και οι μαθητές διαπραγματεύονται το επιστημονικό περιεχόμενο. </a:t>
            </a:r>
          </a:p>
        </p:txBody>
      </p:sp>
      <p:sp>
        <p:nvSpPr>
          <p:cNvPr id="7" name="TextBox 6">
            <a:extLst>
              <a:ext uri="{FF2B5EF4-FFF2-40B4-BE49-F238E27FC236}">
                <a16:creationId xmlns:a16="http://schemas.microsoft.com/office/drawing/2014/main" id="{30D29765-5AD4-976E-AD8A-472B087FF6B9}"/>
              </a:ext>
            </a:extLst>
          </p:cNvPr>
          <p:cNvSpPr txBox="1"/>
          <p:nvPr/>
        </p:nvSpPr>
        <p:spPr>
          <a:xfrm>
            <a:off x="838200" y="1386882"/>
            <a:ext cx="10536225" cy="1077218"/>
          </a:xfrm>
          <a:prstGeom prst="rect">
            <a:avLst/>
          </a:prstGeom>
          <a:solidFill>
            <a:schemeClr val="accent2"/>
          </a:solidFill>
        </p:spPr>
        <p:txBody>
          <a:bodyPr wrap="square">
            <a:spAutoFit/>
          </a:bodyPr>
          <a:lstStyle/>
          <a:p>
            <a:r>
              <a:rPr lang="el-GR" sz="3200" dirty="0">
                <a:solidFill>
                  <a:schemeClr val="bg1"/>
                </a:solidFill>
                <a:effectLst/>
                <a:latin typeface="Calibri" panose="020F0502020204030204" pitchFamily="34" charset="0"/>
              </a:rPr>
              <a:t>Ένας γενικός τρόπος επεξεργασίας πληροφοριών που εφαρμόζονται σε γνωστικό επίπεδο </a:t>
            </a:r>
          </a:p>
        </p:txBody>
      </p:sp>
      <p:sp>
        <p:nvSpPr>
          <p:cNvPr id="8" name="7 - TextBox">
            <a:extLst>
              <a:ext uri="{FF2B5EF4-FFF2-40B4-BE49-F238E27FC236}">
                <a16:creationId xmlns:a16="http://schemas.microsoft.com/office/drawing/2014/main" id="{81D66286-D382-AF8E-D6CF-A2717A44C1CD}"/>
              </a:ext>
            </a:extLst>
          </p:cNvPr>
          <p:cNvSpPr txBox="1"/>
          <p:nvPr/>
        </p:nvSpPr>
        <p:spPr>
          <a:xfrm>
            <a:off x="858825" y="4686288"/>
            <a:ext cx="10515600" cy="1569660"/>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l-GR" sz="3200" dirty="0">
                <a:effectLst/>
                <a:latin typeface="Calibri" panose="020F0502020204030204" pitchFamily="34" charset="0"/>
              </a:rPr>
              <a:t>Όταν κρίνουμε ότι σε μια ομάδα δραστηριοτήτων ακολουθείται ο ίδιος τρόπος επεξεργασίας πληροφοριών τότε τις ομαδοποιούμε σε μια κοινή Στρατηγική </a:t>
            </a:r>
          </a:p>
        </p:txBody>
      </p:sp>
    </p:spTree>
    <p:extLst>
      <p:ext uri="{BB962C8B-B14F-4D97-AF65-F5344CB8AC3E}">
        <p14:creationId xmlns:p14="http://schemas.microsoft.com/office/powerpoint/2010/main" val="168063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381C5766-AFA9-D672-FF85-48337FF009B2}"/>
              </a:ext>
            </a:extLst>
          </p:cNvPr>
          <p:cNvSpPr>
            <a:spLocks noGrp="1"/>
          </p:cNvSpPr>
          <p:nvPr>
            <p:ph type="sldNum" sz="quarter" idx="12"/>
          </p:nvPr>
        </p:nvSpPr>
        <p:spPr/>
        <p:txBody>
          <a:bodyPr/>
          <a:lstStyle/>
          <a:p>
            <a:fld id="{B8C852D5-9053-6B46-82D8-E6AA6EC3EFAB}" type="slidenum">
              <a:rPr lang="el-GR" smtClean="0"/>
              <a:t>2</a:t>
            </a:fld>
            <a:endParaRPr lang="el-GR"/>
          </a:p>
        </p:txBody>
      </p:sp>
      <p:sp>
        <p:nvSpPr>
          <p:cNvPr id="15" name="Υπότιτλος 2">
            <a:extLst>
              <a:ext uri="{FF2B5EF4-FFF2-40B4-BE49-F238E27FC236}">
                <a16:creationId xmlns:a16="http://schemas.microsoft.com/office/drawing/2014/main" id="{BE6051D4-BAAD-E4C8-CFD9-1DD635EFFA1E}"/>
              </a:ext>
            </a:extLst>
          </p:cNvPr>
          <p:cNvSpPr txBox="1">
            <a:spLocks/>
          </p:cNvSpPr>
          <p:nvPr/>
        </p:nvSpPr>
        <p:spPr>
          <a:xfrm>
            <a:off x="1523999" y="51352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46666D"/>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46666D"/>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46666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46666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46666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a:latin typeface="Calibri" panose="020F0502020204030204" pitchFamily="34" charset="0"/>
                <a:cs typeface="Calibri" panose="020F0502020204030204" pitchFamily="34" charset="0"/>
              </a:rPr>
              <a:t>ΠΑΝΕΠΙΣΤΗΜΙΟ ΔΥΤΙΚΗΣ ΜΑΚΕΔΟΝΙΑΣ</a:t>
            </a:r>
          </a:p>
          <a:p>
            <a:r>
              <a:rPr lang="el-GR" dirty="0">
                <a:latin typeface="Calibri" panose="020F0502020204030204" pitchFamily="34" charset="0"/>
                <a:cs typeface="Calibri" panose="020F0502020204030204" pitchFamily="34" charset="0"/>
              </a:rPr>
              <a:t>ΣΧΟΛΗ ΚΟΙΝΩΝΙΚΩΝ ΚΑΙ ΑΝΘΡΩΠΙΣΤΙΚΩΝ ΣΠΟΥΔΩΝ</a:t>
            </a:r>
          </a:p>
          <a:p>
            <a:r>
              <a:rPr lang="el-GR" dirty="0">
                <a:latin typeface="Calibri" panose="020F0502020204030204" pitchFamily="34" charset="0"/>
                <a:cs typeface="Calibri" panose="020F0502020204030204" pitchFamily="34" charset="0"/>
              </a:rPr>
              <a:t>ΠΑΙΔΑΓΩΓΙΚΟ ΤΜΗΜΑ ΔΗΜΟΤΙΚΗΣ ΕΚΠΑΙΔΕΥΣΗΣ</a:t>
            </a:r>
          </a:p>
          <a:p>
            <a:endParaRPr lang="el-GR" sz="1800" dirty="0">
              <a:latin typeface="Calibri" panose="020F0502020204030204" pitchFamily="34" charset="0"/>
              <a:cs typeface="Calibri" panose="020F0502020204030204" pitchFamily="34" charset="0"/>
            </a:endParaRPr>
          </a:p>
        </p:txBody>
      </p:sp>
      <p:pic>
        <p:nvPicPr>
          <p:cNvPr id="16" name="Εικόνα 15">
            <a:extLst>
              <a:ext uri="{FF2B5EF4-FFF2-40B4-BE49-F238E27FC236}">
                <a16:creationId xmlns:a16="http://schemas.microsoft.com/office/drawing/2014/main" id="{70D2F916-1166-42C3-27C2-2F92A6A8A38F}"/>
              </a:ext>
            </a:extLst>
          </p:cNvPr>
          <p:cNvPicPr>
            <a:picLocks noChangeAspect="1"/>
          </p:cNvPicPr>
          <p:nvPr/>
        </p:nvPicPr>
        <p:blipFill>
          <a:blip r:embed="rId2" cstate="print"/>
          <a:stretch>
            <a:fillRect/>
          </a:stretch>
        </p:blipFill>
        <p:spPr>
          <a:xfrm>
            <a:off x="533372" y="416893"/>
            <a:ext cx="990627" cy="1015709"/>
          </a:xfrm>
          <a:prstGeom prst="rect">
            <a:avLst/>
          </a:prstGeom>
        </p:spPr>
      </p:pic>
      <p:sp>
        <p:nvSpPr>
          <p:cNvPr id="9" name="Υπότιτλος 2">
            <a:extLst>
              <a:ext uri="{FF2B5EF4-FFF2-40B4-BE49-F238E27FC236}">
                <a16:creationId xmlns:a16="http://schemas.microsoft.com/office/drawing/2014/main" id="{163C945C-E4D9-8FC2-BDAA-A268CFD86E22}"/>
              </a:ext>
            </a:extLst>
          </p:cNvPr>
          <p:cNvSpPr txBox="1">
            <a:spLocks/>
          </p:cNvSpPr>
          <p:nvPr/>
        </p:nvSpPr>
        <p:spPr>
          <a:xfrm>
            <a:off x="191344" y="5425398"/>
            <a:ext cx="11809312" cy="1015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l-GR" sz="2800" i="1" dirty="0">
                <a:solidFill>
                  <a:srgbClr val="46666D"/>
                </a:solidFill>
              </a:rPr>
              <a:t>Οι διαφάνειες </a:t>
            </a:r>
            <a:r>
              <a:rPr lang="el-GR" i="1" dirty="0">
                <a:solidFill>
                  <a:srgbClr val="46666D"/>
                </a:solidFill>
              </a:rPr>
              <a:t>βασίζονται στο εκπαιδευτικό υλικό που έχει αναρτηθεί από </a:t>
            </a:r>
            <a:r>
              <a:rPr lang="el-GR" sz="2800" i="1" dirty="0">
                <a:solidFill>
                  <a:srgbClr val="46666D"/>
                </a:solidFill>
              </a:rPr>
              <a:t>την </a:t>
            </a:r>
          </a:p>
          <a:p>
            <a:pPr marL="0" indent="0" algn="ctr">
              <a:lnSpc>
                <a:spcPct val="100000"/>
              </a:lnSpc>
              <a:buNone/>
            </a:pPr>
            <a:r>
              <a:rPr lang="el-GR" sz="2800" i="1" dirty="0" err="1">
                <a:solidFill>
                  <a:srgbClr val="46666D"/>
                </a:solidFill>
              </a:rPr>
              <a:t>Καθ</a:t>
            </a:r>
            <a:r>
              <a:rPr lang="el-GR" sz="2800" i="1" dirty="0">
                <a:solidFill>
                  <a:srgbClr val="46666D"/>
                </a:solidFill>
              </a:rPr>
              <a:t>. Άννα </a:t>
            </a:r>
            <a:r>
              <a:rPr lang="el-GR" sz="2800" i="1" dirty="0" err="1">
                <a:solidFill>
                  <a:srgbClr val="46666D"/>
                </a:solidFill>
              </a:rPr>
              <a:t>Σπύρτου</a:t>
            </a:r>
            <a:r>
              <a:rPr lang="el-GR" sz="2800" i="1" dirty="0">
                <a:solidFill>
                  <a:srgbClr val="46666D"/>
                </a:solidFill>
              </a:rPr>
              <a:t> στο </a:t>
            </a:r>
            <a:r>
              <a:rPr lang="en-US" sz="2800" i="1" dirty="0" err="1">
                <a:solidFill>
                  <a:srgbClr val="46666D"/>
                </a:solidFill>
              </a:rPr>
              <a:t>eclas</a:t>
            </a:r>
            <a:r>
              <a:rPr lang="en-US" i="1" dirty="0" err="1">
                <a:solidFill>
                  <a:srgbClr val="46666D"/>
                </a:solidFill>
              </a:rPr>
              <a:t>s</a:t>
            </a:r>
            <a:r>
              <a:rPr lang="en-US" i="1" dirty="0">
                <a:solidFill>
                  <a:srgbClr val="46666D"/>
                </a:solidFill>
              </a:rPr>
              <a:t> </a:t>
            </a:r>
            <a:r>
              <a:rPr lang="el-GR" i="1" dirty="0">
                <a:solidFill>
                  <a:srgbClr val="46666D"/>
                </a:solidFill>
              </a:rPr>
              <a:t>του </a:t>
            </a:r>
            <a:r>
              <a:rPr lang="el-GR" i="1" dirty="0" err="1">
                <a:solidFill>
                  <a:srgbClr val="46666D"/>
                </a:solidFill>
              </a:rPr>
              <a:t>χειμερινο</a:t>
            </a:r>
            <a:r>
              <a:rPr lang="en-US" i="1" dirty="0" err="1">
                <a:solidFill>
                  <a:srgbClr val="46666D"/>
                </a:solidFill>
              </a:rPr>
              <a:t>ύ</a:t>
            </a:r>
            <a:r>
              <a:rPr lang="el-GR" i="1" dirty="0">
                <a:solidFill>
                  <a:srgbClr val="46666D"/>
                </a:solidFill>
              </a:rPr>
              <a:t> εξαμήνου </a:t>
            </a:r>
            <a:r>
              <a:rPr lang="en-US" i="1" dirty="0">
                <a:solidFill>
                  <a:srgbClr val="46666D"/>
                </a:solidFill>
              </a:rPr>
              <a:t>2022</a:t>
            </a:r>
            <a:r>
              <a:rPr lang="el-GR" i="1" dirty="0">
                <a:solidFill>
                  <a:srgbClr val="46666D"/>
                </a:solidFill>
              </a:rPr>
              <a:t>-2023</a:t>
            </a:r>
            <a:endParaRPr lang="el-GR" sz="2800" i="1" dirty="0">
              <a:solidFill>
                <a:srgbClr val="46666D"/>
              </a:solidFill>
            </a:endParaRPr>
          </a:p>
        </p:txBody>
      </p:sp>
      <p:sp>
        <p:nvSpPr>
          <p:cNvPr id="10" name="Υπότιτλος 2">
            <a:extLst>
              <a:ext uri="{FF2B5EF4-FFF2-40B4-BE49-F238E27FC236}">
                <a16:creationId xmlns:a16="http://schemas.microsoft.com/office/drawing/2014/main" id="{7C6745D3-6248-0B08-2A12-2F597945AA4F}"/>
              </a:ext>
            </a:extLst>
          </p:cNvPr>
          <p:cNvSpPr txBox="1">
            <a:spLocks/>
          </p:cNvSpPr>
          <p:nvPr/>
        </p:nvSpPr>
        <p:spPr>
          <a:xfrm>
            <a:off x="1265287" y="2574446"/>
            <a:ext cx="9661425" cy="1983266"/>
          </a:xfrm>
          <a:prstGeom prst="rect">
            <a:avLst/>
          </a:prstGeom>
          <a:solidFill>
            <a:srgbClr val="46666D"/>
          </a:solidFill>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6000" b="1" dirty="0">
                <a:solidFill>
                  <a:schemeClr val="bg1"/>
                </a:solidFill>
              </a:rPr>
              <a:t>Η σκέψη και πράξη του εκπαιδευτικού</a:t>
            </a:r>
          </a:p>
        </p:txBody>
      </p:sp>
    </p:spTree>
    <p:extLst>
      <p:ext uri="{BB962C8B-B14F-4D97-AF65-F5344CB8AC3E}">
        <p14:creationId xmlns:p14="http://schemas.microsoft.com/office/powerpoint/2010/main" val="158276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D911CC-E680-4BBC-605E-8AED30338A70}"/>
              </a:ext>
            </a:extLst>
          </p:cNvPr>
          <p:cNvSpPr>
            <a:spLocks noGrp="1"/>
          </p:cNvSpPr>
          <p:nvPr>
            <p:ph type="title"/>
          </p:nvPr>
        </p:nvSpPr>
        <p:spPr/>
        <p:txBody>
          <a:bodyPr>
            <a:normAutofit/>
          </a:bodyPr>
          <a:lstStyle/>
          <a:p>
            <a:r>
              <a:rPr lang="el-GR" dirty="0"/>
              <a:t>Δραστηριότητες</a:t>
            </a:r>
          </a:p>
        </p:txBody>
      </p:sp>
      <p:sp>
        <p:nvSpPr>
          <p:cNvPr id="4" name="Θέση αριθμού διαφάνειας 3">
            <a:extLst>
              <a:ext uri="{FF2B5EF4-FFF2-40B4-BE49-F238E27FC236}">
                <a16:creationId xmlns:a16="http://schemas.microsoft.com/office/drawing/2014/main" id="{0045883E-409E-E57C-E81C-9DB24AC4F36D}"/>
              </a:ext>
            </a:extLst>
          </p:cNvPr>
          <p:cNvSpPr>
            <a:spLocks noGrp="1"/>
          </p:cNvSpPr>
          <p:nvPr>
            <p:ph type="sldNum" sz="quarter" idx="12"/>
          </p:nvPr>
        </p:nvSpPr>
        <p:spPr/>
        <p:txBody>
          <a:bodyPr/>
          <a:lstStyle/>
          <a:p>
            <a:fld id="{B8C852D5-9053-6B46-82D8-E6AA6EC3EFAB}" type="slidenum">
              <a:rPr lang="el-GR" smtClean="0"/>
              <a:t>20</a:t>
            </a:fld>
            <a:endParaRPr lang="el-GR"/>
          </a:p>
        </p:txBody>
      </p:sp>
      <p:sp>
        <p:nvSpPr>
          <p:cNvPr id="5" name="8 - TextBox">
            <a:extLst>
              <a:ext uri="{FF2B5EF4-FFF2-40B4-BE49-F238E27FC236}">
                <a16:creationId xmlns:a16="http://schemas.microsoft.com/office/drawing/2014/main" id="{B174ACBF-BA4C-225B-E655-15B8AB2DDDB0}"/>
              </a:ext>
            </a:extLst>
          </p:cNvPr>
          <p:cNvSpPr txBox="1"/>
          <p:nvPr/>
        </p:nvSpPr>
        <p:spPr>
          <a:xfrm>
            <a:off x="972909" y="5397243"/>
            <a:ext cx="9790424" cy="954107"/>
          </a:xfrm>
          <a:prstGeom prst="rect">
            <a:avLst/>
          </a:prstGeom>
          <a:solidFill>
            <a:srgbClr val="46666D"/>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l-GR" sz="2800" dirty="0">
                <a:solidFill>
                  <a:schemeClr val="bg1"/>
                </a:solidFill>
              </a:rPr>
              <a:t>Ο εκπαιδευτικός τους καλεί να ανακαλέσουν</a:t>
            </a:r>
          </a:p>
          <a:p>
            <a:pPr algn="ctr"/>
            <a:r>
              <a:rPr lang="el-GR" sz="2800" dirty="0">
                <a:solidFill>
                  <a:schemeClr val="bg1"/>
                </a:solidFill>
              </a:rPr>
              <a:t> γνώσεις &amp; εμπειρίες</a:t>
            </a:r>
          </a:p>
        </p:txBody>
      </p:sp>
      <p:sp>
        <p:nvSpPr>
          <p:cNvPr id="6" name="Rectangle 3">
            <a:extLst>
              <a:ext uri="{FF2B5EF4-FFF2-40B4-BE49-F238E27FC236}">
                <a16:creationId xmlns:a16="http://schemas.microsoft.com/office/drawing/2014/main" id="{7C856866-5C0D-3987-7B25-8E4244174D29}"/>
              </a:ext>
            </a:extLst>
          </p:cNvPr>
          <p:cNvSpPr txBox="1">
            <a:spLocks noChangeArrowheads="1"/>
          </p:cNvSpPr>
          <p:nvPr/>
        </p:nvSpPr>
        <p:spPr>
          <a:xfrm>
            <a:off x="387793" y="1316166"/>
            <a:ext cx="11416414" cy="1214437"/>
          </a:xfrm>
          <a:prstGeom prst="rect">
            <a:avLst/>
          </a:prstGeom>
          <a:solidFill>
            <a:srgbClr val="46666D"/>
          </a:solidFill>
        </p:spPr>
        <p:txBody>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r>
              <a:rPr kumimoji="0" lang="el-GR" sz="2400" b="0" i="0" u="none" strike="noStrike" kern="1200" cap="none" spc="0" normalizeH="0" baseline="0" noProof="0" dirty="0">
                <a:ln>
                  <a:noFill/>
                </a:ln>
                <a:solidFill>
                  <a:schemeClr val="bg1"/>
                </a:solidFill>
                <a:effectLst/>
                <a:uLnTx/>
                <a:uFillTx/>
                <a:ea typeface="+mn-ea"/>
                <a:cs typeface="+mn-cs"/>
              </a:rPr>
              <a:t>1. Ο ε. ρωτά τους μ. αν έχουν διαβάσει τις πληροφορίες που υπάρχουν για τις θερμίδες πάνω στις συσκευασίες των τροφίμων</a:t>
            </a:r>
            <a:endParaRPr kumimoji="0" lang="en-US" sz="2400" b="0" i="0" u="none" strike="noStrike" kern="1200" cap="none" spc="0" normalizeH="0" baseline="0" noProof="0" dirty="0">
              <a:ln>
                <a:noFill/>
              </a:ln>
              <a:solidFill>
                <a:schemeClr val="bg1"/>
              </a:solidFill>
              <a:effectLst/>
              <a:uLnTx/>
              <a:uFillTx/>
              <a:ea typeface="+mn-ea"/>
              <a:cs typeface="+mn-cs"/>
            </a:endParaRPr>
          </a:p>
        </p:txBody>
      </p:sp>
      <p:sp>
        <p:nvSpPr>
          <p:cNvPr id="7" name="Rectangle 5">
            <a:extLst>
              <a:ext uri="{FF2B5EF4-FFF2-40B4-BE49-F238E27FC236}">
                <a16:creationId xmlns:a16="http://schemas.microsoft.com/office/drawing/2014/main" id="{85F0A358-A472-8E28-86B3-4D097ACEEF03}"/>
              </a:ext>
            </a:extLst>
          </p:cNvPr>
          <p:cNvSpPr>
            <a:spLocks noChangeArrowheads="1"/>
          </p:cNvSpPr>
          <p:nvPr/>
        </p:nvSpPr>
        <p:spPr bwMode="auto">
          <a:xfrm>
            <a:off x="387793" y="2612310"/>
            <a:ext cx="11416414" cy="1214438"/>
          </a:xfrm>
          <a:prstGeom prst="rect">
            <a:avLst/>
          </a:prstGeom>
          <a:solidFill>
            <a:srgbClr val="46666D"/>
          </a:solidFill>
          <a:ln w="9525">
            <a:noFill/>
            <a:miter lim="800000"/>
            <a:headEnd/>
            <a:tailEnd/>
          </a:ln>
          <a:effectLst/>
        </p:spPr>
        <p:txBody>
          <a:bodyPr/>
          <a:lstStyle/>
          <a:p>
            <a:pPr marL="609600" indent="-609600" algn="ctr">
              <a:spcBef>
                <a:spcPct val="20000"/>
              </a:spcBef>
            </a:pPr>
            <a:r>
              <a:rPr lang="el-GR" sz="2400" dirty="0">
                <a:solidFill>
                  <a:schemeClr val="bg1"/>
                </a:solidFill>
              </a:rPr>
              <a:t>2. Ο ε. ρωτά δείχνει ένα </a:t>
            </a:r>
            <a:r>
              <a:rPr lang="en-US" sz="2400" dirty="0">
                <a:solidFill>
                  <a:schemeClr val="bg1"/>
                </a:solidFill>
              </a:rPr>
              <a:t>slide</a:t>
            </a:r>
            <a:r>
              <a:rPr lang="el-GR" sz="2400" dirty="0">
                <a:solidFill>
                  <a:schemeClr val="bg1"/>
                </a:solidFill>
              </a:rPr>
              <a:t> με τον ήλιο και ρωτά από πού παίρνουμε την ενέργεια στην καθημερινή μας ζωή</a:t>
            </a:r>
            <a:endParaRPr lang="en-US" sz="2400" dirty="0">
              <a:solidFill>
                <a:schemeClr val="bg1"/>
              </a:solidFill>
            </a:endParaRPr>
          </a:p>
        </p:txBody>
      </p:sp>
      <p:sp>
        <p:nvSpPr>
          <p:cNvPr id="8" name="Rectangle 6">
            <a:extLst>
              <a:ext uri="{FF2B5EF4-FFF2-40B4-BE49-F238E27FC236}">
                <a16:creationId xmlns:a16="http://schemas.microsoft.com/office/drawing/2014/main" id="{3CD04A93-FFB1-4F05-7140-13DF9CD4B4D6}"/>
              </a:ext>
            </a:extLst>
          </p:cNvPr>
          <p:cNvSpPr>
            <a:spLocks noChangeArrowheads="1"/>
          </p:cNvSpPr>
          <p:nvPr/>
        </p:nvSpPr>
        <p:spPr bwMode="auto">
          <a:xfrm>
            <a:off x="459800" y="3908454"/>
            <a:ext cx="11311617" cy="1214438"/>
          </a:xfrm>
          <a:prstGeom prst="rect">
            <a:avLst/>
          </a:prstGeom>
          <a:solidFill>
            <a:srgbClr val="46666D"/>
          </a:solidFill>
          <a:ln w="9525">
            <a:noFill/>
            <a:miter lim="800000"/>
            <a:headEnd/>
            <a:tailEnd/>
          </a:ln>
          <a:effectLst/>
        </p:spPr>
        <p:txBody>
          <a:bodyPr/>
          <a:lstStyle/>
          <a:p>
            <a:pPr marL="609600" indent="-609600" algn="ctr">
              <a:spcBef>
                <a:spcPct val="20000"/>
              </a:spcBef>
            </a:pPr>
            <a:r>
              <a:rPr lang="el-GR" sz="2400" dirty="0">
                <a:solidFill>
                  <a:schemeClr val="bg1"/>
                </a:solidFill>
              </a:rPr>
              <a:t>3. Ο ε. ρωτά δείχνει έναν ανεμόμυλο και βοηθά τους μ. να σκεφτούν ποια η πηγή ενέργειας που κινεί τον ανεμόμυλο</a:t>
            </a:r>
            <a:endParaRPr lang="en-US" sz="2400" dirty="0">
              <a:solidFill>
                <a:schemeClr val="bg1"/>
              </a:solidFill>
            </a:endParaRPr>
          </a:p>
        </p:txBody>
      </p:sp>
    </p:spTree>
    <p:extLst>
      <p:ext uri="{BB962C8B-B14F-4D97-AF65-F5344CB8AC3E}">
        <p14:creationId xmlns:p14="http://schemas.microsoft.com/office/powerpoint/2010/main" val="3477323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D911CC-E680-4BBC-605E-8AED30338A70}"/>
              </a:ext>
            </a:extLst>
          </p:cNvPr>
          <p:cNvSpPr>
            <a:spLocks noGrp="1"/>
          </p:cNvSpPr>
          <p:nvPr>
            <p:ph type="title"/>
          </p:nvPr>
        </p:nvSpPr>
        <p:spPr/>
        <p:txBody>
          <a:bodyPr/>
          <a:lstStyle/>
          <a:p>
            <a:r>
              <a:rPr lang="el-GR" dirty="0"/>
              <a:t>Στρατηγικές</a:t>
            </a:r>
          </a:p>
        </p:txBody>
      </p:sp>
      <p:sp>
        <p:nvSpPr>
          <p:cNvPr id="4" name="Θέση αριθμού διαφάνειας 3">
            <a:extLst>
              <a:ext uri="{FF2B5EF4-FFF2-40B4-BE49-F238E27FC236}">
                <a16:creationId xmlns:a16="http://schemas.microsoft.com/office/drawing/2014/main" id="{0045883E-409E-E57C-E81C-9DB24AC4F36D}"/>
              </a:ext>
            </a:extLst>
          </p:cNvPr>
          <p:cNvSpPr>
            <a:spLocks noGrp="1"/>
          </p:cNvSpPr>
          <p:nvPr>
            <p:ph type="sldNum" sz="quarter" idx="12"/>
          </p:nvPr>
        </p:nvSpPr>
        <p:spPr/>
        <p:txBody>
          <a:bodyPr/>
          <a:lstStyle/>
          <a:p>
            <a:fld id="{B8C852D5-9053-6B46-82D8-E6AA6EC3EFAB}" type="slidenum">
              <a:rPr lang="el-GR" smtClean="0"/>
              <a:t>21</a:t>
            </a:fld>
            <a:endParaRPr lang="el-GR"/>
          </a:p>
        </p:txBody>
      </p:sp>
      <p:sp>
        <p:nvSpPr>
          <p:cNvPr id="5" name="Rectangle 5">
            <a:extLst>
              <a:ext uri="{FF2B5EF4-FFF2-40B4-BE49-F238E27FC236}">
                <a16:creationId xmlns:a16="http://schemas.microsoft.com/office/drawing/2014/main" id="{E46E207F-A8C4-F3AD-8C00-D77775321A5A}"/>
              </a:ext>
            </a:extLst>
          </p:cNvPr>
          <p:cNvSpPr txBox="1">
            <a:spLocks noChangeArrowheads="1"/>
          </p:cNvSpPr>
          <p:nvPr/>
        </p:nvSpPr>
        <p:spPr>
          <a:xfrm>
            <a:off x="725503" y="1654244"/>
            <a:ext cx="11033110" cy="4360794"/>
          </a:xfrm>
          <a:prstGeom prst="rect">
            <a:avLst/>
          </a:prstGeom>
          <a:solidFill>
            <a:srgbClr val="46666D"/>
          </a:solidFill>
          <a:ln/>
        </p:spPr>
        <p:style>
          <a:lnRef idx="0">
            <a:schemeClr val="accent1"/>
          </a:lnRef>
          <a:fillRef idx="3">
            <a:schemeClr val="accent1"/>
          </a:fillRef>
          <a:effectRef idx="3">
            <a:schemeClr val="accent1"/>
          </a:effectRef>
          <a:fontRef idx="minor">
            <a:schemeClr val="lt1"/>
          </a:fontRef>
        </p:style>
        <p:txBody>
          <a:bodyPr/>
          <a:lstStyle/>
          <a:p>
            <a:pPr marL="609600" marR="0" lvl="0" indent="-609600" algn="l" defTabSz="914400" rtl="0" eaLnBrk="1" fontAlgn="auto" latinLnBrk="0" hangingPunct="1">
              <a:spcBef>
                <a:spcPct val="20000"/>
              </a:spcBef>
              <a:spcAft>
                <a:spcPts val="0"/>
              </a:spcAft>
              <a:buClrTx/>
              <a:buSzTx/>
              <a:buFontTx/>
              <a:buNone/>
              <a:tabLst/>
              <a:defRPr/>
            </a:pPr>
            <a:r>
              <a:rPr kumimoji="0" lang="el-GR" sz="2800" b="1" i="0" u="none" strike="noStrike" kern="1200" cap="none" spc="0" normalizeH="0" baseline="0" noProof="0" dirty="0">
                <a:ln>
                  <a:noFill/>
                </a:ln>
                <a:solidFill>
                  <a:schemeClr val="bg1"/>
                </a:solidFill>
                <a:effectLst/>
                <a:uLnTx/>
                <a:uFillTx/>
                <a:ea typeface="+mn-ea"/>
                <a:cs typeface="Arial" charset="0"/>
              </a:rPr>
              <a:t>1.</a:t>
            </a:r>
            <a:r>
              <a:rPr kumimoji="0" lang="el-GR" sz="2800" b="0" i="0" u="none" strike="noStrike" kern="1200" cap="none" spc="0" normalizeH="0" baseline="0" noProof="0" dirty="0">
                <a:ln>
                  <a:noFill/>
                </a:ln>
                <a:solidFill>
                  <a:schemeClr val="bg1"/>
                </a:solidFill>
                <a:effectLst/>
                <a:uLnTx/>
                <a:uFillTx/>
                <a:ea typeface="+mn-ea"/>
                <a:cs typeface="Arial" charset="0"/>
              </a:rPr>
              <a:t> Ο ε. καλεί τους μ. να ανακαλέσουν γνώσεις κι εμπειρίες</a:t>
            </a:r>
          </a:p>
          <a:p>
            <a:pPr marL="609600" marR="0" lvl="0" indent="-609600" algn="l" defTabSz="914400" rtl="0" eaLnBrk="1" fontAlgn="auto" latinLnBrk="0" hangingPunct="1">
              <a:spcBef>
                <a:spcPct val="20000"/>
              </a:spcBef>
              <a:spcAft>
                <a:spcPts val="0"/>
              </a:spcAft>
              <a:buClrTx/>
              <a:buSzTx/>
              <a:buFontTx/>
              <a:buNone/>
              <a:tabLst/>
              <a:defRPr/>
            </a:pPr>
            <a:r>
              <a:rPr kumimoji="0" lang="el-GR" sz="2800" b="1" i="0" u="none" strike="noStrike" kern="1200" cap="none" spc="0" normalizeH="0" baseline="0" noProof="0" dirty="0">
                <a:ln>
                  <a:noFill/>
                </a:ln>
                <a:solidFill>
                  <a:schemeClr val="bg1"/>
                </a:solidFill>
                <a:effectLst/>
                <a:uLnTx/>
                <a:uFillTx/>
                <a:ea typeface="+mn-ea"/>
                <a:cs typeface="Arial" charset="0"/>
              </a:rPr>
              <a:t>2.</a:t>
            </a:r>
            <a:r>
              <a:rPr kumimoji="0" lang="el-GR" sz="2800" b="0" i="0" u="none" strike="noStrike" kern="1200" cap="none" spc="0" normalizeH="0" baseline="0" noProof="0" dirty="0">
                <a:ln>
                  <a:noFill/>
                </a:ln>
                <a:solidFill>
                  <a:schemeClr val="bg1"/>
                </a:solidFill>
                <a:effectLst/>
                <a:uLnTx/>
                <a:uFillTx/>
                <a:ea typeface="+mn-ea"/>
                <a:cs typeface="Arial" charset="0"/>
              </a:rPr>
              <a:t> Ο ε. καλεί τους μ. να εκφράσουν τις απόψεις τους</a:t>
            </a:r>
          </a:p>
          <a:p>
            <a:pPr marL="609600" marR="0" lvl="0" indent="-609600" algn="l" defTabSz="914400" rtl="0" eaLnBrk="1" fontAlgn="auto" latinLnBrk="0" hangingPunct="1">
              <a:spcBef>
                <a:spcPct val="20000"/>
              </a:spcBef>
              <a:spcAft>
                <a:spcPts val="0"/>
              </a:spcAft>
              <a:buClrTx/>
              <a:buSzTx/>
              <a:buFontTx/>
              <a:buNone/>
              <a:tabLst/>
              <a:defRPr/>
            </a:pPr>
            <a:r>
              <a:rPr kumimoji="0" lang="el-GR" sz="2800" b="1" i="0" u="none" strike="noStrike" kern="1200" cap="none" spc="0" normalizeH="0" baseline="0" noProof="0" dirty="0">
                <a:ln>
                  <a:noFill/>
                </a:ln>
                <a:solidFill>
                  <a:schemeClr val="bg1"/>
                </a:solidFill>
                <a:effectLst/>
                <a:uLnTx/>
                <a:uFillTx/>
                <a:ea typeface="+mn-ea"/>
                <a:cs typeface="Arial" charset="0"/>
              </a:rPr>
              <a:t>3.</a:t>
            </a:r>
            <a:r>
              <a:rPr kumimoji="0" lang="el-GR" sz="2800" b="0" i="0" u="none" strike="noStrike" kern="1200" cap="none" spc="0" normalizeH="0" baseline="0" noProof="0" dirty="0">
                <a:ln>
                  <a:noFill/>
                </a:ln>
                <a:solidFill>
                  <a:schemeClr val="bg1"/>
                </a:solidFill>
                <a:effectLst/>
                <a:uLnTx/>
                <a:uFillTx/>
                <a:ea typeface="+mn-ea"/>
                <a:cs typeface="Arial" charset="0"/>
              </a:rPr>
              <a:t> Ο ε. καλεί τους μ. να αντιληφθούν την επιστημονική άποψη</a:t>
            </a:r>
          </a:p>
          <a:p>
            <a:pPr marL="609600" marR="0" lvl="0" indent="-609600" algn="l" defTabSz="914400" rtl="0" eaLnBrk="1" fontAlgn="auto" latinLnBrk="0" hangingPunct="1">
              <a:spcBef>
                <a:spcPct val="20000"/>
              </a:spcBef>
              <a:spcAft>
                <a:spcPts val="0"/>
              </a:spcAft>
              <a:buClrTx/>
              <a:buSzTx/>
              <a:buFontTx/>
              <a:buNone/>
              <a:tabLst/>
              <a:defRPr/>
            </a:pPr>
            <a:r>
              <a:rPr kumimoji="0" lang="el-GR" sz="2800" b="1" i="0" u="none" strike="noStrike" kern="1200" cap="none" spc="0" normalizeH="0" baseline="0" noProof="0" dirty="0">
                <a:ln>
                  <a:noFill/>
                </a:ln>
                <a:solidFill>
                  <a:schemeClr val="bg1"/>
                </a:solidFill>
                <a:effectLst/>
                <a:uLnTx/>
                <a:uFillTx/>
                <a:ea typeface="+mn-ea"/>
                <a:cs typeface="Arial" charset="0"/>
              </a:rPr>
              <a:t>4.</a:t>
            </a:r>
            <a:r>
              <a:rPr kumimoji="0" lang="el-GR" sz="2800" b="0" i="0" u="none" strike="noStrike" kern="1200" cap="none" spc="0" normalizeH="0" baseline="0" noProof="0" dirty="0">
                <a:ln>
                  <a:noFill/>
                </a:ln>
                <a:solidFill>
                  <a:schemeClr val="bg1"/>
                </a:solidFill>
                <a:effectLst/>
                <a:uLnTx/>
                <a:uFillTx/>
                <a:ea typeface="+mn-ea"/>
                <a:cs typeface="Arial" charset="0"/>
              </a:rPr>
              <a:t> Ο ε. καλεί τους μ. να συσχετίσουν παρατηρήσεις μεταξύ τους</a:t>
            </a:r>
          </a:p>
          <a:p>
            <a:pPr marL="609600" marR="0" lvl="0" indent="-609600" algn="l" defTabSz="914400" rtl="0" eaLnBrk="1" fontAlgn="auto" latinLnBrk="0" hangingPunct="1">
              <a:spcBef>
                <a:spcPct val="20000"/>
              </a:spcBef>
              <a:spcAft>
                <a:spcPts val="0"/>
              </a:spcAft>
              <a:buClrTx/>
              <a:buSzTx/>
              <a:buFontTx/>
              <a:buNone/>
              <a:tabLst/>
              <a:defRPr/>
            </a:pPr>
            <a:r>
              <a:rPr kumimoji="0" lang="el-GR" sz="2800" b="1" i="0" u="none" strike="noStrike" kern="1200" cap="none" spc="0" normalizeH="0" baseline="0" noProof="0" dirty="0">
                <a:ln>
                  <a:noFill/>
                </a:ln>
                <a:solidFill>
                  <a:schemeClr val="bg1"/>
                </a:solidFill>
                <a:effectLst/>
                <a:uLnTx/>
                <a:uFillTx/>
                <a:ea typeface="+mn-ea"/>
                <a:cs typeface="Arial" charset="0"/>
              </a:rPr>
              <a:t>5.</a:t>
            </a:r>
            <a:r>
              <a:rPr kumimoji="0" lang="el-GR" sz="2800" b="0" i="0" u="none" strike="noStrike" kern="1200" cap="none" spc="0" normalizeH="0" baseline="0" noProof="0" dirty="0">
                <a:ln>
                  <a:noFill/>
                </a:ln>
                <a:solidFill>
                  <a:schemeClr val="bg1"/>
                </a:solidFill>
                <a:effectLst/>
                <a:uLnTx/>
                <a:uFillTx/>
                <a:ea typeface="+mn-ea"/>
                <a:cs typeface="Arial" charset="0"/>
              </a:rPr>
              <a:t> Ο ε. καλεί τους μ. να προβλέψουν/ελέγξουν τις προβλέψεις τους </a:t>
            </a:r>
          </a:p>
          <a:p>
            <a:pPr marL="609600" marR="0" lvl="0" indent="-609600" algn="l" defTabSz="914400" rtl="0" eaLnBrk="1" fontAlgn="auto" latinLnBrk="0" hangingPunct="1">
              <a:spcBef>
                <a:spcPct val="20000"/>
              </a:spcBef>
              <a:spcAft>
                <a:spcPts val="0"/>
              </a:spcAft>
              <a:buClrTx/>
              <a:buSzTx/>
              <a:buFontTx/>
              <a:buNone/>
              <a:tabLst/>
              <a:defRPr/>
            </a:pPr>
            <a:r>
              <a:rPr kumimoji="0" lang="el-GR" sz="2800" b="1" i="0" u="none" strike="noStrike" kern="1200" cap="none" spc="0" normalizeH="0" baseline="0" noProof="0" dirty="0">
                <a:ln>
                  <a:noFill/>
                </a:ln>
                <a:solidFill>
                  <a:schemeClr val="bg1"/>
                </a:solidFill>
                <a:effectLst/>
                <a:uLnTx/>
                <a:uFillTx/>
                <a:ea typeface="+mn-ea"/>
                <a:cs typeface="Arial" charset="0"/>
              </a:rPr>
              <a:t>6.</a:t>
            </a:r>
            <a:r>
              <a:rPr kumimoji="0" lang="el-GR" sz="2800" b="0" i="0" u="none" strike="noStrike" kern="1200" cap="none" spc="0" normalizeH="0" baseline="0" noProof="0" dirty="0">
                <a:ln>
                  <a:noFill/>
                </a:ln>
                <a:solidFill>
                  <a:schemeClr val="bg1"/>
                </a:solidFill>
                <a:effectLst/>
                <a:uLnTx/>
                <a:uFillTx/>
                <a:ea typeface="+mn-ea"/>
                <a:cs typeface="Arial" charset="0"/>
              </a:rPr>
              <a:t> Ο ε. καλεί τους μ. να σχεδιάσουν και να εκτελέσουν ένα πείραμα</a:t>
            </a:r>
          </a:p>
          <a:p>
            <a:pPr marL="609600" marR="0" lvl="0" indent="-609600" algn="l" defTabSz="914400" rtl="0" eaLnBrk="1" fontAlgn="auto" latinLnBrk="0" hangingPunct="1">
              <a:spcBef>
                <a:spcPct val="20000"/>
              </a:spcBef>
              <a:spcAft>
                <a:spcPts val="0"/>
              </a:spcAft>
              <a:buClrTx/>
              <a:buSzTx/>
              <a:buFontTx/>
              <a:buNone/>
              <a:tabLst/>
              <a:defRPr/>
            </a:pPr>
            <a:r>
              <a:rPr kumimoji="0" lang="el-GR" sz="2800" b="1" i="0" u="none" strike="noStrike" kern="1200" cap="none" spc="0" normalizeH="0" baseline="0" noProof="0" dirty="0">
                <a:ln>
                  <a:noFill/>
                </a:ln>
                <a:solidFill>
                  <a:schemeClr val="bg1"/>
                </a:solidFill>
                <a:effectLst/>
                <a:uLnTx/>
                <a:uFillTx/>
                <a:ea typeface="+mn-ea"/>
                <a:cs typeface="Arial" charset="0"/>
              </a:rPr>
              <a:t>7.</a:t>
            </a:r>
            <a:r>
              <a:rPr kumimoji="0" lang="el-GR" sz="2800" b="0" i="0" u="none" strike="noStrike" kern="1200" cap="none" spc="0" normalizeH="0" baseline="0" noProof="0" dirty="0">
                <a:ln>
                  <a:noFill/>
                </a:ln>
                <a:solidFill>
                  <a:schemeClr val="bg1"/>
                </a:solidFill>
                <a:effectLst/>
                <a:uLnTx/>
                <a:uFillTx/>
                <a:ea typeface="+mn-ea"/>
                <a:cs typeface="Arial" charset="0"/>
              </a:rPr>
              <a:t> Ο ε. καλεί τους μ. να συζητήσουν τα πειραματικά αποτελέσματα</a:t>
            </a:r>
          </a:p>
          <a:p>
            <a:pPr marL="609600" marR="0" lvl="0" indent="-609600" algn="l" defTabSz="914400" rtl="0" eaLnBrk="1" fontAlgn="auto" latinLnBrk="0" hangingPunct="1">
              <a:spcBef>
                <a:spcPct val="20000"/>
              </a:spcBef>
              <a:spcAft>
                <a:spcPts val="0"/>
              </a:spcAft>
              <a:buClrTx/>
              <a:buSzTx/>
              <a:buFontTx/>
              <a:buNone/>
              <a:tabLst/>
              <a:defRPr/>
            </a:pPr>
            <a:r>
              <a:rPr kumimoji="0" lang="el-GR" sz="2800" b="1" i="0" u="none" strike="noStrike" kern="1200" cap="none" spc="0" normalizeH="0" baseline="0" noProof="0" dirty="0">
                <a:ln>
                  <a:noFill/>
                </a:ln>
                <a:solidFill>
                  <a:schemeClr val="bg1"/>
                </a:solidFill>
                <a:effectLst/>
                <a:uLnTx/>
                <a:uFillTx/>
                <a:ea typeface="+mn-ea"/>
                <a:cs typeface="Arial" charset="0"/>
              </a:rPr>
              <a:t>8.</a:t>
            </a:r>
            <a:r>
              <a:rPr kumimoji="0" lang="el-GR" sz="2800" b="0" i="0" u="none" strike="noStrike" kern="1200" cap="none" spc="0" normalizeH="0" baseline="0" noProof="0" dirty="0">
                <a:ln>
                  <a:noFill/>
                </a:ln>
                <a:solidFill>
                  <a:schemeClr val="bg1"/>
                </a:solidFill>
                <a:effectLst/>
                <a:uLnTx/>
                <a:uFillTx/>
                <a:ea typeface="+mn-ea"/>
                <a:cs typeface="Arial" charset="0"/>
              </a:rPr>
              <a:t> Ο ε. καλεί τους μ. να αξιολογήσουν τα αποτελέσματα της μάθησής τους</a:t>
            </a:r>
            <a:endParaRPr kumimoji="0" lang="en-US" sz="2800" b="0" i="0" u="none" strike="noStrike" kern="1200" cap="none" spc="0" normalizeH="0" baseline="0" noProof="0" dirty="0">
              <a:ln>
                <a:noFill/>
              </a:ln>
              <a:solidFill>
                <a:schemeClr val="bg1"/>
              </a:solidFill>
              <a:effectLst/>
              <a:uLnTx/>
              <a:uFillTx/>
              <a:ea typeface="+mn-ea"/>
              <a:cs typeface="Arial" charset="0"/>
            </a:endParaRPr>
          </a:p>
        </p:txBody>
      </p:sp>
    </p:spTree>
    <p:extLst>
      <p:ext uri="{BB962C8B-B14F-4D97-AF65-F5344CB8AC3E}">
        <p14:creationId xmlns:p14="http://schemas.microsoft.com/office/powerpoint/2010/main" val="2680422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D911CC-E680-4BBC-605E-8AED30338A70}"/>
              </a:ext>
            </a:extLst>
          </p:cNvPr>
          <p:cNvSpPr>
            <a:spLocks noGrp="1"/>
          </p:cNvSpPr>
          <p:nvPr>
            <p:ph type="title"/>
          </p:nvPr>
        </p:nvSpPr>
        <p:spPr/>
        <p:txBody>
          <a:bodyPr>
            <a:normAutofit/>
          </a:bodyPr>
          <a:lstStyle/>
          <a:p>
            <a:r>
              <a:rPr lang="el-GR" sz="4400" b="1" dirty="0">
                <a:ln w="11430"/>
                <a:solidFill>
                  <a:srgbClr val="46666D"/>
                </a:solidFill>
              </a:rPr>
              <a:t>2. Στρατηγικές</a:t>
            </a:r>
            <a:endParaRPr lang="el-GR" dirty="0">
              <a:solidFill>
                <a:srgbClr val="46666D"/>
              </a:solidFill>
            </a:endParaRPr>
          </a:p>
        </p:txBody>
      </p:sp>
      <p:sp>
        <p:nvSpPr>
          <p:cNvPr id="4" name="Θέση αριθμού διαφάνειας 3">
            <a:extLst>
              <a:ext uri="{FF2B5EF4-FFF2-40B4-BE49-F238E27FC236}">
                <a16:creationId xmlns:a16="http://schemas.microsoft.com/office/drawing/2014/main" id="{0045883E-409E-E57C-E81C-9DB24AC4F36D}"/>
              </a:ext>
            </a:extLst>
          </p:cNvPr>
          <p:cNvSpPr>
            <a:spLocks noGrp="1"/>
          </p:cNvSpPr>
          <p:nvPr>
            <p:ph type="sldNum" sz="quarter" idx="12"/>
          </p:nvPr>
        </p:nvSpPr>
        <p:spPr/>
        <p:txBody>
          <a:bodyPr/>
          <a:lstStyle/>
          <a:p>
            <a:fld id="{B8C852D5-9053-6B46-82D8-E6AA6EC3EFAB}" type="slidenum">
              <a:rPr lang="el-GR" smtClean="0"/>
              <a:t>22</a:t>
            </a:fld>
            <a:endParaRPr lang="el-GR"/>
          </a:p>
        </p:txBody>
      </p:sp>
      <p:sp>
        <p:nvSpPr>
          <p:cNvPr id="5" name="6 - TextBox">
            <a:extLst>
              <a:ext uri="{FF2B5EF4-FFF2-40B4-BE49-F238E27FC236}">
                <a16:creationId xmlns:a16="http://schemas.microsoft.com/office/drawing/2014/main" id="{B1BBC6E5-1F09-3476-15FE-C1D1066A3B8C}"/>
              </a:ext>
            </a:extLst>
          </p:cNvPr>
          <p:cNvSpPr txBox="1"/>
          <p:nvPr/>
        </p:nvSpPr>
        <p:spPr>
          <a:xfrm>
            <a:off x="838200" y="2644170"/>
            <a:ext cx="10383982" cy="1569660"/>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4800" dirty="0">
                <a:solidFill>
                  <a:schemeClr val="bg1"/>
                </a:solidFill>
              </a:rPr>
              <a:t>Ομάδα δραστηριοτήτων με κοινό τρόπο </a:t>
            </a:r>
          </a:p>
          <a:p>
            <a:pPr algn="ctr"/>
            <a:r>
              <a:rPr lang="el-GR" sz="4800" dirty="0">
                <a:solidFill>
                  <a:schemeClr val="bg1"/>
                </a:solidFill>
              </a:rPr>
              <a:t>επεξεργασίας πληροφοριών και γνώσεις</a:t>
            </a:r>
          </a:p>
        </p:txBody>
      </p:sp>
    </p:spTree>
    <p:extLst>
      <p:ext uri="{BB962C8B-B14F-4D97-AF65-F5344CB8AC3E}">
        <p14:creationId xmlns:p14="http://schemas.microsoft.com/office/powerpoint/2010/main" val="1412156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AE4AC-B671-AE7E-935D-11B9D289D645}"/>
              </a:ext>
            </a:extLst>
          </p:cNvPr>
          <p:cNvSpPr>
            <a:spLocks noGrp="1"/>
          </p:cNvSpPr>
          <p:nvPr>
            <p:ph type="title"/>
          </p:nvPr>
        </p:nvSpPr>
        <p:spPr/>
        <p:txBody>
          <a:bodyPr>
            <a:normAutofit/>
          </a:bodyPr>
          <a:lstStyle/>
          <a:p>
            <a:r>
              <a:rPr lang="el-GR" dirty="0">
                <a:ln w="11430"/>
                <a:solidFill>
                  <a:srgbClr val="46666D"/>
                </a:solidFill>
              </a:rPr>
              <a:t>3</a:t>
            </a:r>
            <a:r>
              <a:rPr lang="el-GR" sz="4400" b="1" dirty="0">
                <a:ln w="11430"/>
                <a:solidFill>
                  <a:srgbClr val="46666D"/>
                </a:solidFill>
              </a:rPr>
              <a:t>. Φάση</a:t>
            </a:r>
            <a:endParaRPr lang="el-GR" dirty="0">
              <a:solidFill>
                <a:srgbClr val="46666D"/>
              </a:solidFill>
            </a:endParaRPr>
          </a:p>
        </p:txBody>
      </p:sp>
      <p:sp>
        <p:nvSpPr>
          <p:cNvPr id="4" name="Θέση αριθμού διαφάνειας 3">
            <a:extLst>
              <a:ext uri="{FF2B5EF4-FFF2-40B4-BE49-F238E27FC236}">
                <a16:creationId xmlns:a16="http://schemas.microsoft.com/office/drawing/2014/main" id="{FE6C2051-B7C4-0D0B-6C71-6E93E12312A4}"/>
              </a:ext>
            </a:extLst>
          </p:cNvPr>
          <p:cNvSpPr>
            <a:spLocks noGrp="1"/>
          </p:cNvSpPr>
          <p:nvPr>
            <p:ph type="sldNum" sz="quarter" idx="12"/>
          </p:nvPr>
        </p:nvSpPr>
        <p:spPr/>
        <p:txBody>
          <a:bodyPr/>
          <a:lstStyle/>
          <a:p>
            <a:fld id="{B8C852D5-9053-6B46-82D8-E6AA6EC3EFAB}" type="slidenum">
              <a:rPr lang="el-GR" smtClean="0"/>
              <a:t>23</a:t>
            </a:fld>
            <a:endParaRPr lang="el-GR"/>
          </a:p>
        </p:txBody>
      </p:sp>
      <p:sp>
        <p:nvSpPr>
          <p:cNvPr id="3" name="7 - TextBox">
            <a:extLst>
              <a:ext uri="{FF2B5EF4-FFF2-40B4-BE49-F238E27FC236}">
                <a16:creationId xmlns:a16="http://schemas.microsoft.com/office/drawing/2014/main" id="{A30A310D-B640-A328-8249-C3EFDB4FED46}"/>
              </a:ext>
            </a:extLst>
          </p:cNvPr>
          <p:cNvSpPr txBox="1"/>
          <p:nvPr/>
        </p:nvSpPr>
        <p:spPr>
          <a:xfrm>
            <a:off x="1411520" y="1460631"/>
            <a:ext cx="9668157" cy="1077218"/>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3200" dirty="0">
                <a:solidFill>
                  <a:schemeClr val="bg1"/>
                </a:solidFill>
              </a:rPr>
              <a:t>Ομαδοποιούμε τις Στρατηγικές σε Φάσεις</a:t>
            </a:r>
          </a:p>
          <a:p>
            <a:pPr algn="ctr"/>
            <a:r>
              <a:rPr lang="el-GR" sz="3200" dirty="0">
                <a:solidFill>
                  <a:schemeClr val="bg1"/>
                </a:solidFill>
              </a:rPr>
              <a:t>όταν εξυπηρετούν ένα κοινό στόχο</a:t>
            </a:r>
          </a:p>
        </p:txBody>
      </p:sp>
      <p:sp>
        <p:nvSpPr>
          <p:cNvPr id="9" name="TextBox 8">
            <a:extLst>
              <a:ext uri="{FF2B5EF4-FFF2-40B4-BE49-F238E27FC236}">
                <a16:creationId xmlns:a16="http://schemas.microsoft.com/office/drawing/2014/main" id="{67D4A742-8283-2139-0513-B4746286E09D}"/>
              </a:ext>
            </a:extLst>
          </p:cNvPr>
          <p:cNvSpPr txBox="1"/>
          <p:nvPr/>
        </p:nvSpPr>
        <p:spPr>
          <a:xfrm>
            <a:off x="1411519" y="3013363"/>
            <a:ext cx="9668157" cy="1815882"/>
          </a:xfrm>
          <a:prstGeom prst="rect">
            <a:avLst/>
          </a:prstGeom>
          <a:solidFill>
            <a:schemeClr val="accent2"/>
          </a:solidFill>
        </p:spPr>
        <p:txBody>
          <a:bodyPr wrap="square">
            <a:spAutoFit/>
          </a:bodyPr>
          <a:lstStyle/>
          <a:p>
            <a:r>
              <a:rPr lang="el-GR" sz="2800" dirty="0">
                <a:solidFill>
                  <a:schemeClr val="bg1"/>
                </a:solidFill>
                <a:latin typeface="Calibri" panose="020F0502020204030204" pitchFamily="34" charset="0"/>
              </a:rPr>
              <a:t>Ε</a:t>
            </a:r>
            <a:r>
              <a:rPr lang="el-GR" sz="2800" dirty="0">
                <a:solidFill>
                  <a:schemeClr val="bg1"/>
                </a:solidFill>
                <a:effectLst/>
                <a:latin typeface="Calibri" panose="020F0502020204030204" pitchFamily="34" charset="0"/>
              </a:rPr>
              <a:t>φόσον ομαδοποιήσουμε τις δραστηριότητες σε Στρατηγικές, προσπαθούμε να διαπιστώσουμε γιατί ο εκπαιδευτικός χρησιμοποιεί τις συγκεκριμένες Στρατηγικές, δηλαδή ποιος είναι ο στόχος που θέλει να πετύχει. </a:t>
            </a:r>
          </a:p>
        </p:txBody>
      </p:sp>
      <p:sp>
        <p:nvSpPr>
          <p:cNvPr id="10" name="11 - TextBox">
            <a:extLst>
              <a:ext uri="{FF2B5EF4-FFF2-40B4-BE49-F238E27FC236}">
                <a16:creationId xmlns:a16="http://schemas.microsoft.com/office/drawing/2014/main" id="{AAB649FF-2F81-54CF-96FE-221D550F6EDF}"/>
              </a:ext>
            </a:extLst>
          </p:cNvPr>
          <p:cNvSpPr txBox="1"/>
          <p:nvPr/>
        </p:nvSpPr>
        <p:spPr>
          <a:xfrm>
            <a:off x="1411519" y="5304759"/>
            <a:ext cx="9668157" cy="523220"/>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800" dirty="0">
                <a:effectLst/>
              </a:rPr>
              <a:t>Κάθε φορά που αλλάζει ο στόχος αλλάζει και η Φάση</a:t>
            </a:r>
          </a:p>
        </p:txBody>
      </p:sp>
    </p:spTree>
    <p:extLst>
      <p:ext uri="{BB962C8B-B14F-4D97-AF65-F5344CB8AC3E}">
        <p14:creationId xmlns:p14="http://schemas.microsoft.com/office/powerpoint/2010/main" val="1280850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3B271074-FC50-705A-FB83-FE813D291845}"/>
              </a:ext>
            </a:extLst>
          </p:cNvPr>
          <p:cNvSpPr>
            <a:spLocks noGrp="1"/>
          </p:cNvSpPr>
          <p:nvPr>
            <p:ph type="sldNum" sz="quarter" idx="12"/>
          </p:nvPr>
        </p:nvSpPr>
        <p:spPr/>
        <p:txBody>
          <a:bodyPr/>
          <a:lstStyle/>
          <a:p>
            <a:fld id="{B8C852D5-9053-6B46-82D8-E6AA6EC3EFAB}" type="slidenum">
              <a:rPr lang="el-GR" smtClean="0"/>
              <a:t>24</a:t>
            </a:fld>
            <a:endParaRPr lang="el-GR"/>
          </a:p>
        </p:txBody>
      </p:sp>
      <p:sp>
        <p:nvSpPr>
          <p:cNvPr id="6" name="TextBox 5">
            <a:extLst>
              <a:ext uri="{FF2B5EF4-FFF2-40B4-BE49-F238E27FC236}">
                <a16:creationId xmlns:a16="http://schemas.microsoft.com/office/drawing/2014/main" id="{8CC0F2E1-BDDB-BED4-3BE5-79F3864161C3}"/>
              </a:ext>
            </a:extLst>
          </p:cNvPr>
          <p:cNvSpPr txBox="1"/>
          <p:nvPr/>
        </p:nvSpPr>
        <p:spPr>
          <a:xfrm>
            <a:off x="522515" y="1179444"/>
            <a:ext cx="11340935" cy="5632311"/>
          </a:xfrm>
          <a:prstGeom prst="rect">
            <a:avLst/>
          </a:prstGeom>
          <a:noFill/>
        </p:spPr>
        <p:txBody>
          <a:bodyPr wrap="square">
            <a:spAutoFit/>
          </a:bodyPr>
          <a:lstStyle/>
          <a:p>
            <a:r>
              <a:rPr lang="el-GR" sz="2400" dirty="0">
                <a:solidFill>
                  <a:schemeClr val="tx2"/>
                </a:solidFill>
                <a:effectLst/>
                <a:latin typeface="Calibri" panose="020F0502020204030204" pitchFamily="34" charset="0"/>
              </a:rPr>
              <a:t>Ο στόχος μπορεί: </a:t>
            </a:r>
          </a:p>
          <a:p>
            <a:pPr marL="342900" indent="-342900">
              <a:buFont typeface="Arial" panose="020B0604020202020204" pitchFamily="34" charset="0"/>
              <a:buChar char="•"/>
            </a:pPr>
            <a:r>
              <a:rPr lang="el-GR" sz="2400" dirty="0">
                <a:solidFill>
                  <a:schemeClr val="tx2"/>
                </a:solidFill>
                <a:effectLst/>
                <a:latin typeface="Calibri" panose="020F0502020204030204" pitchFamily="34" charset="0"/>
              </a:rPr>
              <a:t>Να σχετίζεται με τη διαπραγμάτευση του περιεχομένου που διδάσκεται, π.χ. να εισαγάγουμε τη νέα γνώση, να εξηγήσουμε τη σημασία της νέας έννοιας, να εφαρμόσουμε τη νέα γνώση σε διάφορα παραδείγματα, κ.τ.λ. </a:t>
            </a:r>
          </a:p>
          <a:p>
            <a:pPr marL="342900" indent="-342900">
              <a:buFont typeface="Arial" panose="020B0604020202020204" pitchFamily="34" charset="0"/>
              <a:buChar char="•"/>
            </a:pPr>
            <a:r>
              <a:rPr lang="el-GR" sz="2400" dirty="0">
                <a:solidFill>
                  <a:schemeClr val="tx2"/>
                </a:solidFill>
                <a:effectLst/>
                <a:latin typeface="Calibri" panose="020F0502020204030204" pitchFamily="34" charset="0"/>
              </a:rPr>
              <a:t>Να σχετίζεται με τη διαπραγμάτευση των απόψεων των μαθητών, π.χ. να αναδείξουμε τις αρχικές τους απόψεις, να αποσαφηνίσουμε τις κυρίαρχες, να δοκιμάσουμε την ισχύ των αρχικών η νέων απόψεων, να συγκρίνουμε τις αρχικές απόψεις με τις νέες, κ.λπ. </a:t>
            </a:r>
          </a:p>
          <a:p>
            <a:pPr marL="342900" indent="-342900">
              <a:buFont typeface="Arial" panose="020B0604020202020204" pitchFamily="34" charset="0"/>
              <a:buChar char="•"/>
            </a:pPr>
            <a:r>
              <a:rPr lang="el-GR" sz="2400" dirty="0">
                <a:solidFill>
                  <a:schemeClr val="tx2"/>
                </a:solidFill>
                <a:effectLst/>
                <a:latin typeface="Calibri" panose="020F0502020204030204" pitchFamily="34" charset="0"/>
              </a:rPr>
              <a:t>Να σχετίζεται με την εκμάθηση διαδικαστικής γνώσης π.χ. οι μαθητές να ασκηθούν σε διαδικασίες διερευνητικής μάθησης, να ταξινομούν με βάση κάποιο κριτήριο ορισμένα σώματα, να μάθουν να παρατηρούν και να βγάζουν </a:t>
            </a:r>
            <a:r>
              <a:rPr lang="el-GR" sz="2400" dirty="0">
                <a:solidFill>
                  <a:schemeClr val="tx2"/>
                </a:solidFill>
                <a:latin typeface="Calibri" panose="020F0502020204030204" pitchFamily="34" charset="0"/>
              </a:rPr>
              <a:t> </a:t>
            </a:r>
            <a:r>
              <a:rPr lang="el-GR" sz="2400" dirty="0">
                <a:solidFill>
                  <a:schemeClr val="tx2"/>
                </a:solidFill>
                <a:effectLst/>
                <a:latin typeface="Calibri" panose="020F0502020204030204" pitchFamily="34" charset="0"/>
              </a:rPr>
              <a:t>συμπεράσματα με βάση τις παρατηρήσεις τους, να σχεδιάζουν ένα πείραμα και να το συζητούν με τα μέλη της ομάδας τους, να μάθουν να χρησιμοποιούν ένα μοντέλο, να ασκηθούν στη μέθοδο ελέγχου των μεταβλητών κ.τ.λ. </a:t>
            </a:r>
          </a:p>
          <a:p>
            <a:endParaRPr lang="el-GR" sz="2400" dirty="0">
              <a:solidFill>
                <a:schemeClr val="tx2"/>
              </a:solidFill>
              <a:effectLst/>
              <a:latin typeface="Calibri" panose="020F0502020204030204" pitchFamily="34" charset="0"/>
            </a:endParaRPr>
          </a:p>
        </p:txBody>
      </p:sp>
      <p:sp>
        <p:nvSpPr>
          <p:cNvPr id="7" name="11 - TextBox">
            <a:extLst>
              <a:ext uri="{FF2B5EF4-FFF2-40B4-BE49-F238E27FC236}">
                <a16:creationId xmlns:a16="http://schemas.microsoft.com/office/drawing/2014/main" id="{13DBF3B5-3A0A-F585-C92B-285D0959A3A9}"/>
              </a:ext>
            </a:extLst>
          </p:cNvPr>
          <p:cNvSpPr txBox="1"/>
          <p:nvPr/>
        </p:nvSpPr>
        <p:spPr>
          <a:xfrm>
            <a:off x="841503" y="455214"/>
            <a:ext cx="9668157" cy="523220"/>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800" dirty="0">
                <a:effectLst/>
              </a:rPr>
              <a:t>Κάθε φορά που αλλάζει ο στόχος αλλάζει και η Φάση</a:t>
            </a:r>
          </a:p>
        </p:txBody>
      </p:sp>
    </p:spTree>
    <p:extLst>
      <p:ext uri="{BB962C8B-B14F-4D97-AF65-F5344CB8AC3E}">
        <p14:creationId xmlns:p14="http://schemas.microsoft.com/office/powerpoint/2010/main" val="2562579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D911CC-E680-4BBC-605E-8AED30338A70}"/>
              </a:ext>
            </a:extLst>
          </p:cNvPr>
          <p:cNvSpPr>
            <a:spLocks noGrp="1"/>
          </p:cNvSpPr>
          <p:nvPr>
            <p:ph type="title"/>
          </p:nvPr>
        </p:nvSpPr>
        <p:spPr/>
        <p:txBody>
          <a:bodyPr>
            <a:normAutofit/>
          </a:bodyPr>
          <a:lstStyle/>
          <a:p>
            <a:r>
              <a:rPr lang="el-GR" dirty="0"/>
              <a:t>Στρατηγική - Φάση</a:t>
            </a:r>
          </a:p>
        </p:txBody>
      </p:sp>
      <p:sp>
        <p:nvSpPr>
          <p:cNvPr id="4" name="Θέση αριθμού διαφάνειας 3">
            <a:extLst>
              <a:ext uri="{FF2B5EF4-FFF2-40B4-BE49-F238E27FC236}">
                <a16:creationId xmlns:a16="http://schemas.microsoft.com/office/drawing/2014/main" id="{0045883E-409E-E57C-E81C-9DB24AC4F36D}"/>
              </a:ext>
            </a:extLst>
          </p:cNvPr>
          <p:cNvSpPr>
            <a:spLocks noGrp="1"/>
          </p:cNvSpPr>
          <p:nvPr>
            <p:ph type="sldNum" sz="quarter" idx="12"/>
          </p:nvPr>
        </p:nvSpPr>
        <p:spPr/>
        <p:txBody>
          <a:bodyPr/>
          <a:lstStyle/>
          <a:p>
            <a:fld id="{B8C852D5-9053-6B46-82D8-E6AA6EC3EFAB}" type="slidenum">
              <a:rPr lang="el-GR" smtClean="0"/>
              <a:t>25</a:t>
            </a:fld>
            <a:endParaRPr lang="el-GR"/>
          </a:p>
        </p:txBody>
      </p:sp>
      <p:sp>
        <p:nvSpPr>
          <p:cNvPr id="5" name="Rectangle 5">
            <a:extLst>
              <a:ext uri="{FF2B5EF4-FFF2-40B4-BE49-F238E27FC236}">
                <a16:creationId xmlns:a16="http://schemas.microsoft.com/office/drawing/2014/main" id="{50EA4FEB-930B-BA26-E4CA-EDBCC71DE96F}"/>
              </a:ext>
            </a:extLst>
          </p:cNvPr>
          <p:cNvSpPr txBox="1">
            <a:spLocks noChangeArrowheads="1"/>
          </p:cNvSpPr>
          <p:nvPr/>
        </p:nvSpPr>
        <p:spPr>
          <a:xfrm>
            <a:off x="403452" y="1672532"/>
            <a:ext cx="11385095" cy="4258041"/>
          </a:xfrm>
          <a:prstGeom prst="rect">
            <a:avLst/>
          </a:prstGeom>
          <a:solidFill>
            <a:srgbClr val="46666D"/>
          </a:solidFill>
          <a:ln/>
        </p:spPr>
        <p:style>
          <a:lnRef idx="0">
            <a:schemeClr val="accent1"/>
          </a:lnRef>
          <a:fillRef idx="3">
            <a:schemeClr val="accent1"/>
          </a:fillRef>
          <a:effectRef idx="3">
            <a:schemeClr val="accent1"/>
          </a:effectRef>
          <a:fontRef idx="minor">
            <a:schemeClr val="lt1"/>
          </a:fontRef>
        </p:style>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a:ln>
                  <a:noFill/>
                </a:ln>
                <a:solidFill>
                  <a:schemeClr val="bg1"/>
                </a:solidFill>
                <a:effectLst/>
                <a:uLnTx/>
                <a:uFillTx/>
                <a:ea typeface="+mn-ea"/>
                <a:cs typeface="Arial" charset="0"/>
              </a:rPr>
              <a:t>η </a:t>
            </a:r>
            <a:r>
              <a:rPr kumimoji="0" lang="el-GR" sz="3200" b="1" i="0" u="none" strike="noStrike" kern="1200" cap="none" spc="0" normalizeH="0" baseline="0" noProof="0" dirty="0">
                <a:ln>
                  <a:noFill/>
                </a:ln>
                <a:solidFill>
                  <a:schemeClr val="accent2">
                    <a:lumMod val="40000"/>
                    <a:lumOff val="60000"/>
                  </a:schemeClr>
                </a:solidFill>
                <a:effectLst/>
                <a:uLnTx/>
                <a:uFillTx/>
                <a:ea typeface="+mn-ea"/>
                <a:cs typeface="Arial" charset="0"/>
              </a:rPr>
              <a:t>Στρατηγική</a:t>
            </a:r>
            <a:r>
              <a:rPr kumimoji="0" lang="el-GR" sz="2800" b="1" i="0" u="none" strike="noStrike" kern="1200" cap="none" spc="0" normalizeH="0" baseline="0" noProof="0" dirty="0">
                <a:ln>
                  <a:noFill/>
                </a:ln>
                <a:solidFill>
                  <a:schemeClr val="bg1"/>
                </a:solidFill>
                <a:effectLst/>
                <a:uLnTx/>
                <a:uFillTx/>
                <a:ea typeface="+mn-ea"/>
                <a:cs typeface="Arial" charset="0"/>
              </a:rPr>
              <a:t> </a:t>
            </a:r>
            <a:r>
              <a:rPr kumimoji="0" lang="el-GR" sz="2800" b="0" i="0" u="none" strike="noStrike" kern="1200" cap="none" spc="0" normalizeH="0" baseline="0" noProof="0" dirty="0">
                <a:ln>
                  <a:noFill/>
                </a:ln>
                <a:solidFill>
                  <a:schemeClr val="bg1"/>
                </a:solidFill>
                <a:effectLst/>
                <a:uLnTx/>
                <a:uFillTx/>
                <a:ea typeface="+mn-ea"/>
                <a:cs typeface="Arial" charset="0"/>
              </a:rPr>
              <a:t>είναι η έννοια του ΜΩΔ που απαντά στο ερώτημα, </a:t>
            </a:r>
            <a:r>
              <a:rPr kumimoji="0" lang="el-GR" sz="3200" b="1" i="1" u="none" strike="noStrike" kern="1200" cap="none" spc="0" normalizeH="0" baseline="0" noProof="0" dirty="0">
                <a:ln>
                  <a:noFill/>
                </a:ln>
                <a:solidFill>
                  <a:schemeClr val="bg1"/>
                </a:solidFill>
                <a:effectLst/>
                <a:uLnTx/>
                <a:uFillTx/>
                <a:ea typeface="+mn-ea"/>
                <a:cs typeface="Arial" charset="0"/>
              </a:rPr>
              <a:t>«</a:t>
            </a:r>
            <a:r>
              <a:rPr kumimoji="0" lang="el-GR" sz="3200" b="1" i="0" u="none" strike="noStrike" kern="1200" cap="none" spc="0" normalizeH="0" baseline="0" noProof="0" dirty="0">
                <a:ln>
                  <a:noFill/>
                </a:ln>
                <a:solidFill>
                  <a:schemeClr val="bg1"/>
                </a:solidFill>
                <a:effectLst/>
                <a:uLnTx/>
                <a:uFillTx/>
                <a:ea typeface="+mn-ea"/>
                <a:cs typeface="Arial" charset="0"/>
              </a:rPr>
              <a:t>πώς ο εκπαιδευτικός και οι μαθητές διαπραγματεύονται ένα κομμάτι του περιεχομένου;</a:t>
            </a:r>
            <a:r>
              <a:rPr kumimoji="0" lang="el-GR" sz="3200" b="1" i="1" u="none" strike="noStrike" kern="1200" cap="none" spc="0" normalizeH="0" baseline="0" noProof="0" dirty="0">
                <a:ln>
                  <a:noFill/>
                </a:ln>
                <a:solidFill>
                  <a:schemeClr val="bg1"/>
                </a:solidFill>
                <a:effectLst/>
                <a:uLnTx/>
                <a:uFillTx/>
                <a:ea typeface="+mn-ea"/>
                <a:cs typeface="Arial" charset="0"/>
              </a:rPr>
              <a:t>»</a:t>
            </a:r>
            <a:r>
              <a:rPr kumimoji="0" lang="el-GR" sz="3200" b="1" i="0" u="none" strike="noStrike" kern="1200" cap="none" spc="0" normalizeH="0" baseline="0" noProof="0" dirty="0">
                <a:ln>
                  <a:noFill/>
                </a:ln>
                <a:solidFill>
                  <a:schemeClr val="bg1"/>
                </a:solidFill>
                <a:effectLst/>
                <a:uLnTx/>
                <a:uFillTx/>
                <a:ea typeface="+mn-ea"/>
                <a:cs typeface="Arial" charset="0"/>
              </a:rPr>
              <a:t> </a:t>
            </a:r>
            <a:endParaRPr kumimoji="0" lang="el-GR" sz="2800" b="1" i="0" u="none" strike="noStrike" kern="1200" cap="none" spc="0" normalizeH="0" baseline="0" noProof="0" dirty="0">
              <a:ln>
                <a:noFill/>
              </a:ln>
              <a:solidFill>
                <a:schemeClr val="bg1"/>
              </a:solidFill>
              <a:effectLst/>
              <a:uLnTx/>
              <a:uFillTx/>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l-GR" sz="2800" b="1" i="0" u="none" strike="noStrike" kern="1200" cap="none" spc="0" normalizeH="0" baseline="0" noProof="0" dirty="0">
              <a:ln>
                <a:noFill/>
              </a:ln>
              <a:solidFill>
                <a:schemeClr val="bg1"/>
              </a:solidFill>
              <a:effectLst/>
              <a:uLnTx/>
              <a:uFillTx/>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a:ln>
                  <a:noFill/>
                </a:ln>
                <a:solidFill>
                  <a:schemeClr val="bg1"/>
                </a:solidFill>
                <a:effectLst/>
                <a:uLnTx/>
                <a:uFillTx/>
                <a:ea typeface="+mn-ea"/>
                <a:cs typeface="Arial" charset="0"/>
              </a:rPr>
              <a:t>η </a:t>
            </a:r>
            <a:r>
              <a:rPr kumimoji="0" lang="el-GR" sz="3200" b="1" i="0" u="none" strike="noStrike" kern="1200" cap="none" spc="0" normalizeH="0" baseline="0" noProof="0" dirty="0">
                <a:ln>
                  <a:noFill/>
                </a:ln>
                <a:solidFill>
                  <a:schemeClr val="accent2">
                    <a:lumMod val="40000"/>
                    <a:lumOff val="60000"/>
                  </a:schemeClr>
                </a:solidFill>
                <a:effectLst/>
                <a:uLnTx/>
                <a:uFillTx/>
                <a:ea typeface="+mn-ea"/>
                <a:cs typeface="Arial" charset="0"/>
              </a:rPr>
              <a:t>Φάση</a:t>
            </a:r>
            <a:r>
              <a:rPr kumimoji="0" lang="el-GR" sz="2800" b="0" i="0" u="none" strike="noStrike" kern="1200" cap="none" spc="0" normalizeH="0" baseline="0" noProof="0" dirty="0">
                <a:ln>
                  <a:noFill/>
                </a:ln>
                <a:solidFill>
                  <a:schemeClr val="bg1"/>
                </a:solidFill>
                <a:effectLst/>
                <a:uLnTx/>
                <a:uFillTx/>
                <a:ea typeface="+mn-ea"/>
                <a:cs typeface="Arial" charset="0"/>
              </a:rPr>
              <a:t> είναι η έννοια του ΜΩΔ που απαντά στο ερώτημα </a:t>
            </a:r>
            <a:r>
              <a:rPr kumimoji="0" lang="el-GR" sz="3200" b="1" i="1" u="none" strike="noStrike" kern="1200" cap="none" spc="0" normalizeH="0" baseline="0" noProof="0" dirty="0">
                <a:ln>
                  <a:noFill/>
                </a:ln>
                <a:solidFill>
                  <a:schemeClr val="bg1"/>
                </a:solidFill>
                <a:effectLst/>
                <a:uLnTx/>
                <a:uFillTx/>
                <a:ea typeface="+mn-ea"/>
                <a:cs typeface="Arial" charset="0"/>
              </a:rPr>
              <a:t>«</a:t>
            </a:r>
            <a:r>
              <a:rPr kumimoji="0" lang="el-GR" sz="3200" b="1" i="0" u="none" strike="noStrike" kern="1200" cap="none" spc="0" normalizeH="0" baseline="0" noProof="0" dirty="0">
                <a:ln>
                  <a:noFill/>
                </a:ln>
                <a:solidFill>
                  <a:schemeClr val="bg1"/>
                </a:solidFill>
                <a:effectLst/>
                <a:uLnTx/>
                <a:uFillTx/>
                <a:ea typeface="+mn-ea"/>
                <a:cs typeface="Arial" charset="0"/>
              </a:rPr>
              <a:t>γιατί ο εκπαιδευτικός και οι μαθητές διαπραγματεύονται ένα κομμάτι του επιστημονικού περιεχομένου με αυτόν το συγκεκριμένο τρόπο;</a:t>
            </a:r>
            <a:r>
              <a:rPr kumimoji="0" lang="el-GR" sz="3200" b="1" i="1" u="none" strike="noStrike" kern="1200" cap="none" spc="0" normalizeH="0" baseline="0" noProof="0" dirty="0">
                <a:ln>
                  <a:noFill/>
                </a:ln>
                <a:solidFill>
                  <a:schemeClr val="bg1"/>
                </a:solidFill>
                <a:effectLst/>
                <a:uLnTx/>
                <a:uFillTx/>
                <a:ea typeface="+mn-ea"/>
                <a:cs typeface="Arial" charset="0"/>
              </a:rPr>
              <a:t>»</a:t>
            </a:r>
            <a:r>
              <a:rPr kumimoji="0" lang="el-GR" sz="2800" b="0" i="0" u="none" strike="noStrike" kern="1200" cap="none" spc="0" normalizeH="0" baseline="0" noProof="0" dirty="0">
                <a:ln>
                  <a:noFill/>
                </a:ln>
                <a:solidFill>
                  <a:schemeClr val="bg1"/>
                </a:solidFill>
                <a:effectLst/>
                <a:uLnTx/>
                <a:uFillTx/>
                <a:ea typeface="+mn-ea"/>
                <a:cs typeface="Arial" charset="0"/>
              </a:rPr>
              <a:t>	</a:t>
            </a:r>
          </a:p>
          <a:p>
            <a:pPr marL="609600" marR="0" lvl="0" indent="-609600" algn="l" defTabSz="914400" rtl="0" eaLnBrk="1" fontAlgn="auto" latinLnBrk="0" hangingPunct="1">
              <a:lnSpc>
                <a:spcPct val="8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ea typeface="+mn-ea"/>
              <a:cs typeface="Arial" charset="0"/>
            </a:endParaRPr>
          </a:p>
        </p:txBody>
      </p:sp>
    </p:spTree>
    <p:extLst>
      <p:ext uri="{BB962C8B-B14F-4D97-AF65-F5344CB8AC3E}">
        <p14:creationId xmlns:p14="http://schemas.microsoft.com/office/powerpoint/2010/main" val="3689473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AE4AC-B671-AE7E-935D-11B9D289D645}"/>
              </a:ext>
            </a:extLst>
          </p:cNvPr>
          <p:cNvSpPr>
            <a:spLocks noGrp="1"/>
          </p:cNvSpPr>
          <p:nvPr>
            <p:ph type="title"/>
          </p:nvPr>
        </p:nvSpPr>
        <p:spPr/>
        <p:txBody>
          <a:bodyPr>
            <a:normAutofit/>
          </a:bodyPr>
          <a:lstStyle/>
          <a:p>
            <a:r>
              <a:rPr lang="el-GR" dirty="0">
                <a:ln w="11430"/>
                <a:solidFill>
                  <a:srgbClr val="46666D"/>
                </a:solidFill>
              </a:rPr>
              <a:t>3</a:t>
            </a:r>
            <a:r>
              <a:rPr lang="el-GR" sz="4400" b="1" dirty="0">
                <a:ln w="11430"/>
                <a:solidFill>
                  <a:srgbClr val="46666D"/>
                </a:solidFill>
              </a:rPr>
              <a:t>. Σύνταξη των Φάσεων</a:t>
            </a:r>
            <a:endParaRPr lang="el-GR" dirty="0">
              <a:solidFill>
                <a:srgbClr val="46666D"/>
              </a:solidFill>
            </a:endParaRPr>
          </a:p>
        </p:txBody>
      </p:sp>
      <p:sp>
        <p:nvSpPr>
          <p:cNvPr id="4" name="Θέση αριθμού διαφάνειας 3">
            <a:extLst>
              <a:ext uri="{FF2B5EF4-FFF2-40B4-BE49-F238E27FC236}">
                <a16:creationId xmlns:a16="http://schemas.microsoft.com/office/drawing/2014/main" id="{FE6C2051-B7C4-0D0B-6C71-6E93E12312A4}"/>
              </a:ext>
            </a:extLst>
          </p:cNvPr>
          <p:cNvSpPr>
            <a:spLocks noGrp="1"/>
          </p:cNvSpPr>
          <p:nvPr>
            <p:ph type="sldNum" sz="quarter" idx="12"/>
          </p:nvPr>
        </p:nvSpPr>
        <p:spPr/>
        <p:txBody>
          <a:bodyPr/>
          <a:lstStyle/>
          <a:p>
            <a:fld id="{B8C852D5-9053-6B46-82D8-E6AA6EC3EFAB}" type="slidenum">
              <a:rPr lang="el-GR" smtClean="0"/>
              <a:t>26</a:t>
            </a:fld>
            <a:endParaRPr lang="el-GR"/>
          </a:p>
        </p:txBody>
      </p:sp>
      <p:sp>
        <p:nvSpPr>
          <p:cNvPr id="6" name="11 - TextBox">
            <a:extLst>
              <a:ext uri="{FF2B5EF4-FFF2-40B4-BE49-F238E27FC236}">
                <a16:creationId xmlns:a16="http://schemas.microsoft.com/office/drawing/2014/main" id="{6A55939B-7FA3-1EE9-867F-AD06DA10C150}"/>
              </a:ext>
            </a:extLst>
          </p:cNvPr>
          <p:cNvSpPr txBox="1"/>
          <p:nvPr/>
        </p:nvSpPr>
        <p:spPr>
          <a:xfrm>
            <a:off x="1651112" y="2450361"/>
            <a:ext cx="2444515" cy="584775"/>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l-GR" sz="3200" dirty="0"/>
              <a:t>Ροή δράσεων</a:t>
            </a:r>
          </a:p>
        </p:txBody>
      </p:sp>
      <p:sp>
        <p:nvSpPr>
          <p:cNvPr id="7" name="12 - TextBox">
            <a:extLst>
              <a:ext uri="{FF2B5EF4-FFF2-40B4-BE49-F238E27FC236}">
                <a16:creationId xmlns:a16="http://schemas.microsoft.com/office/drawing/2014/main" id="{F3C27C56-66FC-43BA-5D4D-722CB6367493}"/>
              </a:ext>
            </a:extLst>
          </p:cNvPr>
          <p:cNvSpPr txBox="1"/>
          <p:nvPr/>
        </p:nvSpPr>
        <p:spPr>
          <a:xfrm>
            <a:off x="1651111" y="3688374"/>
            <a:ext cx="8378832" cy="584775"/>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l-GR" sz="3200" dirty="0"/>
              <a:t>Πώς θα άρχιζε; Τι θα έκανε πρώτο; Τι δεύτερο; …</a:t>
            </a:r>
          </a:p>
        </p:txBody>
      </p:sp>
      <p:sp>
        <p:nvSpPr>
          <p:cNvPr id="8" name="13 - TextBox">
            <a:extLst>
              <a:ext uri="{FF2B5EF4-FFF2-40B4-BE49-F238E27FC236}">
                <a16:creationId xmlns:a16="http://schemas.microsoft.com/office/drawing/2014/main" id="{C4AFF403-5656-93CE-5772-69CB581DFE1C}"/>
              </a:ext>
            </a:extLst>
          </p:cNvPr>
          <p:cNvSpPr txBox="1"/>
          <p:nvPr/>
        </p:nvSpPr>
        <p:spPr>
          <a:xfrm>
            <a:off x="1651112" y="5000144"/>
            <a:ext cx="7651262" cy="584775"/>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l-GR" sz="3200" dirty="0"/>
              <a:t>Κάθε μοντέλο έχει μια διακριτή ροή φάσεων</a:t>
            </a:r>
          </a:p>
        </p:txBody>
      </p:sp>
      <p:sp>
        <p:nvSpPr>
          <p:cNvPr id="3" name="11 - TextBox">
            <a:extLst>
              <a:ext uri="{FF2B5EF4-FFF2-40B4-BE49-F238E27FC236}">
                <a16:creationId xmlns:a16="http://schemas.microsoft.com/office/drawing/2014/main" id="{F678AB08-138D-201A-624B-2B77E606C385}"/>
              </a:ext>
            </a:extLst>
          </p:cNvPr>
          <p:cNvSpPr txBox="1"/>
          <p:nvPr/>
        </p:nvSpPr>
        <p:spPr>
          <a:xfrm>
            <a:off x="1651111" y="1430979"/>
            <a:ext cx="6188554" cy="584775"/>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l-GR" sz="3200" dirty="0">
                <a:effectLst/>
                <a:latin typeface="Calibri" panose="020F0502020204030204" pitchFamily="34" charset="0"/>
              </a:rPr>
              <a:t>Σύνταξη: μια διακριτή ροή Φάσεων </a:t>
            </a:r>
          </a:p>
        </p:txBody>
      </p:sp>
    </p:spTree>
    <p:extLst>
      <p:ext uri="{BB962C8B-B14F-4D97-AF65-F5344CB8AC3E}">
        <p14:creationId xmlns:p14="http://schemas.microsoft.com/office/powerpoint/2010/main" val="2295268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A9559F-23EC-0E5D-4A04-BC36A077006C}"/>
              </a:ext>
            </a:extLst>
          </p:cNvPr>
          <p:cNvSpPr>
            <a:spLocks noGrp="1"/>
          </p:cNvSpPr>
          <p:nvPr>
            <p:ph type="title"/>
          </p:nvPr>
        </p:nvSpPr>
        <p:spPr/>
        <p:txBody>
          <a:bodyPr/>
          <a:lstStyle/>
          <a:p>
            <a:r>
              <a:rPr lang="el-GR" dirty="0"/>
              <a:t>Παραδείγματα</a:t>
            </a:r>
          </a:p>
        </p:txBody>
      </p:sp>
      <p:sp>
        <p:nvSpPr>
          <p:cNvPr id="4" name="Θέση αριθμού διαφάνειας 3">
            <a:extLst>
              <a:ext uri="{FF2B5EF4-FFF2-40B4-BE49-F238E27FC236}">
                <a16:creationId xmlns:a16="http://schemas.microsoft.com/office/drawing/2014/main" id="{99093CFB-C588-1135-7E1C-8C065B6BBCDC}"/>
              </a:ext>
            </a:extLst>
          </p:cNvPr>
          <p:cNvSpPr>
            <a:spLocks noGrp="1"/>
          </p:cNvSpPr>
          <p:nvPr>
            <p:ph type="sldNum" sz="quarter" idx="12"/>
          </p:nvPr>
        </p:nvSpPr>
        <p:spPr/>
        <p:txBody>
          <a:bodyPr/>
          <a:lstStyle/>
          <a:p>
            <a:fld id="{B8C852D5-9053-6B46-82D8-E6AA6EC3EFAB}" type="slidenum">
              <a:rPr lang="el-GR" smtClean="0"/>
              <a:t>27</a:t>
            </a:fld>
            <a:endParaRPr lang="el-GR"/>
          </a:p>
        </p:txBody>
      </p:sp>
      <p:graphicFrame>
        <p:nvGraphicFramePr>
          <p:cNvPr id="5" name="Group 50">
            <a:extLst>
              <a:ext uri="{FF2B5EF4-FFF2-40B4-BE49-F238E27FC236}">
                <a16:creationId xmlns:a16="http://schemas.microsoft.com/office/drawing/2014/main" id="{AC3B4DD4-3F78-4824-0805-F476D9148F44}"/>
              </a:ext>
            </a:extLst>
          </p:cNvPr>
          <p:cNvGraphicFramePr>
            <a:graphicFrameLocks/>
          </p:cNvGraphicFramePr>
          <p:nvPr>
            <p:extLst>
              <p:ext uri="{D42A27DB-BD31-4B8C-83A1-F6EECF244321}">
                <p14:modId xmlns:p14="http://schemas.microsoft.com/office/powerpoint/2010/main" val="4004261210"/>
              </p:ext>
            </p:extLst>
          </p:nvPr>
        </p:nvGraphicFramePr>
        <p:xfrm>
          <a:off x="1620903" y="1512218"/>
          <a:ext cx="9274628" cy="4824413"/>
        </p:xfrm>
        <a:graphic>
          <a:graphicData uri="http://schemas.openxmlformats.org/drawingml/2006/table">
            <a:tbl>
              <a:tblPr>
                <a:tableStyleId>{5940675A-B579-460E-94D1-54222C63F5DA}</a:tableStyleId>
              </a:tblPr>
              <a:tblGrid>
                <a:gridCol w="4312767">
                  <a:extLst>
                    <a:ext uri="{9D8B030D-6E8A-4147-A177-3AD203B41FA5}">
                      <a16:colId xmlns:a16="http://schemas.microsoft.com/office/drawing/2014/main" val="20000"/>
                    </a:ext>
                  </a:extLst>
                </a:gridCol>
                <a:gridCol w="4961861">
                  <a:extLst>
                    <a:ext uri="{9D8B030D-6E8A-4147-A177-3AD203B41FA5}">
                      <a16:colId xmlns:a16="http://schemas.microsoft.com/office/drawing/2014/main" val="20001"/>
                    </a:ext>
                  </a:extLst>
                </a:gridCol>
              </a:tblGrid>
              <a:tr h="628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a:ln>
                            <a:noFill/>
                          </a:ln>
                          <a:solidFill>
                            <a:schemeClr val="bg1"/>
                          </a:solidFill>
                          <a:effectLst/>
                        </a:rPr>
                        <a:t>Σύνταξη των Φάσεων</a:t>
                      </a:r>
                      <a:endParaRPr kumimoji="0" lang="el-GR" sz="2400" b="1" i="0" u="none" strike="noStrike" cap="none" normalizeH="0" baseline="0" dirty="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a:ln>
                            <a:noFill/>
                          </a:ln>
                          <a:solidFill>
                            <a:schemeClr val="bg1"/>
                          </a:solidFill>
                          <a:effectLst/>
                        </a:rPr>
                        <a:t>Σύνταξη των Φάσεων</a:t>
                      </a:r>
                      <a:endParaRPr kumimoji="0" lang="el-GR" sz="2400" b="1" i="0" u="none" strike="noStrike" cap="none" normalizeH="0" baseline="0" dirty="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extLst>
                  <a:ext uri="{0D108BD9-81ED-4DB2-BD59-A6C34878D82A}">
                    <a16:rowId xmlns:a16="http://schemas.microsoft.com/office/drawing/2014/main" val="10000"/>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a:ln>
                            <a:noFill/>
                          </a:ln>
                          <a:solidFill>
                            <a:schemeClr val="bg1"/>
                          </a:solidFill>
                          <a:effectLst/>
                        </a:rPr>
                        <a:t>1</a:t>
                      </a:r>
                      <a:r>
                        <a:rPr kumimoji="0" lang="el-GR" sz="2400" b="1" u="none" strike="noStrike" cap="none" normalizeH="0" baseline="30000" dirty="0">
                          <a:ln>
                            <a:noFill/>
                          </a:ln>
                          <a:solidFill>
                            <a:schemeClr val="bg1"/>
                          </a:solidFill>
                          <a:effectLst/>
                        </a:rPr>
                        <a:t>η </a:t>
                      </a:r>
                      <a:r>
                        <a:rPr kumimoji="0" lang="el-GR" sz="2400" b="1" u="none" strike="noStrike" cap="none" normalizeH="0" baseline="0" dirty="0">
                          <a:ln>
                            <a:noFill/>
                          </a:ln>
                          <a:solidFill>
                            <a:schemeClr val="bg1"/>
                          </a:solidFill>
                          <a:effectLst/>
                        </a:rPr>
                        <a:t>Φάση</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solidFill>
                            <a:schemeClr val="bg1"/>
                          </a:solidFill>
                          <a:effectLst/>
                        </a:rPr>
                        <a:t>Παρουσίαση της νέας γνώσης</a:t>
                      </a:r>
                      <a:endParaRPr kumimoji="0" lang="el-GR" sz="2400" b="0" i="0" u="none" strike="noStrike" cap="none" normalizeH="0" baseline="0" dirty="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u="none" strike="noStrike" cap="none" normalizeH="0" baseline="0" dirty="0">
                          <a:ln>
                            <a:noFill/>
                          </a:ln>
                          <a:solidFill>
                            <a:schemeClr val="bg1"/>
                          </a:solidFill>
                          <a:effectLst/>
                        </a:rPr>
                        <a:t>1</a:t>
                      </a:r>
                      <a:r>
                        <a:rPr kumimoji="0" lang="el-GR" sz="2400" b="1" u="none" strike="noStrike" cap="none" normalizeH="0" baseline="30000" dirty="0">
                          <a:ln>
                            <a:noFill/>
                          </a:ln>
                          <a:solidFill>
                            <a:schemeClr val="bg1"/>
                          </a:solidFill>
                          <a:effectLst/>
                        </a:rPr>
                        <a:t>η </a:t>
                      </a:r>
                      <a:r>
                        <a:rPr kumimoji="0" lang="el-GR" sz="2400" b="1" u="none" strike="noStrike" cap="none" normalizeH="0" baseline="0" dirty="0">
                          <a:ln>
                            <a:noFill/>
                          </a:ln>
                          <a:solidFill>
                            <a:schemeClr val="bg1"/>
                          </a:solidFill>
                          <a:effectLst/>
                        </a:rPr>
                        <a:t>Φάση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a:ln>
                            <a:noFill/>
                          </a:ln>
                          <a:solidFill>
                            <a:schemeClr val="bg1"/>
                          </a:solidFill>
                          <a:effectLst/>
                        </a:rPr>
                        <a:t>Ανάπτυξη προβληματισμού &amp; εξοικείωσης</a:t>
                      </a:r>
                      <a:endParaRPr kumimoji="0" lang="el-GR" sz="2400" b="0" i="0" u="none" strike="noStrike" cap="none" normalizeH="0" baseline="0" dirty="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extLst>
                  <a:ext uri="{0D108BD9-81ED-4DB2-BD59-A6C34878D82A}">
                    <a16:rowId xmlns:a16="http://schemas.microsoft.com/office/drawing/2014/main" val="10001"/>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a:ln>
                            <a:noFill/>
                          </a:ln>
                          <a:solidFill>
                            <a:schemeClr val="bg1"/>
                          </a:solidFill>
                          <a:effectLst/>
                        </a:rPr>
                        <a:t>2</a:t>
                      </a:r>
                      <a:r>
                        <a:rPr kumimoji="0" lang="el-GR" sz="2400" b="1" u="none" strike="noStrike" cap="none" normalizeH="0" baseline="30000" dirty="0">
                          <a:ln>
                            <a:noFill/>
                          </a:ln>
                          <a:solidFill>
                            <a:schemeClr val="bg1"/>
                          </a:solidFill>
                          <a:effectLst/>
                        </a:rPr>
                        <a:t>η </a:t>
                      </a:r>
                      <a:r>
                        <a:rPr kumimoji="0" lang="el-GR" sz="2400" b="1" u="none" strike="noStrike" cap="none" normalizeH="0" baseline="0" dirty="0">
                          <a:ln>
                            <a:noFill/>
                          </a:ln>
                          <a:solidFill>
                            <a:schemeClr val="bg1"/>
                          </a:solidFill>
                          <a:effectLst/>
                        </a:rPr>
                        <a:t>Φάση</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solidFill>
                            <a:schemeClr val="bg1"/>
                          </a:solidFill>
                          <a:effectLst/>
                        </a:rPr>
                        <a:t>Εφαρμογή της νέας γνώσης</a:t>
                      </a:r>
                      <a:endParaRPr kumimoji="0" lang="el-GR" sz="2400" b="0" i="0" u="none" strike="noStrike" cap="none" normalizeH="0" baseline="0" dirty="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a:ln>
                            <a:noFill/>
                          </a:ln>
                          <a:solidFill>
                            <a:schemeClr val="bg1"/>
                          </a:solidFill>
                          <a:effectLst/>
                        </a:rPr>
                        <a:t>2</a:t>
                      </a:r>
                      <a:r>
                        <a:rPr kumimoji="0" lang="el-GR" sz="2400" b="1" u="none" strike="noStrike" cap="none" normalizeH="0" baseline="30000" dirty="0">
                          <a:ln>
                            <a:noFill/>
                          </a:ln>
                          <a:solidFill>
                            <a:schemeClr val="bg1"/>
                          </a:solidFill>
                          <a:effectLst/>
                        </a:rPr>
                        <a:t>η </a:t>
                      </a:r>
                      <a:r>
                        <a:rPr kumimoji="0" lang="el-GR" sz="2400" b="1" u="none" strike="noStrike" cap="none" normalizeH="0" baseline="0" dirty="0">
                          <a:ln>
                            <a:noFill/>
                          </a:ln>
                          <a:solidFill>
                            <a:schemeClr val="bg1"/>
                          </a:solidFill>
                          <a:effectLst/>
                        </a:rPr>
                        <a:t>Φάση</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solidFill>
                            <a:schemeClr val="bg1"/>
                          </a:solidFill>
                          <a:effectLst/>
                        </a:rPr>
                        <a:t>Επεξεργασία δεδομένων</a:t>
                      </a:r>
                      <a:endParaRPr kumimoji="0" lang="el-GR" sz="2400" b="0" i="0" u="none" strike="noStrike" cap="none" normalizeH="0" baseline="0" dirty="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extLst>
                  <a:ext uri="{0D108BD9-81ED-4DB2-BD59-A6C34878D82A}">
                    <a16:rowId xmlns:a16="http://schemas.microsoft.com/office/drawing/2014/main" val="10002"/>
                  </a:ext>
                </a:extLst>
              </a:tr>
              <a:tr h="1452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a:ln>
                            <a:noFill/>
                          </a:ln>
                          <a:solidFill>
                            <a:schemeClr val="bg1"/>
                          </a:solidFill>
                          <a:effectLst/>
                        </a:rPr>
                        <a:t>3</a:t>
                      </a:r>
                      <a:r>
                        <a:rPr kumimoji="0" lang="el-GR" sz="2400" b="1" u="none" strike="noStrike" cap="none" normalizeH="0" baseline="30000" dirty="0">
                          <a:ln>
                            <a:noFill/>
                          </a:ln>
                          <a:solidFill>
                            <a:schemeClr val="bg1"/>
                          </a:solidFill>
                          <a:effectLst/>
                        </a:rPr>
                        <a:t>η </a:t>
                      </a:r>
                      <a:r>
                        <a:rPr kumimoji="0" lang="el-GR" sz="2400" b="1" u="none" strike="noStrike" cap="none" normalizeH="0" baseline="0" dirty="0">
                          <a:ln>
                            <a:noFill/>
                          </a:ln>
                          <a:solidFill>
                            <a:schemeClr val="bg1"/>
                          </a:solidFill>
                          <a:effectLst/>
                        </a:rPr>
                        <a:t>Φάση</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solidFill>
                            <a:schemeClr val="bg1"/>
                          </a:solidFill>
                          <a:effectLst/>
                        </a:rPr>
                        <a:t>Αξιολόγηση της νέας γνώσης</a:t>
                      </a:r>
                      <a:endParaRPr kumimoji="0" lang="el-GR" sz="2400" b="0" i="0" u="none" strike="noStrike" cap="none" normalizeH="0" baseline="0" dirty="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a:ln>
                            <a:noFill/>
                          </a:ln>
                          <a:solidFill>
                            <a:schemeClr val="bg1"/>
                          </a:solidFill>
                          <a:effectLst/>
                        </a:rPr>
                        <a:t>3</a:t>
                      </a:r>
                      <a:r>
                        <a:rPr kumimoji="0" lang="el-GR" sz="2400" b="1" u="none" strike="noStrike" cap="none" normalizeH="0" baseline="30000" dirty="0">
                          <a:ln>
                            <a:noFill/>
                          </a:ln>
                          <a:solidFill>
                            <a:schemeClr val="bg1"/>
                          </a:solidFill>
                          <a:effectLst/>
                        </a:rPr>
                        <a:t>η </a:t>
                      </a:r>
                      <a:r>
                        <a:rPr kumimoji="0" lang="el-GR" sz="2400" b="1" u="none" strike="noStrike" cap="none" normalizeH="0" baseline="0" dirty="0">
                          <a:ln>
                            <a:noFill/>
                          </a:ln>
                          <a:solidFill>
                            <a:schemeClr val="bg1"/>
                          </a:solidFill>
                          <a:effectLst/>
                        </a:rPr>
                        <a:t>Φάση</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solidFill>
                            <a:schemeClr val="bg1"/>
                          </a:solidFill>
                          <a:effectLst/>
                        </a:rPr>
                        <a:t>Εξαγωγή συμπερασμάτων</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1" u="none" strike="noStrike" cap="none" normalizeH="0" baseline="0" dirty="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3537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D911CC-E680-4BBC-605E-8AED30338A70}"/>
              </a:ext>
            </a:extLst>
          </p:cNvPr>
          <p:cNvSpPr>
            <a:spLocks noGrp="1"/>
          </p:cNvSpPr>
          <p:nvPr>
            <p:ph type="title"/>
          </p:nvPr>
        </p:nvSpPr>
        <p:spPr/>
        <p:txBody>
          <a:bodyPr>
            <a:normAutofit/>
          </a:bodyPr>
          <a:lstStyle/>
          <a:p>
            <a:r>
              <a:rPr lang="el-GR" dirty="0"/>
              <a:t>4. Αρχές Αντίδρασης</a:t>
            </a:r>
          </a:p>
        </p:txBody>
      </p:sp>
      <p:sp>
        <p:nvSpPr>
          <p:cNvPr id="4" name="Θέση αριθμού διαφάνειας 3">
            <a:extLst>
              <a:ext uri="{FF2B5EF4-FFF2-40B4-BE49-F238E27FC236}">
                <a16:creationId xmlns:a16="http://schemas.microsoft.com/office/drawing/2014/main" id="{0045883E-409E-E57C-E81C-9DB24AC4F36D}"/>
              </a:ext>
            </a:extLst>
          </p:cNvPr>
          <p:cNvSpPr>
            <a:spLocks noGrp="1"/>
          </p:cNvSpPr>
          <p:nvPr>
            <p:ph type="sldNum" sz="quarter" idx="12"/>
          </p:nvPr>
        </p:nvSpPr>
        <p:spPr/>
        <p:txBody>
          <a:bodyPr/>
          <a:lstStyle/>
          <a:p>
            <a:fld id="{B8C852D5-9053-6B46-82D8-E6AA6EC3EFAB}" type="slidenum">
              <a:rPr lang="el-GR" smtClean="0"/>
              <a:t>28</a:t>
            </a:fld>
            <a:endParaRPr lang="el-GR"/>
          </a:p>
        </p:txBody>
      </p:sp>
      <p:sp>
        <p:nvSpPr>
          <p:cNvPr id="5" name="Rectangle 5">
            <a:extLst>
              <a:ext uri="{FF2B5EF4-FFF2-40B4-BE49-F238E27FC236}">
                <a16:creationId xmlns:a16="http://schemas.microsoft.com/office/drawing/2014/main" id="{50EA4FEB-930B-BA26-E4CA-EDBCC71DE96F}"/>
              </a:ext>
            </a:extLst>
          </p:cNvPr>
          <p:cNvSpPr txBox="1">
            <a:spLocks noChangeArrowheads="1"/>
          </p:cNvSpPr>
          <p:nvPr/>
        </p:nvSpPr>
        <p:spPr>
          <a:xfrm>
            <a:off x="534207" y="1857388"/>
            <a:ext cx="11123585" cy="3368692"/>
          </a:xfrm>
          <a:prstGeom prst="rect">
            <a:avLst/>
          </a:prstGeom>
          <a:solidFill>
            <a:srgbClr val="46666D"/>
          </a:solidFill>
          <a:ln/>
        </p:spPr>
        <p:style>
          <a:lnRef idx="0">
            <a:schemeClr val="accent1"/>
          </a:lnRef>
          <a:fillRef idx="3">
            <a:schemeClr val="accent1"/>
          </a:fillRef>
          <a:effectRef idx="3">
            <a:schemeClr val="accent1"/>
          </a:effectRef>
          <a:fontRef idx="minor">
            <a:schemeClr val="lt1"/>
          </a:fontRef>
        </p:style>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600" b="0" i="0" u="none" strike="noStrike" kern="1200" cap="none" spc="0" normalizeH="0" baseline="0" noProof="0" dirty="0">
                <a:ln>
                  <a:noFill/>
                </a:ln>
                <a:solidFill>
                  <a:schemeClr val="bg1"/>
                </a:solidFill>
                <a:effectLst/>
                <a:uLnTx/>
                <a:uFillTx/>
                <a:ea typeface="+mn-ea"/>
                <a:cs typeface="Arial" charset="0"/>
              </a:rPr>
              <a:t>Ο τρόπος</a:t>
            </a:r>
            <a:r>
              <a:rPr kumimoji="0" lang="el-GR" sz="3600" b="0" i="0" u="none" strike="noStrike" kern="1200" cap="none" spc="0" normalizeH="0" noProof="0" dirty="0">
                <a:ln>
                  <a:noFill/>
                </a:ln>
                <a:solidFill>
                  <a:schemeClr val="bg1"/>
                </a:solidFill>
                <a:effectLst/>
                <a:uLnTx/>
                <a:uFillTx/>
                <a:ea typeface="+mn-ea"/>
                <a:cs typeface="Arial" charset="0"/>
              </a:rPr>
              <a:t> αντίδρασης του εκπαιδευτικού στους μαθητές</a:t>
            </a:r>
            <a:endParaRPr kumimoji="0" lang="el-GR" sz="3600" b="1" i="0" u="none" strike="noStrike" kern="1200" cap="none" spc="0" normalizeH="0" baseline="0" noProof="0" dirty="0">
              <a:ln>
                <a:noFill/>
              </a:ln>
              <a:solidFill>
                <a:schemeClr val="bg1"/>
              </a:solidFill>
              <a:effectLst/>
              <a:uLnTx/>
              <a:uFillTx/>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600" b="0" i="0" u="none" strike="noStrike" kern="1200" cap="none" spc="0" normalizeH="0" baseline="0" noProof="0" dirty="0">
                <a:ln>
                  <a:noFill/>
                </a:ln>
                <a:solidFill>
                  <a:schemeClr val="bg1"/>
                </a:solidFill>
                <a:effectLst/>
                <a:uLnTx/>
                <a:uFillTx/>
                <a:ea typeface="+mn-ea"/>
                <a:cs typeface="Arial" charset="0"/>
              </a:rPr>
              <a:t>Καθοδηγούν τις απαντήσεις του</a:t>
            </a:r>
            <a:r>
              <a:rPr kumimoji="0" lang="el-GR" sz="3600" b="0" i="0" u="none" strike="noStrike" kern="1200" cap="none" spc="0" normalizeH="0" noProof="0" dirty="0">
                <a:ln>
                  <a:noFill/>
                </a:ln>
                <a:solidFill>
                  <a:schemeClr val="bg1"/>
                </a:solidFill>
                <a:effectLst/>
                <a:uLnTx/>
                <a:uFillTx/>
                <a:ea typeface="+mn-ea"/>
                <a:cs typeface="Arial" charset="0"/>
              </a:rPr>
              <a:t> εκπαιδευτικού</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3600" baseline="0" dirty="0">
                <a:solidFill>
                  <a:schemeClr val="bg1"/>
                </a:solidFill>
                <a:cs typeface="Arial" charset="0"/>
              </a:rPr>
              <a:t>Λένε</a:t>
            </a:r>
            <a:r>
              <a:rPr lang="el-GR" sz="3600" dirty="0">
                <a:solidFill>
                  <a:schemeClr val="bg1"/>
                </a:solidFill>
                <a:cs typeface="Arial" charset="0"/>
              </a:rPr>
              <a:t> στον εκπαιδευτικό πώς να βλέπει το μαθητή</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600" b="0" i="0" u="none" strike="noStrike" kern="1200" cap="none" spc="0" normalizeH="0" baseline="0" noProof="0" dirty="0">
                <a:ln>
                  <a:noFill/>
                </a:ln>
                <a:solidFill>
                  <a:schemeClr val="bg1"/>
                </a:solidFill>
                <a:effectLst/>
                <a:uLnTx/>
                <a:uFillTx/>
                <a:ea typeface="+mn-ea"/>
                <a:cs typeface="Arial" charset="0"/>
              </a:rPr>
              <a:t>Πώς</a:t>
            </a:r>
            <a:r>
              <a:rPr kumimoji="0" lang="el-GR" sz="3600" b="0" i="0" u="none" strike="noStrike" kern="1200" cap="none" spc="0" normalizeH="0" noProof="0" dirty="0">
                <a:ln>
                  <a:noFill/>
                </a:ln>
                <a:solidFill>
                  <a:schemeClr val="bg1"/>
                </a:solidFill>
                <a:effectLst/>
                <a:uLnTx/>
                <a:uFillTx/>
                <a:ea typeface="+mn-ea"/>
                <a:cs typeface="Arial" charset="0"/>
              </a:rPr>
              <a:t> να αντιδρά σε ό,τι αυτός κάνει</a:t>
            </a:r>
            <a:endParaRPr kumimoji="0" lang="el-GR" sz="3600" b="0" i="0" u="none" strike="noStrike" kern="1200" cap="none" spc="0" normalizeH="0" baseline="0" noProof="0" dirty="0">
              <a:ln>
                <a:noFill/>
              </a:ln>
              <a:solidFill>
                <a:schemeClr val="bg1"/>
              </a:solidFill>
              <a:effectLst/>
              <a:uLnTx/>
              <a:uFillTx/>
              <a:ea typeface="+mn-ea"/>
              <a:cs typeface="Arial" charset="0"/>
            </a:endParaRPr>
          </a:p>
        </p:txBody>
      </p:sp>
    </p:spTree>
    <p:extLst>
      <p:ext uri="{BB962C8B-B14F-4D97-AF65-F5344CB8AC3E}">
        <p14:creationId xmlns:p14="http://schemas.microsoft.com/office/powerpoint/2010/main" val="837965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D911CC-E680-4BBC-605E-8AED30338A70}"/>
              </a:ext>
            </a:extLst>
          </p:cNvPr>
          <p:cNvSpPr>
            <a:spLocks noGrp="1"/>
          </p:cNvSpPr>
          <p:nvPr>
            <p:ph type="title"/>
          </p:nvPr>
        </p:nvSpPr>
        <p:spPr/>
        <p:txBody>
          <a:bodyPr>
            <a:normAutofit/>
          </a:bodyPr>
          <a:lstStyle/>
          <a:p>
            <a:r>
              <a:rPr lang="el-GR" dirty="0"/>
              <a:t>Αρχές Αντίδρασης</a:t>
            </a:r>
          </a:p>
        </p:txBody>
      </p:sp>
      <p:sp>
        <p:nvSpPr>
          <p:cNvPr id="4" name="Θέση αριθμού διαφάνειας 3">
            <a:extLst>
              <a:ext uri="{FF2B5EF4-FFF2-40B4-BE49-F238E27FC236}">
                <a16:creationId xmlns:a16="http://schemas.microsoft.com/office/drawing/2014/main" id="{0045883E-409E-E57C-E81C-9DB24AC4F36D}"/>
              </a:ext>
            </a:extLst>
          </p:cNvPr>
          <p:cNvSpPr>
            <a:spLocks noGrp="1"/>
          </p:cNvSpPr>
          <p:nvPr>
            <p:ph type="sldNum" sz="quarter" idx="12"/>
          </p:nvPr>
        </p:nvSpPr>
        <p:spPr/>
        <p:txBody>
          <a:bodyPr/>
          <a:lstStyle/>
          <a:p>
            <a:fld id="{B8C852D5-9053-6B46-82D8-E6AA6EC3EFAB}" type="slidenum">
              <a:rPr lang="el-GR" smtClean="0"/>
              <a:t>29</a:t>
            </a:fld>
            <a:endParaRPr lang="el-GR"/>
          </a:p>
        </p:txBody>
      </p:sp>
      <p:sp>
        <p:nvSpPr>
          <p:cNvPr id="5" name="Rectangle 5">
            <a:extLst>
              <a:ext uri="{FF2B5EF4-FFF2-40B4-BE49-F238E27FC236}">
                <a16:creationId xmlns:a16="http://schemas.microsoft.com/office/drawing/2014/main" id="{50EA4FEB-930B-BA26-E4CA-EDBCC71DE96F}"/>
              </a:ext>
            </a:extLst>
          </p:cNvPr>
          <p:cNvSpPr txBox="1">
            <a:spLocks noChangeArrowheads="1"/>
          </p:cNvSpPr>
          <p:nvPr/>
        </p:nvSpPr>
        <p:spPr>
          <a:xfrm>
            <a:off x="579445" y="1639957"/>
            <a:ext cx="11033110" cy="1103243"/>
          </a:xfrm>
          <a:prstGeom prst="rect">
            <a:avLst/>
          </a:prstGeom>
          <a:solidFill>
            <a:srgbClr val="46666D"/>
          </a:solidFill>
          <a:ln/>
        </p:spPr>
        <p:style>
          <a:lnRef idx="0">
            <a:schemeClr val="accent1"/>
          </a:lnRef>
          <a:fillRef idx="3">
            <a:schemeClr val="accent1"/>
          </a:fillRef>
          <a:effectRef idx="3">
            <a:schemeClr val="accent1"/>
          </a:effectRef>
          <a:fontRef idx="minor">
            <a:schemeClr val="lt1"/>
          </a:fontRef>
        </p:style>
        <p:txBody>
          <a:bodyPr anchor="ctr"/>
          <a:lstStyle/>
          <a:p>
            <a:r>
              <a:rPr lang="el-GR" sz="2800" dirty="0">
                <a:solidFill>
                  <a:schemeClr val="bg1"/>
                </a:solidFill>
                <a:cs typeface="Arial" charset="0"/>
              </a:rPr>
              <a:t>Ο ε. εκφράζει τη συμφωνία του με τις σωστές απαντήσεις &amp; </a:t>
            </a:r>
          </a:p>
          <a:p>
            <a:r>
              <a:rPr lang="el-GR" sz="2800" dirty="0">
                <a:solidFill>
                  <a:schemeClr val="bg1"/>
                </a:solidFill>
                <a:cs typeface="Arial" charset="0"/>
              </a:rPr>
              <a:t>τη διαφωνία του με τις λανθασμένες</a:t>
            </a:r>
          </a:p>
        </p:txBody>
      </p:sp>
      <p:sp>
        <p:nvSpPr>
          <p:cNvPr id="3" name="Rectangle 5">
            <a:extLst>
              <a:ext uri="{FF2B5EF4-FFF2-40B4-BE49-F238E27FC236}">
                <a16:creationId xmlns:a16="http://schemas.microsoft.com/office/drawing/2014/main" id="{19D924F0-16BB-8377-9EF1-5B9C746F5C7A}"/>
              </a:ext>
            </a:extLst>
          </p:cNvPr>
          <p:cNvSpPr txBox="1">
            <a:spLocks noChangeArrowheads="1"/>
          </p:cNvSpPr>
          <p:nvPr/>
        </p:nvSpPr>
        <p:spPr>
          <a:xfrm>
            <a:off x="579445" y="4870269"/>
            <a:ext cx="6720099" cy="695547"/>
          </a:xfrm>
          <a:prstGeom prst="rect">
            <a:avLst/>
          </a:prstGeom>
          <a:solidFill>
            <a:srgbClr val="46666D"/>
          </a:solidFill>
          <a:ln/>
        </p:spPr>
        <p:style>
          <a:lnRef idx="0">
            <a:schemeClr val="accent1"/>
          </a:lnRef>
          <a:fillRef idx="3">
            <a:schemeClr val="accent1"/>
          </a:fillRef>
          <a:effectRef idx="3">
            <a:schemeClr val="accent1"/>
          </a:effectRef>
          <a:fontRef idx="minor">
            <a:schemeClr val="lt1"/>
          </a:fontRef>
        </p:style>
        <p:txBody>
          <a:bodyPr anchor="ctr"/>
          <a:lstStyle/>
          <a:p>
            <a:r>
              <a:rPr lang="el-GR" sz="2800" dirty="0">
                <a:solidFill>
                  <a:schemeClr val="bg1"/>
                </a:solidFill>
                <a:cs typeface="Arial" charset="0"/>
              </a:rPr>
              <a:t>Στις απαντήσεις των μ. ο ε. ζητά εξηγήσεις </a:t>
            </a:r>
          </a:p>
        </p:txBody>
      </p:sp>
      <p:sp>
        <p:nvSpPr>
          <p:cNvPr id="6" name="Rectangle 5">
            <a:extLst>
              <a:ext uri="{FF2B5EF4-FFF2-40B4-BE49-F238E27FC236}">
                <a16:creationId xmlns:a16="http://schemas.microsoft.com/office/drawing/2014/main" id="{73E91FEE-0CD9-092C-EB72-E678E333FFCB}"/>
              </a:ext>
            </a:extLst>
          </p:cNvPr>
          <p:cNvSpPr txBox="1">
            <a:spLocks noChangeArrowheads="1"/>
          </p:cNvSpPr>
          <p:nvPr/>
        </p:nvSpPr>
        <p:spPr>
          <a:xfrm>
            <a:off x="579445" y="3306513"/>
            <a:ext cx="8105987" cy="1103243"/>
          </a:xfrm>
          <a:prstGeom prst="rect">
            <a:avLst/>
          </a:prstGeom>
          <a:solidFill>
            <a:srgbClr val="46666D"/>
          </a:solidFill>
          <a:ln/>
        </p:spPr>
        <p:style>
          <a:lnRef idx="0">
            <a:schemeClr val="accent1"/>
          </a:lnRef>
          <a:fillRef idx="3">
            <a:schemeClr val="accent1"/>
          </a:fillRef>
          <a:effectRef idx="3">
            <a:schemeClr val="accent1"/>
          </a:effectRef>
          <a:fontRef idx="minor">
            <a:schemeClr val="lt1"/>
          </a:fontRef>
        </p:style>
        <p:txBody>
          <a:bodyPr anchor="ctr"/>
          <a:lstStyle/>
          <a:p>
            <a:r>
              <a:rPr lang="el-GR" sz="2800" dirty="0">
                <a:solidFill>
                  <a:schemeClr val="bg1"/>
                </a:solidFill>
                <a:cs typeface="Arial" charset="0"/>
              </a:rPr>
              <a:t>Ο ε. κρατά ουδέτερη στάση σε όλες τις απαντήσεις </a:t>
            </a:r>
          </a:p>
        </p:txBody>
      </p:sp>
    </p:spTree>
    <p:extLst>
      <p:ext uri="{BB962C8B-B14F-4D97-AF65-F5344CB8AC3E}">
        <p14:creationId xmlns:p14="http://schemas.microsoft.com/office/powerpoint/2010/main" val="341491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4ED4C83B-F2A6-B79E-F42C-17B4C02DE47A}"/>
              </a:ext>
            </a:extLst>
          </p:cNvPr>
          <p:cNvSpPr>
            <a:spLocks noGrp="1"/>
          </p:cNvSpPr>
          <p:nvPr>
            <p:ph type="sldNum" sz="quarter" idx="12"/>
          </p:nvPr>
        </p:nvSpPr>
        <p:spPr/>
        <p:txBody>
          <a:bodyPr/>
          <a:lstStyle/>
          <a:p>
            <a:fld id="{B8C852D5-9053-6B46-82D8-E6AA6EC3EFAB}" type="slidenum">
              <a:rPr lang="el-GR" smtClean="0"/>
              <a:t>3</a:t>
            </a:fld>
            <a:endParaRPr lang="el-GR"/>
          </a:p>
        </p:txBody>
      </p:sp>
      <p:sp>
        <p:nvSpPr>
          <p:cNvPr id="7" name="Τίτλος 1">
            <a:extLst>
              <a:ext uri="{FF2B5EF4-FFF2-40B4-BE49-F238E27FC236}">
                <a16:creationId xmlns:a16="http://schemas.microsoft.com/office/drawing/2014/main" id="{79D6E0B3-641E-E42D-F937-02C3F4DEE6A1}"/>
              </a:ext>
            </a:extLst>
          </p:cNvPr>
          <p:cNvSpPr>
            <a:spLocks noGrp="1"/>
          </p:cNvSpPr>
          <p:nvPr>
            <p:ph type="title"/>
          </p:nvPr>
        </p:nvSpPr>
        <p:spPr>
          <a:xfrm>
            <a:off x="838200" y="365126"/>
            <a:ext cx="10515600" cy="814318"/>
          </a:xfrm>
        </p:spPr>
        <p:txBody>
          <a:bodyPr/>
          <a:lstStyle/>
          <a:p>
            <a:r>
              <a:rPr lang="el-GR" dirty="0" err="1">
                <a:effectLst/>
                <a:latin typeface="Calibri" panose="020F0502020204030204" pitchFamily="34" charset="0"/>
              </a:rPr>
              <a:t>Προαπαιτούμενα</a:t>
            </a:r>
            <a:endParaRPr lang="el-GR" dirty="0"/>
          </a:p>
        </p:txBody>
      </p:sp>
      <p:sp>
        <p:nvSpPr>
          <p:cNvPr id="8" name="Θέση περιεχομένου 2">
            <a:extLst>
              <a:ext uri="{FF2B5EF4-FFF2-40B4-BE49-F238E27FC236}">
                <a16:creationId xmlns:a16="http://schemas.microsoft.com/office/drawing/2014/main" id="{DFC37295-C847-9F54-3B43-6EE56A653409}"/>
              </a:ext>
            </a:extLst>
          </p:cNvPr>
          <p:cNvSpPr>
            <a:spLocks noGrp="1"/>
          </p:cNvSpPr>
          <p:nvPr>
            <p:ph idx="1"/>
          </p:nvPr>
        </p:nvSpPr>
        <p:spPr>
          <a:xfrm>
            <a:off x="838200" y="1548530"/>
            <a:ext cx="10515600" cy="4351338"/>
          </a:xfrm>
        </p:spPr>
        <p:txBody>
          <a:bodyPr/>
          <a:lstStyle/>
          <a:p>
            <a:r>
              <a:rPr lang="el-GR" dirty="0">
                <a:effectLst/>
                <a:latin typeface="Calibri" panose="020F0502020204030204" pitchFamily="34" charset="0"/>
              </a:rPr>
              <a:t>Α’ Φάση ΔΙ.ΜΕ.Π.Α. Υ401 </a:t>
            </a:r>
          </a:p>
          <a:p>
            <a:r>
              <a:rPr lang="el-GR" dirty="0">
                <a:effectLst/>
                <a:latin typeface="Calibri" panose="020F0502020204030204" pitchFamily="34" charset="0"/>
              </a:rPr>
              <a:t>Οι έννοιες της Φυσικής και οι Αναπαραστάσεις τους Υ303 </a:t>
            </a:r>
          </a:p>
          <a:p>
            <a:pPr marL="0" indent="0">
              <a:buNone/>
            </a:pPr>
            <a:endParaRPr lang="el-GR" dirty="0"/>
          </a:p>
        </p:txBody>
      </p:sp>
    </p:spTree>
    <p:extLst>
      <p:ext uri="{BB962C8B-B14F-4D97-AF65-F5344CB8AC3E}">
        <p14:creationId xmlns:p14="http://schemas.microsoft.com/office/powerpoint/2010/main" val="913408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1D078F-BD67-FBB6-3D98-5BBB69E59652}"/>
              </a:ext>
            </a:extLst>
          </p:cNvPr>
          <p:cNvSpPr>
            <a:spLocks noGrp="1"/>
          </p:cNvSpPr>
          <p:nvPr>
            <p:ph type="title"/>
          </p:nvPr>
        </p:nvSpPr>
        <p:spPr>
          <a:xfrm>
            <a:off x="711994" y="637777"/>
            <a:ext cx="10515600" cy="814318"/>
          </a:xfrm>
        </p:spPr>
        <p:txBody>
          <a:bodyPr>
            <a:normAutofit/>
          </a:bodyPr>
          <a:lstStyle/>
          <a:p>
            <a:r>
              <a:rPr lang="el-GR" sz="4400" b="0" dirty="0">
                <a:latin typeface="+mn-lt"/>
              </a:rPr>
              <a:t>ΠΙΝΑΚΑΣ ΑΝΑΛΥΣΗΣ ΩΡΙΑΙΑΣ ΔΙΔΑΣΚΑΛΙΑΣ</a:t>
            </a:r>
            <a:endParaRPr lang="el-GR" b="0" dirty="0">
              <a:latin typeface="+mn-lt"/>
            </a:endParaRPr>
          </a:p>
        </p:txBody>
      </p:sp>
      <p:sp>
        <p:nvSpPr>
          <p:cNvPr id="4" name="Θέση αριθμού διαφάνειας 3">
            <a:extLst>
              <a:ext uri="{FF2B5EF4-FFF2-40B4-BE49-F238E27FC236}">
                <a16:creationId xmlns:a16="http://schemas.microsoft.com/office/drawing/2014/main" id="{29D82BD9-C26B-E40E-3B45-CF75FFD59913}"/>
              </a:ext>
            </a:extLst>
          </p:cNvPr>
          <p:cNvSpPr>
            <a:spLocks noGrp="1"/>
          </p:cNvSpPr>
          <p:nvPr>
            <p:ph type="sldNum" sz="quarter" idx="12"/>
          </p:nvPr>
        </p:nvSpPr>
        <p:spPr/>
        <p:txBody>
          <a:bodyPr/>
          <a:lstStyle/>
          <a:p>
            <a:fld id="{B8C852D5-9053-6B46-82D8-E6AA6EC3EFAB}" type="slidenum">
              <a:rPr lang="el-GR" smtClean="0"/>
              <a:t>30</a:t>
            </a:fld>
            <a:endParaRPr lang="el-GR"/>
          </a:p>
        </p:txBody>
      </p:sp>
      <p:graphicFrame>
        <p:nvGraphicFramePr>
          <p:cNvPr id="5" name="Group 23">
            <a:extLst>
              <a:ext uri="{FF2B5EF4-FFF2-40B4-BE49-F238E27FC236}">
                <a16:creationId xmlns:a16="http://schemas.microsoft.com/office/drawing/2014/main" id="{6A321F5D-99D5-E60D-31E3-66A4F40D53B4}"/>
              </a:ext>
            </a:extLst>
          </p:cNvPr>
          <p:cNvGraphicFramePr>
            <a:graphicFrameLocks/>
          </p:cNvGraphicFramePr>
          <p:nvPr>
            <p:extLst>
              <p:ext uri="{D42A27DB-BD31-4B8C-83A1-F6EECF244321}">
                <p14:modId xmlns:p14="http://schemas.microsoft.com/office/powerpoint/2010/main" val="4181198579"/>
              </p:ext>
            </p:extLst>
          </p:nvPr>
        </p:nvGraphicFramePr>
        <p:xfrm>
          <a:off x="838200" y="1686709"/>
          <a:ext cx="10263188" cy="4422003"/>
        </p:xfrm>
        <a:graphic>
          <a:graphicData uri="http://schemas.openxmlformats.org/drawingml/2006/table">
            <a:tbl>
              <a:tblPr>
                <a:tableStyleId>{BC89EF96-8CEA-46FF-86C4-4CE0E7609802}</a:tableStyleId>
              </a:tblPr>
              <a:tblGrid>
                <a:gridCol w="2510924">
                  <a:extLst>
                    <a:ext uri="{9D8B030D-6E8A-4147-A177-3AD203B41FA5}">
                      <a16:colId xmlns:a16="http://schemas.microsoft.com/office/drawing/2014/main" val="20000"/>
                    </a:ext>
                  </a:extLst>
                </a:gridCol>
                <a:gridCol w="2211958">
                  <a:extLst>
                    <a:ext uri="{9D8B030D-6E8A-4147-A177-3AD203B41FA5}">
                      <a16:colId xmlns:a16="http://schemas.microsoft.com/office/drawing/2014/main" val="20001"/>
                    </a:ext>
                  </a:extLst>
                </a:gridCol>
                <a:gridCol w="2906390">
                  <a:extLst>
                    <a:ext uri="{9D8B030D-6E8A-4147-A177-3AD203B41FA5}">
                      <a16:colId xmlns:a16="http://schemas.microsoft.com/office/drawing/2014/main" val="20002"/>
                    </a:ext>
                  </a:extLst>
                </a:gridCol>
                <a:gridCol w="2633916">
                  <a:extLst>
                    <a:ext uri="{9D8B030D-6E8A-4147-A177-3AD203B41FA5}">
                      <a16:colId xmlns:a16="http://schemas.microsoft.com/office/drawing/2014/main" val="20003"/>
                    </a:ext>
                  </a:extLst>
                </a:gridCol>
              </a:tblGrid>
              <a:tr h="8286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a:ln>
                            <a:noFill/>
                          </a:ln>
                          <a:solidFill>
                            <a:schemeClr val="bg1"/>
                          </a:solidFill>
                          <a:effectLst/>
                        </a:rPr>
                        <a:t>ΔΙΔΑΚΤΙΚΑ ΕΠΕΙΣΟΔΙΑ</a:t>
                      </a:r>
                      <a:endParaRPr kumimoji="0" lang="el-GR" sz="2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a:ln>
                            <a:noFill/>
                          </a:ln>
                          <a:solidFill>
                            <a:schemeClr val="bg1"/>
                          </a:solidFill>
                          <a:effectLst/>
                        </a:rPr>
                        <a:t>ΣΥΝΤΑΞΗ</a:t>
                      </a:r>
                      <a:endParaRPr kumimoji="0" lang="el-GR" sz="2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a:ln>
                            <a:noFill/>
                          </a:ln>
                          <a:solidFill>
                            <a:schemeClr val="bg1"/>
                          </a:solidFill>
                          <a:effectLst/>
                        </a:rPr>
                        <a:t>ΣΤΡΑΤΗΓΙΚΕΣ</a:t>
                      </a:r>
                      <a:endParaRPr kumimoji="0" lang="el-GR" sz="2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a:ln>
                            <a:noFill/>
                          </a:ln>
                          <a:solidFill>
                            <a:schemeClr val="bg1"/>
                          </a:solidFill>
                          <a:effectLst/>
                        </a:rPr>
                        <a:t>ΑΡΧΕΣ</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a:ln>
                            <a:noFill/>
                          </a:ln>
                          <a:solidFill>
                            <a:schemeClr val="bg1"/>
                          </a:solidFill>
                          <a:effectLst/>
                        </a:rPr>
                        <a:t>ΑΝΤΙΔΡΑΣΗΣ</a:t>
                      </a:r>
                      <a:endParaRPr kumimoji="0" lang="el-GR" sz="2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5258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solidFill>
                            <a:schemeClr val="bg1"/>
                          </a:solidFill>
                          <a:effectLst/>
                        </a:rPr>
                        <a:t>Ομάδα  δραστηριοτήτων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solidFill>
                            <a:schemeClr val="bg1"/>
                          </a:solidFill>
                          <a:effectLst/>
                        </a:rPr>
                        <a:t>Διαπραγμάτευση τμήματος του περιεχομένου</a:t>
                      </a:r>
                      <a:endParaRPr kumimoji="0" lang="el-GR" sz="2400" b="0" i="0" u="none" strike="noStrike" cap="none" normalizeH="0" baseline="0" dirty="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u="none" strike="noStrike" cap="none" normalizeH="0" baseline="0" dirty="0">
                        <a:ln>
                          <a:noFill/>
                        </a:ln>
                        <a:solidFill>
                          <a:schemeClr val="bg1"/>
                        </a:solidFill>
                        <a:effectLst>
                          <a:outerShdw blurRad="38100" dist="38100" dir="2700000" algn="tl">
                            <a:srgbClr val="FFFFFF"/>
                          </a:outerShdw>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kern="1200" cap="none" normalizeH="0" baseline="0" dirty="0">
                          <a:ln>
                            <a:noFill/>
                          </a:ln>
                          <a:solidFill>
                            <a:schemeClr val="bg1"/>
                          </a:solidFill>
                          <a:effectLst/>
                          <a:latin typeface="+mn-lt"/>
                          <a:ea typeface="+mn-ea"/>
                          <a:cs typeface="+mn-cs"/>
                        </a:rPr>
                        <a:t>Φάσεις</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u="none" strike="noStrike" cap="none" normalizeH="0" baseline="0" dirty="0">
                        <a:ln>
                          <a:noFill/>
                        </a:ln>
                        <a:solidFill>
                          <a:schemeClr val="bg1"/>
                        </a:solidFill>
                        <a:effectLst>
                          <a:outerShdw blurRad="38100" dist="38100" dir="2700000" algn="tl">
                            <a:srgbClr val="FFFFFF"/>
                          </a:outerShdw>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solidFill>
                            <a:schemeClr val="bg1"/>
                          </a:solidFill>
                          <a:effectLst/>
                        </a:rPr>
                        <a:t>Ομάδα Στρατηγικών με κοινό στόχο</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dirty="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solidFill>
                            <a:schemeClr val="bg1"/>
                          </a:solidFill>
                          <a:effectLst/>
                        </a:rPr>
                        <a:t>Ομάδα δραστηριοτήτων με κοινό τρόπο επεξεργασίας πληροφοριών</a:t>
                      </a:r>
                      <a:endParaRPr kumimoji="0" lang="el-GR" sz="2400" b="0" i="0" u="none" strike="noStrike" cap="none" normalizeH="0" baseline="0" dirty="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400" u="none" strike="noStrike" cap="none" normalizeH="0" baseline="0" dirty="0">
                        <a:ln>
                          <a:noFill/>
                        </a:ln>
                        <a:solidFill>
                          <a:schemeClr val="bg1"/>
                        </a:solidFill>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a:ln>
                            <a:noFill/>
                          </a:ln>
                          <a:solidFill>
                            <a:schemeClr val="bg1"/>
                          </a:solidFill>
                          <a:effectLst/>
                        </a:rPr>
                        <a:t>Χαρακτηρίζουν την αντίδραση του εκπαιδευτικού στις απαντήσεις / δραστηριότητες των μαθητών</a:t>
                      </a:r>
                      <a:endParaRPr kumimoji="0" lang="el-GR" sz="2400" b="0" i="0" u="none" strike="noStrike" cap="none" normalizeH="0" baseline="0" dirty="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66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89413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AE4AC-B671-AE7E-935D-11B9D289D645}"/>
              </a:ext>
            </a:extLst>
          </p:cNvPr>
          <p:cNvSpPr>
            <a:spLocks noGrp="1"/>
          </p:cNvSpPr>
          <p:nvPr>
            <p:ph type="title"/>
          </p:nvPr>
        </p:nvSpPr>
        <p:spPr>
          <a:xfrm>
            <a:off x="838200" y="637777"/>
            <a:ext cx="10515600" cy="814318"/>
          </a:xfrm>
        </p:spPr>
        <p:txBody>
          <a:bodyPr>
            <a:normAutofit/>
          </a:bodyPr>
          <a:lstStyle/>
          <a:p>
            <a:r>
              <a:rPr lang="el-GR" dirty="0"/>
              <a:t>Μοντέλο Ωριαίας Διδασκαλίας</a:t>
            </a:r>
          </a:p>
        </p:txBody>
      </p:sp>
      <p:sp>
        <p:nvSpPr>
          <p:cNvPr id="4" name="Θέση αριθμού διαφάνειας 3">
            <a:extLst>
              <a:ext uri="{FF2B5EF4-FFF2-40B4-BE49-F238E27FC236}">
                <a16:creationId xmlns:a16="http://schemas.microsoft.com/office/drawing/2014/main" id="{FE6C2051-B7C4-0D0B-6C71-6E93E12312A4}"/>
              </a:ext>
            </a:extLst>
          </p:cNvPr>
          <p:cNvSpPr>
            <a:spLocks noGrp="1"/>
          </p:cNvSpPr>
          <p:nvPr>
            <p:ph type="sldNum" sz="quarter" idx="12"/>
          </p:nvPr>
        </p:nvSpPr>
        <p:spPr/>
        <p:txBody>
          <a:bodyPr/>
          <a:lstStyle/>
          <a:p>
            <a:fld id="{B8C852D5-9053-6B46-82D8-E6AA6EC3EFAB}" type="slidenum">
              <a:rPr lang="el-GR" smtClean="0"/>
              <a:t>31</a:t>
            </a:fld>
            <a:endParaRPr lang="el-GR"/>
          </a:p>
        </p:txBody>
      </p:sp>
      <p:sp>
        <p:nvSpPr>
          <p:cNvPr id="8" name="Rectangle 3">
            <a:extLst>
              <a:ext uri="{FF2B5EF4-FFF2-40B4-BE49-F238E27FC236}">
                <a16:creationId xmlns:a16="http://schemas.microsoft.com/office/drawing/2014/main" id="{C8D0E04C-8E48-3FE3-764D-E883A357FBD9}"/>
              </a:ext>
            </a:extLst>
          </p:cNvPr>
          <p:cNvSpPr txBox="1">
            <a:spLocks noChangeArrowheads="1"/>
          </p:cNvSpPr>
          <p:nvPr/>
        </p:nvSpPr>
        <p:spPr>
          <a:xfrm>
            <a:off x="327815" y="1708838"/>
            <a:ext cx="2808705" cy="1545227"/>
          </a:xfrm>
          <a:prstGeom prst="rect">
            <a:avLst/>
          </a:prstGeom>
          <a:solidFill>
            <a:schemeClr val="accent2"/>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Διδακτικά</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Επεισόδια</a:t>
            </a:r>
            <a:endParaRPr kumimoji="0" lang="el-GR" sz="3600" b="0" i="0" u="none" strike="noStrike" kern="1200" cap="none" spc="0" normalizeH="0" baseline="0" noProof="0" dirty="0">
              <a:ln>
                <a:noFill/>
              </a:ln>
              <a:solidFill>
                <a:schemeClr val="bg1"/>
              </a:solidFill>
              <a:effectLst/>
              <a:uLnTx/>
              <a:uFillTx/>
              <a:ea typeface="+mn-ea"/>
              <a:cs typeface="Arial" charset="0"/>
            </a:endParaRPr>
          </a:p>
        </p:txBody>
      </p:sp>
      <p:sp>
        <p:nvSpPr>
          <p:cNvPr id="9" name="Rectangle 3">
            <a:extLst>
              <a:ext uri="{FF2B5EF4-FFF2-40B4-BE49-F238E27FC236}">
                <a16:creationId xmlns:a16="http://schemas.microsoft.com/office/drawing/2014/main" id="{EADD61C6-8F10-3946-4437-EF3B8E03E7C9}"/>
              </a:ext>
            </a:extLst>
          </p:cNvPr>
          <p:cNvSpPr txBox="1">
            <a:spLocks noChangeArrowheads="1"/>
          </p:cNvSpPr>
          <p:nvPr/>
        </p:nvSpPr>
        <p:spPr>
          <a:xfrm>
            <a:off x="5976968" y="1712408"/>
            <a:ext cx="2654442" cy="1545227"/>
          </a:xfrm>
          <a:prstGeom prst="rect">
            <a:avLst/>
          </a:prstGeom>
          <a:solidFill>
            <a:schemeClr val="accent2"/>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Στρατηγικές</a:t>
            </a:r>
            <a:endParaRPr kumimoji="0" lang="el-GR" sz="3600" b="0" i="0" u="none" strike="noStrike" kern="1200" cap="none" spc="0" normalizeH="0" baseline="0" noProof="0" dirty="0">
              <a:ln>
                <a:noFill/>
              </a:ln>
              <a:solidFill>
                <a:schemeClr val="bg1"/>
              </a:solidFill>
              <a:effectLst/>
              <a:uLnTx/>
              <a:uFillTx/>
              <a:ea typeface="+mn-ea"/>
              <a:cs typeface="Arial" charset="0"/>
            </a:endParaRPr>
          </a:p>
        </p:txBody>
      </p:sp>
      <p:sp>
        <p:nvSpPr>
          <p:cNvPr id="10" name="Rectangle 3">
            <a:extLst>
              <a:ext uri="{FF2B5EF4-FFF2-40B4-BE49-F238E27FC236}">
                <a16:creationId xmlns:a16="http://schemas.microsoft.com/office/drawing/2014/main" id="{9ADC61F5-7C0C-49F2-F0F2-4E4198EC1D46}"/>
              </a:ext>
            </a:extLst>
          </p:cNvPr>
          <p:cNvSpPr txBox="1">
            <a:spLocks noChangeArrowheads="1"/>
          </p:cNvSpPr>
          <p:nvPr/>
        </p:nvSpPr>
        <p:spPr>
          <a:xfrm>
            <a:off x="3229523" y="1708837"/>
            <a:ext cx="2654442" cy="1545227"/>
          </a:xfrm>
          <a:prstGeom prst="rect">
            <a:avLst/>
          </a:prstGeom>
          <a:solidFill>
            <a:schemeClr val="accent2"/>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Σύνταξ</a:t>
            </a:r>
            <a:r>
              <a:rPr lang="el-GR" sz="4000" dirty="0">
                <a:solidFill>
                  <a:schemeClr val="bg1"/>
                </a:solidFill>
                <a:latin typeface="Calibri" panose="020F0502020204030204" pitchFamily="34" charset="0"/>
              </a:rPr>
              <a:t>η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Φάσεις</a:t>
            </a:r>
            <a:endParaRPr kumimoji="0" lang="el-GR" sz="3600" b="0" i="0" u="none" strike="noStrike" kern="1200" cap="none" spc="0" normalizeH="0" baseline="0" noProof="0" dirty="0">
              <a:ln>
                <a:noFill/>
              </a:ln>
              <a:solidFill>
                <a:schemeClr val="bg1"/>
              </a:solidFill>
              <a:effectLst/>
              <a:uLnTx/>
              <a:uFillTx/>
              <a:ea typeface="+mn-ea"/>
              <a:cs typeface="Arial" charset="0"/>
            </a:endParaRPr>
          </a:p>
        </p:txBody>
      </p:sp>
      <p:sp>
        <p:nvSpPr>
          <p:cNvPr id="12" name="Rectangle 3">
            <a:extLst>
              <a:ext uri="{FF2B5EF4-FFF2-40B4-BE49-F238E27FC236}">
                <a16:creationId xmlns:a16="http://schemas.microsoft.com/office/drawing/2014/main" id="{6155237D-9176-7B62-26AB-9C5EF907EB11}"/>
              </a:ext>
            </a:extLst>
          </p:cNvPr>
          <p:cNvSpPr txBox="1">
            <a:spLocks noChangeArrowheads="1"/>
          </p:cNvSpPr>
          <p:nvPr/>
        </p:nvSpPr>
        <p:spPr>
          <a:xfrm>
            <a:off x="8724413" y="1708837"/>
            <a:ext cx="3096344" cy="1545227"/>
          </a:xfrm>
          <a:prstGeom prst="rect">
            <a:avLst/>
          </a:prstGeom>
          <a:solidFill>
            <a:schemeClr val="accent2"/>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Αρχές Αντίδρασης</a:t>
            </a:r>
            <a:endParaRPr kumimoji="0" lang="el-GR" sz="3600" b="0" i="0" u="none" strike="noStrike" kern="1200" cap="none" spc="0" normalizeH="0" baseline="0" noProof="0" dirty="0">
              <a:ln>
                <a:noFill/>
              </a:ln>
              <a:solidFill>
                <a:schemeClr val="bg1"/>
              </a:solidFill>
              <a:effectLst/>
              <a:uLnTx/>
              <a:uFillTx/>
              <a:ea typeface="+mn-ea"/>
              <a:cs typeface="Arial" charset="0"/>
            </a:endParaRPr>
          </a:p>
        </p:txBody>
      </p:sp>
      <p:sp>
        <p:nvSpPr>
          <p:cNvPr id="6" name="Δεξιό άγκιστρο 5">
            <a:extLst>
              <a:ext uri="{FF2B5EF4-FFF2-40B4-BE49-F238E27FC236}">
                <a16:creationId xmlns:a16="http://schemas.microsoft.com/office/drawing/2014/main" id="{76323587-7C45-00AD-A7F1-57E1E263BA47}"/>
              </a:ext>
            </a:extLst>
          </p:cNvPr>
          <p:cNvSpPr/>
          <p:nvPr/>
        </p:nvSpPr>
        <p:spPr>
          <a:xfrm rot="5400000">
            <a:off x="1397221" y="2605019"/>
            <a:ext cx="669890" cy="2667725"/>
          </a:xfrm>
          <a:prstGeom prst="rightBrace">
            <a:avLst/>
          </a:prstGeom>
          <a:ln w="76200">
            <a:solidFill>
              <a:srgbClr val="4666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Δεξιό άγκιστρο 6">
            <a:extLst>
              <a:ext uri="{FF2B5EF4-FFF2-40B4-BE49-F238E27FC236}">
                <a16:creationId xmlns:a16="http://schemas.microsoft.com/office/drawing/2014/main" id="{8BD90876-E4F4-65FF-4346-AD48F4A1FE08}"/>
              </a:ext>
            </a:extLst>
          </p:cNvPr>
          <p:cNvSpPr/>
          <p:nvPr/>
        </p:nvSpPr>
        <p:spPr>
          <a:xfrm rot="5400000">
            <a:off x="7276041" y="-243829"/>
            <a:ext cx="669891" cy="8365423"/>
          </a:xfrm>
          <a:prstGeom prst="rightBrace">
            <a:avLst/>
          </a:prstGeom>
          <a:ln w="76200">
            <a:solidFill>
              <a:srgbClr val="4666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Rectangle 3">
            <a:extLst>
              <a:ext uri="{FF2B5EF4-FFF2-40B4-BE49-F238E27FC236}">
                <a16:creationId xmlns:a16="http://schemas.microsoft.com/office/drawing/2014/main" id="{8FF7E8DD-3F18-DDF0-9C5F-2010DA6D12F8}"/>
              </a:ext>
            </a:extLst>
          </p:cNvPr>
          <p:cNvSpPr txBox="1">
            <a:spLocks noChangeArrowheads="1"/>
          </p:cNvSpPr>
          <p:nvPr/>
        </p:nvSpPr>
        <p:spPr>
          <a:xfrm>
            <a:off x="398303" y="4491878"/>
            <a:ext cx="2808705" cy="772614"/>
          </a:xfrm>
          <a:prstGeom prst="rect">
            <a:avLst/>
          </a:prstGeom>
          <a:no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3600" b="1" i="0" u="none" strike="noStrike" kern="1200" cap="none" spc="0" normalizeH="0" baseline="0" noProof="0" dirty="0">
                <a:ln>
                  <a:noFill/>
                </a:ln>
                <a:solidFill>
                  <a:srgbClr val="46666D"/>
                </a:solidFill>
                <a:effectLst/>
                <a:uLnTx/>
                <a:uFillTx/>
                <a:ea typeface="+mn-ea"/>
                <a:cs typeface="Arial" charset="0"/>
              </a:rPr>
              <a:t>Περιεχόμενο</a:t>
            </a:r>
          </a:p>
        </p:txBody>
      </p:sp>
      <p:sp>
        <p:nvSpPr>
          <p:cNvPr id="14" name="Rectangle 3">
            <a:extLst>
              <a:ext uri="{FF2B5EF4-FFF2-40B4-BE49-F238E27FC236}">
                <a16:creationId xmlns:a16="http://schemas.microsoft.com/office/drawing/2014/main" id="{0D40AB8A-422A-31FB-8863-9E2212319AAE}"/>
              </a:ext>
            </a:extLst>
          </p:cNvPr>
          <p:cNvSpPr txBox="1">
            <a:spLocks noChangeArrowheads="1"/>
          </p:cNvSpPr>
          <p:nvPr/>
        </p:nvSpPr>
        <p:spPr>
          <a:xfrm>
            <a:off x="6187096" y="4491878"/>
            <a:ext cx="2808705" cy="772614"/>
          </a:xfrm>
          <a:prstGeom prst="rect">
            <a:avLst/>
          </a:prstGeom>
          <a:no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3600" b="1" i="0" u="none" strike="noStrike" kern="1200" cap="none" spc="0" normalizeH="0" baseline="0" noProof="0" dirty="0">
                <a:ln>
                  <a:noFill/>
                </a:ln>
                <a:solidFill>
                  <a:srgbClr val="46666D"/>
                </a:solidFill>
                <a:effectLst/>
                <a:uLnTx/>
                <a:uFillTx/>
                <a:ea typeface="+mn-ea"/>
                <a:cs typeface="Arial" charset="0"/>
              </a:rPr>
              <a:t>Μέθοδος</a:t>
            </a:r>
          </a:p>
        </p:txBody>
      </p:sp>
      <p:sp>
        <p:nvSpPr>
          <p:cNvPr id="15" name="Rectangle 3">
            <a:extLst>
              <a:ext uri="{FF2B5EF4-FFF2-40B4-BE49-F238E27FC236}">
                <a16:creationId xmlns:a16="http://schemas.microsoft.com/office/drawing/2014/main" id="{04998DD4-E042-EB0F-781B-FD673B6C956B}"/>
              </a:ext>
            </a:extLst>
          </p:cNvPr>
          <p:cNvSpPr txBox="1">
            <a:spLocks noChangeArrowheads="1"/>
          </p:cNvSpPr>
          <p:nvPr/>
        </p:nvSpPr>
        <p:spPr>
          <a:xfrm>
            <a:off x="336394" y="5264492"/>
            <a:ext cx="2808705" cy="772614"/>
          </a:xfrm>
          <a:prstGeom prst="rect">
            <a:avLst/>
          </a:prstGeom>
          <a:no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3200" i="0" u="none" strike="noStrike" kern="1200" cap="none" spc="0" normalizeH="0" baseline="0" noProof="0" dirty="0">
                <a:ln>
                  <a:noFill/>
                </a:ln>
                <a:solidFill>
                  <a:schemeClr val="accent2"/>
                </a:solidFill>
                <a:effectLst/>
                <a:uLnTx/>
                <a:uFillTx/>
                <a:ea typeface="+mn-ea"/>
                <a:cs typeface="Arial" charset="0"/>
              </a:rPr>
              <a:t>Τι διδάσκω;</a:t>
            </a:r>
          </a:p>
        </p:txBody>
      </p:sp>
      <p:sp>
        <p:nvSpPr>
          <p:cNvPr id="16" name="Rectangle 3">
            <a:extLst>
              <a:ext uri="{FF2B5EF4-FFF2-40B4-BE49-F238E27FC236}">
                <a16:creationId xmlns:a16="http://schemas.microsoft.com/office/drawing/2014/main" id="{17932946-EFBA-9C8D-83AA-0336CFF75C22}"/>
              </a:ext>
            </a:extLst>
          </p:cNvPr>
          <p:cNvSpPr txBox="1">
            <a:spLocks noChangeArrowheads="1"/>
          </p:cNvSpPr>
          <p:nvPr/>
        </p:nvSpPr>
        <p:spPr>
          <a:xfrm>
            <a:off x="6176289" y="5264492"/>
            <a:ext cx="2808705" cy="772614"/>
          </a:xfrm>
          <a:prstGeom prst="rect">
            <a:avLst/>
          </a:prstGeom>
          <a:no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3200" dirty="0">
                <a:solidFill>
                  <a:schemeClr val="accent2"/>
                </a:solidFill>
                <a:cs typeface="Arial" charset="0"/>
              </a:rPr>
              <a:t>Πώς</a:t>
            </a:r>
            <a:r>
              <a:rPr kumimoji="0" lang="el-GR" sz="3200" i="0" u="none" strike="noStrike" kern="1200" cap="none" spc="0" normalizeH="0" baseline="0" noProof="0" dirty="0">
                <a:ln>
                  <a:noFill/>
                </a:ln>
                <a:solidFill>
                  <a:schemeClr val="accent2"/>
                </a:solidFill>
                <a:effectLst/>
                <a:uLnTx/>
                <a:uFillTx/>
                <a:ea typeface="+mn-ea"/>
                <a:cs typeface="Arial" charset="0"/>
              </a:rPr>
              <a:t> διδάσκω;</a:t>
            </a:r>
            <a:endParaRPr lang="el-GR" sz="3200" dirty="0">
              <a:solidFill>
                <a:schemeClr val="accent2"/>
              </a:solidFill>
              <a:cs typeface="Arial" charset="0"/>
            </a:endParaRPr>
          </a:p>
        </p:txBody>
      </p:sp>
    </p:spTree>
    <p:extLst>
      <p:ext uri="{BB962C8B-B14F-4D97-AF65-F5344CB8AC3E}">
        <p14:creationId xmlns:p14="http://schemas.microsoft.com/office/powerpoint/2010/main" val="2955282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FE6C2051-B7C4-0D0B-6C71-6E93E12312A4}"/>
              </a:ext>
            </a:extLst>
          </p:cNvPr>
          <p:cNvSpPr>
            <a:spLocks noGrp="1"/>
          </p:cNvSpPr>
          <p:nvPr>
            <p:ph type="sldNum" sz="quarter" idx="12"/>
          </p:nvPr>
        </p:nvSpPr>
        <p:spPr/>
        <p:txBody>
          <a:bodyPr/>
          <a:lstStyle/>
          <a:p>
            <a:fld id="{B8C852D5-9053-6B46-82D8-E6AA6EC3EFAB}" type="slidenum">
              <a:rPr lang="el-GR" smtClean="0"/>
              <a:t>32</a:t>
            </a:fld>
            <a:endParaRPr lang="el-GR"/>
          </a:p>
        </p:txBody>
      </p:sp>
      <p:sp>
        <p:nvSpPr>
          <p:cNvPr id="8" name="Rectangle 3">
            <a:extLst>
              <a:ext uri="{FF2B5EF4-FFF2-40B4-BE49-F238E27FC236}">
                <a16:creationId xmlns:a16="http://schemas.microsoft.com/office/drawing/2014/main" id="{C8D0E04C-8E48-3FE3-764D-E883A357FBD9}"/>
              </a:ext>
            </a:extLst>
          </p:cNvPr>
          <p:cNvSpPr txBox="1">
            <a:spLocks noChangeArrowheads="1"/>
          </p:cNvSpPr>
          <p:nvPr/>
        </p:nvSpPr>
        <p:spPr>
          <a:xfrm>
            <a:off x="718848" y="1663133"/>
            <a:ext cx="2808705" cy="1545227"/>
          </a:xfrm>
          <a:prstGeom prst="rect">
            <a:avLst/>
          </a:prstGeom>
          <a:solidFill>
            <a:schemeClr val="accent2"/>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Διδακτικά</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Επεισόδια</a:t>
            </a:r>
            <a:endParaRPr kumimoji="0" lang="el-GR" sz="3600" b="0" i="0" u="none" strike="noStrike" kern="1200" cap="none" spc="0" normalizeH="0" baseline="0" noProof="0" dirty="0">
              <a:ln>
                <a:noFill/>
              </a:ln>
              <a:solidFill>
                <a:schemeClr val="bg1"/>
              </a:solidFill>
              <a:effectLst/>
              <a:uLnTx/>
              <a:uFillTx/>
              <a:ea typeface="+mn-ea"/>
              <a:cs typeface="Arial" charset="0"/>
            </a:endParaRPr>
          </a:p>
        </p:txBody>
      </p:sp>
      <p:sp>
        <p:nvSpPr>
          <p:cNvPr id="6" name="Δεξιό άγκιστρο 5">
            <a:extLst>
              <a:ext uri="{FF2B5EF4-FFF2-40B4-BE49-F238E27FC236}">
                <a16:creationId xmlns:a16="http://schemas.microsoft.com/office/drawing/2014/main" id="{76323587-7C45-00AD-A7F1-57E1E263BA47}"/>
              </a:ext>
            </a:extLst>
          </p:cNvPr>
          <p:cNvSpPr/>
          <p:nvPr/>
        </p:nvSpPr>
        <p:spPr>
          <a:xfrm rot="5400000">
            <a:off x="1788254" y="2559314"/>
            <a:ext cx="669890" cy="2667725"/>
          </a:xfrm>
          <a:prstGeom prst="rightBrace">
            <a:avLst/>
          </a:prstGeom>
          <a:ln w="76200">
            <a:solidFill>
              <a:srgbClr val="4666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Rectangle 3">
            <a:extLst>
              <a:ext uri="{FF2B5EF4-FFF2-40B4-BE49-F238E27FC236}">
                <a16:creationId xmlns:a16="http://schemas.microsoft.com/office/drawing/2014/main" id="{8FF7E8DD-3F18-DDF0-9C5F-2010DA6D12F8}"/>
              </a:ext>
            </a:extLst>
          </p:cNvPr>
          <p:cNvSpPr txBox="1">
            <a:spLocks noChangeArrowheads="1"/>
          </p:cNvSpPr>
          <p:nvPr/>
        </p:nvSpPr>
        <p:spPr>
          <a:xfrm>
            <a:off x="789336" y="4228122"/>
            <a:ext cx="2808705" cy="772614"/>
          </a:xfrm>
          <a:prstGeom prst="rect">
            <a:avLst/>
          </a:prstGeom>
          <a:no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3600" b="1" i="0" u="none" strike="noStrike" kern="1200" cap="none" spc="0" normalizeH="0" baseline="0" noProof="0" dirty="0">
                <a:ln>
                  <a:noFill/>
                </a:ln>
                <a:solidFill>
                  <a:srgbClr val="46666D"/>
                </a:solidFill>
                <a:effectLst/>
                <a:uLnTx/>
                <a:uFillTx/>
                <a:ea typeface="+mn-ea"/>
                <a:cs typeface="Arial" charset="0"/>
              </a:rPr>
              <a:t>Περιεχόμενο</a:t>
            </a:r>
          </a:p>
        </p:txBody>
      </p:sp>
      <p:sp>
        <p:nvSpPr>
          <p:cNvPr id="15" name="Rectangle 3">
            <a:extLst>
              <a:ext uri="{FF2B5EF4-FFF2-40B4-BE49-F238E27FC236}">
                <a16:creationId xmlns:a16="http://schemas.microsoft.com/office/drawing/2014/main" id="{04998DD4-E042-EB0F-781B-FD673B6C956B}"/>
              </a:ext>
            </a:extLst>
          </p:cNvPr>
          <p:cNvSpPr txBox="1">
            <a:spLocks noChangeArrowheads="1"/>
          </p:cNvSpPr>
          <p:nvPr/>
        </p:nvSpPr>
        <p:spPr>
          <a:xfrm>
            <a:off x="718846" y="4898013"/>
            <a:ext cx="2808705" cy="772614"/>
          </a:xfrm>
          <a:prstGeom prst="rect">
            <a:avLst/>
          </a:prstGeom>
          <a:no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3200" i="0" u="none" strike="noStrike" kern="1200" cap="none" spc="0" normalizeH="0" baseline="0" noProof="0" dirty="0">
                <a:ln>
                  <a:noFill/>
                </a:ln>
                <a:solidFill>
                  <a:schemeClr val="accent2"/>
                </a:solidFill>
                <a:effectLst/>
                <a:uLnTx/>
                <a:uFillTx/>
                <a:ea typeface="+mn-ea"/>
                <a:cs typeface="Arial" charset="0"/>
              </a:rPr>
              <a:t>Τι διδάσκω;</a:t>
            </a:r>
          </a:p>
        </p:txBody>
      </p:sp>
      <p:sp>
        <p:nvSpPr>
          <p:cNvPr id="32" name="TextBox 31">
            <a:extLst>
              <a:ext uri="{FF2B5EF4-FFF2-40B4-BE49-F238E27FC236}">
                <a16:creationId xmlns:a16="http://schemas.microsoft.com/office/drawing/2014/main" id="{957247D9-0ECB-BDED-CC65-CF3CD3CF1204}"/>
              </a:ext>
            </a:extLst>
          </p:cNvPr>
          <p:cNvSpPr txBox="1"/>
          <p:nvPr/>
        </p:nvSpPr>
        <p:spPr>
          <a:xfrm>
            <a:off x="6704833" y="5442155"/>
            <a:ext cx="2437911" cy="954107"/>
          </a:xfrm>
          <a:prstGeom prst="rect">
            <a:avLst/>
          </a:prstGeom>
          <a:solidFill>
            <a:srgbClr val="46666D"/>
          </a:solidFill>
        </p:spPr>
        <p:txBody>
          <a:bodyPr wrap="none" rtlCol="0">
            <a:spAutoFit/>
          </a:bodyPr>
          <a:lstStyle/>
          <a:p>
            <a:r>
              <a:rPr lang="el-GR" sz="2800" b="1" dirty="0">
                <a:solidFill>
                  <a:schemeClr val="bg1"/>
                </a:solidFill>
              </a:rPr>
              <a:t>Τι αναζητούμε </a:t>
            </a:r>
          </a:p>
          <a:p>
            <a:r>
              <a:rPr lang="el-GR" sz="2800" b="1" dirty="0">
                <a:solidFill>
                  <a:schemeClr val="bg1"/>
                </a:solidFill>
              </a:rPr>
              <a:t>να πετύχουμε;</a:t>
            </a:r>
            <a:endParaRPr lang="en-US" sz="2800" b="1" dirty="0">
              <a:solidFill>
                <a:schemeClr val="bg1"/>
              </a:solidFill>
            </a:endParaRPr>
          </a:p>
        </p:txBody>
      </p:sp>
      <p:sp>
        <p:nvSpPr>
          <p:cNvPr id="49" name="TextBox 48">
            <a:extLst>
              <a:ext uri="{FF2B5EF4-FFF2-40B4-BE49-F238E27FC236}">
                <a16:creationId xmlns:a16="http://schemas.microsoft.com/office/drawing/2014/main" id="{905EAD20-59A1-2079-7B9D-2272EBE4D593}"/>
              </a:ext>
            </a:extLst>
          </p:cNvPr>
          <p:cNvSpPr txBox="1"/>
          <p:nvPr/>
        </p:nvSpPr>
        <p:spPr>
          <a:xfrm>
            <a:off x="144303" y="5643996"/>
            <a:ext cx="3957797" cy="830997"/>
          </a:xfrm>
          <a:prstGeom prst="rect">
            <a:avLst/>
          </a:prstGeom>
          <a:noFill/>
        </p:spPr>
        <p:txBody>
          <a:bodyPr wrap="square">
            <a:spAutoFit/>
          </a:bodyPr>
          <a:lstStyle/>
          <a:p>
            <a:pPr algn="ctr"/>
            <a:r>
              <a:rPr kumimoji="0" lang="el-GR" sz="2400" b="0" i="1" u="none" strike="noStrike" kern="1200" cap="none" spc="0" normalizeH="0" noProof="0" dirty="0">
                <a:ln>
                  <a:noFill/>
                </a:ln>
                <a:solidFill>
                  <a:schemeClr val="accent2"/>
                </a:solidFill>
                <a:effectLst/>
                <a:uLnTx/>
                <a:uFillTx/>
                <a:ea typeface="+mn-ea"/>
                <a:cs typeface="Arial" charset="0"/>
              </a:rPr>
              <a:t>Ομάδα δραστηριοτήτων με κοινό θέμα περιεχομένου</a:t>
            </a:r>
            <a:endParaRPr lang="el-GR" sz="2400" i="1" dirty="0">
              <a:solidFill>
                <a:schemeClr val="accent2"/>
              </a:solidFill>
            </a:endParaRPr>
          </a:p>
        </p:txBody>
      </p:sp>
      <p:pic>
        <p:nvPicPr>
          <p:cNvPr id="2" name="Εικόνα 1">
            <a:extLst>
              <a:ext uri="{FF2B5EF4-FFF2-40B4-BE49-F238E27FC236}">
                <a16:creationId xmlns:a16="http://schemas.microsoft.com/office/drawing/2014/main" id="{FD11BAD7-825B-AA3F-1355-AD2D247338A8}"/>
              </a:ext>
            </a:extLst>
          </p:cNvPr>
          <p:cNvPicPr>
            <a:picLocks noChangeAspect="1"/>
          </p:cNvPicPr>
          <p:nvPr/>
        </p:nvPicPr>
        <p:blipFill>
          <a:blip r:embed="rId2"/>
          <a:stretch>
            <a:fillRect/>
          </a:stretch>
        </p:blipFill>
        <p:spPr>
          <a:xfrm>
            <a:off x="4037589" y="938791"/>
            <a:ext cx="7772400" cy="4137750"/>
          </a:xfrm>
          <a:prstGeom prst="rect">
            <a:avLst/>
          </a:prstGeom>
        </p:spPr>
      </p:pic>
    </p:spTree>
    <p:extLst>
      <p:ext uri="{BB962C8B-B14F-4D97-AF65-F5344CB8AC3E}">
        <p14:creationId xmlns:p14="http://schemas.microsoft.com/office/powerpoint/2010/main" val="4150909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2431B726-2186-B91E-95B9-636EE931AB95}"/>
              </a:ext>
            </a:extLst>
          </p:cNvPr>
          <p:cNvSpPr>
            <a:spLocks noGrp="1"/>
          </p:cNvSpPr>
          <p:nvPr>
            <p:ph type="sldNum" sz="quarter" idx="12"/>
          </p:nvPr>
        </p:nvSpPr>
        <p:spPr/>
        <p:txBody>
          <a:bodyPr/>
          <a:lstStyle/>
          <a:p>
            <a:fld id="{B8C852D5-9053-6B46-82D8-E6AA6EC3EFAB}" type="slidenum">
              <a:rPr lang="el-GR" smtClean="0"/>
              <a:t>33</a:t>
            </a:fld>
            <a:endParaRPr lang="el-GR"/>
          </a:p>
        </p:txBody>
      </p:sp>
      <p:sp>
        <p:nvSpPr>
          <p:cNvPr id="5" name="Rectangle 3">
            <a:extLst>
              <a:ext uri="{FF2B5EF4-FFF2-40B4-BE49-F238E27FC236}">
                <a16:creationId xmlns:a16="http://schemas.microsoft.com/office/drawing/2014/main" id="{8B4AE374-9ABB-9794-AD16-808EF9DD674D}"/>
              </a:ext>
            </a:extLst>
          </p:cNvPr>
          <p:cNvSpPr txBox="1">
            <a:spLocks noChangeArrowheads="1"/>
          </p:cNvSpPr>
          <p:nvPr/>
        </p:nvSpPr>
        <p:spPr>
          <a:xfrm>
            <a:off x="537123" y="1467537"/>
            <a:ext cx="2654442" cy="1545227"/>
          </a:xfrm>
          <a:prstGeom prst="rect">
            <a:avLst/>
          </a:prstGeom>
          <a:solidFill>
            <a:schemeClr val="accent2"/>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3200" dirty="0">
                <a:solidFill>
                  <a:schemeClr val="bg1"/>
                </a:solidFill>
                <a:effectLst/>
                <a:latin typeface="Calibri" panose="020F0502020204030204" pitchFamily="34" charset="0"/>
              </a:rPr>
              <a:t>Σύνταξ</a:t>
            </a:r>
            <a:r>
              <a:rPr lang="el-GR" sz="3200" dirty="0">
                <a:solidFill>
                  <a:schemeClr val="bg1"/>
                </a:solidFill>
                <a:latin typeface="Calibri" panose="020F0502020204030204" pitchFamily="34" charset="0"/>
              </a:rPr>
              <a:t>η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b="1" dirty="0">
                <a:solidFill>
                  <a:schemeClr val="bg1"/>
                </a:solidFill>
                <a:effectLst/>
                <a:latin typeface="Calibri" panose="020F0502020204030204" pitchFamily="34" charset="0"/>
              </a:rPr>
              <a:t>Φάσεις</a:t>
            </a:r>
            <a:endParaRPr kumimoji="0" lang="el-GR" sz="3600" b="1" i="0" u="none" strike="noStrike" kern="1200" cap="none" spc="0" normalizeH="0" baseline="0" noProof="0" dirty="0">
              <a:ln>
                <a:noFill/>
              </a:ln>
              <a:solidFill>
                <a:schemeClr val="bg1"/>
              </a:solidFill>
              <a:effectLst/>
              <a:uLnTx/>
              <a:uFillTx/>
              <a:ea typeface="+mn-ea"/>
              <a:cs typeface="Arial" charset="0"/>
            </a:endParaRPr>
          </a:p>
        </p:txBody>
      </p:sp>
      <p:sp>
        <p:nvSpPr>
          <p:cNvPr id="6" name="Δεξιό άγκιστρο 5">
            <a:extLst>
              <a:ext uri="{FF2B5EF4-FFF2-40B4-BE49-F238E27FC236}">
                <a16:creationId xmlns:a16="http://schemas.microsoft.com/office/drawing/2014/main" id="{868A2FC5-EF99-C55C-A156-10C84AE53088}"/>
              </a:ext>
            </a:extLst>
          </p:cNvPr>
          <p:cNvSpPr/>
          <p:nvPr/>
        </p:nvSpPr>
        <p:spPr>
          <a:xfrm rot="5400000">
            <a:off x="1628774" y="2469738"/>
            <a:ext cx="669891" cy="2455690"/>
          </a:xfrm>
          <a:prstGeom prst="rightBrace">
            <a:avLst/>
          </a:prstGeom>
          <a:ln w="76200">
            <a:solidFill>
              <a:srgbClr val="4666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Rectangle 3">
            <a:extLst>
              <a:ext uri="{FF2B5EF4-FFF2-40B4-BE49-F238E27FC236}">
                <a16:creationId xmlns:a16="http://schemas.microsoft.com/office/drawing/2014/main" id="{56C82962-5F07-15FB-FC93-1632BFC1DE5C}"/>
              </a:ext>
            </a:extLst>
          </p:cNvPr>
          <p:cNvSpPr txBox="1">
            <a:spLocks noChangeArrowheads="1"/>
          </p:cNvSpPr>
          <p:nvPr/>
        </p:nvSpPr>
        <p:spPr>
          <a:xfrm>
            <a:off x="537123" y="4135249"/>
            <a:ext cx="2808705" cy="772614"/>
          </a:xfrm>
          <a:prstGeom prst="rect">
            <a:avLst/>
          </a:prstGeom>
          <a:no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3600" b="1" i="0" u="none" strike="noStrike" kern="1200" cap="none" spc="0" normalizeH="0" baseline="0" noProof="0" dirty="0">
                <a:ln>
                  <a:noFill/>
                </a:ln>
                <a:solidFill>
                  <a:srgbClr val="46666D"/>
                </a:solidFill>
                <a:effectLst/>
                <a:uLnTx/>
                <a:uFillTx/>
                <a:ea typeface="+mn-ea"/>
                <a:cs typeface="Arial" charset="0"/>
              </a:rPr>
              <a:t>Μέθοδος</a:t>
            </a:r>
          </a:p>
        </p:txBody>
      </p:sp>
      <p:sp>
        <p:nvSpPr>
          <p:cNvPr id="8" name="Rectangle 3">
            <a:extLst>
              <a:ext uri="{FF2B5EF4-FFF2-40B4-BE49-F238E27FC236}">
                <a16:creationId xmlns:a16="http://schemas.microsoft.com/office/drawing/2014/main" id="{F9BADBE1-809B-6EBA-9961-0A4C987E66BF}"/>
              </a:ext>
            </a:extLst>
          </p:cNvPr>
          <p:cNvSpPr txBox="1">
            <a:spLocks noChangeArrowheads="1"/>
          </p:cNvSpPr>
          <p:nvPr/>
        </p:nvSpPr>
        <p:spPr>
          <a:xfrm>
            <a:off x="526316" y="4907863"/>
            <a:ext cx="2808705" cy="772614"/>
          </a:xfrm>
          <a:prstGeom prst="rect">
            <a:avLst/>
          </a:prstGeom>
          <a:no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3200" dirty="0">
                <a:solidFill>
                  <a:schemeClr val="accent2"/>
                </a:solidFill>
                <a:cs typeface="Arial" charset="0"/>
              </a:rPr>
              <a:t>Πώς</a:t>
            </a:r>
            <a:r>
              <a:rPr kumimoji="0" lang="el-GR" sz="3200" i="0" u="none" strike="noStrike" kern="1200" cap="none" spc="0" normalizeH="0" baseline="0" noProof="0" dirty="0">
                <a:ln>
                  <a:noFill/>
                </a:ln>
                <a:solidFill>
                  <a:schemeClr val="accent2"/>
                </a:solidFill>
                <a:effectLst/>
                <a:uLnTx/>
                <a:uFillTx/>
                <a:ea typeface="+mn-ea"/>
                <a:cs typeface="Arial" charset="0"/>
              </a:rPr>
              <a:t> διδάσκω;</a:t>
            </a:r>
            <a:endParaRPr lang="el-GR" sz="3200" dirty="0">
              <a:solidFill>
                <a:schemeClr val="accent2"/>
              </a:solidFill>
              <a:cs typeface="Arial" charset="0"/>
            </a:endParaRPr>
          </a:p>
        </p:txBody>
      </p:sp>
      <p:graphicFrame>
        <p:nvGraphicFramePr>
          <p:cNvPr id="12" name="Πίνακας 10">
            <a:extLst>
              <a:ext uri="{FF2B5EF4-FFF2-40B4-BE49-F238E27FC236}">
                <a16:creationId xmlns:a16="http://schemas.microsoft.com/office/drawing/2014/main" id="{E4930432-E595-3CD0-B293-A93A7C397280}"/>
              </a:ext>
            </a:extLst>
          </p:cNvPr>
          <p:cNvGraphicFramePr>
            <a:graphicFrameLocks noGrp="1"/>
          </p:cNvGraphicFramePr>
          <p:nvPr>
            <p:extLst>
              <p:ext uri="{D42A27DB-BD31-4B8C-83A1-F6EECF244321}">
                <p14:modId xmlns:p14="http://schemas.microsoft.com/office/powerpoint/2010/main" val="3251756517"/>
              </p:ext>
            </p:extLst>
          </p:nvPr>
        </p:nvGraphicFramePr>
        <p:xfrm>
          <a:off x="4208016" y="923605"/>
          <a:ext cx="6205984" cy="5010790"/>
        </p:xfrm>
        <a:graphic>
          <a:graphicData uri="http://schemas.openxmlformats.org/drawingml/2006/table">
            <a:tbl>
              <a:tblPr firstRow="1" bandRow="1">
                <a:tableStyleId>{5940675A-B579-460E-94D1-54222C63F5DA}</a:tableStyleId>
              </a:tblPr>
              <a:tblGrid>
                <a:gridCol w="6205984">
                  <a:extLst>
                    <a:ext uri="{9D8B030D-6E8A-4147-A177-3AD203B41FA5}">
                      <a16:colId xmlns:a16="http://schemas.microsoft.com/office/drawing/2014/main" val="1310683037"/>
                    </a:ext>
                  </a:extLst>
                </a:gridCol>
              </a:tblGrid>
              <a:tr h="428343">
                <a:tc>
                  <a:txBody>
                    <a:bodyPr/>
                    <a:lstStyle/>
                    <a:p>
                      <a:pPr>
                        <a:lnSpc>
                          <a:spcPct val="150000"/>
                        </a:lnSpc>
                      </a:pPr>
                      <a:r>
                        <a:rPr lang="el-GR" sz="2400" b="1" dirty="0">
                          <a:solidFill>
                            <a:srgbClr val="46666D"/>
                          </a:solidFill>
                          <a:effectLst/>
                        </a:rPr>
                        <a:t>Φάσεις</a:t>
                      </a:r>
                      <a:endParaRPr lang="el-GR" sz="3200" b="1" dirty="0">
                        <a:solidFill>
                          <a:srgbClr val="46666D"/>
                        </a:solidFill>
                      </a:endParaRPr>
                    </a:p>
                  </a:txBody>
                  <a:tcPr>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1072878345"/>
                  </a:ext>
                </a:extLst>
              </a:tr>
              <a:tr h="370840">
                <a:tc>
                  <a:txBody>
                    <a:bodyPr/>
                    <a:lstStyle/>
                    <a:p>
                      <a:pPr>
                        <a:lnSpc>
                          <a:spcPct val="150000"/>
                        </a:lnSpc>
                      </a:pPr>
                      <a:r>
                        <a:rPr lang="el-GR" sz="2400" dirty="0">
                          <a:solidFill>
                            <a:srgbClr val="46666D"/>
                          </a:solidFill>
                          <a:effectLst/>
                          <a:latin typeface="Calibri" panose="020F0502020204030204" pitchFamily="34" charset="0"/>
                        </a:rPr>
                        <a:t>Φ1. Ανάπτυξη προβληματισμού &amp; εξοικείωσης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2002053355"/>
                  </a:ext>
                </a:extLst>
              </a:tr>
              <a:tr h="370840">
                <a:tc>
                  <a:txBody>
                    <a:bodyPr/>
                    <a:lstStyle/>
                    <a:p>
                      <a:pPr>
                        <a:lnSpc>
                          <a:spcPct val="150000"/>
                        </a:lnSpc>
                      </a:pPr>
                      <a:r>
                        <a:rPr lang="el-GR" sz="2400" dirty="0">
                          <a:solidFill>
                            <a:srgbClr val="46666D"/>
                          </a:solidFill>
                          <a:effectLst/>
                          <a:latin typeface="Calibri" panose="020F0502020204030204" pitchFamily="34" charset="0"/>
                        </a:rPr>
                        <a:t>Φ2. Παρουσίαση νέας γνώσης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1877489520"/>
                  </a:ext>
                </a:extLst>
              </a:tr>
              <a:tr h="370840">
                <a:tc>
                  <a:txBody>
                    <a:bodyPr/>
                    <a:lstStyle/>
                    <a:p>
                      <a:pPr>
                        <a:lnSpc>
                          <a:spcPct val="150000"/>
                        </a:lnSpc>
                      </a:pPr>
                      <a:r>
                        <a:rPr lang="el-GR" sz="2400" dirty="0">
                          <a:solidFill>
                            <a:srgbClr val="46666D"/>
                          </a:solidFill>
                          <a:effectLst/>
                          <a:latin typeface="Calibri" panose="020F0502020204030204" pitchFamily="34" charset="0"/>
                        </a:rPr>
                        <a:t>Φ3. Επεξεργασία δεδομένων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2237528925"/>
                  </a:ext>
                </a:extLst>
              </a:tr>
              <a:tr h="370840">
                <a:tc>
                  <a:txBody>
                    <a:bodyPr/>
                    <a:lstStyle/>
                    <a:p>
                      <a:pPr>
                        <a:lnSpc>
                          <a:spcPct val="150000"/>
                        </a:lnSpc>
                      </a:pPr>
                      <a:r>
                        <a:rPr lang="el-GR" sz="2400" dirty="0">
                          <a:solidFill>
                            <a:srgbClr val="46666D"/>
                          </a:solidFill>
                          <a:effectLst/>
                          <a:latin typeface="Calibri" panose="020F0502020204030204" pitchFamily="34" charset="0"/>
                        </a:rPr>
                        <a:t>Φ4. Εξαγωγή συμπερασμάτων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1653030048"/>
                  </a:ext>
                </a:extLst>
              </a:tr>
              <a:tr h="370840">
                <a:tc>
                  <a:txBody>
                    <a:bodyPr/>
                    <a:lstStyle/>
                    <a:p>
                      <a:pPr>
                        <a:lnSpc>
                          <a:spcPct val="150000"/>
                        </a:lnSpc>
                      </a:pPr>
                      <a:r>
                        <a:rPr lang="el-GR" sz="2400" dirty="0">
                          <a:solidFill>
                            <a:srgbClr val="46666D"/>
                          </a:solidFill>
                          <a:effectLst/>
                          <a:latin typeface="Calibri" panose="020F0502020204030204" pitchFamily="34" charset="0"/>
                        </a:rPr>
                        <a:t>Φ5. Ανάδειξη αρχικών απόψεων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2436720214"/>
                  </a:ext>
                </a:extLst>
              </a:tr>
              <a:tr h="370840">
                <a:tc>
                  <a:txBody>
                    <a:bodyPr/>
                    <a:lstStyle/>
                    <a:p>
                      <a:pPr>
                        <a:lnSpc>
                          <a:spcPct val="150000"/>
                        </a:lnSpc>
                      </a:pPr>
                      <a:r>
                        <a:rPr lang="el-GR" sz="2400" dirty="0">
                          <a:solidFill>
                            <a:srgbClr val="46666D"/>
                          </a:solidFill>
                          <a:effectLst/>
                          <a:latin typeface="Calibri" panose="020F0502020204030204" pitchFamily="34" charset="0"/>
                        </a:rPr>
                        <a:t>Φ6. Δοκιμασία αρχικών απόψεων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273181226"/>
                  </a:ext>
                </a:extLst>
              </a:tr>
              <a:tr h="370840">
                <a:tc>
                  <a:txBody>
                    <a:bodyPr/>
                    <a:lstStyle/>
                    <a:p>
                      <a:pPr>
                        <a:lnSpc>
                          <a:spcPct val="150000"/>
                        </a:lnSpc>
                      </a:pPr>
                      <a:r>
                        <a:rPr lang="el-GR" sz="2400" dirty="0">
                          <a:solidFill>
                            <a:srgbClr val="46666D"/>
                          </a:solidFill>
                          <a:effectLst/>
                          <a:latin typeface="Calibri" panose="020F0502020204030204" pitchFamily="34" charset="0"/>
                        </a:rPr>
                        <a:t>Φ7. Εφαρμογή νέας γνώσης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3761339339"/>
                  </a:ext>
                </a:extLst>
              </a:tr>
              <a:tr h="370840">
                <a:tc>
                  <a:txBody>
                    <a:bodyPr/>
                    <a:lstStyle/>
                    <a:p>
                      <a:pPr>
                        <a:lnSpc>
                          <a:spcPct val="150000"/>
                        </a:lnSpc>
                      </a:pPr>
                      <a:r>
                        <a:rPr lang="el-GR" sz="2400" dirty="0">
                          <a:solidFill>
                            <a:srgbClr val="46666D"/>
                          </a:solidFill>
                          <a:effectLst/>
                          <a:latin typeface="Calibri" panose="020F0502020204030204" pitchFamily="34" charset="0"/>
                        </a:rPr>
                        <a:t>Φ8. Ανασκόπηση των απόψεων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4276208797"/>
                  </a:ext>
                </a:extLst>
              </a:tr>
              <a:tr h="370840">
                <a:tc>
                  <a:txBody>
                    <a:bodyPr/>
                    <a:lstStyle/>
                    <a:p>
                      <a:pPr>
                        <a:lnSpc>
                          <a:spcPct val="150000"/>
                        </a:lnSpc>
                      </a:pPr>
                      <a:r>
                        <a:rPr lang="el-GR" sz="2400" dirty="0">
                          <a:solidFill>
                            <a:srgbClr val="46666D"/>
                          </a:solidFill>
                          <a:effectLst/>
                          <a:latin typeface="Calibri" panose="020F0502020204030204" pitchFamily="34" charset="0"/>
                        </a:rPr>
                        <a:t>Φ9. Αξιολόγηση νέας γνώσης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1390420111"/>
                  </a:ext>
                </a:extLst>
              </a:tr>
            </a:tbl>
          </a:graphicData>
        </a:graphic>
      </p:graphicFrame>
      <p:sp>
        <p:nvSpPr>
          <p:cNvPr id="14" name="TextBox 13">
            <a:extLst>
              <a:ext uri="{FF2B5EF4-FFF2-40B4-BE49-F238E27FC236}">
                <a16:creationId xmlns:a16="http://schemas.microsoft.com/office/drawing/2014/main" id="{60904C73-B9AC-7C4C-C439-3107ACF8D77E}"/>
              </a:ext>
            </a:extLst>
          </p:cNvPr>
          <p:cNvSpPr txBox="1"/>
          <p:nvPr/>
        </p:nvSpPr>
        <p:spPr>
          <a:xfrm>
            <a:off x="537123" y="5680477"/>
            <a:ext cx="2808705"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i="1" u="none" strike="noStrike" cap="none" normalizeH="0" baseline="0" dirty="0">
                <a:ln>
                  <a:noFill/>
                </a:ln>
                <a:solidFill>
                  <a:schemeClr val="accent2"/>
                </a:solidFill>
                <a:effectLst/>
              </a:rPr>
              <a:t>Ομάδα Στρατηγικών με κοινό στόχο</a:t>
            </a:r>
          </a:p>
        </p:txBody>
      </p:sp>
    </p:spTree>
    <p:extLst>
      <p:ext uri="{BB962C8B-B14F-4D97-AF65-F5344CB8AC3E}">
        <p14:creationId xmlns:p14="http://schemas.microsoft.com/office/powerpoint/2010/main" val="2213627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32E4E085-0012-EB4A-E634-D8E1B42CABE9}"/>
              </a:ext>
            </a:extLst>
          </p:cNvPr>
          <p:cNvSpPr>
            <a:spLocks noGrp="1"/>
          </p:cNvSpPr>
          <p:nvPr>
            <p:ph type="sldNum" sz="quarter" idx="12"/>
          </p:nvPr>
        </p:nvSpPr>
        <p:spPr/>
        <p:txBody>
          <a:bodyPr/>
          <a:lstStyle/>
          <a:p>
            <a:fld id="{B8C852D5-9053-6B46-82D8-E6AA6EC3EFAB}" type="slidenum">
              <a:rPr lang="el-GR" smtClean="0"/>
              <a:t>34</a:t>
            </a:fld>
            <a:endParaRPr lang="el-GR"/>
          </a:p>
        </p:txBody>
      </p:sp>
      <p:sp>
        <p:nvSpPr>
          <p:cNvPr id="5" name="Rectangle 3">
            <a:extLst>
              <a:ext uri="{FF2B5EF4-FFF2-40B4-BE49-F238E27FC236}">
                <a16:creationId xmlns:a16="http://schemas.microsoft.com/office/drawing/2014/main" id="{BBF27274-F4A0-FEC9-E7CE-0C54215F065F}"/>
              </a:ext>
            </a:extLst>
          </p:cNvPr>
          <p:cNvSpPr txBox="1">
            <a:spLocks noChangeArrowheads="1"/>
          </p:cNvSpPr>
          <p:nvPr/>
        </p:nvSpPr>
        <p:spPr>
          <a:xfrm>
            <a:off x="537123" y="1467537"/>
            <a:ext cx="2654442" cy="1545227"/>
          </a:xfrm>
          <a:prstGeom prst="rect">
            <a:avLst/>
          </a:prstGeom>
          <a:solidFill>
            <a:schemeClr val="accent2"/>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Στρατηγικές</a:t>
            </a:r>
            <a:endParaRPr kumimoji="0" lang="el-GR" sz="3600" b="0" i="0" u="none" strike="noStrike" kern="1200" cap="none" spc="0" normalizeH="0" baseline="0" noProof="0" dirty="0">
              <a:ln>
                <a:noFill/>
              </a:ln>
              <a:solidFill>
                <a:schemeClr val="bg1"/>
              </a:solidFill>
              <a:effectLst/>
              <a:uLnTx/>
              <a:uFillTx/>
              <a:ea typeface="+mn-ea"/>
              <a:cs typeface="Arial" charset="0"/>
            </a:endParaRPr>
          </a:p>
        </p:txBody>
      </p:sp>
      <p:sp>
        <p:nvSpPr>
          <p:cNvPr id="6" name="Δεξιό άγκιστρο 5">
            <a:extLst>
              <a:ext uri="{FF2B5EF4-FFF2-40B4-BE49-F238E27FC236}">
                <a16:creationId xmlns:a16="http://schemas.microsoft.com/office/drawing/2014/main" id="{D6D50B98-9BC0-70EF-EBFE-881DB1442D15}"/>
              </a:ext>
            </a:extLst>
          </p:cNvPr>
          <p:cNvSpPr/>
          <p:nvPr/>
        </p:nvSpPr>
        <p:spPr>
          <a:xfrm rot="5400000">
            <a:off x="1628774" y="2469738"/>
            <a:ext cx="669891" cy="2455690"/>
          </a:xfrm>
          <a:prstGeom prst="rightBrace">
            <a:avLst/>
          </a:prstGeom>
          <a:ln w="76200">
            <a:solidFill>
              <a:srgbClr val="4666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Rectangle 3">
            <a:extLst>
              <a:ext uri="{FF2B5EF4-FFF2-40B4-BE49-F238E27FC236}">
                <a16:creationId xmlns:a16="http://schemas.microsoft.com/office/drawing/2014/main" id="{F67D1EB6-AD39-CFF3-1ACB-C4DEAE58F7CD}"/>
              </a:ext>
            </a:extLst>
          </p:cNvPr>
          <p:cNvSpPr txBox="1">
            <a:spLocks noChangeArrowheads="1"/>
          </p:cNvSpPr>
          <p:nvPr/>
        </p:nvSpPr>
        <p:spPr>
          <a:xfrm>
            <a:off x="537123" y="4135249"/>
            <a:ext cx="2808705" cy="772614"/>
          </a:xfrm>
          <a:prstGeom prst="rect">
            <a:avLst/>
          </a:prstGeom>
          <a:no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3600" b="1" i="0" u="none" strike="noStrike" kern="1200" cap="none" spc="0" normalizeH="0" baseline="0" noProof="0" dirty="0">
                <a:ln>
                  <a:noFill/>
                </a:ln>
                <a:solidFill>
                  <a:srgbClr val="46666D"/>
                </a:solidFill>
                <a:effectLst/>
                <a:uLnTx/>
                <a:uFillTx/>
                <a:ea typeface="+mn-ea"/>
                <a:cs typeface="Arial" charset="0"/>
              </a:rPr>
              <a:t>Μέθοδος</a:t>
            </a:r>
          </a:p>
        </p:txBody>
      </p:sp>
      <p:sp>
        <p:nvSpPr>
          <p:cNvPr id="8" name="Rectangle 3">
            <a:extLst>
              <a:ext uri="{FF2B5EF4-FFF2-40B4-BE49-F238E27FC236}">
                <a16:creationId xmlns:a16="http://schemas.microsoft.com/office/drawing/2014/main" id="{66569CAC-F683-3D0D-C11E-4D41F0AFAD7F}"/>
              </a:ext>
            </a:extLst>
          </p:cNvPr>
          <p:cNvSpPr txBox="1">
            <a:spLocks noChangeArrowheads="1"/>
          </p:cNvSpPr>
          <p:nvPr/>
        </p:nvSpPr>
        <p:spPr>
          <a:xfrm>
            <a:off x="559366" y="4768707"/>
            <a:ext cx="2808705" cy="772614"/>
          </a:xfrm>
          <a:prstGeom prst="rect">
            <a:avLst/>
          </a:prstGeom>
          <a:no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3200" dirty="0">
                <a:solidFill>
                  <a:schemeClr val="accent2"/>
                </a:solidFill>
                <a:cs typeface="Arial" charset="0"/>
              </a:rPr>
              <a:t>Πώς</a:t>
            </a:r>
            <a:r>
              <a:rPr kumimoji="0" lang="el-GR" sz="3200" i="0" u="none" strike="noStrike" kern="1200" cap="none" spc="0" normalizeH="0" baseline="0" noProof="0" dirty="0">
                <a:ln>
                  <a:noFill/>
                </a:ln>
                <a:solidFill>
                  <a:schemeClr val="accent2"/>
                </a:solidFill>
                <a:effectLst/>
                <a:uLnTx/>
                <a:uFillTx/>
                <a:ea typeface="+mn-ea"/>
                <a:cs typeface="Arial" charset="0"/>
              </a:rPr>
              <a:t> διδάσκω;</a:t>
            </a:r>
            <a:endParaRPr lang="el-GR" sz="3200" dirty="0">
              <a:solidFill>
                <a:schemeClr val="accent2"/>
              </a:solidFill>
              <a:cs typeface="Arial" charset="0"/>
            </a:endParaRPr>
          </a:p>
        </p:txBody>
      </p:sp>
      <p:graphicFrame>
        <p:nvGraphicFramePr>
          <p:cNvPr id="10" name="Πίνακας 10">
            <a:extLst>
              <a:ext uri="{FF2B5EF4-FFF2-40B4-BE49-F238E27FC236}">
                <a16:creationId xmlns:a16="http://schemas.microsoft.com/office/drawing/2014/main" id="{9AC686CA-B9C8-033F-E5FC-69C468CD9034}"/>
              </a:ext>
            </a:extLst>
          </p:cNvPr>
          <p:cNvGraphicFramePr>
            <a:graphicFrameLocks noGrp="1"/>
          </p:cNvGraphicFramePr>
          <p:nvPr>
            <p:extLst>
              <p:ext uri="{D42A27DB-BD31-4B8C-83A1-F6EECF244321}">
                <p14:modId xmlns:p14="http://schemas.microsoft.com/office/powerpoint/2010/main" val="1079420949"/>
              </p:ext>
            </p:extLst>
          </p:nvPr>
        </p:nvGraphicFramePr>
        <p:xfrm>
          <a:off x="4220716" y="374564"/>
          <a:ext cx="6713984" cy="6309360"/>
        </p:xfrm>
        <a:graphic>
          <a:graphicData uri="http://schemas.openxmlformats.org/drawingml/2006/table">
            <a:tbl>
              <a:tblPr firstRow="1" bandRow="1">
                <a:tableStyleId>{5940675A-B579-460E-94D1-54222C63F5DA}</a:tableStyleId>
              </a:tblPr>
              <a:tblGrid>
                <a:gridCol w="6713984">
                  <a:extLst>
                    <a:ext uri="{9D8B030D-6E8A-4147-A177-3AD203B41FA5}">
                      <a16:colId xmlns:a16="http://schemas.microsoft.com/office/drawing/2014/main" val="1310683037"/>
                    </a:ext>
                  </a:extLst>
                </a:gridCol>
              </a:tblGrid>
              <a:tr h="428343">
                <a:tc>
                  <a:txBody>
                    <a:bodyPr/>
                    <a:lstStyle/>
                    <a:p>
                      <a:pPr>
                        <a:spcBef>
                          <a:spcPts val="0"/>
                        </a:spcBef>
                        <a:spcAft>
                          <a:spcPts val="600"/>
                        </a:spcAft>
                      </a:pPr>
                      <a:r>
                        <a:rPr lang="el-GR" sz="2400" b="1" dirty="0">
                          <a:solidFill>
                            <a:srgbClr val="46666D"/>
                          </a:solidFill>
                          <a:effectLst/>
                        </a:rPr>
                        <a:t>Στρατηγικές</a:t>
                      </a:r>
                      <a:endParaRPr lang="el-GR" sz="2400" b="1" dirty="0">
                        <a:solidFill>
                          <a:srgbClr val="46666D"/>
                        </a:solidFill>
                      </a:endParaRPr>
                    </a:p>
                  </a:txBody>
                  <a:tcPr>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1072878345"/>
                  </a:ext>
                </a:extLst>
              </a:tr>
              <a:tr h="620677">
                <a:tc>
                  <a:txBody>
                    <a:bodyPr/>
                    <a:lstStyle/>
                    <a:p>
                      <a:pPr>
                        <a:spcBef>
                          <a:spcPts val="0"/>
                        </a:spcBef>
                        <a:spcAft>
                          <a:spcPts val="600"/>
                        </a:spcAft>
                      </a:pPr>
                      <a:r>
                        <a:rPr lang="el-GR" sz="2400" dirty="0">
                          <a:solidFill>
                            <a:srgbClr val="46666D"/>
                          </a:solidFill>
                          <a:effectLst/>
                        </a:rPr>
                        <a:t>Σ1. Ο εκπαιδευτικός καλεί τους μαθητές να ανακαλέσουν γνώσεις κι εμπειρίες</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2002053355"/>
                  </a:ext>
                </a:extLst>
              </a:tr>
              <a:tr h="370840">
                <a:tc>
                  <a:txBody>
                    <a:bodyPr/>
                    <a:lstStyle/>
                    <a:p>
                      <a:pPr>
                        <a:spcBef>
                          <a:spcPts val="0"/>
                        </a:spcBef>
                        <a:spcAft>
                          <a:spcPts val="600"/>
                        </a:spcAft>
                      </a:pPr>
                      <a:r>
                        <a:rPr lang="el-GR" sz="2400" dirty="0">
                          <a:solidFill>
                            <a:srgbClr val="46666D"/>
                          </a:solidFill>
                          <a:effectLst/>
                        </a:rPr>
                        <a:t>Σ2. Ο εκπαιδευτικός καλεί τους μαθητές να εκφράσουν τις απόψεις τους </a:t>
                      </a:r>
                      <a:endParaRPr lang="el-GR" sz="2400" dirty="0">
                        <a:solidFill>
                          <a:srgbClr val="46666D"/>
                        </a:solidFill>
                        <a:effectLst/>
                        <a:latin typeface="Calibri" panose="020F0502020204030204" pitchFamily="34" charset="0"/>
                      </a:endParaRP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1877489520"/>
                  </a:ext>
                </a:extLst>
              </a:tr>
              <a:tr h="370840">
                <a:tc>
                  <a:txBody>
                    <a:bodyPr/>
                    <a:lstStyle/>
                    <a:p>
                      <a:pPr>
                        <a:spcBef>
                          <a:spcPts val="0"/>
                        </a:spcBef>
                        <a:spcAft>
                          <a:spcPts val="600"/>
                        </a:spcAft>
                      </a:pPr>
                      <a:r>
                        <a:rPr lang="el-GR" sz="2400" dirty="0">
                          <a:solidFill>
                            <a:srgbClr val="46666D"/>
                          </a:solidFill>
                          <a:effectLst/>
                        </a:rPr>
                        <a:t>Σ3. Ο εκπαιδευτικός καλεί τους μαθητές να αντιληφθούν την επιστημονική άποψη </a:t>
                      </a:r>
                      <a:endParaRPr lang="el-GR" sz="2400" dirty="0">
                        <a:solidFill>
                          <a:srgbClr val="46666D"/>
                        </a:solidFill>
                        <a:effectLst/>
                        <a:latin typeface="Calibri" panose="020F0502020204030204" pitchFamily="34" charset="0"/>
                      </a:endParaRP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2237528925"/>
                  </a:ext>
                </a:extLst>
              </a:tr>
              <a:tr h="370840">
                <a:tc>
                  <a:txBody>
                    <a:bodyPr/>
                    <a:lstStyle/>
                    <a:p>
                      <a:pPr>
                        <a:spcBef>
                          <a:spcPts val="0"/>
                        </a:spcBef>
                        <a:spcAft>
                          <a:spcPts val="600"/>
                        </a:spcAft>
                      </a:pPr>
                      <a:r>
                        <a:rPr lang="el-GR" sz="2400" dirty="0">
                          <a:solidFill>
                            <a:srgbClr val="46666D"/>
                          </a:solidFill>
                          <a:effectLst/>
                        </a:rPr>
                        <a:t>Σ4. Ο εκπαιδευτικός καλεί τους μαθητές να συσχετίσουν παρατηρήσεις μεταξύ τους </a:t>
                      </a:r>
                      <a:endParaRPr lang="el-GR" sz="2400" dirty="0">
                        <a:solidFill>
                          <a:srgbClr val="46666D"/>
                        </a:solidFill>
                        <a:effectLst/>
                        <a:latin typeface="Calibri" panose="020F0502020204030204" pitchFamily="34" charset="0"/>
                      </a:endParaRP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1653030048"/>
                  </a:ext>
                </a:extLst>
              </a:tr>
              <a:tr h="370840">
                <a:tc>
                  <a:txBody>
                    <a:bodyPr/>
                    <a:lstStyle/>
                    <a:p>
                      <a:pPr>
                        <a:spcBef>
                          <a:spcPts val="0"/>
                        </a:spcBef>
                        <a:spcAft>
                          <a:spcPts val="600"/>
                        </a:spcAft>
                      </a:pPr>
                      <a:r>
                        <a:rPr lang="el-GR" sz="2400" dirty="0">
                          <a:solidFill>
                            <a:srgbClr val="46666D"/>
                          </a:solidFill>
                          <a:effectLst/>
                        </a:rPr>
                        <a:t>Σ5. Ο εκπαιδευτικός καλεί τους μαθητές να προβλέψουν/ελέγξουν τις προβλέψεις τους </a:t>
                      </a:r>
                      <a:endParaRPr lang="el-GR" sz="2400" dirty="0">
                        <a:solidFill>
                          <a:srgbClr val="46666D"/>
                        </a:solidFill>
                        <a:effectLst/>
                        <a:latin typeface="Calibri" panose="020F0502020204030204" pitchFamily="34" charset="0"/>
                      </a:endParaRP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2436720214"/>
                  </a:ext>
                </a:extLst>
              </a:tr>
              <a:tr h="370840">
                <a:tc>
                  <a:txBody>
                    <a:bodyPr/>
                    <a:lstStyle/>
                    <a:p>
                      <a:pPr>
                        <a:spcBef>
                          <a:spcPts val="0"/>
                        </a:spcBef>
                        <a:spcAft>
                          <a:spcPts val="600"/>
                        </a:spcAft>
                      </a:pPr>
                      <a:r>
                        <a:rPr lang="el-GR" sz="2400" dirty="0">
                          <a:solidFill>
                            <a:srgbClr val="46666D"/>
                          </a:solidFill>
                          <a:effectLst/>
                        </a:rPr>
                        <a:t>Σ6. Ο εκπαιδευτικός καλεί τους μαθητές να σχεδιάσουν και να εκτελέσουν ένα πείραμα </a:t>
                      </a:r>
                      <a:endParaRPr lang="el-GR" sz="2400" dirty="0">
                        <a:solidFill>
                          <a:srgbClr val="46666D"/>
                        </a:solidFill>
                        <a:effectLst/>
                        <a:latin typeface="Calibri" panose="020F0502020204030204" pitchFamily="34" charset="0"/>
                      </a:endParaRP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273181226"/>
                  </a:ext>
                </a:extLst>
              </a:tr>
              <a:tr h="370840">
                <a:tc>
                  <a:txBody>
                    <a:bodyPr/>
                    <a:lstStyle/>
                    <a:p>
                      <a:pPr>
                        <a:spcBef>
                          <a:spcPts val="0"/>
                        </a:spcBef>
                        <a:spcAft>
                          <a:spcPts val="600"/>
                        </a:spcAft>
                      </a:pPr>
                      <a:r>
                        <a:rPr lang="el-GR" sz="2400" dirty="0">
                          <a:solidFill>
                            <a:srgbClr val="46666D"/>
                          </a:solidFill>
                          <a:effectLst/>
                        </a:rPr>
                        <a:t>Σ7. Ο εκπαιδευτικός καλεί τους μαθητές να συζητήσουν τα πειραματικά αποτελέσματα </a:t>
                      </a:r>
                      <a:endParaRPr lang="el-GR" sz="2400" dirty="0">
                        <a:solidFill>
                          <a:srgbClr val="46666D"/>
                        </a:solidFill>
                        <a:effectLst/>
                        <a:latin typeface="Calibri" panose="020F0502020204030204" pitchFamily="34" charset="0"/>
                      </a:endParaRP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3761339339"/>
                  </a:ext>
                </a:extLst>
              </a:tr>
              <a:tr h="370840">
                <a:tc>
                  <a:txBody>
                    <a:bodyPr/>
                    <a:lstStyle/>
                    <a:p>
                      <a:pPr>
                        <a:spcBef>
                          <a:spcPts val="0"/>
                        </a:spcBef>
                        <a:spcAft>
                          <a:spcPts val="600"/>
                        </a:spcAft>
                      </a:pPr>
                      <a:r>
                        <a:rPr lang="el-GR" sz="2400" dirty="0">
                          <a:solidFill>
                            <a:srgbClr val="46666D"/>
                          </a:solidFill>
                          <a:effectLst/>
                        </a:rPr>
                        <a:t>Σ8. Ο εκπαιδευτικός καλεί τους μαθητές να αξιολογήσουν τα αποτελέσματα της μάθησής τους </a:t>
                      </a:r>
                      <a:endParaRPr lang="el-GR" sz="2400" dirty="0">
                        <a:solidFill>
                          <a:srgbClr val="46666D"/>
                        </a:solidFill>
                        <a:effectLst/>
                        <a:latin typeface="Calibri" panose="020F0502020204030204" pitchFamily="34" charset="0"/>
                      </a:endParaRP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4276208797"/>
                  </a:ext>
                </a:extLst>
              </a:tr>
            </a:tbl>
          </a:graphicData>
        </a:graphic>
      </p:graphicFrame>
      <p:sp>
        <p:nvSpPr>
          <p:cNvPr id="12" name="TextBox 11">
            <a:extLst>
              <a:ext uri="{FF2B5EF4-FFF2-40B4-BE49-F238E27FC236}">
                <a16:creationId xmlns:a16="http://schemas.microsoft.com/office/drawing/2014/main" id="{81073D86-DFAF-E2A1-939F-F69AC59C39AE}"/>
              </a:ext>
            </a:extLst>
          </p:cNvPr>
          <p:cNvSpPr txBox="1"/>
          <p:nvPr/>
        </p:nvSpPr>
        <p:spPr>
          <a:xfrm>
            <a:off x="-138075" y="5430183"/>
            <a:ext cx="4203586"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i="1" u="none" strike="noStrike" cap="none" normalizeH="0" baseline="0" dirty="0">
                <a:ln>
                  <a:noFill/>
                </a:ln>
                <a:solidFill>
                  <a:schemeClr val="accent2"/>
                </a:solidFill>
                <a:effectLst/>
              </a:rPr>
              <a:t>Ομάδα δραστηριοτήτων με κοινό τρόπο επεξεργασίας πληροφοριών</a:t>
            </a:r>
            <a:endParaRPr kumimoji="0" lang="el-GR" sz="2400" b="0" i="1" u="none" strike="noStrike" cap="none" normalizeH="0" baseline="0" dirty="0">
              <a:ln>
                <a:noFill/>
              </a:ln>
              <a:solidFill>
                <a:schemeClr val="accent2"/>
              </a:solidFill>
              <a:effectLst/>
              <a:latin typeface="Arial" charset="0"/>
            </a:endParaRPr>
          </a:p>
        </p:txBody>
      </p:sp>
    </p:spTree>
    <p:extLst>
      <p:ext uri="{BB962C8B-B14F-4D97-AF65-F5344CB8AC3E}">
        <p14:creationId xmlns:p14="http://schemas.microsoft.com/office/powerpoint/2010/main" val="906221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32E4E085-0012-EB4A-E634-D8E1B42CABE9}"/>
              </a:ext>
            </a:extLst>
          </p:cNvPr>
          <p:cNvSpPr>
            <a:spLocks noGrp="1"/>
          </p:cNvSpPr>
          <p:nvPr>
            <p:ph type="sldNum" sz="quarter" idx="12"/>
          </p:nvPr>
        </p:nvSpPr>
        <p:spPr/>
        <p:txBody>
          <a:bodyPr/>
          <a:lstStyle/>
          <a:p>
            <a:fld id="{B8C852D5-9053-6B46-82D8-E6AA6EC3EFAB}" type="slidenum">
              <a:rPr lang="el-GR" smtClean="0"/>
              <a:t>35</a:t>
            </a:fld>
            <a:endParaRPr lang="el-GR"/>
          </a:p>
        </p:txBody>
      </p:sp>
      <p:sp>
        <p:nvSpPr>
          <p:cNvPr id="5" name="Rectangle 3">
            <a:extLst>
              <a:ext uri="{FF2B5EF4-FFF2-40B4-BE49-F238E27FC236}">
                <a16:creationId xmlns:a16="http://schemas.microsoft.com/office/drawing/2014/main" id="{BBF27274-F4A0-FEC9-E7CE-0C54215F065F}"/>
              </a:ext>
            </a:extLst>
          </p:cNvPr>
          <p:cNvSpPr txBox="1">
            <a:spLocks noChangeArrowheads="1"/>
          </p:cNvSpPr>
          <p:nvPr/>
        </p:nvSpPr>
        <p:spPr>
          <a:xfrm>
            <a:off x="537123" y="1480237"/>
            <a:ext cx="2968077" cy="1545227"/>
          </a:xfrm>
          <a:prstGeom prst="rect">
            <a:avLst/>
          </a:prstGeom>
          <a:solidFill>
            <a:schemeClr val="accent2"/>
          </a:solid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4000" dirty="0">
                <a:solidFill>
                  <a:schemeClr val="bg1"/>
                </a:solidFill>
                <a:effectLst/>
                <a:latin typeface="Calibri" panose="020F0502020204030204" pitchFamily="34" charset="0"/>
              </a:rPr>
              <a:t>Αρχές αντίδρασης</a:t>
            </a:r>
            <a:endParaRPr kumimoji="0" lang="el-GR" sz="3600" b="0" i="0" u="none" strike="noStrike" kern="1200" cap="none" spc="0" normalizeH="0" baseline="0" noProof="0" dirty="0">
              <a:ln>
                <a:noFill/>
              </a:ln>
              <a:solidFill>
                <a:schemeClr val="bg1"/>
              </a:solidFill>
              <a:effectLst/>
              <a:uLnTx/>
              <a:uFillTx/>
              <a:ea typeface="+mn-ea"/>
              <a:cs typeface="Arial" charset="0"/>
            </a:endParaRPr>
          </a:p>
        </p:txBody>
      </p:sp>
      <p:sp>
        <p:nvSpPr>
          <p:cNvPr id="6" name="Δεξιό άγκιστρο 5">
            <a:extLst>
              <a:ext uri="{FF2B5EF4-FFF2-40B4-BE49-F238E27FC236}">
                <a16:creationId xmlns:a16="http://schemas.microsoft.com/office/drawing/2014/main" id="{D6D50B98-9BC0-70EF-EBFE-881DB1442D15}"/>
              </a:ext>
            </a:extLst>
          </p:cNvPr>
          <p:cNvSpPr/>
          <p:nvPr/>
        </p:nvSpPr>
        <p:spPr>
          <a:xfrm rot="5400000">
            <a:off x="1628775" y="2482438"/>
            <a:ext cx="669891" cy="2455690"/>
          </a:xfrm>
          <a:prstGeom prst="rightBrace">
            <a:avLst/>
          </a:prstGeom>
          <a:ln w="76200">
            <a:solidFill>
              <a:srgbClr val="4666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Rectangle 3">
            <a:extLst>
              <a:ext uri="{FF2B5EF4-FFF2-40B4-BE49-F238E27FC236}">
                <a16:creationId xmlns:a16="http://schemas.microsoft.com/office/drawing/2014/main" id="{F67D1EB6-AD39-CFF3-1ACB-C4DEAE58F7CD}"/>
              </a:ext>
            </a:extLst>
          </p:cNvPr>
          <p:cNvSpPr txBox="1">
            <a:spLocks noChangeArrowheads="1"/>
          </p:cNvSpPr>
          <p:nvPr/>
        </p:nvSpPr>
        <p:spPr>
          <a:xfrm>
            <a:off x="537124" y="4147949"/>
            <a:ext cx="2808705" cy="772614"/>
          </a:xfrm>
          <a:prstGeom prst="rect">
            <a:avLst/>
          </a:prstGeom>
          <a:no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3600" b="1" i="0" u="none" strike="noStrike" kern="1200" cap="none" spc="0" normalizeH="0" baseline="0" noProof="0" dirty="0">
                <a:ln>
                  <a:noFill/>
                </a:ln>
                <a:solidFill>
                  <a:srgbClr val="46666D"/>
                </a:solidFill>
                <a:effectLst/>
                <a:uLnTx/>
                <a:uFillTx/>
                <a:ea typeface="+mn-ea"/>
                <a:cs typeface="Arial" charset="0"/>
              </a:rPr>
              <a:t>Μέθοδος</a:t>
            </a:r>
          </a:p>
        </p:txBody>
      </p:sp>
      <p:sp>
        <p:nvSpPr>
          <p:cNvPr id="8" name="Rectangle 3">
            <a:extLst>
              <a:ext uri="{FF2B5EF4-FFF2-40B4-BE49-F238E27FC236}">
                <a16:creationId xmlns:a16="http://schemas.microsoft.com/office/drawing/2014/main" id="{66569CAC-F683-3D0D-C11E-4D41F0AFAD7F}"/>
              </a:ext>
            </a:extLst>
          </p:cNvPr>
          <p:cNvSpPr txBox="1">
            <a:spLocks noChangeArrowheads="1"/>
          </p:cNvSpPr>
          <p:nvPr/>
        </p:nvSpPr>
        <p:spPr>
          <a:xfrm>
            <a:off x="537123" y="4741908"/>
            <a:ext cx="2808705" cy="772614"/>
          </a:xfrm>
          <a:prstGeom prst="rect">
            <a:avLst/>
          </a:prstGeom>
          <a:noFill/>
        </p:spPr>
        <p:txBody>
          <a:bodyPr anchor="ct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l-GR" sz="3200" dirty="0">
                <a:solidFill>
                  <a:schemeClr val="accent2"/>
                </a:solidFill>
                <a:cs typeface="Arial" charset="0"/>
              </a:rPr>
              <a:t>Πώς</a:t>
            </a:r>
            <a:r>
              <a:rPr kumimoji="0" lang="el-GR" sz="3200" i="0" u="none" strike="noStrike" kern="1200" cap="none" spc="0" normalizeH="0" baseline="0" noProof="0" dirty="0">
                <a:ln>
                  <a:noFill/>
                </a:ln>
                <a:solidFill>
                  <a:schemeClr val="accent2"/>
                </a:solidFill>
                <a:effectLst/>
                <a:uLnTx/>
                <a:uFillTx/>
                <a:ea typeface="+mn-ea"/>
                <a:cs typeface="Arial" charset="0"/>
              </a:rPr>
              <a:t> διδάσκω;</a:t>
            </a:r>
            <a:endParaRPr lang="el-GR" sz="3200" dirty="0">
              <a:solidFill>
                <a:schemeClr val="accent2"/>
              </a:solidFill>
              <a:cs typeface="Arial" charset="0"/>
            </a:endParaRPr>
          </a:p>
        </p:txBody>
      </p:sp>
      <p:graphicFrame>
        <p:nvGraphicFramePr>
          <p:cNvPr id="3" name="Πίνακας 10">
            <a:extLst>
              <a:ext uri="{FF2B5EF4-FFF2-40B4-BE49-F238E27FC236}">
                <a16:creationId xmlns:a16="http://schemas.microsoft.com/office/drawing/2014/main" id="{FED2B7E2-0312-5003-AC64-69A33D6F4488}"/>
              </a:ext>
            </a:extLst>
          </p:cNvPr>
          <p:cNvGraphicFramePr>
            <a:graphicFrameLocks noGrp="1"/>
          </p:cNvGraphicFramePr>
          <p:nvPr>
            <p:extLst>
              <p:ext uri="{D42A27DB-BD31-4B8C-83A1-F6EECF244321}">
                <p14:modId xmlns:p14="http://schemas.microsoft.com/office/powerpoint/2010/main" val="3321523382"/>
              </p:ext>
            </p:extLst>
          </p:nvPr>
        </p:nvGraphicFramePr>
        <p:xfrm>
          <a:off x="3796348" y="340449"/>
          <a:ext cx="7858527" cy="6069775"/>
        </p:xfrm>
        <a:graphic>
          <a:graphicData uri="http://schemas.openxmlformats.org/drawingml/2006/table">
            <a:tbl>
              <a:tblPr firstRow="1" bandRow="1">
                <a:tableStyleId>{5940675A-B579-460E-94D1-54222C63F5DA}</a:tableStyleId>
              </a:tblPr>
              <a:tblGrid>
                <a:gridCol w="7858527">
                  <a:extLst>
                    <a:ext uri="{9D8B030D-6E8A-4147-A177-3AD203B41FA5}">
                      <a16:colId xmlns:a16="http://schemas.microsoft.com/office/drawing/2014/main" val="1310683037"/>
                    </a:ext>
                  </a:extLst>
                </a:gridCol>
              </a:tblGrid>
              <a:tr h="428343">
                <a:tc>
                  <a:txBody>
                    <a:bodyPr/>
                    <a:lstStyle/>
                    <a:p>
                      <a:pPr>
                        <a:lnSpc>
                          <a:spcPct val="150000"/>
                        </a:lnSpc>
                      </a:pPr>
                      <a:r>
                        <a:rPr lang="el-GR" sz="2400" b="1" dirty="0">
                          <a:solidFill>
                            <a:srgbClr val="46666D"/>
                          </a:solidFill>
                        </a:rPr>
                        <a:t>Αρχές αντίδρασης</a:t>
                      </a:r>
                    </a:p>
                  </a:txBody>
                  <a:tcPr>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1072878345"/>
                  </a:ext>
                </a:extLst>
              </a:tr>
              <a:tr h="370840">
                <a:tc>
                  <a:txBody>
                    <a:bodyPr/>
                    <a:lstStyle/>
                    <a:p>
                      <a:r>
                        <a:rPr lang="el-GR" sz="2400" dirty="0">
                          <a:solidFill>
                            <a:srgbClr val="46666D"/>
                          </a:solidFill>
                          <a:effectLst/>
                          <a:latin typeface="Calibri" panose="020F0502020204030204" pitchFamily="34" charset="0"/>
                        </a:rPr>
                        <a:t>ΑΑ</a:t>
                      </a:r>
                      <a:r>
                        <a:rPr lang="el-GR" sz="2400" baseline="-25000" dirty="0">
                          <a:solidFill>
                            <a:srgbClr val="46666D"/>
                          </a:solidFill>
                          <a:effectLst/>
                          <a:latin typeface="Calibri" panose="020F0502020204030204" pitchFamily="34" charset="0"/>
                        </a:rPr>
                        <a:t>1</a:t>
                      </a:r>
                      <a:r>
                        <a:rPr lang="el-GR" sz="2400" dirty="0">
                          <a:solidFill>
                            <a:srgbClr val="46666D"/>
                          </a:solidFill>
                          <a:effectLst/>
                          <a:latin typeface="Calibri" panose="020F0502020204030204" pitchFamily="34" charset="0"/>
                        </a:rPr>
                        <a:t> Ο εκπαιδευτικός εκφράζει τη συμφωνία του, με τις σωστές και τη διαφωνία του με τις λανθασμένες απαντήσεις των μαθητών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2002053355"/>
                  </a:ext>
                </a:extLst>
              </a:tr>
              <a:tr h="370840">
                <a:tc>
                  <a:txBody>
                    <a:bodyPr/>
                    <a:lstStyle/>
                    <a:p>
                      <a:r>
                        <a:rPr lang="el-GR" sz="2400" dirty="0">
                          <a:solidFill>
                            <a:srgbClr val="46666D"/>
                          </a:solidFill>
                          <a:effectLst/>
                          <a:latin typeface="Calibri" panose="020F0502020204030204" pitchFamily="34" charset="0"/>
                        </a:rPr>
                        <a:t>ΑΑ</a:t>
                      </a:r>
                      <a:r>
                        <a:rPr lang="el-GR" sz="2400" baseline="-25000" dirty="0">
                          <a:solidFill>
                            <a:srgbClr val="46666D"/>
                          </a:solidFill>
                          <a:effectLst/>
                          <a:latin typeface="Calibri" panose="020F0502020204030204" pitchFamily="34" charset="0"/>
                        </a:rPr>
                        <a:t>2</a:t>
                      </a:r>
                      <a:r>
                        <a:rPr lang="el-GR" sz="2400" dirty="0">
                          <a:solidFill>
                            <a:srgbClr val="46666D"/>
                          </a:solidFill>
                          <a:effectLst/>
                          <a:latin typeface="Calibri" panose="020F0502020204030204" pitchFamily="34" charset="0"/>
                        </a:rPr>
                        <a:t> Ο εκπαιδευτικός υπονοεί τη συμφωνία του με τις σωστές απαντήσεις των μαθητών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1877489520"/>
                  </a:ext>
                </a:extLst>
              </a:tr>
              <a:tr h="370840">
                <a:tc>
                  <a:txBody>
                    <a:bodyPr/>
                    <a:lstStyle/>
                    <a:p>
                      <a:r>
                        <a:rPr lang="el-GR" sz="2400" dirty="0">
                          <a:solidFill>
                            <a:srgbClr val="46666D"/>
                          </a:solidFill>
                          <a:effectLst/>
                          <a:latin typeface="Calibri" panose="020F0502020204030204" pitchFamily="34" charset="0"/>
                        </a:rPr>
                        <a:t>ΑΑ</a:t>
                      </a:r>
                      <a:r>
                        <a:rPr lang="el-GR" sz="2400" baseline="-25000" dirty="0">
                          <a:solidFill>
                            <a:srgbClr val="46666D"/>
                          </a:solidFill>
                          <a:effectLst/>
                          <a:latin typeface="Calibri" panose="020F0502020204030204" pitchFamily="34" charset="0"/>
                        </a:rPr>
                        <a:t>3</a:t>
                      </a:r>
                      <a:r>
                        <a:rPr lang="el-GR" sz="2400" dirty="0">
                          <a:solidFill>
                            <a:srgbClr val="46666D"/>
                          </a:solidFill>
                          <a:effectLst/>
                          <a:latin typeface="Calibri" panose="020F0502020204030204" pitchFamily="34" charset="0"/>
                        </a:rPr>
                        <a:t> Ο εκπαιδευτικός κρατά ουδέτερη στάση σε όλες τις απαντήσεις των μαθητών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2237528925"/>
                  </a:ext>
                </a:extLst>
              </a:tr>
              <a:tr h="370840">
                <a:tc>
                  <a:txBody>
                    <a:bodyPr/>
                    <a:lstStyle/>
                    <a:p>
                      <a:r>
                        <a:rPr lang="el-GR" sz="2400" dirty="0">
                          <a:solidFill>
                            <a:srgbClr val="46666D"/>
                          </a:solidFill>
                          <a:effectLst/>
                          <a:latin typeface="Calibri" panose="020F0502020204030204" pitchFamily="34" charset="0"/>
                        </a:rPr>
                        <a:t>ΑΑ</a:t>
                      </a:r>
                      <a:r>
                        <a:rPr lang="el-GR" sz="2400" baseline="-25000" dirty="0">
                          <a:solidFill>
                            <a:srgbClr val="46666D"/>
                          </a:solidFill>
                          <a:effectLst/>
                          <a:latin typeface="Calibri" panose="020F0502020204030204" pitchFamily="34" charset="0"/>
                        </a:rPr>
                        <a:t>4</a:t>
                      </a:r>
                      <a:r>
                        <a:rPr lang="el-GR" sz="2400" dirty="0">
                          <a:solidFill>
                            <a:srgbClr val="46666D"/>
                          </a:solidFill>
                          <a:effectLst/>
                          <a:latin typeface="Calibri" panose="020F0502020204030204" pitchFamily="34" charset="0"/>
                        </a:rPr>
                        <a:t> Ο εκπαιδευτικός δίνει εξηγήσεις όταν οι μαθητές έχουν απορίες ή δεν απαντούν στις ερωτήσεις του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1653030048"/>
                  </a:ext>
                </a:extLst>
              </a:tr>
              <a:tr h="370840">
                <a:tc>
                  <a:txBody>
                    <a:bodyPr/>
                    <a:lstStyle/>
                    <a:p>
                      <a:r>
                        <a:rPr lang="el-GR" sz="2400" dirty="0">
                          <a:solidFill>
                            <a:srgbClr val="46666D"/>
                          </a:solidFill>
                          <a:effectLst/>
                          <a:latin typeface="Calibri" panose="020F0502020204030204" pitchFamily="34" charset="0"/>
                        </a:rPr>
                        <a:t>ΑΑ</a:t>
                      </a:r>
                      <a:r>
                        <a:rPr lang="el-GR" sz="2400" baseline="-25000" dirty="0">
                          <a:solidFill>
                            <a:srgbClr val="46666D"/>
                          </a:solidFill>
                          <a:effectLst/>
                          <a:latin typeface="Calibri" panose="020F0502020204030204" pitchFamily="34" charset="0"/>
                        </a:rPr>
                        <a:t>5</a:t>
                      </a:r>
                      <a:r>
                        <a:rPr lang="el-GR" sz="2400" dirty="0">
                          <a:solidFill>
                            <a:srgbClr val="46666D"/>
                          </a:solidFill>
                          <a:effectLst/>
                          <a:latin typeface="Calibri" panose="020F0502020204030204" pitchFamily="34" charset="0"/>
                        </a:rPr>
                        <a:t> Ο εκπαιδευτικός παραβλέπει τις απαντήσεις των μαθητών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2436720214"/>
                  </a:ext>
                </a:extLst>
              </a:tr>
              <a:tr h="370840">
                <a:tc>
                  <a:txBody>
                    <a:bodyPr/>
                    <a:lstStyle/>
                    <a:p>
                      <a:r>
                        <a:rPr lang="el-GR" sz="2400" dirty="0">
                          <a:solidFill>
                            <a:srgbClr val="46666D"/>
                          </a:solidFill>
                          <a:effectLst/>
                          <a:latin typeface="Calibri" panose="020F0502020204030204" pitchFamily="34" charset="0"/>
                        </a:rPr>
                        <a:t>ΑΑ</a:t>
                      </a:r>
                      <a:r>
                        <a:rPr lang="el-GR" sz="2400" baseline="-25000" dirty="0">
                          <a:solidFill>
                            <a:srgbClr val="46666D"/>
                          </a:solidFill>
                          <a:effectLst/>
                          <a:latin typeface="Calibri" panose="020F0502020204030204" pitchFamily="34" charset="0"/>
                        </a:rPr>
                        <a:t>6</a:t>
                      </a:r>
                      <a:r>
                        <a:rPr lang="el-GR" sz="2400" dirty="0">
                          <a:solidFill>
                            <a:srgbClr val="46666D"/>
                          </a:solidFill>
                          <a:effectLst/>
                          <a:latin typeface="Calibri" panose="020F0502020204030204" pitchFamily="34" charset="0"/>
                        </a:rPr>
                        <a:t> Στις απαντήσεις των μαθητών, ο εκπαιδευτικός ζητά εξηγήσεις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273181226"/>
                  </a:ext>
                </a:extLst>
              </a:tr>
              <a:tr h="370840">
                <a:tc>
                  <a:txBody>
                    <a:bodyPr/>
                    <a:lstStyle/>
                    <a:p>
                      <a:r>
                        <a:rPr lang="el-GR" sz="2400" dirty="0">
                          <a:solidFill>
                            <a:srgbClr val="46666D"/>
                          </a:solidFill>
                          <a:effectLst/>
                          <a:latin typeface="Calibri" panose="020F0502020204030204" pitchFamily="34" charset="0"/>
                        </a:rPr>
                        <a:t>ΑΑ</a:t>
                      </a:r>
                      <a:r>
                        <a:rPr lang="el-GR" sz="2400" baseline="-25000" dirty="0">
                          <a:solidFill>
                            <a:srgbClr val="46666D"/>
                          </a:solidFill>
                          <a:effectLst/>
                          <a:latin typeface="Calibri" panose="020F0502020204030204" pitchFamily="34" charset="0"/>
                        </a:rPr>
                        <a:t>7</a:t>
                      </a:r>
                      <a:r>
                        <a:rPr lang="el-GR" sz="2400" dirty="0">
                          <a:solidFill>
                            <a:srgbClr val="46666D"/>
                          </a:solidFill>
                          <a:effectLst/>
                          <a:latin typeface="Calibri" panose="020F0502020204030204" pitchFamily="34" charset="0"/>
                        </a:rPr>
                        <a:t> Όταν οι μαθητές δίνουν λανθασμένη απάντηση ή έχουν απορίες, ο εκπαιδευτικός προσπαθεί να αναδείξει τη σωστή </a:t>
                      </a:r>
                    </a:p>
                  </a:txBody>
                  <a:tcPr marL="47625" marR="47625" marT="0" marB="0">
                    <a:lnL w="12700" cap="flat" cmpd="sng" algn="ctr">
                      <a:solidFill>
                        <a:srgbClr val="88B39A"/>
                      </a:solidFill>
                      <a:prstDash val="solid"/>
                      <a:round/>
                      <a:headEnd type="none" w="med" len="med"/>
                      <a:tailEnd type="none" w="med" len="med"/>
                    </a:lnL>
                    <a:lnR w="12700" cap="flat" cmpd="sng" algn="ctr">
                      <a:solidFill>
                        <a:srgbClr val="88B39A"/>
                      </a:solidFill>
                      <a:prstDash val="solid"/>
                      <a:round/>
                      <a:headEnd type="none" w="med" len="med"/>
                      <a:tailEnd type="none" w="med" len="med"/>
                    </a:lnR>
                    <a:lnT w="12700" cap="flat" cmpd="sng" algn="ctr">
                      <a:solidFill>
                        <a:srgbClr val="88B39A"/>
                      </a:solidFill>
                      <a:prstDash val="solid"/>
                      <a:round/>
                      <a:headEnd type="none" w="med" len="med"/>
                      <a:tailEnd type="none" w="med" len="med"/>
                    </a:lnT>
                    <a:lnB w="12700" cap="flat" cmpd="sng" algn="ctr">
                      <a:solidFill>
                        <a:srgbClr val="88B39A"/>
                      </a:solidFill>
                      <a:prstDash val="solid"/>
                      <a:round/>
                      <a:headEnd type="none" w="med" len="med"/>
                      <a:tailEnd type="none" w="med" len="med"/>
                    </a:lnB>
                  </a:tcPr>
                </a:tc>
                <a:extLst>
                  <a:ext uri="{0D108BD9-81ED-4DB2-BD59-A6C34878D82A}">
                    <a16:rowId xmlns:a16="http://schemas.microsoft.com/office/drawing/2014/main" val="3761339339"/>
                  </a:ext>
                </a:extLst>
              </a:tr>
            </a:tbl>
          </a:graphicData>
        </a:graphic>
      </p:graphicFrame>
      <p:sp>
        <p:nvSpPr>
          <p:cNvPr id="11" name="TextBox 10">
            <a:extLst>
              <a:ext uri="{FF2B5EF4-FFF2-40B4-BE49-F238E27FC236}">
                <a16:creationId xmlns:a16="http://schemas.microsoft.com/office/drawing/2014/main" id="{C828D848-D1E9-BBF1-BA72-11EF37D52B19}"/>
              </a:ext>
            </a:extLst>
          </p:cNvPr>
          <p:cNvSpPr txBox="1"/>
          <p:nvPr/>
        </p:nvSpPr>
        <p:spPr>
          <a:xfrm>
            <a:off x="245974" y="5430183"/>
            <a:ext cx="3391001" cy="1200329"/>
          </a:xfrm>
          <a:prstGeom prst="rect">
            <a:avLst/>
          </a:prstGeom>
          <a:noFill/>
        </p:spPr>
        <p:txBody>
          <a:bodyPr wrap="square">
            <a:spAutoFit/>
          </a:bodyPr>
          <a:lstStyle/>
          <a:p>
            <a:pPr algn="ctr"/>
            <a:r>
              <a:rPr lang="el-GR" sz="2400" i="1" dirty="0">
                <a:solidFill>
                  <a:schemeClr val="accent2"/>
                </a:solidFill>
              </a:rPr>
              <a:t>Α</a:t>
            </a:r>
            <a:r>
              <a:rPr kumimoji="0" lang="el-GR" sz="2400" i="1" u="none" strike="noStrike" cap="none" normalizeH="0" baseline="0" dirty="0">
                <a:ln>
                  <a:noFill/>
                </a:ln>
                <a:solidFill>
                  <a:schemeClr val="accent2"/>
                </a:solidFill>
                <a:effectLst/>
              </a:rPr>
              <a:t>ντίδραση του εκπαιδευτικού στις απαντήσεις…</a:t>
            </a:r>
            <a:endParaRPr lang="el-GR" sz="2400" i="1" dirty="0">
              <a:solidFill>
                <a:schemeClr val="accent2"/>
              </a:solidFill>
            </a:endParaRPr>
          </a:p>
        </p:txBody>
      </p:sp>
    </p:spTree>
    <p:extLst>
      <p:ext uri="{BB962C8B-B14F-4D97-AF65-F5344CB8AC3E}">
        <p14:creationId xmlns:p14="http://schemas.microsoft.com/office/powerpoint/2010/main" val="2541390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81ADF50D-297C-11F4-7364-63A57CAD40A1}"/>
              </a:ext>
            </a:extLst>
          </p:cNvPr>
          <p:cNvSpPr>
            <a:spLocks noGrp="1"/>
          </p:cNvSpPr>
          <p:nvPr>
            <p:ph type="sldNum" sz="quarter" idx="12"/>
          </p:nvPr>
        </p:nvSpPr>
        <p:spPr/>
        <p:txBody>
          <a:bodyPr/>
          <a:lstStyle/>
          <a:p>
            <a:fld id="{B8C852D5-9053-6B46-82D8-E6AA6EC3EFAB}" type="slidenum">
              <a:rPr lang="el-GR" smtClean="0"/>
              <a:t>36</a:t>
            </a:fld>
            <a:endParaRPr lang="el-GR"/>
          </a:p>
        </p:txBody>
      </p:sp>
      <p:graphicFrame>
        <p:nvGraphicFramePr>
          <p:cNvPr id="5" name="Πίνακας 10">
            <a:extLst>
              <a:ext uri="{FF2B5EF4-FFF2-40B4-BE49-F238E27FC236}">
                <a16:creationId xmlns:a16="http://schemas.microsoft.com/office/drawing/2014/main" id="{0EAD7891-2AA6-25E3-BE39-95AD092056CA}"/>
              </a:ext>
            </a:extLst>
          </p:cNvPr>
          <p:cNvGraphicFramePr>
            <a:graphicFrameLocks noGrp="1"/>
          </p:cNvGraphicFramePr>
          <p:nvPr>
            <p:extLst>
              <p:ext uri="{D42A27DB-BD31-4B8C-83A1-F6EECF244321}">
                <p14:modId xmlns:p14="http://schemas.microsoft.com/office/powerpoint/2010/main" val="3275113231"/>
              </p:ext>
            </p:extLst>
          </p:nvPr>
        </p:nvGraphicFramePr>
        <p:xfrm>
          <a:off x="241717" y="85852"/>
          <a:ext cx="11708565" cy="6773816"/>
        </p:xfrm>
        <a:graphic>
          <a:graphicData uri="http://schemas.openxmlformats.org/drawingml/2006/table">
            <a:tbl>
              <a:tblPr firstRow="1" bandRow="1">
                <a:tableStyleId>{5940675A-B579-460E-94D1-54222C63F5DA}</a:tableStyleId>
              </a:tblPr>
              <a:tblGrid>
                <a:gridCol w="4134799">
                  <a:extLst>
                    <a:ext uri="{9D8B030D-6E8A-4147-A177-3AD203B41FA5}">
                      <a16:colId xmlns:a16="http://schemas.microsoft.com/office/drawing/2014/main" val="1310683037"/>
                    </a:ext>
                  </a:extLst>
                </a:gridCol>
                <a:gridCol w="4454769">
                  <a:extLst>
                    <a:ext uri="{9D8B030D-6E8A-4147-A177-3AD203B41FA5}">
                      <a16:colId xmlns:a16="http://schemas.microsoft.com/office/drawing/2014/main" val="4253489539"/>
                    </a:ext>
                  </a:extLst>
                </a:gridCol>
                <a:gridCol w="3118997">
                  <a:extLst>
                    <a:ext uri="{9D8B030D-6E8A-4147-A177-3AD203B41FA5}">
                      <a16:colId xmlns:a16="http://schemas.microsoft.com/office/drawing/2014/main" val="2651691293"/>
                    </a:ext>
                  </a:extLst>
                </a:gridCol>
              </a:tblGrid>
              <a:tr h="321570">
                <a:tc>
                  <a:txBody>
                    <a:bodyPr/>
                    <a:lstStyle/>
                    <a:p>
                      <a:pPr algn="ctr">
                        <a:spcBef>
                          <a:spcPts val="0"/>
                        </a:spcBef>
                        <a:spcAft>
                          <a:spcPts val="0"/>
                        </a:spcAft>
                      </a:pPr>
                      <a:r>
                        <a:rPr lang="el-GR" sz="1800" b="1" dirty="0">
                          <a:solidFill>
                            <a:srgbClr val="46666D"/>
                          </a:solidFill>
                          <a:effectLst/>
                        </a:rPr>
                        <a:t>Στρατηγικές</a:t>
                      </a:r>
                      <a:endParaRPr lang="el-GR" sz="1800" b="1" dirty="0">
                        <a:solidFill>
                          <a:srgbClr val="46666D"/>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el-GR" sz="1800" b="1" dirty="0">
                          <a:solidFill>
                            <a:srgbClr val="46666D"/>
                          </a:solidFill>
                        </a:rPr>
                        <a:t>Αρχές αντίδρασης</a:t>
                      </a:r>
                      <a:endParaRPr lang="el-GR" sz="1800" b="1" dirty="0">
                        <a:solidFill>
                          <a:srgbClr val="46666D"/>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el-GR" sz="1800" b="1" dirty="0">
                          <a:solidFill>
                            <a:srgbClr val="46666D"/>
                          </a:solidFill>
                          <a:effectLst/>
                        </a:rPr>
                        <a:t>Φάσεις</a:t>
                      </a:r>
                      <a:endParaRPr lang="el-GR" sz="1800" b="1" dirty="0">
                        <a:solidFill>
                          <a:srgbClr val="46666D"/>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2878345"/>
                  </a:ext>
                </a:extLst>
              </a:tr>
              <a:tr h="465960">
                <a:tc>
                  <a:txBody>
                    <a:bodyPr/>
                    <a:lstStyle/>
                    <a:p>
                      <a:pPr>
                        <a:spcBef>
                          <a:spcPts val="0"/>
                        </a:spcBef>
                        <a:spcAft>
                          <a:spcPts val="0"/>
                        </a:spcAft>
                      </a:pPr>
                      <a:r>
                        <a:rPr lang="el-GR" sz="1800" dirty="0">
                          <a:solidFill>
                            <a:srgbClr val="46666D"/>
                          </a:solidFill>
                          <a:effectLst/>
                        </a:rPr>
                        <a:t>Σ1. Ο εκπαιδευτικός καλεί τους μαθητές να ανακαλέσουν γνώσεις κι εμπειρίες</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solidFill>
                            <a:srgbClr val="46666D"/>
                          </a:solidFill>
                          <a:effectLst/>
                        </a:rPr>
                        <a:t>ΑΑ</a:t>
                      </a:r>
                      <a:r>
                        <a:rPr lang="el-GR" sz="1800" baseline="-25000" dirty="0">
                          <a:solidFill>
                            <a:srgbClr val="46666D"/>
                          </a:solidFill>
                          <a:effectLst/>
                        </a:rPr>
                        <a:t>1</a:t>
                      </a:r>
                      <a:r>
                        <a:rPr lang="el-GR" sz="1800" dirty="0">
                          <a:solidFill>
                            <a:srgbClr val="46666D"/>
                          </a:solidFill>
                          <a:effectLst/>
                        </a:rPr>
                        <a:t> Ο εκπαιδευτικός εκφράζει τη συμφωνία του, με τις σωστές και τη διαφωνία του με τις λανθασμένες απαντήσεις των μαθητών </a:t>
                      </a: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l-GR" sz="1800" dirty="0">
                          <a:solidFill>
                            <a:srgbClr val="46666D"/>
                          </a:solidFill>
                          <a:effectLst/>
                        </a:rPr>
                        <a:t>Φ1. Ανάπτυξη προβληματισμού &amp; εξοικείωσης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053355"/>
                  </a:ext>
                </a:extLst>
              </a:tr>
              <a:tr h="324605">
                <a:tc>
                  <a:txBody>
                    <a:bodyPr/>
                    <a:lstStyle/>
                    <a:p>
                      <a:pPr>
                        <a:spcBef>
                          <a:spcPts val="0"/>
                        </a:spcBef>
                        <a:spcAft>
                          <a:spcPts val="0"/>
                        </a:spcAft>
                      </a:pPr>
                      <a:r>
                        <a:rPr lang="el-GR" sz="1800" dirty="0">
                          <a:solidFill>
                            <a:srgbClr val="46666D"/>
                          </a:solidFill>
                          <a:effectLst/>
                        </a:rPr>
                        <a:t>Σ2. Ο εκπαιδευτικός καλεί τους μαθητές να εκφράσουν τις απόψεις τους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l-GR" sz="1800" dirty="0">
                          <a:solidFill>
                            <a:srgbClr val="46666D"/>
                          </a:solidFill>
                          <a:effectLst/>
                        </a:rPr>
                        <a:t>ΑΑ</a:t>
                      </a:r>
                      <a:r>
                        <a:rPr lang="el-GR" sz="1800" baseline="-25000" dirty="0">
                          <a:solidFill>
                            <a:srgbClr val="46666D"/>
                          </a:solidFill>
                          <a:effectLst/>
                        </a:rPr>
                        <a:t>2</a:t>
                      </a:r>
                      <a:r>
                        <a:rPr lang="el-GR" sz="1800" dirty="0">
                          <a:solidFill>
                            <a:srgbClr val="46666D"/>
                          </a:solidFill>
                          <a:effectLst/>
                        </a:rPr>
                        <a:t> Ο εκπαιδευτικός υπονοεί τη συμφωνία του με τις σωστές απαντήσεις των μαθητών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l-GR" sz="1800" dirty="0">
                          <a:solidFill>
                            <a:srgbClr val="46666D"/>
                          </a:solidFill>
                          <a:effectLst/>
                        </a:rPr>
                        <a:t>Φ2. Παρουσίαση νέας γνώσης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7489520"/>
                  </a:ext>
                </a:extLst>
              </a:tr>
              <a:tr h="324605">
                <a:tc>
                  <a:txBody>
                    <a:bodyPr/>
                    <a:lstStyle/>
                    <a:p>
                      <a:pPr>
                        <a:spcBef>
                          <a:spcPts val="0"/>
                        </a:spcBef>
                        <a:spcAft>
                          <a:spcPts val="0"/>
                        </a:spcAft>
                      </a:pPr>
                      <a:r>
                        <a:rPr lang="el-GR" sz="1800" dirty="0">
                          <a:solidFill>
                            <a:srgbClr val="46666D"/>
                          </a:solidFill>
                          <a:effectLst/>
                        </a:rPr>
                        <a:t>Σ3. Ο εκπαιδευτικός καλεί τους μαθητές να αντιληφθούν την επιστημονική άποψη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l-GR" sz="1800" dirty="0">
                          <a:solidFill>
                            <a:srgbClr val="46666D"/>
                          </a:solidFill>
                          <a:effectLst/>
                        </a:rPr>
                        <a:t>ΑΑ</a:t>
                      </a:r>
                      <a:r>
                        <a:rPr lang="el-GR" sz="1800" baseline="-25000" dirty="0">
                          <a:solidFill>
                            <a:srgbClr val="46666D"/>
                          </a:solidFill>
                          <a:effectLst/>
                        </a:rPr>
                        <a:t>3</a:t>
                      </a:r>
                      <a:r>
                        <a:rPr lang="el-GR" sz="1800" dirty="0">
                          <a:solidFill>
                            <a:srgbClr val="46666D"/>
                          </a:solidFill>
                          <a:effectLst/>
                        </a:rPr>
                        <a:t> Ο εκπαιδευτικός κρατά ουδέτερη στάση σε όλες τις απαντήσεις των μαθητών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l-GR" sz="1800" dirty="0">
                          <a:solidFill>
                            <a:srgbClr val="46666D"/>
                          </a:solidFill>
                          <a:effectLst/>
                        </a:rPr>
                        <a:t>Φ3. Επεξεργασία δεδομένων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7528925"/>
                  </a:ext>
                </a:extLst>
              </a:tr>
              <a:tr h="324605">
                <a:tc>
                  <a:txBody>
                    <a:bodyPr/>
                    <a:lstStyle/>
                    <a:p>
                      <a:pPr>
                        <a:spcBef>
                          <a:spcPts val="0"/>
                        </a:spcBef>
                        <a:spcAft>
                          <a:spcPts val="0"/>
                        </a:spcAft>
                      </a:pPr>
                      <a:r>
                        <a:rPr lang="el-GR" sz="1800" dirty="0">
                          <a:solidFill>
                            <a:srgbClr val="46666D"/>
                          </a:solidFill>
                          <a:effectLst/>
                        </a:rPr>
                        <a:t>Σ4. Ο εκπαιδευτικός καλεί τους μαθητές να συσχετίσουν παρατηρήσεις μεταξύ τους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l-GR" sz="1800" dirty="0">
                          <a:solidFill>
                            <a:srgbClr val="46666D"/>
                          </a:solidFill>
                          <a:effectLst/>
                        </a:rPr>
                        <a:t>ΑΑ</a:t>
                      </a:r>
                      <a:r>
                        <a:rPr lang="el-GR" sz="1800" baseline="-25000" dirty="0">
                          <a:solidFill>
                            <a:srgbClr val="46666D"/>
                          </a:solidFill>
                          <a:effectLst/>
                        </a:rPr>
                        <a:t>4</a:t>
                      </a:r>
                      <a:r>
                        <a:rPr lang="el-GR" sz="1800" dirty="0">
                          <a:solidFill>
                            <a:srgbClr val="46666D"/>
                          </a:solidFill>
                          <a:effectLst/>
                        </a:rPr>
                        <a:t> Ο εκπαιδευτικός δίνει εξηγήσεις όταν οι μαθητές έχουν απορίες ή δεν απαντούν στις ερωτήσεις του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l-GR" sz="1800" dirty="0">
                          <a:solidFill>
                            <a:srgbClr val="46666D"/>
                          </a:solidFill>
                          <a:effectLst/>
                        </a:rPr>
                        <a:t>Φ4. Εξαγωγή συμπερασμάτων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3030048"/>
                  </a:ext>
                </a:extLst>
              </a:tr>
              <a:tr h="324605">
                <a:tc>
                  <a:txBody>
                    <a:bodyPr/>
                    <a:lstStyle/>
                    <a:p>
                      <a:pPr>
                        <a:spcBef>
                          <a:spcPts val="0"/>
                        </a:spcBef>
                        <a:spcAft>
                          <a:spcPts val="0"/>
                        </a:spcAft>
                      </a:pPr>
                      <a:r>
                        <a:rPr lang="el-GR" sz="1800" dirty="0">
                          <a:solidFill>
                            <a:srgbClr val="46666D"/>
                          </a:solidFill>
                          <a:effectLst/>
                        </a:rPr>
                        <a:t>Σ5. Ο εκπαιδευτικός καλεί τους μαθητές να προβλέψουν/ελέγξουν τις προβλέψεις τους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l-GR" sz="1800" dirty="0">
                          <a:solidFill>
                            <a:srgbClr val="46666D"/>
                          </a:solidFill>
                          <a:effectLst/>
                        </a:rPr>
                        <a:t>ΑΑ</a:t>
                      </a:r>
                      <a:r>
                        <a:rPr lang="el-GR" sz="1800" baseline="-25000" dirty="0">
                          <a:solidFill>
                            <a:srgbClr val="46666D"/>
                          </a:solidFill>
                          <a:effectLst/>
                        </a:rPr>
                        <a:t>5</a:t>
                      </a:r>
                      <a:r>
                        <a:rPr lang="el-GR" sz="1800" dirty="0">
                          <a:solidFill>
                            <a:srgbClr val="46666D"/>
                          </a:solidFill>
                          <a:effectLst/>
                        </a:rPr>
                        <a:t> Ο εκπαιδευτικός παραβλέπει τις απαντήσεις των μαθητών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l-GR" sz="1800" dirty="0">
                          <a:solidFill>
                            <a:srgbClr val="46666D"/>
                          </a:solidFill>
                          <a:effectLst/>
                        </a:rPr>
                        <a:t>Φ5. Ανάδειξη αρχικών απόψεων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6720214"/>
                  </a:ext>
                </a:extLst>
              </a:tr>
              <a:tr h="324605">
                <a:tc>
                  <a:txBody>
                    <a:bodyPr/>
                    <a:lstStyle/>
                    <a:p>
                      <a:pPr>
                        <a:spcBef>
                          <a:spcPts val="0"/>
                        </a:spcBef>
                        <a:spcAft>
                          <a:spcPts val="0"/>
                        </a:spcAft>
                      </a:pPr>
                      <a:r>
                        <a:rPr lang="el-GR" sz="1800" dirty="0">
                          <a:solidFill>
                            <a:srgbClr val="46666D"/>
                          </a:solidFill>
                          <a:effectLst/>
                        </a:rPr>
                        <a:t>Σ6. Ο εκπαιδευτικός καλεί τους μαθητές να σχεδιάσουν και να εκτελέσουν ένα πείραμα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l-GR" sz="1800" dirty="0">
                          <a:solidFill>
                            <a:srgbClr val="46666D"/>
                          </a:solidFill>
                          <a:effectLst/>
                        </a:rPr>
                        <a:t>ΑΑ</a:t>
                      </a:r>
                      <a:r>
                        <a:rPr lang="el-GR" sz="1800" baseline="-25000" dirty="0">
                          <a:solidFill>
                            <a:srgbClr val="46666D"/>
                          </a:solidFill>
                          <a:effectLst/>
                        </a:rPr>
                        <a:t>6</a:t>
                      </a:r>
                      <a:r>
                        <a:rPr lang="el-GR" sz="1800" dirty="0">
                          <a:solidFill>
                            <a:srgbClr val="46666D"/>
                          </a:solidFill>
                          <a:effectLst/>
                        </a:rPr>
                        <a:t> Στις απαντήσεις των μαθητών, ο εκπαιδευτικός ζητά εξηγήσεις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l-GR" sz="1800" dirty="0">
                          <a:solidFill>
                            <a:srgbClr val="46666D"/>
                          </a:solidFill>
                          <a:effectLst/>
                        </a:rPr>
                        <a:t>Φ6. Δοκιμασία αρχικών απόψεων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181226"/>
                  </a:ext>
                </a:extLst>
              </a:tr>
              <a:tr h="486908">
                <a:tc>
                  <a:txBody>
                    <a:bodyPr/>
                    <a:lstStyle/>
                    <a:p>
                      <a:pPr>
                        <a:spcBef>
                          <a:spcPts val="0"/>
                        </a:spcBef>
                        <a:spcAft>
                          <a:spcPts val="0"/>
                        </a:spcAft>
                      </a:pPr>
                      <a:r>
                        <a:rPr lang="el-GR" sz="1800" dirty="0">
                          <a:solidFill>
                            <a:srgbClr val="46666D"/>
                          </a:solidFill>
                          <a:effectLst/>
                        </a:rPr>
                        <a:t>Σ7. Ο εκπαιδευτικός καλεί τους μαθητές να συζητήσουν τα πειραματικά αποτελέσματα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l-GR" sz="1800" dirty="0">
                          <a:solidFill>
                            <a:srgbClr val="46666D"/>
                          </a:solidFill>
                          <a:effectLst/>
                        </a:rPr>
                        <a:t>ΑΑ</a:t>
                      </a:r>
                      <a:r>
                        <a:rPr lang="el-GR" sz="1800" baseline="-25000" dirty="0">
                          <a:solidFill>
                            <a:srgbClr val="46666D"/>
                          </a:solidFill>
                          <a:effectLst/>
                        </a:rPr>
                        <a:t>7</a:t>
                      </a:r>
                      <a:r>
                        <a:rPr lang="el-GR" sz="1800" dirty="0">
                          <a:solidFill>
                            <a:srgbClr val="46666D"/>
                          </a:solidFill>
                          <a:effectLst/>
                        </a:rPr>
                        <a:t> Όταν οι μαθητές δίνουν λανθασμένη απάντηση ή έχουν απορίες, ο εκπαιδευτικός προσπαθεί να αναδείξει τη σωστή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l-GR" sz="1800" dirty="0">
                          <a:solidFill>
                            <a:srgbClr val="46666D"/>
                          </a:solidFill>
                          <a:effectLst/>
                        </a:rPr>
                        <a:t>Φ7. Εφαρμογή νέας γνώσης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1339339"/>
                  </a:ext>
                </a:extLst>
              </a:tr>
              <a:tr h="324605">
                <a:tc>
                  <a:txBody>
                    <a:bodyPr/>
                    <a:lstStyle/>
                    <a:p>
                      <a:pPr>
                        <a:spcBef>
                          <a:spcPts val="0"/>
                        </a:spcBef>
                        <a:spcAft>
                          <a:spcPts val="0"/>
                        </a:spcAft>
                      </a:pPr>
                      <a:r>
                        <a:rPr lang="el-GR" sz="1800" dirty="0">
                          <a:solidFill>
                            <a:srgbClr val="46666D"/>
                          </a:solidFill>
                          <a:effectLst/>
                        </a:rPr>
                        <a:t>Σ8. Ο εκπαιδευτικός καλεί τους μαθητές να αξιολογήσουν τα αποτελέσματα της μάθησής τους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0"/>
                        </a:spcBef>
                        <a:spcAft>
                          <a:spcPts val="0"/>
                        </a:spcAft>
                      </a:pP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l-GR" sz="1800" dirty="0">
                          <a:solidFill>
                            <a:srgbClr val="46666D"/>
                          </a:solidFill>
                          <a:effectLst/>
                        </a:rPr>
                        <a:t>Φ8. Ανασκόπηση των απόψεων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6208797"/>
                  </a:ext>
                </a:extLst>
              </a:tr>
              <a:tr h="278401">
                <a:tc>
                  <a:txBody>
                    <a:bodyPr/>
                    <a:lstStyle/>
                    <a:p>
                      <a:pPr>
                        <a:spcBef>
                          <a:spcPts val="0"/>
                        </a:spcBef>
                        <a:spcAft>
                          <a:spcPts val="0"/>
                        </a:spcAft>
                      </a:pP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0"/>
                        </a:spcBef>
                        <a:spcAft>
                          <a:spcPts val="0"/>
                        </a:spcAft>
                      </a:pP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l-GR" sz="1800" dirty="0">
                          <a:solidFill>
                            <a:srgbClr val="46666D"/>
                          </a:solidFill>
                          <a:effectLst/>
                        </a:rPr>
                        <a:t>Φ9. Αξιολόγηση νέας γνώσης </a:t>
                      </a:r>
                      <a:endParaRPr lang="el-GR" sz="1800" dirty="0">
                        <a:solidFill>
                          <a:srgbClr val="46666D"/>
                        </a:solidFill>
                        <a:effectLst/>
                        <a:latin typeface="+mn-lt"/>
                      </a:endParaRPr>
                    </a:p>
                  </a:txBody>
                  <a:tcPr marL="47625" marR="4762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1876283"/>
                  </a:ext>
                </a:extLst>
              </a:tr>
            </a:tbl>
          </a:graphicData>
        </a:graphic>
      </p:graphicFrame>
    </p:spTree>
    <p:extLst>
      <p:ext uri="{BB962C8B-B14F-4D97-AF65-F5344CB8AC3E}">
        <p14:creationId xmlns:p14="http://schemas.microsoft.com/office/powerpoint/2010/main" val="3448426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D911CC-E680-4BBC-605E-8AED30338A70}"/>
              </a:ext>
            </a:extLst>
          </p:cNvPr>
          <p:cNvSpPr>
            <a:spLocks noGrp="1"/>
          </p:cNvSpPr>
          <p:nvPr>
            <p:ph type="title"/>
          </p:nvPr>
        </p:nvSpPr>
        <p:spPr/>
        <p:txBody>
          <a:bodyPr>
            <a:normAutofit/>
          </a:bodyPr>
          <a:lstStyle/>
          <a:p>
            <a:r>
              <a:rPr lang="el-GR" sz="4400" b="1" dirty="0">
                <a:solidFill>
                  <a:srgbClr val="46666D"/>
                </a:solidFill>
              </a:rPr>
              <a:t>Τι αναζητούμε να πετύχουμε;</a:t>
            </a:r>
            <a:endParaRPr lang="el-GR" dirty="0">
              <a:solidFill>
                <a:srgbClr val="46666D"/>
              </a:solidFill>
            </a:endParaRPr>
          </a:p>
        </p:txBody>
      </p:sp>
      <p:sp>
        <p:nvSpPr>
          <p:cNvPr id="4" name="Θέση αριθμού διαφάνειας 3">
            <a:extLst>
              <a:ext uri="{FF2B5EF4-FFF2-40B4-BE49-F238E27FC236}">
                <a16:creationId xmlns:a16="http://schemas.microsoft.com/office/drawing/2014/main" id="{0045883E-409E-E57C-E81C-9DB24AC4F36D}"/>
              </a:ext>
            </a:extLst>
          </p:cNvPr>
          <p:cNvSpPr>
            <a:spLocks noGrp="1"/>
          </p:cNvSpPr>
          <p:nvPr>
            <p:ph type="sldNum" sz="quarter" idx="12"/>
          </p:nvPr>
        </p:nvSpPr>
        <p:spPr/>
        <p:txBody>
          <a:bodyPr/>
          <a:lstStyle/>
          <a:p>
            <a:fld id="{B8C852D5-9053-6B46-82D8-E6AA6EC3EFAB}" type="slidenum">
              <a:rPr lang="el-GR" smtClean="0"/>
              <a:t>37</a:t>
            </a:fld>
            <a:endParaRPr lang="el-GR"/>
          </a:p>
        </p:txBody>
      </p:sp>
      <p:sp>
        <p:nvSpPr>
          <p:cNvPr id="5" name="Google Shape;419;p21">
            <a:extLst>
              <a:ext uri="{FF2B5EF4-FFF2-40B4-BE49-F238E27FC236}">
                <a16:creationId xmlns:a16="http://schemas.microsoft.com/office/drawing/2014/main" id="{8BB7EBA8-504C-E618-0EF8-E7AD3F5DB310}"/>
              </a:ext>
            </a:extLst>
          </p:cNvPr>
          <p:cNvSpPr/>
          <p:nvPr/>
        </p:nvSpPr>
        <p:spPr>
          <a:xfrm>
            <a:off x="1119671" y="1424582"/>
            <a:ext cx="9702670" cy="1569620"/>
          </a:xfrm>
          <a:prstGeom prst="rect">
            <a:avLst/>
          </a:prstGeom>
          <a:solidFill>
            <a:srgbClr val="46666D"/>
          </a:solidFill>
          <a:ln w="38100">
            <a:noFill/>
          </a:ln>
        </p:spPr>
        <p:txBody>
          <a:bodyPr spcFirstLastPara="1" wrap="square" lIns="91425" tIns="45700" rIns="91425" bIns="45700" anchor="t" anchorCtr="0">
            <a:spAutoFit/>
          </a:bodyPr>
          <a:lstStyle/>
          <a:p>
            <a:pPr marL="457200" marR="0" lvl="0" indent="-457200" algn="just" rtl="0">
              <a:spcBef>
                <a:spcPts val="0"/>
              </a:spcBef>
              <a:spcAft>
                <a:spcPts val="0"/>
              </a:spcAft>
              <a:buFont typeface="Wingdings" panose="05000000000000000000" pitchFamily="2" charset="2"/>
              <a:buChar char="Ø"/>
            </a:pPr>
            <a:r>
              <a:rPr lang="el-GR" sz="3200" dirty="0">
                <a:solidFill>
                  <a:schemeClr val="bg1"/>
                </a:solidFill>
                <a:latin typeface="Calibri"/>
                <a:ea typeface="Calibri"/>
                <a:cs typeface="Calibri"/>
                <a:sym typeface="Calibri"/>
              </a:rPr>
              <a:t>Σκόπιμα σχεδιάζουμε</a:t>
            </a:r>
          </a:p>
          <a:p>
            <a:pPr marL="457200" marR="0" lvl="0" indent="-457200" algn="just" rtl="0">
              <a:spcBef>
                <a:spcPts val="0"/>
              </a:spcBef>
              <a:spcAft>
                <a:spcPts val="0"/>
              </a:spcAft>
              <a:buFont typeface="Wingdings" panose="05000000000000000000" pitchFamily="2" charset="2"/>
              <a:buChar char="Ø"/>
            </a:pPr>
            <a:r>
              <a:rPr lang="el-GR" sz="3200" dirty="0">
                <a:solidFill>
                  <a:schemeClr val="bg1"/>
                </a:solidFill>
                <a:latin typeface="Calibri"/>
                <a:ea typeface="Calibri"/>
                <a:cs typeface="Calibri"/>
                <a:sym typeface="Calibri"/>
              </a:rPr>
              <a:t>Οδηγούμαστε από συνειδητή, δυναμική, </a:t>
            </a:r>
            <a:r>
              <a:rPr lang="el-GR" sz="3200">
                <a:solidFill>
                  <a:schemeClr val="bg1"/>
                </a:solidFill>
                <a:latin typeface="Calibri"/>
                <a:ea typeface="Calibri"/>
                <a:cs typeface="Calibri"/>
                <a:sym typeface="Calibri"/>
              </a:rPr>
              <a:t>αυτοελεγχόμενη διαδικασία</a:t>
            </a:r>
            <a:endParaRPr lang="el-GR" sz="3200" dirty="0">
              <a:solidFill>
                <a:schemeClr val="bg1"/>
              </a:solidFill>
              <a:latin typeface="Calibri"/>
              <a:ea typeface="Calibri"/>
              <a:cs typeface="Calibri"/>
              <a:sym typeface="Calibri"/>
            </a:endParaRPr>
          </a:p>
        </p:txBody>
      </p:sp>
      <p:sp>
        <p:nvSpPr>
          <p:cNvPr id="6" name="TextBox 5">
            <a:extLst>
              <a:ext uri="{FF2B5EF4-FFF2-40B4-BE49-F238E27FC236}">
                <a16:creationId xmlns:a16="http://schemas.microsoft.com/office/drawing/2014/main" id="{C0DFCBBC-3DF2-BF09-1605-C62D73373BE3}"/>
              </a:ext>
            </a:extLst>
          </p:cNvPr>
          <p:cNvSpPr txBox="1"/>
          <p:nvPr/>
        </p:nvSpPr>
        <p:spPr>
          <a:xfrm>
            <a:off x="1119671" y="3581784"/>
            <a:ext cx="9702671" cy="1077218"/>
          </a:xfrm>
          <a:prstGeom prst="rect">
            <a:avLst/>
          </a:prstGeom>
          <a:solidFill>
            <a:srgbClr val="46666D"/>
          </a:solidFill>
          <a:ln w="38100">
            <a:noFill/>
          </a:ln>
        </p:spPr>
        <p:txBody>
          <a:bodyPr wrap="square">
            <a:spAutoFit/>
          </a:bodyPr>
          <a:lstStyle/>
          <a:p>
            <a:pPr marL="457200" marR="0" lvl="0" indent="-457200" algn="just" rtl="0">
              <a:spcBef>
                <a:spcPts val="0"/>
              </a:spcBef>
              <a:spcAft>
                <a:spcPts val="0"/>
              </a:spcAft>
              <a:buFont typeface="Wingdings" panose="05000000000000000000" pitchFamily="2" charset="2"/>
              <a:buChar char="Ø"/>
            </a:pPr>
            <a:r>
              <a:rPr lang="el-GR" sz="3200" dirty="0">
                <a:solidFill>
                  <a:schemeClr val="bg1"/>
                </a:solidFill>
                <a:latin typeface="Calibri"/>
                <a:ea typeface="Calibri"/>
                <a:cs typeface="Calibri"/>
                <a:sym typeface="Calibri"/>
              </a:rPr>
              <a:t>Πώς υποστηρίζεται αυτή η σκόπιμη διανοητική διαδικασία;</a:t>
            </a:r>
          </a:p>
        </p:txBody>
      </p:sp>
      <p:sp>
        <p:nvSpPr>
          <p:cNvPr id="7" name="TextBox 6">
            <a:extLst>
              <a:ext uri="{FF2B5EF4-FFF2-40B4-BE49-F238E27FC236}">
                <a16:creationId xmlns:a16="http://schemas.microsoft.com/office/drawing/2014/main" id="{ADC05625-FD01-36F1-4FF9-68373AD2ABDB}"/>
              </a:ext>
            </a:extLst>
          </p:cNvPr>
          <p:cNvSpPr txBox="1"/>
          <p:nvPr/>
        </p:nvSpPr>
        <p:spPr>
          <a:xfrm>
            <a:off x="1119671" y="5246584"/>
            <a:ext cx="9702670" cy="954107"/>
          </a:xfrm>
          <a:prstGeom prst="rect">
            <a:avLst/>
          </a:prstGeom>
          <a:solidFill>
            <a:srgbClr val="46666D"/>
          </a:solidFill>
          <a:ln w="38100">
            <a:noFill/>
          </a:ln>
        </p:spPr>
        <p:txBody>
          <a:bodyPr wrap="square">
            <a:spAutoFit/>
          </a:bodyPr>
          <a:lstStyle/>
          <a:p>
            <a:pPr marL="457200" indent="-457200">
              <a:buFont typeface="Wingdings" panose="05000000000000000000" pitchFamily="2" charset="2"/>
              <a:buChar char="Ø"/>
            </a:pPr>
            <a:r>
              <a:rPr lang="el-GR" sz="2800" b="1" dirty="0">
                <a:solidFill>
                  <a:schemeClr val="bg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Γ</a:t>
            </a:r>
            <a:r>
              <a:rPr lang="el-GR" sz="2800" b="1" dirty="0">
                <a:solidFill>
                  <a:schemeClr val="bg1"/>
                </a:solidFill>
                <a:latin typeface="Calibri"/>
                <a:ea typeface="Calibri"/>
                <a:cs typeface="Calibri"/>
                <a:sym typeface="Calibri"/>
              </a:rPr>
              <a:t>νώση ποικίλων πεδίων</a:t>
            </a:r>
            <a:r>
              <a:rPr lang="el-GR" sz="2800" dirty="0">
                <a:solidFill>
                  <a:schemeClr val="bg1"/>
                </a:solidFill>
                <a:latin typeface="Calibri"/>
                <a:ea typeface="Calibri"/>
                <a:cs typeface="Calibri"/>
                <a:sym typeface="Calibri"/>
              </a:rPr>
              <a:t>: Φυσική, Διδακτική, Παιδαγωγική, Γνωστική Ψυχολογία</a:t>
            </a:r>
            <a:endParaRPr lang="en-US" sz="2800" dirty="0">
              <a:solidFill>
                <a:schemeClr val="bg1"/>
              </a:solidFill>
            </a:endParaRPr>
          </a:p>
        </p:txBody>
      </p:sp>
    </p:spTree>
    <p:extLst>
      <p:ext uri="{BB962C8B-B14F-4D97-AF65-F5344CB8AC3E}">
        <p14:creationId xmlns:p14="http://schemas.microsoft.com/office/powerpoint/2010/main" val="11162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E4A6D4-C1F3-3AB8-A53B-BA583A38E09C}"/>
              </a:ext>
            </a:extLst>
          </p:cNvPr>
          <p:cNvSpPr>
            <a:spLocks noGrp="1"/>
          </p:cNvSpPr>
          <p:nvPr>
            <p:ph type="title"/>
          </p:nvPr>
        </p:nvSpPr>
        <p:spPr>
          <a:xfrm>
            <a:off x="838200" y="637777"/>
            <a:ext cx="10515600" cy="814318"/>
          </a:xfrm>
        </p:spPr>
        <p:txBody>
          <a:bodyPr/>
          <a:lstStyle/>
          <a:p>
            <a:r>
              <a:rPr lang="el-GR" dirty="0"/>
              <a:t>Μελέτη</a:t>
            </a:r>
          </a:p>
        </p:txBody>
      </p:sp>
      <p:sp>
        <p:nvSpPr>
          <p:cNvPr id="4" name="Θέση αριθμού διαφάνειας 3">
            <a:extLst>
              <a:ext uri="{FF2B5EF4-FFF2-40B4-BE49-F238E27FC236}">
                <a16:creationId xmlns:a16="http://schemas.microsoft.com/office/drawing/2014/main" id="{A8A81553-0EEB-88DA-2D14-0BE7222EE28F}"/>
              </a:ext>
            </a:extLst>
          </p:cNvPr>
          <p:cNvSpPr>
            <a:spLocks noGrp="1"/>
          </p:cNvSpPr>
          <p:nvPr>
            <p:ph type="sldNum" sz="quarter" idx="12"/>
          </p:nvPr>
        </p:nvSpPr>
        <p:spPr/>
        <p:txBody>
          <a:bodyPr/>
          <a:lstStyle/>
          <a:p>
            <a:fld id="{B8C852D5-9053-6B46-82D8-E6AA6EC3EFAB}" type="slidenum">
              <a:rPr lang="el-GR" smtClean="0"/>
              <a:t>38</a:t>
            </a:fld>
            <a:endParaRPr lang="el-GR"/>
          </a:p>
        </p:txBody>
      </p:sp>
      <p:sp>
        <p:nvSpPr>
          <p:cNvPr id="5" name="TextBox 4">
            <a:extLst>
              <a:ext uri="{FF2B5EF4-FFF2-40B4-BE49-F238E27FC236}">
                <a16:creationId xmlns:a16="http://schemas.microsoft.com/office/drawing/2014/main" id="{0205C3B3-FA1F-2AC1-BAA1-ADDA277AC422}"/>
              </a:ext>
            </a:extLst>
          </p:cNvPr>
          <p:cNvSpPr txBox="1"/>
          <p:nvPr/>
        </p:nvSpPr>
        <p:spPr>
          <a:xfrm>
            <a:off x="648201" y="2059972"/>
            <a:ext cx="11315199" cy="2523768"/>
          </a:xfrm>
          <a:prstGeom prst="rect">
            <a:avLst/>
          </a:prstGeom>
          <a:noFill/>
          <a:ln w="38100">
            <a:noFill/>
          </a:ln>
        </p:spPr>
        <p:txBody>
          <a:bodyPr wrap="square" rtlCol="0">
            <a:spAutoFit/>
          </a:bodyPr>
          <a:lstStyle/>
          <a:p>
            <a:pPr marL="457200" indent="-457200">
              <a:buFont typeface="Arial" panose="020B0604020202020204" pitchFamily="34" charset="0"/>
              <a:buChar char="•"/>
            </a:pPr>
            <a:endParaRPr lang="el-GR" sz="2800" b="1" dirty="0">
              <a:solidFill>
                <a:srgbClr val="46666D"/>
              </a:solidFill>
              <a:effectLst/>
            </a:endParaRPr>
          </a:p>
          <a:p>
            <a:pPr marL="457200" indent="-457200">
              <a:buFont typeface="Arial" panose="020B0604020202020204" pitchFamily="34" charset="0"/>
              <a:buChar char="•"/>
            </a:pPr>
            <a:r>
              <a:rPr lang="el-GR" sz="2800" b="1" dirty="0">
                <a:solidFill>
                  <a:srgbClr val="46666D"/>
                </a:solidFill>
              </a:rPr>
              <a:t>Να μελετήσετε από τις σημειώσεις μέχρι τη σελ. 36</a:t>
            </a:r>
          </a:p>
          <a:p>
            <a:pPr marL="457200" indent="-457200">
              <a:buFont typeface="Arial" panose="020B0604020202020204" pitchFamily="34" charset="0"/>
              <a:buChar char="•"/>
            </a:pPr>
            <a:endParaRPr lang="el-GR" sz="2800" b="1" dirty="0">
              <a:solidFill>
                <a:srgbClr val="46666D"/>
              </a:solidFill>
              <a:effectLst/>
            </a:endParaRPr>
          </a:p>
          <a:p>
            <a:pPr marL="457200" indent="-457200">
              <a:buFont typeface="Arial" panose="020B0604020202020204" pitchFamily="34" charset="0"/>
              <a:buChar char="•"/>
            </a:pPr>
            <a:r>
              <a:rPr lang="el-GR" sz="2800" b="1" dirty="0">
                <a:solidFill>
                  <a:srgbClr val="46666D"/>
                </a:solidFill>
              </a:rPr>
              <a:t>Να καταγράψετε ερωτήματα που σας δημιουργούνται ώστε να τα θέσετε προφορικά και να τα συζητήσουμε στο επόμενο μάθημα</a:t>
            </a:r>
            <a:endParaRPr lang="el-GR" b="1" dirty="0">
              <a:solidFill>
                <a:srgbClr val="46666D"/>
              </a:solidFill>
              <a:effectLst/>
            </a:endParaRPr>
          </a:p>
          <a:p>
            <a:pPr marL="285750" indent="-285750">
              <a:buFont typeface="Arial" panose="020B0604020202020204" pitchFamily="34" charset="0"/>
              <a:buChar char="•"/>
            </a:pPr>
            <a:endParaRPr lang="el-GR" b="1" dirty="0">
              <a:solidFill>
                <a:srgbClr val="46666D"/>
              </a:solidFill>
              <a:effectLst/>
            </a:endParaRPr>
          </a:p>
        </p:txBody>
      </p:sp>
    </p:spTree>
    <p:extLst>
      <p:ext uri="{BB962C8B-B14F-4D97-AF65-F5344CB8AC3E}">
        <p14:creationId xmlns:p14="http://schemas.microsoft.com/office/powerpoint/2010/main" val="2840870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83F1D8-CF15-37CB-B400-F4911AA137DE}"/>
              </a:ext>
            </a:extLst>
          </p:cNvPr>
          <p:cNvSpPr>
            <a:spLocks noGrp="1"/>
          </p:cNvSpPr>
          <p:nvPr>
            <p:ph type="title"/>
          </p:nvPr>
        </p:nvSpPr>
        <p:spPr/>
        <p:txBody>
          <a:bodyPr/>
          <a:lstStyle/>
          <a:p>
            <a:r>
              <a:rPr lang="el-GR" dirty="0"/>
              <a:t>Επικοινωνία</a:t>
            </a:r>
          </a:p>
        </p:txBody>
      </p:sp>
      <p:sp>
        <p:nvSpPr>
          <p:cNvPr id="3" name="Θέση περιεχομένου 2">
            <a:extLst>
              <a:ext uri="{FF2B5EF4-FFF2-40B4-BE49-F238E27FC236}">
                <a16:creationId xmlns:a16="http://schemas.microsoft.com/office/drawing/2014/main" id="{1F32D7F5-A43B-441A-0129-2DBCC1D73860}"/>
              </a:ext>
            </a:extLst>
          </p:cNvPr>
          <p:cNvSpPr>
            <a:spLocks noGrp="1"/>
          </p:cNvSpPr>
          <p:nvPr>
            <p:ph idx="1"/>
          </p:nvPr>
        </p:nvSpPr>
        <p:spPr/>
        <p:txBody>
          <a:bodyPr>
            <a:normAutofit/>
          </a:bodyPr>
          <a:lstStyle/>
          <a:p>
            <a:r>
              <a:rPr lang="en-US" sz="3600" dirty="0"/>
              <a:t>giorgospeikos@gmail.com</a:t>
            </a:r>
            <a:endParaRPr lang="el-GR" sz="3600" dirty="0"/>
          </a:p>
          <a:p>
            <a:endParaRPr lang="en-US" sz="3600" dirty="0"/>
          </a:p>
          <a:p>
            <a:r>
              <a:rPr lang="en-US" sz="3600" dirty="0" err="1"/>
              <a:t>eclass</a:t>
            </a:r>
            <a:endParaRPr lang="el-GR" sz="3600" dirty="0"/>
          </a:p>
          <a:p>
            <a:endParaRPr lang="en-US" sz="3600" dirty="0"/>
          </a:p>
          <a:p>
            <a:r>
              <a:rPr lang="el-GR" sz="3600" dirty="0" err="1"/>
              <a:t>Γραφε</a:t>
            </a:r>
            <a:r>
              <a:rPr lang="en-US" sz="3600" dirty="0" err="1"/>
              <a:t>ί</a:t>
            </a:r>
            <a:r>
              <a:rPr lang="el-GR" sz="3600" dirty="0"/>
              <a:t>ο 204: Παρασκευή 17:45-18:00</a:t>
            </a:r>
          </a:p>
        </p:txBody>
      </p:sp>
      <p:sp>
        <p:nvSpPr>
          <p:cNvPr id="4" name="Θέση αριθμού διαφάνειας 3">
            <a:extLst>
              <a:ext uri="{FF2B5EF4-FFF2-40B4-BE49-F238E27FC236}">
                <a16:creationId xmlns:a16="http://schemas.microsoft.com/office/drawing/2014/main" id="{93D8EC27-734D-0265-473C-EC2D5D335E4A}"/>
              </a:ext>
            </a:extLst>
          </p:cNvPr>
          <p:cNvSpPr>
            <a:spLocks noGrp="1"/>
          </p:cNvSpPr>
          <p:nvPr>
            <p:ph type="sldNum" sz="quarter" idx="12"/>
          </p:nvPr>
        </p:nvSpPr>
        <p:spPr/>
        <p:txBody>
          <a:bodyPr/>
          <a:lstStyle/>
          <a:p>
            <a:fld id="{B8C852D5-9053-6B46-82D8-E6AA6EC3EFAB}" type="slidenum">
              <a:rPr lang="el-GR" smtClean="0"/>
              <a:t>4</a:t>
            </a:fld>
            <a:endParaRPr lang="el-GR"/>
          </a:p>
        </p:txBody>
      </p:sp>
    </p:spTree>
    <p:extLst>
      <p:ext uri="{BB962C8B-B14F-4D97-AF65-F5344CB8AC3E}">
        <p14:creationId xmlns:p14="http://schemas.microsoft.com/office/powerpoint/2010/main" val="164419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8F86C1-CA96-41B1-3A2F-F828ABB465FD}"/>
              </a:ext>
            </a:extLst>
          </p:cNvPr>
          <p:cNvSpPr>
            <a:spLocks noGrp="1"/>
          </p:cNvSpPr>
          <p:nvPr>
            <p:ph type="title"/>
          </p:nvPr>
        </p:nvSpPr>
        <p:spPr/>
        <p:txBody>
          <a:bodyPr/>
          <a:lstStyle/>
          <a:p>
            <a:r>
              <a:rPr lang="el-GR" dirty="0"/>
              <a:t>Πρόγραμμα εξαμήνου</a:t>
            </a:r>
          </a:p>
        </p:txBody>
      </p:sp>
      <p:sp>
        <p:nvSpPr>
          <p:cNvPr id="4" name="Θέση αριθμού διαφάνειας 3">
            <a:extLst>
              <a:ext uri="{FF2B5EF4-FFF2-40B4-BE49-F238E27FC236}">
                <a16:creationId xmlns:a16="http://schemas.microsoft.com/office/drawing/2014/main" id="{40F416B8-5552-0203-5678-2A8FBB6BEDBD}"/>
              </a:ext>
            </a:extLst>
          </p:cNvPr>
          <p:cNvSpPr>
            <a:spLocks noGrp="1"/>
          </p:cNvSpPr>
          <p:nvPr>
            <p:ph type="sldNum" sz="quarter" idx="12"/>
          </p:nvPr>
        </p:nvSpPr>
        <p:spPr/>
        <p:txBody>
          <a:bodyPr/>
          <a:lstStyle/>
          <a:p>
            <a:fld id="{B8C852D5-9053-6B46-82D8-E6AA6EC3EFAB}" type="slidenum">
              <a:rPr lang="el-GR" smtClean="0"/>
              <a:t>5</a:t>
            </a:fld>
            <a:endParaRPr lang="el-GR"/>
          </a:p>
        </p:txBody>
      </p:sp>
      <p:sp>
        <p:nvSpPr>
          <p:cNvPr id="11" name="TextBox 10">
            <a:extLst>
              <a:ext uri="{FF2B5EF4-FFF2-40B4-BE49-F238E27FC236}">
                <a16:creationId xmlns:a16="http://schemas.microsoft.com/office/drawing/2014/main" id="{06EF23D1-1E5D-8AF0-46BD-41DEADAE9423}"/>
              </a:ext>
            </a:extLst>
          </p:cNvPr>
          <p:cNvSpPr txBox="1"/>
          <p:nvPr/>
        </p:nvSpPr>
        <p:spPr>
          <a:xfrm>
            <a:off x="1223962" y="1179444"/>
            <a:ext cx="9744076" cy="5228483"/>
          </a:xfrm>
          <a:prstGeom prst="rect">
            <a:avLst/>
          </a:prstGeom>
          <a:noFill/>
        </p:spPr>
        <p:txBody>
          <a:bodyPr wrap="square" rtlCol="0">
            <a:spAutoFit/>
          </a:bodyPr>
          <a:lstStyle/>
          <a:p>
            <a:pPr marL="457200" indent="-457200">
              <a:lnSpc>
                <a:spcPct val="120000"/>
              </a:lnSpc>
              <a:buSzPct val="90000"/>
              <a:buFont typeface="Arial" panose="020B0604020202020204" pitchFamily="34" charset="0"/>
              <a:buChar char="•"/>
            </a:pPr>
            <a:r>
              <a:rPr lang="el-GR" sz="2800" dirty="0">
                <a:solidFill>
                  <a:srgbClr val="46666D"/>
                </a:solidFill>
              </a:rPr>
              <a:t>Θεωρητικό μέρος-Καμία απουσία </a:t>
            </a:r>
          </a:p>
          <a:p>
            <a:pPr marL="457200" indent="-457200">
              <a:lnSpc>
                <a:spcPct val="120000"/>
              </a:lnSpc>
              <a:buSzPct val="90000"/>
              <a:buFont typeface="Arial" panose="020B0604020202020204" pitchFamily="34" charset="0"/>
              <a:buChar char="•"/>
            </a:pPr>
            <a:r>
              <a:rPr lang="el-GR" sz="2800" dirty="0">
                <a:solidFill>
                  <a:srgbClr val="46666D"/>
                </a:solidFill>
              </a:rPr>
              <a:t>Διδασκαλίες</a:t>
            </a:r>
          </a:p>
          <a:p>
            <a:pPr marL="457200" indent="-457200">
              <a:lnSpc>
                <a:spcPct val="120000"/>
              </a:lnSpc>
              <a:buSzPct val="90000"/>
              <a:buFont typeface="Arial" panose="020B0604020202020204" pitchFamily="34" charset="0"/>
              <a:buChar char="•"/>
            </a:pPr>
            <a:r>
              <a:rPr lang="el-GR" sz="2800" dirty="0">
                <a:solidFill>
                  <a:srgbClr val="46666D"/>
                </a:solidFill>
              </a:rPr>
              <a:t>Βασικά χαρακτηριστικά του μαθήματος</a:t>
            </a:r>
          </a:p>
          <a:p>
            <a:pPr marL="457200" indent="-457200">
              <a:lnSpc>
                <a:spcPct val="120000"/>
              </a:lnSpc>
              <a:buSzPct val="90000"/>
              <a:buFont typeface="Arial" panose="020B0604020202020204" pitchFamily="34" charset="0"/>
              <a:buChar char="•"/>
            </a:pPr>
            <a:r>
              <a:rPr lang="el-GR" sz="2800" dirty="0">
                <a:solidFill>
                  <a:srgbClr val="46666D"/>
                </a:solidFill>
              </a:rPr>
              <a:t>Κριτική συζήτηση</a:t>
            </a:r>
          </a:p>
          <a:p>
            <a:pPr marL="457200" indent="-457200">
              <a:lnSpc>
                <a:spcPct val="120000"/>
              </a:lnSpc>
              <a:buSzPct val="90000"/>
              <a:buFont typeface="Arial" panose="020B0604020202020204" pitchFamily="34" charset="0"/>
              <a:buChar char="•"/>
            </a:pPr>
            <a:r>
              <a:rPr lang="el-GR" sz="2800" dirty="0">
                <a:solidFill>
                  <a:srgbClr val="46666D"/>
                </a:solidFill>
              </a:rPr>
              <a:t>Συνέπεια στα ραντεβού συνεργασίας με τους μέντορες και στο δανεισμό των υλικών</a:t>
            </a:r>
          </a:p>
          <a:p>
            <a:pPr marL="457200" indent="-457200">
              <a:lnSpc>
                <a:spcPct val="120000"/>
              </a:lnSpc>
              <a:buSzPct val="90000"/>
              <a:buFont typeface="Arial" panose="020B0604020202020204" pitchFamily="34" charset="0"/>
              <a:buChar char="•"/>
            </a:pPr>
            <a:r>
              <a:rPr lang="el-GR" sz="2800" dirty="0">
                <a:solidFill>
                  <a:srgbClr val="46666D"/>
                </a:solidFill>
              </a:rPr>
              <a:t>Ονοματεπώνυμο εκπαιδευτικού</a:t>
            </a:r>
          </a:p>
          <a:p>
            <a:pPr marL="457200" indent="-457200">
              <a:lnSpc>
                <a:spcPct val="120000"/>
              </a:lnSpc>
              <a:buSzPct val="90000"/>
              <a:buFont typeface="Arial" panose="020B0604020202020204" pitchFamily="34" charset="0"/>
              <a:buChar char="•"/>
            </a:pPr>
            <a:r>
              <a:rPr lang="el-GR" sz="2800" dirty="0">
                <a:solidFill>
                  <a:srgbClr val="46666D"/>
                </a:solidFill>
              </a:rPr>
              <a:t>Πλαίσιο: αίθουσα, μαθητές</a:t>
            </a:r>
          </a:p>
          <a:p>
            <a:pPr marL="457200" indent="-457200">
              <a:lnSpc>
                <a:spcPct val="120000"/>
              </a:lnSpc>
              <a:buSzPct val="90000"/>
              <a:buFont typeface="Arial" panose="020B0604020202020204" pitchFamily="34" charset="0"/>
              <a:buChar char="•"/>
            </a:pPr>
            <a:r>
              <a:rPr lang="el-GR" sz="2800" dirty="0">
                <a:solidFill>
                  <a:srgbClr val="46666D"/>
                </a:solidFill>
              </a:rPr>
              <a:t>70% διδασκαλία - 30% εξετάσεις</a:t>
            </a:r>
          </a:p>
          <a:p>
            <a:pPr marL="457200" indent="-457200">
              <a:lnSpc>
                <a:spcPct val="120000"/>
              </a:lnSpc>
              <a:buSzPct val="90000"/>
              <a:buFont typeface="Arial" panose="020B0604020202020204" pitchFamily="34" charset="0"/>
              <a:buChar char="•"/>
            </a:pPr>
            <a:r>
              <a:rPr lang="el-GR" sz="2800" dirty="0">
                <a:solidFill>
                  <a:srgbClr val="46666D"/>
                </a:solidFill>
              </a:rPr>
              <a:t>Υποχρεωτική η παρουσία στις εξετάσεις</a:t>
            </a:r>
          </a:p>
        </p:txBody>
      </p:sp>
    </p:spTree>
    <p:extLst>
      <p:ext uri="{BB962C8B-B14F-4D97-AF65-F5344CB8AC3E}">
        <p14:creationId xmlns:p14="http://schemas.microsoft.com/office/powerpoint/2010/main" val="35343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72C941-5CF6-3833-054B-056AA408C1F5}"/>
              </a:ext>
            </a:extLst>
          </p:cNvPr>
          <p:cNvSpPr>
            <a:spLocks noGrp="1"/>
          </p:cNvSpPr>
          <p:nvPr>
            <p:ph type="title"/>
          </p:nvPr>
        </p:nvSpPr>
        <p:spPr>
          <a:xfrm>
            <a:off x="870925" y="222259"/>
            <a:ext cx="10515600" cy="898011"/>
          </a:xfrm>
        </p:spPr>
        <p:txBody>
          <a:bodyPr/>
          <a:lstStyle/>
          <a:p>
            <a:pPr algn="ctr"/>
            <a:r>
              <a:rPr lang="el-GR" dirty="0">
                <a:effectLst/>
                <a:latin typeface="Calibri" panose="020F0502020204030204" pitchFamily="34" charset="0"/>
              </a:rPr>
              <a:t>Ενδεικτική βιβλιογραφία</a:t>
            </a:r>
          </a:p>
        </p:txBody>
      </p:sp>
      <p:sp>
        <p:nvSpPr>
          <p:cNvPr id="4" name="Θέση αριθμού διαφάνειας 3">
            <a:extLst>
              <a:ext uri="{FF2B5EF4-FFF2-40B4-BE49-F238E27FC236}">
                <a16:creationId xmlns:a16="http://schemas.microsoft.com/office/drawing/2014/main" id="{3FB2C883-E19F-331B-4ED0-59C09A4E8D9F}"/>
              </a:ext>
            </a:extLst>
          </p:cNvPr>
          <p:cNvSpPr>
            <a:spLocks noGrp="1"/>
          </p:cNvSpPr>
          <p:nvPr>
            <p:ph type="sldNum" sz="quarter" idx="12"/>
          </p:nvPr>
        </p:nvSpPr>
        <p:spPr/>
        <p:txBody>
          <a:bodyPr/>
          <a:lstStyle/>
          <a:p>
            <a:fld id="{B8C852D5-9053-6B46-82D8-E6AA6EC3EFAB}" type="slidenum">
              <a:rPr lang="el-GR" smtClean="0"/>
              <a:t>6</a:t>
            </a:fld>
            <a:endParaRPr lang="el-GR"/>
          </a:p>
        </p:txBody>
      </p:sp>
      <p:sp>
        <p:nvSpPr>
          <p:cNvPr id="5" name="TextBox 4">
            <a:extLst>
              <a:ext uri="{FF2B5EF4-FFF2-40B4-BE49-F238E27FC236}">
                <a16:creationId xmlns:a16="http://schemas.microsoft.com/office/drawing/2014/main" id="{2A8576B4-705B-7C65-35CD-CEB627F20690}"/>
              </a:ext>
            </a:extLst>
          </p:cNvPr>
          <p:cNvSpPr txBox="1"/>
          <p:nvPr/>
        </p:nvSpPr>
        <p:spPr>
          <a:xfrm>
            <a:off x="6353093" y="2953480"/>
            <a:ext cx="5389418" cy="1569660"/>
          </a:xfrm>
          <a:prstGeom prst="rect">
            <a:avLst/>
          </a:prstGeom>
          <a:noFill/>
        </p:spPr>
        <p:txBody>
          <a:bodyPr wrap="square">
            <a:spAutoFit/>
          </a:bodyPr>
          <a:lstStyle/>
          <a:p>
            <a:r>
              <a:rPr lang="el-GR" sz="2400" dirty="0" err="1">
                <a:solidFill>
                  <a:srgbClr val="46666D"/>
                </a:solidFill>
                <a:effectLst/>
              </a:rPr>
              <a:t>Σπύρτου</a:t>
            </a:r>
            <a:r>
              <a:rPr lang="el-GR" sz="2400" dirty="0">
                <a:solidFill>
                  <a:srgbClr val="46666D"/>
                </a:solidFill>
                <a:effectLst/>
              </a:rPr>
              <a:t>, Α., Μάνου, Λ., Πέικος, Γ., Παπαδοπούλου, Π. (2018). Διερευνώντας τα μυστικά του Νανόκοσμου. Εκδόσεις </a:t>
            </a:r>
            <a:r>
              <a:rPr lang="en" sz="2400" dirty="0">
                <a:solidFill>
                  <a:srgbClr val="46666D"/>
                </a:solidFill>
                <a:effectLst/>
              </a:rPr>
              <a:t>Gutenberg. ISBN: 978-960-01-1935-0 </a:t>
            </a:r>
          </a:p>
        </p:txBody>
      </p:sp>
      <p:pic>
        <p:nvPicPr>
          <p:cNvPr id="3" name="Εικόνα 2">
            <a:extLst>
              <a:ext uri="{FF2B5EF4-FFF2-40B4-BE49-F238E27FC236}">
                <a16:creationId xmlns:a16="http://schemas.microsoft.com/office/drawing/2014/main" id="{1A1EBC51-B160-E087-3F13-FD071CE3CAFC}"/>
              </a:ext>
            </a:extLst>
          </p:cNvPr>
          <p:cNvPicPr>
            <a:picLocks noChangeAspect="1"/>
          </p:cNvPicPr>
          <p:nvPr/>
        </p:nvPicPr>
        <p:blipFill rotWithShape="1">
          <a:blip r:embed="rId2"/>
          <a:srcRect t="3653" b="3653"/>
          <a:stretch/>
        </p:blipFill>
        <p:spPr>
          <a:xfrm>
            <a:off x="1565469" y="1254968"/>
            <a:ext cx="4031864" cy="5283944"/>
          </a:xfrm>
          <a:prstGeom prst="rect">
            <a:avLst/>
          </a:prstGeom>
        </p:spPr>
      </p:pic>
    </p:spTree>
    <p:extLst>
      <p:ext uri="{BB962C8B-B14F-4D97-AF65-F5344CB8AC3E}">
        <p14:creationId xmlns:p14="http://schemas.microsoft.com/office/powerpoint/2010/main" val="51420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72C941-5CF6-3833-054B-056AA408C1F5}"/>
              </a:ext>
            </a:extLst>
          </p:cNvPr>
          <p:cNvSpPr>
            <a:spLocks noGrp="1"/>
          </p:cNvSpPr>
          <p:nvPr>
            <p:ph type="title"/>
          </p:nvPr>
        </p:nvSpPr>
        <p:spPr>
          <a:xfrm>
            <a:off x="870925" y="222259"/>
            <a:ext cx="10515600" cy="898011"/>
          </a:xfrm>
        </p:spPr>
        <p:txBody>
          <a:bodyPr/>
          <a:lstStyle/>
          <a:p>
            <a:pPr algn="ctr"/>
            <a:r>
              <a:rPr lang="el-GR" dirty="0">
                <a:latin typeface="Calibri" panose="020F0502020204030204" pitchFamily="34" charset="0"/>
              </a:rPr>
              <a:t>Σημειώσεις</a:t>
            </a:r>
            <a:endParaRPr lang="el-GR" dirty="0">
              <a:effectLst/>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FB2C883-E19F-331B-4ED0-59C09A4E8D9F}"/>
              </a:ext>
            </a:extLst>
          </p:cNvPr>
          <p:cNvSpPr>
            <a:spLocks noGrp="1"/>
          </p:cNvSpPr>
          <p:nvPr>
            <p:ph type="sldNum" sz="quarter" idx="12"/>
          </p:nvPr>
        </p:nvSpPr>
        <p:spPr/>
        <p:txBody>
          <a:bodyPr/>
          <a:lstStyle/>
          <a:p>
            <a:fld id="{B8C852D5-9053-6B46-82D8-E6AA6EC3EFAB}" type="slidenum">
              <a:rPr lang="el-GR" smtClean="0"/>
              <a:t>7</a:t>
            </a:fld>
            <a:endParaRPr lang="el-GR"/>
          </a:p>
        </p:txBody>
      </p:sp>
      <p:pic>
        <p:nvPicPr>
          <p:cNvPr id="6" name="Εικόνα 5">
            <a:extLst>
              <a:ext uri="{FF2B5EF4-FFF2-40B4-BE49-F238E27FC236}">
                <a16:creationId xmlns:a16="http://schemas.microsoft.com/office/drawing/2014/main" id="{543EDAFF-555C-069A-8398-09968AD01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470" y="1137731"/>
            <a:ext cx="3729951" cy="5167312"/>
          </a:xfrm>
          <a:prstGeom prst="rect">
            <a:avLst/>
          </a:prstGeom>
        </p:spPr>
      </p:pic>
      <p:sp>
        <p:nvSpPr>
          <p:cNvPr id="7" name="TextBox 6">
            <a:extLst>
              <a:ext uri="{FF2B5EF4-FFF2-40B4-BE49-F238E27FC236}">
                <a16:creationId xmlns:a16="http://schemas.microsoft.com/office/drawing/2014/main" id="{28E4F47A-CE16-BCF7-C21D-D3A55EF36565}"/>
              </a:ext>
            </a:extLst>
          </p:cNvPr>
          <p:cNvSpPr txBox="1"/>
          <p:nvPr/>
        </p:nvSpPr>
        <p:spPr>
          <a:xfrm>
            <a:off x="6960096" y="3429000"/>
            <a:ext cx="1453658" cy="584775"/>
          </a:xfrm>
          <a:prstGeom prst="rect">
            <a:avLst/>
          </a:prstGeom>
          <a:noFill/>
        </p:spPr>
        <p:txBody>
          <a:bodyPr wrap="square">
            <a:spAutoFit/>
          </a:bodyPr>
          <a:lstStyle/>
          <a:p>
            <a:r>
              <a:rPr lang="el-GR" sz="3200" dirty="0">
                <a:solidFill>
                  <a:srgbClr val="46666D"/>
                </a:solidFill>
              </a:rPr>
              <a:t>e</a:t>
            </a:r>
            <a:r>
              <a:rPr lang="en-US" sz="3200" dirty="0">
                <a:solidFill>
                  <a:srgbClr val="46666D"/>
                </a:solidFill>
              </a:rPr>
              <a:t>class</a:t>
            </a:r>
            <a:endParaRPr lang="en" sz="3200" dirty="0">
              <a:solidFill>
                <a:srgbClr val="46666D"/>
              </a:solidFill>
              <a:effectLst/>
            </a:endParaRPr>
          </a:p>
        </p:txBody>
      </p:sp>
    </p:spTree>
    <p:extLst>
      <p:ext uri="{BB962C8B-B14F-4D97-AF65-F5344CB8AC3E}">
        <p14:creationId xmlns:p14="http://schemas.microsoft.com/office/powerpoint/2010/main" val="418262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F3B7A8-BFC7-11F5-EE35-88EBC4526DF3}"/>
              </a:ext>
            </a:extLst>
          </p:cNvPr>
          <p:cNvSpPr>
            <a:spLocks noGrp="1"/>
          </p:cNvSpPr>
          <p:nvPr>
            <p:ph type="title"/>
          </p:nvPr>
        </p:nvSpPr>
        <p:spPr/>
        <p:txBody>
          <a:bodyPr>
            <a:normAutofit/>
          </a:bodyPr>
          <a:lstStyle/>
          <a:p>
            <a:r>
              <a:rPr lang="el-GR" dirty="0"/>
              <a:t>ΠΕΡΙΕΧΟΜΕΝΟ ΜΑΘΗΜΑΤΟΣ</a:t>
            </a:r>
          </a:p>
        </p:txBody>
      </p:sp>
      <p:sp>
        <p:nvSpPr>
          <p:cNvPr id="4" name="Θέση αριθμού διαφάνειας 3">
            <a:extLst>
              <a:ext uri="{FF2B5EF4-FFF2-40B4-BE49-F238E27FC236}">
                <a16:creationId xmlns:a16="http://schemas.microsoft.com/office/drawing/2014/main" id="{73479101-6186-7A3F-5334-180E096C9174}"/>
              </a:ext>
            </a:extLst>
          </p:cNvPr>
          <p:cNvSpPr>
            <a:spLocks noGrp="1"/>
          </p:cNvSpPr>
          <p:nvPr>
            <p:ph type="sldNum" sz="quarter" idx="12"/>
          </p:nvPr>
        </p:nvSpPr>
        <p:spPr/>
        <p:txBody>
          <a:bodyPr/>
          <a:lstStyle/>
          <a:p>
            <a:fld id="{B8C852D5-9053-6B46-82D8-E6AA6EC3EFAB}" type="slidenum">
              <a:rPr lang="el-GR" smtClean="0"/>
              <a:t>8</a:t>
            </a:fld>
            <a:endParaRPr lang="el-GR"/>
          </a:p>
        </p:txBody>
      </p:sp>
      <p:sp>
        <p:nvSpPr>
          <p:cNvPr id="7" name="2 - Θέση περιεχομένου">
            <a:extLst>
              <a:ext uri="{FF2B5EF4-FFF2-40B4-BE49-F238E27FC236}">
                <a16:creationId xmlns:a16="http://schemas.microsoft.com/office/drawing/2014/main" id="{FD8B56A0-1AB6-3096-7EA9-F8A69B1E767B}"/>
              </a:ext>
            </a:extLst>
          </p:cNvPr>
          <p:cNvSpPr txBox="1">
            <a:spLocks/>
          </p:cNvSpPr>
          <p:nvPr/>
        </p:nvSpPr>
        <p:spPr>
          <a:xfrm>
            <a:off x="858825" y="1849505"/>
            <a:ext cx="10515600" cy="1037828"/>
          </a:xfrm>
          <a:prstGeom prst="rect">
            <a:avLst/>
          </a:prstGeom>
          <a:solidFill>
            <a:srgbClr val="46666D"/>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noAutofit/>
            <a:scene3d>
              <a:camera prst="orthographicFront"/>
              <a:lightRig rig="soft" dir="t">
                <a:rot lat="0" lon="0" rev="10800000"/>
              </a:lightRig>
            </a:scene3d>
            <a:sp3d>
              <a:bevelT w="27940" h="12700"/>
              <a:contourClr>
                <a:srgbClr val="DDDDDD"/>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itchFamily="2" charset="2"/>
              <a:buChar char="ü"/>
            </a:pPr>
            <a:r>
              <a:rPr lang="el-GR" sz="3200" b="1" spc="150" dirty="0">
                <a:ln w="11430"/>
                <a:solidFill>
                  <a:schemeClr val="bg1"/>
                </a:solidFill>
                <a:effectLst>
                  <a:outerShdw blurRad="25400" algn="tl" rotWithShape="0">
                    <a:srgbClr val="000000">
                      <a:alpha val="43000"/>
                    </a:srgbClr>
                  </a:outerShdw>
                </a:effectLst>
              </a:rPr>
              <a:t>Διδακτικά Μοντέλα στις Φυσικές Επιστήμες</a:t>
            </a:r>
          </a:p>
        </p:txBody>
      </p:sp>
      <p:pic>
        <p:nvPicPr>
          <p:cNvPr id="10" name="Γραφικό 9" descr="Ερωτηματικό">
            <a:extLst>
              <a:ext uri="{FF2B5EF4-FFF2-40B4-BE49-F238E27FC236}">
                <a16:creationId xmlns:a16="http://schemas.microsoft.com/office/drawing/2014/main" id="{90E9AAF2-002F-2FDA-036F-381E9EC6D6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57881" y="3175386"/>
            <a:ext cx="3317488" cy="3317488"/>
          </a:xfrm>
          <a:prstGeom prst="rect">
            <a:avLst/>
          </a:prstGeom>
        </p:spPr>
      </p:pic>
    </p:spTree>
    <p:extLst>
      <p:ext uri="{BB962C8B-B14F-4D97-AF65-F5344CB8AC3E}">
        <p14:creationId xmlns:p14="http://schemas.microsoft.com/office/powerpoint/2010/main" val="144866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832969-50D3-3FA3-2EE7-69FB9831D957}"/>
              </a:ext>
            </a:extLst>
          </p:cNvPr>
          <p:cNvSpPr>
            <a:spLocks noGrp="1"/>
          </p:cNvSpPr>
          <p:nvPr>
            <p:ph type="title"/>
          </p:nvPr>
        </p:nvSpPr>
        <p:spPr>
          <a:xfrm>
            <a:off x="863105" y="422031"/>
            <a:ext cx="10515600" cy="1444234"/>
          </a:xfrm>
        </p:spPr>
        <p:txBody>
          <a:bodyPr>
            <a:noAutofit/>
          </a:bodyPr>
          <a:lstStyle/>
          <a:p>
            <a:r>
              <a:rPr lang="en" sz="3600" dirty="0"/>
              <a:t>T</a:t>
            </a:r>
            <a:r>
              <a:rPr lang="el-GR" sz="3600" dirty="0"/>
              <a:t>ι νόημα έχει για σένα ο όρος </a:t>
            </a:r>
            <a:br>
              <a:rPr lang="el-GR" sz="3600" dirty="0"/>
            </a:br>
            <a:r>
              <a:rPr lang="el-GR" sz="3600" dirty="0"/>
              <a:t>«Διδακτικό Μοντέλο για τις Φυσικές Επιστήμες;»</a:t>
            </a:r>
            <a:br>
              <a:rPr lang="el-GR" sz="3600" dirty="0"/>
            </a:br>
            <a:r>
              <a:rPr lang="el-GR" sz="3600" dirty="0"/>
              <a:t>Δώσε 1-2 παραδείγματα</a:t>
            </a:r>
          </a:p>
        </p:txBody>
      </p:sp>
      <p:sp>
        <p:nvSpPr>
          <p:cNvPr id="4" name="Θέση αριθμού διαφάνειας 3">
            <a:extLst>
              <a:ext uri="{FF2B5EF4-FFF2-40B4-BE49-F238E27FC236}">
                <a16:creationId xmlns:a16="http://schemas.microsoft.com/office/drawing/2014/main" id="{BB4E88DD-A99A-24A2-C62F-E7507E62DE90}"/>
              </a:ext>
            </a:extLst>
          </p:cNvPr>
          <p:cNvSpPr>
            <a:spLocks noGrp="1"/>
          </p:cNvSpPr>
          <p:nvPr>
            <p:ph type="sldNum" sz="quarter" idx="12"/>
          </p:nvPr>
        </p:nvSpPr>
        <p:spPr/>
        <p:txBody>
          <a:bodyPr/>
          <a:lstStyle/>
          <a:p>
            <a:fld id="{B8C852D5-9053-6B46-82D8-E6AA6EC3EFAB}" type="slidenum">
              <a:rPr lang="el-GR" smtClean="0"/>
              <a:t>9</a:t>
            </a:fld>
            <a:endParaRPr lang="el-GR"/>
          </a:p>
        </p:txBody>
      </p:sp>
      <p:pic>
        <p:nvPicPr>
          <p:cNvPr id="5" name="Εικόνα 4">
            <a:extLst>
              <a:ext uri="{FF2B5EF4-FFF2-40B4-BE49-F238E27FC236}">
                <a16:creationId xmlns:a16="http://schemas.microsoft.com/office/drawing/2014/main" id="{891E162D-6E27-49B9-0F53-107385F98302}"/>
              </a:ext>
            </a:extLst>
          </p:cNvPr>
          <p:cNvPicPr>
            <a:picLocks noChangeAspect="1"/>
          </p:cNvPicPr>
          <p:nvPr/>
        </p:nvPicPr>
        <p:blipFill>
          <a:blip r:embed="rId2"/>
          <a:stretch>
            <a:fillRect/>
          </a:stretch>
        </p:blipFill>
        <p:spPr>
          <a:xfrm>
            <a:off x="309862" y="4473620"/>
            <a:ext cx="3348535" cy="841178"/>
          </a:xfrm>
          <a:prstGeom prst="rect">
            <a:avLst/>
          </a:prstGeom>
        </p:spPr>
      </p:pic>
      <p:sp>
        <p:nvSpPr>
          <p:cNvPr id="6" name="TextBox 5">
            <a:extLst>
              <a:ext uri="{FF2B5EF4-FFF2-40B4-BE49-F238E27FC236}">
                <a16:creationId xmlns:a16="http://schemas.microsoft.com/office/drawing/2014/main" id="{E5AE670F-0ED6-75CD-CF15-62E1A2EE7846}"/>
              </a:ext>
            </a:extLst>
          </p:cNvPr>
          <p:cNvSpPr txBox="1"/>
          <p:nvPr/>
        </p:nvSpPr>
        <p:spPr>
          <a:xfrm>
            <a:off x="548053" y="5925031"/>
            <a:ext cx="1436077" cy="307777"/>
          </a:xfrm>
          <a:prstGeom prst="rect">
            <a:avLst/>
          </a:prstGeom>
          <a:noFill/>
        </p:spPr>
        <p:txBody>
          <a:bodyPr wrap="square">
            <a:spAutoFit/>
          </a:bodyPr>
          <a:lstStyle/>
          <a:p>
            <a:r>
              <a:rPr lang="en-US" sz="1400" dirty="0"/>
              <a:t>Voting link</a:t>
            </a:r>
            <a:endParaRPr lang="el-GR" sz="1400" dirty="0"/>
          </a:p>
        </p:txBody>
      </p:sp>
      <p:sp>
        <p:nvSpPr>
          <p:cNvPr id="7" name="TextBox 6">
            <a:extLst>
              <a:ext uri="{FF2B5EF4-FFF2-40B4-BE49-F238E27FC236}">
                <a16:creationId xmlns:a16="http://schemas.microsoft.com/office/drawing/2014/main" id="{ACA96670-B219-A3D9-654D-BA8B35577980}"/>
              </a:ext>
            </a:extLst>
          </p:cNvPr>
          <p:cNvSpPr txBox="1"/>
          <p:nvPr/>
        </p:nvSpPr>
        <p:spPr>
          <a:xfrm>
            <a:off x="4214189" y="5943017"/>
            <a:ext cx="1902436" cy="307777"/>
          </a:xfrm>
          <a:prstGeom prst="rect">
            <a:avLst/>
          </a:prstGeom>
          <a:noFill/>
        </p:spPr>
        <p:txBody>
          <a:bodyPr wrap="square">
            <a:spAutoFit/>
          </a:bodyPr>
          <a:lstStyle/>
          <a:p>
            <a:r>
              <a:rPr lang="en-US" sz="1400" dirty="0"/>
              <a:t>Presentation link</a:t>
            </a:r>
            <a:endParaRPr lang="el-GR" sz="1400" dirty="0"/>
          </a:p>
        </p:txBody>
      </p:sp>
      <p:sp>
        <p:nvSpPr>
          <p:cNvPr id="8" name="TextBox 7">
            <a:extLst>
              <a:ext uri="{FF2B5EF4-FFF2-40B4-BE49-F238E27FC236}">
                <a16:creationId xmlns:a16="http://schemas.microsoft.com/office/drawing/2014/main" id="{D5C4BEFC-4DB7-1F8C-33CE-666DC5F2D800}"/>
              </a:ext>
            </a:extLst>
          </p:cNvPr>
          <p:cNvSpPr txBox="1"/>
          <p:nvPr/>
        </p:nvSpPr>
        <p:spPr>
          <a:xfrm>
            <a:off x="533400" y="5349215"/>
            <a:ext cx="1902436" cy="307777"/>
          </a:xfrm>
          <a:prstGeom prst="rect">
            <a:avLst/>
          </a:prstGeom>
          <a:noFill/>
        </p:spPr>
        <p:txBody>
          <a:bodyPr wrap="square">
            <a:spAutoFit/>
          </a:bodyPr>
          <a:lstStyle/>
          <a:p>
            <a:r>
              <a:rPr lang="en-US" sz="1400" dirty="0"/>
              <a:t>Edit link</a:t>
            </a:r>
            <a:endParaRPr lang="el-GR" sz="1400" dirty="0"/>
          </a:p>
        </p:txBody>
      </p:sp>
      <p:pic>
        <p:nvPicPr>
          <p:cNvPr id="10" name="Εικόνα 9">
            <a:extLst>
              <a:ext uri="{FF2B5EF4-FFF2-40B4-BE49-F238E27FC236}">
                <a16:creationId xmlns:a16="http://schemas.microsoft.com/office/drawing/2014/main" id="{F01DE97F-8B24-5C4F-82B4-AB7AAE111224}"/>
              </a:ext>
            </a:extLst>
          </p:cNvPr>
          <p:cNvPicPr>
            <a:picLocks noChangeAspect="1"/>
          </p:cNvPicPr>
          <p:nvPr/>
        </p:nvPicPr>
        <p:blipFill>
          <a:blip r:embed="rId3"/>
          <a:stretch>
            <a:fillRect/>
          </a:stretch>
        </p:blipFill>
        <p:spPr>
          <a:xfrm>
            <a:off x="3956402" y="1866265"/>
            <a:ext cx="3642457" cy="3642457"/>
          </a:xfrm>
          <a:prstGeom prst="rect">
            <a:avLst/>
          </a:prstGeom>
        </p:spPr>
      </p:pic>
      <p:sp>
        <p:nvSpPr>
          <p:cNvPr id="12" name="TextBox 11">
            <a:extLst>
              <a:ext uri="{FF2B5EF4-FFF2-40B4-BE49-F238E27FC236}">
                <a16:creationId xmlns:a16="http://schemas.microsoft.com/office/drawing/2014/main" id="{D8A9F223-6C52-DE46-0ECA-9FE2866A2040}"/>
              </a:ext>
            </a:extLst>
          </p:cNvPr>
          <p:cNvSpPr txBox="1"/>
          <p:nvPr/>
        </p:nvSpPr>
        <p:spPr>
          <a:xfrm>
            <a:off x="548053" y="6232808"/>
            <a:ext cx="3039209" cy="307777"/>
          </a:xfrm>
          <a:prstGeom prst="rect">
            <a:avLst/>
          </a:prstGeom>
          <a:noFill/>
        </p:spPr>
        <p:txBody>
          <a:bodyPr wrap="square">
            <a:spAutoFit/>
          </a:bodyPr>
          <a:lstStyle/>
          <a:p>
            <a:r>
              <a:rPr lang="el-GR" sz="1400" dirty="0">
                <a:hlinkClick r:id="rId4"/>
              </a:rPr>
              <a:t>https://www.menti.com/alhs8tdh337c</a:t>
            </a:r>
            <a:r>
              <a:rPr lang="el-GR" sz="1400" dirty="0"/>
              <a:t> </a:t>
            </a:r>
          </a:p>
        </p:txBody>
      </p:sp>
      <p:sp>
        <p:nvSpPr>
          <p:cNvPr id="14" name="TextBox 13">
            <a:extLst>
              <a:ext uri="{FF2B5EF4-FFF2-40B4-BE49-F238E27FC236}">
                <a16:creationId xmlns:a16="http://schemas.microsoft.com/office/drawing/2014/main" id="{4CF35E90-8EA0-695B-9F1B-B2B9E15C7BD5}"/>
              </a:ext>
            </a:extLst>
          </p:cNvPr>
          <p:cNvSpPr txBox="1"/>
          <p:nvPr/>
        </p:nvSpPr>
        <p:spPr>
          <a:xfrm>
            <a:off x="533400" y="5634201"/>
            <a:ext cx="8127024" cy="307777"/>
          </a:xfrm>
          <a:prstGeom prst="rect">
            <a:avLst/>
          </a:prstGeom>
          <a:noFill/>
        </p:spPr>
        <p:txBody>
          <a:bodyPr wrap="square">
            <a:spAutoFit/>
          </a:bodyPr>
          <a:lstStyle/>
          <a:p>
            <a:r>
              <a:rPr lang="el-GR" sz="1400" dirty="0">
                <a:hlinkClick r:id="rId5"/>
              </a:rPr>
              <a:t>https://www.mentimeter.com/app/presentation/al97keev3auepjv46kbkse4bfyb8exj7/6s9xov7s2mcs/edit</a:t>
            </a:r>
            <a:r>
              <a:rPr lang="el-GR" sz="1400" dirty="0"/>
              <a:t> </a:t>
            </a:r>
          </a:p>
        </p:txBody>
      </p:sp>
      <p:sp>
        <p:nvSpPr>
          <p:cNvPr id="18" name="TextBox 17">
            <a:extLst>
              <a:ext uri="{FF2B5EF4-FFF2-40B4-BE49-F238E27FC236}">
                <a16:creationId xmlns:a16="http://schemas.microsoft.com/office/drawing/2014/main" id="{B2633338-B6CC-764B-0BEE-EF0A712D01B5}"/>
              </a:ext>
            </a:extLst>
          </p:cNvPr>
          <p:cNvSpPr txBox="1"/>
          <p:nvPr/>
        </p:nvSpPr>
        <p:spPr>
          <a:xfrm>
            <a:off x="4214189" y="6232808"/>
            <a:ext cx="7209692" cy="307777"/>
          </a:xfrm>
          <a:prstGeom prst="rect">
            <a:avLst/>
          </a:prstGeom>
          <a:noFill/>
        </p:spPr>
        <p:txBody>
          <a:bodyPr wrap="square">
            <a:spAutoFit/>
          </a:bodyPr>
          <a:lstStyle/>
          <a:p>
            <a:r>
              <a:rPr lang="el-GR" sz="1400" dirty="0">
                <a:hlinkClick r:id="rId6"/>
              </a:rPr>
              <a:t>https://www.mentimeter.com/app/presentation/al97keev3auepjv46kbkse4bfyb8exj7</a:t>
            </a:r>
            <a:r>
              <a:rPr lang="el-GR" sz="1400" dirty="0"/>
              <a:t> </a:t>
            </a:r>
          </a:p>
        </p:txBody>
      </p:sp>
    </p:spTree>
    <p:extLst>
      <p:ext uri="{BB962C8B-B14F-4D97-AF65-F5344CB8AC3E}">
        <p14:creationId xmlns:p14="http://schemas.microsoft.com/office/powerpoint/2010/main" val="185551476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5268</TotalTime>
  <Words>1970</Words>
  <Application>Microsoft Macintosh PowerPoint</Application>
  <PresentationFormat>Ευρεία οθόνη</PresentationFormat>
  <Paragraphs>323</Paragraphs>
  <Slides>38</Slides>
  <Notes>4</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38</vt:i4>
      </vt:variant>
    </vt:vector>
  </HeadingPairs>
  <TitlesOfParts>
    <vt:vector size="44" baseType="lpstr">
      <vt:lpstr>Arial</vt:lpstr>
      <vt:lpstr>Calibri</vt:lpstr>
      <vt:lpstr>Calibri Light</vt:lpstr>
      <vt:lpstr>Wingdings</vt:lpstr>
      <vt:lpstr>Θέμα του Office</vt:lpstr>
      <vt:lpstr>Διαφάνεια</vt:lpstr>
      <vt:lpstr>Διδακτική των  Φυσικών Επιστημών</vt:lpstr>
      <vt:lpstr>Παρουσίαση του PowerPoint</vt:lpstr>
      <vt:lpstr>Προαπαιτούμενα</vt:lpstr>
      <vt:lpstr>Επικοινωνία</vt:lpstr>
      <vt:lpstr>Πρόγραμμα εξαμήνου</vt:lpstr>
      <vt:lpstr>Ενδεικτική βιβλιογραφία</vt:lpstr>
      <vt:lpstr>Σημειώσεις</vt:lpstr>
      <vt:lpstr>ΠΕΡΙΕΧΟΜΕΝΟ ΜΑΘΗΜΑΤΟΣ</vt:lpstr>
      <vt:lpstr>Tι νόημα έχει για σένα ο όρος  «Διδακτικό Μοντέλο για τις Φυσικές Επιστήμες;» Δώσε 1-2 παραδείγματα</vt:lpstr>
      <vt:lpstr>Δραστηριότητα - συζήτηση</vt:lpstr>
      <vt:lpstr>Παρουσίαση του PowerPoint</vt:lpstr>
      <vt:lpstr>Διδακτικός σχεδιασμός </vt:lpstr>
      <vt:lpstr>Διδακτικό Σενάριο</vt:lpstr>
      <vt:lpstr>Μοντέλο Ωριαίας Διδασκαλίας</vt:lpstr>
      <vt:lpstr>Παρουσίαση του PowerPoint</vt:lpstr>
      <vt:lpstr>Μοντέλο Ωριαίας Διδασκαλίας</vt:lpstr>
      <vt:lpstr>1. Διδακτικό Επεισόδιο</vt:lpstr>
      <vt:lpstr>Παραδείγματα</vt:lpstr>
      <vt:lpstr>3. Στρατηγικές</vt:lpstr>
      <vt:lpstr>Δραστηριότητες</vt:lpstr>
      <vt:lpstr>Στρατηγικές</vt:lpstr>
      <vt:lpstr>2. Στρατηγικές</vt:lpstr>
      <vt:lpstr>3. Φάση</vt:lpstr>
      <vt:lpstr>Παρουσίαση του PowerPoint</vt:lpstr>
      <vt:lpstr>Στρατηγική - Φάση</vt:lpstr>
      <vt:lpstr>3. Σύνταξη των Φάσεων</vt:lpstr>
      <vt:lpstr>Παραδείγματα</vt:lpstr>
      <vt:lpstr>4. Αρχές Αντίδρασης</vt:lpstr>
      <vt:lpstr>Αρχές Αντίδρασης</vt:lpstr>
      <vt:lpstr>ΠΙΝΑΚΑΣ ΑΝΑΛΥΣΗΣ ΩΡΙΑΙΑΣ ΔΙΔΑΣΚΑΛΙΑΣ</vt:lpstr>
      <vt:lpstr>Μοντέλο Ωριαίας Διδασκαλίας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Τι αναζητούμε να πετύχουμε;</vt:lpstr>
      <vt:lpstr>Μελέτη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giorgos peik</dc:creator>
  <cp:lastModifiedBy>giorgos peik</cp:lastModifiedBy>
  <cp:revision>189</cp:revision>
  <dcterms:created xsi:type="dcterms:W3CDTF">2022-09-09T07:22:21Z</dcterms:created>
  <dcterms:modified xsi:type="dcterms:W3CDTF">2023-03-04T10:02:22Z</dcterms:modified>
</cp:coreProperties>
</file>