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301" r:id="rId5"/>
    <p:sldId id="305" r:id="rId6"/>
    <p:sldId id="306" r:id="rId7"/>
    <p:sldId id="257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69" r:id="rId20"/>
    <p:sldId id="271" r:id="rId21"/>
    <p:sldId id="272" r:id="rId22"/>
    <p:sldId id="273" r:id="rId23"/>
    <p:sldId id="275" r:id="rId24"/>
    <p:sldId id="276" r:id="rId25"/>
    <p:sldId id="277" r:id="rId26"/>
    <p:sldId id="278" r:id="rId27"/>
    <p:sldId id="279" r:id="rId28"/>
    <p:sldId id="294" r:id="rId29"/>
    <p:sldId id="280" r:id="rId30"/>
    <p:sldId id="295" r:id="rId31"/>
    <p:sldId id="281" r:id="rId32"/>
    <p:sldId id="282" r:id="rId33"/>
    <p:sldId id="283" r:id="rId34"/>
    <p:sldId id="284" r:id="rId35"/>
    <p:sldId id="291" r:id="rId36"/>
    <p:sldId id="286" r:id="rId37"/>
    <p:sldId id="285" r:id="rId38"/>
    <p:sldId id="287" r:id="rId39"/>
    <p:sldId id="288" r:id="rId40"/>
    <p:sldId id="293" r:id="rId41"/>
    <p:sldId id="289" r:id="rId42"/>
    <p:sldId id="290" r:id="rId43"/>
    <p:sldId id="324" r:id="rId44"/>
    <p:sldId id="325" r:id="rId45"/>
    <p:sldId id="326" r:id="rId46"/>
    <p:sldId id="327" r:id="rId47"/>
    <p:sldId id="318" r:id="rId48"/>
    <p:sldId id="315" r:id="rId49"/>
    <p:sldId id="317" r:id="rId50"/>
    <p:sldId id="319" r:id="rId51"/>
    <p:sldId id="307" r:id="rId52"/>
    <p:sldId id="308" r:id="rId53"/>
    <p:sldId id="311" r:id="rId54"/>
    <p:sldId id="312" r:id="rId55"/>
    <p:sldId id="313" r:id="rId56"/>
    <p:sldId id="320" r:id="rId57"/>
    <p:sldId id="321" r:id="rId58"/>
    <p:sldId id="322" r:id="rId59"/>
    <p:sldId id="323" r:id="rId60"/>
    <p:sldId id="328" r:id="rId61"/>
    <p:sldId id="329" r:id="rId6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5725C-89B7-460F-9A06-9A828F6F23F9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Μαθηματικά 5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35861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350"/>
            <a:ext cx="9501222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7869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l-GR" sz="3600" b="1" dirty="0"/>
              <a:t>Πλευρικά όρια</a:t>
            </a:r>
            <a:r>
              <a:rPr lang="el-GR" sz="1400" dirty="0"/>
              <a:t/>
            </a:r>
            <a:br>
              <a:rPr lang="el-GR" sz="1400" dirty="0"/>
            </a:b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9044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794"/>
            <a:ext cx="9144000" cy="679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410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-18396" y="0"/>
                <a:ext cx="9144000" cy="3397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800" dirty="0"/>
                  <a:t>Ο γενικός τύπος ενός ορίου είναι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l-GR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l-GR" sz="2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l-GR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l-GR" sz="2800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l-GR" sz="2800" i="1">
                                  <a:latin typeface="Cambria Math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l-GR" sz="2800" i="1">
                              <a:latin typeface="Cambria Math"/>
                            </a:rPr>
                            <m:t>𝑓</m:t>
                          </m:r>
                          <m:r>
                            <a:rPr lang="el-GR" sz="2800" i="1">
                              <a:latin typeface="Cambria Math"/>
                            </a:rPr>
                            <m:t>(</m:t>
                          </m:r>
                          <m:r>
                            <a:rPr lang="el-GR" sz="2800" i="1">
                              <a:latin typeface="Cambria Math"/>
                            </a:rPr>
                            <m:t>𝑥</m:t>
                          </m:r>
                          <m:r>
                            <a:rPr lang="el-GR" sz="28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l-GR" sz="2800" dirty="0"/>
              </a:p>
              <a:p>
                <a:r>
                  <a:rPr lang="el-GR" sz="2800" dirty="0"/>
                  <a:t>Το όριο της συνάρτησης </a:t>
                </a:r>
                <a:r>
                  <a:rPr lang="en-US" sz="2800" dirty="0"/>
                  <a:t>f </a:t>
                </a:r>
                <a:r>
                  <a:rPr lang="el-GR" sz="2800" dirty="0"/>
                  <a:t> όταν το </a:t>
                </a:r>
                <a:r>
                  <a:rPr lang="en-US" sz="2800" dirty="0"/>
                  <a:t>x</a:t>
                </a:r>
                <a:r>
                  <a:rPr lang="el-GR" sz="2800" dirty="0"/>
                  <a:t> προσεγγίζει τον αριθμό α</a:t>
                </a:r>
              </a:p>
              <a:p>
                <a:r>
                  <a:rPr lang="el-GR" sz="2800" dirty="0"/>
                  <a:t>Έστω η συνάρτηση που θέλουμε να μελετήσουμε είναι 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l-GR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l-GR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800" dirty="0"/>
                  <a:t>  </a:t>
                </a:r>
                <a:endParaRPr lang="en-US" sz="2800" dirty="0" smtClean="0"/>
              </a:p>
              <a:p>
                <a:r>
                  <a:rPr lang="el-GR" sz="2800" dirty="0" smtClean="0"/>
                  <a:t>και</a:t>
                </a:r>
                <a:r>
                  <a:rPr lang="en-US" sz="2800" dirty="0" smtClean="0"/>
                  <a:t> </a:t>
                </a:r>
                <a:r>
                  <a:rPr lang="el-GR" sz="2800" dirty="0" smtClean="0"/>
                  <a:t>ενδιαφερόμαστε </a:t>
                </a:r>
                <a:r>
                  <a:rPr lang="el-GR" sz="2800" dirty="0"/>
                  <a:t>να υπολογίσουμε το όριο της όταν το </a:t>
                </a:r>
                <a:r>
                  <a:rPr lang="en-US" sz="2800" dirty="0"/>
                  <a:t>x</a:t>
                </a:r>
                <a:r>
                  <a:rPr lang="el-GR" sz="2800" dirty="0"/>
                  <a:t> προσεγγίζει το </a:t>
                </a:r>
                <a:r>
                  <a:rPr lang="el-GR" sz="2800" dirty="0" smtClean="0"/>
                  <a:t>2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l-GR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l-GR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l-GR" sz="2800" i="1">
                                <a:latin typeface="Cambria Math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396" y="0"/>
                <a:ext cx="9144000" cy="3397533"/>
              </a:xfrm>
              <a:prstGeom prst="rect">
                <a:avLst/>
              </a:prstGeom>
              <a:blipFill rotWithShape="1">
                <a:blip r:embed="rId2"/>
                <a:stretch>
                  <a:fillRect l="-1400" t="-1616" r="-800" b="-5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8821237"/>
                  </p:ext>
                </p:extLst>
              </p:nvPr>
            </p:nvGraphicFramePr>
            <p:xfrm>
              <a:off x="-11120" y="4797152"/>
              <a:ext cx="9155120" cy="9814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04240"/>
                    <a:gridCol w="1690176"/>
                    <a:gridCol w="1690176"/>
                    <a:gridCol w="1690176"/>
                    <a:gridCol w="1690176"/>
                    <a:gridCol w="1690176"/>
                  </a:tblGrid>
                  <a:tr h="1841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2,3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2,2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2,08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2,04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2,01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1841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2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l-GR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5,29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4,84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4,3264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4,1616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4,0401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8821237"/>
                  </p:ext>
                </p:extLst>
              </p:nvPr>
            </p:nvGraphicFramePr>
            <p:xfrm>
              <a:off x="-11120" y="4797152"/>
              <a:ext cx="9155120" cy="9814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04240"/>
                    <a:gridCol w="1690176"/>
                    <a:gridCol w="1690176"/>
                    <a:gridCol w="1690176"/>
                    <a:gridCol w="1690176"/>
                    <a:gridCol w="1690176"/>
                  </a:tblGrid>
                  <a:tr h="4907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2,3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2,2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2,08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2,04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2,01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b">
                        <a:blipFill rotWithShape="1">
                          <a:blip r:embed="rId3"/>
                          <a:stretch>
                            <a:fillRect t="-116250" r="-1194828" b="-3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5,29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4,84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4,3264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4,1616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4,0401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Πίνακας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219441"/>
                  </p:ext>
                </p:extLst>
              </p:nvPr>
            </p:nvGraphicFramePr>
            <p:xfrm>
              <a:off x="-18396" y="5905373"/>
              <a:ext cx="9125605" cy="9814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01970"/>
                    <a:gridCol w="1684727"/>
                    <a:gridCol w="1684727"/>
                    <a:gridCol w="1684727"/>
                    <a:gridCol w="1684727"/>
                    <a:gridCol w="1684727"/>
                  </a:tblGrid>
                  <a:tr h="586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1,75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1,88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1,91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1,96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1,99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1841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2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l-GR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3,0625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3,5344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3,6481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3,8416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3,9601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Πίνακας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219441"/>
                  </p:ext>
                </p:extLst>
              </p:nvPr>
            </p:nvGraphicFramePr>
            <p:xfrm>
              <a:off x="-18396" y="5905373"/>
              <a:ext cx="9125605" cy="95262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01970"/>
                    <a:gridCol w="1684727"/>
                    <a:gridCol w="1684727"/>
                    <a:gridCol w="1684727"/>
                    <a:gridCol w="1684727"/>
                    <a:gridCol w="1684727"/>
                  </a:tblGrid>
                  <a:tr h="4618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1,75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1,88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1,91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1,96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1,99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b">
                        <a:blipFill rotWithShape="1">
                          <a:blip r:embed="rId4"/>
                          <a:stretch>
                            <a:fillRect l="-870" t="-110000" r="-1201739" b="-3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3,0625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3,5344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3,6481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3,8416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3,9601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1566" y="3397533"/>
            <a:ext cx="896944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Προσέγγιση σημαίνει ότι επιλέγουμε διαρκώς τιμές που να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πλησιάζουν το 2 είτε ελάχιστα πάνω από το 2 είτε ελάχιστα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κάτω από το 2</a:t>
            </a: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l-G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47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58412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715272" y="62865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11443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l-GR" sz="3600" b="1" dirty="0"/>
              <a:t>Ιδιότητες των ορίων</a:t>
            </a:r>
            <a:r>
              <a:rPr lang="el-GR" sz="1400" dirty="0"/>
              <a:t/>
            </a:r>
            <a:br>
              <a:rPr lang="el-GR" sz="1400" dirty="0"/>
            </a:br>
            <a:endParaRPr lang="el-G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928670"/>
            <a:ext cx="10072758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929882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10001320" cy="75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0" y="2500306"/>
            <a:ext cx="8572528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Λύση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8165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5643570" y="5214950"/>
            <a:ext cx="2857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2</a:t>
            </a:r>
          </a:p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5072066" y="5500702"/>
            <a:ext cx="2143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0" y="2456795"/>
            <a:ext cx="914400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Να βρεθεί το όριο</a:t>
            </a:r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 </a:t>
            </a:r>
            <a:endParaRPr lang="el-G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44624"/>
                <a:ext cx="9144000" cy="6081539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el-GR" dirty="0"/>
                  <a:t>Παρατηρούμε ότι όσο το </a:t>
                </a:r>
                <a:r>
                  <a:rPr lang="en-US" dirty="0"/>
                  <a:t>x </a:t>
                </a:r>
                <a:r>
                  <a:rPr lang="el-GR" dirty="0"/>
                  <a:t>πλησιάζει το 2 το </a:t>
                </a:r>
                <a:r>
                  <a:rPr lang="en-US" dirty="0"/>
                  <a:t>f</a:t>
                </a:r>
                <a:r>
                  <a:rPr lang="el-GR" dirty="0"/>
                  <a:t>(</a:t>
                </a:r>
                <a:r>
                  <a:rPr lang="en-US" dirty="0"/>
                  <a:t>x</a:t>
                </a:r>
                <a:r>
                  <a:rPr lang="el-GR" dirty="0"/>
                  <a:t>) πλησιάζει το 4, </a:t>
                </a:r>
                <a:endParaRPr lang="el-GR" dirty="0" smtClean="0"/>
              </a:p>
              <a:p>
                <a:pPr lvl="1" algn="just"/>
                <a:r>
                  <a:rPr lang="el-GR" b="1" dirty="0" smtClean="0"/>
                  <a:t>ανεξαρτήτως </a:t>
                </a:r>
                <a:r>
                  <a:rPr lang="el-GR" b="1" dirty="0"/>
                  <a:t>με το αν η προσέγγιση γίνεται πάνω ή κάτω από το 2. </a:t>
                </a:r>
                <a:endParaRPr lang="el-GR" b="1" dirty="0" smtClean="0"/>
              </a:p>
              <a:p>
                <a:pPr algn="just"/>
                <a:r>
                  <a:rPr lang="el-GR" dirty="0" smtClean="0"/>
                  <a:t>Συνεπώς</a:t>
                </a:r>
                <a:r>
                  <a:rPr lang="el-GR" dirty="0"/>
                  <a:t>, αισθανόμαστε  σχετικά ασφαλής στο συμπέρασμα ότι το όριο της παραπάνω συνάρτησης είναι 4, καθώς το </a:t>
                </a:r>
                <a:r>
                  <a:rPr lang="en-US" dirty="0"/>
                  <a:t>x </a:t>
                </a:r>
                <a:r>
                  <a:rPr lang="el-GR" dirty="0"/>
                  <a:t>προσεγγίζει το 2.  </a:t>
                </a:r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l-GR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l-GR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l-GR" i="1">
                                <a:latin typeface="Cambria Math"/>
                              </a:rPr>
                              <m:t>𝑥</m:t>
                            </m:r>
                            <m:r>
                              <a:rPr lang="el-GR" i="1">
                                <a:latin typeface="Cambria Math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l-GR" i="1">
                            <a:latin typeface="Cambria Math"/>
                          </a:rPr>
                          <m:t>=4</m:t>
                        </m:r>
                      </m:e>
                    </m:func>
                  </m:oMath>
                </a14:m>
                <a:endParaRPr lang="el-GR" dirty="0"/>
              </a:p>
              <a:p>
                <a:pPr algn="just"/>
                <a:r>
                  <a:rPr lang="el-GR" dirty="0"/>
                  <a:t>Θα μπορούσαμε βέβαια να φτάσουμε στο ίδιο συμπέρασμα αν απλώς αντικαθιστούσαμε το 2 στη συνάρτηση </a:t>
                </a:r>
                <a:r>
                  <a:rPr lang="en-US" dirty="0"/>
                  <a:t>x</a:t>
                </a:r>
                <a:r>
                  <a:rPr lang="el-GR" baseline="30000" dirty="0"/>
                  <a:t>2</a:t>
                </a:r>
                <a:r>
                  <a:rPr lang="el-GR" dirty="0"/>
                  <a:t> , αυτό όμως δεν ισχύει με όλα τα όρια.   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4624"/>
                <a:ext cx="9144000" cy="6081539"/>
              </a:xfrm>
              <a:blipFill rotWithShape="1">
                <a:blip r:embed="rId2"/>
                <a:stretch>
                  <a:fillRect l="-1333" t="-2004" r="-15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5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8165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5643570" y="5214950"/>
            <a:ext cx="2857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2</a:t>
            </a:r>
          </a:p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5072066" y="5500702"/>
            <a:ext cx="2143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44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8165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42978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Δεξιό βέλος"/>
          <p:cNvSpPr/>
          <p:nvPr/>
        </p:nvSpPr>
        <p:spPr>
          <a:xfrm>
            <a:off x="7429520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7826"/>
            <a:ext cx="1474973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786454"/>
            <a:ext cx="1185870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7" y="1214422"/>
            <a:ext cx="10715699" cy="130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001288" cy="285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143768" y="47863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2143108" y="2786058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Δεξιό βέλος"/>
          <p:cNvSpPr/>
          <p:nvPr/>
        </p:nvSpPr>
        <p:spPr>
          <a:xfrm>
            <a:off x="3786182" y="2786058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Δεξιό βέλος"/>
          <p:cNvSpPr/>
          <p:nvPr/>
        </p:nvSpPr>
        <p:spPr>
          <a:xfrm>
            <a:off x="5357818" y="2786058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>
            <a:off x="7072330" y="2786058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714356"/>
            <a:ext cx="98584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500958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727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8001024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421"/>
            <a:ext cx="9144000" cy="360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 txBox="1">
                <a:spLocks/>
              </p:cNvSpPr>
              <p:nvPr/>
            </p:nvSpPr>
            <p:spPr>
              <a:xfrm>
                <a:off x="0" y="3068960"/>
                <a:ext cx="9144000" cy="45259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800" dirty="0" smtClean="0"/>
                  <a:t>Έστω </a:t>
                </a:r>
                <a14:m>
                  <m:oMath xmlns:m="http://schemas.openxmlformats.org/officeDocument/2006/math">
                    <m:r>
                      <a:rPr lang="el-GR" sz="280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l-GR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l-GR" sz="2800" i="1">
                            <a:latin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l-GR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−2)</m:t>
                        </m:r>
                      </m:num>
                      <m:den>
                        <m:r>
                          <a:rPr lang="el-GR" sz="2800" i="1">
                            <a:latin typeface="Cambria Math"/>
                          </a:rPr>
                          <m:t>(</m:t>
                        </m:r>
                        <m:r>
                          <a:rPr lang="el-GR" sz="2800" i="1">
                            <a:latin typeface="Cambria Math"/>
                          </a:rPr>
                          <m:t>𝑥</m:t>
                        </m:r>
                        <m:r>
                          <a:rPr lang="el-GR" sz="2800" i="1">
                            <a:latin typeface="Cambria Math"/>
                          </a:rPr>
                          <m:t>−2)</m:t>
                        </m:r>
                      </m:den>
                    </m:f>
                  </m:oMath>
                </a14:m>
                <a:endParaRPr lang="el-GR" sz="2800" dirty="0"/>
              </a:p>
              <a:p>
                <a:r>
                  <a:rPr lang="en-US" sz="2800" dirty="0"/>
                  <a:t>H </a:t>
                </a:r>
                <a:r>
                  <a:rPr lang="el-GR" sz="2800" dirty="0"/>
                  <a:t>εξίσωση είναι ισοδύναμη με την παρακάτω </a:t>
                </a:r>
              </a:p>
              <a:p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l-GR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l-GR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l-GR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l-GR" sz="2800" i="1">
                                <a:latin typeface="Cambria Math"/>
                              </a:rPr>
                              <m:t>          </m:t>
                            </m:r>
                            <m:r>
                              <a:rPr lang="el-GR" sz="2800" i="1">
                                <a:latin typeface="Cambria Math"/>
                              </a:rPr>
                              <m:t>𝛾𝜄𝛼</m:t>
                            </m:r>
                            <m:r>
                              <a:rPr lang="el-GR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≠2</m:t>
                            </m:r>
                          </m:e>
                          <m:e>
                            <m:r>
                              <a:rPr lang="el-GR" sz="2800" i="1">
                                <a:latin typeface="Cambria Math"/>
                              </a:rPr>
                              <m:t>𝛿𝜀𝜈</m:t>
                            </m:r>
                            <m:r>
                              <a:rPr lang="el-GR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l-GR" sz="2800" i="1">
                                <a:latin typeface="Cambria Math"/>
                              </a:rPr>
                              <m:t>𝜊𝜌𝜄𝜁𝜀𝜏𝛼𝜄</m:t>
                            </m:r>
                            <m:r>
                              <a:rPr lang="el-GR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l-GR" sz="2800" i="1">
                                <a:latin typeface="Cambria Math"/>
                              </a:rPr>
                              <m:t>𝛾𝜄𝛼</m:t>
                            </m:r>
                            <m:r>
                              <a:rPr lang="el-GR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l-GR" sz="2800" i="1">
                                <a:latin typeface="Cambria Math"/>
                              </a:rPr>
                              <m:t>𝜒</m:t>
                            </m:r>
                            <m:r>
                              <a:rPr lang="el-GR" sz="2800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l-GR" sz="2800" dirty="0"/>
              </a:p>
              <a:p>
                <a:r>
                  <a:rPr lang="el-GR" sz="2800" dirty="0"/>
                  <a:t>Οι δυο παραπάνω εξισώσεις είναι ακριβώς ίδιες </a:t>
                </a:r>
              </a:p>
              <a:p>
                <a:r>
                  <a:rPr lang="el-GR" sz="2800" dirty="0"/>
                  <a:t>Παρά το γεγονός ότι η συνάρτηση δεν ορίζεται για </a:t>
                </a:r>
                <a:r>
                  <a:rPr lang="en-US" sz="2800" dirty="0"/>
                  <a:t>x</a:t>
                </a:r>
                <a:r>
                  <a:rPr lang="el-GR" sz="2800" dirty="0"/>
                  <a:t>=2 το όριο υπάρχει </a:t>
                </a:r>
                <a:r>
                  <a:rPr lang="el-GR" sz="2800" dirty="0" smtClean="0"/>
                  <a:t>και προσεγγίζει το 4</a:t>
                </a:r>
                <a:endParaRPr lang="el-GR" sz="28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8960"/>
                <a:ext cx="9144000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1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289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214422"/>
            <a:ext cx="8786842" cy="4911741"/>
          </a:xfrm>
        </p:spPr>
        <p:txBody>
          <a:bodyPr/>
          <a:lstStyle/>
          <a:p>
            <a:r>
              <a:rPr lang="el-GR" dirty="0" smtClean="0"/>
              <a:t>Το πρόσημο τριωνύμου αχ</a:t>
            </a:r>
            <a:r>
              <a:rPr lang="el-GR" baseline="30000" dirty="0" smtClean="0"/>
              <a:t>2</a:t>
            </a:r>
            <a:r>
              <a:rPr lang="el-GR" dirty="0" smtClean="0"/>
              <a:t>+βχ+γ</a:t>
            </a:r>
          </a:p>
          <a:p>
            <a:r>
              <a:rPr lang="el-GR" dirty="0" smtClean="0"/>
              <a:t>Όταν Δ&gt;0 τότε εντός των ριζών είναι </a:t>
            </a:r>
            <a:r>
              <a:rPr lang="el-GR" dirty="0" err="1" smtClean="0"/>
              <a:t>ετερόσημο</a:t>
            </a:r>
            <a:r>
              <a:rPr lang="el-GR" dirty="0" smtClean="0"/>
              <a:t> του α και εκτός των ριζών </a:t>
            </a:r>
            <a:r>
              <a:rPr lang="el-GR" dirty="0" err="1" smtClean="0"/>
              <a:t>ομόσημο</a:t>
            </a:r>
            <a:r>
              <a:rPr lang="el-GR" dirty="0" smtClean="0"/>
              <a:t> του α </a:t>
            </a:r>
          </a:p>
          <a:p>
            <a:r>
              <a:rPr lang="el-GR" dirty="0" smtClean="0"/>
              <a:t> </a:t>
            </a:r>
          </a:p>
          <a:p>
            <a:r>
              <a:rPr lang="el-GR" dirty="0" smtClean="0"/>
              <a:t>Τα διώνυμα της μορφή </a:t>
            </a:r>
            <a:r>
              <a:rPr lang="el-GR" dirty="0" err="1" smtClean="0"/>
              <a:t>αχ+β</a:t>
            </a:r>
            <a:r>
              <a:rPr lang="el-GR" dirty="0" smtClean="0"/>
              <a:t> είναι </a:t>
            </a:r>
            <a:r>
              <a:rPr lang="el-GR" dirty="0" err="1" smtClean="0"/>
              <a:t>ομόσημα</a:t>
            </a:r>
            <a:r>
              <a:rPr lang="el-GR" dirty="0" smtClean="0"/>
              <a:t> του α δεξιά της ρίζας τους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4135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8165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5357818" y="2857496"/>
            <a:ext cx="28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0" name="19 - TextBox"/>
          <p:cNvSpPr txBox="1"/>
          <p:nvPr/>
        </p:nvSpPr>
        <p:spPr>
          <a:xfrm>
            <a:off x="4714876" y="2857496"/>
            <a:ext cx="326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562651"/>
            <a:ext cx="8229600" cy="714222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Να βρεθεί το όριο </a:t>
            </a:r>
            <a:endParaRPr lang="el-G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7864" y="2204864"/>
                <a:ext cx="187220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l</m:t>
                              </m:r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/>
                                </a:rPr>
                                <m:t>i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→3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</a:rPr>
                                <m:t>−9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204864"/>
                <a:ext cx="1872208" cy="901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127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l-GR" i="1"/>
                        </m:ctrlPr>
                      </m:funcPr>
                      <m:fName>
                        <m:limLow>
                          <m:limLowPr>
                            <m:ctrlPr>
                              <a:rPr lang="el-GR" i="1"/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li</m:t>
                            </m:r>
                            <m:r>
                              <a:rPr lang="en-US" i="1"/>
                              <m:t>𝑚</m:t>
                            </m:r>
                          </m:e>
                          <m:lim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→3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i="1"/>
                            </m:ctrlPr>
                          </m:fPr>
                          <m:num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−9</m:t>
                            </m:r>
                          </m:den>
                        </m:f>
                      </m:e>
                    </m:func>
                  </m:oMath>
                </a14:m>
                <a:endParaRPr lang="el-GR" dirty="0"/>
              </a:p>
              <a:p>
                <a:r>
                  <a:rPr lang="el-GR" i="1" dirty="0"/>
                  <a:t> </a:t>
                </a:r>
                <a:endParaRPr lang="el-GR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l-GR" i="1"/>
                        </m:ctrlPr>
                      </m:funcPr>
                      <m:fName>
                        <m:limLow>
                          <m:limLowPr>
                            <m:ctrlPr>
                              <a:rPr lang="el-GR" i="1"/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l-GR"/>
                              <m:t>lim</m:t>
                            </m:r>
                          </m:e>
                          <m:lim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→3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i="1"/>
                            </m:ctrlPr>
                          </m:fPr>
                          <m:num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−9</m:t>
                            </m:r>
                          </m:den>
                        </m:f>
                        <m:r>
                          <a:rPr lang="el-GR" i="1"/>
                          <m:t>=</m:t>
                        </m:r>
                        <m:f>
                          <m:fPr>
                            <m:ctrlPr>
                              <a:rPr lang="el-GR" i="1"/>
                            </m:ctrlPr>
                          </m:fPr>
                          <m:num>
                            <m:r>
                              <a:rPr lang="en-US" i="1"/>
                              <m:t>3−3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i="1"/>
                                </m:ctrlPr>
                              </m:sSupPr>
                              <m:e>
                                <m:r>
                                  <a:rPr lang="en-US" i="1"/>
                                  <m:t>3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−9</m:t>
                            </m:r>
                          </m:den>
                        </m:f>
                      </m:e>
                    </m:func>
                    <m:r>
                      <a:rPr lang="el-GR" i="1"/>
                      <m:t>=</m:t>
                    </m:r>
                    <m:f>
                      <m:fPr>
                        <m:ctrlPr>
                          <a:rPr lang="el-GR" i="1"/>
                        </m:ctrlPr>
                      </m:fPr>
                      <m:num>
                        <m:r>
                          <a:rPr lang="el-GR" i="1"/>
                          <m:t>0</m:t>
                        </m:r>
                      </m:num>
                      <m:den>
                        <m:r>
                          <a:rPr lang="el-GR" i="1"/>
                          <m:t>0</m:t>
                        </m:r>
                      </m:den>
                    </m:f>
                  </m:oMath>
                </a14:m>
                <a:endParaRPr lang="el-GR" dirty="0"/>
              </a:p>
              <a:p>
                <a:endParaRPr lang="el-GR" dirty="0" smtClean="0"/>
              </a:p>
              <a:p>
                <a:r>
                  <a:rPr lang="el-GR" dirty="0" smtClean="0"/>
                  <a:t>Απροσδιοριστία </a:t>
                </a:r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8069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l-GR" i="1"/>
                        </m:ctrlPr>
                      </m:funcPr>
                      <m:fName>
                        <m:limLow>
                          <m:limLowPr>
                            <m:ctrlPr>
                              <a:rPr lang="el-GR" i="1"/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li</m:t>
                            </m:r>
                            <m:r>
                              <a:rPr lang="en-US" i="1"/>
                              <m:t>𝑚</m:t>
                            </m:r>
                          </m:e>
                          <m:lim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→3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i="1"/>
                            </m:ctrlPr>
                          </m:fPr>
                          <m:num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−9</m:t>
                            </m:r>
                          </m:den>
                        </m:f>
                      </m:e>
                    </m:func>
                  </m:oMath>
                </a14:m>
                <a:endParaRPr lang="el-GR" dirty="0"/>
              </a:p>
              <a:p>
                <a:r>
                  <a:rPr lang="el-GR" i="1" dirty="0"/>
                  <a:t> </a:t>
                </a:r>
                <a:endParaRPr lang="el-GR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l-GR" i="1"/>
                        </m:ctrlPr>
                      </m:funcPr>
                      <m:fName>
                        <m:limLow>
                          <m:limLowPr>
                            <m:ctrlPr>
                              <a:rPr lang="el-GR" i="1"/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l-GR"/>
                              <m:t>lim</m:t>
                            </m:r>
                          </m:e>
                          <m:lim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→3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i="1"/>
                            </m:ctrlPr>
                          </m:fPr>
                          <m:num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−9</m:t>
                            </m:r>
                          </m:den>
                        </m:f>
                        <m:r>
                          <a:rPr lang="el-GR" i="1"/>
                          <m:t>=</m:t>
                        </m:r>
                        <m:f>
                          <m:fPr>
                            <m:ctrlPr>
                              <a:rPr lang="el-GR" i="1"/>
                            </m:ctrlPr>
                          </m:fPr>
                          <m:num>
                            <m:r>
                              <a:rPr lang="en-US" i="1"/>
                              <m:t>3−3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i="1"/>
                                </m:ctrlPr>
                              </m:sSupPr>
                              <m:e>
                                <m:r>
                                  <a:rPr lang="en-US" i="1"/>
                                  <m:t>3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−9</m:t>
                            </m:r>
                          </m:den>
                        </m:f>
                      </m:e>
                    </m:func>
                    <m:r>
                      <a:rPr lang="el-GR" i="1"/>
                      <m:t>=</m:t>
                    </m:r>
                    <m:f>
                      <m:fPr>
                        <m:ctrlPr>
                          <a:rPr lang="el-GR" i="1"/>
                        </m:ctrlPr>
                      </m:fPr>
                      <m:num>
                        <m:r>
                          <a:rPr lang="el-GR" i="1"/>
                          <m:t>0</m:t>
                        </m:r>
                      </m:num>
                      <m:den>
                        <m:r>
                          <a:rPr lang="el-GR" i="1"/>
                          <m:t>0</m:t>
                        </m:r>
                      </m:den>
                    </m:f>
                  </m:oMath>
                </a14:m>
                <a:endParaRPr lang="el-GR" dirty="0"/>
              </a:p>
              <a:p>
                <a:endParaRPr lang="el-GR" dirty="0" smtClean="0"/>
              </a:p>
              <a:p>
                <a:r>
                  <a:rPr lang="el-GR" dirty="0" smtClean="0"/>
                  <a:t>Απροσδιοριστία </a:t>
                </a:r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999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l-GR" i="1"/>
                        </m:ctrlPr>
                      </m:funcPr>
                      <m:fName>
                        <m:limLow>
                          <m:limLowPr>
                            <m:ctrlPr>
                              <a:rPr lang="el-GR" i="1"/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li</m:t>
                            </m:r>
                            <m:r>
                              <a:rPr lang="en-US" i="1"/>
                              <m:t>𝑚</m:t>
                            </m:r>
                          </m:e>
                          <m:lim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→3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i="1"/>
                            </m:ctrlPr>
                          </m:fPr>
                          <m:num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−9</m:t>
                            </m:r>
                          </m:den>
                        </m:f>
                      </m:e>
                    </m:func>
                  </m:oMath>
                </a14:m>
                <a:endParaRPr lang="el-GR" dirty="0"/>
              </a:p>
              <a:p>
                <a:r>
                  <a:rPr lang="el-GR" i="1" dirty="0"/>
                  <a:t>Παρονομαστής </a:t>
                </a:r>
                <a:endParaRPr lang="el-G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−9≠0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n-US" i="1"/>
                          <m:t>(</m:t>
                        </m:r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−9)=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n-US" i="1"/>
                          <m:t>(</m:t>
                        </m:r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n-US" i="1"/>
                          <m:t>3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)=(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−3)(</m:t>
                    </m:r>
                    <m:r>
                      <a:rPr lang="en-US" i="1"/>
                      <m:t>𝑥</m:t>
                    </m:r>
                    <m:r>
                      <a:rPr lang="en-US" i="1"/>
                      <m:t>+3)=0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/>
                      <m:t>𝑥</m:t>
                    </m:r>
                    <m:r>
                      <a:rPr lang="el-GR" i="1"/>
                      <m:t>≠3 </m:t>
                    </m:r>
                    <m:r>
                      <a:rPr lang="el-GR" i="1"/>
                      <m:t>𝜅𝛼𝜄</m:t>
                    </m:r>
                    <m:r>
                      <a:rPr lang="el-GR" i="1"/>
                      <m:t> </m:t>
                    </m:r>
                    <m:r>
                      <a:rPr lang="el-GR" i="1"/>
                      <m:t>𝑥</m:t>
                    </m:r>
                    <m:r>
                      <a:rPr lang="el-GR" i="1"/>
                      <m:t>≠3 </m:t>
                    </m:r>
                  </m:oMath>
                </a14:m>
                <a:endParaRPr lang="el-GR" dirty="0"/>
              </a:p>
              <a:p>
                <a:endParaRPr lang="el-GR" i="1" dirty="0" smtClean="0"/>
              </a:p>
              <a:p>
                <a:r>
                  <a:rPr lang="el-GR" i="1" dirty="0" smtClean="0"/>
                  <a:t>Αντικατάσταση </a:t>
                </a:r>
                <a:endParaRPr lang="el-GR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/>
                          <m:t>lim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→3</m:t>
                        </m:r>
                      </m:lim>
                    </m:limLow>
                    <m:f>
                      <m:fPr>
                        <m:ctrlPr>
                          <a:rPr lang="el-GR" i="1"/>
                        </m:ctrlPr>
                      </m:fPr>
                      <m:num>
                        <m:r>
                          <a:rPr lang="en-US" i="1"/>
                          <m:t>𝑥</m:t>
                        </m:r>
                        <m:r>
                          <a:rPr lang="en-US" i="1"/>
                          <m:t>−3</m:t>
                        </m:r>
                      </m:num>
                      <m:den>
                        <m:r>
                          <a:rPr lang="en-US" i="1"/>
                          <m:t>(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−3)(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+3)</m:t>
                        </m:r>
                      </m:den>
                    </m:f>
                    <m:r>
                      <a:rPr lang="el-GR" i="1"/>
                      <m:t>=</m:t>
                    </m:r>
                    <m:limLow>
                      <m:limLowPr>
                        <m:ctrlPr>
                          <a:rPr lang="el-GR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/>
                          <m:t>lim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→3</m:t>
                        </m:r>
                      </m:lim>
                    </m:limLow>
                    <m:f>
                      <m:fPr>
                        <m:ctrlPr>
                          <a:rPr lang="el-GR" i="1"/>
                        </m:ctrlPr>
                      </m:fPr>
                      <m:num>
                        <m:r>
                          <a:rPr lang="el-GR" i="1"/>
                          <m:t>1</m:t>
                        </m:r>
                      </m:num>
                      <m:den>
                        <m:r>
                          <a:rPr lang="en-US" i="1"/>
                          <m:t>(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+3)</m:t>
                        </m:r>
                      </m:den>
                    </m:f>
                    <m:r>
                      <a:rPr lang="el-GR" i="1"/>
                      <m:t>=</m:t>
                    </m:r>
                    <m:f>
                      <m:fPr>
                        <m:ctrlPr>
                          <a:rPr lang="el-GR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(3+3)</m:t>
                        </m:r>
                      </m:den>
                    </m:f>
                    <m:r>
                      <a:rPr lang="el-GR" i="1"/>
                      <m:t>=</m:t>
                    </m:r>
                    <m:f>
                      <m:fPr>
                        <m:ctrlPr>
                          <a:rPr lang="el-GR" i="1"/>
                        </m:ctrlPr>
                      </m:fPr>
                      <m:num>
                        <m:r>
                          <a:rPr lang="el-GR" i="1"/>
                          <m:t>1</m:t>
                        </m:r>
                      </m:num>
                      <m:den>
                        <m:r>
                          <a:rPr lang="el-GR" i="1"/>
                          <m:t>6</m:t>
                        </m:r>
                      </m:den>
                    </m:f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795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632"/>
                <a:ext cx="9144000" cy="4525963"/>
              </a:xfrm>
            </p:spPr>
            <p:txBody>
              <a:bodyPr/>
              <a:lstStyle/>
              <a:p>
                <a:r>
                  <a:rPr lang="el-GR" b="1" dirty="0" smtClean="0">
                    <a:solidFill>
                      <a:srgbClr val="FF0000"/>
                    </a:solidFill>
                  </a:rPr>
                  <a:t>Να 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/>
                          <m:t>lim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→5</m:t>
                        </m:r>
                      </m:lim>
                    </m:limLow>
                    <m:f>
                      <m:fPr>
                        <m:ctrlPr>
                          <a:rPr lang="el-GR" i="1"/>
                        </m:ctrlPr>
                      </m:fPr>
                      <m:num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−25</m:t>
                        </m:r>
                      </m:num>
                      <m:den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+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−30</m:t>
                        </m:r>
                      </m:den>
                    </m:f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632"/>
                <a:ext cx="9144000" cy="4525963"/>
              </a:xfrm>
              <a:blipFill rotWithShape="1">
                <a:blip r:embed="rId2"/>
                <a:stretch>
                  <a:fillRect l="-1467" t="-17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950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632"/>
                <a:ext cx="9144000" cy="4525963"/>
              </a:xfrm>
            </p:spPr>
            <p:txBody>
              <a:bodyPr/>
              <a:lstStyle/>
              <a:p>
                <a:r>
                  <a:rPr lang="el-GR" dirty="0" smtClean="0"/>
                  <a:t>Να 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/>
                          <m:t>lim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→5</m:t>
                        </m:r>
                      </m:lim>
                    </m:limLow>
                    <m:f>
                      <m:fPr>
                        <m:ctrlPr>
                          <a:rPr lang="el-GR" i="1"/>
                        </m:ctrlPr>
                      </m:fPr>
                      <m:num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−25</m:t>
                        </m:r>
                      </m:num>
                      <m:den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+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−30</m:t>
                        </m:r>
                      </m:den>
                    </m:f>
                  </m:oMath>
                </a14:m>
                <a:endParaRPr lang="el-GR" dirty="0" smtClean="0"/>
              </a:p>
              <a:p>
                <a:endParaRPr lang="el-GR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l-GR" i="1"/>
                        </m:ctrlPr>
                      </m:funcPr>
                      <m:fName>
                        <m:limLow>
                          <m:limLowPr>
                            <m:ctrlPr>
                              <a:rPr lang="el-GR" i="1"/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l-GR"/>
                              <m:t>lim</m:t>
                            </m:r>
                          </m:e>
                          <m:lim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→5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i="1"/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−25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+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−30</m:t>
                            </m:r>
                          </m:den>
                        </m:f>
                        <m:r>
                          <a:rPr lang="el-GR" i="1"/>
                          <m:t>=</m:t>
                        </m:r>
                        <m:f>
                          <m:fPr>
                            <m:ctrlPr>
                              <a:rPr lang="el-GR" i="1"/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/>
                                </m:ctrlPr>
                              </m:sSupPr>
                              <m:e>
                                <m:r>
                                  <a:rPr lang="en-US" i="1"/>
                                  <m:t>5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−25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i="1"/>
                                </m:ctrlPr>
                              </m:sSupPr>
                              <m:e>
                                <m:r>
                                  <a:rPr lang="en-US" i="1"/>
                                  <m:t>5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+5−30</m:t>
                            </m:r>
                          </m:den>
                        </m:f>
                      </m:e>
                    </m:func>
                    <m:r>
                      <a:rPr lang="el-GR" i="1"/>
                      <m:t>=</m:t>
                    </m:r>
                    <m:f>
                      <m:fPr>
                        <m:ctrlPr>
                          <a:rPr lang="el-GR" i="1"/>
                        </m:ctrlPr>
                      </m:fPr>
                      <m:num>
                        <m:r>
                          <a:rPr lang="el-GR" i="1"/>
                          <m:t>0</m:t>
                        </m:r>
                      </m:num>
                      <m:den>
                        <m:r>
                          <a:rPr lang="el-GR" i="1"/>
                          <m:t>0</m:t>
                        </m:r>
                      </m:den>
                    </m:f>
                  </m:oMath>
                </a14:m>
                <a:endParaRPr lang="el-GR" dirty="0"/>
              </a:p>
              <a:p>
                <a:endParaRPr lang="el-GR" dirty="0" smtClean="0"/>
              </a:p>
              <a:p>
                <a:r>
                  <a:rPr lang="el-GR" dirty="0" smtClean="0"/>
                  <a:t>Απροσδιοριστία </a:t>
                </a:r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632"/>
                <a:ext cx="9144000" cy="4525963"/>
              </a:xfrm>
              <a:blipFill rotWithShape="1">
                <a:blip r:embed="rId2"/>
                <a:stretch>
                  <a:fillRect l="-1467" t="-1750" b="-2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568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632"/>
                <a:ext cx="9144000" cy="6741368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dirty="0" smtClean="0"/>
                  <a:t>Να 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/>
                          <m:t>lim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→5</m:t>
                        </m:r>
                      </m:lim>
                    </m:limLow>
                    <m:f>
                      <m:fPr>
                        <m:ctrlPr>
                          <a:rPr lang="el-GR" i="1"/>
                        </m:ctrlPr>
                      </m:fPr>
                      <m:num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−25</m:t>
                        </m:r>
                      </m:num>
                      <m:den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+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−30</m:t>
                        </m:r>
                      </m:den>
                    </m:f>
                  </m:oMath>
                </a14:m>
                <a:endParaRPr lang="el-GR" dirty="0" smtClean="0"/>
              </a:p>
              <a:p>
                <a:endParaRPr lang="el-GR" dirty="0" smtClean="0"/>
              </a:p>
              <a:p>
                <a:r>
                  <a:rPr lang="el-GR" i="1" dirty="0"/>
                  <a:t>Παρονομαστής </a:t>
                </a:r>
                <a:endParaRPr lang="el-G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−30≠0</m:t>
                    </m:r>
                  </m:oMath>
                </a14:m>
                <a:endParaRPr lang="el-GR" dirty="0"/>
              </a:p>
              <a:p>
                <a:r>
                  <a:rPr lang="el-GR" i="1" dirty="0"/>
                  <a:t>Δ=1-4*(-30)=121</a:t>
                </a:r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l-GR" i="1"/>
                          <m:t>12</m:t>
                        </m:r>
                      </m:sub>
                    </m:sSub>
                    <m:r>
                      <a:rPr lang="el-GR" i="1"/>
                      <m:t>=</m:t>
                    </m:r>
                    <m:f>
                      <m:fPr>
                        <m:ctrlPr>
                          <a:rPr lang="el-GR" i="1"/>
                        </m:ctrlPr>
                      </m:fPr>
                      <m:num>
                        <m:r>
                          <a:rPr lang="el-GR" i="1"/>
                          <m:t>−1±</m:t>
                        </m:r>
                        <m:rad>
                          <m:radPr>
                            <m:degHide m:val="on"/>
                            <m:ctrlPr>
                              <a:rPr lang="el-GR" i="1"/>
                            </m:ctrlPr>
                          </m:radPr>
                          <m:deg/>
                          <m:e>
                            <m:r>
                              <a:rPr lang="el-GR" i="1"/>
                              <m:t>121</m:t>
                            </m:r>
                          </m:e>
                        </m:rad>
                      </m:num>
                      <m:den>
                        <m:r>
                          <a:rPr lang="el-GR" i="1"/>
                          <m:t>2∗(1)</m:t>
                        </m:r>
                      </m:den>
                    </m:f>
                    <m:r>
                      <a:rPr lang="el-GR" i="1"/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/>
                        </m:ctrlPr>
                      </m:dPr>
                      <m:e>
                        <m:eqArr>
                          <m:eqArrPr>
                            <m:ctrlPr>
                              <a:rPr lang="el-GR" i="1"/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l-GR" i="1"/>
                                </m:ctrlPr>
                              </m:sSubPr>
                              <m:e>
                                <m:r>
                                  <a:rPr lang="el-GR" i="1"/>
                                  <m:t>𝑥</m:t>
                                </m:r>
                              </m:e>
                              <m:sub>
                                <m:r>
                                  <a:rPr lang="el-GR" i="1"/>
                                  <m:t>1</m:t>
                                </m:r>
                              </m:sub>
                            </m:sSub>
                            <m:r>
                              <a:rPr lang="el-GR" i="1"/>
                              <m:t>=</m:t>
                            </m:r>
                            <m:f>
                              <m:fPr>
                                <m:ctrlPr>
                                  <a:rPr lang="el-GR" i="1"/>
                                </m:ctrlPr>
                              </m:fPr>
                              <m:num>
                                <m:r>
                                  <a:rPr lang="el-GR" i="1"/>
                                  <m:t>−1+11</m:t>
                                </m:r>
                              </m:num>
                              <m:den>
                                <m:r>
                                  <a:rPr lang="el-GR" i="1"/>
                                  <m:t>2</m:t>
                                </m:r>
                              </m:den>
                            </m:f>
                            <m:r>
                              <a:rPr lang="el-GR" i="1"/>
                              <m:t>=5</m:t>
                            </m:r>
                          </m:e>
                          <m:e>
                            <m:sSub>
                              <m:sSubPr>
                                <m:ctrlPr>
                                  <a:rPr lang="el-GR" i="1"/>
                                </m:ctrlPr>
                              </m:sSubPr>
                              <m:e>
                                <m:r>
                                  <a:rPr lang="el-GR" i="1"/>
                                  <m:t>𝑥</m:t>
                                </m:r>
                              </m:e>
                              <m:sub>
                                <m:r>
                                  <a:rPr lang="el-GR" i="1"/>
                                  <m:t>2</m:t>
                                </m:r>
                              </m:sub>
                            </m:sSub>
                            <m:r>
                              <a:rPr lang="el-GR" i="1"/>
                              <m:t>=</m:t>
                            </m:r>
                            <m:f>
                              <m:fPr>
                                <m:ctrlPr>
                                  <a:rPr lang="el-GR" i="1"/>
                                </m:ctrlPr>
                              </m:fPr>
                              <m:num>
                                <m:r>
                                  <a:rPr lang="el-GR" i="1"/>
                                  <m:t>−1−11</m:t>
                                </m:r>
                              </m:num>
                              <m:den>
                                <m:r>
                                  <a:rPr lang="el-GR" i="1"/>
                                  <m:t>2</m:t>
                                </m:r>
                              </m:den>
                            </m:f>
                            <m:r>
                              <a:rPr lang="el-GR" i="1"/>
                              <m:t>=−6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/>
                      <m:t>𝛼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l-GR" i="1"/>
                      <m:t>𝛽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 i="1"/>
                      <m:t>𝛾</m:t>
                    </m:r>
                    <m:r>
                      <a:rPr lang="en-US" i="1"/>
                      <m:t>=</m:t>
                    </m:r>
                    <m:r>
                      <a:rPr lang="en-US" i="1"/>
                      <m:t>𝛼</m:t>
                    </m:r>
                    <m:d>
                      <m:dPr>
                        <m:ctrlPr>
                          <a:rPr lang="el-GR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−</m:t>
                        </m:r>
                        <m:sSub>
                          <m:sSubPr>
                            <m:ctrlPr>
                              <a:rPr lang="el-GR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 i="1"/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l-GR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−</m:t>
                        </m:r>
                        <m:sSub>
                          <m:sSubPr>
                            <m:ctrlPr>
                              <a:rPr lang="el-GR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 i="1"/>
                              <m:t>2</m:t>
                            </m:r>
                          </m:sub>
                        </m:sSub>
                      </m:e>
                    </m:d>
                    <m:r>
                      <a:rPr lang="en-US" i="1"/>
                      <m:t>=(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−5)(</m:t>
                    </m:r>
                    <m:r>
                      <a:rPr lang="en-US" i="1"/>
                      <m:t>𝑥</m:t>
                    </m:r>
                    <m:r>
                      <a:rPr lang="en-US" i="1"/>
                      <m:t>+6)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/>
                      <m:t>𝑥</m:t>
                    </m:r>
                    <m:r>
                      <a:rPr lang="el-GR" i="1"/>
                      <m:t>≠5 </m:t>
                    </m:r>
                    <m:r>
                      <a:rPr lang="el-GR" i="1"/>
                      <m:t>𝜅𝛼𝜄</m:t>
                    </m:r>
                    <m:r>
                      <a:rPr lang="el-GR" i="1"/>
                      <m:t> </m:t>
                    </m:r>
                    <m:r>
                      <a:rPr lang="el-GR" i="1"/>
                      <m:t>𝑥</m:t>
                    </m:r>
                    <m:r>
                      <a:rPr lang="el-GR" i="1"/>
                      <m:t>≠6 </m:t>
                    </m:r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632"/>
                <a:ext cx="9144000" cy="6741368"/>
              </a:xfrm>
              <a:blipFill rotWithShape="1">
                <a:blip r:embed="rId2"/>
                <a:stretch>
                  <a:fillRect l="-1333" t="-10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8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808"/>
            <a:ext cx="9144000" cy="565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3277" y="163731"/>
                <a:ext cx="9438097" cy="985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/>
                  <a:t>Εάν έχουμε για παράδειγμα τη συνάρτηση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sz="2400" dirty="0" smtClean="0"/>
                  <a:t>   τότε παρατηρούμε </a:t>
                </a:r>
              </a:p>
              <a:p>
                <a:r>
                  <a:rPr lang="el-GR" sz="2400" dirty="0" smtClean="0"/>
                  <a:t>ότι το αποτέλεσμα  δεν συγκλίνει σε ένα αριθμό</a:t>
                </a:r>
                <a:endParaRPr lang="el-GR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77" y="163731"/>
                <a:ext cx="9438097" cy="985206"/>
              </a:xfrm>
              <a:prstGeom prst="rect">
                <a:avLst/>
              </a:prstGeom>
              <a:blipFill rotWithShape="1">
                <a:blip r:embed="rId3"/>
                <a:stretch>
                  <a:fillRect l="-968" b="-136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9614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632"/>
                <a:ext cx="9144000" cy="674136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Να 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/>
                          <m:t>lim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→5</m:t>
                        </m:r>
                      </m:lim>
                    </m:limLow>
                    <m:f>
                      <m:fPr>
                        <m:ctrlPr>
                          <a:rPr lang="el-GR" i="1"/>
                        </m:ctrlPr>
                      </m:fPr>
                      <m:num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−25</m:t>
                        </m:r>
                      </m:num>
                      <m:den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+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−30</m:t>
                        </m:r>
                      </m:den>
                    </m:f>
                  </m:oMath>
                </a14:m>
                <a:endParaRPr lang="el-GR" dirty="0" smtClean="0"/>
              </a:p>
              <a:p>
                <a:endParaRPr lang="el-GR" dirty="0" smtClean="0"/>
              </a:p>
              <a:p>
                <a:r>
                  <a:rPr lang="el-GR" i="1" dirty="0"/>
                  <a:t>Αριθμητής </a:t>
                </a:r>
                <a:endParaRPr lang="el-G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−25=</m:t>
                    </m:r>
                    <m:d>
                      <m:dPr>
                        <m:ctrlPr>
                          <a:rPr lang="el-GR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−5</m:t>
                        </m:r>
                      </m:e>
                    </m:d>
                    <m:r>
                      <a:rPr lang="en-US" i="1"/>
                      <m:t>(</m:t>
                    </m:r>
                    <m:r>
                      <a:rPr lang="en-US" i="1"/>
                      <m:t>𝑥</m:t>
                    </m:r>
                    <m:r>
                      <a:rPr lang="en-US" i="1"/>
                      <m:t>+5)</m:t>
                    </m:r>
                  </m:oMath>
                </a14:m>
                <a:endParaRPr lang="el-GR" dirty="0"/>
              </a:p>
              <a:p>
                <a:r>
                  <a:rPr lang="el-GR" i="1" dirty="0"/>
                  <a:t>Αντικατάσταση </a:t>
                </a:r>
                <a:endParaRPr lang="el-GR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/>
                          <m:t>lim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→5</m:t>
                        </m:r>
                      </m:lim>
                    </m:limLow>
                    <m:f>
                      <m:fPr>
                        <m:ctrlPr>
                          <a:rPr lang="el-GR" i="1"/>
                        </m:ctrlPr>
                      </m:fPr>
                      <m:num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−25</m:t>
                        </m:r>
                      </m:num>
                      <m:den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+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−30</m:t>
                        </m:r>
                      </m:den>
                    </m:f>
                    <m:r>
                      <a:rPr lang="el-GR" i="1"/>
                      <m:t>=</m:t>
                    </m:r>
                    <m:limLow>
                      <m:limLowPr>
                        <m:ctrlPr>
                          <a:rPr lang="el-GR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/>
                          <m:t>lim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→5</m:t>
                        </m:r>
                      </m:lim>
                    </m:limLow>
                    <m:f>
                      <m:fPr>
                        <m:ctrlPr>
                          <a:rPr lang="el-GR" i="1"/>
                        </m:ctrlPr>
                      </m:fPr>
                      <m:num>
                        <m:d>
                          <m:dPr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−5</m:t>
                            </m:r>
                          </m:e>
                        </m:d>
                        <m:r>
                          <a:rPr lang="en-US" i="1"/>
                          <m:t>(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+5)</m:t>
                        </m:r>
                      </m:num>
                      <m:den>
                        <m:r>
                          <a:rPr lang="en-US" i="1"/>
                          <m:t>(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−5)(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+6)</m:t>
                        </m:r>
                      </m:den>
                    </m:f>
                    <m:r>
                      <a:rPr lang="el-GR" i="1"/>
                      <m:t>=</m:t>
                    </m:r>
                  </m:oMath>
                </a14:m>
                <a:endParaRPr lang="el-GR" dirty="0"/>
              </a:p>
              <a:p>
                <a:endParaRPr lang="el-G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l-GR" i="1"/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l-GR"/>
                            <m:t>lim</m:t>
                          </m:r>
                        </m:e>
                        <m:lim>
                          <m:r>
                            <a:rPr lang="en-US" i="1"/>
                            <m:t>𝑥</m:t>
                          </m:r>
                          <m:r>
                            <a:rPr lang="en-US" i="1"/>
                            <m:t>→5</m:t>
                          </m:r>
                        </m:lim>
                      </m:limLow>
                      <m:f>
                        <m:fPr>
                          <m:ctrlPr>
                            <a:rPr lang="el-GR" i="1"/>
                          </m:ctrlPr>
                        </m:fPr>
                        <m:num>
                          <m:r>
                            <a:rPr lang="en-US" i="1"/>
                            <m:t>(</m:t>
                          </m:r>
                          <m:r>
                            <a:rPr lang="en-US" i="1"/>
                            <m:t>𝑥</m:t>
                          </m:r>
                          <m:r>
                            <a:rPr lang="en-US" i="1"/>
                            <m:t>+5)</m:t>
                          </m:r>
                        </m:num>
                        <m:den>
                          <m:r>
                            <a:rPr lang="en-US" i="1"/>
                            <m:t>(</m:t>
                          </m:r>
                          <m:r>
                            <a:rPr lang="en-US" i="1"/>
                            <m:t>𝑥</m:t>
                          </m:r>
                          <m:r>
                            <a:rPr lang="en-US" i="1"/>
                            <m:t>+6)</m:t>
                          </m:r>
                        </m:den>
                      </m:f>
                      <m:r>
                        <a:rPr lang="el-GR" i="1"/>
                        <m:t>=</m:t>
                      </m:r>
                      <m:f>
                        <m:fPr>
                          <m:ctrlPr>
                            <a:rPr lang="el-GR" i="1"/>
                          </m:ctrlPr>
                        </m:fPr>
                        <m:num>
                          <m:r>
                            <a:rPr lang="el-GR" i="1"/>
                            <m:t>5+5</m:t>
                          </m:r>
                        </m:num>
                        <m:den>
                          <m:r>
                            <a:rPr lang="el-GR" i="1"/>
                            <m:t>5+6</m:t>
                          </m:r>
                        </m:den>
                      </m:f>
                      <m:r>
                        <a:rPr lang="el-GR" i="1"/>
                        <m:t>=</m:t>
                      </m:r>
                      <m:f>
                        <m:fPr>
                          <m:ctrlPr>
                            <a:rPr lang="el-GR" i="1"/>
                          </m:ctrlPr>
                        </m:fPr>
                        <m:num>
                          <m:r>
                            <a:rPr lang="el-GR" i="1"/>
                            <m:t>10</m:t>
                          </m:r>
                        </m:num>
                        <m:den>
                          <m:r>
                            <a:rPr lang="el-GR" i="1"/>
                            <m:t>11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632"/>
                <a:ext cx="9144000" cy="6741368"/>
              </a:xfrm>
              <a:blipFill rotWithShape="1">
                <a:blip r:embed="rId2"/>
                <a:stretch>
                  <a:fillRect l="-1467" t="-1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5634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>
                    <a:solidFill>
                      <a:srgbClr val="FF0000"/>
                    </a:solidFill>
                  </a:rPr>
                  <a:t>Να βρεθεί το όριο 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/>
                          <m:t>lim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</m:t>
                        </m:r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1</m:t>
                            </m:r>
                          </m:e>
                          <m:sup>
                            <m:r>
                              <a:rPr lang="en-US" i="1"/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l-GR" i="1"/>
                        </m:ctrlPr>
                      </m:fPr>
                      <m:num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+2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−3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171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r>
                  <a:rPr lang="el-GR" dirty="0"/>
                  <a:t>Να 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/>
                          <m:t>lim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</m:t>
                        </m:r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1</m:t>
                            </m:r>
                          </m:e>
                          <m:sup>
                            <m:r>
                              <a:rPr lang="en-US" i="1"/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l-GR" i="1"/>
                        </m:ctrlPr>
                      </m:fPr>
                      <m:num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+2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−3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−1</m:t>
                            </m:r>
                          </m:e>
                        </m:d>
                      </m:den>
                    </m:f>
                    <m:r>
                      <a:rPr lang="el-GR" i="1"/>
                      <m:t>=</m:t>
                    </m:r>
                    <m:f>
                      <m:fPr>
                        <m:ctrlPr>
                          <a:rPr lang="el-GR" i="1"/>
                        </m:ctrlPr>
                      </m:fPr>
                      <m:num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1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+2∗1−3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l-GR" i="1"/>
                              <m:t>1−1</m:t>
                            </m:r>
                          </m:e>
                        </m:d>
                      </m:den>
                    </m:f>
                    <m:r>
                      <a:rPr lang="el-GR" i="1"/>
                      <m:t>=</m:t>
                    </m:r>
                    <m:f>
                      <m:fPr>
                        <m:ctrlPr>
                          <a:rPr lang="el-GR" i="1"/>
                        </m:ctrlPr>
                      </m:fPr>
                      <m:num>
                        <m:r>
                          <a:rPr lang="el-GR" i="1"/>
                          <m:t>0</m:t>
                        </m:r>
                      </m:num>
                      <m:den>
                        <m:r>
                          <a:rPr lang="el-GR" i="1"/>
                          <m:t>0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algn="just"/>
                <a:r>
                  <a:rPr lang="el-GR" dirty="0" smtClean="0"/>
                  <a:t>Υπολογίζουμε χωριστά τα όρια αριθμητή και παρονομαστή.</a:t>
                </a:r>
              </a:p>
              <a:p>
                <a:pPr algn="just"/>
                <a:r>
                  <a:rPr lang="el-GR" dirty="0" smtClean="0"/>
                  <a:t>Αντικαθιστούμε όπου </a:t>
                </a:r>
                <a:r>
                  <a:rPr lang="en-US" dirty="0" smtClean="0"/>
                  <a:t>x </a:t>
                </a:r>
                <a:r>
                  <a:rPr lang="el-GR" dirty="0" smtClean="0"/>
                  <a:t>το 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0 </a:t>
                </a:r>
              </a:p>
              <a:p>
                <a:pPr algn="just"/>
                <a:r>
                  <a:rPr lang="el-GR" dirty="0" smtClean="0"/>
                  <a:t>Κάνουμε τις πράξεις και αν καταλήξουμε σε απροσδιοριστία της μορφής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 0/0 </a:t>
                </a:r>
              </a:p>
              <a:p>
                <a:pPr lvl="1" algn="just"/>
                <a:r>
                  <a:rPr lang="el-GR" dirty="0" smtClean="0"/>
                  <a:t>τότε κάνουμε παραγοντοποιήσεις και απλοποιήσεις και στη συνέχεια υπολογίζουμε το όριο </a:t>
                </a:r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67" t="-1156" r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8214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r>
                  <a:rPr lang="el-GR" dirty="0"/>
                  <a:t>Να 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/>
                          <m:t>lim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</m:t>
                        </m:r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1</m:t>
                            </m:r>
                          </m:e>
                          <m:sup>
                            <m:r>
                              <a:rPr lang="en-US" i="1"/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l-GR" i="1"/>
                        </m:ctrlPr>
                      </m:fPr>
                      <m:num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+2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−3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l-GR" i="1" dirty="0"/>
                  <a:t>Παρονομαστής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/>
                      <m:t>𝑥</m:t>
                    </m:r>
                    <m:r>
                      <a:rPr lang="el-GR" i="1"/>
                      <m:t>≠1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−1</m:t>
                        </m:r>
                      </m:e>
                    </m:d>
                    <m:r>
                      <a:rPr lang="el-GR" i="1"/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/>
                        </m:ctrlPr>
                      </m:dPr>
                      <m:e>
                        <m:eqArr>
                          <m:eqArrPr>
                            <m:ctrlPr>
                              <a:rPr lang="el-GR" i="1"/>
                            </m:ctrlPr>
                          </m:eqArr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−1</m:t>
                            </m:r>
                            <m:r>
                              <a:rPr lang="el-GR" i="1"/>
                              <m:t>          </m:t>
                            </m:r>
                            <m:r>
                              <a:rPr lang="el-GR" i="1"/>
                              <m:t>𝛾𝜄𝛼</m:t>
                            </m:r>
                            <m:r>
                              <a:rPr lang="el-GR" i="1"/>
                              <m:t> 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&gt;1</m:t>
                            </m:r>
                          </m:e>
                          <m:e>
                            <m:r>
                              <a:rPr lang="el-GR" i="1"/>
                              <m:t>−</m:t>
                            </m:r>
                            <m:d>
                              <m:dPr>
                                <m:ctrlPr>
                                  <a:rPr lang="el-GR" i="1"/>
                                </m:ctrlPr>
                              </m:dPr>
                              <m:e>
                                <m:r>
                                  <a:rPr lang="el-GR" i="1"/>
                                  <m:t>𝑥</m:t>
                                </m:r>
                                <m:r>
                                  <a:rPr lang="el-GR" i="1"/>
                                  <m:t>−1</m:t>
                                </m:r>
                              </m:e>
                            </m:d>
                            <m:r>
                              <a:rPr lang="el-GR" i="1"/>
                              <m:t> </m:t>
                            </m:r>
                            <m:r>
                              <a:rPr lang="el-GR" i="1"/>
                              <m:t>𝛾𝜄𝛼</m:t>
                            </m:r>
                            <m:r>
                              <a:rPr lang="el-GR" i="1"/>
                              <m:t> 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&lt;1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l-GR" i="1"/>
                      <m:t>→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1</m:t>
                        </m:r>
                      </m:e>
                      <m:sup>
                        <m:r>
                          <a:rPr lang="el-GR" i="1"/>
                          <m:t>−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  <a:r>
                  <a:rPr lang="el-GR" i="1" dirty="0"/>
                  <a:t>που σημαίνει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l-GR" i="1"/>
                      <m:t>&lt;1</m:t>
                    </m:r>
                  </m:oMath>
                </a14:m>
                <a:r>
                  <a:rPr lang="el-GR" i="1" dirty="0"/>
                  <a:t> και επομένως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l-GR" i="1"/>
                          <m:t>−1</m:t>
                        </m:r>
                      </m:e>
                    </m:d>
                    <m:r>
                      <a:rPr lang="el-GR" i="1"/>
                      <m:t>=−(</m:t>
                    </m:r>
                    <m:r>
                      <a:rPr lang="en-US" i="1"/>
                      <m:t>𝑥</m:t>
                    </m:r>
                    <m:r>
                      <a:rPr lang="el-GR" i="1"/>
                      <m:t>−1)</m:t>
                    </m:r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67" t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7970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Να 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/>
                          <m:t>lim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</m:t>
                        </m:r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1</m:t>
                            </m:r>
                          </m:e>
                          <m:sup>
                            <m:r>
                              <a:rPr lang="en-US" i="1"/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l-GR" i="1"/>
                        </m:ctrlPr>
                      </m:fPr>
                      <m:num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+2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−3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l-GR" i="1" dirty="0"/>
                  <a:t>Αριθμητής </a:t>
                </a:r>
                <a:endParaRPr lang="el-G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+2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−3</m:t>
                    </m:r>
                  </m:oMath>
                </a14:m>
                <a:endParaRPr lang="el-GR" dirty="0"/>
              </a:p>
              <a:p>
                <a:r>
                  <a:rPr lang="el-GR" i="1" dirty="0"/>
                  <a:t>Δ=4-4*(-3)=16</a:t>
                </a:r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l-GR" i="1"/>
                          <m:t>12</m:t>
                        </m:r>
                      </m:sub>
                    </m:sSub>
                    <m:r>
                      <a:rPr lang="el-GR" i="1"/>
                      <m:t>=</m:t>
                    </m:r>
                    <m:f>
                      <m:fPr>
                        <m:ctrlPr>
                          <a:rPr lang="el-GR" i="1"/>
                        </m:ctrlPr>
                      </m:fPr>
                      <m:num>
                        <m:r>
                          <a:rPr lang="el-GR" i="1"/>
                          <m:t>−2±</m:t>
                        </m:r>
                        <m:rad>
                          <m:radPr>
                            <m:degHide m:val="on"/>
                            <m:ctrlPr>
                              <a:rPr lang="el-GR" i="1"/>
                            </m:ctrlPr>
                          </m:radPr>
                          <m:deg/>
                          <m:e>
                            <m:r>
                              <a:rPr lang="el-GR" i="1"/>
                              <m:t>16</m:t>
                            </m:r>
                          </m:e>
                        </m:rad>
                      </m:num>
                      <m:den>
                        <m:r>
                          <a:rPr lang="el-GR" i="1"/>
                          <m:t>2∗(1)</m:t>
                        </m:r>
                      </m:den>
                    </m:f>
                    <m:r>
                      <a:rPr lang="el-GR" i="1"/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/>
                        </m:ctrlPr>
                      </m:dPr>
                      <m:e>
                        <m:eqArr>
                          <m:eqArrPr>
                            <m:ctrlPr>
                              <a:rPr lang="el-GR" i="1"/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l-GR" i="1"/>
                                </m:ctrlPr>
                              </m:sSubPr>
                              <m:e>
                                <m:r>
                                  <a:rPr lang="el-GR" i="1"/>
                                  <m:t>𝑥</m:t>
                                </m:r>
                              </m:e>
                              <m:sub>
                                <m:r>
                                  <a:rPr lang="el-GR" i="1"/>
                                  <m:t>1</m:t>
                                </m:r>
                              </m:sub>
                            </m:sSub>
                            <m:r>
                              <a:rPr lang="el-GR" i="1"/>
                              <m:t>=</m:t>
                            </m:r>
                            <m:f>
                              <m:fPr>
                                <m:ctrlPr>
                                  <a:rPr lang="el-GR" i="1"/>
                                </m:ctrlPr>
                              </m:fPr>
                              <m:num>
                                <m:r>
                                  <a:rPr lang="el-GR" i="1"/>
                                  <m:t>−2+4</m:t>
                                </m:r>
                              </m:num>
                              <m:den>
                                <m:r>
                                  <a:rPr lang="el-GR" i="1"/>
                                  <m:t>2</m:t>
                                </m:r>
                              </m:den>
                            </m:f>
                            <m:r>
                              <a:rPr lang="el-GR" i="1"/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l-GR" i="1"/>
                                </m:ctrlPr>
                              </m:sSubPr>
                              <m:e>
                                <m:r>
                                  <a:rPr lang="el-GR" i="1"/>
                                  <m:t>𝑥</m:t>
                                </m:r>
                              </m:e>
                              <m:sub>
                                <m:r>
                                  <a:rPr lang="el-GR" i="1"/>
                                  <m:t>2</m:t>
                                </m:r>
                              </m:sub>
                            </m:sSub>
                            <m:r>
                              <a:rPr lang="el-GR" i="1"/>
                              <m:t>=</m:t>
                            </m:r>
                            <m:f>
                              <m:fPr>
                                <m:ctrlPr>
                                  <a:rPr lang="el-GR" i="1"/>
                                </m:ctrlPr>
                              </m:fPr>
                              <m:num>
                                <m:r>
                                  <a:rPr lang="el-GR" i="1"/>
                                  <m:t>−2−4</m:t>
                                </m:r>
                              </m:num>
                              <m:den>
                                <m:r>
                                  <a:rPr lang="el-GR" i="1"/>
                                  <m:t>2</m:t>
                                </m:r>
                              </m:den>
                            </m:f>
                            <m:r>
                              <a:rPr lang="el-GR" i="1"/>
                              <m:t>=−3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sz="2800" b="1" i="1"/>
                      <m:t>𝜶</m:t>
                    </m:r>
                    <m:sSup>
                      <m:sSupPr>
                        <m:ctrlPr>
                          <a:rPr lang="el-GR" sz="2800" b="1" i="1"/>
                        </m:ctrlPr>
                      </m:sSupPr>
                      <m:e>
                        <m:r>
                          <a:rPr lang="en-US" sz="2800" b="1" i="1"/>
                          <m:t>𝒙</m:t>
                        </m:r>
                      </m:e>
                      <m:sup>
                        <m:r>
                          <a:rPr lang="en-US" sz="2800" b="1" i="1"/>
                          <m:t>𝟐</m:t>
                        </m:r>
                      </m:sup>
                    </m:sSup>
                    <m:r>
                      <a:rPr lang="en-US" sz="2800" b="1" i="1"/>
                      <m:t>+</m:t>
                    </m:r>
                    <m:r>
                      <a:rPr lang="el-GR" sz="2800" b="1" i="1"/>
                      <m:t>𝜷</m:t>
                    </m:r>
                    <m:r>
                      <a:rPr lang="en-US" sz="2800" b="1" i="1"/>
                      <m:t>𝒙</m:t>
                    </m:r>
                    <m:r>
                      <a:rPr lang="en-US" sz="2800" b="1" i="1"/>
                      <m:t>+</m:t>
                    </m:r>
                    <m:r>
                      <a:rPr lang="en-US" sz="2800" b="1" i="1"/>
                      <m:t>𝜸</m:t>
                    </m:r>
                    <m:r>
                      <a:rPr lang="en-US" sz="2800" b="1" i="1"/>
                      <m:t>=</m:t>
                    </m:r>
                    <m:r>
                      <a:rPr lang="en-US" sz="2800" b="1" i="1"/>
                      <m:t>𝜶</m:t>
                    </m:r>
                    <m:d>
                      <m:dPr>
                        <m:ctrlPr>
                          <a:rPr lang="el-GR" sz="2800" b="1" i="1"/>
                        </m:ctrlPr>
                      </m:dPr>
                      <m:e>
                        <m:r>
                          <a:rPr lang="en-US" sz="2800" b="1" i="1"/>
                          <m:t>𝒙</m:t>
                        </m:r>
                        <m:r>
                          <a:rPr lang="en-US" sz="2800" b="1" i="1"/>
                          <m:t>−</m:t>
                        </m:r>
                        <m:sSub>
                          <m:sSubPr>
                            <m:ctrlPr>
                              <a:rPr lang="el-GR" sz="2800" b="1" i="1"/>
                            </m:ctrlPr>
                          </m:sSubPr>
                          <m:e>
                            <m:r>
                              <a:rPr lang="en-US" sz="2800" b="1" i="1"/>
                              <m:t>𝒙</m:t>
                            </m:r>
                          </m:e>
                          <m:sub>
                            <m:r>
                              <a:rPr lang="en-US" sz="2800" b="1" i="1"/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l-GR" sz="2800" b="1" i="1"/>
                        </m:ctrlPr>
                      </m:dPr>
                      <m:e>
                        <m:r>
                          <a:rPr lang="en-US" sz="2800" b="1" i="1"/>
                          <m:t>𝒙</m:t>
                        </m:r>
                        <m:r>
                          <a:rPr lang="en-US" sz="2800" b="1" i="1"/>
                          <m:t>−</m:t>
                        </m:r>
                        <m:sSub>
                          <m:sSubPr>
                            <m:ctrlPr>
                              <a:rPr lang="el-GR" sz="2800" b="1" i="1"/>
                            </m:ctrlPr>
                          </m:sSubPr>
                          <m:e>
                            <m:r>
                              <a:rPr lang="en-US" sz="2800" b="1" i="1"/>
                              <m:t>𝒙</m:t>
                            </m:r>
                          </m:e>
                          <m:sub>
                            <m:r>
                              <a:rPr lang="en-US" sz="2800" b="1" i="1"/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1" i="1"/>
                      <m:t>=(</m:t>
                    </m:r>
                    <m:r>
                      <a:rPr lang="en-US" sz="2800" b="1" i="1"/>
                      <m:t>𝒙</m:t>
                    </m:r>
                    <m:r>
                      <a:rPr lang="en-US" sz="2800" b="1" i="1"/>
                      <m:t>−</m:t>
                    </m:r>
                    <m:r>
                      <a:rPr lang="en-US" sz="2800" b="1" i="1"/>
                      <m:t>𝟏</m:t>
                    </m:r>
                    <m:r>
                      <a:rPr lang="en-US" sz="2800" b="1" i="1"/>
                      <m:t>)(</m:t>
                    </m:r>
                    <m:r>
                      <a:rPr lang="en-US" sz="2800" b="1" i="1"/>
                      <m:t>𝒙</m:t>
                    </m:r>
                    <m:r>
                      <a:rPr lang="en-US" sz="2800" b="1" i="1"/>
                      <m:t>+</m:t>
                    </m:r>
                    <m:r>
                      <a:rPr lang="en-US" sz="2800" b="1" i="1"/>
                      <m:t>𝟑</m:t>
                    </m:r>
                    <m:r>
                      <a:rPr lang="en-US" sz="2800" b="1" i="1"/>
                      <m:t>)</m:t>
                    </m:r>
                  </m:oMath>
                </a14:m>
                <a:endParaRPr lang="el-GR" sz="2800" b="1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67" t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7439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Να 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/>
                          <m:t>lim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</m:t>
                        </m:r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1</m:t>
                            </m:r>
                          </m:e>
                          <m:sup>
                            <m:r>
                              <a:rPr lang="en-US" i="1"/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l-GR" i="1"/>
                        </m:ctrlPr>
                      </m:fPr>
                      <m:num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+2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−3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r>
                  <a:rPr lang="el-GR" dirty="0" smtClean="0"/>
                  <a:t>Αντικατάσταση </a:t>
                </a:r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/>
                          <m:t>lim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</m:t>
                        </m:r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1</m:t>
                            </m:r>
                          </m:e>
                          <m:sup>
                            <m:r>
                              <a:rPr lang="en-US" i="1"/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l-GR" i="1"/>
                        </m:ctrlPr>
                      </m:fPr>
                      <m:num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+2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−3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−1</m:t>
                            </m:r>
                          </m:e>
                        </m:d>
                      </m:den>
                    </m:f>
                    <m:r>
                      <a:rPr lang="el-GR" i="1"/>
                      <m:t>=</m:t>
                    </m:r>
                    <m:limLow>
                      <m:limLowPr>
                        <m:ctrlPr>
                          <a:rPr lang="el-GR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/>
                          <m:t>lim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</m:t>
                        </m:r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1</m:t>
                            </m:r>
                          </m:e>
                          <m:sup>
                            <m:r>
                              <a:rPr lang="en-US" i="1"/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l-GR" i="1"/>
                        </m:ctrlPr>
                      </m:fPr>
                      <m:num>
                        <m:r>
                          <a:rPr lang="en-US" i="1"/>
                          <m:t>(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−1)(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+3)</m:t>
                        </m:r>
                      </m:num>
                      <m:den>
                        <m:r>
                          <a:rPr lang="el-GR" i="1"/>
                          <m:t>−(</m:t>
                        </m:r>
                        <m:r>
                          <a:rPr lang="en-US" i="1"/>
                          <m:t>𝑥</m:t>
                        </m:r>
                        <m:r>
                          <a:rPr lang="el-GR" i="1"/>
                          <m:t>−1)</m:t>
                        </m:r>
                      </m:den>
                    </m:f>
                    <m:r>
                      <a:rPr lang="el-GR" i="1"/>
                      <m:t>=</m:t>
                    </m:r>
                  </m:oMath>
                </a14:m>
                <a:endParaRPr lang="el-GR" sz="2800" b="1" dirty="0" smtClean="0"/>
              </a:p>
              <a:p>
                <a:endParaRPr lang="el-GR" sz="2800" b="1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sz="28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280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l-GR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+3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=−</m:t>
                    </m:r>
                    <m:d>
                      <m:dPr>
                        <m:ctrlPr>
                          <a:rPr lang="el-GR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1+3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=−4</m:t>
                    </m:r>
                  </m:oMath>
                </a14:m>
                <a:endParaRPr lang="el-GR" sz="2400" b="1" dirty="0"/>
              </a:p>
              <a:p>
                <a:endParaRPr lang="el-GR" sz="2800" b="1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67" t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6415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>
                    <a:solidFill>
                      <a:srgbClr val="FF0000"/>
                    </a:solidFill>
                  </a:rPr>
                  <a:t> 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Να </a:t>
                </a:r>
                <a:r>
                  <a:rPr lang="el-GR" b="1" dirty="0">
                    <a:solidFill>
                      <a:srgbClr val="FF0000"/>
                    </a:solidFill>
                  </a:rPr>
                  <a:t>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/>
                          <m:t>lim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→2</m:t>
                        </m:r>
                      </m:lim>
                    </m:limLow>
                    <m:f>
                      <m:fPr>
                        <m:ctrlPr>
                          <a:rPr lang="el-GR" i="1"/>
                        </m:ctrlPr>
                      </m:fPr>
                      <m:num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+4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−12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−2</m:t>
                            </m:r>
                          </m:e>
                        </m:d>
                      </m:den>
                    </m:f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6267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Να </a:t>
                </a:r>
                <a:r>
                  <a:rPr lang="el-GR" dirty="0"/>
                  <a:t>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/>
                          <m:t>lim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→2</m:t>
                        </m:r>
                      </m:lim>
                    </m:limLow>
                    <m:f>
                      <m:fPr>
                        <m:ctrlPr>
                          <a:rPr lang="el-GR" i="1"/>
                        </m:ctrlPr>
                      </m:fPr>
                      <m:num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+4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−12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−2</m:t>
                            </m:r>
                          </m:e>
                        </m:d>
                      </m:den>
                    </m:f>
                    <m:r>
                      <a:rPr lang="el-GR" i="1"/>
                      <m:t>=</m:t>
                    </m:r>
                    <m:f>
                      <m:fPr>
                        <m:ctrlPr>
                          <a:rPr lang="el-GR" i="1"/>
                        </m:ctrlPr>
                      </m:fPr>
                      <m:num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1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+2∗2−12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l-GR" i="1"/>
                              <m:t>2−2</m:t>
                            </m:r>
                          </m:e>
                        </m:d>
                      </m:den>
                    </m:f>
                    <m:r>
                      <a:rPr lang="el-GR" i="1"/>
                      <m:t>=</m:t>
                    </m:r>
                    <m:f>
                      <m:fPr>
                        <m:ctrlPr>
                          <a:rPr lang="el-GR" i="1"/>
                        </m:ctrlPr>
                      </m:fPr>
                      <m:num>
                        <m:r>
                          <a:rPr lang="el-GR" i="1"/>
                          <m:t>0</m:t>
                        </m:r>
                      </m:num>
                      <m:den>
                        <m:r>
                          <a:rPr lang="el-GR" i="1"/>
                          <m:t>0</m:t>
                        </m:r>
                      </m:den>
                    </m:f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7057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-6678" y="-708"/>
                <a:ext cx="9150678" cy="6858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Να </a:t>
                </a:r>
                <a:r>
                  <a:rPr lang="el-GR" dirty="0"/>
                  <a:t>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/>
                          <m:t>lim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→2</m:t>
                        </m:r>
                      </m:lim>
                    </m:limLow>
                    <m:f>
                      <m:fPr>
                        <m:ctrlPr>
                          <a:rPr lang="el-GR" i="1"/>
                        </m:ctrlPr>
                      </m:fPr>
                      <m:num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+4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−12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−2</m:t>
                            </m:r>
                          </m:e>
                        </m:d>
                      </m:den>
                    </m:f>
                    <m:r>
                      <a:rPr lang="el-GR" i="1"/>
                      <m:t>=</m:t>
                    </m:r>
                    <m:f>
                      <m:fPr>
                        <m:ctrlPr>
                          <a:rPr lang="el-GR" i="1"/>
                        </m:ctrlPr>
                      </m:fPr>
                      <m:num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1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+2∗2−12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l-GR" i="1"/>
                              <m:t>2−2</m:t>
                            </m:r>
                          </m:e>
                        </m:d>
                      </m:den>
                    </m:f>
                    <m:r>
                      <a:rPr lang="el-GR" i="1"/>
                      <m:t>=</m:t>
                    </m:r>
                    <m:f>
                      <m:fPr>
                        <m:ctrlPr>
                          <a:rPr lang="el-GR" i="1"/>
                        </m:ctrlPr>
                      </m:fPr>
                      <m:num>
                        <m:r>
                          <a:rPr lang="el-GR" i="1"/>
                          <m:t>0</m:t>
                        </m:r>
                      </m:num>
                      <m:den>
                        <m:r>
                          <a:rPr lang="el-GR" i="1"/>
                          <m:t>0</m:t>
                        </m:r>
                      </m:den>
                    </m:f>
                  </m:oMath>
                </a14:m>
                <a:endParaRPr lang="el-GR" dirty="0" smtClean="0"/>
              </a:p>
              <a:p>
                <a:r>
                  <a:rPr lang="el-GR" b="1" dirty="0" smtClean="0">
                    <a:solidFill>
                      <a:srgbClr val="0B17B5"/>
                    </a:solidFill>
                  </a:rPr>
                  <a:t>Απροσδιοριστία </a:t>
                </a:r>
                <a:endParaRPr lang="el-GR" b="1" dirty="0">
                  <a:solidFill>
                    <a:srgbClr val="0B17B5"/>
                  </a:solidFill>
                </a:endParaRPr>
              </a:p>
              <a:p>
                <a:r>
                  <a:rPr lang="el-GR" i="1" dirty="0"/>
                  <a:t>Αριθμητής </a:t>
                </a:r>
                <a:endParaRPr lang="el-G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+4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−12</m:t>
                    </m:r>
                  </m:oMath>
                </a14:m>
                <a:endParaRPr lang="el-GR" dirty="0"/>
              </a:p>
              <a:p>
                <a:r>
                  <a:rPr lang="el-GR" i="1" dirty="0"/>
                  <a:t>Δ=16-4*(-12)=64</a:t>
                </a:r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l-GR" i="1"/>
                          <m:t>12</m:t>
                        </m:r>
                      </m:sub>
                    </m:sSub>
                    <m:r>
                      <a:rPr lang="el-GR" i="1"/>
                      <m:t>=</m:t>
                    </m:r>
                    <m:f>
                      <m:fPr>
                        <m:ctrlPr>
                          <a:rPr lang="el-GR" i="1"/>
                        </m:ctrlPr>
                      </m:fPr>
                      <m:num>
                        <m:r>
                          <a:rPr lang="el-GR" i="1"/>
                          <m:t>−4±</m:t>
                        </m:r>
                        <m:rad>
                          <m:radPr>
                            <m:degHide m:val="on"/>
                            <m:ctrlPr>
                              <a:rPr lang="el-GR" i="1"/>
                            </m:ctrlPr>
                          </m:radPr>
                          <m:deg/>
                          <m:e>
                            <m:r>
                              <a:rPr lang="el-GR" i="1"/>
                              <m:t>64</m:t>
                            </m:r>
                          </m:e>
                        </m:rad>
                      </m:num>
                      <m:den>
                        <m:r>
                          <a:rPr lang="el-GR" i="1"/>
                          <m:t>2∗(1)</m:t>
                        </m:r>
                      </m:den>
                    </m:f>
                    <m:r>
                      <a:rPr lang="el-GR" i="1"/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/>
                        </m:ctrlPr>
                      </m:dPr>
                      <m:e>
                        <m:eqArr>
                          <m:eqArrPr>
                            <m:ctrlPr>
                              <a:rPr lang="el-GR" i="1"/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l-GR" i="1"/>
                                </m:ctrlPr>
                              </m:sSubPr>
                              <m:e>
                                <m:r>
                                  <a:rPr lang="el-GR" i="1"/>
                                  <m:t>𝑥</m:t>
                                </m:r>
                              </m:e>
                              <m:sub>
                                <m:r>
                                  <a:rPr lang="el-GR" i="1"/>
                                  <m:t>1</m:t>
                                </m:r>
                              </m:sub>
                            </m:sSub>
                            <m:r>
                              <a:rPr lang="el-GR" i="1"/>
                              <m:t>=</m:t>
                            </m:r>
                            <m:f>
                              <m:fPr>
                                <m:ctrlPr>
                                  <a:rPr lang="el-GR" i="1"/>
                                </m:ctrlPr>
                              </m:fPr>
                              <m:num>
                                <m:r>
                                  <a:rPr lang="el-GR" i="1"/>
                                  <m:t>−4+8</m:t>
                                </m:r>
                              </m:num>
                              <m:den>
                                <m:r>
                                  <a:rPr lang="el-GR" i="1"/>
                                  <m:t>2</m:t>
                                </m:r>
                              </m:den>
                            </m:f>
                            <m:r>
                              <a:rPr lang="el-GR" i="1"/>
                              <m:t>=2</m:t>
                            </m:r>
                          </m:e>
                          <m:e>
                            <m:sSub>
                              <m:sSubPr>
                                <m:ctrlPr>
                                  <a:rPr lang="el-GR" i="1"/>
                                </m:ctrlPr>
                              </m:sSubPr>
                              <m:e>
                                <m:r>
                                  <a:rPr lang="el-GR" i="1"/>
                                  <m:t>𝑥</m:t>
                                </m:r>
                              </m:e>
                              <m:sub>
                                <m:r>
                                  <a:rPr lang="el-GR" i="1"/>
                                  <m:t>2</m:t>
                                </m:r>
                              </m:sub>
                            </m:sSub>
                            <m:r>
                              <a:rPr lang="el-GR" i="1"/>
                              <m:t>=</m:t>
                            </m:r>
                            <m:f>
                              <m:fPr>
                                <m:ctrlPr>
                                  <a:rPr lang="el-GR" i="1"/>
                                </m:ctrlPr>
                              </m:fPr>
                              <m:num>
                                <m:r>
                                  <a:rPr lang="el-GR" i="1"/>
                                  <m:t>−4−8</m:t>
                                </m:r>
                              </m:num>
                              <m:den>
                                <m:r>
                                  <a:rPr lang="el-GR" i="1"/>
                                  <m:t>2</m:t>
                                </m:r>
                              </m:den>
                            </m:f>
                            <m:r>
                              <a:rPr lang="el-GR" i="1"/>
                              <m:t>=−6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sz="2800" i="1"/>
                      <m:t>𝛼</m:t>
                    </m:r>
                    <m:sSup>
                      <m:sSupPr>
                        <m:ctrlPr>
                          <a:rPr lang="el-GR" sz="2800" i="1"/>
                        </m:ctrlPr>
                      </m:sSupPr>
                      <m:e>
                        <m:r>
                          <a:rPr lang="en-US" sz="2800" i="1"/>
                          <m:t>𝑥</m:t>
                        </m:r>
                      </m:e>
                      <m:sup>
                        <m:r>
                          <a:rPr lang="en-US" sz="2800" i="1"/>
                          <m:t>2</m:t>
                        </m:r>
                      </m:sup>
                    </m:sSup>
                    <m:r>
                      <a:rPr lang="en-US" sz="2800" i="1"/>
                      <m:t>+</m:t>
                    </m:r>
                    <m:r>
                      <a:rPr lang="el-GR" sz="2800" i="1"/>
                      <m:t>𝛽</m:t>
                    </m:r>
                    <m:r>
                      <a:rPr lang="en-US" sz="2800" i="1"/>
                      <m:t>𝑥</m:t>
                    </m:r>
                    <m:r>
                      <a:rPr lang="en-US" sz="2800" i="1"/>
                      <m:t>+</m:t>
                    </m:r>
                    <m:r>
                      <a:rPr lang="en-US" sz="2800" i="1"/>
                      <m:t>𝛾</m:t>
                    </m:r>
                    <m:r>
                      <a:rPr lang="en-US" sz="2800" i="1"/>
                      <m:t>=</m:t>
                    </m:r>
                    <m:r>
                      <a:rPr lang="en-US" sz="2800" i="1"/>
                      <m:t>𝛼</m:t>
                    </m:r>
                    <m:d>
                      <m:dPr>
                        <m:ctrlPr>
                          <a:rPr lang="el-GR" sz="2800" i="1"/>
                        </m:ctrlPr>
                      </m:dPr>
                      <m:e>
                        <m:r>
                          <a:rPr lang="en-US" sz="2800" i="1"/>
                          <m:t>𝑥</m:t>
                        </m:r>
                        <m:r>
                          <a:rPr lang="en-US" sz="2800" i="1"/>
                          <m:t>−</m:t>
                        </m:r>
                        <m:sSub>
                          <m:sSubPr>
                            <m:ctrlPr>
                              <a:rPr lang="el-GR" sz="2800" i="1"/>
                            </m:ctrlPr>
                          </m:sSubPr>
                          <m:e>
                            <m:r>
                              <a:rPr lang="en-US" sz="2800" i="1"/>
                              <m:t>𝑥</m:t>
                            </m:r>
                          </m:e>
                          <m:sub>
                            <m:r>
                              <a:rPr lang="en-US" sz="2800" i="1"/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l-GR" sz="2800" i="1"/>
                        </m:ctrlPr>
                      </m:dPr>
                      <m:e>
                        <m:r>
                          <a:rPr lang="en-US" sz="2800" i="1"/>
                          <m:t>𝑥</m:t>
                        </m:r>
                        <m:r>
                          <a:rPr lang="en-US" sz="2800" i="1"/>
                          <m:t>−</m:t>
                        </m:r>
                        <m:sSub>
                          <m:sSubPr>
                            <m:ctrlPr>
                              <a:rPr lang="el-GR" sz="2800" i="1"/>
                            </m:ctrlPr>
                          </m:sSubPr>
                          <m:e>
                            <m:r>
                              <a:rPr lang="en-US" sz="2800" i="1"/>
                              <m:t>𝑥</m:t>
                            </m:r>
                          </m:e>
                          <m:sub>
                            <m:r>
                              <a:rPr lang="en-US" sz="2800" i="1"/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/>
                      <m:t>=(</m:t>
                    </m:r>
                    <m:r>
                      <a:rPr lang="en-US" sz="2800" i="1"/>
                      <m:t>𝑥</m:t>
                    </m:r>
                    <m:r>
                      <a:rPr lang="en-US" sz="2800" i="1"/>
                      <m:t>−2)(</m:t>
                    </m:r>
                    <m:r>
                      <a:rPr lang="en-US" sz="2800" i="1"/>
                      <m:t>𝑥</m:t>
                    </m:r>
                    <m:r>
                      <a:rPr lang="en-US" sz="2800" i="1"/>
                      <m:t>+6)</m:t>
                    </m:r>
                  </m:oMath>
                </a14:m>
                <a:endParaRPr lang="el-GR" sz="2800" dirty="0"/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6678" y="-708"/>
                <a:ext cx="9150678" cy="6858708"/>
              </a:xfrm>
              <a:blipFill rotWithShape="1">
                <a:blip r:embed="rId2"/>
                <a:stretch>
                  <a:fillRect l="-1532" t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3884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-6678" y="-708"/>
                <a:ext cx="9150678" cy="685870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l-GR" i="1" dirty="0" smtClean="0"/>
                  <a:t>Παρονομαστής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/>
                      <m:t>𝑥</m:t>
                    </m:r>
                    <m:r>
                      <a:rPr lang="el-GR" i="1"/>
                      <m:t>≠2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−2</m:t>
                        </m:r>
                      </m:e>
                    </m:d>
                    <m:r>
                      <a:rPr lang="el-GR" i="1"/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/>
                        </m:ctrlPr>
                      </m:dPr>
                      <m:e>
                        <m:eqArr>
                          <m:eqArrPr>
                            <m:ctrlPr>
                              <a:rPr lang="el-GR" i="1"/>
                            </m:ctrlPr>
                          </m:eqArr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−2</m:t>
                            </m:r>
                            <m:r>
                              <a:rPr lang="el-GR" i="1"/>
                              <m:t>          </m:t>
                            </m:r>
                            <m:r>
                              <a:rPr lang="el-GR" i="1"/>
                              <m:t>𝛾𝜄𝛼</m:t>
                            </m:r>
                            <m:r>
                              <a:rPr lang="el-GR" i="1"/>
                              <m:t> 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&gt;2</m:t>
                            </m:r>
                          </m:e>
                          <m:e>
                            <m:r>
                              <a:rPr lang="el-GR" i="1"/>
                              <m:t>−</m:t>
                            </m:r>
                            <m:d>
                              <m:dPr>
                                <m:ctrlPr>
                                  <a:rPr lang="el-GR" i="1"/>
                                </m:ctrlPr>
                              </m:dPr>
                              <m:e>
                                <m:r>
                                  <a:rPr lang="el-GR" i="1"/>
                                  <m:t>𝑥</m:t>
                                </m:r>
                                <m:r>
                                  <a:rPr lang="el-GR" i="1"/>
                                  <m:t>−2</m:t>
                                </m:r>
                              </m:e>
                            </m:d>
                            <m:r>
                              <a:rPr lang="el-GR" i="1"/>
                              <m:t> </m:t>
                            </m:r>
                            <m:r>
                              <a:rPr lang="el-GR" i="1"/>
                              <m:t>𝛾𝜄𝛼</m:t>
                            </m:r>
                            <m:r>
                              <a:rPr lang="el-GR" i="1"/>
                              <m:t> 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&lt;2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:r>
                  <a:rPr lang="el-GR" dirty="0"/>
                  <a:t>Εάν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l-GR" i="1"/>
                      <m:t>→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2</m:t>
                        </m:r>
                      </m:e>
                      <m:sup>
                        <m:r>
                          <a:rPr lang="el-GR" i="1"/>
                          <m:t>−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  <a:r>
                  <a:rPr lang="el-GR" i="1" dirty="0" smtClean="0"/>
                  <a:t>δηλαδή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l-GR" i="1"/>
                      <m:t>&lt;2</m:t>
                    </m:r>
                  </m:oMath>
                </a14:m>
                <a:r>
                  <a:rPr lang="el-GR" i="1" dirty="0"/>
                  <a:t> και επομένως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l-GR" i="1"/>
                          <m:t>−2</m:t>
                        </m:r>
                      </m:e>
                    </m:d>
                    <m:r>
                      <a:rPr lang="el-GR" i="1"/>
                      <m:t>=−(</m:t>
                    </m:r>
                    <m:r>
                      <a:rPr lang="en-US" i="1"/>
                      <m:t>𝑥</m:t>
                    </m:r>
                    <m:r>
                      <a:rPr lang="el-GR" i="1"/>
                      <m:t>−2)</m:t>
                    </m:r>
                  </m:oMath>
                </a14:m>
                <a:endParaRPr lang="el-GR" dirty="0"/>
              </a:p>
              <a:p>
                <a:r>
                  <a:rPr lang="el-GR" dirty="0"/>
                  <a:t>Εάν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l-GR" i="1"/>
                      <m:t>→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2</m:t>
                        </m:r>
                      </m:e>
                      <m:sup>
                        <m:r>
                          <a:rPr lang="el-GR" i="1"/>
                          <m:t>+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  <a:r>
                  <a:rPr lang="el-GR" i="1" dirty="0" smtClean="0"/>
                  <a:t>δηλαδή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l-GR" i="1"/>
                      <m:t>&gt;2</m:t>
                    </m:r>
                  </m:oMath>
                </a14:m>
                <a:r>
                  <a:rPr lang="el-GR" i="1" dirty="0"/>
                  <a:t> και επομένως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l-GR" i="1"/>
                          <m:t>−2</m:t>
                        </m:r>
                      </m:e>
                    </m:d>
                    <m:r>
                      <a:rPr lang="el-GR" i="1"/>
                      <m:t>=(</m:t>
                    </m:r>
                    <m:r>
                      <a:rPr lang="en-US" i="1"/>
                      <m:t>𝑥</m:t>
                    </m:r>
                    <m:r>
                      <a:rPr lang="el-GR" i="1"/>
                      <m:t>−2)</m:t>
                    </m:r>
                  </m:oMath>
                </a14:m>
                <a:endParaRPr lang="el-GR" dirty="0"/>
              </a:p>
              <a:p>
                <a:r>
                  <a:rPr lang="el-GR" i="1" dirty="0"/>
                  <a:t>Αντικατάσταση </a:t>
                </a:r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l-GR" b="1" i="1" smtClean="0"/>
                          </m:ctrlPr>
                        </m:limLowPr>
                        <m:e>
                          <m:r>
                            <a:rPr lang="el-GR" b="1" i="1"/>
                            <m:t>𝒍𝒊𝒎</m:t>
                          </m:r>
                        </m:e>
                        <m:lim>
                          <m:r>
                            <a:rPr lang="en-US" b="1" i="1"/>
                            <m:t>𝒙</m:t>
                          </m:r>
                          <m:r>
                            <a:rPr lang="en-US" b="1" i="1"/>
                            <m:t>→</m:t>
                          </m:r>
                          <m:sSup>
                            <m:sSupPr>
                              <m:ctrlPr>
                                <a:rPr lang="el-GR" b="1" i="1"/>
                              </m:ctrlPr>
                            </m:sSupPr>
                            <m:e>
                              <m:r>
                                <a:rPr lang="en-US" b="1" i="1"/>
                                <m:t>𝟐</m:t>
                              </m:r>
                            </m:e>
                            <m:sup>
                              <m:r>
                                <a:rPr lang="en-US" b="1" i="1"/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l-GR" b="1" i="1"/>
                          </m:ctrlPr>
                        </m:fPr>
                        <m:num>
                          <m:sSup>
                            <m:sSupPr>
                              <m:ctrlPr>
                                <a:rPr lang="el-GR" b="1" i="1"/>
                              </m:ctrlPr>
                            </m:sSupPr>
                            <m:e>
                              <m:r>
                                <a:rPr lang="en-US" b="1" i="1"/>
                                <m:t>𝒙</m:t>
                              </m:r>
                            </m:e>
                            <m:sup>
                              <m:r>
                                <a:rPr lang="en-US" b="1" i="1"/>
                                <m:t>𝟐</m:t>
                              </m:r>
                            </m:sup>
                          </m:sSup>
                          <m:r>
                            <a:rPr lang="en-US" b="1" i="1"/>
                            <m:t>+</m:t>
                          </m:r>
                          <m:r>
                            <a:rPr lang="en-US" b="1" i="1"/>
                            <m:t>𝟒</m:t>
                          </m:r>
                          <m:r>
                            <a:rPr lang="en-US" b="1" i="1"/>
                            <m:t>𝒙</m:t>
                          </m:r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𝟏𝟐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l-GR" b="1" i="1"/>
                              </m:ctrlPr>
                            </m:dPr>
                            <m:e>
                              <m:r>
                                <a:rPr lang="en-US" b="1" i="1"/>
                                <m:t>𝒙</m:t>
                              </m:r>
                              <m:r>
                                <a:rPr lang="en-US" b="1" i="1"/>
                                <m:t>−</m:t>
                              </m:r>
                              <m:r>
                                <a:rPr lang="en-US" b="1" i="1"/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el-GR" b="1" i="1"/>
                        <m:t>=</m:t>
                      </m:r>
                      <m:limLow>
                        <m:limLowPr>
                          <m:ctrlPr>
                            <a:rPr lang="el-GR" b="1" i="1"/>
                          </m:ctrlPr>
                        </m:limLowPr>
                        <m:e>
                          <m:r>
                            <a:rPr lang="el-GR" b="1" i="1"/>
                            <m:t>𝒍𝒊𝒎</m:t>
                          </m:r>
                        </m:e>
                        <m:lim>
                          <m:r>
                            <a:rPr lang="en-US" b="1" i="1"/>
                            <m:t>𝒙</m:t>
                          </m:r>
                          <m:r>
                            <a:rPr lang="en-US" b="1" i="1"/>
                            <m:t>→</m:t>
                          </m:r>
                          <m:sSup>
                            <m:sSupPr>
                              <m:ctrlPr>
                                <a:rPr lang="el-GR" b="1" i="1"/>
                              </m:ctrlPr>
                            </m:sSupPr>
                            <m:e>
                              <m:r>
                                <a:rPr lang="en-US" b="1" i="1"/>
                                <m:t>𝟐</m:t>
                              </m:r>
                            </m:e>
                            <m:sup>
                              <m:r>
                                <a:rPr lang="en-US" b="1" i="1"/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l-GR" b="1" i="1"/>
                          </m:ctrlPr>
                        </m:fPr>
                        <m:num>
                          <m:r>
                            <a:rPr lang="en-US" b="1" i="1"/>
                            <m:t>(</m:t>
                          </m:r>
                          <m:r>
                            <a:rPr lang="en-US" b="1" i="1"/>
                            <m:t>𝒙</m:t>
                          </m:r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𝟐</m:t>
                          </m:r>
                          <m:r>
                            <a:rPr lang="en-US" b="1" i="1"/>
                            <m:t>)(</m:t>
                          </m:r>
                          <m:r>
                            <a:rPr lang="en-US" b="1" i="1"/>
                            <m:t>𝒙</m:t>
                          </m:r>
                          <m:r>
                            <a:rPr lang="en-US" b="1" i="1"/>
                            <m:t>+</m:t>
                          </m:r>
                          <m:r>
                            <a:rPr lang="en-US" b="1" i="1"/>
                            <m:t>𝟔</m:t>
                          </m:r>
                          <m:r>
                            <a:rPr lang="en-US" b="1" i="1"/>
                            <m:t>)</m:t>
                          </m:r>
                        </m:num>
                        <m:den>
                          <m:r>
                            <a:rPr lang="el-GR" b="1" i="1"/>
                            <m:t>−(</m:t>
                          </m:r>
                          <m:r>
                            <a:rPr lang="en-US" b="1" i="1"/>
                            <m:t>𝒙</m:t>
                          </m:r>
                          <m:r>
                            <a:rPr lang="el-GR" b="1" i="1"/>
                            <m:t>−</m:t>
                          </m:r>
                          <m:r>
                            <a:rPr lang="el-GR" b="1" i="1"/>
                            <m:t>𝟐</m:t>
                          </m:r>
                          <m:r>
                            <a:rPr lang="el-GR" b="1" i="1"/>
                            <m:t>)</m:t>
                          </m:r>
                        </m:den>
                      </m:f>
                      <m:r>
                        <a:rPr lang="el-GR" b="1" i="1"/>
                        <m:t>=</m:t>
                      </m:r>
                      <m:limLow>
                        <m:limLowPr>
                          <m:ctrlPr>
                            <a:rPr lang="el-GR" b="1" i="1"/>
                          </m:ctrlPr>
                        </m:limLowPr>
                        <m:e>
                          <m:r>
                            <a:rPr lang="el-GR" b="1" i="1"/>
                            <m:t>𝒍𝒊𝒎</m:t>
                          </m:r>
                        </m:e>
                        <m:lim>
                          <m:r>
                            <a:rPr lang="en-US" b="1" i="1"/>
                            <m:t>𝒙</m:t>
                          </m:r>
                          <m:r>
                            <a:rPr lang="en-US" b="1" i="1"/>
                            <m:t>→</m:t>
                          </m:r>
                          <m:sSup>
                            <m:sSupPr>
                              <m:ctrlPr>
                                <a:rPr lang="el-GR" b="1" i="1"/>
                              </m:ctrlPr>
                            </m:sSupPr>
                            <m:e>
                              <m:r>
                                <a:rPr lang="en-US" b="1" i="1"/>
                                <m:t>𝟐</m:t>
                              </m:r>
                            </m:e>
                            <m:sup>
                              <m:r>
                                <a:rPr lang="en-US" b="1" i="1"/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b="1" i="1"/>
                        <m:t>−</m:t>
                      </m:r>
                      <m:d>
                        <m:dPr>
                          <m:ctrlPr>
                            <a:rPr lang="el-GR" b="1" i="1"/>
                          </m:ctrlPr>
                        </m:dPr>
                        <m:e>
                          <m:r>
                            <a:rPr lang="en-US" b="1" i="1"/>
                            <m:t>𝒙</m:t>
                          </m:r>
                          <m:r>
                            <a:rPr lang="en-US" b="1" i="1"/>
                            <m:t>+</m:t>
                          </m:r>
                          <m:r>
                            <a:rPr lang="en-US" b="1" i="1"/>
                            <m:t>𝟔</m:t>
                          </m:r>
                        </m:e>
                      </m:d>
                    </m:oMath>
                  </m:oMathPara>
                </a14:m>
                <a:endParaRPr lang="el-GR" b="1" i="1" dirty="0" smtClean="0"/>
              </a:p>
              <a:p>
                <a:pPr marL="0" indent="0">
                  <a:buNone/>
                </a:pPr>
                <a:endParaRPr lang="el-G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=</m:t>
                      </m:r>
                      <m:r>
                        <a:rPr lang="en-US" b="1" i="1" smtClean="0">
                          <a:solidFill>
                            <a:srgbClr val="0B17B5"/>
                          </a:solidFill>
                        </a:rPr>
                        <m:t>−</m:t>
                      </m:r>
                      <m:d>
                        <m:dPr>
                          <m:ctrlPr>
                            <a:rPr lang="el-GR" b="1" i="1">
                              <a:solidFill>
                                <a:srgbClr val="0B17B5"/>
                              </a:solidFill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B17B5"/>
                              </a:solidFill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0B17B5"/>
                              </a:solidFill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B17B5"/>
                              </a:solidFill>
                            </a:rPr>
                            <m:t>𝟔</m:t>
                          </m:r>
                        </m:e>
                      </m:d>
                      <m:r>
                        <a:rPr lang="en-US" b="1" i="1">
                          <a:solidFill>
                            <a:srgbClr val="0B17B5"/>
                          </a:solidFill>
                        </a:rPr>
                        <m:t>=−</m:t>
                      </m:r>
                      <m:r>
                        <a:rPr lang="en-US" b="1" i="1">
                          <a:solidFill>
                            <a:srgbClr val="0B17B5"/>
                          </a:solidFill>
                        </a:rPr>
                        <m:t>𝟖</m:t>
                      </m:r>
                    </m:oMath>
                  </m:oMathPara>
                </a14:m>
                <a:endParaRPr lang="el-GR" b="1" dirty="0">
                  <a:solidFill>
                    <a:srgbClr val="0B17B5"/>
                  </a:solidFill>
                </a:endParaRP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l-GR" b="1" i="1"/>
                          </m:ctrlPr>
                        </m:limLowPr>
                        <m:e>
                          <m:r>
                            <a:rPr lang="el-GR" b="1" i="1"/>
                            <m:t>𝒍𝒊𝒎</m:t>
                          </m:r>
                        </m:e>
                        <m:lim>
                          <m:r>
                            <a:rPr lang="en-US" b="1" i="1"/>
                            <m:t>𝒙</m:t>
                          </m:r>
                          <m:r>
                            <a:rPr lang="en-US" b="1" i="1"/>
                            <m:t>→</m:t>
                          </m:r>
                          <m:sSup>
                            <m:sSupPr>
                              <m:ctrlPr>
                                <a:rPr lang="el-GR" b="1" i="1"/>
                              </m:ctrlPr>
                            </m:sSupPr>
                            <m:e>
                              <m:r>
                                <a:rPr lang="en-US" b="1" i="1"/>
                                <m:t>𝟐</m:t>
                              </m:r>
                            </m:e>
                            <m:sup>
                              <m:r>
                                <a:rPr lang="en-US" b="1" i="1"/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l-GR" b="1" i="1"/>
                          </m:ctrlPr>
                        </m:fPr>
                        <m:num>
                          <m:sSup>
                            <m:sSupPr>
                              <m:ctrlPr>
                                <a:rPr lang="el-GR" b="1" i="1"/>
                              </m:ctrlPr>
                            </m:sSupPr>
                            <m:e>
                              <m:r>
                                <a:rPr lang="en-US" b="1" i="1"/>
                                <m:t>𝒙</m:t>
                              </m:r>
                            </m:e>
                            <m:sup>
                              <m:r>
                                <a:rPr lang="en-US" b="1" i="1"/>
                                <m:t>𝟐</m:t>
                              </m:r>
                            </m:sup>
                          </m:sSup>
                          <m:r>
                            <a:rPr lang="en-US" b="1" i="1"/>
                            <m:t>+</m:t>
                          </m:r>
                          <m:r>
                            <a:rPr lang="en-US" b="1" i="1"/>
                            <m:t>𝟒</m:t>
                          </m:r>
                          <m:r>
                            <a:rPr lang="en-US" b="1" i="1"/>
                            <m:t>𝒙</m:t>
                          </m:r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𝟏𝟐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l-GR" b="1" i="1"/>
                              </m:ctrlPr>
                            </m:dPr>
                            <m:e>
                              <m:r>
                                <a:rPr lang="en-US" b="1" i="1"/>
                                <m:t>𝒙</m:t>
                              </m:r>
                              <m:r>
                                <a:rPr lang="en-US" b="1" i="1"/>
                                <m:t>−</m:t>
                              </m:r>
                              <m:r>
                                <a:rPr lang="en-US" b="1" i="1"/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el-GR" b="1" i="1"/>
                        <m:t>=</m:t>
                      </m:r>
                      <m:limLow>
                        <m:limLowPr>
                          <m:ctrlPr>
                            <a:rPr lang="el-GR" b="1" i="1"/>
                          </m:ctrlPr>
                        </m:limLowPr>
                        <m:e>
                          <m:r>
                            <a:rPr lang="el-GR" b="1" i="1"/>
                            <m:t>𝒍𝒊𝒎</m:t>
                          </m:r>
                        </m:e>
                        <m:lim>
                          <m:r>
                            <a:rPr lang="en-US" b="1" i="1"/>
                            <m:t>𝒙</m:t>
                          </m:r>
                          <m:r>
                            <a:rPr lang="en-US" b="1" i="1"/>
                            <m:t>→</m:t>
                          </m:r>
                          <m:sSup>
                            <m:sSupPr>
                              <m:ctrlPr>
                                <a:rPr lang="el-GR" b="1" i="1"/>
                              </m:ctrlPr>
                            </m:sSupPr>
                            <m:e>
                              <m:r>
                                <a:rPr lang="en-US" b="1" i="1"/>
                                <m:t>𝟐</m:t>
                              </m:r>
                            </m:e>
                            <m:sup>
                              <m:r>
                                <a:rPr lang="en-US" b="1" i="1"/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l-GR" b="1" i="1"/>
                          </m:ctrlPr>
                        </m:fPr>
                        <m:num>
                          <m:r>
                            <a:rPr lang="en-US" b="1" i="1"/>
                            <m:t>(</m:t>
                          </m:r>
                          <m:r>
                            <a:rPr lang="en-US" b="1" i="1"/>
                            <m:t>𝒙</m:t>
                          </m:r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𝟐</m:t>
                          </m:r>
                          <m:r>
                            <a:rPr lang="en-US" b="1" i="1"/>
                            <m:t>)(</m:t>
                          </m:r>
                          <m:r>
                            <a:rPr lang="en-US" b="1" i="1"/>
                            <m:t>𝒙</m:t>
                          </m:r>
                          <m:r>
                            <a:rPr lang="en-US" b="1" i="1"/>
                            <m:t>+</m:t>
                          </m:r>
                          <m:r>
                            <a:rPr lang="en-US" b="1" i="1"/>
                            <m:t>𝟔</m:t>
                          </m:r>
                          <m:r>
                            <a:rPr lang="en-US" b="1" i="1"/>
                            <m:t>)</m:t>
                          </m:r>
                        </m:num>
                        <m:den>
                          <m:r>
                            <a:rPr lang="el-GR" b="1" i="1"/>
                            <m:t>(</m:t>
                          </m:r>
                          <m:r>
                            <a:rPr lang="en-US" b="1" i="1"/>
                            <m:t>𝒙</m:t>
                          </m:r>
                          <m:r>
                            <a:rPr lang="el-GR" b="1" i="1"/>
                            <m:t>−</m:t>
                          </m:r>
                          <m:r>
                            <a:rPr lang="el-GR" b="1" i="1"/>
                            <m:t>𝟐</m:t>
                          </m:r>
                          <m:r>
                            <a:rPr lang="el-GR" b="1" i="1"/>
                            <m:t>)</m:t>
                          </m:r>
                        </m:den>
                      </m:f>
                      <m:r>
                        <a:rPr lang="el-GR" b="1" i="1"/>
                        <m:t>=</m:t>
                      </m:r>
                      <m:limLow>
                        <m:limLowPr>
                          <m:ctrlPr>
                            <a:rPr lang="el-GR" b="1" i="1"/>
                          </m:ctrlPr>
                        </m:limLowPr>
                        <m:e>
                          <m:r>
                            <a:rPr lang="el-GR" b="1" i="1"/>
                            <m:t>𝒍𝒊𝒎</m:t>
                          </m:r>
                        </m:e>
                        <m:lim>
                          <m:r>
                            <a:rPr lang="en-US" b="1" i="1"/>
                            <m:t>𝒙</m:t>
                          </m:r>
                          <m:r>
                            <a:rPr lang="en-US" b="1" i="1"/>
                            <m:t>→</m:t>
                          </m:r>
                          <m:sSup>
                            <m:sSupPr>
                              <m:ctrlPr>
                                <a:rPr lang="el-GR" b="1" i="1"/>
                              </m:ctrlPr>
                            </m:sSupPr>
                            <m:e>
                              <m:r>
                                <a:rPr lang="en-US" b="1" i="1"/>
                                <m:t>𝟐</m:t>
                              </m:r>
                            </m:e>
                            <m:sup>
                              <m:r>
                                <a:rPr lang="en-US" b="1" i="1"/>
                                <m:t>+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l-GR" b="1" i="1"/>
                          </m:ctrlPr>
                        </m:dPr>
                        <m:e>
                          <m:r>
                            <a:rPr lang="en-US" b="1" i="1"/>
                            <m:t>𝒙</m:t>
                          </m:r>
                          <m:r>
                            <a:rPr lang="en-US" b="1" i="1"/>
                            <m:t>+</m:t>
                          </m:r>
                          <m:r>
                            <a:rPr lang="en-US" b="1" i="1"/>
                            <m:t>𝟔</m:t>
                          </m:r>
                        </m:e>
                      </m:d>
                    </m:oMath>
                  </m:oMathPara>
                </a14:m>
                <a:endParaRPr lang="el-GR" b="1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B17B5"/>
                          </a:solidFill>
                        </a:rPr>
                        <m:t>=</m:t>
                      </m:r>
                      <m:d>
                        <m:dPr>
                          <m:ctrlPr>
                            <a:rPr lang="el-GR" b="1" i="1">
                              <a:solidFill>
                                <a:srgbClr val="0B17B5"/>
                              </a:solidFill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B17B5"/>
                              </a:solidFill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0B17B5"/>
                              </a:solidFill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B17B5"/>
                              </a:solidFill>
                            </a:rPr>
                            <m:t>𝟔</m:t>
                          </m:r>
                        </m:e>
                      </m:d>
                      <m:r>
                        <a:rPr lang="en-US" b="1" i="1">
                          <a:solidFill>
                            <a:srgbClr val="0B17B5"/>
                          </a:solidFill>
                        </a:rPr>
                        <m:t>=</m:t>
                      </m:r>
                      <m:r>
                        <a:rPr lang="en-US" b="1" i="1">
                          <a:solidFill>
                            <a:srgbClr val="0B17B5"/>
                          </a:solidFill>
                        </a:rPr>
                        <m:t>𝟖</m:t>
                      </m:r>
                    </m:oMath>
                  </m:oMathPara>
                </a14:m>
                <a:endParaRPr lang="el-GR" b="1" dirty="0">
                  <a:solidFill>
                    <a:srgbClr val="0B17B5"/>
                  </a:solidFill>
                </a:endParaRPr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6678" y="-708"/>
                <a:ext cx="9150678" cy="6858708"/>
              </a:xfrm>
              <a:blipFill rotWithShape="1">
                <a:blip r:embed="rId2"/>
                <a:stretch>
                  <a:fillRect l="-1133" t="-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743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22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34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-25823"/>
                <a:ext cx="8229600" cy="4525963"/>
              </a:xfrm>
            </p:spPr>
            <p:txBody>
              <a:bodyPr/>
              <a:lstStyle/>
              <a:p>
                <a:r>
                  <a:rPr lang="el-GR" b="1" i="1" dirty="0">
                    <a:solidFill>
                      <a:srgbClr val="FF0000"/>
                    </a:solidFill>
                  </a:rPr>
                  <a:t>Να βρεθεί το όριο </a:t>
                </a:r>
                <a:endParaRPr lang="el-GR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l-GR" i="1"/>
                        </m:ctrlPr>
                      </m:funcPr>
                      <m:fName>
                        <m:limLow>
                          <m:limLowPr>
                            <m:ctrlPr>
                              <a:rPr lang="el-GR" i="1"/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li</m:t>
                            </m:r>
                            <m:r>
                              <a:rPr lang="en-US" i="1"/>
                              <m:t>𝑚</m:t>
                            </m:r>
                          </m:e>
                          <m:lim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→</m:t>
                            </m:r>
                            <m:sSup>
                              <m:sSupPr>
                                <m:ctrlPr>
                                  <a:rPr lang="el-GR" i="1"/>
                                </m:ctrlPr>
                              </m:sSupPr>
                              <m:e>
                                <m:r>
                                  <a:rPr lang="en-US" i="1"/>
                                  <m:t>1</m:t>
                                </m:r>
                              </m:e>
                              <m:sup>
                                <m:r>
                                  <a:rPr lang="en-US" i="1"/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i="1"/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+2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−2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l-GR" i="1"/>
                                </m:ctrlPr>
                              </m:d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25823"/>
                <a:ext cx="8229600" cy="4525963"/>
              </a:xfrm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9624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-25823"/>
                <a:ext cx="9144000" cy="68838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i="1" dirty="0"/>
                  <a:t>Να βρεθεί το όριο </a:t>
                </a:r>
                <a:endParaRPr lang="el-GR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l-GR" i="1"/>
                        </m:ctrlPr>
                      </m:funcPr>
                      <m:fName>
                        <m:limLow>
                          <m:limLowPr>
                            <m:ctrlPr>
                              <a:rPr lang="el-GR" i="1"/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li</m:t>
                            </m:r>
                            <m:r>
                              <a:rPr lang="en-US" i="1"/>
                              <m:t>𝑚</m:t>
                            </m:r>
                          </m:e>
                          <m:lim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→</m:t>
                            </m:r>
                            <m:sSup>
                              <m:sSupPr>
                                <m:ctrlPr>
                                  <a:rPr lang="el-GR" i="1"/>
                                </m:ctrlPr>
                              </m:sSupPr>
                              <m:e>
                                <m:r>
                                  <a:rPr lang="en-US" i="1"/>
                                  <m:t>1</m:t>
                                </m:r>
                              </m:e>
                              <m:sup>
                                <m:r>
                                  <a:rPr lang="en-US" i="1"/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i="1"/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+2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−2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l-GR" i="1"/>
                                </m:ctrlPr>
                              </m:d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l-GR" dirty="0"/>
              </a:p>
              <a:p>
                <a:r>
                  <a:rPr lang="el-GR" i="1" dirty="0"/>
                  <a:t> </a:t>
                </a:r>
                <a:endParaRPr lang="el-GR" dirty="0"/>
              </a:p>
              <a:p>
                <a:r>
                  <a:rPr lang="el-GR" i="1" dirty="0"/>
                  <a:t>Παρονομαστής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/>
                      <m:t>𝑥</m:t>
                    </m:r>
                    <m:r>
                      <a:rPr lang="el-GR" i="1"/>
                      <m:t>≠0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l-GR" i="1"/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/>
                        </m:ctrlPr>
                      </m:dPr>
                      <m:e>
                        <m:eqArr>
                          <m:eqArrPr>
                            <m:ctrlPr>
                              <a:rPr lang="el-GR" i="1"/>
                            </m:ctrlPr>
                          </m:eqArr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l-GR" i="1"/>
                              <m:t>          </m:t>
                            </m:r>
                            <m:r>
                              <a:rPr lang="el-GR" i="1"/>
                              <m:t>𝛾𝜄𝛼</m:t>
                            </m:r>
                            <m:r>
                              <a:rPr lang="el-GR" i="1"/>
                              <m:t> 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&gt;0</m:t>
                            </m:r>
                          </m:e>
                          <m:e>
                            <m:r>
                              <a:rPr lang="el-GR" i="1"/>
                              <m:t>−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 </m:t>
                            </m:r>
                            <m:r>
                              <a:rPr lang="el-GR" i="1"/>
                              <m:t>     </m:t>
                            </m:r>
                            <m:r>
                              <a:rPr lang="el-GR" i="1"/>
                              <m:t>𝛾𝜄𝛼</m:t>
                            </m:r>
                            <m:r>
                              <a:rPr lang="el-GR" i="1"/>
                              <m:t> 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l-GR" i="1"/>
                      <m:t>→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1</m:t>
                        </m:r>
                      </m:e>
                      <m:sup>
                        <m:r>
                          <a:rPr lang="el-GR" i="1"/>
                          <m:t>−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  <a:r>
                  <a:rPr lang="el-GR" i="1" dirty="0"/>
                  <a:t> σημαίνει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l-GR" i="1"/>
                      <m:t>&gt;0</m:t>
                    </m:r>
                  </m:oMath>
                </a14:m>
                <a:r>
                  <a:rPr lang="el-GR" i="1" dirty="0"/>
                  <a:t> (και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l-GR" i="1"/>
                      <m:t>&lt;1</m:t>
                    </m:r>
                  </m:oMath>
                </a14:m>
                <a:r>
                  <a:rPr lang="el-GR" i="1" dirty="0"/>
                  <a:t>, το </a:t>
                </a:r>
                <a:r>
                  <a:rPr lang="el-GR" i="1" smtClean="0"/>
                  <a:t>οποίο όμως </a:t>
                </a:r>
                <a:r>
                  <a:rPr lang="el-GR" i="1" dirty="0"/>
                  <a:t>δεν παίζει ρόλο στον προσδιορισμό της απολύτου </a:t>
                </a:r>
                <a:r>
                  <a:rPr lang="el-GR" i="1"/>
                  <a:t>τιμής</a:t>
                </a:r>
                <a:r>
                  <a:rPr lang="el-GR" i="1" smtClean="0"/>
                  <a:t>), επομένως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l-GR" i="1"/>
                      <m:t>=</m:t>
                    </m:r>
                    <m:r>
                      <a:rPr lang="en-US" i="1"/>
                      <m:t>𝑥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l-GR" i="1"/>
                        </m:ctrlPr>
                      </m:funcPr>
                      <m:fName>
                        <m:limLow>
                          <m:limLowPr>
                            <m:ctrlPr>
                              <a:rPr lang="el-GR" i="1"/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li</m:t>
                            </m:r>
                            <m:r>
                              <a:rPr lang="en-US" i="1"/>
                              <m:t>𝑚</m:t>
                            </m:r>
                          </m:e>
                          <m:lim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→</m:t>
                            </m:r>
                            <m:sSup>
                              <m:sSupPr>
                                <m:ctrlPr>
                                  <a:rPr lang="el-GR" i="1"/>
                                </m:ctrlPr>
                              </m:sSupPr>
                              <m:e>
                                <m:r>
                                  <a:rPr lang="en-US" i="1"/>
                                  <m:t>1</m:t>
                                </m:r>
                              </m:e>
                              <m:sup>
                                <m:r>
                                  <a:rPr lang="en-US" i="1"/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i="1"/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+2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−2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l-GR" i="1"/>
                                </m:ctrlPr>
                              </m:d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</m:d>
                          </m:den>
                        </m:f>
                        <m:r>
                          <a:rPr lang="en-US" i="1"/>
                          <m:t>=</m:t>
                        </m:r>
                      </m:e>
                    </m:func>
                    <m:func>
                      <m:funcPr>
                        <m:ctrlPr>
                          <a:rPr lang="el-GR" i="1"/>
                        </m:ctrlPr>
                      </m:funcPr>
                      <m:fName>
                        <m:limLow>
                          <m:limLowPr>
                            <m:ctrlPr>
                              <a:rPr lang="el-GR" i="1"/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li</m:t>
                            </m:r>
                            <m:r>
                              <a:rPr lang="en-US" i="1"/>
                              <m:t>𝑚</m:t>
                            </m:r>
                          </m:e>
                          <m:lim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→</m:t>
                            </m:r>
                            <m:sSup>
                              <m:sSupPr>
                                <m:ctrlPr>
                                  <a:rPr lang="el-GR" i="1"/>
                                </m:ctrlPr>
                              </m:sSupPr>
                              <m:e>
                                <m:r>
                                  <a:rPr lang="en-US" i="1"/>
                                  <m:t>1</m:t>
                                </m:r>
                              </m:e>
                              <m:sup>
                                <m:r>
                                  <a:rPr lang="en-US" i="1"/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i="1"/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+2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−2</m:t>
                            </m:r>
                          </m:num>
                          <m:den>
                            <m:r>
                              <a:rPr lang="en-US" i="1"/>
                              <m:t>𝑥</m:t>
                            </m:r>
                          </m:den>
                        </m:f>
                        <m:r>
                          <a:rPr lang="en-US" i="1"/>
                          <m:t>=</m:t>
                        </m:r>
                        <m:f>
                          <m:fPr>
                            <m:ctrlPr>
                              <a:rPr lang="el-GR" i="1"/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/>
                                </m:ctrlPr>
                              </m:sSupPr>
                              <m:e>
                                <m:r>
                                  <a:rPr lang="en-US" i="1"/>
                                  <m:t>1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+2∗1−2</m:t>
                            </m:r>
                          </m:num>
                          <m:den>
                            <m:r>
                              <a:rPr lang="en-US" i="1"/>
                              <m:t>1</m:t>
                            </m:r>
                          </m:den>
                        </m:f>
                        <m:r>
                          <a:rPr lang="en-US" i="1"/>
                          <m:t>=1</m:t>
                        </m:r>
                      </m:e>
                    </m:func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25823"/>
                <a:ext cx="9144000" cy="6883823"/>
              </a:xfrm>
              <a:blipFill rotWithShape="1">
                <a:blip r:embed="rId2"/>
                <a:stretch>
                  <a:fillRect l="-1467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37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cap="small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Οριο</a:t>
            </a:r>
            <a:r>
              <a:rPr lang="el-GR" b="1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l-GR" b="1" cap="small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Συνάρτησησ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1685924"/>
          </a:xfrm>
        </p:spPr>
        <p:txBody>
          <a:bodyPr/>
          <a:lstStyle/>
          <a:p>
            <a:pPr algn="just"/>
            <a:r>
              <a:rPr lang="el-GR" i="1" dirty="0" smtClean="0"/>
              <a:t>Όριο</a:t>
            </a:r>
            <a:r>
              <a:rPr lang="el-GR" dirty="0" smtClean="0"/>
              <a:t> είναι </a:t>
            </a:r>
            <a:r>
              <a:rPr lang="el-GR" dirty="0"/>
              <a:t>η προσέγγιση ενός πραγματικού αριθμού σε επίπεδο που δεν ξεπερνά έναν πολύ μικρό πραγματικό αριθμό. </a:t>
            </a:r>
            <a:endParaRPr lang="el-G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214686"/>
            <a:ext cx="9302767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1602" y="0"/>
            <a:ext cx="113420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6369</TotalTime>
  <Words>1733</Words>
  <Application>Microsoft Office PowerPoint</Application>
  <PresentationFormat>Προβολή στην οθόνη (4:3)</PresentationFormat>
  <Paragraphs>185</Paragraphs>
  <Slides>61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61</vt:i4>
      </vt:variant>
    </vt:vector>
  </HeadingPairs>
  <TitlesOfParts>
    <vt:vector size="62" baseType="lpstr">
      <vt:lpstr>Θέμα του Office</vt:lpstr>
      <vt:lpstr>Μαθηματικά 5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Οριο Συνάρτησησ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Πλευρικά όρια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Ιδιότητες των ορίων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5</dc:title>
  <dc:creator>admin</dc:creator>
  <cp:lastModifiedBy>nikos</cp:lastModifiedBy>
  <cp:revision>54</cp:revision>
  <dcterms:created xsi:type="dcterms:W3CDTF">2011-10-11T19:17:00Z</dcterms:created>
  <dcterms:modified xsi:type="dcterms:W3CDTF">2016-11-04T07:59:44Z</dcterms:modified>
</cp:coreProperties>
</file>