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10" r:id="rId6"/>
    <p:sldId id="311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5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313" r:id="rId25"/>
    <p:sldId id="278" r:id="rId26"/>
    <p:sldId id="273" r:id="rId27"/>
    <p:sldId id="314" r:id="rId28"/>
    <p:sldId id="312" r:id="rId29"/>
    <p:sldId id="315" r:id="rId30"/>
    <p:sldId id="284" r:id="rId31"/>
    <p:sldId id="285" r:id="rId32"/>
    <p:sldId id="286" r:id="rId33"/>
    <p:sldId id="287" r:id="rId34"/>
    <p:sldId id="288" r:id="rId35"/>
    <p:sldId id="289" r:id="rId36"/>
    <p:sldId id="281" r:id="rId37"/>
    <p:sldId id="282" r:id="rId38"/>
    <p:sldId id="283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96C47-CCC8-4566-A92C-E59B1AB17B40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2E27935D-521E-4371-98B1-7B69E64F3C82}">
      <dgm:prSet phldrT="[Κείμενο]" custT="1"/>
      <dgm:spPr/>
      <dgm:t>
        <a:bodyPr/>
        <a:lstStyle/>
        <a:p>
          <a:r>
            <a:rPr lang="el-GR" sz="2400" b="1" dirty="0"/>
            <a:t>μεγάλα δείγματα</a:t>
          </a:r>
        </a:p>
        <a:p>
          <a:r>
            <a:rPr lang="el-GR" sz="2400" dirty="0"/>
            <a:t>κατανομή πληθυσμού κανονική ή </a:t>
          </a:r>
          <a:r>
            <a:rPr lang="el-GR" sz="2400" dirty="0" smtClean="0"/>
            <a:t>μη </a:t>
          </a:r>
          <a:r>
            <a:rPr lang="el-GR" sz="2400" dirty="0"/>
            <a:t>κανονική </a:t>
          </a:r>
          <a:endParaRPr lang="el-GR" sz="2400" dirty="0" smtClean="0"/>
        </a:p>
        <a:p>
          <a:r>
            <a:rPr lang="el-GR" sz="2400" dirty="0" smtClean="0"/>
            <a:t>ισχύει </a:t>
          </a:r>
          <a:r>
            <a:rPr lang="el-GR" sz="2400" dirty="0"/>
            <a:t>το Κεντρικό Οριακό Θεώρημα</a:t>
          </a:r>
        </a:p>
      </dgm:t>
    </dgm:pt>
    <dgm:pt modelId="{C3B81253-F18C-4026-8B5E-2EDEC436C038}" type="parTrans" cxnId="{9AE10DF5-0F91-4826-90EF-A916C6C8A56F}">
      <dgm:prSet/>
      <dgm:spPr/>
      <dgm:t>
        <a:bodyPr/>
        <a:lstStyle/>
        <a:p>
          <a:endParaRPr lang="el-GR" sz="1200"/>
        </a:p>
      </dgm:t>
    </dgm:pt>
    <dgm:pt modelId="{85371C28-97E2-4570-9149-9F412D1A9E5C}" type="sibTrans" cxnId="{9AE10DF5-0F91-4826-90EF-A916C6C8A56F}">
      <dgm:prSet/>
      <dgm:spPr/>
      <dgm:t>
        <a:bodyPr/>
        <a:lstStyle/>
        <a:p>
          <a:endParaRPr lang="el-GR" sz="1200"/>
        </a:p>
      </dgm:t>
    </dgm:pt>
    <dgm:pt modelId="{A7558130-FBFF-4B16-A912-2EFBA895232B}">
      <dgm:prSet phldrT="[Κείμενο]" custT="1"/>
      <dgm:spPr/>
      <dgm:t>
        <a:bodyPr/>
        <a:lstStyle/>
        <a:p>
          <a:r>
            <a:rPr lang="el-GR" sz="2400" dirty="0"/>
            <a:t>τυπική απόκλιση γνωστή</a:t>
          </a:r>
        </a:p>
      </dgm:t>
    </dgm:pt>
    <dgm:pt modelId="{006D0DB5-4E77-42D1-8B2C-1FF37A63511F}" type="parTrans" cxnId="{140A9692-F41E-4ED2-BA1D-110A988AF641}">
      <dgm:prSet custT="1"/>
      <dgm:spPr/>
      <dgm:t>
        <a:bodyPr/>
        <a:lstStyle/>
        <a:p>
          <a:endParaRPr lang="el-GR" sz="1200"/>
        </a:p>
      </dgm:t>
    </dgm:pt>
    <dgm:pt modelId="{1F8E25FA-BF6B-4247-864C-9D7DC65650EF}" type="sibTrans" cxnId="{140A9692-F41E-4ED2-BA1D-110A988AF641}">
      <dgm:prSet/>
      <dgm:spPr/>
      <dgm:t>
        <a:bodyPr/>
        <a:lstStyle/>
        <a:p>
          <a:endParaRPr lang="el-GR" sz="1200"/>
        </a:p>
      </dgm:t>
    </dgm:pt>
    <dgm:pt modelId="{DD74B189-DE13-40E0-A899-6C2A4ED5AFE1}">
      <dgm:prSet phldrT="[Κείμενο]" custT="1"/>
      <dgm:spPr/>
      <dgm:t>
        <a:bodyPr/>
        <a:lstStyle/>
        <a:p>
          <a:r>
            <a:rPr lang="el-GR" sz="2400" dirty="0"/>
            <a:t>τυπική απόκλιση άγνωστη</a:t>
          </a:r>
        </a:p>
      </dgm:t>
    </dgm:pt>
    <dgm:pt modelId="{DF256D96-4EC6-4646-BA79-1ED501F7C168}" type="parTrans" cxnId="{6EA3246D-1BB5-4A55-B6C0-77A1BA506AC9}">
      <dgm:prSet custT="1"/>
      <dgm:spPr/>
      <dgm:t>
        <a:bodyPr/>
        <a:lstStyle/>
        <a:p>
          <a:endParaRPr lang="el-GR" sz="1200"/>
        </a:p>
      </dgm:t>
    </dgm:pt>
    <dgm:pt modelId="{1EE562E5-65C3-485D-9588-902D32ED24DE}" type="sibTrans" cxnId="{6EA3246D-1BB5-4A55-B6C0-77A1BA506AC9}">
      <dgm:prSet/>
      <dgm:spPr/>
      <dgm:t>
        <a:bodyPr/>
        <a:lstStyle/>
        <a:p>
          <a:endParaRPr lang="el-GR" sz="1200"/>
        </a:p>
      </dgm:t>
    </dgm:pt>
    <dgm:pt modelId="{ADE03385-7AB4-4E3B-8E65-06BA20498A0C}">
      <dgm:prSet phldrT="[Κείμενο]" custT="1"/>
      <dgm:spPr/>
      <dgm:t>
        <a:bodyPr/>
        <a:lstStyle/>
        <a:p>
          <a:r>
            <a:rPr lang="el-GR" sz="2400" b="1" dirty="0"/>
            <a:t>μικρά δείγματα</a:t>
          </a:r>
        </a:p>
        <a:p>
          <a:r>
            <a:rPr lang="el-GR" sz="2400" dirty="0"/>
            <a:t>προϋπόθεση η κανονικότητα του πληθυσμού</a:t>
          </a:r>
        </a:p>
      </dgm:t>
    </dgm:pt>
    <dgm:pt modelId="{E37B9CFE-3828-42FB-AAA5-6EABF94B1E9B}" type="parTrans" cxnId="{23974698-8B2C-42C5-8B34-1FB93E7346AE}">
      <dgm:prSet/>
      <dgm:spPr/>
      <dgm:t>
        <a:bodyPr/>
        <a:lstStyle/>
        <a:p>
          <a:endParaRPr lang="el-GR" sz="1200"/>
        </a:p>
      </dgm:t>
    </dgm:pt>
    <dgm:pt modelId="{53094D97-0F69-4AB4-B25B-56377397910A}" type="sibTrans" cxnId="{23974698-8B2C-42C5-8B34-1FB93E7346AE}">
      <dgm:prSet/>
      <dgm:spPr/>
      <dgm:t>
        <a:bodyPr/>
        <a:lstStyle/>
        <a:p>
          <a:endParaRPr lang="el-GR" sz="1200"/>
        </a:p>
      </dgm:t>
    </dgm:pt>
    <dgm:pt modelId="{18A0DC00-A8AA-466E-9825-69B816ADE9E3}">
      <dgm:prSet phldrT="[Κείμενο]" custT="1"/>
      <dgm:spPr/>
      <dgm:t>
        <a:bodyPr/>
        <a:lstStyle/>
        <a:p>
          <a:r>
            <a:rPr lang="el-GR" sz="2400" dirty="0"/>
            <a:t>τυπική απόκλιση γνωστή</a:t>
          </a:r>
        </a:p>
      </dgm:t>
    </dgm:pt>
    <dgm:pt modelId="{91599D27-346F-42FF-B40D-D4EE1F9BBACF}" type="parTrans" cxnId="{62543E42-F5B3-4AC9-8444-DDF48E4E8C58}">
      <dgm:prSet custT="1"/>
      <dgm:spPr/>
      <dgm:t>
        <a:bodyPr/>
        <a:lstStyle/>
        <a:p>
          <a:endParaRPr lang="el-GR" sz="1200"/>
        </a:p>
      </dgm:t>
    </dgm:pt>
    <dgm:pt modelId="{73829DC5-AE02-415D-9AFC-C0A632235C4F}" type="sibTrans" cxnId="{62543E42-F5B3-4AC9-8444-DDF48E4E8C58}">
      <dgm:prSet/>
      <dgm:spPr/>
      <dgm:t>
        <a:bodyPr/>
        <a:lstStyle/>
        <a:p>
          <a:endParaRPr lang="el-GR" sz="1200"/>
        </a:p>
      </dgm:t>
    </dgm:pt>
    <dgm:pt modelId="{AA6B06CE-7CB4-4831-81EA-0BE4D3967D2F}">
      <dgm:prSet phldrT="[Κείμενο]" custT="1"/>
      <dgm:spPr/>
      <dgm:t>
        <a:bodyPr/>
        <a:lstStyle/>
        <a:p>
          <a:r>
            <a:rPr lang="el-GR" sz="2400" dirty="0"/>
            <a:t>τυπική απόκλιση άγνωστη</a:t>
          </a:r>
        </a:p>
      </dgm:t>
    </dgm:pt>
    <dgm:pt modelId="{290DDC29-5DE0-4C47-AE58-FA662E86862A}" type="parTrans" cxnId="{5268564E-1D30-467A-BF2E-333A4DC1E653}">
      <dgm:prSet custT="1"/>
      <dgm:spPr/>
      <dgm:t>
        <a:bodyPr/>
        <a:lstStyle/>
        <a:p>
          <a:endParaRPr lang="el-GR" sz="1200"/>
        </a:p>
      </dgm:t>
    </dgm:pt>
    <dgm:pt modelId="{2ACD9C79-8FBA-4231-8B1C-053EFFEE5F2C}" type="sibTrans" cxnId="{5268564E-1D30-467A-BF2E-333A4DC1E653}">
      <dgm:prSet/>
      <dgm:spPr/>
      <dgm:t>
        <a:bodyPr/>
        <a:lstStyle/>
        <a:p>
          <a:endParaRPr lang="el-GR" sz="1200"/>
        </a:p>
      </dgm:t>
    </dgm:pt>
    <dgm:pt modelId="{10CB70AC-F24D-436D-805F-C2879B5E74A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 sz="1200"/>
        </a:p>
      </dgm:t>
    </dgm:pt>
    <dgm:pt modelId="{0538BF9A-6433-4F42-8259-DDF9B340E801}" type="parTrans" cxnId="{3C690A77-85A9-4614-867A-492D73F9FDC0}">
      <dgm:prSet custT="1"/>
      <dgm:spPr/>
      <dgm:t>
        <a:bodyPr/>
        <a:lstStyle/>
        <a:p>
          <a:endParaRPr lang="el-GR" sz="1200"/>
        </a:p>
      </dgm:t>
    </dgm:pt>
    <dgm:pt modelId="{B48D7E00-2EFC-4206-94F2-77B104589569}" type="sibTrans" cxnId="{3C690A77-85A9-4614-867A-492D73F9FDC0}">
      <dgm:prSet/>
      <dgm:spPr/>
      <dgm:t>
        <a:bodyPr/>
        <a:lstStyle/>
        <a:p>
          <a:endParaRPr lang="el-GR" sz="1200"/>
        </a:p>
      </dgm:t>
    </dgm:pt>
    <dgm:pt modelId="{0398032B-D304-4B9C-82FA-960B6E1B276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BA3B2723-C5EB-4451-A022-872F265F9857}" type="parTrans" cxnId="{D5EE7A60-C672-41BC-93A1-0E0018741B05}">
      <dgm:prSet/>
      <dgm:spPr/>
      <dgm:t>
        <a:bodyPr/>
        <a:lstStyle/>
        <a:p>
          <a:endParaRPr lang="el-GR"/>
        </a:p>
      </dgm:t>
    </dgm:pt>
    <dgm:pt modelId="{3CF4F4A1-7379-4739-89C4-8B3CE4EADAD6}" type="sibTrans" cxnId="{D5EE7A60-C672-41BC-93A1-0E0018741B05}">
      <dgm:prSet/>
      <dgm:spPr/>
      <dgm:t>
        <a:bodyPr/>
        <a:lstStyle/>
        <a:p>
          <a:endParaRPr lang="el-GR"/>
        </a:p>
      </dgm:t>
    </dgm:pt>
    <dgm:pt modelId="{D63B1BF6-4FE1-479E-9407-B3E02269227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FF962727-479D-4097-B76F-3ECD51D3B027}" type="parTrans" cxnId="{2F9C8DBC-0672-4D4F-A7DF-F85160EDA033}">
      <dgm:prSet/>
      <dgm:spPr/>
      <dgm:t>
        <a:bodyPr/>
        <a:lstStyle/>
        <a:p>
          <a:endParaRPr lang="el-GR"/>
        </a:p>
      </dgm:t>
    </dgm:pt>
    <dgm:pt modelId="{E88FBDCA-136D-49CF-AAC9-C324F836ACDE}" type="sibTrans" cxnId="{2F9C8DBC-0672-4D4F-A7DF-F85160EDA033}">
      <dgm:prSet/>
      <dgm:spPr/>
      <dgm:t>
        <a:bodyPr/>
        <a:lstStyle/>
        <a:p>
          <a:endParaRPr lang="el-GR"/>
        </a:p>
      </dgm:t>
    </dgm:pt>
    <dgm:pt modelId="{12B97BF3-E6D7-47FA-BB03-039C66EC9B81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3F52AA71-43F2-4825-AA4E-B318EAEB210A}" type="parTrans" cxnId="{D475CE42-AD4C-4C9D-9002-04CF93A75409}">
      <dgm:prSet/>
      <dgm:spPr/>
      <dgm:t>
        <a:bodyPr/>
        <a:lstStyle/>
        <a:p>
          <a:endParaRPr lang="el-GR"/>
        </a:p>
      </dgm:t>
    </dgm:pt>
    <dgm:pt modelId="{07EE506B-CF8F-4772-86DA-4A2F80747009}" type="sibTrans" cxnId="{D475CE42-AD4C-4C9D-9002-04CF93A75409}">
      <dgm:prSet/>
      <dgm:spPr/>
      <dgm:t>
        <a:bodyPr/>
        <a:lstStyle/>
        <a:p>
          <a:endParaRPr lang="el-GR"/>
        </a:p>
      </dgm:t>
    </dgm:pt>
    <dgm:pt modelId="{74C55300-4E72-448C-BE06-91FF26B47141}">
      <dgm:prSet custT="1"/>
      <dgm:spPr/>
      <dgm:t>
        <a:bodyPr/>
        <a:lstStyle/>
        <a:p>
          <a:r>
            <a:rPr lang="el-GR" sz="2400" dirty="0"/>
            <a:t>μικρά δείγματα και άγνωστη ή μη κανονική κατανομή πληθυσμού</a:t>
          </a:r>
        </a:p>
      </dgm:t>
    </dgm:pt>
    <dgm:pt modelId="{C3A5F674-266A-47CE-B2B9-5CC5041E81BF}" type="parTrans" cxnId="{0561BB6C-E29D-46B2-A982-3C6CF530687E}">
      <dgm:prSet/>
      <dgm:spPr/>
      <dgm:t>
        <a:bodyPr/>
        <a:lstStyle/>
        <a:p>
          <a:endParaRPr lang="el-GR"/>
        </a:p>
      </dgm:t>
    </dgm:pt>
    <dgm:pt modelId="{9BA0D34C-F0E1-4464-852A-24CF3468867B}" type="sibTrans" cxnId="{0561BB6C-E29D-46B2-A982-3C6CF530687E}">
      <dgm:prSet/>
      <dgm:spPr/>
      <dgm:t>
        <a:bodyPr/>
        <a:lstStyle/>
        <a:p>
          <a:endParaRPr lang="el-GR"/>
        </a:p>
      </dgm:t>
    </dgm:pt>
    <dgm:pt modelId="{B2FB38A8-7CFE-4170-9736-D7D13B5D26A3}">
      <dgm:prSet/>
      <dgm:spPr/>
      <dgm:t>
        <a:bodyPr/>
        <a:lstStyle/>
        <a:p>
          <a:r>
            <a:rPr lang="el-GR" dirty="0"/>
            <a:t>δεν μπορούμε να κάνουμε διάστημα εμπιστοσύνης</a:t>
          </a:r>
        </a:p>
      </dgm:t>
    </dgm:pt>
    <dgm:pt modelId="{9D91F4FB-96A7-496A-9789-AE45C7F21A5E}" type="parTrans" cxnId="{C753240D-DF07-4269-9940-1DDC2893B22F}">
      <dgm:prSet/>
      <dgm:spPr/>
      <dgm:t>
        <a:bodyPr/>
        <a:lstStyle/>
        <a:p>
          <a:endParaRPr lang="el-GR"/>
        </a:p>
      </dgm:t>
    </dgm:pt>
    <dgm:pt modelId="{2A5D36AB-628A-47B5-A468-1E12F28D178A}" type="sibTrans" cxnId="{C753240D-DF07-4269-9940-1DDC2893B22F}">
      <dgm:prSet/>
      <dgm:spPr/>
      <dgm:t>
        <a:bodyPr/>
        <a:lstStyle/>
        <a:p>
          <a:endParaRPr lang="el-GR"/>
        </a:p>
      </dgm:t>
    </dgm:pt>
    <dgm:pt modelId="{0933189E-655A-4B7A-8A41-16EC293A7766}" type="pres">
      <dgm:prSet presAssocID="{68596C47-CCC8-4566-A92C-E59B1AB17B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BFA83B2-32EF-41B7-94FB-C5F3A5AAFBBC}" type="pres">
      <dgm:prSet presAssocID="{2E27935D-521E-4371-98B1-7B69E64F3C82}" presName="root1" presStyleCnt="0"/>
      <dgm:spPr/>
    </dgm:pt>
    <dgm:pt modelId="{D3E35605-8A3E-4822-A157-1B80A090CFE5}" type="pres">
      <dgm:prSet presAssocID="{2E27935D-521E-4371-98B1-7B69E64F3C82}" presName="LevelOneTextNode" presStyleLbl="node0" presStyleIdx="0" presStyleCnt="3" custScaleX="116534" custScaleY="27550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FFDF63D-9029-4857-80A5-46F430A84FDE}" type="pres">
      <dgm:prSet presAssocID="{2E27935D-521E-4371-98B1-7B69E64F3C82}" presName="level2hierChild" presStyleCnt="0"/>
      <dgm:spPr/>
    </dgm:pt>
    <dgm:pt modelId="{01E9E14D-7FC2-4459-AF33-2AAE22C165E5}" type="pres">
      <dgm:prSet presAssocID="{006D0DB5-4E77-42D1-8B2C-1FF37A63511F}" presName="conn2-1" presStyleLbl="parChTrans1D2" presStyleIdx="0" presStyleCnt="5"/>
      <dgm:spPr/>
      <dgm:t>
        <a:bodyPr/>
        <a:lstStyle/>
        <a:p>
          <a:endParaRPr lang="el-GR"/>
        </a:p>
      </dgm:t>
    </dgm:pt>
    <dgm:pt modelId="{46699B1E-ED2E-44F3-95C1-A39E11F01AD5}" type="pres">
      <dgm:prSet presAssocID="{006D0DB5-4E77-42D1-8B2C-1FF37A63511F}" presName="connTx" presStyleLbl="parChTrans1D2" presStyleIdx="0" presStyleCnt="5"/>
      <dgm:spPr/>
      <dgm:t>
        <a:bodyPr/>
        <a:lstStyle/>
        <a:p>
          <a:endParaRPr lang="el-GR"/>
        </a:p>
      </dgm:t>
    </dgm:pt>
    <dgm:pt modelId="{4E282BFF-C33D-4E88-B1A7-108D704F146F}" type="pres">
      <dgm:prSet presAssocID="{A7558130-FBFF-4B16-A912-2EFBA895232B}" presName="root2" presStyleCnt="0"/>
      <dgm:spPr/>
    </dgm:pt>
    <dgm:pt modelId="{4EA34616-5647-42BC-8648-0ADD00912542}" type="pres">
      <dgm:prSet presAssocID="{A7558130-FBFF-4B16-A912-2EFBA895232B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4EB2600-56F3-4CD1-BEC9-637990DC50D4}" type="pres">
      <dgm:prSet presAssocID="{A7558130-FBFF-4B16-A912-2EFBA895232B}" presName="level3hierChild" presStyleCnt="0"/>
      <dgm:spPr/>
    </dgm:pt>
    <dgm:pt modelId="{94EF4EC3-3EC2-407E-B936-12A049621C7E}" type="pres">
      <dgm:prSet presAssocID="{0538BF9A-6433-4F42-8259-DDF9B340E801}" presName="conn2-1" presStyleLbl="parChTrans1D3" presStyleIdx="0" presStyleCnt="4"/>
      <dgm:spPr/>
      <dgm:t>
        <a:bodyPr/>
        <a:lstStyle/>
        <a:p>
          <a:endParaRPr lang="el-GR"/>
        </a:p>
      </dgm:t>
    </dgm:pt>
    <dgm:pt modelId="{762DA686-BD21-4138-B6D2-85FFDC15960A}" type="pres">
      <dgm:prSet presAssocID="{0538BF9A-6433-4F42-8259-DDF9B340E801}" presName="connTx" presStyleLbl="parChTrans1D3" presStyleIdx="0" presStyleCnt="4"/>
      <dgm:spPr/>
      <dgm:t>
        <a:bodyPr/>
        <a:lstStyle/>
        <a:p>
          <a:endParaRPr lang="el-GR"/>
        </a:p>
      </dgm:t>
    </dgm:pt>
    <dgm:pt modelId="{91A63265-5B71-4001-9375-75950FBF46DD}" type="pres">
      <dgm:prSet presAssocID="{10CB70AC-F24D-436D-805F-C2879B5E74A8}" presName="root2" presStyleCnt="0"/>
      <dgm:spPr/>
    </dgm:pt>
    <dgm:pt modelId="{D2893164-2F1A-4994-87E0-27FC32725418}" type="pres">
      <dgm:prSet presAssocID="{10CB70AC-F24D-436D-805F-C2879B5E74A8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9190193-90D7-4F01-8D8B-9997809E7DF4}" type="pres">
      <dgm:prSet presAssocID="{10CB70AC-F24D-436D-805F-C2879B5E74A8}" presName="level3hierChild" presStyleCnt="0"/>
      <dgm:spPr/>
    </dgm:pt>
    <dgm:pt modelId="{5A98EB02-21E4-48E5-B8BB-DD5084D47C77}" type="pres">
      <dgm:prSet presAssocID="{DF256D96-4EC6-4646-BA79-1ED501F7C168}" presName="conn2-1" presStyleLbl="parChTrans1D2" presStyleIdx="1" presStyleCnt="5"/>
      <dgm:spPr/>
      <dgm:t>
        <a:bodyPr/>
        <a:lstStyle/>
        <a:p>
          <a:endParaRPr lang="el-GR"/>
        </a:p>
      </dgm:t>
    </dgm:pt>
    <dgm:pt modelId="{08C63A61-5ACC-460F-B3C3-49553629531D}" type="pres">
      <dgm:prSet presAssocID="{DF256D96-4EC6-4646-BA79-1ED501F7C168}" presName="connTx" presStyleLbl="parChTrans1D2" presStyleIdx="1" presStyleCnt="5"/>
      <dgm:spPr/>
      <dgm:t>
        <a:bodyPr/>
        <a:lstStyle/>
        <a:p>
          <a:endParaRPr lang="el-GR"/>
        </a:p>
      </dgm:t>
    </dgm:pt>
    <dgm:pt modelId="{7B49F5A4-5ED4-4753-AF46-C0BA7FBF2086}" type="pres">
      <dgm:prSet presAssocID="{DD74B189-DE13-40E0-A899-6C2A4ED5AFE1}" presName="root2" presStyleCnt="0"/>
      <dgm:spPr/>
    </dgm:pt>
    <dgm:pt modelId="{626A6847-5AE6-4AE6-893C-DD8A93CCEF0D}" type="pres">
      <dgm:prSet presAssocID="{DD74B189-DE13-40E0-A899-6C2A4ED5AFE1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74F2A2E-4EA8-4314-86B5-A0DA8028CF11}" type="pres">
      <dgm:prSet presAssocID="{DD74B189-DE13-40E0-A899-6C2A4ED5AFE1}" presName="level3hierChild" presStyleCnt="0"/>
      <dgm:spPr/>
    </dgm:pt>
    <dgm:pt modelId="{D3E80B8B-A41F-4EF9-8ABD-7A763E6DC8CB}" type="pres">
      <dgm:prSet presAssocID="{BA3B2723-C5EB-4451-A022-872F265F9857}" presName="conn2-1" presStyleLbl="parChTrans1D3" presStyleIdx="1" presStyleCnt="4"/>
      <dgm:spPr/>
      <dgm:t>
        <a:bodyPr/>
        <a:lstStyle/>
        <a:p>
          <a:endParaRPr lang="el-GR"/>
        </a:p>
      </dgm:t>
    </dgm:pt>
    <dgm:pt modelId="{3F48537F-1F6A-47F9-A97F-AEF3D7A8747E}" type="pres">
      <dgm:prSet presAssocID="{BA3B2723-C5EB-4451-A022-872F265F9857}" presName="connTx" presStyleLbl="parChTrans1D3" presStyleIdx="1" presStyleCnt="4"/>
      <dgm:spPr/>
      <dgm:t>
        <a:bodyPr/>
        <a:lstStyle/>
        <a:p>
          <a:endParaRPr lang="el-GR"/>
        </a:p>
      </dgm:t>
    </dgm:pt>
    <dgm:pt modelId="{D34A2DD6-3946-4759-A0F2-5DFA4E6B3CBA}" type="pres">
      <dgm:prSet presAssocID="{0398032B-D304-4B9C-82FA-960B6E1B2762}" presName="root2" presStyleCnt="0"/>
      <dgm:spPr/>
    </dgm:pt>
    <dgm:pt modelId="{7D485198-B486-4753-8E96-E5C88FC5A3B6}" type="pres">
      <dgm:prSet presAssocID="{0398032B-D304-4B9C-82FA-960B6E1B276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9FC197E-726E-4C9A-B423-AEFB49259596}" type="pres">
      <dgm:prSet presAssocID="{0398032B-D304-4B9C-82FA-960B6E1B2762}" presName="level3hierChild" presStyleCnt="0"/>
      <dgm:spPr/>
    </dgm:pt>
    <dgm:pt modelId="{10B9AC6A-6E3B-448F-8063-7D92384D25CD}" type="pres">
      <dgm:prSet presAssocID="{ADE03385-7AB4-4E3B-8E65-06BA20498A0C}" presName="root1" presStyleCnt="0"/>
      <dgm:spPr/>
    </dgm:pt>
    <dgm:pt modelId="{6A01064E-98C4-4289-ABF6-002B0368BCE1}" type="pres">
      <dgm:prSet presAssocID="{ADE03385-7AB4-4E3B-8E65-06BA20498A0C}" presName="LevelOneTextNode" presStyleLbl="node0" presStyleIdx="1" presStyleCnt="3" custScaleY="17204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D527841-9F7E-4693-AF80-D387787E22D9}" type="pres">
      <dgm:prSet presAssocID="{ADE03385-7AB4-4E3B-8E65-06BA20498A0C}" presName="level2hierChild" presStyleCnt="0"/>
      <dgm:spPr/>
    </dgm:pt>
    <dgm:pt modelId="{95217063-DF97-4EE1-885A-B3AAF0CBF130}" type="pres">
      <dgm:prSet presAssocID="{91599D27-346F-42FF-B40D-D4EE1F9BBACF}" presName="conn2-1" presStyleLbl="parChTrans1D2" presStyleIdx="2" presStyleCnt="5"/>
      <dgm:spPr/>
      <dgm:t>
        <a:bodyPr/>
        <a:lstStyle/>
        <a:p>
          <a:endParaRPr lang="el-GR"/>
        </a:p>
      </dgm:t>
    </dgm:pt>
    <dgm:pt modelId="{BE30BA18-D333-47C3-A4A3-10317A97E8C0}" type="pres">
      <dgm:prSet presAssocID="{91599D27-346F-42FF-B40D-D4EE1F9BBACF}" presName="connTx" presStyleLbl="parChTrans1D2" presStyleIdx="2" presStyleCnt="5"/>
      <dgm:spPr/>
      <dgm:t>
        <a:bodyPr/>
        <a:lstStyle/>
        <a:p>
          <a:endParaRPr lang="el-GR"/>
        </a:p>
      </dgm:t>
    </dgm:pt>
    <dgm:pt modelId="{88A08D67-A95E-46E1-A25F-15291C9D18A2}" type="pres">
      <dgm:prSet presAssocID="{18A0DC00-A8AA-466E-9825-69B816ADE9E3}" presName="root2" presStyleCnt="0"/>
      <dgm:spPr/>
    </dgm:pt>
    <dgm:pt modelId="{0F9ABDC3-DEAC-4DDE-B23D-74E32B8D238F}" type="pres">
      <dgm:prSet presAssocID="{18A0DC00-A8AA-466E-9825-69B816ADE9E3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BB11556-3ABC-4CDE-B52D-0DF99BE6E975}" type="pres">
      <dgm:prSet presAssocID="{18A0DC00-A8AA-466E-9825-69B816ADE9E3}" presName="level3hierChild" presStyleCnt="0"/>
      <dgm:spPr/>
    </dgm:pt>
    <dgm:pt modelId="{4DD8D173-606C-449A-BF32-3748991404F2}" type="pres">
      <dgm:prSet presAssocID="{FF962727-479D-4097-B76F-3ECD51D3B027}" presName="conn2-1" presStyleLbl="parChTrans1D3" presStyleIdx="2" presStyleCnt="4"/>
      <dgm:spPr/>
      <dgm:t>
        <a:bodyPr/>
        <a:lstStyle/>
        <a:p>
          <a:endParaRPr lang="el-GR"/>
        </a:p>
      </dgm:t>
    </dgm:pt>
    <dgm:pt modelId="{85259379-0572-460C-93C1-99992DD6A311}" type="pres">
      <dgm:prSet presAssocID="{FF962727-479D-4097-B76F-3ECD51D3B027}" presName="connTx" presStyleLbl="parChTrans1D3" presStyleIdx="2" presStyleCnt="4"/>
      <dgm:spPr/>
      <dgm:t>
        <a:bodyPr/>
        <a:lstStyle/>
        <a:p>
          <a:endParaRPr lang="el-GR"/>
        </a:p>
      </dgm:t>
    </dgm:pt>
    <dgm:pt modelId="{CA2D8AF7-0EAE-429E-9C79-82B244924D81}" type="pres">
      <dgm:prSet presAssocID="{D63B1BF6-4FE1-479E-9407-B3E022692270}" presName="root2" presStyleCnt="0"/>
      <dgm:spPr/>
    </dgm:pt>
    <dgm:pt modelId="{91505933-04D7-4E2B-8ED8-8D03C613C256}" type="pres">
      <dgm:prSet presAssocID="{D63B1BF6-4FE1-479E-9407-B3E022692270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0BD6AE3-F0A6-4C43-8C30-C1B967D84FD0}" type="pres">
      <dgm:prSet presAssocID="{D63B1BF6-4FE1-479E-9407-B3E022692270}" presName="level3hierChild" presStyleCnt="0"/>
      <dgm:spPr/>
    </dgm:pt>
    <dgm:pt modelId="{C1F4A16D-A023-4D54-810D-D10C91075436}" type="pres">
      <dgm:prSet presAssocID="{290DDC29-5DE0-4C47-AE58-FA662E86862A}" presName="conn2-1" presStyleLbl="parChTrans1D2" presStyleIdx="3" presStyleCnt="5"/>
      <dgm:spPr/>
      <dgm:t>
        <a:bodyPr/>
        <a:lstStyle/>
        <a:p>
          <a:endParaRPr lang="el-GR"/>
        </a:p>
      </dgm:t>
    </dgm:pt>
    <dgm:pt modelId="{E9571416-EFA9-4A5B-B98A-FC026DA4089A}" type="pres">
      <dgm:prSet presAssocID="{290DDC29-5DE0-4C47-AE58-FA662E86862A}" presName="connTx" presStyleLbl="parChTrans1D2" presStyleIdx="3" presStyleCnt="5"/>
      <dgm:spPr/>
      <dgm:t>
        <a:bodyPr/>
        <a:lstStyle/>
        <a:p>
          <a:endParaRPr lang="el-GR"/>
        </a:p>
      </dgm:t>
    </dgm:pt>
    <dgm:pt modelId="{47A4DA32-62C7-4637-B11D-880F47652C0E}" type="pres">
      <dgm:prSet presAssocID="{AA6B06CE-7CB4-4831-81EA-0BE4D3967D2F}" presName="root2" presStyleCnt="0"/>
      <dgm:spPr/>
    </dgm:pt>
    <dgm:pt modelId="{5007700A-882A-4B98-BF6F-BBED2967614B}" type="pres">
      <dgm:prSet presAssocID="{AA6B06CE-7CB4-4831-81EA-0BE4D3967D2F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E5EDAB4-C8A6-4E35-87DC-6B835433FD7A}" type="pres">
      <dgm:prSet presAssocID="{AA6B06CE-7CB4-4831-81EA-0BE4D3967D2F}" presName="level3hierChild" presStyleCnt="0"/>
      <dgm:spPr/>
    </dgm:pt>
    <dgm:pt modelId="{F5CDDE5F-018D-46AA-B892-112B3EC03A71}" type="pres">
      <dgm:prSet presAssocID="{3F52AA71-43F2-4825-AA4E-B318EAEB210A}" presName="conn2-1" presStyleLbl="parChTrans1D3" presStyleIdx="3" presStyleCnt="4"/>
      <dgm:spPr/>
      <dgm:t>
        <a:bodyPr/>
        <a:lstStyle/>
        <a:p>
          <a:endParaRPr lang="el-GR"/>
        </a:p>
      </dgm:t>
    </dgm:pt>
    <dgm:pt modelId="{FA20FB6B-E438-4D40-A60C-F616A7025B8F}" type="pres">
      <dgm:prSet presAssocID="{3F52AA71-43F2-4825-AA4E-B318EAEB210A}" presName="connTx" presStyleLbl="parChTrans1D3" presStyleIdx="3" presStyleCnt="4"/>
      <dgm:spPr/>
      <dgm:t>
        <a:bodyPr/>
        <a:lstStyle/>
        <a:p>
          <a:endParaRPr lang="el-GR"/>
        </a:p>
      </dgm:t>
    </dgm:pt>
    <dgm:pt modelId="{D4ACE357-9D7A-4142-A93F-944233051B30}" type="pres">
      <dgm:prSet presAssocID="{12B97BF3-E6D7-47FA-BB03-039C66EC9B81}" presName="root2" presStyleCnt="0"/>
      <dgm:spPr/>
    </dgm:pt>
    <dgm:pt modelId="{51CA14FB-BDBB-4D00-AD88-783F04A320B3}" type="pres">
      <dgm:prSet presAssocID="{12B97BF3-E6D7-47FA-BB03-039C66EC9B81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2519029-11E1-4F24-A368-E49C3C86A370}" type="pres">
      <dgm:prSet presAssocID="{12B97BF3-E6D7-47FA-BB03-039C66EC9B81}" presName="level3hierChild" presStyleCnt="0"/>
      <dgm:spPr/>
    </dgm:pt>
    <dgm:pt modelId="{2465AF28-B622-4788-9752-30448AC9F64F}" type="pres">
      <dgm:prSet presAssocID="{74C55300-4E72-448C-BE06-91FF26B47141}" presName="root1" presStyleCnt="0"/>
      <dgm:spPr/>
    </dgm:pt>
    <dgm:pt modelId="{E67D62F2-CFD2-4CC2-8429-6612FEA31988}" type="pres">
      <dgm:prSet presAssocID="{74C55300-4E72-448C-BE06-91FF26B47141}" presName="LevelOneTextNode" presStyleLbl="node0" presStyleIdx="2" presStyleCnt="3" custScaleX="104038" custScaleY="14563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24A417C-AF60-41B2-895E-873BEFCC964B}" type="pres">
      <dgm:prSet presAssocID="{74C55300-4E72-448C-BE06-91FF26B47141}" presName="level2hierChild" presStyleCnt="0"/>
      <dgm:spPr/>
    </dgm:pt>
    <dgm:pt modelId="{E39F2E50-E56F-4E84-847B-687C423EDF50}" type="pres">
      <dgm:prSet presAssocID="{9D91F4FB-96A7-496A-9789-AE45C7F21A5E}" presName="conn2-1" presStyleLbl="parChTrans1D2" presStyleIdx="4" presStyleCnt="5"/>
      <dgm:spPr/>
      <dgm:t>
        <a:bodyPr/>
        <a:lstStyle/>
        <a:p>
          <a:endParaRPr lang="el-GR"/>
        </a:p>
      </dgm:t>
    </dgm:pt>
    <dgm:pt modelId="{6F7FD8E7-1318-455E-93F5-30F546EB2E81}" type="pres">
      <dgm:prSet presAssocID="{9D91F4FB-96A7-496A-9789-AE45C7F21A5E}" presName="connTx" presStyleLbl="parChTrans1D2" presStyleIdx="4" presStyleCnt="5"/>
      <dgm:spPr/>
      <dgm:t>
        <a:bodyPr/>
        <a:lstStyle/>
        <a:p>
          <a:endParaRPr lang="el-GR"/>
        </a:p>
      </dgm:t>
    </dgm:pt>
    <dgm:pt modelId="{FD96DB7E-7F23-4AB3-9DD0-2A9F735FC4CE}" type="pres">
      <dgm:prSet presAssocID="{B2FB38A8-7CFE-4170-9736-D7D13B5D26A3}" presName="root2" presStyleCnt="0"/>
      <dgm:spPr/>
    </dgm:pt>
    <dgm:pt modelId="{E3270633-86C1-4E78-B880-22C778C0DC09}" type="pres">
      <dgm:prSet presAssocID="{B2FB38A8-7CFE-4170-9736-D7D13B5D26A3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26E17AE-166C-4ED6-91C1-BDD77ED1F864}" type="pres">
      <dgm:prSet presAssocID="{B2FB38A8-7CFE-4170-9736-D7D13B5D26A3}" presName="level3hierChild" presStyleCnt="0"/>
      <dgm:spPr/>
    </dgm:pt>
  </dgm:ptLst>
  <dgm:cxnLst>
    <dgm:cxn modelId="{C40922FB-9E9A-45CF-9568-CFE4065205CE}" type="presOf" srcId="{290DDC29-5DE0-4C47-AE58-FA662E86862A}" destId="{C1F4A16D-A023-4D54-810D-D10C91075436}" srcOrd="0" destOrd="0" presId="urn:microsoft.com/office/officeart/2005/8/layout/hierarchy2"/>
    <dgm:cxn modelId="{92F6E678-F33C-4F97-9885-4D4BD8941EC6}" type="presOf" srcId="{006D0DB5-4E77-42D1-8B2C-1FF37A63511F}" destId="{01E9E14D-7FC2-4459-AF33-2AAE22C165E5}" srcOrd="0" destOrd="0" presId="urn:microsoft.com/office/officeart/2005/8/layout/hierarchy2"/>
    <dgm:cxn modelId="{D475CE42-AD4C-4C9D-9002-04CF93A75409}" srcId="{AA6B06CE-7CB4-4831-81EA-0BE4D3967D2F}" destId="{12B97BF3-E6D7-47FA-BB03-039C66EC9B81}" srcOrd="0" destOrd="0" parTransId="{3F52AA71-43F2-4825-AA4E-B318EAEB210A}" sibTransId="{07EE506B-CF8F-4772-86DA-4A2F80747009}"/>
    <dgm:cxn modelId="{FE0B5B45-651A-4DB9-B1B7-72CAA7A23601}" type="presOf" srcId="{68596C47-CCC8-4566-A92C-E59B1AB17B40}" destId="{0933189E-655A-4B7A-8A41-16EC293A7766}" srcOrd="0" destOrd="0" presId="urn:microsoft.com/office/officeart/2005/8/layout/hierarchy2"/>
    <dgm:cxn modelId="{88BF8340-50BB-4D04-96A2-7399F5116ECB}" type="presOf" srcId="{FF962727-479D-4097-B76F-3ECD51D3B027}" destId="{4DD8D173-606C-449A-BF32-3748991404F2}" srcOrd="0" destOrd="0" presId="urn:microsoft.com/office/officeart/2005/8/layout/hierarchy2"/>
    <dgm:cxn modelId="{6482AE3C-01A1-4C84-BE3A-8E01FA80E2AA}" type="presOf" srcId="{0538BF9A-6433-4F42-8259-DDF9B340E801}" destId="{762DA686-BD21-4138-B6D2-85FFDC15960A}" srcOrd="1" destOrd="0" presId="urn:microsoft.com/office/officeart/2005/8/layout/hierarchy2"/>
    <dgm:cxn modelId="{140A9692-F41E-4ED2-BA1D-110A988AF641}" srcId="{2E27935D-521E-4371-98B1-7B69E64F3C82}" destId="{A7558130-FBFF-4B16-A912-2EFBA895232B}" srcOrd="0" destOrd="0" parTransId="{006D0DB5-4E77-42D1-8B2C-1FF37A63511F}" sibTransId="{1F8E25FA-BF6B-4247-864C-9D7DC65650EF}"/>
    <dgm:cxn modelId="{0E233671-C613-4FAB-8B23-7131ACB10064}" type="presOf" srcId="{006D0DB5-4E77-42D1-8B2C-1FF37A63511F}" destId="{46699B1E-ED2E-44F3-95C1-A39E11F01AD5}" srcOrd="1" destOrd="0" presId="urn:microsoft.com/office/officeart/2005/8/layout/hierarchy2"/>
    <dgm:cxn modelId="{788D961C-ACC0-48E7-B25A-DC685B3A568B}" type="presOf" srcId="{DF256D96-4EC6-4646-BA79-1ED501F7C168}" destId="{5A98EB02-21E4-48E5-B8BB-DD5084D47C77}" srcOrd="0" destOrd="0" presId="urn:microsoft.com/office/officeart/2005/8/layout/hierarchy2"/>
    <dgm:cxn modelId="{D2408B68-7FD7-4739-B23D-BA9529CF1950}" type="presOf" srcId="{AA6B06CE-7CB4-4831-81EA-0BE4D3967D2F}" destId="{5007700A-882A-4B98-BF6F-BBED2967614B}" srcOrd="0" destOrd="0" presId="urn:microsoft.com/office/officeart/2005/8/layout/hierarchy2"/>
    <dgm:cxn modelId="{37024AC5-CA2E-4E60-BE3C-AD9D208B26FC}" type="presOf" srcId="{0398032B-D304-4B9C-82FA-960B6E1B2762}" destId="{7D485198-B486-4753-8E96-E5C88FC5A3B6}" srcOrd="0" destOrd="0" presId="urn:microsoft.com/office/officeart/2005/8/layout/hierarchy2"/>
    <dgm:cxn modelId="{1FFA6C72-D60C-4856-BD8A-5D19D595251A}" type="presOf" srcId="{A7558130-FBFF-4B16-A912-2EFBA895232B}" destId="{4EA34616-5647-42BC-8648-0ADD00912542}" srcOrd="0" destOrd="0" presId="urn:microsoft.com/office/officeart/2005/8/layout/hierarchy2"/>
    <dgm:cxn modelId="{7916052E-FD06-440A-B932-D97FF016CFB4}" type="presOf" srcId="{3F52AA71-43F2-4825-AA4E-B318EAEB210A}" destId="{F5CDDE5F-018D-46AA-B892-112B3EC03A71}" srcOrd="0" destOrd="0" presId="urn:microsoft.com/office/officeart/2005/8/layout/hierarchy2"/>
    <dgm:cxn modelId="{23974698-8B2C-42C5-8B34-1FB93E7346AE}" srcId="{68596C47-CCC8-4566-A92C-E59B1AB17B40}" destId="{ADE03385-7AB4-4E3B-8E65-06BA20498A0C}" srcOrd="1" destOrd="0" parTransId="{E37B9CFE-3828-42FB-AAA5-6EABF94B1E9B}" sibTransId="{53094D97-0F69-4AB4-B25B-56377397910A}"/>
    <dgm:cxn modelId="{077DF00F-F6D1-47DD-B71F-3C46568AFE18}" type="presOf" srcId="{BA3B2723-C5EB-4451-A022-872F265F9857}" destId="{3F48537F-1F6A-47F9-A97F-AEF3D7A8747E}" srcOrd="1" destOrd="0" presId="urn:microsoft.com/office/officeart/2005/8/layout/hierarchy2"/>
    <dgm:cxn modelId="{367B7822-DC04-4685-9D9E-7381128CB88D}" type="presOf" srcId="{DD74B189-DE13-40E0-A899-6C2A4ED5AFE1}" destId="{626A6847-5AE6-4AE6-893C-DD8A93CCEF0D}" srcOrd="0" destOrd="0" presId="urn:microsoft.com/office/officeart/2005/8/layout/hierarchy2"/>
    <dgm:cxn modelId="{23D6E30A-D2F9-474A-A940-D63768EB99DC}" type="presOf" srcId="{9D91F4FB-96A7-496A-9789-AE45C7F21A5E}" destId="{6F7FD8E7-1318-455E-93F5-30F546EB2E81}" srcOrd="1" destOrd="0" presId="urn:microsoft.com/office/officeart/2005/8/layout/hierarchy2"/>
    <dgm:cxn modelId="{FFE9C0BE-4095-4605-BCF4-BC1BD43D1255}" type="presOf" srcId="{0538BF9A-6433-4F42-8259-DDF9B340E801}" destId="{94EF4EC3-3EC2-407E-B936-12A049621C7E}" srcOrd="0" destOrd="0" presId="urn:microsoft.com/office/officeart/2005/8/layout/hierarchy2"/>
    <dgm:cxn modelId="{9AE64BB3-76F2-4975-9B41-34A87BEA3473}" type="presOf" srcId="{9D91F4FB-96A7-496A-9789-AE45C7F21A5E}" destId="{E39F2E50-E56F-4E84-847B-687C423EDF50}" srcOrd="0" destOrd="0" presId="urn:microsoft.com/office/officeart/2005/8/layout/hierarchy2"/>
    <dgm:cxn modelId="{C7AAF3EF-702E-4A7E-B0A7-47149155E254}" type="presOf" srcId="{FF962727-479D-4097-B76F-3ECD51D3B027}" destId="{85259379-0572-460C-93C1-99992DD6A311}" srcOrd="1" destOrd="0" presId="urn:microsoft.com/office/officeart/2005/8/layout/hierarchy2"/>
    <dgm:cxn modelId="{A0F91353-2021-4623-B4E6-6571069CB961}" type="presOf" srcId="{91599D27-346F-42FF-B40D-D4EE1F9BBACF}" destId="{95217063-DF97-4EE1-885A-B3AAF0CBF130}" srcOrd="0" destOrd="0" presId="urn:microsoft.com/office/officeart/2005/8/layout/hierarchy2"/>
    <dgm:cxn modelId="{3C690A77-85A9-4614-867A-492D73F9FDC0}" srcId="{A7558130-FBFF-4B16-A912-2EFBA895232B}" destId="{10CB70AC-F24D-436D-805F-C2879B5E74A8}" srcOrd="0" destOrd="0" parTransId="{0538BF9A-6433-4F42-8259-DDF9B340E801}" sibTransId="{B48D7E00-2EFC-4206-94F2-77B104589569}"/>
    <dgm:cxn modelId="{B41ADE52-AC34-48A4-A893-A121524D2905}" type="presOf" srcId="{18A0DC00-A8AA-466E-9825-69B816ADE9E3}" destId="{0F9ABDC3-DEAC-4DDE-B23D-74E32B8D238F}" srcOrd="0" destOrd="0" presId="urn:microsoft.com/office/officeart/2005/8/layout/hierarchy2"/>
    <dgm:cxn modelId="{6309DA1E-A0E5-4E66-A376-1DE46606567F}" type="presOf" srcId="{B2FB38A8-7CFE-4170-9736-D7D13B5D26A3}" destId="{E3270633-86C1-4E78-B880-22C778C0DC09}" srcOrd="0" destOrd="0" presId="urn:microsoft.com/office/officeart/2005/8/layout/hierarchy2"/>
    <dgm:cxn modelId="{7E6C2068-7B92-4475-8D21-4761ABE22FF0}" type="presOf" srcId="{91599D27-346F-42FF-B40D-D4EE1F9BBACF}" destId="{BE30BA18-D333-47C3-A4A3-10317A97E8C0}" srcOrd="1" destOrd="0" presId="urn:microsoft.com/office/officeart/2005/8/layout/hierarchy2"/>
    <dgm:cxn modelId="{0C1C85A3-210D-47D9-8A00-A56EC308A6F3}" type="presOf" srcId="{D63B1BF6-4FE1-479E-9407-B3E022692270}" destId="{91505933-04D7-4E2B-8ED8-8D03C613C256}" srcOrd="0" destOrd="0" presId="urn:microsoft.com/office/officeart/2005/8/layout/hierarchy2"/>
    <dgm:cxn modelId="{708D40E1-42ED-4871-A804-9C1451CE0CC9}" type="presOf" srcId="{2E27935D-521E-4371-98B1-7B69E64F3C82}" destId="{D3E35605-8A3E-4822-A157-1B80A090CFE5}" srcOrd="0" destOrd="0" presId="urn:microsoft.com/office/officeart/2005/8/layout/hierarchy2"/>
    <dgm:cxn modelId="{51B34AAE-F05B-4CB8-8C27-40B4AD0CD514}" type="presOf" srcId="{3F52AA71-43F2-4825-AA4E-B318EAEB210A}" destId="{FA20FB6B-E438-4D40-A60C-F616A7025B8F}" srcOrd="1" destOrd="0" presId="urn:microsoft.com/office/officeart/2005/8/layout/hierarchy2"/>
    <dgm:cxn modelId="{30ED065E-A408-4655-932D-AFB267BCF662}" type="presOf" srcId="{BA3B2723-C5EB-4451-A022-872F265F9857}" destId="{D3E80B8B-A41F-4EF9-8ABD-7A763E6DC8CB}" srcOrd="0" destOrd="0" presId="urn:microsoft.com/office/officeart/2005/8/layout/hierarchy2"/>
    <dgm:cxn modelId="{2F9C8DBC-0672-4D4F-A7DF-F85160EDA033}" srcId="{18A0DC00-A8AA-466E-9825-69B816ADE9E3}" destId="{D63B1BF6-4FE1-479E-9407-B3E022692270}" srcOrd="0" destOrd="0" parTransId="{FF962727-479D-4097-B76F-3ECD51D3B027}" sibTransId="{E88FBDCA-136D-49CF-AAC9-C324F836ACDE}"/>
    <dgm:cxn modelId="{5268564E-1D30-467A-BF2E-333A4DC1E653}" srcId="{ADE03385-7AB4-4E3B-8E65-06BA20498A0C}" destId="{AA6B06CE-7CB4-4831-81EA-0BE4D3967D2F}" srcOrd="1" destOrd="0" parTransId="{290DDC29-5DE0-4C47-AE58-FA662E86862A}" sibTransId="{2ACD9C79-8FBA-4231-8B1C-053EFFEE5F2C}"/>
    <dgm:cxn modelId="{8397F652-1C61-43CC-8DBE-E7A403F1B2AD}" type="presOf" srcId="{10CB70AC-F24D-436D-805F-C2879B5E74A8}" destId="{D2893164-2F1A-4994-87E0-27FC32725418}" srcOrd="0" destOrd="0" presId="urn:microsoft.com/office/officeart/2005/8/layout/hierarchy2"/>
    <dgm:cxn modelId="{9AE10DF5-0F91-4826-90EF-A916C6C8A56F}" srcId="{68596C47-CCC8-4566-A92C-E59B1AB17B40}" destId="{2E27935D-521E-4371-98B1-7B69E64F3C82}" srcOrd="0" destOrd="0" parTransId="{C3B81253-F18C-4026-8B5E-2EDEC436C038}" sibTransId="{85371C28-97E2-4570-9149-9F412D1A9E5C}"/>
    <dgm:cxn modelId="{C4EC1FED-0E09-43BA-8FE9-91E4C839AB1E}" type="presOf" srcId="{DF256D96-4EC6-4646-BA79-1ED501F7C168}" destId="{08C63A61-5ACC-460F-B3C3-49553629531D}" srcOrd="1" destOrd="0" presId="urn:microsoft.com/office/officeart/2005/8/layout/hierarchy2"/>
    <dgm:cxn modelId="{D5EE7A60-C672-41BC-93A1-0E0018741B05}" srcId="{DD74B189-DE13-40E0-A899-6C2A4ED5AFE1}" destId="{0398032B-D304-4B9C-82FA-960B6E1B2762}" srcOrd="0" destOrd="0" parTransId="{BA3B2723-C5EB-4451-A022-872F265F9857}" sibTransId="{3CF4F4A1-7379-4739-89C4-8B3CE4EADAD6}"/>
    <dgm:cxn modelId="{5FF14429-7AD5-4074-AACC-56578FB425B2}" type="presOf" srcId="{290DDC29-5DE0-4C47-AE58-FA662E86862A}" destId="{E9571416-EFA9-4A5B-B98A-FC026DA4089A}" srcOrd="1" destOrd="0" presId="urn:microsoft.com/office/officeart/2005/8/layout/hierarchy2"/>
    <dgm:cxn modelId="{9EA3BFB2-DBF4-4AB9-B467-BB8B74C8DF3C}" type="presOf" srcId="{ADE03385-7AB4-4E3B-8E65-06BA20498A0C}" destId="{6A01064E-98C4-4289-ABF6-002B0368BCE1}" srcOrd="0" destOrd="0" presId="urn:microsoft.com/office/officeart/2005/8/layout/hierarchy2"/>
    <dgm:cxn modelId="{6EA3246D-1BB5-4A55-B6C0-77A1BA506AC9}" srcId="{2E27935D-521E-4371-98B1-7B69E64F3C82}" destId="{DD74B189-DE13-40E0-A899-6C2A4ED5AFE1}" srcOrd="1" destOrd="0" parTransId="{DF256D96-4EC6-4646-BA79-1ED501F7C168}" sibTransId="{1EE562E5-65C3-485D-9588-902D32ED24DE}"/>
    <dgm:cxn modelId="{E0B022D5-C044-4B19-88F8-AF0DB1B6C34A}" type="presOf" srcId="{74C55300-4E72-448C-BE06-91FF26B47141}" destId="{E67D62F2-CFD2-4CC2-8429-6612FEA31988}" srcOrd="0" destOrd="0" presId="urn:microsoft.com/office/officeart/2005/8/layout/hierarchy2"/>
    <dgm:cxn modelId="{9410D4DB-92F5-4649-A42B-85739B3D8DE9}" type="presOf" srcId="{12B97BF3-E6D7-47FA-BB03-039C66EC9B81}" destId="{51CA14FB-BDBB-4D00-AD88-783F04A320B3}" srcOrd="0" destOrd="0" presId="urn:microsoft.com/office/officeart/2005/8/layout/hierarchy2"/>
    <dgm:cxn modelId="{62543E42-F5B3-4AC9-8444-DDF48E4E8C58}" srcId="{ADE03385-7AB4-4E3B-8E65-06BA20498A0C}" destId="{18A0DC00-A8AA-466E-9825-69B816ADE9E3}" srcOrd="0" destOrd="0" parTransId="{91599D27-346F-42FF-B40D-D4EE1F9BBACF}" sibTransId="{73829DC5-AE02-415D-9AFC-C0A632235C4F}"/>
    <dgm:cxn modelId="{C753240D-DF07-4269-9940-1DDC2893B22F}" srcId="{74C55300-4E72-448C-BE06-91FF26B47141}" destId="{B2FB38A8-7CFE-4170-9736-D7D13B5D26A3}" srcOrd="0" destOrd="0" parTransId="{9D91F4FB-96A7-496A-9789-AE45C7F21A5E}" sibTransId="{2A5D36AB-628A-47B5-A468-1E12F28D178A}"/>
    <dgm:cxn modelId="{0561BB6C-E29D-46B2-A982-3C6CF530687E}" srcId="{68596C47-CCC8-4566-A92C-E59B1AB17B40}" destId="{74C55300-4E72-448C-BE06-91FF26B47141}" srcOrd="2" destOrd="0" parTransId="{C3A5F674-266A-47CE-B2B9-5CC5041E81BF}" sibTransId="{9BA0D34C-F0E1-4464-852A-24CF3468867B}"/>
    <dgm:cxn modelId="{F8DB8242-EDB6-42AB-B70F-C0D2099A53B3}" type="presParOf" srcId="{0933189E-655A-4B7A-8A41-16EC293A7766}" destId="{8BFA83B2-32EF-41B7-94FB-C5F3A5AAFBBC}" srcOrd="0" destOrd="0" presId="urn:microsoft.com/office/officeart/2005/8/layout/hierarchy2"/>
    <dgm:cxn modelId="{8864F374-CF44-4852-A239-925B5342B3F0}" type="presParOf" srcId="{8BFA83B2-32EF-41B7-94FB-C5F3A5AAFBBC}" destId="{D3E35605-8A3E-4822-A157-1B80A090CFE5}" srcOrd="0" destOrd="0" presId="urn:microsoft.com/office/officeart/2005/8/layout/hierarchy2"/>
    <dgm:cxn modelId="{F70A3DC8-ED5C-48EF-9C61-F98C04BA1C92}" type="presParOf" srcId="{8BFA83B2-32EF-41B7-94FB-C5F3A5AAFBBC}" destId="{CFFDF63D-9029-4857-80A5-46F430A84FDE}" srcOrd="1" destOrd="0" presId="urn:microsoft.com/office/officeart/2005/8/layout/hierarchy2"/>
    <dgm:cxn modelId="{409FAA18-2FC8-487F-B7D4-DAAE7B2B8885}" type="presParOf" srcId="{CFFDF63D-9029-4857-80A5-46F430A84FDE}" destId="{01E9E14D-7FC2-4459-AF33-2AAE22C165E5}" srcOrd="0" destOrd="0" presId="urn:microsoft.com/office/officeart/2005/8/layout/hierarchy2"/>
    <dgm:cxn modelId="{34EA576D-DFDB-4899-B59B-4F48971703E7}" type="presParOf" srcId="{01E9E14D-7FC2-4459-AF33-2AAE22C165E5}" destId="{46699B1E-ED2E-44F3-95C1-A39E11F01AD5}" srcOrd="0" destOrd="0" presId="urn:microsoft.com/office/officeart/2005/8/layout/hierarchy2"/>
    <dgm:cxn modelId="{B5190825-A5DB-4C03-A458-B00714CBEC58}" type="presParOf" srcId="{CFFDF63D-9029-4857-80A5-46F430A84FDE}" destId="{4E282BFF-C33D-4E88-B1A7-108D704F146F}" srcOrd="1" destOrd="0" presId="urn:microsoft.com/office/officeart/2005/8/layout/hierarchy2"/>
    <dgm:cxn modelId="{4EF7E3B4-2845-4157-8523-D742D39B7F45}" type="presParOf" srcId="{4E282BFF-C33D-4E88-B1A7-108D704F146F}" destId="{4EA34616-5647-42BC-8648-0ADD00912542}" srcOrd="0" destOrd="0" presId="urn:microsoft.com/office/officeart/2005/8/layout/hierarchy2"/>
    <dgm:cxn modelId="{0D030364-9E19-4E37-848B-8D6F5EBD994F}" type="presParOf" srcId="{4E282BFF-C33D-4E88-B1A7-108D704F146F}" destId="{24EB2600-56F3-4CD1-BEC9-637990DC50D4}" srcOrd="1" destOrd="0" presId="urn:microsoft.com/office/officeart/2005/8/layout/hierarchy2"/>
    <dgm:cxn modelId="{15A57B5C-306A-4437-9B88-42CA02F5B3C5}" type="presParOf" srcId="{24EB2600-56F3-4CD1-BEC9-637990DC50D4}" destId="{94EF4EC3-3EC2-407E-B936-12A049621C7E}" srcOrd="0" destOrd="0" presId="urn:microsoft.com/office/officeart/2005/8/layout/hierarchy2"/>
    <dgm:cxn modelId="{D4D972B6-05CA-4A42-8186-4A220D71FBB0}" type="presParOf" srcId="{94EF4EC3-3EC2-407E-B936-12A049621C7E}" destId="{762DA686-BD21-4138-B6D2-85FFDC15960A}" srcOrd="0" destOrd="0" presId="urn:microsoft.com/office/officeart/2005/8/layout/hierarchy2"/>
    <dgm:cxn modelId="{5E908554-0E29-46C6-867A-5D8F8C330406}" type="presParOf" srcId="{24EB2600-56F3-4CD1-BEC9-637990DC50D4}" destId="{91A63265-5B71-4001-9375-75950FBF46DD}" srcOrd="1" destOrd="0" presId="urn:microsoft.com/office/officeart/2005/8/layout/hierarchy2"/>
    <dgm:cxn modelId="{9A16EC70-02CA-46EA-927F-7A9940BFC41E}" type="presParOf" srcId="{91A63265-5B71-4001-9375-75950FBF46DD}" destId="{D2893164-2F1A-4994-87E0-27FC32725418}" srcOrd="0" destOrd="0" presId="urn:microsoft.com/office/officeart/2005/8/layout/hierarchy2"/>
    <dgm:cxn modelId="{72D9DFDD-EC87-4835-95EA-4A7BE2792D62}" type="presParOf" srcId="{91A63265-5B71-4001-9375-75950FBF46DD}" destId="{59190193-90D7-4F01-8D8B-9997809E7DF4}" srcOrd="1" destOrd="0" presId="urn:microsoft.com/office/officeart/2005/8/layout/hierarchy2"/>
    <dgm:cxn modelId="{EA5B54CE-874F-4008-8D28-BF6909767CD9}" type="presParOf" srcId="{CFFDF63D-9029-4857-80A5-46F430A84FDE}" destId="{5A98EB02-21E4-48E5-B8BB-DD5084D47C77}" srcOrd="2" destOrd="0" presId="urn:microsoft.com/office/officeart/2005/8/layout/hierarchy2"/>
    <dgm:cxn modelId="{C357E957-7844-4EB6-8A93-DBD639D61FC5}" type="presParOf" srcId="{5A98EB02-21E4-48E5-B8BB-DD5084D47C77}" destId="{08C63A61-5ACC-460F-B3C3-49553629531D}" srcOrd="0" destOrd="0" presId="urn:microsoft.com/office/officeart/2005/8/layout/hierarchy2"/>
    <dgm:cxn modelId="{6523DFE8-64A4-4AA3-B131-BB39D0C8350F}" type="presParOf" srcId="{CFFDF63D-9029-4857-80A5-46F430A84FDE}" destId="{7B49F5A4-5ED4-4753-AF46-C0BA7FBF2086}" srcOrd="3" destOrd="0" presId="urn:microsoft.com/office/officeart/2005/8/layout/hierarchy2"/>
    <dgm:cxn modelId="{65F727BD-E2F5-484F-982E-69C94C29DE60}" type="presParOf" srcId="{7B49F5A4-5ED4-4753-AF46-C0BA7FBF2086}" destId="{626A6847-5AE6-4AE6-893C-DD8A93CCEF0D}" srcOrd="0" destOrd="0" presId="urn:microsoft.com/office/officeart/2005/8/layout/hierarchy2"/>
    <dgm:cxn modelId="{AA7A6AD6-3541-4C07-B9C3-D0B4D6DF9774}" type="presParOf" srcId="{7B49F5A4-5ED4-4753-AF46-C0BA7FBF2086}" destId="{F74F2A2E-4EA8-4314-86B5-A0DA8028CF11}" srcOrd="1" destOrd="0" presId="urn:microsoft.com/office/officeart/2005/8/layout/hierarchy2"/>
    <dgm:cxn modelId="{C600D0A9-87BE-4842-9E9B-BCF4A35385DE}" type="presParOf" srcId="{F74F2A2E-4EA8-4314-86B5-A0DA8028CF11}" destId="{D3E80B8B-A41F-4EF9-8ABD-7A763E6DC8CB}" srcOrd="0" destOrd="0" presId="urn:microsoft.com/office/officeart/2005/8/layout/hierarchy2"/>
    <dgm:cxn modelId="{56185C63-C3DF-4F9D-B69E-1EB957F9A04E}" type="presParOf" srcId="{D3E80B8B-A41F-4EF9-8ABD-7A763E6DC8CB}" destId="{3F48537F-1F6A-47F9-A97F-AEF3D7A8747E}" srcOrd="0" destOrd="0" presId="urn:microsoft.com/office/officeart/2005/8/layout/hierarchy2"/>
    <dgm:cxn modelId="{A2F4AAAA-01FE-49B3-8B97-E3083ABB8718}" type="presParOf" srcId="{F74F2A2E-4EA8-4314-86B5-A0DA8028CF11}" destId="{D34A2DD6-3946-4759-A0F2-5DFA4E6B3CBA}" srcOrd="1" destOrd="0" presId="urn:microsoft.com/office/officeart/2005/8/layout/hierarchy2"/>
    <dgm:cxn modelId="{6E232326-939D-4AC1-A456-740189FA3A6D}" type="presParOf" srcId="{D34A2DD6-3946-4759-A0F2-5DFA4E6B3CBA}" destId="{7D485198-B486-4753-8E96-E5C88FC5A3B6}" srcOrd="0" destOrd="0" presId="urn:microsoft.com/office/officeart/2005/8/layout/hierarchy2"/>
    <dgm:cxn modelId="{CC447B5A-99C3-451D-9580-27A1AD777A3C}" type="presParOf" srcId="{D34A2DD6-3946-4759-A0F2-5DFA4E6B3CBA}" destId="{89FC197E-726E-4C9A-B423-AEFB49259596}" srcOrd="1" destOrd="0" presId="urn:microsoft.com/office/officeart/2005/8/layout/hierarchy2"/>
    <dgm:cxn modelId="{7F0CDA4B-1DA3-41A0-833C-4E3318A2EFD5}" type="presParOf" srcId="{0933189E-655A-4B7A-8A41-16EC293A7766}" destId="{10B9AC6A-6E3B-448F-8063-7D92384D25CD}" srcOrd="1" destOrd="0" presId="urn:microsoft.com/office/officeart/2005/8/layout/hierarchy2"/>
    <dgm:cxn modelId="{49455674-A4CD-42BC-84BE-0EFCA5B5A394}" type="presParOf" srcId="{10B9AC6A-6E3B-448F-8063-7D92384D25CD}" destId="{6A01064E-98C4-4289-ABF6-002B0368BCE1}" srcOrd="0" destOrd="0" presId="urn:microsoft.com/office/officeart/2005/8/layout/hierarchy2"/>
    <dgm:cxn modelId="{E3684903-18D3-408E-A256-658606EB5FA6}" type="presParOf" srcId="{10B9AC6A-6E3B-448F-8063-7D92384D25CD}" destId="{5D527841-9F7E-4693-AF80-D387787E22D9}" srcOrd="1" destOrd="0" presId="urn:microsoft.com/office/officeart/2005/8/layout/hierarchy2"/>
    <dgm:cxn modelId="{72A4B69D-A902-48DE-B43D-A0B1742A33BC}" type="presParOf" srcId="{5D527841-9F7E-4693-AF80-D387787E22D9}" destId="{95217063-DF97-4EE1-885A-B3AAF0CBF130}" srcOrd="0" destOrd="0" presId="urn:microsoft.com/office/officeart/2005/8/layout/hierarchy2"/>
    <dgm:cxn modelId="{9C52228A-2720-45A5-99B8-85023E49CE04}" type="presParOf" srcId="{95217063-DF97-4EE1-885A-B3AAF0CBF130}" destId="{BE30BA18-D333-47C3-A4A3-10317A97E8C0}" srcOrd="0" destOrd="0" presId="urn:microsoft.com/office/officeart/2005/8/layout/hierarchy2"/>
    <dgm:cxn modelId="{BFA9417C-52EA-4DD0-8F83-768B07687305}" type="presParOf" srcId="{5D527841-9F7E-4693-AF80-D387787E22D9}" destId="{88A08D67-A95E-46E1-A25F-15291C9D18A2}" srcOrd="1" destOrd="0" presId="urn:microsoft.com/office/officeart/2005/8/layout/hierarchy2"/>
    <dgm:cxn modelId="{5F6C1F68-9A34-460B-963F-EAD4645BDCDC}" type="presParOf" srcId="{88A08D67-A95E-46E1-A25F-15291C9D18A2}" destId="{0F9ABDC3-DEAC-4DDE-B23D-74E32B8D238F}" srcOrd="0" destOrd="0" presId="urn:microsoft.com/office/officeart/2005/8/layout/hierarchy2"/>
    <dgm:cxn modelId="{7567F4A4-2977-4FFE-A1D3-E549ADAF1688}" type="presParOf" srcId="{88A08D67-A95E-46E1-A25F-15291C9D18A2}" destId="{1BB11556-3ABC-4CDE-B52D-0DF99BE6E975}" srcOrd="1" destOrd="0" presId="urn:microsoft.com/office/officeart/2005/8/layout/hierarchy2"/>
    <dgm:cxn modelId="{47FE43FA-FC1E-48F6-8DB3-5CFB6B3FAC12}" type="presParOf" srcId="{1BB11556-3ABC-4CDE-B52D-0DF99BE6E975}" destId="{4DD8D173-606C-449A-BF32-3748991404F2}" srcOrd="0" destOrd="0" presId="urn:microsoft.com/office/officeart/2005/8/layout/hierarchy2"/>
    <dgm:cxn modelId="{2B7CDE4C-FED9-46C6-A7ED-6616EB7C4AE8}" type="presParOf" srcId="{4DD8D173-606C-449A-BF32-3748991404F2}" destId="{85259379-0572-460C-93C1-99992DD6A311}" srcOrd="0" destOrd="0" presId="urn:microsoft.com/office/officeart/2005/8/layout/hierarchy2"/>
    <dgm:cxn modelId="{187FFEDB-70EA-4905-BF0C-B721A050564C}" type="presParOf" srcId="{1BB11556-3ABC-4CDE-B52D-0DF99BE6E975}" destId="{CA2D8AF7-0EAE-429E-9C79-82B244924D81}" srcOrd="1" destOrd="0" presId="urn:microsoft.com/office/officeart/2005/8/layout/hierarchy2"/>
    <dgm:cxn modelId="{195ACFB5-4F18-496E-8729-86EFD163D002}" type="presParOf" srcId="{CA2D8AF7-0EAE-429E-9C79-82B244924D81}" destId="{91505933-04D7-4E2B-8ED8-8D03C613C256}" srcOrd="0" destOrd="0" presId="urn:microsoft.com/office/officeart/2005/8/layout/hierarchy2"/>
    <dgm:cxn modelId="{A48E53E1-9CB6-486F-88E4-79F6DDF39AA9}" type="presParOf" srcId="{CA2D8AF7-0EAE-429E-9C79-82B244924D81}" destId="{30BD6AE3-F0A6-4C43-8C30-C1B967D84FD0}" srcOrd="1" destOrd="0" presId="urn:microsoft.com/office/officeart/2005/8/layout/hierarchy2"/>
    <dgm:cxn modelId="{22582AF4-0BFE-4508-9C1C-A79DCFA5E54C}" type="presParOf" srcId="{5D527841-9F7E-4693-AF80-D387787E22D9}" destId="{C1F4A16D-A023-4D54-810D-D10C91075436}" srcOrd="2" destOrd="0" presId="urn:microsoft.com/office/officeart/2005/8/layout/hierarchy2"/>
    <dgm:cxn modelId="{A1AD91DA-D4AA-4FC7-96DF-602D850FBBAE}" type="presParOf" srcId="{C1F4A16D-A023-4D54-810D-D10C91075436}" destId="{E9571416-EFA9-4A5B-B98A-FC026DA4089A}" srcOrd="0" destOrd="0" presId="urn:microsoft.com/office/officeart/2005/8/layout/hierarchy2"/>
    <dgm:cxn modelId="{61BFE108-5A5E-4926-8B74-76D22DFE9F67}" type="presParOf" srcId="{5D527841-9F7E-4693-AF80-D387787E22D9}" destId="{47A4DA32-62C7-4637-B11D-880F47652C0E}" srcOrd="3" destOrd="0" presId="urn:microsoft.com/office/officeart/2005/8/layout/hierarchy2"/>
    <dgm:cxn modelId="{6D5ED7A7-D6D9-486F-B48A-E99BF614658A}" type="presParOf" srcId="{47A4DA32-62C7-4637-B11D-880F47652C0E}" destId="{5007700A-882A-4B98-BF6F-BBED2967614B}" srcOrd="0" destOrd="0" presId="urn:microsoft.com/office/officeart/2005/8/layout/hierarchy2"/>
    <dgm:cxn modelId="{5F1294B5-8836-471D-AA51-770DDCCA490D}" type="presParOf" srcId="{47A4DA32-62C7-4637-B11D-880F47652C0E}" destId="{1E5EDAB4-C8A6-4E35-87DC-6B835433FD7A}" srcOrd="1" destOrd="0" presId="urn:microsoft.com/office/officeart/2005/8/layout/hierarchy2"/>
    <dgm:cxn modelId="{FA0BD245-7282-4685-A7C2-A6386F85B288}" type="presParOf" srcId="{1E5EDAB4-C8A6-4E35-87DC-6B835433FD7A}" destId="{F5CDDE5F-018D-46AA-B892-112B3EC03A71}" srcOrd="0" destOrd="0" presId="urn:microsoft.com/office/officeart/2005/8/layout/hierarchy2"/>
    <dgm:cxn modelId="{9D1A4A8B-342C-4D74-BB71-C2BB094B69FA}" type="presParOf" srcId="{F5CDDE5F-018D-46AA-B892-112B3EC03A71}" destId="{FA20FB6B-E438-4D40-A60C-F616A7025B8F}" srcOrd="0" destOrd="0" presId="urn:microsoft.com/office/officeart/2005/8/layout/hierarchy2"/>
    <dgm:cxn modelId="{27DE0F07-5DD7-44B6-B9C9-5DCD39450A19}" type="presParOf" srcId="{1E5EDAB4-C8A6-4E35-87DC-6B835433FD7A}" destId="{D4ACE357-9D7A-4142-A93F-944233051B30}" srcOrd="1" destOrd="0" presId="urn:microsoft.com/office/officeart/2005/8/layout/hierarchy2"/>
    <dgm:cxn modelId="{8EEEC1FB-2F85-4F3E-8A60-86F366039985}" type="presParOf" srcId="{D4ACE357-9D7A-4142-A93F-944233051B30}" destId="{51CA14FB-BDBB-4D00-AD88-783F04A320B3}" srcOrd="0" destOrd="0" presId="urn:microsoft.com/office/officeart/2005/8/layout/hierarchy2"/>
    <dgm:cxn modelId="{D571F3BF-DB85-44BD-AF3D-4DEC5F944BA8}" type="presParOf" srcId="{D4ACE357-9D7A-4142-A93F-944233051B30}" destId="{32519029-11E1-4F24-A368-E49C3C86A370}" srcOrd="1" destOrd="0" presId="urn:microsoft.com/office/officeart/2005/8/layout/hierarchy2"/>
    <dgm:cxn modelId="{1CEA95BE-75CB-476C-96DD-13B0D2621D97}" type="presParOf" srcId="{0933189E-655A-4B7A-8A41-16EC293A7766}" destId="{2465AF28-B622-4788-9752-30448AC9F64F}" srcOrd="2" destOrd="0" presId="urn:microsoft.com/office/officeart/2005/8/layout/hierarchy2"/>
    <dgm:cxn modelId="{97DAF6A2-E0BA-4967-9A9D-78BF32831A1E}" type="presParOf" srcId="{2465AF28-B622-4788-9752-30448AC9F64F}" destId="{E67D62F2-CFD2-4CC2-8429-6612FEA31988}" srcOrd="0" destOrd="0" presId="urn:microsoft.com/office/officeart/2005/8/layout/hierarchy2"/>
    <dgm:cxn modelId="{E9C3146B-8C7E-4DB2-80E7-0F06829FDFE9}" type="presParOf" srcId="{2465AF28-B622-4788-9752-30448AC9F64F}" destId="{C24A417C-AF60-41B2-895E-873BEFCC964B}" srcOrd="1" destOrd="0" presId="urn:microsoft.com/office/officeart/2005/8/layout/hierarchy2"/>
    <dgm:cxn modelId="{0B3FD782-A481-4A5E-92F3-73F7AD0FBCF2}" type="presParOf" srcId="{C24A417C-AF60-41B2-895E-873BEFCC964B}" destId="{E39F2E50-E56F-4E84-847B-687C423EDF50}" srcOrd="0" destOrd="0" presId="urn:microsoft.com/office/officeart/2005/8/layout/hierarchy2"/>
    <dgm:cxn modelId="{7D395902-8587-43DD-B19A-6039E31F5673}" type="presParOf" srcId="{E39F2E50-E56F-4E84-847B-687C423EDF50}" destId="{6F7FD8E7-1318-455E-93F5-30F546EB2E81}" srcOrd="0" destOrd="0" presId="urn:microsoft.com/office/officeart/2005/8/layout/hierarchy2"/>
    <dgm:cxn modelId="{EE89E90D-2E22-46A2-89C3-4BBD429348DE}" type="presParOf" srcId="{C24A417C-AF60-41B2-895E-873BEFCC964B}" destId="{FD96DB7E-7F23-4AB3-9DD0-2A9F735FC4CE}" srcOrd="1" destOrd="0" presId="urn:microsoft.com/office/officeart/2005/8/layout/hierarchy2"/>
    <dgm:cxn modelId="{81AB840B-FBDF-4669-91EF-DC1CA47CA2C2}" type="presParOf" srcId="{FD96DB7E-7F23-4AB3-9DD0-2A9F735FC4CE}" destId="{E3270633-86C1-4E78-B880-22C778C0DC09}" srcOrd="0" destOrd="0" presId="urn:microsoft.com/office/officeart/2005/8/layout/hierarchy2"/>
    <dgm:cxn modelId="{4374D6AA-F4F1-4853-8333-4642555FA57F}" type="presParOf" srcId="{FD96DB7E-7F23-4AB3-9DD0-2A9F735FC4CE}" destId="{C26E17AE-166C-4ED6-91C1-BDD77ED1F86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35605-8A3E-4822-A157-1B80A090CFE5}">
      <dsp:nvSpPr>
        <dsp:cNvPr id="0" name=""/>
        <dsp:cNvSpPr/>
      </dsp:nvSpPr>
      <dsp:spPr>
        <a:xfrm>
          <a:off x="1476413" y="4732"/>
          <a:ext cx="2561304" cy="3027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/>
            <a:t>μεγάλα δείγματα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κατανομή πληθυσμού κανονική ή </a:t>
          </a:r>
          <a:r>
            <a:rPr lang="el-GR" sz="2400" kern="1200" dirty="0" smtClean="0"/>
            <a:t>μη </a:t>
          </a:r>
          <a:r>
            <a:rPr lang="el-GR" sz="2400" kern="1200" dirty="0"/>
            <a:t>κανονική </a:t>
          </a:r>
          <a:endParaRPr lang="el-G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ισχύει </a:t>
          </a:r>
          <a:r>
            <a:rPr lang="el-GR" sz="2400" kern="1200" dirty="0"/>
            <a:t>το Κεντρικό Οριακό Θεώρημα</a:t>
          </a:r>
        </a:p>
      </dsp:txBody>
      <dsp:txXfrm>
        <a:off x="1551431" y="79750"/>
        <a:ext cx="2411268" cy="2877652"/>
      </dsp:txXfrm>
    </dsp:sp>
    <dsp:sp modelId="{01E9E14D-7FC2-4459-AF33-2AAE22C165E5}">
      <dsp:nvSpPr>
        <dsp:cNvPr id="0" name=""/>
        <dsp:cNvSpPr/>
      </dsp:nvSpPr>
      <dsp:spPr>
        <a:xfrm rot="19457599">
          <a:off x="3935953" y="1188206"/>
          <a:ext cx="108269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082690" y="1442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4450231" y="1175561"/>
        <a:ext cx="54134" cy="54134"/>
      </dsp:txXfrm>
    </dsp:sp>
    <dsp:sp modelId="{4EA34616-5647-42BC-8648-0ADD00912542}">
      <dsp:nvSpPr>
        <dsp:cNvPr id="0" name=""/>
        <dsp:cNvSpPr/>
      </dsp:nvSpPr>
      <dsp:spPr>
        <a:xfrm>
          <a:off x="4916879" y="337203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τυπική απόκλιση γνωστή</a:t>
          </a:r>
        </a:p>
      </dsp:txBody>
      <dsp:txXfrm>
        <a:off x="4949066" y="369390"/>
        <a:ext cx="2133529" cy="1034577"/>
      </dsp:txXfrm>
    </dsp:sp>
    <dsp:sp modelId="{94EF4EC3-3EC2-407E-B936-12A049621C7E}">
      <dsp:nvSpPr>
        <dsp:cNvPr id="0" name=""/>
        <dsp:cNvSpPr/>
      </dsp:nvSpPr>
      <dsp:spPr>
        <a:xfrm>
          <a:off x="7114782" y="872257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7532383" y="864700"/>
        <a:ext cx="43958" cy="43958"/>
      </dsp:txXfrm>
    </dsp:sp>
    <dsp:sp modelId="{D2893164-2F1A-4994-87E0-27FC32725418}">
      <dsp:nvSpPr>
        <dsp:cNvPr id="0" name=""/>
        <dsp:cNvSpPr/>
      </dsp:nvSpPr>
      <dsp:spPr>
        <a:xfrm>
          <a:off x="7993943" y="337203"/>
          <a:ext cx="2197903" cy="10989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8026130" y="369390"/>
        <a:ext cx="2133529" cy="1034577"/>
      </dsp:txXfrm>
    </dsp:sp>
    <dsp:sp modelId="{5A98EB02-21E4-48E5-B8BB-DD5084D47C77}">
      <dsp:nvSpPr>
        <dsp:cNvPr id="0" name=""/>
        <dsp:cNvSpPr/>
      </dsp:nvSpPr>
      <dsp:spPr>
        <a:xfrm rot="2142401">
          <a:off x="3935953" y="1820103"/>
          <a:ext cx="108269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082690" y="1442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4450231" y="1807458"/>
        <a:ext cx="54134" cy="54134"/>
      </dsp:txXfrm>
    </dsp:sp>
    <dsp:sp modelId="{626A6847-5AE6-4AE6-893C-DD8A93CCEF0D}">
      <dsp:nvSpPr>
        <dsp:cNvPr id="0" name=""/>
        <dsp:cNvSpPr/>
      </dsp:nvSpPr>
      <dsp:spPr>
        <a:xfrm>
          <a:off x="4916879" y="1600998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τυπική απόκλιση άγνωστη</a:t>
          </a:r>
        </a:p>
      </dsp:txBody>
      <dsp:txXfrm>
        <a:off x="4949066" y="1633185"/>
        <a:ext cx="2133529" cy="1034577"/>
      </dsp:txXfrm>
    </dsp:sp>
    <dsp:sp modelId="{D3E80B8B-A41F-4EF9-8ABD-7A763E6DC8CB}">
      <dsp:nvSpPr>
        <dsp:cNvPr id="0" name=""/>
        <dsp:cNvSpPr/>
      </dsp:nvSpPr>
      <dsp:spPr>
        <a:xfrm>
          <a:off x="7114782" y="2136052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7532383" y="2128495"/>
        <a:ext cx="43958" cy="43958"/>
      </dsp:txXfrm>
    </dsp:sp>
    <dsp:sp modelId="{7D485198-B486-4753-8E96-E5C88FC5A3B6}">
      <dsp:nvSpPr>
        <dsp:cNvPr id="0" name=""/>
        <dsp:cNvSpPr/>
      </dsp:nvSpPr>
      <dsp:spPr>
        <a:xfrm>
          <a:off x="7993943" y="1600998"/>
          <a:ext cx="2197903" cy="10989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100" kern="1200"/>
        </a:p>
      </dsp:txBody>
      <dsp:txXfrm>
        <a:off x="8026130" y="1633185"/>
        <a:ext cx="2133529" cy="1034577"/>
      </dsp:txXfrm>
    </dsp:sp>
    <dsp:sp modelId="{6A01064E-98C4-4289-ABF6-002B0368BCE1}">
      <dsp:nvSpPr>
        <dsp:cNvPr id="0" name=""/>
        <dsp:cNvSpPr/>
      </dsp:nvSpPr>
      <dsp:spPr>
        <a:xfrm>
          <a:off x="1476413" y="3197264"/>
          <a:ext cx="2197903" cy="1890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/>
            <a:t>μικρά δείγματα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προϋπόθεση η κανονικότητα του πληθυσμού</a:t>
          </a:r>
        </a:p>
      </dsp:txBody>
      <dsp:txXfrm>
        <a:off x="1531789" y="3252640"/>
        <a:ext cx="2087151" cy="1779939"/>
      </dsp:txXfrm>
    </dsp:sp>
    <dsp:sp modelId="{95217063-DF97-4EE1-885A-B3AAF0CBF130}">
      <dsp:nvSpPr>
        <dsp:cNvPr id="0" name=""/>
        <dsp:cNvSpPr/>
      </dsp:nvSpPr>
      <dsp:spPr>
        <a:xfrm rot="19457599">
          <a:off x="3572551" y="3812239"/>
          <a:ext cx="108269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082690" y="1442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4086829" y="3799593"/>
        <a:ext cx="54134" cy="54134"/>
      </dsp:txXfrm>
    </dsp:sp>
    <dsp:sp modelId="{0F9ABDC3-DEAC-4DDE-B23D-74E32B8D238F}">
      <dsp:nvSpPr>
        <dsp:cNvPr id="0" name=""/>
        <dsp:cNvSpPr/>
      </dsp:nvSpPr>
      <dsp:spPr>
        <a:xfrm>
          <a:off x="4553477" y="2961236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τυπική απόκλιση γνωστή</a:t>
          </a:r>
        </a:p>
      </dsp:txBody>
      <dsp:txXfrm>
        <a:off x="4585664" y="2993423"/>
        <a:ext cx="2133529" cy="1034577"/>
      </dsp:txXfrm>
    </dsp:sp>
    <dsp:sp modelId="{4DD8D173-606C-449A-BF32-3748991404F2}">
      <dsp:nvSpPr>
        <dsp:cNvPr id="0" name=""/>
        <dsp:cNvSpPr/>
      </dsp:nvSpPr>
      <dsp:spPr>
        <a:xfrm>
          <a:off x="6751380" y="3496290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7168982" y="3488733"/>
        <a:ext cx="43958" cy="43958"/>
      </dsp:txXfrm>
    </dsp:sp>
    <dsp:sp modelId="{91505933-04D7-4E2B-8ED8-8D03C613C256}">
      <dsp:nvSpPr>
        <dsp:cNvPr id="0" name=""/>
        <dsp:cNvSpPr/>
      </dsp:nvSpPr>
      <dsp:spPr>
        <a:xfrm>
          <a:off x="7630542" y="2961236"/>
          <a:ext cx="2197903" cy="10989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100" kern="1200"/>
        </a:p>
      </dsp:txBody>
      <dsp:txXfrm>
        <a:off x="7662729" y="2993423"/>
        <a:ext cx="2133529" cy="1034577"/>
      </dsp:txXfrm>
    </dsp:sp>
    <dsp:sp modelId="{C1F4A16D-A023-4D54-810D-D10C91075436}">
      <dsp:nvSpPr>
        <dsp:cNvPr id="0" name=""/>
        <dsp:cNvSpPr/>
      </dsp:nvSpPr>
      <dsp:spPr>
        <a:xfrm rot="2142401">
          <a:off x="3572551" y="4444136"/>
          <a:ext cx="1082690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1082690" y="1442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/>
        </a:p>
      </dsp:txBody>
      <dsp:txXfrm>
        <a:off x="4086829" y="4431491"/>
        <a:ext cx="54134" cy="54134"/>
      </dsp:txXfrm>
    </dsp:sp>
    <dsp:sp modelId="{5007700A-882A-4B98-BF6F-BBED2967614B}">
      <dsp:nvSpPr>
        <dsp:cNvPr id="0" name=""/>
        <dsp:cNvSpPr/>
      </dsp:nvSpPr>
      <dsp:spPr>
        <a:xfrm>
          <a:off x="4553477" y="4225031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τυπική απόκλιση άγνωστη</a:t>
          </a:r>
        </a:p>
      </dsp:txBody>
      <dsp:txXfrm>
        <a:off x="4585664" y="4257218"/>
        <a:ext cx="2133529" cy="1034577"/>
      </dsp:txXfrm>
    </dsp:sp>
    <dsp:sp modelId="{F5CDDE5F-018D-46AA-B892-112B3EC03A71}">
      <dsp:nvSpPr>
        <dsp:cNvPr id="0" name=""/>
        <dsp:cNvSpPr/>
      </dsp:nvSpPr>
      <dsp:spPr>
        <a:xfrm>
          <a:off x="6751380" y="4760084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7168982" y="4752527"/>
        <a:ext cx="43958" cy="43958"/>
      </dsp:txXfrm>
    </dsp:sp>
    <dsp:sp modelId="{51CA14FB-BDBB-4D00-AD88-783F04A320B3}">
      <dsp:nvSpPr>
        <dsp:cNvPr id="0" name=""/>
        <dsp:cNvSpPr/>
      </dsp:nvSpPr>
      <dsp:spPr>
        <a:xfrm>
          <a:off x="7630542" y="4225031"/>
          <a:ext cx="2197903" cy="10989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100" kern="1200"/>
        </a:p>
      </dsp:txBody>
      <dsp:txXfrm>
        <a:off x="7662729" y="4257218"/>
        <a:ext cx="2133529" cy="1034577"/>
      </dsp:txXfrm>
    </dsp:sp>
    <dsp:sp modelId="{E67D62F2-CFD2-4CC2-8429-6612FEA31988}">
      <dsp:nvSpPr>
        <dsp:cNvPr id="0" name=""/>
        <dsp:cNvSpPr/>
      </dsp:nvSpPr>
      <dsp:spPr>
        <a:xfrm>
          <a:off x="1476413" y="5252798"/>
          <a:ext cx="2286654" cy="1600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μικρά δείγματα και άγνωστη ή μη κανονική κατανομή πληθυσμού</a:t>
          </a:r>
        </a:p>
      </dsp:txBody>
      <dsp:txXfrm>
        <a:off x="1523289" y="5299674"/>
        <a:ext cx="2192902" cy="1506717"/>
      </dsp:txXfrm>
    </dsp:sp>
    <dsp:sp modelId="{E39F2E50-E56F-4E84-847B-687C423EDF50}">
      <dsp:nvSpPr>
        <dsp:cNvPr id="0" name=""/>
        <dsp:cNvSpPr/>
      </dsp:nvSpPr>
      <dsp:spPr>
        <a:xfrm>
          <a:off x="3763067" y="6038610"/>
          <a:ext cx="879161" cy="28843"/>
        </a:xfrm>
        <a:custGeom>
          <a:avLst/>
          <a:gdLst/>
          <a:ahLst/>
          <a:cxnLst/>
          <a:rect l="0" t="0" r="0" b="0"/>
          <a:pathLst>
            <a:path>
              <a:moveTo>
                <a:pt x="0" y="14421"/>
              </a:moveTo>
              <a:lnTo>
                <a:pt x="879161" y="1442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4180669" y="6031053"/>
        <a:ext cx="43958" cy="43958"/>
      </dsp:txXfrm>
    </dsp:sp>
    <dsp:sp modelId="{E3270633-86C1-4E78-B880-22C778C0DC09}">
      <dsp:nvSpPr>
        <dsp:cNvPr id="0" name=""/>
        <dsp:cNvSpPr/>
      </dsp:nvSpPr>
      <dsp:spPr>
        <a:xfrm>
          <a:off x="4642229" y="5503556"/>
          <a:ext cx="2197903" cy="109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/>
            <a:t>δεν μπορούμε να κάνουμε διάστημα εμπιστοσύνης</a:t>
          </a:r>
        </a:p>
      </dsp:txBody>
      <dsp:txXfrm>
        <a:off x="4674416" y="5535743"/>
        <a:ext cx="2133529" cy="1034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2.wmf"/><Relationship Id="rId4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6AA5-A8FE-4E54-B1D1-711341B8846E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56A-FB26-4D3E-BB64-D1EFA11D55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62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6AA5-A8FE-4E54-B1D1-711341B8846E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56A-FB26-4D3E-BB64-D1EFA11D55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58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6AA5-A8FE-4E54-B1D1-711341B8846E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56A-FB26-4D3E-BB64-D1EFA11D55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456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6AA5-A8FE-4E54-B1D1-711341B8846E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56A-FB26-4D3E-BB64-D1EFA11D55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690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6AA5-A8FE-4E54-B1D1-711341B8846E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56A-FB26-4D3E-BB64-D1EFA11D55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49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6AA5-A8FE-4E54-B1D1-711341B8846E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56A-FB26-4D3E-BB64-D1EFA11D55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56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6AA5-A8FE-4E54-B1D1-711341B8846E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56A-FB26-4D3E-BB64-D1EFA11D55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53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6AA5-A8FE-4E54-B1D1-711341B8846E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56A-FB26-4D3E-BB64-D1EFA11D55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129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6AA5-A8FE-4E54-B1D1-711341B8846E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56A-FB26-4D3E-BB64-D1EFA11D55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32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6AA5-A8FE-4E54-B1D1-711341B8846E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56A-FB26-4D3E-BB64-D1EFA11D55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372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6AA5-A8FE-4E54-B1D1-711341B8846E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56A-FB26-4D3E-BB64-D1EFA11D55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67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76AA5-A8FE-4E54-B1D1-711341B8846E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EA56A-FB26-4D3E-BB64-D1EFA11D55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1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package" Target="../embeddings/____________Microsoft_Word3.docx"/><Relationship Id="rId7" Type="http://schemas.openxmlformats.org/officeDocument/2006/relationships/package" Target="../embeddings/____________Microsoft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package" Target="../embeddings/____________Microsoft_Word4.docx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package" Target="../embeddings/____________Microsoft_Word6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package" Target="../embeddings/____________Microsoft_Word7.docx"/><Relationship Id="rId7" Type="http://schemas.openxmlformats.org/officeDocument/2006/relationships/package" Target="../embeddings/____________Microsoft_Word9.docx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11" Type="http://schemas.openxmlformats.org/officeDocument/2006/relationships/package" Target="../embeddings/____________Microsoft_Word11.docx"/><Relationship Id="rId5" Type="http://schemas.openxmlformats.org/officeDocument/2006/relationships/package" Target="../embeddings/____________Microsoft_Word8.docx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package" Target="../embeddings/____________Microsoft_Word10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8.png"/><Relationship Id="rId7" Type="http://schemas.openxmlformats.org/officeDocument/2006/relationships/image" Target="../media/image24.wmf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6.e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Word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package" Target="../embeddings/____________Microsoft_Word13.docx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emf"/><Relationship Id="rId5" Type="http://schemas.openxmlformats.org/officeDocument/2006/relationships/package" Target="../embeddings/____________Microsoft_Word14.docx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6.emf"/><Relationship Id="rId4" Type="http://schemas.openxmlformats.org/officeDocument/2006/relationships/image" Target="../media/image33.wmf"/><Relationship Id="rId9" Type="http://schemas.openxmlformats.org/officeDocument/2006/relationships/package" Target="../embeddings/____________Microsoft_Word15.docx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0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4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5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7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package" Target="../embeddings/____________Microsoft_Word.docx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____________Microsoft_Word1.docx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/>
              <a:t>Διάστημα Εμπιστοσύνης και Έλεγχοι Υποθέσεων</a:t>
            </a:r>
            <a:endParaRPr lang="el-GR" sz="5400" b="1" dirty="0"/>
          </a:p>
        </p:txBody>
      </p:sp>
    </p:spTree>
    <p:extLst>
      <p:ext uri="{BB962C8B-B14F-4D97-AF65-F5344CB8AC3E}">
        <p14:creationId xmlns:p14="http://schemas.microsoft.com/office/powerpoint/2010/main" val="771236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1673"/>
          </a:xfrm>
        </p:spPr>
        <p:txBody>
          <a:bodyPr/>
          <a:lstStyle/>
          <a:p>
            <a:pPr algn="ctr"/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3944" y="1210614"/>
            <a:ext cx="10972800" cy="5241701"/>
          </a:xfrm>
        </p:spPr>
        <p:txBody>
          <a:bodyPr>
            <a:normAutofit lnSpcReduction="10000"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Αναζητούμε την πιθανότητα 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Δηλαδή η πιθανότητα ο μέσος του δείγματος να είναι μεγαλύτερος από 135.000 ευρώ είναι 10,56%</a:t>
            </a:r>
          </a:p>
          <a:p>
            <a:pPr marL="0" indent="0" algn="just">
              <a:buNone/>
            </a:pPr>
            <a:endParaRPr lang="el-GR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51523"/>
              </p:ext>
            </p:extLst>
          </p:nvPr>
        </p:nvGraphicFramePr>
        <p:xfrm>
          <a:off x="999924" y="1593760"/>
          <a:ext cx="53038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Έγγραφο" r:id="rId3" imgW="5321584" imgH="937338" progId="Word.Document.12">
                  <p:embed/>
                </p:oleObj>
              </mc:Choice>
              <mc:Fallback>
                <p:oleObj name="Έγγραφο" r:id="rId3" imgW="5321584" imgH="93733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924" y="1593760"/>
                        <a:ext cx="53038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244136"/>
              </p:ext>
            </p:extLst>
          </p:nvPr>
        </p:nvGraphicFramePr>
        <p:xfrm>
          <a:off x="6303761" y="1181010"/>
          <a:ext cx="530383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Έγγραφο" r:id="rId5" imgW="5321584" imgH="1173654" progId="Word.Document.12">
                  <p:embed/>
                </p:oleObj>
              </mc:Choice>
              <mc:Fallback>
                <p:oleObj name="Έγγραφο" r:id="rId5" imgW="5321584" imgH="117365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761" y="1181010"/>
                        <a:ext cx="5303838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086041"/>
              </p:ext>
            </p:extLst>
          </p:nvPr>
        </p:nvGraphicFramePr>
        <p:xfrm>
          <a:off x="1957588" y="2468875"/>
          <a:ext cx="9158288" cy="193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Έγγραφο" r:id="rId7" imgW="9175848" imgH="1934884" progId="Word.Document.12">
                  <p:embed/>
                </p:oleObj>
              </mc:Choice>
              <mc:Fallback>
                <p:oleObj name="Έγγραφο" r:id="rId7" imgW="9175848" imgH="193488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588" y="2468875"/>
                        <a:ext cx="9158288" cy="193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71948"/>
              </p:ext>
            </p:extLst>
          </p:nvPr>
        </p:nvGraphicFramePr>
        <p:xfrm>
          <a:off x="1826217" y="3835578"/>
          <a:ext cx="89550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" name="Έγγραφο" r:id="rId9" imgW="8968584" imgH="793245" progId="Word.Document.12">
                  <p:embed/>
                </p:oleObj>
              </mc:Choice>
              <mc:Fallback>
                <p:oleObj name="Έγγραφο" r:id="rId9" imgW="8968584" imgH="79324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217" y="3835578"/>
                        <a:ext cx="895508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31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1217"/>
          </a:xfrm>
        </p:spPr>
        <p:txBody>
          <a:bodyPr/>
          <a:lstStyle/>
          <a:p>
            <a:pPr algn="ctr"/>
            <a:r>
              <a:rPr lang="el-GR" dirty="0" smtClean="0"/>
              <a:t>Διάστημα Εμπιστοσύνης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4851" y="901521"/>
            <a:ext cx="11526591" cy="575685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Με τον όρο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παράμετρος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νοείται μια ποσότητα, ένας αριθμός, που χαρακτηρίζει έναν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πληθυσμό, για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παράδειγμα,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ο μέσος όρος και η τυπική απόκλιση είναι παράμετροι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μέσος μας δείχνει πού βρίσκεται το κέντρο του πληθυσμού, </a:t>
            </a:r>
            <a:endParaRPr lang="el-G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ενώ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η τυπική απόκλιση μας δείχνει ποια είναι η μέση απόσταση που 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έχουν 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από το μέσο τα μέλη του 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πληθυσμού.</a:t>
            </a:r>
          </a:p>
          <a:p>
            <a:pPr marL="0" indent="0" algn="just">
              <a:buNone/>
            </a:pPr>
            <a:endParaRPr lang="el-G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Με τον όρο </a:t>
            </a:r>
            <a:r>
              <a:rPr lang="el-GR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εκτιμητής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estimator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) νοείται ένας κανόνας, </a:t>
            </a:r>
            <a:r>
              <a:rPr lang="el-GR" sz="3000" b="1" dirty="0">
                <a:latin typeface="Calibri" panose="020F0502020204030204" pitchFamily="34" charset="0"/>
                <a:cs typeface="Calibri" panose="020F0502020204030204" pitchFamily="34" charset="0"/>
              </a:rPr>
              <a:t>μια διαδικασία εκτίμησης</a:t>
            </a:r>
            <a:r>
              <a:rPr lang="el-GR" sz="3000" b="1" dirty="0">
                <a:solidFill>
                  <a:srgbClr val="2D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μιας άγνωστης παραμέτρου, </a:t>
            </a:r>
            <a:r>
              <a:rPr lang="el-GR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μία </a:t>
            </a:r>
            <a:r>
              <a:rPr lang="el-GR" sz="3000" b="1" dirty="0">
                <a:latin typeface="Calibri" panose="020F0502020204030204" pitchFamily="34" charset="0"/>
                <a:cs typeface="Calibri" panose="020F0502020204030204" pitchFamily="34" charset="0"/>
              </a:rPr>
              <a:t>συνάρτηση τιμών ενός τυχαίου δείγματος </a:t>
            </a:r>
            <a:r>
              <a:rPr lang="el-GR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3000" b="1" dirty="0">
                <a:latin typeface="Calibri" panose="020F0502020204030204" pitchFamily="34" charset="0"/>
                <a:cs typeface="Calibri" panose="020F0502020204030204" pitchFamily="34" charset="0"/>
              </a:rPr>
              <a:t>οποία 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μπορεί να χρησιμοποιηθεί για την εκτίμηση της αντίστοιχης παραμέτρου στον πληθυσμό. </a:t>
            </a:r>
          </a:p>
          <a:p>
            <a:pPr lvl="1" algn="just"/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Ο εκτιμητής είναι τυχαία μεταβλητή, με την έννοια ότι για κάθε δείγμα μπορεί να παράγει διαφορετικά αποτελέσματα. </a:t>
            </a:r>
          </a:p>
          <a:p>
            <a:pPr algn="just"/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Η τιμή που παίρνει ο εκτιμητής σε κάποια συγκεκριμένη περίπτωση λέγεται </a:t>
            </a:r>
            <a:r>
              <a:rPr lang="el-GR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εκτίμηση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estimation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algn="just"/>
            <a:endParaRPr lang="el-G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 algn="just">
              <a:buNone/>
            </a:pP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/>
            <a:endParaRPr lang="el-G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 algn="just">
              <a:buNone/>
            </a:pP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0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490"/>
          </a:xfrm>
        </p:spPr>
        <p:txBody>
          <a:bodyPr/>
          <a:lstStyle/>
          <a:p>
            <a:pPr algn="ctr"/>
            <a:r>
              <a:rPr lang="el-GR" dirty="0" smtClean="0"/>
              <a:t>Διάστημα Εμπιστοσύνης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5155" y="1056068"/>
            <a:ext cx="11217499" cy="52417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Ένας εκτιμητής μπορεί να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δώσει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μια </a:t>
            </a:r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καλή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εκτίμηση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μια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τιμή για την παράμετρο η οποία δεν διαφέρει πολύ από την πραγματική τιμή του πληθυσμού, </a:t>
            </a:r>
            <a:endParaRPr lang="el-G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ή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μια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κακή εκτίμηση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δηλαδή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μία τιμή που διαφέρει σημαντικά από την πραγματική τιμή του πληθυσμού. </a:t>
            </a:r>
            <a:endParaRPr lang="el-G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εκτίμηση  λέγεται επίσης και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στατιστική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statistic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Επίσης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με τον όρο </a:t>
            </a:r>
            <a:r>
              <a:rPr lang="el-G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στατιστική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μπορεί να εννοούμε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το σύνολο των τεχνικών και των διαδικασιών που αφορούν στην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ανάλυση δεδομένων, στην παρουσίαση των δεδομένων, στη διαδικασία λήψης αποφάσεων. </a:t>
            </a: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637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9854"/>
          </a:xfrm>
        </p:spPr>
        <p:txBody>
          <a:bodyPr/>
          <a:lstStyle/>
          <a:p>
            <a:pPr algn="ctr"/>
            <a:r>
              <a:rPr lang="el-GR" dirty="0" smtClean="0"/>
              <a:t>Διάστημα Εμπιστοσύνης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7731" y="759855"/>
            <a:ext cx="11410680" cy="609814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Ο αριθμός των ανεξάρτητων πληροφοριών για να εκτιμήσουμε μια παράμετρο λέγεται </a:t>
            </a:r>
            <a:r>
              <a:rPr lang="el-GR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βαθμοί ελευθερίας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degrees of freedom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0" indent="0" algn="just">
              <a:buNone/>
            </a:pP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Σε γενικές γραμμές, οι βαθμοί ελευθερίας σε μια εκτίμηση είναι </a:t>
            </a:r>
            <a:r>
              <a:rPr lang="el-G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αριθμός των δεδομένων που περιέχονται στο δείγμα μείον τον αριθμό των εκτιμήσεων για</a:t>
            </a:r>
            <a:r>
              <a:rPr lang="el-GR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παραμέτρους </a:t>
            </a:r>
            <a:r>
              <a:rPr lang="el-G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που 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υπολογίζονται σε ενδιάμεσα στάδια στη διαδικασία εκτίμησης της παραμέτρου. </a:t>
            </a:r>
            <a:endParaRPr lang="el-GR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Για παράδειγμα,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στον τύπο της διακύμανσης του δείγματος έχουμε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n-1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  βαθμούς ελευθερίας, </a:t>
            </a:r>
          </a:p>
          <a:p>
            <a:pPr marL="457200" lvl="1" indent="0" algn="just">
              <a:spcBef>
                <a:spcPts val="600"/>
              </a:spcBef>
              <a:buNone/>
            </a:pPr>
            <a:endParaRPr lang="el-GR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just">
              <a:spcBef>
                <a:spcPts val="600"/>
              </a:spcBef>
              <a:buNone/>
            </a:pPr>
            <a:endParaRPr lang="el-G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just">
              <a:spcBef>
                <a:spcPts val="600"/>
              </a:spcBef>
              <a:buNone/>
            </a:pPr>
            <a:r>
              <a:rPr lang="el-G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προκύπτει 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από τον αριθμό των μελών του δείγματος  μείον τον αριθμό των παραμέτρων που χρησιμοποιούνται στη διαδικασία της εκτίμησης </a:t>
            </a:r>
            <a:r>
              <a:rPr lang="el-G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(χρησιμοποιείται </a:t>
            </a:r>
            <a:r>
              <a:rPr lang="el-GR" sz="3000" b="1" dirty="0">
                <a:latin typeface="Calibri" panose="020F0502020204030204" pitchFamily="34" charset="0"/>
                <a:cs typeface="Calibri" panose="020F0502020204030204" pitchFamily="34" charset="0"/>
              </a:rPr>
              <a:t>μία παράμετρος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3000" b="1" dirty="0">
                <a:latin typeface="Calibri" panose="020F0502020204030204" pitchFamily="34" charset="0"/>
                <a:cs typeface="Calibri" panose="020F0502020204030204" pitchFamily="34" charset="0"/>
              </a:rPr>
              <a:t>ο δειγματικός μέσος  που είναι εκτίμηση </a:t>
            </a:r>
            <a:r>
              <a:rPr lang="el-GR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lang="el-G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οπότε και προκύπτει το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n-1).</a:t>
            </a:r>
            <a:endParaRPr lang="el-G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26850"/>
              </p:ext>
            </p:extLst>
          </p:nvPr>
        </p:nvGraphicFramePr>
        <p:xfrm>
          <a:off x="3997885" y="4117014"/>
          <a:ext cx="36576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Εξίσωση" r:id="rId3" imgW="1066680" imgH="431640" progId="Equation.3">
                  <p:embed/>
                </p:oleObj>
              </mc:Choice>
              <mc:Fallback>
                <p:oleObj name="Εξίσωση" r:id="rId3" imgW="1066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885" y="4117014"/>
                        <a:ext cx="3657600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17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06062"/>
            <a:ext cx="10515600" cy="785611"/>
          </a:xfrm>
        </p:spPr>
        <p:txBody>
          <a:bodyPr/>
          <a:lstStyle/>
          <a:p>
            <a:pPr algn="ctr"/>
            <a:r>
              <a:rPr lang="el-GR" dirty="0" smtClean="0"/>
              <a:t>Διάστημα Εμπιστοσύνης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09859"/>
            <a:ext cx="10515600" cy="54348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Ένας άλλος τρόπος για να αντιληφθούμε την έννοια των βαθμών ελευθερίας είναι ο εξής: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Ας υποθέσουμε ότι διαλέγουμε τέσσερα νούμερα τα οποία πρέπει να δίνουν άθροισμα 20.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Τα τρία από τα νούμερα αυτά μπορεί να είναι οποιαδήποτε, 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όμως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το τέταρτο θα πρέπει να είναι αυτό που αθροιζόμενο με τα άλλα θα δώσει αποτέλεσμα 20.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Επομένως, είμαστε ελεύθεροι να επιλέξουμε τρία νούμερα, έχουμε τρεις βαθμούς ελευθερίας. </a:t>
            </a: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0788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1064430"/>
          </a:xfrm>
        </p:spPr>
        <p:txBody>
          <a:bodyPr/>
          <a:lstStyle/>
          <a:p>
            <a:pPr algn="ctr"/>
            <a:r>
              <a:rPr lang="el-GR" dirty="0" smtClean="0"/>
              <a:t>Διάστημα Εμπιστοσύνης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53791" y="1313644"/>
            <a:ext cx="11088709" cy="5228823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τιμή του εκτιμητή στο δείγμα ονομάζεται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εκτίμηση σημείου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estimation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), ή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σημειακή εκτίμηση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παράδειγμα, ο μέσος  ενός δείγματος είναι μια εκτίμηση του μέσου  του πληθυσμού.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Από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ένα άλλο δείγμα μπορεί να προκύψει ένας άλλος δειγματικός μέσος, ο οποίος πιθανότατα θα διαφέρει από τον πρώτο.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Γενικώς, οι απόλυτες διαφορές μεταξύ των εκτιμητών και των παραμέτρων του πληθυσμού ονομάζονται δειγματικά σφάλματα.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Στην περίπτωση του δειγματικού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μέσου,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σφάλμα ορίζεται ως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εξής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93387"/>
              </p:ext>
            </p:extLst>
          </p:nvPr>
        </p:nvGraphicFramePr>
        <p:xfrm>
          <a:off x="4925935" y="5396248"/>
          <a:ext cx="2340130" cy="96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Εξίσωση" r:id="rId3" imgW="1384200" imgH="507960" progId="Equation.3">
                  <p:embed/>
                </p:oleObj>
              </mc:Choice>
              <mc:Fallback>
                <p:oleObj name="Εξίσωση" r:id="rId3" imgW="1384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5935" y="5396248"/>
                        <a:ext cx="2340130" cy="9659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88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0310"/>
          </a:xfrm>
        </p:spPr>
        <p:txBody>
          <a:bodyPr/>
          <a:lstStyle/>
          <a:p>
            <a:pPr algn="ctr"/>
            <a:r>
              <a:rPr lang="el-GR" dirty="0" smtClean="0"/>
              <a:t>Διάστημα Εμπιστοσύνης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223492"/>
            <a:ext cx="10515600" cy="538336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Στην επαγωγική στατιστική δύναται να υπολογίσουμε την πιθανότητα σφάλματος, 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εφόσον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εκτιμήσουμε ένα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διάστημα</a:t>
            </a:r>
            <a:r>
              <a:rPr lang="el-GR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στο οποίο θα βρίσκεται η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πραγματική παράμετρος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του πληθυσμού με ορισμένη πιθανότητα. </a:t>
            </a:r>
            <a:endParaRPr lang="el-G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Τα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άκρα του διαστήματος δημιουργούν ένα </a:t>
            </a:r>
            <a:r>
              <a:rPr lang="el-G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διάστημα εμπιστοσύνης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confidence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interval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), μέσα στο οποίο είμαστε πεπεισμένοι ότι με πιθανότητα 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π.χ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. 95% βρίσκεται η τιμή της παραμέτρου του 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πληθυσμού.</a:t>
            </a:r>
          </a:p>
          <a:p>
            <a:pPr marL="914400" lvl="2" indent="0" algn="just">
              <a:buNone/>
            </a:pP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/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σο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μεγαλύτερο το εύρος του διαστήματος εμπιστοσύνης, τόσο μεγαλώνει η πιθανότητα η παράμετρος  να βρίσκεται μέσα στο διάστημα. </a:t>
            </a: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547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467" y="0"/>
            <a:ext cx="10515600" cy="1017431"/>
          </a:xfrm>
        </p:spPr>
        <p:txBody>
          <a:bodyPr/>
          <a:lstStyle/>
          <a:p>
            <a:pPr algn="ctr"/>
            <a:r>
              <a:rPr lang="el-GR" dirty="0" smtClean="0"/>
              <a:t>Διάστημα Εμπιστοσύνης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73487" y="1210614"/>
            <a:ext cx="11281893" cy="55507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Προσθέτοντας και αφαιρώντας τυπικά σφάλματα στην εκτίμηση της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παραμέτρου, π.χ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 στο δειγματικό μέσο, δημιουργούμε διαστήματα τιμών τα οποία καλύπτουν την τιμή της παραμέτρου του πληθυσμού. 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Είμαστε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όμως 100% σίγουροι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γι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αυτό; </a:t>
            </a:r>
          </a:p>
          <a:p>
            <a:pPr lvl="1"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να είμαστε 100% σίγουροι ότι ο μέσος του πληθυσμού καλύπτεται από το διάστημα που έχουμε κατασκευάσει θα πρέπει το διάστημα αυτό να είναι ένα πολύ μεγάλο διάστημα. </a:t>
            </a:r>
          </a:p>
          <a:p>
            <a:pPr lvl="1"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Με άλλα λόγια, θα πρέπει στο δειγματικό μέσο να προσθέσουμε και να αφαιρέσουμε έναν πολύ μεγάλο αριθμό. </a:t>
            </a:r>
          </a:p>
          <a:p>
            <a:pPr lvl="1"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Ένα πολύ μεγάλο διάστημα μας είναι άχρηστο. </a:t>
            </a:r>
          </a:p>
          <a:p>
            <a:pPr lvl="1"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παράδειγμα, το να πούμε ότι ένα κόμμα στις εκλογές θα πάρει 40% συν ή πλην 60%, δηλαδή ανάμεσα στο 0% και στο 100% προφανώς είναι μια άχρηστη πληροφορία.  </a:t>
            </a: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4151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5611"/>
          </a:xfrm>
        </p:spPr>
        <p:txBody>
          <a:bodyPr/>
          <a:lstStyle/>
          <a:p>
            <a:pPr algn="ctr"/>
            <a:r>
              <a:rPr lang="el-GR" dirty="0" smtClean="0"/>
              <a:t>Διάστημα Εμπιστοσύνης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83335" y="953036"/>
                <a:ext cx="11681138" cy="5795493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μείωση του διαστήματος το οποίο καλύπτει την πραγματική τιμή του πληθυσμού δημιουργεί και μείωση του επιπέδου βεβαιότητας. </a:t>
                </a:r>
              </a:p>
              <a:p>
                <a:pPr marL="0" indent="0" algn="just">
                  <a:buNone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Συχνά το επίπεδο βεβαιότητας προκαθορίζεται σε </a:t>
                </a:r>
                <a:r>
                  <a:rPr lang="el-GR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90%, 95% ή 99%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δημιουργούνται έτσι τα ανάλογα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διαστήματα εμπιστοσύνης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0" indent="0" algn="just">
                  <a:buNone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αφαιρέσουμε τη μονάδα από το επίπεδο βεβαιότητας, τότε προκύπτει το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επίπεδο σημαντικότητας </a:t>
                </a:r>
                <a:r>
                  <a:rPr lang="el-GR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δηλαδή η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</a:t>
                </a:r>
                <a:r>
                  <a:rPr lang="el-GR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ιθανότητα </a:t>
                </a:r>
                <a:r>
                  <a:rPr lang="el-G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να διαπράξουμε </a:t>
                </a:r>
                <a:r>
                  <a:rPr lang="el-GR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λάθος. </a:t>
                </a:r>
              </a:p>
              <a:p>
                <a:pPr marL="0" indent="0" algn="just">
                  <a:buNone/>
                </a:pPr>
                <a:r>
                  <a:rPr lang="el-GR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Για παράδειγμα, για επίπεδο βεβαιότητας 95%, το επίπεδο σημαντικότητας α είναι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l-GR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l-GR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=1−0,95=0,05</m:t>
                    </m:r>
                  </m:oMath>
                </a14:m>
                <a:r>
                  <a:rPr lang="el-GR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ή 5%, δηλαδή υπάρχει 5% πιθανότητα να κάνουμε λάθος εκτίμηση.</a:t>
                </a:r>
              </a:p>
              <a:p>
                <a:pPr marL="0" indent="0" algn="just">
                  <a:buNone/>
                </a:pPr>
                <a:endParaRPr lang="el-GR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Εάν μια τυχαία μεταβλητή κατανέμεται κανονικά με μέσο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και τυπική απόκλιση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τότε </a:t>
                </a:r>
                <a:r>
                  <a:rPr lang="el-G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κατανομή δειγματοληψίας του μέσου   είναι η κανονική κατανομή με μέσο μ  και τυπικό </a:t>
                </a:r>
                <a:r>
                  <a:rPr lang="el-GR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σφάλμα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  </a:t>
                </a:r>
                <a:r>
                  <a:rPr lang="el-GR" dirty="0" smtClean="0">
                    <a:latin typeface="Tahoma" pitchFamily="34" charset="0"/>
                    <a:cs typeface="Tahoma" pitchFamily="34" charset="0"/>
                  </a:rPr>
                  <a:t>           </a:t>
                </a:r>
                <a:endParaRPr lang="el-GR" dirty="0"/>
              </a:p>
              <a:p>
                <a:pPr marL="0" indent="0" algn="just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335" y="953036"/>
                <a:ext cx="11681138" cy="5795493"/>
              </a:xfrm>
              <a:blipFill rotWithShape="0">
                <a:blip r:embed="rId2"/>
                <a:stretch>
                  <a:fillRect l="-1043" t="-2313" r="-1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244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8"/>
          </a:xfrm>
        </p:spPr>
        <p:txBody>
          <a:bodyPr/>
          <a:lstStyle/>
          <a:p>
            <a:pPr algn="ctr"/>
            <a:r>
              <a:rPr lang="el-GR" dirty="0" smtClean="0"/>
              <a:t>Διάστημα Εμπιστοσύνης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5307" y="1184856"/>
            <a:ext cx="11037194" cy="5254581"/>
          </a:xfrm>
        </p:spPr>
        <p:txBody>
          <a:bodyPr/>
          <a:lstStyle/>
          <a:p>
            <a:pPr marL="0" lvl="0" indent="0" algn="just">
              <a:buNone/>
            </a:pPr>
            <a:r>
              <a:rPr lang="el-GR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Γνωρίζουμε ότι σε μια τυπική κανονική</a:t>
            </a:r>
            <a:r>
              <a:rPr lang="en-US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κατανομή ισχύει</a:t>
            </a:r>
            <a:r>
              <a:rPr lang="en-US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: </a:t>
            </a:r>
            <a:endParaRPr lang="el-GR" dirty="0" smtClean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endParaRPr lang="el-GR" dirty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52490"/>
              </p:ext>
            </p:extLst>
          </p:nvPr>
        </p:nvGraphicFramePr>
        <p:xfrm>
          <a:off x="2680396" y="1713072"/>
          <a:ext cx="528796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Έγγραφο" r:id="rId3" imgW="5306427" imgH="607000" progId="Word.Document.12">
                  <p:embed/>
                </p:oleObj>
              </mc:Choice>
              <mc:Fallback>
                <p:oleObj name="Έγγραφο" r:id="rId3" imgW="5306427" imgH="6070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396" y="1713072"/>
                        <a:ext cx="5287963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838053"/>
              </p:ext>
            </p:extLst>
          </p:nvPr>
        </p:nvGraphicFramePr>
        <p:xfrm>
          <a:off x="2346325" y="2212757"/>
          <a:ext cx="634047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Έγγραφο" r:id="rId5" imgW="6461590" imgH="1600886" progId="Word.Document.12">
                  <p:embed/>
                </p:oleObj>
              </mc:Choice>
              <mc:Fallback>
                <p:oleObj name="Έγγραφο" r:id="rId5" imgW="6461590" imgH="160088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2212757"/>
                        <a:ext cx="6340475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510407"/>
              </p:ext>
            </p:extLst>
          </p:nvPr>
        </p:nvGraphicFramePr>
        <p:xfrm>
          <a:off x="2680396" y="3336286"/>
          <a:ext cx="634047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Έγγραφο" r:id="rId7" imgW="6462311" imgH="1600886" progId="Word.Document.12">
                  <p:embed/>
                </p:oleObj>
              </mc:Choice>
              <mc:Fallback>
                <p:oleObj name="Έγγραφο" r:id="rId7" imgW="6462311" imgH="160088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396" y="3336286"/>
                        <a:ext cx="6340475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531447"/>
              </p:ext>
            </p:extLst>
          </p:nvPr>
        </p:nvGraphicFramePr>
        <p:xfrm>
          <a:off x="2513750" y="4137152"/>
          <a:ext cx="749935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Έγγραφο" r:id="rId9" imgW="7639931" imgH="1600886" progId="Word.Document.12">
                  <p:embed/>
                </p:oleObj>
              </mc:Choice>
              <mc:Fallback>
                <p:oleObj name="Έγγραφο" r:id="rId9" imgW="7639931" imgH="160088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750" y="4137152"/>
                        <a:ext cx="749935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036190"/>
              </p:ext>
            </p:extLst>
          </p:nvPr>
        </p:nvGraphicFramePr>
        <p:xfrm>
          <a:off x="2346325" y="5259093"/>
          <a:ext cx="7481887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" name="Έγγραφο" r:id="rId11" imgW="7655071" imgH="1599806" progId="Word.Document.12">
                  <p:embed/>
                </p:oleObj>
              </mc:Choice>
              <mc:Fallback>
                <p:oleObj name="Έγγραφο" r:id="rId11" imgW="7655071" imgH="159980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5259093"/>
                        <a:ext cx="7481887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69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1673"/>
          </a:xfrm>
        </p:spPr>
        <p:txBody>
          <a:bodyPr/>
          <a:lstStyle/>
          <a:p>
            <a:pPr algn="ctr"/>
            <a:r>
              <a:rPr lang="el-GR" dirty="0" smtClean="0"/>
              <a:t>Στατιστική Επαγωγή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6975" y="1133342"/>
            <a:ext cx="11011436" cy="54477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Ένα τεράστιο μέρος της έρευνας διενεργείται μέσω της ανάλυσης δειγμάτων προκειμένου να εξάγουμε συμπεράσματα για τον πληθυσμό. </a:t>
            </a: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Αυτό φυσικά εμπεριέχει ένα βαθμό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αβεβαιότητας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, το κατά πόσο δηλαδή μπορούμε να εμπιστευτούμε ότι ένα αποτέλεσμα που προκύπτει από το δείγμα είναι έγκυρο και για τον πληθυσμό. </a:t>
            </a: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Οι τεχνικές της επαγωγικής στατιστικής μετρούν αυτή ακριβώς τη στατιστική αβεβαιότητα. 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Δύο είναι οι κυριότερες διαδικασίες της επαγωγικής στατιστικής: </a:t>
            </a:r>
          </a:p>
          <a:p>
            <a:pPr lvl="1"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εκτίμηση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και </a:t>
            </a:r>
          </a:p>
          <a:p>
            <a:pPr lvl="1"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έλεγχος υποθέσεων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9780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1521"/>
          </a:xfrm>
        </p:spPr>
        <p:txBody>
          <a:bodyPr/>
          <a:lstStyle/>
          <a:p>
            <a:pPr algn="ctr"/>
            <a:r>
              <a:rPr lang="el-GR" dirty="0" smtClean="0"/>
              <a:t>Διάστημα Εμπιστοσύνης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618185" y="1275008"/>
                <a:ext cx="11140225" cy="524170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Βλέποντας την κατανομή του δειγματικού μέσου μπορούμε να έχουμε συμπεράσματα για το τυχόν σφάλμα εκτίμησης. </a:t>
                </a:r>
              </a:p>
              <a:p>
                <a:pPr marL="0" indent="0" algn="just">
                  <a:buNone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Χρησιμοποιώντας του πίνακες της τυποποιημένης κανονικής κατανομής, μπορεί να διαπιστωθεί ότι το 95 % των τιμών μιας κανονικά κατανεμημένης τυχαίας μεταβλητής βρίσκεται μεταξύ  (- 1,96, +1,96) τυπικών αποκλίσεων από το μέσο μ.   </a:t>
                </a:r>
              </a:p>
              <a:p>
                <a:pPr marL="0" indent="0" algn="just">
                  <a:buNone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Άρα το 95 % των δειγματικών μέσων θα πρέπει να βρίσκεται μεταξύ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1,96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τυπικών αποκλίσεων από το μέσο μ. </a:t>
                </a:r>
              </a:p>
              <a:p>
                <a:pPr marL="0" indent="0" algn="just">
                  <a:buNone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εκτείνουμε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τον δειγματικό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μέσο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±1,96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τυπικές αποκλίσεις τότε θα είμαστε κατά 95 % βέβαιοι ότι ο πραγματικός μέσος θα βρίσκεται σ’ αυτό το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διάστημα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185" y="1275008"/>
                <a:ext cx="11140225" cy="5241702"/>
              </a:xfrm>
              <a:blipFill rotWithShape="0">
                <a:blip r:embed="rId2"/>
                <a:stretch>
                  <a:fillRect l="-1094" t="-1860" r="-10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522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7279"/>
          </a:xfrm>
        </p:spPr>
        <p:txBody>
          <a:bodyPr/>
          <a:lstStyle/>
          <a:p>
            <a:pPr algn="ctr"/>
            <a:r>
              <a:rPr lang="el-GR" dirty="0" smtClean="0"/>
              <a:t>Διάστημα Εμπιστοσύνης Μέσου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3639" y="1120462"/>
            <a:ext cx="11281893" cy="5486400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 smtClean="0"/>
              <a:t>Το διάστημα εμπιστοσύνης για το μέσο δίνεται από τον εξής τύπο</a:t>
            </a:r>
            <a:r>
              <a:rPr lang="en-US" dirty="0" smtClean="0"/>
              <a:t>:</a:t>
            </a:r>
            <a:endParaRPr lang="el-GR" dirty="0" smtClean="0"/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 smtClean="0"/>
          </a:p>
          <a:p>
            <a:pPr marL="0" indent="0" algn="just">
              <a:buNone/>
            </a:pPr>
            <a:endParaRPr lang="el-GR" dirty="0" smtClean="0"/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α </a:t>
            </a:r>
            <a:r>
              <a:rPr lang="el-GR" dirty="0"/>
              <a:t>είναι το Επίπεδο Σημαντικότητας</a:t>
            </a:r>
          </a:p>
          <a:p>
            <a:pPr lvl="1" algn="just"/>
            <a:r>
              <a:rPr lang="el-GR" sz="2800" dirty="0"/>
              <a:t>συμβολίζεται διεθνώς με το α και </a:t>
            </a:r>
          </a:p>
          <a:p>
            <a:pPr lvl="1" algn="just"/>
            <a:r>
              <a:rPr lang="el-GR" sz="2800" dirty="0"/>
              <a:t>είναι η πιθανότητα η τιμή του μέσου μ του πληθυσμού να βρίσκεται εκτός του παρακάτω </a:t>
            </a:r>
            <a:r>
              <a:rPr lang="el-GR" sz="2800" dirty="0" smtClean="0"/>
              <a:t>διαστήματος</a:t>
            </a:r>
            <a:r>
              <a:rPr lang="en-US" sz="2800" dirty="0" smtClean="0"/>
              <a:t>.</a:t>
            </a:r>
            <a:r>
              <a:rPr lang="el-GR" sz="2800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endParaRPr lang="el-GR" sz="2800" dirty="0"/>
          </a:p>
          <a:p>
            <a:pPr algn="just"/>
            <a:r>
              <a:rPr lang="el-GR" dirty="0">
                <a:cs typeface="Tahoma" pitchFamily="34" charset="0"/>
              </a:rPr>
              <a:t>Με το γράμμα Ζ συμβολίζουμε τα όρια μιας τυποποιημένης κανονικής </a:t>
            </a:r>
            <a:r>
              <a:rPr lang="el-GR" dirty="0" smtClean="0">
                <a:cs typeface="Tahoma" pitchFamily="34" charset="0"/>
              </a:rPr>
              <a:t>κατανομής</a:t>
            </a:r>
            <a:r>
              <a:rPr lang="en-US" dirty="0" smtClean="0">
                <a:cs typeface="Tahoma" pitchFamily="34" charset="0"/>
              </a:rPr>
              <a:t>.</a:t>
            </a:r>
            <a:endParaRPr lang="el-GR" dirty="0">
              <a:cs typeface="Tahoma" pitchFamily="34" charset="0"/>
            </a:endParaRPr>
          </a:p>
          <a:p>
            <a:pPr marL="0" indent="0" algn="just">
              <a:buNone/>
            </a:pP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126252"/>
              </p:ext>
            </p:extLst>
          </p:nvPr>
        </p:nvGraphicFramePr>
        <p:xfrm>
          <a:off x="2363273" y="1640984"/>
          <a:ext cx="7772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Εξίσωση" r:id="rId3" imgW="1803240" imgH="444240" progId="Equation.3">
                  <p:embed/>
                </p:oleObj>
              </mc:Choice>
              <mc:Fallback>
                <p:oleObj name="Εξίσωση" r:id="rId3" imgW="1803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273" y="1640984"/>
                        <a:ext cx="7772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5588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el-GR" dirty="0" smtClean="0"/>
              <a:t>Διάστημα Εμπιστοσύνης Μέσου</a:t>
            </a:r>
            <a:endParaRPr lang="el-GR" dirty="0"/>
          </a:p>
        </p:txBody>
      </p:sp>
      <p:graphicFrame>
        <p:nvGraphicFramePr>
          <p:cNvPr id="4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951050"/>
              </p:ext>
            </p:extLst>
          </p:nvPr>
        </p:nvGraphicFramePr>
        <p:xfrm>
          <a:off x="2356834" y="1133340"/>
          <a:ext cx="7765960" cy="3379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r:id="rId3" imgW="5125637" imgH="2476371" progId="">
                  <p:embed/>
                </p:oleObj>
              </mc:Choice>
              <mc:Fallback>
                <p:oleObj r:id="rId3" imgW="5125637" imgH="24763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834" y="1133340"/>
                        <a:ext cx="7765960" cy="3379631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485734"/>
              </p:ext>
            </p:extLst>
          </p:nvPr>
        </p:nvGraphicFramePr>
        <p:xfrm>
          <a:off x="2209800" y="4512971"/>
          <a:ext cx="7772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Εξίσωση" r:id="rId5" imgW="1803240" imgH="444240" progId="Equation.3">
                  <p:embed/>
                </p:oleObj>
              </mc:Choice>
              <mc:Fallback>
                <p:oleObj name="Εξίσωση" r:id="rId5" imgW="1803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512971"/>
                        <a:ext cx="7772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211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69701" y="1223493"/>
            <a:ext cx="10844012" cy="5228822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Διάστημα εμπιστοσύνης για τον μέσο μ του πληθυσμού όταν το δείγμα είναι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&gt; 30 και η σ</a:t>
            </a:r>
            <a:r>
              <a:rPr lang="el-G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του πληθυσμού γνωστή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Παράδειγμα</a:t>
            </a: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Σε ένα τυχαίο δείγμα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n=35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φοιτητών  υπολογίσαμε το μέσο βάρος 75 κιλά. Αν η τυπική απόκλιση του πληθυσμού είναι γνωστή και ίση με 8 κιλά, να εκτιμηθεί διάστημα εμπιστοσύνης για το μέσο βάρος του πληθυσμού με πιθανότητα 95 %.</a:t>
            </a: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0277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2731"/>
          </a:xfrm>
        </p:spPr>
        <p:txBody>
          <a:bodyPr/>
          <a:lstStyle/>
          <a:p>
            <a:pPr algn="ctr"/>
            <a:r>
              <a:rPr lang="el-GR" dirty="0" smtClean="0"/>
              <a:t>Λύση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47731" y="772732"/>
                <a:ext cx="11578106" cy="578261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l-GR" dirty="0" smtClean="0"/>
                  <a:t>Λύση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pPr marL="0" indent="0" algn="just">
                  <a:buNone/>
                </a:pPr>
                <a:r>
                  <a:rPr lang="el-GR" b="1" u="sng" dirty="0" smtClean="0"/>
                  <a:t>1</a:t>
                </a:r>
                <a:r>
                  <a:rPr lang="el-GR" b="1" u="sng" baseline="30000" dirty="0" smtClean="0"/>
                  <a:t>ο</a:t>
                </a:r>
                <a:r>
                  <a:rPr lang="el-GR" b="1" u="sng" dirty="0" smtClean="0"/>
                  <a:t> βήμα</a:t>
                </a:r>
                <a:r>
                  <a:rPr lang="en-US" u="sng" dirty="0" smtClean="0"/>
                  <a:t>:</a:t>
                </a:r>
                <a:r>
                  <a:rPr lang="el-GR" u="sng" dirty="0" smtClean="0"/>
                  <a:t> Εντοπίζουμε τον κατάλληλο τύπο</a:t>
                </a:r>
                <a:r>
                  <a:rPr lang="en-US" u="sng" dirty="0" smtClean="0"/>
                  <a:t>:</a:t>
                </a:r>
                <a:endParaRPr lang="el-GR" u="sng" dirty="0" smtClean="0"/>
              </a:p>
              <a:p>
                <a:pPr marL="0" indent="0" algn="just">
                  <a:buNone/>
                </a:pPr>
                <a:r>
                  <a:rPr lang="el-GR" dirty="0" smtClean="0"/>
                  <a:t>Ο τύπος για το διάστημα εμπιστοσύνης είναι ο εξής</a:t>
                </a:r>
                <a:r>
                  <a:rPr lang="en-US" dirty="0" smtClean="0"/>
                  <a:t>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r>
                  <a:rPr lang="el-GR" dirty="0" smtClean="0"/>
                  <a:t>Παρατηρούμε ότι από τα δεδομένα γνωρίζουμε ήδη την μέση τιμή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=75)</a:t>
                </a:r>
                <a:r>
                  <a:rPr lang="el-GR" dirty="0" smtClean="0"/>
                  <a:t>, την τυπική απόκλιση (σ</a:t>
                </a:r>
                <a:r>
                  <a:rPr lang="en-US" dirty="0" smtClean="0"/>
                  <a:t>=8</a:t>
                </a:r>
                <a:r>
                  <a:rPr lang="el-GR" dirty="0" smtClean="0"/>
                  <a:t>) και το πλήθος τους δείγματος μας (</a:t>
                </a:r>
                <a:r>
                  <a:rPr lang="en-US" dirty="0" smtClean="0"/>
                  <a:t>n=35), </a:t>
                </a:r>
                <a:r>
                  <a:rPr lang="el-GR" dirty="0" smtClean="0"/>
                  <a:t>οπότε το μόνο που μας λείπει είναι να βρούμε την τιμή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l-GR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l-GR" b="1" u="sng" dirty="0" smtClean="0"/>
                  <a:t>2</a:t>
                </a:r>
                <a:r>
                  <a:rPr lang="el-GR" b="1" u="sng" baseline="30000" dirty="0" smtClean="0"/>
                  <a:t>ο</a:t>
                </a:r>
                <a:r>
                  <a:rPr lang="el-GR" b="1" u="sng" dirty="0" smtClean="0"/>
                  <a:t> βήμα</a:t>
                </a:r>
                <a:r>
                  <a:rPr lang="en-US" u="sng" dirty="0" smtClean="0"/>
                  <a:t>:</a:t>
                </a:r>
                <a:r>
                  <a:rPr lang="el-GR" u="sng" dirty="0" smtClean="0"/>
                  <a:t> Εντοπίζουμε την τιμή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ctrlPr>
                              <a:rPr lang="el-GR" i="1" u="sng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 u="sng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l-GR" i="1" u="sng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u="sng" dirty="0" smtClean="0"/>
                  <a:t>:</a:t>
                </a:r>
                <a:endParaRPr lang="el-GR" u="sng" dirty="0" smtClean="0"/>
              </a:p>
              <a:p>
                <a:pPr marL="0" indent="0" algn="just">
                  <a:buNone/>
                </a:pPr>
                <a:r>
                  <a:rPr lang="el-GR" dirty="0" smtClean="0"/>
                  <a:t>Το επίπεδο βεβαιότητας είναι 95%, οπότε το επίπεδο σημαντικότητας είναι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el-GR" dirty="0"/>
                  <a:t>α</a:t>
                </a:r>
                <a:r>
                  <a:rPr lang="en-US" dirty="0"/>
                  <a:t>=</a:t>
                </a:r>
                <a:r>
                  <a:rPr lang="el-GR" dirty="0"/>
                  <a:t>0,05     α/2=0,025  </a:t>
                </a:r>
                <a:r>
                  <a:rPr lang="el-GR" dirty="0">
                    <a:sym typeface="Wingdings" pitchFamily="2" charset="2"/>
                  </a:rPr>
                  <a:t>,</a:t>
                </a:r>
                <a:r>
                  <a:rPr lang="el-GR" dirty="0"/>
                  <a:t>  1-α/2=1-0,025=0,975</a:t>
                </a:r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l-GR" dirty="0" smtClean="0"/>
              </a:p>
              <a:p>
                <a:pPr marL="0" indent="0" algn="just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731" y="772732"/>
                <a:ext cx="11578106" cy="5782613"/>
              </a:xfrm>
              <a:blipFill rotWithShape="0">
                <a:blip r:embed="rId3"/>
                <a:stretch>
                  <a:fillRect l="-1053" t="-1793" r="-1106" b="-6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75958"/>
              </p:ext>
            </p:extLst>
          </p:nvPr>
        </p:nvGraphicFramePr>
        <p:xfrm>
          <a:off x="2985753" y="2323259"/>
          <a:ext cx="6302061" cy="893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Εξίσωση" r:id="rId4" imgW="1803240" imgH="444240" progId="Equation.3">
                  <p:embed/>
                </p:oleObj>
              </mc:Choice>
              <mc:Fallback>
                <p:oleObj name="Εξίσωση" r:id="rId4" imgW="1803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753" y="2323259"/>
                        <a:ext cx="6302061" cy="893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5295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6290"/>
          </a:xfrm>
        </p:spPr>
        <p:txBody>
          <a:bodyPr/>
          <a:lstStyle/>
          <a:p>
            <a:pPr algn="ctr"/>
            <a:r>
              <a:rPr lang="el-GR" dirty="0" smtClean="0"/>
              <a:t>Λύση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47730" y="913124"/>
                <a:ext cx="11681137" cy="55520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Για να βρούμε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l-GR" dirty="0" smtClean="0"/>
                  <a:t>, ψάχνουμε στον πίνακα την γραμμή και την στήλη που αντιστοιχεί στην τιμή 0,975.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u="sng" dirty="0" smtClean="0"/>
                  <a:t>3</a:t>
                </a:r>
                <a:r>
                  <a:rPr lang="el-GR" b="1" u="sng" baseline="30000" dirty="0" smtClean="0"/>
                  <a:t>ο</a:t>
                </a:r>
                <a:r>
                  <a:rPr lang="el-GR" b="1" u="sng" dirty="0" smtClean="0"/>
                  <a:t> βήμα</a:t>
                </a:r>
                <a:r>
                  <a:rPr lang="en-US" u="sng" dirty="0" smtClean="0"/>
                  <a:t>: </a:t>
                </a:r>
                <a:r>
                  <a:rPr lang="el-GR" u="sng" dirty="0" smtClean="0"/>
                  <a:t>Κάνουμε αντικατάσταση στον τύπο</a:t>
                </a:r>
                <a:r>
                  <a:rPr lang="en-US" u="sng" dirty="0" smtClean="0"/>
                  <a:t>:</a:t>
                </a:r>
                <a:endParaRPr lang="el-GR" u="sng" dirty="0"/>
              </a:p>
              <a:p>
                <a:endParaRPr lang="el-GR" dirty="0"/>
              </a:p>
              <a:p>
                <a:pPr marL="0" indent="0" algn="just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730" y="913124"/>
                <a:ext cx="11681137" cy="5552069"/>
              </a:xfrm>
              <a:blipFill rotWithShape="0">
                <a:blip r:embed="rId3"/>
                <a:stretch>
                  <a:fillRect l="-1044" t="-1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501029"/>
              </p:ext>
            </p:extLst>
          </p:nvPr>
        </p:nvGraphicFramePr>
        <p:xfrm>
          <a:off x="2394759" y="4409506"/>
          <a:ext cx="6302061" cy="893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4" name="Εξίσωση" r:id="rId4" imgW="1803240" imgH="444240" progId="Equation.3">
                  <p:embed/>
                </p:oleObj>
              </mc:Choice>
              <mc:Fallback>
                <p:oleObj name="Εξίσωση" r:id="rId4" imgW="1803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759" y="4409506"/>
                        <a:ext cx="6302061" cy="893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25497"/>
              </p:ext>
            </p:extLst>
          </p:nvPr>
        </p:nvGraphicFramePr>
        <p:xfrm>
          <a:off x="1443867" y="5284958"/>
          <a:ext cx="8203843" cy="885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" name="Εξίσωση" r:id="rId6" imgW="2590560" imgH="482400" progId="Equation.3">
                  <p:embed/>
                </p:oleObj>
              </mc:Choice>
              <mc:Fallback>
                <p:oleObj name="Εξίσωση" r:id="rId6" imgW="2590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867" y="5284958"/>
                        <a:ext cx="8203843" cy="885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801566"/>
              </p:ext>
            </p:extLst>
          </p:nvPr>
        </p:nvGraphicFramePr>
        <p:xfrm>
          <a:off x="3170888" y="6213652"/>
          <a:ext cx="4749800" cy="50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6" name="Εξίσωση" r:id="rId8" imgW="1371600" imgH="241200" progId="Equation.3">
                  <p:embed/>
                </p:oleObj>
              </mc:Choice>
              <mc:Fallback>
                <p:oleObj name="Εξίσωση" r:id="rId8" imgW="1371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888" y="6213652"/>
                        <a:ext cx="4749800" cy="503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134678"/>
              </p:ext>
            </p:extLst>
          </p:nvPr>
        </p:nvGraphicFramePr>
        <p:xfrm>
          <a:off x="2025370" y="1779486"/>
          <a:ext cx="8141259" cy="2125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7" name="Worksheet" r:id="rId10" imgW="4640597" imgH="652390" progId="Excel.Sheet.8">
                  <p:embed/>
                </p:oleObj>
              </mc:Choice>
              <mc:Fallback>
                <p:oleObj name="Worksheet" r:id="rId10" imgW="4640597" imgH="6523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370" y="1779486"/>
                        <a:ext cx="8141259" cy="2125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10430194" y="2842227"/>
                <a:ext cx="1335108" cy="7083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dirty="0"/>
                  <a:t>=1,96</a:t>
                </a:r>
                <a:endParaRPr lang="el-GR" dirty="0"/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194" y="2842227"/>
                <a:ext cx="1335108" cy="70833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Δεξιό βέλος 14"/>
          <p:cNvSpPr/>
          <p:nvPr/>
        </p:nvSpPr>
        <p:spPr>
          <a:xfrm rot="12992174">
            <a:off x="9943273" y="2378774"/>
            <a:ext cx="1252230" cy="205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Δεξιό βέλος 15"/>
          <p:cNvSpPr/>
          <p:nvPr/>
        </p:nvSpPr>
        <p:spPr>
          <a:xfrm rot="10976941" flipV="1">
            <a:off x="2560121" y="3327337"/>
            <a:ext cx="7872015" cy="127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6487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5610"/>
          </a:xfrm>
        </p:spPr>
        <p:txBody>
          <a:bodyPr/>
          <a:lstStyle/>
          <a:p>
            <a:pPr algn="ctr"/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7425" y="785611"/>
            <a:ext cx="11874321" cy="5731099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20000"/>
              </a:spcBef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Διάστημα εμπιστοσύνης για τον μέσο μ του πληθυσμού όταν το δείγμα είναι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&gt; 30 και η σ</a:t>
            </a:r>
            <a:r>
              <a:rPr lang="el-G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του πληθυσμού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άγνωστη.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ct val="20000"/>
              </a:spcBef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ct val="20000"/>
              </a:spcBef>
              <a:buNone/>
            </a:pPr>
            <a:r>
              <a:rPr lang="el-GR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Άσκηση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μέση τιμή σε ένα τυχαίο δείγμα 50 παρατηρήσεων είναι 20 και δειγματική τυπική απόκλιση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4. Να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βρεθεί 90 % διάστημα εμπιστοσύνης για τον μέσο μ του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πληθυσμού.</a:t>
            </a:r>
          </a:p>
          <a:p>
            <a:pPr marL="0" indent="0" algn="just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Λύση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l-GR" b="1" u="sng" dirty="0"/>
              <a:t>1</a:t>
            </a:r>
            <a:r>
              <a:rPr lang="el-GR" b="1" u="sng" baseline="30000" dirty="0"/>
              <a:t>ο</a:t>
            </a:r>
            <a:r>
              <a:rPr lang="el-GR" b="1" u="sng" dirty="0"/>
              <a:t> βήμα</a:t>
            </a:r>
            <a:r>
              <a:rPr lang="en-US" u="sng" dirty="0"/>
              <a:t>:</a:t>
            </a:r>
            <a:r>
              <a:rPr lang="el-GR" u="sng" dirty="0"/>
              <a:t> Εντοπίζουμε τον κατάλληλο τύπο</a:t>
            </a:r>
            <a:r>
              <a:rPr lang="en-US" u="sng" dirty="0"/>
              <a:t>:</a:t>
            </a:r>
            <a:endParaRPr lang="el-GR" u="sng" dirty="0"/>
          </a:p>
          <a:p>
            <a:pPr marL="0" indent="0" algn="just">
              <a:buNone/>
            </a:pPr>
            <a:r>
              <a:rPr lang="el-GR" dirty="0"/>
              <a:t>Ο τύπος για το διάστημα εμπιστοσύνης είναι ο εξής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120431"/>
              </p:ext>
            </p:extLst>
          </p:nvPr>
        </p:nvGraphicFramePr>
        <p:xfrm>
          <a:off x="2969754" y="5446531"/>
          <a:ext cx="60721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Εξίσωση" r:id="rId3" imgW="1752480" imgH="431640" progId="Equation.3">
                  <p:embed/>
                </p:oleObj>
              </mc:Choice>
              <mc:Fallback>
                <p:oleObj name="Εξίσωση" r:id="rId3" imgW="1752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9754" y="5446531"/>
                        <a:ext cx="6072187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020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5610"/>
          </a:xfrm>
        </p:spPr>
        <p:txBody>
          <a:bodyPr/>
          <a:lstStyle/>
          <a:p>
            <a:pPr algn="ctr"/>
            <a:r>
              <a:rPr lang="el-GR" dirty="0" smtClean="0"/>
              <a:t>Λύση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06062" y="888643"/>
                <a:ext cx="11526592" cy="582125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l-GR" dirty="0"/>
                  <a:t>Παρατηρούμε ότι από τα δεδομένα γνωρίζουμε ήδη την μέση τιμή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=</a:t>
                </a:r>
                <a:r>
                  <a:rPr lang="el-GR" dirty="0" smtClean="0"/>
                  <a:t>20</a:t>
                </a:r>
                <a:r>
                  <a:rPr lang="en-US" dirty="0" smtClean="0"/>
                  <a:t>)</a:t>
                </a:r>
                <a:r>
                  <a:rPr lang="el-GR" dirty="0"/>
                  <a:t>, την τυπική απόκλιση </a:t>
                </a:r>
                <a:r>
                  <a:rPr lang="el-GR" dirty="0" smtClean="0"/>
                  <a:t>(</a:t>
                </a:r>
                <a:r>
                  <a:rPr lang="en-US" dirty="0" smtClean="0"/>
                  <a:t>s=4</a:t>
                </a:r>
                <a:r>
                  <a:rPr lang="el-GR" dirty="0" smtClean="0"/>
                  <a:t>) </a:t>
                </a:r>
                <a:r>
                  <a:rPr lang="el-GR" dirty="0"/>
                  <a:t>και το πλήθος τους δείγματος μας (</a:t>
                </a:r>
                <a:r>
                  <a:rPr lang="en-US" dirty="0" smtClean="0"/>
                  <a:t>n=50), </a:t>
                </a:r>
                <a:r>
                  <a:rPr lang="el-GR" dirty="0"/>
                  <a:t>οπότε το μόνο που μας λείπει είναι να βρούμε την τιμή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l-GR" dirty="0"/>
                  <a:t>.</a:t>
                </a:r>
              </a:p>
              <a:p>
                <a:pPr marL="0" indent="0" algn="just">
                  <a:buNone/>
                </a:pPr>
                <a:r>
                  <a:rPr lang="el-GR" b="1" u="sng" dirty="0"/>
                  <a:t>2</a:t>
                </a:r>
                <a:r>
                  <a:rPr lang="el-GR" b="1" u="sng" baseline="30000" dirty="0"/>
                  <a:t>ο</a:t>
                </a:r>
                <a:r>
                  <a:rPr lang="el-GR" b="1" u="sng" dirty="0"/>
                  <a:t> βήμα</a:t>
                </a:r>
                <a:r>
                  <a:rPr lang="en-US" u="sng" dirty="0"/>
                  <a:t>:</a:t>
                </a:r>
                <a:r>
                  <a:rPr lang="el-GR" u="sng" dirty="0"/>
                  <a:t> Εντοπίζουμε την τιμή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ctrlPr>
                              <a:rPr lang="el-GR" i="1" u="sng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 u="sng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l-GR" i="1" u="sng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u="sng" dirty="0"/>
                  <a:t>:</a:t>
                </a:r>
                <a:endParaRPr lang="el-GR" u="sng" dirty="0"/>
              </a:p>
              <a:p>
                <a:pPr marL="0" indent="0" algn="just">
                  <a:buNone/>
                </a:pPr>
                <a:r>
                  <a:rPr lang="el-GR" dirty="0"/>
                  <a:t>Το επίπεδο βεβαιότητας είναι </a:t>
                </a:r>
                <a:r>
                  <a:rPr lang="el-GR" dirty="0" smtClean="0"/>
                  <a:t>9</a:t>
                </a:r>
                <a:r>
                  <a:rPr lang="en-US" dirty="0" smtClean="0"/>
                  <a:t>0</a:t>
                </a:r>
                <a:r>
                  <a:rPr lang="el-GR" dirty="0" smtClean="0"/>
                  <a:t>%, </a:t>
                </a:r>
                <a:r>
                  <a:rPr lang="el-GR" dirty="0"/>
                  <a:t>οπότε το επίπεδο σημαντικότητας είναι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el-GR" dirty="0" smtClean="0"/>
                  <a:t>α</a:t>
                </a:r>
                <a:r>
                  <a:rPr lang="en-US" dirty="0"/>
                  <a:t>=</a:t>
                </a:r>
                <a:r>
                  <a:rPr lang="el-GR" dirty="0"/>
                  <a:t>0,10      α/2=0,05  </a:t>
                </a:r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en-US" dirty="0" smtClean="0">
                    <a:sym typeface="Wingdings" pitchFamily="2" charset="2"/>
                  </a:rPr>
                  <a:t>  </a:t>
                </a:r>
                <a:r>
                  <a:rPr lang="el-GR" dirty="0" smtClean="0"/>
                  <a:t>  1-α/2=1-0,05=0,95</a:t>
                </a:r>
              </a:p>
              <a:p>
                <a:pPr marL="0" indent="0" algn="ctr">
                  <a:buNone/>
                </a:pPr>
                <a:endParaRPr lang="el-GR" dirty="0"/>
              </a:p>
              <a:p>
                <a:pPr marL="0" indent="0" algn="just">
                  <a:buNone/>
                </a:pPr>
                <a:r>
                  <a:rPr lang="el-GR" dirty="0"/>
                  <a:t>Για να βρούμε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, ψάχνουμε στον </a:t>
                </a:r>
                <a:r>
                  <a:rPr lang="el-GR" dirty="0" smtClean="0"/>
                  <a:t>πίνακα (ακολουθεί στην επόμενη διαφάνεια) </a:t>
                </a:r>
                <a:r>
                  <a:rPr lang="el-GR" dirty="0"/>
                  <a:t>την γραμμή και την στήλη που αντιστοιχεί στην τιμή </a:t>
                </a:r>
                <a:r>
                  <a:rPr lang="el-GR" dirty="0" smtClean="0"/>
                  <a:t>0,95 </a:t>
                </a:r>
                <a:r>
                  <a:rPr lang="el-GR" dirty="0"/>
                  <a:t>και επειδή δεν υπάρχει ακριβώς αυτή η τιμή</a:t>
                </a:r>
                <a:r>
                  <a:rPr lang="el-GR" dirty="0" smtClean="0"/>
                  <a:t>, επιλέγουμε τις πλησιέστερες τιμές που υπάρχουν.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062" y="888643"/>
                <a:ext cx="11526592" cy="5821250"/>
              </a:xfrm>
              <a:blipFill rotWithShape="0">
                <a:blip r:embed="rId2"/>
                <a:stretch>
                  <a:fillRect l="-1111" t="-1780" r="-10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890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3037"/>
          </a:xfrm>
        </p:spPr>
        <p:txBody>
          <a:bodyPr/>
          <a:lstStyle/>
          <a:p>
            <a:pPr algn="ctr"/>
            <a:r>
              <a:rPr lang="el-GR" dirty="0" smtClean="0"/>
              <a:t>Λύση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73487" y="1107583"/>
                <a:ext cx="11333409" cy="5550794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l-GR" dirty="0" smtClean="0"/>
                  <a:t>Οι πλησιέστερες τιμές είναι οι </a:t>
                </a:r>
                <a:r>
                  <a:rPr lang="el-GR" dirty="0"/>
                  <a:t>0,9495 και </a:t>
                </a:r>
                <a:r>
                  <a:rPr lang="el-GR" dirty="0" smtClean="0"/>
                  <a:t>0,9505. Παρατηρούμε </a:t>
                </a:r>
                <a:r>
                  <a:rPr lang="el-GR" dirty="0"/>
                  <a:t>ότι στην τιμή 0,9495 αντιστοιχεί η τιμή </a:t>
                </a:r>
                <a:r>
                  <a:rPr lang="el-GR" dirty="0" err="1"/>
                  <a:t>Ζ</a:t>
                </a:r>
                <a:r>
                  <a:rPr lang="el-GR" baseline="-25000" dirty="0" err="1"/>
                  <a:t>α</a:t>
                </a:r>
                <a:r>
                  <a:rPr lang="el-GR" baseline="-25000" dirty="0"/>
                  <a:t>/2</a:t>
                </a:r>
                <a:r>
                  <a:rPr lang="el-GR" dirty="0"/>
                  <a:t>=1,64 και στην τιμή 0,9505 αντιστοιχεί η τιμή </a:t>
                </a:r>
                <a:r>
                  <a:rPr lang="el-GR" dirty="0" err="1"/>
                  <a:t>Ζ</a:t>
                </a:r>
                <a:r>
                  <a:rPr lang="el-GR" baseline="-25000" dirty="0" err="1"/>
                  <a:t>α</a:t>
                </a:r>
                <a:r>
                  <a:rPr lang="el-GR" baseline="-25000" dirty="0"/>
                  <a:t>/2</a:t>
                </a:r>
                <a:r>
                  <a:rPr lang="el-GR" dirty="0"/>
                  <a:t>=1,65, οπότε εμείς θα πάρουμε το </a:t>
                </a:r>
                <a:r>
                  <a:rPr lang="el-GR" dirty="0" err="1"/>
                  <a:t>ημιάθροισμα</a:t>
                </a:r>
                <a:r>
                  <a:rPr lang="el-GR" dirty="0"/>
                  <a:t> τους και θα προκύψει το </a:t>
                </a:r>
                <a:r>
                  <a:rPr lang="el-GR" dirty="0" smtClean="0"/>
                  <a:t>εξής</a:t>
                </a:r>
                <a:r>
                  <a:rPr lang="en-US" dirty="0" smtClean="0"/>
                  <a:t>:                  </a:t>
                </a:r>
                <a:r>
                  <a:rPr lang="el-GR" dirty="0" smtClean="0"/>
                  <a:t>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1,64+1,65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=1,645</m:t>
                      </m:r>
                    </m:oMath>
                  </m:oMathPara>
                </a14:m>
                <a:endParaRPr lang="el-GR" dirty="0"/>
              </a:p>
              <a:p>
                <a:pPr marL="0" indent="0" algn="just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487" y="1107583"/>
                <a:ext cx="11333409" cy="5550794"/>
              </a:xfrm>
              <a:blipFill rotWithShape="0">
                <a:blip r:embed="rId2"/>
                <a:stretch>
                  <a:fillRect l="-1076" t="-1868" r="-11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6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657774"/>
              </p:ext>
            </p:extLst>
          </p:nvPr>
        </p:nvGraphicFramePr>
        <p:xfrm>
          <a:off x="1532584" y="3776938"/>
          <a:ext cx="9144000" cy="26431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Ζ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0,9192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0,9222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0,9251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0,9345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0,9370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0,9382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618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20428"/>
            <a:ext cx="10515600" cy="922762"/>
          </a:xfrm>
        </p:spPr>
        <p:txBody>
          <a:bodyPr/>
          <a:lstStyle/>
          <a:p>
            <a:pPr algn="ctr"/>
            <a:r>
              <a:rPr lang="el-GR" dirty="0" smtClean="0"/>
              <a:t>Λύση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518" y="1262130"/>
            <a:ext cx="11294772" cy="5228822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u="sng" dirty="0"/>
              <a:t>3</a:t>
            </a:r>
            <a:r>
              <a:rPr lang="el-GR" b="1" u="sng" baseline="30000" dirty="0"/>
              <a:t>ο</a:t>
            </a:r>
            <a:r>
              <a:rPr lang="el-GR" b="1" u="sng" dirty="0"/>
              <a:t> βήμα</a:t>
            </a:r>
            <a:r>
              <a:rPr lang="en-US" u="sng" dirty="0"/>
              <a:t>: </a:t>
            </a:r>
            <a:r>
              <a:rPr lang="el-GR" u="sng" dirty="0"/>
              <a:t>Κάνουμε αντικατάσταση στον τύπο</a:t>
            </a:r>
            <a:r>
              <a:rPr lang="en-US" u="sng" dirty="0"/>
              <a:t>:</a:t>
            </a:r>
            <a:endParaRPr lang="el-GR" u="sng" dirty="0"/>
          </a:p>
          <a:p>
            <a:pPr marL="0" indent="0" algn="just">
              <a:buNone/>
            </a:pP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615300"/>
              </p:ext>
            </p:extLst>
          </p:nvPr>
        </p:nvGraphicFramePr>
        <p:xfrm>
          <a:off x="2802328" y="2042433"/>
          <a:ext cx="6072187" cy="1492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Εξίσωση" r:id="rId3" imgW="1752480" imgH="431640" progId="Equation.3">
                  <p:embed/>
                </p:oleObj>
              </mc:Choice>
              <mc:Fallback>
                <p:oleObj name="Εξίσωση" r:id="rId3" imgW="1752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328" y="2042433"/>
                        <a:ext cx="6072187" cy="1492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237605"/>
              </p:ext>
            </p:extLst>
          </p:nvPr>
        </p:nvGraphicFramePr>
        <p:xfrm>
          <a:off x="1434681" y="3560918"/>
          <a:ext cx="880748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Εξίσωση" r:id="rId5" imgW="2781000" imgH="482400" progId="Equation.3">
                  <p:embed/>
                </p:oleObj>
              </mc:Choice>
              <mc:Fallback>
                <p:oleObj name="Εξίσωση" r:id="rId5" imgW="2781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681" y="3560918"/>
                        <a:ext cx="880748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998164"/>
              </p:ext>
            </p:extLst>
          </p:nvPr>
        </p:nvGraphicFramePr>
        <p:xfrm>
          <a:off x="3553440" y="5356929"/>
          <a:ext cx="47545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Εξίσωση" r:id="rId7" imgW="1371600" imgH="241200" progId="Equation.3">
                  <p:embed/>
                </p:oleObj>
              </mc:Choice>
              <mc:Fallback>
                <p:oleObj name="Εξίσωση" r:id="rId7" imgW="1371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3440" y="5356929"/>
                        <a:ext cx="4754562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04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96532" y="43153"/>
            <a:ext cx="10515600" cy="871247"/>
          </a:xfrm>
        </p:spPr>
        <p:txBody>
          <a:bodyPr/>
          <a:lstStyle/>
          <a:p>
            <a:pPr algn="ctr"/>
            <a:r>
              <a:rPr lang="el-GR" dirty="0" smtClean="0"/>
              <a:t>Στατιστική Επαγωγή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7729" y="1043190"/>
            <a:ext cx="11526591" cy="581481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Εάν το δείγμα είναι “καλό” και “αξιόπιστο” τότε θα μας οδηγήσει σε σωστά συμπεράσματα για τον πληθυσμό.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Εάν το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δείγμα είναι ακατάλληλο τότε θα βγάλουμε λανθασμένα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συμπεράσματα, ακόμα και εάν χρησιμοποιήσουμε τα πλέον εξεζητημένα και πολύπλοκα στατιστικά μεθοδολογικά εργαλεία. </a:t>
            </a:r>
          </a:p>
          <a:p>
            <a:pPr marL="0" indent="0" algn="just">
              <a:buNone/>
            </a:pP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Πολλές στατιστικές έρευνες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αποτυγχάνουν γιατί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δείγμα που επιλέχθηκε δεν ήταν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καλό – αντιπροσωπευτικό και τυχαίο. </a:t>
            </a:r>
          </a:p>
          <a:p>
            <a:pPr marL="0" indent="0" algn="just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μυστικό πίσω από την επιλογή του καλού δείγματος βρίσκεται στις λέξεις “αντιπροσωπευτικό” και “τυχαίο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0" indent="0" algn="just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με συστηματικό τρόπο, είτε θετικό είτε αρνητικό, μονομερής αντιμετώπιση κάποιων ατόμων ή πραγμάτων ονομάζεται </a:t>
            </a:r>
            <a:r>
              <a:rPr lang="el-GR" b="1" dirty="0">
                <a:solidFill>
                  <a:srgbClr val="2D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μεροληψία.  </a:t>
            </a: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8610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0310"/>
          </a:xfrm>
        </p:spPr>
        <p:txBody>
          <a:bodyPr/>
          <a:lstStyle/>
          <a:p>
            <a:pPr algn="ctr"/>
            <a:r>
              <a:rPr lang="el-GR" dirty="0" smtClean="0"/>
              <a:t>Διάστημα Εμπιστοσύνης Μέσου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518" y="1223493"/>
            <a:ext cx="11140226" cy="5280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>
                <a:cs typeface="Times New Roman" pitchFamily="18" charset="0"/>
              </a:rPr>
              <a:t>Διάστημα εμπιστοσύνης για τον μέσο μ του πληθυσμού ο οποίος ακολουθεί την κανονική κατανομή με μέγεθος δείγματος  n&lt; 30 και  σ</a:t>
            </a:r>
            <a:r>
              <a:rPr lang="en-US" baseline="30000" dirty="0">
                <a:cs typeface="Times New Roman" pitchFamily="18" charset="0"/>
              </a:rPr>
              <a:t>2</a:t>
            </a:r>
            <a:r>
              <a:rPr lang="el-GR" dirty="0">
                <a:cs typeface="Times New Roman" pitchFamily="18" charset="0"/>
              </a:rPr>
              <a:t> του πληθυσμού άγνωστη. </a:t>
            </a:r>
          </a:p>
          <a:p>
            <a:pPr marL="0" indent="0" algn="just">
              <a:buNone/>
            </a:pPr>
            <a:r>
              <a:rPr lang="el-GR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Παράδειγμα:</a:t>
            </a:r>
            <a:r>
              <a:rPr lang="el-GR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 Σε ένα δείγμα μιας ποδοσφαιρικής ομάδας (της βασικής ενδεκάδας) καταγράφηκε η ηλικία των παικτών. Να βρεθεί το 95% διάστημα εμπιστοσύνης της μέσης ηλικίας για το σύνολο των ομάδων του πρωταθλήματος. </a:t>
            </a:r>
            <a:endParaRPr lang="el-GR" dirty="0" smtClean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 smtClean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u="sng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Λύση</a:t>
            </a:r>
            <a:r>
              <a:rPr lang="en-US" u="sng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:</a:t>
            </a:r>
            <a:endParaRPr lang="el-GR" u="sng" dirty="0" smtClean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r>
              <a:rPr lang="en-US" dirty="0"/>
              <a:t>n=1</a:t>
            </a:r>
            <a:r>
              <a:rPr lang="el-GR" dirty="0"/>
              <a:t>1</a:t>
            </a:r>
            <a:r>
              <a:rPr lang="en-US" dirty="0"/>
              <a:t>  </a:t>
            </a:r>
            <a:r>
              <a:rPr lang="el-GR" dirty="0"/>
              <a:t>α</a:t>
            </a:r>
            <a:r>
              <a:rPr lang="en-US" dirty="0"/>
              <a:t>=</a:t>
            </a:r>
            <a:r>
              <a:rPr lang="el-GR" dirty="0"/>
              <a:t>0,05</a:t>
            </a:r>
          </a:p>
          <a:p>
            <a:r>
              <a:rPr lang="el-GR" dirty="0" err="1"/>
              <a:t>Ζ</a:t>
            </a:r>
            <a:r>
              <a:rPr lang="el-GR" baseline="-25000" dirty="0" err="1"/>
              <a:t>α</a:t>
            </a:r>
            <a:r>
              <a:rPr lang="el-GR" baseline="-25000" dirty="0"/>
              <a:t>/2</a:t>
            </a:r>
            <a:r>
              <a:rPr lang="el-GR" dirty="0"/>
              <a:t>=</a:t>
            </a:r>
            <a:r>
              <a:rPr lang="en-US" dirty="0"/>
              <a:t>2,228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066745"/>
              </p:ext>
            </p:extLst>
          </p:nvPr>
        </p:nvGraphicFramePr>
        <p:xfrm>
          <a:off x="1429331" y="4267542"/>
          <a:ext cx="889952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Έγγραφο" r:id="rId3" imgW="8988409" imgH="1279845" progId="Word.Document.12">
                  <p:embed/>
                </p:oleObj>
              </mc:Choice>
              <mc:Fallback>
                <p:oleObj name="Έγγραφο" r:id="rId3" imgW="8988409" imgH="127984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331" y="4267542"/>
                        <a:ext cx="8899525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216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812442" y="54392"/>
            <a:ext cx="10515600" cy="988798"/>
          </a:xfrm>
        </p:spPr>
        <p:txBody>
          <a:bodyPr/>
          <a:lstStyle/>
          <a:p>
            <a:pPr algn="ctr"/>
            <a:r>
              <a:rPr lang="el-GR" dirty="0"/>
              <a:t>Διάστημα Εμπιστοσύνης Μέσου</a:t>
            </a:r>
          </a:p>
        </p:txBody>
      </p:sp>
      <p:graphicFrame>
        <p:nvGraphicFramePr>
          <p:cNvPr id="4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996850"/>
              </p:ext>
            </p:extLst>
          </p:nvPr>
        </p:nvGraphicFramePr>
        <p:xfrm>
          <a:off x="2949575" y="3922713"/>
          <a:ext cx="603408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" name="Document" r:id="rId3" imgW="6041635" imgH="2288826" progId="Word.Document.12">
                  <p:embed/>
                </p:oleObj>
              </mc:Choice>
              <mc:Fallback>
                <p:oleObj name="Document" r:id="rId3" imgW="6041635" imgH="228882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922713"/>
                        <a:ext cx="603408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684401"/>
              </p:ext>
            </p:extLst>
          </p:nvPr>
        </p:nvGraphicFramePr>
        <p:xfrm>
          <a:off x="3036095" y="5440959"/>
          <a:ext cx="52879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" name="Έγγραφο" r:id="rId5" imgW="5306427" imgH="998218" progId="Word.Document.12">
                  <p:embed/>
                </p:oleObj>
              </mc:Choice>
              <mc:Fallback>
                <p:oleObj name="Έγγραφο" r:id="rId5" imgW="5306427" imgH="9982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095" y="5440959"/>
                        <a:ext cx="52879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736359"/>
              </p:ext>
            </p:extLst>
          </p:nvPr>
        </p:nvGraphicFramePr>
        <p:xfrm>
          <a:off x="3072605" y="2777727"/>
          <a:ext cx="5214942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Εξίσωση" r:id="rId7" imgW="1981080" imgH="495000" progId="Equation.3">
                  <p:embed/>
                </p:oleObj>
              </mc:Choice>
              <mc:Fallback>
                <p:oleObj name="Εξίσωση" r:id="rId7" imgW="19810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605" y="2777727"/>
                        <a:ext cx="5214942" cy="928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599940" y="1607650"/>
            <a:ext cx="107281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/>
              <a:t>Επειδή το μέγεθος του δείγματος είναι μικρό (</a:t>
            </a:r>
            <a:r>
              <a:rPr lang="en-US" sz="2800" dirty="0" smtClean="0"/>
              <a:t>n&lt;30)</a:t>
            </a:r>
            <a:r>
              <a:rPr lang="el-GR" sz="2800" dirty="0" smtClean="0"/>
              <a:t>, θα χρησιμοποιήσουμε </a:t>
            </a:r>
            <a:r>
              <a:rPr lang="en-US" sz="2800" dirty="0" smtClean="0"/>
              <a:t>t</a:t>
            </a:r>
            <a:r>
              <a:rPr lang="el-GR" sz="2800" dirty="0" smtClean="0"/>
              <a:t> κατανομή και συγκεκριμένα τον εξής τύπο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8949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4634"/>
          </a:xfrm>
        </p:spPr>
        <p:txBody>
          <a:bodyPr/>
          <a:lstStyle/>
          <a:p>
            <a:pPr algn="ctr"/>
            <a:r>
              <a:rPr lang="el-GR" dirty="0"/>
              <a:t>Διάστημα Εμπιστοσύνης Μέσου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70814"/>
              </p:ext>
            </p:extLst>
          </p:nvPr>
        </p:nvGraphicFramePr>
        <p:xfrm>
          <a:off x="3030273" y="924635"/>
          <a:ext cx="5864250" cy="1073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4" name="Εξίσωση" r:id="rId3" imgW="1981080" imgH="495000" progId="Equation.3">
                  <p:embed/>
                </p:oleObj>
              </mc:Choice>
              <mc:Fallback>
                <p:oleObj name="Εξίσωση" r:id="rId3" imgW="19810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273" y="924635"/>
                        <a:ext cx="5864250" cy="1073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438316"/>
              </p:ext>
            </p:extLst>
          </p:nvPr>
        </p:nvGraphicFramePr>
        <p:xfrm>
          <a:off x="1711850" y="2016613"/>
          <a:ext cx="8501091" cy="108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5" name="Εξίσωση" r:id="rId5" imgW="3288960" imgH="482400" progId="Equation.3">
                  <p:embed/>
                </p:oleObj>
              </mc:Choice>
              <mc:Fallback>
                <p:oleObj name="Εξίσωση" r:id="rId5" imgW="3288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850" y="2016613"/>
                        <a:ext cx="8501091" cy="1087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31933"/>
              </p:ext>
            </p:extLst>
          </p:nvPr>
        </p:nvGraphicFramePr>
        <p:xfrm>
          <a:off x="4011904" y="3278950"/>
          <a:ext cx="325596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" name="Εξίσωση" r:id="rId7" imgW="939600" imgH="203040" progId="Equation.3">
                  <p:embed/>
                </p:oleObj>
              </mc:Choice>
              <mc:Fallback>
                <p:oleObj name="Εξίσωση" r:id="rId7" imgW="93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904" y="3278950"/>
                        <a:ext cx="3255963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32353"/>
              </p:ext>
            </p:extLst>
          </p:nvPr>
        </p:nvGraphicFramePr>
        <p:xfrm>
          <a:off x="1262130" y="4011055"/>
          <a:ext cx="9530366" cy="299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7" name="Έγγραφο" r:id="rId9" imgW="8872701" imgH="4159137" progId="Word.Document.12">
                  <p:embed/>
                </p:oleObj>
              </mc:Choice>
              <mc:Fallback>
                <p:oleObj name="Έγγραφο" r:id="rId9" imgW="8872701" imgH="415913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130" y="4011055"/>
                        <a:ext cx="9530366" cy="2994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338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4552"/>
          </a:xfrm>
        </p:spPr>
        <p:txBody>
          <a:bodyPr/>
          <a:lstStyle/>
          <a:p>
            <a:pPr algn="ctr"/>
            <a:r>
              <a:rPr lang="el-GR" dirty="0"/>
              <a:t>Διάστημα Εμπιστοσύνης Μέσου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236372"/>
            <a:ext cx="10515600" cy="4940591"/>
          </a:xfrm>
        </p:spPr>
        <p:txBody>
          <a:bodyPr/>
          <a:lstStyle/>
          <a:p>
            <a:pPr marL="0" indent="0" algn="just">
              <a:buNone/>
            </a:pPr>
            <a:r>
              <a:rPr lang="el-GR" b="1" dirty="0" smtClean="0">
                <a:cs typeface="Arial" pitchFamily="34" charset="0"/>
              </a:rPr>
              <a:t>Παράδειγμα</a:t>
            </a:r>
          </a:p>
          <a:p>
            <a:pPr marL="0" indent="0" algn="just">
              <a:buNone/>
            </a:pPr>
            <a:r>
              <a:rPr lang="el-GR" dirty="0" smtClean="0">
                <a:cs typeface="Arial" pitchFamily="34" charset="0"/>
              </a:rPr>
              <a:t>Έστω </a:t>
            </a:r>
            <a:r>
              <a:rPr lang="el-GR" dirty="0">
                <a:cs typeface="Arial" pitchFamily="34" charset="0"/>
              </a:rPr>
              <a:t>το ακόλουθο δείγμα 1, -1, 0, 3, 4, -7, 7  από έναν κανονικό πληθυσμό,   να βρεθεί το 95 %  διάστημα εμπιστοσύνης για το μέσο του πληθυσμού. </a:t>
            </a:r>
          </a:p>
          <a:p>
            <a:pPr marL="0" indent="0" algn="just">
              <a:buNone/>
            </a:pPr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613496"/>
              </p:ext>
            </p:extLst>
          </p:nvPr>
        </p:nvGraphicFramePr>
        <p:xfrm>
          <a:off x="991673" y="3598131"/>
          <a:ext cx="9144002" cy="2251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09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Επίπεδο εμπιστοσύνης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0,800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0,980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0,990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Μονόπλευρος 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0,0250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0,0050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Δίπλευρος 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0,2000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0,0200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 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6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1,440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1,943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2,447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3,143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3,707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9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7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1,415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1,895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2,365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2,998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3,499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641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4248"/>
          </a:xfrm>
        </p:spPr>
        <p:txBody>
          <a:bodyPr/>
          <a:lstStyle/>
          <a:p>
            <a:pPr algn="ctr"/>
            <a:r>
              <a:rPr lang="el-GR" dirty="0"/>
              <a:t>Διάστημα Εμπιστοσύνης Μέσου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66669" y="1081825"/>
                <a:ext cx="11075831" cy="551215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l-GR" u="sng" dirty="0" smtClean="0">
                    <a:latin typeface="Cambria Math" panose="02040503050406030204" pitchFamily="18" charset="0"/>
                  </a:rPr>
                  <a:t>Λύση</a:t>
                </a:r>
                <a:r>
                  <a:rPr lang="en-US" u="sng" dirty="0" smtClean="0">
                    <a:latin typeface="Cambria Math" panose="02040503050406030204" pitchFamily="18" charset="0"/>
                  </a:rPr>
                  <a:t>:</a:t>
                </a:r>
                <a:endParaRPr lang="el-GR" u="sng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l-G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l-G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l-GR" i="1">
                          <a:latin typeface="Cambria Math"/>
                        </a:rPr>
                        <m:t>&lt;</m:t>
                      </m:r>
                      <m:r>
                        <a:rPr lang="el-GR" i="1">
                          <a:latin typeface="Cambria Math"/>
                        </a:rPr>
                        <m:t>𝜇</m:t>
                      </m:r>
                      <m:r>
                        <a:rPr lang="el-GR" i="1">
                          <a:latin typeface="Cambria Math"/>
                        </a:rPr>
                        <m:t>&lt;</m:t>
                      </m:r>
                      <m:acc>
                        <m:accPr>
                          <m:chr m:val="̅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l-G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l-G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0" indent="0" algn="just">
                  <a:buNone/>
                </a:pPr>
                <a:endParaRPr lang="el-GR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l-GR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      </a:t>
                </a:r>
                <a:endParaRPr lang="el-GR" dirty="0" smtClean="0"/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𝛸</m:t>
                                    </m:r>
                                  </m:e>
                                </m:acc>
                                <m:r>
                                  <a:rPr lang="el-GR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118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9</m:t>
                    </m:r>
                    <m:r>
                      <a:rPr lang="el-GR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7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𝑆</m:t>
                    </m:r>
                    <m:r>
                      <a:rPr lang="el-GR" i="1">
                        <a:latin typeface="Cambria Math"/>
                      </a:rPr>
                      <m:t>=4,43</m:t>
                    </m:r>
                  </m:oMath>
                </a14:m>
                <a:endParaRPr lang="el-GR" dirty="0"/>
              </a:p>
              <a:p>
                <a:pPr marL="0" indent="0" algn="just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669" y="1081825"/>
                <a:ext cx="11075831" cy="5512158"/>
              </a:xfrm>
              <a:blipFill rotWithShape="0">
                <a:blip r:embed="rId2"/>
                <a:stretch>
                  <a:fillRect l="-1156" t="-18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6922178"/>
                  </p:ext>
                </p:extLst>
              </p:nvPr>
            </p:nvGraphicFramePr>
            <p:xfrm>
              <a:off x="5449143" y="2696353"/>
              <a:ext cx="5904657" cy="389763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682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682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6821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2800" u="none" strike="noStrike" dirty="0" smtClean="0">
                              <a:effectLst/>
                            </a:rPr>
                            <a:t>X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 smtClean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u="none" strike="noStrike" dirty="0" smtClean="0">
                                  <a:effectLst/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800" i="1" u="none" strike="noStrike" dirty="0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u="none" strike="noStrike" dirty="0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l-GR" sz="2800" u="none" strike="noStrike" dirty="0" smtClean="0">
                              <a:effectLst/>
                            </a:rPr>
                            <a:t> 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280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u="none" strike="noStrike" smtClean="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 u="none" strike="noStrike" dirty="0" smtClean="0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800" i="1" u="none" strike="noStrike" dirty="0" smtClean="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i="1" u="none" strike="noStrike" dirty="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u="none" strike="noStrike" dirty="0" smtClean="0">
                                          <a:effectLst/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sz="2800" b="0" i="1" u="none" strike="noStrike" dirty="0" smtClean="0"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u="none" strike="noStrike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-8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64</a:t>
                          </a: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36</a:t>
                          </a: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714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118</a:t>
                          </a: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6922178"/>
                  </p:ext>
                </p:extLst>
              </p:nvPr>
            </p:nvGraphicFramePr>
            <p:xfrm>
              <a:off x="5449143" y="2696353"/>
              <a:ext cx="5904657" cy="389763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968219"/>
                    <a:gridCol w="1968219"/>
                    <a:gridCol w="1968219"/>
                  </a:tblGrid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2800" u="none" strike="noStrike" dirty="0" smtClean="0">
                              <a:effectLst/>
                            </a:rPr>
                            <a:t>X</a:t>
                          </a:r>
                          <a:endParaRPr lang="el-GR" sz="2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0">
                          <a:blip r:embed="rId3"/>
                          <a:stretch>
                            <a:fillRect l="-100000" t="-23944" r="-100309" b="-85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350" marR="6350" marT="6350" marB="0" anchor="b">
                        <a:blipFill rotWithShape="0">
                          <a:blip r:embed="rId3"/>
                          <a:stretch>
                            <a:fillRect l="-200619" t="-23944" r="-619" b="-850704"/>
                          </a:stretch>
                        </a:blipFill>
                      </a:tcPr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-8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64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36</a:t>
                          </a:r>
                        </a:p>
                      </a:txBody>
                      <a:tcPr marL="6350" marR="6350" marT="6350" marB="0" anchor="b"/>
                    </a:tc>
                  </a:tr>
                  <a:tr h="4330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7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l-GR" sz="28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</a:rPr>
                            <a:t>118</a:t>
                          </a:r>
                        </a:p>
                      </a:txBody>
                      <a:tcPr marL="6350" marR="6350" marT="6350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03300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3037"/>
          </a:xfrm>
        </p:spPr>
        <p:txBody>
          <a:bodyPr/>
          <a:lstStyle/>
          <a:p>
            <a:pPr algn="ctr"/>
            <a:r>
              <a:rPr lang="el-GR" dirty="0"/>
              <a:t>Διάστημα Εμπιστοσύνης Μέσου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02275" y="1223493"/>
                <a:ext cx="11127347" cy="542200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To </a:t>
                </a:r>
                <a:r>
                  <a:rPr lang="el-GR" dirty="0"/>
                  <a:t>μέγεθος του δείγματος είναι </a:t>
                </a:r>
                <a:r>
                  <a:rPr lang="en-US" dirty="0"/>
                  <a:t>n</a:t>
                </a:r>
                <a:r>
                  <a:rPr lang="el-GR" dirty="0"/>
                  <a:t>=</a:t>
                </a:r>
                <a:r>
                  <a:rPr lang="en-US" dirty="0"/>
                  <a:t>7</a:t>
                </a:r>
                <a:r>
                  <a:rPr lang="el-GR" dirty="0"/>
                  <a:t>.</a:t>
                </a:r>
              </a:p>
              <a:p>
                <a:r>
                  <a:rPr lang="en-US" dirty="0"/>
                  <a:t>H </a:t>
                </a:r>
                <a:r>
                  <a:rPr lang="el-GR" dirty="0"/>
                  <a:t>κριτική τιμή της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l-GR" dirty="0"/>
                  <a:t> κατανομής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/>
                              </a:rPr>
                              <m:t>0,05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0,025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=2,</m:t>
                    </m:r>
                    <m:r>
                      <a:rPr lang="en-US" i="1">
                        <a:latin typeface="Cambria Math"/>
                      </a:rPr>
                      <m:t>447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Κατόπιν τούτων το διάστημα εμπιστοσύνης είναι:</a:t>
                </a:r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1−2,</m:t>
                    </m:r>
                    <m:r>
                      <a:rPr lang="en-US" i="1">
                        <a:latin typeface="Cambria Math"/>
                      </a:rPr>
                      <m:t>447∗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4,4</m:t>
                        </m:r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&lt;1+2,447∗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4,4</m:t>
                        </m:r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3</m:t>
                    </m:r>
                    <m:r>
                      <a:rPr lang="el-GR" i="1">
                        <a:latin typeface="Cambria Math"/>
                      </a:rPr>
                      <m:t>,09</m:t>
                    </m:r>
                    <m:r>
                      <a:rPr lang="en-US" i="1">
                        <a:latin typeface="Cambria Math"/>
                      </a:rPr>
                      <m:t>7</m:t>
                    </m:r>
                    <m:r>
                      <a:rPr lang="el-GR" i="1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𝜇</m:t>
                    </m:r>
                    <m:r>
                      <a:rPr lang="el-GR" i="1">
                        <a:latin typeface="Cambria Math"/>
                      </a:rPr>
                      <m:t>&lt;5,097</m:t>
                    </m:r>
                  </m:oMath>
                </a14:m>
                <a:endParaRPr lang="el-GR" dirty="0"/>
              </a:p>
              <a:p>
                <a:pPr marL="0" indent="0" algn="just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275" y="1223493"/>
                <a:ext cx="11127347" cy="5422006"/>
              </a:xfrm>
              <a:blipFill rotWithShape="0">
                <a:blip r:embed="rId2"/>
                <a:stretch>
                  <a:fillRect l="-986" t="-25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83310"/>
              </p:ext>
            </p:extLst>
          </p:nvPr>
        </p:nvGraphicFramePr>
        <p:xfrm>
          <a:off x="1146218" y="2323122"/>
          <a:ext cx="9144002" cy="2251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09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Επίπεδο εμπιστοσύνης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0,800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0,980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0,990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Μονόπλευρος 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0,0250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0,0050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Δίπλευρος 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0,2000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0,0200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 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6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1,440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1,943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2,447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3,143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3,707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9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7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1,415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1,895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2,365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2,998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3,499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000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- Διάγραμμα"/>
          <p:cNvGraphicFramePr/>
          <p:nvPr>
            <p:extLst>
              <p:ext uri="{D42A27DB-BD31-4B8C-83A1-F6EECF244321}">
                <p14:modId xmlns:p14="http://schemas.microsoft.com/office/powerpoint/2010/main" val="1981856811"/>
              </p:ext>
            </p:extLst>
          </p:nvPr>
        </p:nvGraphicFramePr>
        <p:xfrm>
          <a:off x="-1" y="0"/>
          <a:ext cx="1166826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377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3906" y="64396"/>
            <a:ext cx="10515600" cy="914400"/>
          </a:xfrm>
        </p:spPr>
        <p:txBody>
          <a:bodyPr/>
          <a:lstStyle/>
          <a:p>
            <a:pPr algn="ctr"/>
            <a:r>
              <a:rPr lang="el-GR" dirty="0" smtClean="0"/>
              <a:t>Έλεγχος Υποθέσεων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53790" y="1371602"/>
                <a:ext cx="11075831" cy="542200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 έλεγχος υποθέσεων αναφέρεται στη διαδικασία αποδοχής ή απόρριψης μιας στατιστικής υπόθεσης. 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Κατά την εκτέλεση ενός στατιστικού ελέγχου, ορίζονται δυο υποθέσεις: </a:t>
                </a:r>
              </a:p>
              <a:p>
                <a:pPr algn="just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μηδενική υπόθεση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η εναλλακτική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0" indent="0" algn="just">
                  <a:buNone/>
                </a:pP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εκλογή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της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γίνεται σύμφωνα με τον παρακάτω ισχυρισμό: </a:t>
                </a:r>
              </a:p>
              <a:p>
                <a:pPr algn="just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όταν κάνουμε μια έρευνα και προσπαθούμε να αποδείξουμε κάποιον ισχυρισμό στηριζόμενοι σε κάποιες παρατηρήσεις, τότε την άρνηση αυτού του ισχυρισμού λαμβάνουμε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σαν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τον ίδιο ισχυρισμό σαν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3790" y="1371602"/>
                <a:ext cx="11075831" cy="5422005"/>
              </a:xfrm>
              <a:blipFill rotWithShape="0">
                <a:blip r:embed="rId2"/>
                <a:stretch>
                  <a:fillRect l="-1156" t="-1800" r="-11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299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el-GR" dirty="0" smtClean="0"/>
              <a:t>Έλεγχοι Στατιστικών Υποθέσεων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8186" y="1339402"/>
            <a:ext cx="10735614" cy="5215943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10000"/>
              </a:spcBef>
              <a:buNone/>
            </a:pP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Η πιο συνηθισμένη στατιστική υπόθεση είναι η λεγόμενη Υπόθεση Μηδέν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H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endParaRPr lang="el-GR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>
              <a:spcBef>
                <a:spcPct val="10000"/>
              </a:spcBef>
              <a:buNone/>
            </a:pPr>
            <a:endParaRPr lang="el-GR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>
              <a:spcBef>
                <a:spcPct val="10000"/>
              </a:spcBef>
              <a:buNone/>
            </a:pPr>
            <a:r>
              <a:rPr lang="el-GR" sz="2800" dirty="0" smtClean="0">
                <a:solidFill>
                  <a:srgbClr val="000000"/>
                </a:solidFill>
                <a:cs typeface="Times New Roman" pitchFamily="18" charset="0"/>
              </a:rPr>
              <a:t>Υποθέτουμε 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ότι η εμφανιζόμενη διαφορά μεταξύ μιας παραμέτρου ενός δείγματος και της αντίστοιχης του πληθυσμού είναι </a:t>
            </a:r>
            <a:endParaRPr lang="en-US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lvl="2" algn="just">
              <a:spcBef>
                <a:spcPct val="10000"/>
              </a:spcBef>
              <a:buFont typeface="Wingdings" pitchFamily="2" charset="2"/>
              <a:buChar char="Ø"/>
            </a:pP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στατιστικά ασήμαντη και </a:t>
            </a:r>
            <a:endParaRPr lang="en-US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lvl="2" algn="just">
              <a:spcBef>
                <a:spcPct val="10000"/>
              </a:spcBef>
              <a:buFont typeface="Wingdings" pitchFamily="2" charset="2"/>
              <a:buChar char="Ø"/>
            </a:pP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οφείλεται στα τυχαία σφάλματα της δειγματοληψίας. </a:t>
            </a:r>
            <a:endParaRPr lang="en-US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lvl="2" algn="just"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ν δεν υπήρχαν τα σφάλματα της δειγματοληψίας, οι δύο παράμετροι θα ήταν ίσες και η διαφορά τους θα ήταν μηδέν. </a:t>
            </a:r>
            <a:endParaRPr lang="en-US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lvl="2" algn="just">
              <a:spcBef>
                <a:spcPct val="10000"/>
              </a:spcBef>
              <a:buFont typeface="Wingdings" pitchFamily="2" charset="2"/>
              <a:buChar char="Ø"/>
            </a:pP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Π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.x. 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: Η</a:t>
            </a:r>
            <a:r>
              <a:rPr lang="el-GR" sz="2800" baseline="-25000" dirty="0">
                <a:solidFill>
                  <a:srgbClr val="000000"/>
                </a:solidFill>
              </a:rPr>
              <a:t>0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 :μ = μ</a:t>
            </a:r>
            <a:r>
              <a:rPr lang="el-GR" sz="2800" baseline="-25000" dirty="0">
                <a:solidFill>
                  <a:srgbClr val="000000"/>
                </a:solidFill>
              </a:rPr>
              <a:t>0</a:t>
            </a:r>
            <a:endParaRPr lang="el-GR" sz="2800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3420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1521"/>
          </a:xfrm>
        </p:spPr>
        <p:txBody>
          <a:bodyPr/>
          <a:lstStyle/>
          <a:p>
            <a:pPr algn="ctr"/>
            <a:r>
              <a:rPr lang="el-GR" dirty="0"/>
              <a:t>Έλεγχοι Στατιστικών Υποθέσεων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5155" y="1339402"/>
            <a:ext cx="10985679" cy="5241701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>
                <a:solidFill>
                  <a:srgbClr val="000000"/>
                </a:solidFill>
              </a:rPr>
              <a:t>Η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 άλλη υπόθεση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ονομάζεται Εναλλακτική Υπόθεση και συμβολίζεται με το Η</a:t>
            </a:r>
            <a:r>
              <a:rPr lang="el-GR" baseline="-25000" dirty="0">
                <a:solidFill>
                  <a:srgbClr val="000000"/>
                </a:solidFill>
              </a:rPr>
              <a:t>1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endParaRPr lang="el-GR" dirty="0">
              <a:solidFill>
                <a:srgbClr val="000000"/>
              </a:solidFill>
            </a:endParaRPr>
          </a:p>
          <a:p>
            <a:pPr lvl="1" algn="just"/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Υποθέτουμε ότι </a:t>
            </a:r>
            <a:r>
              <a:rPr lang="el-GR" sz="2800" dirty="0">
                <a:solidFill>
                  <a:srgbClr val="000000"/>
                </a:solidFill>
              </a:rPr>
              <a:t>η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 παράμετρος του πληθυσμού έχει διαφορετική τιμή από την υποθετική τιμή </a:t>
            </a:r>
            <a:endParaRPr lang="el-GR" sz="2800" dirty="0">
              <a:solidFill>
                <a:srgbClr val="000000"/>
              </a:solidFill>
            </a:endParaRPr>
          </a:p>
          <a:p>
            <a:pPr lvl="1" algn="just"/>
            <a:r>
              <a:rPr lang="el-GR" sz="2800" dirty="0">
                <a:solidFill>
                  <a:srgbClr val="000000"/>
                </a:solidFill>
              </a:rPr>
              <a:t>Η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 εμφανιζόμενη διαφορά είναι στατιστικά σημαντική και δεν οφείλεται στα τυχαία σφάλματα της δειγματοληψίας. </a:t>
            </a:r>
            <a:endParaRPr lang="el-GR" sz="2800" dirty="0">
              <a:solidFill>
                <a:srgbClr val="000000"/>
              </a:solidFill>
            </a:endParaRPr>
          </a:p>
          <a:p>
            <a:pPr lvl="1" algn="just"/>
            <a:r>
              <a:rPr lang="el-GR" sz="2800" dirty="0">
                <a:solidFill>
                  <a:srgbClr val="000000"/>
                </a:solidFill>
              </a:rPr>
              <a:t>Π.χ.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 Η</a:t>
            </a:r>
            <a:r>
              <a:rPr lang="el-GR" sz="2800" baseline="-25000" dirty="0">
                <a:solidFill>
                  <a:srgbClr val="000000"/>
                </a:solidFill>
              </a:rPr>
              <a:t>1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:μ</a:t>
            </a:r>
            <a:r>
              <a:rPr lang="el-GR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≠</a:t>
            </a:r>
            <a:r>
              <a:rPr lang="el-GR" sz="2800" dirty="0">
                <a:solidFill>
                  <a:srgbClr val="000000"/>
                </a:solidFill>
              </a:rPr>
              <a:t> 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μ</a:t>
            </a:r>
            <a:r>
              <a:rPr lang="el-GR" sz="2800" baseline="-25000" dirty="0">
                <a:solidFill>
                  <a:srgbClr val="000000"/>
                </a:solidFill>
              </a:rPr>
              <a:t>0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l-GR" sz="2800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73" y="432790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0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8794"/>
          </a:xfrm>
        </p:spPr>
        <p:txBody>
          <a:bodyPr/>
          <a:lstStyle/>
          <a:p>
            <a:pPr algn="ctr"/>
            <a:r>
              <a:rPr lang="el-GR" dirty="0" smtClean="0"/>
              <a:t>Το Κεντρικό Οριακό Θεώρημα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1" y="751864"/>
            <a:ext cx="12251267" cy="61061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Ανεξαρτήτως της κατανομής του γεννήτορα πληθυσμού, οι κατανομές των δειγματικών μέσων μεγέθους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n&gt;30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ακολουθούν προσεγγιστικά την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κανονική κατανομή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    </a:t>
            </a:r>
          </a:p>
          <a:p>
            <a:pPr lvl="1" algn="just">
              <a:defRPr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Η κατανομή του γεννήτορα πληθυσμού μπορεί να είναι πολύ διαφορετική από την κανονική, δύναται να είναι ακόμη και διακριτή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Όσο μεγαλώνει το μέγεθος του δείγματος τόσο η κατανομή δειγματοληψίας   προσεγγίζει καλύτερα την κανονική κατανομή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Θα παρουσιάσουμε το θεωρητικό πλαίσιο</a:t>
            </a:r>
          </a:p>
          <a:p>
            <a:pPr marL="0" indent="0" algn="just">
              <a:buNone/>
              <a:defRPr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Έστω ότι λαμβάνουμε δείγματα μεγέθους 40  από έναν πληθυσμό π.χ. 10.000 φοιτητών.  </a:t>
            </a:r>
          </a:p>
          <a:p>
            <a:pPr lvl="1" algn="just">
              <a:defRPr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Θυμίζουμε ότι στην πράξη παίρνουμε μόνο ένα δείγμα προκειμένου να εκτιμήσουμε την πραγματική παράμετρο π.χ. το μέσο βάρος των φοιτητών.  </a:t>
            </a:r>
          </a:p>
          <a:p>
            <a:pPr lvl="1" algn="just">
              <a:defRPr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Όταν εκτιμούμε μέσω της μέσης τιμής ενός δείγματος την πραγματική παράμετρο, δηλαδή τον μέσο του πληθυσμού, τότε λέμε ότι κάνουμε σημειακή εκτίμηση. </a:t>
            </a:r>
          </a:p>
          <a:p>
            <a:pPr lvl="2" algn="just">
              <a:defRPr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Π.χ. αν βρούμε μέσο βάρος στο δείγμα 70 κιλά, τότε επαγωγικά συμπεραίνουμε ότι μέσο βάρος του πληθυσμού είναι 70 κιλά. Πόσο κοντά ή μακριά βρισκόμαστε από την αλήθεια δεν το γνωρίζουμε – εξαρτάται από το πόσο καλό είναι το δείγμα μας.    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58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5763"/>
          </a:xfrm>
        </p:spPr>
        <p:txBody>
          <a:bodyPr/>
          <a:lstStyle/>
          <a:p>
            <a:pPr algn="ctr"/>
            <a:r>
              <a:rPr lang="el-GR" dirty="0"/>
              <a:t>Έλεγχοι Στατιστικών Υποθέσεων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6669" y="1184856"/>
            <a:ext cx="11217499" cy="5486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Η αποδοχή ή η απόρριψη μιας στατιστικής υποθέσεως -και ειδικά της υποθέσεως Η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 -γίνεται με μια ορισμένη πιθανότητα να διαπράξουμε σφάλμα.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Κατά τον έλεγχο μιας στατιστικής υποθέσεως είναι ενδεχόμενο να διαπράξουμε δύο βασικά σφάλματα:</a:t>
            </a:r>
            <a:endParaRPr lang="el-GR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α) </a:t>
            </a:r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Σφάλμα Τύπου Ι.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lvl="1" algn="just"/>
            <a:r>
              <a:rPr lang="el-GR" sz="2800" dirty="0">
                <a:cs typeface="Times New Roman" pitchFamily="18" charset="0"/>
              </a:rPr>
              <a:t>Αν η ελεγχόμενη υπόθεση Η</a:t>
            </a:r>
            <a:r>
              <a:rPr lang="en-US" sz="2800" baseline="-25000" dirty="0">
                <a:cs typeface="Times New Roman" pitchFamily="18" charset="0"/>
              </a:rPr>
              <a:t>0</a:t>
            </a:r>
            <a:r>
              <a:rPr lang="el-GR" sz="2800" dirty="0">
                <a:cs typeface="Times New Roman" pitchFamily="18" charset="0"/>
              </a:rPr>
              <a:t> είναι σωστή και το κριτήριο ελέγχου την απορρίψει σαν λανθασμένη. </a:t>
            </a:r>
            <a:endParaRPr lang="en-US" sz="2800" dirty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    Η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πιθανότητα διαπράξεως Σφάλματος Τύπου Ι </a:t>
            </a:r>
            <a:r>
              <a:rPr lang="el-GR" sz="2800" dirty="0" smtClean="0">
                <a:cs typeface="Times New Roman" pitchFamily="18" charset="0"/>
              </a:rPr>
              <a:t>ονομάζεται </a:t>
            </a:r>
            <a:r>
              <a:rPr lang="el-GR" sz="2800" b="1" dirty="0">
                <a:cs typeface="Times New Roman" pitchFamily="18" charset="0"/>
              </a:rPr>
              <a:t>Επίπεδο Σημαντικότητας</a:t>
            </a:r>
            <a:r>
              <a:rPr lang="el-GR" sz="2800" dirty="0">
                <a:cs typeface="Times New Roman" pitchFamily="18" charset="0"/>
              </a:rPr>
              <a:t> και συμβολίζεται διεθνώς με το γράμμα </a:t>
            </a:r>
            <a:r>
              <a:rPr lang="el-GR" sz="2800" dirty="0" smtClean="0">
                <a:cs typeface="Times New Roman" pitchFamily="18" charset="0"/>
              </a:rPr>
              <a:t>α, </a:t>
            </a:r>
            <a:r>
              <a:rPr lang="el-GR" sz="2800" dirty="0" smtClean="0">
                <a:solidFill>
                  <a:srgbClr val="000000"/>
                </a:solidFill>
                <a:cs typeface="Times New Roman" pitchFamily="18" charset="0"/>
              </a:rPr>
              <a:t>δηλ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. η πιθανότητα απορρίψεως μιας σωστής υποθέσεως Η</a:t>
            </a:r>
            <a:r>
              <a:rPr lang="en-US" sz="2800" baseline="-25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l-GR" sz="2800" baseline="-250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l-GR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1648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5915"/>
          </a:xfrm>
        </p:spPr>
        <p:txBody>
          <a:bodyPr/>
          <a:lstStyle/>
          <a:p>
            <a:pPr algn="ctr"/>
            <a:r>
              <a:rPr lang="el-GR" dirty="0"/>
              <a:t>Έλεγχοι Στατιστικών Υποθέσεων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6669" y="1442434"/>
            <a:ext cx="11127347" cy="5074276"/>
          </a:xfrm>
        </p:spPr>
        <p:txBody>
          <a:bodyPr/>
          <a:lstStyle/>
          <a:p>
            <a:pPr algn="just"/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β)</a:t>
            </a:r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Σφάλμα Τύπου II.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lvl="1" algn="just"/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Αν η ελεγχόμενη υπόθεση Η</a:t>
            </a:r>
            <a:r>
              <a:rPr lang="en-US" sz="2800" baseline="-25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 είναι λανθασμένη και το κριτήριο ελέγχου την δεχθεί σαν σωστή, τότε διαπράττουμε Σφάλμα Τύπου II. </a:t>
            </a:r>
            <a:endParaRPr lang="en-US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lvl="1" algn="just"/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Η πιθανότητα διαπράξεως Σφάλματος Τύπου II συμβολίζεται με το β</a:t>
            </a:r>
            <a:r>
              <a:rPr lang="el-GR" sz="28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marL="457200" lvl="1" indent="0" algn="just">
              <a:buNone/>
            </a:pPr>
            <a:endParaRPr lang="el-GR" sz="2800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l-GR" dirty="0">
                <a:solidFill>
                  <a:srgbClr val="000000"/>
                </a:solidFill>
              </a:rPr>
              <a:t>Σ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την πράξη, τα εφαρμοζόμενα κριτήρια ελέγχου πρέπει να ελαχιστοποιούν τις πιθανότητες εμφανίσεως σφαλμάτων και των δύο τύπων. </a:t>
            </a:r>
            <a:endParaRPr lang="el-GR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0394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7279"/>
          </a:xfrm>
        </p:spPr>
        <p:txBody>
          <a:bodyPr/>
          <a:lstStyle/>
          <a:p>
            <a:pPr algn="ctr"/>
            <a:r>
              <a:rPr lang="el-GR" dirty="0"/>
              <a:t>Έλεγχοι Στατιστικών Υποθέσεων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8793" y="1275008"/>
            <a:ext cx="10375007" cy="5318975"/>
          </a:xfrm>
        </p:spPr>
        <p:txBody>
          <a:bodyPr>
            <a:normAutofit/>
          </a:bodyPr>
          <a:lstStyle/>
          <a:p>
            <a:pPr algn="just">
              <a:spcBef>
                <a:spcPct val="15000"/>
              </a:spcBef>
            </a:pP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Συνήθως, προσπαθούμε να αποφύγουμε Σφάλμα Τύπου Ι, </a:t>
            </a:r>
            <a:r>
              <a:rPr lang="el-GR" sz="2800" b="1" dirty="0" smtClean="0">
                <a:solidFill>
                  <a:srgbClr val="000000"/>
                </a:solidFill>
                <a:cs typeface="Times New Roman" pitchFamily="18" charset="0"/>
              </a:rPr>
              <a:t>δηλαδή </a:t>
            </a:r>
            <a:r>
              <a:rPr lang="el-GR" sz="2800" b="1" dirty="0">
                <a:solidFill>
                  <a:srgbClr val="000000"/>
                </a:solidFill>
                <a:cs typeface="Times New Roman" pitchFamily="18" charset="0"/>
              </a:rPr>
              <a:t>να απορρίψουμε σωστή υπόθεση </a:t>
            </a:r>
            <a:r>
              <a:rPr lang="el-GR" sz="2800" b="1" dirty="0" err="1">
                <a:solidFill>
                  <a:srgbClr val="000000"/>
                </a:solidFill>
                <a:cs typeface="Times New Roman" pitchFamily="18" charset="0"/>
              </a:rPr>
              <a:t>Ηο</a:t>
            </a:r>
            <a:r>
              <a:rPr lang="el-GR" sz="28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l-GR" sz="2800" dirty="0">
              <a:solidFill>
                <a:srgbClr val="000000"/>
              </a:solidFill>
            </a:endParaRPr>
          </a:p>
          <a:p>
            <a:pPr marL="0" indent="0" algn="just">
              <a:spcBef>
                <a:spcPct val="15000"/>
              </a:spcBef>
              <a:buNone/>
            </a:pP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Για να το επιτύχουμε, </a:t>
            </a:r>
            <a:endParaRPr lang="el-GR" dirty="0">
              <a:solidFill>
                <a:srgbClr val="000000"/>
              </a:solidFill>
            </a:endParaRPr>
          </a:p>
          <a:p>
            <a:pPr lvl="1" algn="just">
              <a:spcBef>
                <a:spcPct val="15000"/>
              </a:spcBef>
              <a:buFont typeface="Wingdings" pitchFamily="2" charset="2"/>
              <a:buChar char="Ø"/>
            </a:pP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προκαθορίζουμε την πιθανότητα να διαπράξουμε Σφάλμα Τύπου Ι σε ορισμένο Επίπεδο Σημαντικότητας α, </a:t>
            </a:r>
            <a:r>
              <a:rPr lang="el-GR" sz="2800" dirty="0" smtClean="0">
                <a:solidFill>
                  <a:srgbClr val="000000"/>
                </a:solidFill>
                <a:cs typeface="Times New Roman" pitchFamily="18" charset="0"/>
              </a:rPr>
              <a:t>συνήθως 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είναι το α = 0,05 (5%) ή α =0,01 (1%). </a:t>
            </a:r>
            <a:endParaRPr lang="el-GR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457200" lvl="1" indent="0" algn="just">
              <a:spcBef>
                <a:spcPct val="15000"/>
              </a:spcBef>
              <a:buNone/>
            </a:pPr>
            <a:endParaRPr lang="el-GR" sz="2800" dirty="0">
              <a:solidFill>
                <a:srgbClr val="000000"/>
              </a:solidFill>
            </a:endParaRPr>
          </a:p>
          <a:p>
            <a:pPr marL="0" indent="0" algn="just">
              <a:spcBef>
                <a:spcPct val="15000"/>
              </a:spcBef>
              <a:buNone/>
            </a:pP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Αν π.χ. προκαθορίσουμε α =0,05 και απορρίψουμε την </a:t>
            </a:r>
            <a:r>
              <a:rPr lang="el-GR" dirty="0">
                <a:solidFill>
                  <a:srgbClr val="000000"/>
                </a:solidFill>
              </a:rPr>
              <a:t>Η</a:t>
            </a:r>
            <a:r>
              <a:rPr lang="el-GR" baseline="-25000" dirty="0">
                <a:solidFill>
                  <a:srgbClr val="000000"/>
                </a:solidFill>
              </a:rPr>
              <a:t>0 </a:t>
            </a:r>
            <a:r>
              <a:rPr lang="el-GR" dirty="0">
                <a:solidFill>
                  <a:srgbClr val="000000"/>
                </a:solidFill>
              </a:rPr>
              <a:t>με βεβαιότητα 95%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l-GR" sz="2800" dirty="0" smtClean="0">
                <a:solidFill>
                  <a:srgbClr val="000000"/>
                </a:solidFill>
                <a:cs typeface="Times New Roman" pitchFamily="18" charset="0"/>
              </a:rPr>
              <a:t>τότε 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σε 100 όμοιες περιπτώσεις μόνο σε 5 είναι δυνατόν να κάνουμε λάθος, </a:t>
            </a:r>
            <a:r>
              <a:rPr lang="el-GR" sz="2800" dirty="0" smtClean="0">
                <a:solidFill>
                  <a:srgbClr val="000000"/>
                </a:solidFill>
                <a:cs typeface="Times New Roman" pitchFamily="18" charset="0"/>
              </a:rPr>
              <a:t>δηλαδή </a:t>
            </a:r>
            <a:r>
              <a:rPr lang="el-GR" sz="2800" dirty="0">
                <a:solidFill>
                  <a:srgbClr val="000000"/>
                </a:solidFill>
                <a:cs typeface="Times New Roman" pitchFamily="18" charset="0"/>
              </a:rPr>
              <a:t>να είναι σωστή η υπόθεση και εμείς να την απορρίψουμε. </a:t>
            </a:r>
            <a:endParaRPr lang="el-GR" sz="28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5419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879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Διαδικασία Ελέγχου μιας Στατιστικής Υποθέσεως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73487" y="1275008"/>
                <a:ext cx="11526592" cy="5151549"/>
              </a:xfrm>
            </p:spPr>
            <p:txBody>
              <a:bodyPr/>
              <a:lstStyle/>
              <a:p>
                <a:pPr algn="just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Συνήθως σ’ έναν έλεγχο υπόθεσης σαν 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Ηο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θέτουμε την ισότητα της παραμέτρου με κάποια γνωστή τιμή και σαν εναλλακτική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την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αύξηση της τιμής αν ισχυριζόμαστε ότι αυξάνει η τιμή της παραμέτρου ή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τη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μείωση της τιμής αν ισχυριζόμαστε ότι ελαττώνεται η τιμή της παραμέτρου ελαττώνεται ή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απλώς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την διαφοροποίηση της τιμής αν ισχυριζόμαστε ότι η τιμή της παραμέτρου άλλαξε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ότι θέλουμε να ελέγξουμε την υπόθεση ότι ο μέσος μ ενός πληθυσμού είναι ίσος με μ</a:t>
                </a:r>
                <a:r>
                  <a:rPr lang="el-GR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algn="just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Παίρνουμε τυχαίο δείγμα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μονάδων και υπολογίζουμε το μέσο (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του δείγματος</a:t>
                </a:r>
                <a:r>
                  <a:rPr lang="el-GR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marL="0" indent="0" algn="just">
                  <a:buNone/>
                </a:pP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487" y="1275008"/>
                <a:ext cx="11526592" cy="5151549"/>
              </a:xfrm>
              <a:blipFill rotWithShape="0">
                <a:blip r:embed="rId2"/>
                <a:stretch>
                  <a:fillRect l="-1058" t="-1893" r="-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856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33341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Διαδικασία Ελέγχου μιας Στατιστικής Υποθέσεως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60608" y="1275008"/>
            <a:ext cx="11410682" cy="54477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cs typeface="Tahoma" pitchFamily="34" charset="0"/>
              </a:rPr>
              <a:t>Η διαδικασία για τον έλεγχο μιας στατιστικής υποθέσεως ακολουθεί τα εξής στάδια:</a:t>
            </a:r>
          </a:p>
          <a:p>
            <a:pPr marL="0" indent="0" algn="just">
              <a:buNone/>
            </a:pPr>
            <a:r>
              <a:rPr lang="el-GR" dirty="0">
                <a:cs typeface="Tahoma" pitchFamily="34" charset="0"/>
              </a:rPr>
              <a:t>1)	Θέτουμε τ</a:t>
            </a:r>
            <a:r>
              <a:rPr lang="el-GR" dirty="0"/>
              <a:t>ις</a:t>
            </a:r>
            <a:r>
              <a:rPr lang="el-GR" dirty="0">
                <a:cs typeface="Tahoma" pitchFamily="34" charset="0"/>
              </a:rPr>
              <a:t> υποθέσεις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Η</a:t>
            </a:r>
            <a:r>
              <a:rPr lang="el-GR" baseline="-25000" dirty="0">
                <a:solidFill>
                  <a:srgbClr val="000000"/>
                </a:solidFill>
              </a:rPr>
              <a:t>0</a:t>
            </a:r>
            <a:r>
              <a:rPr lang="el-GR" dirty="0" smtClean="0">
                <a:cs typeface="Tahoma" pitchFamily="34" charset="0"/>
              </a:rPr>
              <a:t>  </a:t>
            </a:r>
            <a:r>
              <a:rPr lang="el-GR" dirty="0">
                <a:cs typeface="Tahoma" pitchFamily="34" charset="0"/>
              </a:rPr>
              <a:t>και </a:t>
            </a:r>
            <a:r>
              <a:rPr lang="el-GR" dirty="0"/>
              <a:t>Η</a:t>
            </a:r>
            <a:r>
              <a:rPr lang="el-GR" baseline="-25000" dirty="0"/>
              <a:t>1</a:t>
            </a:r>
            <a:r>
              <a:rPr lang="el-GR" dirty="0">
                <a:cs typeface="Tahoma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l-GR" b="1" dirty="0" smtClean="0">
                <a:solidFill>
                  <a:srgbClr val="000000"/>
                </a:solidFill>
                <a:cs typeface="Times New Roman" pitchFamily="18" charset="0"/>
              </a:rPr>
              <a:t>      Η</a:t>
            </a:r>
            <a:r>
              <a:rPr lang="el-GR" b="1" baseline="-25000" dirty="0" smtClean="0">
                <a:solidFill>
                  <a:srgbClr val="000000"/>
                </a:solidFill>
              </a:rPr>
              <a:t>0</a:t>
            </a:r>
            <a:r>
              <a:rPr lang="el-GR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:μ = μ</a:t>
            </a:r>
            <a:r>
              <a:rPr lang="el-GR" b="1" baseline="-25000" dirty="0">
                <a:solidFill>
                  <a:srgbClr val="000000"/>
                </a:solidFill>
              </a:rPr>
              <a:t>0</a:t>
            </a:r>
            <a:r>
              <a:rPr lang="el-GR" dirty="0">
                <a:cs typeface="Tahoma" pitchFamily="34" charset="0"/>
              </a:rPr>
              <a:t>, </a:t>
            </a:r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Η</a:t>
            </a:r>
            <a:r>
              <a:rPr lang="el-GR" b="1" baseline="-25000" dirty="0">
                <a:solidFill>
                  <a:srgbClr val="000000"/>
                </a:solidFill>
              </a:rPr>
              <a:t>1</a:t>
            </a:r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:μ</a:t>
            </a:r>
            <a:r>
              <a:rPr lang="el-GR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≠</a:t>
            </a:r>
            <a:r>
              <a:rPr lang="el-GR" b="1" dirty="0">
                <a:solidFill>
                  <a:srgbClr val="000000"/>
                </a:solidFill>
              </a:rPr>
              <a:t> </a:t>
            </a:r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μ</a:t>
            </a:r>
            <a:r>
              <a:rPr lang="el-GR" b="1" baseline="-25000" dirty="0">
                <a:solidFill>
                  <a:srgbClr val="000000"/>
                </a:solidFill>
              </a:rPr>
              <a:t>0</a:t>
            </a:r>
            <a:r>
              <a:rPr lang="el-GR" dirty="0">
                <a:cs typeface="Tahoma" pitchFamily="34" charset="0"/>
              </a:rPr>
              <a:t> </a:t>
            </a:r>
            <a:endParaRPr lang="el-GR" dirty="0"/>
          </a:p>
          <a:p>
            <a:pPr lvl="1" algn="just"/>
            <a:r>
              <a:rPr lang="el-GR" sz="2800" b="1" dirty="0">
                <a:cs typeface="Tahoma" pitchFamily="34" charset="0"/>
              </a:rPr>
              <a:t>καθορίζουμε το επίπεδο σημαντικότητας α = 0,01 ή α=0,05 ή α = 0,10.</a:t>
            </a:r>
            <a:endParaRPr lang="en-US" sz="2800" b="1" dirty="0">
              <a:cs typeface="Tahoma" pitchFamily="34" charset="0"/>
            </a:endParaRPr>
          </a:p>
          <a:p>
            <a:pPr lvl="1" algn="just"/>
            <a:r>
              <a:rPr lang="el-GR" sz="2800" b="1" dirty="0">
                <a:cs typeface="Tahoma" pitchFamily="34" charset="0"/>
              </a:rPr>
              <a:t>δίπλευρο κριτήριο </a:t>
            </a:r>
            <a:r>
              <a:rPr lang="el-GR" sz="2800" b="1" dirty="0" smtClean="0">
                <a:cs typeface="Tahoma" pitchFamily="34" charset="0"/>
              </a:rPr>
              <a:t>ελέγχου</a:t>
            </a:r>
          </a:p>
          <a:p>
            <a:pPr marL="457200" lvl="1" indent="0" algn="just">
              <a:buNone/>
            </a:pPr>
            <a:endParaRPr lang="el-GR" sz="2800" b="1" dirty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el-GR" dirty="0">
                <a:cs typeface="Tahoma" pitchFamily="34" charset="0"/>
              </a:rPr>
              <a:t>2)	Εφαρμόζουμε το κατάλληλο στατιστικό κριτήριο ελέγχου, από το οποίο προκύπτει μια συγκεκριμένη τιμή.  </a:t>
            </a:r>
            <a:endParaRPr lang="en-US" dirty="0">
              <a:cs typeface="Tahoma" pitchFamily="34" charset="0"/>
            </a:endParaRPr>
          </a:p>
          <a:p>
            <a:pPr algn="just"/>
            <a:r>
              <a:rPr lang="el-GR" dirty="0">
                <a:cs typeface="Tahoma" pitchFamily="34" charset="0"/>
              </a:rPr>
              <a:t>Αν το</a:t>
            </a:r>
            <a:r>
              <a:rPr lang="el-GR" dirty="0"/>
              <a:t> </a:t>
            </a:r>
            <a:r>
              <a:rPr lang="el-GR" dirty="0">
                <a:cs typeface="Tahoma" pitchFamily="34" charset="0"/>
              </a:rPr>
              <a:t>δείγμα είναι πολυπληθές (</a:t>
            </a:r>
            <a:r>
              <a:rPr lang="en-US" dirty="0">
                <a:cs typeface="Tahoma" pitchFamily="34" charset="0"/>
              </a:rPr>
              <a:t>n </a:t>
            </a:r>
            <a:r>
              <a:rPr lang="en-US" u="sng" dirty="0">
                <a:cs typeface="Tahoma" pitchFamily="34" charset="0"/>
              </a:rPr>
              <a:t>&gt;</a:t>
            </a:r>
            <a:r>
              <a:rPr lang="el-GR" dirty="0">
                <a:cs typeface="Tahoma" pitchFamily="34" charset="0"/>
              </a:rPr>
              <a:t> 30), τότε χρησιμοποιούμε το εξής </a:t>
            </a:r>
            <a:r>
              <a:rPr lang="el-GR" dirty="0" smtClean="0">
                <a:cs typeface="Tahoma" pitchFamily="34" charset="0"/>
              </a:rPr>
              <a:t>κριτήριο</a:t>
            </a:r>
            <a:r>
              <a:rPr lang="en-US" dirty="0" smtClean="0">
                <a:cs typeface="Tahoma" pitchFamily="34" charset="0"/>
              </a:rPr>
              <a:t>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5883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788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Διαδικασία Ελέγχου μιας Στατιστικής Υποθέσεως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964"/>
          </a:xfrm>
        </p:spPr>
        <p:txBody>
          <a:bodyPr/>
          <a:lstStyle/>
          <a:p>
            <a:pPr marL="0" indent="0" algn="just">
              <a:buNone/>
            </a:pPr>
            <a:endParaRPr lang="el-GR" dirty="0" smtClean="0">
              <a:cs typeface="Tahoma" pitchFamily="34" charset="0"/>
            </a:endParaRPr>
          </a:p>
          <a:p>
            <a:pPr marL="0" indent="0" algn="just">
              <a:buNone/>
            </a:pPr>
            <a:endParaRPr lang="el-GR" dirty="0">
              <a:cs typeface="Tahoma" pitchFamily="34" charset="0"/>
            </a:endParaRPr>
          </a:p>
          <a:p>
            <a:pPr marL="0" indent="0" algn="just">
              <a:buNone/>
            </a:pPr>
            <a:endParaRPr lang="el-GR" dirty="0" smtClean="0">
              <a:cs typeface="Tahoma" pitchFamily="34" charset="0"/>
            </a:endParaRPr>
          </a:p>
          <a:p>
            <a:pPr marL="0" indent="0" algn="just">
              <a:buNone/>
            </a:pPr>
            <a:endParaRPr lang="el-GR" dirty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el-GR" dirty="0" smtClean="0">
                <a:cs typeface="Tahoma" pitchFamily="34" charset="0"/>
              </a:rPr>
              <a:t>Με </a:t>
            </a:r>
            <a:r>
              <a:rPr lang="el-GR" dirty="0">
                <a:cs typeface="Tahoma" pitchFamily="34" charset="0"/>
              </a:rPr>
              <a:t>βάση το επίπεδο σημαντικότητας βρίσκουμε τις κριτικές τιμές της τυποποιημένης μεταβλητής Ζ πάνω στην Τυποποιημένη Κανονική Καμπύλη </a:t>
            </a:r>
            <a:r>
              <a:rPr lang="el-GR" sz="2800" b="1" dirty="0" smtClean="0">
                <a:cs typeface="Tahoma" pitchFamily="34" charset="0"/>
              </a:rPr>
              <a:t>και </a:t>
            </a:r>
            <a:r>
              <a:rPr lang="el-GR" sz="2800" b="1" dirty="0">
                <a:cs typeface="Tahoma" pitchFamily="34" charset="0"/>
              </a:rPr>
              <a:t>καθορίζουμε τις περιοχές αποδοχής και απορρίψεως της υποθέσεως </a:t>
            </a:r>
            <a:r>
              <a:rPr lang="el-GR" sz="2800" b="1" dirty="0" smtClean="0">
                <a:cs typeface="Tahoma" pitchFamily="34" charset="0"/>
              </a:rPr>
              <a:t>Η</a:t>
            </a:r>
            <a:r>
              <a:rPr lang="el-GR" sz="2800" b="1" baseline="-25000" dirty="0" smtClean="0">
                <a:cs typeface="Tahoma" pitchFamily="34" charset="0"/>
              </a:rPr>
              <a:t>0</a:t>
            </a:r>
            <a:r>
              <a:rPr lang="el-GR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l-GR" sz="2800" b="1" dirty="0">
              <a:cs typeface="Tahoma" pitchFamily="34" charset="0"/>
            </a:endParaRPr>
          </a:p>
          <a:p>
            <a:pPr marL="0" indent="0" algn="just">
              <a:buNone/>
            </a:pPr>
            <a:endParaRPr lang="el-GR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700382"/>
              </p:ext>
            </p:extLst>
          </p:nvPr>
        </p:nvGraphicFramePr>
        <p:xfrm>
          <a:off x="2286000" y="1975833"/>
          <a:ext cx="2743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Εξίσωση" r:id="rId3" imgW="672840" imgH="507960" progId="Equation.3">
                  <p:embed/>
                </p:oleObj>
              </mc:Choice>
              <mc:Fallback>
                <p:oleObj name="Εξίσωση" r:id="rId3" imgW="6728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75833"/>
                        <a:ext cx="27432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46576"/>
              </p:ext>
            </p:extLst>
          </p:nvPr>
        </p:nvGraphicFramePr>
        <p:xfrm>
          <a:off x="6477000" y="1971070"/>
          <a:ext cx="2286000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Εξίσωση" r:id="rId5" imgW="596880" imgH="419040" progId="Equation.3">
                  <p:embed/>
                </p:oleObj>
              </mc:Choice>
              <mc:Fallback>
                <p:oleObj name="Εξίσωση" r:id="rId5" imgW="596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71070"/>
                        <a:ext cx="2286000" cy="160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5426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9773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Διαδικασία Ελέγχου μιας Στατιστικής Υποθέσεως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3639" y="1690688"/>
            <a:ext cx="10890161" cy="5070720"/>
          </a:xfrm>
        </p:spPr>
        <p:txBody>
          <a:bodyPr/>
          <a:lstStyle/>
          <a:p>
            <a:pPr marL="0" indent="0" algn="just">
              <a:buNone/>
            </a:pPr>
            <a:endParaRPr lang="el-GR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el-GR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el-GR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Συγκρίνουμε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την τιμή της Ζ που βρέθηκε από το κριτήριο ελέγχου με τις κριτικές τιμές </a:t>
            </a:r>
            <a:r>
              <a:rPr lang="el-GR" dirty="0" err="1">
                <a:solidFill>
                  <a:srgbClr val="000000"/>
                </a:solidFill>
                <a:cs typeface="Times New Roman" pitchFamily="18" charset="0"/>
              </a:rPr>
              <a:t>Ζ</a:t>
            </a:r>
            <a:r>
              <a:rPr lang="el-GR" baseline="-25000" dirty="0" err="1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l-GR" baseline="-25000" dirty="0">
                <a:solidFill>
                  <a:srgbClr val="000000"/>
                </a:solidFill>
                <a:cs typeface="Times New Roman" pitchFamily="18" charset="0"/>
              </a:rPr>
              <a:t>/2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Αν η τιμή Ζ του κριτηρίου ικανοποιεί τις ανισότητες:</a:t>
            </a:r>
            <a:endParaRPr lang="el-GR" dirty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&lt; </a:t>
            </a:r>
            <a:r>
              <a:rPr lang="el-GR" dirty="0">
                <a:solidFill>
                  <a:srgbClr val="000000"/>
                </a:solidFill>
              </a:rPr>
              <a:t>-</a:t>
            </a:r>
            <a:r>
              <a:rPr lang="el-GR" dirty="0" err="1">
                <a:solidFill>
                  <a:srgbClr val="000000"/>
                </a:solidFill>
                <a:cs typeface="Times New Roman" pitchFamily="18" charset="0"/>
              </a:rPr>
              <a:t>Ζ</a:t>
            </a:r>
            <a:r>
              <a:rPr lang="el-GR" baseline="-25000" dirty="0" err="1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l-GR" baseline="-25000" dirty="0">
                <a:solidFill>
                  <a:srgbClr val="000000"/>
                </a:solidFill>
                <a:cs typeface="Times New Roman" pitchFamily="18" charset="0"/>
              </a:rPr>
              <a:t>/2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 ή  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&gt; </a:t>
            </a:r>
            <a:r>
              <a:rPr lang="el-GR" dirty="0" err="1">
                <a:solidFill>
                  <a:srgbClr val="000000"/>
                </a:solidFill>
                <a:cs typeface="Times New Roman" pitchFamily="18" charset="0"/>
              </a:rPr>
              <a:t>Ζ</a:t>
            </a:r>
            <a:r>
              <a:rPr lang="el-GR" baseline="-25000" dirty="0" err="1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l-GR" baseline="-25000" dirty="0">
                <a:solidFill>
                  <a:srgbClr val="000000"/>
                </a:solidFill>
                <a:cs typeface="Times New Roman" pitchFamily="18" charset="0"/>
              </a:rPr>
              <a:t>/2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l-GR" b="1" dirty="0" smtClean="0">
                <a:solidFill>
                  <a:srgbClr val="000000"/>
                </a:solidFill>
                <a:cs typeface="Times New Roman" pitchFamily="18" charset="0"/>
              </a:rPr>
              <a:t>τότε </a:t>
            </a:r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απορρίπτουμε την υπόθεση Η</a:t>
            </a:r>
            <a:r>
              <a:rPr lang="en-US" b="1" baseline="-25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210614" y="1455313"/>
            <a:ext cx="91440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15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470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Διαδικασία Ελέγχου μιας Στατιστικής Υποθέσεως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31065" y="1339403"/>
            <a:ext cx="11037194" cy="5112912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Αν όμως η τιμή Ζ του κριτηρίου ικανοποιεί τη διπλή ανισότητα:</a:t>
            </a:r>
            <a:endParaRPr lang="el-GR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b="1" dirty="0">
                <a:solidFill>
                  <a:srgbClr val="000000"/>
                </a:solidFill>
              </a:rPr>
              <a:t>-</a:t>
            </a:r>
            <a:r>
              <a:rPr lang="el-GR" b="1" dirty="0" err="1">
                <a:solidFill>
                  <a:srgbClr val="000000"/>
                </a:solidFill>
                <a:cs typeface="Times New Roman" pitchFamily="18" charset="0"/>
              </a:rPr>
              <a:t>Ζ</a:t>
            </a:r>
            <a:r>
              <a:rPr lang="el-GR" b="1" baseline="-25000" dirty="0" err="1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l-GR" b="1" baseline="-25000" dirty="0">
                <a:solidFill>
                  <a:srgbClr val="000000"/>
                </a:solidFill>
                <a:cs typeface="Times New Roman" pitchFamily="18" charset="0"/>
              </a:rPr>
              <a:t>/2</a:t>
            </a:r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&lt;Z&lt;</a:t>
            </a:r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b="1" dirty="0" err="1">
                <a:solidFill>
                  <a:srgbClr val="000000"/>
                </a:solidFill>
                <a:cs typeface="Times New Roman" pitchFamily="18" charset="0"/>
              </a:rPr>
              <a:t>Ζ</a:t>
            </a:r>
            <a:r>
              <a:rPr lang="el-GR" b="1" baseline="-25000" dirty="0" err="1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l-GR" b="1" baseline="-25000" dirty="0">
                <a:solidFill>
                  <a:srgbClr val="000000"/>
                </a:solidFill>
                <a:cs typeface="Times New Roman" pitchFamily="18" charset="0"/>
              </a:rPr>
              <a:t>/2</a:t>
            </a:r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srgbClr val="000000"/>
                </a:solidFill>
                <a:cs typeface="Times New Roman" pitchFamily="18" charset="0"/>
              </a:rPr>
              <a:t>, τότε </a:t>
            </a:r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αποδεχόμαστε την υπόθεση Η</a:t>
            </a:r>
            <a:r>
              <a:rPr lang="en-US" b="1" baseline="-25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l-GR" dirty="0"/>
              <a:t> </a:t>
            </a:r>
          </a:p>
          <a:p>
            <a:pPr marL="0" indent="0" algn="just">
              <a:buNone/>
            </a:pPr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674253" y="3263722"/>
            <a:ext cx="91440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788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2349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Διαδικασία Ελέγχου μιας Στατιστικής Υποθέσεως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9296" y="1658199"/>
            <a:ext cx="11333408" cy="5199801"/>
          </a:xfrm>
        </p:spPr>
        <p:txBody>
          <a:bodyPr>
            <a:normAutofit/>
          </a:bodyPr>
          <a:lstStyle/>
          <a:p>
            <a:pPr algn="just"/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Στο δίπλευρο κριτήριο ελέγχου, το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επίπεδο σημαντικότητας α </a:t>
            </a:r>
            <a:r>
              <a:rPr lang="el-GR" dirty="0" err="1">
                <a:solidFill>
                  <a:srgbClr val="000000"/>
                </a:solidFill>
                <a:cs typeface="Times New Roman" pitchFamily="18" charset="0"/>
              </a:rPr>
              <a:t>ισοκατανέμεται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l-GR" dirty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l-GR" dirty="0">
                <a:solidFill>
                  <a:srgbClr val="000000"/>
                </a:solidFill>
              </a:rPr>
              <a:t>Μονόπλευρο </a:t>
            </a:r>
            <a:r>
              <a:rPr lang="en-US" dirty="0">
                <a:solidFill>
                  <a:srgbClr val="000000"/>
                </a:solidFill>
              </a:rPr>
              <a:t>test: </a:t>
            </a:r>
          </a:p>
          <a:p>
            <a:pPr lvl="1" algn="just"/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Σε ορισμένες περιπτώσεις ενδιαφερόμαστε αν μια στατιστική παράμετρος (π.χ. ο μέσος) είναι μικρότερη ή μεγαλύτερη από μια συγκεκριμένη τιμή (έστω μ</a:t>
            </a:r>
            <a:r>
              <a:rPr lang="el-GR" b="1" baseline="-25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).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Στις περιπτώσεις αυτές, οι ελεγχόμενες υποθέσεις είναι: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l-GR" dirty="0" err="1" smtClean="0">
                <a:solidFill>
                  <a:srgbClr val="000000"/>
                </a:solidFill>
                <a:cs typeface="Times New Roman" pitchFamily="18" charset="0"/>
              </a:rPr>
              <a:t>Η</a:t>
            </a:r>
            <a:r>
              <a:rPr lang="el-GR" baseline="-25000" dirty="0" err="1" smtClean="0">
                <a:solidFill>
                  <a:srgbClr val="000000"/>
                </a:solidFill>
                <a:cs typeface="Times New Roman" pitchFamily="18" charset="0"/>
              </a:rPr>
              <a:t>ο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l-GR" dirty="0">
                <a:solidFill>
                  <a:srgbClr val="000000"/>
                </a:solidFill>
              </a:rPr>
              <a:t>μ=μ</a:t>
            </a:r>
            <a:r>
              <a:rPr lang="el-GR" baseline="-25000" dirty="0">
                <a:solidFill>
                  <a:srgbClr val="000000"/>
                </a:solidFill>
              </a:rPr>
              <a:t>0   </a:t>
            </a:r>
            <a:r>
              <a:rPr lang="el-GR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>      </a:t>
            </a:r>
          </a:p>
          <a:p>
            <a:pPr marL="0" indent="0" algn="ctr">
              <a:buNone/>
            </a:pPr>
            <a:r>
              <a:rPr lang="el-GR" dirty="0" smtClean="0">
                <a:solidFill>
                  <a:srgbClr val="000000"/>
                </a:solidFill>
              </a:rPr>
              <a:t>  Η</a:t>
            </a:r>
            <a:r>
              <a:rPr lang="el-GR" baseline="-25000" dirty="0" smtClean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l-GR" dirty="0">
                <a:solidFill>
                  <a:srgbClr val="000000"/>
                </a:solidFill>
              </a:rPr>
              <a:t>μ</a:t>
            </a:r>
            <a:r>
              <a:rPr lang="en-US" dirty="0">
                <a:solidFill>
                  <a:srgbClr val="000000"/>
                </a:solidFill>
              </a:rPr>
              <a:t>&lt;</a:t>
            </a:r>
            <a:r>
              <a:rPr lang="el-GR" dirty="0">
                <a:solidFill>
                  <a:srgbClr val="000000"/>
                </a:solidFill>
              </a:rPr>
              <a:t>μ</a:t>
            </a:r>
            <a:r>
              <a:rPr lang="el-GR" baseline="-25000" dirty="0">
                <a:solidFill>
                  <a:srgbClr val="000000"/>
                </a:solidFill>
              </a:rPr>
              <a:t>0 </a:t>
            </a:r>
            <a:r>
              <a:rPr lang="en-US" baseline="-25000" dirty="0">
                <a:solidFill>
                  <a:srgbClr val="000000"/>
                </a:solidFill>
              </a:rPr>
              <a:t>  </a:t>
            </a:r>
            <a:endParaRPr lang="el-GR" baseline="-250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l-GR" baseline="-25000" dirty="0">
                <a:solidFill>
                  <a:srgbClr val="000000"/>
                </a:solidFill>
              </a:rPr>
              <a:t> </a:t>
            </a:r>
            <a:r>
              <a:rPr lang="el-GR" baseline="-25000" dirty="0" smtClean="0">
                <a:solidFill>
                  <a:srgbClr val="000000"/>
                </a:solidFill>
              </a:rPr>
              <a:t>           </a:t>
            </a:r>
            <a:r>
              <a:rPr lang="en-US" baseline="-25000" dirty="0" smtClean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ή</a:t>
            </a:r>
            <a:endParaRPr lang="el-GR" baseline="-250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l-GR" dirty="0" err="1" smtClean="0">
                <a:solidFill>
                  <a:srgbClr val="000000"/>
                </a:solidFill>
                <a:cs typeface="Times New Roman" pitchFamily="18" charset="0"/>
              </a:rPr>
              <a:t>Η</a:t>
            </a:r>
            <a:r>
              <a:rPr lang="el-GR" baseline="-25000" dirty="0" err="1" smtClean="0">
                <a:solidFill>
                  <a:srgbClr val="000000"/>
                </a:solidFill>
                <a:cs typeface="Times New Roman" pitchFamily="18" charset="0"/>
              </a:rPr>
              <a:t>ο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l-GR" dirty="0">
                <a:solidFill>
                  <a:srgbClr val="000000"/>
                </a:solidFill>
              </a:rPr>
              <a:t>μ=μ</a:t>
            </a:r>
            <a:r>
              <a:rPr lang="el-GR" baseline="-25000" dirty="0">
                <a:solidFill>
                  <a:srgbClr val="000000"/>
                </a:solidFill>
              </a:rPr>
              <a:t>0   </a:t>
            </a:r>
            <a:r>
              <a:rPr lang="en-US" dirty="0">
                <a:solidFill>
                  <a:srgbClr val="000000"/>
                </a:solidFill>
              </a:rPr>
              <a:t>         </a:t>
            </a:r>
          </a:p>
          <a:p>
            <a:pPr marL="0" indent="0" algn="ctr">
              <a:buNone/>
            </a:pPr>
            <a:r>
              <a:rPr lang="el-GR" dirty="0" smtClean="0">
                <a:solidFill>
                  <a:srgbClr val="000000"/>
                </a:solidFill>
              </a:rPr>
              <a:t>  Η</a:t>
            </a:r>
            <a:r>
              <a:rPr lang="el-GR" baseline="-25000" dirty="0" smtClean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l-GR" dirty="0">
                <a:solidFill>
                  <a:srgbClr val="000000"/>
                </a:solidFill>
              </a:rPr>
              <a:t>μ</a:t>
            </a:r>
            <a:r>
              <a:rPr lang="en-US" dirty="0">
                <a:solidFill>
                  <a:srgbClr val="000000"/>
                </a:solidFill>
              </a:rPr>
              <a:t>&gt;</a:t>
            </a:r>
            <a:r>
              <a:rPr lang="el-GR" dirty="0">
                <a:solidFill>
                  <a:srgbClr val="000000"/>
                </a:solidFill>
              </a:rPr>
              <a:t>μ</a:t>
            </a:r>
            <a:r>
              <a:rPr lang="el-GR" baseline="-25000" dirty="0">
                <a:solidFill>
                  <a:srgbClr val="000000"/>
                </a:solidFill>
              </a:rPr>
              <a:t>0</a:t>
            </a:r>
            <a:endParaRPr lang="en-US" baseline="-250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5551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2326" y="90153"/>
            <a:ext cx="11127347" cy="1429554"/>
          </a:xfrm>
        </p:spPr>
        <p:txBody>
          <a:bodyPr/>
          <a:lstStyle/>
          <a:p>
            <a:pPr algn="ctr"/>
            <a:r>
              <a:rPr lang="el-GR" dirty="0"/>
              <a:t>Διαδικασία Ελέγχου μιας Στατιστικής Υποθέσεως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5003" y="1700011"/>
            <a:ext cx="11234670" cy="49841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Όταν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30 ,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διακύμανση είναι άγνωστη και η κατανομή κανονική χρησιμοποιούμε την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κατανομή με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-1 βαθμούς ελευθερίας. 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Όσο περισσότερους βαθμούς ελευθερίας έχουμε τόσο περισσότερο προσεγγίζεται η κανονική κατανομή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30 ,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η κατανομή άγνωστη τότε δεν μπορούμε να βγάλουμε ασφαλές συμπέρασμα – αν δύναται μεγαλώνουμε το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δείγμα.</a:t>
            </a:r>
          </a:p>
          <a:p>
            <a:pPr marL="0" indent="0" algn="just">
              <a:buNone/>
            </a:pP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/>
              <a:t>Οι δειγματικοί μέσοι ακολουθούν την κανονική κατανομή. </a:t>
            </a:r>
          </a:p>
          <a:p>
            <a:pPr marL="0" indent="0">
              <a:buNone/>
            </a:pPr>
            <a:r>
              <a:rPr lang="el-GR" dirty="0"/>
              <a:t>Ο μέσος τους είναι ο μέσος του πληθυσμού - </a:t>
            </a:r>
            <a:r>
              <a:rPr lang="el-GR" b="1" dirty="0"/>
              <a:t>ζητούμενο </a:t>
            </a:r>
          </a:p>
          <a:p>
            <a:pPr marL="0" indent="0" algn="just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669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8794"/>
          </a:xfrm>
        </p:spPr>
        <p:txBody>
          <a:bodyPr/>
          <a:lstStyle/>
          <a:p>
            <a:pPr algn="ctr"/>
            <a:r>
              <a:rPr lang="el-GR" dirty="0" smtClean="0"/>
              <a:t>Το Κεντρικό Οριακό Θεώρημα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-1" y="751864"/>
                <a:ext cx="12251267" cy="610613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  <a:defRPr/>
                </a:pP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ότι λαμβάνουμε δείγματα μεγέθους 40  από έναν πληθυσμό π.χ. 10.000 φοιτητών  που ακολουθεί την κανονική κατανομή Χ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Ν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(75,100)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–γεγονός που στο πραγματικό πείραμα δεν το γνωρίζουμε, είναι αυτό το οποίο προσπαθούμε να εκτιμήσουμε . 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Όλα τα παρακάτω δείγματα, λοιπόν, είναι μεγέθους 40  </a:t>
                </a:r>
              </a:p>
              <a:p>
                <a:pPr marL="0" indent="0" algn="just">
                  <a:buNone/>
                </a:pPr>
                <a:r>
                  <a:rPr lang="el-GR" dirty="0" smtClean="0"/>
                  <a:t>Έστω από το πρώτο δείγμα εκτιμήσαμε μέση τιμή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=68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           </a:t>
                </a:r>
                <a:r>
                  <a:rPr lang="el-GR" dirty="0" smtClean="0"/>
                  <a:t>από </a:t>
                </a:r>
                <a:r>
                  <a:rPr lang="el-GR" dirty="0"/>
                  <a:t>το </a:t>
                </a:r>
                <a:r>
                  <a:rPr lang="el-GR" dirty="0" smtClean="0"/>
                  <a:t>δεύτερο </a:t>
                </a:r>
                <a:r>
                  <a:rPr lang="el-GR" dirty="0"/>
                  <a:t>δείγμα εκτιμήσαμε μέση τιμή 𝑥 ̅</a:t>
                </a:r>
                <a:r>
                  <a:rPr lang="el-GR" dirty="0" smtClean="0"/>
                  <a:t>=</a:t>
                </a:r>
                <a:r>
                  <a:rPr lang="en-US" dirty="0" smtClean="0"/>
                  <a:t>74</a:t>
                </a:r>
                <a:endParaRPr lang="el-GR" dirty="0"/>
              </a:p>
              <a:p>
                <a:pPr marL="0" indent="0" algn="just">
                  <a:buNone/>
                </a:pPr>
                <a:r>
                  <a:rPr lang="el-GR" dirty="0" smtClean="0"/>
                  <a:t>           από </a:t>
                </a:r>
                <a:r>
                  <a:rPr lang="el-GR" dirty="0"/>
                  <a:t>το </a:t>
                </a:r>
                <a:r>
                  <a:rPr lang="el-GR" dirty="0" smtClean="0"/>
                  <a:t>τρίτο </a:t>
                </a:r>
                <a:r>
                  <a:rPr lang="el-GR" dirty="0"/>
                  <a:t>δείγμα εκτιμήσαμε μέση τιμή 𝑥 ̅=</a:t>
                </a:r>
                <a:r>
                  <a:rPr lang="en-US" dirty="0" smtClean="0"/>
                  <a:t>7</a:t>
                </a:r>
                <a:r>
                  <a:rPr lang="el-GR" dirty="0" smtClean="0"/>
                  <a:t>1</a:t>
                </a:r>
              </a:p>
              <a:p>
                <a:pPr marL="0" indent="0" algn="just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      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num>
                      <m:den>
                        <m:eqArr>
                          <m:eqArr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den>
                    </m:f>
                  </m:oMath>
                </a14:m>
                <a:endParaRPr lang="el-GR" dirty="0" smtClean="0"/>
              </a:p>
              <a:p>
                <a:pPr marL="0" indent="0" algn="just">
                  <a:buNone/>
                </a:pPr>
                <a:r>
                  <a:rPr lang="el-GR" dirty="0" smtClean="0"/>
                  <a:t>          από </a:t>
                </a:r>
                <a:r>
                  <a:rPr lang="el-GR" dirty="0"/>
                  <a:t>το </a:t>
                </a:r>
                <a:r>
                  <a:rPr lang="en-US" dirty="0"/>
                  <a:t>n</a:t>
                </a:r>
                <a:r>
                  <a:rPr lang="el-GR" dirty="0" smtClean="0"/>
                  <a:t> </a:t>
                </a:r>
                <a:r>
                  <a:rPr lang="el-GR" dirty="0"/>
                  <a:t>δείγμα εκτιμήσαμε μέση τιμή 𝑥 ̅=</a:t>
                </a:r>
                <a:r>
                  <a:rPr lang="en-US" dirty="0"/>
                  <a:t>7</a:t>
                </a:r>
                <a:r>
                  <a:rPr lang="el-GR" dirty="0"/>
                  <a:t>1</a:t>
                </a:r>
              </a:p>
              <a:p>
                <a:pPr marL="0" indent="0" algn="just">
                  <a:buNone/>
                </a:pPr>
                <a:r>
                  <a:rPr lang="el-GR" dirty="0" smtClean="0"/>
                  <a:t>Η μέση τιμή όλων των παραπάνω μέσων είναι</a:t>
                </a:r>
                <a:r>
                  <a:rPr lang="en-US" dirty="0" smtClean="0"/>
                  <a:t> o </a:t>
                </a:r>
                <a:r>
                  <a:rPr lang="el-GR" dirty="0" smtClean="0"/>
                  <a:t>πραγματικός μέσος του πληθυσμού, δηλαδή 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=75</m:t>
                    </m:r>
                  </m:oMath>
                </a14:m>
                <a:r>
                  <a:rPr lang="el-GR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751864"/>
                <a:ext cx="12251267" cy="6106136"/>
              </a:xfrm>
              <a:blipFill>
                <a:blip r:embed="rId2"/>
                <a:stretch>
                  <a:fillRect l="-995" t="-1597" r="-9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Δεξί βέλος 3"/>
          <p:cNvSpPr/>
          <p:nvPr/>
        </p:nvSpPr>
        <p:spPr>
          <a:xfrm>
            <a:off x="10744200" y="62568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86474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485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Διαδικασία Ελέγχου μιας Στατιστικής Υποθέσεως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6669" y="1493949"/>
            <a:ext cx="11037195" cy="5035639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/>
              <a:t>Η απόσταση των δειγματικών μέσων από το μέσο τους εξαρτάται από τυπική απόκλιση που έχουν δηλαδή </a:t>
            </a:r>
            <a:endParaRPr lang="en-US" dirty="0"/>
          </a:p>
          <a:p>
            <a:pPr marL="0" indent="0" algn="just">
              <a:buNone/>
            </a:pPr>
            <a:r>
              <a:rPr lang="el-GR" dirty="0"/>
              <a:t>Άρα αν ο δειγματικός μέσος που έχουμε διαφέρει σημαντικά από αυτόν που υποθέτουμε ως πραγματικός μέσος του πληθυσμού τότε απορρίπτουμε την υπόθεση</a:t>
            </a:r>
          </a:p>
          <a:p>
            <a:pPr marL="0" indent="0" algn="just">
              <a:buNone/>
            </a:pPr>
            <a:endParaRPr lang="el-GR" dirty="0"/>
          </a:p>
        </p:txBody>
      </p:sp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067" y="3786388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73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94668"/>
            <a:ext cx="10515600" cy="832611"/>
          </a:xfrm>
        </p:spPr>
        <p:txBody>
          <a:bodyPr/>
          <a:lstStyle/>
          <a:p>
            <a:pPr algn="ctr"/>
            <a:r>
              <a:rPr lang="el-GR" dirty="0" smtClean="0"/>
              <a:t>Άσκηση 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6366" y="1030310"/>
            <a:ext cx="11281893" cy="56795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Από έναν πληθυσμό πήραμε ένα δείγμα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=50, το οποίο έσωσε μέσο όρο 28 και διακύμανση 34.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Μπορούμε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να υποστηρίζουμε ότι ο μέσος όρος του πληθυσμού απ’ όπου προήλθε το δείγμα είναι ίσος με 32 με α=0,05.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u="sng" dirty="0">
                <a:latin typeface="Calibri" panose="020F0502020204030204" pitchFamily="34" charset="0"/>
                <a:cs typeface="Calibri" panose="020F0502020204030204" pitchFamily="34" charset="0"/>
              </a:rPr>
              <a:t>Λύση</a:t>
            </a:r>
          </a:p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n=50&gt;30</a:t>
            </a:r>
          </a:p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μ=32</a:t>
            </a: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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32</a:t>
            </a:r>
          </a:p>
          <a:p>
            <a:pPr marL="0" indent="0" algn="just">
              <a:buNone/>
            </a:pPr>
            <a:r>
              <a:rPr lang="el-GR" dirty="0"/>
              <a:t>Γνωρίζουμε ότι η </a:t>
            </a:r>
            <a:r>
              <a:rPr lang="el-GR" dirty="0" smtClean="0"/>
              <a:t>μεταβλητή</a:t>
            </a:r>
          </a:p>
          <a:p>
            <a:pPr marL="0" indent="0" algn="just">
              <a:buNone/>
            </a:pPr>
            <a:endParaRPr lang="el-GR" dirty="0" smtClean="0"/>
          </a:p>
          <a:p>
            <a:pPr marL="0" indent="0" algn="just">
              <a:buNone/>
            </a:pPr>
            <a:r>
              <a:rPr lang="el-GR" dirty="0" smtClean="0"/>
              <a:t>Η </a:t>
            </a:r>
            <a:r>
              <a:rPr lang="el-GR" dirty="0"/>
              <a:t>διαφορά του δειγματικού μέσου από τον υποστηριζόμενο πληθυσμιακό μέσο είναι ικανή για να μας πείσει ότι τελικά ο πληθυσμιακός μέσος δεν είναι 32 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/>
          </a:p>
        </p:txBody>
      </p:sp>
      <p:graphicFrame>
        <p:nvGraphicFramePr>
          <p:cNvPr id="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159800"/>
              </p:ext>
            </p:extLst>
          </p:nvPr>
        </p:nvGraphicFramePr>
        <p:xfrm>
          <a:off x="5021688" y="3870101"/>
          <a:ext cx="2844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Εξίσωση" r:id="rId3" imgW="2844720" imgH="1257120" progId="Equation.3">
                  <p:embed/>
                </p:oleObj>
              </mc:Choice>
              <mc:Fallback>
                <p:oleObj name="Εξίσωση" r:id="rId3" imgW="284472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688" y="3870101"/>
                        <a:ext cx="28448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5732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9853"/>
          </a:xfrm>
        </p:spPr>
        <p:txBody>
          <a:bodyPr/>
          <a:lstStyle/>
          <a:p>
            <a:pPr algn="ctr"/>
            <a:r>
              <a:rPr lang="el-GR" dirty="0" smtClean="0"/>
              <a:t>Άσκηση 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7730" y="759854"/>
            <a:ext cx="11475076" cy="5821249"/>
          </a:xfrm>
        </p:spPr>
        <p:txBody>
          <a:bodyPr/>
          <a:lstStyle/>
          <a:p>
            <a:pPr algn="just"/>
            <a:r>
              <a:rPr lang="el-GR" dirty="0"/>
              <a:t>α=0,05 είναι η πιθανότητα ο δειγματικός μέσος να βρεθεί στην περιοχή αυτή της τυποποιημένης κανονικής κατανομής ή </a:t>
            </a:r>
            <a:r>
              <a:rPr lang="el-GR" dirty="0" smtClean="0"/>
              <a:t>αλλιώς </a:t>
            </a:r>
            <a:r>
              <a:rPr lang="el-GR" sz="2800" b="1" dirty="0" smtClean="0"/>
              <a:t>είναι </a:t>
            </a:r>
            <a:r>
              <a:rPr lang="el-GR" sz="2800" b="1" dirty="0"/>
              <a:t>η πιθανότητα να απορρίψουμε την βασική υπόθεση ενώ αυτή είναι </a:t>
            </a:r>
            <a:r>
              <a:rPr lang="el-GR" sz="2800" b="1" dirty="0" smtClean="0"/>
              <a:t>σωστή.</a:t>
            </a:r>
          </a:p>
          <a:p>
            <a:r>
              <a:rPr lang="el-GR" dirty="0"/>
              <a:t>α</a:t>
            </a:r>
            <a:r>
              <a:rPr lang="en-US" dirty="0"/>
              <a:t>=</a:t>
            </a:r>
            <a:r>
              <a:rPr lang="el-GR" dirty="0"/>
              <a:t>0,05     α/2=0,025 </a:t>
            </a:r>
            <a:r>
              <a:rPr lang="en-US" dirty="0"/>
              <a:t>    </a:t>
            </a:r>
            <a:r>
              <a:rPr lang="el-GR" dirty="0"/>
              <a:t>1-α/2=1-0,025=0,975</a:t>
            </a:r>
          </a:p>
          <a:p>
            <a:r>
              <a:rPr lang="el-GR" dirty="0" err="1"/>
              <a:t>Ζ</a:t>
            </a:r>
            <a:r>
              <a:rPr lang="el-GR" baseline="-25000" dirty="0" err="1"/>
              <a:t>α</a:t>
            </a:r>
            <a:r>
              <a:rPr lang="el-GR" baseline="-25000" dirty="0"/>
              <a:t>/2</a:t>
            </a:r>
            <a:r>
              <a:rPr lang="el-GR" dirty="0"/>
              <a:t>=1,96   </a:t>
            </a:r>
          </a:p>
          <a:p>
            <a:endParaRPr lang="el-GR" dirty="0"/>
          </a:p>
          <a:p>
            <a:pPr marL="0" indent="0" algn="just">
              <a:buNone/>
            </a:pPr>
            <a:endParaRPr lang="el-GR" sz="2800" b="1" dirty="0"/>
          </a:p>
          <a:p>
            <a:pPr marL="0" indent="0" algn="just">
              <a:buNone/>
            </a:pPr>
            <a:endParaRPr lang="el-GR" dirty="0"/>
          </a:p>
        </p:txBody>
      </p:sp>
      <p:graphicFrame>
        <p:nvGraphicFramePr>
          <p:cNvPr id="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930070"/>
              </p:ext>
            </p:extLst>
          </p:nvPr>
        </p:nvGraphicFramePr>
        <p:xfrm>
          <a:off x="2403034" y="2801669"/>
          <a:ext cx="39243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Εξίσωση" r:id="rId3" imgW="3924000" imgH="1257120" progId="Equation.3">
                  <p:embed/>
                </p:oleObj>
              </mc:Choice>
              <mc:Fallback>
                <p:oleObj name="Εξίσωση" r:id="rId3" imgW="392400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034" y="2801669"/>
                        <a:ext cx="39243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3315"/>
              </p:ext>
            </p:extLst>
          </p:nvPr>
        </p:nvGraphicFramePr>
        <p:xfrm>
          <a:off x="7128814" y="2801669"/>
          <a:ext cx="3225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Εξίσωση" r:id="rId5" imgW="3225600" imgH="939600" progId="Equation.3">
                  <p:embed/>
                </p:oleObj>
              </mc:Choice>
              <mc:Fallback>
                <p:oleObj name="Εξίσωση" r:id="rId5" imgW="32256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814" y="2801669"/>
                        <a:ext cx="32258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347730" y="4223662"/>
            <a:ext cx="10117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Ζ</a:t>
            </a:r>
            <a:r>
              <a:rPr lang="el-GR" sz="2800" baseline="30000" dirty="0"/>
              <a:t>*</a:t>
            </a:r>
            <a:r>
              <a:rPr lang="el-GR" sz="2800" dirty="0"/>
              <a:t>&lt;-</a:t>
            </a:r>
            <a:r>
              <a:rPr lang="el-GR" sz="2800" dirty="0" err="1"/>
              <a:t>Ζ</a:t>
            </a:r>
            <a:r>
              <a:rPr lang="el-GR" sz="2800" baseline="-25000" dirty="0" err="1"/>
              <a:t>α</a:t>
            </a:r>
            <a:r>
              <a:rPr lang="el-GR" sz="2800" baseline="-25000" dirty="0"/>
              <a:t>/2</a:t>
            </a:r>
            <a:r>
              <a:rPr lang="el-GR" sz="2800" dirty="0"/>
              <a:t>=-4,88&lt;-</a:t>
            </a:r>
            <a:r>
              <a:rPr lang="el-GR" sz="2800" dirty="0" smtClean="0"/>
              <a:t>1,96   Απορρίπτεται </a:t>
            </a:r>
            <a:r>
              <a:rPr lang="el-GR" sz="2800" dirty="0"/>
              <a:t>η </a:t>
            </a:r>
            <a:r>
              <a:rPr lang="el-GR" sz="2800" dirty="0" smtClean="0"/>
              <a:t>βασική </a:t>
            </a:r>
            <a:r>
              <a:rPr lang="el-GR" sz="2800" dirty="0"/>
              <a:t>υπόθεση μ=32 </a:t>
            </a:r>
          </a:p>
        </p:txBody>
      </p:sp>
      <p:graphicFrame>
        <p:nvGraphicFramePr>
          <p:cNvPr id="7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924890"/>
              </p:ext>
            </p:extLst>
          </p:nvPr>
        </p:nvGraphicFramePr>
        <p:xfrm>
          <a:off x="2217313" y="4872262"/>
          <a:ext cx="7735910" cy="187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Worksheet" r:id="rId7" imgW="4640597" imgH="652390" progId="Excel.Sheet.8">
                  <p:embed/>
                </p:oleObj>
              </mc:Choice>
              <mc:Fallback>
                <p:oleObj name="Worksheet" r:id="rId7" imgW="4640597" imgH="6523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313" y="4872262"/>
                        <a:ext cx="7735910" cy="1873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8285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3074" y="90153"/>
            <a:ext cx="10515600" cy="824247"/>
          </a:xfrm>
        </p:spPr>
        <p:txBody>
          <a:bodyPr/>
          <a:lstStyle/>
          <a:p>
            <a:pPr algn="ctr"/>
            <a:r>
              <a:rPr lang="el-GR" dirty="0" smtClean="0"/>
              <a:t>Άσκηση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3943" y="1223493"/>
            <a:ext cx="10634731" cy="594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/>
              <a:t>Το όριο αντοχής ενός τύπου καλωδίου έχει μέση τιμή 1800 κιλά και τυπική απόκλιση 100 </a:t>
            </a:r>
            <a:r>
              <a:rPr lang="el-GR" dirty="0" smtClean="0"/>
              <a:t>κιλά. Η </a:t>
            </a:r>
            <a:r>
              <a:rPr lang="el-GR" dirty="0"/>
              <a:t>εταιρία που φτιάχνει τα καλώδια  ισχυρίζεται ότι μια βελτίωση στη μέθοδο κατασκευής αύξησε το όριο αντοχής. </a:t>
            </a:r>
            <a:r>
              <a:rPr lang="el-GR" dirty="0" smtClean="0"/>
              <a:t>Για </a:t>
            </a:r>
            <a:r>
              <a:rPr lang="el-GR" dirty="0"/>
              <a:t>να επαληθεύσουμε, δοκιμάζουμε 50 νέα καλώδια. </a:t>
            </a:r>
            <a:r>
              <a:rPr lang="el-GR" dirty="0" smtClean="0"/>
              <a:t>Εάν </a:t>
            </a:r>
            <a:r>
              <a:rPr lang="el-GR" dirty="0"/>
              <a:t>το μέσο όριο αντοχής τους βρέθηκε 1850 κιλά, είναι σωστός ο ισχυρισμός της εταιρίας σε επίπεδο σημαντικότητας 0,10; </a:t>
            </a:r>
            <a:endParaRPr lang="el-GR" dirty="0" smtClean="0"/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u="sng" dirty="0" smtClean="0"/>
              <a:t>Λύση</a:t>
            </a:r>
            <a:r>
              <a:rPr lang="en-US" u="sng" dirty="0" smtClean="0"/>
              <a:t>:</a:t>
            </a:r>
            <a:endParaRPr lang="el-GR" u="sng" dirty="0" smtClean="0"/>
          </a:p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n=50&gt;30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 Μονόπλευρο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μ=1800</a:t>
            </a: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&gt;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1800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33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20427"/>
            <a:ext cx="10515600" cy="1000035"/>
          </a:xfrm>
        </p:spPr>
        <p:txBody>
          <a:bodyPr/>
          <a:lstStyle/>
          <a:p>
            <a:pPr algn="ctr"/>
            <a:r>
              <a:rPr lang="el-GR" dirty="0" smtClean="0"/>
              <a:t>Άσκηση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2276" y="1120462"/>
            <a:ext cx="11230378" cy="5422006"/>
          </a:xfrm>
        </p:spPr>
        <p:txBody>
          <a:bodyPr/>
          <a:lstStyle/>
          <a:p>
            <a:pPr marL="0" indent="0">
              <a:buNone/>
            </a:pP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0,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  1-0,05=0,95</a:t>
            </a:r>
          </a:p>
          <a:p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Ζ</a:t>
            </a:r>
            <a:r>
              <a:rPr lang="el-GR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/2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=1,645      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Ζ</a:t>
            </a:r>
            <a:r>
              <a:rPr lang="el-G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Ζ</a:t>
            </a:r>
            <a:r>
              <a:rPr lang="el-GR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3,55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&gt;1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645, άρα απορρίπτεται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βασική υπόθεση μ=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1800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endParaRPr lang="el-GR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641207"/>
              </p:ext>
            </p:extLst>
          </p:nvPr>
        </p:nvGraphicFramePr>
        <p:xfrm>
          <a:off x="3765998" y="2816113"/>
          <a:ext cx="3124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Εξίσωση" r:id="rId3" imgW="3124080" imgH="939600" progId="Equation.3">
                  <p:embed/>
                </p:oleObj>
              </mc:Choice>
              <mc:Fallback>
                <p:oleObj name="Εξίσωση" r:id="rId3" imgW="31240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998" y="2816113"/>
                        <a:ext cx="31242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82515"/>
              </p:ext>
            </p:extLst>
          </p:nvPr>
        </p:nvGraphicFramePr>
        <p:xfrm>
          <a:off x="3765998" y="4255930"/>
          <a:ext cx="44323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Εξίσωση" r:id="rId5" imgW="4431960" imgH="1257120" progId="Equation.3">
                  <p:embed/>
                </p:oleObj>
              </mc:Choice>
              <mc:Fallback>
                <p:oleObj name="Εξίσωση" r:id="rId5" imgW="443196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998" y="4255930"/>
                        <a:ext cx="44323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8719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9099"/>
          </a:xfrm>
        </p:spPr>
        <p:txBody>
          <a:bodyPr/>
          <a:lstStyle/>
          <a:p>
            <a:pPr algn="ctr"/>
            <a:r>
              <a:rPr lang="el-GR" dirty="0" smtClean="0"/>
              <a:t>Άσκηση 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520306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μέσο βάρος των φοιτητών σε έρευνα που πραγματοποιήθηκε το 1985 ήταν 70. Σήμερα σε δείγμα 49 φοιτητών βρέθηκε μέσο βάρος  75 και διακύμανση 25. Να γίνει ο παρακάτω έλεγχος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 α=0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μ=70</a:t>
            </a: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&gt;7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0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l-GR" dirty="0"/>
          </a:p>
          <a:p>
            <a:pPr marL="0" indent="0" algn="just">
              <a:buNone/>
            </a:pPr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572389"/>
              </p:ext>
            </p:extLst>
          </p:nvPr>
        </p:nvGraphicFramePr>
        <p:xfrm>
          <a:off x="965916" y="4134496"/>
          <a:ext cx="9144003" cy="1661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u="none" strike="noStrike" dirty="0">
                          <a:effectLst/>
                        </a:rPr>
                        <a:t> </a:t>
                      </a:r>
                      <a:r>
                        <a:rPr lang="en-US" sz="2000" u="none" strike="noStrike" dirty="0" smtClean="0">
                          <a:effectLst/>
                        </a:rPr>
                        <a:t>Z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0,00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0,01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0,02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0,03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0,04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0,05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0,06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0,07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0,08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0,09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3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1,2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0,8849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0,8869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0,8888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0,8907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0,8925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0,8944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0,8962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0,8980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0,8997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0,9015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3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1,3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0,9032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0,9049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0,9066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0,9082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0,9099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0,9115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0,9131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0,9147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0,9162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0,9177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4508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4095"/>
          </a:xfrm>
        </p:spPr>
        <p:txBody>
          <a:bodyPr/>
          <a:lstStyle/>
          <a:p>
            <a:pPr algn="ctr"/>
            <a:r>
              <a:rPr lang="el-GR" dirty="0" smtClean="0"/>
              <a:t>Άσκηση 3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83334" y="734096"/>
                <a:ext cx="11539471" cy="612390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n=49&gt;30</a:t>
                </a:r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Μονόπλευρο 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test</a:t>
                </a:r>
              </a:p>
              <a:p>
                <a:pPr marL="0" indent="0" algn="just">
                  <a:buNone/>
                </a:pP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sz="30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:</a:t>
                </a:r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μ=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70</a:t>
                </a:r>
                <a:endParaRPr lang="el-GR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</a:t>
                </a:r>
                <a:r>
                  <a:rPr lang="el-GR" sz="30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&gt;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70       </a:t>
                </a:r>
                <a:r>
                  <a:rPr lang="en-US" sz="3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>
                            <a:latin typeface="Cambria Math"/>
                          </a:rPr>
                          <m:t>S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latin typeface="Cambria Math"/>
                              </a:rPr>
                              <m:t>49</m:t>
                            </m:r>
                          </m:e>
                        </m:rad>
                      </m:den>
                    </m:f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000" i="1">
                        <a:latin typeface="Cambria Math"/>
                      </a:rPr>
                      <m:t>=0,71</m:t>
                    </m:r>
                  </m:oMath>
                </a14:m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  </a:t>
                </a:r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 </a:t>
                </a:r>
                <a:r>
                  <a:rPr lang="el-GR" sz="3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𝑍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3000">
                                <a:latin typeface="Cambria Math"/>
                              </a:rPr>
                              <m:t>Χ</m:t>
                            </m:r>
                          </m:e>
                        </m:acc>
                        <m:r>
                          <a:rPr lang="el-GR" sz="3000" i="1">
                            <a:latin typeface="Cambria Math"/>
                          </a:rPr>
                          <m:t>−</m:t>
                        </m:r>
                        <m:r>
                          <a:rPr lang="el-GR" sz="3000" i="1">
                            <a:latin typeface="Cambria Math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75−70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0,71</m:t>
                        </m:r>
                      </m:den>
                    </m:f>
                    <m:r>
                      <a:rPr lang="en-US" sz="3000" i="1">
                        <a:latin typeface="Cambria Math"/>
                      </a:rPr>
                      <m:t>=7,04</m:t>
                    </m:r>
                  </m:oMath>
                </a14:m>
                <a:endParaRPr lang="el-GR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0,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1-0,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=0,9</a:t>
                </a:r>
              </a:p>
              <a:p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Ζ</a:t>
                </a:r>
                <a:r>
                  <a:rPr lang="el-GR" sz="30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=1,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Ζ</a:t>
                </a:r>
                <a:r>
                  <a:rPr lang="el-GR" sz="30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*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&gt;</a:t>
                </a:r>
                <a:r>
                  <a:rPr lang="el-GR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Ζ</a:t>
                </a:r>
                <a:r>
                  <a:rPr lang="el-GR" sz="30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7,04 </a:t>
                </a:r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εκτός του διαστήματος </a:t>
                </a: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</a:t>
                </a:r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lang="el-GR" sz="3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l-GR" sz="30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    </a:t>
                </a:r>
                <a:r>
                  <a:rPr lang="en-US" sz="30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 -1,28    1,28]</a:t>
                </a:r>
                <a:r>
                  <a:rPr lang="en-US" sz="3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l-GR" sz="3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l-GR" sz="3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Άρα, απορρίπτεται </a:t>
                </a:r>
                <a:r>
                  <a:rPr lang="el-GR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βασική υπόθεση μ=</a:t>
                </a:r>
                <a:r>
                  <a:rPr lang="en-US" sz="3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70</a:t>
                </a:r>
                <a:r>
                  <a:rPr lang="el-GR" sz="3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l-GR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</a:t>
                </a:r>
                <a:endParaRPr lang="el-GR" dirty="0"/>
              </a:p>
              <a:p>
                <a:pPr marL="0" indent="0" algn="just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334" y="734096"/>
                <a:ext cx="11539471" cy="6123904"/>
              </a:xfrm>
              <a:blipFill rotWithShape="0">
                <a:blip r:embed="rId2"/>
                <a:stretch>
                  <a:fillRect l="-1215" t="-19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89508"/>
              </p:ext>
            </p:extLst>
          </p:nvPr>
        </p:nvGraphicFramePr>
        <p:xfrm>
          <a:off x="1004552" y="4907229"/>
          <a:ext cx="9144003" cy="1661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u="none" strike="noStrike" dirty="0">
                          <a:effectLst/>
                        </a:rPr>
                        <a:t> </a:t>
                      </a:r>
                      <a:r>
                        <a:rPr lang="en-US" sz="2000" u="none" strike="noStrike" dirty="0" smtClean="0">
                          <a:effectLst/>
                        </a:rPr>
                        <a:t>Z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0,00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0,01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0,02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0,03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0,04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0,05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0,06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0,07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0,08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0,09</a:t>
                      </a:r>
                      <a:endParaRPr lang="el-G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3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1,2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0,8849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0,8869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0,8888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0,8907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0,8925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0,8944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0,8962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0,8980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0,8997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0,9015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3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1,3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0,9032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0,9049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0,9066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0,9082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0,9099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0,9115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>
                          <a:effectLst/>
                        </a:rPr>
                        <a:t>0,9131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0,9147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0,9162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2000" u="none" strike="noStrike" dirty="0">
                          <a:effectLst/>
                        </a:rPr>
                        <a:t>0,9177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7145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1825"/>
          </a:xfrm>
        </p:spPr>
        <p:txBody>
          <a:bodyPr/>
          <a:lstStyle/>
          <a:p>
            <a:pPr algn="ctr"/>
            <a:r>
              <a:rPr lang="el-GR" dirty="0" smtClean="0"/>
              <a:t>Άσκηση 4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53791" y="1236372"/>
                <a:ext cx="11088709" cy="54864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l-GR" dirty="0"/>
                  <a:t>Από έναν κανονικό πληθυσμό λάβαμε ένα δείγμα με τιμές </a:t>
                </a:r>
                <a:r>
                  <a:rPr lang="en-US" b="1" dirty="0"/>
                  <a:t>X:   1,   2,   3</a:t>
                </a:r>
                <a:r>
                  <a:rPr lang="el-GR" dirty="0"/>
                  <a:t>. Να ελεγχθεί σε επίπεδο στατιστικής σημαντικότητας 5 % η υπόθεση </a:t>
                </a:r>
              </a:p>
              <a:p>
                <a:pPr marL="0" indent="0" algn="just">
                  <a:buNone/>
                </a:pPr>
                <a:r>
                  <a:rPr lang="el-GR" dirty="0"/>
                  <a:t>Η</a:t>
                </a:r>
                <a:r>
                  <a:rPr lang="el-GR" baseline="-25000" dirty="0"/>
                  <a:t>0</a:t>
                </a:r>
                <a:r>
                  <a:rPr lang="el-GR" dirty="0"/>
                  <a:t>:μ=0</a:t>
                </a:r>
              </a:p>
              <a:p>
                <a:pPr marL="0" indent="0" algn="just">
                  <a:buNone/>
                </a:pPr>
                <a:r>
                  <a:rPr lang="el-GR" dirty="0" smtClean="0"/>
                  <a:t>Η</a:t>
                </a:r>
                <a:r>
                  <a:rPr lang="el-GR" baseline="-25000" dirty="0" smtClean="0"/>
                  <a:t>1</a:t>
                </a:r>
                <a:r>
                  <a:rPr lang="el-GR" dirty="0" smtClean="0"/>
                  <a:t>:μ&gt;0</a:t>
                </a:r>
                <a:endParaRPr lang="el-GR" dirty="0"/>
              </a:p>
              <a:p>
                <a:pPr marL="0" indent="0" algn="just">
                  <a:buNone/>
                </a:pPr>
                <a:r>
                  <a:rPr lang="el-GR" u="sng" dirty="0" smtClean="0"/>
                  <a:t>Λύση</a:t>
                </a:r>
                <a:r>
                  <a:rPr lang="en-US" u="sng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X:   1,   2,   3</a:t>
                </a:r>
              </a:p>
              <a:p>
                <a:pPr marL="0" indent="0" algn="just">
                  <a:buNone/>
                </a:pPr>
                <a:r>
                  <a:rPr lang="el-GR" b="1" dirty="0">
                    <a:cs typeface="Times New Roman" pitchFamily="18" charset="0"/>
                  </a:rPr>
                  <a:t>Βαθμοί Ελευθερίας = </a:t>
                </a:r>
                <a:r>
                  <a:rPr lang="en-US" b="1" dirty="0">
                    <a:cs typeface="Times New Roman" pitchFamily="18" charset="0"/>
                  </a:rPr>
                  <a:t>n-1</a:t>
                </a:r>
                <a:r>
                  <a:rPr lang="el-GR" b="1" dirty="0">
                    <a:cs typeface="Times New Roman" pitchFamily="18" charset="0"/>
                  </a:rPr>
                  <a:t> </a:t>
                </a:r>
                <a:endParaRPr lang="el-GR" b="1" dirty="0"/>
              </a:p>
              <a:p>
                <a:pPr marL="0" indent="0"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Για το πρώτο δείγμα</a:t>
                </a:r>
                <a:r>
                  <a:rPr lang="en-US" dirty="0">
                    <a:solidFill>
                      <a:srgbClr val="000000"/>
                    </a:solidFill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l-GR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1+2+3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=2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l-GR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𝛸</m:t>
                                      </m:r>
                                    </m:e>
                                  </m:acc>
                                  <m:r>
                                    <a:rPr lang="el-GR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l-G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l-GR" i="1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l-G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l-GR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l-GR" i="1">
                          <a:latin typeface="Cambria Math"/>
                        </a:rPr>
                        <m:t>=1     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r>
                        <a:rPr lang="el-GR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l-GR" b="1" dirty="0"/>
              </a:p>
              <a:p>
                <a:pPr marL="0" indent="0" algn="just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3791" y="1236372"/>
                <a:ext cx="11088709" cy="5486400"/>
              </a:xfrm>
              <a:blipFill rotWithShape="0">
                <a:blip r:embed="rId2"/>
                <a:stretch>
                  <a:fillRect l="-1154" t="-1889" r="-11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1866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1368"/>
          </a:xfrm>
        </p:spPr>
        <p:txBody>
          <a:bodyPr/>
          <a:lstStyle/>
          <a:p>
            <a:pPr algn="ctr"/>
            <a:r>
              <a:rPr lang="el-GR" dirty="0" smtClean="0"/>
              <a:t>Άσκηση 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882" y="811370"/>
            <a:ext cx="11165983" cy="573109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n=3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Κατανομή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εφόσον ο πληθυσμός ακολουθεί την κανονική κατανομή       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 Μονόπλευρο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=0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&gt;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0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0,05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n-1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=t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3-1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=t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2,920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Διάστημα αποδοχής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-2,920 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έως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2,920, οπότε απορρίπτεται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βασική υπόθεση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μ=0.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511629"/>
              </p:ext>
            </p:extLst>
          </p:nvPr>
        </p:nvGraphicFramePr>
        <p:xfrm>
          <a:off x="2480147" y="4577365"/>
          <a:ext cx="9123718" cy="2280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4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7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00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Επίπεδο εμπιστοσύνης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0,800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0,900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0,950</a:t>
                      </a:r>
                      <a:endParaRPr lang="el-GR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0,980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0,990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Μονόπλευρος 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0,0250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0,0050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Δίπλευρος 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0,2000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0,1000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0,0500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0,0200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0,0100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5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Βαθμοί ελευθερίας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3,078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6,314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12,706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31,820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63,657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5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l-GR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1,886</a:t>
                      </a:r>
                      <a:endParaRPr lang="el-GR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2,920</a:t>
                      </a:r>
                      <a:endParaRPr lang="el-G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4,303</a:t>
                      </a:r>
                      <a:endParaRPr lang="el-GR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6,965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9,925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5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3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1,638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2,353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3,182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4,541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5,841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56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-1" y="0"/>
                <a:ext cx="12251267" cy="275775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  <a:defRPr/>
                </a:pP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διακύμανση της κατανομής των δειγματικών μέσων είναι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bSup>
                      <m:sSubSupPr>
                        <m:ctrlPr>
                          <a:rPr lang="el-GR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l-GR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l-GR" sz="22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acc>
                      </m:sub>
                      <m:sup>
                        <m:r>
                          <a:rPr lang="el-GR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l-GR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l-GR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40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=2,5 .</m:t>
                    </m:r>
                  </m:oMath>
                </a14:m>
                <a:endParaRPr lang="en-US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κατανομή των δειγματικών μέσων είναι</a:t>
                </a:r>
              </a:p>
              <a:p>
                <a:pPr algn="just">
                  <a:defRPr/>
                </a:pP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μια κανονική κατανομή ανεξαρτήτως της κατανομής του πληθυσμού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r>
                      <m:rPr>
                        <m:sty m:val="p"/>
                      </m:rPr>
                      <a:rPr lang="el-GR" sz="1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Ν</m:t>
                    </m:r>
                    <m:r>
                      <a:rPr lang="el-GR" sz="1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(75,  2,5)</m:t>
                    </m:r>
                  </m:oMath>
                </a14:m>
                <a:endParaRPr lang="el-GR" sz="1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defRPr/>
                </a:pP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ια μικρότερη κατανομή, καθώς η διακύμανσή της είναι μόνο 2,5 </a:t>
                </a:r>
              </a:p>
              <a:p>
                <a:pPr algn="just">
                  <a:defRPr/>
                </a:pP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όσο πιο μεγάλο το δείγμα, τόσο πιο μικρή η διακύμανση και άρα η κατανομή</a:t>
                </a:r>
              </a:p>
              <a:p>
                <a:pPr algn="just">
                  <a:defRPr/>
                </a:pP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όσο μικρότερη η κατανομή, τόσο μικρότερο και το λάθος της εκτίμησης, καθώς οποιοσδήποτε δειγματικός μέσος   και αν μας τύχει, σε μια τυχαία επιλογή δείγματος θα πέσει στην μικρή αυτή κατανομή. </a:t>
                </a:r>
              </a:p>
              <a:p>
                <a:pPr algn="just">
                  <a:defRPr/>
                </a:pP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 στόχος μου είναι να εκτιμήσω το 75, άρα μια μεγάλη κατανομή δειγματικών μέσων αυξάνει την πιθανότητα να βρεθώ σε μεγαλύτερη 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απόσταση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”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τον πραγματικό μέσο.   </a:t>
                </a:r>
                <a:endPara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0"/>
                <a:ext cx="12251267" cy="2757752"/>
              </a:xfrm>
              <a:blipFill rotWithShape="0">
                <a:blip r:embed="rId2"/>
                <a:stretch>
                  <a:fillRect l="-498" t="-1106" r="-299" b="-2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Δεξί βέλος 3"/>
          <p:cNvSpPr/>
          <p:nvPr/>
        </p:nvSpPr>
        <p:spPr>
          <a:xfrm>
            <a:off x="10744200" y="62568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41" y="2757752"/>
            <a:ext cx="11830581" cy="264636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0" y="5404115"/>
            <a:ext cx="3344333" cy="12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7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56536"/>
            <a:ext cx="10515600" cy="806350"/>
          </a:xfrm>
        </p:spPr>
        <p:txBody>
          <a:bodyPr/>
          <a:lstStyle/>
          <a:p>
            <a:pPr algn="ctr"/>
            <a:r>
              <a:rPr lang="el-GR" dirty="0" smtClean="0"/>
              <a:t>Το Κεντρικό Οριακό Θεώρημα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 μέσος της κατανομής των δειγματικών μέσων είναι ο μέσος του πληθυσμού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τυπική απόκλιση είναι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Μπορούμε να τυποποιήσουμε την μεταβλητή του δειγματικού μέσου </a:t>
            </a:r>
          </a:p>
          <a:p>
            <a:pPr marL="0" indent="0" algn="just">
              <a:buNone/>
            </a:pPr>
            <a:endParaRPr lang="el-GR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948469"/>
              </p:ext>
            </p:extLst>
          </p:nvPr>
        </p:nvGraphicFramePr>
        <p:xfrm>
          <a:off x="4258614" y="2278734"/>
          <a:ext cx="15668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Έγγραφο" r:id="rId3" imgW="1227364" imgH="607000" progId="Word.Document.12">
                  <p:embed/>
                </p:oleObj>
              </mc:Choice>
              <mc:Fallback>
                <p:oleObj name="Έγγραφο" r:id="rId3" imgW="1227364" imgH="6070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8614" y="2278734"/>
                        <a:ext cx="156686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863055"/>
              </p:ext>
            </p:extLst>
          </p:nvPr>
        </p:nvGraphicFramePr>
        <p:xfrm>
          <a:off x="2157614" y="3553786"/>
          <a:ext cx="6072188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Document" r:id="rId5" imgW="5310876" imgH="847046" progId="Word.Document.12">
                  <p:embed/>
                </p:oleObj>
              </mc:Choice>
              <mc:Fallback>
                <p:oleObj name="Document" r:id="rId5" imgW="5310876" imgH="84704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614" y="3553786"/>
                        <a:ext cx="6072188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088573"/>
              </p:ext>
            </p:extLst>
          </p:nvPr>
        </p:nvGraphicFramePr>
        <p:xfrm>
          <a:off x="3470420" y="5059832"/>
          <a:ext cx="3143250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Εξίσωση" r:id="rId7" imgW="1269720" imgH="685800" progId="Equation.3">
                  <p:embed/>
                </p:oleObj>
              </mc:Choice>
              <mc:Fallback>
                <p:oleObj name="Εξίσωση" r:id="rId7" imgW="12697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420" y="5059832"/>
                        <a:ext cx="3143250" cy="164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330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473385"/>
              </p:ext>
            </p:extLst>
          </p:nvPr>
        </p:nvGraphicFramePr>
        <p:xfrm>
          <a:off x="0" y="-357188"/>
          <a:ext cx="5129415" cy="740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r:id="rId3" imgW="4692922" imgH="11323444" progId="">
                  <p:embed/>
                </p:oleObj>
              </mc:Choice>
              <mc:Fallback>
                <p:oleObj r:id="rId3" imgW="4692922" imgH="113234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57188"/>
                        <a:ext cx="5129415" cy="74072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1 - Στρογγυλεμένο ορθογώνιο"/>
          <p:cNvSpPr/>
          <p:nvPr/>
        </p:nvSpPr>
        <p:spPr>
          <a:xfrm>
            <a:off x="1097823" y="6618"/>
            <a:ext cx="3286125" cy="500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Κανονικός Πληθυσμός 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308851"/>
              </p:ext>
            </p:extLst>
          </p:nvPr>
        </p:nvGraphicFramePr>
        <p:xfrm>
          <a:off x="5368477" y="-55563"/>
          <a:ext cx="5681595" cy="691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r:id="rId5" imgW="3972990" imgH="9358867" progId="">
                  <p:embed/>
                </p:oleObj>
              </mc:Choice>
              <mc:Fallback>
                <p:oleObj r:id="rId5" imgW="3972990" imgH="93588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477" y="-55563"/>
                        <a:ext cx="5681595" cy="6913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43 - Στρογγυλεμένο ορθογώνιο"/>
          <p:cNvSpPr/>
          <p:nvPr/>
        </p:nvSpPr>
        <p:spPr>
          <a:xfrm>
            <a:off x="6685544" y="0"/>
            <a:ext cx="3643312" cy="500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Μη Κανονικός Πληθυσμός </a:t>
            </a:r>
          </a:p>
        </p:txBody>
      </p:sp>
      <p:sp>
        <p:nvSpPr>
          <p:cNvPr id="8" name="42 - Στρογγυλεμένο ορθογώνιο"/>
          <p:cNvSpPr/>
          <p:nvPr/>
        </p:nvSpPr>
        <p:spPr>
          <a:xfrm>
            <a:off x="695459" y="1793585"/>
            <a:ext cx="4071938" cy="500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Κατανομή δειγματικών μέσων</a:t>
            </a:r>
          </a:p>
        </p:txBody>
      </p:sp>
      <p:sp>
        <p:nvSpPr>
          <p:cNvPr id="9" name="44 - Στρογγυλεμένο ορθογώνιο"/>
          <p:cNvSpPr/>
          <p:nvPr/>
        </p:nvSpPr>
        <p:spPr>
          <a:xfrm>
            <a:off x="6018056" y="1936460"/>
            <a:ext cx="4143375" cy="3571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Κατανομή δειγματικών μέσων</a:t>
            </a:r>
          </a:p>
        </p:txBody>
      </p:sp>
    </p:spTree>
    <p:extLst>
      <p:ext uri="{BB962C8B-B14F-4D97-AF65-F5344CB8AC3E}">
        <p14:creationId xmlns:p14="http://schemas.microsoft.com/office/powerpoint/2010/main" val="266199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3037"/>
          </a:xfrm>
        </p:spPr>
        <p:txBody>
          <a:bodyPr/>
          <a:lstStyle/>
          <a:p>
            <a:pPr algn="ctr"/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8034" y="1287887"/>
            <a:ext cx="11037194" cy="5125792"/>
          </a:xfrm>
        </p:spPr>
        <p:txBody>
          <a:bodyPr/>
          <a:lstStyle/>
          <a:p>
            <a:pPr algn="just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Παράδειγμα: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Έστω ότι οι τιμές των κατοικιών σε μία πόλη κατανέμονται κανονικά με μέσο 130.000 ευρώ και τυπική απόκλιση 20.000 ευρώ.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Παίρνουμε δείγμα 25 κατοικιών. Να υπολογιστεί η πιθανότητα η μέση τιμή του δείγματος να είναι μεγαλύτερη από 135.000 ευρώ.</a:t>
            </a:r>
          </a:p>
          <a:p>
            <a:pPr marL="0" indent="0">
              <a:buNone/>
            </a:pPr>
            <a:r>
              <a:rPr lang="el-GR" u="sng" dirty="0">
                <a:latin typeface="Calibri" panose="020F0502020204030204" pitchFamily="34" charset="0"/>
                <a:cs typeface="Calibri" panose="020F0502020204030204" pitchFamily="34" charset="0"/>
              </a:rPr>
              <a:t>Απάντηση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κατανομή του πληθυσμού είναι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κανονική,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επομένως και το οποιοδήποτε δείγμα θα έχει κανονική κατανομή. 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α) Το τυπικό σφάλμα του μέσου θα είναι:</a:t>
            </a:r>
          </a:p>
          <a:p>
            <a:endParaRPr lang="el-GR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452361"/>
              </p:ext>
            </p:extLst>
          </p:nvPr>
        </p:nvGraphicFramePr>
        <p:xfrm>
          <a:off x="1750566" y="5208767"/>
          <a:ext cx="7453312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Έγγραφο" r:id="rId3" imgW="7466911" imgH="1203544" progId="Word.Document.12">
                  <p:embed/>
                </p:oleObj>
              </mc:Choice>
              <mc:Fallback>
                <p:oleObj name="Έγγραφο" r:id="rId3" imgW="7466911" imgH="120354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566" y="5208767"/>
                        <a:ext cx="7453312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917945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4467</Words>
  <Application>Microsoft Office PowerPoint</Application>
  <PresentationFormat>Ευρεία οθόνη</PresentationFormat>
  <Paragraphs>624</Paragraphs>
  <Slides>58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58</vt:i4>
      </vt:variant>
    </vt:vector>
  </HeadingPairs>
  <TitlesOfParts>
    <vt:vector size="73" baseType="lpstr">
      <vt:lpstr>Arial</vt:lpstr>
      <vt:lpstr>Arial Unicode MS</vt:lpstr>
      <vt:lpstr>Calibri</vt:lpstr>
      <vt:lpstr>Calibri Light</vt:lpstr>
      <vt:lpstr>Cambria Math</vt:lpstr>
      <vt:lpstr>Courier New</vt:lpstr>
      <vt:lpstr>Symbol</vt:lpstr>
      <vt:lpstr>Tahoma</vt:lpstr>
      <vt:lpstr>Times New Roman</vt:lpstr>
      <vt:lpstr>Wingdings</vt:lpstr>
      <vt:lpstr>Θέμα του Office</vt:lpstr>
      <vt:lpstr>Έγγραφο</vt:lpstr>
      <vt:lpstr>Document</vt:lpstr>
      <vt:lpstr>Εξίσωση</vt:lpstr>
      <vt:lpstr>Worksheet</vt:lpstr>
      <vt:lpstr>Διάστημα Εμπιστοσύνης και Έλεγχοι Υποθέσεων</vt:lpstr>
      <vt:lpstr>Στατιστική Επαγωγή</vt:lpstr>
      <vt:lpstr>Στατιστική Επαγωγή</vt:lpstr>
      <vt:lpstr>Το Κεντρικό Οριακό Θεώρημα</vt:lpstr>
      <vt:lpstr>Το Κεντρικό Οριακό Θεώρημα</vt:lpstr>
      <vt:lpstr>Παρουσίαση του PowerPoint</vt:lpstr>
      <vt:lpstr>Το Κεντρικό Οριακό Θεώρημα</vt:lpstr>
      <vt:lpstr>Παρουσίαση του PowerPoint</vt:lpstr>
      <vt:lpstr>Παράδειγμα</vt:lpstr>
      <vt:lpstr>Παράδειγμα</vt:lpstr>
      <vt:lpstr>Διάστημα Εμπιστοσύνης</vt:lpstr>
      <vt:lpstr>Διάστημα Εμπιστοσύνης</vt:lpstr>
      <vt:lpstr>Διάστημα Εμπιστοσύνης</vt:lpstr>
      <vt:lpstr>Διάστημα Εμπιστοσύνης</vt:lpstr>
      <vt:lpstr>Διάστημα Εμπιστοσύνης</vt:lpstr>
      <vt:lpstr>Διάστημα Εμπιστοσύνης</vt:lpstr>
      <vt:lpstr>Διάστημα Εμπιστοσύνης</vt:lpstr>
      <vt:lpstr>Διάστημα Εμπιστοσύνης</vt:lpstr>
      <vt:lpstr>Διάστημα Εμπιστοσύνης</vt:lpstr>
      <vt:lpstr>Διάστημα Εμπιστοσύνης</vt:lpstr>
      <vt:lpstr>Διάστημα Εμπιστοσύνης Μέσου</vt:lpstr>
      <vt:lpstr>Διάστημα Εμπιστοσύνης Μέσου</vt:lpstr>
      <vt:lpstr>Παράδειγμα</vt:lpstr>
      <vt:lpstr>Λύση</vt:lpstr>
      <vt:lpstr>Λύση</vt:lpstr>
      <vt:lpstr>Παράδειγμα</vt:lpstr>
      <vt:lpstr>Λύση</vt:lpstr>
      <vt:lpstr>Λύση </vt:lpstr>
      <vt:lpstr>Λύση </vt:lpstr>
      <vt:lpstr>Διάστημα Εμπιστοσύνης Μέσου</vt:lpstr>
      <vt:lpstr>Διάστημα Εμπιστοσύνης Μέσου</vt:lpstr>
      <vt:lpstr>Διάστημα Εμπιστοσύνης Μέσου</vt:lpstr>
      <vt:lpstr>Διάστημα Εμπιστοσύνης Μέσου</vt:lpstr>
      <vt:lpstr>Διάστημα Εμπιστοσύνης Μέσου</vt:lpstr>
      <vt:lpstr>Διάστημα Εμπιστοσύνης Μέσου</vt:lpstr>
      <vt:lpstr>Παρουσίαση του PowerPoint</vt:lpstr>
      <vt:lpstr>Έλεγχος Υποθέσεων</vt:lpstr>
      <vt:lpstr>Έλεγχοι Στατιστικών Υποθέσεων</vt:lpstr>
      <vt:lpstr>Έλεγχοι Στατιστικών Υποθέσεων</vt:lpstr>
      <vt:lpstr>Έλεγχοι Στατιστικών Υποθέσεων</vt:lpstr>
      <vt:lpstr>Έλεγχοι Στατιστικών Υποθέσεων</vt:lpstr>
      <vt:lpstr>Έλεγχοι Στατιστικών Υποθέσεων</vt:lpstr>
      <vt:lpstr>Διαδικασία Ελέγχου μιας Στατιστικής Υποθέσεως</vt:lpstr>
      <vt:lpstr>Διαδικασία Ελέγχου μιας Στατιστικής Υποθέσεως</vt:lpstr>
      <vt:lpstr>Διαδικασία Ελέγχου μιας Στατιστικής Υποθέσεως</vt:lpstr>
      <vt:lpstr>Διαδικασία Ελέγχου μιας Στατιστικής Υποθέσεως</vt:lpstr>
      <vt:lpstr>Διαδικασία Ελέγχου μιας Στατιστικής Υποθέσεως</vt:lpstr>
      <vt:lpstr>Διαδικασία Ελέγχου μιας Στατιστικής Υποθέσεως</vt:lpstr>
      <vt:lpstr>Διαδικασία Ελέγχου μιας Στατιστικής Υποθέσεως</vt:lpstr>
      <vt:lpstr>Διαδικασία Ελέγχου μιας Στατιστικής Υποθέσεως</vt:lpstr>
      <vt:lpstr>Άσκηση 1</vt:lpstr>
      <vt:lpstr>Άσκηση 1</vt:lpstr>
      <vt:lpstr>Άσκηση 2</vt:lpstr>
      <vt:lpstr>Άσκηση 2</vt:lpstr>
      <vt:lpstr>Άσκηση 3</vt:lpstr>
      <vt:lpstr>Άσκηση 3</vt:lpstr>
      <vt:lpstr>Άσκηση 4</vt:lpstr>
      <vt:lpstr>Άσκηση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Λογαριασμός Microsoft</dc:creator>
  <cp:lastModifiedBy>userPC</cp:lastModifiedBy>
  <cp:revision>70</cp:revision>
  <dcterms:created xsi:type="dcterms:W3CDTF">2022-10-10T10:51:14Z</dcterms:created>
  <dcterms:modified xsi:type="dcterms:W3CDTF">2023-10-21T12:47:08Z</dcterms:modified>
</cp:coreProperties>
</file>