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82149-666A-49DD-8F3E-C32F8C0F3452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A7980-FF14-4223-AD2C-7FE34874490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Οργανώσεις και Ηγεσία ως πεδία θεωρίας και έρευνας στις Κοινωνικές Επιστήμες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Αναστοχασμός</a:t>
            </a:r>
            <a:r>
              <a:rPr lang="el-GR" dirty="0" smtClean="0"/>
              <a:t> και </a:t>
            </a:r>
            <a:r>
              <a:rPr lang="el-GR" dirty="0" err="1" smtClean="0"/>
              <a:t>Ανακλαστικότητα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 </a:t>
            </a:r>
            <a:r>
              <a:rPr lang="el-GR" dirty="0" err="1" smtClean="0"/>
              <a:t>αναστοχασμός</a:t>
            </a:r>
            <a:r>
              <a:rPr lang="el-GR" dirty="0" smtClean="0"/>
              <a:t> (</a:t>
            </a:r>
            <a:r>
              <a:rPr lang="en-US" dirty="0" smtClean="0"/>
              <a:t>reflection) </a:t>
            </a:r>
            <a:r>
              <a:rPr lang="el-GR" dirty="0" smtClean="0"/>
              <a:t>στο πλαίσιο της θεωρίας, της έρευνας και της πράξης</a:t>
            </a:r>
          </a:p>
          <a:p>
            <a:pPr lvl="1"/>
            <a:r>
              <a:rPr lang="el-GR" dirty="0" smtClean="0"/>
              <a:t>Το σκεπτικό της εκπαίδευσης των επαγγελματιών/εκπαιδευτικών ως στοχαζόμενων (</a:t>
            </a:r>
            <a:r>
              <a:rPr lang="en-US" dirty="0" smtClean="0"/>
              <a:t>reflective practitioners) (</a:t>
            </a:r>
            <a:r>
              <a:rPr lang="en-US" dirty="0" err="1" smtClean="0"/>
              <a:t>Schön</a:t>
            </a:r>
            <a:r>
              <a:rPr lang="en-US" dirty="0" smtClean="0"/>
              <a:t>, 1983, </a:t>
            </a:r>
            <a:r>
              <a:rPr lang="en-US" dirty="0" err="1" smtClean="0"/>
              <a:t>Zeichner</a:t>
            </a:r>
            <a:r>
              <a:rPr lang="en-US" dirty="0" smtClean="0"/>
              <a:t> &amp; Liston, 1989)</a:t>
            </a:r>
          </a:p>
          <a:p>
            <a:pPr lvl="1"/>
            <a:r>
              <a:rPr lang="el-GR" dirty="0" smtClean="0"/>
              <a:t>Ο κριτικός </a:t>
            </a:r>
            <a:r>
              <a:rPr lang="el-GR" dirty="0" err="1" smtClean="0"/>
              <a:t>αναστοχασμός</a:t>
            </a:r>
            <a:r>
              <a:rPr lang="en-US" dirty="0" smtClean="0"/>
              <a:t> (Gunter, 2001)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err="1" smtClean="0"/>
              <a:t>ανακλαστικότητα</a:t>
            </a:r>
            <a:r>
              <a:rPr lang="el-GR" dirty="0" smtClean="0"/>
              <a:t> (</a:t>
            </a:r>
            <a:r>
              <a:rPr lang="en-US" dirty="0" smtClean="0"/>
              <a:t>reflexivity) </a:t>
            </a:r>
            <a:r>
              <a:rPr lang="el-GR" dirty="0" smtClean="0"/>
              <a:t>ως επιστημολογική παραδοχή στο πλαίσιο του κοινωνικού </a:t>
            </a:r>
            <a:r>
              <a:rPr lang="el-GR" dirty="0" err="1" smtClean="0"/>
              <a:t>κονστρουξιονισμού</a:t>
            </a:r>
            <a:endParaRPr lang="el-GR" dirty="0" smtClean="0"/>
          </a:p>
          <a:p>
            <a:pPr lvl="1"/>
            <a:r>
              <a:rPr lang="el-GR" dirty="0" smtClean="0"/>
              <a:t>Οι επιστήμες κατασκευάζουν τα αντικείμενα που μελετούν</a:t>
            </a:r>
            <a:r>
              <a:rPr lang="en-US" dirty="0" smtClean="0"/>
              <a:t> (</a:t>
            </a:r>
            <a:r>
              <a:rPr lang="en-US" dirty="0" err="1" smtClean="0"/>
              <a:t>Astley</a:t>
            </a:r>
            <a:r>
              <a:rPr lang="en-US" dirty="0" smtClean="0"/>
              <a:t>, 1985)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Θεωρητική και μεθοδολογική ποικιλομορφία της μελέτης της οργάνωσης και της ηγεσίας στις Κοινωνικές Επιστήμες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525963"/>
          </a:xfrm>
        </p:spPr>
        <p:txBody>
          <a:bodyPr/>
          <a:lstStyle/>
          <a:p>
            <a:r>
              <a:rPr lang="el-GR" sz="2800" dirty="0" smtClean="0"/>
              <a:t>Η οπτική των επιστημολογικών προτύπων στην ιστορία της επιστήμης (</a:t>
            </a:r>
            <a:r>
              <a:rPr lang="en-US" sz="2800" dirty="0" smtClean="0"/>
              <a:t>epistemological paradigms, Kuhn, 1962, </a:t>
            </a:r>
            <a:r>
              <a:rPr lang="en-US" sz="2800" i="1" dirty="0" smtClean="0"/>
              <a:t>The structure of scientific revolutions</a:t>
            </a:r>
            <a:r>
              <a:rPr lang="en-US" sz="2800" dirty="0" smtClean="0"/>
              <a:t>)</a:t>
            </a:r>
          </a:p>
          <a:p>
            <a:r>
              <a:rPr lang="el-GR" sz="2800" dirty="0" smtClean="0"/>
              <a:t>Η οπτική των επιστημολογικών προτύπων στις </a:t>
            </a:r>
            <a:r>
              <a:rPr lang="el-GR" sz="2800" dirty="0" err="1" smtClean="0"/>
              <a:t>Οργανωσιακές</a:t>
            </a:r>
            <a:r>
              <a:rPr lang="el-GR" sz="2800" dirty="0" smtClean="0"/>
              <a:t> Σπουδές</a:t>
            </a:r>
          </a:p>
          <a:p>
            <a:pPr lvl="1"/>
            <a:r>
              <a:rPr lang="el-GR" dirty="0" smtClean="0"/>
              <a:t>Τα επιστημολογικά πρότυπα ως μεταφορές (</a:t>
            </a:r>
            <a:r>
              <a:rPr lang="en-US" dirty="0" smtClean="0"/>
              <a:t>Burrell &amp; Morgan, 1979, Morgan, 1986 - Foster, 1986, </a:t>
            </a:r>
            <a:r>
              <a:rPr lang="en-US" i="1" dirty="0" smtClean="0"/>
              <a:t>Paradigms and promises: New approaches to educational administration</a:t>
            </a:r>
            <a:r>
              <a:rPr lang="en-US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Οι </a:t>
            </a:r>
            <a:r>
              <a:rPr lang="el-GR" dirty="0" err="1" smtClean="0"/>
              <a:t>οργανωσιακές</a:t>
            </a:r>
            <a:r>
              <a:rPr lang="el-GR" dirty="0" smtClean="0"/>
              <a:t> θεωρίες ως μεταφορές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(</a:t>
            </a:r>
            <a:r>
              <a:rPr lang="en-US" dirty="0" smtClean="0"/>
              <a:t>Morgan, 1986, 1996, 2006)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l-GR" dirty="0" smtClean="0"/>
              <a:t>Η μεταφορά</a:t>
            </a:r>
          </a:p>
          <a:p>
            <a:pPr lvl="1"/>
            <a:r>
              <a:rPr lang="el-GR" dirty="0" smtClean="0"/>
              <a:t>ως «σημείο θέασης» των οργανώσεων</a:t>
            </a:r>
          </a:p>
          <a:p>
            <a:pPr lvl="1"/>
            <a:r>
              <a:rPr lang="el-GR" dirty="0" smtClean="0"/>
              <a:t>ως «εργαλείο» για την κατανόηση των οργανώσεων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αναστοχασμό</a:t>
            </a:r>
            <a:endParaRPr lang="el-GR" dirty="0" smtClean="0"/>
          </a:p>
          <a:p>
            <a:pPr lvl="1"/>
            <a:r>
              <a:rPr lang="el-GR" dirty="0" smtClean="0"/>
              <a:t>ως προσανατολισμός για δράση</a:t>
            </a:r>
          </a:p>
          <a:p>
            <a:r>
              <a:rPr lang="el-GR" dirty="0" smtClean="0"/>
              <a:t>Κάθε θεωρία είναι:</a:t>
            </a:r>
          </a:p>
          <a:p>
            <a:pPr lvl="1"/>
            <a:r>
              <a:rPr lang="el-GR" dirty="0" smtClean="0"/>
              <a:t>επιλεκτική</a:t>
            </a:r>
          </a:p>
          <a:p>
            <a:pPr lvl="1"/>
            <a:r>
              <a:rPr lang="el-GR" dirty="0" smtClean="0"/>
              <a:t>«προκατειλημμένη»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Συνέπειες της πλουραλιστικής/</a:t>
            </a:r>
            <a:r>
              <a:rPr lang="el-GR" dirty="0" err="1" smtClean="0"/>
              <a:t>κονστρουξιονιστικής</a:t>
            </a:r>
            <a:r>
              <a:rPr lang="el-GR" dirty="0" smtClean="0"/>
              <a:t> επιστημολογικής στροφής στην έρευνα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Από την επικέντρωση στη μελέτη της αποτελεσματικής συμπεριφοράς με σκοπό την ανακάλυψη σχέσεων αιτίας-αποτελέσματος στη μελέτη των ίδιων των διαδικασιών της </a:t>
            </a:r>
            <a:r>
              <a:rPr lang="el-GR" dirty="0" err="1" smtClean="0"/>
              <a:t>οργανωσιακής</a:t>
            </a:r>
            <a:r>
              <a:rPr lang="el-GR" dirty="0" smtClean="0"/>
              <a:t> ζωής και τη </a:t>
            </a:r>
            <a:r>
              <a:rPr lang="el-GR" dirty="0" err="1" smtClean="0"/>
              <a:t>νοηματοδότησή</a:t>
            </a:r>
            <a:r>
              <a:rPr lang="el-GR" dirty="0" smtClean="0"/>
              <a:t> τους από τα ίδια </a:t>
            </a:r>
            <a:r>
              <a:rPr lang="el-GR" smtClean="0"/>
              <a:t>τα μέλη τους</a:t>
            </a:r>
            <a:endParaRPr lang="el-GR" dirty="0" smtClean="0"/>
          </a:p>
          <a:p>
            <a:r>
              <a:rPr lang="el-GR" dirty="0" smtClean="0"/>
              <a:t>Καθιέρωση ποιοτικών μεθόδων έρευνας</a:t>
            </a:r>
            <a:r>
              <a:rPr lang="en-US" dirty="0" smtClean="0"/>
              <a:t> (</a:t>
            </a:r>
            <a:r>
              <a:rPr lang="el-GR" dirty="0" smtClean="0"/>
              <a:t>π.χ. εθνογραφία)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Ζητήματα που προκύπτουν σε σχέση με τη μελέτη της οργάνωσης-διοίκησης της εκπαίδευσης και της εκπαιδευτικής ηγεσίας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4525963"/>
          </a:xfrm>
        </p:spPr>
        <p:txBody>
          <a:bodyPr/>
          <a:lstStyle/>
          <a:p>
            <a:r>
              <a:rPr lang="el-GR" dirty="0" err="1" smtClean="0"/>
              <a:t>Αναστοχασμός</a:t>
            </a:r>
            <a:r>
              <a:rPr lang="el-GR" dirty="0" smtClean="0"/>
              <a:t> σε σχέση με:</a:t>
            </a:r>
          </a:p>
          <a:p>
            <a:pPr lvl="1"/>
            <a:r>
              <a:rPr lang="el-GR" dirty="0"/>
              <a:t>τ</a:t>
            </a:r>
            <a:r>
              <a:rPr lang="el-GR" dirty="0" smtClean="0"/>
              <a:t>η χρήση της </a:t>
            </a:r>
            <a:r>
              <a:rPr lang="el-GR" dirty="0" err="1" smtClean="0"/>
              <a:t>οργανωσιακής</a:t>
            </a:r>
            <a:r>
              <a:rPr lang="el-GR" dirty="0" smtClean="0"/>
              <a:t> γνώσης που παράχθηκε στο πλαίσιο της μελέτης των επιχειρήσεων, ιδιαίτερα σε σχέση με το παραδοσιακό ενδιαφέρον για την αποτελεσματικότητα</a:t>
            </a:r>
          </a:p>
          <a:p>
            <a:pPr lvl="1"/>
            <a:r>
              <a:rPr lang="el-GR" dirty="0" smtClean="0"/>
              <a:t>την πολιτισμική προέλευση της </a:t>
            </a:r>
            <a:r>
              <a:rPr lang="el-GR" dirty="0" err="1" smtClean="0"/>
              <a:t>οργανωσιακής</a:t>
            </a:r>
            <a:r>
              <a:rPr lang="el-GR" dirty="0" smtClean="0"/>
              <a:t> γνώσης</a:t>
            </a:r>
          </a:p>
          <a:p>
            <a:pPr lvl="1"/>
            <a:r>
              <a:rPr lang="el-GR" dirty="0" smtClean="0"/>
              <a:t>τη θεσμική προέλευση της </a:t>
            </a:r>
            <a:r>
              <a:rPr lang="el-GR" dirty="0" err="1" smtClean="0"/>
              <a:t>οργανωσιακής</a:t>
            </a:r>
            <a:r>
              <a:rPr lang="el-GR" dirty="0" smtClean="0"/>
              <a:t> γνώσης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περιοδικά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Human Relations</a:t>
            </a:r>
          </a:p>
          <a:p>
            <a:r>
              <a:rPr lang="en-US" i="1" dirty="0" smtClean="0"/>
              <a:t>Leadership</a:t>
            </a:r>
          </a:p>
          <a:p>
            <a:r>
              <a:rPr lang="en-US" i="1" dirty="0" smtClean="0"/>
              <a:t>Leadership Quarterly</a:t>
            </a:r>
          </a:p>
          <a:p>
            <a:r>
              <a:rPr lang="en-US" i="1" dirty="0" smtClean="0"/>
              <a:t>Organization</a:t>
            </a:r>
          </a:p>
          <a:p>
            <a:r>
              <a:rPr lang="en-US" i="1" dirty="0" smtClean="0"/>
              <a:t>Organization Studies</a:t>
            </a:r>
          </a:p>
          <a:p>
            <a:endParaRPr lang="en-US" dirty="0"/>
          </a:p>
          <a:p>
            <a:r>
              <a:rPr lang="en-US" i="1" dirty="0" smtClean="0"/>
              <a:t>Educational Administration Quarterly</a:t>
            </a:r>
          </a:p>
          <a:p>
            <a:r>
              <a:rPr lang="en-US" i="1" dirty="0" smtClean="0"/>
              <a:t>International Journal of Leadership in Education</a:t>
            </a:r>
            <a:endParaRPr lang="el-GR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Περιοδικά </a:t>
            </a:r>
            <a:r>
              <a:rPr lang="el-GR" dirty="0" err="1" smtClean="0"/>
              <a:t>Ο</a:t>
            </a:r>
            <a:r>
              <a:rPr lang="el-GR" dirty="0" err="1" smtClean="0"/>
              <a:t>ργανωσιακής</a:t>
            </a:r>
            <a:r>
              <a:rPr lang="el-GR" dirty="0" smtClean="0"/>
              <a:t> Ψυχολογίας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Annual Review of </a:t>
            </a:r>
            <a:r>
              <a:rPr lang="en-US" smtClean="0"/>
              <a:t>Organizational Psychology </a:t>
            </a:r>
            <a:r>
              <a:rPr lang="en-US" dirty="0" smtClean="0"/>
              <a:t>and </a:t>
            </a:r>
            <a:r>
              <a:rPr lang="en-US" dirty="0" smtClean="0"/>
              <a:t>O</a:t>
            </a:r>
            <a:r>
              <a:rPr lang="en-US" dirty="0" smtClean="0"/>
              <a:t>rganizational Behavior</a:t>
            </a:r>
          </a:p>
          <a:p>
            <a:r>
              <a:rPr lang="en-US" dirty="0" smtClean="0"/>
              <a:t>European Work and Organizational Psychology</a:t>
            </a:r>
          </a:p>
          <a:p>
            <a:r>
              <a:rPr lang="en-US" dirty="0" smtClean="0"/>
              <a:t>Industrial and Organizational  Psychology</a:t>
            </a:r>
          </a:p>
          <a:p>
            <a:r>
              <a:rPr lang="en-US" dirty="0" smtClean="0"/>
              <a:t>Journal of Occupational and Organizational Psychology</a:t>
            </a:r>
          </a:p>
          <a:p>
            <a:r>
              <a:rPr lang="en-US" dirty="0" smtClean="0"/>
              <a:t>Journal of Organizational Behavior</a:t>
            </a:r>
          </a:p>
          <a:p>
            <a:r>
              <a:rPr lang="en-US" dirty="0" smtClean="0"/>
              <a:t>Journal of Organizational Behavior Management</a:t>
            </a:r>
          </a:p>
          <a:p>
            <a:r>
              <a:rPr lang="en-US" dirty="0" smtClean="0"/>
              <a:t>Organizational Psychology Review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Βασικό εισαγωγικό βιβλίο για τη διοίκηση </a:t>
            </a:r>
            <a:r>
              <a:rPr lang="el-GR" smtClean="0"/>
              <a:t>της εκπαίδευσης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Hoy &amp; </a:t>
            </a:r>
            <a:r>
              <a:rPr lang="en-US" dirty="0" err="1" smtClean="0"/>
              <a:t>Miskell</a:t>
            </a:r>
            <a:r>
              <a:rPr lang="en-US" dirty="0" smtClean="0"/>
              <a:t>, 2013, </a:t>
            </a:r>
            <a:r>
              <a:rPr lang="en-US" i="1" dirty="0" smtClean="0"/>
              <a:t>Educational administration: Theory, research and practice</a:t>
            </a:r>
            <a:endParaRPr lang="el-GR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382</Words>
  <Application>Microsoft Office PowerPoint</Application>
  <PresentationFormat>Προβολή στην οθόνη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Οργανώσεις και Ηγεσία ως πεδία θεωρίας και έρευνας στις Κοινωνικές Επιστήμες</vt:lpstr>
      <vt:lpstr>Αναστοχασμός και Ανακλαστικότητα</vt:lpstr>
      <vt:lpstr>Θεωρητική και μεθοδολογική ποικιλομορφία της μελέτης της οργάνωσης και της ηγεσίας στις Κοινωνικές Επιστήμες</vt:lpstr>
      <vt:lpstr>Οι οργανωσιακές θεωρίες ως μεταφορές (Morgan, 1986, 1996, 2006)</vt:lpstr>
      <vt:lpstr>Συνέπειες της πλουραλιστικής/κονστρουξιονιστικής επιστημολογικής στροφής στην έρευνα</vt:lpstr>
      <vt:lpstr>Ζητήματα που προκύπτουν σε σχέση με τη μελέτη της οργάνωσης-διοίκησης της εκπαίδευσης και της εκπαιδευτικής ηγεσίας</vt:lpstr>
      <vt:lpstr>Βασικά περιοδικά</vt:lpstr>
      <vt:lpstr>Περιοδικά Οργανωσιακής Ψυχολογίας</vt:lpstr>
      <vt:lpstr>Βασικό εισαγωγικό βιβλίο για τη διοίκηση της εκπαίδευσης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thalia konst</dc:creator>
  <cp:lastModifiedBy>thalia konst</cp:lastModifiedBy>
  <cp:revision>40</cp:revision>
  <dcterms:created xsi:type="dcterms:W3CDTF">2021-03-05T12:51:05Z</dcterms:created>
  <dcterms:modified xsi:type="dcterms:W3CDTF">2023-03-05T12:54:24Z</dcterms:modified>
</cp:coreProperties>
</file>