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4"/>
  </p:notesMasterIdLst>
  <p:sldIdLst>
    <p:sldId id="256" r:id="rId2"/>
    <p:sldId id="257" r:id="rId3"/>
    <p:sldId id="269" r:id="rId4"/>
    <p:sldId id="258" r:id="rId5"/>
    <p:sldId id="270" r:id="rId6"/>
    <p:sldId id="271" r:id="rId7"/>
    <p:sldId id="272" r:id="rId8"/>
    <p:sldId id="273" r:id="rId9"/>
    <p:sldId id="274" r:id="rId10"/>
    <p:sldId id="275" r:id="rId11"/>
    <p:sldId id="276" r:id="rId12"/>
    <p:sldId id="277" r:id="rId13"/>
    <p:sldId id="278" r:id="rId14"/>
    <p:sldId id="279" r:id="rId15"/>
    <p:sldId id="280" r:id="rId16"/>
    <p:sldId id="281" r:id="rId17"/>
    <p:sldId id="295" r:id="rId18"/>
    <p:sldId id="282" r:id="rId19"/>
    <p:sldId id="283" r:id="rId20"/>
    <p:sldId id="284" r:id="rId21"/>
    <p:sldId id="285" r:id="rId22"/>
    <p:sldId id="315" r:id="rId23"/>
    <p:sldId id="316" r:id="rId24"/>
    <p:sldId id="286" r:id="rId25"/>
    <p:sldId id="287" r:id="rId26"/>
    <p:sldId id="288" r:id="rId27"/>
    <p:sldId id="289" r:id="rId28"/>
    <p:sldId id="290" r:id="rId29"/>
    <p:sldId id="292" r:id="rId30"/>
    <p:sldId id="314" r:id="rId31"/>
    <p:sldId id="268" r:id="rId32"/>
    <p:sldId id="313" r:id="rId33"/>
    <p:sldId id="310" r:id="rId34"/>
    <p:sldId id="311" r:id="rId35"/>
    <p:sldId id="312" r:id="rId36"/>
    <p:sldId id="294" r:id="rId37"/>
    <p:sldId id="293" r:id="rId38"/>
    <p:sldId id="296" r:id="rId39"/>
    <p:sldId id="297" r:id="rId40"/>
    <p:sldId id="298" r:id="rId41"/>
    <p:sldId id="299" r:id="rId42"/>
    <p:sldId id="300" r:id="rId43"/>
    <p:sldId id="301" r:id="rId44"/>
    <p:sldId id="302" r:id="rId45"/>
    <p:sldId id="303" r:id="rId46"/>
    <p:sldId id="291" r:id="rId47"/>
    <p:sldId id="304" r:id="rId48"/>
    <p:sldId id="305" r:id="rId49"/>
    <p:sldId id="306" r:id="rId50"/>
    <p:sldId id="308" r:id="rId51"/>
    <p:sldId id="309" r:id="rId52"/>
    <p:sldId id="307" r:id="rId53"/>
    <p:sldId id="259" r:id="rId54"/>
    <p:sldId id="260" r:id="rId55"/>
    <p:sldId id="261" r:id="rId56"/>
    <p:sldId id="262" r:id="rId57"/>
    <p:sldId id="263" r:id="rId58"/>
    <p:sldId id="264" r:id="rId59"/>
    <p:sldId id="265" r:id="rId60"/>
    <p:sldId id="266" r:id="rId61"/>
    <p:sldId id="267" r:id="rId62"/>
    <p:sldId id="317" r:id="rId63"/>
  </p:sldIdLst>
  <p:sldSz cx="12192000" cy="6858000"/>
  <p:notesSz cx="6858000"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28F"/>
    <a:srgbClr val="AE5A21"/>
    <a:srgbClr val="A22323"/>
    <a:srgbClr val="EE82EE"/>
    <a:srgbClr val="CA8A8A"/>
    <a:srgbClr val="1313FF"/>
    <a:srgbClr val="479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p:cViewPr varScale="1">
        <p:scale>
          <a:sx n="110" d="100"/>
          <a:sy n="110" d="100"/>
        </p:scale>
        <p:origin x="234" y="108"/>
      </p:cViewPr>
      <p:guideLst/>
    </p:cSldViewPr>
  </p:slideViewPr>
  <p:notesTextViewPr>
    <p:cViewPr>
      <p:scale>
        <a:sx n="1" d="1"/>
        <a:sy n="1" d="1"/>
      </p:scale>
      <p:origin x="0" y="0"/>
    </p:cViewPr>
  </p:notesTextViewPr>
  <p:sorterViewPr>
    <p:cViewPr>
      <p:scale>
        <a:sx n="100" d="100"/>
        <a:sy n="100" d="100"/>
      </p:scale>
      <p:origin x="0" y="-76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D57599FE-F8EB-4EEC-AF22-6304FEA8D88B}" type="datetimeFigureOut">
              <a:rPr lang="el-GR" smtClean="0"/>
              <a:t>28/11/2023</a:t>
            </a:fld>
            <a:endParaRPr lang="el-GR"/>
          </a:p>
        </p:txBody>
      </p:sp>
      <p:sp>
        <p:nvSpPr>
          <p:cNvPr id="4" name="Θέση εικόνας διαφάνειας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48D03D71-3710-4AE5-B9DF-3CABEAC14F80}" type="slidenum">
              <a:rPr lang="el-GR" smtClean="0"/>
              <a:t>‹#›</a:t>
            </a:fld>
            <a:endParaRPr lang="el-GR"/>
          </a:p>
        </p:txBody>
      </p:sp>
    </p:spTree>
    <p:extLst>
      <p:ext uri="{BB962C8B-B14F-4D97-AF65-F5344CB8AC3E}">
        <p14:creationId xmlns:p14="http://schemas.microsoft.com/office/powerpoint/2010/main" val="33918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a:t>
            </a:fld>
            <a:endParaRPr lang="el-GR"/>
          </a:p>
        </p:txBody>
      </p:sp>
    </p:spTree>
    <p:extLst>
      <p:ext uri="{BB962C8B-B14F-4D97-AF65-F5344CB8AC3E}">
        <p14:creationId xmlns:p14="http://schemas.microsoft.com/office/powerpoint/2010/main" val="1517527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79354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5467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1041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3944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961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1235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0500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4318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0559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solidFill>
                  <a:schemeClr val="accent2">
                    <a:lumMod val="60000"/>
                    <a:lumOff val="40000"/>
                  </a:schemeClr>
                </a:solidFill>
              </a:defRPr>
            </a:lvl1pPr>
          </a:lstStyle>
          <a:p>
            <a:r>
              <a:rPr lang="el-GR" dirty="0"/>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4600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3434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1417F3EC-D847-497D-AFA3-CB7664EFBF59}"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37017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20000" y="2505075"/>
            <a:ext cx="5025216"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6" name="Content Placeholder 5"/>
          <p:cNvSpPr>
            <a:spLocks noGrp="1"/>
          </p:cNvSpPr>
          <p:nvPr>
            <p:ph sz="quarter" idx="4"/>
          </p:nvPr>
        </p:nvSpPr>
        <p:spPr>
          <a:xfrm>
            <a:off x="6319840" y="2505075"/>
            <a:ext cx="503554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86727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1417F3EC-D847-497D-AFA3-CB7664EFBF59}"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66875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17F3EC-D847-497D-AFA3-CB7664EFBF59}"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0259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2919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50513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417F3EC-D847-497D-AFA3-CB7664EFBF59}" type="datetimeFigureOut">
              <a:rPr lang="en-US" smtClean="0"/>
              <a:t>11/28/2023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0911821-57A4-4420-95F2-2AE7D8526F8E}" type="slidenum">
              <a:rPr lang="en-US" smtClean="0"/>
              <a:t>‹#›</a:t>
            </a:fld>
            <a:endParaRPr lang="en-US"/>
          </a:p>
        </p:txBody>
      </p:sp>
      <p:pic>
        <p:nvPicPr>
          <p:cNvPr id="7170" name="Picture 2">
            <a:extLst>
              <a:ext uri="{FF2B5EF4-FFF2-40B4-BE49-F238E27FC236}">
                <a16:creationId xmlns:a16="http://schemas.microsoft.com/office/drawing/2014/main" id="{DB47B6E8-9CC0-0AC6-7D26-BA6582234CA1}"/>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27821" y="6106958"/>
            <a:ext cx="3539612" cy="612058"/>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a:extLst>
              <a:ext uri="{FF2B5EF4-FFF2-40B4-BE49-F238E27FC236}">
                <a16:creationId xmlns:a16="http://schemas.microsoft.com/office/drawing/2014/main" id="{1C4CFE76-B533-5EEF-16D2-DB99BF77E800}"/>
              </a:ext>
            </a:extLst>
          </p:cNvPr>
          <p:cNvPicPr>
            <a:picLocks noChangeAspect="1"/>
          </p:cNvPicPr>
          <p:nvPr userDrawn="1"/>
        </p:nvPicPr>
        <p:blipFill>
          <a:blip r:embed="rId21"/>
          <a:stretch>
            <a:fillRect/>
          </a:stretch>
        </p:blipFill>
        <p:spPr>
          <a:xfrm>
            <a:off x="11344780" y="6038491"/>
            <a:ext cx="714578" cy="715249"/>
          </a:xfrm>
          <a:prstGeom prst="rect">
            <a:avLst/>
          </a:prstGeom>
        </p:spPr>
      </p:pic>
      <p:sp>
        <p:nvSpPr>
          <p:cNvPr id="8" name="TextBox 7">
            <a:extLst>
              <a:ext uri="{FF2B5EF4-FFF2-40B4-BE49-F238E27FC236}">
                <a16:creationId xmlns:a16="http://schemas.microsoft.com/office/drawing/2014/main" id="{3A9C649C-FD68-00E0-7341-E03289EA504C}"/>
              </a:ext>
            </a:extLst>
          </p:cNvPr>
          <p:cNvSpPr txBox="1"/>
          <p:nvPr userDrawn="1"/>
        </p:nvSpPr>
        <p:spPr>
          <a:xfrm>
            <a:off x="7254801" y="6122737"/>
            <a:ext cx="4088921" cy="646331"/>
          </a:xfrm>
          <a:prstGeom prst="rect">
            <a:avLst/>
          </a:prstGeom>
          <a:noFill/>
        </p:spPr>
        <p:txBody>
          <a:bodyPr wrap="square" rtlCol="0">
            <a:spAutoFit/>
          </a:bodyPr>
          <a:lstStyle/>
          <a:p>
            <a:pPr algn="r"/>
            <a:r>
              <a:rPr lang="el-GR" b="1" dirty="0">
                <a:solidFill>
                  <a:srgbClr val="686566"/>
                </a:solidFill>
                <a:latin typeface="Cera Pro" panose="00000400000000000000" pitchFamily="2" charset="0"/>
              </a:rPr>
              <a:t>ΤΜΗΜΑ </a:t>
            </a:r>
            <a:br>
              <a:rPr lang="el-GR" b="1" dirty="0">
                <a:solidFill>
                  <a:srgbClr val="686566"/>
                </a:solidFill>
                <a:latin typeface="Cera Pro" panose="00000400000000000000" pitchFamily="2" charset="0"/>
              </a:rPr>
            </a:br>
            <a:r>
              <a:rPr lang="el-GR" b="1" dirty="0">
                <a:solidFill>
                  <a:srgbClr val="686566"/>
                </a:solidFill>
                <a:latin typeface="Cera Pro" panose="00000400000000000000" pitchFamily="2" charset="0"/>
              </a:rPr>
              <a:t>ΜΗΧΑΝΙΚΩΝ ΟΡΥΚΤΩΝ ΠΟΡΩΝ</a:t>
            </a:r>
            <a:endParaRPr lang="en-US" b="1" dirty="0">
              <a:solidFill>
                <a:srgbClr val="686566"/>
              </a:solidFill>
              <a:latin typeface="Cera Pro" panose="00000400000000000000" pitchFamily="2" charset="0"/>
            </a:endParaRPr>
          </a:p>
        </p:txBody>
      </p:sp>
    </p:spTree>
    <p:extLst>
      <p:ext uri="{BB962C8B-B14F-4D97-AF65-F5344CB8AC3E}">
        <p14:creationId xmlns:p14="http://schemas.microsoft.com/office/powerpoint/2010/main" val="245366272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wmf"/><Relationship Id="rId5" Type="http://schemas.openxmlformats.org/officeDocument/2006/relationships/oleObject" Target="../embeddings/oleObject2.bin"/><Relationship Id="rId4" Type="http://schemas.openxmlformats.org/officeDocument/2006/relationships/image" Target="../media/image12.wmf"/></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poloclub.github.io/cnn-explainer/"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31DEAB-F42A-1F13-4409-FDAE7E6993AA}"/>
              </a:ext>
            </a:extLst>
          </p:cNvPr>
          <p:cNvSpPr>
            <a:spLocks noGrp="1"/>
          </p:cNvSpPr>
          <p:nvPr>
            <p:ph type="ctrTitle"/>
          </p:nvPr>
        </p:nvSpPr>
        <p:spPr>
          <a:xfrm>
            <a:off x="431414" y="3443543"/>
            <a:ext cx="10622280" cy="1641490"/>
          </a:xfrm>
        </p:spPr>
        <p:txBody>
          <a:bodyPr>
            <a:normAutofit/>
          </a:bodyPr>
          <a:lstStyle/>
          <a:p>
            <a:pPr algn="l"/>
            <a:r>
              <a:rPr lang="el-GR" sz="3100" spc="300" dirty="0"/>
              <a:t>Εφαρμογές </a:t>
            </a:r>
            <a:br>
              <a:rPr lang="el-GR" sz="3100" spc="300" dirty="0"/>
            </a:br>
            <a:r>
              <a:rPr lang="el-GR" sz="3100" spc="300" dirty="0"/>
              <a:t>Τεχνητής Νοημοσύνης στη </a:t>
            </a:r>
            <a:br>
              <a:rPr lang="el-GR" sz="3100" spc="300" dirty="0"/>
            </a:br>
            <a:r>
              <a:rPr lang="el-GR" sz="3100" spc="300" dirty="0"/>
              <a:t>Μηχανική Ορυκτών Πόρων</a:t>
            </a:r>
            <a:endParaRPr lang="en-US" sz="3100" spc="300" dirty="0"/>
          </a:p>
        </p:txBody>
      </p:sp>
      <p:sp>
        <p:nvSpPr>
          <p:cNvPr id="3" name="Υπότιτλος 2">
            <a:extLst>
              <a:ext uri="{FF2B5EF4-FFF2-40B4-BE49-F238E27FC236}">
                <a16:creationId xmlns:a16="http://schemas.microsoft.com/office/drawing/2014/main" id="{2C0C8EA4-560A-D75D-F6C7-1591CC00AD5A}"/>
              </a:ext>
            </a:extLst>
          </p:cNvPr>
          <p:cNvSpPr>
            <a:spLocks noGrp="1"/>
          </p:cNvSpPr>
          <p:nvPr>
            <p:ph type="subTitle" idx="1"/>
          </p:nvPr>
        </p:nvSpPr>
        <p:spPr>
          <a:xfrm>
            <a:off x="431414" y="3739628"/>
            <a:ext cx="10622280" cy="2636756"/>
          </a:xfrm>
        </p:spPr>
        <p:txBody>
          <a:bodyPr>
            <a:normAutofit/>
          </a:bodyPr>
          <a:lstStyle/>
          <a:p>
            <a:pPr algn="l"/>
            <a:r>
              <a:rPr lang="el-GR" sz="4000" dirty="0">
                <a:latin typeface="Bahnschrift Light" panose="020B0502040204020203" pitchFamily="34" charset="0"/>
              </a:rPr>
              <a:t>8. Τεχνητά </a:t>
            </a:r>
            <a:r>
              <a:rPr lang="el-GR" sz="4000" dirty="0" err="1">
                <a:latin typeface="Bahnschrift Light" panose="020B0502040204020203" pitchFamily="34" charset="0"/>
              </a:rPr>
              <a:t>Νευρωνικά</a:t>
            </a:r>
            <a:r>
              <a:rPr lang="el-GR" sz="4000" dirty="0">
                <a:latin typeface="Bahnschrift Light" panose="020B0502040204020203" pitchFamily="34" charset="0"/>
              </a:rPr>
              <a:t> Δίκτυα</a:t>
            </a:r>
          </a:p>
          <a:p>
            <a:pPr algn="l"/>
            <a:r>
              <a:rPr lang="el-GR" sz="2400" dirty="0">
                <a:latin typeface="Bahnschrift Light" panose="020B0502040204020203" pitchFamily="34" charset="0"/>
              </a:rPr>
              <a:t>Καπαγερίδης Ιωάννης</a:t>
            </a:r>
          </a:p>
          <a:p>
            <a:pPr algn="l"/>
            <a:endParaRPr lang="el-GR" sz="1800" dirty="0">
              <a:latin typeface="Bahnschrift Light" panose="020B0502040204020203" pitchFamily="34" charset="0"/>
            </a:endParaRPr>
          </a:p>
        </p:txBody>
      </p:sp>
      <p:pic>
        <p:nvPicPr>
          <p:cNvPr id="5" name="Picture 4">
            <a:extLst>
              <a:ext uri="{FF2B5EF4-FFF2-40B4-BE49-F238E27FC236}">
                <a16:creationId xmlns:a16="http://schemas.microsoft.com/office/drawing/2014/main" id="{E82FB94D-0C7C-98DC-EB87-15B9C2CEF413}"/>
              </a:ext>
            </a:extLst>
          </p:cNvPr>
          <p:cNvPicPr>
            <a:picLocks noChangeAspect="1"/>
          </p:cNvPicPr>
          <p:nvPr/>
        </p:nvPicPr>
        <p:blipFill rotWithShape="1">
          <a:blip r:embed="rId4"/>
          <a:srcRect t="27252" b="28788"/>
          <a:stretch/>
        </p:blipFill>
        <p:spPr>
          <a:xfrm>
            <a:off x="20" y="10"/>
            <a:ext cx="12191980" cy="3443533"/>
          </a:xfrm>
          <a:prstGeom prst="rect">
            <a:avLst/>
          </a:prstGeom>
        </p:spPr>
      </p:pic>
      <p:pic>
        <p:nvPicPr>
          <p:cNvPr id="6" name="Εικόνα 5">
            <a:extLst>
              <a:ext uri="{FF2B5EF4-FFF2-40B4-BE49-F238E27FC236}">
                <a16:creationId xmlns:a16="http://schemas.microsoft.com/office/drawing/2014/main" id="{67B72E4E-B973-BC97-83DC-490270B5F94B}"/>
              </a:ext>
            </a:extLst>
          </p:cNvPr>
          <p:cNvPicPr>
            <a:picLocks noChangeAspect="1"/>
          </p:cNvPicPr>
          <p:nvPr/>
        </p:nvPicPr>
        <p:blipFill>
          <a:blip r:embed="rId5"/>
          <a:stretch>
            <a:fillRect/>
          </a:stretch>
        </p:blipFill>
        <p:spPr>
          <a:xfrm>
            <a:off x="7610319" y="1419225"/>
            <a:ext cx="4150267" cy="4019550"/>
          </a:xfrm>
          <a:prstGeom prst="rect">
            <a:avLst/>
          </a:prstGeom>
        </p:spPr>
      </p:pic>
    </p:spTree>
    <p:extLst>
      <p:ext uri="{BB962C8B-B14F-4D97-AF65-F5344CB8AC3E}">
        <p14:creationId xmlns:p14="http://schemas.microsoft.com/office/powerpoint/2010/main" val="175857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FB7D15-E6A4-FE96-854A-FED605C4173B}"/>
              </a:ext>
            </a:extLst>
          </p:cNvPr>
          <p:cNvSpPr>
            <a:spLocks noGrp="1"/>
          </p:cNvSpPr>
          <p:nvPr>
            <p:ph type="title"/>
          </p:nvPr>
        </p:nvSpPr>
        <p:spPr/>
        <p:txBody>
          <a:bodyPr/>
          <a:lstStyle/>
          <a:p>
            <a:r>
              <a:rPr lang="el-GR" dirty="0"/>
              <a:t>Λειτουργία στοιχείου επεξεργασίας</a:t>
            </a:r>
          </a:p>
        </p:txBody>
      </p:sp>
      <p:sp>
        <p:nvSpPr>
          <p:cNvPr id="3" name="Θέση περιεχομένου 2">
            <a:extLst>
              <a:ext uri="{FF2B5EF4-FFF2-40B4-BE49-F238E27FC236}">
                <a16:creationId xmlns:a16="http://schemas.microsoft.com/office/drawing/2014/main" id="{124181C6-BBFA-A11C-3A6D-65CABCE667EF}"/>
              </a:ext>
            </a:extLst>
          </p:cNvPr>
          <p:cNvSpPr>
            <a:spLocks noGrp="1"/>
          </p:cNvSpPr>
          <p:nvPr>
            <p:ph idx="1"/>
          </p:nvPr>
        </p:nvSpPr>
        <p:spPr>
          <a:xfrm>
            <a:off x="421240" y="1825625"/>
            <a:ext cx="8003569" cy="4351338"/>
          </a:xfrm>
        </p:spPr>
        <p:txBody>
          <a:bodyPr>
            <a:normAutofit fontScale="70000" lnSpcReduction="20000"/>
          </a:bodyPr>
          <a:lstStyle/>
          <a:p>
            <a:r>
              <a:rPr lang="el-GR" dirty="0"/>
              <a:t>Το στοιχείο επεξεργασίας </a:t>
            </a:r>
            <a:r>
              <a:rPr lang="el-GR" i="1" dirty="0"/>
              <a:t>k</a:t>
            </a:r>
            <a:r>
              <a:rPr lang="el-GR" dirty="0"/>
              <a:t> περιλαμβάνει ένα σύνολο συνάψεων, καθεμία από τις οποίες αναγνωρίζεται από ένα βάρος </a:t>
            </a:r>
            <a:r>
              <a:rPr lang="el-GR" i="1" dirty="0"/>
              <a:t>w</a:t>
            </a:r>
            <a:r>
              <a:rPr lang="el-GR" dirty="0"/>
              <a:t>. 
Κάθε σήμα εισόδου </a:t>
            </a:r>
            <a:r>
              <a:rPr lang="el-GR" i="1" dirty="0" err="1"/>
              <a:t>x</a:t>
            </a:r>
            <a:r>
              <a:rPr lang="el-GR" i="1" baseline="-25000" dirty="0" err="1"/>
              <a:t>j</a:t>
            </a:r>
            <a:r>
              <a:rPr lang="el-GR" i="1" dirty="0"/>
              <a:t> </a:t>
            </a:r>
            <a:r>
              <a:rPr lang="el-GR" dirty="0"/>
              <a:t>στο ΣE </a:t>
            </a:r>
            <a:r>
              <a:rPr lang="el-GR" i="1" dirty="0"/>
              <a:t>k</a:t>
            </a:r>
            <a:r>
              <a:rPr lang="el-GR" dirty="0"/>
              <a:t> πολλαπλασιάζεται με το </a:t>
            </a:r>
            <a:r>
              <a:rPr lang="el-GR" dirty="0" err="1"/>
              <a:t>συναπτικό</a:t>
            </a:r>
            <a:r>
              <a:rPr lang="el-GR" dirty="0"/>
              <a:t> βάρος </a:t>
            </a:r>
            <a:r>
              <a:rPr lang="el-GR" i="1" dirty="0" err="1"/>
              <a:t>w</a:t>
            </a:r>
            <a:r>
              <a:rPr lang="el-GR" i="1" baseline="-25000" dirty="0" err="1"/>
              <a:t>kj</a:t>
            </a:r>
            <a:r>
              <a:rPr lang="el-GR" dirty="0"/>
              <a:t>. 
Τα σταθμισμένα σήματα εισόδου αθροίζονται από τον αθροιστή </a:t>
            </a:r>
            <a:br>
              <a:rPr lang="el-GR" dirty="0"/>
            </a:br>
            <a:r>
              <a:rPr lang="el-GR" dirty="0"/>
              <a:t>του νευρώνα (γραμμικός </a:t>
            </a:r>
            <a:r>
              <a:rPr lang="el-GR" dirty="0" err="1"/>
              <a:t>συνδυαστής</a:t>
            </a:r>
            <a:r>
              <a:rPr lang="el-GR" dirty="0"/>
              <a:t>). 
Το αποτέλεσμα της άθροισης μεταβιβάζεται σε μια συνάρτηση ενεργοποίησης, γνωστή και ως συνάρτηση σύνθλιψης, επειδή συνθλίβει (δηλαδή περιορίζει) το εύρος πλάτους της εξόδου του νευρώνα, σε μια πεπερασμένη τιμή. 
Η πόλωση </a:t>
            </a:r>
            <a:r>
              <a:rPr lang="el-GR" i="1" dirty="0" err="1"/>
              <a:t>b</a:t>
            </a:r>
            <a:r>
              <a:rPr lang="el-GR" i="1" baseline="-25000" dirty="0" err="1"/>
              <a:t>k</a:t>
            </a:r>
            <a:r>
              <a:rPr lang="el-GR" dirty="0"/>
              <a:t> εφαρμόζεται στον αθροιστή και έχει ως αποτέλεσμα </a:t>
            </a:r>
            <a:br>
              <a:rPr lang="el-GR" dirty="0"/>
            </a:br>
            <a:r>
              <a:rPr lang="el-GR" dirty="0"/>
              <a:t>την αύξηση ή τη μείωση της παραγωγής του τελευταίου.</a:t>
            </a:r>
          </a:p>
        </p:txBody>
      </p:sp>
      <p:pic>
        <p:nvPicPr>
          <p:cNvPr id="5122" name="Picture 2">
            <a:extLst>
              <a:ext uri="{FF2B5EF4-FFF2-40B4-BE49-F238E27FC236}">
                <a16:creationId xmlns:a16="http://schemas.microsoft.com/office/drawing/2014/main" id="{518EDCBF-1382-F52E-B250-05883BA5B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3855" y="1825625"/>
            <a:ext cx="3944521" cy="3290905"/>
          </a:xfrm>
          <a:prstGeom prst="rect">
            <a:avLst/>
          </a:prstGeom>
          <a:solidFill>
            <a:schemeClr val="tx1"/>
          </a:solidFill>
          <a:ln>
            <a:noFill/>
          </a:ln>
        </p:spPr>
      </p:pic>
    </p:spTree>
    <p:extLst>
      <p:ext uri="{BB962C8B-B14F-4D97-AF65-F5344CB8AC3E}">
        <p14:creationId xmlns:p14="http://schemas.microsoft.com/office/powerpoint/2010/main" val="422775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2CE24B-A0E1-07C6-9D13-EA4DEBD6E35F}"/>
              </a:ext>
            </a:extLst>
          </p:cNvPr>
          <p:cNvSpPr>
            <a:spLocks noGrp="1"/>
          </p:cNvSpPr>
          <p:nvPr>
            <p:ph type="title"/>
          </p:nvPr>
        </p:nvSpPr>
        <p:spPr/>
        <p:txBody>
          <a:bodyPr>
            <a:normAutofit fontScale="90000"/>
          </a:bodyPr>
          <a:lstStyle/>
          <a:p>
            <a:r>
              <a:rPr lang="el-GR" dirty="0"/>
              <a:t>Μαθηματική περιγραφή στοιχείου επεξεργασίας</a:t>
            </a:r>
          </a:p>
        </p:txBody>
      </p:sp>
      <p:sp>
        <p:nvSpPr>
          <p:cNvPr id="3" name="Θέση περιεχομένου 2">
            <a:extLst>
              <a:ext uri="{FF2B5EF4-FFF2-40B4-BE49-F238E27FC236}">
                <a16:creationId xmlns:a16="http://schemas.microsoft.com/office/drawing/2014/main" id="{4D470ACF-4CFA-8CD4-3E76-7B79AC56350E}"/>
              </a:ext>
            </a:extLst>
          </p:cNvPr>
          <p:cNvSpPr>
            <a:spLocks noGrp="1"/>
          </p:cNvSpPr>
          <p:nvPr>
            <p:ph idx="1"/>
          </p:nvPr>
        </p:nvSpPr>
        <p:spPr>
          <a:xfrm>
            <a:off x="555911" y="3326825"/>
            <a:ext cx="5397850" cy="2850138"/>
          </a:xfrm>
        </p:spPr>
        <p:txBody>
          <a:bodyPr>
            <a:normAutofit fontScale="92500" lnSpcReduction="10000"/>
          </a:bodyPr>
          <a:lstStyle/>
          <a:p>
            <a:r>
              <a:rPr lang="el-GR" sz="2000" dirty="0"/>
              <a:t>όπου </a:t>
            </a:r>
            <a:r>
              <a:rPr lang="el-GR" sz="2000" i="1" dirty="0"/>
              <a:t>x</a:t>
            </a:r>
            <a:r>
              <a:rPr lang="el-GR" sz="2000" i="1" baseline="-25000" dirty="0"/>
              <a:t>1</a:t>
            </a:r>
            <a:r>
              <a:rPr lang="el-GR" sz="2000" i="1" dirty="0"/>
              <a:t>, x</a:t>
            </a:r>
            <a:r>
              <a:rPr lang="el-GR" sz="2000" i="1" baseline="-25000" dirty="0"/>
              <a:t>2</a:t>
            </a:r>
            <a:r>
              <a:rPr lang="el-GR" sz="2000" i="1" dirty="0"/>
              <a:t>, ..., </a:t>
            </a:r>
            <a:r>
              <a:rPr lang="el-GR" sz="2000" i="1" dirty="0" err="1"/>
              <a:t>x</a:t>
            </a:r>
            <a:r>
              <a:rPr lang="el-GR" sz="2000" i="1" baseline="-25000" dirty="0" err="1"/>
              <a:t>m</a:t>
            </a:r>
            <a:r>
              <a:rPr lang="el-GR" sz="2000" i="1" dirty="0"/>
              <a:t> </a:t>
            </a:r>
            <a:r>
              <a:rPr lang="el-GR" sz="2000" dirty="0"/>
              <a:t>είναι τα σήματα εισόδου που πολλαπλασιάζονται με τα </a:t>
            </a:r>
            <a:r>
              <a:rPr lang="el-GR" sz="2000" dirty="0" err="1"/>
              <a:t>συναπτικά</a:t>
            </a:r>
            <a:r>
              <a:rPr lang="el-GR" sz="2000" dirty="0"/>
              <a:t> βάρη </a:t>
            </a:r>
            <a:r>
              <a:rPr lang="el-GR" sz="2000" i="1" dirty="0"/>
              <a:t>w</a:t>
            </a:r>
            <a:r>
              <a:rPr lang="el-GR" sz="2000" i="1" baseline="-25000" dirty="0"/>
              <a:t>k1</a:t>
            </a:r>
            <a:r>
              <a:rPr lang="el-GR" sz="2000" i="1" dirty="0"/>
              <a:t>,</a:t>
            </a:r>
            <a:r>
              <a:rPr lang="el-GR" sz="2000" dirty="0"/>
              <a:t> </a:t>
            </a:r>
            <a:r>
              <a:rPr lang="el-GR" sz="2000" i="1" dirty="0"/>
              <a:t>w</a:t>
            </a:r>
            <a:r>
              <a:rPr lang="el-GR" sz="2000" i="1" baseline="-25000" dirty="0"/>
              <a:t>k2</a:t>
            </a:r>
            <a:r>
              <a:rPr lang="el-GR" sz="2000" i="1" dirty="0"/>
              <a:t>, ..., </a:t>
            </a:r>
            <a:r>
              <a:rPr lang="el-GR" sz="2000" i="1" dirty="0" err="1"/>
              <a:t>w</a:t>
            </a:r>
            <a:r>
              <a:rPr lang="el-GR" sz="2000" i="1" baseline="-25000" dirty="0" err="1"/>
              <a:t>km</a:t>
            </a:r>
            <a:r>
              <a:rPr lang="el-GR" sz="2000" i="1" dirty="0"/>
              <a:t> </a:t>
            </a:r>
            <a:r>
              <a:rPr lang="el-GR" sz="2000" dirty="0"/>
              <a:t>και στη συνέχεια προστίθενται για να δώσουν την έξοδο του γραμμικού </a:t>
            </a:r>
            <a:r>
              <a:rPr lang="el-GR" sz="2000" dirty="0" err="1"/>
              <a:t>συνδυαστή</a:t>
            </a:r>
            <a:r>
              <a:rPr lang="el-GR" sz="2000" dirty="0"/>
              <a:t> </a:t>
            </a:r>
            <a:r>
              <a:rPr lang="el-GR" sz="2000" i="1" dirty="0" err="1"/>
              <a:t>u</a:t>
            </a:r>
            <a:r>
              <a:rPr lang="el-GR" sz="2000" i="1" baseline="-25000" dirty="0" err="1"/>
              <a:t>k</a:t>
            </a:r>
            <a:r>
              <a:rPr lang="el-GR" sz="2000" dirty="0"/>
              <a:t>. 
Η πόλωση </a:t>
            </a:r>
            <a:r>
              <a:rPr lang="el-GR" sz="2000" i="1" dirty="0" err="1"/>
              <a:t>b</a:t>
            </a:r>
            <a:r>
              <a:rPr lang="el-GR" sz="2000" i="1" baseline="-25000" dirty="0" err="1"/>
              <a:t>k</a:t>
            </a:r>
            <a:r>
              <a:rPr lang="el-GR" sz="2000" dirty="0"/>
              <a:t> εφαρμόζεται στην </a:t>
            </a:r>
            <a:r>
              <a:rPr lang="el-GR" sz="2000" i="1" dirty="0" err="1"/>
              <a:t>u</a:t>
            </a:r>
            <a:r>
              <a:rPr lang="el-GR" sz="2000" i="1" baseline="-25000" dirty="0" err="1"/>
              <a:t>k</a:t>
            </a:r>
            <a:r>
              <a:rPr lang="el-GR" sz="2000" dirty="0"/>
              <a:t> για την παροχή της εισόδου στη συνάρτηση ενεργοποίησης </a:t>
            </a:r>
            <a:r>
              <a:rPr lang="el-GR" sz="2000" i="1" dirty="0"/>
              <a:t>φ( . ). </a:t>
            </a:r>
            <a:r>
              <a:rPr lang="el-GR" sz="2000" dirty="0"/>
              <a:t>
Τέλος, η έξοδος της λειτουργίας ενεργοποίησης δίνει την έξοδο του νευρώνα </a:t>
            </a:r>
            <a:r>
              <a:rPr lang="el-GR" sz="2000" i="1" dirty="0" err="1"/>
              <a:t>y</a:t>
            </a:r>
            <a:r>
              <a:rPr lang="el-GR" sz="2000" i="1" baseline="-25000" dirty="0" err="1"/>
              <a:t>k</a:t>
            </a:r>
            <a:r>
              <a:rPr lang="el-GR" sz="2000" dirty="0"/>
              <a:t>.</a:t>
            </a:r>
          </a:p>
        </p:txBody>
      </p:sp>
      <p:pic>
        <p:nvPicPr>
          <p:cNvPr id="4" name="Picture 2">
            <a:extLst>
              <a:ext uri="{FF2B5EF4-FFF2-40B4-BE49-F238E27FC236}">
                <a16:creationId xmlns:a16="http://schemas.microsoft.com/office/drawing/2014/main" id="{3766EEBF-1672-4588-2601-46BFF064EE15}"/>
              </a:ext>
            </a:extLst>
          </p:cNvPr>
          <p:cNvPicPr>
            <a:picLocks noChangeAspect="1" noChangeArrowheads="1"/>
          </p:cNvPicPr>
          <p:nvPr/>
        </p:nvPicPr>
        <p:blipFill>
          <a:blip r:embed="rId2">
            <a:clrChange>
              <a:clrFrom>
                <a:srgbClr val="E2E2E2"/>
              </a:clrFrom>
              <a:clrTo>
                <a:srgbClr val="E2E2E2">
                  <a:alpha val="0"/>
                </a:srgbClr>
              </a:clrTo>
            </a:clrChange>
            <a:extLst>
              <a:ext uri="{28A0092B-C50C-407E-A947-70E740481C1C}">
                <a14:useLocalDpi xmlns:a14="http://schemas.microsoft.com/office/drawing/2010/main" val="0"/>
              </a:ext>
            </a:extLst>
          </a:blip>
          <a:srcRect/>
          <a:stretch>
            <a:fillRect/>
          </a:stretch>
        </p:blipFill>
        <p:spPr bwMode="auto">
          <a:xfrm>
            <a:off x="6078101" y="1825625"/>
            <a:ext cx="5557989" cy="3691597"/>
          </a:xfrm>
          <a:prstGeom prst="rect">
            <a:avLst/>
          </a:prstGeom>
          <a:solidFill>
            <a:schemeClr val="tx1"/>
          </a:solidFill>
          <a:ln>
            <a:noFill/>
          </a:ln>
        </p:spPr>
      </p:pic>
      <p:sp>
        <p:nvSpPr>
          <p:cNvPr id="10" name="Rectangle 7">
            <a:extLst>
              <a:ext uri="{FF2B5EF4-FFF2-40B4-BE49-F238E27FC236}">
                <a16:creationId xmlns:a16="http://schemas.microsoft.com/office/drawing/2014/main" id="{C9ACCE6C-D838-677E-4D87-DD956CFACBD7}"/>
              </a:ext>
            </a:extLst>
          </p:cNvPr>
          <p:cNvSpPr>
            <a:spLocks noChangeArrowheads="1"/>
          </p:cNvSpPr>
          <p:nvPr/>
        </p:nvSpPr>
        <p:spPr bwMode="auto">
          <a:xfrm>
            <a:off x="2529840" y="187781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11" name="Αντικείμενο 10">
            <a:extLst>
              <a:ext uri="{FF2B5EF4-FFF2-40B4-BE49-F238E27FC236}">
                <a16:creationId xmlns:a16="http://schemas.microsoft.com/office/drawing/2014/main" id="{971A8CB6-19FC-BF9E-C228-05D1C986F700}"/>
              </a:ext>
            </a:extLst>
          </p:cNvPr>
          <p:cNvGraphicFramePr>
            <a:graphicFrameLocks noChangeAspect="1"/>
          </p:cNvGraphicFramePr>
          <p:nvPr>
            <p:extLst>
              <p:ext uri="{D42A27DB-BD31-4B8C-83A1-F6EECF244321}">
                <p14:modId xmlns:p14="http://schemas.microsoft.com/office/powerpoint/2010/main" val="3741158207"/>
              </p:ext>
            </p:extLst>
          </p:nvPr>
        </p:nvGraphicFramePr>
        <p:xfrm>
          <a:off x="719191" y="1877814"/>
          <a:ext cx="2326858" cy="1188721"/>
        </p:xfrm>
        <a:graphic>
          <a:graphicData uri="http://schemas.openxmlformats.org/presentationml/2006/ole">
            <mc:AlternateContent xmlns:mc="http://schemas.openxmlformats.org/markup-compatibility/2006">
              <mc:Choice xmlns:v="urn:schemas-microsoft-com:vml" Requires="v">
                <p:oleObj name="Equation" r:id="rId3" imgW="875920" imgH="444307" progId="Equation.3">
                  <p:embed/>
                </p:oleObj>
              </mc:Choice>
              <mc:Fallback>
                <p:oleObj name="Equation" r:id="rId3" imgW="875920" imgH="444307"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91" y="1877814"/>
                        <a:ext cx="2326858" cy="1188721"/>
                      </a:xfrm>
                      <a:prstGeom prst="rect">
                        <a:avLst/>
                      </a:prstGeom>
                      <a:solidFill>
                        <a:schemeClr val="tx1"/>
                      </a:solidFill>
                    </p:spPr>
                  </p:pic>
                </p:oleObj>
              </mc:Fallback>
            </mc:AlternateContent>
          </a:graphicData>
        </a:graphic>
      </p:graphicFrame>
      <p:sp>
        <p:nvSpPr>
          <p:cNvPr id="12" name="Rectangle 9">
            <a:extLst>
              <a:ext uri="{FF2B5EF4-FFF2-40B4-BE49-F238E27FC236}">
                <a16:creationId xmlns:a16="http://schemas.microsoft.com/office/drawing/2014/main" id="{5DABEB8E-986D-929C-D753-364B1EB03B1B}"/>
              </a:ext>
            </a:extLst>
          </p:cNvPr>
          <p:cNvSpPr>
            <a:spLocks noChangeArrowheads="1"/>
          </p:cNvSpPr>
          <p:nvPr/>
        </p:nvSpPr>
        <p:spPr bwMode="auto">
          <a:xfrm>
            <a:off x="4039149" y="2722652"/>
            <a:ext cx="12192000" cy="0"/>
          </a:xfrm>
          <a:prstGeom prst="rect">
            <a:avLst/>
          </a:prstGeom>
          <a:solidFill>
            <a:schemeClr val="tx1"/>
          </a:solidFill>
          <a:ln>
            <a:noFill/>
          </a:ln>
          <a:effec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13" name="Αντικείμενο 12">
            <a:extLst>
              <a:ext uri="{FF2B5EF4-FFF2-40B4-BE49-F238E27FC236}">
                <a16:creationId xmlns:a16="http://schemas.microsoft.com/office/drawing/2014/main" id="{173D40B8-DF43-3D13-2EFF-FE84FA868E5F}"/>
              </a:ext>
            </a:extLst>
          </p:cNvPr>
          <p:cNvGraphicFramePr>
            <a:graphicFrameLocks noChangeAspect="1"/>
          </p:cNvGraphicFramePr>
          <p:nvPr>
            <p:extLst>
              <p:ext uri="{D42A27DB-BD31-4B8C-83A1-F6EECF244321}">
                <p14:modId xmlns:p14="http://schemas.microsoft.com/office/powerpoint/2010/main" val="2576510364"/>
              </p:ext>
            </p:extLst>
          </p:nvPr>
        </p:nvGraphicFramePr>
        <p:xfrm>
          <a:off x="3737787" y="2157760"/>
          <a:ext cx="2043801" cy="654016"/>
        </p:xfrm>
        <a:graphic>
          <a:graphicData uri="http://schemas.openxmlformats.org/presentationml/2006/ole">
            <mc:AlternateContent xmlns:mc="http://schemas.openxmlformats.org/markup-compatibility/2006">
              <mc:Choice xmlns:v="urn:schemas-microsoft-com:vml" Requires="v">
                <p:oleObj name="Equation" r:id="rId5" imgW="711200" imgH="228600" progId="Equation.3">
                  <p:embed/>
                </p:oleObj>
              </mc:Choice>
              <mc:Fallback>
                <p:oleObj name="Equation" r:id="rId5" imgW="711200" imgH="2286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7787" y="2157760"/>
                        <a:ext cx="2043801" cy="654016"/>
                      </a:xfrm>
                      <a:prstGeom prst="rect">
                        <a:avLst/>
                      </a:prstGeom>
                      <a:solidFill>
                        <a:schemeClr val="tx1"/>
                      </a:solidFill>
                    </p:spPr>
                  </p:pic>
                </p:oleObj>
              </mc:Fallback>
            </mc:AlternateContent>
          </a:graphicData>
        </a:graphic>
      </p:graphicFrame>
      <p:sp>
        <p:nvSpPr>
          <p:cNvPr id="14" name="TextBox 13">
            <a:extLst>
              <a:ext uri="{FF2B5EF4-FFF2-40B4-BE49-F238E27FC236}">
                <a16:creationId xmlns:a16="http://schemas.microsoft.com/office/drawing/2014/main" id="{0ABA9EB6-370A-B5D9-AD7A-95300AB783E6}"/>
              </a:ext>
            </a:extLst>
          </p:cNvPr>
          <p:cNvSpPr txBox="1"/>
          <p:nvPr/>
        </p:nvSpPr>
        <p:spPr>
          <a:xfrm>
            <a:off x="3184272" y="2247146"/>
            <a:ext cx="415291" cy="523220"/>
          </a:xfrm>
          <a:prstGeom prst="rect">
            <a:avLst/>
          </a:prstGeom>
          <a:noFill/>
        </p:spPr>
        <p:txBody>
          <a:bodyPr wrap="square" rtlCol="0">
            <a:spAutoFit/>
          </a:bodyPr>
          <a:lstStyle/>
          <a:p>
            <a:r>
              <a:rPr lang="el-GR" sz="2800" dirty="0"/>
              <a:t>&amp;</a:t>
            </a:r>
          </a:p>
        </p:txBody>
      </p:sp>
    </p:spTree>
    <p:extLst>
      <p:ext uri="{BB962C8B-B14F-4D97-AF65-F5344CB8AC3E}">
        <p14:creationId xmlns:p14="http://schemas.microsoft.com/office/powerpoint/2010/main" val="14371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9E2913-FBFD-723A-1F7A-5A1CF797623B}"/>
              </a:ext>
            </a:extLst>
          </p:cNvPr>
          <p:cNvSpPr>
            <a:spLocks noGrp="1"/>
          </p:cNvSpPr>
          <p:nvPr>
            <p:ph type="title"/>
          </p:nvPr>
        </p:nvSpPr>
        <p:spPr/>
        <p:txBody>
          <a:bodyPr>
            <a:normAutofit fontScale="90000"/>
          </a:bodyPr>
          <a:lstStyle/>
          <a:p>
            <a:r>
              <a:rPr lang="el-GR" dirty="0"/>
              <a:t>Συναρτήσεις ενεργοποίησης και πόλωση</a:t>
            </a:r>
          </a:p>
        </p:txBody>
      </p:sp>
      <p:pic>
        <p:nvPicPr>
          <p:cNvPr id="7170" name="Picture 2">
            <a:extLst>
              <a:ext uri="{FF2B5EF4-FFF2-40B4-BE49-F238E27FC236}">
                <a16:creationId xmlns:a16="http://schemas.microsoft.com/office/drawing/2014/main" id="{C81B0BD6-9C52-8598-8D03-1C34EC163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418" y="1618769"/>
            <a:ext cx="5649164" cy="4319106"/>
          </a:xfrm>
          <a:prstGeom prst="rect">
            <a:avLst/>
          </a:prstGeom>
          <a:solidFill>
            <a:schemeClr val="tx1"/>
          </a:solidFill>
          <a:ln>
            <a:noFill/>
          </a:ln>
        </p:spPr>
      </p:pic>
    </p:spTree>
    <p:extLst>
      <p:ext uri="{BB962C8B-B14F-4D97-AF65-F5344CB8AC3E}">
        <p14:creationId xmlns:p14="http://schemas.microsoft.com/office/powerpoint/2010/main" val="65160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1217F7-5677-352F-F776-9E21F7313E80}"/>
              </a:ext>
            </a:extLst>
          </p:cNvPr>
          <p:cNvSpPr>
            <a:spLocks noGrp="1"/>
          </p:cNvSpPr>
          <p:nvPr>
            <p:ph type="title"/>
          </p:nvPr>
        </p:nvSpPr>
        <p:spPr/>
        <p:txBody>
          <a:bodyPr/>
          <a:lstStyle/>
          <a:p>
            <a:r>
              <a:rPr lang="el-GR" dirty="0"/>
              <a:t>Το τεχνητό </a:t>
            </a:r>
            <a:r>
              <a:rPr lang="el-GR" dirty="0" err="1"/>
              <a:t>νευρωνικό</a:t>
            </a:r>
            <a:r>
              <a:rPr lang="el-GR" dirty="0"/>
              <a:t> δίκτυο</a:t>
            </a:r>
          </a:p>
        </p:txBody>
      </p:sp>
      <p:sp>
        <p:nvSpPr>
          <p:cNvPr id="3" name="Θέση περιεχομένου 2">
            <a:extLst>
              <a:ext uri="{FF2B5EF4-FFF2-40B4-BE49-F238E27FC236}">
                <a16:creationId xmlns:a16="http://schemas.microsoft.com/office/drawing/2014/main" id="{4C5AAB75-EFBE-9A50-4610-85060277C8A3}"/>
              </a:ext>
            </a:extLst>
          </p:cNvPr>
          <p:cNvSpPr>
            <a:spLocks noGrp="1"/>
          </p:cNvSpPr>
          <p:nvPr>
            <p:ph idx="1"/>
          </p:nvPr>
        </p:nvSpPr>
        <p:spPr>
          <a:xfrm>
            <a:off x="729466" y="1690688"/>
            <a:ext cx="7037798" cy="4351338"/>
          </a:xfrm>
        </p:spPr>
        <p:txBody>
          <a:bodyPr>
            <a:normAutofit fontScale="92500" lnSpcReduction="20000"/>
          </a:bodyPr>
          <a:lstStyle/>
          <a:p>
            <a:r>
              <a:rPr lang="el-GR" dirty="0"/>
              <a:t>Το μοντέλο του τεχνητού νευρώνα ή του στοιχείου επεξεργασίας που </a:t>
            </a:r>
            <a:r>
              <a:rPr lang="el-GR" dirty="0" err="1"/>
              <a:t>περιγράφηκε</a:t>
            </a:r>
            <a:r>
              <a:rPr lang="el-GR" dirty="0"/>
              <a:t> παραπάνω αποτελεί τη βάση της δομής του τεχνητού </a:t>
            </a:r>
            <a:r>
              <a:rPr lang="el-GR" dirty="0" err="1"/>
              <a:t>νευρωνικού</a:t>
            </a:r>
            <a:r>
              <a:rPr lang="el-GR" dirty="0"/>
              <a:t> δικτύου (ΤΝΔ). 
Τα ΤΝΔ αποτελούνται από στρώματα διασυνδεδεμένων ΣΕ. 
Αυτή η </a:t>
            </a:r>
            <a:r>
              <a:rPr lang="el-GR" dirty="0" err="1"/>
              <a:t>πολυεπίπεδη</a:t>
            </a:r>
            <a:r>
              <a:rPr lang="el-GR" dirty="0"/>
              <a:t> δομή είναι η πιο κοινή στα ΤΝΔ και συνήθως ονομάζεται πλήρως συνδεδεμένο δίκτυο </a:t>
            </a:r>
            <a:r>
              <a:rPr lang="el-GR" dirty="0" err="1"/>
              <a:t>εμπροσθοδιάδοασης</a:t>
            </a:r>
            <a:r>
              <a:rPr lang="el-GR" dirty="0"/>
              <a:t> ή </a:t>
            </a:r>
            <a:r>
              <a:rPr lang="el-GR" dirty="0" err="1"/>
              <a:t>άκυκλο</a:t>
            </a:r>
            <a:r>
              <a:rPr lang="el-GR" dirty="0"/>
              <a:t> δίκτυο. 
Ωστόσο, υπάρχουν ΤΝΔ που δεν υιοθετούν αυτήν τη δομή.</a:t>
            </a:r>
          </a:p>
        </p:txBody>
      </p:sp>
      <p:pic>
        <p:nvPicPr>
          <p:cNvPr id="8194" name="Picture 2">
            <a:extLst>
              <a:ext uri="{FF2B5EF4-FFF2-40B4-BE49-F238E27FC236}">
                <a16:creationId xmlns:a16="http://schemas.microsoft.com/office/drawing/2014/main" id="{9DA95AAA-106D-835A-B2FB-90B1CF06A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4228" y="1547252"/>
            <a:ext cx="3269572" cy="4494774"/>
          </a:xfrm>
          <a:prstGeom prst="rect">
            <a:avLst/>
          </a:prstGeom>
          <a:solidFill>
            <a:schemeClr val="tx1"/>
          </a:solidFill>
          <a:ln>
            <a:noFill/>
          </a:ln>
        </p:spPr>
      </p:pic>
    </p:spTree>
    <p:extLst>
      <p:ext uri="{BB962C8B-B14F-4D97-AF65-F5344CB8AC3E}">
        <p14:creationId xmlns:p14="http://schemas.microsoft.com/office/powerpoint/2010/main" val="245610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5747A5-216D-DEAA-FAE2-8F34018AB04F}"/>
              </a:ext>
            </a:extLst>
          </p:cNvPr>
          <p:cNvSpPr>
            <a:spLocks noGrp="1"/>
          </p:cNvSpPr>
          <p:nvPr>
            <p:ph type="title"/>
          </p:nvPr>
        </p:nvSpPr>
        <p:spPr/>
        <p:txBody>
          <a:bodyPr/>
          <a:lstStyle/>
          <a:p>
            <a:r>
              <a:rPr lang="el-GR" dirty="0"/>
              <a:t>Επίπεδο εισόδου</a:t>
            </a:r>
          </a:p>
        </p:txBody>
      </p:sp>
      <p:sp>
        <p:nvSpPr>
          <p:cNvPr id="3" name="Θέση περιεχομένου 2">
            <a:extLst>
              <a:ext uri="{FF2B5EF4-FFF2-40B4-BE49-F238E27FC236}">
                <a16:creationId xmlns:a16="http://schemas.microsoft.com/office/drawing/2014/main" id="{185D16E8-63A4-F281-0C15-4A316CBA0C75}"/>
              </a:ext>
            </a:extLst>
          </p:cNvPr>
          <p:cNvSpPr>
            <a:spLocks noGrp="1"/>
          </p:cNvSpPr>
          <p:nvPr>
            <p:ph idx="1"/>
          </p:nvPr>
        </p:nvSpPr>
        <p:spPr>
          <a:xfrm>
            <a:off x="1120000" y="1690688"/>
            <a:ext cx="10233800" cy="4351338"/>
          </a:xfrm>
        </p:spPr>
        <p:txBody>
          <a:bodyPr>
            <a:normAutofit fontScale="92500" lnSpcReduction="10000"/>
          </a:bodyPr>
          <a:lstStyle/>
          <a:p>
            <a:r>
              <a:rPr lang="el-GR" dirty="0"/>
              <a:t>Το σημείο εκκίνησης της δομής ΤΝΔ είναι ένα στρώμα μονάδων εισόδου που επιτρέπει την εισαγωγή πληροφοριών στο δίκτυο. 
Οι μονάδες εισόδου δεν μπορούν να θεωρηθούν ΣΕ, κυρίως επειδή δεν πραγματοποιείται επεξεργασία πληροφοριών σε αυτές, με εξαίρεση την </a:t>
            </a:r>
            <a:r>
              <a:rPr lang="el-GR" dirty="0" err="1"/>
              <a:t>κανονικοποίηση</a:t>
            </a:r>
            <a:r>
              <a:rPr lang="el-GR" dirty="0"/>
              <a:t> (όταν απαιτείται). 
</a:t>
            </a:r>
            <a:r>
              <a:rPr lang="el-GR" dirty="0" err="1"/>
              <a:t>Κανονικοποίηση</a:t>
            </a:r>
            <a:r>
              <a:rPr lang="el-GR" dirty="0"/>
              <a:t> είναι η διαδικασία εξίσωσης του εύρους σήματος (συνήθως σε ένα εύρος μεταξύ 0,1 και 0,9) διαφορετικών εισόδων. 
Η </a:t>
            </a:r>
            <a:r>
              <a:rPr lang="el-GR" dirty="0" err="1"/>
              <a:t>κανονικοποίηση</a:t>
            </a:r>
            <a:r>
              <a:rPr lang="el-GR" dirty="0"/>
              <a:t> διασφαλίζει ότι οι αλλαγές στα σήματα διαφορετικών εισόδων έχουν την ίδια επίδραση στη συμπεριφορά του δικτύου ανεξάρτητα από το μέγεθός τους.</a:t>
            </a:r>
          </a:p>
        </p:txBody>
      </p:sp>
    </p:spTree>
    <p:extLst>
      <p:ext uri="{BB962C8B-B14F-4D97-AF65-F5344CB8AC3E}">
        <p14:creationId xmlns:p14="http://schemas.microsoft.com/office/powerpoint/2010/main" val="48959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57DEAC-8021-0EFD-C32A-0EDF0BFDA5D5}"/>
              </a:ext>
            </a:extLst>
          </p:cNvPr>
          <p:cNvSpPr>
            <a:spLocks noGrp="1"/>
          </p:cNvSpPr>
          <p:nvPr>
            <p:ph type="title"/>
          </p:nvPr>
        </p:nvSpPr>
        <p:spPr/>
        <p:txBody>
          <a:bodyPr/>
          <a:lstStyle/>
          <a:p>
            <a:r>
              <a:rPr lang="el-GR" dirty="0"/>
              <a:t>Κρυφά επίπεδα / στρώματα</a:t>
            </a:r>
          </a:p>
        </p:txBody>
      </p:sp>
      <p:sp>
        <p:nvSpPr>
          <p:cNvPr id="3" name="Θέση περιεχομένου 2">
            <a:extLst>
              <a:ext uri="{FF2B5EF4-FFF2-40B4-BE49-F238E27FC236}">
                <a16:creationId xmlns:a16="http://schemas.microsoft.com/office/drawing/2014/main" id="{221F7897-D4B2-AAB1-50E7-25F80937778E}"/>
              </a:ext>
            </a:extLst>
          </p:cNvPr>
          <p:cNvSpPr>
            <a:spLocks noGrp="1"/>
          </p:cNvSpPr>
          <p:nvPr>
            <p:ph idx="1"/>
          </p:nvPr>
        </p:nvSpPr>
        <p:spPr/>
        <p:txBody>
          <a:bodyPr>
            <a:normAutofit fontScale="77500" lnSpcReduction="20000"/>
          </a:bodyPr>
          <a:lstStyle/>
          <a:p>
            <a:r>
              <a:rPr lang="el-GR" dirty="0"/>
              <a:t>Μετά το επίπεδο εισόδου βρίσκεται ένα ή περισσότερα εσωτερικά ή κρυφά στρώματα. </a:t>
            </a:r>
          </a:p>
          <a:p>
            <a:r>
              <a:rPr lang="el-GR" dirty="0"/>
              <a:t>Η χρήση της λέξης κρυφός οφείλεται κυρίως στο γεγονός ότι δεν είναι </a:t>
            </a:r>
            <a:r>
              <a:rPr lang="el-GR" dirty="0" err="1"/>
              <a:t>προσβάσιμα</a:t>
            </a:r>
            <a:r>
              <a:rPr lang="el-GR" dirty="0"/>
              <a:t> εκτός του ΤΝΔ. 
Το πρώτο κρυφό στρώμα είναι πλήρως διασυνδεδεμένο με τις μονάδες του επιπέδου εισόδου. </a:t>
            </a:r>
          </a:p>
          <a:p>
            <a:r>
              <a:rPr lang="el-GR" dirty="0"/>
              <a:t>Με άλλα λόγια, όλα τα ΣΕ του κρυφού στρώματος λαμβάνουν το σήμα από κάθε μονάδα εισόδου. 
Τα σήματα πολλαπλασιάζονται με ένα βάρος που είναι διαφορετικό για κάθε σύνδεση. </a:t>
            </a:r>
          </a:p>
          <a:p>
            <a:r>
              <a:rPr lang="el-GR" dirty="0"/>
              <a:t>Στην περίπτωση περισσότερων από ένα κρυφών επιπέδων, θα υπάρχει πλήρης διασύνδεση μεταξύ των επόμενων στρωμάτων, όπως στην περίπτωση της εισόδου και του πρώτου κρυφού επιπέδου.</a:t>
            </a:r>
          </a:p>
        </p:txBody>
      </p:sp>
    </p:spTree>
    <p:extLst>
      <p:ext uri="{BB962C8B-B14F-4D97-AF65-F5344CB8AC3E}">
        <p14:creationId xmlns:p14="http://schemas.microsoft.com/office/powerpoint/2010/main" val="306197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5EEF31-A099-280B-C62D-DB95DC9244A5}"/>
              </a:ext>
            </a:extLst>
          </p:cNvPr>
          <p:cNvSpPr>
            <a:spLocks noGrp="1"/>
          </p:cNvSpPr>
          <p:nvPr>
            <p:ph type="title"/>
          </p:nvPr>
        </p:nvSpPr>
        <p:spPr/>
        <p:txBody>
          <a:bodyPr/>
          <a:lstStyle/>
          <a:p>
            <a:r>
              <a:rPr lang="el-GR" dirty="0"/>
              <a:t>Επίπεδο εξόδου</a:t>
            </a:r>
          </a:p>
        </p:txBody>
      </p:sp>
      <p:sp>
        <p:nvSpPr>
          <p:cNvPr id="3" name="Θέση περιεχομένου 2">
            <a:extLst>
              <a:ext uri="{FF2B5EF4-FFF2-40B4-BE49-F238E27FC236}">
                <a16:creationId xmlns:a16="http://schemas.microsoft.com/office/drawing/2014/main" id="{ACB3BB1E-A3E4-1314-C8FE-9071AC3C9C51}"/>
              </a:ext>
            </a:extLst>
          </p:cNvPr>
          <p:cNvSpPr>
            <a:spLocks noGrp="1"/>
          </p:cNvSpPr>
          <p:nvPr>
            <p:ph idx="1"/>
          </p:nvPr>
        </p:nvSpPr>
        <p:spPr>
          <a:xfrm>
            <a:off x="1120000" y="1690688"/>
            <a:ext cx="10233800" cy="4351338"/>
          </a:xfrm>
        </p:spPr>
        <p:txBody>
          <a:bodyPr/>
          <a:lstStyle/>
          <a:p>
            <a:r>
              <a:rPr lang="el-GR" dirty="0"/>
              <a:t>Το τελευταίο μέρος της δομής ΤΝΔ είναι το επίπεδο εξόδου. 
Οι μονάδες αυτού του στρώματος είναι επίσης ΣΕ, οι οποίες λαμβάνουν τα σήματα από το τελευταίο κρυφό στρώμα και εκτελούν παρόμοια επεξεργασία με εκείνη των κρυμμένων PE. 
Εάν χρησιμοποιείται </a:t>
            </a:r>
            <a:r>
              <a:rPr lang="el-GR" dirty="0" err="1"/>
              <a:t>κανονικοποίηση</a:t>
            </a:r>
            <a:r>
              <a:rPr lang="el-GR" dirty="0"/>
              <a:t> στο επίπεδο εισόδου, τότε οι έξοδοι των ΣΕ εξόδου πρέπει να μετατραπούν πίσω στο εύρος των αρχικών δεδομένων για να έχουν λογικά αποτελέσματα. 
Αυτό απαιτείται κανονικά όταν το ΤΝΔ χρησιμοποιείται για προσέγγιση συναρτήσεων.</a:t>
            </a:r>
          </a:p>
        </p:txBody>
      </p:sp>
    </p:spTree>
    <p:extLst>
      <p:ext uri="{BB962C8B-B14F-4D97-AF65-F5344CB8AC3E}">
        <p14:creationId xmlns:p14="http://schemas.microsoft.com/office/powerpoint/2010/main" val="166579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8609E50D-6260-971F-C832-8301E355ECBF}"/>
              </a:ext>
            </a:extLst>
          </p:cNvPr>
          <p:cNvSpPr txBox="1">
            <a:spLocks/>
          </p:cNvSpPr>
          <p:nvPr/>
        </p:nvSpPr>
        <p:spPr>
          <a:xfrm>
            <a:off x="1524000" y="4927599"/>
            <a:ext cx="9144000" cy="1147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solidFill>
                  <a:schemeClr val="accent2">
                    <a:lumMod val="60000"/>
                    <a:lumOff val="40000"/>
                  </a:schemeClr>
                </a:solidFill>
                <a:latin typeface="+mj-lt"/>
                <a:ea typeface="+mj-ea"/>
                <a:cs typeface="+mj-cs"/>
              </a:defRPr>
            </a:lvl1pPr>
          </a:lstStyle>
          <a:p>
            <a:pPr algn="ctr"/>
            <a:r>
              <a:rPr lang="el-GR" dirty="0"/>
              <a:t>Αλγόριθμοι εκπαίδευσης</a:t>
            </a:r>
          </a:p>
        </p:txBody>
      </p:sp>
      <p:pic>
        <p:nvPicPr>
          <p:cNvPr id="11266" name="Picture 2" descr="Machine Learning Algorithms for Beginners with Popular Python Codes">
            <a:extLst>
              <a:ext uri="{FF2B5EF4-FFF2-40B4-BE49-F238E27FC236}">
                <a16:creationId xmlns:a16="http://schemas.microsoft.com/office/drawing/2014/main" id="{5BC9FA12-EBE2-EE7F-5E5F-B7C4FF084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267" y="0"/>
            <a:ext cx="7403465" cy="476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86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395B4A-5326-06EA-55B5-C5A741575E19}"/>
              </a:ext>
            </a:extLst>
          </p:cNvPr>
          <p:cNvSpPr>
            <a:spLocks noGrp="1"/>
          </p:cNvSpPr>
          <p:nvPr>
            <p:ph type="title"/>
          </p:nvPr>
        </p:nvSpPr>
        <p:spPr/>
        <p:txBody>
          <a:bodyPr/>
          <a:lstStyle/>
          <a:p>
            <a:r>
              <a:rPr lang="el-GR" dirty="0"/>
              <a:t>Αλγόριθμοι εκπαίδευσης ΤΝΔ</a:t>
            </a:r>
          </a:p>
        </p:txBody>
      </p:sp>
      <p:sp>
        <p:nvSpPr>
          <p:cNvPr id="3" name="Θέση περιεχομένου 2">
            <a:extLst>
              <a:ext uri="{FF2B5EF4-FFF2-40B4-BE49-F238E27FC236}">
                <a16:creationId xmlns:a16="http://schemas.microsoft.com/office/drawing/2014/main" id="{C01411B3-C0E0-79BB-5341-C90B08416BC6}"/>
              </a:ext>
            </a:extLst>
          </p:cNvPr>
          <p:cNvSpPr>
            <a:spLocks noGrp="1"/>
          </p:cNvSpPr>
          <p:nvPr>
            <p:ph idx="1"/>
          </p:nvPr>
        </p:nvSpPr>
        <p:spPr>
          <a:xfrm>
            <a:off x="838200" y="1690688"/>
            <a:ext cx="10515600" cy="4351338"/>
          </a:xfrm>
        </p:spPr>
        <p:txBody>
          <a:bodyPr>
            <a:normAutofit fontScale="92500" lnSpcReduction="20000"/>
          </a:bodyPr>
          <a:lstStyle/>
          <a:p>
            <a:r>
              <a:rPr lang="el-GR" dirty="0"/>
              <a:t>Η μάθηση από παραδείγματα είναι η κύρια λειτουργία κάθε ΤΝΔ. 
Η μάθηση σε αυτή την περίπτωση σημαίνει την ικανότητα ενός ΤΝΔ να βελτιώσει την απόδοσή του μέσω μιας </a:t>
            </a:r>
            <a:r>
              <a:rPr lang="el-GR" dirty="0" err="1"/>
              <a:t>διαδραστικής</a:t>
            </a:r>
            <a:r>
              <a:rPr lang="el-GR" dirty="0"/>
              <a:t> διαδικασίας προσαρμογής των </a:t>
            </a:r>
            <a:r>
              <a:rPr lang="el-GR" b="1" i="1" dirty="0">
                <a:solidFill>
                  <a:schemeClr val="accent6">
                    <a:lumMod val="40000"/>
                    <a:lumOff val="60000"/>
                  </a:schemeClr>
                </a:solidFill>
              </a:rPr>
              <a:t>ελεύθερων παραμέτρων </a:t>
            </a:r>
            <a:r>
              <a:rPr lang="el-GR" dirty="0"/>
              <a:t>του. 
Η προσαρμογή των ελεύθερων παραμέτρων ενός ΤΝΔ διεγείρεται από ένα σύνολο παραδειγμάτων που παρουσιάζονται στο δίκτυο κατά την εφαρμογή ενός συνόλου σαφώς καθορισμένων κανόνων για τη βελτίωση της απόδοσής του που ονομάζεται </a:t>
            </a:r>
            <a:r>
              <a:rPr lang="el-GR" b="1" i="1" dirty="0">
                <a:solidFill>
                  <a:schemeClr val="accent6">
                    <a:lumMod val="40000"/>
                    <a:lumOff val="60000"/>
                  </a:schemeClr>
                </a:solidFill>
              </a:rPr>
              <a:t>αλγόριθμος μάθησης</a:t>
            </a:r>
            <a:r>
              <a:rPr lang="el-GR" dirty="0"/>
              <a:t>. 
Υπάρχουν πολλοί διαφορετικοί αλγόριθμοι μάθησης για τα ΤΝΔ, ο καθένας με διαφορετικό τρόπο προσαρμογής των </a:t>
            </a:r>
            <a:r>
              <a:rPr lang="el-GR" dirty="0" err="1"/>
              <a:t>συναπτικών</a:t>
            </a:r>
            <a:r>
              <a:rPr lang="el-GR" dirty="0"/>
              <a:t> βαρών των ΣΕ και διαφορετικό τρόπο τυποποίησης της μέτρησης της απόδοσης του ΤΝΔ.</a:t>
            </a:r>
          </a:p>
        </p:txBody>
      </p:sp>
    </p:spTree>
    <p:extLst>
      <p:ext uri="{BB962C8B-B14F-4D97-AF65-F5344CB8AC3E}">
        <p14:creationId xmlns:p14="http://schemas.microsoft.com/office/powerpoint/2010/main" val="45208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5A8834-D7C7-7E74-7DA4-1D189F430CCF}"/>
              </a:ext>
            </a:extLst>
          </p:cNvPr>
          <p:cNvSpPr>
            <a:spLocks noGrp="1"/>
          </p:cNvSpPr>
          <p:nvPr>
            <p:ph type="title"/>
          </p:nvPr>
        </p:nvSpPr>
        <p:spPr/>
        <p:txBody>
          <a:bodyPr/>
          <a:lstStyle/>
          <a:p>
            <a:r>
              <a:rPr lang="el-GR" dirty="0"/>
              <a:t>Μάθηση με διόρθωση σφαλμάτων</a:t>
            </a:r>
          </a:p>
        </p:txBody>
      </p:sp>
      <p:sp>
        <p:nvSpPr>
          <p:cNvPr id="3" name="Θέση περιεχομένου 2">
            <a:extLst>
              <a:ext uri="{FF2B5EF4-FFF2-40B4-BE49-F238E27FC236}">
                <a16:creationId xmlns:a16="http://schemas.microsoft.com/office/drawing/2014/main" id="{6A207C58-913B-CEFF-7F0A-68000FA91896}"/>
              </a:ext>
            </a:extLst>
          </p:cNvPr>
          <p:cNvSpPr>
            <a:spLocks noGrp="1"/>
          </p:cNvSpPr>
          <p:nvPr>
            <p:ph idx="1"/>
          </p:nvPr>
        </p:nvSpPr>
        <p:spPr>
          <a:xfrm>
            <a:off x="905692" y="1825625"/>
            <a:ext cx="5634446" cy="4351338"/>
          </a:xfrm>
        </p:spPr>
        <p:txBody>
          <a:bodyPr>
            <a:normAutofit fontScale="85000" lnSpcReduction="20000"/>
          </a:bodyPr>
          <a:lstStyle/>
          <a:p>
            <a:r>
              <a:rPr lang="el-GR" dirty="0"/>
              <a:t>Η μάθηση διόρθωσης σφαλμάτων σε τεχνητά </a:t>
            </a:r>
            <a:r>
              <a:rPr lang="el-GR" dirty="0" err="1"/>
              <a:t>νευρωνικά</a:t>
            </a:r>
            <a:r>
              <a:rPr lang="el-GR" dirty="0"/>
              <a:t> δίκτυα είναι μια θεμελιώδης διαδικασία που περιλαμβάνει την προσαρμογή των βαρών των συνδέσεων μεταξύ των νευρώνων για την ελαχιστοποίηση της διαφοράς μεταξύ της πραγματικής εξόδου και της επιθυμητής εξόδου. 
Ο πιο συνηθισμένος αλγόριθμος που χρησιμοποιείται για την εκμάθηση διόρθωσης σφαλμάτων είναι ο αλγόριθμος </a:t>
            </a:r>
            <a:r>
              <a:rPr lang="el-GR" dirty="0" err="1"/>
              <a:t>οπισθοδιάδωσης</a:t>
            </a:r>
            <a:r>
              <a:rPr lang="el-GR" dirty="0"/>
              <a:t> - </a:t>
            </a:r>
            <a:r>
              <a:rPr lang="el-GR" dirty="0" err="1"/>
              <a:t>backpropagation</a:t>
            </a:r>
            <a:r>
              <a:rPr lang="el-GR" dirty="0"/>
              <a:t>.</a:t>
            </a:r>
          </a:p>
        </p:txBody>
      </p:sp>
      <p:pic>
        <p:nvPicPr>
          <p:cNvPr id="4" name="Picture 2">
            <a:extLst>
              <a:ext uri="{FF2B5EF4-FFF2-40B4-BE49-F238E27FC236}">
                <a16:creationId xmlns:a16="http://schemas.microsoft.com/office/drawing/2014/main" id="{7B9EA46F-A91C-9788-DF92-BDDCA48DA31B}"/>
              </a:ext>
            </a:extLst>
          </p:cNvPr>
          <p:cNvPicPr>
            <a:picLocks noChangeAspect="1" noChangeArrowheads="1"/>
          </p:cNvPicPr>
          <p:nvPr/>
        </p:nvPicPr>
        <p:blipFill>
          <a:blip r:embed="rId2" cstate="print"/>
          <a:srcRect/>
          <a:stretch>
            <a:fillRect/>
          </a:stretch>
        </p:blipFill>
        <p:spPr bwMode="auto">
          <a:xfrm>
            <a:off x="6443353" y="1825625"/>
            <a:ext cx="5748648" cy="3464130"/>
          </a:xfrm>
          <a:prstGeom prst="rect">
            <a:avLst/>
          </a:prstGeom>
          <a:noFill/>
        </p:spPr>
      </p:pic>
    </p:spTree>
    <p:extLst>
      <p:ext uri="{BB962C8B-B14F-4D97-AF65-F5344CB8AC3E}">
        <p14:creationId xmlns:p14="http://schemas.microsoft.com/office/powerpoint/2010/main" val="375345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F0262E-F353-28B5-9BA2-E9828C37E377}"/>
              </a:ext>
            </a:extLst>
          </p:cNvPr>
          <p:cNvSpPr>
            <a:spLocks noGrp="1"/>
          </p:cNvSpPr>
          <p:nvPr>
            <p:ph type="title"/>
          </p:nvPr>
        </p:nvSpPr>
        <p:spPr/>
        <p:txBody>
          <a:bodyPr/>
          <a:lstStyle/>
          <a:p>
            <a:r>
              <a:rPr lang="el-GR" dirty="0"/>
              <a:t>Βιολογικό υπόβαθρο</a:t>
            </a:r>
          </a:p>
        </p:txBody>
      </p:sp>
      <p:sp>
        <p:nvSpPr>
          <p:cNvPr id="3" name="Θέση περιεχομένου 2">
            <a:extLst>
              <a:ext uri="{FF2B5EF4-FFF2-40B4-BE49-F238E27FC236}">
                <a16:creationId xmlns:a16="http://schemas.microsoft.com/office/drawing/2014/main" id="{8ACC5FF4-39E4-C895-3C4D-4BAF337D6635}"/>
              </a:ext>
            </a:extLst>
          </p:cNvPr>
          <p:cNvSpPr>
            <a:spLocks noGrp="1"/>
          </p:cNvSpPr>
          <p:nvPr>
            <p:ph idx="1"/>
          </p:nvPr>
        </p:nvSpPr>
        <p:spPr>
          <a:xfrm>
            <a:off x="979100" y="1690688"/>
            <a:ext cx="10233800" cy="4351338"/>
          </a:xfrm>
        </p:spPr>
        <p:txBody>
          <a:bodyPr>
            <a:normAutofit fontScale="92500" lnSpcReduction="10000"/>
          </a:bodyPr>
          <a:lstStyle/>
          <a:p>
            <a:r>
              <a:rPr lang="el-GR" dirty="0"/>
              <a:t>Ο ανθρώπινος εγκέφαλος και γενικότερα το νευρικό σύστημα των θηλαστικών υπήρξε πηγή έμπνευσης για δεκαετίες έρευνας για ένα υπολογιστικό μοντέλο που βασίζεται όχι σε προγραμματισμό βασισμένο σε κώδικα αλλά στη μάθηση από την εμπειρία. 
Ο ανθρώπινος εγκέφαλος, κεντρικός στο ανθρώπινο νευρικό σύστημα, γενικά νοείται όχι ως ένα ενιαίο </a:t>
            </a:r>
            <a:r>
              <a:rPr lang="el-GR" dirty="0" err="1"/>
              <a:t>νευρωνικό</a:t>
            </a:r>
            <a:r>
              <a:rPr lang="el-GR" dirty="0"/>
              <a:t> δίκτυο, αλλά ως ένα δίκτυο </a:t>
            </a:r>
            <a:r>
              <a:rPr lang="el-GR" dirty="0" err="1"/>
              <a:t>νευρωνικών</a:t>
            </a:r>
            <a:r>
              <a:rPr lang="el-GR" dirty="0"/>
              <a:t> δικτύων που το καθένα έχει τη δική του αρχιτεκτονική, στρατηγική μάθησης και στόχους. 
Ο τεράστιος παραλληλισμός του ανθρώπινου εγκεφάλου και τα απορρέοντα πλεονεκτήματα αυτής της δομής προσέλκυαν πάντα την προσοχή των επιστημόνων, ειδικά στον τομέα της πληροφορικής.</a:t>
            </a:r>
          </a:p>
        </p:txBody>
      </p:sp>
    </p:spTree>
    <p:extLst>
      <p:ext uri="{BB962C8B-B14F-4D97-AF65-F5344CB8AC3E}">
        <p14:creationId xmlns:p14="http://schemas.microsoft.com/office/powerpoint/2010/main" val="402462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FEE012-5B01-8E89-C73D-8424BA73DDD4}"/>
              </a:ext>
            </a:extLst>
          </p:cNvPr>
          <p:cNvSpPr>
            <a:spLocks noGrp="1"/>
          </p:cNvSpPr>
          <p:nvPr>
            <p:ph type="title"/>
          </p:nvPr>
        </p:nvSpPr>
        <p:spPr>
          <a:xfrm>
            <a:off x="246580" y="100938"/>
            <a:ext cx="11698840" cy="734210"/>
          </a:xfrm>
        </p:spPr>
        <p:txBody>
          <a:bodyPr>
            <a:normAutofit fontScale="90000"/>
          </a:bodyPr>
          <a:lstStyle/>
          <a:p>
            <a:r>
              <a:rPr lang="el-GR" dirty="0"/>
              <a:t>Βήματα μάθησης με διόρθωση σφαλμάτων</a:t>
            </a:r>
          </a:p>
        </p:txBody>
      </p:sp>
      <p:sp>
        <p:nvSpPr>
          <p:cNvPr id="3" name="Θέση περιεχομένου 2">
            <a:extLst>
              <a:ext uri="{FF2B5EF4-FFF2-40B4-BE49-F238E27FC236}">
                <a16:creationId xmlns:a16="http://schemas.microsoft.com/office/drawing/2014/main" id="{261F3D2B-4968-653F-8F6E-07A56712626B}"/>
              </a:ext>
            </a:extLst>
          </p:cNvPr>
          <p:cNvSpPr>
            <a:spLocks noGrp="1"/>
          </p:cNvSpPr>
          <p:nvPr>
            <p:ph idx="1"/>
          </p:nvPr>
        </p:nvSpPr>
        <p:spPr>
          <a:xfrm>
            <a:off x="339047" y="977516"/>
            <a:ext cx="11513906" cy="4902967"/>
          </a:xfrm>
        </p:spPr>
        <p:txBody>
          <a:bodyPr>
            <a:noAutofit/>
          </a:bodyPr>
          <a:lstStyle/>
          <a:p>
            <a:pPr>
              <a:buFont typeface="+mj-lt"/>
              <a:buAutoNum type="arabicPeriod"/>
            </a:pPr>
            <a:r>
              <a:rPr lang="el-GR" sz="1200" b="1" dirty="0">
                <a:solidFill>
                  <a:schemeClr val="accent6">
                    <a:lumMod val="40000"/>
                    <a:lumOff val="60000"/>
                  </a:schemeClr>
                </a:solidFill>
                <a:latin typeface="Söhne"/>
              </a:rPr>
              <a:t>Αρχικοποίηση</a:t>
            </a:r>
            <a:r>
              <a:rPr lang="el-GR" sz="1200" b="1" dirty="0">
                <a:solidFill>
                  <a:srgbClr val="D1D5DB"/>
                </a:solidFill>
                <a:latin typeface="Söhne"/>
              </a:rPr>
              <a:t>: </a:t>
            </a:r>
            <a:r>
              <a:rPr lang="el-GR" sz="1200" dirty="0" err="1">
                <a:solidFill>
                  <a:srgbClr val="D1D5DB"/>
                </a:solidFill>
                <a:latin typeface="Söhne"/>
              </a:rPr>
              <a:t>Αρχικοποιήστε</a:t>
            </a:r>
            <a:r>
              <a:rPr lang="el-GR" sz="1200" dirty="0">
                <a:solidFill>
                  <a:srgbClr val="D1D5DB"/>
                </a:solidFill>
                <a:latin typeface="Söhne"/>
              </a:rPr>
              <a:t> τυχαία τα βάρη του </a:t>
            </a:r>
            <a:r>
              <a:rPr lang="el-GR" sz="1200" dirty="0" err="1">
                <a:solidFill>
                  <a:srgbClr val="D1D5DB"/>
                </a:solidFill>
                <a:latin typeface="Söhne"/>
              </a:rPr>
              <a:t>νευρωνικού</a:t>
            </a:r>
            <a:r>
              <a:rPr lang="el-GR" sz="1200" dirty="0">
                <a:solidFill>
                  <a:srgbClr val="D1D5DB"/>
                </a:solidFill>
                <a:latin typeface="Söhne"/>
              </a:rPr>
              <a:t> δικτύου. Αυτά τα βάρη καθορίζουν τη δύναμη των συνδέσεων μεταξύ των νευρώνων.</a:t>
            </a:r>
            <a:r>
              <a:rPr lang="el-GR" sz="1200" b="1" dirty="0">
                <a:solidFill>
                  <a:srgbClr val="D1D5DB"/>
                </a:solidFill>
                <a:latin typeface="Söhne"/>
              </a:rPr>
              <a:t>
</a:t>
            </a:r>
            <a:r>
              <a:rPr lang="el-GR" sz="1200" b="1" dirty="0">
                <a:solidFill>
                  <a:schemeClr val="accent6">
                    <a:lumMod val="40000"/>
                    <a:lumOff val="60000"/>
                  </a:schemeClr>
                </a:solidFill>
                <a:latin typeface="Söhne"/>
              </a:rPr>
              <a:t>Εμπρόσθια διάδοση</a:t>
            </a:r>
            <a:r>
              <a:rPr lang="el-GR" sz="1200" b="1" dirty="0">
                <a:solidFill>
                  <a:srgbClr val="D1D5DB"/>
                </a:solidFill>
                <a:latin typeface="Söhne"/>
              </a:rPr>
              <a:t>:</a:t>
            </a:r>
          </a:p>
          <a:p>
            <a:pPr lvl="1">
              <a:buFont typeface="+mj-lt"/>
              <a:buAutoNum type="arabicPeriod"/>
            </a:pPr>
            <a:r>
              <a:rPr lang="el-GR" sz="1200" dirty="0">
                <a:solidFill>
                  <a:srgbClr val="D1D5DB"/>
                </a:solidFill>
                <a:latin typeface="Söhne"/>
              </a:rPr>
              <a:t>Τα δεδομένα εισόδου τροφοδοτούνται στο δίκτυο και οι ενεργοποιήσεις κάθε νευρώνα υπολογίζονται μέσω μιας σειράς σταθμισμένων λειτουργιών αθροίσματος και λειτουργίας ενεργοποίησης.</a:t>
            </a:r>
          </a:p>
          <a:p>
            <a:pPr lvl="1">
              <a:buFont typeface="+mj-lt"/>
              <a:buAutoNum type="arabicPeriod"/>
            </a:pPr>
            <a:r>
              <a:rPr lang="el-GR" sz="1200" dirty="0">
                <a:solidFill>
                  <a:srgbClr val="D1D5DB"/>
                </a:solidFill>
                <a:latin typeface="Söhne"/>
              </a:rPr>
              <a:t>Η έξοδος του δικτύου επιτυγχάνεται με τη διάδοση της εισόδου μέσω των στρωμάτων μέχρι να επιτευχθεί το τελικό στρώμα.</a:t>
            </a:r>
          </a:p>
          <a:p>
            <a:pPr>
              <a:buFont typeface="+mj-lt"/>
              <a:buAutoNum type="arabicPeriod"/>
            </a:pPr>
            <a:r>
              <a:rPr lang="el-GR" sz="1200" b="1" dirty="0">
                <a:solidFill>
                  <a:schemeClr val="accent6">
                    <a:lumMod val="40000"/>
                    <a:lumOff val="60000"/>
                  </a:schemeClr>
                </a:solidFill>
                <a:latin typeface="Söhne"/>
              </a:rPr>
              <a:t>Υπολογισμός σφάλματος</a:t>
            </a:r>
            <a:r>
              <a:rPr lang="el-GR" sz="1200" b="1" dirty="0">
                <a:solidFill>
                  <a:srgbClr val="D1D5DB"/>
                </a:solidFill>
                <a:latin typeface="Söhne"/>
              </a:rPr>
              <a:t>: </a:t>
            </a:r>
            <a:r>
              <a:rPr lang="el-GR" sz="1200" dirty="0">
                <a:solidFill>
                  <a:srgbClr val="D1D5DB"/>
                </a:solidFill>
                <a:latin typeface="Söhne"/>
              </a:rPr>
              <a:t>Υπολογίστε το σφάλμα συγκρίνοντας την προβλεπόμενη έξοδο με την πραγματική έξοδο (στόχος). Οι συναρτήσεις σφάλματος που χρησιμοποιούνται συνήθως περιλαμβάνουν το μέσο τετραγωνικό σφάλμα (MSE) για προβλήματα παλινδρόμησης και τη διασταυρούμενη εντροπία για προβλήματα ταξινόμησης.</a:t>
            </a:r>
            <a:r>
              <a:rPr lang="el-GR" sz="1200" b="1" dirty="0">
                <a:solidFill>
                  <a:srgbClr val="D1D5DB"/>
                </a:solidFill>
                <a:latin typeface="Söhne"/>
              </a:rPr>
              <a:t>
</a:t>
            </a:r>
            <a:r>
              <a:rPr lang="el-GR" sz="1200" b="1" dirty="0" err="1">
                <a:solidFill>
                  <a:schemeClr val="accent6">
                    <a:lumMod val="40000"/>
                    <a:lumOff val="60000"/>
                  </a:schemeClr>
                </a:solidFill>
                <a:latin typeface="Söhne"/>
              </a:rPr>
              <a:t>Οπισθοδιάδωση</a:t>
            </a:r>
            <a:r>
              <a:rPr lang="el-GR" sz="1200" b="1" dirty="0">
                <a:solidFill>
                  <a:srgbClr val="D1D5DB"/>
                </a:solidFill>
                <a:latin typeface="Söhne"/>
              </a:rPr>
              <a:t>:</a:t>
            </a:r>
          </a:p>
          <a:p>
            <a:pPr lvl="1">
              <a:buFont typeface="+mj-lt"/>
              <a:buAutoNum type="arabicPeriod"/>
            </a:pPr>
            <a:r>
              <a:rPr lang="el-GR" sz="1200" dirty="0">
                <a:solidFill>
                  <a:srgbClr val="D1D5DB"/>
                </a:solidFill>
                <a:latin typeface="Söhne"/>
              </a:rPr>
              <a:t>Μεταδώστε το σφάλμα προς τα πίσω μέσω του δικτύου για να προσδιορίσετε τη συμβολή κάθε βάρους στο συνολικό σφάλμα.
Υπολογίστε την κλίση του σφάλματος σε σχέση με κάθε βάρος χρησιμοποιώντας τον κανόνα αλυσίδας του λογισμού. Αυτό περιλαμβάνει τον υπολογισμό της μερικής παραγώγου του σφάλματος σε σχέση με κάθε βάρος.</a:t>
            </a:r>
          </a:p>
          <a:p>
            <a:pPr>
              <a:buFont typeface="+mj-lt"/>
              <a:buAutoNum type="arabicPeriod"/>
            </a:pPr>
            <a:r>
              <a:rPr lang="el-GR" sz="1200" b="1" dirty="0">
                <a:solidFill>
                  <a:schemeClr val="accent6">
                    <a:lumMod val="40000"/>
                    <a:lumOff val="60000"/>
                  </a:schemeClr>
                </a:solidFill>
                <a:latin typeface="Söhne"/>
              </a:rPr>
              <a:t>Ενημέρωση βάρους</a:t>
            </a:r>
            <a:r>
              <a:rPr lang="el-GR" sz="1200" b="1" dirty="0">
                <a:solidFill>
                  <a:srgbClr val="D1D5DB"/>
                </a:solidFill>
                <a:latin typeface="Söhne"/>
              </a:rPr>
              <a:t>:</a:t>
            </a:r>
          </a:p>
          <a:p>
            <a:pPr lvl="1">
              <a:buFont typeface="+mj-lt"/>
              <a:buAutoNum type="arabicPeriod"/>
            </a:pPr>
            <a:r>
              <a:rPr lang="el-GR" sz="1200" dirty="0">
                <a:solidFill>
                  <a:srgbClr val="D1D5DB"/>
                </a:solidFill>
                <a:latin typeface="Söhne"/>
              </a:rPr>
              <a:t>Ρυθμίστε τα βάρη στο δίκτυο για να ελαχιστοποιήσετε το σφάλμα. Τα βάρη ενημερώνονται προς την αντίθετη κατεύθυνση της κλίσης και το μέγεθος της ενημέρωσης ελέγχεται από ένα ρυθμό εκμάθησης.
Ο κανόνας ενημέρωσης βάρους εκφράζεται συχνά ως: </a:t>
            </a:r>
            <a:r>
              <a:rPr lang="el-GR" sz="1200" b="1" i="1" dirty="0">
                <a:solidFill>
                  <a:srgbClr val="D1D5DB"/>
                </a:solidFill>
                <a:latin typeface="Söhne"/>
              </a:rPr>
              <a:t>νέο βάρος = παλιό βάρος − ρυθμός μάθησης × κλίση</a:t>
            </a:r>
          </a:p>
          <a:p>
            <a:pPr>
              <a:buFont typeface="+mj-lt"/>
              <a:buAutoNum type="arabicPeriod"/>
            </a:pPr>
            <a:r>
              <a:rPr lang="el-GR" sz="1200" b="1" dirty="0">
                <a:solidFill>
                  <a:schemeClr val="accent6">
                    <a:lumMod val="40000"/>
                    <a:lumOff val="60000"/>
                  </a:schemeClr>
                </a:solidFill>
                <a:latin typeface="Söhne"/>
              </a:rPr>
              <a:t>Επανάληψη</a:t>
            </a:r>
            <a:r>
              <a:rPr lang="el-GR" sz="1200" b="1" dirty="0">
                <a:solidFill>
                  <a:srgbClr val="D1D5DB"/>
                </a:solidFill>
                <a:latin typeface="Söhne"/>
              </a:rPr>
              <a:t>: </a:t>
            </a:r>
            <a:r>
              <a:rPr lang="el-GR" sz="1200" dirty="0">
                <a:solidFill>
                  <a:srgbClr val="D1D5DB"/>
                </a:solidFill>
                <a:latin typeface="Söhne"/>
              </a:rPr>
              <a:t>Τα βήματα 2-5 επαναλαμβάνονται για πολλαπλές επαναλήψεις (εποχές) ή μέχρι το σφάλμα να συγκλίνει σε αποδεκτό επίπεδο.</a:t>
            </a:r>
            <a:r>
              <a:rPr lang="el-GR" sz="1200" b="1" dirty="0">
                <a:solidFill>
                  <a:srgbClr val="D1D5DB"/>
                </a:solidFill>
                <a:latin typeface="Söhne"/>
              </a:rPr>
              <a:t>
</a:t>
            </a:r>
            <a:r>
              <a:rPr lang="el-GR" sz="1200" b="1" dirty="0">
                <a:solidFill>
                  <a:schemeClr val="accent6">
                    <a:lumMod val="40000"/>
                    <a:lumOff val="60000"/>
                  </a:schemeClr>
                </a:solidFill>
                <a:latin typeface="Söhne"/>
              </a:rPr>
              <a:t>Τερματισμός</a:t>
            </a:r>
            <a:r>
              <a:rPr lang="el-GR" sz="1200" b="1" dirty="0">
                <a:solidFill>
                  <a:srgbClr val="D1D5DB"/>
                </a:solidFill>
                <a:latin typeface="Söhne"/>
              </a:rPr>
              <a:t>: </a:t>
            </a:r>
            <a:r>
              <a:rPr lang="el-GR" sz="1200" dirty="0">
                <a:solidFill>
                  <a:srgbClr val="D1D5DB"/>
                </a:solidFill>
                <a:latin typeface="Söhne"/>
              </a:rPr>
              <a:t>Η διαδικασία εκπαίδευσης τερματίζεται όταν το δίκτυο επιτύχει ικανοποιητική απόδοση στα δεδομένα εκπαίδευσης. Είναι σημαντικό να παρακολουθείτε για υπερβολική τοποθέτηση, όπου το δίκτυο αποδίδει καλά στα δεδομένα προπόνησης, αλλά κακώς σε νέα, αόρατα δεδομένα.</a:t>
            </a:r>
            <a:r>
              <a:rPr lang="el-GR" sz="1200" b="1" dirty="0">
                <a:solidFill>
                  <a:srgbClr val="D1D5DB"/>
                </a:solidFill>
                <a:latin typeface="Söhne"/>
              </a:rPr>
              <a:t>
</a:t>
            </a:r>
            <a:r>
              <a:rPr lang="el-GR" sz="1200" b="1" dirty="0">
                <a:solidFill>
                  <a:schemeClr val="accent6">
                    <a:lumMod val="40000"/>
                    <a:lumOff val="60000"/>
                  </a:schemeClr>
                </a:solidFill>
                <a:latin typeface="Söhne"/>
              </a:rPr>
              <a:t>Δοκιμές</a:t>
            </a:r>
            <a:r>
              <a:rPr lang="el-GR" sz="1200" b="1" dirty="0">
                <a:solidFill>
                  <a:srgbClr val="D1D5DB"/>
                </a:solidFill>
                <a:latin typeface="Söhne"/>
              </a:rPr>
              <a:t>: </a:t>
            </a:r>
            <a:r>
              <a:rPr lang="el-GR" sz="1200" dirty="0">
                <a:solidFill>
                  <a:srgbClr val="D1D5DB"/>
                </a:solidFill>
                <a:latin typeface="Söhne"/>
              </a:rPr>
              <a:t>Μόλις εκπαιδευτεί το δίκτυο, μπορεί να δοκιμαστεί σε νέα, αόρατα δεδομένα για να αξιολογηθεί η απόδοση γενίκευσής του.</a:t>
            </a:r>
            <a:endParaRPr lang="el-GR" sz="1200" dirty="0"/>
          </a:p>
        </p:txBody>
      </p:sp>
    </p:spTree>
    <p:extLst>
      <p:ext uri="{BB962C8B-B14F-4D97-AF65-F5344CB8AC3E}">
        <p14:creationId xmlns:p14="http://schemas.microsoft.com/office/powerpoint/2010/main" val="209999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864AD6-2337-2887-6790-DC54721F3B01}"/>
              </a:ext>
            </a:extLst>
          </p:cNvPr>
          <p:cNvSpPr>
            <a:spLocks noGrp="1"/>
          </p:cNvSpPr>
          <p:nvPr>
            <p:ph type="title"/>
          </p:nvPr>
        </p:nvSpPr>
        <p:spPr/>
        <p:txBody>
          <a:bodyPr>
            <a:normAutofit fontScale="90000"/>
          </a:bodyPr>
          <a:lstStyle/>
          <a:p>
            <a:r>
              <a:rPr lang="el-GR" dirty="0"/>
              <a:t>Κανόνας δέλτα ή κανόνας </a:t>
            </a:r>
            <a:r>
              <a:rPr lang="el-GR" dirty="0" err="1"/>
              <a:t>Widrow-Hoff</a:t>
            </a:r>
            <a:endParaRPr lang="el-GR" dirty="0"/>
          </a:p>
        </p:txBody>
      </p:sp>
      <p:sp>
        <p:nvSpPr>
          <p:cNvPr id="3" name="Θέση περιεχομένου 2">
            <a:extLst>
              <a:ext uri="{FF2B5EF4-FFF2-40B4-BE49-F238E27FC236}">
                <a16:creationId xmlns:a16="http://schemas.microsoft.com/office/drawing/2014/main" id="{037BB484-B5F7-6186-1DCB-0BAC9007B262}"/>
              </a:ext>
            </a:extLst>
          </p:cNvPr>
          <p:cNvSpPr>
            <a:spLocks noGrp="1"/>
          </p:cNvSpPr>
          <p:nvPr>
            <p:ph idx="1"/>
          </p:nvPr>
        </p:nvSpPr>
        <p:spPr>
          <a:xfrm>
            <a:off x="565080" y="1825625"/>
            <a:ext cx="6618040" cy="4351338"/>
          </a:xfrm>
        </p:spPr>
        <p:txBody>
          <a:bodyPr>
            <a:normAutofit fontScale="62500" lnSpcReduction="20000"/>
          </a:bodyPr>
          <a:lstStyle/>
          <a:p>
            <a:r>
              <a:rPr lang="el-GR" dirty="0"/>
              <a:t>Ο κανόνας </a:t>
            </a:r>
            <a:r>
              <a:rPr lang="el-GR" dirty="0" err="1"/>
              <a:t>Delta</a:t>
            </a:r>
            <a:r>
              <a:rPr lang="el-GR" dirty="0"/>
              <a:t>, επίσης γνωστός ως κανόνας </a:t>
            </a:r>
            <a:r>
              <a:rPr lang="el-GR" dirty="0" err="1"/>
              <a:t>Widrow-Hoff</a:t>
            </a:r>
            <a:r>
              <a:rPr lang="el-GR" dirty="0"/>
              <a:t> ή αλγόριθμος ελαχίστων μέσων τετραγώνων (LMS), είναι ένας ευρέως χρησιμοποιούμενος αλγόριθμος μάθησης για την προσαρμογή των βαρών των συνδέσεων σε τεχνητά </a:t>
            </a:r>
            <a:r>
              <a:rPr lang="el-GR" dirty="0" err="1"/>
              <a:t>νευρωνικά</a:t>
            </a:r>
            <a:r>
              <a:rPr lang="el-GR" dirty="0"/>
              <a:t> δίκτυα, ειδικά στο πλαίσιο των </a:t>
            </a:r>
            <a:r>
              <a:rPr lang="el-GR" dirty="0" err="1"/>
              <a:t>μονοστρωματικών</a:t>
            </a:r>
            <a:r>
              <a:rPr lang="el-GR" dirty="0"/>
              <a:t> </a:t>
            </a:r>
            <a:r>
              <a:rPr lang="el-GR" dirty="0" err="1"/>
              <a:t>perceptrons</a:t>
            </a:r>
            <a:r>
              <a:rPr lang="el-GR" dirty="0"/>
              <a:t>. 
Είναι ένας τύπος εποπτευόμενου αλγορίθμου μάθησης που χρησιμοποιείται για εκπαιδευτικά δίκτυα για την προσέγγιση μιας συνάρτησης-στόχου.
Ο κανόνας </a:t>
            </a:r>
            <a:r>
              <a:rPr lang="el-GR" dirty="0" err="1"/>
              <a:t>Delta</a:t>
            </a:r>
            <a:r>
              <a:rPr lang="el-GR" dirty="0"/>
              <a:t> είναι ένας απλός και αποτελεσματικός αλγόριθμος, αλλά είναι κυρίως κατάλληλος για </a:t>
            </a:r>
            <a:r>
              <a:rPr lang="el-GR" dirty="0" err="1"/>
              <a:t>perceptrons</a:t>
            </a:r>
            <a:r>
              <a:rPr lang="el-GR" dirty="0"/>
              <a:t> μονής στρώσης και μπορεί να έχει περιορισμούς όταν εφαρμόζεται σε πιο σύνθετες αρχιτεκτονικές. 
Για βαθύτερα δίκτυα, συχνά προτιμάται ο αλγόριθμος </a:t>
            </a:r>
            <a:r>
              <a:rPr lang="el-GR" dirty="0" err="1"/>
              <a:t>οπισθοδιάδοσης</a:t>
            </a:r>
            <a:r>
              <a:rPr lang="el-GR" dirty="0"/>
              <a:t>, ο οποίος επεκτείνει τις αρχές του κανόνα </a:t>
            </a:r>
            <a:r>
              <a:rPr lang="el-GR" dirty="0" err="1"/>
              <a:t>Delta</a:t>
            </a:r>
            <a:r>
              <a:rPr lang="el-GR" dirty="0"/>
              <a:t> σε πολλαπλά επίπεδα.</a:t>
            </a:r>
          </a:p>
        </p:txBody>
      </p:sp>
      <p:pic>
        <p:nvPicPr>
          <p:cNvPr id="10242" name="Picture 2" descr="Gradient Descent in Machine Learning: Python Examples">
            <a:extLst>
              <a:ext uri="{FF2B5EF4-FFF2-40B4-BE49-F238E27FC236}">
                <a16:creationId xmlns:a16="http://schemas.microsoft.com/office/drawing/2014/main" id="{D286DB20-73CD-FB78-3861-671C06E9B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4372" y="1825625"/>
            <a:ext cx="4887628" cy="335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46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4D2ADB-C0EC-0B0B-368C-735997488D71}"/>
              </a:ext>
            </a:extLst>
          </p:cNvPr>
          <p:cNvSpPr>
            <a:spLocks noGrp="1"/>
          </p:cNvSpPr>
          <p:nvPr>
            <p:ph type="title"/>
          </p:nvPr>
        </p:nvSpPr>
        <p:spPr/>
        <p:txBody>
          <a:bodyPr/>
          <a:lstStyle/>
          <a:p>
            <a:r>
              <a:rPr lang="el-GR" dirty="0"/>
              <a:t>Μέτρα σφάλματος (1)</a:t>
            </a:r>
          </a:p>
        </p:txBody>
      </p:sp>
      <p:sp>
        <p:nvSpPr>
          <p:cNvPr id="3" name="Θέση περιεχομένου 2">
            <a:extLst>
              <a:ext uri="{FF2B5EF4-FFF2-40B4-BE49-F238E27FC236}">
                <a16:creationId xmlns:a16="http://schemas.microsoft.com/office/drawing/2014/main" id="{A74A7A67-24EF-84A0-991D-EB729D8298D5}"/>
              </a:ext>
            </a:extLst>
          </p:cNvPr>
          <p:cNvSpPr>
            <a:spLocks noGrp="1"/>
          </p:cNvSpPr>
          <p:nvPr>
            <p:ph idx="1"/>
          </p:nvPr>
        </p:nvSpPr>
        <p:spPr/>
        <p:txBody>
          <a:bodyPr>
            <a:normAutofit lnSpcReduction="10000"/>
          </a:bodyPr>
          <a:lstStyle/>
          <a:p>
            <a:pPr marL="360363" indent="-360363">
              <a:buFont typeface="+mj-lt"/>
              <a:buAutoNum type="arabicPeriod"/>
            </a:pPr>
            <a:r>
              <a:rPr lang="el-GR" b="1" dirty="0">
                <a:solidFill>
                  <a:schemeClr val="accent6">
                    <a:lumMod val="40000"/>
                    <a:lumOff val="60000"/>
                  </a:schemeClr>
                </a:solidFill>
                <a:latin typeface="Söhne"/>
              </a:rPr>
              <a:t>Μέσο τετραγωνικό σφάλμα </a:t>
            </a:r>
            <a:r>
              <a:rPr lang="en-US" b="1" i="0" dirty="0">
                <a:solidFill>
                  <a:srgbClr val="D1D5DB"/>
                </a:solidFill>
                <a:effectLst/>
                <a:latin typeface="Söhne"/>
              </a:rPr>
              <a:t>(MSE):</a:t>
            </a:r>
            <a:endParaRPr lang="en-US" b="0" i="0" dirty="0">
              <a:solidFill>
                <a:srgbClr val="D1D5DB"/>
              </a:solidFill>
              <a:effectLst/>
              <a:latin typeface="Söhne"/>
            </a:endParaRPr>
          </a:p>
          <a:p>
            <a:pPr lvl="1"/>
            <a:r>
              <a:rPr lang="el-GR" dirty="0">
                <a:solidFill>
                  <a:srgbClr val="D1D5DB"/>
                </a:solidFill>
                <a:latin typeface="Söhne"/>
              </a:rPr>
              <a:t>Το MSE είναι μία από τις πιο ευρέως χρησιμοποιούμενες μετρήσεις για προβλήματα παλινδρόμησης. Υπολογίζει τον μέσο όρο των τετραγωνικών διαφορών μεταξύ των προβλεπόμενων και των πραγματικών τιμών</a:t>
            </a:r>
            <a:r>
              <a:rPr lang="en-US" b="0" i="0" dirty="0">
                <a:solidFill>
                  <a:srgbClr val="D1D5DB"/>
                </a:solidFill>
                <a:effectLst/>
                <a:latin typeface="Söhne"/>
              </a:rPr>
              <a:t>.</a:t>
            </a:r>
          </a:p>
          <a:p>
            <a:pPr marL="360363" indent="-360363">
              <a:buFont typeface="+mj-lt"/>
              <a:buAutoNum type="arabicPeriod"/>
            </a:pPr>
            <a:r>
              <a:rPr lang="el-GR" b="1" dirty="0">
                <a:solidFill>
                  <a:schemeClr val="accent6">
                    <a:lumMod val="40000"/>
                    <a:lumOff val="60000"/>
                  </a:schemeClr>
                </a:solidFill>
                <a:latin typeface="Söhne"/>
              </a:rPr>
              <a:t>Ρίζα μέσου τετραγωνικού σφάλματος </a:t>
            </a:r>
            <a:r>
              <a:rPr lang="en-US" b="1" i="0" dirty="0">
                <a:solidFill>
                  <a:srgbClr val="D1D5DB"/>
                </a:solidFill>
                <a:effectLst/>
                <a:latin typeface="Söhne"/>
              </a:rPr>
              <a:t>(RMSE):</a:t>
            </a:r>
            <a:endParaRPr lang="en-US" b="0" i="0" dirty="0">
              <a:solidFill>
                <a:srgbClr val="D1D5DB"/>
              </a:solidFill>
              <a:effectLst/>
              <a:latin typeface="Söhne"/>
            </a:endParaRPr>
          </a:p>
          <a:p>
            <a:pPr lvl="1"/>
            <a:r>
              <a:rPr lang="el-GR" dirty="0">
                <a:solidFill>
                  <a:srgbClr val="D1D5DB"/>
                </a:solidFill>
                <a:latin typeface="Söhne"/>
              </a:rPr>
              <a:t>Το RMSE είναι η τετραγωνική ρίζα του MSE και παρέχει ένα μέτρο του μέσου μεγέθους των σφαλμάτων στις ίδιες μονάδες με τη μεταβλητή-στόχο</a:t>
            </a:r>
            <a:r>
              <a:rPr lang="en-US" b="0" i="0" dirty="0">
                <a:solidFill>
                  <a:srgbClr val="D1D5DB"/>
                </a:solidFill>
                <a:effectLst/>
                <a:latin typeface="Söhne"/>
              </a:rPr>
              <a:t>.</a:t>
            </a:r>
          </a:p>
          <a:p>
            <a:pPr marL="360363" indent="-360363">
              <a:buFont typeface="+mj-lt"/>
              <a:buAutoNum type="arabicPeriod"/>
            </a:pPr>
            <a:r>
              <a:rPr lang="el-GR" b="1" dirty="0">
                <a:solidFill>
                  <a:schemeClr val="accent6">
                    <a:lumMod val="40000"/>
                    <a:lumOff val="60000"/>
                  </a:schemeClr>
                </a:solidFill>
                <a:latin typeface="Söhne"/>
              </a:rPr>
              <a:t>Μέσο απόλυτο σφάλμα </a:t>
            </a:r>
            <a:r>
              <a:rPr lang="en-US" b="1" i="0" dirty="0">
                <a:solidFill>
                  <a:srgbClr val="D1D5DB"/>
                </a:solidFill>
                <a:effectLst/>
                <a:latin typeface="Söhne"/>
              </a:rPr>
              <a:t>(MAE):</a:t>
            </a:r>
            <a:endParaRPr lang="en-US" b="0" i="0" dirty="0">
              <a:solidFill>
                <a:srgbClr val="D1D5DB"/>
              </a:solidFill>
              <a:effectLst/>
              <a:latin typeface="Söhne"/>
            </a:endParaRPr>
          </a:p>
          <a:p>
            <a:pPr lvl="1"/>
            <a:r>
              <a:rPr lang="en-US" b="0" i="0" dirty="0">
                <a:solidFill>
                  <a:srgbClr val="D1D5DB"/>
                </a:solidFill>
                <a:effectLst/>
                <a:latin typeface="Söhne"/>
              </a:rPr>
              <a:t>MAE is another metric for regression problems. It measures the average absolute differences between predicted and actual values.</a:t>
            </a:r>
          </a:p>
          <a:p>
            <a:endParaRPr lang="el-GR" dirty="0"/>
          </a:p>
        </p:txBody>
      </p:sp>
      <p:pic>
        <p:nvPicPr>
          <p:cNvPr id="5" name="Εικόνα 4">
            <a:extLst>
              <a:ext uri="{FF2B5EF4-FFF2-40B4-BE49-F238E27FC236}">
                <a16:creationId xmlns:a16="http://schemas.microsoft.com/office/drawing/2014/main" id="{80007091-6291-D3F4-0727-032AE208363F}"/>
              </a:ext>
            </a:extLst>
          </p:cNvPr>
          <p:cNvPicPr>
            <a:picLocks noChangeAspect="1"/>
          </p:cNvPicPr>
          <p:nvPr/>
        </p:nvPicPr>
        <p:blipFill>
          <a:blip r:embed="rId2">
            <a:duotone>
              <a:schemeClr val="accent4">
                <a:shade val="45000"/>
                <a:satMod val="135000"/>
              </a:schemeClr>
              <a:prstClr val="white"/>
            </a:duotone>
          </a:blip>
          <a:stretch>
            <a:fillRect/>
          </a:stretch>
        </p:blipFill>
        <p:spPr>
          <a:xfrm>
            <a:off x="7976375" y="1690688"/>
            <a:ext cx="3095625" cy="457200"/>
          </a:xfrm>
          <a:prstGeom prst="rect">
            <a:avLst/>
          </a:prstGeom>
        </p:spPr>
      </p:pic>
      <p:pic>
        <p:nvPicPr>
          <p:cNvPr id="7" name="Εικόνα 6">
            <a:extLst>
              <a:ext uri="{FF2B5EF4-FFF2-40B4-BE49-F238E27FC236}">
                <a16:creationId xmlns:a16="http://schemas.microsoft.com/office/drawing/2014/main" id="{873818D8-3C27-3524-8C0A-5CFCDF79D081}"/>
              </a:ext>
            </a:extLst>
          </p:cNvPr>
          <p:cNvPicPr>
            <a:picLocks noChangeAspect="1"/>
          </p:cNvPicPr>
          <p:nvPr/>
        </p:nvPicPr>
        <p:blipFill>
          <a:blip r:embed="rId3">
            <a:duotone>
              <a:schemeClr val="accent4">
                <a:shade val="45000"/>
                <a:satMod val="135000"/>
              </a:schemeClr>
              <a:prstClr val="white"/>
            </a:duotone>
          </a:blip>
          <a:stretch>
            <a:fillRect/>
          </a:stretch>
        </p:blipFill>
        <p:spPr>
          <a:xfrm>
            <a:off x="8824100" y="3429000"/>
            <a:ext cx="2247900" cy="361950"/>
          </a:xfrm>
          <a:prstGeom prst="rect">
            <a:avLst/>
          </a:prstGeom>
        </p:spPr>
      </p:pic>
      <p:pic>
        <p:nvPicPr>
          <p:cNvPr id="9" name="Εικόνα 8">
            <a:extLst>
              <a:ext uri="{FF2B5EF4-FFF2-40B4-BE49-F238E27FC236}">
                <a16:creationId xmlns:a16="http://schemas.microsoft.com/office/drawing/2014/main" id="{2BB164AC-7933-5971-3ADD-DE124E88C810}"/>
              </a:ext>
            </a:extLst>
          </p:cNvPr>
          <p:cNvPicPr>
            <a:picLocks noChangeAspect="1"/>
          </p:cNvPicPr>
          <p:nvPr/>
        </p:nvPicPr>
        <p:blipFill>
          <a:blip r:embed="rId4">
            <a:duotone>
              <a:schemeClr val="accent4">
                <a:shade val="45000"/>
                <a:satMod val="135000"/>
              </a:schemeClr>
              <a:prstClr val="white"/>
            </a:duotone>
          </a:blip>
          <a:stretch>
            <a:fillRect/>
          </a:stretch>
        </p:blipFill>
        <p:spPr>
          <a:xfrm>
            <a:off x="8024000" y="4938712"/>
            <a:ext cx="3048000" cy="457200"/>
          </a:xfrm>
          <a:prstGeom prst="rect">
            <a:avLst/>
          </a:prstGeom>
        </p:spPr>
      </p:pic>
    </p:spTree>
    <p:extLst>
      <p:ext uri="{BB962C8B-B14F-4D97-AF65-F5344CB8AC3E}">
        <p14:creationId xmlns:p14="http://schemas.microsoft.com/office/powerpoint/2010/main" val="68743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E6EE02-A3AD-95E7-9FE2-704999CE9E83}"/>
              </a:ext>
            </a:extLst>
          </p:cNvPr>
          <p:cNvSpPr>
            <a:spLocks noGrp="1"/>
          </p:cNvSpPr>
          <p:nvPr>
            <p:ph type="title"/>
          </p:nvPr>
        </p:nvSpPr>
        <p:spPr/>
        <p:txBody>
          <a:bodyPr/>
          <a:lstStyle/>
          <a:p>
            <a:r>
              <a:rPr lang="el-GR" dirty="0"/>
              <a:t>Μέτρα σφάλματος (2)</a:t>
            </a:r>
          </a:p>
        </p:txBody>
      </p:sp>
      <p:sp>
        <p:nvSpPr>
          <p:cNvPr id="3" name="Θέση περιεχομένου 2">
            <a:extLst>
              <a:ext uri="{FF2B5EF4-FFF2-40B4-BE49-F238E27FC236}">
                <a16:creationId xmlns:a16="http://schemas.microsoft.com/office/drawing/2014/main" id="{88B7B383-11F3-8E15-08DB-EA15F0AD6D68}"/>
              </a:ext>
            </a:extLst>
          </p:cNvPr>
          <p:cNvSpPr>
            <a:spLocks noGrp="1"/>
          </p:cNvSpPr>
          <p:nvPr>
            <p:ph idx="1"/>
          </p:nvPr>
        </p:nvSpPr>
        <p:spPr>
          <a:xfrm>
            <a:off x="396411" y="1730644"/>
            <a:ext cx="10515600" cy="4351338"/>
          </a:xfrm>
        </p:spPr>
        <p:txBody>
          <a:bodyPr>
            <a:normAutofit fontScale="77500" lnSpcReduction="20000"/>
          </a:bodyPr>
          <a:lstStyle/>
          <a:p>
            <a:pPr marL="360363" indent="-360363">
              <a:buFont typeface="+mj-lt"/>
              <a:buAutoNum type="arabicPeriod" startAt="4"/>
            </a:pPr>
            <a:r>
              <a:rPr lang="el-GR" b="1" dirty="0">
                <a:solidFill>
                  <a:schemeClr val="accent6">
                    <a:lumMod val="40000"/>
                    <a:lumOff val="60000"/>
                  </a:schemeClr>
                </a:solidFill>
                <a:latin typeface="Söhne"/>
              </a:rPr>
              <a:t>Μέσο απόλυτο ποσοστό σφάλματος </a:t>
            </a:r>
            <a:r>
              <a:rPr lang="en-GB" b="1" i="0" dirty="0">
                <a:solidFill>
                  <a:srgbClr val="D1D5DB"/>
                </a:solidFill>
                <a:effectLst/>
                <a:latin typeface="Söhne"/>
              </a:rPr>
              <a:t>(MAPE):</a:t>
            </a:r>
            <a:endParaRPr lang="en-GB" b="0" i="0" dirty="0">
              <a:solidFill>
                <a:srgbClr val="D1D5DB"/>
              </a:solidFill>
              <a:effectLst/>
              <a:latin typeface="Söhne"/>
            </a:endParaRPr>
          </a:p>
          <a:p>
            <a:pPr lvl="1"/>
            <a:r>
              <a:rPr lang="el-GR" dirty="0">
                <a:solidFill>
                  <a:srgbClr val="D1D5DB"/>
                </a:solidFill>
                <a:latin typeface="Söhne"/>
              </a:rPr>
              <a:t>Το MAPE εκφράζει σφάλματα ως ποσοστό των πραγματικών τιμών και χρησιμοποιείται συχνά στην πρόβλεψη και την ανάλυση </a:t>
            </a:r>
            <a:r>
              <a:rPr lang="el-GR" dirty="0" err="1">
                <a:solidFill>
                  <a:srgbClr val="D1D5DB"/>
                </a:solidFill>
                <a:latin typeface="Söhne"/>
              </a:rPr>
              <a:t>χρονοσειρών</a:t>
            </a:r>
            <a:r>
              <a:rPr lang="en-GB" b="0" i="0" dirty="0">
                <a:solidFill>
                  <a:srgbClr val="D1D5DB"/>
                </a:solidFill>
                <a:effectLst/>
                <a:latin typeface="Söhne"/>
              </a:rPr>
              <a:t>.</a:t>
            </a:r>
          </a:p>
          <a:p>
            <a:pPr marL="360363" indent="-360363">
              <a:buFont typeface="+mj-lt"/>
              <a:buAutoNum type="arabicPeriod" startAt="4"/>
            </a:pPr>
            <a:r>
              <a:rPr lang="el-GR" b="1" dirty="0">
                <a:solidFill>
                  <a:schemeClr val="accent6">
                    <a:lumMod val="40000"/>
                    <a:lumOff val="60000"/>
                  </a:schemeClr>
                </a:solidFill>
                <a:latin typeface="Söhne"/>
              </a:rPr>
              <a:t>Απόσταση </a:t>
            </a:r>
            <a:r>
              <a:rPr lang="el-GR" b="1" dirty="0" err="1">
                <a:solidFill>
                  <a:schemeClr val="accent6">
                    <a:lumMod val="40000"/>
                    <a:lumOff val="60000"/>
                  </a:schemeClr>
                </a:solidFill>
                <a:latin typeface="Söhne"/>
              </a:rPr>
              <a:t>Hamming</a:t>
            </a:r>
            <a:r>
              <a:rPr lang="el-GR" b="1" dirty="0">
                <a:solidFill>
                  <a:schemeClr val="accent6">
                    <a:lumMod val="40000"/>
                    <a:lumOff val="60000"/>
                  </a:schemeClr>
                </a:solidFill>
                <a:latin typeface="Söhne"/>
              </a:rPr>
              <a:t> </a:t>
            </a:r>
            <a:r>
              <a:rPr lang="el-GR" b="1" dirty="0">
                <a:solidFill>
                  <a:srgbClr val="D1D5DB"/>
                </a:solidFill>
                <a:latin typeface="Söhne"/>
              </a:rPr>
              <a:t>(για προβλήματα ταξινόμησης)</a:t>
            </a:r>
            <a:r>
              <a:rPr lang="en-GB" b="1" i="0" dirty="0">
                <a:solidFill>
                  <a:srgbClr val="D1D5DB"/>
                </a:solidFill>
                <a:effectLst/>
                <a:latin typeface="Söhne"/>
              </a:rPr>
              <a:t>:</a:t>
            </a:r>
            <a:endParaRPr lang="en-GB" b="0" i="0" dirty="0">
              <a:solidFill>
                <a:srgbClr val="D1D5DB"/>
              </a:solidFill>
              <a:effectLst/>
              <a:latin typeface="Söhne"/>
            </a:endParaRPr>
          </a:p>
          <a:p>
            <a:pPr lvl="1"/>
            <a:r>
              <a:rPr lang="el-GR" dirty="0">
                <a:solidFill>
                  <a:srgbClr val="D1D5DB"/>
                </a:solidFill>
                <a:latin typeface="Söhne"/>
              </a:rPr>
              <a:t>Η απόσταση </a:t>
            </a:r>
            <a:r>
              <a:rPr lang="el-GR" dirty="0" err="1">
                <a:solidFill>
                  <a:srgbClr val="D1D5DB"/>
                </a:solidFill>
                <a:latin typeface="Söhne"/>
              </a:rPr>
              <a:t>Hamming</a:t>
            </a:r>
            <a:r>
              <a:rPr lang="el-GR" dirty="0">
                <a:solidFill>
                  <a:srgbClr val="D1D5DB"/>
                </a:solidFill>
                <a:latin typeface="Söhne"/>
              </a:rPr>
              <a:t> χρησιμοποιείται για προβλήματα ταξινόμησης πολλαπλών ετικετών. Μετρά τον αριθμό των θέσεων στις οποίες διαφέρουν οι προβλεπόμενες και οι πραγματικές ετικέτες</a:t>
            </a:r>
            <a:r>
              <a:rPr lang="en-GB" b="0" i="0" dirty="0">
                <a:solidFill>
                  <a:srgbClr val="D1D5DB"/>
                </a:solidFill>
                <a:effectLst/>
                <a:latin typeface="Söhne"/>
              </a:rPr>
              <a:t>.</a:t>
            </a:r>
          </a:p>
          <a:p>
            <a:pPr marL="360363" indent="-360363">
              <a:buFont typeface="+mj-lt"/>
              <a:buAutoNum type="arabicPeriod" startAt="4"/>
            </a:pPr>
            <a:r>
              <a:rPr lang="el-GR" b="1" dirty="0">
                <a:solidFill>
                  <a:schemeClr val="accent6">
                    <a:lumMod val="40000"/>
                    <a:lumOff val="60000"/>
                  </a:schemeClr>
                </a:solidFill>
                <a:latin typeface="Söhne"/>
              </a:rPr>
              <a:t>Ομοιότητα </a:t>
            </a:r>
            <a:r>
              <a:rPr lang="el-GR" b="1" dirty="0" err="1">
                <a:solidFill>
                  <a:schemeClr val="accent6">
                    <a:lumMod val="40000"/>
                    <a:lumOff val="60000"/>
                  </a:schemeClr>
                </a:solidFill>
                <a:latin typeface="Söhne"/>
              </a:rPr>
              <a:t>Jaccard</a:t>
            </a:r>
            <a:r>
              <a:rPr lang="el-GR" b="1" dirty="0">
                <a:solidFill>
                  <a:schemeClr val="accent6">
                    <a:lumMod val="40000"/>
                    <a:lumOff val="60000"/>
                  </a:schemeClr>
                </a:solidFill>
                <a:latin typeface="Söhne"/>
              </a:rPr>
              <a:t> </a:t>
            </a:r>
            <a:r>
              <a:rPr lang="el-GR" b="1" dirty="0">
                <a:solidFill>
                  <a:srgbClr val="D1D5DB"/>
                </a:solidFill>
                <a:latin typeface="Söhne"/>
              </a:rPr>
              <a:t>(για προβλήματα ταξινόμησης)</a:t>
            </a:r>
            <a:r>
              <a:rPr lang="en-GB" b="1" i="0" dirty="0">
                <a:solidFill>
                  <a:srgbClr val="D1D5DB"/>
                </a:solidFill>
                <a:effectLst/>
                <a:latin typeface="Söhne"/>
              </a:rPr>
              <a:t>:</a:t>
            </a:r>
            <a:endParaRPr lang="en-GB" b="0" i="0" dirty="0">
              <a:solidFill>
                <a:srgbClr val="D1D5DB"/>
              </a:solidFill>
              <a:effectLst/>
              <a:latin typeface="Söhne"/>
            </a:endParaRPr>
          </a:p>
          <a:p>
            <a:pPr lvl="1"/>
            <a:r>
              <a:rPr lang="el-GR" dirty="0">
                <a:solidFill>
                  <a:srgbClr val="D1D5DB"/>
                </a:solidFill>
                <a:latin typeface="Söhne"/>
              </a:rPr>
              <a:t>Η ομοιότητα </a:t>
            </a:r>
            <a:r>
              <a:rPr lang="el-GR" dirty="0" err="1">
                <a:solidFill>
                  <a:srgbClr val="D1D5DB"/>
                </a:solidFill>
                <a:latin typeface="Söhne"/>
              </a:rPr>
              <a:t>Jaccard</a:t>
            </a:r>
            <a:r>
              <a:rPr lang="el-GR" dirty="0">
                <a:solidFill>
                  <a:srgbClr val="D1D5DB"/>
                </a:solidFill>
                <a:latin typeface="Söhne"/>
              </a:rPr>
              <a:t> μετρά τη διασταύρωση πάνω από την ένωση των συνόλων των προβλεπόμενων και πραγματικών ετικετών. Χρησιμοποιείται συχνά σε προβλήματα ταξινόμησης δυαδικών και πολλαπλών ετικετών</a:t>
            </a:r>
            <a:r>
              <a:rPr lang="en-GB" b="0" i="0" dirty="0">
                <a:solidFill>
                  <a:srgbClr val="D1D5DB"/>
                </a:solidFill>
                <a:effectLst/>
                <a:latin typeface="Söhne"/>
              </a:rPr>
              <a:t>.</a:t>
            </a:r>
          </a:p>
          <a:p>
            <a:pPr marL="360363" indent="-360363">
              <a:buFont typeface="+mj-lt"/>
              <a:buAutoNum type="arabicPeriod" startAt="4"/>
            </a:pPr>
            <a:r>
              <a:rPr lang="el-GR" b="1" dirty="0">
                <a:solidFill>
                  <a:schemeClr val="accent6">
                    <a:lumMod val="40000"/>
                    <a:lumOff val="60000"/>
                  </a:schemeClr>
                </a:solidFill>
                <a:latin typeface="Söhne"/>
              </a:rPr>
              <a:t>Απώλεια διασταυρούμενης εντροπίας </a:t>
            </a:r>
            <a:r>
              <a:rPr lang="en-GB" b="1" i="0" dirty="0">
                <a:solidFill>
                  <a:srgbClr val="D1D5DB"/>
                </a:solidFill>
                <a:effectLst/>
                <a:latin typeface="Söhne"/>
              </a:rPr>
              <a:t>(Log Loss):</a:t>
            </a:r>
            <a:endParaRPr lang="en-GB" b="0" i="0" dirty="0">
              <a:solidFill>
                <a:srgbClr val="D1D5DB"/>
              </a:solidFill>
              <a:effectLst/>
              <a:latin typeface="Söhne"/>
            </a:endParaRPr>
          </a:p>
          <a:p>
            <a:pPr lvl="1"/>
            <a:r>
              <a:rPr lang="el-GR" dirty="0">
                <a:solidFill>
                  <a:srgbClr val="D1D5DB"/>
                </a:solidFill>
                <a:latin typeface="Söhne"/>
              </a:rPr>
              <a:t>Η απώλεια διασταυρούμενης εντροπίας χρησιμοποιείται συνήθως σε δυαδικά και </a:t>
            </a:r>
            <a:r>
              <a:rPr lang="el-GR" dirty="0" err="1">
                <a:solidFill>
                  <a:srgbClr val="D1D5DB"/>
                </a:solidFill>
                <a:latin typeface="Söhne"/>
              </a:rPr>
              <a:t>πολυταξικά</a:t>
            </a:r>
            <a:r>
              <a:rPr lang="el-GR" dirty="0">
                <a:solidFill>
                  <a:srgbClr val="D1D5DB"/>
                </a:solidFill>
                <a:latin typeface="Söhne"/>
              </a:rPr>
              <a:t> προβλήματα ταξινόμησης. Μετρά τη διαφορά μεταξύ των προβλεπόμενων πιθανοτήτων και της πραγματικής κατανομής</a:t>
            </a:r>
            <a:r>
              <a:rPr lang="en-GB" b="0" i="0" dirty="0">
                <a:solidFill>
                  <a:srgbClr val="D1D5DB"/>
                </a:solidFill>
                <a:effectLst/>
                <a:latin typeface="Söhne"/>
              </a:rPr>
              <a:t>.</a:t>
            </a:r>
          </a:p>
          <a:p>
            <a:endParaRPr lang="el-GR" dirty="0"/>
          </a:p>
        </p:txBody>
      </p:sp>
      <p:pic>
        <p:nvPicPr>
          <p:cNvPr id="5" name="Εικόνα 4">
            <a:extLst>
              <a:ext uri="{FF2B5EF4-FFF2-40B4-BE49-F238E27FC236}">
                <a16:creationId xmlns:a16="http://schemas.microsoft.com/office/drawing/2014/main" id="{0F3583D1-EA93-E48F-F812-9EEA9F15FD5D}"/>
              </a:ext>
            </a:extLst>
          </p:cNvPr>
          <p:cNvPicPr>
            <a:picLocks noChangeAspect="1"/>
          </p:cNvPicPr>
          <p:nvPr/>
        </p:nvPicPr>
        <p:blipFill>
          <a:blip r:embed="rId2">
            <a:duotone>
              <a:schemeClr val="accent4">
                <a:shade val="45000"/>
                <a:satMod val="135000"/>
              </a:schemeClr>
              <a:prstClr val="white"/>
            </a:duotone>
          </a:blip>
          <a:stretch>
            <a:fillRect/>
          </a:stretch>
        </p:blipFill>
        <p:spPr>
          <a:xfrm>
            <a:off x="7629204" y="1444894"/>
            <a:ext cx="3981450" cy="571500"/>
          </a:xfrm>
          <a:prstGeom prst="rect">
            <a:avLst/>
          </a:prstGeom>
        </p:spPr>
      </p:pic>
      <p:pic>
        <p:nvPicPr>
          <p:cNvPr id="7" name="Εικόνα 6">
            <a:extLst>
              <a:ext uri="{FF2B5EF4-FFF2-40B4-BE49-F238E27FC236}">
                <a16:creationId xmlns:a16="http://schemas.microsoft.com/office/drawing/2014/main" id="{A92F94AE-DBAB-4E8C-B30E-7FCC92FFC98E}"/>
              </a:ext>
            </a:extLst>
          </p:cNvPr>
          <p:cNvPicPr>
            <a:picLocks noChangeAspect="1"/>
          </p:cNvPicPr>
          <p:nvPr/>
        </p:nvPicPr>
        <p:blipFill>
          <a:blip r:embed="rId3">
            <a:duotone>
              <a:schemeClr val="accent4">
                <a:shade val="45000"/>
                <a:satMod val="135000"/>
              </a:schemeClr>
              <a:prstClr val="white"/>
            </a:duotone>
          </a:blip>
          <a:stretch>
            <a:fillRect/>
          </a:stretch>
        </p:blipFill>
        <p:spPr>
          <a:xfrm>
            <a:off x="7343454" y="2537094"/>
            <a:ext cx="4552950" cy="466725"/>
          </a:xfrm>
          <a:prstGeom prst="rect">
            <a:avLst/>
          </a:prstGeom>
        </p:spPr>
      </p:pic>
      <p:pic>
        <p:nvPicPr>
          <p:cNvPr id="9" name="Εικόνα 8">
            <a:extLst>
              <a:ext uri="{FF2B5EF4-FFF2-40B4-BE49-F238E27FC236}">
                <a16:creationId xmlns:a16="http://schemas.microsoft.com/office/drawing/2014/main" id="{74D6C090-4F5F-0FF0-80CA-517F2C61AFFD}"/>
              </a:ext>
            </a:extLst>
          </p:cNvPr>
          <p:cNvPicPr>
            <a:picLocks noChangeAspect="1"/>
          </p:cNvPicPr>
          <p:nvPr/>
        </p:nvPicPr>
        <p:blipFill>
          <a:blip r:embed="rId4">
            <a:duotone>
              <a:schemeClr val="accent4">
                <a:shade val="45000"/>
                <a:satMod val="135000"/>
              </a:schemeClr>
              <a:prstClr val="white"/>
            </a:duotone>
          </a:blip>
          <a:stretch>
            <a:fillRect/>
          </a:stretch>
        </p:blipFill>
        <p:spPr>
          <a:xfrm>
            <a:off x="8289532" y="3644375"/>
            <a:ext cx="3114675" cy="523875"/>
          </a:xfrm>
          <a:prstGeom prst="rect">
            <a:avLst/>
          </a:prstGeom>
        </p:spPr>
      </p:pic>
      <p:pic>
        <p:nvPicPr>
          <p:cNvPr id="11" name="Εικόνα 10">
            <a:extLst>
              <a:ext uri="{FF2B5EF4-FFF2-40B4-BE49-F238E27FC236}">
                <a16:creationId xmlns:a16="http://schemas.microsoft.com/office/drawing/2014/main" id="{01E4DEAB-10E4-1B45-B5D3-FA6D551B4508}"/>
              </a:ext>
            </a:extLst>
          </p:cNvPr>
          <p:cNvPicPr>
            <a:picLocks noChangeAspect="1"/>
          </p:cNvPicPr>
          <p:nvPr/>
        </p:nvPicPr>
        <p:blipFill>
          <a:blip r:embed="rId5">
            <a:duotone>
              <a:schemeClr val="accent4">
                <a:shade val="45000"/>
                <a:satMod val="135000"/>
              </a:schemeClr>
              <a:prstClr val="white"/>
            </a:duotone>
          </a:blip>
          <a:stretch>
            <a:fillRect/>
          </a:stretch>
        </p:blipFill>
        <p:spPr>
          <a:xfrm>
            <a:off x="3727111" y="5845047"/>
            <a:ext cx="5991225" cy="371475"/>
          </a:xfrm>
          <a:prstGeom prst="rect">
            <a:avLst/>
          </a:prstGeom>
        </p:spPr>
      </p:pic>
      <p:pic>
        <p:nvPicPr>
          <p:cNvPr id="13" name="Εικόνα 12">
            <a:extLst>
              <a:ext uri="{FF2B5EF4-FFF2-40B4-BE49-F238E27FC236}">
                <a16:creationId xmlns:a16="http://schemas.microsoft.com/office/drawing/2014/main" id="{09036A0C-29AC-6121-2AB7-0A2A8499E5F3}"/>
              </a:ext>
            </a:extLst>
          </p:cNvPr>
          <p:cNvPicPr>
            <a:picLocks noChangeAspect="1"/>
          </p:cNvPicPr>
          <p:nvPr/>
        </p:nvPicPr>
        <p:blipFill>
          <a:blip r:embed="rId6">
            <a:duotone>
              <a:schemeClr val="accent4">
                <a:shade val="45000"/>
                <a:satMod val="135000"/>
              </a:schemeClr>
              <a:prstClr val="white"/>
            </a:duotone>
          </a:blip>
          <a:stretch>
            <a:fillRect/>
          </a:stretch>
        </p:blipFill>
        <p:spPr>
          <a:xfrm>
            <a:off x="9656692" y="5845047"/>
            <a:ext cx="495300" cy="371475"/>
          </a:xfrm>
          <a:prstGeom prst="rect">
            <a:avLst/>
          </a:prstGeom>
        </p:spPr>
      </p:pic>
    </p:spTree>
    <p:extLst>
      <p:ext uri="{BB962C8B-B14F-4D97-AF65-F5344CB8AC3E}">
        <p14:creationId xmlns:p14="http://schemas.microsoft.com/office/powerpoint/2010/main" val="167777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EE0FA4-B002-3C0F-F0F8-2300CA7A7000}"/>
              </a:ext>
            </a:extLst>
          </p:cNvPr>
          <p:cNvSpPr>
            <a:spLocks noGrp="1"/>
          </p:cNvSpPr>
          <p:nvPr>
            <p:ph type="title"/>
          </p:nvPr>
        </p:nvSpPr>
        <p:spPr/>
        <p:txBody>
          <a:bodyPr/>
          <a:lstStyle/>
          <a:p>
            <a:r>
              <a:rPr lang="el-GR" dirty="0"/>
              <a:t>Μάθηση βασισμένη στη μνήμη</a:t>
            </a:r>
          </a:p>
        </p:txBody>
      </p:sp>
      <p:sp>
        <p:nvSpPr>
          <p:cNvPr id="3" name="Θέση περιεχομένου 2">
            <a:extLst>
              <a:ext uri="{FF2B5EF4-FFF2-40B4-BE49-F238E27FC236}">
                <a16:creationId xmlns:a16="http://schemas.microsoft.com/office/drawing/2014/main" id="{2FD3962D-FC0F-13B5-40FF-591ECC151111}"/>
              </a:ext>
            </a:extLst>
          </p:cNvPr>
          <p:cNvSpPr>
            <a:spLocks noGrp="1"/>
          </p:cNvSpPr>
          <p:nvPr>
            <p:ph idx="1"/>
          </p:nvPr>
        </p:nvSpPr>
        <p:spPr>
          <a:xfrm>
            <a:off x="979100" y="1558496"/>
            <a:ext cx="10233800" cy="4351338"/>
          </a:xfrm>
        </p:spPr>
        <p:txBody>
          <a:bodyPr>
            <a:normAutofit fontScale="77500" lnSpcReduction="20000"/>
          </a:bodyPr>
          <a:lstStyle/>
          <a:p>
            <a:r>
              <a:rPr lang="el-GR" dirty="0"/>
              <a:t>Η μάθηση με βάση τη μνήμη χρησιμοποιείται κυρίως για σκοπούς ταξινόμησης προτύπων. 
Η μάθηση παίρνει τη μορφή προηγούμενων εμπειριών αποθηκευμένων σε μια μνήμη ταξινομημένων παραδειγμάτων εισόδου-εξόδου {(</a:t>
            </a:r>
            <a:r>
              <a:rPr lang="el-GR" i="1" dirty="0" err="1"/>
              <a:t>x</a:t>
            </a:r>
            <a:r>
              <a:rPr lang="el-GR" i="1" baseline="-25000" dirty="0" err="1"/>
              <a:t>i</a:t>
            </a:r>
            <a:r>
              <a:rPr lang="el-GR" i="1" dirty="0"/>
              <a:t>, </a:t>
            </a:r>
            <a:r>
              <a:rPr lang="el-GR" i="1" dirty="0" err="1"/>
              <a:t>d</a:t>
            </a:r>
            <a:r>
              <a:rPr lang="el-GR" i="1" baseline="-25000" dirty="0" err="1"/>
              <a:t>i</a:t>
            </a:r>
            <a:r>
              <a:rPr lang="el-GR" dirty="0"/>
              <a:t>)}</a:t>
            </a:r>
            <a:r>
              <a:rPr lang="el-GR" i="1" dirty="0" err="1"/>
              <a:t>N</a:t>
            </a:r>
            <a:r>
              <a:rPr lang="el-GR" i="1" baseline="-25000" dirty="0" err="1"/>
              <a:t>i</a:t>
            </a:r>
            <a:r>
              <a:rPr lang="el-GR" dirty="0"/>
              <a:t>=1, όπου </a:t>
            </a:r>
            <a:r>
              <a:rPr lang="el-GR" i="1" dirty="0" err="1"/>
              <a:t>x</a:t>
            </a:r>
            <a:r>
              <a:rPr lang="el-GR" i="1" baseline="-25000" dirty="0" err="1"/>
              <a:t>i</a:t>
            </a:r>
            <a:r>
              <a:rPr lang="el-GR" dirty="0"/>
              <a:t> είναι το διάνυσμα εισόδου και </a:t>
            </a:r>
            <a:r>
              <a:rPr lang="el-GR" i="1" dirty="0" err="1"/>
              <a:t>d</a:t>
            </a:r>
            <a:r>
              <a:rPr lang="el-GR" i="1" baseline="-25000" dirty="0" err="1"/>
              <a:t>i</a:t>
            </a:r>
            <a:r>
              <a:rPr lang="el-GR" dirty="0"/>
              <a:t> η έξοδος-στόχος. 
Στην περίπτωση ενός νέου διανύσματος </a:t>
            </a:r>
            <a:r>
              <a:rPr lang="el-GR" i="1" dirty="0" err="1"/>
              <a:t>x</a:t>
            </a:r>
            <a:r>
              <a:rPr lang="el-GR" i="1" baseline="-25000" dirty="0" err="1"/>
              <a:t>νέο</a:t>
            </a:r>
            <a:r>
              <a:rPr lang="el-GR" dirty="0"/>
              <a:t> που παρουσιάζεται στο δίκτυο, ο αλγόριθμος θα προσπαθήσει να το ταξινομήσει εξετάζοντας τα δεδομένα εκπαίδευσης σε μια τοπική γειτονιά του </a:t>
            </a:r>
            <a:r>
              <a:rPr lang="el-GR" i="1" dirty="0" err="1"/>
              <a:t>x</a:t>
            </a:r>
            <a:r>
              <a:rPr lang="el-GR" i="1" baseline="-25000" dirty="0" err="1"/>
              <a:t>νέο</a:t>
            </a:r>
            <a:r>
              <a:rPr lang="el-GR" dirty="0"/>
              <a:t>.  
Υπάρχει ένας αριθμός διαφορετικών αλγορίθμων για τη μάθηση με βάση τη μνήμη, οι οποίοι διαφέρουν στον τρόπο με τον οποίο ορίζουν δύο κύριες πτυχές:</a:t>
            </a:r>
            <a:br>
              <a:rPr lang="el-GR" dirty="0"/>
            </a:br>
            <a:endParaRPr lang="el-GR" dirty="0"/>
          </a:p>
          <a:p>
            <a:pPr lvl="1"/>
            <a:r>
              <a:rPr lang="el-GR" dirty="0"/>
              <a:t>Η τοπική γειτονιά του νέου διανύσματος </a:t>
            </a:r>
            <a:r>
              <a:rPr lang="el-GR" i="1" dirty="0" err="1"/>
              <a:t>x</a:t>
            </a:r>
            <a:r>
              <a:rPr lang="el-GR" i="1" baseline="-25000" dirty="0" err="1"/>
              <a:t>νέο</a:t>
            </a:r>
            <a:r>
              <a:rPr lang="el-GR" i="1" baseline="-25000" dirty="0"/>
              <a:t> </a:t>
            </a:r>
            <a:r>
              <a:rPr lang="el-GR" dirty="0"/>
              <a:t>
Ο κανόνας εκμάθησης εφαρμόζεται στα δεδομένα εκπαίδευσης στην τοπική γειτονιά </a:t>
            </a:r>
            <a:r>
              <a:rPr lang="el-GR" i="1" dirty="0" err="1"/>
              <a:t>x</a:t>
            </a:r>
            <a:r>
              <a:rPr lang="el-GR" i="1" baseline="-25000" dirty="0" err="1"/>
              <a:t>νέο</a:t>
            </a:r>
            <a:r>
              <a:rPr lang="el-GR" dirty="0"/>
              <a:t>.</a:t>
            </a:r>
          </a:p>
        </p:txBody>
      </p:sp>
    </p:spTree>
    <p:extLst>
      <p:ext uri="{BB962C8B-B14F-4D97-AF65-F5344CB8AC3E}">
        <p14:creationId xmlns:p14="http://schemas.microsoft.com/office/powerpoint/2010/main" val="335275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0902F9-8C9E-9207-17AC-B1A37D3B0B7A}"/>
              </a:ext>
            </a:extLst>
          </p:cNvPr>
          <p:cNvSpPr>
            <a:spLocks noGrp="1"/>
          </p:cNvSpPr>
          <p:nvPr>
            <p:ph type="title"/>
          </p:nvPr>
        </p:nvSpPr>
        <p:spPr/>
        <p:txBody>
          <a:bodyPr/>
          <a:lstStyle/>
          <a:p>
            <a:r>
              <a:rPr lang="el-GR" dirty="0"/>
              <a:t>Μάθηση </a:t>
            </a:r>
            <a:r>
              <a:rPr lang="en-GB" dirty="0"/>
              <a:t>Hebb</a:t>
            </a:r>
            <a:endParaRPr lang="el-GR" dirty="0"/>
          </a:p>
        </p:txBody>
      </p:sp>
      <p:sp>
        <p:nvSpPr>
          <p:cNvPr id="3" name="Θέση περιεχομένου 2">
            <a:extLst>
              <a:ext uri="{FF2B5EF4-FFF2-40B4-BE49-F238E27FC236}">
                <a16:creationId xmlns:a16="http://schemas.microsoft.com/office/drawing/2014/main" id="{AE822B32-A2D1-C738-A2CD-DDE08056A49A}"/>
              </a:ext>
            </a:extLst>
          </p:cNvPr>
          <p:cNvSpPr>
            <a:spLocks noGrp="1"/>
          </p:cNvSpPr>
          <p:nvPr>
            <p:ph idx="1"/>
          </p:nvPr>
        </p:nvSpPr>
        <p:spPr>
          <a:xfrm>
            <a:off x="979100" y="1690688"/>
            <a:ext cx="10233800" cy="4351338"/>
          </a:xfrm>
        </p:spPr>
        <p:txBody>
          <a:bodyPr>
            <a:normAutofit fontScale="92500" lnSpcReduction="20000"/>
          </a:bodyPr>
          <a:lstStyle/>
          <a:p>
            <a:r>
              <a:rPr lang="el-GR" sz="2000" dirty="0">
                <a:solidFill>
                  <a:schemeClr val="tx1"/>
                </a:solidFill>
              </a:rPr>
              <a:t>Ο παλαιότερος από τους κανόνες μάθησης είναι το αξίωμα της μάθησης του </a:t>
            </a:r>
            <a:r>
              <a:rPr lang="el-GR" sz="2000" dirty="0" err="1">
                <a:solidFill>
                  <a:schemeClr val="tx1"/>
                </a:solidFill>
              </a:rPr>
              <a:t>Hebb</a:t>
            </a:r>
            <a:r>
              <a:rPr lang="el-GR" sz="2000" dirty="0">
                <a:solidFill>
                  <a:schemeClr val="tx1"/>
                </a:solidFill>
              </a:rPr>
              <a:t>. 
Ο </a:t>
            </a:r>
            <a:r>
              <a:rPr lang="el-GR" sz="2000" dirty="0" err="1">
                <a:solidFill>
                  <a:schemeClr val="tx1"/>
                </a:solidFill>
              </a:rPr>
              <a:t>Hebb</a:t>
            </a:r>
            <a:r>
              <a:rPr lang="el-GR" sz="2000" dirty="0">
                <a:solidFill>
                  <a:schemeClr val="tx1"/>
                </a:solidFill>
              </a:rPr>
              <a:t>, στο βιβλίο του </a:t>
            </a:r>
            <a:r>
              <a:rPr lang="el-GR" sz="2000" b="1" i="1" dirty="0">
                <a:solidFill>
                  <a:schemeClr val="tx1"/>
                </a:solidFill>
              </a:rPr>
              <a:t>The Organisation of </a:t>
            </a:r>
            <a:r>
              <a:rPr lang="el-GR" sz="2000" b="1" i="1" dirty="0" err="1">
                <a:solidFill>
                  <a:schemeClr val="tx1"/>
                </a:solidFill>
              </a:rPr>
              <a:t>Behavior</a:t>
            </a:r>
            <a:r>
              <a:rPr lang="el-GR" sz="2000" b="1" i="1" dirty="0">
                <a:solidFill>
                  <a:schemeClr val="tx1"/>
                </a:solidFill>
              </a:rPr>
              <a:t> </a:t>
            </a:r>
            <a:r>
              <a:rPr lang="el-GR" sz="2000" dirty="0">
                <a:solidFill>
                  <a:schemeClr val="tx1"/>
                </a:solidFill>
              </a:rPr>
              <a:t>έκανε την ακόλουθη δήλωση ως βάση για τη συνειρμική μάθηση:</a:t>
            </a:r>
          </a:p>
          <a:p>
            <a:pPr marL="0" indent="0">
              <a:buNone/>
            </a:pPr>
            <a:endParaRPr lang="el-GR" sz="1800" i="1" dirty="0">
              <a:latin typeface="Times New Roman" panose="02020603050405020304" pitchFamily="18" charset="0"/>
              <a:ea typeface="Times New Roman" panose="02020603050405020304" pitchFamily="18" charset="0"/>
            </a:endParaRPr>
          </a:p>
          <a:p>
            <a:pPr marL="0" indent="0">
              <a:buNone/>
            </a:pPr>
            <a:r>
              <a:rPr lang="el-GR" sz="1800" i="1" dirty="0">
                <a:solidFill>
                  <a:schemeClr val="accent6">
                    <a:lumMod val="40000"/>
                    <a:lumOff val="60000"/>
                  </a:schemeClr>
                </a:solidFill>
                <a:latin typeface="Times New Roman" panose="02020603050405020304" pitchFamily="18" charset="0"/>
                <a:ea typeface="Times New Roman" panose="02020603050405020304" pitchFamily="18" charset="0"/>
              </a:rPr>
              <a:t>Όταν ένας άξονας του κυττάρου Α είναι αρκετά κοντά για να διεγείρει ένα κύτταρο Β και επανειλημμένα ή επίμονα συμμετέχει στην πυροδότησή του, κάποια διαδικασία ανάπτυξης ή μεταβολικές αλλαγές λαμβάνουν χώρα σε ένα ή και στα δύο κύτταρα, έτσι ώστε η αποτελεσματικότητα του Α ως ένα από τα κύτταρα που πυροδοτούν το Β, αυξάνεται.</a:t>
            </a:r>
          </a:p>
          <a:p>
            <a:pPr marL="0" indent="0">
              <a:buNone/>
            </a:pPr>
            <a:endParaRPr lang="el-GR" sz="2000" i="1" dirty="0">
              <a:solidFill>
                <a:schemeClr val="accent6">
                  <a:lumMod val="40000"/>
                  <a:lumOff val="60000"/>
                </a:schemeClr>
              </a:solidFill>
            </a:endParaRPr>
          </a:p>
          <a:p>
            <a:pPr marL="0" indent="0">
              <a:buNone/>
            </a:pPr>
            <a:r>
              <a:rPr lang="el-GR" sz="2000" dirty="0">
                <a:solidFill>
                  <a:schemeClr val="tx1"/>
                </a:solidFill>
              </a:rPr>
              <a:t>Μεταφέροντας αυτή τη δήλωση από το </a:t>
            </a:r>
            <a:r>
              <a:rPr lang="el-GR" sz="2000" dirty="0" err="1">
                <a:solidFill>
                  <a:schemeClr val="tx1"/>
                </a:solidFill>
              </a:rPr>
              <a:t>νευροβιολογικό</a:t>
            </a:r>
            <a:r>
              <a:rPr lang="el-GR" sz="2000" dirty="0">
                <a:solidFill>
                  <a:schemeClr val="tx1"/>
                </a:solidFill>
              </a:rPr>
              <a:t> πλαίσιο σε μια πιο αλγοριθμική γλώσσα, προκύπτει ο ακόλουθος κανόνας δύο μερών:</a:t>
            </a:r>
          </a:p>
          <a:p>
            <a:r>
              <a:rPr lang="el-GR" sz="2000" dirty="0">
                <a:solidFill>
                  <a:schemeClr val="tx1"/>
                </a:solidFill>
              </a:rPr>
              <a:t>Εάν δύο νευρώνες σε κάθε πλευρά μιας σύναψης ενεργοποιούνται ταυτόχρονα, τότε η ισχύς αυτής της σύναψης αυξάνεται επιλεκτικά.
Εάν δύο νευρώνες σε κάθε πλευρά μιας σύναψης ενεργοποιηθούν ασύγχρονα, τότε αυτή η σύναψη εξασθενεί ή εξαλείφεται επιλεκτικά.</a:t>
            </a:r>
            <a:endParaRPr lang="el-GR" sz="2000" i="1" dirty="0">
              <a:solidFill>
                <a:schemeClr val="accent6">
                  <a:lumMod val="40000"/>
                  <a:lumOff val="60000"/>
                </a:schemeClr>
              </a:solidFill>
            </a:endParaRPr>
          </a:p>
        </p:txBody>
      </p:sp>
    </p:spTree>
    <p:extLst>
      <p:ext uri="{BB962C8B-B14F-4D97-AF65-F5344CB8AC3E}">
        <p14:creationId xmlns:p14="http://schemas.microsoft.com/office/powerpoint/2010/main" val="346852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758BA1-9A3E-EC40-DAD4-F5197B23BBFF}"/>
              </a:ext>
            </a:extLst>
          </p:cNvPr>
          <p:cNvSpPr>
            <a:spLocks noGrp="1"/>
          </p:cNvSpPr>
          <p:nvPr>
            <p:ph type="title"/>
          </p:nvPr>
        </p:nvSpPr>
        <p:spPr/>
        <p:txBody>
          <a:bodyPr/>
          <a:lstStyle/>
          <a:p>
            <a:r>
              <a:rPr lang="el-GR" dirty="0"/>
              <a:t>Ανταγωνιστική μάθηση</a:t>
            </a:r>
          </a:p>
        </p:txBody>
      </p:sp>
      <p:sp>
        <p:nvSpPr>
          <p:cNvPr id="3" name="Θέση περιεχομένου 2">
            <a:extLst>
              <a:ext uri="{FF2B5EF4-FFF2-40B4-BE49-F238E27FC236}">
                <a16:creationId xmlns:a16="http://schemas.microsoft.com/office/drawing/2014/main" id="{250DF843-F027-5D66-E70E-3E3296F2E740}"/>
              </a:ext>
            </a:extLst>
          </p:cNvPr>
          <p:cNvSpPr>
            <a:spLocks noGrp="1"/>
          </p:cNvSpPr>
          <p:nvPr>
            <p:ph idx="1"/>
          </p:nvPr>
        </p:nvSpPr>
        <p:spPr/>
        <p:txBody>
          <a:bodyPr>
            <a:normAutofit fontScale="77500" lnSpcReduction="20000"/>
          </a:bodyPr>
          <a:lstStyle/>
          <a:p>
            <a:r>
              <a:rPr lang="el-GR" dirty="0"/>
              <a:t>Η ανταγωνιστική μάθηση είναι ένας από τους σημαντικότερους τύπους μάθησης χωρίς επίβλεψη. 
Στην ανταγωνιστική μάθηση, τα ΣΕ εξόδου ενός ΤΝΔ ανταγωνίζονται για να ενεργοποιηθούν όταν παρουσιάζεται ένα σήμα εισόδου. </a:t>
            </a:r>
          </a:p>
          <a:p>
            <a:r>
              <a:rPr lang="el-GR" dirty="0"/>
              <a:t>Με άλλα λόγια, τα ΣE εξόδου προσπαθούν να παρέχουν την έξοδο που σχετίζεται με ένα διάνυσμα εισόδου. 
Η ανταγωνιστική μάθηση βασίζεται σε τρία στοιχεία:</a:t>
            </a:r>
          </a:p>
          <a:p>
            <a:pPr marL="971550" lvl="1" indent="-514350">
              <a:buFont typeface="+mj-lt"/>
              <a:buAutoNum type="arabicPeriod"/>
            </a:pPr>
            <a:r>
              <a:rPr lang="el-GR" dirty="0"/>
              <a:t>Ένας αριθμός παρόμοιων ΣE, τα οποία μπορεί ωστόσο να έχουν κάποια τυχαία κατανεμημένα </a:t>
            </a:r>
            <a:r>
              <a:rPr lang="el-GR" dirty="0" err="1"/>
              <a:t>συναπτικά</a:t>
            </a:r>
            <a:r>
              <a:rPr lang="el-GR" dirty="0"/>
              <a:t> βάρη προκαλώντας διαφορετική απόκριση σε ένα δεδομένο σύνολο διανυσμάτων εισόδου</a:t>
            </a:r>
            <a:r>
              <a:rPr lang="en-US" dirty="0"/>
              <a:t>.</a:t>
            </a:r>
          </a:p>
          <a:p>
            <a:pPr marL="971550" lvl="1" indent="-514350">
              <a:buFont typeface="+mj-lt"/>
              <a:buAutoNum type="arabicPeriod"/>
            </a:pPr>
            <a:r>
              <a:rPr lang="el-GR" dirty="0"/>
              <a:t>Περιορισμένη περιεκτικότητα για κάθε ΣE</a:t>
            </a:r>
            <a:r>
              <a:rPr lang="en-US" dirty="0"/>
              <a:t>.</a:t>
            </a:r>
          </a:p>
          <a:p>
            <a:pPr marL="971550" lvl="1" indent="-514350">
              <a:buFont typeface="+mj-lt"/>
              <a:buAutoNum type="arabicPeriod"/>
            </a:pPr>
            <a:r>
              <a:rPr lang="el-GR" dirty="0"/>
              <a:t>Ένας μηχανισμός ανταγωνισμού ώστε τα ΣΕ να αποκτήσουν το δικαίωμα να απαντήσουν σε μια δεδομένη συνεισφορά. Ο μηχανισμός πρέπει να διασφαλίζει ότι μόνο μία έξοδος ΣE ανταποκρίνεται κάθε φορά - ότι το ΣE ονομάζεται νικητής-παίρνει-όλα-νευρώνας</a:t>
            </a:r>
            <a:r>
              <a:rPr lang="en-US" dirty="0"/>
              <a:t>.</a:t>
            </a:r>
          </a:p>
          <a:p>
            <a:endParaRPr lang="el-GR" dirty="0"/>
          </a:p>
        </p:txBody>
      </p:sp>
    </p:spTree>
    <p:extLst>
      <p:ext uri="{BB962C8B-B14F-4D97-AF65-F5344CB8AC3E}">
        <p14:creationId xmlns:p14="http://schemas.microsoft.com/office/powerpoint/2010/main" val="306333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6E4C42-948A-6F84-59AD-DD2DB2E4A226}"/>
              </a:ext>
            </a:extLst>
          </p:cNvPr>
          <p:cNvSpPr>
            <a:spLocks noGrp="1"/>
          </p:cNvSpPr>
          <p:nvPr>
            <p:ph type="title"/>
          </p:nvPr>
        </p:nvSpPr>
        <p:spPr>
          <a:xfrm>
            <a:off x="550523" y="187700"/>
            <a:ext cx="10515600" cy="754758"/>
          </a:xfrm>
        </p:spPr>
        <p:txBody>
          <a:bodyPr>
            <a:normAutofit fontScale="90000"/>
          </a:bodyPr>
          <a:lstStyle/>
          <a:p>
            <a:r>
              <a:rPr lang="el-GR" dirty="0"/>
              <a:t>Μάθηση </a:t>
            </a:r>
            <a:r>
              <a:rPr lang="en-GB" dirty="0"/>
              <a:t>Boltzmann</a:t>
            </a:r>
            <a:endParaRPr lang="el-GR" dirty="0"/>
          </a:p>
        </p:txBody>
      </p:sp>
      <p:sp>
        <p:nvSpPr>
          <p:cNvPr id="3" name="Θέση περιεχομένου 2">
            <a:extLst>
              <a:ext uri="{FF2B5EF4-FFF2-40B4-BE49-F238E27FC236}">
                <a16:creationId xmlns:a16="http://schemas.microsoft.com/office/drawing/2014/main" id="{DFCF5AB4-C7E6-0951-B5D7-076314A5E084}"/>
              </a:ext>
            </a:extLst>
          </p:cNvPr>
          <p:cNvSpPr>
            <a:spLocks noGrp="1"/>
          </p:cNvSpPr>
          <p:nvPr>
            <p:ph idx="1"/>
          </p:nvPr>
        </p:nvSpPr>
        <p:spPr>
          <a:xfrm>
            <a:off x="550523" y="1380491"/>
            <a:ext cx="10665431" cy="3606230"/>
          </a:xfrm>
        </p:spPr>
        <p:txBody>
          <a:bodyPr>
            <a:normAutofit fontScale="77500" lnSpcReduction="20000"/>
          </a:bodyPr>
          <a:lstStyle/>
          <a:p>
            <a:r>
              <a:rPr lang="el-GR" dirty="0"/>
              <a:t>Ονομάστηκε προς τιμήν του </a:t>
            </a:r>
            <a:r>
              <a:rPr lang="el-GR" dirty="0" err="1"/>
              <a:t>Ludwig</a:t>
            </a:r>
            <a:r>
              <a:rPr lang="el-GR" dirty="0"/>
              <a:t> </a:t>
            </a:r>
            <a:r>
              <a:rPr lang="el-GR" dirty="0" err="1"/>
              <a:t>Boltzmann</a:t>
            </a:r>
            <a:r>
              <a:rPr lang="el-GR" dirty="0"/>
              <a:t>, ο κανόνας μάθησης </a:t>
            </a:r>
            <a:r>
              <a:rPr lang="el-GR" dirty="0" err="1"/>
              <a:t>Boltzmann</a:t>
            </a:r>
            <a:r>
              <a:rPr lang="el-GR" dirty="0"/>
              <a:t> είναι ένας στοχαστικός αλγόριθμος μάθησης που βασίζεται στη στατιστική μηχανική. 
Ένα ΤΝΔ σχεδιασμένο να ακολουθεί τον αλγόριθμο μάθησης </a:t>
            </a:r>
            <a:r>
              <a:rPr lang="el-GR" dirty="0" err="1"/>
              <a:t>Boltzmann</a:t>
            </a:r>
            <a:r>
              <a:rPr lang="el-GR" dirty="0"/>
              <a:t> ονομάζεται μηχανή </a:t>
            </a:r>
            <a:r>
              <a:rPr lang="el-GR" dirty="0" err="1"/>
              <a:t>Boltzmann</a:t>
            </a:r>
            <a:r>
              <a:rPr lang="el-GR" dirty="0"/>
              <a:t> (BM). 
Μία BM υλοποιεί μια συνάρτηση στοχαστικής απόκρισης για να χαρακτηρίσει τις μεταβάσεις μεμονωμένων ΣE μεταξύ διαφορετικών καταστάσεων. 
Υπάρχουν δύο πιθανές καταστάσεις για μονάδες BM: κατάσταση </a:t>
            </a:r>
            <a:r>
              <a:rPr lang="en-US" b="1" i="1" dirty="0"/>
              <a:t>on</a:t>
            </a:r>
            <a:r>
              <a:rPr lang="en-US" i="1" dirty="0"/>
              <a:t> </a:t>
            </a:r>
            <a:r>
              <a:rPr lang="el-GR" dirty="0"/>
              <a:t>που συμβολίζεται με +1 ή κατάσταση</a:t>
            </a:r>
            <a:r>
              <a:rPr lang="en-US" dirty="0"/>
              <a:t> </a:t>
            </a:r>
            <a:r>
              <a:rPr lang="en-US" b="1" i="1" dirty="0"/>
              <a:t>off</a:t>
            </a:r>
            <a:r>
              <a:rPr lang="el-GR" dirty="0"/>
              <a:t> που συμβολίζεται με -1. 
Μία BM χαρακτηρίζεται από μια </a:t>
            </a:r>
            <a:r>
              <a:rPr lang="el-GR" b="1" dirty="0">
                <a:solidFill>
                  <a:schemeClr val="accent6">
                    <a:lumMod val="40000"/>
                    <a:lumOff val="60000"/>
                  </a:schemeClr>
                </a:solidFill>
              </a:rPr>
              <a:t>ενεργειακή συνάρτηση </a:t>
            </a:r>
            <a:r>
              <a:rPr lang="el-GR" b="1" i="1" dirty="0">
                <a:solidFill>
                  <a:schemeClr val="accent6">
                    <a:lumMod val="40000"/>
                    <a:lumOff val="60000"/>
                  </a:schemeClr>
                </a:solidFill>
              </a:rPr>
              <a:t>E</a:t>
            </a:r>
            <a:r>
              <a:rPr lang="el-GR" dirty="0"/>
              <a:t>, η οποία εξαρτάται από τις καταστάσεις των μονάδων BM, όπου </a:t>
            </a:r>
            <a:r>
              <a:rPr lang="el-GR" i="1" dirty="0" err="1"/>
              <a:t>x</a:t>
            </a:r>
            <a:r>
              <a:rPr lang="el-GR" i="1" baseline="-25000" dirty="0" err="1"/>
              <a:t>j</a:t>
            </a:r>
            <a:r>
              <a:rPr lang="el-GR" dirty="0"/>
              <a:t> είναι η κατάσταση του ΣE </a:t>
            </a:r>
            <a:r>
              <a:rPr lang="el-GR" i="1" dirty="0"/>
              <a:t>j</a:t>
            </a:r>
            <a:r>
              <a:rPr lang="el-GR" dirty="0"/>
              <a:t> και </a:t>
            </a:r>
            <a:r>
              <a:rPr lang="el-GR" i="1" dirty="0" err="1"/>
              <a:t>w</a:t>
            </a:r>
            <a:r>
              <a:rPr lang="el-GR" i="1" baseline="-25000" dirty="0" err="1"/>
              <a:t>kj</a:t>
            </a:r>
            <a:r>
              <a:rPr lang="el-GR" dirty="0"/>
              <a:t> είναι το </a:t>
            </a:r>
            <a:r>
              <a:rPr lang="el-GR" dirty="0" err="1"/>
              <a:t>συναπτικό</a:t>
            </a:r>
            <a:r>
              <a:rPr lang="el-GR" dirty="0"/>
              <a:t> βάρος μεταξύ ΣE </a:t>
            </a:r>
            <a:r>
              <a:rPr lang="el-GR" i="1" dirty="0"/>
              <a:t>j</a:t>
            </a:r>
            <a:r>
              <a:rPr lang="el-GR" dirty="0"/>
              <a:t> και </a:t>
            </a:r>
            <a:r>
              <a:rPr lang="el-GR" i="1" dirty="0"/>
              <a:t>k</a:t>
            </a:r>
            <a:r>
              <a:rPr lang="el-GR" dirty="0"/>
              <a:t>.</a:t>
            </a:r>
            <a:r>
              <a:rPr lang="en-US" dirty="0"/>
              <a:t> </a:t>
            </a:r>
            <a:endParaRPr lang="el-GR" dirty="0"/>
          </a:p>
        </p:txBody>
      </p:sp>
      <p:sp>
        <p:nvSpPr>
          <p:cNvPr id="4" name="Rectangle 2">
            <a:extLst>
              <a:ext uri="{FF2B5EF4-FFF2-40B4-BE49-F238E27FC236}">
                <a16:creationId xmlns:a16="http://schemas.microsoft.com/office/drawing/2014/main" id="{F04E986A-7FA0-7E63-8637-8C157F891CAD}"/>
              </a:ext>
            </a:extLst>
          </p:cNvPr>
          <p:cNvSpPr>
            <a:spLocks noChangeArrowheads="1"/>
          </p:cNvSpPr>
          <p:nvPr/>
        </p:nvSpPr>
        <p:spPr bwMode="auto">
          <a:xfrm>
            <a:off x="5095982" y="54247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5" name="Αντικείμενο 4">
            <a:extLst>
              <a:ext uri="{FF2B5EF4-FFF2-40B4-BE49-F238E27FC236}">
                <a16:creationId xmlns:a16="http://schemas.microsoft.com/office/drawing/2014/main" id="{050ED4DE-364B-9960-E4AD-90BDF17FF5F6}"/>
              </a:ext>
            </a:extLst>
          </p:cNvPr>
          <p:cNvGraphicFramePr>
            <a:graphicFrameLocks noChangeAspect="1"/>
          </p:cNvGraphicFramePr>
          <p:nvPr>
            <p:extLst>
              <p:ext uri="{D42A27DB-BD31-4B8C-83A1-F6EECF244321}">
                <p14:modId xmlns:p14="http://schemas.microsoft.com/office/powerpoint/2010/main" val="3263563206"/>
              </p:ext>
            </p:extLst>
          </p:nvPr>
        </p:nvGraphicFramePr>
        <p:xfrm>
          <a:off x="4379075" y="5090845"/>
          <a:ext cx="3433849" cy="965770"/>
        </p:xfrm>
        <a:graphic>
          <a:graphicData uri="http://schemas.openxmlformats.org/presentationml/2006/ole">
            <mc:AlternateContent xmlns:mc="http://schemas.openxmlformats.org/markup-compatibility/2006">
              <mc:Choice xmlns:v="urn:schemas-microsoft-com:vml" Requires="v">
                <p:oleObj name="Equation" r:id="rId2" imgW="1524000" imgH="431800" progId="Equation.3">
                  <p:embed/>
                </p:oleObj>
              </mc:Choice>
              <mc:Fallback>
                <p:oleObj name="Equation" r:id="rId2" imgW="1524000" imgH="4318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075" y="5090845"/>
                        <a:ext cx="3433849" cy="96577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15686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01C48F-C716-6A37-668D-DFE154CB0DF4}"/>
              </a:ext>
            </a:extLst>
          </p:cNvPr>
          <p:cNvSpPr>
            <a:spLocks noGrp="1"/>
          </p:cNvSpPr>
          <p:nvPr>
            <p:ph type="title"/>
          </p:nvPr>
        </p:nvSpPr>
        <p:spPr/>
        <p:txBody>
          <a:bodyPr/>
          <a:lstStyle/>
          <a:p>
            <a:r>
              <a:rPr lang="el-GR" dirty="0" err="1"/>
              <a:t>Αυτο</a:t>
            </a:r>
            <a:r>
              <a:rPr lang="el-GR" dirty="0"/>
              <a:t>-οργανωμένη μάθηση</a:t>
            </a:r>
          </a:p>
        </p:txBody>
      </p:sp>
      <p:sp>
        <p:nvSpPr>
          <p:cNvPr id="3" name="Θέση περιεχομένου 2">
            <a:extLst>
              <a:ext uri="{FF2B5EF4-FFF2-40B4-BE49-F238E27FC236}">
                <a16:creationId xmlns:a16="http://schemas.microsoft.com/office/drawing/2014/main" id="{01A38321-A0B0-4DD4-C061-9BA5C2EA7BBE}"/>
              </a:ext>
            </a:extLst>
          </p:cNvPr>
          <p:cNvSpPr>
            <a:spLocks noGrp="1"/>
          </p:cNvSpPr>
          <p:nvPr>
            <p:ph idx="1"/>
          </p:nvPr>
        </p:nvSpPr>
        <p:spPr>
          <a:xfrm>
            <a:off x="838200" y="1690688"/>
            <a:ext cx="10515600" cy="4351338"/>
          </a:xfrm>
        </p:spPr>
        <p:txBody>
          <a:bodyPr>
            <a:normAutofit lnSpcReduction="10000"/>
          </a:bodyPr>
          <a:lstStyle/>
          <a:p>
            <a:r>
              <a:rPr lang="el-GR" dirty="0"/>
              <a:t>Η </a:t>
            </a:r>
            <a:r>
              <a:rPr lang="el-GR" dirty="0" err="1"/>
              <a:t>αυτο</a:t>
            </a:r>
            <a:r>
              <a:rPr lang="el-GR" dirty="0"/>
              <a:t>-οργανωμένη μάθηση θεωρείται συνήθως ότι είναι απλώς ένας άλλος τρόπος περιγραφής της μάθησης χωρίς επίβλεψη. 
Ωστόσο, η </a:t>
            </a:r>
            <a:r>
              <a:rPr lang="el-GR" dirty="0" err="1"/>
              <a:t>αυτο</a:t>
            </a:r>
            <a:r>
              <a:rPr lang="en-US" dirty="0"/>
              <a:t>-</a:t>
            </a:r>
            <a:r>
              <a:rPr lang="el-GR" dirty="0"/>
              <a:t>οργανωμένη μάθηση είναι μέλος της ομάδας των αλγορίθμων μάθησης χωρίς επίβλεψη μαζί με την ανταγωνιστική και ενισχυτική μάθηση. </a:t>
            </a:r>
            <a:endParaRPr lang="en-US" dirty="0"/>
          </a:p>
          <a:p>
            <a:r>
              <a:rPr lang="el-GR" dirty="0"/>
              <a:t>Το πιο γνωστό μοντέλο </a:t>
            </a:r>
            <a:r>
              <a:rPr lang="el-GR" dirty="0" err="1"/>
              <a:t>αυτο</a:t>
            </a:r>
            <a:r>
              <a:rPr lang="el-GR" dirty="0"/>
              <a:t>-οργανωμένων δικτύων είναι αυτό των </a:t>
            </a:r>
            <a:r>
              <a:rPr lang="el-GR" dirty="0" err="1"/>
              <a:t>Αυτο</a:t>
            </a:r>
            <a:r>
              <a:rPr lang="el-GR" dirty="0"/>
              <a:t>-Οργανωμένων Χαρτών </a:t>
            </a:r>
            <a:r>
              <a:rPr lang="en-US" dirty="0"/>
              <a:t>(Self-</a:t>
            </a:r>
            <a:r>
              <a:rPr lang="en-US" dirty="0" err="1"/>
              <a:t>Organised</a:t>
            </a:r>
            <a:r>
              <a:rPr lang="en-US" dirty="0"/>
              <a:t> Maps) </a:t>
            </a:r>
            <a:r>
              <a:rPr lang="el-GR" dirty="0"/>
              <a:t>ή Δικτύων </a:t>
            </a:r>
            <a:r>
              <a:rPr lang="el-GR" dirty="0" err="1"/>
              <a:t>Kohonen</a:t>
            </a:r>
            <a:r>
              <a:rPr lang="el-GR" dirty="0"/>
              <a:t> που προτάθηκαν από τον </a:t>
            </a:r>
            <a:r>
              <a:rPr lang="el-GR" dirty="0" err="1"/>
              <a:t>Teuvo</a:t>
            </a:r>
            <a:r>
              <a:rPr lang="el-GR" dirty="0"/>
              <a:t> </a:t>
            </a:r>
            <a:r>
              <a:rPr lang="el-GR" dirty="0" err="1"/>
              <a:t>Kohonen</a:t>
            </a:r>
            <a:r>
              <a:rPr lang="el-GR" dirty="0"/>
              <a:t> ως υλοποίηση των ιδεών που αναπτύχθηκαν από τους </a:t>
            </a:r>
            <a:r>
              <a:rPr lang="el-GR" dirty="0" err="1"/>
              <a:t>Rosenblatt</a:t>
            </a:r>
            <a:r>
              <a:rPr lang="el-GR" dirty="0"/>
              <a:t>, </a:t>
            </a:r>
            <a:r>
              <a:rPr lang="el-GR" dirty="0" err="1"/>
              <a:t>von</a:t>
            </a:r>
            <a:r>
              <a:rPr lang="el-GR" dirty="0"/>
              <a:t> </a:t>
            </a:r>
            <a:r>
              <a:rPr lang="el-GR" dirty="0" err="1"/>
              <a:t>der</a:t>
            </a:r>
            <a:r>
              <a:rPr lang="el-GR" dirty="0"/>
              <a:t> </a:t>
            </a:r>
            <a:r>
              <a:rPr lang="el-GR" dirty="0" err="1"/>
              <a:t>Malsburg</a:t>
            </a:r>
            <a:r>
              <a:rPr lang="el-GR" dirty="0"/>
              <a:t> και άλλους ερευνητές.</a:t>
            </a:r>
          </a:p>
        </p:txBody>
      </p:sp>
    </p:spTree>
    <p:extLst>
      <p:ext uri="{BB962C8B-B14F-4D97-AF65-F5344CB8AC3E}">
        <p14:creationId xmlns:p14="http://schemas.microsoft.com/office/powerpoint/2010/main" val="320470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FA7C1D-3D11-7B36-F2E1-B0EC0E5EDBA2}"/>
              </a:ext>
            </a:extLst>
          </p:cNvPr>
          <p:cNvSpPr>
            <a:spLocks noGrp="1"/>
          </p:cNvSpPr>
          <p:nvPr>
            <p:ph type="title"/>
          </p:nvPr>
        </p:nvSpPr>
        <p:spPr>
          <a:xfrm>
            <a:off x="838200" y="365126"/>
            <a:ext cx="10515600" cy="980790"/>
          </a:xfrm>
        </p:spPr>
        <p:txBody>
          <a:bodyPr/>
          <a:lstStyle/>
          <a:p>
            <a:r>
              <a:rPr lang="el-GR" dirty="0"/>
              <a:t>Ενισχυτική μάθηση</a:t>
            </a:r>
          </a:p>
        </p:txBody>
      </p:sp>
      <p:sp>
        <p:nvSpPr>
          <p:cNvPr id="3" name="Θέση περιεχομένου 2">
            <a:extLst>
              <a:ext uri="{FF2B5EF4-FFF2-40B4-BE49-F238E27FC236}">
                <a16:creationId xmlns:a16="http://schemas.microsoft.com/office/drawing/2014/main" id="{A90161A5-9B56-8E6C-DDFE-9621337D7602}"/>
              </a:ext>
            </a:extLst>
          </p:cNvPr>
          <p:cNvSpPr>
            <a:spLocks noGrp="1"/>
          </p:cNvSpPr>
          <p:nvPr>
            <p:ph idx="1"/>
          </p:nvPr>
        </p:nvSpPr>
        <p:spPr>
          <a:xfrm>
            <a:off x="838200" y="1345916"/>
            <a:ext cx="10515600" cy="4831047"/>
          </a:xfrm>
        </p:spPr>
        <p:txBody>
          <a:bodyPr>
            <a:normAutofit fontScale="70000" lnSpcReduction="20000"/>
          </a:bodyPr>
          <a:lstStyle/>
          <a:p>
            <a:r>
              <a:rPr lang="el-GR" dirty="0"/>
              <a:t>Η ενισχυτική μάθηση είναι ένα άλλο σημαντικό μέλος της ομάδας των αλγορίθμων μάθησης χωρίς επίβλεψη. 
Είναι στενά συνδεδεμένο με τον </a:t>
            </a:r>
            <a:r>
              <a:rPr lang="el-GR" b="1" i="1" dirty="0"/>
              <a:t>δυναμικό προγραμματισμό</a:t>
            </a:r>
            <a:r>
              <a:rPr lang="el-GR" dirty="0"/>
              <a:t>, </a:t>
            </a:r>
            <a:r>
              <a:rPr lang="el-GR" dirty="0" err="1"/>
              <a:t>γι</a:t>
            </a:r>
            <a:r>
              <a:rPr lang="el-GR" dirty="0"/>
              <a:t> 'αυτό μερικές φορές αναφέρεται ως </a:t>
            </a:r>
            <a:r>
              <a:rPr lang="el-GR" dirty="0" err="1"/>
              <a:t>νευροδυναμικός</a:t>
            </a:r>
            <a:r>
              <a:rPr lang="el-GR" dirty="0"/>
              <a:t> προγραμματισμός. 
Η ενισχυτική μάθηση είναι, στην ουσία, μια χαρτογράφηση εισροών-εκροών που επιτυγχάνεται μέσω αλληλεπίδρασης με το περιβάλλον (χώρος εισόδου) προκειμένου να ελαχιστοποιηθεί ένας </a:t>
            </a:r>
            <a:r>
              <a:rPr lang="el-GR" dirty="0" err="1"/>
              <a:t>βαθμωτός</a:t>
            </a:r>
            <a:r>
              <a:rPr lang="el-GR" dirty="0"/>
              <a:t> δείκτης απόδοσης. 
Σε αντίθεση με άλλες μαθησιακές διαδικασίες, η ενισχυτική μάθηση στοχεύει στην ελαχιστοποίηση μιας λειτουργίας </a:t>
            </a:r>
            <a:r>
              <a:rPr lang="el-GR" dirty="0" err="1"/>
              <a:t>cost-to-go</a:t>
            </a:r>
            <a:r>
              <a:rPr lang="el-GR" dirty="0"/>
              <a:t> που ορίζεται ως το σωρευτικό κόστος των ενεργειών που αναλαμβάνονται σε μια ακολουθία βημάτων αντί του άμεσου κόστους. 
Η λειτουργία του δικτύου είναι να βρει αυτές τις ενέργειες και να τις τροφοδοτήσει πίσω στο περιβάλλον. </a:t>
            </a:r>
          </a:p>
          <a:p>
            <a:r>
              <a:rPr lang="el-GR" dirty="0"/>
              <a:t>Η ενισχυτική μάθηση είναι πολύ ελκυστική, καθώς επιτρέπει στο δίκτυο να αλληλοεπιδρά με το περιβάλλον του και να αναπτύσσει την ικανότητα να αυξάνει την απόδοσή του με βάση τα αποτελέσματα της εμπειρίας του από αυτή την αλληλεπίδραση.</a:t>
            </a:r>
          </a:p>
        </p:txBody>
      </p:sp>
    </p:spTree>
    <p:extLst>
      <p:ext uri="{BB962C8B-B14F-4D97-AF65-F5344CB8AC3E}">
        <p14:creationId xmlns:p14="http://schemas.microsoft.com/office/powerpoint/2010/main" val="242903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B1A43A-7FE0-A0F0-F757-46D15903825E}"/>
              </a:ext>
            </a:extLst>
          </p:cNvPr>
          <p:cNvSpPr>
            <a:spLocks noGrp="1"/>
          </p:cNvSpPr>
          <p:nvPr>
            <p:ph type="title"/>
          </p:nvPr>
        </p:nvSpPr>
        <p:spPr/>
        <p:txBody>
          <a:bodyPr/>
          <a:lstStyle/>
          <a:p>
            <a:r>
              <a:rPr lang="el-GR" dirty="0"/>
              <a:t>Βιολογικά </a:t>
            </a:r>
            <a:r>
              <a:rPr lang="el-GR" dirty="0" err="1"/>
              <a:t>νευρωνικά</a:t>
            </a:r>
            <a:r>
              <a:rPr lang="el-GR" dirty="0"/>
              <a:t> δίκτυα</a:t>
            </a:r>
          </a:p>
        </p:txBody>
      </p:sp>
      <p:sp>
        <p:nvSpPr>
          <p:cNvPr id="3" name="Θέση περιεχομένου 2">
            <a:extLst>
              <a:ext uri="{FF2B5EF4-FFF2-40B4-BE49-F238E27FC236}">
                <a16:creationId xmlns:a16="http://schemas.microsoft.com/office/drawing/2014/main" id="{A36B7DC6-6BB0-CFB7-5FB0-49033368E7B7}"/>
              </a:ext>
            </a:extLst>
          </p:cNvPr>
          <p:cNvSpPr>
            <a:spLocks noGrp="1"/>
          </p:cNvSpPr>
          <p:nvPr>
            <p:ph idx="1"/>
          </p:nvPr>
        </p:nvSpPr>
        <p:spPr>
          <a:xfrm>
            <a:off x="979100" y="1825625"/>
            <a:ext cx="10515600" cy="4351338"/>
          </a:xfrm>
        </p:spPr>
        <p:txBody>
          <a:bodyPr>
            <a:normAutofit fontScale="85000" lnSpcReduction="10000"/>
          </a:bodyPr>
          <a:lstStyle/>
          <a:p>
            <a:r>
              <a:rPr lang="el-GR" sz="2400" dirty="0"/>
              <a:t>Τα βιολογικά </a:t>
            </a:r>
            <a:r>
              <a:rPr lang="el-GR" sz="2400" dirty="0" err="1"/>
              <a:t>νευρωνικά</a:t>
            </a:r>
            <a:r>
              <a:rPr lang="el-GR" sz="2400" dirty="0"/>
              <a:t> δίκτυα, ανεξάρτητα από τη λειτουργία και την πολυπλοκότητά τους, αποτελούνται από παρόμοια δομικά στοιχεία γνωστά ως νευρώνες. 
Η ελάχιστη δομή ενός νευρώνα αποτελείται από τέσσερα στοιχεία: </a:t>
            </a:r>
            <a:r>
              <a:rPr lang="el-GR" sz="2400" b="1" i="1" dirty="0" err="1">
                <a:solidFill>
                  <a:schemeClr val="accent6">
                    <a:lumMod val="40000"/>
                    <a:lumOff val="60000"/>
                  </a:schemeClr>
                </a:solidFill>
              </a:rPr>
              <a:t>δενδρίτες</a:t>
            </a:r>
            <a:r>
              <a:rPr lang="el-GR" sz="2400" b="1" i="1" dirty="0">
                <a:solidFill>
                  <a:schemeClr val="accent6">
                    <a:lumMod val="40000"/>
                    <a:lumOff val="60000"/>
                  </a:schemeClr>
                </a:solidFill>
              </a:rPr>
              <a:t>, συνάψεις, κυτταρικό σώμα και άξονα</a:t>
            </a:r>
            <a:r>
              <a:rPr lang="el-GR" sz="2400" dirty="0"/>
              <a:t>. 
Οι </a:t>
            </a:r>
            <a:r>
              <a:rPr lang="el-GR" sz="2400" dirty="0" err="1"/>
              <a:t>δενδρίτες</a:t>
            </a:r>
            <a:r>
              <a:rPr lang="el-GR" sz="2400" dirty="0"/>
              <a:t> είναι τα κανάλια μετάδοσης για πληροφορίες που εισέρχονται στον νευρώνα. 
Τα σήματα που διαδίδονται μέσω των </a:t>
            </a:r>
            <a:r>
              <a:rPr lang="el-GR" sz="2400" dirty="0" err="1"/>
              <a:t>δενδριτών</a:t>
            </a:r>
            <a:r>
              <a:rPr lang="el-GR" sz="2400" dirty="0"/>
              <a:t> προέρχονται από τις συνάψεις που σχηματίζουν τα σημεία επαφής εισόδου με άλλους νευρώνες. 
Οι συνάψεις είναι επίσης κέντρα αποθήκευσης πληροφοριών σε βιολογικά </a:t>
            </a:r>
            <a:r>
              <a:rPr lang="el-GR" sz="2400" dirty="0" err="1"/>
              <a:t>νευρωνικά</a:t>
            </a:r>
            <a:r>
              <a:rPr lang="el-GR" sz="2400" dirty="0"/>
              <a:t> δίκτυα. 
Υπάρχουν, ωστόσο, και άλλοι μηχανισμοί αποθήκευσης μέσα στους βιολογικούς νευρώνες, οι οποίοι δεν είναι ακόμα πολύ καλά κατανοητοί και εκτείνονται έξω από το μοντέλο νευρώνων τεσσάρων στοιχείων που περιγράφεται εδώ.</a:t>
            </a:r>
          </a:p>
        </p:txBody>
      </p:sp>
    </p:spTree>
    <p:extLst>
      <p:ext uri="{BB962C8B-B14F-4D97-AF65-F5344CB8AC3E}">
        <p14:creationId xmlns:p14="http://schemas.microsoft.com/office/powerpoint/2010/main" val="280194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62541F-670A-025A-EA19-68517754050F}"/>
              </a:ext>
            </a:extLst>
          </p:cNvPr>
          <p:cNvSpPr>
            <a:spLocks noGrp="1"/>
          </p:cNvSpPr>
          <p:nvPr>
            <p:ph type="title"/>
          </p:nvPr>
        </p:nvSpPr>
        <p:spPr/>
        <p:txBody>
          <a:bodyPr/>
          <a:lstStyle/>
          <a:p>
            <a:r>
              <a:rPr lang="el-GR" dirty="0"/>
              <a:t>Αρχικοποίηση δικτύου</a:t>
            </a:r>
          </a:p>
        </p:txBody>
      </p:sp>
      <p:sp>
        <p:nvSpPr>
          <p:cNvPr id="3" name="Θέση περιεχομένου 2">
            <a:extLst>
              <a:ext uri="{FF2B5EF4-FFF2-40B4-BE49-F238E27FC236}">
                <a16:creationId xmlns:a16="http://schemas.microsoft.com/office/drawing/2014/main" id="{ABFA5A73-2A20-44B1-AA76-01110FB3A9E6}"/>
              </a:ext>
            </a:extLst>
          </p:cNvPr>
          <p:cNvSpPr>
            <a:spLocks noGrp="1"/>
          </p:cNvSpPr>
          <p:nvPr>
            <p:ph idx="1"/>
          </p:nvPr>
        </p:nvSpPr>
        <p:spPr/>
        <p:txBody>
          <a:bodyPr>
            <a:normAutofit fontScale="77500" lnSpcReduction="20000"/>
          </a:bodyPr>
          <a:lstStyle/>
          <a:p>
            <a:r>
              <a:rPr lang="el-GR" dirty="0"/>
              <a:t>Η αρχικοποίηση των βαρών των </a:t>
            </a:r>
            <a:r>
              <a:rPr lang="el-GR" dirty="0" err="1"/>
              <a:t>νευρωνικών</a:t>
            </a:r>
            <a:r>
              <a:rPr lang="el-GR" dirty="0"/>
              <a:t> δικτύων είναι μια κρίσιμη πτυχή της εκπαίδευσης, καθώς μπορεί να επηρεάσει σημαντικά τη σύγκλιση και την απόδοση του μοντέλου. 
Έχουν προταθεί διάφορες μέθοδοι αρχικοποίησης για τον καθορισμό των αρχικών τιμών των βαρών. 
Είναι σημαντικό να σημειωθεί ότι η επιλογή της μεθόδου αρχικοποίησης μπορεί να έχει σημαντικό αντίκτυπο στην εκπαίδευση των </a:t>
            </a:r>
            <a:r>
              <a:rPr lang="el-GR" dirty="0" err="1"/>
              <a:t>νευρωνικών</a:t>
            </a:r>
            <a:r>
              <a:rPr lang="el-GR" dirty="0"/>
              <a:t> δικτύων. 
Η επιλογή εξαρτάται συχνά από τις συναρτήσεις ενεργοποίησης που χρησιμοποιούνται, την αρχιτεκτονική δικτύου και τα ειδικά χαρακτηριστικά της συγκεκριμένης εφαρμογής. 
Είναι σύνηθες να πειραματιζόμαστε με διαφορετικές μεθόδους αρχικοποίησης για να βρεθεί εκείνη που λειτουργεί καλύτερα για ένα δεδομένο μοντέλο και πρόβλημα.</a:t>
            </a:r>
          </a:p>
        </p:txBody>
      </p:sp>
    </p:spTree>
    <p:extLst>
      <p:ext uri="{BB962C8B-B14F-4D97-AF65-F5344CB8AC3E}">
        <p14:creationId xmlns:p14="http://schemas.microsoft.com/office/powerpoint/2010/main" val="13108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7DE184-2999-02C0-6993-4C1822E83F77}"/>
              </a:ext>
            </a:extLst>
          </p:cNvPr>
          <p:cNvSpPr>
            <a:spLocks noGrp="1"/>
          </p:cNvSpPr>
          <p:nvPr>
            <p:ph type="title"/>
          </p:nvPr>
        </p:nvSpPr>
        <p:spPr/>
        <p:txBody>
          <a:bodyPr/>
          <a:lstStyle/>
          <a:p>
            <a:r>
              <a:rPr lang="el-GR" dirty="0"/>
              <a:t>Γενίκευση</a:t>
            </a:r>
          </a:p>
        </p:txBody>
      </p:sp>
      <p:sp>
        <p:nvSpPr>
          <p:cNvPr id="3" name="Θέση περιεχομένου 2">
            <a:extLst>
              <a:ext uri="{FF2B5EF4-FFF2-40B4-BE49-F238E27FC236}">
                <a16:creationId xmlns:a16="http://schemas.microsoft.com/office/drawing/2014/main" id="{4BDD494A-43CE-058F-D2FA-5A3D6BFC27B7}"/>
              </a:ext>
            </a:extLst>
          </p:cNvPr>
          <p:cNvSpPr>
            <a:spLocks noGrp="1"/>
          </p:cNvSpPr>
          <p:nvPr>
            <p:ph idx="1"/>
          </p:nvPr>
        </p:nvSpPr>
        <p:spPr/>
        <p:txBody>
          <a:bodyPr>
            <a:normAutofit fontScale="85000" lnSpcReduction="20000"/>
          </a:bodyPr>
          <a:lstStyle/>
          <a:p>
            <a:r>
              <a:rPr lang="el-GR" dirty="0"/>
              <a:t>Η γενίκευση στην εκπαίδευση </a:t>
            </a:r>
            <a:r>
              <a:rPr lang="el-GR" dirty="0" err="1"/>
              <a:t>νευρωνικών</a:t>
            </a:r>
            <a:r>
              <a:rPr lang="el-GR" dirty="0"/>
              <a:t> δικτύων αναφέρεται στην ικανότητα ενός εκπαιδευμένου μοντέλου να αποδίδει καλά σε νέα δεδομένα που δεν έχει συναντήσει κατά τη διάρκεια της εκπαιδευτικής διαδικασίας. 
Η επίτευξη καλής γενίκευσης είναι ένας κρίσιμος στόχος στη μηχανική μάθηση, επειδή ο απώτερος στόχος είναι η δημιουργία μοντέλων που μπορούν να κάνουν ακριβείς προβλέψεις σε πραγματικές, άγνωστες περιπτώσεις.
Η εξισορρόπηση του συμβιβασμού μεταξύ </a:t>
            </a:r>
            <a:r>
              <a:rPr lang="el-GR" dirty="0" err="1"/>
              <a:t>υπο</a:t>
            </a:r>
            <a:r>
              <a:rPr lang="el-GR" dirty="0"/>
              <a:t>-προσαρμογής και </a:t>
            </a:r>
            <a:r>
              <a:rPr lang="el-GR" dirty="0" err="1"/>
              <a:t>υπερ</a:t>
            </a:r>
            <a:r>
              <a:rPr lang="el-GR" dirty="0"/>
              <a:t>-προσαρμογής είναι απαραίτητη για την επίτευξη καλής γενίκευσης. 
Η </a:t>
            </a:r>
            <a:r>
              <a:rPr lang="el-GR" dirty="0" err="1"/>
              <a:t>κανονικοποίηση</a:t>
            </a:r>
            <a:r>
              <a:rPr lang="el-GR" dirty="0"/>
              <a:t> και η παρακολούθηση της απόδοσης στα σύνολα επικύρωσης είναι κρίσιμες πτυχές της εκπαιδευτικής διαδικασίας για να διασφαλιστεί ότι το μοντέλο γενικεύεται καλά σε νέα, αόρατα δεδομένα.</a:t>
            </a:r>
          </a:p>
        </p:txBody>
      </p:sp>
    </p:spTree>
    <p:extLst>
      <p:ext uri="{BB962C8B-B14F-4D97-AF65-F5344CB8AC3E}">
        <p14:creationId xmlns:p14="http://schemas.microsoft.com/office/powerpoint/2010/main" val="137505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Understand Neural Networks &amp; Model Generalization | by Alexandre  Gonfalonieri | Towards Data Science">
            <a:extLst>
              <a:ext uri="{FF2B5EF4-FFF2-40B4-BE49-F238E27FC236}">
                <a16:creationId xmlns:a16="http://schemas.microsoft.com/office/drawing/2014/main" id="{E4CE0676-4847-D985-EA2C-0C5561C08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86" y="0"/>
            <a:ext cx="10453628" cy="315801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Understanding Deep Learning requires Re-Thinking Generalization | by  Sarthak Chakraborty | Analytics Vidhya | Medium">
            <a:extLst>
              <a:ext uri="{FF2B5EF4-FFF2-40B4-BE49-F238E27FC236}">
                <a16:creationId xmlns:a16="http://schemas.microsoft.com/office/drawing/2014/main" id="{419C0EF8-07C1-25DA-121F-9D12A71AF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565" y="3086899"/>
            <a:ext cx="5402869" cy="294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6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2E62E9-7DF5-913F-83A9-788D5DB2FE60}"/>
              </a:ext>
            </a:extLst>
          </p:cNvPr>
          <p:cNvSpPr>
            <a:spLocks noGrp="1"/>
          </p:cNvSpPr>
          <p:nvPr>
            <p:ph type="title"/>
          </p:nvPr>
        </p:nvSpPr>
        <p:spPr/>
        <p:txBody>
          <a:bodyPr>
            <a:noAutofit/>
          </a:bodyPr>
          <a:lstStyle/>
          <a:p>
            <a:r>
              <a:rPr lang="el-GR" sz="4400" dirty="0"/>
              <a:t>Τεχνικές για την επίτευξη της γενίκευσης (1)</a:t>
            </a:r>
          </a:p>
        </p:txBody>
      </p:sp>
      <p:sp>
        <p:nvSpPr>
          <p:cNvPr id="3" name="Θέση περιεχομένου 2">
            <a:extLst>
              <a:ext uri="{FF2B5EF4-FFF2-40B4-BE49-F238E27FC236}">
                <a16:creationId xmlns:a16="http://schemas.microsoft.com/office/drawing/2014/main" id="{8E3B68AD-36E8-DBE2-8FA6-E155070329FF}"/>
              </a:ext>
            </a:extLst>
          </p:cNvPr>
          <p:cNvSpPr>
            <a:spLocks noGrp="1"/>
          </p:cNvSpPr>
          <p:nvPr>
            <p:ph idx="1"/>
          </p:nvPr>
        </p:nvSpPr>
        <p:spPr/>
        <p:txBody>
          <a:bodyPr>
            <a:normAutofit fontScale="92500" lnSpcReduction="20000"/>
          </a:bodyPr>
          <a:lstStyle/>
          <a:p>
            <a:pPr>
              <a:buFont typeface="+mj-lt"/>
              <a:buAutoNum type="arabicPeriod"/>
            </a:pPr>
            <a:r>
              <a:rPr lang="el-GR" sz="2000" b="1" i="0" dirty="0">
                <a:solidFill>
                  <a:schemeClr val="accent6">
                    <a:lumMod val="40000"/>
                    <a:lumOff val="60000"/>
                  </a:schemeClr>
                </a:solidFill>
                <a:effectLst/>
                <a:latin typeface="Söhne"/>
              </a:rPr>
              <a:t>Διαίρεση σετ δεδομένων</a:t>
            </a:r>
            <a:r>
              <a:rPr lang="en-US" sz="2000" b="1" i="0" dirty="0">
                <a:solidFill>
                  <a:srgbClr val="D1D5DB"/>
                </a:solidFill>
                <a:effectLst/>
                <a:latin typeface="Söhne"/>
              </a:rPr>
              <a:t>:</a:t>
            </a:r>
            <a:r>
              <a:rPr lang="el-GR" sz="2000" b="1" i="0" dirty="0">
                <a:solidFill>
                  <a:srgbClr val="D1D5DB"/>
                </a:solidFill>
                <a:effectLst/>
                <a:latin typeface="Söhne"/>
              </a:rPr>
              <a:t> </a:t>
            </a:r>
            <a:r>
              <a:rPr lang="el-GR" sz="2000" dirty="0">
                <a:solidFill>
                  <a:srgbClr val="D1D5DB"/>
                </a:solidFill>
                <a:latin typeface="Söhne"/>
              </a:rPr>
              <a:t>Χωρίστε το σύνολο δεδομένων σε σύνολα εκπαίδευσης, επικύρωσης και δοκιμών. Το σετ εκπαίδευσης χρησιμοποιείται για την εκπαίδευση του μοντέλου, το σετ επικύρωσης χρησιμοποιείται για τη ρύθμιση </a:t>
            </a:r>
            <a:r>
              <a:rPr lang="el-GR" sz="2000" dirty="0" err="1">
                <a:solidFill>
                  <a:srgbClr val="D1D5DB"/>
                </a:solidFill>
                <a:latin typeface="Söhne"/>
              </a:rPr>
              <a:t>υπερπαραμέτρων</a:t>
            </a:r>
            <a:r>
              <a:rPr lang="el-GR" sz="2000" dirty="0">
                <a:solidFill>
                  <a:srgbClr val="D1D5DB"/>
                </a:solidFill>
                <a:latin typeface="Söhne"/>
              </a:rPr>
              <a:t> και την πρόληψη υπερβολικής τοποθέτησης και το σετ δοκιμών προορίζεται για την αξιολόγηση της απόδοσης του μοντέλου σε αόρατα δεδομένα</a:t>
            </a:r>
            <a:r>
              <a:rPr lang="en-US" sz="2000" b="0" i="0" dirty="0">
                <a:solidFill>
                  <a:srgbClr val="D1D5DB"/>
                </a:solidFill>
                <a:effectLst/>
                <a:latin typeface="Söhne"/>
              </a:rPr>
              <a:t>.</a:t>
            </a:r>
          </a:p>
          <a:p>
            <a:pPr>
              <a:buFont typeface="+mj-lt"/>
              <a:buAutoNum type="arabicPeriod"/>
            </a:pPr>
            <a:r>
              <a:rPr lang="el-GR" sz="2000" b="1" i="0" dirty="0" err="1">
                <a:solidFill>
                  <a:schemeClr val="accent6">
                    <a:lumMod val="40000"/>
                    <a:lumOff val="60000"/>
                  </a:schemeClr>
                </a:solidFill>
                <a:effectLst/>
                <a:latin typeface="Söhne"/>
              </a:rPr>
              <a:t>Κανονικοποίηση</a:t>
            </a:r>
            <a:r>
              <a:rPr lang="en-US" sz="2000" b="1" i="0" dirty="0">
                <a:solidFill>
                  <a:srgbClr val="D1D5DB"/>
                </a:solidFill>
                <a:effectLst/>
                <a:latin typeface="Söhne"/>
              </a:rPr>
              <a:t>:</a:t>
            </a:r>
            <a:r>
              <a:rPr lang="el-GR" sz="2000" b="1" i="0" dirty="0">
                <a:solidFill>
                  <a:srgbClr val="D1D5DB"/>
                </a:solidFill>
                <a:effectLst/>
                <a:latin typeface="Söhne"/>
              </a:rPr>
              <a:t> </a:t>
            </a:r>
            <a:r>
              <a:rPr lang="el-GR" sz="2000" dirty="0">
                <a:solidFill>
                  <a:srgbClr val="D1D5DB"/>
                </a:solidFill>
                <a:latin typeface="Söhne"/>
              </a:rPr>
              <a:t>Τεχνικές όπως η </a:t>
            </a:r>
            <a:r>
              <a:rPr lang="el-GR" sz="2000" dirty="0" err="1">
                <a:solidFill>
                  <a:srgbClr val="D1D5DB"/>
                </a:solidFill>
                <a:latin typeface="Söhne"/>
              </a:rPr>
              <a:t>κανονικοποίηση</a:t>
            </a:r>
            <a:r>
              <a:rPr lang="el-GR" sz="2000" dirty="0">
                <a:solidFill>
                  <a:srgbClr val="D1D5DB"/>
                </a:solidFill>
                <a:latin typeface="Söhne"/>
              </a:rPr>
              <a:t> L1 και L2 βοηθούν στην πρόληψη της υπερβολικής τοποθέτησης προσθέτοντας όρους ποινής στη συνάρτηση απώλειας με βάση τα μεγέθη των βαρών. Αυτό αποθαρρύνει το μοντέλο από το να ταιριάζει πολύ καλά στα δεδομένα εκπαίδευσης</a:t>
            </a:r>
            <a:r>
              <a:rPr lang="en-US" sz="2000" b="0" i="0" dirty="0">
                <a:solidFill>
                  <a:srgbClr val="D1D5DB"/>
                </a:solidFill>
                <a:effectLst/>
                <a:latin typeface="Söhne"/>
              </a:rPr>
              <a:t>.</a:t>
            </a:r>
          </a:p>
          <a:p>
            <a:pPr>
              <a:buFont typeface="+mj-lt"/>
              <a:buAutoNum type="arabicPeriod"/>
            </a:pPr>
            <a:r>
              <a:rPr lang="el-GR" sz="2000" b="1" i="0" dirty="0">
                <a:solidFill>
                  <a:schemeClr val="accent6">
                    <a:lumMod val="40000"/>
                    <a:lumOff val="60000"/>
                  </a:schemeClr>
                </a:solidFill>
                <a:effectLst/>
                <a:latin typeface="Söhne"/>
              </a:rPr>
              <a:t>Εγκατάλειψη</a:t>
            </a:r>
            <a:r>
              <a:rPr lang="en-US" sz="2000" b="1" i="0" dirty="0">
                <a:solidFill>
                  <a:srgbClr val="D1D5DB"/>
                </a:solidFill>
                <a:effectLst/>
                <a:latin typeface="Söhne"/>
              </a:rPr>
              <a:t>:</a:t>
            </a:r>
            <a:r>
              <a:rPr lang="el-GR" sz="2000" b="1" i="0" dirty="0">
                <a:solidFill>
                  <a:srgbClr val="D1D5DB"/>
                </a:solidFill>
                <a:effectLst/>
                <a:latin typeface="Söhne"/>
              </a:rPr>
              <a:t> </a:t>
            </a:r>
            <a:r>
              <a:rPr lang="el-GR" sz="2000" dirty="0">
                <a:solidFill>
                  <a:srgbClr val="D1D5DB"/>
                </a:solidFill>
                <a:latin typeface="Söhne"/>
              </a:rPr>
              <a:t>Η εγκατάλειψη είναι μια τεχνική </a:t>
            </a:r>
            <a:r>
              <a:rPr lang="el-GR" sz="2000" dirty="0" err="1">
                <a:solidFill>
                  <a:srgbClr val="D1D5DB"/>
                </a:solidFill>
                <a:latin typeface="Söhne"/>
              </a:rPr>
              <a:t>κανονικοποίησης</a:t>
            </a:r>
            <a:r>
              <a:rPr lang="el-GR" sz="2000" dirty="0">
                <a:solidFill>
                  <a:srgbClr val="D1D5DB"/>
                </a:solidFill>
                <a:latin typeface="Söhne"/>
              </a:rPr>
              <a:t> όπου τυχαία επιλεγμένοι νευρώνες αγνοούνται κατά τη διάρκεια της εκπαίδευσης. Αυτό βοηθά στην πρόληψη της συν-προσαρμογής των νευρώνων και βελτιώνει την ικανότητα γενίκευσης του μοντέλου</a:t>
            </a:r>
            <a:r>
              <a:rPr lang="en-US" sz="2000" b="0" i="0" dirty="0">
                <a:solidFill>
                  <a:srgbClr val="D1D5DB"/>
                </a:solidFill>
                <a:effectLst/>
                <a:latin typeface="Söhne"/>
              </a:rPr>
              <a:t>.</a:t>
            </a:r>
          </a:p>
          <a:p>
            <a:pPr>
              <a:buFont typeface="+mj-lt"/>
              <a:buAutoNum type="arabicPeriod"/>
            </a:pPr>
            <a:r>
              <a:rPr lang="el-GR" sz="2000" b="1" i="0" dirty="0">
                <a:solidFill>
                  <a:schemeClr val="accent6">
                    <a:lumMod val="40000"/>
                    <a:lumOff val="60000"/>
                  </a:schemeClr>
                </a:solidFill>
                <a:effectLst/>
                <a:latin typeface="Söhne"/>
              </a:rPr>
              <a:t>Πρόωρος τερματισμός</a:t>
            </a:r>
            <a:r>
              <a:rPr lang="en-US" sz="2000" b="1" i="0" dirty="0">
                <a:solidFill>
                  <a:srgbClr val="D1D5DB"/>
                </a:solidFill>
                <a:effectLst/>
                <a:latin typeface="Söhne"/>
              </a:rPr>
              <a:t>:</a:t>
            </a:r>
            <a:r>
              <a:rPr lang="el-GR" sz="2000" b="1" i="0" dirty="0">
                <a:solidFill>
                  <a:srgbClr val="D1D5DB"/>
                </a:solidFill>
                <a:effectLst/>
                <a:latin typeface="Söhne"/>
              </a:rPr>
              <a:t> </a:t>
            </a:r>
            <a:r>
              <a:rPr lang="el-GR" sz="2000" dirty="0">
                <a:solidFill>
                  <a:srgbClr val="D1D5DB"/>
                </a:solidFill>
                <a:latin typeface="Söhne"/>
              </a:rPr>
              <a:t>Παρακολουθήστε την απόδοση του μοντέλου στο σύνολο επικύρωσης κατά τη διάρκεια της εκπαίδευσης. Εάν η απόδοση σταματήσει να βελτιώνεται ή αρχίσει να υποβαθμίζεται, σταματήστε τη διαδικασία εκπαίδευσης νωρίς για να αποφύγετε την υπερβολική προσαρμογή</a:t>
            </a:r>
            <a:r>
              <a:rPr lang="en-US" sz="2000" b="0" i="0" dirty="0">
                <a:solidFill>
                  <a:srgbClr val="D1D5DB"/>
                </a:solidFill>
                <a:effectLst/>
                <a:latin typeface="Söhne"/>
              </a:rPr>
              <a:t>.</a:t>
            </a:r>
          </a:p>
          <a:p>
            <a:endParaRPr lang="el-GR" sz="2000" dirty="0"/>
          </a:p>
        </p:txBody>
      </p:sp>
    </p:spTree>
    <p:extLst>
      <p:ext uri="{BB962C8B-B14F-4D97-AF65-F5344CB8AC3E}">
        <p14:creationId xmlns:p14="http://schemas.microsoft.com/office/powerpoint/2010/main" val="144397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E2D5FF-7C2B-6172-D2C4-FB2022052E5E}"/>
              </a:ext>
            </a:extLst>
          </p:cNvPr>
          <p:cNvSpPr>
            <a:spLocks noGrp="1"/>
          </p:cNvSpPr>
          <p:nvPr>
            <p:ph type="title"/>
          </p:nvPr>
        </p:nvSpPr>
        <p:spPr/>
        <p:txBody>
          <a:bodyPr>
            <a:noAutofit/>
          </a:bodyPr>
          <a:lstStyle/>
          <a:p>
            <a:r>
              <a:rPr lang="el-GR" sz="4400" dirty="0"/>
              <a:t>Τεχνικές για την επίτευξη της γενίκευσης (2)</a:t>
            </a:r>
          </a:p>
        </p:txBody>
      </p:sp>
      <p:sp>
        <p:nvSpPr>
          <p:cNvPr id="3" name="Θέση περιεχομένου 2">
            <a:extLst>
              <a:ext uri="{FF2B5EF4-FFF2-40B4-BE49-F238E27FC236}">
                <a16:creationId xmlns:a16="http://schemas.microsoft.com/office/drawing/2014/main" id="{FA5616D0-92D3-A4C2-CB2C-29379344A33A}"/>
              </a:ext>
            </a:extLst>
          </p:cNvPr>
          <p:cNvSpPr>
            <a:spLocks noGrp="1"/>
          </p:cNvSpPr>
          <p:nvPr>
            <p:ph idx="1"/>
          </p:nvPr>
        </p:nvSpPr>
        <p:spPr/>
        <p:txBody>
          <a:bodyPr>
            <a:normAutofit fontScale="77500" lnSpcReduction="20000"/>
          </a:bodyPr>
          <a:lstStyle/>
          <a:p>
            <a:pPr marL="452438" indent="-452438">
              <a:buFont typeface="+mj-lt"/>
              <a:buAutoNum type="arabicPeriod" startAt="5"/>
            </a:pPr>
            <a:r>
              <a:rPr lang="el-GR" b="1" i="0" dirty="0">
                <a:solidFill>
                  <a:schemeClr val="accent6">
                    <a:lumMod val="40000"/>
                    <a:lumOff val="60000"/>
                  </a:schemeClr>
                </a:solidFill>
                <a:effectLst/>
                <a:latin typeface="Söhne"/>
              </a:rPr>
              <a:t>Επαύξηση δεδομένων</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Αυξήστε το πραγματικό μέγεθος του συνόλου δεδομένων εκπαίδευσης εφαρμόζοντας τυχαίους μετασχηματισμούς στα δεδομένα εισόδου (π.χ. περιστροφή, αναστροφή, κλιμάκωση). Αυτό βοηθά το μοντέλο να γίνει πιο ισχυρό και αμετάβλητο σε ορισμένες παραλλαγές στα δεδομένα</a:t>
            </a:r>
            <a:r>
              <a:rPr lang="en-US" b="0" i="0" dirty="0">
                <a:solidFill>
                  <a:srgbClr val="D1D5DB"/>
                </a:solidFill>
                <a:effectLst/>
                <a:latin typeface="Söhne"/>
              </a:rPr>
              <a:t>.</a:t>
            </a:r>
          </a:p>
          <a:p>
            <a:pPr marL="452438" indent="-452438">
              <a:buFont typeface="+mj-lt"/>
              <a:buAutoNum type="arabicPeriod" startAt="5"/>
            </a:pPr>
            <a:r>
              <a:rPr lang="el-GR" b="1" dirty="0">
                <a:solidFill>
                  <a:schemeClr val="accent6">
                    <a:lumMod val="40000"/>
                    <a:lumOff val="60000"/>
                  </a:schemeClr>
                </a:solidFill>
                <a:latin typeface="Söhne"/>
              </a:rPr>
              <a:t>Ρύθμιση </a:t>
            </a:r>
            <a:r>
              <a:rPr lang="el-GR" b="1" dirty="0" err="1">
                <a:solidFill>
                  <a:schemeClr val="accent6">
                    <a:lumMod val="40000"/>
                    <a:lumOff val="60000"/>
                  </a:schemeClr>
                </a:solidFill>
                <a:latin typeface="Söhne"/>
              </a:rPr>
              <a:t>υπερπαραμέτρων</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Πειραματιστείτε με διαφορετικές ρυθμίσεις </a:t>
            </a:r>
            <a:r>
              <a:rPr lang="el-GR" dirty="0" err="1">
                <a:solidFill>
                  <a:srgbClr val="D1D5DB"/>
                </a:solidFill>
                <a:latin typeface="Söhne"/>
              </a:rPr>
              <a:t>υπερπαραμέτρων</a:t>
            </a:r>
            <a:r>
              <a:rPr lang="el-GR" dirty="0">
                <a:solidFill>
                  <a:srgbClr val="D1D5DB"/>
                </a:solidFill>
                <a:latin typeface="Söhne"/>
              </a:rPr>
              <a:t>, όπως ρυθμός μάθησης, μεγέθη παρτίδας και αρχιτεκτονικές δικτύου, για να βρείτε έναν συνδυασμό που γενικεύεται καλά σε νέα δεδομένα</a:t>
            </a:r>
            <a:r>
              <a:rPr lang="en-US" b="0" i="0" dirty="0">
                <a:solidFill>
                  <a:srgbClr val="D1D5DB"/>
                </a:solidFill>
                <a:effectLst/>
                <a:latin typeface="Söhne"/>
              </a:rPr>
              <a:t>.</a:t>
            </a:r>
          </a:p>
          <a:p>
            <a:pPr marL="452438" indent="-452438">
              <a:buFont typeface="+mj-lt"/>
              <a:buAutoNum type="arabicPeriod" startAt="5"/>
            </a:pPr>
            <a:r>
              <a:rPr lang="el-GR" b="1" dirty="0">
                <a:solidFill>
                  <a:schemeClr val="accent6">
                    <a:lumMod val="40000"/>
                    <a:lumOff val="60000"/>
                  </a:schemeClr>
                </a:solidFill>
                <a:latin typeface="Söhne"/>
              </a:rPr>
              <a:t>Διασταυρούμενη επικύρωση</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Εάν το σύνολο δεδομένων είναι περιορισμένο, χρησιμοποιήστε τεχνικές όπως η διασταυρούμενη επικύρωση k-</a:t>
            </a:r>
            <a:r>
              <a:rPr lang="el-GR" dirty="0" err="1">
                <a:solidFill>
                  <a:srgbClr val="D1D5DB"/>
                </a:solidFill>
                <a:latin typeface="Söhne"/>
              </a:rPr>
              <a:t>fold</a:t>
            </a:r>
            <a:r>
              <a:rPr lang="el-GR" dirty="0">
                <a:solidFill>
                  <a:srgbClr val="D1D5DB"/>
                </a:solidFill>
                <a:latin typeface="Söhne"/>
              </a:rPr>
              <a:t> για να αξιολογήσετε την απόδοση του μοντέλου σε πολλαπλές αναλογίες εκπαίδευσης-δοκιμής, παρέχοντας μια πιο αξιόπιστη εκτίμηση της γενίκευσης</a:t>
            </a:r>
            <a:r>
              <a:rPr lang="en-US" b="0" i="0" dirty="0">
                <a:solidFill>
                  <a:srgbClr val="D1D5DB"/>
                </a:solidFill>
                <a:effectLst/>
                <a:latin typeface="Söhne"/>
              </a:rPr>
              <a:t>.</a:t>
            </a:r>
          </a:p>
          <a:p>
            <a:pPr marL="452438" indent="-452438">
              <a:buFont typeface="+mj-lt"/>
              <a:buAutoNum type="arabicPeriod" startAt="5"/>
            </a:pPr>
            <a:r>
              <a:rPr lang="el-GR" b="1" dirty="0">
                <a:solidFill>
                  <a:schemeClr val="accent6">
                    <a:lumMod val="40000"/>
                    <a:lumOff val="60000"/>
                  </a:schemeClr>
                </a:solidFill>
                <a:latin typeface="Söhne"/>
              </a:rPr>
              <a:t>Μάθηση συνόλου</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Συνδυάστε προβλέψεις από πολλαπλά μοντέλα (σύνολο) για να βελτιώσετε τη γενίκευση.</a:t>
            </a:r>
            <a:endParaRPr lang="en-US" b="0" i="0" dirty="0">
              <a:solidFill>
                <a:srgbClr val="D1D5DB"/>
              </a:solidFill>
              <a:effectLst/>
              <a:latin typeface="Söhne"/>
            </a:endParaRPr>
          </a:p>
          <a:p>
            <a:endParaRPr lang="el-GR" dirty="0"/>
          </a:p>
        </p:txBody>
      </p:sp>
    </p:spTree>
    <p:extLst>
      <p:ext uri="{BB962C8B-B14F-4D97-AF65-F5344CB8AC3E}">
        <p14:creationId xmlns:p14="http://schemas.microsoft.com/office/powerpoint/2010/main" val="288336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7855BD-2474-667E-CD4A-757B07630040}"/>
              </a:ext>
            </a:extLst>
          </p:cNvPr>
          <p:cNvSpPr>
            <a:spLocks noGrp="1"/>
          </p:cNvSpPr>
          <p:nvPr>
            <p:ph type="title"/>
          </p:nvPr>
        </p:nvSpPr>
        <p:spPr/>
        <p:txBody>
          <a:bodyPr>
            <a:noAutofit/>
          </a:bodyPr>
          <a:lstStyle/>
          <a:p>
            <a:r>
              <a:rPr lang="el-GR" sz="4400" dirty="0"/>
              <a:t>Τεχνικές για την επίτευξη της γενίκευσης (3)</a:t>
            </a:r>
          </a:p>
        </p:txBody>
      </p:sp>
      <p:sp>
        <p:nvSpPr>
          <p:cNvPr id="3" name="Θέση περιεχομένου 2">
            <a:extLst>
              <a:ext uri="{FF2B5EF4-FFF2-40B4-BE49-F238E27FC236}">
                <a16:creationId xmlns:a16="http://schemas.microsoft.com/office/drawing/2014/main" id="{11F79DEE-6D73-18D8-ECA8-7F2A908F10A1}"/>
              </a:ext>
            </a:extLst>
          </p:cNvPr>
          <p:cNvSpPr>
            <a:spLocks noGrp="1"/>
          </p:cNvSpPr>
          <p:nvPr>
            <p:ph idx="1"/>
          </p:nvPr>
        </p:nvSpPr>
        <p:spPr/>
        <p:txBody>
          <a:bodyPr>
            <a:normAutofit fontScale="85000" lnSpcReduction="10000"/>
          </a:bodyPr>
          <a:lstStyle/>
          <a:p>
            <a:pPr marL="360363" indent="-360363">
              <a:buFont typeface="+mj-lt"/>
              <a:buAutoNum type="arabicPeriod"/>
            </a:pPr>
            <a:r>
              <a:rPr lang="el-GR" b="1" dirty="0">
                <a:solidFill>
                  <a:schemeClr val="accent6">
                    <a:lumMod val="40000"/>
                    <a:lumOff val="60000"/>
                  </a:schemeClr>
                </a:solidFill>
                <a:latin typeface="Söhne"/>
              </a:rPr>
              <a:t>Μεταφορά μάθησης</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Χρησιμοποιήστε τις γνώσεις που αποκτήθηκαν από την προ-εκπαίδευση ενός μοντέλου σε ένα μεγάλο σύνολο δεδομένων για μια σχετική εργασία. Τελειοποιήστε το προ-εκπαιδευμένο μοντέλο για τη συγκεκριμένη εργασία που σας ενδιαφέρει με ένα μικρότερο σύνολο δεδομένων</a:t>
            </a:r>
            <a:r>
              <a:rPr lang="en-US" b="0" i="0" dirty="0">
                <a:solidFill>
                  <a:srgbClr val="D1D5DB"/>
                </a:solidFill>
                <a:effectLst/>
                <a:latin typeface="Söhne"/>
              </a:rPr>
              <a:t>.</a:t>
            </a:r>
          </a:p>
          <a:p>
            <a:pPr marL="360363" indent="-360363">
              <a:buFont typeface="+mj-lt"/>
              <a:buAutoNum type="arabicPeriod"/>
            </a:pPr>
            <a:r>
              <a:rPr lang="el-GR" b="1" dirty="0">
                <a:solidFill>
                  <a:schemeClr val="accent6">
                    <a:lumMod val="40000"/>
                    <a:lumOff val="60000"/>
                  </a:schemeClr>
                </a:solidFill>
                <a:latin typeface="Söhne"/>
              </a:rPr>
              <a:t>Ανθεκτικότητα στο θόρυβο</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Εκπαιδεύστε το μοντέλο ώστε να είναι ανθεκτικό σε θορυβώδη ή άσχετα χαρακτηριστικά στα δεδομένα, βοηθώντας το να γενικεύσει καλύτερα παρουσία παραλλαγών</a:t>
            </a:r>
            <a:r>
              <a:rPr lang="en-US" b="0" i="0" dirty="0">
                <a:solidFill>
                  <a:srgbClr val="D1D5DB"/>
                </a:solidFill>
                <a:effectLst/>
                <a:latin typeface="Söhne"/>
              </a:rPr>
              <a:t>.</a:t>
            </a:r>
          </a:p>
          <a:p>
            <a:pPr marL="360363" indent="-360363">
              <a:buFont typeface="+mj-lt"/>
              <a:buAutoNum type="arabicPeriod"/>
            </a:pPr>
            <a:r>
              <a:rPr lang="el-GR" b="1" dirty="0">
                <a:solidFill>
                  <a:schemeClr val="accent6">
                    <a:lumMod val="40000"/>
                    <a:lumOff val="60000"/>
                  </a:schemeClr>
                </a:solidFill>
                <a:latin typeface="Söhne"/>
              </a:rPr>
              <a:t>Κατανόηση της πολυπλοκότητας του μοντέλου</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Επιλέξτε μια πολυπλοκότητα μοντέλου που είναι κατάλληλη για την πολυπλοκότητα του υποκείμενου προβλήματος. Ένα πολύ απλό μοντέλο μπορεί να μην ταιριάζει και ένα πολύ περίπλοκο μοντέλο μπορεί να ταιριάζει υπερβολικά.</a:t>
            </a:r>
            <a:endParaRPr lang="en-US" b="0" i="0" dirty="0">
              <a:solidFill>
                <a:srgbClr val="D1D5DB"/>
              </a:solidFill>
              <a:effectLst/>
              <a:latin typeface="Söhne"/>
            </a:endParaRPr>
          </a:p>
          <a:p>
            <a:pPr marL="360363" indent="-360363"/>
            <a:endParaRPr lang="el-GR" dirty="0"/>
          </a:p>
        </p:txBody>
      </p:sp>
    </p:spTree>
    <p:extLst>
      <p:ext uri="{BB962C8B-B14F-4D97-AF65-F5344CB8AC3E}">
        <p14:creationId xmlns:p14="http://schemas.microsoft.com/office/powerpoint/2010/main" val="232881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3">
            <a:extLst>
              <a:ext uri="{FF2B5EF4-FFF2-40B4-BE49-F238E27FC236}">
                <a16:creationId xmlns:a16="http://schemas.microsoft.com/office/drawing/2014/main" id="{D5143900-D3D7-E58B-1FFC-4D46DC5E8970}"/>
              </a:ext>
            </a:extLst>
          </p:cNvPr>
          <p:cNvSpPr txBox="1">
            <a:spLocks/>
          </p:cNvSpPr>
          <p:nvPr/>
        </p:nvSpPr>
        <p:spPr>
          <a:xfrm>
            <a:off x="1524000" y="4927599"/>
            <a:ext cx="9144000" cy="1147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solidFill>
                  <a:schemeClr val="accent2">
                    <a:lumMod val="60000"/>
                    <a:lumOff val="40000"/>
                  </a:schemeClr>
                </a:solidFill>
                <a:latin typeface="+mj-lt"/>
                <a:ea typeface="+mj-ea"/>
                <a:cs typeface="+mj-cs"/>
              </a:defRPr>
            </a:lvl1pPr>
          </a:lstStyle>
          <a:p>
            <a:pPr algn="ctr"/>
            <a:r>
              <a:rPr lang="el-GR" dirty="0"/>
              <a:t>Αρχιτεκτονικές ΤΝΔ</a:t>
            </a:r>
          </a:p>
        </p:txBody>
      </p:sp>
      <p:pic>
        <p:nvPicPr>
          <p:cNvPr id="10" name="Εικόνα 9">
            <a:extLst>
              <a:ext uri="{FF2B5EF4-FFF2-40B4-BE49-F238E27FC236}">
                <a16:creationId xmlns:a16="http://schemas.microsoft.com/office/drawing/2014/main" id="{F14053EB-F9E2-01C2-1928-5BF23E736475}"/>
              </a:ext>
            </a:extLst>
          </p:cNvPr>
          <p:cNvPicPr>
            <a:picLocks noChangeAspect="1"/>
          </p:cNvPicPr>
          <p:nvPr/>
        </p:nvPicPr>
        <p:blipFill>
          <a:blip r:embed="rId2"/>
          <a:stretch>
            <a:fillRect/>
          </a:stretch>
        </p:blipFill>
        <p:spPr>
          <a:xfrm>
            <a:off x="1715912" y="0"/>
            <a:ext cx="8760176" cy="4927599"/>
          </a:xfrm>
          <a:prstGeom prst="rect">
            <a:avLst/>
          </a:prstGeom>
        </p:spPr>
      </p:pic>
    </p:spTree>
    <p:extLst>
      <p:ext uri="{BB962C8B-B14F-4D97-AF65-F5344CB8AC3E}">
        <p14:creationId xmlns:p14="http://schemas.microsoft.com/office/powerpoint/2010/main" val="217163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1A9550-3854-F853-BD1F-462689FB6FE9}"/>
              </a:ext>
            </a:extLst>
          </p:cNvPr>
          <p:cNvSpPr>
            <a:spLocks noGrp="1"/>
          </p:cNvSpPr>
          <p:nvPr>
            <p:ph type="title"/>
          </p:nvPr>
        </p:nvSpPr>
        <p:spPr/>
        <p:txBody>
          <a:bodyPr/>
          <a:lstStyle/>
          <a:p>
            <a:r>
              <a:rPr lang="el-GR" dirty="0"/>
              <a:t>Αρχιτεκτονικές ΤΝΔ</a:t>
            </a:r>
          </a:p>
        </p:txBody>
      </p:sp>
      <p:sp>
        <p:nvSpPr>
          <p:cNvPr id="3" name="Θέση περιεχομένου 2">
            <a:extLst>
              <a:ext uri="{FF2B5EF4-FFF2-40B4-BE49-F238E27FC236}">
                <a16:creationId xmlns:a16="http://schemas.microsoft.com/office/drawing/2014/main" id="{A49DDC3A-E7E8-0F6F-CA93-E9CD410AC218}"/>
              </a:ext>
            </a:extLst>
          </p:cNvPr>
          <p:cNvSpPr>
            <a:spLocks noGrp="1"/>
          </p:cNvSpPr>
          <p:nvPr>
            <p:ph sz="half" idx="1"/>
          </p:nvPr>
        </p:nvSpPr>
        <p:spPr/>
        <p:txBody>
          <a:bodyPr>
            <a:normAutofit fontScale="92500" lnSpcReduction="20000"/>
          </a:bodyPr>
          <a:lstStyle/>
          <a:p>
            <a:r>
              <a:rPr lang="el-GR" dirty="0"/>
              <a:t>Οι αρχιτεκτονικές </a:t>
            </a:r>
            <a:r>
              <a:rPr lang="el-GR" dirty="0" err="1"/>
              <a:t>νευρωνικών</a:t>
            </a:r>
            <a:r>
              <a:rPr lang="el-GR" dirty="0"/>
              <a:t> δικτύων διατίθενται σε διάφορα σχήματα και μεγέθη, το καθένα σχεδιασμένο για συγκεκριμένες εργασίες και εφαρμογές. 
Η επιλογή της αρχιτεκτονικής εξαρτάται από τη φύση των δεδομένων και τις απαιτήσεις της συγκεκριμένης εργασίας. 
Επιπλέον, οι εξελίξεις στον τομέα συνεχίζουν να οδηγούν στην ανάπτυξη νέων και βελτιωμένων αρχιτεκτονικών </a:t>
            </a:r>
            <a:r>
              <a:rPr lang="el-GR" dirty="0" err="1"/>
              <a:t>νευρωνικών</a:t>
            </a:r>
            <a:r>
              <a:rPr lang="el-GR" dirty="0"/>
              <a:t> δικτύων.</a:t>
            </a:r>
          </a:p>
        </p:txBody>
      </p:sp>
      <p:sp>
        <p:nvSpPr>
          <p:cNvPr id="4" name="Θέση περιεχομένου 3">
            <a:extLst>
              <a:ext uri="{FF2B5EF4-FFF2-40B4-BE49-F238E27FC236}">
                <a16:creationId xmlns:a16="http://schemas.microsoft.com/office/drawing/2014/main" id="{E913E3A5-ACA3-A052-C63F-4922BDAE6591}"/>
              </a:ext>
            </a:extLst>
          </p:cNvPr>
          <p:cNvSpPr>
            <a:spLocks noGrp="1"/>
          </p:cNvSpPr>
          <p:nvPr>
            <p:ph sz="half" idx="2"/>
          </p:nvPr>
        </p:nvSpPr>
        <p:spPr/>
        <p:txBody>
          <a:bodyPr>
            <a:normAutofit fontScale="92500" lnSpcReduction="20000"/>
          </a:bodyPr>
          <a:lstStyle/>
          <a:p>
            <a:r>
              <a:rPr lang="en-US" dirty="0">
                <a:solidFill>
                  <a:schemeClr val="accent6">
                    <a:lumMod val="40000"/>
                    <a:lumOff val="60000"/>
                  </a:schemeClr>
                </a:solidFill>
              </a:rPr>
              <a:t>Feedforward Neural Networks (FNN), </a:t>
            </a:r>
            <a:r>
              <a:rPr lang="el-GR" dirty="0">
                <a:solidFill>
                  <a:schemeClr val="accent6">
                    <a:lumMod val="40000"/>
                    <a:lumOff val="60000"/>
                  </a:schemeClr>
                </a:solidFill>
              </a:rPr>
              <a:t>γνωστά και ως </a:t>
            </a:r>
            <a:r>
              <a:rPr lang="en-US" dirty="0">
                <a:solidFill>
                  <a:schemeClr val="accent6">
                    <a:lumMod val="40000"/>
                    <a:lumOff val="60000"/>
                  </a:schemeClr>
                </a:solidFill>
              </a:rPr>
              <a:t>Multi-Layer </a:t>
            </a:r>
            <a:r>
              <a:rPr lang="en-US" dirty="0" err="1">
                <a:solidFill>
                  <a:schemeClr val="accent6">
                    <a:lumMod val="40000"/>
                    <a:lumOff val="60000"/>
                  </a:schemeClr>
                </a:solidFill>
              </a:rPr>
              <a:t>Perceptrons</a:t>
            </a:r>
            <a:r>
              <a:rPr lang="en-US" dirty="0">
                <a:solidFill>
                  <a:schemeClr val="accent6">
                    <a:lumMod val="40000"/>
                    <a:lumOff val="60000"/>
                  </a:schemeClr>
                </a:solidFill>
              </a:rPr>
              <a:t> (MLP)</a:t>
            </a:r>
          </a:p>
          <a:p>
            <a:r>
              <a:rPr lang="en-GB" dirty="0">
                <a:solidFill>
                  <a:schemeClr val="accent6">
                    <a:lumMod val="40000"/>
                    <a:lumOff val="60000"/>
                  </a:schemeClr>
                </a:solidFill>
              </a:rPr>
              <a:t>Convolutional Neural Networks (CNN)</a:t>
            </a:r>
          </a:p>
          <a:p>
            <a:r>
              <a:rPr lang="en-GB" dirty="0">
                <a:solidFill>
                  <a:schemeClr val="accent6">
                    <a:lumMod val="40000"/>
                    <a:lumOff val="60000"/>
                  </a:schemeClr>
                </a:solidFill>
              </a:rPr>
              <a:t>Recurrent Neural Networks (RNN)</a:t>
            </a:r>
          </a:p>
          <a:p>
            <a:r>
              <a:rPr lang="en-US" dirty="0">
                <a:solidFill>
                  <a:schemeClr val="accent6">
                    <a:lumMod val="40000"/>
                    <a:lumOff val="60000"/>
                  </a:schemeClr>
                </a:solidFill>
              </a:rPr>
              <a:t>Radial Basis Function Networks (RBFN)</a:t>
            </a:r>
          </a:p>
          <a:p>
            <a:r>
              <a:rPr lang="en-GB" dirty="0">
                <a:solidFill>
                  <a:schemeClr val="accent6">
                    <a:lumMod val="40000"/>
                    <a:lumOff val="60000"/>
                  </a:schemeClr>
                </a:solidFill>
              </a:rPr>
              <a:t>Self-Organizing Maps (SOM).</a:t>
            </a:r>
            <a:endParaRPr lang="el-GR" dirty="0">
              <a:solidFill>
                <a:schemeClr val="accent6">
                  <a:lumMod val="40000"/>
                  <a:lumOff val="60000"/>
                </a:schemeClr>
              </a:solidFill>
            </a:endParaRPr>
          </a:p>
          <a:p>
            <a:r>
              <a:rPr lang="en-GB" dirty="0">
                <a:solidFill>
                  <a:schemeClr val="accent6">
                    <a:lumMod val="40000"/>
                    <a:lumOff val="60000"/>
                  </a:schemeClr>
                </a:solidFill>
              </a:rPr>
              <a:t>Hopfield Networks</a:t>
            </a:r>
            <a:endParaRPr lang="el-GR" dirty="0">
              <a:solidFill>
                <a:schemeClr val="accent6">
                  <a:lumMod val="40000"/>
                  <a:lumOff val="60000"/>
                </a:schemeClr>
              </a:solidFill>
            </a:endParaRPr>
          </a:p>
          <a:p>
            <a:pPr marL="0" indent="0">
              <a:buNone/>
            </a:pPr>
            <a:r>
              <a:rPr lang="el-GR" i="1" dirty="0">
                <a:solidFill>
                  <a:schemeClr val="accent6">
                    <a:lumMod val="40000"/>
                    <a:lumOff val="60000"/>
                  </a:schemeClr>
                </a:solidFill>
              </a:rPr>
              <a:t>…και πολλά άλλα!</a:t>
            </a:r>
            <a:endParaRPr lang="en-GB" i="1" dirty="0">
              <a:solidFill>
                <a:schemeClr val="accent6">
                  <a:lumMod val="40000"/>
                  <a:lumOff val="60000"/>
                </a:schemeClr>
              </a:solidFill>
            </a:endParaRPr>
          </a:p>
          <a:p>
            <a:endParaRPr lang="el-GR" dirty="0"/>
          </a:p>
        </p:txBody>
      </p:sp>
    </p:spTree>
    <p:extLst>
      <p:ext uri="{BB962C8B-B14F-4D97-AF65-F5344CB8AC3E}">
        <p14:creationId xmlns:p14="http://schemas.microsoft.com/office/powerpoint/2010/main" val="53004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6ABC023B-4768-9608-C26E-65E0F40A1A24}"/>
              </a:ext>
            </a:extLst>
          </p:cNvPr>
          <p:cNvSpPr>
            <a:spLocks noGrp="1"/>
          </p:cNvSpPr>
          <p:nvPr>
            <p:ph type="title"/>
          </p:nvPr>
        </p:nvSpPr>
        <p:spPr/>
        <p:txBody>
          <a:bodyPr/>
          <a:lstStyle/>
          <a:p>
            <a:r>
              <a:rPr lang="el-GR" dirty="0"/>
              <a:t>Δίκτυα πρόσθιας τροφοδότησης</a:t>
            </a:r>
          </a:p>
        </p:txBody>
      </p:sp>
      <p:sp>
        <p:nvSpPr>
          <p:cNvPr id="6" name="Θέση περιεχομένου 5">
            <a:extLst>
              <a:ext uri="{FF2B5EF4-FFF2-40B4-BE49-F238E27FC236}">
                <a16:creationId xmlns:a16="http://schemas.microsoft.com/office/drawing/2014/main" id="{C2716097-23B4-5069-3E7E-915C1F39F109}"/>
              </a:ext>
            </a:extLst>
          </p:cNvPr>
          <p:cNvSpPr>
            <a:spLocks noGrp="1"/>
          </p:cNvSpPr>
          <p:nvPr>
            <p:ph idx="1"/>
          </p:nvPr>
        </p:nvSpPr>
        <p:spPr/>
        <p:txBody>
          <a:bodyPr>
            <a:normAutofit/>
          </a:bodyPr>
          <a:lstStyle/>
          <a:p>
            <a:r>
              <a:rPr lang="el-GR" dirty="0"/>
              <a:t>Πέρα από κάθε αμφιβολία η πιο δημοφιλής και ευρέως χρησιμοποιούμενη δομή ΤΝΔ, το δίκτυο πρόσθιας τροφοδότησης είναι ένας ιεραρχικός σχεδιασμός που αποτελείται από πλήρως διασυνδεδεμένα στρώματα ΣE.</a:t>
            </a:r>
          </a:p>
          <a:p>
            <a:r>
              <a:rPr lang="el-GR" dirty="0"/>
              <a:t>Γενικά, η λειτουργία αυτού του δικτύου είναι η χαρτογράφηση μιας </a:t>
            </a:r>
            <a:r>
              <a:rPr lang="el-GR" i="1" dirty="0"/>
              <a:t>n</a:t>
            </a:r>
            <a:r>
              <a:rPr lang="el-GR" dirty="0"/>
              <a:t>-</a:t>
            </a:r>
            <a:r>
              <a:rPr lang="el-GR" dirty="0" err="1"/>
              <a:t>διάστατης</a:t>
            </a:r>
            <a:r>
              <a:rPr lang="el-GR" dirty="0"/>
              <a:t> εισόδου σε μια </a:t>
            </a:r>
            <a:r>
              <a:rPr lang="el-GR" i="1" dirty="0"/>
              <a:t>m</a:t>
            </a:r>
            <a:r>
              <a:rPr lang="el-GR" dirty="0"/>
              <a:t>-διαστάσεων έξοδο, με άλλα λόγια η </a:t>
            </a:r>
            <a:r>
              <a:rPr lang="el-GR" dirty="0" err="1"/>
              <a:t>μοντελοποίηση</a:t>
            </a:r>
            <a:r>
              <a:rPr lang="el-GR" dirty="0"/>
              <a:t> μιας συνάρτησης </a:t>
            </a:r>
            <a:r>
              <a:rPr lang="en-US" dirty="0"/>
              <a:t>. </a:t>
            </a:r>
            <a:endParaRPr lang="el-GR" dirty="0"/>
          </a:p>
          <a:p>
            <a:r>
              <a:rPr lang="el-GR" dirty="0"/>
              <a:t>Αυτό επιτυγχάνεται μέσω της εκπαίδευσης σε παραδείγματα </a:t>
            </a:r>
            <a:r>
              <a:rPr lang="en-US" dirty="0"/>
              <a:t>(</a:t>
            </a:r>
            <a:r>
              <a:rPr lang="en-US" i="1" dirty="0"/>
              <a:t>x</a:t>
            </a:r>
            <a:r>
              <a:rPr lang="en-US" i="1" baseline="-25000" dirty="0"/>
              <a:t>1</a:t>
            </a:r>
            <a:r>
              <a:rPr lang="en-US" i="1" dirty="0"/>
              <a:t>,y</a:t>
            </a:r>
            <a:r>
              <a:rPr lang="en-US" i="1" baseline="-25000" dirty="0"/>
              <a:t>1</a:t>
            </a:r>
            <a:r>
              <a:rPr lang="en-US" dirty="0"/>
              <a:t>), (</a:t>
            </a:r>
            <a:r>
              <a:rPr lang="en-US" i="1" dirty="0"/>
              <a:t>x</a:t>
            </a:r>
            <a:r>
              <a:rPr lang="en-US" i="1" baseline="-25000" dirty="0"/>
              <a:t>2</a:t>
            </a:r>
            <a:r>
              <a:rPr lang="en-US" i="1" dirty="0"/>
              <a:t>,y</a:t>
            </a:r>
            <a:r>
              <a:rPr lang="en-US" i="1" baseline="-25000" dirty="0"/>
              <a:t>2</a:t>
            </a:r>
            <a:r>
              <a:rPr lang="en-US" dirty="0"/>
              <a:t>), …,(</a:t>
            </a:r>
            <a:r>
              <a:rPr lang="en-US" i="1" dirty="0" err="1"/>
              <a:t>x</a:t>
            </a:r>
            <a:r>
              <a:rPr lang="en-US" i="1" baseline="-25000" dirty="0" err="1"/>
              <a:t>k</a:t>
            </a:r>
            <a:r>
              <a:rPr lang="en-US" i="1" dirty="0" err="1"/>
              <a:t>,y</a:t>
            </a:r>
            <a:r>
              <a:rPr lang="en-US" i="1" baseline="-25000" dirty="0" err="1"/>
              <a:t>k</a:t>
            </a:r>
            <a:r>
              <a:rPr lang="en-US" dirty="0"/>
              <a:t>) </a:t>
            </a:r>
            <a:r>
              <a:rPr lang="el-GR" dirty="0"/>
              <a:t>της χαρτογράφησης</a:t>
            </a:r>
            <a:r>
              <a:rPr lang="en-US" dirty="0"/>
              <a:t>, </a:t>
            </a:r>
            <a:r>
              <a:rPr lang="el-GR" dirty="0"/>
              <a:t>όπου </a:t>
            </a:r>
            <a:r>
              <a:rPr lang="en-US" i="1" dirty="0" err="1"/>
              <a:t>y</a:t>
            </a:r>
            <a:r>
              <a:rPr lang="en-US" i="1" baseline="-25000" dirty="0" err="1"/>
              <a:t>k</a:t>
            </a:r>
            <a:r>
              <a:rPr lang="en-US" dirty="0"/>
              <a:t> = </a:t>
            </a:r>
            <a:r>
              <a:rPr lang="en-US" i="1" dirty="0"/>
              <a:t>f(</a:t>
            </a:r>
            <a:r>
              <a:rPr lang="en-US" i="1" dirty="0" err="1"/>
              <a:t>x</a:t>
            </a:r>
            <a:r>
              <a:rPr lang="en-US" i="1" baseline="-25000" dirty="0" err="1"/>
              <a:t>k</a:t>
            </a:r>
            <a:r>
              <a:rPr lang="en-US" i="1" dirty="0"/>
              <a:t>)</a:t>
            </a:r>
            <a:r>
              <a:rPr lang="en-US" dirty="0"/>
              <a:t>. </a:t>
            </a:r>
            <a:endParaRPr lang="el-GR" dirty="0"/>
          </a:p>
        </p:txBody>
      </p:sp>
      <p:pic>
        <p:nvPicPr>
          <p:cNvPr id="8" name="Εικόνα 7">
            <a:extLst>
              <a:ext uri="{FF2B5EF4-FFF2-40B4-BE49-F238E27FC236}">
                <a16:creationId xmlns:a16="http://schemas.microsoft.com/office/drawing/2014/main" id="{4FA14E21-4402-5BC3-D784-D8EF347BF2B2}"/>
              </a:ext>
            </a:extLst>
          </p:cNvPr>
          <p:cNvPicPr>
            <a:picLocks noChangeAspect="1"/>
          </p:cNvPicPr>
          <p:nvPr/>
        </p:nvPicPr>
        <p:blipFill rotWithShape="1">
          <a:blip r:embed="rId2"/>
          <a:srcRect t="8233" r="82861"/>
          <a:stretch/>
        </p:blipFill>
        <p:spPr>
          <a:xfrm>
            <a:off x="7639521" y="4572000"/>
            <a:ext cx="1596946" cy="501607"/>
          </a:xfrm>
          <a:prstGeom prst="rect">
            <a:avLst/>
          </a:prstGeom>
          <a:solidFill>
            <a:schemeClr val="tx1"/>
          </a:solidFill>
        </p:spPr>
      </p:pic>
    </p:spTree>
    <p:extLst>
      <p:ext uri="{BB962C8B-B14F-4D97-AF65-F5344CB8AC3E}">
        <p14:creationId xmlns:p14="http://schemas.microsoft.com/office/powerpoint/2010/main" val="219850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9D09C44-F943-478C-8EA0-B590970E6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2586" y="0"/>
            <a:ext cx="9106827" cy="5226806"/>
          </a:xfrm>
          <a:prstGeom prst="rect">
            <a:avLst/>
          </a:prstGeom>
          <a:solidFill>
            <a:schemeClr val="tx1"/>
          </a:solidFill>
          <a:ln>
            <a:noFill/>
          </a:ln>
        </p:spPr>
      </p:pic>
      <p:sp>
        <p:nvSpPr>
          <p:cNvPr id="5" name="TextBox 4">
            <a:extLst>
              <a:ext uri="{FF2B5EF4-FFF2-40B4-BE49-F238E27FC236}">
                <a16:creationId xmlns:a16="http://schemas.microsoft.com/office/drawing/2014/main" id="{6E65E7F6-FBBF-062A-33A8-EAA8F0BB0B60}"/>
              </a:ext>
            </a:extLst>
          </p:cNvPr>
          <p:cNvSpPr txBox="1"/>
          <p:nvPr/>
        </p:nvSpPr>
        <p:spPr>
          <a:xfrm>
            <a:off x="1435814" y="5339822"/>
            <a:ext cx="9213599" cy="646331"/>
          </a:xfrm>
          <a:prstGeom prst="rect">
            <a:avLst/>
          </a:prstGeom>
          <a:noFill/>
        </p:spPr>
        <p:txBody>
          <a:bodyPr wrap="square">
            <a:spAutoFit/>
          </a:bodyPr>
          <a:lstStyle/>
          <a:p>
            <a:r>
              <a:rPr lang="el-GR">
                <a:latin typeface="Times New Roman" panose="02020603050405020304" pitchFamily="18" charset="0"/>
                <a:ea typeface="Times New Roman" panose="02020603050405020304" pitchFamily="18" charset="0"/>
              </a:rPr>
              <a:t>Το δίκτυο </a:t>
            </a:r>
            <a:r>
              <a:rPr lang="en-GB">
                <a:latin typeface="Times New Roman" panose="02020603050405020304" pitchFamily="18" charset="0"/>
                <a:ea typeface="Times New Roman" panose="02020603050405020304" pitchFamily="18" charset="0"/>
              </a:rPr>
              <a:t>feedforward </a:t>
            </a:r>
            <a:r>
              <a:rPr lang="el-GR">
                <a:latin typeface="Times New Roman" panose="02020603050405020304" pitchFamily="18" charset="0"/>
                <a:ea typeface="Times New Roman" panose="02020603050405020304" pitchFamily="18" charset="0"/>
              </a:rPr>
              <a:t>χρησιμοποιείται συνήθως μαζί με έναν αλγόριθμο διόρθωσης σφαλμάτων, όπως </a:t>
            </a:r>
            <a:r>
              <a:rPr lang="en-GB">
                <a:latin typeface="Times New Roman" panose="02020603050405020304" pitchFamily="18" charset="0"/>
                <a:ea typeface="Times New Roman" panose="02020603050405020304" pitchFamily="18" charset="0"/>
              </a:rPr>
              <a:t>backpropagation, gradient descent </a:t>
            </a:r>
            <a:r>
              <a:rPr lang="el-GR">
                <a:latin typeface="Times New Roman" panose="02020603050405020304" pitchFamily="18" charset="0"/>
                <a:ea typeface="Times New Roman" panose="02020603050405020304" pitchFamily="18" charset="0"/>
              </a:rPr>
              <a:t>ή </a:t>
            </a:r>
            <a:r>
              <a:rPr lang="en-GB">
                <a:latin typeface="Times New Roman" panose="02020603050405020304" pitchFamily="18" charset="0"/>
                <a:ea typeface="Times New Roman" panose="02020603050405020304" pitchFamily="18" charset="0"/>
              </a:rPr>
              <a:t>conjugate gradient descent.</a:t>
            </a:r>
            <a:endParaRPr lang="el-GR" dirty="0"/>
          </a:p>
        </p:txBody>
      </p:sp>
    </p:spTree>
    <p:extLst>
      <p:ext uri="{BB962C8B-B14F-4D97-AF65-F5344CB8AC3E}">
        <p14:creationId xmlns:p14="http://schemas.microsoft.com/office/powerpoint/2010/main" val="29373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77">
            <a:extLst>
              <a:ext uri="{FF2B5EF4-FFF2-40B4-BE49-F238E27FC236}">
                <a16:creationId xmlns:a16="http://schemas.microsoft.com/office/drawing/2014/main" id="{19732C8A-306B-5C43-838B-2F883CD057DF}"/>
              </a:ext>
            </a:extLst>
          </p:cNvPr>
          <p:cNvPicPr preferRelativeResize="0"/>
          <p:nvPr/>
        </p:nvPicPr>
        <p:blipFill>
          <a:blip r:embed="rId2">
            <a:alphaModFix/>
          </a:blip>
          <a:stretch>
            <a:fillRect/>
          </a:stretch>
        </p:blipFill>
        <p:spPr>
          <a:xfrm>
            <a:off x="1932879" y="0"/>
            <a:ext cx="8326242" cy="5930840"/>
          </a:xfrm>
          <a:prstGeom prst="rect">
            <a:avLst/>
          </a:prstGeom>
          <a:noFill/>
          <a:ln>
            <a:noFill/>
          </a:ln>
        </p:spPr>
      </p:pic>
      <p:sp>
        <p:nvSpPr>
          <p:cNvPr id="3" name="TextBox 2">
            <a:extLst>
              <a:ext uri="{FF2B5EF4-FFF2-40B4-BE49-F238E27FC236}">
                <a16:creationId xmlns:a16="http://schemas.microsoft.com/office/drawing/2014/main" id="{3BA46238-A9CE-17AA-08A2-5658AA06E231}"/>
              </a:ext>
            </a:extLst>
          </p:cNvPr>
          <p:cNvSpPr txBox="1"/>
          <p:nvPr/>
        </p:nvSpPr>
        <p:spPr>
          <a:xfrm>
            <a:off x="6716730" y="3822658"/>
            <a:ext cx="3393041" cy="2031325"/>
          </a:xfrm>
          <a:prstGeom prst="rect">
            <a:avLst/>
          </a:prstGeom>
          <a:noFill/>
        </p:spPr>
        <p:txBody>
          <a:bodyPr wrap="square">
            <a:spAutoFit/>
          </a:bodyPr>
          <a:lstStyle/>
          <a:p>
            <a:r>
              <a:rPr lang="el-GR" dirty="0">
                <a:solidFill>
                  <a:schemeClr val="bg1"/>
                </a:solidFill>
                <a:latin typeface="Times New Roman" panose="02020603050405020304" pitchFamily="18" charset="0"/>
                <a:ea typeface="Times New Roman" panose="02020603050405020304" pitchFamily="18" charset="0"/>
              </a:rPr>
              <a:t>Τα τεχνητά </a:t>
            </a:r>
            <a:r>
              <a:rPr lang="el-GR" dirty="0" err="1">
                <a:solidFill>
                  <a:schemeClr val="bg1"/>
                </a:solidFill>
                <a:latin typeface="Times New Roman" panose="02020603050405020304" pitchFamily="18" charset="0"/>
                <a:ea typeface="Times New Roman" panose="02020603050405020304" pitchFamily="18" charset="0"/>
              </a:rPr>
              <a:t>νευρωνικά</a:t>
            </a:r>
            <a:r>
              <a:rPr lang="el-GR" dirty="0">
                <a:solidFill>
                  <a:schemeClr val="bg1"/>
                </a:solidFill>
                <a:latin typeface="Times New Roman" panose="02020603050405020304" pitchFamily="18" charset="0"/>
                <a:ea typeface="Times New Roman" panose="02020603050405020304" pitchFamily="18" charset="0"/>
              </a:rPr>
              <a:t> δίκτυα ακολουθούν το απλό μοντέλο τεσσάρων στοιχείων του βιολογικού νευρώνα στον ορισμό του δομικού στοιχείου τους, του </a:t>
            </a:r>
            <a:r>
              <a:rPr lang="el-GR" b="1" dirty="0">
                <a:solidFill>
                  <a:schemeClr val="bg1"/>
                </a:solidFill>
                <a:latin typeface="Times New Roman" panose="02020603050405020304" pitchFamily="18" charset="0"/>
                <a:ea typeface="Times New Roman" panose="02020603050405020304" pitchFamily="18" charset="0"/>
              </a:rPr>
              <a:t>τεχνητού νευρώνα </a:t>
            </a:r>
            <a:r>
              <a:rPr lang="el-GR" dirty="0">
                <a:solidFill>
                  <a:schemeClr val="bg1"/>
                </a:solidFill>
                <a:latin typeface="Times New Roman" panose="02020603050405020304" pitchFamily="18" charset="0"/>
                <a:ea typeface="Times New Roman" panose="02020603050405020304" pitchFamily="18" charset="0"/>
              </a:rPr>
              <a:t>ή του </a:t>
            </a:r>
            <a:r>
              <a:rPr lang="el-GR" b="1" dirty="0">
                <a:solidFill>
                  <a:schemeClr val="bg1"/>
                </a:solidFill>
                <a:latin typeface="Times New Roman" panose="02020603050405020304" pitchFamily="18" charset="0"/>
                <a:ea typeface="Times New Roman" panose="02020603050405020304" pitchFamily="18" charset="0"/>
              </a:rPr>
              <a:t>στοιχείου επεξεργασίας</a:t>
            </a:r>
            <a:r>
              <a:rPr lang="el-GR" dirty="0">
                <a:solidFill>
                  <a:schemeClr val="bg1"/>
                </a:solidFill>
                <a:latin typeface="Times New Roman" panose="02020603050405020304" pitchFamily="18" charset="0"/>
                <a:ea typeface="Times New Roman" panose="02020603050405020304" pitchFamily="18" charset="0"/>
              </a:rPr>
              <a:t>.</a:t>
            </a:r>
            <a:endParaRPr lang="el-GR" dirty="0">
              <a:solidFill>
                <a:schemeClr val="bg1"/>
              </a:solidFill>
            </a:endParaRPr>
          </a:p>
        </p:txBody>
      </p:sp>
    </p:spTree>
    <p:extLst>
      <p:ext uri="{BB962C8B-B14F-4D97-AF65-F5344CB8AC3E}">
        <p14:creationId xmlns:p14="http://schemas.microsoft.com/office/powerpoint/2010/main" val="230485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59C126-BA40-8650-4DBD-1DFF05F290A1}"/>
              </a:ext>
            </a:extLst>
          </p:cNvPr>
          <p:cNvSpPr>
            <a:spLocks noGrp="1"/>
          </p:cNvSpPr>
          <p:nvPr>
            <p:ph type="title"/>
          </p:nvPr>
        </p:nvSpPr>
        <p:spPr/>
        <p:txBody>
          <a:bodyPr/>
          <a:lstStyle/>
          <a:p>
            <a:r>
              <a:rPr lang="el-GR" dirty="0"/>
              <a:t>Ανατροφοδοτούμενα δίκτυα</a:t>
            </a:r>
          </a:p>
        </p:txBody>
      </p:sp>
      <p:sp>
        <p:nvSpPr>
          <p:cNvPr id="3" name="Θέση περιεχομένου 2">
            <a:extLst>
              <a:ext uri="{FF2B5EF4-FFF2-40B4-BE49-F238E27FC236}">
                <a16:creationId xmlns:a16="http://schemas.microsoft.com/office/drawing/2014/main" id="{DFF3822D-7A81-13EA-8A85-97BADABE931D}"/>
              </a:ext>
            </a:extLst>
          </p:cNvPr>
          <p:cNvSpPr>
            <a:spLocks noGrp="1"/>
          </p:cNvSpPr>
          <p:nvPr>
            <p:ph idx="1"/>
          </p:nvPr>
        </p:nvSpPr>
        <p:spPr/>
        <p:txBody>
          <a:bodyPr>
            <a:normAutofit fontScale="85000" lnSpcReduction="20000"/>
          </a:bodyPr>
          <a:lstStyle/>
          <a:p>
            <a:r>
              <a:rPr lang="el-GR" dirty="0"/>
              <a:t>Η κύρια διαφορά μεταξύ της δομής ANN που </a:t>
            </a:r>
            <a:r>
              <a:rPr lang="el-GR" dirty="0" err="1"/>
              <a:t>περιγράφηκε</a:t>
            </a:r>
            <a:r>
              <a:rPr lang="el-GR" dirty="0"/>
              <a:t> παραπάνω και εκείνης των ανατροφοδοτούμενων δικτύων είναι η παρουσία βρόχων ανάδρασης. 
Ένα ανατροφοδοτούμενο δίκτυο μπορεί να έχει ή να μην έχει μονάδες εισόδου και εξόδου, δεδομένου ότι οι έξοδοι ενός μόνο στρώματος μονάδων μπορούν να κατευθυνθούν πίσω στις εισόδους των ίδιων μονάδων, δηλαδή κάθε ΣE </a:t>
            </a:r>
            <a:r>
              <a:rPr lang="el-GR" dirty="0" err="1"/>
              <a:t>διακλαδίζει</a:t>
            </a:r>
            <a:r>
              <a:rPr lang="el-GR" dirty="0"/>
              <a:t> την έξοδο του στις εισόδους όλων των άλλων μονάδων στο στρώμα. 
Η άλλη διαφορά μεταξύ αυτών των δύο παραδειγμάτων είναι η παρουσία βρόχων </a:t>
            </a:r>
            <a:r>
              <a:rPr lang="el-GR" b="1" i="1" dirty="0" err="1">
                <a:solidFill>
                  <a:schemeClr val="accent6">
                    <a:lumMod val="40000"/>
                    <a:lumOff val="60000"/>
                  </a:schemeClr>
                </a:solidFill>
              </a:rPr>
              <a:t>αυτοανάδρασης</a:t>
            </a:r>
            <a:r>
              <a:rPr lang="el-GR" dirty="0"/>
              <a:t>. </a:t>
            </a:r>
          </a:p>
          <a:p>
            <a:r>
              <a:rPr lang="el-GR" dirty="0"/>
              <a:t>Οι βρόχοι ανάδρασης συνήθως περνούν μέσα από </a:t>
            </a:r>
            <a:r>
              <a:rPr lang="el-GR" b="1" i="1" dirty="0">
                <a:solidFill>
                  <a:schemeClr val="accent6">
                    <a:lumMod val="40000"/>
                    <a:lumOff val="60000"/>
                  </a:schemeClr>
                </a:solidFill>
              </a:rPr>
              <a:t>στοιχεία καθυστέρησης μονάδας</a:t>
            </a:r>
            <a:r>
              <a:rPr lang="el-GR" dirty="0"/>
              <a:t> που οδηγούν σε μια μη γραμμική δυναμική συμπεριφορά.</a:t>
            </a:r>
          </a:p>
        </p:txBody>
      </p:sp>
    </p:spTree>
    <p:extLst>
      <p:ext uri="{BB962C8B-B14F-4D97-AF65-F5344CB8AC3E}">
        <p14:creationId xmlns:p14="http://schemas.microsoft.com/office/powerpoint/2010/main" val="412494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A82C67B0-27DA-0BFE-8F73-D07928BA0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301" y="331948"/>
            <a:ext cx="4340117" cy="5493499"/>
          </a:xfrm>
          <a:prstGeom prst="rect">
            <a:avLst/>
          </a:prstGeom>
          <a:solidFill>
            <a:schemeClr val="tx1"/>
          </a:solidFill>
          <a:ln>
            <a:noFill/>
          </a:ln>
        </p:spPr>
      </p:pic>
      <p:pic>
        <p:nvPicPr>
          <p:cNvPr id="14339" name="Picture 3">
            <a:extLst>
              <a:ext uri="{FF2B5EF4-FFF2-40B4-BE49-F238E27FC236}">
                <a16:creationId xmlns:a16="http://schemas.microsoft.com/office/drawing/2014/main" id="{5BAE2B2A-24FB-B829-292A-4D5990C24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129" y="331948"/>
            <a:ext cx="5493488" cy="4229778"/>
          </a:xfrm>
          <a:prstGeom prst="rect">
            <a:avLst/>
          </a:prstGeom>
          <a:solidFill>
            <a:schemeClr val="tx1"/>
          </a:solidFill>
          <a:ln>
            <a:noFill/>
          </a:ln>
        </p:spPr>
      </p:pic>
    </p:spTree>
    <p:extLst>
      <p:ext uri="{BB962C8B-B14F-4D97-AF65-F5344CB8AC3E}">
        <p14:creationId xmlns:p14="http://schemas.microsoft.com/office/powerpoint/2010/main" val="336804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771B57-A172-A52C-70F0-C5545D91B787}"/>
              </a:ext>
            </a:extLst>
          </p:cNvPr>
          <p:cNvSpPr>
            <a:spLocks noGrp="1"/>
          </p:cNvSpPr>
          <p:nvPr>
            <p:ph type="title"/>
          </p:nvPr>
        </p:nvSpPr>
        <p:spPr>
          <a:xfrm>
            <a:off x="838200" y="365125"/>
            <a:ext cx="10515600" cy="929419"/>
          </a:xfrm>
        </p:spPr>
        <p:txBody>
          <a:bodyPr/>
          <a:lstStyle/>
          <a:p>
            <a:r>
              <a:rPr lang="el-GR" dirty="0"/>
              <a:t>Δίκτυα </a:t>
            </a:r>
            <a:r>
              <a:rPr lang="en-US" dirty="0"/>
              <a:t>Hopfield</a:t>
            </a:r>
            <a:endParaRPr lang="el-GR" dirty="0"/>
          </a:p>
        </p:txBody>
      </p:sp>
      <p:sp>
        <p:nvSpPr>
          <p:cNvPr id="3" name="Θέση περιεχομένου 2">
            <a:extLst>
              <a:ext uri="{FF2B5EF4-FFF2-40B4-BE49-F238E27FC236}">
                <a16:creationId xmlns:a16="http://schemas.microsoft.com/office/drawing/2014/main" id="{67AF0610-1E9D-9640-D9BF-80FCAEC3FD26}"/>
              </a:ext>
            </a:extLst>
          </p:cNvPr>
          <p:cNvSpPr>
            <a:spLocks noGrp="1"/>
          </p:cNvSpPr>
          <p:nvPr>
            <p:ph idx="1"/>
          </p:nvPr>
        </p:nvSpPr>
        <p:spPr>
          <a:xfrm>
            <a:off x="750013" y="1438382"/>
            <a:ext cx="10603787" cy="4738581"/>
          </a:xfrm>
        </p:spPr>
        <p:txBody>
          <a:bodyPr>
            <a:normAutofit/>
          </a:bodyPr>
          <a:lstStyle/>
          <a:p>
            <a:pPr>
              <a:lnSpc>
                <a:spcPct val="120000"/>
              </a:lnSpc>
            </a:pPr>
            <a:r>
              <a:rPr lang="el-GR" sz="1800" dirty="0"/>
              <a:t>Ένα συγκεκριμένο παράδειγμα ανατροφοδοτούμενου δικτύου είναι το μοντέλο </a:t>
            </a:r>
            <a:r>
              <a:rPr lang="el-GR" sz="1800" dirty="0" err="1"/>
              <a:t>Amari-Hopfield</a:t>
            </a:r>
            <a:r>
              <a:rPr lang="el-GR" sz="1800" dirty="0"/>
              <a:t> ή το δίκτυο </a:t>
            </a:r>
            <a:r>
              <a:rPr lang="el-GR" sz="1800" dirty="0" err="1"/>
              <a:t>Hopfield</a:t>
            </a:r>
            <a:r>
              <a:rPr lang="el-GR" sz="1800" dirty="0"/>
              <a:t>. 
Το δίκτυο </a:t>
            </a:r>
            <a:r>
              <a:rPr lang="el-GR" sz="1800" dirty="0" err="1"/>
              <a:t>Hopfield</a:t>
            </a:r>
            <a:r>
              <a:rPr lang="el-GR" sz="1800" dirty="0"/>
              <a:t> αποτελείται από ένα μόνο στρώμα ΣE που λαμβάνει ένα αρχικό διάνυσμα εισόδου. 
Αυτό το διάνυσμα εισόδου αποτελείται από τιμές που μπορεί να είναι είτε 1 είτε –1 και τροφοδοτούνται μία ανά ΣE. 
Η αρχική έξοδος από κάθε ΣE τροφοδοτείται πίσω σε έναν κόμβο διακλάδωσης που διακλαδίζεται σε κάθε ΣE εκτός από εκείνο από το οποίο προέρχεται το σήμα εξόδου. 
Οι συνδέσεις διακλάδωσης σε κάθε ΣE σταθμίζονται με βάρη N-1, όπου N είναι ο συνολικός αριθμός ΣE στο δίκτυο. 
Τα σταθμισμένα σήματα αθροίζονται και περνούν από μια λειτουργία ενεργοποίησης κατωφλίου με αποτέλεσμα μια ενημερωμένη έξοδο. </a:t>
            </a:r>
          </a:p>
        </p:txBody>
      </p:sp>
    </p:spTree>
    <p:extLst>
      <p:ext uri="{BB962C8B-B14F-4D97-AF65-F5344CB8AC3E}">
        <p14:creationId xmlns:p14="http://schemas.microsoft.com/office/powerpoint/2010/main" val="219731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9D19E0-7894-CF9E-3F26-7ABB17512FC8}"/>
              </a:ext>
            </a:extLst>
          </p:cNvPr>
          <p:cNvSpPr>
            <a:spLocks noGrp="1"/>
          </p:cNvSpPr>
          <p:nvPr>
            <p:ph type="title"/>
          </p:nvPr>
        </p:nvSpPr>
        <p:spPr/>
        <p:txBody>
          <a:bodyPr/>
          <a:lstStyle/>
          <a:p>
            <a:r>
              <a:rPr lang="el-GR" dirty="0"/>
              <a:t>Δίκτυα </a:t>
            </a:r>
            <a:r>
              <a:rPr lang="en-US" dirty="0"/>
              <a:t>Hopfield</a:t>
            </a:r>
            <a:endParaRPr lang="el-GR" dirty="0"/>
          </a:p>
        </p:txBody>
      </p:sp>
      <p:sp>
        <p:nvSpPr>
          <p:cNvPr id="3" name="Θέση περιεχομένου 2">
            <a:extLst>
              <a:ext uri="{FF2B5EF4-FFF2-40B4-BE49-F238E27FC236}">
                <a16:creationId xmlns:a16="http://schemas.microsoft.com/office/drawing/2014/main" id="{3D8087E6-F632-582B-8F25-401F93DD81CE}"/>
              </a:ext>
            </a:extLst>
          </p:cNvPr>
          <p:cNvSpPr>
            <a:spLocks noGrp="1"/>
          </p:cNvSpPr>
          <p:nvPr>
            <p:ph idx="1"/>
          </p:nvPr>
        </p:nvSpPr>
        <p:spPr>
          <a:xfrm>
            <a:off x="838200" y="1470011"/>
            <a:ext cx="5928072" cy="4351338"/>
          </a:xfrm>
        </p:spPr>
        <p:txBody>
          <a:bodyPr>
            <a:normAutofit fontScale="92500" lnSpcReduction="10000"/>
          </a:bodyPr>
          <a:lstStyle/>
          <a:p>
            <a:pPr marL="0" indent="0">
              <a:buNone/>
            </a:pPr>
            <a:r>
              <a:rPr lang="el-GR" sz="2800" dirty="0"/>
              <a:t>Τα δίκτυα </a:t>
            </a:r>
            <a:r>
              <a:rPr lang="el-GR" sz="2800" dirty="0" err="1"/>
              <a:t>Hopfield</a:t>
            </a:r>
            <a:r>
              <a:rPr lang="el-GR" sz="2800" dirty="0"/>
              <a:t> λειτουργούν κανονικά ασύγχρονα, δηλαδή τα ΣE ενεργοποιούνται ένα κάθε φορά και επομένως παράγεται μια ενιαία ενημερωμένη έξοδος ανά πάσα στιγμή, προστίθεται μια τυχαία είσοδος στο σταθμισμένο άθροισμα σήματος και η νέα ενημερωμένη έξοδος διατηρείται και χρησιμοποιείται για την ενημέρωση κάθε μελλοντικής ασύγχρονης ενεργοποίησης οποιουδήποτε </a:t>
            </a:r>
            <a:r>
              <a:rPr lang="el-GR" dirty="0"/>
              <a:t>Σ</a:t>
            </a:r>
            <a:r>
              <a:rPr lang="el-GR" sz="2800" dirty="0"/>
              <a:t>E.</a:t>
            </a:r>
            <a:endParaRPr lang="el-GR" dirty="0"/>
          </a:p>
        </p:txBody>
      </p:sp>
      <p:pic>
        <p:nvPicPr>
          <p:cNvPr id="15362" name="Picture 2" descr="PPT - Hopfield Networks PowerPoint Presentation, free download - ID:6597846">
            <a:extLst>
              <a:ext uri="{FF2B5EF4-FFF2-40B4-BE49-F238E27FC236}">
                <a16:creationId xmlns:a16="http://schemas.microsoft.com/office/drawing/2014/main" id="{6EBF1395-EE80-B951-708D-D9B4C8D6FA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3" t="22815" r="43667" b="8297"/>
          <a:stretch/>
        </p:blipFill>
        <p:spPr bwMode="auto">
          <a:xfrm>
            <a:off x="7291684" y="876272"/>
            <a:ext cx="458216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91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197225-C76C-D3A2-7F35-871ABA19256F}"/>
              </a:ext>
            </a:extLst>
          </p:cNvPr>
          <p:cNvSpPr>
            <a:spLocks noGrp="1"/>
          </p:cNvSpPr>
          <p:nvPr>
            <p:ph type="title"/>
          </p:nvPr>
        </p:nvSpPr>
        <p:spPr/>
        <p:txBody>
          <a:bodyPr>
            <a:normAutofit fontScale="90000"/>
          </a:bodyPr>
          <a:lstStyle/>
          <a:p>
            <a:r>
              <a:rPr lang="el-GR" dirty="0"/>
              <a:t>Δίκτυα Ακτινικών Συναρτήσεων Βάσης</a:t>
            </a:r>
          </a:p>
        </p:txBody>
      </p:sp>
      <p:sp>
        <p:nvSpPr>
          <p:cNvPr id="3" name="Θέση περιεχομένου 2">
            <a:extLst>
              <a:ext uri="{FF2B5EF4-FFF2-40B4-BE49-F238E27FC236}">
                <a16:creationId xmlns:a16="http://schemas.microsoft.com/office/drawing/2014/main" id="{26ED0BF7-757C-9AAA-3718-B747FAC2E2C9}"/>
              </a:ext>
            </a:extLst>
          </p:cNvPr>
          <p:cNvSpPr>
            <a:spLocks noGrp="1"/>
          </p:cNvSpPr>
          <p:nvPr>
            <p:ph idx="1"/>
          </p:nvPr>
        </p:nvSpPr>
        <p:spPr>
          <a:xfrm>
            <a:off x="838200" y="1825625"/>
            <a:ext cx="10515600" cy="4351338"/>
          </a:xfrm>
        </p:spPr>
        <p:txBody>
          <a:bodyPr>
            <a:normAutofit fontScale="77500" lnSpcReduction="20000"/>
          </a:bodyPr>
          <a:lstStyle/>
          <a:p>
            <a:r>
              <a:rPr lang="el-GR" dirty="0"/>
              <a:t>Τα δίκτυα ακτινικών συναρτήσεων βάσης (</a:t>
            </a:r>
            <a:r>
              <a:rPr lang="en-US" dirty="0"/>
              <a:t>Radial Basis Function Networks – RBFN) </a:t>
            </a:r>
            <a:r>
              <a:rPr lang="el-GR" dirty="0"/>
              <a:t>είναι ισχυρές δικτυακές δομές που κατασκευάζουν συνολικές προσεγγίσεις συναρτήσεων χρησιμοποιώντας συνδυασμούς ακτινικών συναρτήσεων βάσης (RBF) με επίκεντρο διανύσματα βάρους.</a:t>
            </a:r>
            <a:endParaRPr lang="en-US" dirty="0"/>
          </a:p>
          <a:p>
            <a:r>
              <a:rPr lang="el-GR" dirty="0"/>
              <a:t>Μια μη γραμμική συνάρτηση βάσης επικεντρώνεται γύρω από κάθε διάνυσμα βάρους</a:t>
            </a:r>
            <a:r>
              <a:rPr lang="en-US" dirty="0"/>
              <a:t> </a:t>
            </a:r>
            <a:r>
              <a:rPr lang="el-GR" dirty="0"/>
              <a:t>κρυφού κόμβου</a:t>
            </a:r>
            <a:r>
              <a:rPr lang="en-US" dirty="0"/>
              <a:t>. </a:t>
            </a:r>
          </a:p>
          <a:p>
            <a:r>
              <a:rPr lang="el-GR" dirty="0"/>
              <a:t>Οι κρυφοί κόμβοι έχουν ένα προσαρμόσιμο εύρος επιρροής ή δεκτικό πεδίο</a:t>
            </a:r>
            <a:r>
              <a:rPr lang="en-US" dirty="0"/>
              <a:t>. </a:t>
            </a:r>
          </a:p>
          <a:p>
            <a:r>
              <a:rPr lang="el-GR" dirty="0"/>
              <a:t>Η έξοδος των κρυφών κόμβων είναι μια ακτινική συνάρτηση της απόστασης μεταξύ κάθε διανύσματος μοτίβου και κάθε διανύσματος βάρους κρυφού κόμβου</a:t>
            </a:r>
            <a:r>
              <a:rPr lang="en-US" dirty="0"/>
              <a:t>. </a:t>
            </a:r>
          </a:p>
          <a:p>
            <a:r>
              <a:rPr lang="el-GR" dirty="0"/>
              <a:t>Το αρχικό κίνητρο της δομής RBFN αφορά τις τεχνικές προσέγγισης συναρτήσεων, την παλινδρόμηση και την </a:t>
            </a:r>
            <a:r>
              <a:rPr lang="el-GR" dirty="0" err="1"/>
              <a:t>κανονικοποίηση</a:t>
            </a:r>
            <a:r>
              <a:rPr lang="el-GR" dirty="0"/>
              <a:t>, και τον σχηματισμό βιολογικών προτύπων</a:t>
            </a:r>
            <a:r>
              <a:rPr lang="en-US" dirty="0"/>
              <a:t>. </a:t>
            </a:r>
          </a:p>
          <a:p>
            <a:endParaRPr lang="el-GR" dirty="0"/>
          </a:p>
        </p:txBody>
      </p:sp>
    </p:spTree>
    <p:extLst>
      <p:ext uri="{BB962C8B-B14F-4D97-AF65-F5344CB8AC3E}">
        <p14:creationId xmlns:p14="http://schemas.microsoft.com/office/powerpoint/2010/main" val="55488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9523DE11-9206-F6ED-B57C-F66A9BF3B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21" y="139915"/>
            <a:ext cx="6702880" cy="4088354"/>
          </a:xfrm>
          <a:prstGeom prst="rect">
            <a:avLst/>
          </a:prstGeom>
          <a:solidFill>
            <a:schemeClr val="tx1"/>
          </a:solidFill>
          <a:ln>
            <a:solidFill>
              <a:schemeClr val="accent1"/>
            </a:solidFill>
          </a:ln>
        </p:spPr>
      </p:pic>
      <p:pic>
        <p:nvPicPr>
          <p:cNvPr id="5" name="Εικόνα 4">
            <a:extLst>
              <a:ext uri="{FF2B5EF4-FFF2-40B4-BE49-F238E27FC236}">
                <a16:creationId xmlns:a16="http://schemas.microsoft.com/office/drawing/2014/main" id="{8632BFB9-2EAF-DE9B-4F15-3B3218EEC14D}"/>
              </a:ext>
            </a:extLst>
          </p:cNvPr>
          <p:cNvPicPr>
            <a:picLocks noChangeAspect="1"/>
          </p:cNvPicPr>
          <p:nvPr/>
        </p:nvPicPr>
        <p:blipFill>
          <a:blip r:embed="rId3"/>
          <a:stretch>
            <a:fillRect/>
          </a:stretch>
        </p:blipFill>
        <p:spPr>
          <a:xfrm>
            <a:off x="6727495" y="1991900"/>
            <a:ext cx="5170684" cy="3526018"/>
          </a:xfrm>
          <a:prstGeom prst="rect">
            <a:avLst/>
          </a:prstGeom>
          <a:ln>
            <a:solidFill>
              <a:schemeClr val="accent1"/>
            </a:solidFill>
          </a:ln>
        </p:spPr>
      </p:pic>
    </p:spTree>
    <p:extLst>
      <p:ext uri="{BB962C8B-B14F-4D97-AF65-F5344CB8AC3E}">
        <p14:creationId xmlns:p14="http://schemas.microsoft.com/office/powerpoint/2010/main" val="168892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F85819-202C-833B-26AA-2A0EE1E83E0A}"/>
              </a:ext>
            </a:extLst>
          </p:cNvPr>
          <p:cNvSpPr>
            <a:spLocks noGrp="1"/>
          </p:cNvSpPr>
          <p:nvPr>
            <p:ph type="title"/>
          </p:nvPr>
        </p:nvSpPr>
        <p:spPr/>
        <p:txBody>
          <a:bodyPr/>
          <a:lstStyle/>
          <a:p>
            <a:r>
              <a:rPr lang="el-GR" dirty="0"/>
              <a:t>Δίκτυα </a:t>
            </a:r>
            <a:r>
              <a:rPr lang="en-GB" dirty="0" err="1"/>
              <a:t>Kohonen</a:t>
            </a:r>
            <a:endParaRPr lang="el-GR" dirty="0"/>
          </a:p>
        </p:txBody>
      </p:sp>
      <p:sp>
        <p:nvSpPr>
          <p:cNvPr id="3" name="Θέση περιεχομένου 2">
            <a:extLst>
              <a:ext uri="{FF2B5EF4-FFF2-40B4-BE49-F238E27FC236}">
                <a16:creationId xmlns:a16="http://schemas.microsoft.com/office/drawing/2014/main" id="{6B4566C7-DE35-99A9-D75B-500B0EBE8AFB}"/>
              </a:ext>
            </a:extLst>
          </p:cNvPr>
          <p:cNvSpPr>
            <a:spLocks noGrp="1"/>
          </p:cNvSpPr>
          <p:nvPr>
            <p:ph idx="1"/>
          </p:nvPr>
        </p:nvSpPr>
        <p:spPr>
          <a:xfrm>
            <a:off x="750013" y="1541124"/>
            <a:ext cx="10603787" cy="4635839"/>
          </a:xfrm>
        </p:spPr>
        <p:txBody>
          <a:bodyPr>
            <a:normAutofit fontScale="70000" lnSpcReduction="20000"/>
          </a:bodyPr>
          <a:lstStyle/>
          <a:p>
            <a:r>
              <a:rPr lang="el-GR" dirty="0"/>
              <a:t>Τα </a:t>
            </a:r>
            <a:r>
              <a:rPr lang="el-GR" dirty="0" err="1"/>
              <a:t>αυτοοργανούμενα</a:t>
            </a:r>
            <a:r>
              <a:rPr lang="el-GR" dirty="0"/>
              <a:t> δίκτυα ή οι </a:t>
            </a:r>
            <a:r>
              <a:rPr lang="el-GR" dirty="0" err="1"/>
              <a:t>αυτοοργανούμενοι</a:t>
            </a:r>
            <a:r>
              <a:rPr lang="el-GR" dirty="0"/>
              <a:t> χάρτες (</a:t>
            </a:r>
            <a:r>
              <a:rPr lang="en-US" dirty="0"/>
              <a:t>Self-</a:t>
            </a:r>
            <a:r>
              <a:rPr lang="en-US" dirty="0" err="1"/>
              <a:t>Organised</a:t>
            </a:r>
            <a:r>
              <a:rPr lang="en-US" dirty="0"/>
              <a:t> Maps - </a:t>
            </a:r>
            <a:r>
              <a:rPr lang="el-GR" dirty="0"/>
              <a:t>SOM) είναι μια ειδική κατηγορία της ομάδας των μη εποπτευόμενων ΤΝΔ. 
Τα SOM αναπτύχθηκαν από τον </a:t>
            </a:r>
            <a:r>
              <a:rPr lang="el-GR" dirty="0" err="1"/>
              <a:t>Teuvo</a:t>
            </a:r>
            <a:r>
              <a:rPr lang="el-GR" dirty="0"/>
              <a:t> </a:t>
            </a:r>
            <a:r>
              <a:rPr lang="el-GR" dirty="0" err="1"/>
              <a:t>Kohonen</a:t>
            </a:r>
            <a:r>
              <a:rPr lang="el-GR" dirty="0"/>
              <a:t>. 
Η μαθησιακή διαδικασία που εφαρμόζεται σε αυτά τα δίκτυα ακολουθεί το ανταγωνιστικό παράδειγμα μάθησης. 
Τα SOM κατασκευάζουν χαρτογραφήσεις των δεδομένων εισόδου που διατηρούν την τοπολογία με τέτοιο τρόπο ώστε η θέση ενός ΣE να μεταφέρει σημασιολογικές πληροφορίες. 
Το SOM μπορεί να θεωρηθεί ως ένας συγκεκριμένος τύπος αλγορίθμου ομαδοποίησης. 
Ένας μεγάλος αριθμός συστάδων επιλέγεται και διατάσσεται σε τετράγωνο ή εξαγωνικό πλέγμα σε μία ή δύο διαστάσεις. 
Αυτό το πλέγμα είναι στην ουσία ένα πλέγμα ΣΕ του ενιαίου υπολογιστικού στρώματος SOM. </a:t>
            </a:r>
          </a:p>
          <a:p>
            <a:r>
              <a:rPr lang="el-GR" dirty="0"/>
              <a:t>Τα μοτίβα εισόδου που αντιπροσωπεύουν παρόμοια παραδείγματα αντιστοιχίζονται σε κοντινούς κόμβους του πλέγματος.</a:t>
            </a:r>
            <a:endParaRPr lang="en-US" dirty="0"/>
          </a:p>
        </p:txBody>
      </p:sp>
    </p:spTree>
    <p:extLst>
      <p:ext uri="{BB962C8B-B14F-4D97-AF65-F5344CB8AC3E}">
        <p14:creationId xmlns:p14="http://schemas.microsoft.com/office/powerpoint/2010/main" val="35697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A04EADC6-0CE5-2283-4E83-57705AE15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372"/>
            <a:ext cx="6945330" cy="4332713"/>
          </a:xfrm>
          <a:prstGeom prst="rect">
            <a:avLst/>
          </a:prstGeom>
          <a:solidFill>
            <a:schemeClr val="tx1"/>
          </a:solidFill>
          <a:ln>
            <a:noFill/>
          </a:ln>
        </p:spPr>
      </p:pic>
      <p:pic>
        <p:nvPicPr>
          <p:cNvPr id="17412" name="Picture 4" descr="Figure 3. Animated GIF showing how an SOM grid evolves to take the shape of our data. Note that the visualization is a top-down view of the data, and the neurons are actually moving in three dimensions">
            <a:extLst>
              <a:ext uri="{FF2B5EF4-FFF2-40B4-BE49-F238E27FC236}">
                <a16:creationId xmlns:a16="http://schemas.microsoft.com/office/drawing/2014/main" id="{D938EF4E-E046-2CCC-EBB7-EA99A497D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714" y="304372"/>
            <a:ext cx="5079286" cy="507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02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B9EBC9-86BF-2A84-6910-A2380B352394}"/>
              </a:ext>
            </a:extLst>
          </p:cNvPr>
          <p:cNvSpPr>
            <a:spLocks noGrp="1"/>
          </p:cNvSpPr>
          <p:nvPr>
            <p:ph type="title"/>
          </p:nvPr>
        </p:nvSpPr>
        <p:spPr/>
        <p:txBody>
          <a:bodyPr/>
          <a:lstStyle/>
          <a:p>
            <a:r>
              <a:rPr lang="el-GR" dirty="0" err="1"/>
              <a:t>Συνελικτικά</a:t>
            </a:r>
            <a:r>
              <a:rPr lang="el-GR" dirty="0"/>
              <a:t> </a:t>
            </a:r>
            <a:r>
              <a:rPr lang="el-GR" dirty="0" err="1"/>
              <a:t>νευρωνικά</a:t>
            </a:r>
            <a:r>
              <a:rPr lang="el-GR" dirty="0"/>
              <a:t> δίκτυα</a:t>
            </a:r>
          </a:p>
        </p:txBody>
      </p:sp>
      <p:sp>
        <p:nvSpPr>
          <p:cNvPr id="3" name="Θέση περιεχομένου 2">
            <a:extLst>
              <a:ext uri="{FF2B5EF4-FFF2-40B4-BE49-F238E27FC236}">
                <a16:creationId xmlns:a16="http://schemas.microsoft.com/office/drawing/2014/main" id="{3AF50A15-B3C1-246C-4EBE-B485E611486B}"/>
              </a:ext>
            </a:extLst>
          </p:cNvPr>
          <p:cNvSpPr>
            <a:spLocks noGrp="1"/>
          </p:cNvSpPr>
          <p:nvPr>
            <p:ph idx="1"/>
          </p:nvPr>
        </p:nvSpPr>
        <p:spPr>
          <a:xfrm>
            <a:off x="838200" y="1571946"/>
            <a:ext cx="10515600" cy="4605017"/>
          </a:xfrm>
        </p:spPr>
        <p:txBody>
          <a:bodyPr>
            <a:normAutofit fontScale="85000" lnSpcReduction="10000"/>
          </a:bodyPr>
          <a:lstStyle/>
          <a:p>
            <a:r>
              <a:rPr lang="el-GR" sz="2400" dirty="0"/>
              <a:t>Τα </a:t>
            </a:r>
            <a:r>
              <a:rPr lang="en-US" sz="2400" dirty="0"/>
              <a:t>Convolutional Neural Networks (CNNs </a:t>
            </a:r>
            <a:r>
              <a:rPr lang="el-GR" sz="2400" dirty="0"/>
              <a:t>ή</a:t>
            </a:r>
            <a:r>
              <a:rPr lang="en-US" sz="2400" dirty="0"/>
              <a:t> </a:t>
            </a:r>
            <a:r>
              <a:rPr lang="en-US" sz="2400" dirty="0" err="1"/>
              <a:t>ConvNets</a:t>
            </a:r>
            <a:r>
              <a:rPr lang="en-US" sz="2400" dirty="0"/>
              <a:t>) </a:t>
            </a:r>
            <a:r>
              <a:rPr lang="el-GR" sz="2400" dirty="0"/>
              <a:t>είναι μια κατηγορία βαθιών </a:t>
            </a:r>
            <a:r>
              <a:rPr lang="el-GR" sz="2400" dirty="0" err="1"/>
              <a:t>νευρωνικών</a:t>
            </a:r>
            <a:r>
              <a:rPr lang="el-GR" sz="2400" dirty="0"/>
              <a:t> δικτύων που έχουν σχεδιαστεί για την επεξεργασία δομημένων δεδομένων πλέγματος, όπως εικόνες</a:t>
            </a:r>
            <a:r>
              <a:rPr lang="en-US" sz="2400" dirty="0"/>
              <a:t>. </a:t>
            </a:r>
          </a:p>
          <a:p>
            <a:r>
              <a:rPr lang="el-GR" sz="2400" dirty="0"/>
              <a:t>Είναι ιδιαίτερα αποτελεσματικά σε εργασίες υπολογιστικής όρασης, όπου οι χωρικές σχέσεις μεταξύ </a:t>
            </a:r>
            <a:r>
              <a:rPr lang="el-GR" sz="2400" dirty="0" err="1"/>
              <a:t>εικονοστοιχείων</a:t>
            </a:r>
            <a:r>
              <a:rPr lang="el-GR" sz="2400" dirty="0"/>
              <a:t> είναι ζωτικής σημασίας</a:t>
            </a:r>
            <a:r>
              <a:rPr lang="en-US" sz="2400" dirty="0"/>
              <a:t>. </a:t>
            </a:r>
          </a:p>
          <a:p>
            <a:r>
              <a:rPr lang="el-GR" sz="2400" dirty="0"/>
              <a:t>Αποτελούνται από επίπεδα με μαθησιακές παραμέτρους, συμπεριλαμβανομένων </a:t>
            </a:r>
            <a:r>
              <a:rPr lang="el-GR" sz="2400" dirty="0" err="1"/>
              <a:t>συνελικτικών</a:t>
            </a:r>
            <a:r>
              <a:rPr lang="el-GR" sz="2400" dirty="0"/>
              <a:t> επιπέδων, επιπέδων συγκέντρωσης και πλήρως συνδεδεμένων επιπέδων</a:t>
            </a:r>
            <a:r>
              <a:rPr lang="en-US" sz="2400" dirty="0"/>
              <a:t>. </a:t>
            </a:r>
            <a:endParaRPr lang="el-GR" sz="2400" dirty="0"/>
          </a:p>
          <a:p>
            <a:r>
              <a:rPr lang="el-GR" sz="2400" dirty="0"/>
              <a:t>Έχουν σημειώσει μεγάλη επιτυχία σε διάφορες εφαρμογές, συμπεριλαμβανομένης της ταξινόμησης εικόνων, της ανίχνευσης αντικειμένων, της </a:t>
            </a:r>
            <a:r>
              <a:rPr lang="el-GR" sz="2400" dirty="0" err="1"/>
              <a:t>τμηματοποίησης</a:t>
            </a:r>
            <a:r>
              <a:rPr lang="el-GR" sz="2400" dirty="0"/>
              <a:t> εικόνας και άλλων</a:t>
            </a:r>
            <a:r>
              <a:rPr lang="en-US" sz="2400" dirty="0"/>
              <a:t>. </a:t>
            </a:r>
            <a:endParaRPr lang="el-GR" sz="2400" dirty="0"/>
          </a:p>
          <a:p>
            <a:r>
              <a:rPr lang="el-GR" sz="2400" dirty="0"/>
              <a:t>Η ιεραρχική αρχιτεκτονική και η αρχιτεκτονική κοινού βάρους των CNN τους επιτρέπει να μαθαίνουν αυτόματα και να εξάγουν ιεραρχικά χαρακτηριστικά από τα δεδομένα εισόδου, καθιστώντας τα ιδιαίτερα αποτελεσματικά στη λήψη χωρικών ιεραρχιών σε εικόνες</a:t>
            </a:r>
            <a:r>
              <a:rPr lang="en-US" sz="2400" dirty="0"/>
              <a:t>.</a:t>
            </a:r>
            <a:endParaRPr lang="el-GR" sz="2400" dirty="0"/>
          </a:p>
        </p:txBody>
      </p:sp>
    </p:spTree>
    <p:extLst>
      <p:ext uri="{BB962C8B-B14F-4D97-AF65-F5344CB8AC3E}">
        <p14:creationId xmlns:p14="http://schemas.microsoft.com/office/powerpoint/2010/main" val="250487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38A9DB-2B18-D758-FE25-3EC3A490BF0B}"/>
              </a:ext>
            </a:extLst>
          </p:cNvPr>
          <p:cNvSpPr>
            <a:spLocks noGrp="1"/>
          </p:cNvSpPr>
          <p:nvPr>
            <p:ph type="title"/>
          </p:nvPr>
        </p:nvSpPr>
        <p:spPr/>
        <p:txBody>
          <a:bodyPr/>
          <a:lstStyle/>
          <a:p>
            <a:r>
              <a:rPr lang="el-GR" dirty="0"/>
              <a:t>Δομή </a:t>
            </a:r>
            <a:r>
              <a:rPr lang="el-GR" dirty="0" err="1"/>
              <a:t>συνελικτικών</a:t>
            </a:r>
            <a:r>
              <a:rPr lang="el-GR" dirty="0"/>
              <a:t> δικτύων</a:t>
            </a:r>
          </a:p>
        </p:txBody>
      </p:sp>
      <p:sp>
        <p:nvSpPr>
          <p:cNvPr id="3" name="Θέση περιεχομένου 2">
            <a:extLst>
              <a:ext uri="{FF2B5EF4-FFF2-40B4-BE49-F238E27FC236}">
                <a16:creationId xmlns:a16="http://schemas.microsoft.com/office/drawing/2014/main" id="{5A4D7C9F-DA6B-46FE-C678-6955EAFE85BA}"/>
              </a:ext>
            </a:extLst>
          </p:cNvPr>
          <p:cNvSpPr>
            <a:spLocks noGrp="1"/>
          </p:cNvSpPr>
          <p:nvPr>
            <p:ph idx="1"/>
          </p:nvPr>
        </p:nvSpPr>
        <p:spPr>
          <a:xfrm>
            <a:off x="838200" y="1825625"/>
            <a:ext cx="10515600" cy="4351338"/>
          </a:xfrm>
        </p:spPr>
        <p:txBody>
          <a:bodyPr>
            <a:normAutofit fontScale="70000" lnSpcReduction="20000"/>
          </a:bodyPr>
          <a:lstStyle/>
          <a:p>
            <a:pPr>
              <a:buFont typeface="+mj-lt"/>
              <a:buAutoNum type="arabicPeriod"/>
            </a:pPr>
            <a:r>
              <a:rPr lang="el-GR" b="1" dirty="0" err="1">
                <a:solidFill>
                  <a:schemeClr val="accent6">
                    <a:lumMod val="40000"/>
                    <a:lumOff val="60000"/>
                  </a:schemeClr>
                </a:solidFill>
                <a:latin typeface="Söhne"/>
              </a:rPr>
              <a:t>Συνελικτικά</a:t>
            </a:r>
            <a:r>
              <a:rPr lang="el-GR" b="1" dirty="0">
                <a:solidFill>
                  <a:schemeClr val="accent6">
                    <a:lumMod val="40000"/>
                    <a:lumOff val="60000"/>
                  </a:schemeClr>
                </a:solidFill>
                <a:latin typeface="Söhne"/>
              </a:rPr>
              <a:t> στρώματα</a:t>
            </a:r>
            <a:r>
              <a:rPr lang="en-US" b="1" i="0" dirty="0">
                <a:solidFill>
                  <a:srgbClr val="D1D5DB"/>
                </a:solidFill>
                <a:effectLst/>
                <a:latin typeface="Söhne"/>
              </a:rPr>
              <a:t>:</a:t>
            </a:r>
            <a:endParaRPr lang="en-US" b="0" i="0" dirty="0">
              <a:solidFill>
                <a:srgbClr val="D1D5DB"/>
              </a:solidFill>
              <a:effectLst/>
              <a:latin typeface="Söhne"/>
            </a:endParaRPr>
          </a:p>
          <a:p>
            <a:pPr marL="742950" lvl="1" indent="-285750">
              <a:buFont typeface="+mj-lt"/>
              <a:buAutoNum type="arabicPeriod"/>
            </a:pPr>
            <a:r>
              <a:rPr lang="el-GR" b="1" dirty="0" err="1">
                <a:solidFill>
                  <a:srgbClr val="D1D5DB"/>
                </a:solidFill>
                <a:latin typeface="Söhne"/>
              </a:rPr>
              <a:t>Συνελικτική</a:t>
            </a:r>
            <a:r>
              <a:rPr lang="el-GR" b="1" dirty="0">
                <a:solidFill>
                  <a:srgbClr val="D1D5DB"/>
                </a:solidFill>
                <a:latin typeface="Söhne"/>
              </a:rPr>
              <a:t> λειτουργία</a:t>
            </a:r>
            <a:r>
              <a:rPr lang="en-US" b="1" i="0" dirty="0">
                <a:solidFill>
                  <a:srgbClr val="D1D5DB"/>
                </a:solidFill>
                <a:effectLst/>
                <a:latin typeface="Söhne"/>
              </a:rPr>
              <a:t>:</a:t>
            </a:r>
            <a:r>
              <a:rPr lang="en-US" b="0" i="0" dirty="0">
                <a:solidFill>
                  <a:srgbClr val="D1D5DB"/>
                </a:solidFill>
                <a:effectLst/>
                <a:latin typeface="Söhne"/>
              </a:rPr>
              <a:t> </a:t>
            </a:r>
            <a:r>
              <a:rPr lang="el-GR" dirty="0">
                <a:solidFill>
                  <a:srgbClr val="D1D5DB"/>
                </a:solidFill>
                <a:latin typeface="Söhne"/>
              </a:rPr>
              <a:t>Εφαρμόζει μια λειτουργία συνέλιξης στην είσοδο, χρησιμοποιώντας ένα σύνολο φίλτρων που μπορούν να διδαχθούν (πυρήνες). Αυτή η λειτουργία εξάγει τοπικά μοτίβα και χαρακτηριστικά από την είσοδο</a:t>
            </a:r>
            <a:r>
              <a:rPr lang="en-US" b="0" i="0" dirty="0">
                <a:solidFill>
                  <a:srgbClr val="D1D5DB"/>
                </a:solidFill>
                <a:effectLst/>
                <a:latin typeface="Söhne"/>
              </a:rPr>
              <a:t>.</a:t>
            </a:r>
          </a:p>
          <a:p>
            <a:pPr marL="742950" lvl="1" indent="-285750">
              <a:buFont typeface="+mj-lt"/>
              <a:buAutoNum type="arabicPeriod"/>
            </a:pPr>
            <a:r>
              <a:rPr lang="el-GR" b="1" dirty="0">
                <a:solidFill>
                  <a:srgbClr val="D1D5DB"/>
                </a:solidFill>
                <a:latin typeface="Söhne"/>
              </a:rPr>
              <a:t>Συνάρτηση ενεργοποίησης</a:t>
            </a:r>
            <a:r>
              <a:rPr lang="en-US" b="1" i="0" dirty="0">
                <a:solidFill>
                  <a:srgbClr val="D1D5DB"/>
                </a:solidFill>
                <a:effectLst/>
                <a:latin typeface="Söhne"/>
              </a:rPr>
              <a:t>:</a:t>
            </a:r>
            <a:r>
              <a:rPr lang="en-US" b="0" i="0" dirty="0">
                <a:solidFill>
                  <a:srgbClr val="D1D5DB"/>
                </a:solidFill>
                <a:effectLst/>
                <a:latin typeface="Söhne"/>
              </a:rPr>
              <a:t> </a:t>
            </a:r>
            <a:r>
              <a:rPr lang="el-GR" dirty="0">
                <a:solidFill>
                  <a:srgbClr val="D1D5DB"/>
                </a:solidFill>
                <a:latin typeface="Söhne"/>
              </a:rPr>
              <a:t>Τυπικά, μια μη γραμμική συνάρτηση ενεργοποίησης (π.χ. </a:t>
            </a:r>
            <a:r>
              <a:rPr lang="el-GR" dirty="0" err="1">
                <a:solidFill>
                  <a:srgbClr val="D1D5DB"/>
                </a:solidFill>
                <a:latin typeface="Söhne"/>
              </a:rPr>
              <a:t>ReLU</a:t>
            </a:r>
            <a:r>
              <a:rPr lang="el-GR" dirty="0">
                <a:solidFill>
                  <a:srgbClr val="D1D5DB"/>
                </a:solidFill>
                <a:latin typeface="Söhne"/>
              </a:rPr>
              <a:t> - </a:t>
            </a:r>
            <a:r>
              <a:rPr lang="el-GR" dirty="0" err="1">
                <a:solidFill>
                  <a:srgbClr val="D1D5DB"/>
                </a:solidFill>
                <a:latin typeface="Söhne"/>
              </a:rPr>
              <a:t>Rectified</a:t>
            </a:r>
            <a:r>
              <a:rPr lang="el-GR" dirty="0">
                <a:solidFill>
                  <a:srgbClr val="D1D5DB"/>
                </a:solidFill>
                <a:latin typeface="Söhne"/>
              </a:rPr>
              <a:t> </a:t>
            </a:r>
            <a:r>
              <a:rPr lang="el-GR" dirty="0" err="1">
                <a:solidFill>
                  <a:srgbClr val="D1D5DB"/>
                </a:solidFill>
                <a:latin typeface="Söhne"/>
              </a:rPr>
              <a:t>Linear</a:t>
            </a:r>
            <a:r>
              <a:rPr lang="el-GR" dirty="0">
                <a:solidFill>
                  <a:srgbClr val="D1D5DB"/>
                </a:solidFill>
                <a:latin typeface="Söhne"/>
              </a:rPr>
              <a:t> </a:t>
            </a:r>
            <a:r>
              <a:rPr lang="el-GR" dirty="0" err="1">
                <a:solidFill>
                  <a:srgbClr val="D1D5DB"/>
                </a:solidFill>
                <a:latin typeface="Söhne"/>
              </a:rPr>
              <a:t>Unit</a:t>
            </a:r>
            <a:r>
              <a:rPr lang="el-GR" dirty="0">
                <a:solidFill>
                  <a:srgbClr val="D1D5DB"/>
                </a:solidFill>
                <a:latin typeface="Söhne"/>
              </a:rPr>
              <a:t>) εφαρμόζεται στοιχειωδώς στην έξοδο της </a:t>
            </a:r>
            <a:r>
              <a:rPr lang="el-GR" dirty="0" err="1">
                <a:solidFill>
                  <a:srgbClr val="D1D5DB"/>
                </a:solidFill>
                <a:latin typeface="Söhne"/>
              </a:rPr>
              <a:t>συνελικτικής</a:t>
            </a:r>
            <a:r>
              <a:rPr lang="el-GR" dirty="0">
                <a:solidFill>
                  <a:srgbClr val="D1D5DB"/>
                </a:solidFill>
                <a:latin typeface="Söhne"/>
              </a:rPr>
              <a:t> λειτουργίας</a:t>
            </a:r>
            <a:r>
              <a:rPr lang="en-US" b="0" i="0" dirty="0">
                <a:solidFill>
                  <a:srgbClr val="D1D5DB"/>
                </a:solidFill>
                <a:effectLst/>
                <a:latin typeface="Söhne"/>
              </a:rPr>
              <a:t>.</a:t>
            </a:r>
          </a:p>
          <a:p>
            <a:pPr algn="l">
              <a:buFont typeface="+mj-lt"/>
              <a:buAutoNum type="arabicPeriod"/>
            </a:pPr>
            <a:r>
              <a:rPr lang="el-GR" b="1" i="0" dirty="0">
                <a:solidFill>
                  <a:schemeClr val="accent6">
                    <a:lumMod val="40000"/>
                    <a:lumOff val="60000"/>
                  </a:schemeClr>
                </a:solidFill>
                <a:effectLst/>
                <a:latin typeface="Söhne"/>
              </a:rPr>
              <a:t>Συγκεντρωτικά στρώματα</a:t>
            </a:r>
            <a:r>
              <a:rPr lang="en-US" b="1" i="0" dirty="0">
                <a:solidFill>
                  <a:srgbClr val="D1D5DB"/>
                </a:solidFill>
                <a:effectLst/>
                <a:latin typeface="Söhne"/>
              </a:rPr>
              <a:t>:</a:t>
            </a:r>
            <a:endParaRPr lang="en-US" b="0" i="0" dirty="0">
              <a:solidFill>
                <a:srgbClr val="D1D5DB"/>
              </a:solidFill>
              <a:effectLst/>
              <a:latin typeface="Söhne"/>
            </a:endParaRPr>
          </a:p>
          <a:p>
            <a:pPr marL="742950" lvl="1" indent="-285750">
              <a:buFont typeface="+mj-lt"/>
              <a:buAutoNum type="arabicPeriod"/>
            </a:pPr>
            <a:r>
              <a:rPr lang="el-GR" b="1" dirty="0">
                <a:solidFill>
                  <a:srgbClr val="D1D5DB"/>
                </a:solidFill>
                <a:latin typeface="Söhne"/>
              </a:rPr>
              <a:t>Λειτουργία συγκέντρωσης</a:t>
            </a:r>
            <a:r>
              <a:rPr lang="en-US" b="1" i="0" dirty="0">
                <a:solidFill>
                  <a:srgbClr val="D1D5DB"/>
                </a:solidFill>
                <a:effectLst/>
                <a:latin typeface="Söhne"/>
              </a:rPr>
              <a:t>:</a:t>
            </a:r>
            <a:r>
              <a:rPr lang="en-US" b="0" i="0" dirty="0">
                <a:solidFill>
                  <a:srgbClr val="D1D5DB"/>
                </a:solidFill>
                <a:effectLst/>
                <a:latin typeface="Söhne"/>
              </a:rPr>
              <a:t> </a:t>
            </a:r>
            <a:r>
              <a:rPr lang="el-GR" dirty="0">
                <a:solidFill>
                  <a:srgbClr val="D1D5DB"/>
                </a:solidFill>
                <a:latin typeface="Söhne"/>
              </a:rPr>
              <a:t>Μειώνει τις χωρικές διαστάσεις της εισόδου με μείωση της δειγματοληψίας, συμβάλλοντας στη μείωση του υπολογιστικού φορτίου και στον έλεγχο της υπερφόρτωσης</a:t>
            </a:r>
            <a:r>
              <a:rPr lang="en-US" b="0" i="0" dirty="0">
                <a:solidFill>
                  <a:srgbClr val="D1D5DB"/>
                </a:solidFill>
                <a:effectLst/>
                <a:latin typeface="Söhne"/>
              </a:rPr>
              <a:t>.</a:t>
            </a:r>
          </a:p>
          <a:p>
            <a:pPr marL="742950" lvl="1" indent="-285750">
              <a:buFont typeface="+mj-lt"/>
              <a:buAutoNum type="arabicPeriod"/>
            </a:pPr>
            <a:r>
              <a:rPr lang="el-GR" b="1" dirty="0">
                <a:solidFill>
                  <a:srgbClr val="D1D5DB"/>
                </a:solidFill>
                <a:latin typeface="Söhne"/>
              </a:rPr>
              <a:t>Μέγιστη συγκέντρωση</a:t>
            </a:r>
            <a:r>
              <a:rPr lang="en-US" b="1" i="0" dirty="0">
                <a:solidFill>
                  <a:srgbClr val="D1D5DB"/>
                </a:solidFill>
                <a:effectLst/>
                <a:latin typeface="Söhne"/>
              </a:rPr>
              <a:t>:</a:t>
            </a:r>
            <a:r>
              <a:rPr lang="en-US" b="0" i="0" dirty="0">
                <a:solidFill>
                  <a:srgbClr val="D1D5DB"/>
                </a:solidFill>
                <a:effectLst/>
                <a:latin typeface="Söhne"/>
              </a:rPr>
              <a:t> </a:t>
            </a:r>
            <a:r>
              <a:rPr lang="el-GR" dirty="0">
                <a:solidFill>
                  <a:srgbClr val="D1D5DB"/>
                </a:solidFill>
                <a:latin typeface="Söhne"/>
              </a:rPr>
              <a:t>Λαμβάνει τη μέγιστη τιμή από ένα σύνολο τιμών σε μια καθορισμένη περιοχή</a:t>
            </a:r>
            <a:r>
              <a:rPr lang="en-US" b="0" i="0" dirty="0">
                <a:solidFill>
                  <a:srgbClr val="D1D5DB"/>
                </a:solidFill>
                <a:effectLst/>
                <a:latin typeface="Söhne"/>
              </a:rPr>
              <a:t>.</a:t>
            </a:r>
          </a:p>
          <a:p>
            <a:pPr marL="742950" lvl="1" indent="-285750">
              <a:buFont typeface="+mj-lt"/>
              <a:buAutoNum type="arabicPeriod"/>
            </a:pPr>
            <a:r>
              <a:rPr lang="el-GR" b="1" dirty="0">
                <a:solidFill>
                  <a:srgbClr val="D1D5DB"/>
                </a:solidFill>
                <a:latin typeface="Söhne"/>
              </a:rPr>
              <a:t>Μέση συγκέντρωση</a:t>
            </a:r>
            <a:r>
              <a:rPr lang="en-US" b="1" i="0" dirty="0">
                <a:solidFill>
                  <a:srgbClr val="D1D5DB"/>
                </a:solidFill>
                <a:effectLst/>
                <a:latin typeface="Söhne"/>
              </a:rPr>
              <a:t>:</a:t>
            </a:r>
            <a:r>
              <a:rPr lang="en-US" b="0" i="0" dirty="0">
                <a:solidFill>
                  <a:srgbClr val="D1D5DB"/>
                </a:solidFill>
                <a:effectLst/>
                <a:latin typeface="Söhne"/>
              </a:rPr>
              <a:t> </a:t>
            </a:r>
            <a:r>
              <a:rPr lang="el-GR" dirty="0">
                <a:solidFill>
                  <a:srgbClr val="D1D5DB"/>
                </a:solidFill>
                <a:latin typeface="Söhne"/>
              </a:rPr>
              <a:t>Λαμβάνει τη μέση τιμή από ένα σύνολο τιμών σε μια καθορισμένη περιοχή</a:t>
            </a:r>
            <a:r>
              <a:rPr lang="en-US" b="0" i="0" dirty="0">
                <a:solidFill>
                  <a:srgbClr val="D1D5DB"/>
                </a:solidFill>
                <a:effectLst/>
                <a:latin typeface="Söhne"/>
              </a:rPr>
              <a:t>.</a:t>
            </a:r>
          </a:p>
          <a:p>
            <a:pPr>
              <a:buFont typeface="+mj-lt"/>
              <a:buAutoNum type="arabicPeriod"/>
            </a:pPr>
            <a:r>
              <a:rPr lang="el-GR" b="1" dirty="0">
                <a:solidFill>
                  <a:schemeClr val="accent6">
                    <a:lumMod val="40000"/>
                    <a:lumOff val="60000"/>
                  </a:schemeClr>
                </a:solidFill>
                <a:latin typeface="Söhne"/>
              </a:rPr>
              <a:t>Πλήρως συνδεδεμένα στρώματα</a:t>
            </a:r>
            <a:r>
              <a:rPr lang="en-US" b="1" i="0" dirty="0">
                <a:solidFill>
                  <a:srgbClr val="D1D5DB"/>
                </a:solidFill>
                <a:effectLst/>
                <a:latin typeface="Söhne"/>
              </a:rPr>
              <a:t>:</a:t>
            </a:r>
            <a:endParaRPr lang="en-US" b="0" i="0" dirty="0">
              <a:solidFill>
                <a:srgbClr val="D1D5DB"/>
              </a:solidFill>
              <a:effectLst/>
              <a:latin typeface="Söhne"/>
            </a:endParaRPr>
          </a:p>
          <a:p>
            <a:pPr marL="742950" lvl="1" indent="-285750">
              <a:buFont typeface="+mj-lt"/>
              <a:buAutoNum type="arabicPeriod"/>
            </a:pPr>
            <a:r>
              <a:rPr lang="el-GR" dirty="0">
                <a:solidFill>
                  <a:srgbClr val="D1D5DB"/>
                </a:solidFill>
                <a:latin typeface="Söhne"/>
              </a:rPr>
              <a:t>Παραδοσιακά στρώματα </a:t>
            </a:r>
            <a:r>
              <a:rPr lang="el-GR" dirty="0" err="1">
                <a:solidFill>
                  <a:srgbClr val="D1D5DB"/>
                </a:solidFill>
                <a:latin typeface="Söhne"/>
              </a:rPr>
              <a:t>νευρωνικών</a:t>
            </a:r>
            <a:r>
              <a:rPr lang="el-GR" dirty="0">
                <a:solidFill>
                  <a:srgbClr val="D1D5DB"/>
                </a:solidFill>
                <a:latin typeface="Söhne"/>
              </a:rPr>
              <a:t> δικτύων όπου κάθε νευρώνας συνδέεται με κάθε νευρώνα στο προηγούμενο και τα επόμενα στρώματα</a:t>
            </a:r>
            <a:r>
              <a:rPr lang="en-US" b="0" i="0" dirty="0">
                <a:solidFill>
                  <a:srgbClr val="D1D5DB"/>
                </a:solidFill>
                <a:effectLst/>
                <a:latin typeface="Söhne"/>
              </a:rPr>
              <a:t>.</a:t>
            </a:r>
          </a:p>
          <a:p>
            <a:pPr marL="742950" lvl="1" indent="-285750">
              <a:buFont typeface="+mj-lt"/>
              <a:buAutoNum type="arabicPeriod"/>
            </a:pPr>
            <a:r>
              <a:rPr lang="el-GR" dirty="0">
                <a:solidFill>
                  <a:srgbClr val="D1D5DB"/>
                </a:solidFill>
                <a:latin typeface="Söhne"/>
              </a:rPr>
              <a:t>Συνήθως βρίσκεται στο τέλος του δικτύου για να κάνει προβλέψεις με βάση τα χαρακτηριστικά που έμαθε σε προηγούμενα επίπεδα</a:t>
            </a:r>
            <a:r>
              <a:rPr lang="en-US" b="0" i="0" dirty="0">
                <a:solidFill>
                  <a:srgbClr val="D1D5DB"/>
                </a:solidFill>
                <a:effectLst/>
                <a:latin typeface="Söhne"/>
              </a:rPr>
              <a:t>.</a:t>
            </a:r>
          </a:p>
          <a:p>
            <a:endParaRPr lang="el-GR" dirty="0"/>
          </a:p>
        </p:txBody>
      </p:sp>
    </p:spTree>
    <p:extLst>
      <p:ext uri="{BB962C8B-B14F-4D97-AF65-F5344CB8AC3E}">
        <p14:creationId xmlns:p14="http://schemas.microsoft.com/office/powerpoint/2010/main" val="398859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3A80C2-CC9A-6631-B44B-E96898B3740D}"/>
              </a:ext>
            </a:extLst>
          </p:cNvPr>
          <p:cNvSpPr>
            <a:spLocks noGrp="1"/>
          </p:cNvSpPr>
          <p:nvPr>
            <p:ph type="title"/>
          </p:nvPr>
        </p:nvSpPr>
        <p:spPr/>
        <p:txBody>
          <a:bodyPr/>
          <a:lstStyle/>
          <a:p>
            <a:r>
              <a:rPr lang="el-GR" dirty="0"/>
              <a:t>Μετάδοση πληροφοριών</a:t>
            </a:r>
          </a:p>
        </p:txBody>
      </p:sp>
      <p:sp>
        <p:nvSpPr>
          <p:cNvPr id="3" name="Θέση περιεχομένου 2">
            <a:extLst>
              <a:ext uri="{FF2B5EF4-FFF2-40B4-BE49-F238E27FC236}">
                <a16:creationId xmlns:a16="http://schemas.microsoft.com/office/drawing/2014/main" id="{583F35BE-413F-4630-6014-6A14243003FD}"/>
              </a:ext>
            </a:extLst>
          </p:cNvPr>
          <p:cNvSpPr>
            <a:spLocks noGrp="1"/>
          </p:cNvSpPr>
          <p:nvPr>
            <p:ph idx="1"/>
          </p:nvPr>
        </p:nvSpPr>
        <p:spPr>
          <a:xfrm>
            <a:off x="1120000" y="1825625"/>
            <a:ext cx="10233800" cy="2345683"/>
          </a:xfrm>
        </p:spPr>
        <p:txBody>
          <a:bodyPr>
            <a:normAutofit fontScale="70000" lnSpcReduction="20000"/>
          </a:bodyPr>
          <a:lstStyle/>
          <a:p>
            <a:r>
              <a:rPr lang="el-GR" dirty="0"/>
              <a:t>Η μετάδοση πληροφοριών εντός βιολογικών </a:t>
            </a:r>
            <a:r>
              <a:rPr lang="el-GR" dirty="0" err="1"/>
              <a:t>νευρωνικών</a:t>
            </a:r>
            <a:r>
              <a:rPr lang="el-GR" dirty="0"/>
              <a:t> δικτύων επιτυγχάνεται μέσω ιόντων, </a:t>
            </a:r>
            <a:r>
              <a:rPr lang="el-GR" dirty="0" err="1"/>
              <a:t>ημιπερατών</a:t>
            </a:r>
            <a:r>
              <a:rPr lang="el-GR" dirty="0"/>
              <a:t> μεμβρανών και δυναμικών δράσης σε αντίθεση με την απλή ηλεκτρονική μεταφορά σε μεταλλικά καλώδια. 
Τα </a:t>
            </a:r>
            <a:r>
              <a:rPr lang="el-GR" dirty="0" err="1"/>
              <a:t>νευρωνικά</a:t>
            </a:r>
            <a:r>
              <a:rPr lang="el-GR" dirty="0"/>
              <a:t> σήματα που παράγονται στον νευρώνα ταξιδεύουν μέσω του άξονα με τη μορφή ιόντων, τα οποία στην περίπτωση των νευρώνων ονομάζονται νευροδιαβιβαστές. 
Ο νευρώνας προσπαθεί συνεχώς να διατηρήσει ένα ισορροπημένο ηλεκτρικό σύστημα μεταφέροντας περίσσεια θετικών ιόντων έξω από το κύτταρο ενώ κρατά αρνητικά ιόντα μέσα.</a:t>
            </a:r>
          </a:p>
        </p:txBody>
      </p:sp>
      <p:pic>
        <p:nvPicPr>
          <p:cNvPr id="4" name="Εικόνα 3">
            <a:extLst>
              <a:ext uri="{FF2B5EF4-FFF2-40B4-BE49-F238E27FC236}">
                <a16:creationId xmlns:a16="http://schemas.microsoft.com/office/drawing/2014/main" id="{6A607EFC-B3AD-B9A2-7F4C-6E59E0EB9B1D}"/>
              </a:ext>
            </a:extLst>
          </p:cNvPr>
          <p:cNvPicPr>
            <a:picLocks noChangeAspect="1"/>
          </p:cNvPicPr>
          <p:nvPr/>
        </p:nvPicPr>
        <p:blipFill>
          <a:blip r:embed="rId2"/>
          <a:stretch>
            <a:fillRect/>
          </a:stretch>
        </p:blipFill>
        <p:spPr>
          <a:xfrm>
            <a:off x="3594043" y="4140486"/>
            <a:ext cx="5285714" cy="1933333"/>
          </a:xfrm>
          <a:prstGeom prst="rect">
            <a:avLst/>
          </a:prstGeom>
          <a:solidFill>
            <a:schemeClr val="tx1"/>
          </a:solidFill>
        </p:spPr>
      </p:pic>
    </p:spTree>
    <p:extLst>
      <p:ext uri="{BB962C8B-B14F-4D97-AF65-F5344CB8AC3E}">
        <p14:creationId xmlns:p14="http://schemas.microsoft.com/office/powerpoint/2010/main" val="84790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D4B4EE2F-77EE-0EB5-F581-CB832FB26957}"/>
              </a:ext>
            </a:extLst>
          </p:cNvPr>
          <p:cNvPicPr>
            <a:picLocks noChangeAspect="1"/>
          </p:cNvPicPr>
          <p:nvPr/>
        </p:nvPicPr>
        <p:blipFill>
          <a:blip r:embed="rId2"/>
          <a:stretch>
            <a:fillRect/>
          </a:stretch>
        </p:blipFill>
        <p:spPr>
          <a:xfrm>
            <a:off x="119062" y="0"/>
            <a:ext cx="11953875" cy="4038600"/>
          </a:xfrm>
          <a:prstGeom prst="rect">
            <a:avLst/>
          </a:prstGeom>
        </p:spPr>
      </p:pic>
      <p:pic>
        <p:nvPicPr>
          <p:cNvPr id="18436" name="Picture 4" descr="Using Deep Learning Models / Convolutional Neural Networks">
            <a:extLst>
              <a:ext uri="{FF2B5EF4-FFF2-40B4-BE49-F238E27FC236}">
                <a16:creationId xmlns:a16="http://schemas.microsoft.com/office/drawing/2014/main" id="{C12A61A0-F4EA-C047-E1E6-01A9C08F0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50" y="4038600"/>
            <a:ext cx="5638698" cy="231331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04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hlinkClick r:id="rId2"/>
            <a:extLst>
              <a:ext uri="{FF2B5EF4-FFF2-40B4-BE49-F238E27FC236}">
                <a16:creationId xmlns:a16="http://schemas.microsoft.com/office/drawing/2014/main" id="{26E10BAA-52BB-60C2-91E5-64439CE9F0CD}"/>
              </a:ext>
            </a:extLst>
          </p:cNvPr>
          <p:cNvPicPr>
            <a:picLocks noChangeAspect="1"/>
          </p:cNvPicPr>
          <p:nvPr/>
        </p:nvPicPr>
        <p:blipFill rotWithShape="1">
          <a:blip r:embed="rId3"/>
          <a:srcRect t="10692"/>
          <a:stretch/>
        </p:blipFill>
        <p:spPr>
          <a:xfrm>
            <a:off x="0" y="0"/>
            <a:ext cx="12192000" cy="5897880"/>
          </a:xfrm>
          <a:prstGeom prst="rect">
            <a:avLst/>
          </a:prstGeom>
        </p:spPr>
      </p:pic>
    </p:spTree>
    <p:extLst>
      <p:ext uri="{BB962C8B-B14F-4D97-AF65-F5344CB8AC3E}">
        <p14:creationId xmlns:p14="http://schemas.microsoft.com/office/powerpoint/2010/main" val="127480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39C804-8DD8-AB75-C727-923C11686928}"/>
              </a:ext>
            </a:extLst>
          </p:cNvPr>
          <p:cNvSpPr>
            <a:spLocks noGrp="1"/>
          </p:cNvSpPr>
          <p:nvPr>
            <p:ph type="title"/>
          </p:nvPr>
        </p:nvSpPr>
        <p:spPr/>
        <p:txBody>
          <a:bodyPr>
            <a:normAutofit fontScale="90000"/>
          </a:bodyPr>
          <a:lstStyle/>
          <a:p>
            <a:r>
              <a:rPr lang="el-GR" dirty="0"/>
              <a:t>Ειδικές λειτουργίες </a:t>
            </a:r>
            <a:r>
              <a:rPr lang="el-GR" dirty="0" err="1"/>
              <a:t>συνελικτικών</a:t>
            </a:r>
            <a:r>
              <a:rPr lang="el-GR" dirty="0"/>
              <a:t> δικτύων</a:t>
            </a:r>
          </a:p>
        </p:txBody>
      </p:sp>
      <p:sp>
        <p:nvSpPr>
          <p:cNvPr id="3" name="Θέση περιεχομένου 2">
            <a:extLst>
              <a:ext uri="{FF2B5EF4-FFF2-40B4-BE49-F238E27FC236}">
                <a16:creationId xmlns:a16="http://schemas.microsoft.com/office/drawing/2014/main" id="{B5DDAC74-B01E-8A34-0810-32E9F5416DB5}"/>
              </a:ext>
            </a:extLst>
          </p:cNvPr>
          <p:cNvSpPr>
            <a:spLocks noGrp="1"/>
          </p:cNvSpPr>
          <p:nvPr>
            <p:ph idx="1"/>
          </p:nvPr>
        </p:nvSpPr>
        <p:spPr>
          <a:xfrm>
            <a:off x="838200" y="1825625"/>
            <a:ext cx="10515600" cy="4351338"/>
          </a:xfrm>
        </p:spPr>
        <p:txBody>
          <a:bodyPr>
            <a:normAutofit fontScale="70000" lnSpcReduction="20000"/>
          </a:bodyPr>
          <a:lstStyle/>
          <a:p>
            <a:pPr>
              <a:buFont typeface="+mj-lt"/>
              <a:buAutoNum type="arabicPeriod"/>
            </a:pPr>
            <a:r>
              <a:rPr lang="en-US" b="1" i="0" dirty="0">
                <a:solidFill>
                  <a:schemeClr val="accent6">
                    <a:lumMod val="40000"/>
                    <a:lumOff val="60000"/>
                  </a:schemeClr>
                </a:solidFill>
                <a:effectLst/>
                <a:latin typeface="Söhne"/>
              </a:rPr>
              <a:t>Flattening</a:t>
            </a:r>
            <a:r>
              <a:rPr lang="el-GR" b="1" i="0" dirty="0">
                <a:solidFill>
                  <a:schemeClr val="accent6">
                    <a:lumMod val="40000"/>
                    <a:lumOff val="60000"/>
                  </a:schemeClr>
                </a:solidFill>
                <a:effectLst/>
                <a:latin typeface="Söhne"/>
              </a:rPr>
              <a:t> (ισοπέδωση)</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Η διαδικασία μετατροπής της εξόδου του τελευταίου </a:t>
            </a:r>
            <a:r>
              <a:rPr lang="el-GR" dirty="0" err="1">
                <a:solidFill>
                  <a:srgbClr val="D1D5DB"/>
                </a:solidFill>
                <a:latin typeface="Söhne"/>
              </a:rPr>
              <a:t>συνελικτικού</a:t>
            </a:r>
            <a:r>
              <a:rPr lang="el-GR" dirty="0">
                <a:solidFill>
                  <a:srgbClr val="D1D5DB"/>
                </a:solidFill>
                <a:latin typeface="Söhne"/>
              </a:rPr>
              <a:t> / συγκεντρωτικού στρώματος σε ένα μονοδιάστατο διάνυσμα, το οποίο στη συνέχεια τροφοδοτείται στα πλήρως συνδεδεμένα στρώματα</a:t>
            </a:r>
            <a:r>
              <a:rPr lang="en-US" b="0" i="0" dirty="0">
                <a:solidFill>
                  <a:srgbClr val="D1D5DB"/>
                </a:solidFill>
                <a:effectLst/>
                <a:latin typeface="Söhne"/>
              </a:rPr>
              <a:t>.</a:t>
            </a:r>
          </a:p>
          <a:p>
            <a:pPr>
              <a:buFont typeface="+mj-lt"/>
              <a:buAutoNum type="arabicPeriod"/>
            </a:pPr>
            <a:r>
              <a:rPr lang="en-US" b="1" i="0" dirty="0">
                <a:solidFill>
                  <a:schemeClr val="accent6">
                    <a:lumMod val="40000"/>
                    <a:lumOff val="60000"/>
                  </a:schemeClr>
                </a:solidFill>
                <a:effectLst/>
                <a:latin typeface="Söhne"/>
              </a:rPr>
              <a:t>Padding</a:t>
            </a:r>
            <a:r>
              <a:rPr lang="el-GR" b="1" i="0" dirty="0">
                <a:solidFill>
                  <a:schemeClr val="accent6">
                    <a:lumMod val="40000"/>
                    <a:lumOff val="60000"/>
                  </a:schemeClr>
                </a:solidFill>
                <a:effectLst/>
                <a:latin typeface="Söhne"/>
              </a:rPr>
              <a:t> (αναπλήρωση)</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Η αναπλήρωση περιλαμβάνει την προσθήκη επιπλέον </a:t>
            </a:r>
            <a:r>
              <a:rPr lang="el-GR" dirty="0" err="1">
                <a:solidFill>
                  <a:srgbClr val="D1D5DB"/>
                </a:solidFill>
                <a:latin typeface="Söhne"/>
              </a:rPr>
              <a:t>pixel</a:t>
            </a:r>
            <a:r>
              <a:rPr lang="el-GR" dirty="0">
                <a:solidFill>
                  <a:srgbClr val="D1D5DB"/>
                </a:solidFill>
                <a:latin typeface="Söhne"/>
              </a:rPr>
              <a:t> γύρω από τα δεδομένα εισόδου, τα οποία μπορούν να βοηθήσουν στη διατήρηση πληροφοριών στις άκρες κατά τη διάρκεια </a:t>
            </a:r>
            <a:r>
              <a:rPr lang="el-GR" dirty="0" err="1">
                <a:solidFill>
                  <a:srgbClr val="D1D5DB"/>
                </a:solidFill>
                <a:latin typeface="Söhne"/>
              </a:rPr>
              <a:t>συνελικτικών</a:t>
            </a:r>
            <a:r>
              <a:rPr lang="el-GR" dirty="0">
                <a:solidFill>
                  <a:srgbClr val="D1D5DB"/>
                </a:solidFill>
                <a:latin typeface="Söhne"/>
              </a:rPr>
              <a:t> λειτουργιών</a:t>
            </a:r>
            <a:r>
              <a:rPr lang="en-US" b="0" i="0" dirty="0">
                <a:solidFill>
                  <a:srgbClr val="D1D5DB"/>
                </a:solidFill>
                <a:effectLst/>
                <a:latin typeface="Söhne"/>
              </a:rPr>
              <a:t>.</a:t>
            </a:r>
          </a:p>
          <a:p>
            <a:pPr>
              <a:buFont typeface="+mj-lt"/>
              <a:buAutoNum type="arabicPeriod"/>
            </a:pPr>
            <a:r>
              <a:rPr lang="en-US" b="1" i="0" dirty="0">
                <a:solidFill>
                  <a:schemeClr val="accent6">
                    <a:lumMod val="40000"/>
                    <a:lumOff val="60000"/>
                  </a:schemeClr>
                </a:solidFill>
                <a:effectLst/>
                <a:latin typeface="Söhne"/>
              </a:rPr>
              <a:t>Striding</a:t>
            </a:r>
            <a:r>
              <a:rPr lang="el-GR" b="1" i="0" dirty="0">
                <a:solidFill>
                  <a:schemeClr val="accent6">
                    <a:lumMod val="40000"/>
                    <a:lumOff val="60000"/>
                  </a:schemeClr>
                </a:solidFill>
                <a:effectLst/>
                <a:latin typeface="Söhne"/>
              </a:rPr>
              <a:t> (διασκελισμός)</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αναφέρεται στο μέγεθος βήματος με το οποίο το </a:t>
            </a:r>
            <a:r>
              <a:rPr lang="el-GR" dirty="0" err="1">
                <a:solidFill>
                  <a:srgbClr val="D1D5DB"/>
                </a:solidFill>
                <a:latin typeface="Söhne"/>
              </a:rPr>
              <a:t>συνελικτικό</a:t>
            </a:r>
            <a:r>
              <a:rPr lang="el-GR" dirty="0">
                <a:solidFill>
                  <a:srgbClr val="D1D5DB"/>
                </a:solidFill>
                <a:latin typeface="Söhne"/>
              </a:rPr>
              <a:t> φίλτρο μετακινείται κατά μήκος της εισόδου. Καθορίζει πόσο μετατοπίζεται το φίλτρο σε κάθε βήμα</a:t>
            </a:r>
            <a:r>
              <a:rPr lang="en-US" b="0" i="0" dirty="0">
                <a:solidFill>
                  <a:srgbClr val="D1D5DB"/>
                </a:solidFill>
                <a:effectLst/>
                <a:latin typeface="Söhne"/>
              </a:rPr>
              <a:t>.</a:t>
            </a:r>
            <a:endParaRPr lang="el-GR" b="0" i="0" dirty="0">
              <a:solidFill>
                <a:srgbClr val="D1D5DB"/>
              </a:solidFill>
              <a:effectLst/>
              <a:latin typeface="Söhne"/>
            </a:endParaRPr>
          </a:p>
          <a:p>
            <a:pPr>
              <a:buFont typeface="+mj-lt"/>
              <a:buAutoNum type="arabicPeriod"/>
            </a:pPr>
            <a:r>
              <a:rPr lang="el-GR" b="1" dirty="0">
                <a:solidFill>
                  <a:schemeClr val="accent6">
                    <a:lumMod val="40000"/>
                    <a:lumOff val="60000"/>
                  </a:schemeClr>
                </a:solidFill>
                <a:latin typeface="Söhne"/>
              </a:rPr>
              <a:t>Μεταφορά μάθησης</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Αξιοποίηση προ-εκπαιδευμένων μοντέλων CNN σε μεγάλα σύνολα δεδομένων (π.χ. </a:t>
            </a:r>
            <a:r>
              <a:rPr lang="el-GR" dirty="0" err="1">
                <a:solidFill>
                  <a:srgbClr val="D1D5DB"/>
                </a:solidFill>
                <a:latin typeface="Söhne"/>
              </a:rPr>
              <a:t>ImageNet</a:t>
            </a:r>
            <a:r>
              <a:rPr lang="el-GR" dirty="0">
                <a:solidFill>
                  <a:srgbClr val="D1D5DB"/>
                </a:solidFill>
                <a:latin typeface="Söhne"/>
              </a:rPr>
              <a:t>) για συγκεκριμένες εργασίες, είτε χρησιμοποιώντας το μοντέλο ως εξαγωγή χαρακτηριστικών είτε τελειοποιώντας τα βάρη του</a:t>
            </a:r>
            <a:r>
              <a:rPr lang="en-US" b="0" i="0" dirty="0">
                <a:solidFill>
                  <a:srgbClr val="D1D5DB"/>
                </a:solidFill>
                <a:effectLst/>
                <a:latin typeface="Söhne"/>
              </a:rPr>
              <a:t>.</a:t>
            </a:r>
          </a:p>
          <a:p>
            <a:pPr>
              <a:buFont typeface="+mj-lt"/>
              <a:buAutoNum type="arabicPeriod"/>
            </a:pPr>
            <a:r>
              <a:rPr lang="el-GR" b="1" dirty="0">
                <a:solidFill>
                  <a:schemeClr val="accent6">
                    <a:lumMod val="40000"/>
                    <a:lumOff val="60000"/>
                  </a:schemeClr>
                </a:solidFill>
                <a:latin typeface="Söhne"/>
              </a:rPr>
              <a:t>Επαύξηση δεδομένων</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Τεχνική για την τεχνητή αύξηση του μεγέθους του συνόλου δεδομένων εκπαίδευσης με την εφαρμογή τυχαίων μετασχηματισμών στα δεδομένα εισόδου (π.χ. περιστροφή, αναστροφή) για τη βελτίωση της γενίκευσης του μοντέλου</a:t>
            </a:r>
            <a:r>
              <a:rPr lang="en-US" b="0" i="0" dirty="0">
                <a:solidFill>
                  <a:srgbClr val="D1D5DB"/>
                </a:solidFill>
                <a:effectLst/>
                <a:latin typeface="Söhne"/>
              </a:rPr>
              <a:t>.</a:t>
            </a:r>
          </a:p>
          <a:p>
            <a:endParaRPr lang="el-GR" dirty="0"/>
          </a:p>
        </p:txBody>
      </p:sp>
    </p:spTree>
    <p:extLst>
      <p:ext uri="{BB962C8B-B14F-4D97-AF65-F5344CB8AC3E}">
        <p14:creationId xmlns:p14="http://schemas.microsoft.com/office/powerpoint/2010/main" val="144783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AD1087-F3D0-0E05-4727-9AB79247F25E}"/>
              </a:ext>
            </a:extLst>
          </p:cNvPr>
          <p:cNvSpPr>
            <a:spLocks noGrp="1"/>
          </p:cNvSpPr>
          <p:nvPr>
            <p:ph type="title"/>
          </p:nvPr>
        </p:nvSpPr>
        <p:spPr/>
        <p:txBody>
          <a:bodyPr/>
          <a:lstStyle/>
          <a:p>
            <a:r>
              <a:rPr lang="el-GR" dirty="0"/>
              <a:t>Παράδειγμα Αρχιτεκτονικής</a:t>
            </a:r>
          </a:p>
        </p:txBody>
      </p:sp>
      <p:grpSp>
        <p:nvGrpSpPr>
          <p:cNvPr id="4" name="Shape 85">
            <a:extLst>
              <a:ext uri="{FF2B5EF4-FFF2-40B4-BE49-F238E27FC236}">
                <a16:creationId xmlns:a16="http://schemas.microsoft.com/office/drawing/2014/main" id="{F50CFD4F-8DDF-C33F-6FB9-7C827E04301F}"/>
              </a:ext>
            </a:extLst>
          </p:cNvPr>
          <p:cNvGrpSpPr/>
          <p:nvPr/>
        </p:nvGrpSpPr>
        <p:grpSpPr>
          <a:xfrm>
            <a:off x="3960467" y="2114601"/>
            <a:ext cx="4271065" cy="3351440"/>
            <a:chOff x="2054350" y="1725500"/>
            <a:chExt cx="2220350" cy="1742275"/>
          </a:xfrm>
        </p:grpSpPr>
        <p:sp>
          <p:nvSpPr>
            <p:cNvPr id="5" name="Shape 86">
              <a:extLst>
                <a:ext uri="{FF2B5EF4-FFF2-40B4-BE49-F238E27FC236}">
                  <a16:creationId xmlns:a16="http://schemas.microsoft.com/office/drawing/2014/main" id="{8ED7D292-7F66-5D99-C0B0-171B5B43DC87}"/>
                </a:ext>
              </a:extLst>
            </p:cNvPr>
            <p:cNvSpPr/>
            <p:nvPr/>
          </p:nvSpPr>
          <p:spPr>
            <a:xfrm>
              <a:off x="2054350" y="1725500"/>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 name="Shape 87">
              <a:extLst>
                <a:ext uri="{FF2B5EF4-FFF2-40B4-BE49-F238E27FC236}">
                  <a16:creationId xmlns:a16="http://schemas.microsoft.com/office/drawing/2014/main" id="{5C48C7F5-C799-EC49-C54F-BD2F4AEA0E5C}"/>
                </a:ext>
              </a:extLst>
            </p:cNvPr>
            <p:cNvSpPr/>
            <p:nvPr/>
          </p:nvSpPr>
          <p:spPr>
            <a:xfrm>
              <a:off x="2054350" y="2345700"/>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88">
              <a:extLst>
                <a:ext uri="{FF2B5EF4-FFF2-40B4-BE49-F238E27FC236}">
                  <a16:creationId xmlns:a16="http://schemas.microsoft.com/office/drawing/2014/main" id="{A86D7914-748D-2F14-B81E-8CD27CC50294}"/>
                </a:ext>
              </a:extLst>
            </p:cNvPr>
            <p:cNvSpPr/>
            <p:nvPr/>
          </p:nvSpPr>
          <p:spPr>
            <a:xfrm>
              <a:off x="2054350" y="3015675"/>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 name="Shape 89">
              <a:extLst>
                <a:ext uri="{FF2B5EF4-FFF2-40B4-BE49-F238E27FC236}">
                  <a16:creationId xmlns:a16="http://schemas.microsoft.com/office/drawing/2014/main" id="{A188BF06-414F-011C-DF07-36D6AF4C368E}"/>
                </a:ext>
              </a:extLst>
            </p:cNvPr>
            <p:cNvSpPr/>
            <p:nvPr/>
          </p:nvSpPr>
          <p:spPr>
            <a:xfrm>
              <a:off x="2988625" y="1725500"/>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90">
              <a:extLst>
                <a:ext uri="{FF2B5EF4-FFF2-40B4-BE49-F238E27FC236}">
                  <a16:creationId xmlns:a16="http://schemas.microsoft.com/office/drawing/2014/main" id="{B9F228D6-38C1-E8B6-5D73-F318287EAE66}"/>
                </a:ext>
              </a:extLst>
            </p:cNvPr>
            <p:cNvSpPr/>
            <p:nvPr/>
          </p:nvSpPr>
          <p:spPr>
            <a:xfrm>
              <a:off x="2988625" y="2345700"/>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 name="Shape 91">
              <a:extLst>
                <a:ext uri="{FF2B5EF4-FFF2-40B4-BE49-F238E27FC236}">
                  <a16:creationId xmlns:a16="http://schemas.microsoft.com/office/drawing/2014/main" id="{3CF503AF-61BE-4099-0117-FD84496D73EC}"/>
                </a:ext>
              </a:extLst>
            </p:cNvPr>
            <p:cNvSpPr/>
            <p:nvPr/>
          </p:nvSpPr>
          <p:spPr>
            <a:xfrm>
              <a:off x="2988625" y="3015675"/>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92">
              <a:extLst>
                <a:ext uri="{FF2B5EF4-FFF2-40B4-BE49-F238E27FC236}">
                  <a16:creationId xmlns:a16="http://schemas.microsoft.com/office/drawing/2014/main" id="{C41A2017-655B-1EFA-6E82-AA4B2B73DB97}"/>
                </a:ext>
              </a:extLst>
            </p:cNvPr>
            <p:cNvSpPr/>
            <p:nvPr/>
          </p:nvSpPr>
          <p:spPr>
            <a:xfrm>
              <a:off x="3807000" y="2035600"/>
              <a:ext cx="467700" cy="452100"/>
            </a:xfrm>
            <a:prstGeom prst="ellipse">
              <a:avLst/>
            </a:prstGeom>
            <a:solidFill>
              <a:srgbClr val="8E7CC3"/>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93">
              <a:extLst>
                <a:ext uri="{FF2B5EF4-FFF2-40B4-BE49-F238E27FC236}">
                  <a16:creationId xmlns:a16="http://schemas.microsoft.com/office/drawing/2014/main" id="{C12B7C4C-E35E-7EA6-D861-BBBCEF278D09}"/>
                </a:ext>
              </a:extLst>
            </p:cNvPr>
            <p:cNvSpPr/>
            <p:nvPr/>
          </p:nvSpPr>
          <p:spPr>
            <a:xfrm>
              <a:off x="3807000" y="2655800"/>
              <a:ext cx="467700" cy="452100"/>
            </a:xfrm>
            <a:prstGeom prst="ellipse">
              <a:avLst/>
            </a:prstGeom>
            <a:solidFill>
              <a:srgbClr val="8E7CC3"/>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3" name="Shape 94">
              <a:extLst>
                <a:ext uri="{FF2B5EF4-FFF2-40B4-BE49-F238E27FC236}">
                  <a16:creationId xmlns:a16="http://schemas.microsoft.com/office/drawing/2014/main" id="{B1B5AD49-A0EA-9201-23AF-120ED2079934}"/>
                </a:ext>
              </a:extLst>
            </p:cNvPr>
            <p:cNvCxnSpPr>
              <a:stCxn id="5" idx="6"/>
              <a:endCxn id="9" idx="2"/>
            </p:cNvCxnSpPr>
            <p:nvPr/>
          </p:nvCxnSpPr>
          <p:spPr>
            <a:xfrm>
              <a:off x="2522050" y="1951550"/>
              <a:ext cx="466500" cy="620100"/>
            </a:xfrm>
            <a:prstGeom prst="straightConnector1">
              <a:avLst/>
            </a:prstGeom>
            <a:noFill/>
            <a:ln w="9525" cap="flat" cmpd="sng">
              <a:solidFill>
                <a:srgbClr val="4BA173"/>
              </a:solidFill>
              <a:prstDash val="solid"/>
              <a:round/>
              <a:headEnd type="none" w="lg" len="lg"/>
              <a:tailEnd type="none" w="lg" len="lg"/>
            </a:ln>
          </p:spPr>
        </p:cxnSp>
        <p:cxnSp>
          <p:nvCxnSpPr>
            <p:cNvPr id="14" name="Shape 95">
              <a:extLst>
                <a:ext uri="{FF2B5EF4-FFF2-40B4-BE49-F238E27FC236}">
                  <a16:creationId xmlns:a16="http://schemas.microsoft.com/office/drawing/2014/main" id="{D55DAB0D-898F-B81F-73FD-76EA2DAEC3DF}"/>
                </a:ext>
              </a:extLst>
            </p:cNvPr>
            <p:cNvCxnSpPr>
              <a:stCxn id="6" idx="6"/>
              <a:endCxn id="9" idx="2"/>
            </p:cNvCxnSpPr>
            <p:nvPr/>
          </p:nvCxnSpPr>
          <p:spPr>
            <a:xfrm>
              <a:off x="2522050" y="2571750"/>
              <a:ext cx="466500" cy="0"/>
            </a:xfrm>
            <a:prstGeom prst="straightConnector1">
              <a:avLst/>
            </a:prstGeom>
            <a:noFill/>
            <a:ln w="9525" cap="flat" cmpd="sng">
              <a:solidFill>
                <a:srgbClr val="4BA173"/>
              </a:solidFill>
              <a:prstDash val="solid"/>
              <a:round/>
              <a:headEnd type="none" w="lg" len="lg"/>
              <a:tailEnd type="none" w="lg" len="lg"/>
            </a:ln>
          </p:spPr>
        </p:cxnSp>
        <p:cxnSp>
          <p:nvCxnSpPr>
            <p:cNvPr id="15" name="Shape 96">
              <a:extLst>
                <a:ext uri="{FF2B5EF4-FFF2-40B4-BE49-F238E27FC236}">
                  <a16:creationId xmlns:a16="http://schemas.microsoft.com/office/drawing/2014/main" id="{F9BFE9E4-5C6F-A49D-DFA7-BE83F6073B0A}"/>
                </a:ext>
              </a:extLst>
            </p:cNvPr>
            <p:cNvCxnSpPr>
              <a:stCxn id="7" idx="6"/>
              <a:endCxn id="10" idx="2"/>
            </p:cNvCxnSpPr>
            <p:nvPr/>
          </p:nvCxnSpPr>
          <p:spPr>
            <a:xfrm>
              <a:off x="2522050" y="3241725"/>
              <a:ext cx="466500" cy="0"/>
            </a:xfrm>
            <a:prstGeom prst="straightConnector1">
              <a:avLst/>
            </a:prstGeom>
            <a:noFill/>
            <a:ln w="9525" cap="flat" cmpd="sng">
              <a:solidFill>
                <a:srgbClr val="4BA173"/>
              </a:solidFill>
              <a:prstDash val="solid"/>
              <a:round/>
              <a:headEnd type="none" w="lg" len="lg"/>
              <a:tailEnd type="none" w="lg" len="lg"/>
            </a:ln>
          </p:spPr>
        </p:cxnSp>
        <p:cxnSp>
          <p:nvCxnSpPr>
            <p:cNvPr id="16" name="Shape 97">
              <a:extLst>
                <a:ext uri="{FF2B5EF4-FFF2-40B4-BE49-F238E27FC236}">
                  <a16:creationId xmlns:a16="http://schemas.microsoft.com/office/drawing/2014/main" id="{D7F163D4-5977-AD2E-161C-C6540E5DE2E5}"/>
                </a:ext>
              </a:extLst>
            </p:cNvPr>
            <p:cNvCxnSpPr>
              <a:stCxn id="7" idx="6"/>
              <a:endCxn id="9" idx="2"/>
            </p:cNvCxnSpPr>
            <p:nvPr/>
          </p:nvCxnSpPr>
          <p:spPr>
            <a:xfrm rot="10800000" flipH="1">
              <a:off x="2522050" y="2571825"/>
              <a:ext cx="466500" cy="669900"/>
            </a:xfrm>
            <a:prstGeom prst="straightConnector1">
              <a:avLst/>
            </a:prstGeom>
            <a:noFill/>
            <a:ln w="9525" cap="flat" cmpd="sng">
              <a:solidFill>
                <a:srgbClr val="4BA173"/>
              </a:solidFill>
              <a:prstDash val="solid"/>
              <a:round/>
              <a:headEnd type="none" w="lg" len="lg"/>
              <a:tailEnd type="none" w="lg" len="lg"/>
            </a:ln>
          </p:spPr>
        </p:cxnSp>
        <p:cxnSp>
          <p:nvCxnSpPr>
            <p:cNvPr id="17" name="Shape 98">
              <a:extLst>
                <a:ext uri="{FF2B5EF4-FFF2-40B4-BE49-F238E27FC236}">
                  <a16:creationId xmlns:a16="http://schemas.microsoft.com/office/drawing/2014/main" id="{6F8FFFFF-849B-644C-7907-852F3C3FCB6A}"/>
                </a:ext>
              </a:extLst>
            </p:cNvPr>
            <p:cNvCxnSpPr>
              <a:stCxn id="6" idx="6"/>
              <a:endCxn id="8" idx="2"/>
            </p:cNvCxnSpPr>
            <p:nvPr/>
          </p:nvCxnSpPr>
          <p:spPr>
            <a:xfrm rot="10800000" flipH="1">
              <a:off x="2522050" y="1951650"/>
              <a:ext cx="466500" cy="620100"/>
            </a:xfrm>
            <a:prstGeom prst="straightConnector1">
              <a:avLst/>
            </a:prstGeom>
            <a:noFill/>
            <a:ln w="9525" cap="flat" cmpd="sng">
              <a:solidFill>
                <a:srgbClr val="4BA173"/>
              </a:solidFill>
              <a:prstDash val="solid"/>
              <a:round/>
              <a:headEnd type="none" w="lg" len="lg"/>
              <a:tailEnd type="none" w="lg" len="lg"/>
            </a:ln>
          </p:spPr>
        </p:cxnSp>
        <p:cxnSp>
          <p:nvCxnSpPr>
            <p:cNvPr id="18" name="Shape 99">
              <a:extLst>
                <a:ext uri="{FF2B5EF4-FFF2-40B4-BE49-F238E27FC236}">
                  <a16:creationId xmlns:a16="http://schemas.microsoft.com/office/drawing/2014/main" id="{D04409D6-1858-3404-F21C-DC10F12319EB}"/>
                </a:ext>
              </a:extLst>
            </p:cNvPr>
            <p:cNvCxnSpPr>
              <a:stCxn id="5" idx="6"/>
              <a:endCxn id="10" idx="2"/>
            </p:cNvCxnSpPr>
            <p:nvPr/>
          </p:nvCxnSpPr>
          <p:spPr>
            <a:xfrm>
              <a:off x="2522050" y="1951550"/>
              <a:ext cx="466500" cy="1290300"/>
            </a:xfrm>
            <a:prstGeom prst="straightConnector1">
              <a:avLst/>
            </a:prstGeom>
            <a:noFill/>
            <a:ln w="9525" cap="flat" cmpd="sng">
              <a:solidFill>
                <a:srgbClr val="4BA173"/>
              </a:solidFill>
              <a:prstDash val="solid"/>
              <a:round/>
              <a:headEnd type="none" w="lg" len="lg"/>
              <a:tailEnd type="none" w="lg" len="lg"/>
            </a:ln>
          </p:spPr>
        </p:cxnSp>
        <p:cxnSp>
          <p:nvCxnSpPr>
            <p:cNvPr id="19" name="Shape 100">
              <a:extLst>
                <a:ext uri="{FF2B5EF4-FFF2-40B4-BE49-F238E27FC236}">
                  <a16:creationId xmlns:a16="http://schemas.microsoft.com/office/drawing/2014/main" id="{AFC42232-9693-2D36-33D4-F6352F763E57}"/>
                </a:ext>
              </a:extLst>
            </p:cNvPr>
            <p:cNvCxnSpPr>
              <a:stCxn id="7" idx="6"/>
              <a:endCxn id="8" idx="2"/>
            </p:cNvCxnSpPr>
            <p:nvPr/>
          </p:nvCxnSpPr>
          <p:spPr>
            <a:xfrm rot="10800000" flipH="1">
              <a:off x="2522050" y="1951425"/>
              <a:ext cx="466500" cy="1290300"/>
            </a:xfrm>
            <a:prstGeom prst="straightConnector1">
              <a:avLst/>
            </a:prstGeom>
            <a:noFill/>
            <a:ln w="9525" cap="flat" cmpd="sng">
              <a:solidFill>
                <a:srgbClr val="4BA173"/>
              </a:solidFill>
              <a:prstDash val="solid"/>
              <a:round/>
              <a:headEnd type="none" w="lg" len="lg"/>
              <a:tailEnd type="none" w="lg" len="lg"/>
            </a:ln>
          </p:spPr>
        </p:cxnSp>
        <p:cxnSp>
          <p:nvCxnSpPr>
            <p:cNvPr id="20" name="Shape 101">
              <a:extLst>
                <a:ext uri="{FF2B5EF4-FFF2-40B4-BE49-F238E27FC236}">
                  <a16:creationId xmlns:a16="http://schemas.microsoft.com/office/drawing/2014/main" id="{5B359B8C-6B7F-8E83-81EA-966AFB92E992}"/>
                </a:ext>
              </a:extLst>
            </p:cNvPr>
            <p:cNvCxnSpPr>
              <a:stCxn id="6" idx="6"/>
              <a:endCxn id="10" idx="2"/>
            </p:cNvCxnSpPr>
            <p:nvPr/>
          </p:nvCxnSpPr>
          <p:spPr>
            <a:xfrm>
              <a:off x="2522050" y="2571750"/>
              <a:ext cx="466500" cy="669900"/>
            </a:xfrm>
            <a:prstGeom prst="straightConnector1">
              <a:avLst/>
            </a:prstGeom>
            <a:noFill/>
            <a:ln w="9525" cap="flat" cmpd="sng">
              <a:solidFill>
                <a:srgbClr val="4BA173"/>
              </a:solidFill>
              <a:prstDash val="solid"/>
              <a:round/>
              <a:headEnd type="none" w="lg" len="lg"/>
              <a:tailEnd type="none" w="lg" len="lg"/>
            </a:ln>
          </p:spPr>
        </p:cxnSp>
        <p:cxnSp>
          <p:nvCxnSpPr>
            <p:cNvPr id="21" name="Shape 102">
              <a:extLst>
                <a:ext uri="{FF2B5EF4-FFF2-40B4-BE49-F238E27FC236}">
                  <a16:creationId xmlns:a16="http://schemas.microsoft.com/office/drawing/2014/main" id="{3EDF46F5-E417-A81C-5806-D9BA58CA21F4}"/>
                </a:ext>
              </a:extLst>
            </p:cNvPr>
            <p:cNvCxnSpPr>
              <a:stCxn id="8" idx="6"/>
              <a:endCxn id="12" idx="2"/>
            </p:cNvCxnSpPr>
            <p:nvPr/>
          </p:nvCxnSpPr>
          <p:spPr>
            <a:xfrm>
              <a:off x="3456325" y="1951550"/>
              <a:ext cx="350700" cy="930300"/>
            </a:xfrm>
            <a:prstGeom prst="straightConnector1">
              <a:avLst/>
            </a:prstGeom>
            <a:noFill/>
            <a:ln w="9525" cap="flat" cmpd="sng">
              <a:solidFill>
                <a:srgbClr val="4BA173"/>
              </a:solidFill>
              <a:prstDash val="solid"/>
              <a:round/>
              <a:headEnd type="none" w="lg" len="lg"/>
              <a:tailEnd type="none" w="lg" len="lg"/>
            </a:ln>
          </p:spPr>
        </p:cxnSp>
        <p:cxnSp>
          <p:nvCxnSpPr>
            <p:cNvPr id="22" name="Shape 103">
              <a:extLst>
                <a:ext uri="{FF2B5EF4-FFF2-40B4-BE49-F238E27FC236}">
                  <a16:creationId xmlns:a16="http://schemas.microsoft.com/office/drawing/2014/main" id="{4ADAF0F8-7E72-A986-D3F5-0B9A603756BD}"/>
                </a:ext>
              </a:extLst>
            </p:cNvPr>
            <p:cNvCxnSpPr>
              <a:stCxn id="10" idx="6"/>
              <a:endCxn id="11" idx="2"/>
            </p:cNvCxnSpPr>
            <p:nvPr/>
          </p:nvCxnSpPr>
          <p:spPr>
            <a:xfrm rot="10800000" flipH="1">
              <a:off x="3456325" y="2261625"/>
              <a:ext cx="350700" cy="980100"/>
            </a:xfrm>
            <a:prstGeom prst="straightConnector1">
              <a:avLst/>
            </a:prstGeom>
            <a:noFill/>
            <a:ln w="9525" cap="flat" cmpd="sng">
              <a:solidFill>
                <a:srgbClr val="4BA173"/>
              </a:solidFill>
              <a:prstDash val="solid"/>
              <a:round/>
              <a:headEnd type="none" w="lg" len="lg"/>
              <a:tailEnd type="none" w="lg" len="lg"/>
            </a:ln>
          </p:spPr>
        </p:cxnSp>
        <p:cxnSp>
          <p:nvCxnSpPr>
            <p:cNvPr id="23" name="Shape 104">
              <a:extLst>
                <a:ext uri="{FF2B5EF4-FFF2-40B4-BE49-F238E27FC236}">
                  <a16:creationId xmlns:a16="http://schemas.microsoft.com/office/drawing/2014/main" id="{CAF2FA0F-ECC5-F28D-353E-23DBCB5BC9FE}"/>
                </a:ext>
              </a:extLst>
            </p:cNvPr>
            <p:cNvCxnSpPr>
              <a:stCxn id="9" idx="6"/>
              <a:endCxn id="12" idx="2"/>
            </p:cNvCxnSpPr>
            <p:nvPr/>
          </p:nvCxnSpPr>
          <p:spPr>
            <a:xfrm>
              <a:off x="3456325" y="2571750"/>
              <a:ext cx="350700" cy="309900"/>
            </a:xfrm>
            <a:prstGeom prst="straightConnector1">
              <a:avLst/>
            </a:prstGeom>
            <a:noFill/>
            <a:ln w="9525" cap="flat" cmpd="sng">
              <a:solidFill>
                <a:srgbClr val="4BA173"/>
              </a:solidFill>
              <a:prstDash val="solid"/>
              <a:round/>
              <a:headEnd type="none" w="lg" len="lg"/>
              <a:tailEnd type="none" w="lg" len="lg"/>
            </a:ln>
          </p:spPr>
        </p:cxnSp>
        <p:cxnSp>
          <p:nvCxnSpPr>
            <p:cNvPr id="24" name="Shape 105">
              <a:extLst>
                <a:ext uri="{FF2B5EF4-FFF2-40B4-BE49-F238E27FC236}">
                  <a16:creationId xmlns:a16="http://schemas.microsoft.com/office/drawing/2014/main" id="{DD9BE88D-1EA6-69BF-563E-FF78BBB0E682}"/>
                </a:ext>
              </a:extLst>
            </p:cNvPr>
            <p:cNvCxnSpPr>
              <a:stCxn id="10" idx="6"/>
              <a:endCxn id="12" idx="2"/>
            </p:cNvCxnSpPr>
            <p:nvPr/>
          </p:nvCxnSpPr>
          <p:spPr>
            <a:xfrm rot="10800000" flipH="1">
              <a:off x="3456325" y="2881725"/>
              <a:ext cx="350700" cy="360000"/>
            </a:xfrm>
            <a:prstGeom prst="straightConnector1">
              <a:avLst/>
            </a:prstGeom>
            <a:noFill/>
            <a:ln w="9525" cap="flat" cmpd="sng">
              <a:solidFill>
                <a:srgbClr val="4BA173"/>
              </a:solidFill>
              <a:prstDash val="solid"/>
              <a:round/>
              <a:headEnd type="none" w="lg" len="lg"/>
              <a:tailEnd type="none" w="lg" len="lg"/>
            </a:ln>
          </p:spPr>
        </p:cxnSp>
        <p:cxnSp>
          <p:nvCxnSpPr>
            <p:cNvPr id="25" name="Shape 106">
              <a:extLst>
                <a:ext uri="{FF2B5EF4-FFF2-40B4-BE49-F238E27FC236}">
                  <a16:creationId xmlns:a16="http://schemas.microsoft.com/office/drawing/2014/main" id="{40229275-BC94-E272-6665-D14E4C14AB3F}"/>
                </a:ext>
              </a:extLst>
            </p:cNvPr>
            <p:cNvCxnSpPr>
              <a:stCxn id="9" idx="6"/>
              <a:endCxn id="11" idx="2"/>
            </p:cNvCxnSpPr>
            <p:nvPr/>
          </p:nvCxnSpPr>
          <p:spPr>
            <a:xfrm rot="10800000" flipH="1">
              <a:off x="3456325" y="2261850"/>
              <a:ext cx="350700" cy="309900"/>
            </a:xfrm>
            <a:prstGeom prst="straightConnector1">
              <a:avLst/>
            </a:prstGeom>
            <a:noFill/>
            <a:ln w="9525" cap="flat" cmpd="sng">
              <a:solidFill>
                <a:srgbClr val="4BA173"/>
              </a:solidFill>
              <a:prstDash val="solid"/>
              <a:round/>
              <a:headEnd type="none" w="lg" len="lg"/>
              <a:tailEnd type="none" w="lg" len="lg"/>
            </a:ln>
          </p:spPr>
        </p:cxnSp>
        <p:cxnSp>
          <p:nvCxnSpPr>
            <p:cNvPr id="26" name="Shape 107">
              <a:extLst>
                <a:ext uri="{FF2B5EF4-FFF2-40B4-BE49-F238E27FC236}">
                  <a16:creationId xmlns:a16="http://schemas.microsoft.com/office/drawing/2014/main" id="{492F6194-601C-FEC0-CD20-A8FF295D375F}"/>
                </a:ext>
              </a:extLst>
            </p:cNvPr>
            <p:cNvCxnSpPr>
              <a:stCxn id="8" idx="6"/>
              <a:endCxn id="11" idx="2"/>
            </p:cNvCxnSpPr>
            <p:nvPr/>
          </p:nvCxnSpPr>
          <p:spPr>
            <a:xfrm>
              <a:off x="3456325" y="1951550"/>
              <a:ext cx="350700" cy="309900"/>
            </a:xfrm>
            <a:prstGeom prst="straightConnector1">
              <a:avLst/>
            </a:prstGeom>
            <a:noFill/>
            <a:ln w="9525" cap="flat" cmpd="sng">
              <a:solidFill>
                <a:srgbClr val="4BA173"/>
              </a:solidFill>
              <a:prstDash val="solid"/>
              <a:round/>
              <a:headEnd type="none" w="lg" len="lg"/>
              <a:tailEnd type="none" w="lg" len="lg"/>
            </a:ln>
          </p:spPr>
        </p:cxnSp>
      </p:grpSp>
      <p:sp>
        <p:nvSpPr>
          <p:cNvPr id="27" name="TextBox 26">
            <a:extLst>
              <a:ext uri="{FF2B5EF4-FFF2-40B4-BE49-F238E27FC236}">
                <a16:creationId xmlns:a16="http://schemas.microsoft.com/office/drawing/2014/main" id="{9E9F0639-6D29-0562-F673-184490B39A8A}"/>
              </a:ext>
            </a:extLst>
          </p:cNvPr>
          <p:cNvSpPr txBox="1"/>
          <p:nvPr/>
        </p:nvSpPr>
        <p:spPr>
          <a:xfrm>
            <a:off x="3205316" y="1690688"/>
            <a:ext cx="1946787" cy="369332"/>
          </a:xfrm>
          <a:prstGeom prst="rect">
            <a:avLst/>
          </a:prstGeom>
          <a:noFill/>
        </p:spPr>
        <p:txBody>
          <a:bodyPr wrap="square" rtlCol="0">
            <a:spAutoFit/>
          </a:bodyPr>
          <a:lstStyle/>
          <a:p>
            <a:r>
              <a:rPr lang="el-GR" dirty="0"/>
              <a:t>Επίπεδο εισόδου</a:t>
            </a:r>
          </a:p>
        </p:txBody>
      </p:sp>
      <p:sp>
        <p:nvSpPr>
          <p:cNvPr id="28" name="TextBox 27">
            <a:extLst>
              <a:ext uri="{FF2B5EF4-FFF2-40B4-BE49-F238E27FC236}">
                <a16:creationId xmlns:a16="http://schemas.microsoft.com/office/drawing/2014/main" id="{33549028-6E5E-4119-A3C3-3B5B16544BA6}"/>
              </a:ext>
            </a:extLst>
          </p:cNvPr>
          <p:cNvSpPr txBox="1"/>
          <p:nvPr/>
        </p:nvSpPr>
        <p:spPr>
          <a:xfrm>
            <a:off x="5303029" y="1695144"/>
            <a:ext cx="1946787" cy="369332"/>
          </a:xfrm>
          <a:prstGeom prst="rect">
            <a:avLst/>
          </a:prstGeom>
          <a:noFill/>
        </p:spPr>
        <p:txBody>
          <a:bodyPr wrap="square" rtlCol="0">
            <a:spAutoFit/>
          </a:bodyPr>
          <a:lstStyle/>
          <a:p>
            <a:r>
              <a:rPr lang="el-GR" dirty="0"/>
              <a:t>Κρυφό επίπεδο</a:t>
            </a:r>
          </a:p>
        </p:txBody>
      </p:sp>
      <p:sp>
        <p:nvSpPr>
          <p:cNvPr id="29" name="TextBox 28">
            <a:extLst>
              <a:ext uri="{FF2B5EF4-FFF2-40B4-BE49-F238E27FC236}">
                <a16:creationId xmlns:a16="http://schemas.microsoft.com/office/drawing/2014/main" id="{D7779820-0723-062D-AFCA-1D5EBE6931A0}"/>
              </a:ext>
            </a:extLst>
          </p:cNvPr>
          <p:cNvSpPr txBox="1"/>
          <p:nvPr/>
        </p:nvSpPr>
        <p:spPr>
          <a:xfrm>
            <a:off x="7282557" y="1690688"/>
            <a:ext cx="1946787" cy="369332"/>
          </a:xfrm>
          <a:prstGeom prst="rect">
            <a:avLst/>
          </a:prstGeom>
          <a:noFill/>
        </p:spPr>
        <p:txBody>
          <a:bodyPr wrap="square" rtlCol="0">
            <a:spAutoFit/>
          </a:bodyPr>
          <a:lstStyle/>
          <a:p>
            <a:r>
              <a:rPr lang="el-GR" dirty="0"/>
              <a:t>Επίπεδο εξόδου</a:t>
            </a:r>
          </a:p>
        </p:txBody>
      </p:sp>
      <p:sp>
        <p:nvSpPr>
          <p:cNvPr id="30" name="TextBox 29">
            <a:extLst>
              <a:ext uri="{FF2B5EF4-FFF2-40B4-BE49-F238E27FC236}">
                <a16:creationId xmlns:a16="http://schemas.microsoft.com/office/drawing/2014/main" id="{D453F4F1-610E-D0A7-931F-F606542700BD}"/>
              </a:ext>
            </a:extLst>
          </p:cNvPr>
          <p:cNvSpPr txBox="1"/>
          <p:nvPr/>
        </p:nvSpPr>
        <p:spPr>
          <a:xfrm>
            <a:off x="824231" y="3060088"/>
            <a:ext cx="1946787" cy="923330"/>
          </a:xfrm>
          <a:prstGeom prst="rect">
            <a:avLst/>
          </a:prstGeom>
          <a:noFill/>
        </p:spPr>
        <p:txBody>
          <a:bodyPr wrap="square" rtlCol="0">
            <a:spAutoFit/>
          </a:bodyPr>
          <a:lstStyle/>
          <a:p>
            <a:pPr algn="r"/>
            <a:r>
              <a:rPr lang="el-GR" dirty="0"/>
              <a:t>Νευρώνες ή επεξεργαστικά στοιχεία</a:t>
            </a:r>
          </a:p>
        </p:txBody>
      </p:sp>
      <p:cxnSp>
        <p:nvCxnSpPr>
          <p:cNvPr id="32" name="Ευθύγραμμο βέλος σύνδεσης 31">
            <a:extLst>
              <a:ext uri="{FF2B5EF4-FFF2-40B4-BE49-F238E27FC236}">
                <a16:creationId xmlns:a16="http://schemas.microsoft.com/office/drawing/2014/main" id="{B8F602F6-B984-9895-82BA-34AEB279E0CE}"/>
              </a:ext>
            </a:extLst>
          </p:cNvPr>
          <p:cNvCxnSpPr>
            <a:stCxn id="30" idx="3"/>
          </p:cNvCxnSpPr>
          <p:nvPr/>
        </p:nvCxnSpPr>
        <p:spPr>
          <a:xfrm>
            <a:off x="2771018" y="3521753"/>
            <a:ext cx="1078171" cy="220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D024B07-955B-58E1-A5E9-8A14695AB93D}"/>
              </a:ext>
            </a:extLst>
          </p:cNvPr>
          <p:cNvSpPr txBox="1"/>
          <p:nvPr/>
        </p:nvSpPr>
        <p:spPr>
          <a:xfrm>
            <a:off x="7554809" y="5281375"/>
            <a:ext cx="1946787" cy="369332"/>
          </a:xfrm>
          <a:prstGeom prst="rect">
            <a:avLst/>
          </a:prstGeom>
          <a:noFill/>
        </p:spPr>
        <p:txBody>
          <a:bodyPr wrap="square" rtlCol="0">
            <a:spAutoFit/>
          </a:bodyPr>
          <a:lstStyle/>
          <a:p>
            <a:r>
              <a:rPr lang="el-GR" dirty="0"/>
              <a:t>Συνάψεις</a:t>
            </a:r>
          </a:p>
        </p:txBody>
      </p:sp>
      <p:cxnSp>
        <p:nvCxnSpPr>
          <p:cNvPr id="35" name="Ευθύγραμμο βέλος σύνδεσης 34">
            <a:extLst>
              <a:ext uri="{FF2B5EF4-FFF2-40B4-BE49-F238E27FC236}">
                <a16:creationId xmlns:a16="http://schemas.microsoft.com/office/drawing/2014/main" id="{BE7FA811-FEFD-C5F8-2E42-7E2B8256F704}"/>
              </a:ext>
            </a:extLst>
          </p:cNvPr>
          <p:cNvCxnSpPr>
            <a:stCxn id="33" idx="1"/>
          </p:cNvCxnSpPr>
          <p:nvPr/>
        </p:nvCxnSpPr>
        <p:spPr>
          <a:xfrm flipH="1" flipV="1">
            <a:off x="6994608" y="4684963"/>
            <a:ext cx="560201" cy="781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75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758699-9D30-801B-27CD-4F43B457C9B6}"/>
              </a:ext>
            </a:extLst>
          </p:cNvPr>
          <p:cNvSpPr>
            <a:spLocks noGrp="1"/>
          </p:cNvSpPr>
          <p:nvPr>
            <p:ph type="title"/>
          </p:nvPr>
        </p:nvSpPr>
        <p:spPr/>
        <p:txBody>
          <a:bodyPr>
            <a:normAutofit fontScale="90000"/>
          </a:bodyPr>
          <a:lstStyle/>
          <a:p>
            <a:r>
              <a:rPr lang="el-GR" dirty="0"/>
              <a:t>Παράδειγμα συνάρτησης ενεργοποίησης</a:t>
            </a:r>
          </a:p>
        </p:txBody>
      </p:sp>
      <p:pic>
        <p:nvPicPr>
          <p:cNvPr id="4" name="Shape 124">
            <a:extLst>
              <a:ext uri="{FF2B5EF4-FFF2-40B4-BE49-F238E27FC236}">
                <a16:creationId xmlns:a16="http://schemas.microsoft.com/office/drawing/2014/main" id="{60D74FF1-015D-2FCC-C1FD-D57E3672D397}"/>
              </a:ext>
            </a:extLst>
          </p:cNvPr>
          <p:cNvPicPr preferRelativeResize="0"/>
          <p:nvPr/>
        </p:nvPicPr>
        <p:blipFill>
          <a:blip r:embed="rId2">
            <a:alphaModFix/>
          </a:blip>
          <a:stretch>
            <a:fillRect/>
          </a:stretch>
        </p:blipFill>
        <p:spPr>
          <a:xfrm>
            <a:off x="4355141" y="2744330"/>
            <a:ext cx="4146300" cy="2907974"/>
          </a:xfrm>
          <a:prstGeom prst="rect">
            <a:avLst/>
          </a:prstGeom>
          <a:noFill/>
          <a:ln>
            <a:noFill/>
          </a:ln>
        </p:spPr>
      </p:pic>
      <p:pic>
        <p:nvPicPr>
          <p:cNvPr id="5" name="Shape 125">
            <a:extLst>
              <a:ext uri="{FF2B5EF4-FFF2-40B4-BE49-F238E27FC236}">
                <a16:creationId xmlns:a16="http://schemas.microsoft.com/office/drawing/2014/main" id="{FDAF052B-5991-0AEE-BEE9-2B5869C346C3}"/>
              </a:ext>
            </a:extLst>
          </p:cNvPr>
          <p:cNvPicPr preferRelativeResize="0"/>
          <p:nvPr/>
        </p:nvPicPr>
        <p:blipFill>
          <a:blip r:embed="rId3">
            <a:alphaModFix/>
          </a:blip>
          <a:stretch>
            <a:fillRect/>
          </a:stretch>
        </p:blipFill>
        <p:spPr>
          <a:xfrm>
            <a:off x="2078653" y="3523030"/>
            <a:ext cx="2276475" cy="933450"/>
          </a:xfrm>
          <a:prstGeom prst="rect">
            <a:avLst/>
          </a:prstGeom>
          <a:noFill/>
          <a:ln>
            <a:noFill/>
          </a:ln>
        </p:spPr>
      </p:pic>
      <p:sp>
        <p:nvSpPr>
          <p:cNvPr id="6" name="TextBox 5">
            <a:extLst>
              <a:ext uri="{FF2B5EF4-FFF2-40B4-BE49-F238E27FC236}">
                <a16:creationId xmlns:a16="http://schemas.microsoft.com/office/drawing/2014/main" id="{326435D7-E6C3-FC1A-FC49-683B744CB25B}"/>
              </a:ext>
            </a:extLst>
          </p:cNvPr>
          <p:cNvSpPr txBox="1"/>
          <p:nvPr/>
        </p:nvSpPr>
        <p:spPr>
          <a:xfrm>
            <a:off x="9045677" y="2359742"/>
            <a:ext cx="2517058" cy="646331"/>
          </a:xfrm>
          <a:prstGeom prst="rect">
            <a:avLst/>
          </a:prstGeom>
          <a:noFill/>
        </p:spPr>
        <p:txBody>
          <a:bodyPr wrap="square" rtlCol="0">
            <a:spAutoFit/>
          </a:bodyPr>
          <a:lstStyle/>
          <a:p>
            <a:r>
              <a:rPr lang="el-GR" dirty="0"/>
              <a:t>Ονομάζεται λογιστική σιγμοειδής</a:t>
            </a:r>
          </a:p>
        </p:txBody>
      </p:sp>
    </p:spTree>
    <p:extLst>
      <p:ext uri="{BB962C8B-B14F-4D97-AF65-F5344CB8AC3E}">
        <p14:creationId xmlns:p14="http://schemas.microsoft.com/office/powerpoint/2010/main" val="73796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617665-5102-45B6-47A3-D769B3CC5522}"/>
              </a:ext>
            </a:extLst>
          </p:cNvPr>
          <p:cNvSpPr>
            <a:spLocks noGrp="1"/>
          </p:cNvSpPr>
          <p:nvPr>
            <p:ph type="title"/>
          </p:nvPr>
        </p:nvSpPr>
        <p:spPr/>
        <p:txBody>
          <a:bodyPr/>
          <a:lstStyle/>
          <a:p>
            <a:r>
              <a:rPr lang="el-GR" dirty="0"/>
              <a:t>Παράδειγμα λειτουργίας</a:t>
            </a:r>
          </a:p>
        </p:txBody>
      </p:sp>
      <p:grpSp>
        <p:nvGrpSpPr>
          <p:cNvPr id="4" name="Shape 133">
            <a:extLst>
              <a:ext uri="{FF2B5EF4-FFF2-40B4-BE49-F238E27FC236}">
                <a16:creationId xmlns:a16="http://schemas.microsoft.com/office/drawing/2014/main" id="{DC7FAA5A-3D4D-50D6-6FF4-DE5ED3607DED}"/>
              </a:ext>
            </a:extLst>
          </p:cNvPr>
          <p:cNvGrpSpPr/>
          <p:nvPr/>
        </p:nvGrpSpPr>
        <p:grpSpPr>
          <a:xfrm>
            <a:off x="2497507" y="1866594"/>
            <a:ext cx="4271065" cy="3351440"/>
            <a:chOff x="2054350" y="1725500"/>
            <a:chExt cx="2220350" cy="1742275"/>
          </a:xfrm>
        </p:grpSpPr>
        <p:sp>
          <p:nvSpPr>
            <p:cNvPr id="5" name="Shape 134">
              <a:extLst>
                <a:ext uri="{FF2B5EF4-FFF2-40B4-BE49-F238E27FC236}">
                  <a16:creationId xmlns:a16="http://schemas.microsoft.com/office/drawing/2014/main" id="{62C1D008-C998-9B1F-BB13-FA2E9AF9B526}"/>
                </a:ext>
              </a:extLst>
            </p:cNvPr>
            <p:cNvSpPr/>
            <p:nvPr/>
          </p:nvSpPr>
          <p:spPr>
            <a:xfrm>
              <a:off x="2054350" y="1725500"/>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a:t>0.5</a:t>
              </a:r>
            </a:p>
          </p:txBody>
        </p:sp>
        <p:sp>
          <p:nvSpPr>
            <p:cNvPr id="6" name="Shape 135">
              <a:extLst>
                <a:ext uri="{FF2B5EF4-FFF2-40B4-BE49-F238E27FC236}">
                  <a16:creationId xmlns:a16="http://schemas.microsoft.com/office/drawing/2014/main" id="{C145B471-44C0-97D3-8D3D-B8A1FC89A2F1}"/>
                </a:ext>
              </a:extLst>
            </p:cNvPr>
            <p:cNvSpPr/>
            <p:nvPr/>
          </p:nvSpPr>
          <p:spPr>
            <a:xfrm>
              <a:off x="2054350" y="2345700"/>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a:t>0.9</a:t>
              </a:r>
            </a:p>
          </p:txBody>
        </p:sp>
        <p:sp>
          <p:nvSpPr>
            <p:cNvPr id="7" name="Shape 136">
              <a:extLst>
                <a:ext uri="{FF2B5EF4-FFF2-40B4-BE49-F238E27FC236}">
                  <a16:creationId xmlns:a16="http://schemas.microsoft.com/office/drawing/2014/main" id="{F43F5782-5DD7-C963-3E38-7AF02F340DAA}"/>
                </a:ext>
              </a:extLst>
            </p:cNvPr>
            <p:cNvSpPr/>
            <p:nvPr/>
          </p:nvSpPr>
          <p:spPr>
            <a:xfrm>
              <a:off x="2054350" y="3015675"/>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a:t>-0.3</a:t>
              </a:r>
            </a:p>
          </p:txBody>
        </p:sp>
        <p:sp>
          <p:nvSpPr>
            <p:cNvPr id="8" name="Shape 137">
              <a:extLst>
                <a:ext uri="{FF2B5EF4-FFF2-40B4-BE49-F238E27FC236}">
                  <a16:creationId xmlns:a16="http://schemas.microsoft.com/office/drawing/2014/main" id="{7AF91A1E-13B5-1217-305A-B0C40820175D}"/>
                </a:ext>
              </a:extLst>
            </p:cNvPr>
            <p:cNvSpPr/>
            <p:nvPr/>
          </p:nvSpPr>
          <p:spPr>
            <a:xfrm>
              <a:off x="2988625" y="1725500"/>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a:t>H1</a:t>
              </a:r>
            </a:p>
          </p:txBody>
        </p:sp>
        <p:sp>
          <p:nvSpPr>
            <p:cNvPr id="9" name="Shape 138">
              <a:extLst>
                <a:ext uri="{FF2B5EF4-FFF2-40B4-BE49-F238E27FC236}">
                  <a16:creationId xmlns:a16="http://schemas.microsoft.com/office/drawing/2014/main" id="{4335C7B2-5003-7578-675E-31A99BF9072A}"/>
                </a:ext>
              </a:extLst>
            </p:cNvPr>
            <p:cNvSpPr/>
            <p:nvPr/>
          </p:nvSpPr>
          <p:spPr>
            <a:xfrm>
              <a:off x="2988625" y="2345700"/>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a:t>H2</a:t>
              </a:r>
            </a:p>
          </p:txBody>
        </p:sp>
        <p:sp>
          <p:nvSpPr>
            <p:cNvPr id="10" name="Shape 139">
              <a:extLst>
                <a:ext uri="{FF2B5EF4-FFF2-40B4-BE49-F238E27FC236}">
                  <a16:creationId xmlns:a16="http://schemas.microsoft.com/office/drawing/2014/main" id="{8AD9759B-E3C9-73B3-1EA0-DF01E165DFDD}"/>
                </a:ext>
              </a:extLst>
            </p:cNvPr>
            <p:cNvSpPr/>
            <p:nvPr/>
          </p:nvSpPr>
          <p:spPr>
            <a:xfrm>
              <a:off x="2988625" y="3015675"/>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a:t>H3</a:t>
              </a:r>
            </a:p>
          </p:txBody>
        </p:sp>
        <p:sp>
          <p:nvSpPr>
            <p:cNvPr id="11" name="Shape 140">
              <a:extLst>
                <a:ext uri="{FF2B5EF4-FFF2-40B4-BE49-F238E27FC236}">
                  <a16:creationId xmlns:a16="http://schemas.microsoft.com/office/drawing/2014/main" id="{90FFEE36-1DF7-DB23-DFD4-E465974F3F92}"/>
                </a:ext>
              </a:extLst>
            </p:cNvPr>
            <p:cNvSpPr/>
            <p:nvPr/>
          </p:nvSpPr>
          <p:spPr>
            <a:xfrm>
              <a:off x="3807000" y="2035600"/>
              <a:ext cx="467700" cy="452100"/>
            </a:xfrm>
            <a:prstGeom prst="ellipse">
              <a:avLst/>
            </a:prstGeom>
            <a:solidFill>
              <a:srgbClr val="8E7CC3"/>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a:t>O1</a:t>
              </a:r>
            </a:p>
          </p:txBody>
        </p:sp>
        <p:sp>
          <p:nvSpPr>
            <p:cNvPr id="12" name="Shape 141">
              <a:extLst>
                <a:ext uri="{FF2B5EF4-FFF2-40B4-BE49-F238E27FC236}">
                  <a16:creationId xmlns:a16="http://schemas.microsoft.com/office/drawing/2014/main" id="{FBB7CFAF-EFC1-AFE8-33D5-138B847EB0DA}"/>
                </a:ext>
              </a:extLst>
            </p:cNvPr>
            <p:cNvSpPr/>
            <p:nvPr/>
          </p:nvSpPr>
          <p:spPr>
            <a:xfrm>
              <a:off x="3807000" y="2655800"/>
              <a:ext cx="467700" cy="452100"/>
            </a:xfrm>
            <a:prstGeom prst="ellipse">
              <a:avLst/>
            </a:prstGeom>
            <a:solidFill>
              <a:srgbClr val="8E7CC3"/>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a:t>O2</a:t>
              </a:r>
            </a:p>
          </p:txBody>
        </p:sp>
        <p:cxnSp>
          <p:nvCxnSpPr>
            <p:cNvPr id="13" name="Shape 142">
              <a:extLst>
                <a:ext uri="{FF2B5EF4-FFF2-40B4-BE49-F238E27FC236}">
                  <a16:creationId xmlns:a16="http://schemas.microsoft.com/office/drawing/2014/main" id="{E3663911-316A-5E97-4E59-6F03AF110288}"/>
                </a:ext>
              </a:extLst>
            </p:cNvPr>
            <p:cNvCxnSpPr>
              <a:stCxn id="5" idx="6"/>
              <a:endCxn id="9" idx="2"/>
            </p:cNvCxnSpPr>
            <p:nvPr/>
          </p:nvCxnSpPr>
          <p:spPr>
            <a:xfrm>
              <a:off x="2522050" y="1951550"/>
              <a:ext cx="466500" cy="620100"/>
            </a:xfrm>
            <a:prstGeom prst="straightConnector1">
              <a:avLst/>
            </a:prstGeom>
            <a:noFill/>
            <a:ln w="9525" cap="flat" cmpd="sng">
              <a:solidFill>
                <a:srgbClr val="4BA173"/>
              </a:solidFill>
              <a:prstDash val="solid"/>
              <a:round/>
              <a:headEnd type="none" w="lg" len="lg"/>
              <a:tailEnd type="none" w="lg" len="lg"/>
            </a:ln>
          </p:spPr>
        </p:cxnSp>
        <p:cxnSp>
          <p:nvCxnSpPr>
            <p:cNvPr id="14" name="Shape 143">
              <a:extLst>
                <a:ext uri="{FF2B5EF4-FFF2-40B4-BE49-F238E27FC236}">
                  <a16:creationId xmlns:a16="http://schemas.microsoft.com/office/drawing/2014/main" id="{926AA156-FBA9-0326-5245-5DD2C015918F}"/>
                </a:ext>
              </a:extLst>
            </p:cNvPr>
            <p:cNvCxnSpPr>
              <a:stCxn id="6" idx="6"/>
              <a:endCxn id="9" idx="2"/>
            </p:cNvCxnSpPr>
            <p:nvPr/>
          </p:nvCxnSpPr>
          <p:spPr>
            <a:xfrm>
              <a:off x="2522050" y="2571750"/>
              <a:ext cx="466500" cy="0"/>
            </a:xfrm>
            <a:prstGeom prst="straightConnector1">
              <a:avLst/>
            </a:prstGeom>
            <a:noFill/>
            <a:ln w="9525" cap="flat" cmpd="sng">
              <a:solidFill>
                <a:srgbClr val="4BA173"/>
              </a:solidFill>
              <a:prstDash val="solid"/>
              <a:round/>
              <a:headEnd type="none" w="lg" len="lg"/>
              <a:tailEnd type="none" w="lg" len="lg"/>
            </a:ln>
          </p:spPr>
        </p:cxnSp>
        <p:cxnSp>
          <p:nvCxnSpPr>
            <p:cNvPr id="15" name="Shape 144">
              <a:extLst>
                <a:ext uri="{FF2B5EF4-FFF2-40B4-BE49-F238E27FC236}">
                  <a16:creationId xmlns:a16="http://schemas.microsoft.com/office/drawing/2014/main" id="{2B050276-F9F3-4EC4-9589-590C1B54F7F4}"/>
                </a:ext>
              </a:extLst>
            </p:cNvPr>
            <p:cNvCxnSpPr>
              <a:stCxn id="7" idx="6"/>
              <a:endCxn id="10" idx="2"/>
            </p:cNvCxnSpPr>
            <p:nvPr/>
          </p:nvCxnSpPr>
          <p:spPr>
            <a:xfrm>
              <a:off x="2522050" y="3241725"/>
              <a:ext cx="466500" cy="0"/>
            </a:xfrm>
            <a:prstGeom prst="straightConnector1">
              <a:avLst/>
            </a:prstGeom>
            <a:noFill/>
            <a:ln w="9525" cap="flat" cmpd="sng">
              <a:solidFill>
                <a:srgbClr val="4BA173"/>
              </a:solidFill>
              <a:prstDash val="solid"/>
              <a:round/>
              <a:headEnd type="none" w="lg" len="lg"/>
              <a:tailEnd type="none" w="lg" len="lg"/>
            </a:ln>
          </p:spPr>
        </p:cxnSp>
        <p:cxnSp>
          <p:nvCxnSpPr>
            <p:cNvPr id="16" name="Shape 145">
              <a:extLst>
                <a:ext uri="{FF2B5EF4-FFF2-40B4-BE49-F238E27FC236}">
                  <a16:creationId xmlns:a16="http://schemas.microsoft.com/office/drawing/2014/main" id="{93CB7DB6-95CC-EEB3-B6B2-DA1EECC2B2DC}"/>
                </a:ext>
              </a:extLst>
            </p:cNvPr>
            <p:cNvCxnSpPr>
              <a:stCxn id="7" idx="6"/>
              <a:endCxn id="9" idx="2"/>
            </p:cNvCxnSpPr>
            <p:nvPr/>
          </p:nvCxnSpPr>
          <p:spPr>
            <a:xfrm rot="10800000" flipH="1">
              <a:off x="2522050" y="2571825"/>
              <a:ext cx="466500" cy="669900"/>
            </a:xfrm>
            <a:prstGeom prst="straightConnector1">
              <a:avLst/>
            </a:prstGeom>
            <a:noFill/>
            <a:ln w="9525" cap="flat" cmpd="sng">
              <a:solidFill>
                <a:srgbClr val="4BA173"/>
              </a:solidFill>
              <a:prstDash val="solid"/>
              <a:round/>
              <a:headEnd type="none" w="lg" len="lg"/>
              <a:tailEnd type="none" w="lg" len="lg"/>
            </a:ln>
          </p:spPr>
        </p:cxnSp>
        <p:cxnSp>
          <p:nvCxnSpPr>
            <p:cNvPr id="17" name="Shape 146">
              <a:extLst>
                <a:ext uri="{FF2B5EF4-FFF2-40B4-BE49-F238E27FC236}">
                  <a16:creationId xmlns:a16="http://schemas.microsoft.com/office/drawing/2014/main" id="{E4974AF8-C6AE-9F0D-8221-1F8370215DD2}"/>
                </a:ext>
              </a:extLst>
            </p:cNvPr>
            <p:cNvCxnSpPr>
              <a:stCxn id="6" idx="6"/>
              <a:endCxn id="8" idx="2"/>
            </p:cNvCxnSpPr>
            <p:nvPr/>
          </p:nvCxnSpPr>
          <p:spPr>
            <a:xfrm rot="10800000" flipH="1">
              <a:off x="2522050" y="1951650"/>
              <a:ext cx="466500" cy="620100"/>
            </a:xfrm>
            <a:prstGeom prst="straightConnector1">
              <a:avLst/>
            </a:prstGeom>
            <a:noFill/>
            <a:ln w="9525" cap="flat" cmpd="sng">
              <a:solidFill>
                <a:srgbClr val="4BA173"/>
              </a:solidFill>
              <a:prstDash val="solid"/>
              <a:round/>
              <a:headEnd type="none" w="lg" len="lg"/>
              <a:tailEnd type="none" w="lg" len="lg"/>
            </a:ln>
          </p:spPr>
        </p:cxnSp>
        <p:cxnSp>
          <p:nvCxnSpPr>
            <p:cNvPr id="18" name="Shape 147">
              <a:extLst>
                <a:ext uri="{FF2B5EF4-FFF2-40B4-BE49-F238E27FC236}">
                  <a16:creationId xmlns:a16="http://schemas.microsoft.com/office/drawing/2014/main" id="{6C02EF56-39A2-A355-E753-6A08B0CC2373}"/>
                </a:ext>
              </a:extLst>
            </p:cNvPr>
            <p:cNvCxnSpPr>
              <a:stCxn id="5" idx="6"/>
              <a:endCxn id="10" idx="2"/>
            </p:cNvCxnSpPr>
            <p:nvPr/>
          </p:nvCxnSpPr>
          <p:spPr>
            <a:xfrm>
              <a:off x="2522050" y="1951550"/>
              <a:ext cx="466500" cy="1290300"/>
            </a:xfrm>
            <a:prstGeom prst="straightConnector1">
              <a:avLst/>
            </a:prstGeom>
            <a:noFill/>
            <a:ln w="9525" cap="flat" cmpd="sng">
              <a:solidFill>
                <a:srgbClr val="4BA173"/>
              </a:solidFill>
              <a:prstDash val="solid"/>
              <a:round/>
              <a:headEnd type="none" w="lg" len="lg"/>
              <a:tailEnd type="none" w="lg" len="lg"/>
            </a:ln>
          </p:spPr>
        </p:cxnSp>
        <p:cxnSp>
          <p:nvCxnSpPr>
            <p:cNvPr id="19" name="Shape 148">
              <a:extLst>
                <a:ext uri="{FF2B5EF4-FFF2-40B4-BE49-F238E27FC236}">
                  <a16:creationId xmlns:a16="http://schemas.microsoft.com/office/drawing/2014/main" id="{32C91189-5655-9282-FA79-B47773BA2373}"/>
                </a:ext>
              </a:extLst>
            </p:cNvPr>
            <p:cNvCxnSpPr>
              <a:stCxn id="7" idx="6"/>
              <a:endCxn id="8" idx="2"/>
            </p:cNvCxnSpPr>
            <p:nvPr/>
          </p:nvCxnSpPr>
          <p:spPr>
            <a:xfrm rot="10800000" flipH="1">
              <a:off x="2522050" y="1951425"/>
              <a:ext cx="466500" cy="1290300"/>
            </a:xfrm>
            <a:prstGeom prst="straightConnector1">
              <a:avLst/>
            </a:prstGeom>
            <a:noFill/>
            <a:ln w="9525" cap="flat" cmpd="sng">
              <a:solidFill>
                <a:srgbClr val="4BA173"/>
              </a:solidFill>
              <a:prstDash val="solid"/>
              <a:round/>
              <a:headEnd type="none" w="lg" len="lg"/>
              <a:tailEnd type="none" w="lg" len="lg"/>
            </a:ln>
          </p:spPr>
        </p:cxnSp>
        <p:cxnSp>
          <p:nvCxnSpPr>
            <p:cNvPr id="20" name="Shape 149">
              <a:extLst>
                <a:ext uri="{FF2B5EF4-FFF2-40B4-BE49-F238E27FC236}">
                  <a16:creationId xmlns:a16="http://schemas.microsoft.com/office/drawing/2014/main" id="{342B7F9E-660D-10A2-842C-76EBEC209AF5}"/>
                </a:ext>
              </a:extLst>
            </p:cNvPr>
            <p:cNvCxnSpPr>
              <a:stCxn id="6" idx="6"/>
              <a:endCxn id="10" idx="2"/>
            </p:cNvCxnSpPr>
            <p:nvPr/>
          </p:nvCxnSpPr>
          <p:spPr>
            <a:xfrm>
              <a:off x="2522050" y="2571750"/>
              <a:ext cx="466500" cy="669900"/>
            </a:xfrm>
            <a:prstGeom prst="straightConnector1">
              <a:avLst/>
            </a:prstGeom>
            <a:noFill/>
            <a:ln w="9525" cap="flat" cmpd="sng">
              <a:solidFill>
                <a:srgbClr val="4BA173"/>
              </a:solidFill>
              <a:prstDash val="solid"/>
              <a:round/>
              <a:headEnd type="none" w="lg" len="lg"/>
              <a:tailEnd type="none" w="lg" len="lg"/>
            </a:ln>
          </p:spPr>
        </p:cxnSp>
        <p:cxnSp>
          <p:nvCxnSpPr>
            <p:cNvPr id="21" name="Shape 150">
              <a:extLst>
                <a:ext uri="{FF2B5EF4-FFF2-40B4-BE49-F238E27FC236}">
                  <a16:creationId xmlns:a16="http://schemas.microsoft.com/office/drawing/2014/main" id="{2D210778-C34C-FE1A-C1C1-F02710A142D0}"/>
                </a:ext>
              </a:extLst>
            </p:cNvPr>
            <p:cNvCxnSpPr>
              <a:stCxn id="8" idx="6"/>
              <a:endCxn id="12" idx="2"/>
            </p:cNvCxnSpPr>
            <p:nvPr/>
          </p:nvCxnSpPr>
          <p:spPr>
            <a:xfrm>
              <a:off x="3456325" y="1951550"/>
              <a:ext cx="350700" cy="930300"/>
            </a:xfrm>
            <a:prstGeom prst="straightConnector1">
              <a:avLst/>
            </a:prstGeom>
            <a:noFill/>
            <a:ln w="9525" cap="flat" cmpd="sng">
              <a:solidFill>
                <a:srgbClr val="4BA173"/>
              </a:solidFill>
              <a:prstDash val="solid"/>
              <a:round/>
              <a:headEnd type="none" w="lg" len="lg"/>
              <a:tailEnd type="none" w="lg" len="lg"/>
            </a:ln>
          </p:spPr>
        </p:cxnSp>
        <p:cxnSp>
          <p:nvCxnSpPr>
            <p:cNvPr id="22" name="Shape 151">
              <a:extLst>
                <a:ext uri="{FF2B5EF4-FFF2-40B4-BE49-F238E27FC236}">
                  <a16:creationId xmlns:a16="http://schemas.microsoft.com/office/drawing/2014/main" id="{17D62E5E-EC85-D7E4-5EE1-BED748B9EB3B}"/>
                </a:ext>
              </a:extLst>
            </p:cNvPr>
            <p:cNvCxnSpPr>
              <a:stCxn id="10" idx="6"/>
              <a:endCxn id="11" idx="2"/>
            </p:cNvCxnSpPr>
            <p:nvPr/>
          </p:nvCxnSpPr>
          <p:spPr>
            <a:xfrm rot="10800000" flipH="1">
              <a:off x="3456325" y="2261625"/>
              <a:ext cx="350700" cy="980100"/>
            </a:xfrm>
            <a:prstGeom prst="straightConnector1">
              <a:avLst/>
            </a:prstGeom>
            <a:noFill/>
            <a:ln w="9525" cap="flat" cmpd="sng">
              <a:solidFill>
                <a:srgbClr val="4BA173"/>
              </a:solidFill>
              <a:prstDash val="solid"/>
              <a:round/>
              <a:headEnd type="none" w="lg" len="lg"/>
              <a:tailEnd type="none" w="lg" len="lg"/>
            </a:ln>
          </p:spPr>
        </p:cxnSp>
        <p:cxnSp>
          <p:nvCxnSpPr>
            <p:cNvPr id="23" name="Shape 152">
              <a:extLst>
                <a:ext uri="{FF2B5EF4-FFF2-40B4-BE49-F238E27FC236}">
                  <a16:creationId xmlns:a16="http://schemas.microsoft.com/office/drawing/2014/main" id="{C1538B1A-E6EB-CCED-66CC-FDF20EAAD9E9}"/>
                </a:ext>
              </a:extLst>
            </p:cNvPr>
            <p:cNvCxnSpPr>
              <a:stCxn id="9" idx="6"/>
              <a:endCxn id="12" idx="2"/>
            </p:cNvCxnSpPr>
            <p:nvPr/>
          </p:nvCxnSpPr>
          <p:spPr>
            <a:xfrm>
              <a:off x="3456325" y="2571750"/>
              <a:ext cx="350700" cy="309900"/>
            </a:xfrm>
            <a:prstGeom prst="straightConnector1">
              <a:avLst/>
            </a:prstGeom>
            <a:noFill/>
            <a:ln w="9525" cap="flat" cmpd="sng">
              <a:solidFill>
                <a:srgbClr val="4BA173"/>
              </a:solidFill>
              <a:prstDash val="solid"/>
              <a:round/>
              <a:headEnd type="none" w="lg" len="lg"/>
              <a:tailEnd type="none" w="lg" len="lg"/>
            </a:ln>
          </p:spPr>
        </p:cxnSp>
        <p:cxnSp>
          <p:nvCxnSpPr>
            <p:cNvPr id="24" name="Shape 153">
              <a:extLst>
                <a:ext uri="{FF2B5EF4-FFF2-40B4-BE49-F238E27FC236}">
                  <a16:creationId xmlns:a16="http://schemas.microsoft.com/office/drawing/2014/main" id="{4B9C00DD-6FE1-2BFB-38E1-BDF609438528}"/>
                </a:ext>
              </a:extLst>
            </p:cNvPr>
            <p:cNvCxnSpPr>
              <a:stCxn id="10" idx="6"/>
              <a:endCxn id="12" idx="2"/>
            </p:cNvCxnSpPr>
            <p:nvPr/>
          </p:nvCxnSpPr>
          <p:spPr>
            <a:xfrm rot="10800000" flipH="1">
              <a:off x="3456325" y="2881725"/>
              <a:ext cx="350700" cy="360000"/>
            </a:xfrm>
            <a:prstGeom prst="straightConnector1">
              <a:avLst/>
            </a:prstGeom>
            <a:noFill/>
            <a:ln w="9525" cap="flat" cmpd="sng">
              <a:solidFill>
                <a:srgbClr val="4BA173"/>
              </a:solidFill>
              <a:prstDash val="solid"/>
              <a:round/>
              <a:headEnd type="none" w="lg" len="lg"/>
              <a:tailEnd type="none" w="lg" len="lg"/>
            </a:ln>
          </p:spPr>
        </p:cxnSp>
        <p:cxnSp>
          <p:nvCxnSpPr>
            <p:cNvPr id="25" name="Shape 154">
              <a:extLst>
                <a:ext uri="{FF2B5EF4-FFF2-40B4-BE49-F238E27FC236}">
                  <a16:creationId xmlns:a16="http://schemas.microsoft.com/office/drawing/2014/main" id="{88D0B300-7008-18A1-33B0-24BBCB5FA30F}"/>
                </a:ext>
              </a:extLst>
            </p:cNvPr>
            <p:cNvCxnSpPr>
              <a:stCxn id="9" idx="6"/>
              <a:endCxn id="11" idx="2"/>
            </p:cNvCxnSpPr>
            <p:nvPr/>
          </p:nvCxnSpPr>
          <p:spPr>
            <a:xfrm rot="10800000" flipH="1">
              <a:off x="3456325" y="2261850"/>
              <a:ext cx="350700" cy="309900"/>
            </a:xfrm>
            <a:prstGeom prst="straightConnector1">
              <a:avLst/>
            </a:prstGeom>
            <a:noFill/>
            <a:ln w="9525" cap="flat" cmpd="sng">
              <a:solidFill>
                <a:srgbClr val="4BA173"/>
              </a:solidFill>
              <a:prstDash val="solid"/>
              <a:round/>
              <a:headEnd type="none" w="lg" len="lg"/>
              <a:tailEnd type="none" w="lg" len="lg"/>
            </a:ln>
          </p:spPr>
        </p:cxnSp>
        <p:cxnSp>
          <p:nvCxnSpPr>
            <p:cNvPr id="26" name="Shape 155">
              <a:extLst>
                <a:ext uri="{FF2B5EF4-FFF2-40B4-BE49-F238E27FC236}">
                  <a16:creationId xmlns:a16="http://schemas.microsoft.com/office/drawing/2014/main" id="{137A768C-1619-4146-1F3E-5F12B58D1AD0}"/>
                </a:ext>
              </a:extLst>
            </p:cNvPr>
            <p:cNvCxnSpPr>
              <a:stCxn id="8" idx="6"/>
              <a:endCxn id="11" idx="2"/>
            </p:cNvCxnSpPr>
            <p:nvPr/>
          </p:nvCxnSpPr>
          <p:spPr>
            <a:xfrm>
              <a:off x="3456325" y="1951550"/>
              <a:ext cx="350700" cy="309900"/>
            </a:xfrm>
            <a:prstGeom prst="straightConnector1">
              <a:avLst/>
            </a:prstGeom>
            <a:noFill/>
            <a:ln w="9525" cap="flat" cmpd="sng">
              <a:solidFill>
                <a:srgbClr val="4BA173"/>
              </a:solidFill>
              <a:prstDash val="solid"/>
              <a:round/>
              <a:headEnd type="none" w="lg" len="lg"/>
              <a:tailEnd type="none" w="lg" len="lg"/>
            </a:ln>
          </p:spPr>
        </p:cxnSp>
      </p:grpSp>
      <p:cxnSp>
        <p:nvCxnSpPr>
          <p:cNvPr id="27" name="Shape 156">
            <a:extLst>
              <a:ext uri="{FF2B5EF4-FFF2-40B4-BE49-F238E27FC236}">
                <a16:creationId xmlns:a16="http://schemas.microsoft.com/office/drawing/2014/main" id="{41789D0D-7D74-6B6B-4335-CD31A3735ED7}"/>
              </a:ext>
            </a:extLst>
          </p:cNvPr>
          <p:cNvCxnSpPr>
            <a:stCxn id="5" idx="6"/>
            <a:endCxn id="8" idx="2"/>
          </p:cNvCxnSpPr>
          <p:nvPr/>
        </p:nvCxnSpPr>
        <p:spPr>
          <a:xfrm>
            <a:off x="3397175" y="2301424"/>
            <a:ext cx="897503" cy="0"/>
          </a:xfrm>
          <a:prstGeom prst="straightConnector1">
            <a:avLst/>
          </a:prstGeom>
          <a:noFill/>
          <a:ln w="9525" cap="flat" cmpd="sng">
            <a:solidFill>
              <a:srgbClr val="4BA173"/>
            </a:solidFill>
            <a:prstDash val="solid"/>
            <a:round/>
            <a:headEnd type="none" w="lg" len="lg"/>
            <a:tailEnd type="none" w="lg" len="lg"/>
          </a:ln>
        </p:spPr>
      </p:cxnSp>
      <p:sp>
        <p:nvSpPr>
          <p:cNvPr id="28" name="Shape 157">
            <a:extLst>
              <a:ext uri="{FF2B5EF4-FFF2-40B4-BE49-F238E27FC236}">
                <a16:creationId xmlns:a16="http://schemas.microsoft.com/office/drawing/2014/main" id="{7351FCAB-D4E5-DFF3-A123-C2AFE1CE9813}"/>
              </a:ext>
            </a:extLst>
          </p:cNvPr>
          <p:cNvSpPr txBox="1"/>
          <p:nvPr/>
        </p:nvSpPr>
        <p:spPr>
          <a:xfrm>
            <a:off x="7367517" y="2197527"/>
            <a:ext cx="3497128" cy="1569000"/>
          </a:xfrm>
          <a:prstGeom prst="rect">
            <a:avLst/>
          </a:prstGeom>
          <a:noFill/>
          <a:ln>
            <a:noFill/>
          </a:ln>
        </p:spPr>
        <p:txBody>
          <a:bodyPr lIns="91425" tIns="91425" rIns="91425" bIns="91425" anchor="t" anchorCtr="0">
            <a:noAutofit/>
          </a:bodyPr>
          <a:lstStyle/>
          <a:p>
            <a:pPr lvl="0">
              <a:spcBef>
                <a:spcPts val="0"/>
              </a:spcBef>
              <a:buNone/>
            </a:pPr>
            <a:r>
              <a:rPr lang="en-US" dirty="0"/>
              <a:t>H1 </a:t>
            </a:r>
            <a:r>
              <a:rPr lang="el-GR" dirty="0"/>
              <a:t>βάρη</a:t>
            </a:r>
            <a:r>
              <a:rPr lang="en-US" dirty="0"/>
              <a:t> = (1.0, -2.0, 2.0)</a:t>
            </a:r>
          </a:p>
          <a:p>
            <a:pPr lvl="0">
              <a:spcBef>
                <a:spcPts val="0"/>
              </a:spcBef>
              <a:buNone/>
            </a:pPr>
            <a:r>
              <a:rPr lang="en-US" dirty="0"/>
              <a:t>H2 </a:t>
            </a:r>
            <a:r>
              <a:rPr lang="el-GR" dirty="0"/>
              <a:t>βάρη</a:t>
            </a:r>
            <a:r>
              <a:rPr lang="en-US" dirty="0"/>
              <a:t> = (2.0, 1.0, -4.0)</a:t>
            </a:r>
          </a:p>
          <a:p>
            <a:pPr lvl="0">
              <a:spcBef>
                <a:spcPts val="0"/>
              </a:spcBef>
              <a:buNone/>
            </a:pPr>
            <a:r>
              <a:rPr lang="en-US" dirty="0"/>
              <a:t>H3 </a:t>
            </a:r>
            <a:r>
              <a:rPr lang="el-GR" dirty="0"/>
              <a:t>βάρη </a:t>
            </a:r>
            <a:r>
              <a:rPr lang="en-US" dirty="0"/>
              <a:t>= (1.0, -1.0, 0.0)</a:t>
            </a:r>
          </a:p>
          <a:p>
            <a:pPr lvl="0">
              <a:spcBef>
                <a:spcPts val="0"/>
              </a:spcBef>
              <a:buNone/>
            </a:pPr>
            <a:endParaRPr dirty="0"/>
          </a:p>
          <a:p>
            <a:pPr lvl="0">
              <a:spcBef>
                <a:spcPts val="0"/>
              </a:spcBef>
              <a:buNone/>
            </a:pPr>
            <a:r>
              <a:rPr lang="en-US" dirty="0"/>
              <a:t>O1 </a:t>
            </a:r>
            <a:r>
              <a:rPr lang="el-GR" dirty="0"/>
              <a:t>βάρη</a:t>
            </a:r>
            <a:r>
              <a:rPr lang="en-US" dirty="0"/>
              <a:t> = (-3.0, 1.0, -3.0)</a:t>
            </a:r>
          </a:p>
          <a:p>
            <a:pPr lvl="0">
              <a:spcBef>
                <a:spcPts val="0"/>
              </a:spcBef>
              <a:buNone/>
            </a:pPr>
            <a:r>
              <a:rPr lang="en-US" dirty="0"/>
              <a:t>O2 </a:t>
            </a:r>
            <a:r>
              <a:rPr lang="el-GR" dirty="0"/>
              <a:t>βάρη</a:t>
            </a:r>
            <a:r>
              <a:rPr lang="en-US" dirty="0"/>
              <a:t> = (0.0, 1.0, 2.0)</a:t>
            </a:r>
          </a:p>
        </p:txBody>
      </p:sp>
    </p:spTree>
    <p:extLst>
      <p:ext uri="{BB962C8B-B14F-4D97-AF65-F5344CB8AC3E}">
        <p14:creationId xmlns:p14="http://schemas.microsoft.com/office/powerpoint/2010/main" val="214660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21B67E-F2B0-DD94-8A13-A61D6C68903C}"/>
              </a:ext>
            </a:extLst>
          </p:cNvPr>
          <p:cNvSpPr>
            <a:spLocks noGrp="1"/>
          </p:cNvSpPr>
          <p:nvPr>
            <p:ph type="title"/>
          </p:nvPr>
        </p:nvSpPr>
        <p:spPr/>
        <p:txBody>
          <a:bodyPr/>
          <a:lstStyle/>
          <a:p>
            <a:r>
              <a:rPr lang="el-GR" dirty="0"/>
              <a:t>Παράδειγμα λειτουργίας</a:t>
            </a:r>
          </a:p>
        </p:txBody>
      </p:sp>
      <p:grpSp>
        <p:nvGrpSpPr>
          <p:cNvPr id="4" name="Shape 165">
            <a:extLst>
              <a:ext uri="{FF2B5EF4-FFF2-40B4-BE49-F238E27FC236}">
                <a16:creationId xmlns:a16="http://schemas.microsoft.com/office/drawing/2014/main" id="{96D52B78-EDD4-EE99-047E-6E3D0F5A1F24}"/>
              </a:ext>
            </a:extLst>
          </p:cNvPr>
          <p:cNvGrpSpPr/>
          <p:nvPr/>
        </p:nvGrpSpPr>
        <p:grpSpPr>
          <a:xfrm>
            <a:off x="2497507" y="1886697"/>
            <a:ext cx="4271065" cy="3351440"/>
            <a:chOff x="373740" y="1755072"/>
            <a:chExt cx="4271065" cy="3351440"/>
          </a:xfrm>
        </p:grpSpPr>
        <p:grpSp>
          <p:nvGrpSpPr>
            <p:cNvPr id="5" name="Shape 166">
              <a:extLst>
                <a:ext uri="{FF2B5EF4-FFF2-40B4-BE49-F238E27FC236}">
                  <a16:creationId xmlns:a16="http://schemas.microsoft.com/office/drawing/2014/main" id="{60C314D0-6D28-C92C-5EB3-DC5511346D22}"/>
                </a:ext>
              </a:extLst>
            </p:cNvPr>
            <p:cNvGrpSpPr/>
            <p:nvPr/>
          </p:nvGrpSpPr>
          <p:grpSpPr>
            <a:xfrm>
              <a:off x="373740" y="1755072"/>
              <a:ext cx="4271065" cy="3351440"/>
              <a:chOff x="2054350" y="1725500"/>
              <a:chExt cx="2220350" cy="1742275"/>
            </a:xfrm>
          </p:grpSpPr>
          <p:sp>
            <p:nvSpPr>
              <p:cNvPr id="7" name="Shape 167">
                <a:extLst>
                  <a:ext uri="{FF2B5EF4-FFF2-40B4-BE49-F238E27FC236}">
                    <a16:creationId xmlns:a16="http://schemas.microsoft.com/office/drawing/2014/main" id="{718F432C-E3AA-CECB-E882-665E40254EF3}"/>
                  </a:ext>
                </a:extLst>
              </p:cNvPr>
              <p:cNvSpPr/>
              <p:nvPr/>
            </p:nvSpPr>
            <p:spPr>
              <a:xfrm>
                <a:off x="2054350" y="1725500"/>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0.5</a:t>
                </a:r>
              </a:p>
            </p:txBody>
          </p:sp>
          <p:sp>
            <p:nvSpPr>
              <p:cNvPr id="8" name="Shape 168">
                <a:extLst>
                  <a:ext uri="{FF2B5EF4-FFF2-40B4-BE49-F238E27FC236}">
                    <a16:creationId xmlns:a16="http://schemas.microsoft.com/office/drawing/2014/main" id="{EBBA1E2F-75D8-E622-9995-9CC7BF318DC0}"/>
                  </a:ext>
                </a:extLst>
              </p:cNvPr>
              <p:cNvSpPr/>
              <p:nvPr/>
            </p:nvSpPr>
            <p:spPr>
              <a:xfrm>
                <a:off x="2054350" y="2345700"/>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0.9</a:t>
                </a:r>
              </a:p>
            </p:txBody>
          </p:sp>
          <p:sp>
            <p:nvSpPr>
              <p:cNvPr id="9" name="Shape 169">
                <a:extLst>
                  <a:ext uri="{FF2B5EF4-FFF2-40B4-BE49-F238E27FC236}">
                    <a16:creationId xmlns:a16="http://schemas.microsoft.com/office/drawing/2014/main" id="{DD0C7F4B-4958-0F7A-C257-4BEB8AF527E8}"/>
                  </a:ext>
                </a:extLst>
              </p:cNvPr>
              <p:cNvSpPr/>
              <p:nvPr/>
            </p:nvSpPr>
            <p:spPr>
              <a:xfrm>
                <a:off x="2054350" y="3015675"/>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-0.3</a:t>
                </a:r>
              </a:p>
            </p:txBody>
          </p:sp>
          <p:sp>
            <p:nvSpPr>
              <p:cNvPr id="10" name="Shape 170">
                <a:extLst>
                  <a:ext uri="{FF2B5EF4-FFF2-40B4-BE49-F238E27FC236}">
                    <a16:creationId xmlns:a16="http://schemas.microsoft.com/office/drawing/2014/main" id="{D27E63CC-45EC-21AF-00DB-AEF4A729753B}"/>
                  </a:ext>
                </a:extLst>
              </p:cNvPr>
              <p:cNvSpPr/>
              <p:nvPr/>
            </p:nvSpPr>
            <p:spPr>
              <a:xfrm>
                <a:off x="2988625" y="1725500"/>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.13</a:t>
                </a:r>
              </a:p>
            </p:txBody>
          </p:sp>
          <p:sp>
            <p:nvSpPr>
              <p:cNvPr id="11" name="Shape 171">
                <a:extLst>
                  <a:ext uri="{FF2B5EF4-FFF2-40B4-BE49-F238E27FC236}">
                    <a16:creationId xmlns:a16="http://schemas.microsoft.com/office/drawing/2014/main" id="{1101463A-82B8-8205-6480-E9F0A7D252C2}"/>
                  </a:ext>
                </a:extLst>
              </p:cNvPr>
              <p:cNvSpPr/>
              <p:nvPr/>
            </p:nvSpPr>
            <p:spPr>
              <a:xfrm>
                <a:off x="2988625" y="2345700"/>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.96</a:t>
                </a:r>
              </a:p>
            </p:txBody>
          </p:sp>
          <p:sp>
            <p:nvSpPr>
              <p:cNvPr id="12" name="Shape 172">
                <a:extLst>
                  <a:ext uri="{FF2B5EF4-FFF2-40B4-BE49-F238E27FC236}">
                    <a16:creationId xmlns:a16="http://schemas.microsoft.com/office/drawing/2014/main" id="{51CFA3CB-8E80-D81E-7217-28A0C73A082B}"/>
                  </a:ext>
                </a:extLst>
              </p:cNvPr>
              <p:cNvSpPr/>
              <p:nvPr/>
            </p:nvSpPr>
            <p:spPr>
              <a:xfrm>
                <a:off x="2988625" y="3015675"/>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.40</a:t>
                </a:r>
              </a:p>
            </p:txBody>
          </p:sp>
          <p:sp>
            <p:nvSpPr>
              <p:cNvPr id="13" name="Shape 173">
                <a:extLst>
                  <a:ext uri="{FF2B5EF4-FFF2-40B4-BE49-F238E27FC236}">
                    <a16:creationId xmlns:a16="http://schemas.microsoft.com/office/drawing/2014/main" id="{563FF2EC-9018-5DF6-B4EC-A6D4BE1195B9}"/>
                  </a:ext>
                </a:extLst>
              </p:cNvPr>
              <p:cNvSpPr/>
              <p:nvPr/>
            </p:nvSpPr>
            <p:spPr>
              <a:xfrm>
                <a:off x="3807000" y="2035600"/>
                <a:ext cx="467700" cy="452100"/>
              </a:xfrm>
              <a:prstGeom prst="ellipse">
                <a:avLst/>
              </a:prstGeom>
              <a:solidFill>
                <a:srgbClr val="8E7CC3"/>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O1</a:t>
                </a:r>
              </a:p>
            </p:txBody>
          </p:sp>
          <p:sp>
            <p:nvSpPr>
              <p:cNvPr id="14" name="Shape 174">
                <a:extLst>
                  <a:ext uri="{FF2B5EF4-FFF2-40B4-BE49-F238E27FC236}">
                    <a16:creationId xmlns:a16="http://schemas.microsoft.com/office/drawing/2014/main" id="{F8760ABE-DB8B-9F87-EAC8-0A387BA1AF51}"/>
                  </a:ext>
                </a:extLst>
              </p:cNvPr>
              <p:cNvSpPr/>
              <p:nvPr/>
            </p:nvSpPr>
            <p:spPr>
              <a:xfrm>
                <a:off x="3807000" y="2655800"/>
                <a:ext cx="467700" cy="452100"/>
              </a:xfrm>
              <a:prstGeom prst="ellipse">
                <a:avLst/>
              </a:prstGeom>
              <a:solidFill>
                <a:srgbClr val="8E7CC3"/>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O2</a:t>
                </a:r>
              </a:p>
            </p:txBody>
          </p:sp>
          <p:cxnSp>
            <p:nvCxnSpPr>
              <p:cNvPr id="15" name="Shape 175">
                <a:extLst>
                  <a:ext uri="{FF2B5EF4-FFF2-40B4-BE49-F238E27FC236}">
                    <a16:creationId xmlns:a16="http://schemas.microsoft.com/office/drawing/2014/main" id="{1187C178-E722-9C5F-3F45-0FC1FEDD8175}"/>
                  </a:ext>
                </a:extLst>
              </p:cNvPr>
              <p:cNvCxnSpPr>
                <a:stCxn id="7" idx="6"/>
                <a:endCxn id="11" idx="2"/>
              </p:cNvCxnSpPr>
              <p:nvPr/>
            </p:nvCxnSpPr>
            <p:spPr>
              <a:xfrm>
                <a:off x="2522050" y="1951550"/>
                <a:ext cx="466500" cy="620100"/>
              </a:xfrm>
              <a:prstGeom prst="straightConnector1">
                <a:avLst/>
              </a:prstGeom>
              <a:noFill/>
              <a:ln w="9525" cap="flat" cmpd="sng">
                <a:solidFill>
                  <a:srgbClr val="4BA173"/>
                </a:solidFill>
                <a:prstDash val="solid"/>
                <a:round/>
                <a:headEnd type="none" w="lg" len="lg"/>
                <a:tailEnd type="none" w="lg" len="lg"/>
              </a:ln>
            </p:spPr>
          </p:cxnSp>
          <p:cxnSp>
            <p:nvCxnSpPr>
              <p:cNvPr id="16" name="Shape 176">
                <a:extLst>
                  <a:ext uri="{FF2B5EF4-FFF2-40B4-BE49-F238E27FC236}">
                    <a16:creationId xmlns:a16="http://schemas.microsoft.com/office/drawing/2014/main" id="{7DA7E1B4-52C2-2EC8-53A4-4D6641462E89}"/>
                  </a:ext>
                </a:extLst>
              </p:cNvPr>
              <p:cNvCxnSpPr>
                <a:stCxn id="8" idx="6"/>
                <a:endCxn id="11" idx="2"/>
              </p:cNvCxnSpPr>
              <p:nvPr/>
            </p:nvCxnSpPr>
            <p:spPr>
              <a:xfrm>
                <a:off x="2522050" y="2571750"/>
                <a:ext cx="466500" cy="0"/>
              </a:xfrm>
              <a:prstGeom prst="straightConnector1">
                <a:avLst/>
              </a:prstGeom>
              <a:noFill/>
              <a:ln w="9525" cap="flat" cmpd="sng">
                <a:solidFill>
                  <a:srgbClr val="4BA173"/>
                </a:solidFill>
                <a:prstDash val="solid"/>
                <a:round/>
                <a:headEnd type="none" w="lg" len="lg"/>
                <a:tailEnd type="none" w="lg" len="lg"/>
              </a:ln>
            </p:spPr>
          </p:cxnSp>
          <p:cxnSp>
            <p:nvCxnSpPr>
              <p:cNvPr id="17" name="Shape 177">
                <a:extLst>
                  <a:ext uri="{FF2B5EF4-FFF2-40B4-BE49-F238E27FC236}">
                    <a16:creationId xmlns:a16="http://schemas.microsoft.com/office/drawing/2014/main" id="{93B66BC4-86C6-78BC-D50B-E14EF848D5C5}"/>
                  </a:ext>
                </a:extLst>
              </p:cNvPr>
              <p:cNvCxnSpPr>
                <a:stCxn id="9" idx="6"/>
                <a:endCxn id="12" idx="2"/>
              </p:cNvCxnSpPr>
              <p:nvPr/>
            </p:nvCxnSpPr>
            <p:spPr>
              <a:xfrm>
                <a:off x="2522050" y="3241725"/>
                <a:ext cx="466500" cy="0"/>
              </a:xfrm>
              <a:prstGeom prst="straightConnector1">
                <a:avLst/>
              </a:prstGeom>
              <a:noFill/>
              <a:ln w="9525" cap="flat" cmpd="sng">
                <a:solidFill>
                  <a:srgbClr val="4BA173"/>
                </a:solidFill>
                <a:prstDash val="solid"/>
                <a:round/>
                <a:headEnd type="none" w="lg" len="lg"/>
                <a:tailEnd type="none" w="lg" len="lg"/>
              </a:ln>
            </p:spPr>
          </p:cxnSp>
          <p:cxnSp>
            <p:nvCxnSpPr>
              <p:cNvPr id="18" name="Shape 178">
                <a:extLst>
                  <a:ext uri="{FF2B5EF4-FFF2-40B4-BE49-F238E27FC236}">
                    <a16:creationId xmlns:a16="http://schemas.microsoft.com/office/drawing/2014/main" id="{C42AA06D-DE3F-58F3-B045-ECB1FA4897F1}"/>
                  </a:ext>
                </a:extLst>
              </p:cNvPr>
              <p:cNvCxnSpPr>
                <a:stCxn id="9" idx="6"/>
                <a:endCxn id="11" idx="2"/>
              </p:cNvCxnSpPr>
              <p:nvPr/>
            </p:nvCxnSpPr>
            <p:spPr>
              <a:xfrm rot="10800000" flipH="1">
                <a:off x="2522050" y="2571825"/>
                <a:ext cx="466500" cy="669900"/>
              </a:xfrm>
              <a:prstGeom prst="straightConnector1">
                <a:avLst/>
              </a:prstGeom>
              <a:noFill/>
              <a:ln w="9525" cap="flat" cmpd="sng">
                <a:solidFill>
                  <a:srgbClr val="4BA173"/>
                </a:solidFill>
                <a:prstDash val="solid"/>
                <a:round/>
                <a:headEnd type="none" w="lg" len="lg"/>
                <a:tailEnd type="none" w="lg" len="lg"/>
              </a:ln>
            </p:spPr>
          </p:cxnSp>
          <p:cxnSp>
            <p:nvCxnSpPr>
              <p:cNvPr id="19" name="Shape 179">
                <a:extLst>
                  <a:ext uri="{FF2B5EF4-FFF2-40B4-BE49-F238E27FC236}">
                    <a16:creationId xmlns:a16="http://schemas.microsoft.com/office/drawing/2014/main" id="{8F1478BE-8977-0D3F-5D5A-017E67D6EDFD}"/>
                  </a:ext>
                </a:extLst>
              </p:cNvPr>
              <p:cNvCxnSpPr>
                <a:stCxn id="8" idx="6"/>
                <a:endCxn id="10" idx="2"/>
              </p:cNvCxnSpPr>
              <p:nvPr/>
            </p:nvCxnSpPr>
            <p:spPr>
              <a:xfrm rot="10800000" flipH="1">
                <a:off x="2522050" y="1951650"/>
                <a:ext cx="466500" cy="620100"/>
              </a:xfrm>
              <a:prstGeom prst="straightConnector1">
                <a:avLst/>
              </a:prstGeom>
              <a:noFill/>
              <a:ln w="9525" cap="flat" cmpd="sng">
                <a:solidFill>
                  <a:srgbClr val="4BA173"/>
                </a:solidFill>
                <a:prstDash val="solid"/>
                <a:round/>
                <a:headEnd type="none" w="lg" len="lg"/>
                <a:tailEnd type="none" w="lg" len="lg"/>
              </a:ln>
            </p:spPr>
          </p:cxnSp>
          <p:cxnSp>
            <p:nvCxnSpPr>
              <p:cNvPr id="20" name="Shape 180">
                <a:extLst>
                  <a:ext uri="{FF2B5EF4-FFF2-40B4-BE49-F238E27FC236}">
                    <a16:creationId xmlns:a16="http://schemas.microsoft.com/office/drawing/2014/main" id="{7E01AED5-3940-85D8-5CB4-65A7B00EF61E}"/>
                  </a:ext>
                </a:extLst>
              </p:cNvPr>
              <p:cNvCxnSpPr>
                <a:stCxn id="7" idx="6"/>
                <a:endCxn id="12" idx="2"/>
              </p:cNvCxnSpPr>
              <p:nvPr/>
            </p:nvCxnSpPr>
            <p:spPr>
              <a:xfrm>
                <a:off x="2522050" y="1951550"/>
                <a:ext cx="466500" cy="1290300"/>
              </a:xfrm>
              <a:prstGeom prst="straightConnector1">
                <a:avLst/>
              </a:prstGeom>
              <a:noFill/>
              <a:ln w="9525" cap="flat" cmpd="sng">
                <a:solidFill>
                  <a:srgbClr val="4BA173"/>
                </a:solidFill>
                <a:prstDash val="solid"/>
                <a:round/>
                <a:headEnd type="none" w="lg" len="lg"/>
                <a:tailEnd type="none" w="lg" len="lg"/>
              </a:ln>
            </p:spPr>
          </p:cxnSp>
          <p:cxnSp>
            <p:nvCxnSpPr>
              <p:cNvPr id="21" name="Shape 181">
                <a:extLst>
                  <a:ext uri="{FF2B5EF4-FFF2-40B4-BE49-F238E27FC236}">
                    <a16:creationId xmlns:a16="http://schemas.microsoft.com/office/drawing/2014/main" id="{CB4EED6B-DD14-A522-E0F3-1716D1AF663B}"/>
                  </a:ext>
                </a:extLst>
              </p:cNvPr>
              <p:cNvCxnSpPr>
                <a:stCxn id="9" idx="6"/>
                <a:endCxn id="10" idx="2"/>
              </p:cNvCxnSpPr>
              <p:nvPr/>
            </p:nvCxnSpPr>
            <p:spPr>
              <a:xfrm rot="10800000" flipH="1">
                <a:off x="2522050" y="1951425"/>
                <a:ext cx="466500" cy="1290300"/>
              </a:xfrm>
              <a:prstGeom prst="straightConnector1">
                <a:avLst/>
              </a:prstGeom>
              <a:noFill/>
              <a:ln w="9525" cap="flat" cmpd="sng">
                <a:solidFill>
                  <a:srgbClr val="4BA173"/>
                </a:solidFill>
                <a:prstDash val="solid"/>
                <a:round/>
                <a:headEnd type="none" w="lg" len="lg"/>
                <a:tailEnd type="none" w="lg" len="lg"/>
              </a:ln>
            </p:spPr>
          </p:cxnSp>
          <p:cxnSp>
            <p:nvCxnSpPr>
              <p:cNvPr id="22" name="Shape 182">
                <a:extLst>
                  <a:ext uri="{FF2B5EF4-FFF2-40B4-BE49-F238E27FC236}">
                    <a16:creationId xmlns:a16="http://schemas.microsoft.com/office/drawing/2014/main" id="{03C79C99-117C-B10D-9E7B-148DA9A94FD2}"/>
                  </a:ext>
                </a:extLst>
              </p:cNvPr>
              <p:cNvCxnSpPr>
                <a:stCxn id="8" idx="6"/>
                <a:endCxn id="12" idx="2"/>
              </p:cNvCxnSpPr>
              <p:nvPr/>
            </p:nvCxnSpPr>
            <p:spPr>
              <a:xfrm>
                <a:off x="2522050" y="2571750"/>
                <a:ext cx="466500" cy="669900"/>
              </a:xfrm>
              <a:prstGeom prst="straightConnector1">
                <a:avLst/>
              </a:prstGeom>
              <a:noFill/>
              <a:ln w="9525" cap="flat" cmpd="sng">
                <a:solidFill>
                  <a:srgbClr val="4BA173"/>
                </a:solidFill>
                <a:prstDash val="solid"/>
                <a:round/>
                <a:headEnd type="none" w="lg" len="lg"/>
                <a:tailEnd type="none" w="lg" len="lg"/>
              </a:ln>
            </p:spPr>
          </p:cxnSp>
          <p:cxnSp>
            <p:nvCxnSpPr>
              <p:cNvPr id="23" name="Shape 183">
                <a:extLst>
                  <a:ext uri="{FF2B5EF4-FFF2-40B4-BE49-F238E27FC236}">
                    <a16:creationId xmlns:a16="http://schemas.microsoft.com/office/drawing/2014/main" id="{82679833-F133-2702-4D0F-E77364D5D75A}"/>
                  </a:ext>
                </a:extLst>
              </p:cNvPr>
              <p:cNvCxnSpPr>
                <a:stCxn id="10" idx="6"/>
                <a:endCxn id="14" idx="2"/>
              </p:cNvCxnSpPr>
              <p:nvPr/>
            </p:nvCxnSpPr>
            <p:spPr>
              <a:xfrm>
                <a:off x="3456325" y="1951550"/>
                <a:ext cx="350700" cy="930300"/>
              </a:xfrm>
              <a:prstGeom prst="straightConnector1">
                <a:avLst/>
              </a:prstGeom>
              <a:noFill/>
              <a:ln w="9525" cap="flat" cmpd="sng">
                <a:solidFill>
                  <a:srgbClr val="4BA173"/>
                </a:solidFill>
                <a:prstDash val="solid"/>
                <a:round/>
                <a:headEnd type="none" w="lg" len="lg"/>
                <a:tailEnd type="none" w="lg" len="lg"/>
              </a:ln>
            </p:spPr>
          </p:cxnSp>
          <p:cxnSp>
            <p:nvCxnSpPr>
              <p:cNvPr id="24" name="Shape 184">
                <a:extLst>
                  <a:ext uri="{FF2B5EF4-FFF2-40B4-BE49-F238E27FC236}">
                    <a16:creationId xmlns:a16="http://schemas.microsoft.com/office/drawing/2014/main" id="{6F6D37DE-3312-5E70-0682-7849AF1B9352}"/>
                  </a:ext>
                </a:extLst>
              </p:cNvPr>
              <p:cNvCxnSpPr>
                <a:stCxn id="12" idx="6"/>
                <a:endCxn id="13" idx="2"/>
              </p:cNvCxnSpPr>
              <p:nvPr/>
            </p:nvCxnSpPr>
            <p:spPr>
              <a:xfrm rot="10800000" flipH="1">
                <a:off x="3456325" y="2261625"/>
                <a:ext cx="350700" cy="980100"/>
              </a:xfrm>
              <a:prstGeom prst="straightConnector1">
                <a:avLst/>
              </a:prstGeom>
              <a:noFill/>
              <a:ln w="9525" cap="flat" cmpd="sng">
                <a:solidFill>
                  <a:srgbClr val="4BA173"/>
                </a:solidFill>
                <a:prstDash val="solid"/>
                <a:round/>
                <a:headEnd type="none" w="lg" len="lg"/>
                <a:tailEnd type="none" w="lg" len="lg"/>
              </a:ln>
            </p:spPr>
          </p:cxnSp>
          <p:cxnSp>
            <p:nvCxnSpPr>
              <p:cNvPr id="25" name="Shape 185">
                <a:extLst>
                  <a:ext uri="{FF2B5EF4-FFF2-40B4-BE49-F238E27FC236}">
                    <a16:creationId xmlns:a16="http://schemas.microsoft.com/office/drawing/2014/main" id="{4EB98AE2-8CA2-70D9-777F-E7A2F1FF9877}"/>
                  </a:ext>
                </a:extLst>
              </p:cNvPr>
              <p:cNvCxnSpPr>
                <a:stCxn id="11" idx="6"/>
                <a:endCxn id="14" idx="2"/>
              </p:cNvCxnSpPr>
              <p:nvPr/>
            </p:nvCxnSpPr>
            <p:spPr>
              <a:xfrm>
                <a:off x="3456325" y="2571750"/>
                <a:ext cx="350700" cy="309900"/>
              </a:xfrm>
              <a:prstGeom prst="straightConnector1">
                <a:avLst/>
              </a:prstGeom>
              <a:noFill/>
              <a:ln w="9525" cap="flat" cmpd="sng">
                <a:solidFill>
                  <a:srgbClr val="4BA173"/>
                </a:solidFill>
                <a:prstDash val="solid"/>
                <a:round/>
                <a:headEnd type="none" w="lg" len="lg"/>
                <a:tailEnd type="none" w="lg" len="lg"/>
              </a:ln>
            </p:spPr>
          </p:cxnSp>
          <p:cxnSp>
            <p:nvCxnSpPr>
              <p:cNvPr id="26" name="Shape 186">
                <a:extLst>
                  <a:ext uri="{FF2B5EF4-FFF2-40B4-BE49-F238E27FC236}">
                    <a16:creationId xmlns:a16="http://schemas.microsoft.com/office/drawing/2014/main" id="{1CA2FB1B-BDDB-63CF-DB79-2BC760834D45}"/>
                  </a:ext>
                </a:extLst>
              </p:cNvPr>
              <p:cNvCxnSpPr>
                <a:stCxn id="12" idx="6"/>
                <a:endCxn id="14" idx="2"/>
              </p:cNvCxnSpPr>
              <p:nvPr/>
            </p:nvCxnSpPr>
            <p:spPr>
              <a:xfrm rot="10800000" flipH="1">
                <a:off x="3456325" y="2881725"/>
                <a:ext cx="350700" cy="360000"/>
              </a:xfrm>
              <a:prstGeom prst="straightConnector1">
                <a:avLst/>
              </a:prstGeom>
              <a:noFill/>
              <a:ln w="9525" cap="flat" cmpd="sng">
                <a:solidFill>
                  <a:srgbClr val="4BA173"/>
                </a:solidFill>
                <a:prstDash val="solid"/>
                <a:round/>
                <a:headEnd type="none" w="lg" len="lg"/>
                <a:tailEnd type="none" w="lg" len="lg"/>
              </a:ln>
            </p:spPr>
          </p:cxnSp>
          <p:cxnSp>
            <p:nvCxnSpPr>
              <p:cNvPr id="27" name="Shape 187">
                <a:extLst>
                  <a:ext uri="{FF2B5EF4-FFF2-40B4-BE49-F238E27FC236}">
                    <a16:creationId xmlns:a16="http://schemas.microsoft.com/office/drawing/2014/main" id="{1733F6B1-96B6-A294-36E0-79488C1A0BD8}"/>
                  </a:ext>
                </a:extLst>
              </p:cNvPr>
              <p:cNvCxnSpPr>
                <a:stCxn id="11" idx="6"/>
                <a:endCxn id="13" idx="2"/>
              </p:cNvCxnSpPr>
              <p:nvPr/>
            </p:nvCxnSpPr>
            <p:spPr>
              <a:xfrm rot="10800000" flipH="1">
                <a:off x="3456325" y="2261850"/>
                <a:ext cx="350700" cy="309900"/>
              </a:xfrm>
              <a:prstGeom prst="straightConnector1">
                <a:avLst/>
              </a:prstGeom>
              <a:noFill/>
              <a:ln w="9525" cap="flat" cmpd="sng">
                <a:solidFill>
                  <a:srgbClr val="4BA173"/>
                </a:solidFill>
                <a:prstDash val="solid"/>
                <a:round/>
                <a:headEnd type="none" w="lg" len="lg"/>
                <a:tailEnd type="none" w="lg" len="lg"/>
              </a:ln>
            </p:spPr>
          </p:cxnSp>
          <p:cxnSp>
            <p:nvCxnSpPr>
              <p:cNvPr id="28" name="Shape 188">
                <a:extLst>
                  <a:ext uri="{FF2B5EF4-FFF2-40B4-BE49-F238E27FC236}">
                    <a16:creationId xmlns:a16="http://schemas.microsoft.com/office/drawing/2014/main" id="{6E130F44-9968-2A07-641B-6AABB5B59F46}"/>
                  </a:ext>
                </a:extLst>
              </p:cNvPr>
              <p:cNvCxnSpPr>
                <a:stCxn id="10" idx="6"/>
                <a:endCxn id="13" idx="2"/>
              </p:cNvCxnSpPr>
              <p:nvPr/>
            </p:nvCxnSpPr>
            <p:spPr>
              <a:xfrm>
                <a:off x="3456325" y="1951550"/>
                <a:ext cx="350700" cy="309900"/>
              </a:xfrm>
              <a:prstGeom prst="straightConnector1">
                <a:avLst/>
              </a:prstGeom>
              <a:noFill/>
              <a:ln w="9525" cap="flat" cmpd="sng">
                <a:solidFill>
                  <a:srgbClr val="4BA173"/>
                </a:solidFill>
                <a:prstDash val="solid"/>
                <a:round/>
                <a:headEnd type="none" w="lg" len="lg"/>
                <a:tailEnd type="none" w="lg" len="lg"/>
              </a:ln>
            </p:spPr>
          </p:cxnSp>
        </p:grpSp>
        <p:cxnSp>
          <p:nvCxnSpPr>
            <p:cNvPr id="6" name="Shape 189">
              <a:extLst>
                <a:ext uri="{FF2B5EF4-FFF2-40B4-BE49-F238E27FC236}">
                  <a16:creationId xmlns:a16="http://schemas.microsoft.com/office/drawing/2014/main" id="{664976C3-A8BB-696A-FBF2-1F70044160DD}"/>
                </a:ext>
              </a:extLst>
            </p:cNvPr>
            <p:cNvCxnSpPr>
              <a:stCxn id="7" idx="6"/>
              <a:endCxn id="10" idx="2"/>
            </p:cNvCxnSpPr>
            <p:nvPr/>
          </p:nvCxnSpPr>
          <p:spPr>
            <a:xfrm>
              <a:off x="1273408" y="2189902"/>
              <a:ext cx="897600" cy="0"/>
            </a:xfrm>
            <a:prstGeom prst="straightConnector1">
              <a:avLst/>
            </a:prstGeom>
            <a:noFill/>
            <a:ln w="9525" cap="flat" cmpd="sng">
              <a:solidFill>
                <a:srgbClr val="4BA173"/>
              </a:solidFill>
              <a:prstDash val="solid"/>
              <a:round/>
              <a:headEnd type="none" w="lg" len="lg"/>
              <a:tailEnd type="none" w="lg" len="lg"/>
            </a:ln>
          </p:spPr>
        </p:cxnSp>
      </p:grpSp>
      <p:sp>
        <p:nvSpPr>
          <p:cNvPr id="29" name="Shape 190">
            <a:extLst>
              <a:ext uri="{FF2B5EF4-FFF2-40B4-BE49-F238E27FC236}">
                <a16:creationId xmlns:a16="http://schemas.microsoft.com/office/drawing/2014/main" id="{3B8F2B99-F7F6-A868-0C2F-806DE77B607F}"/>
              </a:ext>
            </a:extLst>
          </p:cNvPr>
          <p:cNvSpPr txBox="1"/>
          <p:nvPr/>
        </p:nvSpPr>
        <p:spPr>
          <a:xfrm>
            <a:off x="7367517" y="1886700"/>
            <a:ext cx="3418470" cy="1569000"/>
          </a:xfrm>
          <a:prstGeom prst="rect">
            <a:avLst/>
          </a:prstGeom>
          <a:noFill/>
          <a:ln>
            <a:noFill/>
          </a:ln>
        </p:spPr>
        <p:txBody>
          <a:bodyPr lIns="91425" tIns="91425" rIns="91425" bIns="91425" anchor="t" anchorCtr="0">
            <a:noAutofit/>
          </a:bodyPr>
          <a:lstStyle/>
          <a:p>
            <a:pPr lvl="0" rtl="0">
              <a:spcBef>
                <a:spcPts val="0"/>
              </a:spcBef>
              <a:buNone/>
            </a:pPr>
            <a:r>
              <a:rPr lang="en-US" dirty="0"/>
              <a:t>H1 </a:t>
            </a:r>
            <a:r>
              <a:rPr lang="el-GR" dirty="0"/>
              <a:t>βάρη</a:t>
            </a:r>
            <a:r>
              <a:rPr lang="en-US" dirty="0"/>
              <a:t> = (1.0, -2.0, 2.0)</a:t>
            </a:r>
          </a:p>
          <a:p>
            <a:pPr lvl="0" rtl="0">
              <a:spcBef>
                <a:spcPts val="0"/>
              </a:spcBef>
              <a:buNone/>
            </a:pPr>
            <a:r>
              <a:rPr lang="en-US" dirty="0"/>
              <a:t>H2 </a:t>
            </a:r>
            <a:r>
              <a:rPr lang="el-GR" dirty="0"/>
              <a:t>βάρη</a:t>
            </a:r>
            <a:r>
              <a:rPr lang="en-US" dirty="0"/>
              <a:t> = (2.0, 1.0, -4.0)</a:t>
            </a:r>
          </a:p>
          <a:p>
            <a:pPr lvl="0" rtl="0">
              <a:spcBef>
                <a:spcPts val="0"/>
              </a:spcBef>
              <a:buNone/>
            </a:pPr>
            <a:r>
              <a:rPr lang="en-US" dirty="0"/>
              <a:t>H3 </a:t>
            </a:r>
            <a:r>
              <a:rPr lang="el-GR" dirty="0"/>
              <a:t>βάρη</a:t>
            </a:r>
            <a:r>
              <a:rPr lang="en-US" dirty="0"/>
              <a:t> = (1.0, -1.0, 0.0)</a:t>
            </a:r>
          </a:p>
          <a:p>
            <a:pPr lvl="0" rtl="0">
              <a:spcBef>
                <a:spcPts val="0"/>
              </a:spcBef>
              <a:buNone/>
            </a:pPr>
            <a:endParaRPr dirty="0"/>
          </a:p>
          <a:p>
            <a:pPr lvl="0" rtl="0">
              <a:spcBef>
                <a:spcPts val="0"/>
              </a:spcBef>
              <a:buNone/>
            </a:pPr>
            <a:r>
              <a:rPr lang="en-US" dirty="0"/>
              <a:t>O1 </a:t>
            </a:r>
            <a:r>
              <a:rPr lang="el-GR" dirty="0"/>
              <a:t>βάρη</a:t>
            </a:r>
            <a:r>
              <a:rPr lang="en-US" dirty="0"/>
              <a:t> = (-3.0, 1.0, -3.0)</a:t>
            </a:r>
          </a:p>
          <a:p>
            <a:pPr lvl="0" rtl="0">
              <a:spcBef>
                <a:spcPts val="0"/>
              </a:spcBef>
              <a:buNone/>
            </a:pPr>
            <a:r>
              <a:rPr lang="en-US" dirty="0"/>
              <a:t>O2 </a:t>
            </a:r>
            <a:r>
              <a:rPr lang="el-GR" dirty="0"/>
              <a:t>βάρη</a:t>
            </a:r>
            <a:r>
              <a:rPr lang="en-US" dirty="0"/>
              <a:t> = (0.0, 1.0, 2.0)</a:t>
            </a:r>
          </a:p>
        </p:txBody>
      </p:sp>
      <p:sp>
        <p:nvSpPr>
          <p:cNvPr id="30" name="Shape 191">
            <a:extLst>
              <a:ext uri="{FF2B5EF4-FFF2-40B4-BE49-F238E27FC236}">
                <a16:creationId xmlns:a16="http://schemas.microsoft.com/office/drawing/2014/main" id="{0C973264-2A57-431F-B8BC-6C7A156F5359}"/>
              </a:ext>
            </a:extLst>
          </p:cNvPr>
          <p:cNvSpPr txBox="1"/>
          <p:nvPr/>
        </p:nvSpPr>
        <p:spPr>
          <a:xfrm>
            <a:off x="3874667" y="5289000"/>
            <a:ext cx="5593798" cy="1569000"/>
          </a:xfrm>
          <a:prstGeom prst="rect">
            <a:avLst/>
          </a:prstGeom>
          <a:noFill/>
          <a:ln>
            <a:noFill/>
          </a:ln>
        </p:spPr>
        <p:txBody>
          <a:bodyPr lIns="91425" tIns="91425" rIns="91425" bIns="91425" anchor="t" anchorCtr="0">
            <a:noAutofit/>
          </a:bodyPr>
          <a:lstStyle/>
          <a:p>
            <a:pPr lvl="0" rtl="0">
              <a:spcBef>
                <a:spcPts val="0"/>
              </a:spcBef>
              <a:buNone/>
            </a:pPr>
            <a:r>
              <a:rPr lang="en-US" dirty="0"/>
              <a:t>H1 = S(0.5 * 1.0 + 0.9 * -2.0 + -0.3 * 2.0) = S(-1.9) = .13</a:t>
            </a:r>
          </a:p>
          <a:p>
            <a:pPr lvl="0" rtl="0">
              <a:spcBef>
                <a:spcPts val="0"/>
              </a:spcBef>
              <a:buNone/>
            </a:pPr>
            <a:r>
              <a:rPr lang="en-US" dirty="0"/>
              <a:t>H2 = S(0.5 * 2.0 + 0.9 * 1.0 + -0.3 * -4.0) = S(3.1) = .96</a:t>
            </a:r>
          </a:p>
          <a:p>
            <a:pPr lvl="0" rtl="0">
              <a:spcBef>
                <a:spcPts val="0"/>
              </a:spcBef>
              <a:buNone/>
            </a:pPr>
            <a:r>
              <a:rPr lang="en-US" dirty="0"/>
              <a:t>H3 = S(0.5 * 1.0 + 0.9 * -1.0 + -0.3 * 0.0) = S(-0.4) = .40</a:t>
            </a:r>
          </a:p>
        </p:txBody>
      </p:sp>
    </p:spTree>
    <p:extLst>
      <p:ext uri="{BB962C8B-B14F-4D97-AF65-F5344CB8AC3E}">
        <p14:creationId xmlns:p14="http://schemas.microsoft.com/office/powerpoint/2010/main" val="374940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8D5D38-E498-9D8E-8448-BF0AEA71E1B1}"/>
              </a:ext>
            </a:extLst>
          </p:cNvPr>
          <p:cNvSpPr>
            <a:spLocks noGrp="1"/>
          </p:cNvSpPr>
          <p:nvPr>
            <p:ph type="title"/>
          </p:nvPr>
        </p:nvSpPr>
        <p:spPr/>
        <p:txBody>
          <a:bodyPr/>
          <a:lstStyle/>
          <a:p>
            <a:r>
              <a:rPr lang="el-GR" dirty="0"/>
              <a:t>Παράδειγμα λειτουργίας</a:t>
            </a:r>
          </a:p>
        </p:txBody>
      </p:sp>
      <p:grpSp>
        <p:nvGrpSpPr>
          <p:cNvPr id="4" name="Shape 199">
            <a:extLst>
              <a:ext uri="{FF2B5EF4-FFF2-40B4-BE49-F238E27FC236}">
                <a16:creationId xmlns:a16="http://schemas.microsoft.com/office/drawing/2014/main" id="{61DE4862-622D-8DAC-D65C-23B348C045E8}"/>
              </a:ext>
            </a:extLst>
          </p:cNvPr>
          <p:cNvGrpSpPr/>
          <p:nvPr/>
        </p:nvGrpSpPr>
        <p:grpSpPr>
          <a:xfrm>
            <a:off x="739428" y="2025037"/>
            <a:ext cx="4271065" cy="3351440"/>
            <a:chOff x="373740" y="1755072"/>
            <a:chExt cx="4271065" cy="3351440"/>
          </a:xfrm>
        </p:grpSpPr>
        <p:grpSp>
          <p:nvGrpSpPr>
            <p:cNvPr id="5" name="Shape 200">
              <a:extLst>
                <a:ext uri="{FF2B5EF4-FFF2-40B4-BE49-F238E27FC236}">
                  <a16:creationId xmlns:a16="http://schemas.microsoft.com/office/drawing/2014/main" id="{AB687A5E-4DDD-DE19-2C63-FE518472BBCB}"/>
                </a:ext>
              </a:extLst>
            </p:cNvPr>
            <p:cNvGrpSpPr/>
            <p:nvPr/>
          </p:nvGrpSpPr>
          <p:grpSpPr>
            <a:xfrm>
              <a:off x="373740" y="1755072"/>
              <a:ext cx="4271065" cy="3351440"/>
              <a:chOff x="2054350" y="1725500"/>
              <a:chExt cx="2220350" cy="1742275"/>
            </a:xfrm>
          </p:grpSpPr>
          <p:sp>
            <p:nvSpPr>
              <p:cNvPr id="7" name="Shape 201">
                <a:extLst>
                  <a:ext uri="{FF2B5EF4-FFF2-40B4-BE49-F238E27FC236}">
                    <a16:creationId xmlns:a16="http://schemas.microsoft.com/office/drawing/2014/main" id="{33F160B4-F7B9-A92E-AE3C-4FF5FAF688B9}"/>
                  </a:ext>
                </a:extLst>
              </p:cNvPr>
              <p:cNvSpPr/>
              <p:nvPr/>
            </p:nvSpPr>
            <p:spPr>
              <a:xfrm>
                <a:off x="2054350" y="1725500"/>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0.5</a:t>
                </a:r>
              </a:p>
            </p:txBody>
          </p:sp>
          <p:sp>
            <p:nvSpPr>
              <p:cNvPr id="8" name="Shape 202">
                <a:extLst>
                  <a:ext uri="{FF2B5EF4-FFF2-40B4-BE49-F238E27FC236}">
                    <a16:creationId xmlns:a16="http://schemas.microsoft.com/office/drawing/2014/main" id="{795128E9-710F-A77F-55D1-09B0B8F5A15C}"/>
                  </a:ext>
                </a:extLst>
              </p:cNvPr>
              <p:cNvSpPr/>
              <p:nvPr/>
            </p:nvSpPr>
            <p:spPr>
              <a:xfrm>
                <a:off x="2054350" y="2345700"/>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0.9</a:t>
                </a:r>
              </a:p>
            </p:txBody>
          </p:sp>
          <p:sp>
            <p:nvSpPr>
              <p:cNvPr id="9" name="Shape 203">
                <a:extLst>
                  <a:ext uri="{FF2B5EF4-FFF2-40B4-BE49-F238E27FC236}">
                    <a16:creationId xmlns:a16="http://schemas.microsoft.com/office/drawing/2014/main" id="{3996B8ED-A986-32D9-6B5A-6FE6A8BFEEA1}"/>
                  </a:ext>
                </a:extLst>
              </p:cNvPr>
              <p:cNvSpPr/>
              <p:nvPr/>
            </p:nvSpPr>
            <p:spPr>
              <a:xfrm>
                <a:off x="2054350" y="3015675"/>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-0.3</a:t>
                </a:r>
              </a:p>
            </p:txBody>
          </p:sp>
          <p:sp>
            <p:nvSpPr>
              <p:cNvPr id="10" name="Shape 204">
                <a:extLst>
                  <a:ext uri="{FF2B5EF4-FFF2-40B4-BE49-F238E27FC236}">
                    <a16:creationId xmlns:a16="http://schemas.microsoft.com/office/drawing/2014/main" id="{DF200EB5-848B-6EB8-BEB0-7498C1D8DA75}"/>
                  </a:ext>
                </a:extLst>
              </p:cNvPr>
              <p:cNvSpPr/>
              <p:nvPr/>
            </p:nvSpPr>
            <p:spPr>
              <a:xfrm>
                <a:off x="2988625" y="1725500"/>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.13</a:t>
                </a:r>
              </a:p>
            </p:txBody>
          </p:sp>
          <p:sp>
            <p:nvSpPr>
              <p:cNvPr id="11" name="Shape 205">
                <a:extLst>
                  <a:ext uri="{FF2B5EF4-FFF2-40B4-BE49-F238E27FC236}">
                    <a16:creationId xmlns:a16="http://schemas.microsoft.com/office/drawing/2014/main" id="{1B4E8885-8945-73E5-99FF-7EC77F592916}"/>
                  </a:ext>
                </a:extLst>
              </p:cNvPr>
              <p:cNvSpPr/>
              <p:nvPr/>
            </p:nvSpPr>
            <p:spPr>
              <a:xfrm>
                <a:off x="2988625" y="2345700"/>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.96</a:t>
                </a:r>
              </a:p>
            </p:txBody>
          </p:sp>
          <p:sp>
            <p:nvSpPr>
              <p:cNvPr id="12" name="Shape 206">
                <a:extLst>
                  <a:ext uri="{FF2B5EF4-FFF2-40B4-BE49-F238E27FC236}">
                    <a16:creationId xmlns:a16="http://schemas.microsoft.com/office/drawing/2014/main" id="{EE9CC120-2E59-DF65-9596-70AABF2C4F0E}"/>
                  </a:ext>
                </a:extLst>
              </p:cNvPr>
              <p:cNvSpPr/>
              <p:nvPr/>
            </p:nvSpPr>
            <p:spPr>
              <a:xfrm>
                <a:off x="2988625" y="3015675"/>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.40</a:t>
                </a:r>
              </a:p>
            </p:txBody>
          </p:sp>
          <p:sp>
            <p:nvSpPr>
              <p:cNvPr id="13" name="Shape 207">
                <a:extLst>
                  <a:ext uri="{FF2B5EF4-FFF2-40B4-BE49-F238E27FC236}">
                    <a16:creationId xmlns:a16="http://schemas.microsoft.com/office/drawing/2014/main" id="{7C8AFBE8-95C4-0BEB-D71F-F1FE5000E5D5}"/>
                  </a:ext>
                </a:extLst>
              </p:cNvPr>
              <p:cNvSpPr/>
              <p:nvPr/>
            </p:nvSpPr>
            <p:spPr>
              <a:xfrm>
                <a:off x="3807000" y="2035600"/>
                <a:ext cx="467700" cy="452100"/>
              </a:xfrm>
              <a:prstGeom prst="ellipse">
                <a:avLst/>
              </a:prstGeom>
              <a:solidFill>
                <a:srgbClr val="8E7CC3"/>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.35</a:t>
                </a:r>
              </a:p>
            </p:txBody>
          </p:sp>
          <p:sp>
            <p:nvSpPr>
              <p:cNvPr id="14" name="Shape 208">
                <a:extLst>
                  <a:ext uri="{FF2B5EF4-FFF2-40B4-BE49-F238E27FC236}">
                    <a16:creationId xmlns:a16="http://schemas.microsoft.com/office/drawing/2014/main" id="{22DBDD19-75A8-39A1-2953-C1EC43512C65}"/>
                  </a:ext>
                </a:extLst>
              </p:cNvPr>
              <p:cNvSpPr/>
              <p:nvPr/>
            </p:nvSpPr>
            <p:spPr>
              <a:xfrm>
                <a:off x="3807000" y="2655800"/>
                <a:ext cx="467700" cy="452100"/>
              </a:xfrm>
              <a:prstGeom prst="ellipse">
                <a:avLst/>
              </a:prstGeom>
              <a:solidFill>
                <a:srgbClr val="8E7CC3"/>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t>.85</a:t>
                </a:r>
              </a:p>
            </p:txBody>
          </p:sp>
          <p:cxnSp>
            <p:nvCxnSpPr>
              <p:cNvPr id="15" name="Shape 209">
                <a:extLst>
                  <a:ext uri="{FF2B5EF4-FFF2-40B4-BE49-F238E27FC236}">
                    <a16:creationId xmlns:a16="http://schemas.microsoft.com/office/drawing/2014/main" id="{D10A552E-3520-4558-3AE3-91CAB62558D1}"/>
                  </a:ext>
                </a:extLst>
              </p:cNvPr>
              <p:cNvCxnSpPr>
                <a:stCxn id="7" idx="6"/>
                <a:endCxn id="11" idx="2"/>
              </p:cNvCxnSpPr>
              <p:nvPr/>
            </p:nvCxnSpPr>
            <p:spPr>
              <a:xfrm>
                <a:off x="2522050" y="1951550"/>
                <a:ext cx="466500" cy="620100"/>
              </a:xfrm>
              <a:prstGeom prst="straightConnector1">
                <a:avLst/>
              </a:prstGeom>
              <a:noFill/>
              <a:ln w="9525" cap="flat" cmpd="sng">
                <a:solidFill>
                  <a:srgbClr val="4BA173"/>
                </a:solidFill>
                <a:prstDash val="solid"/>
                <a:round/>
                <a:headEnd type="none" w="lg" len="lg"/>
                <a:tailEnd type="none" w="lg" len="lg"/>
              </a:ln>
            </p:spPr>
          </p:cxnSp>
          <p:cxnSp>
            <p:nvCxnSpPr>
              <p:cNvPr id="16" name="Shape 210">
                <a:extLst>
                  <a:ext uri="{FF2B5EF4-FFF2-40B4-BE49-F238E27FC236}">
                    <a16:creationId xmlns:a16="http://schemas.microsoft.com/office/drawing/2014/main" id="{E9E74994-BC0F-E62B-91E2-84D58ECF7FF0}"/>
                  </a:ext>
                </a:extLst>
              </p:cNvPr>
              <p:cNvCxnSpPr>
                <a:stCxn id="8" idx="6"/>
                <a:endCxn id="11" idx="2"/>
              </p:cNvCxnSpPr>
              <p:nvPr/>
            </p:nvCxnSpPr>
            <p:spPr>
              <a:xfrm>
                <a:off x="2522050" y="2571750"/>
                <a:ext cx="466500" cy="0"/>
              </a:xfrm>
              <a:prstGeom prst="straightConnector1">
                <a:avLst/>
              </a:prstGeom>
              <a:noFill/>
              <a:ln w="9525" cap="flat" cmpd="sng">
                <a:solidFill>
                  <a:srgbClr val="4BA173"/>
                </a:solidFill>
                <a:prstDash val="solid"/>
                <a:round/>
                <a:headEnd type="none" w="lg" len="lg"/>
                <a:tailEnd type="none" w="lg" len="lg"/>
              </a:ln>
            </p:spPr>
          </p:cxnSp>
          <p:cxnSp>
            <p:nvCxnSpPr>
              <p:cNvPr id="17" name="Shape 211">
                <a:extLst>
                  <a:ext uri="{FF2B5EF4-FFF2-40B4-BE49-F238E27FC236}">
                    <a16:creationId xmlns:a16="http://schemas.microsoft.com/office/drawing/2014/main" id="{59CBA1F9-6ACC-86F5-AA18-DA4C61AC5A8D}"/>
                  </a:ext>
                </a:extLst>
              </p:cNvPr>
              <p:cNvCxnSpPr>
                <a:stCxn id="9" idx="6"/>
                <a:endCxn id="12" idx="2"/>
              </p:cNvCxnSpPr>
              <p:nvPr/>
            </p:nvCxnSpPr>
            <p:spPr>
              <a:xfrm>
                <a:off x="2522050" y="3241725"/>
                <a:ext cx="466500" cy="0"/>
              </a:xfrm>
              <a:prstGeom prst="straightConnector1">
                <a:avLst/>
              </a:prstGeom>
              <a:noFill/>
              <a:ln w="9525" cap="flat" cmpd="sng">
                <a:solidFill>
                  <a:srgbClr val="4BA173"/>
                </a:solidFill>
                <a:prstDash val="solid"/>
                <a:round/>
                <a:headEnd type="none" w="lg" len="lg"/>
                <a:tailEnd type="none" w="lg" len="lg"/>
              </a:ln>
            </p:spPr>
          </p:cxnSp>
          <p:cxnSp>
            <p:nvCxnSpPr>
              <p:cNvPr id="18" name="Shape 212">
                <a:extLst>
                  <a:ext uri="{FF2B5EF4-FFF2-40B4-BE49-F238E27FC236}">
                    <a16:creationId xmlns:a16="http://schemas.microsoft.com/office/drawing/2014/main" id="{2FC051FA-66E1-9A07-9220-D36101D022E0}"/>
                  </a:ext>
                </a:extLst>
              </p:cNvPr>
              <p:cNvCxnSpPr>
                <a:stCxn id="9" idx="6"/>
                <a:endCxn id="11" idx="2"/>
              </p:cNvCxnSpPr>
              <p:nvPr/>
            </p:nvCxnSpPr>
            <p:spPr>
              <a:xfrm rot="10800000" flipH="1">
                <a:off x="2522050" y="2571825"/>
                <a:ext cx="466500" cy="669900"/>
              </a:xfrm>
              <a:prstGeom prst="straightConnector1">
                <a:avLst/>
              </a:prstGeom>
              <a:noFill/>
              <a:ln w="9525" cap="flat" cmpd="sng">
                <a:solidFill>
                  <a:srgbClr val="4BA173"/>
                </a:solidFill>
                <a:prstDash val="solid"/>
                <a:round/>
                <a:headEnd type="none" w="lg" len="lg"/>
                <a:tailEnd type="none" w="lg" len="lg"/>
              </a:ln>
            </p:spPr>
          </p:cxnSp>
          <p:cxnSp>
            <p:nvCxnSpPr>
              <p:cNvPr id="19" name="Shape 213">
                <a:extLst>
                  <a:ext uri="{FF2B5EF4-FFF2-40B4-BE49-F238E27FC236}">
                    <a16:creationId xmlns:a16="http://schemas.microsoft.com/office/drawing/2014/main" id="{7FE2864F-0C6D-1D3C-5EB9-1AFC8F38818E}"/>
                  </a:ext>
                </a:extLst>
              </p:cNvPr>
              <p:cNvCxnSpPr>
                <a:stCxn id="8" idx="6"/>
                <a:endCxn id="10" idx="2"/>
              </p:cNvCxnSpPr>
              <p:nvPr/>
            </p:nvCxnSpPr>
            <p:spPr>
              <a:xfrm rot="10800000" flipH="1">
                <a:off x="2522050" y="1951650"/>
                <a:ext cx="466500" cy="620100"/>
              </a:xfrm>
              <a:prstGeom prst="straightConnector1">
                <a:avLst/>
              </a:prstGeom>
              <a:noFill/>
              <a:ln w="9525" cap="flat" cmpd="sng">
                <a:solidFill>
                  <a:srgbClr val="4BA173"/>
                </a:solidFill>
                <a:prstDash val="solid"/>
                <a:round/>
                <a:headEnd type="none" w="lg" len="lg"/>
                <a:tailEnd type="none" w="lg" len="lg"/>
              </a:ln>
            </p:spPr>
          </p:cxnSp>
          <p:cxnSp>
            <p:nvCxnSpPr>
              <p:cNvPr id="20" name="Shape 214">
                <a:extLst>
                  <a:ext uri="{FF2B5EF4-FFF2-40B4-BE49-F238E27FC236}">
                    <a16:creationId xmlns:a16="http://schemas.microsoft.com/office/drawing/2014/main" id="{6858B171-8375-4122-0450-8A5210F41CB4}"/>
                  </a:ext>
                </a:extLst>
              </p:cNvPr>
              <p:cNvCxnSpPr>
                <a:stCxn id="7" idx="6"/>
                <a:endCxn id="12" idx="2"/>
              </p:cNvCxnSpPr>
              <p:nvPr/>
            </p:nvCxnSpPr>
            <p:spPr>
              <a:xfrm>
                <a:off x="2522050" y="1951550"/>
                <a:ext cx="466500" cy="1290300"/>
              </a:xfrm>
              <a:prstGeom prst="straightConnector1">
                <a:avLst/>
              </a:prstGeom>
              <a:noFill/>
              <a:ln w="9525" cap="flat" cmpd="sng">
                <a:solidFill>
                  <a:srgbClr val="4BA173"/>
                </a:solidFill>
                <a:prstDash val="solid"/>
                <a:round/>
                <a:headEnd type="none" w="lg" len="lg"/>
                <a:tailEnd type="none" w="lg" len="lg"/>
              </a:ln>
            </p:spPr>
          </p:cxnSp>
          <p:cxnSp>
            <p:nvCxnSpPr>
              <p:cNvPr id="21" name="Shape 215">
                <a:extLst>
                  <a:ext uri="{FF2B5EF4-FFF2-40B4-BE49-F238E27FC236}">
                    <a16:creationId xmlns:a16="http://schemas.microsoft.com/office/drawing/2014/main" id="{A6FE4038-F46B-95D8-6FC6-10ECCFE4C70F}"/>
                  </a:ext>
                </a:extLst>
              </p:cNvPr>
              <p:cNvCxnSpPr>
                <a:stCxn id="9" idx="6"/>
                <a:endCxn id="10" idx="2"/>
              </p:cNvCxnSpPr>
              <p:nvPr/>
            </p:nvCxnSpPr>
            <p:spPr>
              <a:xfrm rot="10800000" flipH="1">
                <a:off x="2522050" y="1951425"/>
                <a:ext cx="466500" cy="1290300"/>
              </a:xfrm>
              <a:prstGeom prst="straightConnector1">
                <a:avLst/>
              </a:prstGeom>
              <a:noFill/>
              <a:ln w="9525" cap="flat" cmpd="sng">
                <a:solidFill>
                  <a:srgbClr val="4BA173"/>
                </a:solidFill>
                <a:prstDash val="solid"/>
                <a:round/>
                <a:headEnd type="none" w="lg" len="lg"/>
                <a:tailEnd type="none" w="lg" len="lg"/>
              </a:ln>
            </p:spPr>
          </p:cxnSp>
          <p:cxnSp>
            <p:nvCxnSpPr>
              <p:cNvPr id="22" name="Shape 216">
                <a:extLst>
                  <a:ext uri="{FF2B5EF4-FFF2-40B4-BE49-F238E27FC236}">
                    <a16:creationId xmlns:a16="http://schemas.microsoft.com/office/drawing/2014/main" id="{840C0F38-A222-90AA-1C57-898A265B41FD}"/>
                  </a:ext>
                </a:extLst>
              </p:cNvPr>
              <p:cNvCxnSpPr>
                <a:stCxn id="8" idx="6"/>
                <a:endCxn id="12" idx="2"/>
              </p:cNvCxnSpPr>
              <p:nvPr/>
            </p:nvCxnSpPr>
            <p:spPr>
              <a:xfrm>
                <a:off x="2522050" y="2571750"/>
                <a:ext cx="466500" cy="669900"/>
              </a:xfrm>
              <a:prstGeom prst="straightConnector1">
                <a:avLst/>
              </a:prstGeom>
              <a:noFill/>
              <a:ln w="9525" cap="flat" cmpd="sng">
                <a:solidFill>
                  <a:srgbClr val="4BA173"/>
                </a:solidFill>
                <a:prstDash val="solid"/>
                <a:round/>
                <a:headEnd type="none" w="lg" len="lg"/>
                <a:tailEnd type="none" w="lg" len="lg"/>
              </a:ln>
            </p:spPr>
          </p:cxnSp>
          <p:cxnSp>
            <p:nvCxnSpPr>
              <p:cNvPr id="23" name="Shape 217">
                <a:extLst>
                  <a:ext uri="{FF2B5EF4-FFF2-40B4-BE49-F238E27FC236}">
                    <a16:creationId xmlns:a16="http://schemas.microsoft.com/office/drawing/2014/main" id="{87EC9289-E9EC-BE3B-083F-C090A7F740D7}"/>
                  </a:ext>
                </a:extLst>
              </p:cNvPr>
              <p:cNvCxnSpPr>
                <a:stCxn id="10" idx="6"/>
                <a:endCxn id="14" idx="2"/>
              </p:cNvCxnSpPr>
              <p:nvPr/>
            </p:nvCxnSpPr>
            <p:spPr>
              <a:xfrm>
                <a:off x="3456325" y="1951550"/>
                <a:ext cx="350700" cy="930300"/>
              </a:xfrm>
              <a:prstGeom prst="straightConnector1">
                <a:avLst/>
              </a:prstGeom>
              <a:noFill/>
              <a:ln w="9525" cap="flat" cmpd="sng">
                <a:solidFill>
                  <a:srgbClr val="4BA173"/>
                </a:solidFill>
                <a:prstDash val="solid"/>
                <a:round/>
                <a:headEnd type="none" w="lg" len="lg"/>
                <a:tailEnd type="none" w="lg" len="lg"/>
              </a:ln>
            </p:spPr>
          </p:cxnSp>
          <p:cxnSp>
            <p:nvCxnSpPr>
              <p:cNvPr id="24" name="Shape 218">
                <a:extLst>
                  <a:ext uri="{FF2B5EF4-FFF2-40B4-BE49-F238E27FC236}">
                    <a16:creationId xmlns:a16="http://schemas.microsoft.com/office/drawing/2014/main" id="{10ABD827-F660-C6CE-9CBF-0396D78AD3F0}"/>
                  </a:ext>
                </a:extLst>
              </p:cNvPr>
              <p:cNvCxnSpPr>
                <a:stCxn id="12" idx="6"/>
                <a:endCxn id="13" idx="2"/>
              </p:cNvCxnSpPr>
              <p:nvPr/>
            </p:nvCxnSpPr>
            <p:spPr>
              <a:xfrm rot="10800000" flipH="1">
                <a:off x="3456325" y="2261625"/>
                <a:ext cx="350700" cy="980100"/>
              </a:xfrm>
              <a:prstGeom prst="straightConnector1">
                <a:avLst/>
              </a:prstGeom>
              <a:noFill/>
              <a:ln w="9525" cap="flat" cmpd="sng">
                <a:solidFill>
                  <a:srgbClr val="4BA173"/>
                </a:solidFill>
                <a:prstDash val="solid"/>
                <a:round/>
                <a:headEnd type="none" w="lg" len="lg"/>
                <a:tailEnd type="none" w="lg" len="lg"/>
              </a:ln>
            </p:spPr>
          </p:cxnSp>
          <p:cxnSp>
            <p:nvCxnSpPr>
              <p:cNvPr id="25" name="Shape 219">
                <a:extLst>
                  <a:ext uri="{FF2B5EF4-FFF2-40B4-BE49-F238E27FC236}">
                    <a16:creationId xmlns:a16="http://schemas.microsoft.com/office/drawing/2014/main" id="{B65B29BB-607E-8EBF-F215-395395725BD8}"/>
                  </a:ext>
                </a:extLst>
              </p:cNvPr>
              <p:cNvCxnSpPr>
                <a:stCxn id="11" idx="6"/>
                <a:endCxn id="14" idx="2"/>
              </p:cNvCxnSpPr>
              <p:nvPr/>
            </p:nvCxnSpPr>
            <p:spPr>
              <a:xfrm>
                <a:off x="3456325" y="2571750"/>
                <a:ext cx="350700" cy="309900"/>
              </a:xfrm>
              <a:prstGeom prst="straightConnector1">
                <a:avLst/>
              </a:prstGeom>
              <a:noFill/>
              <a:ln w="9525" cap="flat" cmpd="sng">
                <a:solidFill>
                  <a:srgbClr val="4BA173"/>
                </a:solidFill>
                <a:prstDash val="solid"/>
                <a:round/>
                <a:headEnd type="none" w="lg" len="lg"/>
                <a:tailEnd type="none" w="lg" len="lg"/>
              </a:ln>
            </p:spPr>
          </p:cxnSp>
          <p:cxnSp>
            <p:nvCxnSpPr>
              <p:cNvPr id="26" name="Shape 220">
                <a:extLst>
                  <a:ext uri="{FF2B5EF4-FFF2-40B4-BE49-F238E27FC236}">
                    <a16:creationId xmlns:a16="http://schemas.microsoft.com/office/drawing/2014/main" id="{D643608A-D874-F1C3-C799-53A87AFD503E}"/>
                  </a:ext>
                </a:extLst>
              </p:cNvPr>
              <p:cNvCxnSpPr>
                <a:stCxn id="12" idx="6"/>
                <a:endCxn id="14" idx="2"/>
              </p:cNvCxnSpPr>
              <p:nvPr/>
            </p:nvCxnSpPr>
            <p:spPr>
              <a:xfrm rot="10800000" flipH="1">
                <a:off x="3456325" y="2881725"/>
                <a:ext cx="350700" cy="360000"/>
              </a:xfrm>
              <a:prstGeom prst="straightConnector1">
                <a:avLst/>
              </a:prstGeom>
              <a:noFill/>
              <a:ln w="9525" cap="flat" cmpd="sng">
                <a:solidFill>
                  <a:srgbClr val="4BA173"/>
                </a:solidFill>
                <a:prstDash val="solid"/>
                <a:round/>
                <a:headEnd type="none" w="lg" len="lg"/>
                <a:tailEnd type="none" w="lg" len="lg"/>
              </a:ln>
            </p:spPr>
          </p:cxnSp>
          <p:cxnSp>
            <p:nvCxnSpPr>
              <p:cNvPr id="27" name="Shape 221">
                <a:extLst>
                  <a:ext uri="{FF2B5EF4-FFF2-40B4-BE49-F238E27FC236}">
                    <a16:creationId xmlns:a16="http://schemas.microsoft.com/office/drawing/2014/main" id="{52696642-61A6-9405-3002-603C0DEA0FD3}"/>
                  </a:ext>
                </a:extLst>
              </p:cNvPr>
              <p:cNvCxnSpPr>
                <a:stCxn id="11" idx="6"/>
                <a:endCxn id="13" idx="2"/>
              </p:cNvCxnSpPr>
              <p:nvPr/>
            </p:nvCxnSpPr>
            <p:spPr>
              <a:xfrm rot="10800000" flipH="1">
                <a:off x="3456325" y="2261850"/>
                <a:ext cx="350700" cy="309900"/>
              </a:xfrm>
              <a:prstGeom prst="straightConnector1">
                <a:avLst/>
              </a:prstGeom>
              <a:noFill/>
              <a:ln w="9525" cap="flat" cmpd="sng">
                <a:solidFill>
                  <a:srgbClr val="4BA173"/>
                </a:solidFill>
                <a:prstDash val="solid"/>
                <a:round/>
                <a:headEnd type="none" w="lg" len="lg"/>
                <a:tailEnd type="none" w="lg" len="lg"/>
              </a:ln>
            </p:spPr>
          </p:cxnSp>
          <p:cxnSp>
            <p:nvCxnSpPr>
              <p:cNvPr id="28" name="Shape 222">
                <a:extLst>
                  <a:ext uri="{FF2B5EF4-FFF2-40B4-BE49-F238E27FC236}">
                    <a16:creationId xmlns:a16="http://schemas.microsoft.com/office/drawing/2014/main" id="{AF4E1161-2BD2-D514-B347-A4193FA396D0}"/>
                  </a:ext>
                </a:extLst>
              </p:cNvPr>
              <p:cNvCxnSpPr>
                <a:stCxn id="10" idx="6"/>
                <a:endCxn id="13" idx="2"/>
              </p:cNvCxnSpPr>
              <p:nvPr/>
            </p:nvCxnSpPr>
            <p:spPr>
              <a:xfrm>
                <a:off x="3456325" y="1951550"/>
                <a:ext cx="350700" cy="309900"/>
              </a:xfrm>
              <a:prstGeom prst="straightConnector1">
                <a:avLst/>
              </a:prstGeom>
              <a:noFill/>
              <a:ln w="9525" cap="flat" cmpd="sng">
                <a:solidFill>
                  <a:srgbClr val="4BA173"/>
                </a:solidFill>
                <a:prstDash val="solid"/>
                <a:round/>
                <a:headEnd type="none" w="lg" len="lg"/>
                <a:tailEnd type="none" w="lg" len="lg"/>
              </a:ln>
            </p:spPr>
          </p:cxnSp>
        </p:grpSp>
        <p:cxnSp>
          <p:nvCxnSpPr>
            <p:cNvPr id="6" name="Shape 223">
              <a:extLst>
                <a:ext uri="{FF2B5EF4-FFF2-40B4-BE49-F238E27FC236}">
                  <a16:creationId xmlns:a16="http://schemas.microsoft.com/office/drawing/2014/main" id="{C0212831-2F69-18A8-48C9-2A510629B7AF}"/>
                </a:ext>
              </a:extLst>
            </p:cNvPr>
            <p:cNvCxnSpPr>
              <a:stCxn id="7" idx="6"/>
              <a:endCxn id="10" idx="2"/>
            </p:cNvCxnSpPr>
            <p:nvPr/>
          </p:nvCxnSpPr>
          <p:spPr>
            <a:xfrm>
              <a:off x="1273408" y="2189902"/>
              <a:ext cx="897600" cy="0"/>
            </a:xfrm>
            <a:prstGeom prst="straightConnector1">
              <a:avLst/>
            </a:prstGeom>
            <a:noFill/>
            <a:ln w="9525" cap="flat" cmpd="sng">
              <a:solidFill>
                <a:srgbClr val="4BA173"/>
              </a:solidFill>
              <a:prstDash val="solid"/>
              <a:round/>
              <a:headEnd type="none" w="lg" len="lg"/>
              <a:tailEnd type="none" w="lg" len="lg"/>
            </a:ln>
          </p:spPr>
        </p:cxnSp>
      </p:grpSp>
      <p:sp>
        <p:nvSpPr>
          <p:cNvPr id="29" name="Shape 224">
            <a:extLst>
              <a:ext uri="{FF2B5EF4-FFF2-40B4-BE49-F238E27FC236}">
                <a16:creationId xmlns:a16="http://schemas.microsoft.com/office/drawing/2014/main" id="{225EEFE9-70DF-BF53-208E-A1939E7C573E}"/>
              </a:ext>
            </a:extLst>
          </p:cNvPr>
          <p:cNvSpPr txBox="1"/>
          <p:nvPr/>
        </p:nvSpPr>
        <p:spPr>
          <a:xfrm>
            <a:off x="5609438" y="2025040"/>
            <a:ext cx="3130992" cy="1569000"/>
          </a:xfrm>
          <a:prstGeom prst="rect">
            <a:avLst/>
          </a:prstGeom>
          <a:noFill/>
          <a:ln>
            <a:noFill/>
          </a:ln>
        </p:spPr>
        <p:txBody>
          <a:bodyPr lIns="91425" tIns="91425" rIns="91425" bIns="91425" anchor="t" anchorCtr="0">
            <a:noAutofit/>
          </a:bodyPr>
          <a:lstStyle/>
          <a:p>
            <a:pPr lvl="0" rtl="0">
              <a:spcBef>
                <a:spcPts val="0"/>
              </a:spcBef>
              <a:buNone/>
            </a:pPr>
            <a:r>
              <a:rPr lang="en-US" dirty="0"/>
              <a:t>H1 </a:t>
            </a:r>
            <a:r>
              <a:rPr lang="el-GR" dirty="0"/>
              <a:t>βάρη</a:t>
            </a:r>
            <a:r>
              <a:rPr lang="en-US" dirty="0"/>
              <a:t> = (1.0, -2.0, 2.0)</a:t>
            </a:r>
          </a:p>
          <a:p>
            <a:pPr lvl="0" rtl="0">
              <a:spcBef>
                <a:spcPts val="0"/>
              </a:spcBef>
              <a:buNone/>
            </a:pPr>
            <a:r>
              <a:rPr lang="en-US" dirty="0"/>
              <a:t>H2 </a:t>
            </a:r>
            <a:r>
              <a:rPr lang="el-GR" dirty="0"/>
              <a:t>βάρη</a:t>
            </a:r>
            <a:r>
              <a:rPr lang="en-US" dirty="0"/>
              <a:t> = (2.0, 1.0, -4.0)</a:t>
            </a:r>
          </a:p>
          <a:p>
            <a:pPr lvl="0" rtl="0">
              <a:spcBef>
                <a:spcPts val="0"/>
              </a:spcBef>
              <a:buNone/>
            </a:pPr>
            <a:r>
              <a:rPr lang="en-US" dirty="0"/>
              <a:t>H3 </a:t>
            </a:r>
            <a:r>
              <a:rPr lang="el-GR" dirty="0"/>
              <a:t>βάρη</a:t>
            </a:r>
            <a:r>
              <a:rPr lang="en-US" dirty="0"/>
              <a:t> = (1.0, -1.0, 0.0)</a:t>
            </a:r>
          </a:p>
          <a:p>
            <a:pPr lvl="0" rtl="0">
              <a:spcBef>
                <a:spcPts val="0"/>
              </a:spcBef>
              <a:buNone/>
            </a:pPr>
            <a:endParaRPr dirty="0"/>
          </a:p>
          <a:p>
            <a:pPr lvl="0" rtl="0">
              <a:spcBef>
                <a:spcPts val="0"/>
              </a:spcBef>
              <a:buNone/>
            </a:pPr>
            <a:r>
              <a:rPr lang="en-US" dirty="0"/>
              <a:t>O1 </a:t>
            </a:r>
            <a:r>
              <a:rPr lang="el-GR" dirty="0"/>
              <a:t>βάρη</a:t>
            </a:r>
            <a:r>
              <a:rPr lang="en-US" dirty="0"/>
              <a:t> = (-3.0, 1.0, -3.0)</a:t>
            </a:r>
          </a:p>
          <a:p>
            <a:pPr lvl="0" rtl="0">
              <a:spcBef>
                <a:spcPts val="0"/>
              </a:spcBef>
              <a:buNone/>
            </a:pPr>
            <a:r>
              <a:rPr lang="en-US" dirty="0"/>
              <a:t>O2 </a:t>
            </a:r>
            <a:r>
              <a:rPr lang="el-GR" dirty="0"/>
              <a:t>βάρη</a:t>
            </a:r>
            <a:r>
              <a:rPr lang="en-US" dirty="0"/>
              <a:t> = (0.0, 1.0, 2.0)</a:t>
            </a:r>
          </a:p>
        </p:txBody>
      </p:sp>
      <p:sp>
        <p:nvSpPr>
          <p:cNvPr id="31" name="TextBox 30">
            <a:extLst>
              <a:ext uri="{FF2B5EF4-FFF2-40B4-BE49-F238E27FC236}">
                <a16:creationId xmlns:a16="http://schemas.microsoft.com/office/drawing/2014/main" id="{3E8A74DB-5057-B6D6-D175-9F5CDCEE0EC0}"/>
              </a:ext>
            </a:extLst>
          </p:cNvPr>
          <p:cNvSpPr txBox="1"/>
          <p:nvPr/>
        </p:nvSpPr>
        <p:spPr>
          <a:xfrm>
            <a:off x="5257800" y="3999195"/>
            <a:ext cx="6096000" cy="2308324"/>
          </a:xfrm>
          <a:prstGeom prst="rect">
            <a:avLst/>
          </a:prstGeom>
          <a:noFill/>
        </p:spPr>
        <p:txBody>
          <a:bodyPr wrap="square">
            <a:spAutoFit/>
          </a:bodyPr>
          <a:lstStyle/>
          <a:p>
            <a:pPr marL="171450" lvl="0" indent="-171450">
              <a:buClr>
                <a:schemeClr val="dk1"/>
              </a:buClr>
              <a:buSzPct val="100000"/>
              <a:buFont typeface="Arial"/>
              <a:buChar char="•"/>
            </a:pPr>
            <a:r>
              <a:rPr lang="el-GR" dirty="0"/>
              <a:t>Οι τιμές εξόδου υπολογίζονται εφαρμόζοντας τη σιγμοειδή συνάρτηση στις κρυφές τιμές στρώματος πολλαπλασιασμένες με τα βάρη του στρώματος εξόδου
Εάν αυτό ήταν ένα </a:t>
            </a:r>
            <a:r>
              <a:rPr lang="el-GR" dirty="0" err="1"/>
              <a:t>νευρωνικό</a:t>
            </a:r>
            <a:r>
              <a:rPr lang="el-GR" dirty="0"/>
              <a:t> δίκτυο ταξινόμησης, τότε το τελικό βήμα θα ήταν να επιλέξετε τη μεγαλύτερη τιμή (στην περίπτωση αυτή O2, η οποία έχει τιμή .85)
Στη συνέχεια, η ετικέτα που αντιστοιχεί στη μεγαλύτερη τιμή στο επίπεδο εξόδου εξάγεται ως πρόβλεψη.</a:t>
            </a:r>
            <a:endParaRPr lang="en-US" dirty="0"/>
          </a:p>
        </p:txBody>
      </p:sp>
    </p:spTree>
    <p:extLst>
      <p:ext uri="{BB962C8B-B14F-4D97-AF65-F5344CB8AC3E}">
        <p14:creationId xmlns:p14="http://schemas.microsoft.com/office/powerpoint/2010/main" val="1211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CB3644-C45E-5913-B1F3-F2CE6E4DB192}"/>
              </a:ext>
            </a:extLst>
          </p:cNvPr>
          <p:cNvSpPr>
            <a:spLocks noGrp="1"/>
          </p:cNvSpPr>
          <p:nvPr>
            <p:ph type="title"/>
          </p:nvPr>
        </p:nvSpPr>
        <p:spPr>
          <a:xfrm>
            <a:off x="269696" y="172624"/>
            <a:ext cx="10515600" cy="1325563"/>
          </a:xfrm>
        </p:spPr>
        <p:txBody>
          <a:bodyPr/>
          <a:lstStyle/>
          <a:p>
            <a:r>
              <a:rPr lang="el-GR" dirty="0"/>
              <a:t>Μορφοποίηση πινάκων</a:t>
            </a:r>
          </a:p>
        </p:txBody>
      </p:sp>
      <p:sp>
        <p:nvSpPr>
          <p:cNvPr id="4" name="Shape 233">
            <a:extLst>
              <a:ext uri="{FF2B5EF4-FFF2-40B4-BE49-F238E27FC236}">
                <a16:creationId xmlns:a16="http://schemas.microsoft.com/office/drawing/2014/main" id="{46316731-CF61-1722-40EB-C43ECB791FCF}"/>
              </a:ext>
            </a:extLst>
          </p:cNvPr>
          <p:cNvSpPr txBox="1"/>
          <p:nvPr/>
        </p:nvSpPr>
        <p:spPr>
          <a:xfrm>
            <a:off x="713699" y="1497348"/>
            <a:ext cx="3504925" cy="923400"/>
          </a:xfrm>
          <a:prstGeom prst="rect">
            <a:avLst/>
          </a:prstGeom>
          <a:noFill/>
          <a:ln>
            <a:noFill/>
          </a:ln>
        </p:spPr>
        <p:txBody>
          <a:bodyPr lIns="91425" tIns="91425" rIns="91425" bIns="91425" anchor="t" anchorCtr="0">
            <a:noAutofit/>
          </a:bodyPr>
          <a:lstStyle/>
          <a:p>
            <a:pPr lvl="0" rtl="0">
              <a:spcBef>
                <a:spcPts val="0"/>
              </a:spcBef>
              <a:buNone/>
            </a:pPr>
            <a:r>
              <a:rPr lang="en-US" dirty="0"/>
              <a:t>H1 </a:t>
            </a:r>
            <a:r>
              <a:rPr lang="el-GR" dirty="0"/>
              <a:t>βάρη</a:t>
            </a:r>
            <a:r>
              <a:rPr lang="en-US" dirty="0"/>
              <a:t> = (1.0, -2.0, 2.0)</a:t>
            </a:r>
          </a:p>
          <a:p>
            <a:pPr lvl="0" rtl="0">
              <a:spcBef>
                <a:spcPts val="0"/>
              </a:spcBef>
              <a:buNone/>
            </a:pPr>
            <a:r>
              <a:rPr lang="en-US" dirty="0"/>
              <a:t>H2 </a:t>
            </a:r>
            <a:r>
              <a:rPr lang="el-GR" dirty="0"/>
              <a:t>βάρη</a:t>
            </a:r>
            <a:r>
              <a:rPr lang="en-US" dirty="0"/>
              <a:t> = (2.0, 1.0, -4.0)</a:t>
            </a:r>
          </a:p>
          <a:p>
            <a:pPr lvl="0" rtl="0">
              <a:spcBef>
                <a:spcPts val="0"/>
              </a:spcBef>
              <a:buNone/>
            </a:pPr>
            <a:r>
              <a:rPr lang="en-US" dirty="0"/>
              <a:t>H3 </a:t>
            </a:r>
            <a:r>
              <a:rPr lang="el-GR" dirty="0"/>
              <a:t>βάρη</a:t>
            </a:r>
            <a:r>
              <a:rPr lang="en-US" dirty="0"/>
              <a:t> = (1.0, -1.0, 0.0)</a:t>
            </a:r>
          </a:p>
        </p:txBody>
      </p:sp>
      <p:graphicFrame>
        <p:nvGraphicFramePr>
          <p:cNvPr id="5" name="Shape 234">
            <a:extLst>
              <a:ext uri="{FF2B5EF4-FFF2-40B4-BE49-F238E27FC236}">
                <a16:creationId xmlns:a16="http://schemas.microsoft.com/office/drawing/2014/main" id="{30A5A41E-E797-B742-D0AB-A1BF71673045}"/>
              </a:ext>
            </a:extLst>
          </p:cNvPr>
          <p:cNvGraphicFramePr/>
          <p:nvPr>
            <p:extLst>
              <p:ext uri="{D42A27DB-BD31-4B8C-83A1-F6EECF244321}">
                <p14:modId xmlns:p14="http://schemas.microsoft.com/office/powerpoint/2010/main" val="2334307018"/>
              </p:ext>
            </p:extLst>
          </p:nvPr>
        </p:nvGraphicFramePr>
        <p:xfrm>
          <a:off x="1482392" y="4091277"/>
          <a:ext cx="1683725" cy="1280070"/>
        </p:xfrm>
        <a:graphic>
          <a:graphicData uri="http://schemas.openxmlformats.org/drawingml/2006/table">
            <a:tbl>
              <a:tblPr>
                <a:noFill/>
              </a:tblPr>
              <a:tblGrid>
                <a:gridCol w="562850">
                  <a:extLst>
                    <a:ext uri="{9D8B030D-6E8A-4147-A177-3AD203B41FA5}">
                      <a16:colId xmlns:a16="http://schemas.microsoft.com/office/drawing/2014/main" val="20000"/>
                    </a:ext>
                  </a:extLst>
                </a:gridCol>
                <a:gridCol w="578750">
                  <a:extLst>
                    <a:ext uri="{9D8B030D-6E8A-4147-A177-3AD203B41FA5}">
                      <a16:colId xmlns:a16="http://schemas.microsoft.com/office/drawing/2014/main" val="20001"/>
                    </a:ext>
                  </a:extLst>
                </a:gridCol>
                <a:gridCol w="542125">
                  <a:extLst>
                    <a:ext uri="{9D8B030D-6E8A-4147-A177-3AD203B41FA5}">
                      <a16:colId xmlns:a16="http://schemas.microsoft.com/office/drawing/2014/main" val="20002"/>
                    </a:ext>
                  </a:extLst>
                </a:gridCol>
              </a:tblGrid>
              <a:tr h="371775">
                <a:tc>
                  <a:txBody>
                    <a:bodyPr/>
                    <a:lstStyle/>
                    <a:p>
                      <a:pPr lvl="0" algn="ctr">
                        <a:spcBef>
                          <a:spcPts val="0"/>
                        </a:spcBef>
                        <a:buNone/>
                      </a:pPr>
                      <a:r>
                        <a:rPr lang="en-US" sz="1600" dirty="0">
                          <a:latin typeface="Arial" panose="020B0604020202020204" pitchFamily="34" charset="0"/>
                          <a:cs typeface="Arial" panose="020B0604020202020204" pitchFamily="34" charset="0"/>
                        </a:rPr>
                        <a:t>1.0</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spcBef>
                          <a:spcPts val="0"/>
                        </a:spcBef>
                        <a:buNone/>
                      </a:pPr>
                      <a:r>
                        <a:rPr lang="en-US" sz="1600">
                          <a:latin typeface="Arial" panose="020B0604020202020204" pitchFamily="34" charset="0"/>
                          <a:cs typeface="Arial" panose="020B0604020202020204" pitchFamily="34" charset="0"/>
                        </a:rPr>
                        <a:t>-2.0</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spcBef>
                          <a:spcPts val="0"/>
                        </a:spcBef>
                        <a:buNone/>
                      </a:pPr>
                      <a:r>
                        <a:rPr lang="en-US" sz="1600">
                          <a:latin typeface="Arial" panose="020B0604020202020204" pitchFamily="34" charset="0"/>
                          <a:cs typeface="Arial" panose="020B0604020202020204" pitchFamily="34" charset="0"/>
                        </a:rPr>
                        <a:t>2.0</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1775">
                <a:tc>
                  <a:txBody>
                    <a:bodyPr/>
                    <a:lstStyle/>
                    <a:p>
                      <a:pPr lvl="0" algn="ctr">
                        <a:spcBef>
                          <a:spcPts val="0"/>
                        </a:spcBef>
                        <a:buNone/>
                      </a:pPr>
                      <a:r>
                        <a:rPr lang="en-US" sz="1600">
                          <a:latin typeface="Arial" panose="020B0604020202020204" pitchFamily="34" charset="0"/>
                          <a:cs typeface="Arial" panose="020B0604020202020204" pitchFamily="34" charset="0"/>
                        </a:rPr>
                        <a:t>2.0</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spcBef>
                          <a:spcPts val="0"/>
                        </a:spcBef>
                        <a:buNone/>
                      </a:pPr>
                      <a:r>
                        <a:rPr lang="en-US" sz="1600" dirty="0">
                          <a:latin typeface="Arial" panose="020B0604020202020204" pitchFamily="34" charset="0"/>
                          <a:cs typeface="Arial" panose="020B0604020202020204" pitchFamily="34" charset="0"/>
                        </a:rPr>
                        <a:t>1.0</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tcPr>
                </a:tc>
                <a:tc>
                  <a:txBody>
                    <a:bodyPr/>
                    <a:lstStyle/>
                    <a:p>
                      <a:pPr lvl="0" algn="ctr">
                        <a:spcBef>
                          <a:spcPts val="0"/>
                        </a:spcBef>
                        <a:buNone/>
                      </a:pPr>
                      <a:r>
                        <a:rPr lang="en-US" sz="1600" dirty="0">
                          <a:latin typeface="Arial" panose="020B0604020202020204" pitchFamily="34" charset="0"/>
                          <a:cs typeface="Arial" panose="020B0604020202020204" pitchFamily="34" charset="0"/>
                        </a:rPr>
                        <a:t>-4.0</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1775">
                <a:tc>
                  <a:txBody>
                    <a:bodyPr/>
                    <a:lstStyle/>
                    <a:p>
                      <a:pPr lvl="0" algn="ctr">
                        <a:spcBef>
                          <a:spcPts val="0"/>
                        </a:spcBef>
                        <a:buNone/>
                      </a:pPr>
                      <a:r>
                        <a:rPr lang="en-US" sz="1600">
                          <a:latin typeface="Arial" panose="020B0604020202020204" pitchFamily="34" charset="0"/>
                          <a:cs typeface="Arial" panose="020B0604020202020204" pitchFamily="34" charset="0"/>
                        </a:rPr>
                        <a:t>1.0</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spcBef>
                          <a:spcPts val="0"/>
                        </a:spcBef>
                        <a:buNone/>
                      </a:pPr>
                      <a:r>
                        <a:rPr lang="en-US" sz="1600">
                          <a:latin typeface="Arial" panose="020B0604020202020204" pitchFamily="34" charset="0"/>
                          <a:cs typeface="Arial" panose="020B0604020202020204" pitchFamily="34" charset="0"/>
                        </a:rPr>
                        <a:t>-1.0</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spcBef>
                          <a:spcPts val="0"/>
                        </a:spcBef>
                        <a:buNone/>
                      </a:pPr>
                      <a:r>
                        <a:rPr lang="en-US" sz="1600" dirty="0">
                          <a:latin typeface="Arial" panose="020B0604020202020204" pitchFamily="34" charset="0"/>
                          <a:cs typeface="Arial" panose="020B0604020202020204" pitchFamily="34" charset="0"/>
                        </a:rPr>
                        <a:t>0.0</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6" name="Shape 235">
            <a:extLst>
              <a:ext uri="{FF2B5EF4-FFF2-40B4-BE49-F238E27FC236}">
                <a16:creationId xmlns:a16="http://schemas.microsoft.com/office/drawing/2014/main" id="{44115657-52C2-7725-5E28-824F991C7A90}"/>
              </a:ext>
            </a:extLst>
          </p:cNvPr>
          <p:cNvGraphicFramePr/>
          <p:nvPr>
            <p:extLst>
              <p:ext uri="{D42A27DB-BD31-4B8C-83A1-F6EECF244321}">
                <p14:modId xmlns:p14="http://schemas.microsoft.com/office/powerpoint/2010/main" val="226870032"/>
              </p:ext>
            </p:extLst>
          </p:nvPr>
        </p:nvGraphicFramePr>
        <p:xfrm>
          <a:off x="3593042" y="4091264"/>
          <a:ext cx="562850" cy="1280070"/>
        </p:xfrm>
        <a:graphic>
          <a:graphicData uri="http://schemas.openxmlformats.org/drawingml/2006/table">
            <a:tbl>
              <a:tblPr>
                <a:noFill/>
              </a:tblPr>
              <a:tblGrid>
                <a:gridCol w="562850">
                  <a:extLst>
                    <a:ext uri="{9D8B030D-6E8A-4147-A177-3AD203B41FA5}">
                      <a16:colId xmlns:a16="http://schemas.microsoft.com/office/drawing/2014/main" val="20000"/>
                    </a:ext>
                  </a:extLst>
                </a:gridCol>
              </a:tblGrid>
              <a:tr h="371775">
                <a:tc>
                  <a:txBody>
                    <a:bodyPr/>
                    <a:lstStyle/>
                    <a:p>
                      <a:pPr lvl="0" algn="ctr" rtl="0">
                        <a:spcBef>
                          <a:spcPts val="0"/>
                        </a:spcBef>
                        <a:buNone/>
                      </a:pPr>
                      <a:r>
                        <a:rPr lang="en-US" sz="1600" dirty="0">
                          <a:latin typeface="Arial" panose="020B0604020202020204" pitchFamily="34" charset="0"/>
                          <a:cs typeface="Arial" panose="020B0604020202020204" pitchFamily="34" charset="0"/>
                        </a:rPr>
                        <a:t>0.5</a:t>
                      </a:r>
                    </a:p>
                  </a:txBody>
                  <a:tcPr marL="91425" marR="91425" marT="91425" marB="91425">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10000"/>
                  </a:ext>
                </a:extLst>
              </a:tr>
              <a:tr h="371775">
                <a:tc>
                  <a:txBody>
                    <a:bodyPr/>
                    <a:lstStyle/>
                    <a:p>
                      <a:pPr lvl="0" algn="ctr" rtl="0">
                        <a:spcBef>
                          <a:spcPts val="0"/>
                        </a:spcBef>
                        <a:buNone/>
                      </a:pPr>
                      <a:r>
                        <a:rPr lang="en-US" sz="1600" dirty="0">
                          <a:latin typeface="Arial" panose="020B0604020202020204" pitchFamily="34" charset="0"/>
                          <a:cs typeface="Arial" panose="020B0604020202020204" pitchFamily="34" charset="0"/>
                        </a:rPr>
                        <a:t>0.9</a:t>
                      </a:r>
                    </a:p>
                  </a:txBody>
                  <a:tcPr marL="91425" marR="91425" marT="91425" marB="91425">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10001"/>
                  </a:ext>
                </a:extLst>
              </a:tr>
              <a:tr h="371775">
                <a:tc>
                  <a:txBody>
                    <a:bodyPr/>
                    <a:lstStyle/>
                    <a:p>
                      <a:pPr lvl="0" algn="ctr" rtl="0">
                        <a:spcBef>
                          <a:spcPts val="0"/>
                        </a:spcBef>
                        <a:buNone/>
                      </a:pPr>
                      <a:r>
                        <a:rPr lang="en-US" sz="1600" dirty="0">
                          <a:latin typeface="Arial" panose="020B0604020202020204" pitchFamily="34" charset="0"/>
                          <a:cs typeface="Arial" panose="020B0604020202020204" pitchFamily="34" charset="0"/>
                        </a:rPr>
                        <a:t>-0.3</a:t>
                      </a:r>
                    </a:p>
                  </a:txBody>
                  <a:tcPr marL="91425" marR="91425" marT="91425" marB="91425">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Shape 236">
            <a:extLst>
              <a:ext uri="{FF2B5EF4-FFF2-40B4-BE49-F238E27FC236}">
                <a16:creationId xmlns:a16="http://schemas.microsoft.com/office/drawing/2014/main" id="{80E6FB05-DAF0-07A4-4E55-255091267CB8}"/>
              </a:ext>
            </a:extLst>
          </p:cNvPr>
          <p:cNvGraphicFramePr/>
          <p:nvPr>
            <p:extLst>
              <p:ext uri="{D42A27DB-BD31-4B8C-83A1-F6EECF244321}">
                <p14:modId xmlns:p14="http://schemas.microsoft.com/office/powerpoint/2010/main" val="24416278"/>
              </p:ext>
            </p:extLst>
          </p:nvPr>
        </p:nvGraphicFramePr>
        <p:xfrm>
          <a:off x="4986392" y="4483677"/>
          <a:ext cx="1683725" cy="426690"/>
        </p:xfrm>
        <a:graphic>
          <a:graphicData uri="http://schemas.openxmlformats.org/drawingml/2006/table">
            <a:tbl>
              <a:tblPr>
                <a:noFill/>
              </a:tblPr>
              <a:tblGrid>
                <a:gridCol w="562850">
                  <a:extLst>
                    <a:ext uri="{9D8B030D-6E8A-4147-A177-3AD203B41FA5}">
                      <a16:colId xmlns:a16="http://schemas.microsoft.com/office/drawing/2014/main" val="20000"/>
                    </a:ext>
                  </a:extLst>
                </a:gridCol>
                <a:gridCol w="578750">
                  <a:extLst>
                    <a:ext uri="{9D8B030D-6E8A-4147-A177-3AD203B41FA5}">
                      <a16:colId xmlns:a16="http://schemas.microsoft.com/office/drawing/2014/main" val="20001"/>
                    </a:ext>
                  </a:extLst>
                </a:gridCol>
                <a:gridCol w="542125">
                  <a:extLst>
                    <a:ext uri="{9D8B030D-6E8A-4147-A177-3AD203B41FA5}">
                      <a16:colId xmlns:a16="http://schemas.microsoft.com/office/drawing/2014/main" val="20002"/>
                    </a:ext>
                  </a:extLst>
                </a:gridCol>
              </a:tblGrid>
              <a:tr h="371775">
                <a:tc>
                  <a:txBody>
                    <a:bodyPr/>
                    <a:lstStyle/>
                    <a:p>
                      <a:pPr lvl="0" algn="ctr" rtl="0">
                        <a:spcBef>
                          <a:spcPts val="0"/>
                        </a:spcBef>
                        <a:buNone/>
                      </a:pPr>
                      <a:r>
                        <a:rPr lang="en-US" sz="1600" dirty="0">
                          <a:latin typeface="Arial" panose="020B0604020202020204" pitchFamily="34" charset="0"/>
                          <a:cs typeface="Arial" panose="020B0604020202020204" pitchFamily="34" charset="0"/>
                        </a:rPr>
                        <a:t>-1.9</a:t>
                      </a:r>
                    </a:p>
                  </a:txBody>
                  <a:tcPr marL="91425" marR="91425" marT="91425" marB="91425">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tcPr>
                </a:tc>
                <a:tc>
                  <a:txBody>
                    <a:bodyPr/>
                    <a:lstStyle/>
                    <a:p>
                      <a:pPr lvl="0" algn="ctr" rtl="0">
                        <a:spcBef>
                          <a:spcPts val="0"/>
                        </a:spcBef>
                        <a:buNone/>
                      </a:pPr>
                      <a:r>
                        <a:rPr lang="en-US" sz="1600" dirty="0">
                          <a:latin typeface="Arial" panose="020B0604020202020204" pitchFamily="34" charset="0"/>
                          <a:cs typeface="Arial" panose="020B0604020202020204" pitchFamily="34" charset="0"/>
                        </a:rPr>
                        <a:t>3.1</a:t>
                      </a:r>
                    </a:p>
                  </a:txBody>
                  <a:tcPr marL="91425" marR="91425" marT="91425" marB="91425">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tcPr>
                </a:tc>
                <a:tc>
                  <a:txBody>
                    <a:bodyPr/>
                    <a:lstStyle/>
                    <a:p>
                      <a:pPr lvl="0" algn="ctr" rtl="0">
                        <a:spcBef>
                          <a:spcPts val="0"/>
                        </a:spcBef>
                        <a:buNone/>
                      </a:pPr>
                      <a:r>
                        <a:rPr lang="en-US" sz="1600" dirty="0">
                          <a:latin typeface="Arial" panose="020B0604020202020204" pitchFamily="34" charset="0"/>
                          <a:cs typeface="Arial" panose="020B0604020202020204" pitchFamily="34" charset="0"/>
                        </a:rPr>
                        <a:t>-0.4</a:t>
                      </a:r>
                    </a:p>
                  </a:txBody>
                  <a:tcPr marL="91425" marR="91425" marT="91425" marB="91425">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8" name="Shape 237">
            <a:extLst>
              <a:ext uri="{FF2B5EF4-FFF2-40B4-BE49-F238E27FC236}">
                <a16:creationId xmlns:a16="http://schemas.microsoft.com/office/drawing/2014/main" id="{B72A4B84-5730-7083-977A-694B80791025}"/>
              </a:ext>
            </a:extLst>
          </p:cNvPr>
          <p:cNvSpPr txBox="1"/>
          <p:nvPr/>
        </p:nvSpPr>
        <p:spPr>
          <a:xfrm>
            <a:off x="4098292" y="4392477"/>
            <a:ext cx="1206000" cy="732900"/>
          </a:xfrm>
          <a:prstGeom prst="rect">
            <a:avLst/>
          </a:prstGeom>
          <a:noFill/>
          <a:ln>
            <a:noFill/>
          </a:ln>
        </p:spPr>
        <p:txBody>
          <a:bodyPr lIns="91425" tIns="91425" rIns="91425" bIns="91425" anchor="t" anchorCtr="0">
            <a:noAutofit/>
          </a:bodyPr>
          <a:lstStyle/>
          <a:p>
            <a:pPr lvl="0">
              <a:spcBef>
                <a:spcPts val="0"/>
              </a:spcBef>
              <a:buNone/>
            </a:pPr>
            <a:r>
              <a:rPr lang="en-US" sz="2400"/>
              <a:t>) = S(</a:t>
            </a:r>
          </a:p>
        </p:txBody>
      </p:sp>
      <p:sp>
        <p:nvSpPr>
          <p:cNvPr id="9" name="Shape 238">
            <a:extLst>
              <a:ext uri="{FF2B5EF4-FFF2-40B4-BE49-F238E27FC236}">
                <a16:creationId xmlns:a16="http://schemas.microsoft.com/office/drawing/2014/main" id="{A28262F9-8414-878D-E388-F09F3DC8DA9B}"/>
              </a:ext>
            </a:extLst>
          </p:cNvPr>
          <p:cNvSpPr txBox="1"/>
          <p:nvPr/>
        </p:nvSpPr>
        <p:spPr>
          <a:xfrm>
            <a:off x="3175359" y="4468677"/>
            <a:ext cx="333000" cy="422400"/>
          </a:xfrm>
          <a:prstGeom prst="rect">
            <a:avLst/>
          </a:prstGeom>
          <a:noFill/>
          <a:ln>
            <a:noFill/>
          </a:ln>
        </p:spPr>
        <p:txBody>
          <a:bodyPr lIns="91425" tIns="91425" rIns="91425" bIns="91425" anchor="t" anchorCtr="0">
            <a:noAutofit/>
          </a:bodyPr>
          <a:lstStyle/>
          <a:p>
            <a:pPr lvl="0" rtl="0">
              <a:spcBef>
                <a:spcPts val="0"/>
              </a:spcBef>
              <a:buNone/>
            </a:pPr>
            <a:r>
              <a:rPr lang="en-US" sz="2400"/>
              <a:t>*</a:t>
            </a:r>
          </a:p>
        </p:txBody>
      </p:sp>
      <p:sp>
        <p:nvSpPr>
          <p:cNvPr id="10" name="Shape 239">
            <a:extLst>
              <a:ext uri="{FF2B5EF4-FFF2-40B4-BE49-F238E27FC236}">
                <a16:creationId xmlns:a16="http://schemas.microsoft.com/office/drawing/2014/main" id="{BDFCDEA4-1BE1-0DFE-E9A5-2C5B14C4B255}"/>
              </a:ext>
            </a:extLst>
          </p:cNvPr>
          <p:cNvSpPr txBox="1"/>
          <p:nvPr/>
        </p:nvSpPr>
        <p:spPr>
          <a:xfrm>
            <a:off x="955754" y="4392477"/>
            <a:ext cx="801600" cy="422400"/>
          </a:xfrm>
          <a:prstGeom prst="rect">
            <a:avLst/>
          </a:prstGeom>
          <a:noFill/>
          <a:ln>
            <a:noFill/>
          </a:ln>
        </p:spPr>
        <p:txBody>
          <a:bodyPr lIns="91425" tIns="91425" rIns="91425" bIns="91425" anchor="t" anchorCtr="0">
            <a:noAutofit/>
          </a:bodyPr>
          <a:lstStyle/>
          <a:p>
            <a:pPr lvl="0" rtl="0">
              <a:spcBef>
                <a:spcPts val="0"/>
              </a:spcBef>
              <a:buNone/>
            </a:pPr>
            <a:r>
              <a:rPr lang="en-US" sz="2400"/>
              <a:t>S(</a:t>
            </a:r>
          </a:p>
        </p:txBody>
      </p:sp>
      <p:sp>
        <p:nvSpPr>
          <p:cNvPr id="11" name="Shape 240">
            <a:extLst>
              <a:ext uri="{FF2B5EF4-FFF2-40B4-BE49-F238E27FC236}">
                <a16:creationId xmlns:a16="http://schemas.microsoft.com/office/drawing/2014/main" id="{2AEB30EC-9F45-ABFD-8C04-67691FBA4D13}"/>
              </a:ext>
            </a:extLst>
          </p:cNvPr>
          <p:cNvSpPr txBox="1"/>
          <p:nvPr/>
        </p:nvSpPr>
        <p:spPr>
          <a:xfrm>
            <a:off x="6670104" y="4392477"/>
            <a:ext cx="801600" cy="422400"/>
          </a:xfrm>
          <a:prstGeom prst="rect">
            <a:avLst/>
          </a:prstGeom>
          <a:noFill/>
          <a:ln>
            <a:noFill/>
          </a:ln>
        </p:spPr>
        <p:txBody>
          <a:bodyPr lIns="91425" tIns="91425" rIns="91425" bIns="91425" anchor="t" anchorCtr="0">
            <a:noAutofit/>
          </a:bodyPr>
          <a:lstStyle/>
          <a:p>
            <a:pPr lvl="0" rtl="0">
              <a:spcBef>
                <a:spcPts val="0"/>
              </a:spcBef>
              <a:buNone/>
            </a:pPr>
            <a:r>
              <a:rPr lang="en-US" sz="2400"/>
              <a:t>) = </a:t>
            </a:r>
          </a:p>
        </p:txBody>
      </p:sp>
      <p:graphicFrame>
        <p:nvGraphicFramePr>
          <p:cNvPr id="12" name="Shape 241">
            <a:extLst>
              <a:ext uri="{FF2B5EF4-FFF2-40B4-BE49-F238E27FC236}">
                <a16:creationId xmlns:a16="http://schemas.microsoft.com/office/drawing/2014/main" id="{BBFF1599-E8BD-4FC6-BF47-11E136DBE6D8}"/>
              </a:ext>
            </a:extLst>
          </p:cNvPr>
          <p:cNvGraphicFramePr/>
          <p:nvPr>
            <p:extLst>
              <p:ext uri="{D42A27DB-BD31-4B8C-83A1-F6EECF244321}">
                <p14:modId xmlns:p14="http://schemas.microsoft.com/office/powerpoint/2010/main" val="2302992749"/>
              </p:ext>
            </p:extLst>
          </p:nvPr>
        </p:nvGraphicFramePr>
        <p:xfrm>
          <a:off x="7148742" y="4483677"/>
          <a:ext cx="1683725" cy="426690"/>
        </p:xfrm>
        <a:graphic>
          <a:graphicData uri="http://schemas.openxmlformats.org/drawingml/2006/table">
            <a:tbl>
              <a:tblPr>
                <a:noFill/>
              </a:tblPr>
              <a:tblGrid>
                <a:gridCol w="562850">
                  <a:extLst>
                    <a:ext uri="{9D8B030D-6E8A-4147-A177-3AD203B41FA5}">
                      <a16:colId xmlns:a16="http://schemas.microsoft.com/office/drawing/2014/main" val="20000"/>
                    </a:ext>
                  </a:extLst>
                </a:gridCol>
                <a:gridCol w="578750">
                  <a:extLst>
                    <a:ext uri="{9D8B030D-6E8A-4147-A177-3AD203B41FA5}">
                      <a16:colId xmlns:a16="http://schemas.microsoft.com/office/drawing/2014/main" val="20001"/>
                    </a:ext>
                  </a:extLst>
                </a:gridCol>
                <a:gridCol w="542125">
                  <a:extLst>
                    <a:ext uri="{9D8B030D-6E8A-4147-A177-3AD203B41FA5}">
                      <a16:colId xmlns:a16="http://schemas.microsoft.com/office/drawing/2014/main" val="20002"/>
                    </a:ext>
                  </a:extLst>
                </a:gridCol>
              </a:tblGrid>
              <a:tr h="371775">
                <a:tc>
                  <a:txBody>
                    <a:bodyPr/>
                    <a:lstStyle/>
                    <a:p>
                      <a:pPr lvl="0" algn="ctr" rtl="0">
                        <a:spcBef>
                          <a:spcPts val="0"/>
                        </a:spcBef>
                        <a:buNone/>
                      </a:pPr>
                      <a:r>
                        <a:rPr lang="en-US" sz="1600" dirty="0">
                          <a:latin typeface="Arial" panose="020B0604020202020204" pitchFamily="34" charset="0"/>
                          <a:cs typeface="Arial" panose="020B0604020202020204" pitchFamily="34" charset="0"/>
                        </a:rPr>
                        <a:t>.13</a:t>
                      </a:r>
                    </a:p>
                  </a:txBody>
                  <a:tcPr marL="91425" marR="91425" marT="91425" marB="91425">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tcPr>
                </a:tc>
                <a:tc>
                  <a:txBody>
                    <a:bodyPr/>
                    <a:lstStyle/>
                    <a:p>
                      <a:pPr lvl="0" algn="ctr" rtl="0">
                        <a:spcBef>
                          <a:spcPts val="0"/>
                        </a:spcBef>
                        <a:buNone/>
                      </a:pPr>
                      <a:r>
                        <a:rPr lang="en-US" sz="1600" dirty="0">
                          <a:latin typeface="Arial" panose="020B0604020202020204" pitchFamily="34" charset="0"/>
                          <a:cs typeface="Arial" panose="020B0604020202020204" pitchFamily="34" charset="0"/>
                        </a:rPr>
                        <a:t>.96</a:t>
                      </a:r>
                    </a:p>
                  </a:txBody>
                  <a:tcPr marL="91425" marR="91425" marT="91425" marB="91425">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tcPr>
                </a:tc>
                <a:tc>
                  <a:txBody>
                    <a:bodyPr/>
                    <a:lstStyle/>
                    <a:p>
                      <a:pPr lvl="0" algn="ctr" rtl="0">
                        <a:spcBef>
                          <a:spcPts val="0"/>
                        </a:spcBef>
                        <a:buNone/>
                      </a:pPr>
                      <a:r>
                        <a:rPr lang="en-US" sz="1600" dirty="0">
                          <a:latin typeface="Arial" panose="020B0604020202020204" pitchFamily="34" charset="0"/>
                          <a:cs typeface="Arial" panose="020B0604020202020204" pitchFamily="34" charset="0"/>
                        </a:rPr>
                        <a:t>0.4</a:t>
                      </a:r>
                    </a:p>
                  </a:txBody>
                  <a:tcPr marL="91425" marR="91425" marT="91425" marB="91425">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3" name="Shape 242">
            <a:extLst>
              <a:ext uri="{FF2B5EF4-FFF2-40B4-BE49-F238E27FC236}">
                <a16:creationId xmlns:a16="http://schemas.microsoft.com/office/drawing/2014/main" id="{EFB9BC13-F7B0-9BB5-BF97-5047D2228CDC}"/>
              </a:ext>
            </a:extLst>
          </p:cNvPr>
          <p:cNvSpPr txBox="1"/>
          <p:nvPr/>
        </p:nvSpPr>
        <p:spPr>
          <a:xfrm>
            <a:off x="848667" y="3642927"/>
            <a:ext cx="2512600" cy="422400"/>
          </a:xfrm>
          <a:prstGeom prst="rect">
            <a:avLst/>
          </a:prstGeom>
          <a:noFill/>
          <a:ln>
            <a:noFill/>
          </a:ln>
        </p:spPr>
        <p:txBody>
          <a:bodyPr lIns="91425" tIns="91425" rIns="91425" bIns="91425" anchor="t" anchorCtr="0">
            <a:noAutofit/>
          </a:bodyPr>
          <a:lstStyle/>
          <a:p>
            <a:pPr lvl="0" rtl="0">
              <a:spcBef>
                <a:spcPts val="0"/>
              </a:spcBef>
              <a:buNone/>
            </a:pPr>
            <a:r>
              <a:rPr lang="el-GR" dirty="0"/>
              <a:t>Βάρη κρυφού επιπέδου</a:t>
            </a:r>
            <a:endParaRPr lang="en-US" dirty="0"/>
          </a:p>
        </p:txBody>
      </p:sp>
      <p:sp>
        <p:nvSpPr>
          <p:cNvPr id="14" name="Shape 243">
            <a:extLst>
              <a:ext uri="{FF2B5EF4-FFF2-40B4-BE49-F238E27FC236}">
                <a16:creationId xmlns:a16="http://schemas.microsoft.com/office/drawing/2014/main" id="{5AA61177-4FA4-7E2A-AD7C-D8212737686C}"/>
              </a:ext>
            </a:extLst>
          </p:cNvPr>
          <p:cNvSpPr txBox="1"/>
          <p:nvPr/>
        </p:nvSpPr>
        <p:spPr>
          <a:xfrm>
            <a:off x="3479091" y="3642927"/>
            <a:ext cx="938797" cy="422400"/>
          </a:xfrm>
          <a:prstGeom prst="rect">
            <a:avLst/>
          </a:prstGeom>
          <a:noFill/>
          <a:ln>
            <a:noFill/>
          </a:ln>
        </p:spPr>
        <p:txBody>
          <a:bodyPr lIns="91425" tIns="91425" rIns="91425" bIns="91425" anchor="t" anchorCtr="0">
            <a:noAutofit/>
          </a:bodyPr>
          <a:lstStyle/>
          <a:p>
            <a:pPr lvl="0" rtl="0">
              <a:spcBef>
                <a:spcPts val="0"/>
              </a:spcBef>
              <a:buNone/>
            </a:pPr>
            <a:r>
              <a:rPr lang="el-GR" dirty="0"/>
              <a:t>Είσοδοι</a:t>
            </a:r>
            <a:endParaRPr lang="en-US" dirty="0"/>
          </a:p>
        </p:txBody>
      </p:sp>
      <p:sp>
        <p:nvSpPr>
          <p:cNvPr id="15" name="Shape 244">
            <a:extLst>
              <a:ext uri="{FF2B5EF4-FFF2-40B4-BE49-F238E27FC236}">
                <a16:creationId xmlns:a16="http://schemas.microsoft.com/office/drawing/2014/main" id="{837C3AD2-EE96-292B-E50B-FF03371A7EF2}"/>
              </a:ext>
            </a:extLst>
          </p:cNvPr>
          <p:cNvSpPr txBox="1"/>
          <p:nvPr/>
        </p:nvSpPr>
        <p:spPr>
          <a:xfrm>
            <a:off x="7070904" y="4015677"/>
            <a:ext cx="2677988" cy="422400"/>
          </a:xfrm>
          <a:prstGeom prst="rect">
            <a:avLst/>
          </a:prstGeom>
          <a:noFill/>
          <a:ln>
            <a:noFill/>
          </a:ln>
        </p:spPr>
        <p:txBody>
          <a:bodyPr lIns="91425" tIns="91425" rIns="91425" bIns="91425" anchor="t" anchorCtr="0">
            <a:noAutofit/>
          </a:bodyPr>
          <a:lstStyle/>
          <a:p>
            <a:pPr lvl="0" rtl="0">
              <a:spcBef>
                <a:spcPts val="0"/>
              </a:spcBef>
              <a:buNone/>
            </a:pPr>
            <a:r>
              <a:rPr lang="el-GR" dirty="0"/>
              <a:t>Έξοδοι κρυφού επιπέδου</a:t>
            </a:r>
            <a:endParaRPr lang="en-US" dirty="0"/>
          </a:p>
        </p:txBody>
      </p:sp>
      <p:sp>
        <p:nvSpPr>
          <p:cNvPr id="17" name="TextBox 16">
            <a:extLst>
              <a:ext uri="{FF2B5EF4-FFF2-40B4-BE49-F238E27FC236}">
                <a16:creationId xmlns:a16="http://schemas.microsoft.com/office/drawing/2014/main" id="{325D8364-4187-4197-AB9A-40F3ABFF7C34}"/>
              </a:ext>
            </a:extLst>
          </p:cNvPr>
          <p:cNvSpPr txBox="1"/>
          <p:nvPr/>
        </p:nvSpPr>
        <p:spPr>
          <a:xfrm>
            <a:off x="4662627" y="1295138"/>
            <a:ext cx="7122637" cy="2308324"/>
          </a:xfrm>
          <a:prstGeom prst="rect">
            <a:avLst/>
          </a:prstGeom>
          <a:noFill/>
        </p:spPr>
        <p:txBody>
          <a:bodyPr wrap="square">
            <a:spAutoFit/>
          </a:bodyPr>
          <a:lstStyle/>
          <a:p>
            <a:pPr marL="171450" lvl="0" indent="-171450">
              <a:buClr>
                <a:schemeClr val="dk1"/>
              </a:buClr>
              <a:buSzPct val="100000"/>
              <a:buFont typeface="Arial"/>
              <a:buChar char="•"/>
            </a:pPr>
            <a:r>
              <a:rPr lang="el-GR" dirty="0"/>
              <a:t>Ο υπολογισμός των τιμών των νευρώνων του κρυφού επιπέδου μπορεί να επιτευχθεί ως πολλαπλασιασμός πίνακα.
Η έκφραση της λειτουργίας ως πολλαπλασιασμού πίνακα υπογραμμίζει τη δυνατότητα παραλληλισμού του υπολογισμού.
Οι GPU είναι εξαιρετικά γρήγορες στην εκτέλεση πολλαπλασιασμών πίνακα, επομένως οι GPU χρησιμοποιούνται συνήθως για την επιτάχυνση της εκπαίδευσης και της εξαγωγής συμπερασμάτων </a:t>
            </a:r>
            <a:r>
              <a:rPr lang="el-GR" dirty="0" err="1"/>
              <a:t>νευρωνικών</a:t>
            </a:r>
            <a:r>
              <a:rPr lang="el-GR" dirty="0"/>
              <a:t> δικτύων.</a:t>
            </a:r>
            <a:endParaRPr lang="en-US" dirty="0"/>
          </a:p>
        </p:txBody>
      </p:sp>
    </p:spTree>
    <p:extLst>
      <p:ext uri="{BB962C8B-B14F-4D97-AF65-F5344CB8AC3E}">
        <p14:creationId xmlns:p14="http://schemas.microsoft.com/office/powerpoint/2010/main" val="172065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F8CB71-B2DF-1745-2AEE-15FB28196B20}"/>
              </a:ext>
            </a:extLst>
          </p:cNvPr>
          <p:cNvSpPr>
            <a:spLocks noGrp="1"/>
          </p:cNvSpPr>
          <p:nvPr>
            <p:ph type="title"/>
          </p:nvPr>
        </p:nvSpPr>
        <p:spPr/>
        <p:txBody>
          <a:bodyPr/>
          <a:lstStyle/>
          <a:p>
            <a:r>
              <a:rPr lang="el-GR" dirty="0"/>
              <a:t>Εκπαίδευση </a:t>
            </a:r>
            <a:r>
              <a:rPr lang="el-GR" dirty="0" err="1"/>
              <a:t>νευρωνικών</a:t>
            </a:r>
            <a:r>
              <a:rPr lang="el-GR" dirty="0"/>
              <a:t> δικτύων</a:t>
            </a:r>
          </a:p>
        </p:txBody>
      </p:sp>
      <p:sp>
        <p:nvSpPr>
          <p:cNvPr id="3" name="Θέση περιεχομένου 2">
            <a:extLst>
              <a:ext uri="{FF2B5EF4-FFF2-40B4-BE49-F238E27FC236}">
                <a16:creationId xmlns:a16="http://schemas.microsoft.com/office/drawing/2014/main" id="{C4093C93-673E-CF94-E8F0-BC992274B0E0}"/>
              </a:ext>
            </a:extLst>
          </p:cNvPr>
          <p:cNvSpPr>
            <a:spLocks noGrp="1"/>
          </p:cNvSpPr>
          <p:nvPr>
            <p:ph idx="1"/>
          </p:nvPr>
        </p:nvSpPr>
        <p:spPr/>
        <p:txBody>
          <a:bodyPr>
            <a:normAutofit fontScale="92500" lnSpcReduction="10000"/>
          </a:bodyPr>
          <a:lstStyle/>
          <a:p>
            <a:pPr marL="284162" lvl="0" indent="-284162">
              <a:lnSpc>
                <a:spcPct val="90000"/>
              </a:lnSpc>
              <a:spcBef>
                <a:spcPts val="0"/>
              </a:spcBef>
              <a:buClr>
                <a:srgbClr val="6F6F6F"/>
              </a:buClr>
              <a:buSzPct val="100000"/>
              <a:buFont typeface="Arial"/>
              <a:buChar char="–"/>
            </a:pPr>
            <a:r>
              <a:rPr lang="el-GR" dirty="0"/>
              <a:t>Διαδικασία εκπαίδευσης </a:t>
            </a:r>
            <a:r>
              <a:rPr lang="el-GR" dirty="0" err="1"/>
              <a:t>Νευρωνικών</a:t>
            </a:r>
            <a:r>
              <a:rPr lang="el-GR" dirty="0"/>
              <a:t> Δικτύων</a:t>
            </a:r>
          </a:p>
          <a:p>
            <a:pPr marL="741362" lvl="1" indent="-284162">
              <a:lnSpc>
                <a:spcPct val="90000"/>
              </a:lnSpc>
              <a:spcBef>
                <a:spcPts val="0"/>
              </a:spcBef>
              <a:buClr>
                <a:srgbClr val="6F6F6F"/>
              </a:buClr>
              <a:buSzPct val="100000"/>
              <a:buFont typeface="Arial"/>
              <a:buChar char="–"/>
            </a:pPr>
            <a:r>
              <a:rPr lang="el-GR" dirty="0"/>
              <a:t>Αρχικά γίνεται ένας τυχαίος ορισμός των συντελεστών βάρους των νευρώνων του δικτύου (αρχικοποίηση)</a:t>
            </a:r>
            <a:endParaRPr lang="en-US" dirty="0"/>
          </a:p>
          <a:p>
            <a:pPr marL="741362" lvl="1" indent="-284162">
              <a:lnSpc>
                <a:spcPct val="90000"/>
              </a:lnSpc>
              <a:spcBef>
                <a:spcPts val="0"/>
              </a:spcBef>
              <a:buClr>
                <a:srgbClr val="6F6F6F"/>
              </a:buClr>
              <a:buSzPct val="100000"/>
              <a:buFont typeface="Arial"/>
              <a:buChar char="–"/>
            </a:pPr>
            <a:r>
              <a:rPr lang="el-GR" dirty="0"/>
              <a:t>Παραγωγή εξόδου στο σετ εκπαίδευσης</a:t>
            </a:r>
          </a:p>
          <a:p>
            <a:pPr marL="741362" lvl="1" indent="-284162">
              <a:lnSpc>
                <a:spcPct val="90000"/>
              </a:lnSpc>
              <a:spcBef>
                <a:spcPts val="0"/>
              </a:spcBef>
              <a:buClr>
                <a:srgbClr val="6F6F6F"/>
              </a:buClr>
              <a:buSzPct val="100000"/>
              <a:buFont typeface="Arial"/>
              <a:buChar char="–"/>
            </a:pPr>
            <a:r>
              <a:rPr lang="el-GR" dirty="0"/>
              <a:t>Υπολογισμός σφάλματος μεταξύ προβλέψεων και πραγματικών τιμών εξόδου του σετ εκπαίδευσης</a:t>
            </a:r>
          </a:p>
          <a:p>
            <a:pPr marL="741362" lvl="1" indent="-284162">
              <a:lnSpc>
                <a:spcPct val="90000"/>
              </a:lnSpc>
              <a:spcBef>
                <a:spcPts val="0"/>
              </a:spcBef>
              <a:buClr>
                <a:srgbClr val="6F6F6F"/>
              </a:buClr>
              <a:buSzPct val="100000"/>
              <a:buFont typeface="Arial"/>
              <a:buChar char="–"/>
            </a:pPr>
            <a:r>
              <a:rPr lang="el-GR" dirty="0"/>
              <a:t>Υπολογισμός της συνεισφοράς κάθε νευρώνα στο σφάλμα πρόβλεψης</a:t>
            </a:r>
          </a:p>
          <a:p>
            <a:pPr marL="741362" lvl="1" indent="-284162">
              <a:lnSpc>
                <a:spcPct val="90000"/>
              </a:lnSpc>
              <a:spcBef>
                <a:spcPts val="0"/>
              </a:spcBef>
              <a:buClr>
                <a:srgbClr val="6F6F6F"/>
              </a:buClr>
              <a:buSzPct val="100000"/>
              <a:buFont typeface="Arial"/>
              <a:buChar char="–"/>
            </a:pPr>
            <a:r>
              <a:rPr lang="el-GR" dirty="0"/>
              <a:t>Τροποποίηση των συντελεστών βάρους των νευρώνων για την ελαχιστοποίηση του σφάλματος</a:t>
            </a:r>
            <a:endParaRPr lang="en-US" dirty="0"/>
          </a:p>
          <a:p>
            <a:pPr marL="0" marR="0" lvl="0" indent="0" algn="l" rtl="0">
              <a:lnSpc>
                <a:spcPct val="90000"/>
              </a:lnSpc>
              <a:spcBef>
                <a:spcPts val="0"/>
              </a:spcBef>
              <a:spcAft>
                <a:spcPts val="0"/>
              </a:spcAft>
              <a:buNone/>
            </a:pPr>
            <a:endParaRPr lang="en-US" dirty="0"/>
          </a:p>
          <a:p>
            <a:pPr marR="0" lvl="0" algn="l" rtl="0">
              <a:lnSpc>
                <a:spcPct val="90000"/>
              </a:lnSpc>
              <a:spcBef>
                <a:spcPts val="0"/>
              </a:spcBef>
              <a:spcAft>
                <a:spcPts val="0"/>
              </a:spcAft>
              <a:buClr>
                <a:srgbClr val="6F6F6F"/>
              </a:buClr>
              <a:buSzPct val="100000"/>
              <a:buFont typeface="Arial"/>
              <a:buChar char="–"/>
            </a:pPr>
            <a:r>
              <a:rPr lang="el-GR" dirty="0"/>
              <a:t>Οι συνεισφορές στο σφάλμα υπολογίζονται με μια μέθοδο όπως η </a:t>
            </a:r>
            <a:r>
              <a:rPr lang="el-GR" dirty="0" err="1"/>
              <a:t>οπισθοδιάδοση</a:t>
            </a:r>
            <a:r>
              <a:rPr lang="el-GR" dirty="0"/>
              <a:t> (</a:t>
            </a:r>
            <a:r>
              <a:rPr lang="en-US" dirty="0"/>
              <a:t>Backpropagation</a:t>
            </a:r>
            <a:r>
              <a:rPr lang="el-GR" dirty="0"/>
              <a:t>)</a:t>
            </a:r>
            <a:endParaRPr lang="en-US" dirty="0"/>
          </a:p>
          <a:p>
            <a:pPr marR="0" lvl="0" algn="l" rtl="0">
              <a:lnSpc>
                <a:spcPct val="90000"/>
              </a:lnSpc>
              <a:spcBef>
                <a:spcPts val="0"/>
              </a:spcBef>
              <a:spcAft>
                <a:spcPts val="0"/>
              </a:spcAft>
              <a:buClr>
                <a:srgbClr val="6F6F6F"/>
              </a:buClr>
              <a:buSzPct val="100000"/>
              <a:buFont typeface="Arial"/>
              <a:buChar char="–"/>
            </a:pPr>
            <a:r>
              <a:rPr lang="el-GR" dirty="0"/>
              <a:t>Η ελαχιστοποίηση του σφάλματος επιτυγχάνεται με μια μέθοδο όπως η κατάβαση κλίσης (</a:t>
            </a:r>
            <a:r>
              <a:rPr lang="en-US" dirty="0"/>
              <a:t>Gradient Descent</a:t>
            </a:r>
            <a:r>
              <a:rPr lang="el-GR" dirty="0"/>
              <a:t>)</a:t>
            </a:r>
            <a:endParaRPr lang="en-US" dirty="0"/>
          </a:p>
          <a:p>
            <a:endParaRPr lang="el-GR" dirty="0"/>
          </a:p>
        </p:txBody>
      </p:sp>
    </p:spTree>
    <p:extLst>
      <p:ext uri="{BB962C8B-B14F-4D97-AF65-F5344CB8AC3E}">
        <p14:creationId xmlns:p14="http://schemas.microsoft.com/office/powerpoint/2010/main" val="193129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AB2F34-4F4D-B30C-14B0-582287872299}"/>
              </a:ext>
            </a:extLst>
          </p:cNvPr>
          <p:cNvSpPr>
            <a:spLocks noGrp="1"/>
          </p:cNvSpPr>
          <p:nvPr>
            <p:ph type="title"/>
          </p:nvPr>
        </p:nvSpPr>
        <p:spPr/>
        <p:txBody>
          <a:bodyPr/>
          <a:lstStyle/>
          <a:p>
            <a:r>
              <a:rPr lang="el-GR" dirty="0"/>
              <a:t>Στατιστικό υπόβαθρο</a:t>
            </a:r>
          </a:p>
        </p:txBody>
      </p:sp>
      <p:sp>
        <p:nvSpPr>
          <p:cNvPr id="3" name="Θέση περιεχομένου 2">
            <a:extLst>
              <a:ext uri="{FF2B5EF4-FFF2-40B4-BE49-F238E27FC236}">
                <a16:creationId xmlns:a16="http://schemas.microsoft.com/office/drawing/2014/main" id="{7B32D16B-D9F1-58EA-9A43-AD35D81D144D}"/>
              </a:ext>
            </a:extLst>
          </p:cNvPr>
          <p:cNvSpPr>
            <a:spLocks noGrp="1"/>
          </p:cNvSpPr>
          <p:nvPr>
            <p:ph idx="1"/>
          </p:nvPr>
        </p:nvSpPr>
        <p:spPr>
          <a:xfrm>
            <a:off x="838200" y="1825625"/>
            <a:ext cx="10515600" cy="4351338"/>
          </a:xfrm>
        </p:spPr>
        <p:txBody>
          <a:bodyPr>
            <a:normAutofit fontScale="92500" lnSpcReduction="20000"/>
          </a:bodyPr>
          <a:lstStyle/>
          <a:p>
            <a:r>
              <a:rPr lang="el-GR" dirty="0"/>
              <a:t>Οι βιολογικές δομές όταν απλοποιούνται σε ένα τεχνητό μοντέλο γίνονται ένα σύστημα που μπορεί να </a:t>
            </a:r>
            <a:r>
              <a:rPr lang="el-GR" dirty="0" err="1"/>
              <a:t>περιγραφεί</a:t>
            </a:r>
            <a:r>
              <a:rPr lang="el-GR" dirty="0"/>
              <a:t> καλύτερα από ένα παραδοσιακό μαθηματικό ή στατιστικό μοντέλο, όπως μη παραμετρικοί </a:t>
            </a:r>
            <a:r>
              <a:rPr lang="el-GR" dirty="0" err="1"/>
              <a:t>ταξινομητές</a:t>
            </a:r>
            <a:r>
              <a:rPr lang="el-GR" dirty="0"/>
              <a:t> προτύπων, αλγόριθμοι ομαδοποίησης, μη γραμμικά φίλτρα και μοντέλα στατιστικής παλινδρόμησης παρά ένα πραγματικό βιολογικό μοντέλο. 
Αυτά τα στατιστικά μοντέλα είναι είτε παραμετρικά με μικρό αριθμό παραμέτρων, είτε μη παραμετρικά και εντελώς ευέλικτα. 
Οι μέθοδοι τεχνητών </a:t>
            </a:r>
            <a:r>
              <a:rPr lang="el-GR" dirty="0" err="1"/>
              <a:t>νευρωνικών</a:t>
            </a:r>
            <a:r>
              <a:rPr lang="el-GR" dirty="0"/>
              <a:t> δικτύων καλύπτουν την ενδιάμεση περιοχή με μοντέλα μεγάλης αλλά όχι απεριόριστης ευελιξίας που χαρακτηρίζονται από μεγάλο αριθμό παραμέτρων, όπως απαιτείται σε μεγάλης κλίμακας πρακτικά προβλήματα</a:t>
            </a:r>
            <a:r>
              <a:rPr lang="en-US" dirty="0"/>
              <a:t>.</a:t>
            </a:r>
            <a:endParaRPr lang="el-GR" dirty="0"/>
          </a:p>
        </p:txBody>
      </p:sp>
    </p:spTree>
    <p:extLst>
      <p:ext uri="{BB962C8B-B14F-4D97-AF65-F5344CB8AC3E}">
        <p14:creationId xmlns:p14="http://schemas.microsoft.com/office/powerpoint/2010/main" val="376662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B604DF-E7CB-D825-70F9-86869086CB8C}"/>
              </a:ext>
            </a:extLst>
          </p:cNvPr>
          <p:cNvSpPr>
            <a:spLocks noGrp="1"/>
          </p:cNvSpPr>
          <p:nvPr>
            <p:ph type="title"/>
          </p:nvPr>
        </p:nvSpPr>
        <p:spPr/>
        <p:txBody>
          <a:bodyPr>
            <a:normAutofit fontScale="90000"/>
          </a:bodyPr>
          <a:lstStyle/>
          <a:p>
            <a:r>
              <a:rPr lang="el-GR" dirty="0"/>
              <a:t>Υπολογισμός παραγώγου σφάλματος</a:t>
            </a:r>
          </a:p>
        </p:txBody>
      </p:sp>
      <p:sp>
        <p:nvSpPr>
          <p:cNvPr id="4" name="Shape 268">
            <a:extLst>
              <a:ext uri="{FF2B5EF4-FFF2-40B4-BE49-F238E27FC236}">
                <a16:creationId xmlns:a16="http://schemas.microsoft.com/office/drawing/2014/main" id="{FD0669F2-75EF-8730-0659-08E2B19B9700}"/>
              </a:ext>
            </a:extLst>
          </p:cNvPr>
          <p:cNvSpPr txBox="1"/>
          <p:nvPr/>
        </p:nvSpPr>
        <p:spPr>
          <a:xfrm>
            <a:off x="6096911" y="2212107"/>
            <a:ext cx="3259200" cy="379200"/>
          </a:xfrm>
          <a:prstGeom prst="rect">
            <a:avLst/>
          </a:prstGeom>
          <a:noFill/>
          <a:ln>
            <a:noFill/>
          </a:ln>
        </p:spPr>
        <p:txBody>
          <a:bodyPr lIns="91425" tIns="91425" rIns="91425" bIns="91425" anchor="t" anchorCtr="0">
            <a:noAutofit/>
          </a:bodyPr>
          <a:lstStyle/>
          <a:p>
            <a:pPr lvl="0" rtl="0">
              <a:spcBef>
                <a:spcPts val="0"/>
              </a:spcBef>
              <a:buNone/>
            </a:pPr>
            <a:r>
              <a:rPr lang="en-US"/>
              <a:t>w</a:t>
            </a:r>
          </a:p>
        </p:txBody>
      </p:sp>
      <p:grpSp>
        <p:nvGrpSpPr>
          <p:cNvPr id="5" name="Shape 269">
            <a:extLst>
              <a:ext uri="{FF2B5EF4-FFF2-40B4-BE49-F238E27FC236}">
                <a16:creationId xmlns:a16="http://schemas.microsoft.com/office/drawing/2014/main" id="{F0170EBC-7914-0463-70AE-94CD1491494B}"/>
              </a:ext>
            </a:extLst>
          </p:cNvPr>
          <p:cNvGrpSpPr/>
          <p:nvPr/>
        </p:nvGrpSpPr>
        <p:grpSpPr>
          <a:xfrm>
            <a:off x="2994353" y="2212092"/>
            <a:ext cx="3101647" cy="2433815"/>
            <a:chOff x="373740" y="1755072"/>
            <a:chExt cx="4271065" cy="3351440"/>
          </a:xfrm>
        </p:grpSpPr>
        <p:grpSp>
          <p:nvGrpSpPr>
            <p:cNvPr id="6" name="Shape 270">
              <a:extLst>
                <a:ext uri="{FF2B5EF4-FFF2-40B4-BE49-F238E27FC236}">
                  <a16:creationId xmlns:a16="http://schemas.microsoft.com/office/drawing/2014/main" id="{D5BF1C4B-8F2E-5EC0-88FB-041579A743E5}"/>
                </a:ext>
              </a:extLst>
            </p:cNvPr>
            <p:cNvGrpSpPr/>
            <p:nvPr/>
          </p:nvGrpSpPr>
          <p:grpSpPr>
            <a:xfrm>
              <a:off x="373740" y="1755072"/>
              <a:ext cx="4271065" cy="3351440"/>
              <a:chOff x="2054350" y="1725500"/>
              <a:chExt cx="2220350" cy="1742275"/>
            </a:xfrm>
          </p:grpSpPr>
          <p:sp>
            <p:nvSpPr>
              <p:cNvPr id="8" name="Shape 271">
                <a:extLst>
                  <a:ext uri="{FF2B5EF4-FFF2-40B4-BE49-F238E27FC236}">
                    <a16:creationId xmlns:a16="http://schemas.microsoft.com/office/drawing/2014/main" id="{D2750EDF-B73D-73CF-8DC9-83981545FCB1}"/>
                  </a:ext>
                </a:extLst>
              </p:cNvPr>
              <p:cNvSpPr/>
              <p:nvPr/>
            </p:nvSpPr>
            <p:spPr>
              <a:xfrm>
                <a:off x="2054350" y="1725500"/>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400">
                    <a:latin typeface="Arial" panose="020B0604020202020204" pitchFamily="34" charset="0"/>
                    <a:cs typeface="Arial" panose="020B0604020202020204" pitchFamily="34" charset="0"/>
                  </a:rPr>
                  <a:t>0.5</a:t>
                </a:r>
              </a:p>
            </p:txBody>
          </p:sp>
          <p:sp>
            <p:nvSpPr>
              <p:cNvPr id="9" name="Shape 272">
                <a:extLst>
                  <a:ext uri="{FF2B5EF4-FFF2-40B4-BE49-F238E27FC236}">
                    <a16:creationId xmlns:a16="http://schemas.microsoft.com/office/drawing/2014/main" id="{FC666E61-5A2B-8629-27F8-2C8CD74D9389}"/>
                  </a:ext>
                </a:extLst>
              </p:cNvPr>
              <p:cNvSpPr/>
              <p:nvPr/>
            </p:nvSpPr>
            <p:spPr>
              <a:xfrm>
                <a:off x="2054350" y="2345700"/>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400">
                    <a:latin typeface="Arial" panose="020B0604020202020204" pitchFamily="34" charset="0"/>
                    <a:cs typeface="Arial" panose="020B0604020202020204" pitchFamily="34" charset="0"/>
                  </a:rPr>
                  <a:t>0.9</a:t>
                </a:r>
              </a:p>
            </p:txBody>
          </p:sp>
          <p:sp>
            <p:nvSpPr>
              <p:cNvPr id="10" name="Shape 273">
                <a:extLst>
                  <a:ext uri="{FF2B5EF4-FFF2-40B4-BE49-F238E27FC236}">
                    <a16:creationId xmlns:a16="http://schemas.microsoft.com/office/drawing/2014/main" id="{1F027764-8BB3-6992-1522-2CAD96731D14}"/>
                  </a:ext>
                </a:extLst>
              </p:cNvPr>
              <p:cNvSpPr/>
              <p:nvPr/>
            </p:nvSpPr>
            <p:spPr>
              <a:xfrm>
                <a:off x="2054350" y="3015675"/>
                <a:ext cx="467700" cy="452100"/>
              </a:xfrm>
              <a:prstGeom prst="ellipse">
                <a:avLst/>
              </a:prstGeom>
              <a:solidFill>
                <a:srgbClr val="6D9EEB"/>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400" dirty="0">
                    <a:latin typeface="Arial" panose="020B0604020202020204" pitchFamily="34" charset="0"/>
                    <a:cs typeface="Arial" panose="020B0604020202020204" pitchFamily="34" charset="0"/>
                  </a:rPr>
                  <a:t>-0.3</a:t>
                </a:r>
              </a:p>
            </p:txBody>
          </p:sp>
          <p:sp>
            <p:nvSpPr>
              <p:cNvPr id="11" name="Shape 274">
                <a:extLst>
                  <a:ext uri="{FF2B5EF4-FFF2-40B4-BE49-F238E27FC236}">
                    <a16:creationId xmlns:a16="http://schemas.microsoft.com/office/drawing/2014/main" id="{635691CB-E04C-177A-D085-2D5D371C25A0}"/>
                  </a:ext>
                </a:extLst>
              </p:cNvPr>
              <p:cNvSpPr/>
              <p:nvPr/>
            </p:nvSpPr>
            <p:spPr>
              <a:xfrm>
                <a:off x="2988625" y="1725500"/>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400">
                    <a:latin typeface="Arial" panose="020B0604020202020204" pitchFamily="34" charset="0"/>
                    <a:cs typeface="Arial" panose="020B0604020202020204" pitchFamily="34" charset="0"/>
                  </a:rPr>
                  <a:t>.13</a:t>
                </a:r>
              </a:p>
            </p:txBody>
          </p:sp>
          <p:sp>
            <p:nvSpPr>
              <p:cNvPr id="12" name="Shape 275">
                <a:extLst>
                  <a:ext uri="{FF2B5EF4-FFF2-40B4-BE49-F238E27FC236}">
                    <a16:creationId xmlns:a16="http://schemas.microsoft.com/office/drawing/2014/main" id="{D53DC14C-DA61-FA85-2120-713C3027CEB0}"/>
                  </a:ext>
                </a:extLst>
              </p:cNvPr>
              <p:cNvSpPr/>
              <p:nvPr/>
            </p:nvSpPr>
            <p:spPr>
              <a:xfrm>
                <a:off x="2988625" y="2345700"/>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400">
                    <a:latin typeface="Arial" panose="020B0604020202020204" pitchFamily="34" charset="0"/>
                    <a:cs typeface="Arial" panose="020B0604020202020204" pitchFamily="34" charset="0"/>
                  </a:rPr>
                  <a:t>.96</a:t>
                </a:r>
              </a:p>
            </p:txBody>
          </p:sp>
          <p:sp>
            <p:nvSpPr>
              <p:cNvPr id="13" name="Shape 276">
                <a:extLst>
                  <a:ext uri="{FF2B5EF4-FFF2-40B4-BE49-F238E27FC236}">
                    <a16:creationId xmlns:a16="http://schemas.microsoft.com/office/drawing/2014/main" id="{16774046-7616-5706-FDC9-E0DA44E6D31A}"/>
                  </a:ext>
                </a:extLst>
              </p:cNvPr>
              <p:cNvSpPr/>
              <p:nvPr/>
            </p:nvSpPr>
            <p:spPr>
              <a:xfrm>
                <a:off x="2988625" y="3015675"/>
                <a:ext cx="467700" cy="452100"/>
              </a:xfrm>
              <a:prstGeom prst="ellipse">
                <a:avLst/>
              </a:prstGeom>
              <a:solidFill>
                <a:srgbClr val="63D297"/>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400">
                    <a:latin typeface="Arial" panose="020B0604020202020204" pitchFamily="34" charset="0"/>
                    <a:cs typeface="Arial" panose="020B0604020202020204" pitchFamily="34" charset="0"/>
                  </a:rPr>
                  <a:t>.40</a:t>
                </a:r>
              </a:p>
            </p:txBody>
          </p:sp>
          <p:sp>
            <p:nvSpPr>
              <p:cNvPr id="14" name="Shape 277">
                <a:extLst>
                  <a:ext uri="{FF2B5EF4-FFF2-40B4-BE49-F238E27FC236}">
                    <a16:creationId xmlns:a16="http://schemas.microsoft.com/office/drawing/2014/main" id="{917A4AAD-16F7-C63F-91A6-14C968C82AC7}"/>
                  </a:ext>
                </a:extLst>
              </p:cNvPr>
              <p:cNvSpPr/>
              <p:nvPr/>
            </p:nvSpPr>
            <p:spPr>
              <a:xfrm>
                <a:off x="3807000" y="2035600"/>
                <a:ext cx="467700" cy="452100"/>
              </a:xfrm>
              <a:prstGeom prst="ellipse">
                <a:avLst/>
              </a:prstGeom>
              <a:solidFill>
                <a:srgbClr val="8E7CC3"/>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400">
                    <a:latin typeface="Arial" panose="020B0604020202020204" pitchFamily="34" charset="0"/>
                    <a:cs typeface="Arial" panose="020B0604020202020204" pitchFamily="34" charset="0"/>
                  </a:rPr>
                  <a:t>.35</a:t>
                </a:r>
              </a:p>
            </p:txBody>
          </p:sp>
          <p:sp>
            <p:nvSpPr>
              <p:cNvPr id="15" name="Shape 278">
                <a:extLst>
                  <a:ext uri="{FF2B5EF4-FFF2-40B4-BE49-F238E27FC236}">
                    <a16:creationId xmlns:a16="http://schemas.microsoft.com/office/drawing/2014/main" id="{D447A150-643E-5A88-64FC-CF3812FC6160}"/>
                  </a:ext>
                </a:extLst>
              </p:cNvPr>
              <p:cNvSpPr/>
              <p:nvPr/>
            </p:nvSpPr>
            <p:spPr>
              <a:xfrm>
                <a:off x="3807000" y="2655800"/>
                <a:ext cx="467700" cy="452100"/>
              </a:xfrm>
              <a:prstGeom prst="ellipse">
                <a:avLst/>
              </a:prstGeom>
              <a:solidFill>
                <a:srgbClr val="8E7CC3"/>
              </a:solidFill>
              <a:ln w="9525" cap="flat" cmpd="sng">
                <a:solidFill>
                  <a:srgbClr val="4BA17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400">
                    <a:latin typeface="Arial" panose="020B0604020202020204" pitchFamily="34" charset="0"/>
                    <a:cs typeface="Arial" panose="020B0604020202020204" pitchFamily="34" charset="0"/>
                  </a:rPr>
                  <a:t>.85</a:t>
                </a:r>
              </a:p>
            </p:txBody>
          </p:sp>
          <p:cxnSp>
            <p:nvCxnSpPr>
              <p:cNvPr id="16" name="Shape 279">
                <a:extLst>
                  <a:ext uri="{FF2B5EF4-FFF2-40B4-BE49-F238E27FC236}">
                    <a16:creationId xmlns:a16="http://schemas.microsoft.com/office/drawing/2014/main" id="{D16B8BE8-CFFC-57C1-7E6D-C74C4F2C6930}"/>
                  </a:ext>
                </a:extLst>
              </p:cNvPr>
              <p:cNvCxnSpPr>
                <a:stCxn id="8" idx="6"/>
                <a:endCxn id="12" idx="2"/>
              </p:cNvCxnSpPr>
              <p:nvPr/>
            </p:nvCxnSpPr>
            <p:spPr>
              <a:xfrm>
                <a:off x="2522050" y="1951550"/>
                <a:ext cx="466800" cy="620100"/>
              </a:xfrm>
              <a:prstGeom prst="straightConnector1">
                <a:avLst/>
              </a:prstGeom>
              <a:noFill/>
              <a:ln w="9525" cap="flat" cmpd="sng">
                <a:solidFill>
                  <a:srgbClr val="4BA173"/>
                </a:solidFill>
                <a:prstDash val="solid"/>
                <a:round/>
                <a:headEnd type="none" w="lg" len="lg"/>
                <a:tailEnd type="none" w="lg" len="lg"/>
              </a:ln>
            </p:spPr>
          </p:cxnSp>
          <p:cxnSp>
            <p:nvCxnSpPr>
              <p:cNvPr id="17" name="Shape 280">
                <a:extLst>
                  <a:ext uri="{FF2B5EF4-FFF2-40B4-BE49-F238E27FC236}">
                    <a16:creationId xmlns:a16="http://schemas.microsoft.com/office/drawing/2014/main" id="{C39727F8-F384-B8E2-47E8-4366E02E6D5D}"/>
                  </a:ext>
                </a:extLst>
              </p:cNvPr>
              <p:cNvCxnSpPr>
                <a:stCxn id="9" idx="6"/>
                <a:endCxn id="12" idx="2"/>
              </p:cNvCxnSpPr>
              <p:nvPr/>
            </p:nvCxnSpPr>
            <p:spPr>
              <a:xfrm>
                <a:off x="2522050" y="2571750"/>
                <a:ext cx="466800" cy="0"/>
              </a:xfrm>
              <a:prstGeom prst="straightConnector1">
                <a:avLst/>
              </a:prstGeom>
              <a:noFill/>
              <a:ln w="9525" cap="flat" cmpd="sng">
                <a:solidFill>
                  <a:srgbClr val="4BA173"/>
                </a:solidFill>
                <a:prstDash val="solid"/>
                <a:round/>
                <a:headEnd type="none" w="lg" len="lg"/>
                <a:tailEnd type="none" w="lg" len="lg"/>
              </a:ln>
            </p:spPr>
          </p:cxnSp>
          <p:cxnSp>
            <p:nvCxnSpPr>
              <p:cNvPr id="18" name="Shape 281">
                <a:extLst>
                  <a:ext uri="{FF2B5EF4-FFF2-40B4-BE49-F238E27FC236}">
                    <a16:creationId xmlns:a16="http://schemas.microsoft.com/office/drawing/2014/main" id="{EFB44C4F-D69B-E3CA-48E4-13C0BFB0F76C}"/>
                  </a:ext>
                </a:extLst>
              </p:cNvPr>
              <p:cNvCxnSpPr>
                <a:stCxn id="10" idx="6"/>
                <a:endCxn id="13" idx="2"/>
              </p:cNvCxnSpPr>
              <p:nvPr/>
            </p:nvCxnSpPr>
            <p:spPr>
              <a:xfrm>
                <a:off x="2522050" y="3241725"/>
                <a:ext cx="466800" cy="0"/>
              </a:xfrm>
              <a:prstGeom prst="straightConnector1">
                <a:avLst/>
              </a:prstGeom>
              <a:noFill/>
              <a:ln w="9525" cap="flat" cmpd="sng">
                <a:solidFill>
                  <a:srgbClr val="4BA173"/>
                </a:solidFill>
                <a:prstDash val="solid"/>
                <a:round/>
                <a:headEnd type="none" w="lg" len="lg"/>
                <a:tailEnd type="none" w="lg" len="lg"/>
              </a:ln>
            </p:spPr>
          </p:cxnSp>
          <p:cxnSp>
            <p:nvCxnSpPr>
              <p:cNvPr id="19" name="Shape 282">
                <a:extLst>
                  <a:ext uri="{FF2B5EF4-FFF2-40B4-BE49-F238E27FC236}">
                    <a16:creationId xmlns:a16="http://schemas.microsoft.com/office/drawing/2014/main" id="{194E43E0-FDB0-C151-457D-4B66512BB9CB}"/>
                  </a:ext>
                </a:extLst>
              </p:cNvPr>
              <p:cNvCxnSpPr>
                <a:stCxn id="10" idx="6"/>
                <a:endCxn id="12" idx="2"/>
              </p:cNvCxnSpPr>
              <p:nvPr/>
            </p:nvCxnSpPr>
            <p:spPr>
              <a:xfrm rot="10800000" flipH="1">
                <a:off x="2522050" y="2571825"/>
                <a:ext cx="466800" cy="669900"/>
              </a:xfrm>
              <a:prstGeom prst="straightConnector1">
                <a:avLst/>
              </a:prstGeom>
              <a:noFill/>
              <a:ln w="9525" cap="flat" cmpd="sng">
                <a:solidFill>
                  <a:srgbClr val="4BA173"/>
                </a:solidFill>
                <a:prstDash val="solid"/>
                <a:round/>
                <a:headEnd type="none" w="lg" len="lg"/>
                <a:tailEnd type="none" w="lg" len="lg"/>
              </a:ln>
            </p:spPr>
          </p:cxnSp>
          <p:cxnSp>
            <p:nvCxnSpPr>
              <p:cNvPr id="20" name="Shape 283">
                <a:extLst>
                  <a:ext uri="{FF2B5EF4-FFF2-40B4-BE49-F238E27FC236}">
                    <a16:creationId xmlns:a16="http://schemas.microsoft.com/office/drawing/2014/main" id="{5B6B0308-57E6-0F46-C41C-CA91E148AA2E}"/>
                  </a:ext>
                </a:extLst>
              </p:cNvPr>
              <p:cNvCxnSpPr>
                <a:stCxn id="9" idx="6"/>
                <a:endCxn id="11" idx="2"/>
              </p:cNvCxnSpPr>
              <p:nvPr/>
            </p:nvCxnSpPr>
            <p:spPr>
              <a:xfrm rot="10800000" flipH="1">
                <a:off x="2522050" y="1951650"/>
                <a:ext cx="466800" cy="620100"/>
              </a:xfrm>
              <a:prstGeom prst="straightConnector1">
                <a:avLst/>
              </a:prstGeom>
              <a:noFill/>
              <a:ln w="9525" cap="flat" cmpd="sng">
                <a:solidFill>
                  <a:srgbClr val="4BA173"/>
                </a:solidFill>
                <a:prstDash val="solid"/>
                <a:round/>
                <a:headEnd type="none" w="lg" len="lg"/>
                <a:tailEnd type="none" w="lg" len="lg"/>
              </a:ln>
            </p:spPr>
          </p:cxnSp>
          <p:cxnSp>
            <p:nvCxnSpPr>
              <p:cNvPr id="21" name="Shape 284">
                <a:extLst>
                  <a:ext uri="{FF2B5EF4-FFF2-40B4-BE49-F238E27FC236}">
                    <a16:creationId xmlns:a16="http://schemas.microsoft.com/office/drawing/2014/main" id="{4AD99276-B257-D67F-5FA8-24C2E062F493}"/>
                  </a:ext>
                </a:extLst>
              </p:cNvPr>
              <p:cNvCxnSpPr>
                <a:stCxn id="8" idx="6"/>
                <a:endCxn id="13" idx="2"/>
              </p:cNvCxnSpPr>
              <p:nvPr/>
            </p:nvCxnSpPr>
            <p:spPr>
              <a:xfrm>
                <a:off x="2522050" y="1951550"/>
                <a:ext cx="466800" cy="1290300"/>
              </a:xfrm>
              <a:prstGeom prst="straightConnector1">
                <a:avLst/>
              </a:prstGeom>
              <a:noFill/>
              <a:ln w="9525" cap="flat" cmpd="sng">
                <a:solidFill>
                  <a:srgbClr val="4BA173"/>
                </a:solidFill>
                <a:prstDash val="solid"/>
                <a:round/>
                <a:headEnd type="none" w="lg" len="lg"/>
                <a:tailEnd type="none" w="lg" len="lg"/>
              </a:ln>
            </p:spPr>
          </p:cxnSp>
          <p:cxnSp>
            <p:nvCxnSpPr>
              <p:cNvPr id="22" name="Shape 285">
                <a:extLst>
                  <a:ext uri="{FF2B5EF4-FFF2-40B4-BE49-F238E27FC236}">
                    <a16:creationId xmlns:a16="http://schemas.microsoft.com/office/drawing/2014/main" id="{EB4F9818-3924-DAC4-D341-4BF573BBDCCF}"/>
                  </a:ext>
                </a:extLst>
              </p:cNvPr>
              <p:cNvCxnSpPr>
                <a:stCxn id="10" idx="6"/>
                <a:endCxn id="11" idx="2"/>
              </p:cNvCxnSpPr>
              <p:nvPr/>
            </p:nvCxnSpPr>
            <p:spPr>
              <a:xfrm rot="10800000" flipH="1">
                <a:off x="2522050" y="1951425"/>
                <a:ext cx="466800" cy="1290300"/>
              </a:xfrm>
              <a:prstGeom prst="straightConnector1">
                <a:avLst/>
              </a:prstGeom>
              <a:noFill/>
              <a:ln w="9525" cap="flat" cmpd="sng">
                <a:solidFill>
                  <a:srgbClr val="4BA173"/>
                </a:solidFill>
                <a:prstDash val="solid"/>
                <a:round/>
                <a:headEnd type="none" w="lg" len="lg"/>
                <a:tailEnd type="none" w="lg" len="lg"/>
              </a:ln>
            </p:spPr>
          </p:cxnSp>
          <p:cxnSp>
            <p:nvCxnSpPr>
              <p:cNvPr id="23" name="Shape 286">
                <a:extLst>
                  <a:ext uri="{FF2B5EF4-FFF2-40B4-BE49-F238E27FC236}">
                    <a16:creationId xmlns:a16="http://schemas.microsoft.com/office/drawing/2014/main" id="{2858E59B-D5C9-34DD-0C1A-C46AF462B9B1}"/>
                  </a:ext>
                </a:extLst>
              </p:cNvPr>
              <p:cNvCxnSpPr>
                <a:stCxn id="9" idx="6"/>
                <a:endCxn id="13" idx="2"/>
              </p:cNvCxnSpPr>
              <p:nvPr/>
            </p:nvCxnSpPr>
            <p:spPr>
              <a:xfrm>
                <a:off x="2522050" y="2571750"/>
                <a:ext cx="466800" cy="669900"/>
              </a:xfrm>
              <a:prstGeom prst="straightConnector1">
                <a:avLst/>
              </a:prstGeom>
              <a:noFill/>
              <a:ln w="9525" cap="flat" cmpd="sng">
                <a:solidFill>
                  <a:srgbClr val="4BA173"/>
                </a:solidFill>
                <a:prstDash val="solid"/>
                <a:round/>
                <a:headEnd type="none" w="lg" len="lg"/>
                <a:tailEnd type="none" w="lg" len="lg"/>
              </a:ln>
            </p:spPr>
          </p:cxnSp>
          <p:cxnSp>
            <p:nvCxnSpPr>
              <p:cNvPr id="24" name="Shape 287">
                <a:extLst>
                  <a:ext uri="{FF2B5EF4-FFF2-40B4-BE49-F238E27FC236}">
                    <a16:creationId xmlns:a16="http://schemas.microsoft.com/office/drawing/2014/main" id="{D2A19C50-10E4-A603-1081-35FF1B4EBB79}"/>
                  </a:ext>
                </a:extLst>
              </p:cNvPr>
              <p:cNvCxnSpPr>
                <a:stCxn id="11" idx="6"/>
                <a:endCxn id="15" idx="2"/>
              </p:cNvCxnSpPr>
              <p:nvPr/>
            </p:nvCxnSpPr>
            <p:spPr>
              <a:xfrm>
                <a:off x="3456325" y="1951550"/>
                <a:ext cx="350700" cy="930300"/>
              </a:xfrm>
              <a:prstGeom prst="straightConnector1">
                <a:avLst/>
              </a:prstGeom>
              <a:noFill/>
              <a:ln w="9525" cap="flat" cmpd="sng">
                <a:solidFill>
                  <a:srgbClr val="4BA173"/>
                </a:solidFill>
                <a:prstDash val="solid"/>
                <a:round/>
                <a:headEnd type="none" w="lg" len="lg"/>
                <a:tailEnd type="none" w="lg" len="lg"/>
              </a:ln>
            </p:spPr>
          </p:cxnSp>
          <p:cxnSp>
            <p:nvCxnSpPr>
              <p:cNvPr id="25" name="Shape 288">
                <a:extLst>
                  <a:ext uri="{FF2B5EF4-FFF2-40B4-BE49-F238E27FC236}">
                    <a16:creationId xmlns:a16="http://schemas.microsoft.com/office/drawing/2014/main" id="{C30B7321-0F5F-D122-2965-1F3C9EA22A3F}"/>
                  </a:ext>
                </a:extLst>
              </p:cNvPr>
              <p:cNvCxnSpPr>
                <a:stCxn id="13" idx="6"/>
                <a:endCxn id="14" idx="2"/>
              </p:cNvCxnSpPr>
              <p:nvPr/>
            </p:nvCxnSpPr>
            <p:spPr>
              <a:xfrm rot="10800000" flipH="1">
                <a:off x="3456325" y="2261625"/>
                <a:ext cx="350700" cy="980100"/>
              </a:xfrm>
              <a:prstGeom prst="straightConnector1">
                <a:avLst/>
              </a:prstGeom>
              <a:noFill/>
              <a:ln w="9525" cap="flat" cmpd="sng">
                <a:solidFill>
                  <a:srgbClr val="4BA173"/>
                </a:solidFill>
                <a:prstDash val="solid"/>
                <a:round/>
                <a:headEnd type="none" w="lg" len="lg"/>
                <a:tailEnd type="none" w="lg" len="lg"/>
              </a:ln>
            </p:spPr>
          </p:cxnSp>
          <p:cxnSp>
            <p:nvCxnSpPr>
              <p:cNvPr id="26" name="Shape 289">
                <a:extLst>
                  <a:ext uri="{FF2B5EF4-FFF2-40B4-BE49-F238E27FC236}">
                    <a16:creationId xmlns:a16="http://schemas.microsoft.com/office/drawing/2014/main" id="{A1B4B29B-415D-9A44-594C-98433322C3AC}"/>
                  </a:ext>
                </a:extLst>
              </p:cNvPr>
              <p:cNvCxnSpPr>
                <a:stCxn id="12" idx="6"/>
                <a:endCxn id="15" idx="2"/>
              </p:cNvCxnSpPr>
              <p:nvPr/>
            </p:nvCxnSpPr>
            <p:spPr>
              <a:xfrm>
                <a:off x="3456325" y="2571750"/>
                <a:ext cx="350700" cy="310200"/>
              </a:xfrm>
              <a:prstGeom prst="straightConnector1">
                <a:avLst/>
              </a:prstGeom>
              <a:noFill/>
              <a:ln w="9525" cap="flat" cmpd="sng">
                <a:solidFill>
                  <a:srgbClr val="4BA173"/>
                </a:solidFill>
                <a:prstDash val="solid"/>
                <a:round/>
                <a:headEnd type="none" w="lg" len="lg"/>
                <a:tailEnd type="none" w="lg" len="lg"/>
              </a:ln>
            </p:spPr>
          </p:cxnSp>
          <p:cxnSp>
            <p:nvCxnSpPr>
              <p:cNvPr id="27" name="Shape 290">
                <a:extLst>
                  <a:ext uri="{FF2B5EF4-FFF2-40B4-BE49-F238E27FC236}">
                    <a16:creationId xmlns:a16="http://schemas.microsoft.com/office/drawing/2014/main" id="{960D5544-8D11-90D4-4CA2-66ADE15D31F0}"/>
                  </a:ext>
                </a:extLst>
              </p:cNvPr>
              <p:cNvCxnSpPr>
                <a:stCxn id="13" idx="6"/>
                <a:endCxn id="15" idx="2"/>
              </p:cNvCxnSpPr>
              <p:nvPr/>
            </p:nvCxnSpPr>
            <p:spPr>
              <a:xfrm rot="10800000" flipH="1">
                <a:off x="3456325" y="2881725"/>
                <a:ext cx="350700" cy="360000"/>
              </a:xfrm>
              <a:prstGeom prst="straightConnector1">
                <a:avLst/>
              </a:prstGeom>
              <a:noFill/>
              <a:ln w="9525" cap="flat" cmpd="sng">
                <a:solidFill>
                  <a:srgbClr val="4BA173"/>
                </a:solidFill>
                <a:prstDash val="solid"/>
                <a:round/>
                <a:headEnd type="none" w="lg" len="lg"/>
                <a:tailEnd type="none" w="lg" len="lg"/>
              </a:ln>
            </p:spPr>
          </p:cxnSp>
          <p:cxnSp>
            <p:nvCxnSpPr>
              <p:cNvPr id="28" name="Shape 291">
                <a:extLst>
                  <a:ext uri="{FF2B5EF4-FFF2-40B4-BE49-F238E27FC236}">
                    <a16:creationId xmlns:a16="http://schemas.microsoft.com/office/drawing/2014/main" id="{2C517CD3-1C26-6AE4-F3B8-4110F97B6F78}"/>
                  </a:ext>
                </a:extLst>
              </p:cNvPr>
              <p:cNvCxnSpPr>
                <a:stCxn id="12" idx="6"/>
                <a:endCxn id="14" idx="2"/>
              </p:cNvCxnSpPr>
              <p:nvPr/>
            </p:nvCxnSpPr>
            <p:spPr>
              <a:xfrm rot="10800000" flipH="1">
                <a:off x="3456325" y="2261550"/>
                <a:ext cx="350700" cy="310200"/>
              </a:xfrm>
              <a:prstGeom prst="straightConnector1">
                <a:avLst/>
              </a:prstGeom>
              <a:noFill/>
              <a:ln w="9525" cap="flat" cmpd="sng">
                <a:solidFill>
                  <a:srgbClr val="4BA173"/>
                </a:solidFill>
                <a:prstDash val="solid"/>
                <a:round/>
                <a:headEnd type="none" w="lg" len="lg"/>
                <a:tailEnd type="none" w="lg" len="lg"/>
              </a:ln>
            </p:spPr>
          </p:cxnSp>
          <p:cxnSp>
            <p:nvCxnSpPr>
              <p:cNvPr id="29" name="Shape 292">
                <a:extLst>
                  <a:ext uri="{FF2B5EF4-FFF2-40B4-BE49-F238E27FC236}">
                    <a16:creationId xmlns:a16="http://schemas.microsoft.com/office/drawing/2014/main" id="{2894A317-5BEB-3AAF-219F-BF171545FA86}"/>
                  </a:ext>
                </a:extLst>
              </p:cNvPr>
              <p:cNvCxnSpPr>
                <a:stCxn id="11" idx="6"/>
                <a:endCxn id="14" idx="2"/>
              </p:cNvCxnSpPr>
              <p:nvPr/>
            </p:nvCxnSpPr>
            <p:spPr>
              <a:xfrm>
                <a:off x="3456325" y="1951550"/>
                <a:ext cx="350700" cy="310200"/>
              </a:xfrm>
              <a:prstGeom prst="straightConnector1">
                <a:avLst/>
              </a:prstGeom>
              <a:noFill/>
              <a:ln w="38100" cap="flat" cmpd="sng">
                <a:solidFill>
                  <a:srgbClr val="990000"/>
                </a:solidFill>
                <a:prstDash val="solid"/>
                <a:round/>
                <a:headEnd type="none" w="lg" len="lg"/>
                <a:tailEnd type="none" w="lg" len="lg"/>
              </a:ln>
            </p:spPr>
          </p:cxnSp>
        </p:grpSp>
        <p:cxnSp>
          <p:nvCxnSpPr>
            <p:cNvPr id="7" name="Shape 293">
              <a:extLst>
                <a:ext uri="{FF2B5EF4-FFF2-40B4-BE49-F238E27FC236}">
                  <a16:creationId xmlns:a16="http://schemas.microsoft.com/office/drawing/2014/main" id="{E5C97119-5320-0728-E451-369C7D881646}"/>
                </a:ext>
              </a:extLst>
            </p:cNvPr>
            <p:cNvCxnSpPr>
              <a:stCxn id="8" idx="6"/>
              <a:endCxn id="11" idx="2"/>
            </p:cNvCxnSpPr>
            <p:nvPr/>
          </p:nvCxnSpPr>
          <p:spPr>
            <a:xfrm>
              <a:off x="1273408" y="2189902"/>
              <a:ext cx="897599" cy="0"/>
            </a:xfrm>
            <a:prstGeom prst="straightConnector1">
              <a:avLst/>
            </a:prstGeom>
            <a:noFill/>
            <a:ln w="9525" cap="flat" cmpd="sng">
              <a:solidFill>
                <a:srgbClr val="4BA173"/>
              </a:solidFill>
              <a:prstDash val="solid"/>
              <a:round/>
              <a:headEnd type="none" w="lg" len="lg"/>
              <a:tailEnd type="none" w="lg" len="lg"/>
            </a:ln>
          </p:spPr>
        </p:cxnSp>
      </p:grpSp>
      <p:cxnSp>
        <p:nvCxnSpPr>
          <p:cNvPr id="30" name="Shape 294">
            <a:extLst>
              <a:ext uri="{FF2B5EF4-FFF2-40B4-BE49-F238E27FC236}">
                <a16:creationId xmlns:a16="http://schemas.microsoft.com/office/drawing/2014/main" id="{B5B0673B-96B7-4996-1B0E-9855C69733B7}"/>
              </a:ext>
            </a:extLst>
          </p:cNvPr>
          <p:cNvCxnSpPr/>
          <p:nvPr/>
        </p:nvCxnSpPr>
        <p:spPr>
          <a:xfrm flipH="1">
            <a:off x="5236811" y="2434378"/>
            <a:ext cx="860100" cy="274800"/>
          </a:xfrm>
          <a:prstGeom prst="straightConnector1">
            <a:avLst/>
          </a:prstGeom>
          <a:noFill/>
          <a:ln w="9525" cap="flat" cmpd="sng">
            <a:solidFill>
              <a:schemeClr val="dk2"/>
            </a:solidFill>
            <a:prstDash val="solid"/>
            <a:round/>
            <a:headEnd type="none" w="lg" len="lg"/>
            <a:tailEnd type="triangle" w="lg" len="lg"/>
          </a:ln>
        </p:spPr>
      </p:cxnSp>
      <p:pic>
        <p:nvPicPr>
          <p:cNvPr id="31" name="Shape 295">
            <a:extLst>
              <a:ext uri="{FF2B5EF4-FFF2-40B4-BE49-F238E27FC236}">
                <a16:creationId xmlns:a16="http://schemas.microsoft.com/office/drawing/2014/main" id="{A891C625-3957-30AF-F8A8-C34C29949F80}"/>
              </a:ext>
            </a:extLst>
          </p:cNvPr>
          <p:cNvPicPr preferRelativeResize="0"/>
          <p:nvPr/>
        </p:nvPicPr>
        <p:blipFill>
          <a:blip r:embed="rId2">
            <a:alphaModFix/>
          </a:blip>
          <a:stretch>
            <a:fillRect/>
          </a:stretch>
        </p:blipFill>
        <p:spPr>
          <a:xfrm>
            <a:off x="7072108" y="3787748"/>
            <a:ext cx="3800475" cy="638175"/>
          </a:xfrm>
          <a:prstGeom prst="rect">
            <a:avLst/>
          </a:prstGeom>
          <a:solidFill>
            <a:schemeClr val="tx1"/>
          </a:solidFill>
          <a:ln>
            <a:noFill/>
          </a:ln>
        </p:spPr>
      </p:pic>
      <p:cxnSp>
        <p:nvCxnSpPr>
          <p:cNvPr id="32" name="Shape 296">
            <a:extLst>
              <a:ext uri="{FF2B5EF4-FFF2-40B4-BE49-F238E27FC236}">
                <a16:creationId xmlns:a16="http://schemas.microsoft.com/office/drawing/2014/main" id="{8B86A86F-1B06-7F22-2415-E7A85395ABD2}"/>
              </a:ext>
            </a:extLst>
          </p:cNvPr>
          <p:cNvCxnSpPr>
            <a:endCxn id="14" idx="7"/>
          </p:cNvCxnSpPr>
          <p:nvPr/>
        </p:nvCxnSpPr>
        <p:spPr>
          <a:xfrm flipH="1">
            <a:off x="6000321" y="2496564"/>
            <a:ext cx="939000" cy="241200"/>
          </a:xfrm>
          <a:prstGeom prst="straightConnector1">
            <a:avLst/>
          </a:prstGeom>
          <a:noFill/>
          <a:ln w="9525" cap="flat" cmpd="sng">
            <a:solidFill>
              <a:schemeClr val="dk2"/>
            </a:solidFill>
            <a:prstDash val="solid"/>
            <a:round/>
            <a:headEnd type="none" w="lg" len="lg"/>
            <a:tailEnd type="triangle" w="lg" len="lg"/>
          </a:ln>
        </p:spPr>
      </p:cxnSp>
      <p:sp>
        <p:nvSpPr>
          <p:cNvPr id="33" name="Shape 298">
            <a:extLst>
              <a:ext uri="{FF2B5EF4-FFF2-40B4-BE49-F238E27FC236}">
                <a16:creationId xmlns:a16="http://schemas.microsoft.com/office/drawing/2014/main" id="{1068CCBB-9DC0-9976-6C08-85584D4363A7}"/>
              </a:ext>
            </a:extLst>
          </p:cNvPr>
          <p:cNvSpPr txBox="1"/>
          <p:nvPr/>
        </p:nvSpPr>
        <p:spPr>
          <a:xfrm>
            <a:off x="5451598" y="1940182"/>
            <a:ext cx="3259200" cy="379200"/>
          </a:xfrm>
          <a:prstGeom prst="rect">
            <a:avLst/>
          </a:prstGeom>
          <a:noFill/>
          <a:ln>
            <a:noFill/>
          </a:ln>
        </p:spPr>
        <p:txBody>
          <a:bodyPr lIns="91425" tIns="91425" rIns="91425" bIns="91425" anchor="t" anchorCtr="0">
            <a:noAutofit/>
          </a:bodyPr>
          <a:lstStyle/>
          <a:p>
            <a:pPr lvl="0" rtl="0">
              <a:spcBef>
                <a:spcPts val="0"/>
              </a:spcBef>
              <a:buNone/>
            </a:pPr>
            <a:r>
              <a:rPr lang="en-US"/>
              <a:t>I</a:t>
            </a:r>
          </a:p>
        </p:txBody>
      </p:sp>
      <p:cxnSp>
        <p:nvCxnSpPr>
          <p:cNvPr id="34" name="Shape 299">
            <a:extLst>
              <a:ext uri="{FF2B5EF4-FFF2-40B4-BE49-F238E27FC236}">
                <a16:creationId xmlns:a16="http://schemas.microsoft.com/office/drawing/2014/main" id="{8E60C616-1E80-19BA-443C-DBE3363FEF7B}"/>
              </a:ext>
            </a:extLst>
          </p:cNvPr>
          <p:cNvCxnSpPr>
            <a:stCxn id="33" idx="1"/>
            <a:endCxn id="11" idx="7"/>
          </p:cNvCxnSpPr>
          <p:nvPr/>
        </p:nvCxnSpPr>
        <p:spPr>
          <a:xfrm flipH="1">
            <a:off x="4856998" y="2129782"/>
            <a:ext cx="594600" cy="174899"/>
          </a:xfrm>
          <a:prstGeom prst="straightConnector1">
            <a:avLst/>
          </a:prstGeom>
          <a:noFill/>
          <a:ln w="9525" cap="flat" cmpd="sng">
            <a:solidFill>
              <a:schemeClr val="dk2"/>
            </a:solidFill>
            <a:prstDash val="solid"/>
            <a:round/>
            <a:headEnd type="none" w="lg" len="lg"/>
            <a:tailEnd type="triangle" w="lg" len="lg"/>
          </a:ln>
        </p:spPr>
      </p:cxnSp>
      <p:cxnSp>
        <p:nvCxnSpPr>
          <p:cNvPr id="35" name="Shape 300">
            <a:extLst>
              <a:ext uri="{FF2B5EF4-FFF2-40B4-BE49-F238E27FC236}">
                <a16:creationId xmlns:a16="http://schemas.microsoft.com/office/drawing/2014/main" id="{8BD5BD35-F7B8-C21D-C4B9-FF0AD08108CE}"/>
              </a:ext>
            </a:extLst>
          </p:cNvPr>
          <p:cNvCxnSpPr/>
          <p:nvPr/>
        </p:nvCxnSpPr>
        <p:spPr>
          <a:xfrm flipH="1">
            <a:off x="7072108" y="2677326"/>
            <a:ext cx="939000" cy="241200"/>
          </a:xfrm>
          <a:prstGeom prst="straightConnector1">
            <a:avLst/>
          </a:prstGeom>
          <a:noFill/>
          <a:ln w="9525" cap="flat" cmpd="sng">
            <a:solidFill>
              <a:schemeClr val="dk2"/>
            </a:solidFill>
            <a:prstDash val="solid"/>
            <a:round/>
            <a:headEnd type="none" w="lg" len="lg"/>
            <a:tailEnd type="triangle" w="lg" len="lg"/>
          </a:ln>
        </p:spPr>
      </p:cxnSp>
      <p:sp>
        <p:nvSpPr>
          <p:cNvPr id="36" name="Shape 301">
            <a:extLst>
              <a:ext uri="{FF2B5EF4-FFF2-40B4-BE49-F238E27FC236}">
                <a16:creationId xmlns:a16="http://schemas.microsoft.com/office/drawing/2014/main" id="{8E9F0394-52CA-1767-B0D9-C3E4F5F615C6}"/>
              </a:ext>
            </a:extLst>
          </p:cNvPr>
          <p:cNvSpPr txBox="1"/>
          <p:nvPr/>
        </p:nvSpPr>
        <p:spPr>
          <a:xfrm>
            <a:off x="6411000" y="2741103"/>
            <a:ext cx="653338" cy="379200"/>
          </a:xfrm>
          <a:prstGeom prst="rect">
            <a:avLst/>
          </a:prstGeom>
          <a:noFill/>
          <a:ln w="9525" cap="flat" cmpd="sng">
            <a:solidFill>
              <a:srgbClr val="20124D"/>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US" sz="1400">
                <a:latin typeface="Arial" panose="020B0604020202020204" pitchFamily="34" charset="0"/>
                <a:cs typeface="Arial" panose="020B0604020202020204" pitchFamily="34" charset="0"/>
              </a:rPr>
              <a:t>0.9</a:t>
            </a:r>
          </a:p>
        </p:txBody>
      </p:sp>
      <p:pic>
        <p:nvPicPr>
          <p:cNvPr id="37" name="Shape 303">
            <a:extLst>
              <a:ext uri="{FF2B5EF4-FFF2-40B4-BE49-F238E27FC236}">
                <a16:creationId xmlns:a16="http://schemas.microsoft.com/office/drawing/2014/main" id="{79F3CE0B-CBE0-EFFF-785F-29E15B70622E}"/>
              </a:ext>
            </a:extLst>
          </p:cNvPr>
          <p:cNvPicPr preferRelativeResize="0"/>
          <p:nvPr/>
        </p:nvPicPr>
        <p:blipFill>
          <a:blip r:embed="rId3">
            <a:alphaModFix/>
          </a:blip>
          <a:stretch>
            <a:fillRect/>
          </a:stretch>
        </p:blipFill>
        <p:spPr>
          <a:xfrm>
            <a:off x="6781595" y="4645907"/>
            <a:ext cx="4381500" cy="638175"/>
          </a:xfrm>
          <a:prstGeom prst="rect">
            <a:avLst/>
          </a:prstGeom>
          <a:solidFill>
            <a:schemeClr val="tx1"/>
          </a:solidFill>
          <a:ln>
            <a:noFill/>
          </a:ln>
        </p:spPr>
      </p:pic>
      <p:sp>
        <p:nvSpPr>
          <p:cNvPr id="38" name="Shape 302">
            <a:extLst>
              <a:ext uri="{FF2B5EF4-FFF2-40B4-BE49-F238E27FC236}">
                <a16:creationId xmlns:a16="http://schemas.microsoft.com/office/drawing/2014/main" id="{436EC404-06F8-105A-3DDE-6593137E59A6}"/>
              </a:ext>
            </a:extLst>
          </p:cNvPr>
          <p:cNvSpPr txBox="1"/>
          <p:nvPr/>
        </p:nvSpPr>
        <p:spPr>
          <a:xfrm>
            <a:off x="8041511" y="2436679"/>
            <a:ext cx="3259200" cy="379200"/>
          </a:xfrm>
          <a:prstGeom prst="rect">
            <a:avLst/>
          </a:prstGeom>
          <a:noFill/>
          <a:ln>
            <a:noFill/>
          </a:ln>
        </p:spPr>
        <p:txBody>
          <a:bodyPr lIns="91425" tIns="91425" rIns="91425" bIns="91425" anchor="t" anchorCtr="0">
            <a:noAutofit/>
          </a:bodyPr>
          <a:lstStyle/>
          <a:p>
            <a:pPr lvl="0" rtl="0">
              <a:spcBef>
                <a:spcPts val="0"/>
              </a:spcBef>
              <a:buNone/>
            </a:pPr>
            <a:r>
              <a:rPr lang="en-US" dirty="0"/>
              <a:t>T (</a:t>
            </a:r>
            <a:r>
              <a:rPr lang="el-GR" dirty="0"/>
              <a:t>πραγματική τιμή</a:t>
            </a:r>
            <a:r>
              <a:rPr lang="en-US" dirty="0"/>
              <a:t>)</a:t>
            </a:r>
          </a:p>
        </p:txBody>
      </p:sp>
      <p:sp>
        <p:nvSpPr>
          <p:cNvPr id="39" name="Shape 297">
            <a:extLst>
              <a:ext uri="{FF2B5EF4-FFF2-40B4-BE49-F238E27FC236}">
                <a16:creationId xmlns:a16="http://schemas.microsoft.com/office/drawing/2014/main" id="{E1A48BA5-47E7-34DA-7245-25883C6040D2}"/>
              </a:ext>
            </a:extLst>
          </p:cNvPr>
          <p:cNvSpPr txBox="1"/>
          <p:nvPr/>
        </p:nvSpPr>
        <p:spPr>
          <a:xfrm>
            <a:off x="6910802" y="2119154"/>
            <a:ext cx="3259200" cy="379200"/>
          </a:xfrm>
          <a:prstGeom prst="rect">
            <a:avLst/>
          </a:prstGeom>
          <a:noFill/>
          <a:ln>
            <a:noFill/>
          </a:ln>
        </p:spPr>
        <p:txBody>
          <a:bodyPr lIns="91425" tIns="91425" rIns="91425" bIns="91425" anchor="t" anchorCtr="0">
            <a:noAutofit/>
          </a:bodyPr>
          <a:lstStyle/>
          <a:p>
            <a:pPr lvl="0" rtl="0">
              <a:spcBef>
                <a:spcPts val="0"/>
              </a:spcBef>
              <a:buNone/>
            </a:pPr>
            <a:r>
              <a:rPr lang="en-US" dirty="0"/>
              <a:t>O</a:t>
            </a:r>
          </a:p>
        </p:txBody>
      </p:sp>
    </p:spTree>
    <p:extLst>
      <p:ext uri="{BB962C8B-B14F-4D97-AF65-F5344CB8AC3E}">
        <p14:creationId xmlns:p14="http://schemas.microsoft.com/office/powerpoint/2010/main" val="215174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A7D083-A4BA-E556-D25F-08D0E0B1F0A7}"/>
              </a:ext>
            </a:extLst>
          </p:cNvPr>
          <p:cNvSpPr>
            <a:spLocks noGrp="1"/>
          </p:cNvSpPr>
          <p:nvPr>
            <p:ph type="title"/>
          </p:nvPr>
        </p:nvSpPr>
        <p:spPr/>
        <p:txBody>
          <a:bodyPr/>
          <a:lstStyle/>
          <a:p>
            <a:r>
              <a:rPr lang="el-GR" dirty="0"/>
              <a:t>Διόρθωση συντελεστών βάρους</a:t>
            </a:r>
          </a:p>
        </p:txBody>
      </p:sp>
      <p:sp>
        <p:nvSpPr>
          <p:cNvPr id="3" name="Θέση περιεχομένου 2">
            <a:extLst>
              <a:ext uri="{FF2B5EF4-FFF2-40B4-BE49-F238E27FC236}">
                <a16:creationId xmlns:a16="http://schemas.microsoft.com/office/drawing/2014/main" id="{0E9AFD82-15B1-A229-0D04-3C63F1AADB71}"/>
              </a:ext>
            </a:extLst>
          </p:cNvPr>
          <p:cNvSpPr>
            <a:spLocks noGrp="1"/>
          </p:cNvSpPr>
          <p:nvPr>
            <p:ph idx="1"/>
          </p:nvPr>
        </p:nvSpPr>
        <p:spPr>
          <a:xfrm>
            <a:off x="838200" y="1825625"/>
            <a:ext cx="7812640" cy="4351338"/>
          </a:xfrm>
        </p:spPr>
        <p:txBody>
          <a:bodyPr>
            <a:normAutofit fontScale="92500" lnSpcReduction="20000"/>
          </a:bodyPr>
          <a:lstStyle/>
          <a:p>
            <a:r>
              <a:rPr lang="el-GR" dirty="0"/>
              <a:t>Μόλις υπολογιστούν τα σφάλματα για κάθε βάρος νευρώνα, τα βάρη ενημερώνονται για να ελαχιστοποιηθεί το σφάλμα.</a:t>
            </a:r>
          </a:p>
          <a:p>
            <a:r>
              <a:rPr lang="el-GR" dirty="0"/>
              <a:t>Ένας ρυθμός εκμάθησης (συνήθως μια μικρή τιμή όπως .0001) πολλαπλασιάζεται με το σφάλμα και αυτή η τιμή προστίθεται στο βάρος που αντιστοιχεί στο σφάλμα.</a:t>
            </a:r>
          </a:p>
          <a:p>
            <a:r>
              <a:rPr lang="el-GR" dirty="0"/>
              <a:t>Η μέθοδος απότομης κατάβασης είναι μια διαδικασία τροποποίησης αυτών των βαρών επαναλαμβανόμενα μέχρι το συνολικό σφάλμα να είναι αρκετά μικρό ή να έχει προκύψει ο μέγιστος αριθμός επαναλήψεων.</a:t>
            </a:r>
          </a:p>
        </p:txBody>
      </p:sp>
      <p:pic>
        <p:nvPicPr>
          <p:cNvPr id="4" name="Picture 4">
            <a:extLst>
              <a:ext uri="{FF2B5EF4-FFF2-40B4-BE49-F238E27FC236}">
                <a16:creationId xmlns:a16="http://schemas.microsoft.com/office/drawing/2014/main" id="{425BB6E6-B923-3982-8E74-1FBF0A208800}"/>
              </a:ext>
            </a:extLst>
          </p:cNvPr>
          <p:cNvPicPr/>
          <p:nvPr/>
        </p:nvPicPr>
        <p:blipFill>
          <a:blip r:embed="rId2"/>
          <a:stretch/>
        </p:blipFill>
        <p:spPr>
          <a:xfrm>
            <a:off x="8987416" y="1521726"/>
            <a:ext cx="3204584" cy="4351339"/>
          </a:xfrm>
          <a:prstGeom prst="rect">
            <a:avLst/>
          </a:prstGeom>
          <a:ln>
            <a:noFill/>
          </a:ln>
        </p:spPr>
      </p:pic>
    </p:spTree>
    <p:extLst>
      <p:ext uri="{BB962C8B-B14F-4D97-AF65-F5344CB8AC3E}">
        <p14:creationId xmlns:p14="http://schemas.microsoft.com/office/powerpoint/2010/main" val="303439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179C96-D563-2300-6C12-CEBB464883FE}"/>
              </a:ext>
            </a:extLst>
          </p:cNvPr>
          <p:cNvPicPr>
            <a:picLocks noChangeAspect="1" noChangeArrowheads="1"/>
          </p:cNvPicPr>
          <p:nvPr/>
        </p:nvPicPr>
        <p:blipFill>
          <a:blip r:embed="rId2" cstate="print"/>
          <a:srcRect/>
          <a:stretch>
            <a:fillRect/>
          </a:stretch>
        </p:blipFill>
        <p:spPr bwMode="auto">
          <a:xfrm>
            <a:off x="381794" y="1281113"/>
            <a:ext cx="11428412" cy="4295775"/>
          </a:xfrm>
          <a:prstGeom prst="rect">
            <a:avLst/>
          </a:prstGeom>
          <a:noFill/>
        </p:spPr>
      </p:pic>
    </p:spTree>
    <p:extLst>
      <p:ext uri="{BB962C8B-B14F-4D97-AF65-F5344CB8AC3E}">
        <p14:creationId xmlns:p14="http://schemas.microsoft.com/office/powerpoint/2010/main" val="136621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6110C4-A97B-4491-6B89-E8222875AD9C}"/>
              </a:ext>
            </a:extLst>
          </p:cNvPr>
          <p:cNvSpPr>
            <a:spLocks noGrp="1"/>
          </p:cNvSpPr>
          <p:nvPr>
            <p:ph type="title"/>
          </p:nvPr>
        </p:nvSpPr>
        <p:spPr>
          <a:xfrm>
            <a:off x="544531" y="195012"/>
            <a:ext cx="10515600" cy="1325563"/>
          </a:xfrm>
        </p:spPr>
        <p:txBody>
          <a:bodyPr/>
          <a:lstStyle/>
          <a:p>
            <a:r>
              <a:rPr lang="el-GR" dirty="0"/>
              <a:t>Υπολογιστικά μοντέλα</a:t>
            </a:r>
          </a:p>
        </p:txBody>
      </p:sp>
      <p:sp>
        <p:nvSpPr>
          <p:cNvPr id="3" name="Θέση περιεχομένου 2">
            <a:extLst>
              <a:ext uri="{FF2B5EF4-FFF2-40B4-BE49-F238E27FC236}">
                <a16:creationId xmlns:a16="http://schemas.microsoft.com/office/drawing/2014/main" id="{1776BDF3-3B92-61E0-36CF-C5D5F570426C}"/>
              </a:ext>
            </a:extLst>
          </p:cNvPr>
          <p:cNvSpPr>
            <a:spLocks noGrp="1"/>
          </p:cNvSpPr>
          <p:nvPr>
            <p:ph idx="1"/>
          </p:nvPr>
        </p:nvSpPr>
        <p:spPr>
          <a:xfrm>
            <a:off x="544531" y="1520575"/>
            <a:ext cx="6822040" cy="4656388"/>
          </a:xfrm>
        </p:spPr>
        <p:txBody>
          <a:bodyPr>
            <a:normAutofit fontScale="85000" lnSpcReduction="20000"/>
          </a:bodyPr>
          <a:lstStyle/>
          <a:p>
            <a:pPr marL="0" indent="0">
              <a:buNone/>
            </a:pPr>
            <a:r>
              <a:rPr lang="el-GR" dirty="0"/>
              <a:t>Τα τεχνητά </a:t>
            </a:r>
            <a:r>
              <a:rPr lang="el-GR" dirty="0" err="1"/>
              <a:t>νευρωνικά</a:t>
            </a:r>
            <a:r>
              <a:rPr lang="el-GR" dirty="0"/>
              <a:t> δίκτυα είναι η υλοποίηση ενός από τους πρώτους τυπικούς ορισμούς της </a:t>
            </a:r>
            <a:r>
              <a:rPr lang="el-GR" dirty="0" err="1"/>
              <a:t>υπολογισιμότητας</a:t>
            </a:r>
            <a:r>
              <a:rPr lang="el-GR" dirty="0"/>
              <a:t>, δηλαδή αυτού του βιολογικού μοντέλου. </a:t>
            </a:r>
          </a:p>
          <a:p>
            <a:pPr marL="0" indent="0">
              <a:buNone/>
            </a:pPr>
            <a:r>
              <a:rPr lang="el-GR" dirty="0"/>
              <a:t>Στις δεκαετίες του 1930 και του '40 υπήρχαν τουλάχιστον πέντε εναλλακτικά μοντέλα υπολογισμού:</a:t>
            </a:r>
          </a:p>
          <a:p>
            <a:pPr marL="514350" indent="-514350">
              <a:buFont typeface="+mj-lt"/>
              <a:buAutoNum type="arabicPeriod"/>
            </a:pPr>
            <a:r>
              <a:rPr lang="el-GR" dirty="0"/>
              <a:t>Μαθηματικό μοντέλο
Λογικό-λειτουργικό μοντέλο (μηχανές </a:t>
            </a:r>
            <a:r>
              <a:rPr lang="el-GR" dirty="0" err="1"/>
              <a:t>Turing</a:t>
            </a:r>
            <a:r>
              <a:rPr lang="el-GR" dirty="0"/>
              <a:t>)
Μοντέλο υπολογιστή
Κυτταρικά αυτόματα
Βιολογικό μοντέλο (</a:t>
            </a:r>
            <a:r>
              <a:rPr lang="el-GR" dirty="0" err="1"/>
              <a:t>Νευρωνικά</a:t>
            </a:r>
            <a:r>
              <a:rPr lang="el-GR" dirty="0"/>
              <a:t> Δίκτυα)</a:t>
            </a:r>
          </a:p>
        </p:txBody>
      </p:sp>
      <p:pic>
        <p:nvPicPr>
          <p:cNvPr id="2050" name="Picture 2">
            <a:extLst>
              <a:ext uri="{FF2B5EF4-FFF2-40B4-BE49-F238E27FC236}">
                <a16:creationId xmlns:a16="http://schemas.microsoft.com/office/drawing/2014/main" id="{2A794308-6A27-9EBF-48A6-9010A33AD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632" y="1520575"/>
            <a:ext cx="4792439" cy="4325421"/>
          </a:xfrm>
          <a:prstGeom prst="rect">
            <a:avLst/>
          </a:prstGeom>
          <a:solidFill>
            <a:schemeClr val="tx1"/>
          </a:solidFill>
          <a:ln>
            <a:noFill/>
          </a:ln>
        </p:spPr>
      </p:pic>
    </p:spTree>
    <p:extLst>
      <p:ext uri="{BB962C8B-B14F-4D97-AF65-F5344CB8AC3E}">
        <p14:creationId xmlns:p14="http://schemas.microsoft.com/office/powerpoint/2010/main" val="318191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823C8D7-1098-DC99-F3D1-3E8B7CD7F5A0}"/>
              </a:ext>
            </a:extLst>
          </p:cNvPr>
          <p:cNvSpPr>
            <a:spLocks noGrp="1"/>
          </p:cNvSpPr>
          <p:nvPr>
            <p:ph type="ctrTitle"/>
          </p:nvPr>
        </p:nvSpPr>
        <p:spPr>
          <a:xfrm>
            <a:off x="1524000" y="4927599"/>
            <a:ext cx="9144000" cy="1147095"/>
          </a:xfrm>
        </p:spPr>
        <p:txBody>
          <a:bodyPr>
            <a:normAutofit/>
          </a:bodyPr>
          <a:lstStyle/>
          <a:p>
            <a:pPr algn="ctr"/>
            <a:r>
              <a:rPr lang="el-GR" sz="5400" dirty="0"/>
              <a:t>Δομή Τεχνητών </a:t>
            </a:r>
            <a:r>
              <a:rPr lang="el-GR" sz="5400" dirty="0" err="1"/>
              <a:t>Νευρωνικών</a:t>
            </a:r>
            <a:r>
              <a:rPr lang="el-GR" sz="5400" dirty="0"/>
              <a:t> Δικτύων</a:t>
            </a:r>
          </a:p>
        </p:txBody>
      </p:sp>
      <p:pic>
        <p:nvPicPr>
          <p:cNvPr id="3074" name="Picture 2" descr="6 Types of Artificial Neural Networks Currently Being Used in ML">
            <a:extLst>
              <a:ext uri="{FF2B5EF4-FFF2-40B4-BE49-F238E27FC236}">
                <a16:creationId xmlns:a16="http://schemas.microsoft.com/office/drawing/2014/main" id="{A337357C-0836-FB4F-43E8-6E0F495E4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034" y="0"/>
            <a:ext cx="7521932" cy="462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23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31F25317-83A8-3F45-6408-A68F20FCC481}"/>
              </a:ext>
            </a:extLst>
          </p:cNvPr>
          <p:cNvSpPr>
            <a:spLocks noGrp="1"/>
          </p:cNvSpPr>
          <p:nvPr>
            <p:ph type="title"/>
          </p:nvPr>
        </p:nvSpPr>
        <p:spPr/>
        <p:txBody>
          <a:bodyPr>
            <a:normAutofit fontScale="90000"/>
          </a:bodyPr>
          <a:lstStyle/>
          <a:p>
            <a:r>
              <a:rPr lang="el-GR" dirty="0"/>
              <a:t>Ο τεχνητός νευρώνας – το στοιχείο επεξεργασίας</a:t>
            </a:r>
          </a:p>
        </p:txBody>
      </p:sp>
      <p:sp>
        <p:nvSpPr>
          <p:cNvPr id="5" name="Θέση περιεχομένου 4">
            <a:extLst>
              <a:ext uri="{FF2B5EF4-FFF2-40B4-BE49-F238E27FC236}">
                <a16:creationId xmlns:a16="http://schemas.microsoft.com/office/drawing/2014/main" id="{00D186C1-2767-B48D-556F-07601FF5C9D0}"/>
              </a:ext>
            </a:extLst>
          </p:cNvPr>
          <p:cNvSpPr>
            <a:spLocks noGrp="1"/>
          </p:cNvSpPr>
          <p:nvPr>
            <p:ph idx="1"/>
          </p:nvPr>
        </p:nvSpPr>
        <p:spPr>
          <a:xfrm>
            <a:off x="838200" y="1825625"/>
            <a:ext cx="5151634" cy="4351338"/>
          </a:xfrm>
        </p:spPr>
        <p:txBody>
          <a:bodyPr>
            <a:normAutofit fontScale="92500" lnSpcReduction="10000"/>
          </a:bodyPr>
          <a:lstStyle/>
          <a:p>
            <a:r>
              <a:rPr lang="el-GR" dirty="0"/>
              <a:t>Ο τεχνητός νευρώνας ή στοιχείο επεξεργασίας (ΣΕ) είναι η βασική μονάδα ενός τεχνητού </a:t>
            </a:r>
            <a:r>
              <a:rPr lang="el-GR" dirty="0" err="1"/>
              <a:t>νευρωνικού</a:t>
            </a:r>
            <a:r>
              <a:rPr lang="el-GR" dirty="0"/>
              <a:t> δικτύου. 
Πρόκειται για μια απλοποιημένη έκδοση του μοντέλου τεσσάρων στοιχείων που </a:t>
            </a:r>
            <a:r>
              <a:rPr lang="el-GR" dirty="0" err="1"/>
              <a:t>περιγράφθηκε</a:t>
            </a:r>
            <a:r>
              <a:rPr lang="el-GR" dirty="0"/>
              <a:t> προηγουμένως. 
Υπάρχουν τόσο εφαρμογές λογισμικού όσο και υλικού των ΣΕ.</a:t>
            </a:r>
          </a:p>
        </p:txBody>
      </p:sp>
      <p:pic>
        <p:nvPicPr>
          <p:cNvPr id="4098" name="Picture 2">
            <a:extLst>
              <a:ext uri="{FF2B5EF4-FFF2-40B4-BE49-F238E27FC236}">
                <a16:creationId xmlns:a16="http://schemas.microsoft.com/office/drawing/2014/main" id="{001B1D70-20C1-B4A0-A4FB-355A9F6F2D33}"/>
              </a:ext>
            </a:extLst>
          </p:cNvPr>
          <p:cNvPicPr>
            <a:picLocks noChangeAspect="1" noChangeArrowheads="1"/>
          </p:cNvPicPr>
          <p:nvPr/>
        </p:nvPicPr>
        <p:blipFill>
          <a:blip r:embed="rId2">
            <a:clrChange>
              <a:clrFrom>
                <a:srgbClr val="E2E2E2"/>
              </a:clrFrom>
              <a:clrTo>
                <a:srgbClr val="E2E2E2">
                  <a:alpha val="0"/>
                </a:srgbClr>
              </a:clrTo>
            </a:clrChange>
            <a:extLst>
              <a:ext uri="{28A0092B-C50C-407E-A947-70E740481C1C}">
                <a14:useLocalDpi xmlns:a14="http://schemas.microsoft.com/office/drawing/2010/main" val="0"/>
              </a:ext>
            </a:extLst>
          </a:blip>
          <a:srcRect/>
          <a:stretch>
            <a:fillRect/>
          </a:stretch>
        </p:blipFill>
        <p:spPr bwMode="auto">
          <a:xfrm>
            <a:off x="6078101" y="1825625"/>
            <a:ext cx="5557989" cy="3691597"/>
          </a:xfrm>
          <a:prstGeom prst="rect">
            <a:avLst/>
          </a:prstGeom>
          <a:solidFill>
            <a:schemeClr val="tx1"/>
          </a:solidFill>
          <a:ln>
            <a:noFill/>
          </a:ln>
        </p:spPr>
      </p:pic>
    </p:spTree>
    <p:extLst>
      <p:ext uri="{BB962C8B-B14F-4D97-AF65-F5344CB8AC3E}">
        <p14:creationId xmlns:p14="http://schemas.microsoft.com/office/powerpoint/2010/main" val="386830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Βάθος">
  <a:themeElements>
    <a:clrScheme name="Βάθος">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Βάθος">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Βάθος">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Βάθος</Template>
  <TotalTime>3708</TotalTime>
  <Words>5320</Words>
  <Application>Microsoft Office PowerPoint</Application>
  <PresentationFormat>Ευρεία οθόνη</PresentationFormat>
  <Paragraphs>280</Paragraphs>
  <Slides>62</Slides>
  <Notes>1</Notes>
  <HiddenSlides>0</HiddenSlides>
  <MMClips>0</MMClips>
  <ScaleCrop>false</ScaleCrop>
  <HeadingPairs>
    <vt:vector size="8" baseType="variant">
      <vt:variant>
        <vt:lpstr>Γραμματοσειρές που χρησιμοποιούνται</vt:lpstr>
      </vt:variant>
      <vt:variant>
        <vt:i4>7</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62</vt:i4>
      </vt:variant>
    </vt:vector>
  </HeadingPairs>
  <TitlesOfParts>
    <vt:vector size="71" baseType="lpstr">
      <vt:lpstr>Arial</vt:lpstr>
      <vt:lpstr>Bahnschrift Light</vt:lpstr>
      <vt:lpstr>Calibri</vt:lpstr>
      <vt:lpstr>Cera Pro</vt:lpstr>
      <vt:lpstr>Corbel</vt:lpstr>
      <vt:lpstr>Söhne</vt:lpstr>
      <vt:lpstr>Times New Roman</vt:lpstr>
      <vt:lpstr>Βάθος</vt:lpstr>
      <vt:lpstr>Microsoft Equation 3.0</vt:lpstr>
      <vt:lpstr>Εφαρμογές  Τεχνητής Νοημοσύνης στη  Μηχανική Ορυκτών Πόρων</vt:lpstr>
      <vt:lpstr>Βιολογικό υπόβαθρο</vt:lpstr>
      <vt:lpstr>Βιολογικά νευρωνικά δίκτυα</vt:lpstr>
      <vt:lpstr>Παρουσίαση του PowerPoint</vt:lpstr>
      <vt:lpstr>Μετάδοση πληροφοριών</vt:lpstr>
      <vt:lpstr>Στατιστικό υπόβαθρο</vt:lpstr>
      <vt:lpstr>Υπολογιστικά μοντέλα</vt:lpstr>
      <vt:lpstr>Δομή Τεχνητών Νευρωνικών Δικτύων</vt:lpstr>
      <vt:lpstr>Ο τεχνητός νευρώνας – το στοιχείο επεξεργασίας</vt:lpstr>
      <vt:lpstr>Λειτουργία στοιχείου επεξεργασίας</vt:lpstr>
      <vt:lpstr>Μαθηματική περιγραφή στοιχείου επεξεργασίας</vt:lpstr>
      <vt:lpstr>Συναρτήσεις ενεργοποίησης και πόλωση</vt:lpstr>
      <vt:lpstr>Το τεχνητό νευρωνικό δίκτυο</vt:lpstr>
      <vt:lpstr>Επίπεδο εισόδου</vt:lpstr>
      <vt:lpstr>Κρυφά επίπεδα / στρώματα</vt:lpstr>
      <vt:lpstr>Επίπεδο εξόδου</vt:lpstr>
      <vt:lpstr>Παρουσίαση του PowerPoint</vt:lpstr>
      <vt:lpstr>Αλγόριθμοι εκπαίδευσης ΤΝΔ</vt:lpstr>
      <vt:lpstr>Μάθηση με διόρθωση σφαλμάτων</vt:lpstr>
      <vt:lpstr>Βήματα μάθησης με διόρθωση σφαλμάτων</vt:lpstr>
      <vt:lpstr>Κανόνας δέλτα ή κανόνας Widrow-Hoff</vt:lpstr>
      <vt:lpstr>Μέτρα σφάλματος (1)</vt:lpstr>
      <vt:lpstr>Μέτρα σφάλματος (2)</vt:lpstr>
      <vt:lpstr>Μάθηση βασισμένη στη μνήμη</vt:lpstr>
      <vt:lpstr>Μάθηση Hebb</vt:lpstr>
      <vt:lpstr>Ανταγωνιστική μάθηση</vt:lpstr>
      <vt:lpstr>Μάθηση Boltzmann</vt:lpstr>
      <vt:lpstr>Αυτο-οργανωμένη μάθηση</vt:lpstr>
      <vt:lpstr>Ενισχυτική μάθηση</vt:lpstr>
      <vt:lpstr>Αρχικοποίηση δικτύου</vt:lpstr>
      <vt:lpstr>Γενίκευση</vt:lpstr>
      <vt:lpstr>Παρουσίαση του PowerPoint</vt:lpstr>
      <vt:lpstr>Τεχνικές για την επίτευξη της γενίκευσης (1)</vt:lpstr>
      <vt:lpstr>Τεχνικές για την επίτευξη της γενίκευσης (2)</vt:lpstr>
      <vt:lpstr>Τεχνικές για την επίτευξη της γενίκευσης (3)</vt:lpstr>
      <vt:lpstr>Παρουσίαση του PowerPoint</vt:lpstr>
      <vt:lpstr>Αρχιτεκτονικές ΤΝΔ</vt:lpstr>
      <vt:lpstr>Δίκτυα πρόσθιας τροφοδότησης</vt:lpstr>
      <vt:lpstr>Παρουσίαση του PowerPoint</vt:lpstr>
      <vt:lpstr>Ανατροφοδοτούμενα δίκτυα</vt:lpstr>
      <vt:lpstr>Παρουσίαση του PowerPoint</vt:lpstr>
      <vt:lpstr>Δίκτυα Hopfield</vt:lpstr>
      <vt:lpstr>Δίκτυα Hopfield</vt:lpstr>
      <vt:lpstr>Δίκτυα Ακτινικών Συναρτήσεων Βάσης</vt:lpstr>
      <vt:lpstr>Παρουσίαση του PowerPoint</vt:lpstr>
      <vt:lpstr>Δίκτυα Kohonen</vt:lpstr>
      <vt:lpstr>Παρουσίαση του PowerPoint</vt:lpstr>
      <vt:lpstr>Συνελικτικά νευρωνικά δίκτυα</vt:lpstr>
      <vt:lpstr>Δομή συνελικτικών δικτύων</vt:lpstr>
      <vt:lpstr>Παρουσίαση του PowerPoint</vt:lpstr>
      <vt:lpstr>Παρουσίαση του PowerPoint</vt:lpstr>
      <vt:lpstr>Ειδικές λειτουργίες συνελικτικών δικτύων</vt:lpstr>
      <vt:lpstr>Παράδειγμα Αρχιτεκτονικής</vt:lpstr>
      <vt:lpstr>Παράδειγμα συνάρτησης ενεργοποίησης</vt:lpstr>
      <vt:lpstr>Παράδειγμα λειτουργίας</vt:lpstr>
      <vt:lpstr>Παράδειγμα λειτουργίας</vt:lpstr>
      <vt:lpstr>Παράδειγμα λειτουργίας</vt:lpstr>
      <vt:lpstr>Μορφοποίηση πινάκων</vt:lpstr>
      <vt:lpstr>Εκπαίδευση νευρωνικών δικτύων</vt:lpstr>
      <vt:lpstr>Υπολογισμός παραγώγου σφάλματος</vt:lpstr>
      <vt:lpstr>Διόρθωση συντελεστών βάρους</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Εφαρμογές  Τεχνητής Νοημοσύνης στη  Μηχανική Ορυκτών Πόρων</dc:title>
  <dc:creator>IOANNIS KAPAGERIDIS</dc:creator>
  <cp:lastModifiedBy>IOANNIS KAPAGERIDIS</cp:lastModifiedBy>
  <cp:revision>203</cp:revision>
  <dcterms:created xsi:type="dcterms:W3CDTF">2023-08-05T09:36:49Z</dcterms:created>
  <dcterms:modified xsi:type="dcterms:W3CDTF">2023-11-28T12:48:54Z</dcterms:modified>
</cp:coreProperties>
</file>