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5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6023-86CD-4265-B584-19F130ED2383}" type="datetimeFigureOut">
              <a:rPr lang="el-GR" smtClean="0"/>
              <a:pPr/>
              <a:t>22/1/2016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33C-89AF-484B-BC0E-3099365232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6023-86CD-4265-B584-19F130ED2383}" type="datetimeFigureOut">
              <a:rPr lang="el-GR" smtClean="0"/>
              <a:pPr/>
              <a:t>22/1/2016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33C-89AF-484B-BC0E-3099365232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6023-86CD-4265-B584-19F130ED2383}" type="datetimeFigureOut">
              <a:rPr lang="el-GR" smtClean="0"/>
              <a:pPr/>
              <a:t>22/1/2016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33C-89AF-484B-BC0E-3099365232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6023-86CD-4265-B584-19F130ED2383}" type="datetimeFigureOut">
              <a:rPr lang="el-GR" smtClean="0"/>
              <a:pPr/>
              <a:t>22/1/2016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33C-89AF-484B-BC0E-3099365232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6023-86CD-4265-B584-19F130ED2383}" type="datetimeFigureOut">
              <a:rPr lang="el-GR" smtClean="0"/>
              <a:pPr/>
              <a:t>22/1/2016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33C-89AF-484B-BC0E-3099365232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6023-86CD-4265-B584-19F130ED2383}" type="datetimeFigureOut">
              <a:rPr lang="el-GR" smtClean="0"/>
              <a:pPr/>
              <a:t>22/1/2016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33C-89AF-484B-BC0E-3099365232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6023-86CD-4265-B584-19F130ED2383}" type="datetimeFigureOut">
              <a:rPr lang="el-GR" smtClean="0"/>
              <a:pPr/>
              <a:t>22/1/2016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33C-89AF-484B-BC0E-3099365232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6023-86CD-4265-B584-19F130ED2383}" type="datetimeFigureOut">
              <a:rPr lang="el-GR" smtClean="0"/>
              <a:pPr/>
              <a:t>22/1/2016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33C-89AF-484B-BC0E-3099365232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6023-86CD-4265-B584-19F130ED2383}" type="datetimeFigureOut">
              <a:rPr lang="el-GR" smtClean="0"/>
              <a:pPr/>
              <a:t>22/1/2016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33C-89AF-484B-BC0E-3099365232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6023-86CD-4265-B584-19F130ED2383}" type="datetimeFigureOut">
              <a:rPr lang="el-GR" smtClean="0"/>
              <a:pPr/>
              <a:t>22/1/2016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33C-89AF-484B-BC0E-3099365232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6023-86CD-4265-B584-19F130ED2383}" type="datetimeFigureOut">
              <a:rPr lang="el-GR" smtClean="0"/>
              <a:pPr/>
              <a:t>22/1/2016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33C-89AF-484B-BC0E-3099365232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96023-86CD-4265-B584-19F130ED2383}" type="datetimeFigureOut">
              <a:rPr lang="el-GR" smtClean="0"/>
              <a:pPr/>
              <a:t>22/1/2016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5133C-89AF-484B-BC0E-3099365232A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Μαθηματικά 1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cap="sm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Κυρτότητα </a:t>
            </a:r>
            <a:r>
              <a:rPr lang="el-GR" cap="small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Συνάρτησησ</a:t>
            </a:r>
            <a:endParaRPr lang="el-GR" dirty="0"/>
          </a:p>
          <a:p>
            <a:r>
              <a:rPr lang="el-GR" cap="sm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Ασύμπτωτες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3314"/>
            <a:ext cx="91440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9144000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2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1984"/>
            <a:ext cx="91440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Δεξιό βέλος"/>
          <p:cNvSpPr/>
          <p:nvPr/>
        </p:nvSpPr>
        <p:spPr>
          <a:xfrm>
            <a:off x="8072462" y="62150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57826"/>
            <a:ext cx="9144000" cy="15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629"/>
            <a:ext cx="10429916" cy="315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57266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69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00372"/>
            <a:ext cx="100727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65626"/>
            <a:ext cx="9858412" cy="206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58412" cy="206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9144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Δεξιό βέλος"/>
          <p:cNvSpPr/>
          <p:nvPr/>
        </p:nvSpPr>
        <p:spPr>
          <a:xfrm>
            <a:off x="8072462" y="64293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7929586" y="61436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914400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7929586" y="62150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643634" y="285728"/>
            <a:ext cx="2056342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56"/>
            <a:ext cx="914400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Δεξιό βέλος"/>
          <p:cNvSpPr/>
          <p:nvPr/>
        </p:nvSpPr>
        <p:spPr>
          <a:xfrm>
            <a:off x="7786710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40" y="2928934"/>
            <a:ext cx="1028704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Δεξιό βέλος"/>
          <p:cNvSpPr/>
          <p:nvPr/>
        </p:nvSpPr>
        <p:spPr>
          <a:xfrm>
            <a:off x="8001024" y="5786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Δεξιό βέλος"/>
          <p:cNvSpPr/>
          <p:nvPr/>
        </p:nvSpPr>
        <p:spPr>
          <a:xfrm>
            <a:off x="8215338" y="62150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7858148" y="5786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7500958" y="58578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7858148" y="61436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Δεξιό βέλος"/>
          <p:cNvSpPr/>
          <p:nvPr/>
        </p:nvSpPr>
        <p:spPr>
          <a:xfrm>
            <a:off x="7572396" y="592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Δεξιό βέλος"/>
          <p:cNvSpPr/>
          <p:nvPr/>
        </p:nvSpPr>
        <p:spPr>
          <a:xfrm>
            <a:off x="7858148" y="600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0"/>
            <a:ext cx="11501518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57760"/>
            <a:ext cx="9144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0"/>
            <a:ext cx="11501518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1515199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26858"/>
            <a:ext cx="9644098" cy="173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Δεξιό βέλος"/>
          <p:cNvSpPr/>
          <p:nvPr/>
        </p:nvSpPr>
        <p:spPr>
          <a:xfrm>
            <a:off x="7572396" y="62150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7358082" y="62150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0"/>
            <a:ext cx="11501518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Δεξιό βέλος"/>
          <p:cNvSpPr/>
          <p:nvPr/>
        </p:nvSpPr>
        <p:spPr>
          <a:xfrm>
            <a:off x="7572396" y="62150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80"/>
            <a:ext cx="914400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098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7215206" y="600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8165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914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9144000" cy="75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7858148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8143900" y="478632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285728"/>
            <a:ext cx="971553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1603" y="5143511"/>
            <a:ext cx="10822865" cy="71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29199"/>
            <a:ext cx="607219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Τίτλος 1"/>
              <p:cNvSpPr>
                <a:spLocks noGrp="1"/>
              </p:cNvSpPr>
              <p:nvPr>
                <p:ph type="title"/>
              </p:nvPr>
            </p:nvSpPr>
            <p:spPr>
              <a:xfrm>
                <a:off x="179512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l-GR" sz="3200" i="1" dirty="0"/>
                  <a:t>Να βρεθεί η κυρτότητα και τα σημεία καμπής  </a:t>
                </a:r>
                <a:r>
                  <a:rPr lang="el-GR" sz="3200" dirty="0"/>
                  <a:t/>
                </a:r>
                <a:br>
                  <a:rPr lang="el-GR" sz="32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/>
                        <m:t>𝑓</m:t>
                      </m:r>
                      <m:d>
                        <m:dPr>
                          <m:ctrlPr>
                            <a:rPr lang="el-GR" sz="3200" i="1"/>
                          </m:ctrlPr>
                        </m:dPr>
                        <m:e>
                          <m:r>
                            <a:rPr lang="el-GR" sz="3200" i="1"/>
                            <m:t>𝑥</m:t>
                          </m:r>
                        </m:e>
                      </m:d>
                      <m:r>
                        <a:rPr lang="el-GR" sz="3200" i="1"/>
                        <m:t>=</m:t>
                      </m:r>
                      <m:sSup>
                        <m:sSupPr>
                          <m:ctrlPr>
                            <a:rPr lang="el-GR" sz="3200" i="1"/>
                          </m:ctrlPr>
                        </m:sSupPr>
                        <m:e>
                          <m:r>
                            <a:rPr lang="el-GR" sz="3200" i="1"/>
                            <m:t>3</m:t>
                          </m:r>
                          <m:r>
                            <a:rPr lang="el-GR" sz="3200" i="1"/>
                            <m:t>𝑥</m:t>
                          </m:r>
                        </m:e>
                        <m:sup>
                          <m:r>
                            <a:rPr lang="el-GR" sz="3200" i="1"/>
                            <m:t>5</m:t>
                          </m:r>
                        </m:sup>
                      </m:sSup>
                      <m:r>
                        <a:rPr lang="el-GR" sz="3200" i="1"/>
                        <m:t>−5</m:t>
                      </m:r>
                      <m:sSup>
                        <m:sSupPr>
                          <m:ctrlPr>
                            <a:rPr lang="el-GR" sz="3200" i="1"/>
                          </m:ctrlPr>
                        </m:sSupPr>
                        <m:e>
                          <m:r>
                            <a:rPr lang="el-GR" sz="3200" i="1"/>
                            <m:t>𝑥</m:t>
                          </m:r>
                        </m:e>
                        <m:sup>
                          <m:r>
                            <a:rPr lang="el-GR" sz="3200" i="1"/>
                            <m:t>4</m:t>
                          </m:r>
                        </m:sup>
                      </m:sSup>
                      <m:r>
                        <a:rPr lang="el-GR" sz="3200" i="1"/>
                        <m:t>−20</m:t>
                      </m:r>
                    </m:oMath>
                  </m:oMathPara>
                </a14:m>
                <a:endParaRPr lang="el-GR" sz="3200" dirty="0"/>
              </a:p>
            </p:txBody>
          </p:sp>
        </mc:Choice>
        <mc:Fallback>
          <p:sp>
            <p:nvSpPr>
              <p:cNvPr id="2" name="Τίτλο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2" y="0"/>
                <a:ext cx="8229600" cy="1143000"/>
              </a:xfrm>
              <a:blipFill rotWithShape="1">
                <a:blip r:embed="rId2"/>
                <a:stretch>
                  <a:fillRect t="-5851" r="-7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i="1" dirty="0"/>
                  <a:t>Το πεδίο ορισμού είναι όλο το </a:t>
                </a:r>
                <a:r>
                  <a:rPr lang="en-US" i="1" dirty="0"/>
                  <a:t>R</a:t>
                </a:r>
                <a:r>
                  <a:rPr lang="el-GR" i="1" dirty="0"/>
                  <a:t>. Η συνάρτηση είναι συνεχής και </a:t>
                </a:r>
                <a:r>
                  <a:rPr lang="el-GR" i="1" dirty="0" err="1"/>
                  <a:t>παραγωγίσιμη</a:t>
                </a:r>
                <a:r>
                  <a:rPr lang="el-GR" i="1" dirty="0"/>
                  <a:t> στο πεδίο ορισμού της.</a:t>
                </a:r>
                <a:endParaRPr lang="el-GR" dirty="0"/>
              </a:p>
              <a:p>
                <a:r>
                  <a:rPr lang="el-GR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𝑓</m:t>
                        </m:r>
                      </m:e>
                      <m:sup>
                        <m:r>
                          <a:rPr lang="el-GR" i="1"/>
                          <m:t>′</m:t>
                        </m:r>
                      </m:sup>
                    </m:sSup>
                    <m:d>
                      <m:dPr>
                        <m:ctrlPr>
                          <a:rPr lang="el-GR" i="1"/>
                        </m:ctrlPr>
                      </m:dPr>
                      <m:e>
                        <m:r>
                          <a:rPr lang="el-GR" i="1"/>
                          <m:t>𝑥</m:t>
                        </m:r>
                      </m:e>
                    </m:d>
                    <m:r>
                      <a:rPr lang="el-GR" i="1"/>
                      <m:t>=</m:t>
                    </m:r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(</m:t>
                        </m:r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l-GR" i="1"/>
                              <m:t>3</m:t>
                            </m:r>
                            <m:r>
                              <a:rPr lang="el-GR" i="1"/>
                              <m:t>𝑥</m:t>
                            </m:r>
                          </m:e>
                          <m:sup>
                            <m:r>
                              <a:rPr lang="el-GR" i="1"/>
                              <m:t>5</m:t>
                            </m:r>
                          </m:sup>
                        </m:sSup>
                        <m:r>
                          <a:rPr lang="el-GR" i="1"/>
                          <m:t>−5</m:t>
                        </m:r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l-GR" i="1"/>
                              <m:t>𝑥</m:t>
                            </m:r>
                          </m:e>
                          <m:sup>
                            <m:r>
                              <a:rPr lang="el-GR" i="1"/>
                              <m:t>4</m:t>
                            </m:r>
                          </m:sup>
                        </m:sSup>
                        <m:r>
                          <a:rPr lang="el-GR" i="1"/>
                          <m:t>−20)</m:t>
                        </m:r>
                      </m:e>
                      <m:sup>
                        <m:r>
                          <a:rPr lang="el-GR" i="1"/>
                          <m:t>′</m:t>
                        </m:r>
                      </m:sup>
                    </m:sSup>
                    <m:r>
                      <a:rPr lang="el-GR" i="1"/>
                      <m:t>=15</m:t>
                    </m:r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𝑥</m:t>
                        </m:r>
                      </m:e>
                      <m:sup>
                        <m:r>
                          <a:rPr lang="el-GR" i="1"/>
                          <m:t>4</m:t>
                        </m:r>
                      </m:sup>
                    </m:sSup>
                    <m:r>
                      <a:rPr lang="el-GR" i="1"/>
                      <m:t>−20</m:t>
                    </m:r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𝑥</m:t>
                        </m:r>
                      </m:e>
                      <m:sup>
                        <m:r>
                          <a:rPr lang="el-GR" i="1"/>
                          <m:t>3</m:t>
                        </m:r>
                      </m:sup>
                    </m:sSup>
                    <m:r>
                      <a:rPr lang="el-GR" i="1"/>
                      <m:t>=5</m:t>
                    </m:r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𝑥</m:t>
                        </m:r>
                      </m:e>
                      <m:sup>
                        <m:r>
                          <a:rPr lang="el-GR" i="1"/>
                          <m:t>3</m:t>
                        </m:r>
                      </m:sup>
                    </m:sSup>
                    <m:d>
                      <m:dPr>
                        <m:ctrlPr>
                          <a:rPr lang="el-GR" i="1"/>
                        </m:ctrlPr>
                      </m:dPr>
                      <m:e>
                        <m:r>
                          <a:rPr lang="el-GR" i="1"/>
                          <m:t>3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−4</m:t>
                        </m:r>
                      </m:e>
                    </m:d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l-GR" dirty="0" smtClean="0"/>
                  <a:t>    Για την εύρεση της μονοτονίας </a:t>
                </a:r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 r="-22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1903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4525963"/>
              </a:xfrm>
            </p:spPr>
            <p:txBody>
              <a:bodyPr/>
              <a:lstStyle/>
              <a:p>
                <a:r>
                  <a:rPr lang="el-GR" i="1" dirty="0"/>
                  <a:t>Για την εύρεση της κυρτότητας </a:t>
                </a:r>
                <a:r>
                  <a:rPr lang="el-GR" i="1" dirty="0" err="1"/>
                  <a:t>παραγωγίζουμε</a:t>
                </a:r>
                <a:r>
                  <a:rPr lang="el-GR" i="1" dirty="0"/>
                  <a:t> και δεύτερη φορά  </a:t>
                </a:r>
                <a:endParaRPr lang="el-G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𝑓</m:t>
                        </m:r>
                      </m:e>
                      <m:sup>
                        <m:r>
                          <a:rPr lang="el-GR" i="1"/>
                          <m:t>′′</m:t>
                        </m:r>
                      </m:sup>
                    </m:sSup>
                    <m:d>
                      <m:dPr>
                        <m:ctrlPr>
                          <a:rPr lang="el-GR" i="1"/>
                        </m:ctrlPr>
                      </m:dPr>
                      <m:e>
                        <m:r>
                          <a:rPr lang="el-GR" i="1"/>
                          <m:t>𝑥</m:t>
                        </m:r>
                      </m:e>
                    </m:d>
                    <m:r>
                      <a:rPr lang="el-GR" i="1"/>
                      <m:t>=</m:t>
                    </m:r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(15</m:t>
                        </m:r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l-GR" i="1"/>
                              <m:t>𝑥</m:t>
                            </m:r>
                          </m:e>
                          <m:sup>
                            <m:r>
                              <a:rPr lang="el-GR" i="1"/>
                              <m:t>4</m:t>
                            </m:r>
                          </m:sup>
                        </m:sSup>
                        <m:r>
                          <a:rPr lang="el-GR" i="1"/>
                          <m:t>−20</m:t>
                        </m:r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l-GR" i="1"/>
                              <m:t>𝑥</m:t>
                            </m:r>
                          </m:e>
                          <m:sup>
                            <m:r>
                              <a:rPr lang="el-GR" i="1"/>
                              <m:t>3</m:t>
                            </m:r>
                          </m:sup>
                        </m:sSup>
                        <m:r>
                          <a:rPr lang="el-GR" i="1"/>
                          <m:t>)</m:t>
                        </m:r>
                      </m:e>
                      <m:sup>
                        <m:r>
                          <a:rPr lang="el-GR" i="1"/>
                          <m:t>′</m:t>
                        </m:r>
                      </m:sup>
                    </m:sSup>
                    <m:r>
                      <a:rPr lang="el-GR" i="1"/>
                      <m:t>=60</m:t>
                    </m:r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𝑥</m:t>
                        </m:r>
                      </m:e>
                      <m:sup>
                        <m:r>
                          <a:rPr lang="el-GR" i="1"/>
                          <m:t>3</m:t>
                        </m:r>
                      </m:sup>
                    </m:sSup>
                    <m:r>
                      <a:rPr lang="el-GR" i="1"/>
                      <m:t>−60</m:t>
                    </m:r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𝑥</m:t>
                        </m:r>
                      </m:e>
                      <m:sup>
                        <m:r>
                          <a:rPr lang="el-GR" i="1"/>
                          <m:t>2</m:t>
                        </m:r>
                      </m:sup>
                    </m:sSup>
                    <m:r>
                      <a:rPr lang="el-GR" i="1"/>
                      <m:t>=60</m:t>
                    </m:r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𝑥</m:t>
                        </m:r>
                      </m:e>
                      <m:sup>
                        <m:r>
                          <a:rPr lang="el-GR" i="1"/>
                          <m:t>2</m:t>
                        </m:r>
                      </m:sup>
                    </m:sSup>
                    <m:d>
                      <m:dPr>
                        <m:ctrlPr>
                          <a:rPr lang="el-GR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−1</m:t>
                        </m:r>
                      </m:e>
                    </m:d>
                    <m:r>
                      <a:rPr lang="en-US" i="1"/>
                      <m:t>=0⟺</m:t>
                    </m:r>
                    <m:d>
                      <m:dPr>
                        <m:begChr m:val="{"/>
                        <m:endChr m:val=""/>
                        <m:ctrlPr>
                          <a:rPr lang="el-GR" i="1"/>
                        </m:ctrlPr>
                      </m:dPr>
                      <m:e>
                        <m:eqArr>
                          <m:eqArrPr>
                            <m:ctrlPr>
                              <a:rPr lang="el-GR" i="1"/>
                            </m:ctrlPr>
                          </m:eqArr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=0</m:t>
                            </m:r>
                          </m:e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4525963"/>
              </a:xfrm>
              <a:blipFill rotWithShape="1">
                <a:blip r:embed="rId2"/>
                <a:stretch>
                  <a:fillRect l="-1467" t="-1752" r="-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4272962"/>
                  </p:ext>
                </p:extLst>
              </p:nvPr>
            </p:nvGraphicFramePr>
            <p:xfrm>
              <a:off x="-1" y="3068960"/>
              <a:ext cx="9144002" cy="329934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984361"/>
                    <a:gridCol w="1754642"/>
                    <a:gridCol w="1589110"/>
                    <a:gridCol w="1815889"/>
                  </a:tblGrid>
                  <a:tr h="68671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 x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-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r>
                            <a:rPr lang="en-US" sz="2800" dirty="0">
                              <a:effectLst/>
                            </a:rPr>
                            <a:t>           </a:t>
                          </a:r>
                          <a:r>
                            <a:rPr lang="el-GR" sz="2800" dirty="0" smtClean="0">
                              <a:effectLst/>
                            </a:rPr>
                            <a:t>  </a:t>
                          </a:r>
                          <a:r>
                            <a:rPr lang="en-US" sz="2800" dirty="0" smtClean="0">
                              <a:effectLst/>
                            </a:rPr>
                            <a:t>  </a:t>
                          </a:r>
                          <a:r>
                            <a:rPr lang="en-US" sz="2800" dirty="0">
                              <a:effectLst/>
                            </a:rPr>
                            <a:t>0                 </a:t>
                          </a:r>
                          <a:r>
                            <a:rPr lang="el-GR" sz="2800" dirty="0">
                              <a:effectLst/>
                            </a:rPr>
                            <a:t>1</a:t>
                          </a:r>
                          <a:r>
                            <a:rPr lang="en-US" sz="2800" dirty="0">
                              <a:effectLst/>
                            </a:rPr>
                            <a:t>            +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36172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800">
                                    <a:effectLst/>
                                  </a:rPr>
                                  <m:t>60</m:t>
                                </m:r>
                                <m:sSup>
                                  <m:sSupPr>
                                    <m:ctrlPr>
                                      <a:rPr lang="el-GR" sz="28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28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l-GR" sz="2800">
                                        <a:effectLst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   </a:t>
                          </a:r>
                          <a:r>
                            <a:rPr lang="el-GR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      </a:t>
                          </a:r>
                          <a:r>
                            <a:rPr lang="el-GR" sz="2800">
                              <a:effectLst/>
                            </a:rPr>
                            <a:t>+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  </a:t>
                          </a:r>
                          <a:r>
                            <a:rPr lang="el-GR" sz="2800" dirty="0" smtClean="0">
                              <a:effectLst/>
                            </a:rPr>
                            <a:t>   </a:t>
                          </a:r>
                          <a:r>
                            <a:rPr lang="en-US" sz="2800" dirty="0" smtClean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5375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l-GR" sz="2800">
                                        <a:effectLst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effectLst/>
                                      </a:rPr>
                                      <m:t>𝑥</m:t>
                                    </m:r>
                                    <m:r>
                                      <a:rPr lang="en-US" sz="2800">
                                        <a:effectLst/>
                                      </a:rPr>
                                      <m:t>−1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12933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28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2800">
                                        <a:effectLst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l-GR" sz="2800">
                                        <a:effectLst/>
                                      </a:rPr>
                                      <m:t>′′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l-GR" sz="2800">
                                        <a:effectLst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2800">
                                        <a:effectLst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l-GR" sz="2800">
                                    <a:effectLst/>
                                  </a:rPr>
                                  <m:t>=60</m:t>
                                </m:r>
                                <m:sSup>
                                  <m:sSupPr>
                                    <m:ctrlPr>
                                      <a:rPr lang="el-GR" sz="28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28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l-GR" sz="2800">
                                        <a:effectLst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l-GR" sz="2800">
                                        <a:effectLst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>
                                        <a:effectLst/>
                                      </a:rPr>
                                      <m:t>𝑥</m:t>
                                    </m:r>
                                    <m:r>
                                      <a:rPr lang="en-US" sz="2800">
                                        <a:effectLst/>
                                      </a:rPr>
                                      <m:t>−1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32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        -</a:t>
                          </a:r>
                          <a:endParaRPr lang="el-GR" sz="32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32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      -</a:t>
                          </a:r>
                          <a:endParaRPr lang="el-GR" sz="32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32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       </a:t>
                          </a:r>
                          <a:r>
                            <a:rPr lang="el-GR" sz="3200" b="1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 +</a:t>
                          </a:r>
                          <a:endParaRPr lang="el-GR" sz="32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5375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800">
                                    <a:effectLst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800">
                                    <a:effectLst/>
                                  </a:rPr>
                                  <m:t>∩</m:t>
                                </m:r>
                              </m:oMath>
                            </m:oMathPara>
                          </a14:m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800">
                                    <a:effectLst/>
                                  </a:rPr>
                                  <m:t>∩</m:t>
                                </m:r>
                              </m:oMath>
                            </m:oMathPara>
                          </a14:m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800">
                                    <a:effectLst/>
                                  </a:rPr>
                                  <m:t>∪</m:t>
                                </m:r>
                              </m:oMath>
                            </m:oMathPara>
                          </a14:m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4272962"/>
                  </p:ext>
                </p:extLst>
              </p:nvPr>
            </p:nvGraphicFramePr>
            <p:xfrm>
              <a:off x="-1" y="3068960"/>
              <a:ext cx="9144002" cy="329934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984361"/>
                    <a:gridCol w="1754642"/>
                    <a:gridCol w="1589110"/>
                    <a:gridCol w="1815889"/>
                  </a:tblGrid>
                  <a:tr h="68671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 x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-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r>
                            <a:rPr lang="en-US" sz="2800" dirty="0">
                              <a:effectLst/>
                            </a:rPr>
                            <a:t>           </a:t>
                          </a:r>
                          <a:r>
                            <a:rPr lang="el-GR" sz="2800" dirty="0" smtClean="0">
                              <a:effectLst/>
                            </a:rPr>
                            <a:t>  </a:t>
                          </a:r>
                          <a:r>
                            <a:rPr lang="en-US" sz="2800" dirty="0" smtClean="0">
                              <a:effectLst/>
                            </a:rPr>
                            <a:t>  </a:t>
                          </a:r>
                          <a:r>
                            <a:rPr lang="en-US" sz="2800" dirty="0">
                              <a:effectLst/>
                            </a:rPr>
                            <a:t>0                 </a:t>
                          </a:r>
                          <a:r>
                            <a:rPr lang="el-GR" sz="2800" dirty="0">
                              <a:effectLst/>
                            </a:rPr>
                            <a:t>1</a:t>
                          </a:r>
                          <a:r>
                            <a:rPr lang="en-US" sz="2800" dirty="0">
                              <a:effectLst/>
                            </a:rPr>
                            <a:t>            +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501841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151220" r="-129358" b="-4231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   </a:t>
                          </a:r>
                          <a:r>
                            <a:rPr lang="el-GR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      </a:t>
                          </a:r>
                          <a:r>
                            <a:rPr lang="el-GR" sz="2800">
                              <a:effectLst/>
                            </a:rPr>
                            <a:t>+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  </a:t>
                          </a:r>
                          <a:r>
                            <a:rPr lang="el-GR" sz="2800" dirty="0" smtClean="0">
                              <a:effectLst/>
                            </a:rPr>
                            <a:t>   </a:t>
                          </a:r>
                          <a:r>
                            <a:rPr lang="en-US" sz="2800" dirty="0" smtClean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254321" r="-129358" b="-328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129331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155135" r="-129358" b="-43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32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        -</a:t>
                          </a:r>
                          <a:endParaRPr lang="el-GR" sz="32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32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      -</a:t>
                          </a:r>
                          <a:endParaRPr lang="el-GR" sz="32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32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       </a:t>
                          </a:r>
                          <a:r>
                            <a:rPr lang="el-GR" sz="3200" b="1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 +</a:t>
                          </a:r>
                          <a:endParaRPr lang="el-GR" sz="32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582716" r="-1293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27875" t="-582716" r="-194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60536" t="-582716" r="-114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03356" t="-58271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383118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1556792"/>
                <a:ext cx="9144000" cy="4525963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l-GR" i="1" dirty="0"/>
                  <a:t>Πολλαπλασιάζουμε τα πρόσημα των μονωνύμων για να εξαχθεί το πρόσημο του πολυωνύμου</a:t>
                </a:r>
                <a:endParaRPr lang="el-GR" dirty="0"/>
              </a:p>
              <a:p>
                <a:pPr lvl="0"/>
                <a:r>
                  <a:rPr lang="el-GR" i="1" dirty="0"/>
                  <a:t>Αντικαθιστούμε όπου χ=1 και βρίσκουμε το τοπικό ελάχιστο της συνάρτησης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/>
                      <m:t>𝑓</m:t>
                    </m:r>
                    <m:d>
                      <m:dPr>
                        <m:ctrlPr>
                          <a:rPr lang="el-GR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l-GR" i="1"/>
                      <m:t>=</m:t>
                    </m:r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3</m:t>
                        </m:r>
                        <m:r>
                          <a:rPr lang="el-GR" i="1"/>
                          <m:t>𝑥</m:t>
                        </m:r>
                      </m:e>
                      <m:sup>
                        <m:r>
                          <a:rPr lang="el-GR" i="1"/>
                          <m:t>5</m:t>
                        </m:r>
                      </m:sup>
                    </m:sSup>
                    <m:r>
                      <a:rPr lang="el-GR" i="1"/>
                      <m:t>−5</m:t>
                    </m:r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𝑥</m:t>
                        </m:r>
                      </m:e>
                      <m:sup>
                        <m:r>
                          <a:rPr lang="el-GR" i="1"/>
                          <m:t>4</m:t>
                        </m:r>
                      </m:sup>
                    </m:sSup>
                    <m:r>
                      <a:rPr lang="el-GR" i="1"/>
                      <m:t>−20⇒</m:t>
                    </m:r>
                    <m:r>
                      <a:rPr lang="el-GR" i="1"/>
                      <m:t>𝑓</m:t>
                    </m:r>
                    <m:d>
                      <m:dPr>
                        <m:ctrlPr>
                          <a:rPr lang="el-GR" i="1"/>
                        </m:ctrlPr>
                      </m:dPr>
                      <m:e>
                        <m:r>
                          <a:rPr lang="el-GR" i="1"/>
                          <m:t>1</m:t>
                        </m:r>
                      </m:e>
                    </m:d>
                    <m:r>
                      <a:rPr lang="el-GR" i="1"/>
                      <m:t>=</m:t>
                    </m:r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3∗1</m:t>
                        </m:r>
                      </m:e>
                      <m:sup>
                        <m:r>
                          <a:rPr lang="el-GR" i="1"/>
                          <m:t>5</m:t>
                        </m:r>
                      </m:sup>
                    </m:sSup>
                    <m:r>
                      <a:rPr lang="el-GR" i="1"/>
                      <m:t>−5∗</m:t>
                    </m:r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1</m:t>
                        </m:r>
                      </m:e>
                      <m:sup>
                        <m:r>
                          <a:rPr lang="el-GR" i="1"/>
                          <m:t>4</m:t>
                        </m:r>
                      </m:sup>
                    </m:sSup>
                    <m:r>
                      <a:rPr lang="el-GR" i="1"/>
                      <m:t>−20=−22</m:t>
                    </m:r>
                  </m:oMath>
                </a14:m>
                <a:endParaRPr lang="el-GR" dirty="0"/>
              </a:p>
              <a:p>
                <a:r>
                  <a:rPr lang="en-US" i="1" dirty="0"/>
                  <a:t>To </a:t>
                </a:r>
                <a:r>
                  <a:rPr lang="el-GR" i="1" dirty="0"/>
                  <a:t>σημείο καμπής είναι το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/>
                        </m:ctrlPr>
                      </m:dPr>
                      <m:e>
                        <m:r>
                          <a:rPr lang="el-GR" i="1"/>
                          <m:t>1, </m:t>
                        </m:r>
                        <m:r>
                          <a:rPr lang="en-US" i="1"/>
                          <m:t>𝑓</m:t>
                        </m:r>
                        <m:d>
                          <m:dPr>
                            <m:ctrlPr>
                              <a:rPr lang="el-GR" i="1"/>
                            </m:ctrlPr>
                          </m:dPr>
                          <m:e>
                            <m:r>
                              <a:rPr lang="el-GR" i="1"/>
                              <m:t>1</m:t>
                            </m:r>
                          </m:e>
                        </m:d>
                      </m:e>
                    </m:d>
                    <m:r>
                      <a:rPr lang="el-GR" i="1"/>
                      <m:t>=(1, −22)</m:t>
                    </m:r>
                  </m:oMath>
                </a14:m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56792"/>
                <a:ext cx="9144000" cy="4525963"/>
              </a:xfrm>
              <a:blipFill rotWithShape="1">
                <a:blip r:embed="rId2"/>
                <a:stretch>
                  <a:fillRect l="-1467" t="-17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55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91440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2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9144000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91440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Δεξιό βέλος"/>
          <p:cNvSpPr/>
          <p:nvPr/>
        </p:nvSpPr>
        <p:spPr>
          <a:xfrm>
            <a:off x="7358082" y="58578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292</Words>
  <Application>Microsoft Office PowerPoint</Application>
  <PresentationFormat>Προβολή στην οθόνη (4:3)</PresentationFormat>
  <Paragraphs>31</Paragraphs>
  <Slides>53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53</vt:i4>
      </vt:variant>
    </vt:vector>
  </HeadingPairs>
  <TitlesOfParts>
    <vt:vector size="54" baseType="lpstr">
      <vt:lpstr>Θέμα του Office</vt:lpstr>
      <vt:lpstr>Μαθηματικά 13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Να βρεθεί η κυρτότητα και τα σημεία καμπής   f(x)=〖3x〗^5-5x^4-20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 13</dc:title>
  <dc:creator>admin</dc:creator>
  <cp:lastModifiedBy>onpc</cp:lastModifiedBy>
  <cp:revision>44</cp:revision>
  <dcterms:created xsi:type="dcterms:W3CDTF">2011-12-03T16:34:41Z</dcterms:created>
  <dcterms:modified xsi:type="dcterms:W3CDTF">2016-01-22T06:37:53Z</dcterms:modified>
</cp:coreProperties>
</file>