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Προεπιλεγμένη ενότητα" id="{C10F701F-A34A-46E9-B126-DD11ADDDF9C4}">
          <p14:sldIdLst>
            <p14:sldId id="256"/>
            <p14:sldId id="257"/>
            <p14:sldId id="258"/>
            <p14:sldId id="259"/>
            <p14:sldId id="260"/>
          </p14:sldIdLst>
        </p14:section>
        <p14:section name="Ενότητα χωρίς τίτλο" id="{9F34AEBE-DB0A-4F17-AC5C-D1510164327D}">
          <p14:sldIdLst>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6" d="100"/>
          <a:sy n="86" d="100"/>
        </p:scale>
        <p:origin x="1113"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6/7/2025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6/7/2025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6/7/2025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6/7/2025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t>Από την Κεϋνσιανή Συναίνεση στην Κρίση του Κράτους Πρόνοιας</a:t>
            </a:r>
          </a:p>
        </p:txBody>
      </p:sp>
      <p:sp>
        <p:nvSpPr>
          <p:cNvPr id="3" name="Subtitle 2"/>
          <p:cNvSpPr>
            <a:spLocks noGrp="1"/>
          </p:cNvSpPr>
          <p:nvPr>
            <p:ph type="subTitle" idx="1"/>
          </p:nvPr>
        </p:nvSpPr>
        <p:spPr/>
        <p:txBody>
          <a:bodyPr/>
          <a:lstStyle/>
          <a:p>
            <a:r>
              <a:t>Μια ιστορική και θεωρητική ανάλυση</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Σύγκριση Συστημάτων</a:t>
            </a:r>
          </a:p>
        </p:txBody>
      </p:sp>
      <p:sp>
        <p:nvSpPr>
          <p:cNvPr id="3" name="Content Placeholder 2"/>
          <p:cNvSpPr>
            <a:spLocks noGrp="1"/>
          </p:cNvSpPr>
          <p:nvPr>
            <p:ph idx="1"/>
          </p:nvPr>
        </p:nvSpPr>
        <p:spPr/>
        <p:txBody>
          <a:bodyPr/>
          <a:lstStyle/>
          <a:p>
            <a:r>
              <a:rPr dirty="0"/>
              <a:t> Μπ</a:t>
            </a:r>
            <a:r>
              <a:rPr dirty="0" err="1"/>
              <a:t>ισμ</a:t>
            </a:r>
            <a:r>
              <a:rPr dirty="0"/>
              <a:t>αρκικό: Εισφορές, ανταποδοτικότητα, όχι καθολική κάλυψη</a:t>
            </a:r>
          </a:p>
          <a:p>
            <a:r>
              <a:rPr dirty="0"/>
              <a:t> Μπεβ</a:t>
            </a:r>
            <a:r>
              <a:rPr dirty="0" err="1"/>
              <a:t>ερντι</a:t>
            </a:r>
            <a:r>
              <a:rPr dirty="0"/>
              <a:t>ανό: Φορολογία, ισότητα, βασικές παροχές</a:t>
            </a:r>
          </a:p>
          <a:p>
            <a:r>
              <a:rPr dirty="0"/>
              <a:t> </a:t>
            </a:r>
            <a:r>
              <a:rPr dirty="0" err="1"/>
              <a:t>Σκ</a:t>
            </a:r>
            <a:r>
              <a:rPr dirty="0"/>
              <a:t>ανδιναβικό: Φορολογία+Εισφορές, υψηλή ισότητα, γενναιόδωρες παροχές</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Συμπεράσματα</a:t>
            </a:r>
          </a:p>
        </p:txBody>
      </p:sp>
      <p:sp>
        <p:nvSpPr>
          <p:cNvPr id="3" name="Content Placeholder 2"/>
          <p:cNvSpPr>
            <a:spLocks noGrp="1"/>
          </p:cNvSpPr>
          <p:nvPr>
            <p:ph idx="1"/>
          </p:nvPr>
        </p:nvSpPr>
        <p:spPr/>
        <p:txBody>
          <a:bodyPr/>
          <a:lstStyle/>
          <a:p>
            <a:r>
              <a:rPr dirty="0"/>
              <a:t> </a:t>
            </a:r>
            <a:r>
              <a:rPr dirty="0" err="1"/>
              <a:t>Δι</a:t>
            </a:r>
            <a:r>
              <a:rPr dirty="0"/>
              <a:t>αφορετικά μοντέλα καλύπτουν διαφορετικές κοινωνικές ανάγκες</a:t>
            </a:r>
          </a:p>
          <a:p>
            <a:r>
              <a:rPr dirty="0"/>
              <a:t> Κα</a:t>
            </a:r>
            <a:r>
              <a:rPr dirty="0" err="1"/>
              <a:t>μί</a:t>
            </a:r>
            <a:r>
              <a:rPr dirty="0"/>
              <a:t>α προσέγγιση δεν είναι 'καλύτερη' απόλυτα</a:t>
            </a:r>
          </a:p>
          <a:p>
            <a:r>
              <a:rPr dirty="0"/>
              <a:t> Η επ</a:t>
            </a:r>
            <a:r>
              <a:rPr dirty="0" err="1"/>
              <a:t>ιλογή</a:t>
            </a:r>
            <a:r>
              <a:rPr dirty="0"/>
              <a:t> </a:t>
            </a:r>
            <a:r>
              <a:rPr dirty="0" err="1"/>
              <a:t>εξ</a:t>
            </a:r>
            <a:r>
              <a:rPr dirty="0"/>
              <a:t>αρτάται από την κοινωνική και οικονομική πολιτική κάθε κράτους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3EE4FD-74ED-4DCE-B7E4-71506F92EDCF}"/>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625E9B11-D2DB-49AB-8D69-8D66FFD3AAAE}"/>
              </a:ext>
            </a:extLst>
          </p:cNvPr>
          <p:cNvSpPr>
            <a:spLocks noGrp="1"/>
          </p:cNvSpPr>
          <p:nvPr>
            <p:ph idx="1"/>
          </p:nvPr>
        </p:nvSpPr>
        <p:spPr/>
        <p:txBody>
          <a:bodyPr>
            <a:normAutofit fontScale="92500" lnSpcReduction="10000"/>
          </a:bodyPr>
          <a:lstStyle/>
          <a:p>
            <a:r>
              <a:rPr lang="el-GR" dirty="0"/>
              <a:t>Δεν υπάρχει ένα «καλύτερο» σύστημα κοινωνικής ασφάλισης που να ισχύει για όλες τις χώρες, γιατί κάθε σύστημα αντανακλά τις ιστορικές, κοινωνικές, πολιτικές και οικονομικές ιδιαιτερότητες του κράτους στο οποίο εφαρμόζεται. Παρ' όλα αυτά, ορισμένα συστήματα θεωρούνται διεθνώς πρότυπα για την αποτελεσματικότητα, τη βιωσιμότητα και την κάλυψη που παρέχουν στους πολίτες τους. Τα πιο συχνά αναφερόμενα παραδείγματα είναι:</a:t>
            </a:r>
          </a:p>
        </p:txBody>
      </p:sp>
    </p:spTree>
    <p:extLst>
      <p:ext uri="{BB962C8B-B14F-4D97-AF65-F5344CB8AC3E}">
        <p14:creationId xmlns:p14="http://schemas.microsoft.com/office/powerpoint/2010/main" val="521130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75F8F4-727C-492B-97E6-4E50D5120D3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B542BAD-ADB8-4482-881D-9AE0B542C8FD}"/>
              </a:ext>
            </a:extLst>
          </p:cNvPr>
          <p:cNvSpPr>
            <a:spLocks noGrp="1"/>
          </p:cNvSpPr>
          <p:nvPr>
            <p:ph idx="1"/>
          </p:nvPr>
        </p:nvSpPr>
        <p:spPr/>
        <p:txBody>
          <a:bodyPr>
            <a:normAutofit fontScale="92500"/>
          </a:bodyPr>
          <a:lstStyle/>
          <a:p>
            <a:pPr marL="0" indent="0">
              <a:buNone/>
            </a:pPr>
            <a:r>
              <a:rPr lang="el-GR" b="1" dirty="0"/>
              <a:t>Σουηδία (και γενικά οι Σκανδιναβικές χώρες)</a:t>
            </a:r>
          </a:p>
          <a:p>
            <a:pPr>
              <a:buFont typeface="Arial" panose="020B0604020202020204" pitchFamily="34" charset="0"/>
              <a:buChar char="•"/>
            </a:pPr>
            <a:r>
              <a:rPr lang="el-GR" b="1" dirty="0"/>
              <a:t>Χαρακτηριστικά</a:t>
            </a:r>
            <a:r>
              <a:rPr lang="el-GR" dirty="0"/>
              <a:t>: Καθολική κάλυψη, ισχυρό κράτος πρόνοιας, υψηλή φορολογία, αλλά υψηλό επίπεδο παροχών.</a:t>
            </a:r>
          </a:p>
          <a:p>
            <a:pPr>
              <a:buFont typeface="Arial" panose="020B0604020202020204" pitchFamily="34" charset="0"/>
              <a:buChar char="•"/>
            </a:pPr>
            <a:r>
              <a:rPr lang="el-GR" b="1" dirty="0"/>
              <a:t>Πλεονεκτήματα</a:t>
            </a:r>
            <a:r>
              <a:rPr lang="el-GR" dirty="0"/>
              <a:t>: Εκτεταμένες υπηρεσίες υγείας, σύνταξης, ανεργίας, μητρότητας/πατρότητας.</a:t>
            </a:r>
          </a:p>
          <a:p>
            <a:pPr>
              <a:buFont typeface="Arial" panose="020B0604020202020204" pitchFamily="34" charset="0"/>
              <a:buChar char="•"/>
            </a:pPr>
            <a:r>
              <a:rPr lang="el-GR" b="1" dirty="0"/>
              <a:t>Μειονεκτήματα</a:t>
            </a:r>
            <a:r>
              <a:rPr lang="el-GR" dirty="0"/>
              <a:t>: Ακριβό (για το κράτος και τους πολίτες), έντονα εξαρτημένο από τη φορολογία.</a:t>
            </a:r>
          </a:p>
          <a:p>
            <a:pPr marL="0" indent="0">
              <a:buNone/>
            </a:pPr>
            <a:endParaRPr lang="el-GR" dirty="0"/>
          </a:p>
        </p:txBody>
      </p:sp>
    </p:spTree>
    <p:extLst>
      <p:ext uri="{BB962C8B-B14F-4D97-AF65-F5344CB8AC3E}">
        <p14:creationId xmlns:p14="http://schemas.microsoft.com/office/powerpoint/2010/main" val="2665369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2ACEA4-6B3F-4D5E-9AF1-E8C4100CF06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E7DAC37-52DA-4F1E-AB00-8A1B4D6443B3}"/>
              </a:ext>
            </a:extLst>
          </p:cNvPr>
          <p:cNvSpPr>
            <a:spLocks noGrp="1"/>
          </p:cNvSpPr>
          <p:nvPr>
            <p:ph idx="1"/>
          </p:nvPr>
        </p:nvSpPr>
        <p:spPr/>
        <p:txBody>
          <a:bodyPr>
            <a:normAutofit lnSpcReduction="10000"/>
          </a:bodyPr>
          <a:lstStyle/>
          <a:p>
            <a:pPr marL="0" indent="0">
              <a:buNone/>
            </a:pPr>
            <a:r>
              <a:rPr lang="el-GR" b="1" dirty="0"/>
              <a:t>Γερμανία</a:t>
            </a:r>
          </a:p>
          <a:p>
            <a:pPr>
              <a:buFont typeface="Arial" panose="020B0604020202020204" pitchFamily="34" charset="0"/>
              <a:buChar char="•"/>
            </a:pPr>
            <a:r>
              <a:rPr lang="el-GR" b="1" dirty="0"/>
              <a:t>Χαρακτηριστικά</a:t>
            </a:r>
            <a:r>
              <a:rPr lang="el-GR" dirty="0"/>
              <a:t>: </a:t>
            </a:r>
            <a:r>
              <a:rPr lang="el-GR" dirty="0" err="1"/>
              <a:t>Bismarck-ικό</a:t>
            </a:r>
            <a:r>
              <a:rPr lang="el-GR" dirty="0"/>
              <a:t> μοντέλο, βασισμένο σε εισφορές εργοδοτών και εργαζομένων.</a:t>
            </a:r>
          </a:p>
          <a:p>
            <a:pPr>
              <a:buFont typeface="Arial" panose="020B0604020202020204" pitchFamily="34" charset="0"/>
              <a:buChar char="•"/>
            </a:pPr>
            <a:r>
              <a:rPr lang="el-GR" b="1" dirty="0"/>
              <a:t>Πλεονεκτήματα</a:t>
            </a:r>
            <a:r>
              <a:rPr lang="el-GR" dirty="0"/>
              <a:t>: Σταθερό και βιώσιμο, με ποιοτική υγειονομική και συνταξιοδοτική κάλυψη.</a:t>
            </a:r>
          </a:p>
          <a:p>
            <a:pPr>
              <a:buFont typeface="Arial" panose="020B0604020202020204" pitchFamily="34" charset="0"/>
              <a:buChar char="•"/>
            </a:pPr>
            <a:r>
              <a:rPr lang="el-GR" b="1" dirty="0"/>
              <a:t>Μειονεκτήματα</a:t>
            </a:r>
            <a:r>
              <a:rPr lang="el-GR" dirty="0"/>
              <a:t>: Πολύπλοκο σύστημα, όχι καθολική κάλυψη για όλους χωρίς εργασία.</a:t>
            </a:r>
          </a:p>
          <a:p>
            <a:pPr marL="0" indent="0">
              <a:buNone/>
            </a:pPr>
            <a:endParaRPr lang="el-GR" dirty="0"/>
          </a:p>
        </p:txBody>
      </p:sp>
    </p:spTree>
    <p:extLst>
      <p:ext uri="{BB962C8B-B14F-4D97-AF65-F5344CB8AC3E}">
        <p14:creationId xmlns:p14="http://schemas.microsoft.com/office/powerpoint/2010/main" val="1498578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AC1D0A-03B5-455D-AAB1-47C2ED12A6F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6BC6660D-B001-44C7-888E-74217AD15711}"/>
              </a:ext>
            </a:extLst>
          </p:cNvPr>
          <p:cNvSpPr>
            <a:spLocks noGrp="1"/>
          </p:cNvSpPr>
          <p:nvPr>
            <p:ph idx="1"/>
          </p:nvPr>
        </p:nvSpPr>
        <p:spPr/>
        <p:txBody>
          <a:bodyPr/>
          <a:lstStyle/>
          <a:p>
            <a:pPr marL="0" indent="0">
              <a:buNone/>
            </a:pPr>
            <a:r>
              <a:rPr lang="el-GR" b="1" dirty="0"/>
              <a:t>Ολλανδία</a:t>
            </a:r>
          </a:p>
          <a:p>
            <a:pPr>
              <a:buFont typeface="Arial" panose="020B0604020202020204" pitchFamily="34" charset="0"/>
              <a:buChar char="•"/>
            </a:pPr>
            <a:r>
              <a:rPr lang="el-GR" b="1" dirty="0"/>
              <a:t>Χαρακτηριστικά</a:t>
            </a:r>
            <a:r>
              <a:rPr lang="el-GR" dirty="0"/>
              <a:t>: Συνδυασμός κρατικής και ιδιωτικής ασφάλισης, με υποχρεωτική συμμετοχή.</a:t>
            </a:r>
          </a:p>
          <a:p>
            <a:pPr>
              <a:buFont typeface="Arial" panose="020B0604020202020204" pitchFamily="34" charset="0"/>
              <a:buChar char="•"/>
            </a:pPr>
            <a:r>
              <a:rPr lang="el-GR" b="1" dirty="0"/>
              <a:t>Πλεονεκτήματα</a:t>
            </a:r>
            <a:r>
              <a:rPr lang="el-GR" dirty="0"/>
              <a:t>: Καλή ποιότητα υπηρεσιών, επιλογή </a:t>
            </a:r>
            <a:r>
              <a:rPr lang="el-GR" dirty="0" err="1"/>
              <a:t>παρόχων</a:t>
            </a:r>
            <a:r>
              <a:rPr lang="el-GR" dirty="0"/>
              <a:t>.</a:t>
            </a:r>
          </a:p>
          <a:p>
            <a:pPr>
              <a:buFont typeface="Arial" panose="020B0604020202020204" pitchFamily="34" charset="0"/>
              <a:buChar char="•"/>
            </a:pPr>
            <a:r>
              <a:rPr lang="el-GR" b="1" dirty="0"/>
              <a:t>Μειονεκτήματα</a:t>
            </a:r>
            <a:r>
              <a:rPr lang="el-GR" dirty="0"/>
              <a:t>: Υψηλό κόστος για τον ασφαλισμένο, περίπλοκο σύστημα.</a:t>
            </a:r>
          </a:p>
          <a:p>
            <a:pPr marL="0" indent="0">
              <a:buNone/>
            </a:pPr>
            <a:endParaRPr lang="el-GR" dirty="0"/>
          </a:p>
        </p:txBody>
      </p:sp>
    </p:spTree>
    <p:extLst>
      <p:ext uri="{BB962C8B-B14F-4D97-AF65-F5344CB8AC3E}">
        <p14:creationId xmlns:p14="http://schemas.microsoft.com/office/powerpoint/2010/main" val="774620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335C5D-AA37-4209-865B-18668DBD35E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096D70E8-C774-4743-89AA-170D1730360E}"/>
              </a:ext>
            </a:extLst>
          </p:cNvPr>
          <p:cNvSpPr>
            <a:spLocks noGrp="1"/>
          </p:cNvSpPr>
          <p:nvPr>
            <p:ph idx="1"/>
          </p:nvPr>
        </p:nvSpPr>
        <p:spPr/>
        <p:txBody>
          <a:bodyPr/>
          <a:lstStyle/>
          <a:p>
            <a:pPr marL="0" indent="0">
              <a:buNone/>
            </a:pPr>
            <a:r>
              <a:rPr lang="el-GR" b="1" dirty="0"/>
              <a:t>Ιαπωνία</a:t>
            </a:r>
          </a:p>
          <a:p>
            <a:pPr>
              <a:buFont typeface="Arial" panose="020B0604020202020204" pitchFamily="34" charset="0"/>
              <a:buChar char="•"/>
            </a:pPr>
            <a:r>
              <a:rPr lang="el-GR" b="1" dirty="0"/>
              <a:t>Χαρακτηριστικά</a:t>
            </a:r>
            <a:r>
              <a:rPr lang="el-GR" dirty="0"/>
              <a:t>: Υποχρεωτική ασφάλιση για όλους, με καθολική πρόσβαση σε υγειονομική περίθαλψη.</a:t>
            </a:r>
          </a:p>
          <a:p>
            <a:pPr>
              <a:buFont typeface="Arial" panose="020B0604020202020204" pitchFamily="34" charset="0"/>
              <a:buChar char="•"/>
            </a:pPr>
            <a:r>
              <a:rPr lang="el-GR" b="1" dirty="0"/>
              <a:t>Πλεονεκτήματα</a:t>
            </a:r>
            <a:r>
              <a:rPr lang="el-GR" dirty="0"/>
              <a:t>: Υψηλή προσδοκία ζωής, καλή πρόληψη και υγειονομική κάλυψη.</a:t>
            </a:r>
          </a:p>
          <a:p>
            <a:pPr>
              <a:buFont typeface="Arial" panose="020B0604020202020204" pitchFamily="34" charset="0"/>
              <a:buChar char="•"/>
            </a:pPr>
            <a:r>
              <a:rPr lang="el-GR" b="1" dirty="0"/>
              <a:t>Μειονεκτήματα</a:t>
            </a:r>
            <a:r>
              <a:rPr lang="el-GR" dirty="0"/>
              <a:t>: Πίεση λόγω γήρανσης του πληθυσμού.</a:t>
            </a:r>
          </a:p>
          <a:p>
            <a:pPr marL="0" indent="0">
              <a:buNone/>
            </a:pPr>
            <a:endParaRPr lang="el-GR" dirty="0"/>
          </a:p>
        </p:txBody>
      </p:sp>
    </p:spTree>
    <p:extLst>
      <p:ext uri="{BB962C8B-B14F-4D97-AF65-F5344CB8AC3E}">
        <p14:creationId xmlns:p14="http://schemas.microsoft.com/office/powerpoint/2010/main" val="3636059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691054-B858-4581-8F9B-AACD6247524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78C54C2-C0DF-48F8-B2C7-7E80372DC811}"/>
              </a:ext>
            </a:extLst>
          </p:cNvPr>
          <p:cNvSpPr>
            <a:spLocks noGrp="1"/>
          </p:cNvSpPr>
          <p:nvPr>
            <p:ph idx="1"/>
          </p:nvPr>
        </p:nvSpPr>
        <p:spPr/>
        <p:txBody>
          <a:bodyPr>
            <a:normAutofit fontScale="92500" lnSpcReduction="10000"/>
          </a:bodyPr>
          <a:lstStyle/>
          <a:p>
            <a:pPr marL="0" indent="0">
              <a:buNone/>
            </a:pPr>
            <a:r>
              <a:rPr lang="el-GR" b="1" dirty="0"/>
              <a:t>Συμπέρασμα:</a:t>
            </a:r>
          </a:p>
          <a:p>
            <a:r>
              <a:rPr lang="el-GR" dirty="0"/>
              <a:t>Αν πρέπει να επιλέξουμε </a:t>
            </a:r>
            <a:r>
              <a:rPr lang="el-GR" b="1" dirty="0"/>
              <a:t>ένα σύστημα ως το «καλύτερο» σε ισορροπία μεταξύ κάλυψης, βιωσιμότητας και κοινωνικής συνοχής</a:t>
            </a:r>
            <a:r>
              <a:rPr lang="el-GR" dirty="0"/>
              <a:t>, </a:t>
            </a:r>
            <a:r>
              <a:rPr lang="el-GR" b="1" dirty="0"/>
              <a:t>το Σκανδιναβικό μοντέλο</a:t>
            </a:r>
            <a:r>
              <a:rPr lang="el-GR" dirty="0"/>
              <a:t> (π.χ. Σουηδία ή Νορβηγία) θεωρείται από πολλούς ειδικούς ως το πιο ολοκληρωμένο. </a:t>
            </a:r>
            <a:endParaRPr lang="en-US" dirty="0"/>
          </a:p>
          <a:p>
            <a:r>
              <a:rPr lang="el-GR" dirty="0"/>
              <a:t>Όμως αυτό δεν σημαίνει ότι μπορεί να εφαρμοστεί αυτούσιο σε χώρες με διαφορετικά κοινωνικοοικονομικά δεδομένα, όπως η Ελλάδα.</a:t>
            </a:r>
          </a:p>
          <a:p>
            <a:pPr marL="0" indent="0">
              <a:buNone/>
            </a:pPr>
            <a:endParaRPr lang="el-GR" dirty="0"/>
          </a:p>
        </p:txBody>
      </p:sp>
    </p:spTree>
    <p:extLst>
      <p:ext uri="{BB962C8B-B14F-4D97-AF65-F5344CB8AC3E}">
        <p14:creationId xmlns:p14="http://schemas.microsoft.com/office/powerpoint/2010/main" val="790058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001118-AE1C-4177-93AE-59E1EFFF9D0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040F949-2EC3-430A-B43B-8990D2021043}"/>
              </a:ext>
            </a:extLst>
          </p:cNvPr>
          <p:cNvSpPr>
            <a:spLocks noGrp="1"/>
          </p:cNvSpPr>
          <p:nvPr>
            <p:ph idx="1"/>
          </p:nvPr>
        </p:nvSpPr>
        <p:spPr/>
        <p:txBody>
          <a:bodyPr/>
          <a:lstStyle/>
          <a:p>
            <a:r>
              <a:rPr lang="el-GR" dirty="0"/>
              <a:t>Το σύστημα κοινωνικής ασφάλισης των Ηνωμένων Πολιτειών (Social </a:t>
            </a:r>
            <a:r>
              <a:rPr lang="el-GR" dirty="0" err="1"/>
              <a:t>Security</a:t>
            </a:r>
            <a:r>
              <a:rPr lang="el-GR" dirty="0"/>
              <a:t> </a:t>
            </a:r>
            <a:r>
              <a:rPr lang="el-GR" dirty="0" err="1"/>
              <a:t>System</a:t>
            </a:r>
            <a:r>
              <a:rPr lang="el-GR" dirty="0"/>
              <a:t>) είναι ένα ομοσπονδιακό πρόγραμμα που ιδρύθηκε το 1935 με τον νόμο Social </a:t>
            </a:r>
            <a:r>
              <a:rPr lang="el-GR" dirty="0" err="1"/>
              <a:t>Security</a:t>
            </a:r>
            <a:r>
              <a:rPr lang="el-GR" dirty="0"/>
              <a:t> Act και αποτελεί ένα από τα βασικά στοιχεία του κοινωνικού κράτους στην Αμερική. Παρακάτω παρουσιάζονται οι κύριες πτυχές του:</a:t>
            </a:r>
          </a:p>
        </p:txBody>
      </p:sp>
    </p:spTree>
    <p:extLst>
      <p:ext uri="{BB962C8B-B14F-4D97-AF65-F5344CB8AC3E}">
        <p14:creationId xmlns:p14="http://schemas.microsoft.com/office/powerpoint/2010/main" val="3152518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396232-FC44-4E08-A865-59203CE10554}"/>
              </a:ext>
            </a:extLst>
          </p:cNvPr>
          <p:cNvSpPr>
            <a:spLocks noGrp="1"/>
          </p:cNvSpPr>
          <p:nvPr>
            <p:ph type="title"/>
          </p:nvPr>
        </p:nvSpPr>
        <p:spPr/>
        <p:txBody>
          <a:bodyPr>
            <a:normAutofit fontScale="90000"/>
          </a:bodyPr>
          <a:lstStyle/>
          <a:p>
            <a:r>
              <a:rPr lang="el-GR" dirty="0"/>
              <a:t>Βασικά Στοιχεία του Συστήματος</a:t>
            </a:r>
            <a:br>
              <a:rPr lang="el-GR" dirty="0"/>
            </a:br>
            <a:endParaRPr lang="el-GR" dirty="0"/>
          </a:p>
        </p:txBody>
      </p:sp>
      <p:sp>
        <p:nvSpPr>
          <p:cNvPr id="3" name="Θέση περιεχομένου 2">
            <a:extLst>
              <a:ext uri="{FF2B5EF4-FFF2-40B4-BE49-F238E27FC236}">
                <a16:creationId xmlns:a16="http://schemas.microsoft.com/office/drawing/2014/main" id="{C8B8F00A-64D5-48A4-ACEF-12D9FDFABCE9}"/>
              </a:ext>
            </a:extLst>
          </p:cNvPr>
          <p:cNvSpPr>
            <a:spLocks noGrp="1"/>
          </p:cNvSpPr>
          <p:nvPr>
            <p:ph idx="1"/>
          </p:nvPr>
        </p:nvSpPr>
        <p:spPr/>
        <p:txBody>
          <a:bodyPr>
            <a:normAutofit fontScale="77500" lnSpcReduction="20000"/>
          </a:bodyPr>
          <a:lstStyle/>
          <a:p>
            <a:endParaRPr lang="el-GR" dirty="0"/>
          </a:p>
          <a:p>
            <a:r>
              <a:rPr lang="el-GR" dirty="0"/>
              <a:t>    Διαχειρίζεται από: Social </a:t>
            </a:r>
            <a:r>
              <a:rPr lang="el-GR" dirty="0" err="1"/>
              <a:t>Security</a:t>
            </a:r>
            <a:r>
              <a:rPr lang="el-GR" dirty="0"/>
              <a:t> Administration (SSA)</a:t>
            </a:r>
          </a:p>
          <a:p>
            <a:endParaRPr lang="el-GR" dirty="0"/>
          </a:p>
          <a:p>
            <a:r>
              <a:rPr lang="el-GR" dirty="0"/>
              <a:t>    Χρηματοδότηση: Μέσω υποχρεωτικών εισφορών από εργαζομένους και εργοδότες (</a:t>
            </a:r>
            <a:r>
              <a:rPr lang="el-GR" dirty="0" err="1"/>
              <a:t>Payroll</a:t>
            </a:r>
            <a:r>
              <a:rPr lang="el-GR" dirty="0"/>
              <a:t> </a:t>
            </a:r>
            <a:r>
              <a:rPr lang="el-GR" dirty="0" err="1"/>
              <a:t>Taxes</a:t>
            </a:r>
            <a:r>
              <a:rPr lang="el-GR" dirty="0"/>
              <a:t>)</a:t>
            </a:r>
          </a:p>
          <a:p>
            <a:endParaRPr lang="el-GR" dirty="0"/>
          </a:p>
          <a:p>
            <a:r>
              <a:rPr lang="el-GR" dirty="0"/>
              <a:t>        6.2% από τον εργαζόμενο και 6.2% από τον εργοδότη για το Social </a:t>
            </a:r>
            <a:r>
              <a:rPr lang="el-GR" dirty="0" err="1"/>
              <a:t>Security</a:t>
            </a:r>
            <a:endParaRPr lang="el-GR" dirty="0"/>
          </a:p>
          <a:p>
            <a:endParaRPr lang="el-GR" dirty="0"/>
          </a:p>
          <a:p>
            <a:r>
              <a:rPr lang="el-GR" dirty="0"/>
              <a:t>        1.45% από κάθε πλευρά για το </a:t>
            </a:r>
            <a:r>
              <a:rPr lang="el-GR" dirty="0" err="1"/>
              <a:t>Medicare</a:t>
            </a:r>
            <a:r>
              <a:rPr lang="el-GR" dirty="0"/>
              <a:t> (ασφάλιση υγείας για ηλικιωμένους)</a:t>
            </a:r>
          </a:p>
        </p:txBody>
      </p:sp>
    </p:spTree>
    <p:extLst>
      <p:ext uri="{BB962C8B-B14F-4D97-AF65-F5344CB8AC3E}">
        <p14:creationId xmlns:p14="http://schemas.microsoft.com/office/powerpoint/2010/main" val="3151190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1. Η Κεϋνσιανή Συναίνεση</a:t>
            </a:r>
          </a:p>
        </p:txBody>
      </p:sp>
      <p:sp>
        <p:nvSpPr>
          <p:cNvPr id="3" name="Content Placeholder 2"/>
          <p:cNvSpPr>
            <a:spLocks noGrp="1"/>
          </p:cNvSpPr>
          <p:nvPr>
            <p:ph idx="1"/>
          </p:nvPr>
        </p:nvSpPr>
        <p:spPr/>
        <p:txBody>
          <a:bodyPr>
            <a:normAutofit lnSpcReduction="10000"/>
          </a:bodyPr>
          <a:lstStyle/>
          <a:p>
            <a:pPr marL="0" indent="0">
              <a:buNone/>
            </a:pPr>
            <a:r>
              <a:rPr dirty="0"/>
              <a:t>▶ </a:t>
            </a:r>
            <a:r>
              <a:rPr dirty="0" err="1"/>
              <a:t>Γενικευμένη</a:t>
            </a:r>
            <a:r>
              <a:rPr dirty="0"/>
              <a:t> απ</a:t>
            </a:r>
            <a:r>
              <a:rPr dirty="0" err="1"/>
              <a:t>οδοχή</a:t>
            </a:r>
            <a:r>
              <a:rPr dirty="0"/>
              <a:t> </a:t>
            </a:r>
            <a:r>
              <a:rPr dirty="0" err="1"/>
              <a:t>των</a:t>
            </a:r>
            <a:r>
              <a:rPr dirty="0"/>
              <a:t> </a:t>
            </a:r>
            <a:r>
              <a:rPr dirty="0" err="1"/>
              <a:t>θεωριών</a:t>
            </a:r>
            <a:r>
              <a:rPr dirty="0"/>
              <a:t> </a:t>
            </a:r>
            <a:r>
              <a:rPr dirty="0" err="1"/>
              <a:t>του</a:t>
            </a:r>
            <a:r>
              <a:rPr dirty="0"/>
              <a:t> John Maynard Keynes </a:t>
            </a:r>
            <a:r>
              <a:rPr dirty="0" err="1"/>
              <a:t>μετά</a:t>
            </a:r>
            <a:r>
              <a:rPr dirty="0"/>
              <a:t> </a:t>
            </a:r>
            <a:r>
              <a:rPr dirty="0" err="1"/>
              <a:t>το</a:t>
            </a:r>
            <a:r>
              <a:rPr dirty="0"/>
              <a:t> 1945</a:t>
            </a:r>
          </a:p>
          <a:p>
            <a:pPr marL="0" indent="0">
              <a:buNone/>
            </a:pPr>
            <a:r>
              <a:rPr dirty="0"/>
              <a:t>▶ </a:t>
            </a:r>
            <a:r>
              <a:rPr dirty="0" err="1"/>
              <a:t>Ισχυρή</a:t>
            </a:r>
            <a:r>
              <a:rPr dirty="0"/>
              <a:t> </a:t>
            </a:r>
            <a:r>
              <a:rPr dirty="0" err="1"/>
              <a:t>κρ</a:t>
            </a:r>
            <a:r>
              <a:rPr dirty="0"/>
              <a:t>ατική παρέμβαση για πλήρη απασχόληση και σταθερότητα</a:t>
            </a:r>
          </a:p>
          <a:p>
            <a:pPr marL="0" indent="0">
              <a:buNone/>
            </a:pPr>
            <a:r>
              <a:rPr dirty="0"/>
              <a:t>▶ </a:t>
            </a:r>
            <a:r>
              <a:rPr dirty="0" err="1"/>
              <a:t>Ανά</a:t>
            </a:r>
            <a:r>
              <a:rPr dirty="0"/>
              <a:t>πτυξη του κράτους πρόνοιας με κοινωνικές παροχές</a:t>
            </a:r>
          </a:p>
          <a:p>
            <a:pPr marL="0" indent="0">
              <a:buNone/>
            </a:pPr>
            <a:r>
              <a:rPr dirty="0"/>
              <a:t>▶ </a:t>
            </a:r>
            <a:r>
              <a:rPr dirty="0" err="1"/>
              <a:t>Συνεργ</a:t>
            </a:r>
            <a:r>
              <a:rPr dirty="0"/>
              <a:t>ασία κεφαλαίου και εργασίας</a:t>
            </a:r>
          </a:p>
          <a:p>
            <a:pPr marL="0" indent="0">
              <a:buNone/>
            </a:pPr>
            <a:r>
              <a:rPr dirty="0"/>
              <a:t>▶ </a:t>
            </a:r>
            <a:r>
              <a:rPr dirty="0" err="1"/>
              <a:t>Ονομάστηκε</a:t>
            </a:r>
            <a:r>
              <a:rPr dirty="0"/>
              <a:t> «</a:t>
            </a:r>
            <a:r>
              <a:rPr dirty="0" err="1"/>
              <a:t>Χρυσή</a:t>
            </a:r>
            <a:r>
              <a:rPr dirty="0"/>
              <a:t> Επ</a:t>
            </a:r>
            <a:r>
              <a:rPr dirty="0" err="1"/>
              <a:t>οχή</a:t>
            </a:r>
            <a:r>
              <a:rPr dirty="0"/>
              <a:t> </a:t>
            </a:r>
            <a:r>
              <a:rPr dirty="0" err="1"/>
              <a:t>του</a:t>
            </a:r>
            <a:r>
              <a:rPr dirty="0"/>
              <a:t> Καπ</a:t>
            </a:r>
            <a:r>
              <a:rPr dirty="0" err="1"/>
              <a:t>ιτ</a:t>
            </a:r>
            <a:r>
              <a:rPr dirty="0"/>
              <a:t>αλισμού»</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CF9BA1-F6A4-4601-9034-800A9237A2C0}"/>
              </a:ext>
            </a:extLst>
          </p:cNvPr>
          <p:cNvSpPr>
            <a:spLocks noGrp="1"/>
          </p:cNvSpPr>
          <p:nvPr>
            <p:ph type="title"/>
          </p:nvPr>
        </p:nvSpPr>
        <p:spPr/>
        <p:txBody>
          <a:bodyPr>
            <a:normAutofit fontScale="90000"/>
          </a:bodyPr>
          <a:lstStyle/>
          <a:p>
            <a:r>
              <a:rPr lang="el-GR" dirty="0"/>
              <a:t>Κύριες Παροχές</a:t>
            </a:r>
            <a:br>
              <a:rPr lang="el-GR" dirty="0"/>
            </a:br>
            <a:endParaRPr lang="el-GR" dirty="0"/>
          </a:p>
        </p:txBody>
      </p:sp>
      <p:sp>
        <p:nvSpPr>
          <p:cNvPr id="3" name="Θέση περιεχομένου 2">
            <a:extLst>
              <a:ext uri="{FF2B5EF4-FFF2-40B4-BE49-F238E27FC236}">
                <a16:creationId xmlns:a16="http://schemas.microsoft.com/office/drawing/2014/main" id="{343F0446-A8DF-4222-A4BE-9ACA4D0C4C1B}"/>
              </a:ext>
            </a:extLst>
          </p:cNvPr>
          <p:cNvSpPr>
            <a:spLocks noGrp="1"/>
          </p:cNvSpPr>
          <p:nvPr>
            <p:ph idx="1"/>
          </p:nvPr>
        </p:nvSpPr>
        <p:spPr>
          <a:xfrm>
            <a:off x="199505" y="1075114"/>
            <a:ext cx="8756073" cy="5051050"/>
          </a:xfrm>
        </p:spPr>
        <p:txBody>
          <a:bodyPr>
            <a:normAutofit fontScale="62500" lnSpcReduction="20000"/>
          </a:bodyPr>
          <a:lstStyle/>
          <a:p>
            <a:endParaRPr lang="el-GR" dirty="0"/>
          </a:p>
          <a:p>
            <a:r>
              <a:rPr lang="el-GR" dirty="0"/>
              <a:t>    Σύνταξη Γήρατος (</a:t>
            </a:r>
            <a:r>
              <a:rPr lang="el-GR" dirty="0" err="1"/>
              <a:t>Retirement</a:t>
            </a:r>
            <a:r>
              <a:rPr lang="el-GR" dirty="0"/>
              <a:t> </a:t>
            </a:r>
            <a:r>
              <a:rPr lang="el-GR" dirty="0" err="1"/>
              <a:t>Benefits</a:t>
            </a:r>
            <a:r>
              <a:rPr lang="el-GR" dirty="0"/>
              <a:t>).  Καταβάλλεται σε άτομα που έχουν φτάσει τουλάχιστον την ηλικία των 62 ετών και έχουν εργαστεί με εισφορές για τουλάχιστον 10 έτη (40 "</a:t>
            </a:r>
            <a:r>
              <a:rPr lang="el-GR" dirty="0" err="1"/>
              <a:t>credits</a:t>
            </a:r>
            <a:r>
              <a:rPr lang="el-GR" dirty="0"/>
              <a:t>").</a:t>
            </a:r>
          </a:p>
          <a:p>
            <a:endParaRPr lang="el-GR" dirty="0"/>
          </a:p>
          <a:p>
            <a:r>
              <a:rPr lang="el-GR" dirty="0"/>
              <a:t>        Πλήρης σύνταξη παρέχεται στην «πλήρη ηλικία συνταξιοδότησης», που κυμαίνεται από 66 έως 67 έτη, ανάλογα με το έτος γέννησης.</a:t>
            </a:r>
          </a:p>
          <a:p>
            <a:endParaRPr lang="el-GR" dirty="0"/>
          </a:p>
          <a:p>
            <a:r>
              <a:rPr lang="el-GR" dirty="0"/>
              <a:t>    Αναπηρικές Παροχές (</a:t>
            </a:r>
            <a:r>
              <a:rPr lang="el-GR" dirty="0" err="1"/>
              <a:t>Disability</a:t>
            </a:r>
            <a:r>
              <a:rPr lang="el-GR" dirty="0"/>
              <a:t> </a:t>
            </a:r>
            <a:r>
              <a:rPr lang="el-GR" dirty="0" err="1"/>
              <a:t>Benefits</a:t>
            </a:r>
            <a:r>
              <a:rPr lang="el-GR" dirty="0"/>
              <a:t>).Παρέχεται σε άτομα με σοβαρή αναπηρία που τα εμποδίζει να εργαστούν, εφόσον έχουν επαρκές εργασιακό ιστορικό.</a:t>
            </a:r>
          </a:p>
          <a:p>
            <a:endParaRPr lang="el-GR" dirty="0"/>
          </a:p>
          <a:p>
            <a:r>
              <a:rPr lang="el-GR" dirty="0"/>
              <a:t>    Παροχές Επιζώντων (</a:t>
            </a:r>
            <a:r>
              <a:rPr lang="el-GR" dirty="0" err="1"/>
              <a:t>Survivors</a:t>
            </a:r>
            <a:r>
              <a:rPr lang="el-GR" dirty="0"/>
              <a:t> </a:t>
            </a:r>
            <a:r>
              <a:rPr lang="el-GR" dirty="0" err="1"/>
              <a:t>Benefits</a:t>
            </a:r>
            <a:r>
              <a:rPr lang="el-GR" dirty="0"/>
              <a:t>).Σε συγγενείς </a:t>
            </a:r>
            <a:r>
              <a:rPr lang="el-GR" dirty="0" err="1"/>
              <a:t>αποβιώσαντων</a:t>
            </a:r>
            <a:r>
              <a:rPr lang="el-GR" dirty="0"/>
              <a:t> ασφαλισμένων (σύζυγοι, παιδιά, κ.λπ.).</a:t>
            </a:r>
          </a:p>
          <a:p>
            <a:endParaRPr lang="el-GR" dirty="0"/>
          </a:p>
          <a:p>
            <a:r>
              <a:rPr lang="el-GR" dirty="0"/>
              <a:t>    </a:t>
            </a:r>
            <a:r>
              <a:rPr lang="el-GR" dirty="0" err="1"/>
              <a:t>Medicare</a:t>
            </a:r>
            <a:r>
              <a:rPr lang="el-GR" dirty="0"/>
              <a:t>, Πρόγραμμα ιατρικής κάλυψης για άτομα άνω των 65 ετών ή νεότερους με σοβαρές αναπηρίες.</a:t>
            </a:r>
          </a:p>
        </p:txBody>
      </p:sp>
    </p:spTree>
    <p:extLst>
      <p:ext uri="{BB962C8B-B14F-4D97-AF65-F5344CB8AC3E}">
        <p14:creationId xmlns:p14="http://schemas.microsoft.com/office/powerpoint/2010/main" val="20029422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8236EC-8D87-4E77-B710-2FD18E6747BC}"/>
              </a:ext>
            </a:extLst>
          </p:cNvPr>
          <p:cNvSpPr>
            <a:spLocks noGrp="1"/>
          </p:cNvSpPr>
          <p:nvPr>
            <p:ph type="title"/>
          </p:nvPr>
        </p:nvSpPr>
        <p:spPr/>
        <p:txBody>
          <a:bodyPr>
            <a:normAutofit fontScale="90000"/>
          </a:bodyPr>
          <a:lstStyle/>
          <a:p>
            <a:r>
              <a:rPr lang="el-GR" dirty="0"/>
              <a:t>Ιδιαιτερότητες</a:t>
            </a:r>
            <a:br>
              <a:rPr lang="el-GR" dirty="0"/>
            </a:br>
            <a:endParaRPr lang="el-GR" dirty="0"/>
          </a:p>
        </p:txBody>
      </p:sp>
      <p:sp>
        <p:nvSpPr>
          <p:cNvPr id="3" name="Θέση περιεχομένου 2">
            <a:extLst>
              <a:ext uri="{FF2B5EF4-FFF2-40B4-BE49-F238E27FC236}">
                <a16:creationId xmlns:a16="http://schemas.microsoft.com/office/drawing/2014/main" id="{A36AB64D-A4BB-43EA-89B2-817C86DA4CE7}"/>
              </a:ext>
            </a:extLst>
          </p:cNvPr>
          <p:cNvSpPr>
            <a:spLocks noGrp="1"/>
          </p:cNvSpPr>
          <p:nvPr>
            <p:ph idx="1"/>
          </p:nvPr>
        </p:nvSpPr>
        <p:spPr/>
        <p:txBody>
          <a:bodyPr>
            <a:normAutofit/>
          </a:bodyPr>
          <a:lstStyle/>
          <a:p>
            <a:endParaRPr lang="el-GR" dirty="0"/>
          </a:p>
          <a:p>
            <a:r>
              <a:rPr lang="el-GR" dirty="0"/>
              <a:t>    Δεν είναι καθολικό σύστημα όπως σε πολλές ευρωπαϊκές χώρες — βασίζεται στο εργασιακό ιστορικό.</a:t>
            </a:r>
          </a:p>
          <a:p>
            <a:endParaRPr lang="el-GR" dirty="0"/>
          </a:p>
          <a:p>
            <a:r>
              <a:rPr lang="el-GR" dirty="0"/>
              <a:t>    Συμπληρωματικά Ιδιωτικά Προγράμματα: Πολλοί Αμερικανοί αποταμιεύουν επιπλέον μέσω προγραμμάτων όπως το 401(k), IRA, κ.ά.</a:t>
            </a:r>
          </a:p>
        </p:txBody>
      </p:sp>
    </p:spTree>
    <p:extLst>
      <p:ext uri="{BB962C8B-B14F-4D97-AF65-F5344CB8AC3E}">
        <p14:creationId xmlns:p14="http://schemas.microsoft.com/office/powerpoint/2010/main" val="21909163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BCDEF1-6A24-4BA4-A5E7-40B9410577D1}"/>
              </a:ext>
            </a:extLst>
          </p:cNvPr>
          <p:cNvSpPr>
            <a:spLocks noGrp="1"/>
          </p:cNvSpPr>
          <p:nvPr>
            <p:ph type="title"/>
          </p:nvPr>
        </p:nvSpPr>
        <p:spPr/>
        <p:txBody>
          <a:bodyPr>
            <a:normAutofit fontScale="90000"/>
          </a:bodyPr>
          <a:lstStyle/>
          <a:p>
            <a:r>
              <a:rPr lang="el-GR" dirty="0"/>
              <a:t>Προκλήσεις</a:t>
            </a:r>
            <a:br>
              <a:rPr lang="el-GR" dirty="0"/>
            </a:br>
            <a:endParaRPr lang="el-GR" dirty="0"/>
          </a:p>
        </p:txBody>
      </p:sp>
      <p:sp>
        <p:nvSpPr>
          <p:cNvPr id="3" name="Θέση περιεχομένου 2">
            <a:extLst>
              <a:ext uri="{FF2B5EF4-FFF2-40B4-BE49-F238E27FC236}">
                <a16:creationId xmlns:a16="http://schemas.microsoft.com/office/drawing/2014/main" id="{F51766BF-2540-47E1-BED7-560487965353}"/>
              </a:ext>
            </a:extLst>
          </p:cNvPr>
          <p:cNvSpPr>
            <a:spLocks noGrp="1"/>
          </p:cNvSpPr>
          <p:nvPr>
            <p:ph idx="1"/>
          </p:nvPr>
        </p:nvSpPr>
        <p:spPr/>
        <p:txBody>
          <a:bodyPr>
            <a:normAutofit fontScale="92500" lnSpcReduction="10000"/>
          </a:bodyPr>
          <a:lstStyle/>
          <a:p>
            <a:endParaRPr lang="el-GR" dirty="0"/>
          </a:p>
          <a:p>
            <a:r>
              <a:rPr lang="el-GR" dirty="0"/>
              <a:t>    Δημογραφική πίεση: Μεγάλη αύξηση των συνταξιούχων και μειωμένος αριθμός εργαζομένων οδηγεί σε δημοσιονομική πίεση.</a:t>
            </a:r>
          </a:p>
          <a:p>
            <a:endParaRPr lang="el-GR" dirty="0"/>
          </a:p>
          <a:p>
            <a:r>
              <a:rPr lang="el-GR" dirty="0"/>
              <a:t>    Προβλέψεις: Αν δεν γίνουν μεταρρυθμίσεις, το ταμείο Social </a:t>
            </a:r>
            <a:r>
              <a:rPr lang="el-GR" dirty="0" err="1"/>
              <a:t>Security</a:t>
            </a:r>
            <a:r>
              <a:rPr lang="el-GR" dirty="0"/>
              <a:t> </a:t>
            </a:r>
            <a:r>
              <a:rPr lang="el-GR" dirty="0" err="1"/>
              <a:t>Trust</a:t>
            </a:r>
            <a:r>
              <a:rPr lang="el-GR" dirty="0"/>
              <a:t> Fund ενδέχεται να εξαντληθεί περίπου το 2034–2035, και τότε θα μπορεί να πληρώνει μόνο περίπου το 75% των προβλεπόμενων παροχών.</a:t>
            </a:r>
          </a:p>
        </p:txBody>
      </p:sp>
    </p:spTree>
    <p:extLst>
      <p:ext uri="{BB962C8B-B14F-4D97-AF65-F5344CB8AC3E}">
        <p14:creationId xmlns:p14="http://schemas.microsoft.com/office/powerpoint/2010/main" val="11333980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20EA3B-5261-482E-B078-14AB643784FA}"/>
              </a:ext>
            </a:extLst>
          </p:cNvPr>
          <p:cNvSpPr>
            <a:spLocks noGrp="1"/>
          </p:cNvSpPr>
          <p:nvPr>
            <p:ph type="title"/>
          </p:nvPr>
        </p:nvSpPr>
        <p:spPr/>
        <p:txBody>
          <a:bodyPr>
            <a:normAutofit fontScale="90000"/>
          </a:bodyPr>
          <a:lstStyle/>
          <a:p>
            <a:r>
              <a:rPr lang="el-GR" dirty="0"/>
              <a:t>Ηνωμένες Πολιτείες (</a:t>
            </a:r>
            <a:r>
              <a:rPr lang="en-US" dirty="0"/>
              <a:t>Social Security System)</a:t>
            </a:r>
            <a:br>
              <a:rPr lang="en-US" dirty="0"/>
            </a:br>
            <a:endParaRPr lang="el-GR" dirty="0"/>
          </a:p>
        </p:txBody>
      </p:sp>
      <p:sp>
        <p:nvSpPr>
          <p:cNvPr id="3" name="Θέση περιεχομένου 2">
            <a:extLst>
              <a:ext uri="{FF2B5EF4-FFF2-40B4-BE49-F238E27FC236}">
                <a16:creationId xmlns:a16="http://schemas.microsoft.com/office/drawing/2014/main" id="{14A3F0A4-1108-4E56-9575-29EBEE0CDA3C}"/>
              </a:ext>
            </a:extLst>
          </p:cNvPr>
          <p:cNvSpPr>
            <a:spLocks noGrp="1"/>
          </p:cNvSpPr>
          <p:nvPr>
            <p:ph idx="1"/>
          </p:nvPr>
        </p:nvSpPr>
        <p:spPr/>
        <p:txBody>
          <a:bodyPr>
            <a:normAutofit fontScale="62500" lnSpcReduction="20000"/>
          </a:bodyPr>
          <a:lstStyle/>
          <a:p>
            <a:pPr marL="0" indent="0">
              <a:buNone/>
            </a:pPr>
            <a:r>
              <a:rPr lang="el-GR" b="1" dirty="0"/>
              <a:t>🔹 Βασικά Χαρακτηριστικά:</a:t>
            </a:r>
          </a:p>
          <a:p>
            <a:pPr>
              <a:buFont typeface="Arial" panose="020B0604020202020204" pitchFamily="34" charset="0"/>
              <a:buChar char="•"/>
            </a:pPr>
            <a:r>
              <a:rPr lang="el-GR" b="1" dirty="0"/>
              <a:t>Είδος συστήματος:</a:t>
            </a:r>
            <a:r>
              <a:rPr lang="el-GR" dirty="0"/>
              <a:t> Αναδιανεμητικό, βασισμένο στην εργασία (</a:t>
            </a:r>
            <a:r>
              <a:rPr lang="el-GR" dirty="0" err="1"/>
              <a:t>pay-as-you-go</a:t>
            </a:r>
            <a:r>
              <a:rPr lang="el-GR" dirty="0"/>
              <a:t>).</a:t>
            </a:r>
          </a:p>
          <a:p>
            <a:pPr>
              <a:buFont typeface="Arial" panose="020B0604020202020204" pitchFamily="34" charset="0"/>
              <a:buChar char="•"/>
            </a:pPr>
            <a:r>
              <a:rPr lang="el-GR" b="1" dirty="0"/>
              <a:t>Χρηματοδότηση:</a:t>
            </a:r>
            <a:r>
              <a:rPr lang="el-GR" dirty="0"/>
              <a:t> Εισφορές από εργαζομένους και εργοδότες μέσω </a:t>
            </a:r>
            <a:r>
              <a:rPr lang="el-GR" dirty="0" err="1"/>
              <a:t>payroll</a:t>
            </a:r>
            <a:r>
              <a:rPr lang="el-GR" dirty="0"/>
              <a:t> </a:t>
            </a:r>
            <a:r>
              <a:rPr lang="el-GR" dirty="0" err="1"/>
              <a:t>tax</a:t>
            </a:r>
            <a:r>
              <a:rPr lang="el-GR" dirty="0"/>
              <a:t>.</a:t>
            </a:r>
          </a:p>
          <a:p>
            <a:pPr>
              <a:buFont typeface="Arial" panose="020B0604020202020204" pitchFamily="34" charset="0"/>
              <a:buChar char="•"/>
            </a:pPr>
            <a:r>
              <a:rPr lang="el-GR" b="1" dirty="0"/>
              <a:t>Κάλυψη:</a:t>
            </a:r>
            <a:r>
              <a:rPr lang="el-GR" dirty="0"/>
              <a:t> Όσοι εργάζονται και πληρώνουν εισφορές – όχι καθολικό.</a:t>
            </a:r>
          </a:p>
          <a:p>
            <a:pPr>
              <a:buFont typeface="Arial" panose="020B0604020202020204" pitchFamily="34" charset="0"/>
              <a:buChar char="•"/>
            </a:pPr>
            <a:r>
              <a:rPr lang="el-GR" b="1" dirty="0"/>
              <a:t>Επικουρική Ασφάλιση:</a:t>
            </a:r>
            <a:r>
              <a:rPr lang="el-GR" dirty="0"/>
              <a:t> Ιδιωτικά προγράμματα (π.χ. 401(k), IRA).</a:t>
            </a:r>
          </a:p>
          <a:p>
            <a:pPr marL="0" indent="0">
              <a:buNone/>
            </a:pPr>
            <a:r>
              <a:rPr lang="el-GR" b="1" dirty="0"/>
              <a:t>🔹 Παροχές:</a:t>
            </a:r>
          </a:p>
          <a:p>
            <a:pPr>
              <a:buFont typeface="Arial" panose="020B0604020202020204" pitchFamily="34" charset="0"/>
              <a:buChar char="•"/>
            </a:pPr>
            <a:r>
              <a:rPr lang="el-GR" dirty="0"/>
              <a:t>Σύνταξη γήρατος (από 62 έως 67)</a:t>
            </a:r>
          </a:p>
          <a:p>
            <a:pPr>
              <a:buFont typeface="Arial" panose="020B0604020202020204" pitchFamily="34" charset="0"/>
              <a:buChar char="•"/>
            </a:pPr>
            <a:r>
              <a:rPr lang="el-GR" dirty="0"/>
              <a:t>Αναπηρικές παροχές</a:t>
            </a:r>
          </a:p>
          <a:p>
            <a:pPr>
              <a:buFont typeface="Arial" panose="020B0604020202020204" pitchFamily="34" charset="0"/>
              <a:buChar char="•"/>
            </a:pPr>
            <a:r>
              <a:rPr lang="el-GR" dirty="0"/>
              <a:t>Παροχές επιζώντων</a:t>
            </a:r>
          </a:p>
          <a:p>
            <a:pPr>
              <a:buFont typeface="Arial" panose="020B0604020202020204" pitchFamily="34" charset="0"/>
              <a:buChar char="•"/>
            </a:pPr>
            <a:r>
              <a:rPr lang="el-GR" dirty="0" err="1"/>
              <a:t>Medicare</a:t>
            </a:r>
            <a:r>
              <a:rPr lang="el-GR" dirty="0"/>
              <a:t> (ιατρική κάλυψη για 65+)</a:t>
            </a:r>
          </a:p>
          <a:p>
            <a:pPr marL="0" indent="0">
              <a:buNone/>
            </a:pPr>
            <a:r>
              <a:rPr lang="el-GR" b="1" dirty="0"/>
              <a:t>🔹 Προβλήματα:</a:t>
            </a:r>
          </a:p>
          <a:p>
            <a:pPr>
              <a:buFont typeface="Arial" panose="020B0604020202020204" pitchFamily="34" charset="0"/>
              <a:buChar char="•"/>
            </a:pPr>
            <a:r>
              <a:rPr lang="el-GR" dirty="0"/>
              <a:t>Δημογραφική πίεση (γήρανση πληθυσμού)</a:t>
            </a:r>
          </a:p>
          <a:p>
            <a:pPr>
              <a:buFont typeface="Arial" panose="020B0604020202020204" pitchFamily="34" charset="0"/>
              <a:buChar char="•"/>
            </a:pPr>
            <a:r>
              <a:rPr lang="el-GR" dirty="0"/>
              <a:t>Μείωση βιωσιμότητας μετά το 2034 χωρίς μεταρρυθμίσεις</a:t>
            </a:r>
          </a:p>
          <a:p>
            <a:endParaRPr lang="el-GR" dirty="0"/>
          </a:p>
        </p:txBody>
      </p:sp>
    </p:spTree>
    <p:extLst>
      <p:ext uri="{BB962C8B-B14F-4D97-AF65-F5344CB8AC3E}">
        <p14:creationId xmlns:p14="http://schemas.microsoft.com/office/powerpoint/2010/main" val="31377158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EBD75B-83E3-4D5D-A079-F67DC35A6A0D}"/>
              </a:ext>
            </a:extLst>
          </p:cNvPr>
          <p:cNvSpPr>
            <a:spLocks noGrp="1"/>
          </p:cNvSpPr>
          <p:nvPr>
            <p:ph type="title"/>
          </p:nvPr>
        </p:nvSpPr>
        <p:spPr/>
        <p:txBody>
          <a:bodyPr>
            <a:normAutofit fontScale="90000"/>
          </a:bodyPr>
          <a:lstStyle/>
          <a:p>
            <a:r>
              <a:rPr lang="el-GR" dirty="0"/>
              <a:t>Ελλάδα (e-ΕΦΚΑ &amp; Εθνικό Σύστημα Υγείας)</a:t>
            </a:r>
            <a:br>
              <a:rPr lang="el-GR" dirty="0"/>
            </a:br>
            <a:endParaRPr lang="el-GR" dirty="0"/>
          </a:p>
        </p:txBody>
      </p:sp>
      <p:sp>
        <p:nvSpPr>
          <p:cNvPr id="3" name="Θέση περιεχομένου 2">
            <a:extLst>
              <a:ext uri="{FF2B5EF4-FFF2-40B4-BE49-F238E27FC236}">
                <a16:creationId xmlns:a16="http://schemas.microsoft.com/office/drawing/2014/main" id="{0D26090F-D75D-4E77-9B59-E7DFD47265B8}"/>
              </a:ext>
            </a:extLst>
          </p:cNvPr>
          <p:cNvSpPr>
            <a:spLocks noGrp="1"/>
          </p:cNvSpPr>
          <p:nvPr>
            <p:ph idx="1"/>
          </p:nvPr>
        </p:nvSpPr>
        <p:spPr>
          <a:xfrm>
            <a:off x="457200" y="1600200"/>
            <a:ext cx="8736676" cy="5199611"/>
          </a:xfrm>
        </p:spPr>
        <p:txBody>
          <a:bodyPr>
            <a:normAutofit fontScale="62500" lnSpcReduction="20000"/>
          </a:bodyPr>
          <a:lstStyle/>
          <a:p>
            <a:pPr marL="0" indent="0">
              <a:buNone/>
            </a:pPr>
            <a:r>
              <a:rPr lang="el-GR" b="1" dirty="0"/>
              <a:t>🔹 Βασικά Χαρακτηριστικά:</a:t>
            </a:r>
          </a:p>
          <a:p>
            <a:pPr>
              <a:buFont typeface="Arial" panose="020B0604020202020204" pitchFamily="34" charset="0"/>
              <a:buChar char="•"/>
            </a:pPr>
            <a:r>
              <a:rPr lang="el-GR" b="1" dirty="0"/>
              <a:t>Είδος συστήματος:</a:t>
            </a:r>
            <a:r>
              <a:rPr lang="el-GR" dirty="0"/>
              <a:t> Αναδιανεμητικό (πρώτος πυλώνας), με κρατική εγγύηση.</a:t>
            </a:r>
          </a:p>
          <a:p>
            <a:pPr>
              <a:buFont typeface="Arial" panose="020B0604020202020204" pitchFamily="34" charset="0"/>
              <a:buChar char="•"/>
            </a:pPr>
            <a:r>
              <a:rPr lang="el-GR" b="1" dirty="0"/>
              <a:t>Χρηματοδότηση:</a:t>
            </a:r>
            <a:r>
              <a:rPr lang="el-GR" dirty="0"/>
              <a:t> Εισφορές εργαζομένων και εργοδοτών + κρατική επιχορήγηση.</a:t>
            </a:r>
          </a:p>
          <a:p>
            <a:pPr>
              <a:buFont typeface="Arial" panose="020B0604020202020204" pitchFamily="34" charset="0"/>
              <a:buChar char="•"/>
            </a:pPr>
            <a:r>
              <a:rPr lang="el-GR" b="1" dirty="0"/>
              <a:t>Κάλυψη:</a:t>
            </a:r>
            <a:r>
              <a:rPr lang="el-GR" dirty="0"/>
              <a:t> Καθολική για όλους τους πολίτες.</a:t>
            </a:r>
          </a:p>
          <a:p>
            <a:pPr marL="0" indent="0">
              <a:buNone/>
            </a:pPr>
            <a:r>
              <a:rPr lang="el-GR" b="1" dirty="0"/>
              <a:t>🔹 Παροχές:</a:t>
            </a:r>
          </a:p>
          <a:p>
            <a:pPr>
              <a:buFont typeface="Arial" panose="020B0604020202020204" pitchFamily="34" charset="0"/>
              <a:buChar char="•"/>
            </a:pPr>
            <a:r>
              <a:rPr lang="el-GR" dirty="0"/>
              <a:t>Εθνική και ανταποδοτική σύνταξη</a:t>
            </a:r>
          </a:p>
          <a:p>
            <a:pPr>
              <a:buFont typeface="Arial" panose="020B0604020202020204" pitchFamily="34" charset="0"/>
              <a:buChar char="•"/>
            </a:pPr>
            <a:r>
              <a:rPr lang="el-GR" dirty="0"/>
              <a:t>Αναπηρικές συντάξεις</a:t>
            </a:r>
          </a:p>
          <a:p>
            <a:pPr>
              <a:buFont typeface="Arial" panose="020B0604020202020204" pitchFamily="34" charset="0"/>
              <a:buChar char="•"/>
            </a:pPr>
            <a:r>
              <a:rPr lang="el-GR" dirty="0"/>
              <a:t>Παροχές επιζώντων</a:t>
            </a:r>
          </a:p>
          <a:p>
            <a:pPr>
              <a:buFont typeface="Arial" panose="020B0604020202020204" pitchFamily="34" charset="0"/>
              <a:buChar char="•"/>
            </a:pPr>
            <a:r>
              <a:rPr lang="el-GR" dirty="0"/>
              <a:t>Δημόσιο σύστημα υγείας (ΕΣΥ)</a:t>
            </a:r>
          </a:p>
          <a:p>
            <a:pPr>
              <a:buFont typeface="Arial" panose="020B0604020202020204" pitchFamily="34" charset="0"/>
              <a:buChar char="•"/>
            </a:pPr>
            <a:r>
              <a:rPr lang="el-GR" dirty="0"/>
              <a:t>Επικουρική και επαγγελματική ασφάλιση (προαιρετικά)</a:t>
            </a:r>
          </a:p>
          <a:p>
            <a:pPr marL="0" indent="0">
              <a:buNone/>
            </a:pPr>
            <a:r>
              <a:rPr lang="el-GR" b="1" dirty="0"/>
              <a:t>🔹 Προβλήματα:</a:t>
            </a:r>
          </a:p>
          <a:p>
            <a:pPr>
              <a:buFont typeface="Arial" panose="020B0604020202020204" pitchFamily="34" charset="0"/>
              <a:buChar char="•"/>
            </a:pPr>
            <a:r>
              <a:rPr lang="el-GR" dirty="0"/>
              <a:t>Υψηλή ανεργία &amp; εισφοροδιαφυγή</a:t>
            </a:r>
          </a:p>
          <a:p>
            <a:pPr>
              <a:buFont typeface="Arial" panose="020B0604020202020204" pitchFamily="34" charset="0"/>
              <a:buChar char="•"/>
            </a:pPr>
            <a:r>
              <a:rPr lang="el-GR" dirty="0"/>
              <a:t>Γήρανση πληθυσμού</a:t>
            </a:r>
          </a:p>
          <a:p>
            <a:pPr>
              <a:buFont typeface="Arial" panose="020B0604020202020204" pitchFamily="34" charset="0"/>
              <a:buChar char="•"/>
            </a:pPr>
            <a:r>
              <a:rPr lang="el-GR" dirty="0"/>
              <a:t>Μεγάλο δημόσιο χρέος και περιορισμένες δυνατότητες μεταρρύθμισης</a:t>
            </a:r>
          </a:p>
          <a:p>
            <a:pPr marL="0" indent="0">
              <a:buNone/>
            </a:pPr>
            <a:endParaRPr lang="el-GR" dirty="0"/>
          </a:p>
        </p:txBody>
      </p:sp>
    </p:spTree>
    <p:extLst>
      <p:ext uri="{BB962C8B-B14F-4D97-AF65-F5344CB8AC3E}">
        <p14:creationId xmlns:p14="http://schemas.microsoft.com/office/powerpoint/2010/main" val="1473920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0D600E-5326-4F0F-9BF6-A8A19665AE60}"/>
              </a:ext>
            </a:extLst>
          </p:cNvPr>
          <p:cNvSpPr>
            <a:spLocks noGrp="1"/>
          </p:cNvSpPr>
          <p:nvPr>
            <p:ph type="title"/>
          </p:nvPr>
        </p:nvSpPr>
        <p:spPr/>
        <p:txBody>
          <a:bodyPr>
            <a:normAutofit fontScale="90000"/>
          </a:bodyPr>
          <a:lstStyle/>
          <a:p>
            <a:r>
              <a:rPr lang="el-GR" dirty="0"/>
              <a:t>Σουηδία (</a:t>
            </a:r>
            <a:r>
              <a:rPr lang="en-US" dirty="0" err="1"/>
              <a:t>Pensionsmyndigheten</a:t>
            </a:r>
            <a:r>
              <a:rPr lang="en-US" dirty="0"/>
              <a:t> &amp; </a:t>
            </a:r>
            <a:r>
              <a:rPr lang="en-US" dirty="0" err="1"/>
              <a:t>Försäkringskassan</a:t>
            </a:r>
            <a:r>
              <a:rPr lang="en-US" dirty="0"/>
              <a:t>)</a:t>
            </a:r>
            <a:br>
              <a:rPr lang="en-US" dirty="0"/>
            </a:br>
            <a:endParaRPr lang="el-GR" dirty="0"/>
          </a:p>
        </p:txBody>
      </p:sp>
      <p:sp>
        <p:nvSpPr>
          <p:cNvPr id="3" name="Θέση περιεχομένου 2">
            <a:extLst>
              <a:ext uri="{FF2B5EF4-FFF2-40B4-BE49-F238E27FC236}">
                <a16:creationId xmlns:a16="http://schemas.microsoft.com/office/drawing/2014/main" id="{E6EB3D64-C91A-40A6-BE29-B2AE981C3A7F}"/>
              </a:ext>
            </a:extLst>
          </p:cNvPr>
          <p:cNvSpPr>
            <a:spLocks noGrp="1"/>
          </p:cNvSpPr>
          <p:nvPr>
            <p:ph idx="1"/>
          </p:nvPr>
        </p:nvSpPr>
        <p:spPr>
          <a:xfrm>
            <a:off x="121921" y="1147156"/>
            <a:ext cx="8938952" cy="5436206"/>
          </a:xfrm>
        </p:spPr>
        <p:txBody>
          <a:bodyPr>
            <a:normAutofit fontScale="55000" lnSpcReduction="20000"/>
          </a:bodyPr>
          <a:lstStyle/>
          <a:p>
            <a:pPr marL="0" indent="0">
              <a:buNone/>
            </a:pPr>
            <a:r>
              <a:rPr lang="el-GR" b="1" dirty="0"/>
              <a:t>🔹 Βασικά Χαρακτηριστικά:</a:t>
            </a:r>
          </a:p>
          <a:p>
            <a:pPr>
              <a:buFont typeface="Arial" panose="020B0604020202020204" pitchFamily="34" charset="0"/>
              <a:buChar char="•"/>
            </a:pPr>
            <a:r>
              <a:rPr lang="el-GR" b="1" dirty="0"/>
              <a:t>Είδος συστήματος:</a:t>
            </a:r>
            <a:r>
              <a:rPr lang="el-GR" dirty="0"/>
              <a:t> Μικτό (κρατικό + </a:t>
            </a:r>
            <a:r>
              <a:rPr lang="el-GR" dirty="0" err="1"/>
              <a:t>κεφαλαιοποιητικό</a:t>
            </a:r>
            <a:r>
              <a:rPr lang="el-GR" dirty="0"/>
              <a:t> σύστημα)</a:t>
            </a:r>
          </a:p>
          <a:p>
            <a:pPr>
              <a:buFont typeface="Arial" panose="020B0604020202020204" pitchFamily="34" charset="0"/>
              <a:buChar char="•"/>
            </a:pPr>
            <a:r>
              <a:rPr lang="el-GR" b="1" dirty="0"/>
              <a:t>Τρεις πυλώνες:</a:t>
            </a:r>
            <a:endParaRPr lang="el-GR" dirty="0"/>
          </a:p>
          <a:p>
            <a:pPr lvl="1">
              <a:buFont typeface="Wingdings" panose="05000000000000000000" pitchFamily="2" charset="2"/>
              <a:buChar char="Ø"/>
            </a:pPr>
            <a:r>
              <a:rPr lang="el-GR" b="1" dirty="0"/>
              <a:t>Δημόσια σύνταξη:</a:t>
            </a:r>
            <a:r>
              <a:rPr lang="el-GR" dirty="0"/>
              <a:t> Εισφορές + κρατική εγγύηση (αναδιανεμητικό και νοητό </a:t>
            </a:r>
            <a:r>
              <a:rPr lang="el-GR" dirty="0" err="1"/>
              <a:t>κεφαλαιοποιητικό</a:t>
            </a:r>
            <a:r>
              <a:rPr lang="el-GR" dirty="0"/>
              <a:t>).</a:t>
            </a:r>
          </a:p>
          <a:p>
            <a:pPr lvl="1">
              <a:buFont typeface="Wingdings" panose="05000000000000000000" pitchFamily="2" charset="2"/>
              <a:buChar char="Ø"/>
            </a:pPr>
            <a:r>
              <a:rPr lang="el-GR" b="1" dirty="0" err="1"/>
              <a:t>Κεφαλαιοποιητικό</a:t>
            </a:r>
            <a:r>
              <a:rPr lang="el-GR" b="1" dirty="0"/>
              <a:t> πρόγραμμα (Premium </a:t>
            </a:r>
            <a:r>
              <a:rPr lang="el-GR" b="1" dirty="0" err="1"/>
              <a:t>Pension</a:t>
            </a:r>
            <a:r>
              <a:rPr lang="el-GR" b="1" dirty="0"/>
              <a:t>):</a:t>
            </a:r>
            <a:r>
              <a:rPr lang="el-GR" dirty="0"/>
              <a:t> Μέρος των εισφορών επενδύεται.</a:t>
            </a:r>
          </a:p>
          <a:p>
            <a:pPr lvl="1">
              <a:buFont typeface="Wingdings" panose="05000000000000000000" pitchFamily="2" charset="2"/>
              <a:buChar char="Ø"/>
            </a:pPr>
            <a:r>
              <a:rPr lang="el-GR" b="1" dirty="0"/>
              <a:t>Επαγγελματική &amp; ιδιωτική ασφάλιση:</a:t>
            </a:r>
            <a:r>
              <a:rPr lang="el-GR" dirty="0"/>
              <a:t> Συμπληρωματική.</a:t>
            </a:r>
          </a:p>
          <a:p>
            <a:pPr marL="0" indent="0">
              <a:buNone/>
            </a:pPr>
            <a:r>
              <a:rPr lang="el-GR" b="1" dirty="0"/>
              <a:t>🔹 Παροχές:</a:t>
            </a:r>
          </a:p>
          <a:p>
            <a:pPr>
              <a:buFont typeface="Arial" panose="020B0604020202020204" pitchFamily="34" charset="0"/>
              <a:buChar char="•"/>
            </a:pPr>
            <a:r>
              <a:rPr lang="el-GR" dirty="0"/>
              <a:t>Εισοδηματική σύνταξη (</a:t>
            </a:r>
            <a:r>
              <a:rPr lang="el-GR" dirty="0" err="1"/>
              <a:t>Inkomstpension</a:t>
            </a:r>
            <a:r>
              <a:rPr lang="el-GR" dirty="0"/>
              <a:t>)</a:t>
            </a:r>
          </a:p>
          <a:p>
            <a:pPr>
              <a:buFont typeface="Arial" panose="020B0604020202020204" pitchFamily="34" charset="0"/>
              <a:buChar char="•"/>
            </a:pPr>
            <a:r>
              <a:rPr lang="el-GR" dirty="0"/>
              <a:t>Εγγυημένη σύνταξη για χαμηλά εισοδήματα</a:t>
            </a:r>
          </a:p>
          <a:p>
            <a:pPr>
              <a:buFont typeface="Arial" panose="020B0604020202020204" pitchFamily="34" charset="0"/>
              <a:buChar char="•"/>
            </a:pPr>
            <a:r>
              <a:rPr lang="el-GR" dirty="0"/>
              <a:t>Αναπηρικές παροχές</a:t>
            </a:r>
          </a:p>
          <a:p>
            <a:pPr>
              <a:buFont typeface="Arial" panose="020B0604020202020204" pitchFamily="34" charset="0"/>
              <a:buChar char="•"/>
            </a:pPr>
            <a:r>
              <a:rPr lang="el-GR" dirty="0"/>
              <a:t>Δυνατότητα επιλογής επενδυτικού προγράμματος</a:t>
            </a:r>
          </a:p>
          <a:p>
            <a:pPr marL="0" indent="0">
              <a:buNone/>
            </a:pPr>
            <a:r>
              <a:rPr lang="el-GR" b="1" dirty="0"/>
              <a:t>🔹 Πλεονεκτήματα:</a:t>
            </a:r>
          </a:p>
          <a:p>
            <a:pPr>
              <a:buFont typeface="Arial" panose="020B0604020202020204" pitchFamily="34" charset="0"/>
              <a:buChar char="•"/>
            </a:pPr>
            <a:r>
              <a:rPr lang="el-GR" dirty="0"/>
              <a:t>Μεγάλη διαφάνεια και </a:t>
            </a:r>
            <a:r>
              <a:rPr lang="el-GR" dirty="0" err="1"/>
              <a:t>ψηφιοποίηση</a:t>
            </a:r>
            <a:endParaRPr lang="el-GR" dirty="0"/>
          </a:p>
          <a:p>
            <a:pPr>
              <a:buFont typeface="Arial" panose="020B0604020202020204" pitchFamily="34" charset="0"/>
              <a:buChar char="•"/>
            </a:pPr>
            <a:r>
              <a:rPr lang="el-GR" dirty="0"/>
              <a:t>Ανθεκτικότητα σε δημογραφικές αλλαγές</a:t>
            </a:r>
          </a:p>
          <a:p>
            <a:pPr>
              <a:buFont typeface="Arial" panose="020B0604020202020204" pitchFamily="34" charset="0"/>
              <a:buChar char="•"/>
            </a:pPr>
            <a:r>
              <a:rPr lang="el-GR" dirty="0"/>
              <a:t>Προσαρμογή σύνταξης στο προσδόκιμο ζωής</a:t>
            </a:r>
          </a:p>
          <a:p>
            <a:pPr marL="0" indent="0">
              <a:buNone/>
            </a:pPr>
            <a:r>
              <a:rPr lang="el-GR" b="1" dirty="0"/>
              <a:t>🔹 Προβλήματα:</a:t>
            </a:r>
          </a:p>
          <a:p>
            <a:pPr>
              <a:buFont typeface="Arial" panose="020B0604020202020204" pitchFamily="34" charset="0"/>
              <a:buChar char="•"/>
            </a:pPr>
            <a:r>
              <a:rPr lang="el-GR" dirty="0"/>
              <a:t>Περιορισμένες παροχές για όσους δεν έχουν εργαστεί αρκετά</a:t>
            </a:r>
          </a:p>
          <a:p>
            <a:pPr>
              <a:buFont typeface="Arial" panose="020B0604020202020204" pitchFamily="34" charset="0"/>
              <a:buChar char="•"/>
            </a:pPr>
            <a:r>
              <a:rPr lang="el-GR" dirty="0"/>
              <a:t>Εξάρτηση από την επενδυτική απόδοση</a:t>
            </a:r>
          </a:p>
          <a:p>
            <a:pPr marL="0" indent="0">
              <a:buNone/>
            </a:pPr>
            <a:endParaRPr lang="el-GR" dirty="0"/>
          </a:p>
        </p:txBody>
      </p:sp>
    </p:spTree>
    <p:extLst>
      <p:ext uri="{BB962C8B-B14F-4D97-AF65-F5344CB8AC3E}">
        <p14:creationId xmlns:p14="http://schemas.microsoft.com/office/powerpoint/2010/main" val="4181430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2. Η Κρίση της Κεϋνσιανής Προσέγγισης</a:t>
            </a:r>
          </a:p>
        </p:txBody>
      </p:sp>
      <p:sp>
        <p:nvSpPr>
          <p:cNvPr id="3" name="Content Placeholder 2"/>
          <p:cNvSpPr>
            <a:spLocks noGrp="1"/>
          </p:cNvSpPr>
          <p:nvPr>
            <p:ph idx="1"/>
          </p:nvPr>
        </p:nvSpPr>
        <p:spPr/>
        <p:txBody>
          <a:bodyPr/>
          <a:lstStyle/>
          <a:p>
            <a:pPr marL="0" indent="0">
              <a:buNone/>
            </a:pPr>
            <a:r>
              <a:rPr dirty="0"/>
              <a:t>▶ </a:t>
            </a:r>
            <a:r>
              <a:rPr dirty="0" err="1"/>
              <a:t>Στ</a:t>
            </a:r>
            <a:r>
              <a:rPr dirty="0"/>
              <a:t>ασιμοπληθωρισμός: νέος τύπος κρίσης που δεν μπορούσε να εξηγηθεί</a:t>
            </a:r>
          </a:p>
          <a:p>
            <a:pPr marL="0" indent="0">
              <a:buNone/>
            </a:pPr>
            <a:r>
              <a:rPr dirty="0"/>
              <a:t>▶ Πα</a:t>
            </a:r>
            <a:r>
              <a:rPr dirty="0" err="1"/>
              <a:t>γκοσμιο</a:t>
            </a:r>
            <a:r>
              <a:rPr dirty="0"/>
              <a:t>ποίηση: περιορισμός εθνικών πολιτικών</a:t>
            </a:r>
          </a:p>
          <a:p>
            <a:pPr marL="0" indent="0">
              <a:buNone/>
            </a:pPr>
            <a:r>
              <a:rPr dirty="0"/>
              <a:t>▶ </a:t>
            </a:r>
            <a:r>
              <a:rPr dirty="0" err="1"/>
              <a:t>Άνοδος</a:t>
            </a:r>
            <a:r>
              <a:rPr dirty="0"/>
              <a:t> </a:t>
            </a:r>
            <a:r>
              <a:rPr dirty="0" err="1"/>
              <a:t>νεοφιλελευθερισμού</a:t>
            </a:r>
            <a:r>
              <a:rPr dirty="0"/>
              <a:t> (Thatcher, Reagan)</a:t>
            </a:r>
          </a:p>
          <a:p>
            <a:pPr marL="0" indent="0">
              <a:buNone/>
            </a:pPr>
            <a:r>
              <a:rPr dirty="0"/>
              <a:t>▶ </a:t>
            </a:r>
            <a:r>
              <a:rPr dirty="0" err="1"/>
              <a:t>Αύξηση</a:t>
            </a:r>
            <a:r>
              <a:rPr dirty="0"/>
              <a:t> </a:t>
            </a:r>
            <a:r>
              <a:rPr dirty="0" err="1"/>
              <a:t>κοινωνικών</a:t>
            </a:r>
            <a:r>
              <a:rPr dirty="0"/>
              <a:t> δαπα</a:t>
            </a:r>
            <a:r>
              <a:rPr dirty="0" err="1"/>
              <a:t>νών</a:t>
            </a:r>
            <a:r>
              <a:rPr dirty="0"/>
              <a:t> → </a:t>
            </a:r>
            <a:r>
              <a:rPr dirty="0" err="1"/>
              <a:t>χρημ</a:t>
            </a:r>
            <a:r>
              <a:rPr dirty="0"/>
              <a:t>ατοδοτική κρίση του κράτους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3. Η Μετάβαση στο Νεοφιλελεύθερο Παράδειγμα</a:t>
            </a:r>
          </a:p>
        </p:txBody>
      </p:sp>
      <p:sp>
        <p:nvSpPr>
          <p:cNvPr id="3" name="Content Placeholder 2"/>
          <p:cNvSpPr>
            <a:spLocks noGrp="1"/>
          </p:cNvSpPr>
          <p:nvPr>
            <p:ph idx="1"/>
          </p:nvPr>
        </p:nvSpPr>
        <p:spPr/>
        <p:txBody>
          <a:bodyPr/>
          <a:lstStyle/>
          <a:p>
            <a:pPr marL="0" indent="0">
              <a:buNone/>
            </a:pPr>
            <a:r>
              <a:rPr dirty="0"/>
              <a:t>▶ </a:t>
            </a:r>
            <a:r>
              <a:rPr dirty="0" err="1"/>
              <a:t>Περικο</a:t>
            </a:r>
            <a:r>
              <a:rPr dirty="0"/>
              <a:t>πές στις κοινωνικές δαπάνες</a:t>
            </a:r>
          </a:p>
          <a:p>
            <a:pPr marL="0" indent="0">
              <a:buNone/>
            </a:pPr>
            <a:r>
              <a:rPr dirty="0"/>
              <a:t>▶ </a:t>
            </a:r>
            <a:r>
              <a:rPr dirty="0" err="1"/>
              <a:t>Ιδιωτικο</a:t>
            </a:r>
            <a:r>
              <a:rPr dirty="0"/>
              <a:t>ποιήσεις και μείωση του ρόλου του κράτους</a:t>
            </a:r>
          </a:p>
          <a:p>
            <a:pPr marL="0" indent="0">
              <a:buNone/>
            </a:pPr>
            <a:r>
              <a:rPr dirty="0"/>
              <a:t>▶ </a:t>
            </a:r>
            <a:r>
              <a:rPr dirty="0" err="1"/>
              <a:t>Ελ</a:t>
            </a:r>
            <a:r>
              <a:rPr dirty="0"/>
              <a:t>αστικοποίηση εργασιακών σχέσεων</a:t>
            </a:r>
          </a:p>
          <a:p>
            <a:pPr marL="0" indent="0">
              <a:buNone/>
            </a:pPr>
            <a:r>
              <a:rPr dirty="0"/>
              <a:t>▶ </a:t>
            </a:r>
            <a:r>
              <a:rPr dirty="0" err="1"/>
              <a:t>Ατομικο</a:t>
            </a:r>
            <a:r>
              <a:rPr dirty="0"/>
              <a:t>ποίηση κοινωνικής ευθύνης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4. Συμπεράσματα</a:t>
            </a:r>
          </a:p>
        </p:txBody>
      </p:sp>
      <p:sp>
        <p:nvSpPr>
          <p:cNvPr id="3" name="Content Placeholder 2"/>
          <p:cNvSpPr>
            <a:spLocks noGrp="1"/>
          </p:cNvSpPr>
          <p:nvPr>
            <p:ph idx="1"/>
          </p:nvPr>
        </p:nvSpPr>
        <p:spPr/>
        <p:txBody>
          <a:bodyPr/>
          <a:lstStyle/>
          <a:p>
            <a:pPr marL="0" indent="0">
              <a:buNone/>
            </a:pPr>
            <a:r>
              <a:rPr dirty="0"/>
              <a:t>▶ </a:t>
            </a:r>
            <a:r>
              <a:rPr dirty="0" err="1"/>
              <a:t>Σημ</a:t>
            </a:r>
            <a:r>
              <a:rPr dirty="0"/>
              <a:t>αντική μετάβαση στον τρόπο άσκησης κοινωνικής πολιτικής</a:t>
            </a:r>
          </a:p>
          <a:p>
            <a:pPr marL="0" indent="0">
              <a:buNone/>
            </a:pPr>
            <a:r>
              <a:rPr dirty="0"/>
              <a:t>▶ </a:t>
            </a:r>
            <a:r>
              <a:rPr dirty="0" err="1"/>
              <a:t>Σύγκρουση</a:t>
            </a:r>
            <a:r>
              <a:rPr dirty="0"/>
              <a:t> </a:t>
            </a:r>
            <a:r>
              <a:rPr dirty="0" err="1"/>
              <a:t>μετ</a:t>
            </a:r>
            <a:r>
              <a:rPr dirty="0"/>
              <a:t>αξύ κοινωνικής δικαιοσύνης και οικονομικής αποδοτικότητας</a:t>
            </a:r>
          </a:p>
          <a:p>
            <a:pPr marL="0" indent="0">
              <a:buNone/>
            </a:pPr>
            <a:r>
              <a:rPr dirty="0"/>
              <a:t>▶ Η </a:t>
            </a:r>
            <a:r>
              <a:rPr dirty="0" err="1"/>
              <a:t>κρίση</a:t>
            </a:r>
            <a:r>
              <a:rPr dirty="0"/>
              <a:t> </a:t>
            </a:r>
            <a:r>
              <a:rPr dirty="0" err="1"/>
              <a:t>του</a:t>
            </a:r>
            <a:r>
              <a:rPr dirty="0"/>
              <a:t> </a:t>
            </a:r>
            <a:r>
              <a:rPr dirty="0" err="1"/>
              <a:t>κράτους</a:t>
            </a:r>
            <a:r>
              <a:rPr dirty="0"/>
              <a:t> π</a:t>
            </a:r>
            <a:r>
              <a:rPr dirty="0" err="1"/>
              <a:t>ρόνοι</a:t>
            </a:r>
            <a:r>
              <a:rPr dirty="0"/>
              <a:t>ας συνεχίζει να απασχολεί τον δημόσιο διάλογο</a:t>
            </a:r>
          </a:p>
          <a:p>
            <a:pPr marL="0" indent="0">
              <a:buNone/>
            </a:pPr>
            <a:r>
              <a:rPr dirty="0"/>
              <a:t>▶ </a:t>
            </a:r>
            <a:r>
              <a:rPr dirty="0" err="1"/>
              <a:t>Αν</a:t>
            </a:r>
            <a:r>
              <a:rPr dirty="0"/>
              <a:t>αζωπύρωση της συζήτησης σε περιόδους κρίσης (2008, COVID-19)</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Συστήματα Κοινωνικής Ασφάλισης στην Ευρώπη</a:t>
            </a:r>
          </a:p>
        </p:txBody>
      </p:sp>
      <p:sp>
        <p:nvSpPr>
          <p:cNvPr id="3" name="Subtitle 2"/>
          <p:cNvSpPr>
            <a:spLocks noGrp="1"/>
          </p:cNvSpPr>
          <p:nvPr>
            <p:ph type="subTitle" idx="1"/>
          </p:nvPr>
        </p:nvSpPr>
        <p:spPr/>
        <p:txBody>
          <a:bodyPr/>
          <a:lstStyle/>
          <a:p>
            <a:r>
              <a:t>Κατηγορίες, διαφορές και παραδείγματα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Μπισμαρκικό Σύστημα</a:t>
            </a:r>
          </a:p>
        </p:txBody>
      </p:sp>
      <p:sp>
        <p:nvSpPr>
          <p:cNvPr id="3" name="Content Placeholder 2"/>
          <p:cNvSpPr>
            <a:spLocks noGrp="1"/>
          </p:cNvSpPr>
          <p:nvPr>
            <p:ph idx="1"/>
          </p:nvPr>
        </p:nvSpPr>
        <p:spPr/>
        <p:txBody>
          <a:bodyPr/>
          <a:lstStyle/>
          <a:p>
            <a:r>
              <a:rPr dirty="0"/>
              <a:t> </a:t>
            </a:r>
            <a:r>
              <a:rPr dirty="0" err="1"/>
              <a:t>Χώρες</a:t>
            </a:r>
            <a:r>
              <a:rPr dirty="0"/>
              <a:t>: </a:t>
            </a:r>
            <a:r>
              <a:rPr dirty="0" err="1"/>
              <a:t>Γερμ</a:t>
            </a:r>
            <a:r>
              <a:rPr dirty="0"/>
              <a:t>ανία, Γαλλία, Αυστρία, Ολλανδία</a:t>
            </a:r>
          </a:p>
          <a:p>
            <a:r>
              <a:rPr dirty="0"/>
              <a:t> </a:t>
            </a:r>
            <a:r>
              <a:rPr dirty="0" err="1"/>
              <a:t>Χρημ</a:t>
            </a:r>
            <a:r>
              <a:rPr dirty="0"/>
              <a:t>ατοδότηση από εργοδότες &amp; εργαζόμενους</a:t>
            </a:r>
          </a:p>
          <a:p>
            <a:r>
              <a:rPr dirty="0"/>
              <a:t> </a:t>
            </a:r>
            <a:r>
              <a:rPr dirty="0" err="1"/>
              <a:t>Συνδεδεμένο</a:t>
            </a:r>
            <a:r>
              <a:rPr dirty="0"/>
              <a:t> </a:t>
            </a:r>
            <a:r>
              <a:rPr dirty="0" err="1"/>
              <a:t>με</a:t>
            </a:r>
            <a:r>
              <a:rPr dirty="0"/>
              <a:t> </a:t>
            </a:r>
            <a:r>
              <a:rPr dirty="0" err="1"/>
              <a:t>την</a:t>
            </a:r>
            <a:r>
              <a:rPr dirty="0"/>
              <a:t> απα</a:t>
            </a:r>
            <a:r>
              <a:rPr dirty="0" err="1"/>
              <a:t>σχόληση</a:t>
            </a:r>
            <a:endParaRPr dirty="0"/>
          </a:p>
          <a:p>
            <a:r>
              <a:rPr dirty="0"/>
              <a:t>Πα</a:t>
            </a:r>
            <a:r>
              <a:rPr dirty="0" err="1"/>
              <a:t>ροχές</a:t>
            </a:r>
            <a:r>
              <a:rPr dirty="0"/>
              <a:t> ανα</a:t>
            </a:r>
            <a:r>
              <a:rPr dirty="0" err="1"/>
              <a:t>λογικές</a:t>
            </a:r>
            <a:r>
              <a:rPr dirty="0"/>
              <a:t> </a:t>
            </a:r>
            <a:r>
              <a:rPr dirty="0" err="1"/>
              <a:t>με</a:t>
            </a:r>
            <a:r>
              <a:rPr dirty="0"/>
              <a:t> </a:t>
            </a:r>
            <a:r>
              <a:rPr dirty="0" err="1"/>
              <a:t>τις</a:t>
            </a:r>
            <a:r>
              <a:rPr dirty="0"/>
              <a:t> </a:t>
            </a:r>
            <a:r>
              <a:rPr dirty="0" err="1"/>
              <a:t>εισφορές</a:t>
            </a:r>
            <a:endParaRPr dirty="0"/>
          </a:p>
          <a:p>
            <a:r>
              <a:rPr dirty="0"/>
              <a:t>Πα</a:t>
            </a:r>
            <a:r>
              <a:rPr dirty="0" err="1"/>
              <a:t>ράδειγμ</a:t>
            </a:r>
            <a:r>
              <a:rPr dirty="0"/>
              <a:t>α: Γερμανία – Υποχρεωτική ασφάλιση μέσω Krankenkasse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Μπεβερντιανό Σύστημα</a:t>
            </a:r>
          </a:p>
        </p:txBody>
      </p:sp>
      <p:sp>
        <p:nvSpPr>
          <p:cNvPr id="3" name="Content Placeholder 2"/>
          <p:cNvSpPr>
            <a:spLocks noGrp="1"/>
          </p:cNvSpPr>
          <p:nvPr>
            <p:ph idx="1"/>
          </p:nvPr>
        </p:nvSpPr>
        <p:spPr/>
        <p:txBody>
          <a:bodyPr/>
          <a:lstStyle/>
          <a:p>
            <a:r>
              <a:rPr dirty="0" err="1"/>
              <a:t>Χώρες</a:t>
            </a:r>
            <a:r>
              <a:rPr dirty="0"/>
              <a:t>: </a:t>
            </a:r>
            <a:r>
              <a:rPr dirty="0" err="1"/>
              <a:t>Ηνωμένο</a:t>
            </a:r>
            <a:r>
              <a:rPr dirty="0"/>
              <a:t> Βα</a:t>
            </a:r>
            <a:r>
              <a:rPr dirty="0" err="1"/>
              <a:t>σίλειο</a:t>
            </a:r>
            <a:r>
              <a:rPr dirty="0"/>
              <a:t>, </a:t>
            </a:r>
            <a:r>
              <a:rPr dirty="0" err="1"/>
              <a:t>Ιρλ</a:t>
            </a:r>
            <a:r>
              <a:rPr dirty="0"/>
              <a:t>ανδία</a:t>
            </a:r>
          </a:p>
          <a:p>
            <a:r>
              <a:rPr dirty="0"/>
              <a:t> </a:t>
            </a:r>
            <a:r>
              <a:rPr dirty="0" err="1"/>
              <a:t>Χρημ</a:t>
            </a:r>
            <a:r>
              <a:rPr dirty="0"/>
              <a:t>ατοδότηση από φορολογία</a:t>
            </a:r>
          </a:p>
          <a:p>
            <a:r>
              <a:rPr dirty="0"/>
              <a:t> Κα</a:t>
            </a:r>
            <a:r>
              <a:rPr dirty="0" err="1"/>
              <a:t>θολική</a:t>
            </a:r>
            <a:r>
              <a:rPr dirty="0"/>
              <a:t> </a:t>
            </a:r>
            <a:r>
              <a:rPr dirty="0" err="1"/>
              <a:t>κάλυψη</a:t>
            </a:r>
            <a:r>
              <a:rPr dirty="0"/>
              <a:t> α</a:t>
            </a:r>
            <a:r>
              <a:rPr dirty="0" err="1"/>
              <a:t>νεξάρτητ</a:t>
            </a:r>
            <a:r>
              <a:rPr dirty="0"/>
              <a:t>α από εργασία</a:t>
            </a:r>
          </a:p>
          <a:p>
            <a:r>
              <a:rPr dirty="0"/>
              <a:t> </a:t>
            </a:r>
            <a:r>
              <a:rPr dirty="0" err="1"/>
              <a:t>Ίδιες</a:t>
            </a:r>
            <a:r>
              <a:rPr dirty="0"/>
              <a:t> βα</a:t>
            </a:r>
            <a:r>
              <a:rPr dirty="0" err="1"/>
              <a:t>σικές</a:t>
            </a:r>
            <a:r>
              <a:rPr dirty="0"/>
              <a:t> πα</a:t>
            </a:r>
            <a:r>
              <a:rPr dirty="0" err="1"/>
              <a:t>ροχές</a:t>
            </a:r>
            <a:r>
              <a:rPr dirty="0"/>
              <a:t> </a:t>
            </a:r>
            <a:r>
              <a:rPr dirty="0" err="1"/>
              <a:t>γι</a:t>
            </a:r>
            <a:r>
              <a:rPr dirty="0"/>
              <a:t>α όλους</a:t>
            </a:r>
          </a:p>
          <a:p>
            <a:r>
              <a:rPr dirty="0"/>
              <a:t> Πα</a:t>
            </a:r>
            <a:r>
              <a:rPr dirty="0" err="1"/>
              <a:t>ράδειγμ</a:t>
            </a:r>
            <a:r>
              <a:rPr dirty="0"/>
              <a:t>α: Ηνωμένο Βασίλειο – National Health Service (NHS)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Σκανδιναβικό Μοντέλο</a:t>
            </a:r>
          </a:p>
        </p:txBody>
      </p:sp>
      <p:sp>
        <p:nvSpPr>
          <p:cNvPr id="3" name="Content Placeholder 2"/>
          <p:cNvSpPr>
            <a:spLocks noGrp="1"/>
          </p:cNvSpPr>
          <p:nvPr>
            <p:ph idx="1"/>
          </p:nvPr>
        </p:nvSpPr>
        <p:spPr/>
        <p:txBody>
          <a:bodyPr/>
          <a:lstStyle/>
          <a:p>
            <a:r>
              <a:rPr dirty="0"/>
              <a:t> </a:t>
            </a:r>
            <a:r>
              <a:rPr dirty="0" err="1"/>
              <a:t>Χώρες</a:t>
            </a:r>
            <a:r>
              <a:rPr dirty="0"/>
              <a:t>: </a:t>
            </a:r>
            <a:r>
              <a:rPr dirty="0" err="1"/>
              <a:t>Σουηδί</a:t>
            </a:r>
            <a:r>
              <a:rPr dirty="0"/>
              <a:t>α, Νορβηγία, Δανία</a:t>
            </a:r>
          </a:p>
          <a:p>
            <a:r>
              <a:rPr dirty="0"/>
              <a:t> </a:t>
            </a:r>
            <a:r>
              <a:rPr dirty="0" err="1"/>
              <a:t>Συνδυ</a:t>
            </a:r>
            <a:r>
              <a:rPr dirty="0"/>
              <a:t>ασμός φορολογίας και εισφορών</a:t>
            </a:r>
          </a:p>
          <a:p>
            <a:r>
              <a:rPr dirty="0"/>
              <a:t> Κα</a:t>
            </a:r>
            <a:r>
              <a:rPr dirty="0" err="1"/>
              <a:t>θολική</a:t>
            </a:r>
            <a:r>
              <a:rPr dirty="0"/>
              <a:t> και </a:t>
            </a:r>
            <a:r>
              <a:rPr dirty="0" err="1"/>
              <a:t>ισότιμη</a:t>
            </a:r>
            <a:r>
              <a:rPr dirty="0"/>
              <a:t> </a:t>
            </a:r>
            <a:r>
              <a:rPr dirty="0" err="1"/>
              <a:t>κάλυψη</a:t>
            </a:r>
            <a:endParaRPr dirty="0"/>
          </a:p>
          <a:p>
            <a:r>
              <a:rPr dirty="0"/>
              <a:t> </a:t>
            </a:r>
            <a:r>
              <a:rPr dirty="0" err="1"/>
              <a:t>Έμφ</a:t>
            </a:r>
            <a:r>
              <a:rPr dirty="0"/>
              <a:t>αση στην κοινωνική ισότητα</a:t>
            </a:r>
          </a:p>
          <a:p>
            <a:r>
              <a:rPr dirty="0"/>
              <a:t> Πα</a:t>
            </a:r>
            <a:r>
              <a:rPr dirty="0" err="1"/>
              <a:t>ράδειγμ</a:t>
            </a:r>
            <a:r>
              <a:rPr dirty="0"/>
              <a:t>α: Σουηδία – Δημόσιες παροχές υγείας και πρόνοιας</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TotalTime>
  <Words>1259</Words>
  <Application>Microsoft Office PowerPoint</Application>
  <PresentationFormat>Προβολή στην οθόνη (4:3)</PresentationFormat>
  <Paragraphs>150</Paragraphs>
  <Slides>25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25</vt:i4>
      </vt:variant>
    </vt:vector>
  </HeadingPairs>
  <TitlesOfParts>
    <vt:vector size="29" baseType="lpstr">
      <vt:lpstr>Arial</vt:lpstr>
      <vt:lpstr>Calibri</vt:lpstr>
      <vt:lpstr>Wingdings</vt:lpstr>
      <vt:lpstr>Office Theme</vt:lpstr>
      <vt:lpstr>Από την Κεϋνσιανή Συναίνεση στην Κρίση του Κράτους Πρόνοιας</vt:lpstr>
      <vt:lpstr>1. Η Κεϋνσιανή Συναίνεση</vt:lpstr>
      <vt:lpstr>2. Η Κρίση της Κεϋνσιανής Προσέγγισης</vt:lpstr>
      <vt:lpstr>3. Η Μετάβαση στο Νεοφιλελεύθερο Παράδειγμα</vt:lpstr>
      <vt:lpstr>4. Συμπεράσματα</vt:lpstr>
      <vt:lpstr>Συστήματα Κοινωνικής Ασφάλισης στην Ευρώπη</vt:lpstr>
      <vt:lpstr>Μπισμαρκικό Σύστημα</vt:lpstr>
      <vt:lpstr>Μπεβερντιανό Σύστημα</vt:lpstr>
      <vt:lpstr>Σκανδιναβικό Μοντέλο</vt:lpstr>
      <vt:lpstr>Σύγκριση Συστημάτων</vt:lpstr>
      <vt:lpstr>Συμπεράσματα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Βασικά Στοιχεία του Συστήματος </vt:lpstr>
      <vt:lpstr>Κύριες Παροχές </vt:lpstr>
      <vt:lpstr>Ιδιαιτερότητες </vt:lpstr>
      <vt:lpstr>Προκλήσεις </vt:lpstr>
      <vt:lpstr>Ηνωμένες Πολιτείες (Social Security System) </vt:lpstr>
      <vt:lpstr>Ελλάδα (e-ΕΦΚΑ &amp; Εθνικό Σύστημα Υγείας) </vt:lpstr>
      <vt:lpstr>Σουηδία (Pensionsmyndigheten &amp; Försäkringskassan)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Από την Κεϋνσιανή Συναίνεση στην Κρίση του Κράτους Πρόνοιας</dc:title>
  <dc:subject/>
  <dc:creator>ATHANASIOS NAZOS</dc:creator>
  <cp:keywords/>
  <dc:description>generated using python-pptx</dc:description>
  <cp:lastModifiedBy>ATHANASIOS NAZOS</cp:lastModifiedBy>
  <cp:revision>10</cp:revision>
  <dcterms:created xsi:type="dcterms:W3CDTF">2013-01-27T09:14:16Z</dcterms:created>
  <dcterms:modified xsi:type="dcterms:W3CDTF">2025-06-07T14:37:46Z</dcterms:modified>
  <cp:category/>
</cp:coreProperties>
</file>