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7"/>
    <p:restoredTop sz="94719"/>
  </p:normalViewPr>
  <p:slideViewPr>
    <p:cSldViewPr snapToGrid="0">
      <p:cViewPr varScale="1">
        <p:scale>
          <a:sx n="122" d="100"/>
          <a:sy n="122" d="100"/>
        </p:scale>
        <p:origin x="22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ΑΣΙΟΣ ΝΑΖΟΣ" userId="e1c5eecb-0894-46a7-84c6-b5b261424077" providerId="ADAL" clId="{16786E4A-041E-6440-B71B-8FE735309321}"/>
    <pc:docChg chg="custSel addSld modSld">
      <pc:chgData name="ΑΘΑΝΑΣΙΟΣ ΝΑΖΟΣ" userId="e1c5eecb-0894-46a7-84c6-b5b261424077" providerId="ADAL" clId="{16786E4A-041E-6440-B71B-8FE735309321}" dt="2025-04-01T20:29:22.231" v="1644" actId="313"/>
      <pc:docMkLst>
        <pc:docMk/>
      </pc:docMkLst>
      <pc:sldChg chg="modSp new mod">
        <pc:chgData name="ΑΘΑΝΑΣΙΟΣ ΝΑΖΟΣ" userId="e1c5eecb-0894-46a7-84c6-b5b261424077" providerId="ADAL" clId="{16786E4A-041E-6440-B71B-8FE735309321}" dt="2025-04-01T19:45:11.430" v="409" actId="313"/>
        <pc:sldMkLst>
          <pc:docMk/>
          <pc:sldMk cId="1910510123" sldId="258"/>
        </pc:sldMkLst>
        <pc:spChg chg="mod">
          <ac:chgData name="ΑΘΑΝΑΣΙΟΣ ΝΑΖΟΣ" userId="e1c5eecb-0894-46a7-84c6-b5b261424077" providerId="ADAL" clId="{16786E4A-041E-6440-B71B-8FE735309321}" dt="2025-04-01T19:40:47.536" v="23" actId="20577"/>
          <ac:spMkLst>
            <pc:docMk/>
            <pc:sldMk cId="1910510123" sldId="258"/>
            <ac:spMk id="2" creationId="{A41B17D7-56EC-DFA9-EC36-B8F150F3ECB7}"/>
          </ac:spMkLst>
        </pc:spChg>
        <pc:spChg chg="mod">
          <ac:chgData name="ΑΘΑΝΑΣΙΟΣ ΝΑΖΟΣ" userId="e1c5eecb-0894-46a7-84c6-b5b261424077" providerId="ADAL" clId="{16786E4A-041E-6440-B71B-8FE735309321}" dt="2025-04-01T19:45:11.430" v="409" actId="313"/>
          <ac:spMkLst>
            <pc:docMk/>
            <pc:sldMk cId="1910510123" sldId="258"/>
            <ac:spMk id="3" creationId="{80DDA8B5-2111-0138-CA55-47AC6F4AAB58}"/>
          </ac:spMkLst>
        </pc:spChg>
      </pc:sldChg>
      <pc:sldChg chg="modSp new mod">
        <pc:chgData name="ΑΘΑΝΑΣΙΟΣ ΝΑΖΟΣ" userId="e1c5eecb-0894-46a7-84c6-b5b261424077" providerId="ADAL" clId="{16786E4A-041E-6440-B71B-8FE735309321}" dt="2025-04-01T19:47:39.087" v="669" actId="20577"/>
        <pc:sldMkLst>
          <pc:docMk/>
          <pc:sldMk cId="1751118654" sldId="259"/>
        </pc:sldMkLst>
        <pc:spChg chg="mod">
          <ac:chgData name="ΑΘΑΝΑΣΙΟΣ ΝΑΖΟΣ" userId="e1c5eecb-0894-46a7-84c6-b5b261424077" providerId="ADAL" clId="{16786E4A-041E-6440-B71B-8FE735309321}" dt="2025-04-01T19:45:59.450" v="462" actId="20577"/>
          <ac:spMkLst>
            <pc:docMk/>
            <pc:sldMk cId="1751118654" sldId="259"/>
            <ac:spMk id="2" creationId="{353741AB-320F-B352-1D3C-A758CC004CBC}"/>
          </ac:spMkLst>
        </pc:spChg>
        <pc:spChg chg="mod">
          <ac:chgData name="ΑΘΑΝΑΣΙΟΣ ΝΑΖΟΣ" userId="e1c5eecb-0894-46a7-84c6-b5b261424077" providerId="ADAL" clId="{16786E4A-041E-6440-B71B-8FE735309321}" dt="2025-04-01T19:47:39.087" v="669" actId="20577"/>
          <ac:spMkLst>
            <pc:docMk/>
            <pc:sldMk cId="1751118654" sldId="259"/>
            <ac:spMk id="3" creationId="{6D12B26A-E0C3-57BF-0F8A-E3D37CDF7552}"/>
          </ac:spMkLst>
        </pc:spChg>
      </pc:sldChg>
      <pc:sldChg chg="modSp new mod">
        <pc:chgData name="ΑΘΑΝΑΣΙΟΣ ΝΑΖΟΣ" userId="e1c5eecb-0894-46a7-84c6-b5b261424077" providerId="ADAL" clId="{16786E4A-041E-6440-B71B-8FE735309321}" dt="2025-04-01T19:54:53.828" v="750" actId="20577"/>
        <pc:sldMkLst>
          <pc:docMk/>
          <pc:sldMk cId="2054641733" sldId="260"/>
        </pc:sldMkLst>
        <pc:spChg chg="mod">
          <ac:chgData name="ΑΘΑΝΑΣΙΟΣ ΝΑΖΟΣ" userId="e1c5eecb-0894-46a7-84c6-b5b261424077" providerId="ADAL" clId="{16786E4A-041E-6440-B71B-8FE735309321}" dt="2025-04-01T19:52:32.597" v="682"/>
          <ac:spMkLst>
            <pc:docMk/>
            <pc:sldMk cId="2054641733" sldId="260"/>
            <ac:spMk id="2" creationId="{D5A85479-65DD-81C3-8AC2-0F3828DE0816}"/>
          </ac:spMkLst>
        </pc:spChg>
        <pc:spChg chg="mod">
          <ac:chgData name="ΑΘΑΝΑΣΙΟΣ ΝΑΖΟΣ" userId="e1c5eecb-0894-46a7-84c6-b5b261424077" providerId="ADAL" clId="{16786E4A-041E-6440-B71B-8FE735309321}" dt="2025-04-01T19:54:53.828" v="750" actId="20577"/>
          <ac:spMkLst>
            <pc:docMk/>
            <pc:sldMk cId="2054641733" sldId="260"/>
            <ac:spMk id="3" creationId="{889EA705-534A-1B8B-858E-A976CFB42D60}"/>
          </ac:spMkLst>
        </pc:spChg>
      </pc:sldChg>
      <pc:sldChg chg="modSp new mod">
        <pc:chgData name="ΑΘΑΝΑΣΙΟΣ ΝΑΖΟΣ" userId="e1c5eecb-0894-46a7-84c6-b5b261424077" providerId="ADAL" clId="{16786E4A-041E-6440-B71B-8FE735309321}" dt="2025-04-01T20:00:25.612" v="835" actId="27636"/>
        <pc:sldMkLst>
          <pc:docMk/>
          <pc:sldMk cId="1327426412" sldId="261"/>
        </pc:sldMkLst>
        <pc:spChg chg="mod">
          <ac:chgData name="ΑΘΑΝΑΣΙΟΣ ΝΑΖΟΣ" userId="e1c5eecb-0894-46a7-84c6-b5b261424077" providerId="ADAL" clId="{16786E4A-041E-6440-B71B-8FE735309321}" dt="2025-04-01T20:00:25.612" v="835" actId="27636"/>
          <ac:spMkLst>
            <pc:docMk/>
            <pc:sldMk cId="1327426412" sldId="261"/>
            <ac:spMk id="2" creationId="{554C7AF5-10B4-52CE-32E4-E2C973F95A39}"/>
          </ac:spMkLst>
        </pc:spChg>
        <pc:spChg chg="mod">
          <ac:chgData name="ΑΘΑΝΑΣΙΟΣ ΝΑΖΟΣ" userId="e1c5eecb-0894-46a7-84c6-b5b261424077" providerId="ADAL" clId="{16786E4A-041E-6440-B71B-8FE735309321}" dt="2025-04-01T19:57:52.716" v="791" actId="5793"/>
          <ac:spMkLst>
            <pc:docMk/>
            <pc:sldMk cId="1327426412" sldId="261"/>
            <ac:spMk id="3" creationId="{7D212424-D143-04B6-B819-0ABF1CCEEA85}"/>
          </ac:spMkLst>
        </pc:spChg>
      </pc:sldChg>
      <pc:sldChg chg="modSp new mod">
        <pc:chgData name="ΑΘΑΝΑΣΙΟΣ ΝΑΖΟΣ" userId="e1c5eecb-0894-46a7-84c6-b5b261424077" providerId="ADAL" clId="{16786E4A-041E-6440-B71B-8FE735309321}" dt="2025-04-01T20:00:10.958" v="833" actId="404"/>
        <pc:sldMkLst>
          <pc:docMk/>
          <pc:sldMk cId="2461321454" sldId="262"/>
        </pc:sldMkLst>
        <pc:spChg chg="mod">
          <ac:chgData name="ΑΘΑΝΑΣΙΟΣ ΝΑΖΟΣ" userId="e1c5eecb-0894-46a7-84c6-b5b261424077" providerId="ADAL" clId="{16786E4A-041E-6440-B71B-8FE735309321}" dt="2025-04-01T20:00:10.958" v="833" actId="404"/>
          <ac:spMkLst>
            <pc:docMk/>
            <pc:sldMk cId="2461321454" sldId="262"/>
            <ac:spMk id="2" creationId="{5D1E5B69-9819-89E2-5226-11DB5A182E37}"/>
          </ac:spMkLst>
        </pc:spChg>
        <pc:spChg chg="mod">
          <ac:chgData name="ΑΘΑΝΑΣΙΟΣ ΝΑΖΟΣ" userId="e1c5eecb-0894-46a7-84c6-b5b261424077" providerId="ADAL" clId="{16786E4A-041E-6440-B71B-8FE735309321}" dt="2025-04-01T19:59:42.266" v="829" actId="20577"/>
          <ac:spMkLst>
            <pc:docMk/>
            <pc:sldMk cId="2461321454" sldId="262"/>
            <ac:spMk id="3" creationId="{D51A9DC0-13B6-B383-0780-642C246F1432}"/>
          </ac:spMkLst>
        </pc:spChg>
      </pc:sldChg>
      <pc:sldChg chg="modSp new mod">
        <pc:chgData name="ΑΘΑΝΑΣΙΟΣ ΝΑΖΟΣ" userId="e1c5eecb-0894-46a7-84c6-b5b261424077" providerId="ADAL" clId="{16786E4A-041E-6440-B71B-8FE735309321}" dt="2025-04-01T20:02:01.700" v="853" actId="27636"/>
        <pc:sldMkLst>
          <pc:docMk/>
          <pc:sldMk cId="3401072417" sldId="263"/>
        </pc:sldMkLst>
        <pc:spChg chg="mod">
          <ac:chgData name="ΑΘΑΝΑΣΙΟΣ ΝΑΖΟΣ" userId="e1c5eecb-0894-46a7-84c6-b5b261424077" providerId="ADAL" clId="{16786E4A-041E-6440-B71B-8FE735309321}" dt="2025-04-01T20:02:01.700" v="853" actId="27636"/>
          <ac:spMkLst>
            <pc:docMk/>
            <pc:sldMk cId="3401072417" sldId="263"/>
            <ac:spMk id="2" creationId="{133B5535-F3B7-C3D6-7424-105FA1C55460}"/>
          </ac:spMkLst>
        </pc:spChg>
        <pc:spChg chg="mod">
          <ac:chgData name="ΑΘΑΝΑΣΙΟΣ ΝΑΖΟΣ" userId="e1c5eecb-0894-46a7-84c6-b5b261424077" providerId="ADAL" clId="{16786E4A-041E-6440-B71B-8FE735309321}" dt="2025-04-01T20:01:50.861" v="851" actId="20577"/>
          <ac:spMkLst>
            <pc:docMk/>
            <pc:sldMk cId="3401072417" sldId="263"/>
            <ac:spMk id="3" creationId="{41CC560E-B2D4-F761-B7DA-7CE5A0B48D1F}"/>
          </ac:spMkLst>
        </pc:spChg>
      </pc:sldChg>
      <pc:sldChg chg="modSp new mod">
        <pc:chgData name="ΑΘΑΝΑΣΙΟΣ ΝΑΖΟΣ" userId="e1c5eecb-0894-46a7-84c6-b5b261424077" providerId="ADAL" clId="{16786E4A-041E-6440-B71B-8FE735309321}" dt="2025-04-01T20:05:27.285" v="910" actId="122"/>
        <pc:sldMkLst>
          <pc:docMk/>
          <pc:sldMk cId="368077532" sldId="264"/>
        </pc:sldMkLst>
        <pc:spChg chg="mod">
          <ac:chgData name="ΑΘΑΝΑΣΙΟΣ ΝΑΖΟΣ" userId="e1c5eecb-0894-46a7-84c6-b5b261424077" providerId="ADAL" clId="{16786E4A-041E-6440-B71B-8FE735309321}" dt="2025-04-01T20:03:33.055" v="862"/>
          <ac:spMkLst>
            <pc:docMk/>
            <pc:sldMk cId="368077532" sldId="264"/>
            <ac:spMk id="2" creationId="{1D685B8D-848B-4B4E-0211-5A529F15FAD9}"/>
          </ac:spMkLst>
        </pc:spChg>
        <pc:spChg chg="mod">
          <ac:chgData name="ΑΘΑΝΑΣΙΟΣ ΝΑΖΟΣ" userId="e1c5eecb-0894-46a7-84c6-b5b261424077" providerId="ADAL" clId="{16786E4A-041E-6440-B71B-8FE735309321}" dt="2025-04-01T20:05:27.285" v="910" actId="122"/>
          <ac:spMkLst>
            <pc:docMk/>
            <pc:sldMk cId="368077532" sldId="264"/>
            <ac:spMk id="3" creationId="{F53E45AC-1C9F-DAE4-9E90-0E9F2F4D9A79}"/>
          </ac:spMkLst>
        </pc:spChg>
      </pc:sldChg>
      <pc:sldChg chg="modSp new mod">
        <pc:chgData name="ΑΘΑΝΑΣΙΟΣ ΝΑΖΟΣ" userId="e1c5eecb-0894-46a7-84c6-b5b261424077" providerId="ADAL" clId="{16786E4A-041E-6440-B71B-8FE735309321}" dt="2025-04-01T20:07:01.036" v="927" actId="1076"/>
        <pc:sldMkLst>
          <pc:docMk/>
          <pc:sldMk cId="2210071849" sldId="265"/>
        </pc:sldMkLst>
        <pc:spChg chg="mod">
          <ac:chgData name="ΑΘΑΝΑΣΙΟΣ ΝΑΖΟΣ" userId="e1c5eecb-0894-46a7-84c6-b5b261424077" providerId="ADAL" clId="{16786E4A-041E-6440-B71B-8FE735309321}" dt="2025-04-01T20:07:01.036" v="927" actId="1076"/>
          <ac:spMkLst>
            <pc:docMk/>
            <pc:sldMk cId="2210071849" sldId="265"/>
            <ac:spMk id="2" creationId="{ADACFDB3-E515-0F66-D7BF-018B0E4DF9B2}"/>
          </ac:spMkLst>
        </pc:spChg>
        <pc:spChg chg="mod">
          <ac:chgData name="ΑΘΑΝΑΣΙΟΣ ΝΑΖΟΣ" userId="e1c5eecb-0894-46a7-84c6-b5b261424077" providerId="ADAL" clId="{16786E4A-041E-6440-B71B-8FE735309321}" dt="2025-04-01T20:06:39.061" v="923" actId="20577"/>
          <ac:spMkLst>
            <pc:docMk/>
            <pc:sldMk cId="2210071849" sldId="265"/>
            <ac:spMk id="3" creationId="{3C94371D-A565-27F9-8D10-F3A04387DC0A}"/>
          </ac:spMkLst>
        </pc:spChg>
      </pc:sldChg>
      <pc:sldChg chg="modSp new mod">
        <pc:chgData name="ΑΘΑΝΑΣΙΟΣ ΝΑΖΟΣ" userId="e1c5eecb-0894-46a7-84c6-b5b261424077" providerId="ADAL" clId="{16786E4A-041E-6440-B71B-8FE735309321}" dt="2025-04-01T20:09:59.975" v="1266" actId="313"/>
        <pc:sldMkLst>
          <pc:docMk/>
          <pc:sldMk cId="1978594721" sldId="266"/>
        </pc:sldMkLst>
        <pc:spChg chg="mod">
          <ac:chgData name="ΑΘΑΝΑΣΙΟΣ ΝΑΖΟΣ" userId="e1c5eecb-0894-46a7-84c6-b5b261424077" providerId="ADAL" clId="{16786E4A-041E-6440-B71B-8FE735309321}" dt="2025-04-01T20:07:54.191" v="987" actId="313"/>
          <ac:spMkLst>
            <pc:docMk/>
            <pc:sldMk cId="1978594721" sldId="266"/>
            <ac:spMk id="2" creationId="{CE7058B1-4AF4-EE9B-AFDC-FF101F9DD42A}"/>
          </ac:spMkLst>
        </pc:spChg>
        <pc:spChg chg="mod">
          <ac:chgData name="ΑΘΑΝΑΣΙΟΣ ΝΑΖΟΣ" userId="e1c5eecb-0894-46a7-84c6-b5b261424077" providerId="ADAL" clId="{16786E4A-041E-6440-B71B-8FE735309321}" dt="2025-04-01T20:09:59.975" v="1266" actId="313"/>
          <ac:spMkLst>
            <pc:docMk/>
            <pc:sldMk cId="1978594721" sldId="266"/>
            <ac:spMk id="3" creationId="{3A086274-F0E7-CB72-AB37-F106C584C7F5}"/>
          </ac:spMkLst>
        </pc:spChg>
      </pc:sldChg>
      <pc:sldChg chg="modSp new mod">
        <pc:chgData name="ΑΘΑΝΑΣΙΟΣ ΝΑΖΟΣ" userId="e1c5eecb-0894-46a7-84c6-b5b261424077" providerId="ADAL" clId="{16786E4A-041E-6440-B71B-8FE735309321}" dt="2025-04-01T20:24:11.149" v="1555" actId="313"/>
        <pc:sldMkLst>
          <pc:docMk/>
          <pc:sldMk cId="732688688" sldId="267"/>
        </pc:sldMkLst>
        <pc:spChg chg="mod">
          <ac:chgData name="ΑΘΑΝΑΣΙΟΣ ΝΑΖΟΣ" userId="e1c5eecb-0894-46a7-84c6-b5b261424077" providerId="ADAL" clId="{16786E4A-041E-6440-B71B-8FE735309321}" dt="2025-04-01T20:24:11.149" v="1555" actId="313"/>
          <ac:spMkLst>
            <pc:docMk/>
            <pc:sldMk cId="732688688" sldId="267"/>
            <ac:spMk id="2" creationId="{AC7DFB8C-DD62-3FF5-BBA0-FC72849B6EDE}"/>
          </ac:spMkLst>
        </pc:spChg>
        <pc:spChg chg="mod">
          <ac:chgData name="ΑΘΑΝΑΣΙΟΣ ΝΑΖΟΣ" userId="e1c5eecb-0894-46a7-84c6-b5b261424077" providerId="ADAL" clId="{16786E4A-041E-6440-B71B-8FE735309321}" dt="2025-04-01T20:23:05.722" v="1554" actId="313"/>
          <ac:spMkLst>
            <pc:docMk/>
            <pc:sldMk cId="732688688" sldId="267"/>
            <ac:spMk id="3" creationId="{4EB19E1A-5AFC-C02E-4114-438B3150AC43}"/>
          </ac:spMkLst>
        </pc:spChg>
      </pc:sldChg>
      <pc:sldChg chg="modSp new mod">
        <pc:chgData name="ΑΘΑΝΑΣΙΟΣ ΝΑΖΟΣ" userId="e1c5eecb-0894-46a7-84c6-b5b261424077" providerId="ADAL" clId="{16786E4A-041E-6440-B71B-8FE735309321}" dt="2025-04-01T20:25:42.175" v="1564" actId="5793"/>
        <pc:sldMkLst>
          <pc:docMk/>
          <pc:sldMk cId="2776476515" sldId="268"/>
        </pc:sldMkLst>
        <pc:spChg chg="mod">
          <ac:chgData name="ΑΘΑΝΑΣΙΟΣ ΝΑΖΟΣ" userId="e1c5eecb-0894-46a7-84c6-b5b261424077" providerId="ADAL" clId="{16786E4A-041E-6440-B71B-8FE735309321}" dt="2025-04-01T20:25:09.719" v="1559" actId="404"/>
          <ac:spMkLst>
            <pc:docMk/>
            <pc:sldMk cId="2776476515" sldId="268"/>
            <ac:spMk id="2" creationId="{B42C5391-0C9F-921D-C126-F302D7069E9C}"/>
          </ac:spMkLst>
        </pc:spChg>
        <pc:spChg chg="mod">
          <ac:chgData name="ΑΘΑΝΑΣΙΟΣ ΝΑΖΟΣ" userId="e1c5eecb-0894-46a7-84c6-b5b261424077" providerId="ADAL" clId="{16786E4A-041E-6440-B71B-8FE735309321}" dt="2025-04-01T20:25:42.175" v="1564" actId="5793"/>
          <ac:spMkLst>
            <pc:docMk/>
            <pc:sldMk cId="2776476515" sldId="268"/>
            <ac:spMk id="3" creationId="{2844E520-D4BC-BB65-9F45-D120CA2CFFBA}"/>
          </ac:spMkLst>
        </pc:spChg>
      </pc:sldChg>
      <pc:sldChg chg="modSp new mod">
        <pc:chgData name="ΑΘΑΝΑΣΙΟΣ ΝΑΖΟΣ" userId="e1c5eecb-0894-46a7-84c6-b5b261424077" providerId="ADAL" clId="{16786E4A-041E-6440-B71B-8FE735309321}" dt="2025-04-01T20:26:21.484" v="1574" actId="5793"/>
        <pc:sldMkLst>
          <pc:docMk/>
          <pc:sldMk cId="824289915" sldId="269"/>
        </pc:sldMkLst>
        <pc:spChg chg="mod">
          <ac:chgData name="ΑΘΑΝΑΣΙΟΣ ΝΑΖΟΣ" userId="e1c5eecb-0894-46a7-84c6-b5b261424077" providerId="ADAL" clId="{16786E4A-041E-6440-B71B-8FE735309321}" dt="2025-04-01T20:26:09.949" v="1570"/>
          <ac:spMkLst>
            <pc:docMk/>
            <pc:sldMk cId="824289915" sldId="269"/>
            <ac:spMk id="2" creationId="{EAC4DFB6-460E-E015-33A7-2B0342FAFF04}"/>
          </ac:spMkLst>
        </pc:spChg>
        <pc:spChg chg="mod">
          <ac:chgData name="ΑΘΑΝΑΣΙΟΣ ΝΑΖΟΣ" userId="e1c5eecb-0894-46a7-84c6-b5b261424077" providerId="ADAL" clId="{16786E4A-041E-6440-B71B-8FE735309321}" dt="2025-04-01T20:26:21.484" v="1574" actId="5793"/>
          <ac:spMkLst>
            <pc:docMk/>
            <pc:sldMk cId="824289915" sldId="269"/>
            <ac:spMk id="3" creationId="{8D648614-52AC-5117-4DCB-5FBEBA0952C3}"/>
          </ac:spMkLst>
        </pc:spChg>
      </pc:sldChg>
      <pc:sldChg chg="modSp new mod">
        <pc:chgData name="ΑΘΑΝΑΣΙΟΣ ΝΑΖΟΣ" userId="e1c5eecb-0894-46a7-84c6-b5b261424077" providerId="ADAL" clId="{16786E4A-041E-6440-B71B-8FE735309321}" dt="2025-04-01T20:27:04.160" v="1577"/>
        <pc:sldMkLst>
          <pc:docMk/>
          <pc:sldMk cId="4095743563" sldId="270"/>
        </pc:sldMkLst>
        <pc:spChg chg="mod">
          <ac:chgData name="ΑΘΑΝΑΣΙΟΣ ΝΑΖΟΣ" userId="e1c5eecb-0894-46a7-84c6-b5b261424077" providerId="ADAL" clId="{16786E4A-041E-6440-B71B-8FE735309321}" dt="2025-04-01T20:26:44.992" v="1576"/>
          <ac:spMkLst>
            <pc:docMk/>
            <pc:sldMk cId="4095743563" sldId="270"/>
            <ac:spMk id="2" creationId="{40470B60-F971-0AC1-F311-B85D83B77405}"/>
          </ac:spMkLst>
        </pc:spChg>
        <pc:spChg chg="mod">
          <ac:chgData name="ΑΘΑΝΑΣΙΟΣ ΝΑΖΟΣ" userId="e1c5eecb-0894-46a7-84c6-b5b261424077" providerId="ADAL" clId="{16786E4A-041E-6440-B71B-8FE735309321}" dt="2025-04-01T20:27:04.160" v="1577"/>
          <ac:spMkLst>
            <pc:docMk/>
            <pc:sldMk cId="4095743563" sldId="270"/>
            <ac:spMk id="3" creationId="{FE80BFD2-0A38-567D-5224-92CF50DCDB79}"/>
          </ac:spMkLst>
        </pc:spChg>
      </pc:sldChg>
      <pc:sldChg chg="modSp new mod">
        <pc:chgData name="ΑΘΑΝΑΣΙΟΣ ΝΑΖΟΣ" userId="e1c5eecb-0894-46a7-84c6-b5b261424077" providerId="ADAL" clId="{16786E4A-041E-6440-B71B-8FE735309321}" dt="2025-04-01T20:27:45.688" v="1584" actId="403"/>
        <pc:sldMkLst>
          <pc:docMk/>
          <pc:sldMk cId="3283348717" sldId="271"/>
        </pc:sldMkLst>
        <pc:spChg chg="mod">
          <ac:chgData name="ΑΘΑΝΑΣΙΟΣ ΝΑΖΟΣ" userId="e1c5eecb-0894-46a7-84c6-b5b261424077" providerId="ADAL" clId="{16786E4A-041E-6440-B71B-8FE735309321}" dt="2025-04-01T20:27:24.774" v="1579"/>
          <ac:spMkLst>
            <pc:docMk/>
            <pc:sldMk cId="3283348717" sldId="271"/>
            <ac:spMk id="2" creationId="{EEAA0DD3-827B-8BB7-037D-BD4C7216C7D7}"/>
          </ac:spMkLst>
        </pc:spChg>
        <pc:spChg chg="mod">
          <ac:chgData name="ΑΘΑΝΑΣΙΟΣ ΝΑΖΟΣ" userId="e1c5eecb-0894-46a7-84c6-b5b261424077" providerId="ADAL" clId="{16786E4A-041E-6440-B71B-8FE735309321}" dt="2025-04-01T20:27:45.688" v="1584" actId="403"/>
          <ac:spMkLst>
            <pc:docMk/>
            <pc:sldMk cId="3283348717" sldId="271"/>
            <ac:spMk id="3" creationId="{DDD81810-DA17-675B-6F57-D8AF161C3BD8}"/>
          </ac:spMkLst>
        </pc:spChg>
      </pc:sldChg>
      <pc:sldChg chg="modSp new mod">
        <pc:chgData name="ΑΘΑΝΑΣΙΟΣ ΝΑΖΟΣ" userId="e1c5eecb-0894-46a7-84c6-b5b261424077" providerId="ADAL" clId="{16786E4A-041E-6440-B71B-8FE735309321}" dt="2025-04-01T20:28:24.173" v="1590" actId="404"/>
        <pc:sldMkLst>
          <pc:docMk/>
          <pc:sldMk cId="334090692" sldId="272"/>
        </pc:sldMkLst>
        <pc:spChg chg="mod">
          <ac:chgData name="ΑΘΑΝΑΣΙΟΣ ΝΑΖΟΣ" userId="e1c5eecb-0894-46a7-84c6-b5b261424077" providerId="ADAL" clId="{16786E4A-041E-6440-B71B-8FE735309321}" dt="2025-04-01T20:28:24.173" v="1590" actId="404"/>
          <ac:spMkLst>
            <pc:docMk/>
            <pc:sldMk cId="334090692" sldId="272"/>
            <ac:spMk id="2" creationId="{23B55AF3-CAC1-D19E-CCB3-07565FFDCEFA}"/>
          </ac:spMkLst>
        </pc:spChg>
        <pc:spChg chg="mod">
          <ac:chgData name="ΑΘΑΝΑΣΙΟΣ ΝΑΖΟΣ" userId="e1c5eecb-0894-46a7-84c6-b5b261424077" providerId="ADAL" clId="{16786E4A-041E-6440-B71B-8FE735309321}" dt="2025-04-01T20:28:17.155" v="1587" actId="21"/>
          <ac:spMkLst>
            <pc:docMk/>
            <pc:sldMk cId="334090692" sldId="272"/>
            <ac:spMk id="3" creationId="{55773E1B-0BE1-4246-1BD0-AAABF1C5D1D5}"/>
          </ac:spMkLst>
        </pc:spChg>
      </pc:sldChg>
      <pc:sldChg chg="modSp new mod">
        <pc:chgData name="ΑΘΑΝΑΣΙΟΣ ΝΑΖΟΣ" userId="e1c5eecb-0894-46a7-84c6-b5b261424077" providerId="ADAL" clId="{16786E4A-041E-6440-B71B-8FE735309321}" dt="2025-04-01T20:29:22.231" v="1644" actId="313"/>
        <pc:sldMkLst>
          <pc:docMk/>
          <pc:sldMk cId="1848895861" sldId="273"/>
        </pc:sldMkLst>
        <pc:spChg chg="mod">
          <ac:chgData name="ΑΘΑΝΑΣΙΟΣ ΝΑΖΟΣ" userId="e1c5eecb-0894-46a7-84c6-b5b261424077" providerId="ADAL" clId="{16786E4A-041E-6440-B71B-8FE735309321}" dt="2025-04-01T20:29:22.231" v="1644" actId="313"/>
          <ac:spMkLst>
            <pc:docMk/>
            <pc:sldMk cId="1848895861" sldId="273"/>
            <ac:spMk id="2" creationId="{E87F92C3-200D-7483-91C5-072CD3C4311F}"/>
          </ac:spMkLst>
        </pc:spChg>
        <pc:spChg chg="mod">
          <ac:chgData name="ΑΘΑΝΑΣΙΟΣ ΝΑΖΟΣ" userId="e1c5eecb-0894-46a7-84c6-b5b261424077" providerId="ADAL" clId="{16786E4A-041E-6440-B71B-8FE735309321}" dt="2025-04-01T20:29:03.746" v="1597" actId="5793"/>
          <ac:spMkLst>
            <pc:docMk/>
            <pc:sldMk cId="1848895861" sldId="273"/>
            <ac:spMk id="3" creationId="{5673F6C8-3A4E-C1CB-96E1-9ADB56843BE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4/1/25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4/1/25</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125305" y="1488985"/>
            <a:ext cx="6264350" cy="169685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118447" y="4351687"/>
            <a:ext cx="6265588" cy="17040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4/1/25</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4/1/25</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4/1/25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4/1/25</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4/1/25</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ur-lex.europa.eu/EL/legal-content/glossary/member-states.html" TargetMode="External"/><Relationship Id="rId2" Type="http://schemas.openxmlformats.org/officeDocument/2006/relationships/hyperlink" Target="http://eur-lex.europa.eu/EL/legal-content/glossary/european-union.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eur-lex.europa.eu/legal-content/EL/TXT/?uri=LEGISSUM:c1012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la.europa.eu/sites/default/files/2022-03/ELA-AC-signed-agreement.pdf" TargetMode="External"/><Relationship Id="rId2" Type="http://schemas.openxmlformats.org/officeDocument/2006/relationships/hyperlink" Target="http://eur-lex.europa.eu/EL/legal-content/glossary/european-commission.html" TargetMode="External"/><Relationship Id="rId1" Type="http://schemas.openxmlformats.org/officeDocument/2006/relationships/slideLayout" Target="../slideLayouts/slideLayout2.xml"/><Relationship Id="rId6" Type="http://schemas.openxmlformats.org/officeDocument/2006/relationships/hyperlink" Target="http://www.ela.europa.eu/en/mediation" TargetMode="External"/><Relationship Id="rId5" Type="http://schemas.openxmlformats.org/officeDocument/2006/relationships/hyperlink" Target="https://eur-lex.europa.eu/legal-content/EL/AUTO/?uri=celex:32019R1149" TargetMode="External"/><Relationship Id="rId4" Type="http://schemas.openxmlformats.org/officeDocument/2006/relationships/hyperlink" Target="http://eur-lex.europa.eu/legal-content/EL/TXT/?uri=LEGISSUM:440838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D9FA87-D655-3EEB-FFBF-576ECBDE9135}"/>
              </a:ext>
            </a:extLst>
          </p:cNvPr>
          <p:cNvSpPr>
            <a:spLocks noGrp="1"/>
          </p:cNvSpPr>
          <p:nvPr>
            <p:ph type="ctrTitle"/>
          </p:nvPr>
        </p:nvSpPr>
        <p:spPr/>
        <p:txBody>
          <a:bodyPr/>
          <a:lstStyle/>
          <a:p>
            <a:r>
              <a:rPr lang="el-GR" dirty="0"/>
              <a:t>Διεθνείς και Ευρωπαϊκοί θεσμοί κοινωνικής ασφάλειας</a:t>
            </a:r>
          </a:p>
        </p:txBody>
      </p:sp>
      <p:sp>
        <p:nvSpPr>
          <p:cNvPr id="3" name="Υπότιτλος 2">
            <a:extLst>
              <a:ext uri="{FF2B5EF4-FFF2-40B4-BE49-F238E27FC236}">
                <a16:creationId xmlns:a16="http://schemas.microsoft.com/office/drawing/2014/main" id="{C0D49BE9-F360-AD48-C8E6-C11468F94BFB}"/>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407268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ACFDB3-E515-0F66-D7BF-018B0E4DF9B2}"/>
              </a:ext>
            </a:extLst>
          </p:cNvPr>
          <p:cNvSpPr>
            <a:spLocks noGrp="1"/>
          </p:cNvSpPr>
          <p:nvPr>
            <p:ph type="title"/>
          </p:nvPr>
        </p:nvSpPr>
        <p:spPr>
          <a:xfrm>
            <a:off x="888631" y="2434007"/>
            <a:ext cx="3498979" cy="2456442"/>
          </a:xfrm>
        </p:spPr>
        <p:txBody>
          <a:bodyPr>
            <a:normAutofit fontScale="90000"/>
          </a:bodyPr>
          <a:lstStyle/>
          <a:p>
            <a:r>
              <a:rPr lang="el-GR" sz="3600" dirty="0">
                <a:solidFill>
                  <a:srgbClr val="000000"/>
                </a:solidFill>
                <a:effectLst/>
                <a:latin typeface="Helvetica" pitchFamily="2" charset="0"/>
              </a:rPr>
              <a:t>Προστασία σε περίπτωση </a:t>
            </a:r>
            <a:r>
              <a:rPr lang="el-GR" sz="3600" dirty="0" err="1">
                <a:solidFill>
                  <a:srgbClr val="000000"/>
                </a:solidFill>
                <a:effectLst/>
                <a:latin typeface="Helvetica" pitchFamily="2" charset="0"/>
              </a:rPr>
              <a:t>αποµάκρυνσης</a:t>
            </a:r>
            <a:r>
              <a:rPr lang="el-GR" sz="3600" dirty="0">
                <a:solidFill>
                  <a:srgbClr val="000000"/>
                </a:solidFill>
                <a:effectLst/>
                <a:latin typeface="Helvetica" pitchFamily="2" charset="0"/>
              </a:rPr>
              <a:t>, απέλασης και έκδοσης</a:t>
            </a:r>
            <a:br>
              <a:rPr lang="el-GR" dirty="0">
                <a:solidFill>
                  <a:srgbClr val="000000"/>
                </a:solidFill>
                <a:effectLst/>
                <a:latin typeface="Helvetica" pitchFamily="2" charset="0"/>
              </a:rPr>
            </a:br>
            <a:endParaRPr lang="el-GR" dirty="0"/>
          </a:p>
        </p:txBody>
      </p:sp>
      <p:sp>
        <p:nvSpPr>
          <p:cNvPr id="3" name="Θέση περιεχομένου 2">
            <a:extLst>
              <a:ext uri="{FF2B5EF4-FFF2-40B4-BE49-F238E27FC236}">
                <a16:creationId xmlns:a16="http://schemas.microsoft.com/office/drawing/2014/main" id="{3C94371D-A565-27F9-8D10-F3A04387DC0A}"/>
              </a:ext>
            </a:extLst>
          </p:cNvPr>
          <p:cNvSpPr>
            <a:spLocks noGrp="1"/>
          </p:cNvSpPr>
          <p:nvPr>
            <p:ph idx="1"/>
          </p:nvPr>
        </p:nvSpPr>
        <p:spPr/>
        <p:txBody>
          <a:bodyPr>
            <a:normAutofit fontScale="55000" lnSpcReduction="20000"/>
          </a:bodyPr>
          <a:lstStyle/>
          <a:p>
            <a:pPr marL="0" indent="0" algn="ctr">
              <a:buNone/>
            </a:pPr>
            <a:r>
              <a:rPr lang="el-GR" sz="2000" b="1" dirty="0">
                <a:solidFill>
                  <a:srgbClr val="000000"/>
                </a:solidFill>
                <a:effectLst/>
                <a:latin typeface="Helvetica" pitchFamily="2" charset="0"/>
              </a:rPr>
              <a:t>Άρθρο 19</a:t>
            </a:r>
          </a:p>
          <a:p>
            <a:pPr marL="0" indent="0" algn="ctr">
              <a:buNone/>
            </a:pPr>
            <a:r>
              <a:rPr lang="el-GR" dirty="0">
                <a:solidFill>
                  <a:srgbClr val="000000"/>
                </a:solidFill>
                <a:effectLst/>
                <a:latin typeface="Helvetica" pitchFamily="2" charset="0"/>
              </a:rPr>
              <a:t>Προστασία σε περίπτωση </a:t>
            </a:r>
            <a:r>
              <a:rPr lang="el-GR" dirty="0" err="1">
                <a:solidFill>
                  <a:srgbClr val="000000"/>
                </a:solidFill>
                <a:effectLst/>
                <a:latin typeface="Helvetica" pitchFamily="2" charset="0"/>
              </a:rPr>
              <a:t>αποµάκρυνσης</a:t>
            </a:r>
            <a:r>
              <a:rPr lang="el-GR" dirty="0">
                <a:solidFill>
                  <a:srgbClr val="000000"/>
                </a:solidFill>
                <a:effectLst/>
                <a:latin typeface="Helvetica" pitchFamily="2" charset="0"/>
              </a:rPr>
              <a:t>, απέλασης και έκδοσης</a:t>
            </a:r>
          </a:p>
          <a:p>
            <a:pPr marL="0" indent="0">
              <a:buNone/>
            </a:pPr>
            <a:r>
              <a:rPr lang="el-GR" dirty="0">
                <a:solidFill>
                  <a:srgbClr val="000000"/>
                </a:solidFill>
                <a:effectLst/>
                <a:latin typeface="Helvetica" pitchFamily="2" charset="0"/>
              </a:rPr>
              <a:t>1. Απαγορεύονται οι συλλογικές απελάσεις.</a:t>
            </a:r>
          </a:p>
          <a:p>
            <a:pPr marL="0" indent="0">
              <a:buNone/>
            </a:pPr>
            <a:r>
              <a:rPr lang="el-GR" dirty="0">
                <a:solidFill>
                  <a:srgbClr val="000000"/>
                </a:solidFill>
                <a:effectLst/>
                <a:latin typeface="Helvetica" pitchFamily="2" charset="0"/>
              </a:rPr>
              <a:t>2. Κανένας δεν µ</a:t>
            </a:r>
            <a:r>
              <a:rPr lang="el-GR" dirty="0" err="1">
                <a:solidFill>
                  <a:srgbClr val="000000"/>
                </a:solidFill>
                <a:effectLst/>
                <a:latin typeface="Helvetica" pitchFamily="2" charset="0"/>
              </a:rPr>
              <a:t>πορεί</a:t>
            </a:r>
            <a:r>
              <a:rPr lang="el-GR" dirty="0">
                <a:solidFill>
                  <a:srgbClr val="000000"/>
                </a:solidFill>
                <a:effectLst/>
                <a:latin typeface="Helvetica" pitchFamily="2" charset="0"/>
              </a:rPr>
              <a:t> να </a:t>
            </a:r>
            <a:r>
              <a:rPr lang="el-GR" dirty="0" err="1">
                <a:solidFill>
                  <a:srgbClr val="000000"/>
                </a:solidFill>
                <a:effectLst/>
                <a:latin typeface="Helvetica" pitchFamily="2" charset="0"/>
              </a:rPr>
              <a:t>αποµακρυνθεί</a:t>
            </a:r>
            <a:r>
              <a:rPr lang="el-GR" dirty="0">
                <a:solidFill>
                  <a:srgbClr val="000000"/>
                </a:solidFill>
                <a:effectLst/>
                <a:latin typeface="Helvetica" pitchFamily="2" charset="0"/>
              </a:rPr>
              <a:t>, να απελαθεί ή να εκδοθεί προς κράτος όπου διατρέχει</a:t>
            </a:r>
          </a:p>
          <a:p>
            <a:pPr marL="0" indent="0">
              <a:buNone/>
            </a:pPr>
            <a:r>
              <a:rPr lang="el-GR" dirty="0">
                <a:solidFill>
                  <a:srgbClr val="000000"/>
                </a:solidFill>
                <a:effectLst/>
                <a:latin typeface="Helvetica" pitchFamily="2" charset="0"/>
              </a:rPr>
              <a:t>σοβαρό κίνδυνο να του επιβληθεί η ποινή του θανάτου, ή να υποβληθεί σε βασανιστήρια ή άλλη</a:t>
            </a:r>
          </a:p>
          <a:p>
            <a:pPr marL="0" indent="0">
              <a:buNone/>
            </a:pPr>
            <a:r>
              <a:rPr lang="el-GR" dirty="0">
                <a:solidFill>
                  <a:srgbClr val="000000"/>
                </a:solidFill>
                <a:effectLst/>
                <a:latin typeface="Helvetica" pitchFamily="2" charset="0"/>
              </a:rPr>
              <a:t>απάνθρωπη ή εξευτελιστική ποινή ή µ</a:t>
            </a:r>
            <a:r>
              <a:rPr lang="el-GR" dirty="0" err="1">
                <a:solidFill>
                  <a:srgbClr val="000000"/>
                </a:solidFill>
                <a:effectLst/>
                <a:latin typeface="Helvetica" pitchFamily="2" charset="0"/>
              </a:rPr>
              <a:t>εταχείριση</a:t>
            </a:r>
            <a:r>
              <a:rPr lang="el-GR" dirty="0">
                <a:solidFill>
                  <a:srgbClr val="000000"/>
                </a:solidFill>
                <a:effectLst/>
                <a:latin typeface="Helvetica" pitchFamily="2" charset="0"/>
              </a:rPr>
              <a:t>.</a:t>
            </a:r>
          </a:p>
          <a:p>
            <a:pPr marL="0" indent="0">
              <a:buNone/>
            </a:pPr>
            <a:r>
              <a:rPr lang="el-GR" sz="2200" b="1" u="sng" dirty="0">
                <a:solidFill>
                  <a:srgbClr val="000000"/>
                </a:solidFill>
                <a:effectLst/>
                <a:latin typeface="Helvetica" pitchFamily="2" charset="0"/>
              </a:rPr>
              <a:t>Επεξήγηση</a:t>
            </a:r>
            <a:r>
              <a:rPr lang="en-US" sz="2200" b="1" u="sng" dirty="0">
                <a:solidFill>
                  <a:srgbClr val="000000"/>
                </a:solidFill>
                <a:effectLst/>
                <a:latin typeface="Helvetica" pitchFamily="2" charset="0"/>
              </a:rPr>
              <a:t>:</a:t>
            </a:r>
            <a:endParaRPr lang="el-GR" sz="2200" b="1" u="sng" dirty="0">
              <a:solidFill>
                <a:srgbClr val="000000"/>
              </a:solidFill>
              <a:effectLst/>
              <a:latin typeface="Helvetica" pitchFamily="2" charset="0"/>
            </a:endParaRPr>
          </a:p>
          <a:p>
            <a:pPr marL="0" indent="0">
              <a:buNone/>
            </a:pPr>
            <a:r>
              <a:rPr lang="el-GR" dirty="0">
                <a:solidFill>
                  <a:srgbClr val="000000"/>
                </a:solidFill>
                <a:effectLst/>
                <a:latin typeface="Helvetica" pitchFamily="2" charset="0"/>
              </a:rPr>
              <a:t>Η παράγραφος 1 του άρθρου αυτού έχει την ίδια έννοια και την ίδια </a:t>
            </a:r>
            <a:r>
              <a:rPr lang="el-GR" dirty="0" err="1">
                <a:solidFill>
                  <a:srgbClr val="000000"/>
                </a:solidFill>
                <a:effectLst/>
                <a:latin typeface="Helvetica" pitchFamily="2" charset="0"/>
              </a:rPr>
              <a:t>εµβέλεια</a:t>
            </a:r>
            <a:r>
              <a:rPr lang="el-GR" dirty="0">
                <a:solidFill>
                  <a:srgbClr val="000000"/>
                </a:solidFill>
                <a:effectLst/>
                <a:latin typeface="Helvetica" pitchFamily="2" charset="0"/>
              </a:rPr>
              <a:t> µε το άρθρο 4 του</a:t>
            </a:r>
          </a:p>
          <a:p>
            <a:pPr marL="0" indent="0">
              <a:buNone/>
            </a:pPr>
            <a:r>
              <a:rPr lang="el-GR" dirty="0">
                <a:solidFill>
                  <a:srgbClr val="000000"/>
                </a:solidFill>
                <a:effectLst/>
                <a:latin typeface="Helvetica" pitchFamily="2" charset="0"/>
              </a:rPr>
              <a:t>πρόσθετου πρωτοκόλλου αριθ. 4 της ΕΣΑ∆ όσον αφορά τις συλλογικές απελάσεις. Στόχος της είναι</a:t>
            </a:r>
          </a:p>
          <a:p>
            <a:pPr marL="0" indent="0">
              <a:buNone/>
            </a:pPr>
            <a:r>
              <a:rPr lang="el-GR" dirty="0">
                <a:solidFill>
                  <a:srgbClr val="000000"/>
                </a:solidFill>
                <a:effectLst/>
                <a:latin typeface="Helvetica" pitchFamily="2" charset="0"/>
              </a:rPr>
              <a:t>να εξασφαλισθεί ότι κάθε απόφαση θα βασίζεται σε ειδική εξέταση και ότι δεν θα είναι δυνατόν να</a:t>
            </a:r>
          </a:p>
          <a:p>
            <a:pPr marL="0" indent="0">
              <a:buNone/>
            </a:pPr>
            <a:r>
              <a:rPr lang="el-GR" dirty="0">
                <a:solidFill>
                  <a:srgbClr val="000000"/>
                </a:solidFill>
                <a:effectLst/>
                <a:latin typeface="Helvetica" pitchFamily="2" charset="0"/>
              </a:rPr>
              <a:t>αποφασίζεται µε ενιαίο µ</a:t>
            </a:r>
            <a:r>
              <a:rPr lang="el-GR" dirty="0" err="1">
                <a:solidFill>
                  <a:srgbClr val="000000"/>
                </a:solidFill>
                <a:effectLst/>
                <a:latin typeface="Helvetica" pitchFamily="2" charset="0"/>
              </a:rPr>
              <a:t>έτρο</a:t>
            </a:r>
            <a:r>
              <a:rPr lang="el-GR" dirty="0">
                <a:solidFill>
                  <a:srgbClr val="000000"/>
                </a:solidFill>
                <a:effectLst/>
                <a:latin typeface="Helvetica" pitchFamily="2" charset="0"/>
              </a:rPr>
              <a:t> η απέλαση όλων των προσώπων που έχουν την ιθαγένεια</a:t>
            </a:r>
          </a:p>
          <a:p>
            <a:pPr marL="0" indent="0">
              <a:buNone/>
            </a:pPr>
            <a:r>
              <a:rPr lang="el-GR" dirty="0" err="1">
                <a:solidFill>
                  <a:srgbClr val="000000"/>
                </a:solidFill>
                <a:effectLst/>
                <a:latin typeface="Helvetica" pitchFamily="2" charset="0"/>
              </a:rPr>
              <a:t>συγκεκριµένου</a:t>
            </a:r>
            <a:r>
              <a:rPr lang="el-GR" dirty="0">
                <a:solidFill>
                  <a:srgbClr val="000000"/>
                </a:solidFill>
                <a:effectLst/>
                <a:latin typeface="Helvetica" pitchFamily="2" charset="0"/>
              </a:rPr>
              <a:t> κράτους (βλέπε επίσης το άρθρο 13 του </a:t>
            </a:r>
            <a:r>
              <a:rPr lang="el-GR" dirty="0" err="1">
                <a:solidFill>
                  <a:srgbClr val="000000"/>
                </a:solidFill>
                <a:effectLst/>
                <a:latin typeface="Helvetica" pitchFamily="2" charset="0"/>
              </a:rPr>
              <a:t>Συµφώνου</a:t>
            </a:r>
            <a:r>
              <a:rPr lang="el-GR" dirty="0">
                <a:solidFill>
                  <a:srgbClr val="000000"/>
                </a:solidFill>
                <a:effectLst/>
                <a:latin typeface="Helvetica" pitchFamily="2" charset="0"/>
              </a:rPr>
              <a:t> για τα </a:t>
            </a:r>
            <a:r>
              <a:rPr lang="el-GR" dirty="0" err="1">
                <a:solidFill>
                  <a:srgbClr val="000000"/>
                </a:solidFill>
                <a:effectLst/>
                <a:latin typeface="Helvetica" pitchFamily="2" charset="0"/>
              </a:rPr>
              <a:t>ατοµικά</a:t>
            </a:r>
            <a:r>
              <a:rPr lang="el-GR" dirty="0">
                <a:solidFill>
                  <a:srgbClr val="000000"/>
                </a:solidFill>
                <a:effectLst/>
                <a:latin typeface="Helvetica" pitchFamily="2" charset="0"/>
              </a:rPr>
              <a:t> και πολιτικά</a:t>
            </a:r>
          </a:p>
          <a:p>
            <a:pPr marL="0" indent="0">
              <a:buNone/>
            </a:pPr>
            <a:r>
              <a:rPr lang="el-GR" dirty="0" err="1">
                <a:solidFill>
                  <a:srgbClr val="000000"/>
                </a:solidFill>
                <a:effectLst/>
                <a:latin typeface="Helvetica" pitchFamily="2" charset="0"/>
              </a:rPr>
              <a:t>δικαιώµατα</a:t>
            </a:r>
            <a:r>
              <a:rPr lang="el-GR" dirty="0">
                <a:solidFill>
                  <a:srgbClr val="000000"/>
                </a:solidFill>
                <a:effectLst/>
                <a:latin typeface="Helvetica" pitchFamily="2" charset="0"/>
              </a:rPr>
              <a:t>).</a:t>
            </a:r>
          </a:p>
          <a:p>
            <a:pPr marL="0" indent="0">
              <a:buNone/>
            </a:pPr>
            <a:r>
              <a:rPr lang="el-GR" dirty="0">
                <a:solidFill>
                  <a:srgbClr val="000000"/>
                </a:solidFill>
                <a:effectLst/>
                <a:latin typeface="Helvetica" pitchFamily="2" charset="0"/>
              </a:rPr>
              <a:t>Η παράγραφος 2 </a:t>
            </a:r>
            <a:r>
              <a:rPr lang="el-GR" dirty="0" err="1">
                <a:solidFill>
                  <a:srgbClr val="000000"/>
                </a:solidFill>
                <a:effectLst/>
                <a:latin typeface="Helvetica" pitchFamily="2" charset="0"/>
              </a:rPr>
              <a:t>ενσωµατώνει</a:t>
            </a:r>
            <a:r>
              <a:rPr lang="el-GR" dirty="0">
                <a:solidFill>
                  <a:srgbClr val="000000"/>
                </a:solidFill>
                <a:effectLst/>
                <a:latin typeface="Helvetica" pitchFamily="2" charset="0"/>
              </a:rPr>
              <a:t> τη </a:t>
            </a:r>
            <a:r>
              <a:rPr lang="el-GR" dirty="0" err="1">
                <a:solidFill>
                  <a:srgbClr val="000000"/>
                </a:solidFill>
                <a:effectLst/>
                <a:latin typeface="Helvetica" pitchFamily="2" charset="0"/>
              </a:rPr>
              <a:t>νοµολογία</a:t>
            </a:r>
            <a:r>
              <a:rPr lang="el-GR" dirty="0">
                <a:solidFill>
                  <a:srgbClr val="000000"/>
                </a:solidFill>
                <a:effectLst/>
                <a:latin typeface="Helvetica" pitchFamily="2" charset="0"/>
              </a:rPr>
              <a:t> του Ευρωπαϊκού ∆</a:t>
            </a:r>
            <a:r>
              <a:rPr lang="el-GR" dirty="0" err="1">
                <a:solidFill>
                  <a:srgbClr val="000000"/>
                </a:solidFill>
                <a:effectLst/>
                <a:latin typeface="Helvetica" pitchFamily="2" charset="0"/>
              </a:rPr>
              <a:t>ικαστηρίου</a:t>
            </a:r>
            <a:r>
              <a:rPr lang="el-GR" dirty="0">
                <a:solidFill>
                  <a:srgbClr val="000000"/>
                </a:solidFill>
                <a:effectLst/>
                <a:latin typeface="Helvetica" pitchFamily="2" charset="0"/>
              </a:rPr>
              <a:t> των ∆</a:t>
            </a:r>
            <a:r>
              <a:rPr lang="el-GR" dirty="0" err="1">
                <a:solidFill>
                  <a:srgbClr val="000000"/>
                </a:solidFill>
                <a:effectLst/>
                <a:latin typeface="Helvetica" pitchFamily="2" charset="0"/>
              </a:rPr>
              <a:t>ικαιωµάτων</a:t>
            </a:r>
            <a:r>
              <a:rPr lang="el-GR" dirty="0">
                <a:solidFill>
                  <a:srgbClr val="000000"/>
                </a:solidFill>
                <a:effectLst/>
                <a:latin typeface="Helvetica" pitchFamily="2" charset="0"/>
              </a:rPr>
              <a:t> του</a:t>
            </a:r>
          </a:p>
          <a:p>
            <a:pPr marL="0" indent="0">
              <a:buNone/>
            </a:pPr>
            <a:r>
              <a:rPr lang="el-GR" dirty="0">
                <a:solidFill>
                  <a:srgbClr val="000000"/>
                </a:solidFill>
                <a:effectLst/>
                <a:latin typeface="Helvetica" pitchFamily="2" charset="0"/>
              </a:rPr>
              <a:t>Ανθρώπου όσον αφορά το άρθρο 3 της ΕΣΑ∆ (βλ. </a:t>
            </a:r>
            <a:r>
              <a:rPr lang="en" dirty="0">
                <a:solidFill>
                  <a:srgbClr val="000000"/>
                </a:solidFill>
                <a:effectLst/>
                <a:latin typeface="Helvetica" pitchFamily="2" charset="0"/>
              </a:rPr>
              <a:t>Ahmed </a:t>
            </a:r>
            <a:r>
              <a:rPr lang="el-GR" dirty="0">
                <a:solidFill>
                  <a:srgbClr val="000000"/>
                </a:solidFill>
                <a:effectLst/>
                <a:latin typeface="Helvetica" pitchFamily="2" charset="0"/>
              </a:rPr>
              <a:t>κατά Αυστρίας, απόφαση της 17ης</a:t>
            </a:r>
          </a:p>
          <a:p>
            <a:pPr marL="0" indent="0">
              <a:buNone/>
            </a:pPr>
            <a:r>
              <a:rPr lang="el-GR" dirty="0">
                <a:solidFill>
                  <a:srgbClr val="000000"/>
                </a:solidFill>
                <a:effectLst/>
                <a:latin typeface="Helvetica" pitchFamily="2" charset="0"/>
              </a:rPr>
              <a:t>∆</a:t>
            </a:r>
            <a:r>
              <a:rPr lang="el-GR" dirty="0" err="1">
                <a:solidFill>
                  <a:srgbClr val="000000"/>
                </a:solidFill>
                <a:effectLst/>
                <a:latin typeface="Helvetica" pitchFamily="2" charset="0"/>
              </a:rPr>
              <a:t>εκεµβρίου</a:t>
            </a:r>
            <a:r>
              <a:rPr lang="el-GR" dirty="0">
                <a:solidFill>
                  <a:srgbClr val="000000"/>
                </a:solidFill>
                <a:effectLst/>
                <a:latin typeface="Helvetica" pitchFamily="2" charset="0"/>
              </a:rPr>
              <a:t> 1996, Συλλ. 1996, </a:t>
            </a:r>
            <a:r>
              <a:rPr lang="en" dirty="0">
                <a:solidFill>
                  <a:srgbClr val="000000"/>
                </a:solidFill>
                <a:effectLst/>
                <a:latin typeface="Helvetica" pitchFamily="2" charset="0"/>
              </a:rPr>
              <a:t>V</a:t>
            </a:r>
            <a:r>
              <a:rPr lang="el-GR" dirty="0">
                <a:solidFill>
                  <a:srgbClr val="000000"/>
                </a:solidFill>
                <a:effectLst/>
                <a:latin typeface="Helvetica" pitchFamily="2" charset="0"/>
              </a:rPr>
              <a:t>Ι-2206 και </a:t>
            </a:r>
            <a:r>
              <a:rPr lang="en" dirty="0">
                <a:solidFill>
                  <a:srgbClr val="000000"/>
                </a:solidFill>
                <a:effectLst/>
                <a:latin typeface="Helvetica" pitchFamily="2" charset="0"/>
              </a:rPr>
              <a:t>Soering, </a:t>
            </a:r>
            <a:r>
              <a:rPr lang="el-GR" dirty="0">
                <a:solidFill>
                  <a:srgbClr val="000000"/>
                </a:solidFill>
                <a:effectLst/>
                <a:latin typeface="Helvetica" pitchFamily="2" charset="0"/>
              </a:rPr>
              <a:t>απόφαση της 7ης Ιουλίου 1989).</a:t>
            </a:r>
          </a:p>
          <a:p>
            <a:endParaRPr lang="el-GR" dirty="0"/>
          </a:p>
        </p:txBody>
      </p:sp>
    </p:spTree>
    <p:extLst>
      <p:ext uri="{BB962C8B-B14F-4D97-AF65-F5344CB8AC3E}">
        <p14:creationId xmlns:p14="http://schemas.microsoft.com/office/powerpoint/2010/main" val="221007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7058B1-4AF4-EE9B-AFDC-FF101F9DD42A}"/>
              </a:ext>
            </a:extLst>
          </p:cNvPr>
          <p:cNvSpPr>
            <a:spLocks noGrp="1"/>
          </p:cNvSpPr>
          <p:nvPr>
            <p:ph type="title"/>
          </p:nvPr>
        </p:nvSpPr>
        <p:spPr/>
        <p:txBody>
          <a:bodyPr>
            <a:normAutofit fontScale="90000"/>
          </a:bodyPr>
          <a:lstStyle/>
          <a:p>
            <a:r>
              <a:rPr lang="el-GR" dirty="0"/>
              <a:t>Σύγκλιση συστημάτων κοινωνικής ασφάλισης </a:t>
            </a:r>
          </a:p>
        </p:txBody>
      </p:sp>
      <p:sp>
        <p:nvSpPr>
          <p:cNvPr id="3" name="Θέση περιεχομένου 2">
            <a:extLst>
              <a:ext uri="{FF2B5EF4-FFF2-40B4-BE49-F238E27FC236}">
                <a16:creationId xmlns:a16="http://schemas.microsoft.com/office/drawing/2014/main" id="{3A086274-F0E7-CB72-AB37-F106C584C7F5}"/>
              </a:ext>
            </a:extLst>
          </p:cNvPr>
          <p:cNvSpPr>
            <a:spLocks noGrp="1"/>
          </p:cNvSpPr>
          <p:nvPr>
            <p:ph idx="1"/>
          </p:nvPr>
        </p:nvSpPr>
        <p:spPr/>
        <p:txBody>
          <a:bodyPr/>
          <a:lstStyle/>
          <a:p>
            <a:r>
              <a:rPr lang="el-GR" dirty="0"/>
              <a:t>Το κοινωνικό υπόβαθρό της Ευρωπαϊκής Ένωσης που αναφέρεται και στα κείμενα της διαμορφώθηκε αρχικά με γνώμονα την ενιαία αγορά και των δικαιωμάτων των πολίτων της καθώς και την κάλυψη στον τομέα υγεία σε κάθε μέρος εργασίας. </a:t>
            </a:r>
          </a:p>
        </p:txBody>
      </p:sp>
    </p:spTree>
    <p:extLst>
      <p:ext uri="{BB962C8B-B14F-4D97-AF65-F5344CB8AC3E}">
        <p14:creationId xmlns:p14="http://schemas.microsoft.com/office/powerpoint/2010/main" val="1978594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7DFB8C-DD62-3FF5-BBA0-FC72849B6EDE}"/>
              </a:ext>
            </a:extLst>
          </p:cNvPr>
          <p:cNvSpPr>
            <a:spLocks noGrp="1"/>
          </p:cNvSpPr>
          <p:nvPr>
            <p:ph type="title"/>
          </p:nvPr>
        </p:nvSpPr>
        <p:spPr/>
        <p:txBody>
          <a:bodyPr/>
          <a:lstStyle/>
          <a:p>
            <a:r>
              <a:rPr lang="el-GR" dirty="0"/>
              <a:t>Εναρμόνιση συστημάτων</a:t>
            </a:r>
          </a:p>
        </p:txBody>
      </p:sp>
      <p:sp>
        <p:nvSpPr>
          <p:cNvPr id="3" name="Θέση περιεχομένου 2">
            <a:extLst>
              <a:ext uri="{FF2B5EF4-FFF2-40B4-BE49-F238E27FC236}">
                <a16:creationId xmlns:a16="http://schemas.microsoft.com/office/drawing/2014/main" id="{4EB19E1A-5AFC-C02E-4114-438B3150AC43}"/>
              </a:ext>
            </a:extLst>
          </p:cNvPr>
          <p:cNvSpPr>
            <a:spLocks noGrp="1"/>
          </p:cNvSpPr>
          <p:nvPr>
            <p:ph idx="1"/>
          </p:nvPr>
        </p:nvSpPr>
        <p:spPr/>
        <p:txBody>
          <a:bodyPr/>
          <a:lstStyle/>
          <a:p>
            <a:r>
              <a:rPr lang="el-GR" dirty="0"/>
              <a:t>Η εναρμόνιση των συστημάτων κοινωνικής ασφάλισής των κρατών μελών της Ευρώπης είναι πολύ σύνθετο εγχείρημα και έχει σίγουρα αντίκτυπο και στην πολιτική αλλά και στην οικονομική διάσταση του κάθε κράτους.</a:t>
            </a:r>
          </a:p>
        </p:txBody>
      </p:sp>
    </p:spTree>
    <p:extLst>
      <p:ext uri="{BB962C8B-B14F-4D97-AF65-F5344CB8AC3E}">
        <p14:creationId xmlns:p14="http://schemas.microsoft.com/office/powerpoint/2010/main" val="732688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C5391-0C9F-921D-C126-F302D7069E9C}"/>
              </a:ext>
            </a:extLst>
          </p:cNvPr>
          <p:cNvSpPr>
            <a:spLocks noGrp="1"/>
          </p:cNvSpPr>
          <p:nvPr>
            <p:ph type="title"/>
          </p:nvPr>
        </p:nvSpPr>
        <p:spPr/>
        <p:txBody>
          <a:bodyPr>
            <a:noAutofit/>
          </a:bodyPr>
          <a:lstStyle/>
          <a:p>
            <a:pPr>
              <a:spcBef>
                <a:spcPts val="4050"/>
              </a:spcBef>
              <a:spcAft>
                <a:spcPts val="1950"/>
              </a:spcAft>
            </a:pPr>
            <a:r>
              <a:rPr lang="el-GR" sz="3200" b="1" i="0" u="none" strike="noStrike" dirty="0">
                <a:solidFill>
                  <a:srgbClr val="444444"/>
                </a:solidFill>
                <a:effectLst/>
                <a:latin typeface="Arial" panose="020B0604020202020204" pitchFamily="34" charset="0"/>
              </a:rPr>
              <a:t>Συντονισμός των συστημάτων κοινωνικής ασφάλισης</a:t>
            </a:r>
            <a:br>
              <a:rPr lang="el-GR" sz="3200" b="1" i="0" u="none" strike="noStrike" dirty="0">
                <a:solidFill>
                  <a:srgbClr val="444444"/>
                </a:solidFill>
                <a:effectLst/>
                <a:latin typeface="Arial" panose="020B0604020202020204" pitchFamily="34" charset="0"/>
              </a:rPr>
            </a:br>
            <a:br>
              <a:rPr lang="el-GR" sz="3200" dirty="0"/>
            </a:br>
            <a:endParaRPr lang="el-GR" sz="3200" dirty="0"/>
          </a:p>
        </p:txBody>
      </p:sp>
      <p:sp>
        <p:nvSpPr>
          <p:cNvPr id="3" name="Θέση περιεχομένου 2">
            <a:extLst>
              <a:ext uri="{FF2B5EF4-FFF2-40B4-BE49-F238E27FC236}">
                <a16:creationId xmlns:a16="http://schemas.microsoft.com/office/drawing/2014/main" id="{2844E520-D4BC-BB65-9F45-D120CA2CFFBA}"/>
              </a:ext>
            </a:extLst>
          </p:cNvPr>
          <p:cNvSpPr>
            <a:spLocks noGrp="1"/>
          </p:cNvSpPr>
          <p:nvPr>
            <p:ph idx="1"/>
          </p:nvPr>
        </p:nvSpPr>
        <p:spPr/>
        <p:txBody>
          <a:bodyPr>
            <a:normAutofit fontScale="92500" lnSpcReduction="20000"/>
          </a:bodyPr>
          <a:lstStyle/>
          <a:p>
            <a:pPr marL="0" indent="0" algn="ctr">
              <a:spcBef>
                <a:spcPts val="1950"/>
              </a:spcBef>
              <a:spcAft>
                <a:spcPts val="975"/>
              </a:spcAft>
              <a:buNone/>
            </a:pPr>
            <a:r>
              <a:rPr lang="el-GR" b="1" i="0" u="none" strike="noStrike" dirty="0">
                <a:solidFill>
                  <a:srgbClr val="444444"/>
                </a:solidFill>
                <a:effectLst/>
                <a:latin typeface="Arial" panose="020B0604020202020204" pitchFamily="34" charset="0"/>
              </a:rPr>
              <a:t>ΠΟΙΟΣ ΕΙΝΑΙ Ο ΣΚΟΠΟΣ ΤΟΥ ΚΑΝΟΝΙΣΜΟΥ;</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Ο κανονισμός θεσπίζει κοινούς κανόνες για την προστασία των δικαιωμάτων κοινωνικής ασφάλισης κατά τις μετακινήσεις εντός της </a:t>
            </a:r>
            <a:r>
              <a:rPr lang="el-GR" b="0" i="0" u="none" strike="noStrike" dirty="0">
                <a:solidFill>
                  <a:srgbClr val="800080"/>
                </a:solidFill>
                <a:effectLst/>
                <a:latin typeface="Arial" panose="020B0604020202020204" pitchFamily="34" charset="0"/>
                <a:hlinkClick r:id="rId2"/>
              </a:rPr>
              <a:t>Ευρωπαϊκής Ένωσης</a:t>
            </a:r>
            <a:r>
              <a:rPr lang="el-GR" b="0" i="0" u="none" strike="noStrike" dirty="0">
                <a:solidFill>
                  <a:srgbClr val="333333"/>
                </a:solidFill>
                <a:effectLst/>
                <a:latin typeface="Arial" panose="020B0604020202020204" pitchFamily="34" charset="0"/>
              </a:rPr>
              <a:t> (ΕΕ), καθώς και εντός της Ισλανδίας, του Λιχτενστάιν, της Νορβηγίας και της Ελβετίας.</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Αναγνωρίζει ότι τα </a:t>
            </a:r>
            <a:r>
              <a:rPr lang="el-GR" b="0" i="0" u="none" strike="noStrike" dirty="0">
                <a:solidFill>
                  <a:srgbClr val="800080"/>
                </a:solidFill>
                <a:effectLst/>
                <a:latin typeface="Arial" panose="020B0604020202020204" pitchFamily="34" charset="0"/>
                <a:hlinkClick r:id="rId3"/>
              </a:rPr>
              <a:t>κράτη μέλη</a:t>
            </a:r>
            <a:r>
              <a:rPr lang="el-GR" b="0" i="0" u="none" strike="noStrike" dirty="0">
                <a:solidFill>
                  <a:srgbClr val="333333"/>
                </a:solidFill>
                <a:effectLst/>
                <a:latin typeface="Arial" panose="020B0604020202020204" pitchFamily="34" charset="0"/>
              </a:rPr>
              <a:t> της ΕΕ αποφασίζουν για θέματα όπως οι δικαιούχοι των συστημάτων κοινωνικής ασφάλισης, τα επίπεδα των παροχών και οι προϋποθέσεις </a:t>
            </a:r>
            <a:r>
              <a:rPr lang="el-GR" b="0" i="0" u="none" strike="noStrike" dirty="0" err="1">
                <a:solidFill>
                  <a:srgbClr val="333333"/>
                </a:solidFill>
                <a:effectLst/>
                <a:latin typeface="Arial" panose="020B0604020202020204" pitchFamily="34" charset="0"/>
              </a:rPr>
              <a:t>επιλεξιμότητας</a:t>
            </a:r>
            <a:r>
              <a:rPr lang="el-GR" b="0" i="0" u="none" strike="noStrike" dirty="0">
                <a:solidFill>
                  <a:srgbClr val="333333"/>
                </a:solidFill>
                <a:effectLst/>
                <a:latin typeface="Arial" panose="020B0604020202020204" pitchFamily="34" charset="0"/>
              </a:rPr>
              <a:t>.</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Ο παρών κανονισμός για τον συντονισμό των συστημάτων κοινωνικής ασφάλισης δεν αντικαθιστά τα εθνικά συστήματα με ένα ενιαίο ευρωπαϊκό σύστημα.</a:t>
            </a:r>
          </a:p>
          <a:p>
            <a:pPr marL="0" indent="0">
              <a:buNone/>
            </a:pPr>
            <a:br>
              <a:rPr lang="el-GR" dirty="0"/>
            </a:br>
            <a:endParaRPr lang="el-GR" dirty="0"/>
          </a:p>
        </p:txBody>
      </p:sp>
    </p:spTree>
    <p:extLst>
      <p:ext uri="{BB962C8B-B14F-4D97-AF65-F5344CB8AC3E}">
        <p14:creationId xmlns:p14="http://schemas.microsoft.com/office/powerpoint/2010/main" val="2776476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C4DFB6-460E-E015-33A7-2B0342FAFF04}"/>
              </a:ext>
            </a:extLst>
          </p:cNvPr>
          <p:cNvSpPr>
            <a:spLocks noGrp="1"/>
          </p:cNvSpPr>
          <p:nvPr>
            <p:ph type="title"/>
          </p:nvPr>
        </p:nvSpPr>
        <p:spPr/>
        <p:txBody>
          <a:bodyPr/>
          <a:lstStyle/>
          <a:p>
            <a:r>
              <a:rPr lang="el-GR" b="1" i="0" u="none" strike="noStrike" dirty="0">
                <a:solidFill>
                  <a:srgbClr val="444444"/>
                </a:solidFill>
                <a:effectLst/>
                <a:latin typeface="Arial" panose="020B0604020202020204" pitchFamily="34" charset="0"/>
              </a:rPr>
              <a:t>ΒΑΣΙΚΑ ΣΗΜΕΙΑ</a:t>
            </a:r>
            <a:br>
              <a:rPr lang="el-GR" b="1" i="0" u="none" strike="noStrike" dirty="0">
                <a:solidFill>
                  <a:srgbClr val="444444"/>
                </a:solidFill>
                <a:effectLst/>
                <a:latin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8D648614-52AC-5117-4DCB-5FBEBA0952C3}"/>
              </a:ext>
            </a:extLst>
          </p:cNvPr>
          <p:cNvSpPr>
            <a:spLocks noGrp="1"/>
          </p:cNvSpPr>
          <p:nvPr>
            <p:ph idx="1"/>
          </p:nvPr>
        </p:nvSpPr>
        <p:spPr/>
        <p:txBody>
          <a:bodyPr>
            <a:normAutofit fontScale="77500" lnSpcReduction="20000"/>
          </a:bodyPr>
          <a:lstStyle/>
          <a:p>
            <a:pPr marL="0" indent="0" algn="ctr">
              <a:spcBef>
                <a:spcPts val="975"/>
              </a:spcBef>
              <a:buNone/>
            </a:pPr>
            <a:r>
              <a:rPr lang="el-GR" b="1" i="0" u="none" strike="noStrike" dirty="0">
                <a:solidFill>
                  <a:srgbClr val="333333"/>
                </a:solidFill>
                <a:effectLst/>
                <a:latin typeface="Arial" panose="020B0604020202020204" pitchFamily="34" charset="0"/>
              </a:rPr>
              <a:t>Πεδίο εφαρμογής</a:t>
            </a:r>
            <a:endParaRPr lang="el-GR" b="0" i="0" u="none" strike="noStrike" dirty="0">
              <a:solidFill>
                <a:srgbClr val="333333"/>
              </a:solidFill>
              <a:effectLst/>
              <a:latin typeface="Arial" panose="020B0604020202020204" pitchFamily="34" charset="0"/>
            </a:endParaRPr>
          </a:p>
          <a:p>
            <a:pPr marL="0" indent="0" algn="l">
              <a:spcAft>
                <a:spcPts val="750"/>
              </a:spcAft>
              <a:buNone/>
            </a:pPr>
            <a:r>
              <a:rPr lang="el-GR" b="0" i="0" u="none" strike="noStrike" dirty="0">
                <a:solidFill>
                  <a:srgbClr val="333333"/>
                </a:solidFill>
                <a:effectLst/>
                <a:latin typeface="Arial" panose="020B0604020202020204" pitchFamily="34" charset="0"/>
              </a:rPr>
              <a:t>Ο κανονισμός καλύπτει όλους τους </a:t>
            </a:r>
            <a:r>
              <a:rPr lang="el-GR" b="1" i="0" u="none" strike="noStrike" dirty="0">
                <a:solidFill>
                  <a:srgbClr val="333333"/>
                </a:solidFill>
                <a:effectLst/>
                <a:latin typeface="Arial" panose="020B0604020202020204" pitchFamily="34" charset="0"/>
              </a:rPr>
              <a:t>παραδοσιακούς κλάδους κοινωνικής ασφάλισης</a:t>
            </a:r>
            <a:r>
              <a:rPr lang="el-GR" b="0" i="0" u="none" strike="noStrike" dirty="0">
                <a:solidFill>
                  <a:srgbClr val="333333"/>
                </a:solidFill>
                <a:effectLst/>
                <a:latin typeface="Arial" panose="020B0604020202020204" pitchFamily="34" charset="0"/>
              </a:rPr>
              <a:t>, δηλαδή:</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ασθένεια,</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μητρότητα και πατρότητα,</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παροχές γήρατος,</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παροχές </a:t>
            </a:r>
            <a:r>
              <a:rPr lang="el-GR" b="0" i="0" u="none" strike="noStrike" dirty="0" err="1">
                <a:solidFill>
                  <a:srgbClr val="333333"/>
                </a:solidFill>
                <a:effectLst/>
                <a:latin typeface="Arial" panose="020B0604020202020204" pitchFamily="34" charset="0"/>
              </a:rPr>
              <a:t>προσύνταξης</a:t>
            </a:r>
            <a:r>
              <a:rPr lang="el-GR" b="0" i="0" u="none" strike="noStrike" dirty="0">
                <a:solidFill>
                  <a:srgbClr val="333333"/>
                </a:solidFill>
                <a:effectLst/>
                <a:latin typeface="Arial" panose="020B0604020202020204" pitchFamily="34" charset="0"/>
              </a:rPr>
              <a:t> και αναπηρίας,</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παροχές επιζώντων και επιδόματα θανάτου,</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ανεργία,</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οικογενειακές παροχές,</a:t>
            </a:r>
          </a:p>
          <a:p>
            <a:pPr marL="742950" lvl="1" indent="-285750"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εργατικά ατυχήματα και επαγγελματική ασθένεια.</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Η καταβολή των παροχών για τους δικαιούχους, η κάλυψη της υγειονομικής τους περίθαλψης, καθώς και η λήψη οικογενειακών παροχών εξασφαλίζονται ακόμη και αν μετακινηθούν σε άλλο κράτος μέλος.</a:t>
            </a:r>
          </a:p>
          <a:p>
            <a:pPr marL="0" indent="0">
              <a:buNone/>
            </a:pPr>
            <a:br>
              <a:rPr lang="el-GR" dirty="0"/>
            </a:br>
            <a:endParaRPr lang="el-GR" dirty="0"/>
          </a:p>
        </p:txBody>
      </p:sp>
    </p:spTree>
    <p:extLst>
      <p:ext uri="{BB962C8B-B14F-4D97-AF65-F5344CB8AC3E}">
        <p14:creationId xmlns:p14="http://schemas.microsoft.com/office/powerpoint/2010/main" val="824289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470B60-F971-0AC1-F311-B85D83B77405}"/>
              </a:ext>
            </a:extLst>
          </p:cNvPr>
          <p:cNvSpPr>
            <a:spLocks noGrp="1"/>
          </p:cNvSpPr>
          <p:nvPr>
            <p:ph type="title"/>
          </p:nvPr>
        </p:nvSpPr>
        <p:spPr/>
        <p:txBody>
          <a:bodyPr/>
          <a:lstStyle/>
          <a:p>
            <a:r>
              <a:rPr lang="el-GR" b="1" i="0" u="none" strike="noStrike" dirty="0">
                <a:solidFill>
                  <a:srgbClr val="333333"/>
                </a:solidFill>
                <a:effectLst/>
                <a:latin typeface="Arial" panose="020B0604020202020204" pitchFamily="34" charset="0"/>
              </a:rPr>
              <a:t>Δικαιούχοι</a:t>
            </a:r>
            <a:endParaRPr lang="el-GR" dirty="0"/>
          </a:p>
        </p:txBody>
      </p:sp>
      <p:sp>
        <p:nvSpPr>
          <p:cNvPr id="3" name="Θέση περιεχομένου 2">
            <a:extLst>
              <a:ext uri="{FF2B5EF4-FFF2-40B4-BE49-F238E27FC236}">
                <a16:creationId xmlns:a16="http://schemas.microsoft.com/office/drawing/2014/main" id="{FE80BFD2-0A38-567D-5224-92CF50DCDB79}"/>
              </a:ext>
            </a:extLst>
          </p:cNvPr>
          <p:cNvSpPr>
            <a:spLocks noGrp="1"/>
          </p:cNvSpPr>
          <p:nvPr>
            <p:ph idx="1"/>
          </p:nvPr>
        </p:nvSpPr>
        <p:spPr/>
        <p:txBody>
          <a:bodyPr/>
          <a:lstStyle/>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Όλοι οι </a:t>
            </a:r>
            <a:r>
              <a:rPr lang="el-GR" b="1" i="0" u="none" strike="noStrike" dirty="0">
                <a:solidFill>
                  <a:srgbClr val="333333"/>
                </a:solidFill>
                <a:effectLst/>
                <a:latin typeface="Arial" panose="020B0604020202020204" pitchFamily="34" charset="0"/>
              </a:rPr>
              <a:t>υπήκοοι της ΕΕ</a:t>
            </a:r>
            <a:r>
              <a:rPr lang="el-GR" b="0" i="0" u="none" strike="noStrike" dirty="0">
                <a:solidFill>
                  <a:srgbClr val="333333"/>
                </a:solidFill>
                <a:effectLst/>
                <a:latin typeface="Arial" panose="020B0604020202020204" pitchFamily="34" charset="0"/>
              </a:rPr>
              <a:t> (και οι οικογένειές τους) που καλύπτονται από τη νομοθεσία κοινωνικής ασφάλισης ενός κράτους μέλους μπορούν να επωφελούνται από τους εν λόγω κανόνες συντονισμού. Ισχύουν για μισθωτούς και μη-μισθωτούς, δημόσιους υπαλλήλους, σπουδαστές και συνταξιούχους, αλλά και για ανέργους, άτομα που δεν έχουν ξεκινήσει ή έχουν σταματήσει να εργάζονται.</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Οι κανόνες ισχύουν επίσης για </a:t>
            </a:r>
            <a:r>
              <a:rPr lang="el-GR" b="1" i="0" u="none" strike="noStrike" dirty="0">
                <a:solidFill>
                  <a:srgbClr val="333333"/>
                </a:solidFill>
                <a:effectLst/>
                <a:latin typeface="Arial" panose="020B0604020202020204" pitchFamily="34" charset="0"/>
              </a:rPr>
              <a:t>υπηκόους τρίτων χωρών</a:t>
            </a:r>
            <a:r>
              <a:rPr lang="el-GR" b="0" i="0" u="none" strike="noStrike" dirty="0">
                <a:solidFill>
                  <a:srgbClr val="333333"/>
                </a:solidFill>
                <a:effectLst/>
                <a:latin typeface="Arial" panose="020B0604020202020204" pitchFamily="34" charset="0"/>
              </a:rPr>
              <a:t> και τα μέλη των οικογενειών τους που διαμένουν νόμιμα στην ΕΕ.</a:t>
            </a:r>
          </a:p>
          <a:p>
            <a:endParaRPr lang="el-GR" dirty="0"/>
          </a:p>
        </p:txBody>
      </p:sp>
    </p:spTree>
    <p:extLst>
      <p:ext uri="{BB962C8B-B14F-4D97-AF65-F5344CB8AC3E}">
        <p14:creationId xmlns:p14="http://schemas.microsoft.com/office/powerpoint/2010/main" val="4095743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AA0DD3-827B-8BB7-037D-BD4C7216C7D7}"/>
              </a:ext>
            </a:extLst>
          </p:cNvPr>
          <p:cNvSpPr>
            <a:spLocks noGrp="1"/>
          </p:cNvSpPr>
          <p:nvPr>
            <p:ph type="title"/>
          </p:nvPr>
        </p:nvSpPr>
        <p:spPr/>
        <p:txBody>
          <a:bodyPr/>
          <a:lstStyle/>
          <a:p>
            <a:r>
              <a:rPr lang="el-GR" b="1" i="0" u="none" strike="noStrike" dirty="0">
                <a:solidFill>
                  <a:srgbClr val="333333"/>
                </a:solidFill>
                <a:effectLst/>
                <a:latin typeface="Arial" panose="020B0604020202020204" pitchFamily="34" charset="0"/>
              </a:rPr>
              <a:t>Βασικές αρχές</a:t>
            </a:r>
            <a:endParaRPr lang="el-GR" dirty="0"/>
          </a:p>
        </p:txBody>
      </p:sp>
      <p:sp>
        <p:nvSpPr>
          <p:cNvPr id="3" name="Θέση περιεχομένου 2">
            <a:extLst>
              <a:ext uri="{FF2B5EF4-FFF2-40B4-BE49-F238E27FC236}">
                <a16:creationId xmlns:a16="http://schemas.microsoft.com/office/drawing/2014/main" id="{DDD81810-DA17-675B-6F57-D8AF161C3BD8}"/>
              </a:ext>
            </a:extLst>
          </p:cNvPr>
          <p:cNvSpPr>
            <a:spLocks noGrp="1"/>
          </p:cNvSpPr>
          <p:nvPr>
            <p:ph idx="1"/>
          </p:nvPr>
        </p:nvSpPr>
        <p:spPr/>
        <p:txBody>
          <a:bodyPr>
            <a:normAutofit fontScale="85000" lnSpcReduction="10000"/>
          </a:bodyPr>
          <a:lstStyle/>
          <a:p>
            <a:pPr marL="0" indent="0" algn="just">
              <a:spcBef>
                <a:spcPts val="975"/>
              </a:spcBef>
              <a:buNone/>
            </a:pPr>
            <a:r>
              <a:rPr lang="el-GR" sz="1900" b="1" i="0" u="none" strike="noStrike" dirty="0">
                <a:solidFill>
                  <a:srgbClr val="333333"/>
                </a:solidFill>
                <a:effectLst/>
                <a:latin typeface="Arial" panose="020B0604020202020204" pitchFamily="34" charset="0"/>
              </a:rPr>
              <a:t>Οι δικαιούχοι:</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καλύπτονται από τη νομοθεσία μιας χώρας και καταβάλλουν τα ασφάλιστρα στη χώρα αυτή. Οι οργανισμοί διαχείρισης της κοινωνικής ασφάλισης αποφασίζουν σχετικά με τη δικαιοδοσία στην οποία ανήκουν (</a:t>
            </a:r>
            <a:r>
              <a:rPr lang="el-GR" b="1" i="0" u="none" strike="noStrike" dirty="0">
                <a:solidFill>
                  <a:srgbClr val="333333"/>
                </a:solidFill>
                <a:effectLst/>
                <a:latin typeface="Arial" panose="020B0604020202020204" pitchFamily="34" charset="0"/>
              </a:rPr>
              <a:t>αρχή της ενιαίας εφαρμοστέας νομοθεσίας</a:t>
            </a:r>
            <a:r>
              <a:rPr lang="el-GR" b="0" i="0" u="none" strike="noStrike" dirty="0">
                <a:solidFill>
                  <a:srgbClr val="333333"/>
                </a:solidFill>
                <a:effectLst/>
                <a:latin typeface="Arial" panose="020B0604020202020204" pitchFamily="34" charset="0"/>
              </a:rPr>
              <a:t>)·</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έχουν τα ίδια δικαιώματα και υποχρεώσεις με τους υπηκόους της χώρας στην οποία καλύπτονται (</a:t>
            </a:r>
            <a:r>
              <a:rPr lang="el-GR" b="1" i="0" u="none" strike="noStrike" dirty="0">
                <a:solidFill>
                  <a:srgbClr val="333333"/>
                </a:solidFill>
                <a:effectLst/>
                <a:latin typeface="Arial" panose="020B0604020202020204" pitchFamily="34" charset="0"/>
              </a:rPr>
              <a:t>αρχή της ίσης μεταχείρισης ή της απαγόρευσης των διακρίσεων</a:t>
            </a:r>
            <a:r>
              <a:rPr lang="el-GR" b="0" i="0" u="none" strike="noStrike" dirty="0">
                <a:solidFill>
                  <a:srgbClr val="333333"/>
                </a:solidFill>
                <a:effectLst/>
                <a:latin typeface="Arial" panose="020B0604020202020204" pitchFamily="34" charset="0"/>
              </a:rPr>
              <a:t>)·</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διαβεβαιώνονται ότι προηγούμενες περίοδοι ασφάλισης, εργασίας ή κατοικίας σε άλλα κράτη μέλη θα λαμβάνονται υπόψη κατά τον υπολογισμό των παροχών τους (</a:t>
            </a:r>
            <a:r>
              <a:rPr lang="el-GR" b="1" i="0" u="none" strike="noStrike" dirty="0">
                <a:solidFill>
                  <a:srgbClr val="333333"/>
                </a:solidFill>
                <a:effectLst/>
                <a:latin typeface="Arial" panose="020B0604020202020204" pitchFamily="34" charset="0"/>
              </a:rPr>
              <a:t>αρχή του συνυπολογισμού των περιόδων ασφάλισης</a:t>
            </a:r>
            <a:r>
              <a:rPr lang="el-GR" b="0" i="0" u="none" strike="noStrike" dirty="0">
                <a:solidFill>
                  <a:srgbClr val="333333"/>
                </a:solidFill>
                <a:effectLst/>
                <a:latin typeface="Arial" panose="020B0604020202020204" pitchFamily="34" charset="0"/>
              </a:rPr>
              <a:t>)·</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μπορούν, εάν δικαιούνται παροχές σε χρήμα σε ένα κράτος μέλος, να τις συγκεντρώνουν εάν δεν διαβιούν στο κράτος μέλος αυτό (</a:t>
            </a:r>
            <a:r>
              <a:rPr lang="el-GR" b="1" i="0" u="none" strike="noStrike" dirty="0">
                <a:solidFill>
                  <a:srgbClr val="333333"/>
                </a:solidFill>
                <a:effectLst/>
                <a:latin typeface="Arial" panose="020B0604020202020204" pitchFamily="34" charset="0"/>
              </a:rPr>
              <a:t>αρχή του εξαγώγιμου των παροχών</a:t>
            </a:r>
            <a:r>
              <a:rPr lang="el-GR" b="0" i="0" u="none" strike="noStrike" dirty="0">
                <a:solidFill>
                  <a:srgbClr val="333333"/>
                </a:solidFill>
                <a:effectLst/>
                <a:latin typeface="Arial" panose="020B0604020202020204" pitchFamily="34" charset="0"/>
              </a:rPr>
              <a:t> σε όλα τα κράτη μέλη όπου διαμένει ο δικαιούχος ή τα μέλη της οικογενείας του).</a:t>
            </a:r>
          </a:p>
          <a:p>
            <a:endParaRPr lang="el-GR" dirty="0"/>
          </a:p>
        </p:txBody>
      </p:sp>
    </p:spTree>
    <p:extLst>
      <p:ext uri="{BB962C8B-B14F-4D97-AF65-F5344CB8AC3E}">
        <p14:creationId xmlns:p14="http://schemas.microsoft.com/office/powerpoint/2010/main" val="3283348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B55AF3-CAC1-D19E-CCB3-07565FFDCEFA}"/>
              </a:ext>
            </a:extLst>
          </p:cNvPr>
          <p:cNvSpPr>
            <a:spLocks noGrp="1"/>
          </p:cNvSpPr>
          <p:nvPr>
            <p:ph type="title"/>
          </p:nvPr>
        </p:nvSpPr>
        <p:spPr/>
        <p:txBody>
          <a:bodyPr>
            <a:normAutofit fontScale="90000"/>
          </a:bodyPr>
          <a:lstStyle/>
          <a:p>
            <a:r>
              <a:rPr lang="el-GR" sz="3600" b="1" i="0" u="none" strike="noStrike" dirty="0">
                <a:solidFill>
                  <a:srgbClr val="333333"/>
                </a:solidFill>
                <a:effectLst/>
                <a:latin typeface="Arial" panose="020B0604020202020204" pitchFamily="34" charset="0"/>
              </a:rPr>
              <a:t>Ευρωπαϊκή κάρτα ασφάλισης ασθένειας (ΕΚΑΑ)</a:t>
            </a:r>
            <a:br>
              <a:rPr lang="el-GR" b="0" i="0" u="none" strike="noStrike" dirty="0">
                <a:solidFill>
                  <a:srgbClr val="333333"/>
                </a:solidFill>
                <a:effectLst/>
                <a:latin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55773E1B-0BE1-4246-1BD0-AAABF1C5D1D5}"/>
              </a:ext>
            </a:extLst>
          </p:cNvPr>
          <p:cNvSpPr>
            <a:spLocks noGrp="1"/>
          </p:cNvSpPr>
          <p:nvPr>
            <p:ph idx="1"/>
          </p:nvPr>
        </p:nvSpPr>
        <p:spPr/>
        <p:txBody>
          <a:bodyPr/>
          <a:lstStyle/>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Η </a:t>
            </a:r>
            <a:r>
              <a:rPr lang="el-GR" b="0" i="0" u="none" strike="noStrike" dirty="0">
                <a:solidFill>
                  <a:srgbClr val="800080"/>
                </a:solidFill>
                <a:effectLst/>
                <a:latin typeface="Arial" panose="020B0604020202020204" pitchFamily="34" charset="0"/>
                <a:hlinkClick r:id="rId2"/>
              </a:rPr>
              <a:t>ΕΚΑΑ</a:t>
            </a:r>
            <a:r>
              <a:rPr lang="el-GR" b="0" i="0" u="none" strike="noStrike" dirty="0">
                <a:solidFill>
                  <a:srgbClr val="333333"/>
                </a:solidFill>
                <a:effectLst/>
                <a:latin typeface="Arial" panose="020B0604020202020204" pitchFamily="34" charset="0"/>
              </a:rPr>
              <a:t> (η οποία είναι δωρεάν) δίνει τη δυνατότητα σε άτομα που διαμένουν σε κράτος μέλος που δεν είναι η χώρα κατοικίας τους, για παράδειγμα, για διακοπές, να έχουν πρόσβαση σε ιατροφαρμακευτικές παροχές κατά τη διάρκεια της διαμονής τους με τους ίδιους όρους και το ίδιο κόστος που ισχύουν για τους ασφαλισμένους στην εν λόγω χώρα.</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Στη συνέχεια, τα έξοδα καταβάλλονται/επιστρέφονται από το σύστημα κοινωνικής ασφάλισης της χώρας προέλευσής τους. Οι ΕΚΑΑ εκδίδονται από τις υπηρεσίες ασφάλισης υγείας στη χώρα του </a:t>
            </a:r>
            <a:r>
              <a:rPr lang="el-GR" b="0" i="0" u="none" strike="noStrike" dirty="0" err="1">
                <a:solidFill>
                  <a:srgbClr val="333333"/>
                </a:solidFill>
                <a:effectLst/>
                <a:latin typeface="Arial" panose="020B0604020202020204" pitchFamily="34" charset="0"/>
              </a:rPr>
              <a:t>ασφαλιζόμενου</a:t>
            </a:r>
            <a:r>
              <a:rPr lang="el-GR" b="0" i="0" u="none" strike="noStrike" dirty="0">
                <a:solidFill>
                  <a:srgbClr val="333333"/>
                </a:solidFill>
                <a:effectLst/>
                <a:latin typeface="Arial" panose="020B0604020202020204" pitchFamily="34" charset="0"/>
              </a:rPr>
              <a:t> ατόμου.</a:t>
            </a:r>
          </a:p>
          <a:p>
            <a:endParaRPr lang="el-GR" dirty="0"/>
          </a:p>
        </p:txBody>
      </p:sp>
    </p:spTree>
    <p:extLst>
      <p:ext uri="{BB962C8B-B14F-4D97-AF65-F5344CB8AC3E}">
        <p14:creationId xmlns:p14="http://schemas.microsoft.com/office/powerpoint/2010/main" val="334090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7F92C3-200D-7483-91C5-072CD3C4311F}"/>
              </a:ext>
            </a:extLst>
          </p:cNvPr>
          <p:cNvSpPr>
            <a:spLocks noGrp="1"/>
          </p:cNvSpPr>
          <p:nvPr>
            <p:ph type="title"/>
          </p:nvPr>
        </p:nvSpPr>
        <p:spPr/>
        <p:txBody>
          <a:bodyPr>
            <a:normAutofit/>
          </a:bodyPr>
          <a:lstStyle/>
          <a:p>
            <a:r>
              <a:rPr lang="el-GR" dirty="0"/>
              <a:t>Όργανά συντονισμού και εφαρμογής</a:t>
            </a:r>
          </a:p>
        </p:txBody>
      </p:sp>
      <p:sp>
        <p:nvSpPr>
          <p:cNvPr id="3" name="Θέση περιεχομένου 2">
            <a:extLst>
              <a:ext uri="{FF2B5EF4-FFF2-40B4-BE49-F238E27FC236}">
                <a16:creationId xmlns:a16="http://schemas.microsoft.com/office/drawing/2014/main" id="{5673F6C8-3A4E-C1CB-96E1-9ADB56843BEA}"/>
              </a:ext>
            </a:extLst>
          </p:cNvPr>
          <p:cNvSpPr>
            <a:spLocks noGrp="1"/>
          </p:cNvSpPr>
          <p:nvPr>
            <p:ph idx="1"/>
          </p:nvPr>
        </p:nvSpPr>
        <p:spPr>
          <a:xfrm>
            <a:off x="4477407" y="651641"/>
            <a:ext cx="6922913" cy="5400167"/>
          </a:xfrm>
        </p:spPr>
        <p:txBody>
          <a:bodyPr>
            <a:normAutofit fontScale="70000" lnSpcReduction="20000"/>
          </a:bodyPr>
          <a:lstStyle/>
          <a:p>
            <a:pPr marL="0" indent="0" algn="just">
              <a:spcBef>
                <a:spcPts val="975"/>
              </a:spcBef>
              <a:buNone/>
            </a:pPr>
            <a:r>
              <a:rPr lang="el-GR" b="1" i="0" u="none" strike="noStrike" dirty="0">
                <a:solidFill>
                  <a:srgbClr val="333333"/>
                </a:solidFill>
                <a:effectLst/>
                <a:latin typeface="Arial" panose="020B0604020202020204" pitchFamily="34" charset="0"/>
              </a:rPr>
              <a:t>Όργανα συντονισμού των συστημάτων κοινωνικής ασφάλισης</a:t>
            </a:r>
            <a:endParaRPr lang="el-GR" b="0" i="0" u="none" strike="noStrike" dirty="0">
              <a:solidFill>
                <a:srgbClr val="333333"/>
              </a:solidFill>
              <a:effectLst/>
              <a:latin typeface="Arial" panose="020B0604020202020204" pitchFamily="34" charset="0"/>
            </a:endParaRP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Τα ιδρύματα πρέπει να απαντούν σε όλα τα αιτήματα εντός εύλογου χρονικού διαστήματος και να κοινοποιούν κάθε πληροφορία που απαιτείται από τους ενδιαφερόμενους ούτως ώστε να μπορούν να διεκδικήσουν τα δικαιώματά τους σύμφωνα με τον κανονισμό.</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Πρέπει επίσης να συνεργάζονται στενά και να </a:t>
            </a:r>
            <a:r>
              <a:rPr lang="el-GR" b="0" i="0" u="none" strike="noStrike" dirty="0" err="1">
                <a:solidFill>
                  <a:srgbClr val="333333"/>
                </a:solidFill>
                <a:effectLst/>
                <a:latin typeface="Arial" panose="020B0604020202020204" pitchFamily="34" charset="0"/>
              </a:rPr>
              <a:t>αλληλοσυνδράμονται</a:t>
            </a:r>
            <a:r>
              <a:rPr lang="el-GR" b="0" i="0" u="none" strike="noStrike" dirty="0">
                <a:solidFill>
                  <a:srgbClr val="333333"/>
                </a:solidFill>
                <a:effectLst/>
                <a:latin typeface="Arial" panose="020B0604020202020204" pitchFamily="34" charset="0"/>
              </a:rPr>
              <a:t> προς όφελος των πολιτών.</a:t>
            </a:r>
          </a:p>
          <a:p>
            <a:pPr marL="0" indent="0" algn="just">
              <a:spcBef>
                <a:spcPts val="975"/>
              </a:spcBef>
              <a:buNone/>
            </a:pPr>
            <a:r>
              <a:rPr lang="el-GR" b="1" i="0" u="none" strike="noStrike" dirty="0">
                <a:solidFill>
                  <a:srgbClr val="333333"/>
                </a:solidFill>
                <a:effectLst/>
                <a:latin typeface="Arial" panose="020B0604020202020204" pitchFamily="34" charset="0"/>
              </a:rPr>
              <a:t>Διοικητική Επιτροπή και Ευρωπαϊκή Αρχή Εργασίας</a:t>
            </a:r>
            <a:endParaRPr lang="el-GR" b="0" i="0" u="none" strike="noStrike" dirty="0">
              <a:solidFill>
                <a:srgbClr val="333333"/>
              </a:solidFill>
              <a:effectLst/>
              <a:latin typeface="Arial" panose="020B0604020202020204" pitchFamily="34" charset="0"/>
            </a:endParaRP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Η </a:t>
            </a:r>
            <a:r>
              <a:rPr lang="el-GR" b="1" i="0" u="none" strike="noStrike" dirty="0">
                <a:solidFill>
                  <a:srgbClr val="333333"/>
                </a:solidFill>
                <a:effectLst/>
                <a:latin typeface="Arial" panose="020B0604020202020204" pitchFamily="34" charset="0"/>
              </a:rPr>
              <a:t>Διοικητική Επιτροπή για τον Συντονισμό των Συστημάτων Κοινωνικής Ασφάλισης</a:t>
            </a:r>
            <a:r>
              <a:rPr lang="el-GR" b="0" i="0" u="none" strike="noStrike" dirty="0">
                <a:solidFill>
                  <a:srgbClr val="333333"/>
                </a:solidFill>
                <a:effectLst/>
                <a:latin typeface="Arial" panose="020B0604020202020204" pitchFamily="34" charset="0"/>
              </a:rPr>
              <a:t>, που υπάγεται στην </a:t>
            </a:r>
            <a:r>
              <a:rPr lang="el-GR" b="0" i="0" u="none" strike="noStrike" dirty="0">
                <a:solidFill>
                  <a:srgbClr val="800080"/>
                </a:solidFill>
                <a:effectLst/>
                <a:latin typeface="Arial" panose="020B0604020202020204" pitchFamily="34" charset="0"/>
                <a:hlinkClick r:id="rId2"/>
              </a:rPr>
              <a:t>Ευρωπαϊκή Επιτροπή</a:t>
            </a:r>
            <a:r>
              <a:rPr lang="el-GR" b="0" i="0" u="none" strike="noStrike" dirty="0">
                <a:solidFill>
                  <a:srgbClr val="333333"/>
                </a:solidFill>
                <a:effectLst/>
                <a:latin typeface="Arial" panose="020B0604020202020204" pitchFamily="34" charset="0"/>
              </a:rPr>
              <a:t>, αποτελείται από εκπροσώπους των κρατών μελών και επικουρείται, εφόσον απαιτείται, από ειδικούς συμβούλους. Ασχολείται με διοικητικά θέματα και ζητήματα ερμηνείας όσον αφορά τους κανόνες του συντονισμού της κοινωνικής ασφάλισης. Επίσης, ενθαρρύνει τα κράτη μέλη να συνεργάζονται σε ζητήματα συντονισμού της κοινωνικής ασφάλισης.</a:t>
            </a:r>
          </a:p>
          <a:p>
            <a:pPr algn="l">
              <a:spcAft>
                <a:spcPts val="750"/>
              </a:spcAft>
              <a:buFont typeface="Arial" panose="020B0604020202020204" pitchFamily="34" charset="0"/>
              <a:buChar char="•"/>
            </a:pPr>
            <a:r>
              <a:rPr lang="el-GR" b="0" i="0" u="none" strike="noStrike" dirty="0">
                <a:solidFill>
                  <a:srgbClr val="333333"/>
                </a:solidFill>
                <a:effectLst/>
                <a:latin typeface="Arial" panose="020B0604020202020204" pitchFamily="34" charset="0"/>
              </a:rPr>
              <a:t>Μια </a:t>
            </a:r>
            <a:r>
              <a:rPr lang="el-GR" b="1" i="0" u="none" strike="noStrike" dirty="0">
                <a:solidFill>
                  <a:srgbClr val="800080"/>
                </a:solidFill>
                <a:effectLst/>
                <a:latin typeface="Arial" panose="020B0604020202020204" pitchFamily="34" charset="0"/>
                <a:hlinkClick r:id="rId3"/>
              </a:rPr>
              <a:t>συμφωνία συνεργασίας</a:t>
            </a:r>
            <a:r>
              <a:rPr lang="el-GR" b="0" i="0" u="none" strike="noStrike" dirty="0">
                <a:solidFill>
                  <a:srgbClr val="333333"/>
                </a:solidFill>
                <a:effectLst/>
                <a:latin typeface="Arial" panose="020B0604020202020204" pitchFamily="34" charset="0"/>
              </a:rPr>
              <a:t> μεταξύ της </a:t>
            </a:r>
            <a:r>
              <a:rPr lang="el-GR" b="1" i="0" u="none" strike="noStrike" dirty="0">
                <a:solidFill>
                  <a:srgbClr val="800080"/>
                </a:solidFill>
                <a:effectLst/>
                <a:latin typeface="Arial" panose="020B0604020202020204" pitchFamily="34" charset="0"/>
                <a:hlinkClick r:id="rId4"/>
              </a:rPr>
              <a:t>Ευρωπαϊκής Αρχής Εργασίας</a:t>
            </a:r>
            <a:r>
              <a:rPr lang="el-GR" b="0" i="0" u="none" strike="noStrike" dirty="0">
                <a:solidFill>
                  <a:srgbClr val="333333"/>
                </a:solidFill>
                <a:effectLst/>
                <a:latin typeface="Arial" panose="020B0604020202020204" pitchFamily="34" charset="0"/>
              </a:rPr>
              <a:t>, που συστάθηκε με βάση τον τροποποιητικό κανονισμό (ΕΕ) </a:t>
            </a:r>
            <a:r>
              <a:rPr lang="el-GR" b="0" i="0" u="none" strike="noStrike" dirty="0">
                <a:solidFill>
                  <a:srgbClr val="800080"/>
                </a:solidFill>
                <a:effectLst/>
                <a:latin typeface="Arial" panose="020B0604020202020204" pitchFamily="34" charset="0"/>
                <a:hlinkClick r:id="rId5"/>
              </a:rPr>
              <a:t>2019/1149</a:t>
            </a:r>
            <a:r>
              <a:rPr lang="el-GR" b="0" i="0" u="none" strike="noStrike" dirty="0">
                <a:solidFill>
                  <a:srgbClr val="333333"/>
                </a:solidFill>
                <a:effectLst/>
                <a:latin typeface="Arial" panose="020B0604020202020204" pitchFamily="34" charset="0"/>
              </a:rPr>
              <a:t>, και της Διοικητικής Επιτροπής καθορίζει τους κανόνες της συνεργασίας μεταξύ των δύο φορέων για τον συντονισμό των δραστηριοτήτων τους και για την αποφυγή επικάλυψης ενεργειών σε περίπτωση </a:t>
            </a:r>
            <a:r>
              <a:rPr lang="el-GR" b="0" i="0" u="none" strike="noStrike" dirty="0">
                <a:solidFill>
                  <a:srgbClr val="800080"/>
                </a:solidFill>
                <a:effectLst/>
                <a:latin typeface="Arial" panose="020B0604020202020204" pitchFamily="34" charset="0"/>
                <a:hlinkClick r:id="rId6"/>
              </a:rPr>
              <a:t>διαμεσολάβησης</a:t>
            </a:r>
            <a:r>
              <a:rPr lang="el-GR" b="0" i="0" u="none" strike="noStrike" dirty="0">
                <a:solidFill>
                  <a:srgbClr val="333333"/>
                </a:solidFill>
                <a:effectLst/>
                <a:latin typeface="Arial" panose="020B0604020202020204" pitchFamily="34" charset="0"/>
              </a:rPr>
              <a:t> μεταξύ κρατών μελών, που αφορούν τόσο τα ζητήματα κοινωνικής ασφάλισης όσο και εργατικού δικαίου.</a:t>
            </a:r>
          </a:p>
          <a:p>
            <a:endParaRPr lang="el-GR" dirty="0"/>
          </a:p>
        </p:txBody>
      </p:sp>
    </p:spTree>
    <p:extLst>
      <p:ext uri="{BB962C8B-B14F-4D97-AF65-F5344CB8AC3E}">
        <p14:creationId xmlns:p14="http://schemas.microsoft.com/office/powerpoint/2010/main" val="184889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26A5F1-9FA0-3151-B863-A2458D8CFB8B}"/>
              </a:ext>
            </a:extLst>
          </p:cNvPr>
          <p:cNvSpPr>
            <a:spLocks noGrp="1"/>
          </p:cNvSpPr>
          <p:nvPr>
            <p:ph type="title"/>
          </p:nvPr>
        </p:nvSpPr>
        <p:spPr/>
        <p:txBody>
          <a:bodyPr/>
          <a:lstStyle/>
          <a:p>
            <a:r>
              <a:rPr lang="el-GR" dirty="0"/>
              <a:t>Θεσμική οργάνωση του συστήματος</a:t>
            </a:r>
          </a:p>
        </p:txBody>
      </p:sp>
      <p:sp>
        <p:nvSpPr>
          <p:cNvPr id="3" name="Θέση περιεχομένου 2">
            <a:extLst>
              <a:ext uri="{FF2B5EF4-FFF2-40B4-BE49-F238E27FC236}">
                <a16:creationId xmlns:a16="http://schemas.microsoft.com/office/drawing/2014/main" id="{FBA5E544-549B-DE57-6B85-4346044D822E}"/>
              </a:ext>
            </a:extLst>
          </p:cNvPr>
          <p:cNvSpPr>
            <a:spLocks noGrp="1"/>
          </p:cNvSpPr>
          <p:nvPr>
            <p:ph idx="1"/>
          </p:nvPr>
        </p:nvSpPr>
        <p:spPr>
          <a:xfrm>
            <a:off x="4861744" y="785203"/>
            <a:ext cx="7012710" cy="5148697"/>
          </a:xfrm>
        </p:spPr>
        <p:txBody>
          <a:bodyPr>
            <a:normAutofit/>
          </a:bodyPr>
          <a:lstStyle/>
          <a:p>
            <a:r>
              <a:rPr lang="el-GR" dirty="0"/>
              <a:t>Η θεσμική οργάνωση του συστήματος κοινωνικής ασφάλισης διακρίνεται σε τρείς βασικούς μηχανισμούς </a:t>
            </a:r>
          </a:p>
          <a:p>
            <a:pPr marL="342900" indent="-342900">
              <a:buFont typeface="+mj-lt"/>
              <a:buAutoNum type="alphaLcPeriod"/>
            </a:pPr>
            <a:r>
              <a:rPr lang="el-GR" dirty="0"/>
              <a:t>Η κοινωνική ασφάλιση καλύπτει το σύνολο των μέτρων που αφορούν την χορήγηση οικονομικών πόρων (ασφαλιστικές παροχές) από φορείς σε πρόσωπα που υπάγονται στην ασφάλιση , τα οποία αντιμετωπίζουν κινδύνους συρρίκνωσης της οικονομικής τους δυνατότητας.</a:t>
            </a:r>
          </a:p>
          <a:p>
            <a:pPr marL="342900" indent="-342900">
              <a:buFont typeface="+mj-lt"/>
              <a:buAutoNum type="alphaLcPeriod"/>
            </a:pPr>
            <a:r>
              <a:rPr lang="el-GR" dirty="0"/>
              <a:t>Κοινωνική πρόνοια η οποία καλύπτει γεγονότα χορήγησης μη ανταποδοτικών εισοδηματικών παροχών και κοινωνικές υπηρεσίες μέσω των φορέων σε άτομα που βρίσκονται σε κατάστασή ανάγκης.</a:t>
            </a:r>
          </a:p>
          <a:p>
            <a:pPr marL="342900" indent="-342900">
              <a:buFont typeface="+mj-lt"/>
              <a:buAutoNum type="alphaLcPeriod"/>
            </a:pPr>
            <a:r>
              <a:rPr lang="el-GR" dirty="0"/>
              <a:t>Παροχές υγείας , κατά κύριο λόγο παροχές σε είδος και υγειονομικές υπηρεσίες από αντίστοιχους ιατροφαρμακευτικούς φορείς με σκοπό την προαγωγή της υγείας του πληθυσμού. </a:t>
            </a:r>
          </a:p>
          <a:p>
            <a:endParaRPr lang="el-GR" dirty="0"/>
          </a:p>
        </p:txBody>
      </p:sp>
    </p:spTree>
    <p:extLst>
      <p:ext uri="{BB962C8B-B14F-4D97-AF65-F5344CB8AC3E}">
        <p14:creationId xmlns:p14="http://schemas.microsoft.com/office/powerpoint/2010/main" val="2076389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1B17D7-56EC-DFA9-EC36-B8F150F3ECB7}"/>
              </a:ext>
            </a:extLst>
          </p:cNvPr>
          <p:cNvSpPr>
            <a:spLocks noGrp="1"/>
          </p:cNvSpPr>
          <p:nvPr>
            <p:ph type="title"/>
          </p:nvPr>
        </p:nvSpPr>
        <p:spPr/>
        <p:txBody>
          <a:bodyPr/>
          <a:lstStyle/>
          <a:p>
            <a:r>
              <a:rPr lang="el-GR" dirty="0"/>
              <a:t>Συμβούλιο της Ευρώπης</a:t>
            </a:r>
          </a:p>
        </p:txBody>
      </p:sp>
      <p:sp>
        <p:nvSpPr>
          <p:cNvPr id="3" name="Θέση περιεχομένου 2">
            <a:extLst>
              <a:ext uri="{FF2B5EF4-FFF2-40B4-BE49-F238E27FC236}">
                <a16:creationId xmlns:a16="http://schemas.microsoft.com/office/drawing/2014/main" id="{80DDA8B5-2111-0138-CA55-47AC6F4AAB58}"/>
              </a:ext>
            </a:extLst>
          </p:cNvPr>
          <p:cNvSpPr>
            <a:spLocks noGrp="1"/>
          </p:cNvSpPr>
          <p:nvPr>
            <p:ph idx="1"/>
          </p:nvPr>
        </p:nvSpPr>
        <p:spPr/>
        <p:txBody>
          <a:bodyPr/>
          <a:lstStyle/>
          <a:p>
            <a:r>
              <a:rPr lang="el-GR" dirty="0"/>
              <a:t>Θεσμικοί μηχανισμοί της κοινότητας οι οποίοι έχουν δημιουργηθεί για διακρατικές συνεργασίες με σκοπό την διασφάλιση και προστασία των δικαιωμάτων του ανθρώπου.</a:t>
            </a:r>
          </a:p>
          <a:p>
            <a:r>
              <a:rPr lang="el-GR" dirty="0"/>
              <a:t>Για την ευρωπαϊκή κοινότητα έχει υπογραφεί η Ευρωπαϊκή Σύμβαση των Δικαιωμάτων του Ανθρώπου (ΕΣΔΑ) ένα σύνολό πολιτικών και ατομικών δικαιωμάτων .</a:t>
            </a:r>
          </a:p>
          <a:p>
            <a:r>
              <a:rPr lang="el-GR" dirty="0"/>
              <a:t>Ευρωπαϊκός Κοινωνικός Χάρτης</a:t>
            </a:r>
          </a:p>
        </p:txBody>
      </p:sp>
    </p:spTree>
    <p:extLst>
      <p:ext uri="{BB962C8B-B14F-4D97-AF65-F5344CB8AC3E}">
        <p14:creationId xmlns:p14="http://schemas.microsoft.com/office/powerpoint/2010/main" val="191051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3741AB-320F-B352-1D3C-A758CC004CBC}"/>
              </a:ext>
            </a:extLst>
          </p:cNvPr>
          <p:cNvSpPr>
            <a:spLocks noGrp="1"/>
          </p:cNvSpPr>
          <p:nvPr>
            <p:ph type="title"/>
          </p:nvPr>
        </p:nvSpPr>
        <p:spPr/>
        <p:txBody>
          <a:bodyPr>
            <a:normAutofit fontScale="90000"/>
          </a:bodyPr>
          <a:lstStyle/>
          <a:p>
            <a:r>
              <a:rPr lang="el-GR" dirty="0"/>
              <a:t>Ευρωπαϊκός κοινωνικός χάρτης για την Ελλάδα </a:t>
            </a:r>
          </a:p>
        </p:txBody>
      </p:sp>
      <p:sp>
        <p:nvSpPr>
          <p:cNvPr id="3" name="Θέση περιεχομένου 2">
            <a:extLst>
              <a:ext uri="{FF2B5EF4-FFF2-40B4-BE49-F238E27FC236}">
                <a16:creationId xmlns:a16="http://schemas.microsoft.com/office/drawing/2014/main" id="{6D12B26A-E0C3-57BF-0F8A-E3D37CDF7552}"/>
              </a:ext>
            </a:extLst>
          </p:cNvPr>
          <p:cNvSpPr>
            <a:spLocks noGrp="1"/>
          </p:cNvSpPr>
          <p:nvPr>
            <p:ph idx="1"/>
          </p:nvPr>
        </p:nvSpPr>
        <p:spPr/>
        <p:txBody>
          <a:bodyPr/>
          <a:lstStyle/>
          <a:p>
            <a:r>
              <a:rPr lang="el-GR" dirty="0"/>
              <a:t>Η εφαρμογή του κοινωνικού χάρτη στην Ελλάδα  με την πράξη επικύρωσης , προβλέπει δέσμευση για πέντε από τα επτά δικαιώματα του πυρήνα .</a:t>
            </a:r>
          </a:p>
          <a:p>
            <a:r>
              <a:rPr lang="el-GR" dirty="0"/>
              <a:t>Συγκεκριμένα τα άρθρα 1 , 12, 13, 16 και 19 </a:t>
            </a:r>
          </a:p>
        </p:txBody>
      </p:sp>
    </p:spTree>
    <p:extLst>
      <p:ext uri="{BB962C8B-B14F-4D97-AF65-F5344CB8AC3E}">
        <p14:creationId xmlns:p14="http://schemas.microsoft.com/office/powerpoint/2010/main" val="175111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A85479-65DD-81C3-8AC2-0F3828DE0816}"/>
              </a:ext>
            </a:extLst>
          </p:cNvPr>
          <p:cNvSpPr>
            <a:spLocks noGrp="1"/>
          </p:cNvSpPr>
          <p:nvPr>
            <p:ph type="title"/>
          </p:nvPr>
        </p:nvSpPr>
        <p:spPr/>
        <p:txBody>
          <a:bodyPr/>
          <a:lstStyle/>
          <a:p>
            <a:r>
              <a:rPr lang="el-GR" sz="4000" b="1" dirty="0">
                <a:solidFill>
                  <a:srgbClr val="000000"/>
                </a:solidFill>
                <a:effectLst/>
                <a:latin typeface="Helvetica" pitchFamily="2" charset="0"/>
              </a:rPr>
              <a:t>Ανθρώπινη αξιοπρέπεια</a:t>
            </a:r>
            <a:br>
              <a:rPr lang="el-GR" sz="4000" b="1" dirty="0">
                <a:solidFill>
                  <a:srgbClr val="000000"/>
                </a:solidFill>
                <a:effectLst/>
                <a:latin typeface="Helvetica" pitchFamily="2" charset="0"/>
              </a:rPr>
            </a:br>
            <a:endParaRPr lang="el-GR" dirty="0"/>
          </a:p>
        </p:txBody>
      </p:sp>
      <p:sp>
        <p:nvSpPr>
          <p:cNvPr id="3" name="Θέση περιεχομένου 2">
            <a:extLst>
              <a:ext uri="{FF2B5EF4-FFF2-40B4-BE49-F238E27FC236}">
                <a16:creationId xmlns:a16="http://schemas.microsoft.com/office/drawing/2014/main" id="{889EA705-534A-1B8B-858E-A976CFB42D60}"/>
              </a:ext>
            </a:extLst>
          </p:cNvPr>
          <p:cNvSpPr>
            <a:spLocks noGrp="1"/>
          </p:cNvSpPr>
          <p:nvPr>
            <p:ph idx="1"/>
          </p:nvPr>
        </p:nvSpPr>
        <p:spPr>
          <a:xfrm>
            <a:off x="4603531" y="1124606"/>
            <a:ext cx="6796789" cy="4927201"/>
          </a:xfrm>
        </p:spPr>
        <p:txBody>
          <a:bodyPr>
            <a:normAutofit fontScale="77500" lnSpcReduction="20000"/>
          </a:bodyPr>
          <a:lstStyle/>
          <a:p>
            <a:pPr marL="0" indent="0" algn="ctr">
              <a:buNone/>
            </a:pPr>
            <a:r>
              <a:rPr lang="el-GR" sz="2000" b="1" dirty="0">
                <a:solidFill>
                  <a:srgbClr val="000000"/>
                </a:solidFill>
                <a:effectLst/>
                <a:latin typeface="Helvetica" pitchFamily="2" charset="0"/>
              </a:rPr>
              <a:t>Άρθρο 1</a:t>
            </a:r>
          </a:p>
          <a:p>
            <a:pPr marL="0" indent="0" algn="ctr">
              <a:buNone/>
            </a:pPr>
            <a:r>
              <a:rPr lang="el-GR" sz="2000" b="1" dirty="0">
                <a:solidFill>
                  <a:srgbClr val="000000"/>
                </a:solidFill>
                <a:effectLst/>
                <a:latin typeface="Helvetica" pitchFamily="2" charset="0"/>
              </a:rPr>
              <a:t>Ανθρώπινη αξιοπρέπεια</a:t>
            </a:r>
          </a:p>
          <a:p>
            <a:r>
              <a:rPr lang="el-GR" dirty="0">
                <a:solidFill>
                  <a:srgbClr val="000000"/>
                </a:solidFill>
                <a:effectLst/>
                <a:latin typeface="Helvetica" pitchFamily="2" charset="0"/>
              </a:rPr>
              <a:t>Η ανθρώπινη αξιοπρέπεια είναι απαραβίαστη. Πρέπει να είναι σεβαστή και να προστατεύεται.</a:t>
            </a:r>
          </a:p>
          <a:p>
            <a:pPr marL="0" indent="0" algn="ctr">
              <a:buNone/>
            </a:pPr>
            <a:r>
              <a:rPr lang="el-GR" dirty="0">
                <a:solidFill>
                  <a:srgbClr val="000000"/>
                </a:solidFill>
                <a:effectLst/>
                <a:latin typeface="Helvetica" pitchFamily="2" charset="0"/>
              </a:rPr>
              <a:t>Επεξήγηση</a:t>
            </a:r>
          </a:p>
          <a:p>
            <a:r>
              <a:rPr lang="el-GR" dirty="0">
                <a:solidFill>
                  <a:srgbClr val="000000"/>
                </a:solidFill>
                <a:effectLst/>
                <a:latin typeface="Helvetica" pitchFamily="2" charset="0"/>
              </a:rPr>
              <a:t>Η ανθρώπινη αξιοπρέπεια δεν είναι µόνο Θεμελιώδες δικαίωμα αυτή καθαυτή, αλλά αποτελεί την ίδια βάση των θεμελιωδών δικαιωμάτων. Η Οικουμενική ∆</a:t>
            </a:r>
            <a:r>
              <a:rPr lang="el-GR" dirty="0" err="1">
                <a:solidFill>
                  <a:srgbClr val="000000"/>
                </a:solidFill>
                <a:effectLst/>
                <a:latin typeface="Helvetica" pitchFamily="2" charset="0"/>
              </a:rPr>
              <a:t>ιακήρυξη</a:t>
            </a:r>
            <a:r>
              <a:rPr lang="el-GR" dirty="0">
                <a:solidFill>
                  <a:srgbClr val="000000"/>
                </a:solidFill>
                <a:effectLst/>
                <a:latin typeface="Helvetica" pitchFamily="2" charset="0"/>
              </a:rPr>
              <a:t> των δικαιωμάτων του ανθρώπου του 1948 κατοχυρώνει την αρχή αυτή στο προοίμιό της : επειδή η αναγνώριση της αξιοπρέπειας, που είναι σύμφυτη σε όλα τα µέλη της ανθρώπινης οικογένειας, καθώς και των ίσων και αναπαλλοτρίωτων δικαιωμάτων τους, αποτελεί το θεμέλιο της ελευθερίας, της δικαιοσύνης και της ειρήνης στον κόσμο</a:t>
            </a:r>
            <a:r>
              <a:rPr lang="el-GR" dirty="0">
                <a:solidFill>
                  <a:srgbClr val="000000"/>
                </a:solidFill>
                <a:latin typeface="Helvetica" pitchFamily="2" charset="0"/>
              </a:rPr>
              <a:t>.</a:t>
            </a:r>
            <a:endParaRPr lang="en" dirty="0">
              <a:solidFill>
                <a:srgbClr val="000000"/>
              </a:solidFill>
              <a:effectLst/>
              <a:latin typeface="Helvetica" pitchFamily="2" charset="0"/>
            </a:endParaRPr>
          </a:p>
          <a:p>
            <a:r>
              <a:rPr lang="el-GR" dirty="0">
                <a:solidFill>
                  <a:srgbClr val="000000"/>
                </a:solidFill>
                <a:effectLst/>
                <a:latin typeface="Helvetica" pitchFamily="2" charset="0"/>
              </a:rPr>
              <a:t>Από τα ανωτέρω συνάγεται, ιδίως, ότι κανένα από τα δικαιώματα που ορίζει ο παρών χάρτης δεν </a:t>
            </a:r>
            <a:r>
              <a:rPr lang="el-GR" dirty="0">
                <a:solidFill>
                  <a:srgbClr val="000000"/>
                </a:solidFill>
                <a:latin typeface="Helvetica" pitchFamily="2" charset="0"/>
              </a:rPr>
              <a:t>μπ</a:t>
            </a:r>
            <a:r>
              <a:rPr lang="el-GR" dirty="0">
                <a:solidFill>
                  <a:srgbClr val="000000"/>
                </a:solidFill>
                <a:effectLst/>
                <a:latin typeface="Helvetica" pitchFamily="2" charset="0"/>
              </a:rPr>
              <a:t>ορεί να χρησιμοποιηθεί για την προσβολή της αξιοπρέπειας άλλου προσώπου και ότι η ανθρώπινη αξιοπρέπεια ανήκει καθ'</a:t>
            </a:r>
            <a:r>
              <a:rPr lang="en" dirty="0">
                <a:solidFill>
                  <a:srgbClr val="000000"/>
                </a:solidFill>
                <a:effectLst/>
                <a:latin typeface="Helvetica" pitchFamily="2" charset="0"/>
              </a:rPr>
              <a:t> </a:t>
            </a:r>
            <a:r>
              <a:rPr lang="el-GR" dirty="0">
                <a:solidFill>
                  <a:srgbClr val="000000"/>
                </a:solidFill>
                <a:effectLst/>
                <a:latin typeface="Helvetica" pitchFamily="2" charset="0"/>
              </a:rPr>
              <a:t>υπόσταση στα δικαιώματα που ορίζει ο παρών χάρτης. ∆εν µ</a:t>
            </a:r>
            <a:r>
              <a:rPr lang="el-GR" dirty="0" err="1">
                <a:solidFill>
                  <a:srgbClr val="000000"/>
                </a:solidFill>
                <a:effectLst/>
                <a:latin typeface="Helvetica" pitchFamily="2" charset="0"/>
              </a:rPr>
              <a:t>πορεί</a:t>
            </a:r>
            <a:r>
              <a:rPr lang="el-GR" dirty="0">
                <a:solidFill>
                  <a:srgbClr val="000000"/>
                </a:solidFill>
                <a:effectLst/>
                <a:latin typeface="Helvetica" pitchFamily="2" charset="0"/>
              </a:rPr>
              <a:t> ως εκ τούτου να θιγεί ούτε κατά τον </a:t>
            </a:r>
            <a:r>
              <a:rPr lang="el-GR" dirty="0" err="1">
                <a:solidFill>
                  <a:srgbClr val="000000"/>
                </a:solidFill>
                <a:effectLst/>
                <a:latin typeface="Helvetica" pitchFamily="2" charset="0"/>
              </a:rPr>
              <a:t>περιορισµό</a:t>
            </a:r>
            <a:r>
              <a:rPr lang="el-GR" dirty="0">
                <a:solidFill>
                  <a:srgbClr val="000000"/>
                </a:solidFill>
                <a:effectLst/>
                <a:latin typeface="Helvetica" pitchFamily="2" charset="0"/>
              </a:rPr>
              <a:t> </a:t>
            </a:r>
            <a:r>
              <a:rPr lang="el-GR" dirty="0" err="1">
                <a:solidFill>
                  <a:srgbClr val="000000"/>
                </a:solidFill>
                <a:effectLst/>
                <a:latin typeface="Helvetica" pitchFamily="2" charset="0"/>
              </a:rPr>
              <a:t>δικαιώµατος</a:t>
            </a:r>
            <a:r>
              <a:rPr lang="el-GR" dirty="0">
                <a:solidFill>
                  <a:srgbClr val="000000"/>
                </a:solidFill>
                <a:effectLst/>
                <a:latin typeface="Helvetica" pitchFamily="2" charset="0"/>
              </a:rPr>
              <a:t>.</a:t>
            </a:r>
          </a:p>
          <a:p>
            <a:endParaRPr lang="el-GR" dirty="0"/>
          </a:p>
        </p:txBody>
      </p:sp>
    </p:spTree>
    <p:extLst>
      <p:ext uri="{BB962C8B-B14F-4D97-AF65-F5344CB8AC3E}">
        <p14:creationId xmlns:p14="http://schemas.microsoft.com/office/powerpoint/2010/main" val="2054641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4C7AF5-10B4-52CE-32E4-E2C973F95A39}"/>
              </a:ext>
            </a:extLst>
          </p:cNvPr>
          <p:cNvSpPr>
            <a:spLocks noGrp="1"/>
          </p:cNvSpPr>
          <p:nvPr>
            <p:ph type="title"/>
          </p:nvPr>
        </p:nvSpPr>
        <p:spPr/>
        <p:txBody>
          <a:bodyPr>
            <a:normAutofit fontScale="90000"/>
          </a:bodyPr>
          <a:lstStyle/>
          <a:p>
            <a:r>
              <a:rPr lang="el-GR" sz="4000" dirty="0">
                <a:solidFill>
                  <a:srgbClr val="000000"/>
                </a:solidFill>
                <a:effectLst/>
                <a:latin typeface="Helvetica" pitchFamily="2" charset="0"/>
              </a:rPr>
              <a:t>Ελευθερία του </a:t>
            </a:r>
            <a:r>
              <a:rPr lang="el-GR" sz="4000" dirty="0" err="1">
                <a:solidFill>
                  <a:srgbClr val="000000"/>
                </a:solidFill>
                <a:effectLst/>
                <a:latin typeface="Helvetica" pitchFamily="2" charset="0"/>
              </a:rPr>
              <a:t>συνέρχεσθαι</a:t>
            </a:r>
            <a:r>
              <a:rPr lang="el-GR" sz="4000" dirty="0">
                <a:solidFill>
                  <a:srgbClr val="000000"/>
                </a:solidFill>
                <a:effectLst/>
                <a:latin typeface="Helvetica" pitchFamily="2" charset="0"/>
              </a:rPr>
              <a:t> και του </a:t>
            </a:r>
            <a:r>
              <a:rPr lang="el-GR" sz="4000" dirty="0" err="1">
                <a:solidFill>
                  <a:srgbClr val="000000"/>
                </a:solidFill>
                <a:effectLst/>
                <a:latin typeface="Helvetica" pitchFamily="2" charset="0"/>
              </a:rPr>
              <a:t>συνεταιρίζεσθαι</a:t>
            </a:r>
            <a:endParaRPr lang="el-GR" dirty="0"/>
          </a:p>
        </p:txBody>
      </p:sp>
      <p:sp>
        <p:nvSpPr>
          <p:cNvPr id="3" name="Θέση περιεχομένου 2">
            <a:extLst>
              <a:ext uri="{FF2B5EF4-FFF2-40B4-BE49-F238E27FC236}">
                <a16:creationId xmlns:a16="http://schemas.microsoft.com/office/drawing/2014/main" id="{7D212424-D143-04B6-B819-0ABF1CCEEA85}"/>
              </a:ext>
            </a:extLst>
          </p:cNvPr>
          <p:cNvSpPr>
            <a:spLocks noGrp="1"/>
          </p:cNvSpPr>
          <p:nvPr>
            <p:ph idx="1"/>
          </p:nvPr>
        </p:nvSpPr>
        <p:spPr>
          <a:xfrm>
            <a:off x="4645573" y="803186"/>
            <a:ext cx="6754748" cy="5248622"/>
          </a:xfrm>
        </p:spPr>
        <p:txBody>
          <a:bodyPr>
            <a:normAutofit fontScale="85000" lnSpcReduction="20000"/>
          </a:bodyPr>
          <a:lstStyle/>
          <a:p>
            <a:pPr marL="0" indent="0" algn="ctr">
              <a:buNone/>
            </a:pPr>
            <a:r>
              <a:rPr lang="el-GR" dirty="0">
                <a:solidFill>
                  <a:srgbClr val="000000"/>
                </a:solidFill>
                <a:effectLst/>
                <a:latin typeface="Helvetica" pitchFamily="2" charset="0"/>
              </a:rPr>
              <a:t>Άρθρο 12</a:t>
            </a:r>
          </a:p>
          <a:p>
            <a:pPr marL="0" indent="0" algn="ctr">
              <a:buNone/>
            </a:pPr>
            <a:r>
              <a:rPr lang="el-GR" dirty="0">
                <a:solidFill>
                  <a:srgbClr val="000000"/>
                </a:solidFill>
                <a:effectLst/>
                <a:latin typeface="Helvetica" pitchFamily="2" charset="0"/>
              </a:rPr>
              <a:t>Ελευθερία του </a:t>
            </a:r>
            <a:r>
              <a:rPr lang="el-GR" dirty="0" err="1">
                <a:solidFill>
                  <a:srgbClr val="000000"/>
                </a:solidFill>
                <a:effectLst/>
                <a:latin typeface="Helvetica" pitchFamily="2" charset="0"/>
              </a:rPr>
              <a:t>συνέρχεσθαι</a:t>
            </a:r>
            <a:r>
              <a:rPr lang="el-GR" dirty="0">
                <a:solidFill>
                  <a:srgbClr val="000000"/>
                </a:solidFill>
                <a:effectLst/>
                <a:latin typeface="Helvetica" pitchFamily="2" charset="0"/>
              </a:rPr>
              <a:t> και του </a:t>
            </a:r>
            <a:r>
              <a:rPr lang="el-GR" dirty="0" err="1">
                <a:solidFill>
                  <a:srgbClr val="000000"/>
                </a:solidFill>
                <a:effectLst/>
                <a:latin typeface="Helvetica" pitchFamily="2" charset="0"/>
              </a:rPr>
              <a:t>συνεταιρίζεσθαι</a:t>
            </a:r>
            <a:endParaRPr lang="el-GR" dirty="0">
              <a:solidFill>
                <a:srgbClr val="000000"/>
              </a:solidFill>
              <a:effectLst/>
              <a:latin typeface="Helvetica" pitchFamily="2" charset="0"/>
            </a:endParaRPr>
          </a:p>
          <a:p>
            <a:pPr marL="0" indent="0">
              <a:buNone/>
            </a:pPr>
            <a:r>
              <a:rPr lang="el-GR" dirty="0">
                <a:solidFill>
                  <a:srgbClr val="000000"/>
                </a:solidFill>
                <a:effectLst/>
                <a:latin typeface="Helvetica" pitchFamily="2" charset="0"/>
              </a:rPr>
              <a:t>1. Κάθε πρόσωπο έχει </a:t>
            </a:r>
            <a:r>
              <a:rPr lang="el-GR" dirty="0" err="1">
                <a:solidFill>
                  <a:srgbClr val="000000"/>
                </a:solidFill>
                <a:effectLst/>
                <a:latin typeface="Helvetica" pitchFamily="2" charset="0"/>
              </a:rPr>
              <a:t>δικαίωµα</a:t>
            </a:r>
            <a:r>
              <a:rPr lang="el-GR" dirty="0">
                <a:solidFill>
                  <a:srgbClr val="000000"/>
                </a:solidFill>
                <a:effectLst/>
                <a:latin typeface="Helvetica" pitchFamily="2" charset="0"/>
              </a:rPr>
              <a:t> στην ελευθερία του </a:t>
            </a:r>
            <a:r>
              <a:rPr lang="el-GR" dirty="0" err="1">
                <a:solidFill>
                  <a:srgbClr val="000000"/>
                </a:solidFill>
                <a:effectLst/>
                <a:latin typeface="Helvetica" pitchFamily="2" charset="0"/>
              </a:rPr>
              <a:t>συνέρχεσθαι</a:t>
            </a:r>
            <a:r>
              <a:rPr lang="el-GR" dirty="0">
                <a:solidFill>
                  <a:srgbClr val="000000"/>
                </a:solidFill>
                <a:effectLst/>
                <a:latin typeface="Helvetica" pitchFamily="2" charset="0"/>
              </a:rPr>
              <a:t> ειρηνικώς και στην ελευθερία του </a:t>
            </a:r>
            <a:r>
              <a:rPr lang="el-GR" dirty="0" err="1">
                <a:solidFill>
                  <a:srgbClr val="000000"/>
                </a:solidFill>
                <a:effectLst/>
                <a:latin typeface="Helvetica" pitchFamily="2" charset="0"/>
              </a:rPr>
              <a:t>συνεταιρίζεσθαι</a:t>
            </a:r>
            <a:r>
              <a:rPr lang="el-GR" dirty="0">
                <a:solidFill>
                  <a:srgbClr val="000000"/>
                </a:solidFill>
                <a:effectLst/>
                <a:latin typeface="Helvetica" pitchFamily="2" charset="0"/>
              </a:rPr>
              <a:t> σε όλα τα επίπεδα, ιδίως στον πολιτικό και το συνδικαλιστικό </a:t>
            </a:r>
            <a:r>
              <a:rPr lang="el-GR" dirty="0" err="1">
                <a:solidFill>
                  <a:srgbClr val="000000"/>
                </a:solidFill>
                <a:effectLst/>
                <a:latin typeface="Helvetica" pitchFamily="2" charset="0"/>
              </a:rPr>
              <a:t>τοµέα</a:t>
            </a:r>
            <a:r>
              <a:rPr lang="el-GR" dirty="0">
                <a:solidFill>
                  <a:srgbClr val="000000"/>
                </a:solidFill>
                <a:effectLst/>
                <a:latin typeface="Helvetica" pitchFamily="2" charset="0"/>
              </a:rPr>
              <a:t> καθώς και στους </a:t>
            </a:r>
            <a:r>
              <a:rPr lang="el-GR" dirty="0" err="1">
                <a:solidFill>
                  <a:srgbClr val="000000"/>
                </a:solidFill>
                <a:effectLst/>
                <a:latin typeface="Helvetica" pitchFamily="2" charset="0"/>
              </a:rPr>
              <a:t>τοµείς</a:t>
            </a:r>
            <a:r>
              <a:rPr lang="el-GR" dirty="0">
                <a:solidFill>
                  <a:srgbClr val="000000"/>
                </a:solidFill>
                <a:effectLst/>
                <a:latin typeface="Helvetica" pitchFamily="2" charset="0"/>
              </a:rPr>
              <a:t> που αναφέρονται στον πολίτη, </a:t>
            </a:r>
            <a:r>
              <a:rPr lang="el-GR" dirty="0" err="1">
                <a:solidFill>
                  <a:srgbClr val="000000"/>
                </a:solidFill>
                <a:effectLst/>
                <a:latin typeface="Helvetica" pitchFamily="2" charset="0"/>
              </a:rPr>
              <a:t>πράγµα</a:t>
            </a:r>
            <a:r>
              <a:rPr lang="el-GR" dirty="0">
                <a:solidFill>
                  <a:srgbClr val="000000"/>
                </a:solidFill>
                <a:effectLst/>
                <a:latin typeface="Helvetica" pitchFamily="2" charset="0"/>
              </a:rPr>
              <a:t> που συνεπάγεται το </a:t>
            </a:r>
            <a:r>
              <a:rPr lang="el-GR" dirty="0" err="1">
                <a:solidFill>
                  <a:srgbClr val="000000"/>
                </a:solidFill>
                <a:effectLst/>
                <a:latin typeface="Helvetica" pitchFamily="2" charset="0"/>
              </a:rPr>
              <a:t>δικαίωµα</a:t>
            </a:r>
            <a:r>
              <a:rPr lang="el-GR" dirty="0">
                <a:solidFill>
                  <a:srgbClr val="000000"/>
                </a:solidFill>
                <a:effectLst/>
                <a:latin typeface="Helvetica" pitchFamily="2" charset="0"/>
              </a:rPr>
              <a:t> κάθε προσώπου να ιδρύει µε άλλους συνδικαλιστικές ενώσεις και να προσχωρεί σ' αυτές για την υπεράσπιση των </a:t>
            </a:r>
            <a:r>
              <a:rPr lang="el-GR" dirty="0" err="1">
                <a:solidFill>
                  <a:srgbClr val="000000"/>
                </a:solidFill>
                <a:effectLst/>
                <a:latin typeface="Helvetica" pitchFamily="2" charset="0"/>
              </a:rPr>
              <a:t>συµφερόντων</a:t>
            </a:r>
            <a:r>
              <a:rPr lang="el-GR" dirty="0">
                <a:solidFill>
                  <a:srgbClr val="000000"/>
                </a:solidFill>
                <a:effectLst/>
                <a:latin typeface="Helvetica" pitchFamily="2" charset="0"/>
              </a:rPr>
              <a:t> του.</a:t>
            </a:r>
          </a:p>
          <a:p>
            <a:pPr marL="0" indent="0">
              <a:buNone/>
            </a:pPr>
            <a:r>
              <a:rPr lang="el-GR" dirty="0">
                <a:solidFill>
                  <a:srgbClr val="000000"/>
                </a:solidFill>
                <a:effectLst/>
                <a:latin typeface="Helvetica" pitchFamily="2" charset="0"/>
              </a:rPr>
              <a:t>2. Τα πολιτικά </a:t>
            </a:r>
            <a:r>
              <a:rPr lang="el-GR" dirty="0" err="1">
                <a:solidFill>
                  <a:srgbClr val="000000"/>
                </a:solidFill>
                <a:effectLst/>
                <a:latin typeface="Helvetica" pitchFamily="2" charset="0"/>
              </a:rPr>
              <a:t>κό</a:t>
            </a:r>
            <a:r>
              <a:rPr lang="el-GR" dirty="0">
                <a:solidFill>
                  <a:srgbClr val="000000"/>
                </a:solidFill>
                <a:effectLst/>
                <a:latin typeface="Helvetica" pitchFamily="2" charset="0"/>
              </a:rPr>
              <a:t>µµ</a:t>
            </a:r>
            <a:r>
              <a:rPr lang="el-GR" dirty="0" err="1">
                <a:solidFill>
                  <a:srgbClr val="000000"/>
                </a:solidFill>
                <a:effectLst/>
                <a:latin typeface="Helvetica" pitchFamily="2" charset="0"/>
              </a:rPr>
              <a:t>ατα</a:t>
            </a:r>
            <a:r>
              <a:rPr lang="el-GR" dirty="0">
                <a:solidFill>
                  <a:srgbClr val="000000"/>
                </a:solidFill>
                <a:effectLst/>
                <a:latin typeface="Helvetica" pitchFamily="2" charset="0"/>
              </a:rPr>
              <a:t> σε ευρωπαϊκό επίπεδο </a:t>
            </a:r>
            <a:r>
              <a:rPr lang="el-GR" dirty="0" err="1">
                <a:solidFill>
                  <a:srgbClr val="000000"/>
                </a:solidFill>
                <a:effectLst/>
                <a:latin typeface="Helvetica" pitchFamily="2" charset="0"/>
              </a:rPr>
              <a:t>συµβάλλουν</a:t>
            </a:r>
            <a:r>
              <a:rPr lang="el-GR" dirty="0">
                <a:solidFill>
                  <a:srgbClr val="000000"/>
                </a:solidFill>
                <a:effectLst/>
                <a:latin typeface="Helvetica" pitchFamily="2" charset="0"/>
              </a:rPr>
              <a:t> στην έκφραση της πολιτικής βούλησης των πολιτών της Ένωσης.</a:t>
            </a:r>
          </a:p>
          <a:p>
            <a:pPr marL="0" indent="0">
              <a:buNone/>
            </a:pPr>
            <a:r>
              <a:rPr lang="el-GR" dirty="0">
                <a:solidFill>
                  <a:srgbClr val="000000"/>
                </a:solidFill>
                <a:effectLst/>
                <a:latin typeface="Helvetica" pitchFamily="2" charset="0"/>
              </a:rPr>
              <a:t>Επεξήγηση</a:t>
            </a:r>
          </a:p>
          <a:p>
            <a:pPr marL="0" indent="0">
              <a:buNone/>
            </a:pPr>
            <a:r>
              <a:rPr lang="el-GR" dirty="0">
                <a:solidFill>
                  <a:srgbClr val="000000"/>
                </a:solidFill>
                <a:effectLst/>
                <a:latin typeface="Helvetica" pitchFamily="2" charset="0"/>
              </a:rPr>
              <a:t>1. Οι διατάξεις της παραγράφου 1 του άρθρου αυτού αντιστοιχούν στις διατάξεις του άρθρου 11 της ΕΣΑ∆ το οποίο έχει ως εξής :</a:t>
            </a:r>
          </a:p>
          <a:p>
            <a:r>
              <a:rPr lang="el-GR" dirty="0">
                <a:solidFill>
                  <a:srgbClr val="000000"/>
                </a:solidFill>
                <a:effectLst/>
                <a:latin typeface="Helvetica" pitchFamily="2" charset="0"/>
              </a:rPr>
              <a:t> Παν </a:t>
            </a:r>
            <a:r>
              <a:rPr lang="el-GR" dirty="0" err="1">
                <a:solidFill>
                  <a:srgbClr val="000000"/>
                </a:solidFill>
                <a:effectLst/>
                <a:latin typeface="Helvetica" pitchFamily="2" charset="0"/>
              </a:rPr>
              <a:t>πρόσωπον</a:t>
            </a:r>
            <a:r>
              <a:rPr lang="el-GR" dirty="0">
                <a:solidFill>
                  <a:srgbClr val="000000"/>
                </a:solidFill>
                <a:effectLst/>
                <a:latin typeface="Helvetica" pitchFamily="2" charset="0"/>
              </a:rPr>
              <a:t> έχει </a:t>
            </a:r>
            <a:r>
              <a:rPr lang="el-GR" dirty="0" err="1">
                <a:solidFill>
                  <a:srgbClr val="000000"/>
                </a:solidFill>
                <a:effectLst/>
                <a:latin typeface="Helvetica" pitchFamily="2" charset="0"/>
              </a:rPr>
              <a:t>δικαίωµα</a:t>
            </a:r>
            <a:r>
              <a:rPr lang="el-GR" dirty="0">
                <a:solidFill>
                  <a:srgbClr val="000000"/>
                </a:solidFill>
                <a:effectLst/>
                <a:latin typeface="Helvetica" pitchFamily="2" charset="0"/>
              </a:rPr>
              <a:t> εις την </a:t>
            </a:r>
            <a:r>
              <a:rPr lang="el-GR" dirty="0" err="1">
                <a:solidFill>
                  <a:srgbClr val="000000"/>
                </a:solidFill>
                <a:effectLst/>
                <a:latin typeface="Helvetica" pitchFamily="2" charset="0"/>
              </a:rPr>
              <a:t>ελευθερίαν</a:t>
            </a:r>
            <a:r>
              <a:rPr lang="el-GR" dirty="0">
                <a:solidFill>
                  <a:srgbClr val="000000"/>
                </a:solidFill>
                <a:effectLst/>
                <a:latin typeface="Helvetica" pitchFamily="2" charset="0"/>
              </a:rPr>
              <a:t> του </a:t>
            </a:r>
            <a:r>
              <a:rPr lang="el-GR" dirty="0" err="1">
                <a:solidFill>
                  <a:srgbClr val="000000"/>
                </a:solidFill>
                <a:effectLst/>
                <a:latin typeface="Helvetica" pitchFamily="2" charset="0"/>
              </a:rPr>
              <a:t>συνέρχεσθαι</a:t>
            </a:r>
            <a:r>
              <a:rPr lang="el-GR" dirty="0">
                <a:solidFill>
                  <a:srgbClr val="000000"/>
                </a:solidFill>
                <a:effectLst/>
                <a:latin typeface="Helvetica" pitchFamily="2" charset="0"/>
              </a:rPr>
              <a:t> ειρηνικώς και εις την </a:t>
            </a:r>
            <a:r>
              <a:rPr lang="el-GR" dirty="0" err="1">
                <a:solidFill>
                  <a:srgbClr val="000000"/>
                </a:solidFill>
                <a:effectLst/>
                <a:latin typeface="Helvetica" pitchFamily="2" charset="0"/>
              </a:rPr>
              <a:t>ελευθερίαν</a:t>
            </a:r>
            <a:r>
              <a:rPr lang="el-GR" dirty="0">
                <a:solidFill>
                  <a:srgbClr val="000000"/>
                </a:solidFill>
                <a:effectLst/>
                <a:latin typeface="Helvetica" pitchFamily="2" charset="0"/>
              </a:rPr>
              <a:t> </a:t>
            </a:r>
            <a:r>
              <a:rPr lang="el-GR" dirty="0" err="1">
                <a:solidFill>
                  <a:srgbClr val="000000"/>
                </a:solidFill>
                <a:effectLst/>
                <a:latin typeface="Helvetica" pitchFamily="2" charset="0"/>
              </a:rPr>
              <a:t>συνεταιρισµού</a:t>
            </a:r>
            <a:r>
              <a:rPr lang="el-GR" dirty="0">
                <a:solidFill>
                  <a:srgbClr val="000000"/>
                </a:solidFill>
                <a:effectLst/>
                <a:latin typeface="Helvetica" pitchFamily="2" charset="0"/>
              </a:rPr>
              <a:t> </a:t>
            </a:r>
            <a:r>
              <a:rPr lang="el-GR" dirty="0" err="1">
                <a:solidFill>
                  <a:srgbClr val="000000"/>
                </a:solidFill>
                <a:effectLst/>
                <a:latin typeface="Helvetica" pitchFamily="2" charset="0"/>
              </a:rPr>
              <a:t>συµπεριλαµβανοµένου</a:t>
            </a:r>
            <a:r>
              <a:rPr lang="el-GR" dirty="0">
                <a:solidFill>
                  <a:srgbClr val="000000"/>
                </a:solidFill>
                <a:effectLst/>
                <a:latin typeface="Helvetica" pitchFamily="2" charset="0"/>
              </a:rPr>
              <a:t> του </a:t>
            </a:r>
            <a:r>
              <a:rPr lang="el-GR" dirty="0" err="1">
                <a:solidFill>
                  <a:srgbClr val="000000"/>
                </a:solidFill>
                <a:effectLst/>
                <a:latin typeface="Helvetica" pitchFamily="2" charset="0"/>
              </a:rPr>
              <a:t>δικαιώµατος</a:t>
            </a:r>
            <a:r>
              <a:rPr lang="el-GR" dirty="0">
                <a:solidFill>
                  <a:srgbClr val="000000"/>
                </a:solidFill>
                <a:effectLst/>
                <a:latin typeface="Helvetica" pitchFamily="2" charset="0"/>
              </a:rPr>
              <a:t> ιδρύσεως µ</a:t>
            </a:r>
            <a:r>
              <a:rPr lang="el-GR" dirty="0" err="1">
                <a:solidFill>
                  <a:srgbClr val="000000"/>
                </a:solidFill>
                <a:effectLst/>
                <a:latin typeface="Helvetica" pitchFamily="2" charset="0"/>
              </a:rPr>
              <a:t>ετ'άλλων</a:t>
            </a:r>
            <a:r>
              <a:rPr lang="el-GR" dirty="0">
                <a:solidFill>
                  <a:srgbClr val="000000"/>
                </a:solidFill>
                <a:effectLst/>
                <a:latin typeface="Helvetica" pitchFamily="2" charset="0"/>
              </a:rPr>
              <a:t> συνδικάτων και προσχωρήσεως εις συνδικάτα επί σκοπώ προασπίσεως των </a:t>
            </a:r>
            <a:r>
              <a:rPr lang="el-GR" dirty="0" err="1">
                <a:solidFill>
                  <a:srgbClr val="000000"/>
                </a:solidFill>
                <a:effectLst/>
                <a:latin typeface="Helvetica" pitchFamily="2" charset="0"/>
              </a:rPr>
              <a:t>συµφερόντων</a:t>
            </a:r>
            <a:r>
              <a:rPr lang="el-GR" dirty="0">
                <a:solidFill>
                  <a:srgbClr val="000000"/>
                </a:solidFill>
                <a:effectLst/>
                <a:latin typeface="Helvetica" pitchFamily="2" charset="0"/>
              </a:rPr>
              <a:t> του.</a:t>
            </a:r>
          </a:p>
          <a:p>
            <a:pPr marL="0" indent="0">
              <a:buNone/>
            </a:pPr>
            <a:endParaRPr lang="el-GR" dirty="0">
              <a:solidFill>
                <a:srgbClr val="000000"/>
              </a:solidFill>
              <a:effectLst/>
              <a:latin typeface="Helvetica" pitchFamily="2" charset="0"/>
            </a:endParaRPr>
          </a:p>
          <a:p>
            <a:pPr>
              <a:buFont typeface="Wingdings" pitchFamily="2" charset="2"/>
              <a:buChar char="Ø"/>
            </a:pPr>
            <a:endParaRPr lang="el-GR" dirty="0">
              <a:solidFill>
                <a:srgbClr val="000000"/>
              </a:solidFill>
              <a:effectLst/>
              <a:latin typeface="Helvetica" pitchFamily="2" charset="0"/>
            </a:endParaRPr>
          </a:p>
          <a:p>
            <a:pPr marL="0" indent="0">
              <a:buNone/>
            </a:pPr>
            <a:endParaRPr lang="el-GR" dirty="0"/>
          </a:p>
        </p:txBody>
      </p:sp>
    </p:spTree>
    <p:extLst>
      <p:ext uri="{BB962C8B-B14F-4D97-AF65-F5344CB8AC3E}">
        <p14:creationId xmlns:p14="http://schemas.microsoft.com/office/powerpoint/2010/main" val="132742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E5B69-9819-89E2-5226-11DB5A182E37}"/>
              </a:ext>
            </a:extLst>
          </p:cNvPr>
          <p:cNvSpPr>
            <a:spLocks noGrp="1"/>
          </p:cNvSpPr>
          <p:nvPr>
            <p:ph type="title"/>
          </p:nvPr>
        </p:nvSpPr>
        <p:spPr>
          <a:xfrm>
            <a:off x="791681" y="2217683"/>
            <a:ext cx="3595930" cy="2588684"/>
          </a:xfrm>
        </p:spPr>
        <p:txBody>
          <a:bodyPr>
            <a:normAutofit fontScale="90000"/>
          </a:bodyPr>
          <a:lstStyle/>
          <a:p>
            <a:r>
              <a:rPr lang="el-GR" sz="3600" dirty="0">
                <a:solidFill>
                  <a:srgbClr val="000000"/>
                </a:solidFill>
                <a:effectLst/>
                <a:latin typeface="Helvetica" pitchFamily="2" charset="0"/>
              </a:rPr>
              <a:t>Ελευθερία του </a:t>
            </a:r>
            <a:r>
              <a:rPr lang="el-GR" sz="3600" dirty="0" err="1">
                <a:solidFill>
                  <a:srgbClr val="000000"/>
                </a:solidFill>
                <a:effectLst/>
                <a:latin typeface="Helvetica" pitchFamily="2" charset="0"/>
              </a:rPr>
              <a:t>συνέρχεσθαι</a:t>
            </a:r>
            <a:r>
              <a:rPr lang="el-GR" sz="3600" dirty="0">
                <a:solidFill>
                  <a:srgbClr val="000000"/>
                </a:solidFill>
                <a:effectLst/>
                <a:latin typeface="Helvetica" pitchFamily="2" charset="0"/>
              </a:rPr>
              <a:t> και του </a:t>
            </a:r>
            <a:r>
              <a:rPr lang="el-GR" sz="3600" dirty="0" err="1">
                <a:solidFill>
                  <a:srgbClr val="000000"/>
                </a:solidFill>
                <a:effectLst/>
                <a:latin typeface="Helvetica" pitchFamily="2" charset="0"/>
              </a:rPr>
              <a:t>συνεταιρίζεσθαι</a:t>
            </a:r>
            <a:br>
              <a:rPr lang="el-GR" dirty="0">
                <a:solidFill>
                  <a:srgbClr val="000000"/>
                </a:solidFill>
                <a:effectLst/>
                <a:latin typeface="Helvetica" pitchFamily="2" charset="0"/>
              </a:rPr>
            </a:br>
            <a:endParaRPr lang="el-GR" dirty="0"/>
          </a:p>
        </p:txBody>
      </p:sp>
      <p:sp>
        <p:nvSpPr>
          <p:cNvPr id="3" name="Θέση περιεχομένου 2">
            <a:extLst>
              <a:ext uri="{FF2B5EF4-FFF2-40B4-BE49-F238E27FC236}">
                <a16:creationId xmlns:a16="http://schemas.microsoft.com/office/drawing/2014/main" id="{D51A9DC0-13B6-B383-0780-642C246F1432}"/>
              </a:ext>
            </a:extLst>
          </p:cNvPr>
          <p:cNvSpPr>
            <a:spLocks noGrp="1"/>
          </p:cNvSpPr>
          <p:nvPr>
            <p:ph idx="1"/>
          </p:nvPr>
        </p:nvSpPr>
        <p:spPr>
          <a:xfrm>
            <a:off x="4614041" y="1061544"/>
            <a:ext cx="6786279" cy="4990263"/>
          </a:xfrm>
        </p:spPr>
        <p:txBody>
          <a:bodyPr>
            <a:normAutofit fontScale="77500" lnSpcReduction="20000"/>
          </a:bodyPr>
          <a:lstStyle/>
          <a:p>
            <a:pPr marL="0" indent="0">
              <a:buNone/>
            </a:pPr>
            <a:r>
              <a:rPr lang="el-GR" dirty="0">
                <a:solidFill>
                  <a:srgbClr val="000000"/>
                </a:solidFill>
                <a:effectLst/>
                <a:latin typeface="Helvetica" pitchFamily="2" charset="0"/>
              </a:rPr>
              <a:t>Η </a:t>
            </a:r>
            <a:r>
              <a:rPr lang="el-GR" dirty="0" err="1">
                <a:solidFill>
                  <a:srgbClr val="000000"/>
                </a:solidFill>
                <a:effectLst/>
                <a:latin typeface="Helvetica" pitchFamily="2" charset="0"/>
              </a:rPr>
              <a:t>άσκησις</a:t>
            </a:r>
            <a:r>
              <a:rPr lang="el-GR" dirty="0">
                <a:solidFill>
                  <a:srgbClr val="000000"/>
                </a:solidFill>
                <a:effectLst/>
                <a:latin typeface="Helvetica" pitchFamily="2" charset="0"/>
              </a:rPr>
              <a:t> των </a:t>
            </a:r>
            <a:r>
              <a:rPr lang="el-GR" dirty="0" err="1">
                <a:solidFill>
                  <a:srgbClr val="000000"/>
                </a:solidFill>
                <a:effectLst/>
                <a:latin typeface="Helvetica" pitchFamily="2" charset="0"/>
              </a:rPr>
              <a:t>δικαιωµάτων</a:t>
            </a:r>
            <a:r>
              <a:rPr lang="el-GR" dirty="0">
                <a:solidFill>
                  <a:srgbClr val="000000"/>
                </a:solidFill>
                <a:effectLst/>
                <a:latin typeface="Helvetica" pitchFamily="2" charset="0"/>
              </a:rPr>
              <a:t> τούτων δεν επιτρέπεται να </a:t>
            </a:r>
            <a:r>
              <a:rPr lang="el-GR" dirty="0" err="1">
                <a:solidFill>
                  <a:srgbClr val="000000"/>
                </a:solidFill>
                <a:effectLst/>
                <a:latin typeface="Helvetica" pitchFamily="2" charset="0"/>
              </a:rPr>
              <a:t>υπαχθή</a:t>
            </a:r>
            <a:r>
              <a:rPr lang="el-GR" dirty="0">
                <a:solidFill>
                  <a:srgbClr val="000000"/>
                </a:solidFill>
                <a:effectLst/>
                <a:latin typeface="Helvetica" pitchFamily="2" charset="0"/>
              </a:rPr>
              <a:t> εις ετέρους </a:t>
            </a:r>
            <a:r>
              <a:rPr lang="el-GR" dirty="0" err="1">
                <a:solidFill>
                  <a:srgbClr val="000000"/>
                </a:solidFill>
                <a:effectLst/>
                <a:latin typeface="Helvetica" pitchFamily="2" charset="0"/>
              </a:rPr>
              <a:t>περιορισµούς</a:t>
            </a:r>
            <a:r>
              <a:rPr lang="el-GR" dirty="0">
                <a:solidFill>
                  <a:srgbClr val="000000"/>
                </a:solidFill>
                <a:latin typeface="Helvetica" pitchFamily="2" charset="0"/>
              </a:rPr>
              <a:t> </a:t>
            </a:r>
            <a:r>
              <a:rPr lang="el-GR" dirty="0">
                <a:solidFill>
                  <a:srgbClr val="000000"/>
                </a:solidFill>
                <a:effectLst/>
                <a:latin typeface="Helvetica" pitchFamily="2" charset="0"/>
              </a:rPr>
              <a:t>πέραν των υπό του </a:t>
            </a:r>
            <a:r>
              <a:rPr lang="el-GR" dirty="0" err="1">
                <a:solidFill>
                  <a:srgbClr val="000000"/>
                </a:solidFill>
                <a:effectLst/>
                <a:latin typeface="Helvetica" pitchFamily="2" charset="0"/>
              </a:rPr>
              <a:t>νόµου</a:t>
            </a:r>
            <a:r>
              <a:rPr lang="el-GR" dirty="0">
                <a:solidFill>
                  <a:srgbClr val="000000"/>
                </a:solidFill>
                <a:effectLst/>
                <a:latin typeface="Helvetica" pitchFamily="2" charset="0"/>
              </a:rPr>
              <a:t> </a:t>
            </a:r>
            <a:r>
              <a:rPr lang="el-GR" dirty="0" err="1">
                <a:solidFill>
                  <a:srgbClr val="000000"/>
                </a:solidFill>
                <a:effectLst/>
                <a:latin typeface="Helvetica" pitchFamily="2" charset="0"/>
              </a:rPr>
              <a:t>προβλεποµένων</a:t>
            </a:r>
            <a:r>
              <a:rPr lang="el-GR" dirty="0">
                <a:solidFill>
                  <a:srgbClr val="000000"/>
                </a:solidFill>
                <a:effectLst/>
                <a:latin typeface="Helvetica" pitchFamily="2" charset="0"/>
              </a:rPr>
              <a:t> και αποτελούντων αναγκαία µ</a:t>
            </a:r>
            <a:r>
              <a:rPr lang="el-GR" dirty="0" err="1">
                <a:solidFill>
                  <a:srgbClr val="000000"/>
                </a:solidFill>
                <a:effectLst/>
                <a:latin typeface="Helvetica" pitchFamily="2" charset="0"/>
              </a:rPr>
              <a:t>έτρα</a:t>
            </a:r>
            <a:r>
              <a:rPr lang="el-GR" dirty="0">
                <a:solidFill>
                  <a:srgbClr val="000000"/>
                </a:solidFill>
                <a:effectLst/>
                <a:latin typeface="Helvetica" pitchFamily="2" charset="0"/>
              </a:rPr>
              <a:t> εν </a:t>
            </a:r>
            <a:r>
              <a:rPr lang="el-GR" dirty="0" err="1">
                <a:solidFill>
                  <a:srgbClr val="000000"/>
                </a:solidFill>
                <a:effectLst/>
                <a:latin typeface="Helvetica" pitchFamily="2" charset="0"/>
              </a:rPr>
              <a:t>δηµοκρατική</a:t>
            </a:r>
            <a:r>
              <a:rPr lang="el-GR" dirty="0">
                <a:solidFill>
                  <a:srgbClr val="000000"/>
                </a:solidFill>
                <a:effectLst/>
                <a:latin typeface="Helvetica" pitchFamily="2" charset="0"/>
              </a:rPr>
              <a:t> κοινωνία, δια την </a:t>
            </a:r>
            <a:r>
              <a:rPr lang="el-GR" dirty="0" err="1">
                <a:solidFill>
                  <a:srgbClr val="000000"/>
                </a:solidFill>
                <a:effectLst/>
                <a:latin typeface="Helvetica" pitchFamily="2" charset="0"/>
              </a:rPr>
              <a:t>εθνικήν</a:t>
            </a:r>
            <a:r>
              <a:rPr lang="el-GR" dirty="0">
                <a:solidFill>
                  <a:srgbClr val="000000"/>
                </a:solidFill>
                <a:effectLst/>
                <a:latin typeface="Helvetica" pitchFamily="2" charset="0"/>
              </a:rPr>
              <a:t> ασφάλειαν, την </a:t>
            </a:r>
            <a:r>
              <a:rPr lang="el-GR" dirty="0" err="1">
                <a:solidFill>
                  <a:srgbClr val="000000"/>
                </a:solidFill>
                <a:effectLst/>
                <a:latin typeface="Helvetica" pitchFamily="2" charset="0"/>
              </a:rPr>
              <a:t>δηµοσίαν</a:t>
            </a:r>
            <a:r>
              <a:rPr lang="el-GR" dirty="0">
                <a:solidFill>
                  <a:srgbClr val="000000"/>
                </a:solidFill>
                <a:effectLst/>
                <a:latin typeface="Helvetica" pitchFamily="2" charset="0"/>
              </a:rPr>
              <a:t> ασφάλειαν την </a:t>
            </a:r>
            <a:r>
              <a:rPr lang="el-GR" dirty="0" err="1">
                <a:solidFill>
                  <a:srgbClr val="000000"/>
                </a:solidFill>
                <a:effectLst/>
                <a:latin typeface="Helvetica" pitchFamily="2" charset="0"/>
              </a:rPr>
              <a:t>προάσπισιν</a:t>
            </a:r>
            <a:r>
              <a:rPr lang="el-GR" dirty="0">
                <a:solidFill>
                  <a:srgbClr val="000000"/>
                </a:solidFill>
                <a:effectLst/>
                <a:latin typeface="Helvetica" pitchFamily="2" charset="0"/>
              </a:rPr>
              <a:t> της τάξεως και </a:t>
            </a:r>
            <a:r>
              <a:rPr lang="el-GR" dirty="0" err="1">
                <a:solidFill>
                  <a:srgbClr val="000000"/>
                </a:solidFill>
                <a:effectLst/>
                <a:latin typeface="Helvetica" pitchFamily="2" charset="0"/>
              </a:rPr>
              <a:t>πρόληψιν</a:t>
            </a:r>
            <a:r>
              <a:rPr lang="el-GR" dirty="0">
                <a:solidFill>
                  <a:srgbClr val="000000"/>
                </a:solidFill>
                <a:effectLst/>
                <a:latin typeface="Helvetica" pitchFamily="2" charset="0"/>
              </a:rPr>
              <a:t> του </a:t>
            </a:r>
            <a:r>
              <a:rPr lang="el-GR" dirty="0" err="1">
                <a:solidFill>
                  <a:srgbClr val="000000"/>
                </a:solidFill>
                <a:effectLst/>
                <a:latin typeface="Helvetica" pitchFamily="2" charset="0"/>
              </a:rPr>
              <a:t>εγκλήµατος</a:t>
            </a:r>
            <a:r>
              <a:rPr lang="el-GR" dirty="0">
                <a:solidFill>
                  <a:srgbClr val="000000"/>
                </a:solidFill>
                <a:effectLst/>
                <a:latin typeface="Helvetica" pitchFamily="2" charset="0"/>
              </a:rPr>
              <a:t>, την </a:t>
            </a:r>
            <a:r>
              <a:rPr lang="el-GR" dirty="0" err="1">
                <a:solidFill>
                  <a:srgbClr val="000000"/>
                </a:solidFill>
                <a:effectLst/>
                <a:latin typeface="Helvetica" pitchFamily="2" charset="0"/>
              </a:rPr>
              <a:t>προστασίαν</a:t>
            </a:r>
            <a:r>
              <a:rPr lang="el-GR" dirty="0">
                <a:solidFill>
                  <a:srgbClr val="000000"/>
                </a:solidFill>
                <a:effectLst/>
                <a:latin typeface="Helvetica" pitchFamily="2" charset="0"/>
              </a:rPr>
              <a:t> της υγείας και της ηθικής, ή την </a:t>
            </a:r>
            <a:r>
              <a:rPr lang="el-GR" dirty="0" err="1">
                <a:solidFill>
                  <a:srgbClr val="000000"/>
                </a:solidFill>
                <a:effectLst/>
                <a:latin typeface="Helvetica" pitchFamily="2" charset="0"/>
              </a:rPr>
              <a:t>προστασίαν</a:t>
            </a:r>
            <a:r>
              <a:rPr lang="el-GR" dirty="0">
                <a:solidFill>
                  <a:srgbClr val="000000"/>
                </a:solidFill>
                <a:effectLst/>
                <a:latin typeface="Helvetica" pitchFamily="2" charset="0"/>
              </a:rPr>
              <a:t> των </a:t>
            </a:r>
            <a:r>
              <a:rPr lang="el-GR" dirty="0" err="1">
                <a:solidFill>
                  <a:srgbClr val="000000"/>
                </a:solidFill>
                <a:effectLst/>
                <a:latin typeface="Helvetica" pitchFamily="2" charset="0"/>
              </a:rPr>
              <a:t>δικαιωµάτων</a:t>
            </a:r>
            <a:r>
              <a:rPr lang="el-GR" dirty="0">
                <a:solidFill>
                  <a:srgbClr val="000000"/>
                </a:solidFill>
                <a:effectLst/>
                <a:latin typeface="Helvetica" pitchFamily="2" charset="0"/>
              </a:rPr>
              <a:t> και ελευθεριών των τρίτων. Το παρόν </a:t>
            </a:r>
            <a:r>
              <a:rPr lang="el-GR" dirty="0" err="1">
                <a:solidFill>
                  <a:srgbClr val="000000"/>
                </a:solidFill>
                <a:effectLst/>
                <a:latin typeface="Helvetica" pitchFamily="2" charset="0"/>
              </a:rPr>
              <a:t>άρθρον</a:t>
            </a:r>
            <a:r>
              <a:rPr lang="el-GR" dirty="0">
                <a:solidFill>
                  <a:srgbClr val="000000"/>
                </a:solidFill>
                <a:effectLst/>
                <a:latin typeface="Helvetica" pitchFamily="2" charset="0"/>
              </a:rPr>
              <a:t> δεν απαγορεύει την </a:t>
            </a:r>
            <a:r>
              <a:rPr lang="el-GR" dirty="0" err="1">
                <a:solidFill>
                  <a:srgbClr val="000000"/>
                </a:solidFill>
                <a:effectLst/>
                <a:latin typeface="Helvetica" pitchFamily="2" charset="0"/>
              </a:rPr>
              <a:t>επιβολήν</a:t>
            </a:r>
            <a:r>
              <a:rPr lang="el-GR" dirty="0">
                <a:solidFill>
                  <a:srgbClr val="000000"/>
                </a:solidFill>
                <a:effectLst/>
                <a:latin typeface="Helvetica" pitchFamily="2" charset="0"/>
              </a:rPr>
              <a:t> </a:t>
            </a:r>
            <a:r>
              <a:rPr lang="el-GR" dirty="0" err="1">
                <a:solidFill>
                  <a:srgbClr val="000000"/>
                </a:solidFill>
                <a:effectLst/>
                <a:latin typeface="Helvetica" pitchFamily="2" charset="0"/>
              </a:rPr>
              <a:t>νοµίµων</a:t>
            </a:r>
            <a:r>
              <a:rPr lang="el-GR" dirty="0">
                <a:solidFill>
                  <a:srgbClr val="000000"/>
                </a:solidFill>
                <a:effectLst/>
                <a:latin typeface="Helvetica" pitchFamily="2" charset="0"/>
              </a:rPr>
              <a:t> </a:t>
            </a:r>
            <a:r>
              <a:rPr lang="el-GR" dirty="0" err="1">
                <a:solidFill>
                  <a:srgbClr val="000000"/>
                </a:solidFill>
                <a:effectLst/>
                <a:latin typeface="Helvetica" pitchFamily="2" charset="0"/>
              </a:rPr>
              <a:t>περιορισµών</a:t>
            </a:r>
            <a:r>
              <a:rPr lang="el-GR" dirty="0">
                <a:solidFill>
                  <a:srgbClr val="000000"/>
                </a:solidFill>
                <a:effectLst/>
                <a:latin typeface="Helvetica" pitchFamily="2" charset="0"/>
              </a:rPr>
              <a:t> εις την </a:t>
            </a:r>
            <a:r>
              <a:rPr lang="el-GR" dirty="0" err="1">
                <a:solidFill>
                  <a:srgbClr val="000000"/>
                </a:solidFill>
                <a:effectLst/>
                <a:latin typeface="Helvetica" pitchFamily="2" charset="0"/>
              </a:rPr>
              <a:t>άσκησιν</a:t>
            </a:r>
            <a:r>
              <a:rPr lang="el-GR" dirty="0">
                <a:solidFill>
                  <a:srgbClr val="000000"/>
                </a:solidFill>
                <a:effectLst/>
                <a:latin typeface="Helvetica" pitchFamily="2" charset="0"/>
              </a:rPr>
              <a:t> των </a:t>
            </a:r>
            <a:r>
              <a:rPr lang="el-GR" dirty="0" err="1">
                <a:solidFill>
                  <a:srgbClr val="000000"/>
                </a:solidFill>
                <a:effectLst/>
                <a:latin typeface="Helvetica" pitchFamily="2" charset="0"/>
              </a:rPr>
              <a:t>δικαιωµάτων</a:t>
            </a:r>
            <a:r>
              <a:rPr lang="el-GR" dirty="0">
                <a:solidFill>
                  <a:srgbClr val="000000"/>
                </a:solidFill>
                <a:effectLst/>
                <a:latin typeface="Helvetica" pitchFamily="2" charset="0"/>
              </a:rPr>
              <a:t> τούτων υπό µελών των ενόπλων </a:t>
            </a:r>
            <a:r>
              <a:rPr lang="el-GR" dirty="0" err="1">
                <a:solidFill>
                  <a:srgbClr val="000000"/>
                </a:solidFill>
                <a:effectLst/>
                <a:latin typeface="Helvetica" pitchFamily="2" charset="0"/>
              </a:rPr>
              <a:t>δυνάµεων</a:t>
            </a:r>
            <a:r>
              <a:rPr lang="el-GR" dirty="0">
                <a:solidFill>
                  <a:srgbClr val="000000"/>
                </a:solidFill>
                <a:effectLst/>
                <a:latin typeface="Helvetica" pitchFamily="2" charset="0"/>
              </a:rPr>
              <a:t>, της </a:t>
            </a:r>
            <a:r>
              <a:rPr lang="el-GR" dirty="0" err="1">
                <a:solidFill>
                  <a:srgbClr val="000000"/>
                </a:solidFill>
                <a:effectLst/>
                <a:latin typeface="Helvetica" pitchFamily="2" charset="0"/>
              </a:rPr>
              <a:t>αστυνοµίας</a:t>
            </a:r>
            <a:r>
              <a:rPr lang="el-GR" dirty="0">
                <a:solidFill>
                  <a:srgbClr val="000000"/>
                </a:solidFill>
                <a:effectLst/>
                <a:latin typeface="Helvetica" pitchFamily="2" charset="0"/>
              </a:rPr>
              <a:t> ή των διοικητικών υπηρεσιών του Κράτους.</a:t>
            </a:r>
            <a:endParaRPr lang="en" dirty="0">
              <a:solidFill>
                <a:srgbClr val="000000"/>
              </a:solidFill>
              <a:effectLst/>
              <a:latin typeface="Helvetica" pitchFamily="2" charset="0"/>
            </a:endParaRPr>
          </a:p>
          <a:p>
            <a:pPr marL="0" indent="0">
              <a:buNone/>
            </a:pPr>
            <a:r>
              <a:rPr lang="el-GR" dirty="0">
                <a:solidFill>
                  <a:srgbClr val="000000"/>
                </a:solidFill>
                <a:effectLst/>
                <a:latin typeface="Helvetica" pitchFamily="2" charset="0"/>
              </a:rPr>
              <a:t>Οι διατάξεις της </a:t>
            </a:r>
            <a:r>
              <a:rPr lang="el-GR" dirty="0" err="1">
                <a:solidFill>
                  <a:srgbClr val="000000"/>
                </a:solidFill>
                <a:effectLst/>
                <a:latin typeface="Helvetica" pitchFamily="2" charset="0"/>
              </a:rPr>
              <a:t>παραγρ</a:t>
            </a:r>
            <a:r>
              <a:rPr lang="el-GR" dirty="0">
                <a:solidFill>
                  <a:srgbClr val="000000"/>
                </a:solidFill>
                <a:effectLst/>
                <a:latin typeface="Helvetica" pitchFamily="2" charset="0"/>
              </a:rPr>
              <a:t>. 1 του παρόντος άρθρου 12 έχουν την ίδια έννοια µε τις διατάξεις της ΕΣΑ∆, αλλά η </a:t>
            </a:r>
            <a:r>
              <a:rPr lang="el-GR" dirty="0" err="1">
                <a:solidFill>
                  <a:srgbClr val="000000"/>
                </a:solidFill>
                <a:effectLst/>
                <a:latin typeface="Helvetica" pitchFamily="2" charset="0"/>
              </a:rPr>
              <a:t>εµβέλειά</a:t>
            </a:r>
            <a:r>
              <a:rPr lang="el-GR" dirty="0">
                <a:solidFill>
                  <a:srgbClr val="000000"/>
                </a:solidFill>
                <a:effectLst/>
                <a:latin typeface="Helvetica" pitchFamily="2" charset="0"/>
              </a:rPr>
              <a:t> τους είναι ευρύτερη, </a:t>
            </a:r>
            <a:r>
              <a:rPr lang="el-GR" dirty="0" err="1">
                <a:solidFill>
                  <a:srgbClr val="000000"/>
                </a:solidFill>
                <a:effectLst/>
                <a:latin typeface="Helvetica" pitchFamily="2" charset="0"/>
              </a:rPr>
              <a:t>δεδοµένου</a:t>
            </a:r>
            <a:r>
              <a:rPr lang="el-GR" dirty="0">
                <a:solidFill>
                  <a:srgbClr val="000000"/>
                </a:solidFill>
                <a:effectLst/>
                <a:latin typeface="Helvetica" pitchFamily="2" charset="0"/>
              </a:rPr>
              <a:t> ότι µ</a:t>
            </a:r>
            <a:r>
              <a:rPr lang="el-GR" dirty="0" err="1">
                <a:solidFill>
                  <a:srgbClr val="000000"/>
                </a:solidFill>
                <a:effectLst/>
                <a:latin typeface="Helvetica" pitchFamily="2" charset="0"/>
              </a:rPr>
              <a:t>πορούν</a:t>
            </a:r>
            <a:r>
              <a:rPr lang="el-GR" dirty="0">
                <a:solidFill>
                  <a:srgbClr val="000000"/>
                </a:solidFill>
                <a:effectLst/>
                <a:latin typeface="Helvetica" pitchFamily="2" charset="0"/>
              </a:rPr>
              <a:t> να </a:t>
            </a:r>
            <a:r>
              <a:rPr lang="el-GR" dirty="0" err="1">
                <a:solidFill>
                  <a:srgbClr val="000000"/>
                </a:solidFill>
                <a:effectLst/>
                <a:latin typeface="Helvetica" pitchFamily="2" charset="0"/>
              </a:rPr>
              <a:t>εφαρµοσθούν</a:t>
            </a:r>
            <a:r>
              <a:rPr lang="el-GR" dirty="0">
                <a:solidFill>
                  <a:srgbClr val="000000"/>
                </a:solidFill>
                <a:effectLst/>
                <a:latin typeface="Helvetica" pitchFamily="2" charset="0"/>
              </a:rPr>
              <a:t> σε όλα τα </a:t>
            </a:r>
            <a:r>
              <a:rPr lang="el-GR" dirty="0" err="1">
                <a:solidFill>
                  <a:srgbClr val="000000"/>
                </a:solidFill>
                <a:effectLst/>
                <a:latin typeface="Helvetica" pitchFamily="2" charset="0"/>
              </a:rPr>
              <a:t>πίπεδα</a:t>
            </a:r>
            <a:r>
              <a:rPr lang="el-GR" dirty="0">
                <a:solidFill>
                  <a:srgbClr val="000000"/>
                </a:solidFill>
                <a:effectLst/>
                <a:latin typeface="Helvetica" pitchFamily="2" charset="0"/>
              </a:rPr>
              <a:t>, </a:t>
            </a:r>
            <a:r>
              <a:rPr lang="el-GR" dirty="0" err="1">
                <a:solidFill>
                  <a:srgbClr val="000000"/>
                </a:solidFill>
                <a:effectLst/>
                <a:latin typeface="Helvetica" pitchFamily="2" charset="0"/>
              </a:rPr>
              <a:t>συµπεριλαµβανοµένου</a:t>
            </a:r>
            <a:r>
              <a:rPr lang="el-GR" dirty="0">
                <a:solidFill>
                  <a:srgbClr val="000000"/>
                </a:solidFill>
                <a:effectLst/>
                <a:latin typeface="Helvetica" pitchFamily="2" charset="0"/>
              </a:rPr>
              <a:t> του ευρωπαϊκού επιπέδου. </a:t>
            </a:r>
            <a:r>
              <a:rPr lang="el-GR" dirty="0" err="1">
                <a:solidFill>
                  <a:srgbClr val="000000"/>
                </a:solidFill>
                <a:effectLst/>
                <a:latin typeface="Helvetica" pitchFamily="2" charset="0"/>
              </a:rPr>
              <a:t>Σύµφωνα</a:t>
            </a:r>
            <a:r>
              <a:rPr lang="el-GR" dirty="0">
                <a:solidFill>
                  <a:srgbClr val="000000"/>
                </a:solidFill>
                <a:effectLst/>
                <a:latin typeface="Helvetica" pitchFamily="2" charset="0"/>
              </a:rPr>
              <a:t> µε το άρθρο 52, παρ. 3 του Χάρτη οι </a:t>
            </a:r>
            <a:r>
              <a:rPr lang="el-GR" dirty="0" err="1">
                <a:solidFill>
                  <a:srgbClr val="000000"/>
                </a:solidFill>
                <a:effectLst/>
                <a:latin typeface="Helvetica" pitchFamily="2" charset="0"/>
              </a:rPr>
              <a:t>περιορισµοί</a:t>
            </a:r>
            <a:r>
              <a:rPr lang="el-GR" dirty="0">
                <a:solidFill>
                  <a:srgbClr val="000000"/>
                </a:solidFill>
                <a:effectLst/>
                <a:latin typeface="Helvetica" pitchFamily="2" charset="0"/>
              </a:rPr>
              <a:t> του </a:t>
            </a:r>
            <a:r>
              <a:rPr lang="el-GR" dirty="0" err="1">
                <a:solidFill>
                  <a:srgbClr val="000000"/>
                </a:solidFill>
                <a:effectLst/>
                <a:latin typeface="Helvetica" pitchFamily="2" charset="0"/>
              </a:rPr>
              <a:t>δικαιώµατος</a:t>
            </a:r>
            <a:r>
              <a:rPr lang="el-GR" dirty="0">
                <a:solidFill>
                  <a:srgbClr val="000000"/>
                </a:solidFill>
                <a:effectLst/>
                <a:latin typeface="Helvetica" pitchFamily="2" charset="0"/>
              </a:rPr>
              <a:t> αυτού δεν δύνανται να υπερβαίνουν αυτούς που θεωρούνται ως </a:t>
            </a:r>
            <a:r>
              <a:rPr lang="el-GR" dirty="0" err="1">
                <a:solidFill>
                  <a:srgbClr val="000000"/>
                </a:solidFill>
                <a:effectLst/>
                <a:latin typeface="Helvetica" pitchFamily="2" charset="0"/>
              </a:rPr>
              <a:t>νόµιµοι</a:t>
            </a:r>
            <a:r>
              <a:rPr lang="el-GR" dirty="0">
                <a:solidFill>
                  <a:srgbClr val="000000"/>
                </a:solidFill>
                <a:effectLst/>
                <a:latin typeface="Helvetica" pitchFamily="2" charset="0"/>
              </a:rPr>
              <a:t> </a:t>
            </a:r>
            <a:r>
              <a:rPr lang="el-GR" dirty="0" err="1">
                <a:solidFill>
                  <a:srgbClr val="000000"/>
                </a:solidFill>
                <a:effectLst/>
                <a:latin typeface="Helvetica" pitchFamily="2" charset="0"/>
              </a:rPr>
              <a:t>δυνάµει</a:t>
            </a:r>
            <a:r>
              <a:rPr lang="el-GR" dirty="0">
                <a:solidFill>
                  <a:srgbClr val="000000"/>
                </a:solidFill>
                <a:effectLst/>
                <a:latin typeface="Helvetica" pitchFamily="2" charset="0"/>
              </a:rPr>
              <a:t> της παραγράφου 2 του άρθρου 11 της ΕΣΑ∆.</a:t>
            </a:r>
          </a:p>
          <a:p>
            <a:pPr marL="0" indent="0">
              <a:buNone/>
            </a:pPr>
            <a:r>
              <a:rPr lang="el-GR" dirty="0">
                <a:solidFill>
                  <a:srgbClr val="000000"/>
                </a:solidFill>
                <a:effectLst/>
                <a:latin typeface="Helvetica" pitchFamily="2" charset="0"/>
              </a:rPr>
              <a:t>2. Αυτό το </a:t>
            </a:r>
            <a:r>
              <a:rPr lang="el-GR" dirty="0" err="1">
                <a:solidFill>
                  <a:srgbClr val="000000"/>
                </a:solidFill>
                <a:effectLst/>
                <a:latin typeface="Helvetica" pitchFamily="2" charset="0"/>
              </a:rPr>
              <a:t>δικαίωµα</a:t>
            </a:r>
            <a:r>
              <a:rPr lang="el-GR" dirty="0">
                <a:solidFill>
                  <a:srgbClr val="000000"/>
                </a:solidFill>
                <a:effectLst/>
                <a:latin typeface="Helvetica" pitchFamily="2" charset="0"/>
              </a:rPr>
              <a:t> </a:t>
            </a:r>
            <a:r>
              <a:rPr lang="el-GR" dirty="0" err="1">
                <a:solidFill>
                  <a:srgbClr val="000000"/>
                </a:solidFill>
                <a:effectLst/>
                <a:latin typeface="Helvetica" pitchFamily="2" charset="0"/>
              </a:rPr>
              <a:t>θεµελιώνεται</a:t>
            </a:r>
            <a:r>
              <a:rPr lang="el-GR" dirty="0">
                <a:solidFill>
                  <a:srgbClr val="000000"/>
                </a:solidFill>
                <a:effectLst/>
                <a:latin typeface="Helvetica" pitchFamily="2" charset="0"/>
              </a:rPr>
              <a:t> επίσης στο άρθρο 11 του Κοινοτικού Χάρτη των </a:t>
            </a:r>
            <a:r>
              <a:rPr lang="el-GR" dirty="0" err="1">
                <a:solidFill>
                  <a:srgbClr val="000000"/>
                </a:solidFill>
                <a:effectLst/>
                <a:latin typeface="Helvetica" pitchFamily="2" charset="0"/>
              </a:rPr>
              <a:t>θεµελιωδών</a:t>
            </a:r>
            <a:r>
              <a:rPr lang="el-GR" dirty="0">
                <a:solidFill>
                  <a:srgbClr val="000000"/>
                </a:solidFill>
                <a:latin typeface="Helvetica" pitchFamily="2" charset="0"/>
              </a:rPr>
              <a:t> </a:t>
            </a:r>
            <a:r>
              <a:rPr lang="el-GR" dirty="0">
                <a:solidFill>
                  <a:srgbClr val="000000"/>
                </a:solidFill>
                <a:effectLst/>
                <a:latin typeface="Helvetica" pitchFamily="2" charset="0"/>
              </a:rPr>
              <a:t>κοινωνικών </a:t>
            </a:r>
            <a:r>
              <a:rPr lang="el-GR" dirty="0" err="1">
                <a:solidFill>
                  <a:srgbClr val="000000"/>
                </a:solidFill>
                <a:effectLst/>
                <a:latin typeface="Helvetica" pitchFamily="2" charset="0"/>
              </a:rPr>
              <a:t>δικαιωµάτων</a:t>
            </a:r>
            <a:r>
              <a:rPr lang="el-GR" dirty="0">
                <a:solidFill>
                  <a:srgbClr val="000000"/>
                </a:solidFill>
                <a:effectLst/>
                <a:latin typeface="Helvetica" pitchFamily="2" charset="0"/>
              </a:rPr>
              <a:t> των </a:t>
            </a:r>
            <a:r>
              <a:rPr lang="el-GR" dirty="0" err="1">
                <a:solidFill>
                  <a:srgbClr val="000000"/>
                </a:solidFill>
                <a:effectLst/>
                <a:latin typeface="Helvetica" pitchFamily="2" charset="0"/>
              </a:rPr>
              <a:t>εργαζοµένων</a:t>
            </a:r>
            <a:r>
              <a:rPr lang="el-GR" dirty="0">
                <a:solidFill>
                  <a:srgbClr val="000000"/>
                </a:solidFill>
                <a:effectLst/>
                <a:latin typeface="Helvetica" pitchFamily="2" charset="0"/>
              </a:rPr>
              <a:t>.</a:t>
            </a:r>
          </a:p>
          <a:p>
            <a:pPr marL="0" indent="0">
              <a:buNone/>
            </a:pPr>
            <a:r>
              <a:rPr lang="el-GR" dirty="0">
                <a:solidFill>
                  <a:srgbClr val="000000"/>
                </a:solidFill>
                <a:effectLst/>
                <a:latin typeface="Helvetica" pitchFamily="2" charset="0"/>
              </a:rPr>
              <a:t>3. Η παράγραφος 2 του παρόντος άρθρου αντιστοιχεί στο άρθρο 191  της Συνθήκης για την </a:t>
            </a:r>
            <a:r>
              <a:rPr lang="el-GR" dirty="0" err="1">
                <a:solidFill>
                  <a:srgbClr val="000000"/>
                </a:solidFill>
                <a:effectLst/>
                <a:latin typeface="Helvetica" pitchFamily="2" charset="0"/>
              </a:rPr>
              <a:t>ίδρυσητης</a:t>
            </a:r>
            <a:r>
              <a:rPr lang="el-GR" dirty="0">
                <a:solidFill>
                  <a:srgbClr val="000000"/>
                </a:solidFill>
                <a:effectLst/>
                <a:latin typeface="Helvetica" pitchFamily="2" charset="0"/>
              </a:rPr>
              <a:t> Ευρωπαϊκής Κοινότητας.</a:t>
            </a:r>
          </a:p>
          <a:p>
            <a:endParaRPr lang="el-GR" dirty="0"/>
          </a:p>
        </p:txBody>
      </p:sp>
    </p:spTree>
    <p:extLst>
      <p:ext uri="{BB962C8B-B14F-4D97-AF65-F5344CB8AC3E}">
        <p14:creationId xmlns:p14="http://schemas.microsoft.com/office/powerpoint/2010/main" val="2461321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3B5535-F3B7-C3D6-7424-105FA1C55460}"/>
              </a:ext>
            </a:extLst>
          </p:cNvPr>
          <p:cNvSpPr>
            <a:spLocks noGrp="1"/>
          </p:cNvSpPr>
          <p:nvPr>
            <p:ph type="title"/>
          </p:nvPr>
        </p:nvSpPr>
        <p:spPr/>
        <p:txBody>
          <a:bodyPr>
            <a:normAutofit fontScale="90000"/>
          </a:bodyPr>
          <a:lstStyle/>
          <a:p>
            <a:r>
              <a:rPr lang="el-GR" dirty="0">
                <a:solidFill>
                  <a:srgbClr val="000000"/>
                </a:solidFill>
                <a:effectLst/>
                <a:latin typeface="Helvetica" pitchFamily="2" charset="0"/>
              </a:rPr>
              <a:t>Ελευθερία των τεχνών και των </a:t>
            </a:r>
            <a:r>
              <a:rPr lang="el-GR" dirty="0" err="1">
                <a:solidFill>
                  <a:srgbClr val="000000"/>
                </a:solidFill>
                <a:effectLst/>
                <a:latin typeface="Helvetica" pitchFamily="2" charset="0"/>
              </a:rPr>
              <a:t>επιστηµών</a:t>
            </a:r>
            <a:br>
              <a:rPr lang="el-GR" dirty="0">
                <a:solidFill>
                  <a:srgbClr val="000000"/>
                </a:solidFill>
                <a:effectLst/>
                <a:latin typeface="Helvetica" pitchFamily="2" charset="0"/>
              </a:rPr>
            </a:br>
            <a:endParaRPr lang="el-GR" dirty="0"/>
          </a:p>
        </p:txBody>
      </p:sp>
      <p:sp>
        <p:nvSpPr>
          <p:cNvPr id="3" name="Θέση περιεχομένου 2">
            <a:extLst>
              <a:ext uri="{FF2B5EF4-FFF2-40B4-BE49-F238E27FC236}">
                <a16:creationId xmlns:a16="http://schemas.microsoft.com/office/drawing/2014/main" id="{41CC560E-B2D4-F761-B7DA-7CE5A0B48D1F}"/>
              </a:ext>
            </a:extLst>
          </p:cNvPr>
          <p:cNvSpPr>
            <a:spLocks noGrp="1"/>
          </p:cNvSpPr>
          <p:nvPr>
            <p:ph idx="1"/>
          </p:nvPr>
        </p:nvSpPr>
        <p:spPr/>
        <p:txBody>
          <a:bodyPr/>
          <a:lstStyle/>
          <a:p>
            <a:pPr marL="0" indent="0" algn="ctr">
              <a:buNone/>
            </a:pPr>
            <a:r>
              <a:rPr lang="el-GR" dirty="0">
                <a:solidFill>
                  <a:srgbClr val="000000"/>
                </a:solidFill>
                <a:effectLst/>
                <a:latin typeface="Helvetica" pitchFamily="2" charset="0"/>
              </a:rPr>
              <a:t>Άρθρο 13</a:t>
            </a:r>
          </a:p>
          <a:p>
            <a:pPr marL="0" indent="0" algn="ctr">
              <a:buNone/>
            </a:pPr>
            <a:r>
              <a:rPr lang="el-GR" dirty="0">
                <a:solidFill>
                  <a:srgbClr val="000000"/>
                </a:solidFill>
                <a:effectLst/>
                <a:latin typeface="Helvetica" pitchFamily="2" charset="0"/>
              </a:rPr>
              <a:t>Ελευθερία των τεχνών και των </a:t>
            </a:r>
            <a:r>
              <a:rPr lang="el-GR" dirty="0" err="1">
                <a:solidFill>
                  <a:srgbClr val="000000"/>
                </a:solidFill>
                <a:effectLst/>
                <a:latin typeface="Helvetica" pitchFamily="2" charset="0"/>
              </a:rPr>
              <a:t>επιστηµών</a:t>
            </a:r>
            <a:endParaRPr lang="el-GR" dirty="0">
              <a:solidFill>
                <a:srgbClr val="000000"/>
              </a:solidFill>
              <a:effectLst/>
              <a:latin typeface="Helvetica" pitchFamily="2" charset="0"/>
            </a:endParaRPr>
          </a:p>
          <a:p>
            <a:pPr marL="0" indent="0">
              <a:buNone/>
            </a:pPr>
            <a:r>
              <a:rPr lang="el-GR" dirty="0">
                <a:solidFill>
                  <a:srgbClr val="000000"/>
                </a:solidFill>
                <a:effectLst/>
                <a:latin typeface="Helvetica" pitchFamily="2" charset="0"/>
              </a:rPr>
              <a:t>Η τέχνη και η </a:t>
            </a:r>
            <a:r>
              <a:rPr lang="el-GR" dirty="0" err="1">
                <a:solidFill>
                  <a:srgbClr val="000000"/>
                </a:solidFill>
                <a:effectLst/>
                <a:latin typeface="Helvetica" pitchFamily="2" charset="0"/>
              </a:rPr>
              <a:t>επιστηµονική</a:t>
            </a:r>
            <a:r>
              <a:rPr lang="el-GR" dirty="0">
                <a:solidFill>
                  <a:srgbClr val="000000"/>
                </a:solidFill>
                <a:effectLst/>
                <a:latin typeface="Helvetica" pitchFamily="2" charset="0"/>
              </a:rPr>
              <a:t> έρευνα είναι ελεύθερες. Η </a:t>
            </a:r>
            <a:r>
              <a:rPr lang="el-GR" dirty="0" err="1">
                <a:solidFill>
                  <a:srgbClr val="000000"/>
                </a:solidFill>
                <a:effectLst/>
                <a:latin typeface="Helvetica" pitchFamily="2" charset="0"/>
              </a:rPr>
              <a:t>ακαδηµαϊκή</a:t>
            </a:r>
            <a:r>
              <a:rPr lang="el-GR" dirty="0">
                <a:solidFill>
                  <a:srgbClr val="000000"/>
                </a:solidFill>
                <a:effectLst/>
                <a:latin typeface="Helvetica" pitchFamily="2" charset="0"/>
              </a:rPr>
              <a:t> ελευθερία είναι σεβαστή.</a:t>
            </a:r>
          </a:p>
          <a:p>
            <a:pPr marL="0" indent="0">
              <a:buNone/>
            </a:pPr>
            <a:r>
              <a:rPr lang="el-GR" b="1" u="sng" dirty="0">
                <a:solidFill>
                  <a:srgbClr val="000000"/>
                </a:solidFill>
                <a:effectLst/>
                <a:latin typeface="Helvetica" pitchFamily="2" charset="0"/>
              </a:rPr>
              <a:t>Επεξήγηση</a:t>
            </a:r>
            <a:r>
              <a:rPr lang="en-US" b="1" u="sng" dirty="0">
                <a:solidFill>
                  <a:srgbClr val="000000"/>
                </a:solidFill>
                <a:effectLst/>
                <a:latin typeface="Helvetica" pitchFamily="2" charset="0"/>
              </a:rPr>
              <a:t>:</a:t>
            </a:r>
            <a:endParaRPr lang="el-GR" b="1" u="sng" dirty="0">
              <a:solidFill>
                <a:srgbClr val="000000"/>
              </a:solidFill>
              <a:effectLst/>
              <a:latin typeface="Helvetica" pitchFamily="2" charset="0"/>
            </a:endParaRPr>
          </a:p>
          <a:p>
            <a:pPr marL="0" indent="0">
              <a:buNone/>
            </a:pPr>
            <a:r>
              <a:rPr lang="el-GR" dirty="0">
                <a:solidFill>
                  <a:srgbClr val="000000"/>
                </a:solidFill>
                <a:effectLst/>
                <a:latin typeface="Helvetica" pitchFamily="2" charset="0"/>
              </a:rPr>
              <a:t>Το </a:t>
            </a:r>
            <a:r>
              <a:rPr lang="el-GR" dirty="0" err="1">
                <a:solidFill>
                  <a:srgbClr val="000000"/>
                </a:solidFill>
                <a:effectLst/>
                <a:latin typeface="Helvetica" pitchFamily="2" charset="0"/>
              </a:rPr>
              <a:t>δικαίωµα</a:t>
            </a:r>
            <a:r>
              <a:rPr lang="el-GR" dirty="0">
                <a:solidFill>
                  <a:srgbClr val="000000"/>
                </a:solidFill>
                <a:effectLst/>
                <a:latin typeface="Helvetica" pitchFamily="2" charset="0"/>
              </a:rPr>
              <a:t> αυτό συνάγεται πρωτίστως από τις ελευθερίες σκέψης και έκφρασης. Ασκείται στα</a:t>
            </a:r>
          </a:p>
          <a:p>
            <a:pPr marL="0" indent="0">
              <a:buNone/>
            </a:pPr>
            <a:r>
              <a:rPr lang="el-GR" dirty="0">
                <a:solidFill>
                  <a:srgbClr val="000000"/>
                </a:solidFill>
                <a:effectLst/>
                <a:latin typeface="Helvetica" pitchFamily="2" charset="0"/>
              </a:rPr>
              <a:t>πλαίσια του άρθρου 1 και µ</a:t>
            </a:r>
            <a:r>
              <a:rPr lang="el-GR" dirty="0" err="1">
                <a:solidFill>
                  <a:srgbClr val="000000"/>
                </a:solidFill>
                <a:effectLst/>
                <a:latin typeface="Helvetica" pitchFamily="2" charset="0"/>
              </a:rPr>
              <a:t>πορεί</a:t>
            </a:r>
            <a:r>
              <a:rPr lang="el-GR" dirty="0">
                <a:solidFill>
                  <a:srgbClr val="000000"/>
                </a:solidFill>
                <a:effectLst/>
                <a:latin typeface="Helvetica" pitchFamily="2" charset="0"/>
              </a:rPr>
              <a:t> να υπαχθεί στους </a:t>
            </a:r>
            <a:r>
              <a:rPr lang="el-GR" dirty="0" err="1">
                <a:solidFill>
                  <a:srgbClr val="000000"/>
                </a:solidFill>
                <a:effectLst/>
                <a:latin typeface="Helvetica" pitchFamily="2" charset="0"/>
              </a:rPr>
              <a:t>περιορισµούς</a:t>
            </a:r>
            <a:r>
              <a:rPr lang="el-GR" dirty="0">
                <a:solidFill>
                  <a:srgbClr val="000000"/>
                </a:solidFill>
                <a:effectLst/>
                <a:latin typeface="Helvetica" pitchFamily="2" charset="0"/>
              </a:rPr>
              <a:t> που επιτρέπονται από το άρθρο 10</a:t>
            </a:r>
            <a:r>
              <a:rPr lang="en-US" dirty="0">
                <a:solidFill>
                  <a:srgbClr val="000000"/>
                </a:solidFill>
                <a:effectLst/>
                <a:latin typeface="Helvetica" pitchFamily="2" charset="0"/>
              </a:rPr>
              <a:t> </a:t>
            </a:r>
            <a:r>
              <a:rPr lang="el-GR" dirty="0">
                <a:solidFill>
                  <a:srgbClr val="000000"/>
                </a:solidFill>
                <a:effectLst/>
                <a:latin typeface="Helvetica" pitchFamily="2" charset="0"/>
              </a:rPr>
              <a:t>της ΕΣΑ∆.</a:t>
            </a:r>
          </a:p>
          <a:p>
            <a:endParaRPr lang="el-GR" dirty="0"/>
          </a:p>
        </p:txBody>
      </p:sp>
    </p:spTree>
    <p:extLst>
      <p:ext uri="{BB962C8B-B14F-4D97-AF65-F5344CB8AC3E}">
        <p14:creationId xmlns:p14="http://schemas.microsoft.com/office/powerpoint/2010/main" val="3401072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685B8D-848B-4B4E-0211-5A529F15FAD9}"/>
              </a:ext>
            </a:extLst>
          </p:cNvPr>
          <p:cNvSpPr>
            <a:spLocks noGrp="1"/>
          </p:cNvSpPr>
          <p:nvPr>
            <p:ph type="title"/>
          </p:nvPr>
        </p:nvSpPr>
        <p:spPr/>
        <p:txBody>
          <a:bodyPr/>
          <a:lstStyle/>
          <a:p>
            <a:r>
              <a:rPr lang="el-GR" dirty="0">
                <a:solidFill>
                  <a:srgbClr val="000000"/>
                </a:solidFill>
                <a:effectLst/>
                <a:latin typeface="Helvetica" pitchFamily="2" charset="0"/>
              </a:rPr>
              <a:t>Επιχειρηματική ελευθερία</a:t>
            </a:r>
            <a:br>
              <a:rPr lang="el-GR" dirty="0">
                <a:solidFill>
                  <a:srgbClr val="000000"/>
                </a:solidFill>
                <a:effectLst/>
                <a:latin typeface="Helvetica" pitchFamily="2" charset="0"/>
              </a:rPr>
            </a:br>
            <a:endParaRPr lang="el-GR" dirty="0"/>
          </a:p>
        </p:txBody>
      </p:sp>
      <p:sp>
        <p:nvSpPr>
          <p:cNvPr id="3" name="Θέση περιεχομένου 2">
            <a:extLst>
              <a:ext uri="{FF2B5EF4-FFF2-40B4-BE49-F238E27FC236}">
                <a16:creationId xmlns:a16="http://schemas.microsoft.com/office/drawing/2014/main" id="{F53E45AC-1C9F-DAE4-9E90-0E9F2F4D9A79}"/>
              </a:ext>
            </a:extLst>
          </p:cNvPr>
          <p:cNvSpPr>
            <a:spLocks noGrp="1"/>
          </p:cNvSpPr>
          <p:nvPr>
            <p:ph idx="1"/>
          </p:nvPr>
        </p:nvSpPr>
        <p:spPr/>
        <p:txBody>
          <a:bodyPr>
            <a:normAutofit fontScale="85000" lnSpcReduction="20000"/>
          </a:bodyPr>
          <a:lstStyle/>
          <a:p>
            <a:pPr marL="0" indent="0" algn="ctr">
              <a:buNone/>
            </a:pPr>
            <a:r>
              <a:rPr lang="el-GR" dirty="0">
                <a:solidFill>
                  <a:srgbClr val="000000"/>
                </a:solidFill>
                <a:effectLst/>
                <a:latin typeface="Helvetica" pitchFamily="2" charset="0"/>
              </a:rPr>
              <a:t>Άρθρο 16</a:t>
            </a:r>
          </a:p>
          <a:p>
            <a:pPr marL="0" indent="0" algn="ctr">
              <a:buNone/>
            </a:pPr>
            <a:r>
              <a:rPr lang="el-GR" dirty="0">
                <a:solidFill>
                  <a:srgbClr val="000000"/>
                </a:solidFill>
                <a:effectLst/>
                <a:latin typeface="Helvetica" pitchFamily="2" charset="0"/>
              </a:rPr>
              <a:t>Επιχειρηματική ελευθερία</a:t>
            </a:r>
          </a:p>
          <a:p>
            <a:pPr marL="0" indent="0" algn="ctr">
              <a:buNone/>
            </a:pPr>
            <a:r>
              <a:rPr lang="el-GR" dirty="0">
                <a:solidFill>
                  <a:srgbClr val="000000"/>
                </a:solidFill>
                <a:effectLst/>
                <a:latin typeface="Helvetica" pitchFamily="2" charset="0"/>
              </a:rPr>
              <a:t>Η επιχειρηματική ελευθερία αναγνωρίζεται σύμφωνα µε το κοινοτικό δίκαιο και τις εθνικές νομοθεσίες και πρακτικές.</a:t>
            </a:r>
          </a:p>
          <a:p>
            <a:pPr marL="0" indent="0">
              <a:buNone/>
            </a:pPr>
            <a:r>
              <a:rPr lang="el-GR" b="1" u="sng" dirty="0">
                <a:solidFill>
                  <a:srgbClr val="000000"/>
                </a:solidFill>
                <a:effectLst/>
                <a:latin typeface="Helvetica" pitchFamily="2" charset="0"/>
              </a:rPr>
              <a:t>Επεξήγηση</a:t>
            </a:r>
            <a:r>
              <a:rPr lang="en-US" b="1" u="sng" dirty="0">
                <a:solidFill>
                  <a:srgbClr val="000000"/>
                </a:solidFill>
                <a:effectLst/>
                <a:latin typeface="Helvetica" pitchFamily="2" charset="0"/>
              </a:rPr>
              <a:t>:</a:t>
            </a:r>
            <a:endParaRPr lang="el-GR" b="1" u="sng" dirty="0">
              <a:solidFill>
                <a:srgbClr val="000000"/>
              </a:solidFill>
              <a:effectLst/>
              <a:latin typeface="Helvetica" pitchFamily="2" charset="0"/>
            </a:endParaRPr>
          </a:p>
          <a:p>
            <a:r>
              <a:rPr lang="el-GR" dirty="0">
                <a:solidFill>
                  <a:srgbClr val="000000"/>
                </a:solidFill>
                <a:effectLst/>
                <a:latin typeface="Helvetica" pitchFamily="2" charset="0"/>
              </a:rPr>
              <a:t>Το άρθρο αυτό βασίζεται στη νομολογία του ∆δικαστηρίου το οποίο έχει αναγνωρίσει την ελευθερία</a:t>
            </a:r>
            <a:r>
              <a:rPr lang="en-US" dirty="0">
                <a:solidFill>
                  <a:srgbClr val="000000"/>
                </a:solidFill>
                <a:effectLst/>
                <a:latin typeface="Helvetica" pitchFamily="2" charset="0"/>
              </a:rPr>
              <a:t> </a:t>
            </a:r>
            <a:r>
              <a:rPr lang="el-GR" dirty="0">
                <a:solidFill>
                  <a:srgbClr val="000000"/>
                </a:solidFill>
                <a:effectLst/>
                <a:latin typeface="Helvetica" pitchFamily="2" charset="0"/>
              </a:rPr>
              <a:t>άσκησης οικονομικής ή εμπορικής δραστηριότητας (βλ. τις αποφάσεις της 14ης Μαΐου 1974,</a:t>
            </a:r>
            <a:r>
              <a:rPr lang="en-US" dirty="0">
                <a:solidFill>
                  <a:srgbClr val="000000"/>
                </a:solidFill>
                <a:effectLst/>
                <a:latin typeface="Helvetica" pitchFamily="2" charset="0"/>
              </a:rPr>
              <a:t> </a:t>
            </a:r>
            <a:r>
              <a:rPr lang="el-GR" dirty="0">
                <a:solidFill>
                  <a:srgbClr val="000000"/>
                </a:solidFill>
                <a:effectLst/>
                <a:latin typeface="Helvetica" pitchFamily="2" charset="0"/>
              </a:rPr>
              <a:t>υποθ. 4/73, </a:t>
            </a:r>
            <a:r>
              <a:rPr lang="en" dirty="0">
                <a:solidFill>
                  <a:srgbClr val="000000"/>
                </a:solidFill>
                <a:effectLst/>
                <a:latin typeface="Helvetica" pitchFamily="2" charset="0"/>
              </a:rPr>
              <a:t>Nold, </a:t>
            </a:r>
            <a:r>
              <a:rPr lang="el-GR" dirty="0">
                <a:solidFill>
                  <a:srgbClr val="000000"/>
                </a:solidFill>
                <a:effectLst/>
                <a:latin typeface="Helvetica" pitchFamily="2" charset="0"/>
              </a:rPr>
              <a:t>Συλλ. 1974, 49, αριθ. 14 και της 27ης Σεπτεμβρίου 1979, υποθ. 230-78, </a:t>
            </a:r>
            <a:r>
              <a:rPr lang="en" dirty="0">
                <a:solidFill>
                  <a:srgbClr val="000000"/>
                </a:solidFill>
                <a:effectLst/>
                <a:latin typeface="Helvetica" pitchFamily="2" charset="0"/>
              </a:rPr>
              <a:t>SPA </a:t>
            </a:r>
            <a:r>
              <a:rPr lang="en" dirty="0" err="1">
                <a:solidFill>
                  <a:srgbClr val="000000"/>
                </a:solidFill>
                <a:effectLst/>
                <a:latin typeface="Helvetica" pitchFamily="2" charset="0"/>
              </a:rPr>
              <a:t>Eridania</a:t>
            </a:r>
            <a:r>
              <a:rPr lang="en" dirty="0">
                <a:solidFill>
                  <a:srgbClr val="000000"/>
                </a:solidFill>
                <a:effectLst/>
                <a:latin typeface="Helvetica" pitchFamily="2" charset="0"/>
              </a:rPr>
              <a:t> et a., </a:t>
            </a:r>
            <a:r>
              <a:rPr lang="el-GR" dirty="0">
                <a:solidFill>
                  <a:srgbClr val="000000"/>
                </a:solidFill>
                <a:effectLst/>
                <a:latin typeface="Helvetica" pitchFamily="2" charset="0"/>
              </a:rPr>
              <a:t>Συλλ. 1979, 2749, αριθ. 20 και 31) και την ελευθερία των συβάσεων (βλ. µ</a:t>
            </a:r>
            <a:r>
              <a:rPr lang="el-GR" dirty="0" err="1">
                <a:solidFill>
                  <a:srgbClr val="000000"/>
                </a:solidFill>
                <a:effectLst/>
                <a:latin typeface="Helvetica" pitchFamily="2" charset="0"/>
              </a:rPr>
              <a:t>εταξύ</a:t>
            </a:r>
            <a:r>
              <a:rPr lang="en-US" dirty="0">
                <a:solidFill>
                  <a:srgbClr val="000000"/>
                </a:solidFill>
                <a:latin typeface="Helvetica" pitchFamily="2" charset="0"/>
              </a:rPr>
              <a:t> </a:t>
            </a:r>
            <a:r>
              <a:rPr lang="el-GR" dirty="0">
                <a:solidFill>
                  <a:srgbClr val="000000"/>
                </a:solidFill>
                <a:effectLst/>
                <a:latin typeface="Helvetica" pitchFamily="2" charset="0"/>
              </a:rPr>
              <a:t>άλλων, τις αποφάσεις "</a:t>
            </a:r>
            <a:r>
              <a:rPr lang="en" dirty="0" err="1">
                <a:solidFill>
                  <a:srgbClr val="000000"/>
                </a:solidFill>
                <a:effectLst/>
                <a:latin typeface="Helvetica" pitchFamily="2" charset="0"/>
              </a:rPr>
              <a:t>Sukkerfabriken</a:t>
            </a:r>
            <a:r>
              <a:rPr lang="en" dirty="0">
                <a:solidFill>
                  <a:srgbClr val="000000"/>
                </a:solidFill>
                <a:effectLst/>
                <a:latin typeface="Helvetica" pitchFamily="2" charset="0"/>
              </a:rPr>
              <a:t> </a:t>
            </a:r>
            <a:r>
              <a:rPr lang="en" dirty="0" err="1">
                <a:solidFill>
                  <a:srgbClr val="000000"/>
                </a:solidFill>
                <a:effectLst/>
                <a:latin typeface="Helvetica" pitchFamily="2" charset="0"/>
              </a:rPr>
              <a:t>Nykoebing</a:t>
            </a:r>
            <a:r>
              <a:rPr lang="en" dirty="0">
                <a:solidFill>
                  <a:srgbClr val="000000"/>
                </a:solidFill>
                <a:effectLst/>
                <a:latin typeface="Helvetica" pitchFamily="2" charset="0"/>
              </a:rPr>
              <a:t>", </a:t>
            </a:r>
            <a:r>
              <a:rPr lang="el-GR" dirty="0">
                <a:solidFill>
                  <a:srgbClr val="000000"/>
                </a:solidFill>
                <a:effectLst/>
                <a:latin typeface="Helvetica" pitchFamily="2" charset="0"/>
              </a:rPr>
              <a:t>υποθ. 151/78, Συλλ. 1979, 1, αριθ. 19,5 Οκτωβρίου 1999, Ισπανία κατά της Επιτροπής, </a:t>
            </a:r>
            <a:r>
              <a:rPr lang="en" dirty="0">
                <a:solidFill>
                  <a:srgbClr val="000000"/>
                </a:solidFill>
                <a:effectLst/>
                <a:latin typeface="Helvetica" pitchFamily="2" charset="0"/>
              </a:rPr>
              <a:t>C-240/97 [</a:t>
            </a:r>
            <a:r>
              <a:rPr lang="el-GR" dirty="0">
                <a:solidFill>
                  <a:srgbClr val="000000"/>
                </a:solidFill>
                <a:effectLst/>
                <a:latin typeface="Helvetica" pitchFamily="2" charset="0"/>
              </a:rPr>
              <a:t>δεν έχει δημοσιευθεί ακόμη] αριθ. 99)</a:t>
            </a:r>
            <a:r>
              <a:rPr lang="en-US" dirty="0">
                <a:solidFill>
                  <a:srgbClr val="000000"/>
                </a:solidFill>
                <a:effectLst/>
                <a:latin typeface="Helvetica" pitchFamily="2" charset="0"/>
              </a:rPr>
              <a:t> </a:t>
            </a:r>
            <a:r>
              <a:rPr lang="el-GR" dirty="0">
                <a:solidFill>
                  <a:srgbClr val="000000"/>
                </a:solidFill>
                <a:effectLst/>
                <a:latin typeface="Helvetica" pitchFamily="2" charset="0"/>
              </a:rPr>
              <a:t>καθώς και στο άρθρο 4 (1) και (2) ΣΕΚ το οποίο αναγνωρίζει την ελευθερία ανταγωνισμού.</a:t>
            </a:r>
            <a:r>
              <a:rPr lang="en-US" dirty="0">
                <a:solidFill>
                  <a:srgbClr val="000000"/>
                </a:solidFill>
                <a:effectLst/>
                <a:latin typeface="Helvetica" pitchFamily="2" charset="0"/>
              </a:rPr>
              <a:t> </a:t>
            </a:r>
            <a:r>
              <a:rPr lang="el-GR" dirty="0">
                <a:solidFill>
                  <a:srgbClr val="000000"/>
                </a:solidFill>
                <a:effectLst/>
                <a:latin typeface="Helvetica" pitchFamily="2" charset="0"/>
              </a:rPr>
              <a:t>Το δικαίωμα αυτό ασκείται βεβαίως τηρουμένου του κοινοτικού δικαίου και των εθνικών</a:t>
            </a:r>
            <a:r>
              <a:rPr lang="en-US" dirty="0">
                <a:solidFill>
                  <a:srgbClr val="000000"/>
                </a:solidFill>
                <a:effectLst/>
                <a:latin typeface="Helvetica" pitchFamily="2" charset="0"/>
              </a:rPr>
              <a:t> </a:t>
            </a:r>
            <a:r>
              <a:rPr lang="el-GR" dirty="0">
                <a:solidFill>
                  <a:srgbClr val="000000"/>
                </a:solidFill>
                <a:effectLst/>
                <a:latin typeface="Helvetica" pitchFamily="2" charset="0"/>
              </a:rPr>
              <a:t>νομοθεσιών. Μπορεί να υπόκειται στους περιορισμούς που προβλέπονται στο άρθρο 52, παρ. 1 του</a:t>
            </a:r>
            <a:r>
              <a:rPr lang="en-US" dirty="0">
                <a:solidFill>
                  <a:srgbClr val="000000"/>
                </a:solidFill>
                <a:effectLst/>
                <a:latin typeface="Helvetica" pitchFamily="2" charset="0"/>
              </a:rPr>
              <a:t> </a:t>
            </a:r>
            <a:r>
              <a:rPr lang="el-GR" dirty="0">
                <a:solidFill>
                  <a:srgbClr val="000000"/>
                </a:solidFill>
                <a:effectLst/>
                <a:latin typeface="Helvetica" pitchFamily="2" charset="0"/>
              </a:rPr>
              <a:t>Χάρτη.</a:t>
            </a:r>
          </a:p>
          <a:p>
            <a:pPr marL="0" indent="0">
              <a:buNone/>
            </a:pPr>
            <a:endParaRPr lang="el-GR" dirty="0">
              <a:solidFill>
                <a:srgbClr val="000000"/>
              </a:solidFill>
              <a:effectLst/>
              <a:latin typeface="Helvetica" pitchFamily="2" charset="0"/>
            </a:endParaRPr>
          </a:p>
          <a:p>
            <a:pPr marL="0" indent="0">
              <a:buNone/>
            </a:pPr>
            <a:endParaRPr lang="el-GR" dirty="0"/>
          </a:p>
        </p:txBody>
      </p:sp>
    </p:spTree>
    <p:extLst>
      <p:ext uri="{BB962C8B-B14F-4D97-AF65-F5344CB8AC3E}">
        <p14:creationId xmlns:p14="http://schemas.microsoft.com/office/powerpoint/2010/main" val="368077532"/>
      </p:ext>
    </p:extLst>
  </p:cSld>
  <p:clrMapOvr>
    <a:masterClrMapping/>
  </p:clrMapOvr>
</p:sld>
</file>

<file path=ppt/theme/theme1.xml><?xml version="1.0" encoding="utf-8"?>
<a:theme xmlns:a="http://schemas.openxmlformats.org/drawingml/2006/main" name="Άτλαντας">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Άτλαντας</Template>
  <TotalTime>60</TotalTime>
  <Words>1971</Words>
  <Application>Microsoft Macintosh PowerPoint</Application>
  <PresentationFormat>Ευρεία οθόνη</PresentationFormat>
  <Paragraphs>106</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 Light</vt:lpstr>
      <vt:lpstr>Helvetica</vt:lpstr>
      <vt:lpstr>Rockwell</vt:lpstr>
      <vt:lpstr>Wingdings</vt:lpstr>
      <vt:lpstr>Άτλαντας</vt:lpstr>
      <vt:lpstr>Διεθνείς και Ευρωπαϊκοί θεσμοί κοινωνικής ασφάλειας</vt:lpstr>
      <vt:lpstr>Θεσμική οργάνωση του συστήματος</vt:lpstr>
      <vt:lpstr>Συμβούλιο της Ευρώπης</vt:lpstr>
      <vt:lpstr>Ευρωπαϊκός κοινωνικός χάρτης για την Ελλάδα </vt:lpstr>
      <vt:lpstr>Ανθρώπινη αξιοπρέπεια </vt:lpstr>
      <vt:lpstr>Ελευθερία του συνέρχεσθαι και του συνεταιρίζεσθαι</vt:lpstr>
      <vt:lpstr>Ελευθερία του συνέρχεσθαι και του συνεταιρίζεσθαι </vt:lpstr>
      <vt:lpstr>Ελευθερία των τεχνών και των επιστηµών </vt:lpstr>
      <vt:lpstr>Επιχειρηματική ελευθερία </vt:lpstr>
      <vt:lpstr>Προστασία σε περίπτωση αποµάκρυνσης, απέλασης και έκδοσης </vt:lpstr>
      <vt:lpstr>Σύγκλιση συστημάτων κοινωνικής ασφάλισης </vt:lpstr>
      <vt:lpstr>Εναρμόνιση συστημάτων</vt:lpstr>
      <vt:lpstr>Συντονισμός των συστημάτων κοινωνικής ασφάλισης  </vt:lpstr>
      <vt:lpstr>ΒΑΣΙΚΑ ΣΗΜΕΙΑ </vt:lpstr>
      <vt:lpstr>Δικαιούχοι</vt:lpstr>
      <vt:lpstr>Βασικές αρχές</vt:lpstr>
      <vt:lpstr>Ευρωπαϊκή κάρτα ασφάλισης ασθένειας (ΕΚΑΑ) </vt:lpstr>
      <vt:lpstr>Όργανά συντονισμού και εφαρμογής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ΑΘΑΝΑΣΙΟΣ ΝΑΖΟΣ</dc:creator>
  <cp:lastModifiedBy>ΑΘΑΝΑΣΙΟΣ ΝΑΖΟΣ</cp:lastModifiedBy>
  <cp:revision>1</cp:revision>
  <dcterms:created xsi:type="dcterms:W3CDTF">2025-04-01T19:28:26Z</dcterms:created>
  <dcterms:modified xsi:type="dcterms:W3CDTF">2025-04-01T20:29:24Z</dcterms:modified>
</cp:coreProperties>
</file>