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6"/>
  </p:notesMasterIdLst>
  <p:sldIdLst>
    <p:sldId id="296" r:id="rId2"/>
    <p:sldId id="261" r:id="rId3"/>
    <p:sldId id="262" r:id="rId4"/>
    <p:sldId id="278" r:id="rId5"/>
    <p:sldId id="279" r:id="rId6"/>
    <p:sldId id="280" r:id="rId7"/>
    <p:sldId id="281" r:id="rId8"/>
    <p:sldId id="282" r:id="rId9"/>
    <p:sldId id="263" r:id="rId10"/>
    <p:sldId id="283" r:id="rId11"/>
    <p:sldId id="284" r:id="rId12"/>
    <p:sldId id="299" r:id="rId13"/>
    <p:sldId id="269" r:id="rId14"/>
    <p:sldId id="286" r:id="rId15"/>
    <p:sldId id="287" r:id="rId16"/>
    <p:sldId id="272" r:id="rId17"/>
    <p:sldId id="289" r:id="rId18"/>
    <p:sldId id="290" r:id="rId19"/>
    <p:sldId id="291" r:id="rId20"/>
    <p:sldId id="275" r:id="rId21"/>
    <p:sldId id="292" r:id="rId22"/>
    <p:sldId id="293" r:id="rId23"/>
    <p:sldId id="298" r:id="rId24"/>
    <p:sldId id="297" r:id="rId25"/>
  </p:sldIdLst>
  <p:sldSz cx="9144000" cy="6858000" type="screen4x3"/>
  <p:notesSz cx="6858000" cy="9144000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9309" autoAdjust="0"/>
  </p:normalViewPr>
  <p:slideViewPr>
    <p:cSldViewPr>
      <p:cViewPr varScale="1">
        <p:scale>
          <a:sx n="112" d="100"/>
          <a:sy n="112" d="100"/>
        </p:scale>
        <p:origin x="120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4C0077-7984-4D98-9CFA-6E3A5AF00BB4}" type="datetimeFigureOut">
              <a:rPr lang="el-GR"/>
              <a:pPr>
                <a:defRPr/>
              </a:pPr>
              <a:t>31/3/2021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1DF78B-6DB9-43FC-89B9-A789E8335A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19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D0B910-3DC2-4AB0-9712-E839751B21B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17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/>
              <a:t> </a:t>
            </a:r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D1389-EFB9-4340-BB62-5CB378EDEF72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12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Site Logo">
            <a:extLst>
              <a:ext uri="{FF2B5EF4-FFF2-40B4-BE49-F238E27FC236}">
                <a16:creationId xmlns:a16="http://schemas.microsoft.com/office/drawing/2014/main" id="{742D54A3-F726-4565-9538-F11BDD7083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73" y="74334"/>
            <a:ext cx="42862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8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78696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5371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8312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1676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66310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55853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E3703-3E20-4E03-B9B8-711618B72F5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884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66C8-0FEF-42DE-945C-1DC75997249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043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F72A-B914-4589-B09C-3AB7934D255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714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41C5-894F-43A5-A560-1ABEB5F1195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416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06000">
              <a:buClr>
                <a:srgbClr val="FF9900"/>
              </a:buClr>
              <a:buFont typeface="Wingdings" panose="05000000000000000000" pitchFamily="2" charset="2"/>
              <a:buChar char="m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991" y="6468663"/>
            <a:ext cx="565159" cy="365125"/>
          </a:xfrm>
        </p:spPr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88280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4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27748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43CD1-B9B2-413D-93AD-DADB7D70663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089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8841" y="6492875"/>
            <a:ext cx="565159" cy="365125"/>
          </a:xfrm>
        </p:spPr>
        <p:txBody>
          <a:bodyPr/>
          <a:lstStyle/>
          <a:p>
            <a:pPr>
              <a:defRPr/>
            </a:pPr>
            <a:fld id="{45974518-D70C-439B-99BB-20CE966E70A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76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6748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9F72A-B914-4589-B09C-3AB7934D255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999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44528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1553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0.png"/><Relationship Id="rId4" Type="http://schemas.openxmlformats.org/officeDocument/2006/relationships/image" Target="../media/image4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0.png"/><Relationship Id="rId7" Type="http://schemas.openxmlformats.org/officeDocument/2006/relationships/image" Target="../media/image6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3.png"/><Relationship Id="rId10" Type="http://schemas.openxmlformats.org/officeDocument/2006/relationships/image" Target="../media/image340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ctrTitle"/>
          </p:nvPr>
        </p:nvSpPr>
        <p:spPr>
          <a:xfrm>
            <a:off x="1143000" y="2607047"/>
            <a:ext cx="7315200" cy="1470025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Εισαγωγή στα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Χρηματοοικονομικά Μαθηματικά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A20B2-9EE7-4D2D-8B72-9D6BEE37EDF2}"/>
              </a:ext>
            </a:extLst>
          </p:cNvPr>
          <p:cNvSpPr txBox="1"/>
          <p:nvPr/>
        </p:nvSpPr>
        <p:spPr>
          <a:xfrm>
            <a:off x="2267744" y="4437112"/>
            <a:ext cx="479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Ενότητα </a:t>
            </a:r>
            <a:r>
              <a:rPr lang="el-GR" sz="2000" dirty="0">
                <a:latin typeface="+mn-lt"/>
              </a:rPr>
              <a:t>Ισοδυναμία Πιστωτικών Τίτλων</a:t>
            </a:r>
            <a:r>
              <a:rPr lang="en-US" sz="2000" dirty="0">
                <a:latin typeface="+mn-lt"/>
              </a:rPr>
              <a:t>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Στη </a:t>
            </a:r>
            <a:r>
              <a:rPr lang="el-GR" sz="3600" dirty="0">
                <a:solidFill>
                  <a:srgbClr val="FF0000"/>
                </a:solidFill>
              </a:rPr>
              <a:t>εσωτερική</a:t>
            </a:r>
            <a:r>
              <a:rPr lang="el-GR" sz="3600" dirty="0"/>
              <a:t> προεξόφληση, το ενιαίο κεφάλαιο Κ υπολογίζεται ως εξής: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9552" y="2419401"/>
                <a:ext cx="7797552" cy="84619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FFCC6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b>
                          </m:sSub>
                        </m:num>
                        <m:den>
                          <m:r>
                            <a:rPr lang="el-GR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den>
                      </m:f>
                      <m:r>
                        <a:rPr lang="el-GR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𝐭𝐧</m:t>
                              </m:r>
                            </m:sub>
                          </m:sSub>
                          <m:r>
                            <a:rPr lang="el-GR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19401"/>
                <a:ext cx="7797552" cy="8461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CC66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06194" y="4005064"/>
            <a:ext cx="7797552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όπου Κ</a:t>
            </a:r>
            <a:r>
              <a:rPr lang="el-GR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Κ</a:t>
            </a:r>
            <a:r>
              <a:rPr lang="el-GR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,…,Κ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οι προς αντικατάσταση πιστωτικοί τίτλοι.</a:t>
            </a:r>
            <a:endParaRPr lang="el-GR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Στην </a:t>
            </a:r>
            <a:r>
              <a:rPr lang="el-GR" sz="3600" dirty="0">
                <a:solidFill>
                  <a:srgbClr val="FF0000"/>
                </a:solidFill>
              </a:rPr>
              <a:t>εξωτερική</a:t>
            </a:r>
            <a:r>
              <a:rPr lang="el-GR" sz="3600" dirty="0"/>
              <a:t> προεξόφληση, το ενιαίο κεφάλαιο Κ υπολογίζεται ως εξής: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844824"/>
                <a:ext cx="8712968" cy="2869071"/>
              </a:xfrm>
              <a:prstGeom prst="rect">
                <a:avLst/>
              </a:prstGeom>
              <a:solidFill>
                <a:srgbClr val="FFCC66"/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l-GR" sz="3200" b="1" dirty="0">
                    <a:solidFill>
                      <a:srgbClr val="FF0000"/>
                    </a:solidFill>
                    <a:latin typeface="+mn-lt"/>
                  </a:rPr>
                  <a:t>*(1-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+mn-lt"/>
                  </a:rPr>
                  <a:t>i</a:t>
                </a:r>
                <a:r>
                  <a:rPr lang="el-GR" sz="3200" b="1" dirty="0">
                    <a:solidFill>
                      <a:srgbClr val="FF0000"/>
                    </a:solidFill>
                    <a:latin typeface="+mn-lt"/>
                  </a:rPr>
                  <a:t>*</a:t>
                </a:r>
                <a:r>
                  <a:rPr lang="en-US" sz="3200" b="1" dirty="0">
                    <a:solidFill>
                      <a:srgbClr val="FF0000"/>
                    </a:solidFill>
                    <a:latin typeface="+mn-lt"/>
                  </a:rPr>
                  <a:t>t)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𝐭𝟏</m:t>
                        </m:r>
                      </m:sub>
                    </m:sSub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32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𝐭𝟐</m:t>
                        </m:r>
                      </m:sub>
                    </m:sSub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32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200" b="1" dirty="0">
                  <a:solidFill>
                    <a:srgbClr val="FF0000"/>
                  </a:solidFill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….  +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𝐭𝐧</m:t>
                          </m:r>
                        </m:sub>
                      </m:sSub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105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4824"/>
                <a:ext cx="8712968" cy="2869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48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2</a:t>
            </a:r>
            <a:endParaRPr lang="el-GR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2776670"/>
          </a:xfrm>
        </p:spPr>
        <p:txBody>
          <a:bodyPr/>
          <a:lstStyle/>
          <a:p>
            <a:pPr indent="-342900" algn="just">
              <a:spcBef>
                <a:spcPct val="0"/>
              </a:spcBef>
            </a:pPr>
            <a:r>
              <a:rPr lang="el-GR" dirty="0">
                <a:ea typeface="Calibri" pitchFamily="34" charset="0"/>
                <a:cs typeface="Times New Roman" pitchFamily="18" charset="0"/>
              </a:rPr>
              <a:t>Επιχειρηματίας αδυνατώντας να εξοφλήσει πιστωτικούς τίτλους που λήγουν αντίστοιχα σε 70 και 120 ημέρες επιθυμεί την αντικατάστασή τους με έναν πιστωτικό τίτλο μεγαλύτερης διάρκειας, συγκεκριμένα 200 ημερών. </a:t>
            </a:r>
          </a:p>
          <a:p>
            <a:pPr marL="360363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l-GR" dirty="0">
                <a:ea typeface="Calibri" pitchFamily="34" charset="0"/>
                <a:cs typeface="Times New Roman" pitchFamily="18" charset="0"/>
              </a:rPr>
              <a:t>Οι ονομαστικές αξίες των προς αντικατάσταση πιστωτικών τίτλων είναι αντίστοιχα αξίας 2.000 και 3.000 ευρώ, ενώ το ισχύον επιτόκιο είναι ίσο με 8 %.</a:t>
            </a:r>
            <a:endParaRPr lang="el-GR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el-GR" sz="22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33A9-B439-4F83-AE8C-61DE309CEE12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B943586-4B5D-40A0-805D-5CB6CA02B3DF}"/>
              </a:ext>
            </a:extLst>
          </p:cNvPr>
          <p:cNvSpPr/>
          <p:nvPr/>
        </p:nvSpPr>
        <p:spPr>
          <a:xfrm>
            <a:off x="107504" y="4411114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i = 8%</a:t>
            </a:r>
            <a:endParaRPr lang="el-GR" sz="2000" dirty="0">
              <a:latin typeface="+mn-lt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2FBF02A-4952-4072-B58A-0049365A3BBF}"/>
              </a:ext>
            </a:extLst>
          </p:cNvPr>
          <p:cNvSpPr/>
          <p:nvPr/>
        </p:nvSpPr>
        <p:spPr>
          <a:xfrm>
            <a:off x="645510" y="4033835"/>
            <a:ext cx="74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</a:rPr>
              <a:t>Λύση</a:t>
            </a:r>
            <a:endParaRPr lang="el-GR" dirty="0">
              <a:latin typeface="+mn-lt"/>
            </a:endParaRP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5096707F-4F27-422B-9699-4AD03A49338B}"/>
              </a:ext>
            </a:extLst>
          </p:cNvPr>
          <p:cNvGrpSpPr/>
          <p:nvPr/>
        </p:nvGrpSpPr>
        <p:grpSpPr>
          <a:xfrm>
            <a:off x="1260671" y="5180824"/>
            <a:ext cx="7277300" cy="245930"/>
            <a:chOff x="1897640" y="4403167"/>
            <a:chExt cx="7277300" cy="245930"/>
          </a:xfrm>
        </p:grpSpPr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E7D188C2-DEB4-440B-943A-84ED71DCEE13}"/>
                </a:ext>
              </a:extLst>
            </p:cNvPr>
            <p:cNvGrpSpPr/>
            <p:nvPr/>
          </p:nvGrpSpPr>
          <p:grpSpPr>
            <a:xfrm>
              <a:off x="1897640" y="4403167"/>
              <a:ext cx="7277300" cy="245930"/>
              <a:chOff x="1675282" y="5595695"/>
              <a:chExt cx="7277300" cy="245930"/>
            </a:xfrm>
          </p:grpSpPr>
          <p:cxnSp>
            <p:nvCxnSpPr>
              <p:cNvPr id="10" name="Ευθεία γραμμή σύνδεσης 9">
                <a:extLst>
                  <a:ext uri="{FF2B5EF4-FFF2-40B4-BE49-F238E27FC236}">
                    <a16:creationId xmlns:a16="http://schemas.microsoft.com/office/drawing/2014/main" id="{537CCA3E-6B67-4BF3-AF4F-6A8042D5DD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3688" y="5695403"/>
                <a:ext cx="7080882" cy="148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Οβάλ 10">
                <a:extLst>
                  <a:ext uri="{FF2B5EF4-FFF2-40B4-BE49-F238E27FC236}">
                    <a16:creationId xmlns:a16="http://schemas.microsoft.com/office/drawing/2014/main" id="{9D163753-FBF8-446C-AB50-B9B446FD486B}"/>
                  </a:ext>
                </a:extLst>
              </p:cNvPr>
              <p:cNvSpPr/>
              <p:nvPr/>
            </p:nvSpPr>
            <p:spPr>
              <a:xfrm>
                <a:off x="8736558" y="5617520"/>
                <a:ext cx="216024" cy="2241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Οβάλ 11">
                <a:extLst>
                  <a:ext uri="{FF2B5EF4-FFF2-40B4-BE49-F238E27FC236}">
                    <a16:creationId xmlns:a16="http://schemas.microsoft.com/office/drawing/2014/main" id="{01D27B87-40CB-4030-A18F-FB1164ABA8C9}"/>
                  </a:ext>
                </a:extLst>
              </p:cNvPr>
              <p:cNvSpPr/>
              <p:nvPr/>
            </p:nvSpPr>
            <p:spPr>
              <a:xfrm>
                <a:off x="4568007" y="5617520"/>
                <a:ext cx="216024" cy="2241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Οβάλ 12">
                <a:extLst>
                  <a:ext uri="{FF2B5EF4-FFF2-40B4-BE49-F238E27FC236}">
                    <a16:creationId xmlns:a16="http://schemas.microsoft.com/office/drawing/2014/main" id="{AF3BB6FE-F6DD-4B20-9978-40FA7D74C2D5}"/>
                  </a:ext>
                </a:extLst>
              </p:cNvPr>
              <p:cNvSpPr/>
              <p:nvPr/>
            </p:nvSpPr>
            <p:spPr>
              <a:xfrm>
                <a:off x="1675282" y="5595695"/>
                <a:ext cx="216024" cy="2241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Οβάλ 13">
              <a:extLst>
                <a:ext uri="{FF2B5EF4-FFF2-40B4-BE49-F238E27FC236}">
                  <a16:creationId xmlns:a16="http://schemas.microsoft.com/office/drawing/2014/main" id="{A5B85AE1-F344-445C-AA2F-6F575E173D23}"/>
                </a:ext>
              </a:extLst>
            </p:cNvPr>
            <p:cNvSpPr/>
            <p:nvPr/>
          </p:nvSpPr>
          <p:spPr>
            <a:xfrm>
              <a:off x="6996561" y="4418312"/>
              <a:ext cx="216024" cy="224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A0EFD1A-B760-4FDA-B38D-316AAA0D01CA}"/>
              </a:ext>
            </a:extLst>
          </p:cNvPr>
          <p:cNvSpPr/>
          <p:nvPr/>
        </p:nvSpPr>
        <p:spPr>
          <a:xfrm>
            <a:off x="3498829" y="4826637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dirty="0">
                <a:latin typeface="+mn-lt"/>
              </a:rPr>
              <a:t>ν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= 70 </a:t>
            </a:r>
            <a:r>
              <a:rPr lang="el-GR" dirty="0">
                <a:latin typeface="+mn-lt"/>
              </a:rPr>
              <a:t>ημέρες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2F99B027-E010-4A0F-B63E-F4D64F5C6270}"/>
              </a:ext>
            </a:extLst>
          </p:cNvPr>
          <p:cNvSpPr/>
          <p:nvPr/>
        </p:nvSpPr>
        <p:spPr>
          <a:xfrm>
            <a:off x="5579358" y="4841397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l-GR" dirty="0">
                <a:latin typeface="+mn-lt"/>
              </a:rPr>
              <a:t>ν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= </a:t>
            </a:r>
            <a:r>
              <a:rPr lang="el-GR" dirty="0">
                <a:latin typeface="+mn-lt"/>
              </a:rPr>
              <a:t>12</a:t>
            </a:r>
            <a:r>
              <a:rPr lang="en-US" dirty="0">
                <a:latin typeface="+mn-lt"/>
              </a:rPr>
              <a:t>0 </a:t>
            </a:r>
            <a:r>
              <a:rPr lang="el-GR" dirty="0">
                <a:latin typeface="+mn-lt"/>
              </a:rPr>
              <a:t>ημέρες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05357A8-98E4-48A5-847D-F1DB9FA6D01F}"/>
              </a:ext>
            </a:extLst>
          </p:cNvPr>
          <p:cNvSpPr/>
          <p:nvPr/>
        </p:nvSpPr>
        <p:spPr>
          <a:xfrm>
            <a:off x="7310241" y="4819553"/>
            <a:ext cx="1726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latin typeface="+mn-lt"/>
              </a:rPr>
              <a:t>ν</a:t>
            </a:r>
            <a:r>
              <a:rPr lang="en-US" dirty="0">
                <a:latin typeface="+mn-lt"/>
              </a:rPr>
              <a:t> = </a:t>
            </a:r>
            <a:r>
              <a:rPr lang="el-GR" dirty="0">
                <a:latin typeface="+mn-lt"/>
              </a:rPr>
              <a:t>200 ημέρες</a:t>
            </a:r>
            <a:r>
              <a:rPr lang="en-US" dirty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DC832EAE-318E-4299-9E2B-63AD6CEBB5EA}"/>
              </a:ext>
            </a:extLst>
          </p:cNvPr>
          <p:cNvSpPr/>
          <p:nvPr/>
        </p:nvSpPr>
        <p:spPr>
          <a:xfrm>
            <a:off x="3659129" y="5504637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white"/>
                </a:solidFill>
                <a:latin typeface="Calisto MT" panose="02040603050505030304"/>
              </a:rPr>
              <a:t>K</a:t>
            </a:r>
            <a:r>
              <a:rPr lang="en-US" sz="2000" baseline="-25000" dirty="0">
                <a:solidFill>
                  <a:prstClr val="white"/>
                </a:solidFill>
                <a:latin typeface="Calisto MT" panose="02040603050505030304"/>
              </a:rPr>
              <a:t>t1</a:t>
            </a:r>
            <a:r>
              <a:rPr lang="en-US" sz="2000" dirty="0">
                <a:solidFill>
                  <a:prstClr val="white"/>
                </a:solidFill>
                <a:latin typeface="Calisto MT" panose="02040603050505030304"/>
              </a:rPr>
              <a:t> = 2.000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728EA4FE-56C9-42D2-A5CB-B2C4AA23080D}"/>
              </a:ext>
            </a:extLst>
          </p:cNvPr>
          <p:cNvSpPr/>
          <p:nvPr/>
        </p:nvSpPr>
        <p:spPr>
          <a:xfrm>
            <a:off x="5716453" y="5490799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white"/>
                </a:solidFill>
                <a:latin typeface="Calisto MT" panose="02040603050505030304"/>
              </a:rPr>
              <a:t>K</a:t>
            </a:r>
            <a:r>
              <a:rPr lang="en-US" sz="2000" baseline="-25000" dirty="0">
                <a:solidFill>
                  <a:prstClr val="white"/>
                </a:solidFill>
                <a:latin typeface="Calisto MT" panose="02040603050505030304"/>
              </a:rPr>
              <a:t>t2</a:t>
            </a:r>
            <a:r>
              <a:rPr lang="en-US" sz="2000" dirty="0">
                <a:solidFill>
                  <a:prstClr val="white"/>
                </a:solidFill>
                <a:latin typeface="Calisto MT" panose="02040603050505030304"/>
              </a:rPr>
              <a:t> = 3.000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3BEB5207-F113-4583-8F74-1A604D09E392}"/>
              </a:ext>
            </a:extLst>
          </p:cNvPr>
          <p:cNvSpPr/>
          <p:nvPr/>
        </p:nvSpPr>
        <p:spPr>
          <a:xfrm>
            <a:off x="7867830" y="5459442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+mn-lt"/>
              </a:rPr>
              <a:t>K</a:t>
            </a:r>
            <a:r>
              <a:rPr lang="en-US" baseline="-25000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= ??</a:t>
            </a:r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A4CF0AF6-2AB9-4B9F-A56F-57AB46496C61}"/>
              </a:ext>
            </a:extLst>
          </p:cNvPr>
          <p:cNvSpPr/>
          <p:nvPr/>
        </p:nvSpPr>
        <p:spPr>
          <a:xfrm>
            <a:off x="1068227" y="4818517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 = 0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05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  <p:bldP spid="16" grpId="0"/>
      <p:bldP spid="18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2</a:t>
            </a:r>
            <a:endParaRPr lang="el-GR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algn="just">
              <a:spcBef>
                <a:spcPct val="0"/>
              </a:spcBef>
            </a:pPr>
            <a:r>
              <a:rPr lang="el-GR" dirty="0">
                <a:ea typeface="Calibri" pitchFamily="34" charset="0"/>
                <a:cs typeface="Times New Roman" pitchFamily="18" charset="0"/>
              </a:rPr>
              <a:t>Επιχειρηματίας αδυνατώντας να εξοφλήσει πιστωτικούς τίτλους που λήγουν αντίστοιχα σε 70 και 120 ημέρες επιθυμεί την αντικατάστασή τους με έναν πιστωτικό τίτλο μεγαλύτερης διάρκειας, συγκεκριμένα 200 ημερών. </a:t>
            </a:r>
          </a:p>
          <a:p>
            <a:pPr marL="360363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l-GR" dirty="0">
                <a:ea typeface="Calibri" pitchFamily="34" charset="0"/>
                <a:cs typeface="Times New Roman" pitchFamily="18" charset="0"/>
              </a:rPr>
              <a:t>Οι ονομαστικές αξίες των προς αντικατάσταση πιστωτικών τίτλων είναι αντίστοιχα αξίας 2.000 και 3.000 ευρώ ενώ το ισχύον επιτόκιο είναι ίσο με 8 %.</a:t>
            </a:r>
            <a:endParaRPr lang="el-GR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el-GR" sz="22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D33A9-B439-4F83-AE8C-61DE309CEE12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B943586-4B5D-40A0-805D-5CB6CA02B3DF}"/>
              </a:ext>
            </a:extLst>
          </p:cNvPr>
          <p:cNvSpPr/>
          <p:nvPr/>
        </p:nvSpPr>
        <p:spPr>
          <a:xfrm>
            <a:off x="107504" y="4411114"/>
            <a:ext cx="2016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ν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 = 70 </a:t>
            </a:r>
            <a:r>
              <a:rPr lang="el-GR" sz="2000" dirty="0">
                <a:latin typeface="+mn-lt"/>
              </a:rPr>
              <a:t>ημέρες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l-GR" sz="2000" dirty="0">
                <a:latin typeface="+mn-lt"/>
              </a:rPr>
              <a:t>ν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 = </a:t>
            </a:r>
            <a:r>
              <a:rPr lang="el-GR" sz="2000" dirty="0">
                <a:latin typeface="+mn-lt"/>
              </a:rPr>
              <a:t>12</a:t>
            </a:r>
            <a:r>
              <a:rPr lang="en-US" sz="2000" dirty="0">
                <a:latin typeface="+mn-lt"/>
              </a:rPr>
              <a:t>0 </a:t>
            </a:r>
            <a:r>
              <a:rPr lang="el-GR" sz="2000" dirty="0">
                <a:latin typeface="+mn-lt"/>
              </a:rPr>
              <a:t>ημέρες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l-GR" sz="2000" dirty="0">
                <a:latin typeface="+mn-lt"/>
              </a:rPr>
              <a:t>ν</a:t>
            </a:r>
            <a:r>
              <a:rPr lang="en-US" sz="2000" dirty="0">
                <a:latin typeface="+mn-lt"/>
              </a:rPr>
              <a:t> = </a:t>
            </a:r>
            <a:r>
              <a:rPr lang="el-GR" sz="2000" dirty="0">
                <a:latin typeface="+mn-lt"/>
              </a:rPr>
              <a:t>200 ημέρες</a:t>
            </a:r>
            <a:r>
              <a:rPr lang="en-US" sz="2000" dirty="0">
                <a:latin typeface="+mn-lt"/>
              </a:rPr>
              <a:t> </a:t>
            </a:r>
            <a:endParaRPr lang="el-GR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t1</a:t>
            </a:r>
            <a:r>
              <a:rPr lang="en-US" sz="2000" dirty="0">
                <a:latin typeface="+mn-lt"/>
              </a:rPr>
              <a:t> = 2.000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t2</a:t>
            </a:r>
            <a:r>
              <a:rPr lang="en-US" sz="2000" dirty="0">
                <a:latin typeface="+mn-lt"/>
              </a:rPr>
              <a:t> = 3.000</a:t>
            </a:r>
          </a:p>
          <a:p>
            <a:pPr marL="0" indent="0">
              <a:buNone/>
            </a:pPr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t</a:t>
            </a:r>
            <a:r>
              <a:rPr lang="en-US" sz="2000" dirty="0">
                <a:latin typeface="+mn-lt"/>
              </a:rPr>
              <a:t> = ??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i = 8%</a:t>
            </a:r>
            <a:endParaRPr lang="el-GR" sz="2000" dirty="0">
              <a:latin typeface="+mn-lt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2FBF02A-4952-4072-B58A-0049365A3BBF}"/>
              </a:ext>
            </a:extLst>
          </p:cNvPr>
          <p:cNvSpPr/>
          <p:nvPr/>
        </p:nvSpPr>
        <p:spPr>
          <a:xfrm>
            <a:off x="645510" y="4033835"/>
            <a:ext cx="74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</a:rPr>
              <a:t>Λύση</a:t>
            </a:r>
            <a:endParaRPr lang="el-GR" dirty="0">
              <a:latin typeface="+mn-lt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14D2148-D481-49E8-92CB-EB19B9873D6B}"/>
              </a:ext>
            </a:extLst>
          </p:cNvPr>
          <p:cNvSpPr/>
          <p:nvPr/>
        </p:nvSpPr>
        <p:spPr>
          <a:xfrm>
            <a:off x="2121488" y="4253812"/>
            <a:ext cx="6329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l-GR" dirty="0">
                <a:latin typeface="+mn-lt"/>
              </a:rPr>
              <a:t>Η ονομαστική αξία του ενιαίου πιστωτικού τίτλου με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εσωτερική</a:t>
            </a:r>
            <a:r>
              <a:rPr lang="el-GR" dirty="0">
                <a:latin typeface="+mn-lt"/>
              </a:rPr>
              <a:t> προεξόφληση είναι ίση: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8374667D-B0C0-474C-AF44-3C36BC7F9EF9}"/>
                  </a:ext>
                </a:extLst>
              </p:cNvPr>
              <p:cNvSpPr/>
              <p:nvPr/>
            </p:nvSpPr>
            <p:spPr>
              <a:xfrm>
                <a:off x="1965160" y="5223109"/>
                <a:ext cx="6912768" cy="10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  <m:r>
                            <a:rPr lang="en-US" sz="3200" b="1" i="0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num>
                        <m:den>
                          <m:r>
                            <a:rPr lang="el-GR" sz="32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l-GR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32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32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l-GR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l-GR" sz="3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l-GR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3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l-GR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32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32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l-GR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l-GR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8374667D-B0C0-474C-AF44-3C36BC7F9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160" y="5223109"/>
                <a:ext cx="6912768" cy="1094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2B49001B-27F1-4423-AF99-2D0564102D94}"/>
                  </a:ext>
                </a:extLst>
              </p:cNvPr>
              <p:cNvSpPr/>
              <p:nvPr/>
            </p:nvSpPr>
            <p:spPr>
              <a:xfrm>
                <a:off x="82031" y="54094"/>
                <a:ext cx="4489969" cy="530851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FFCC6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b>
                          </m:sSub>
                        </m:num>
                        <m:den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den>
                      </m:f>
                      <m:r>
                        <a:rPr lang="el-GR" sz="1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1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1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l-G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𝐭𝐧</m:t>
                              </m:r>
                            </m:sub>
                          </m:sSub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l-G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2B49001B-27F1-4423-AF99-2D0564102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" y="54094"/>
                <a:ext cx="4489969" cy="530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CC66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4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5819" y="1746798"/>
                <a:ext cx="6812565" cy="971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  <m:r>
                            <a:rPr lang="en-US" sz="2000" b="1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num>
                        <m:den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1+0,08</m:t>
                          </m:r>
                          <m: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num>
                            <m:den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</m:den>
                      </m:f>
                      <m:r>
                        <a:rPr lang="el-GR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2.000</m:t>
                          </m:r>
                        </m:num>
                        <m:den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1+0,08 </m:t>
                              </m:r>
                              <m: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i="0">
                                      <a:latin typeface="Cambria Math" panose="02040503050406030204" pitchFamily="18" charset="0"/>
                                    </a:rPr>
                                    <m:t>70</m:t>
                                  </m:r>
                                </m:num>
                                <m:den>
                                  <m:r>
                                    <a:rPr lang="el-GR" sz="2000" i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1+0,08 </m:t>
                              </m:r>
                              <m: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i="0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num>
                                <m:den>
                                  <m:r>
                                    <a:rPr lang="el-GR" sz="2000" i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sz="2000" i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19" y="1746798"/>
                <a:ext cx="6812565" cy="9712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5819" y="3012710"/>
                <a:ext cx="4256678" cy="978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  <m:r>
                            <a:rPr lang="en-US" sz="2800" b="1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num>
                        <m:den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1,044</m:t>
                          </m:r>
                        </m:den>
                      </m:f>
                      <m:r>
                        <a:rPr lang="el-G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2.000</m:t>
                          </m:r>
                        </m:num>
                        <m:den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1,016</m:t>
                          </m:r>
                        </m:den>
                      </m:f>
                      <m:r>
                        <a:rPr lang="el-GR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1,027</m:t>
                          </m:r>
                        </m:den>
                      </m:f>
                      <m:r>
                        <a:rPr lang="el-GR" sz="2800" i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19" y="3012710"/>
                <a:ext cx="4256678" cy="9787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94568" y="4134569"/>
                <a:ext cx="6098593" cy="947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28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l-GR" sz="2800" i="0">
                          <a:latin typeface="Cambria Math" panose="02040503050406030204" pitchFamily="18" charset="0"/>
                        </a:rPr>
                        <m:t>=1,044</m:t>
                      </m:r>
                      <m:r>
                        <a:rPr lang="el-GR" sz="2800" b="0" i="0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2.000</m:t>
                          </m:r>
                        </m:num>
                        <m:den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1,016</m:t>
                          </m:r>
                        </m:den>
                      </m:f>
                      <m:r>
                        <a:rPr lang="el-GR" sz="2800" i="0">
                          <a:latin typeface="Cambria Math" panose="02040503050406030204" pitchFamily="18" charset="0"/>
                        </a:rPr>
                        <m:t>+1,044</m:t>
                      </m:r>
                      <m:r>
                        <a:rPr lang="el-GR" sz="2800" b="0" i="0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1,027</m:t>
                          </m:r>
                        </m:den>
                      </m:f>
                      <m:r>
                        <a:rPr lang="el-GR" sz="280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68" y="4134569"/>
                <a:ext cx="6098593" cy="947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94568" y="5259741"/>
                <a:ext cx="5973878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28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l-GR" sz="2800">
                          <a:latin typeface="Cambria Math" panose="02040503050406030204" pitchFamily="18" charset="0"/>
                        </a:rPr>
                        <m:t>=2.055,19</m:t>
                      </m:r>
                      <m:r>
                        <a:rPr lang="el-GR" sz="2800" i="0">
                          <a:latin typeface="Cambria Math" panose="02040503050406030204" pitchFamily="18" charset="0"/>
                        </a:rPr>
                        <m:t>+3.049,66=5.104,85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68" y="5259741"/>
                <a:ext cx="597387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1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9895" y="2967335"/>
                <a:ext cx="7884081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  <m:r>
                            <a:rPr lang="en-US" sz="2400" b="1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l-GR" sz="24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400" i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5" y="2967335"/>
                <a:ext cx="7884081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314" y="3857848"/>
                <a:ext cx="8353149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20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1−0,08 </m:t>
                          </m:r>
                          <m:f>
                            <m:f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num>
                            <m:den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</m:e>
                      </m:d>
                      <m:r>
                        <a:rPr lang="el-GR" sz="2000" i="0">
                          <a:latin typeface="Cambria Math" panose="02040503050406030204" pitchFamily="18" charset="0"/>
                        </a:rPr>
                        <m:t>=2.000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1−0,08 </m:t>
                          </m:r>
                          <m:f>
                            <m:f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num>
                            <m:den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</m:e>
                      </m:d>
                      <m:r>
                        <a:rPr lang="el-GR" sz="2000" i="0">
                          <a:latin typeface="Cambria Math" panose="02040503050406030204" pitchFamily="18" charset="0"/>
                        </a:rPr>
                        <m:t>+3.000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1−0,08 </m:t>
                          </m:r>
                          <m:f>
                            <m:f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num>
                            <m:den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</m:e>
                      </m:d>
                      <m:r>
                        <a:rPr lang="el-GR" sz="2000" i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4" y="3857848"/>
                <a:ext cx="8353149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279" y="5117789"/>
                <a:ext cx="81463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smtClean="0">
                          <a:latin typeface="Cambria Math" panose="02040503050406030204" pitchFamily="18" charset="0"/>
                        </a:rPr>
                        <m:t>0,956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l-GR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2400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l-GR" sz="2400" i="0">
                          <a:latin typeface="Cambria Math" panose="02040503050406030204" pitchFamily="18" charset="0"/>
                        </a:rPr>
                        <m:t>=2.000∗0,984+3.000∗0,973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79" y="5117789"/>
                <a:ext cx="8146389" cy="461665"/>
              </a:xfrm>
              <a:prstGeom prst="rect">
                <a:avLst/>
              </a:prstGeom>
              <a:blipFill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2AB7986-348B-4519-B0B6-78632C0BCA79}"/>
              </a:ext>
            </a:extLst>
          </p:cNvPr>
          <p:cNvSpPr/>
          <p:nvPr/>
        </p:nvSpPr>
        <p:spPr>
          <a:xfrm>
            <a:off x="405187" y="1830601"/>
            <a:ext cx="8095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Η ονομαστική αξία του ενιαίου πιστωτικού τίτλου με </a:t>
            </a:r>
            <a:r>
              <a:rPr lang="el-GR" sz="2000" u="sng" dirty="0">
                <a:solidFill>
                  <a:srgbClr val="FF0000"/>
                </a:solidFill>
                <a:latin typeface="+mn-lt"/>
              </a:rPr>
              <a:t>εξωτερική</a:t>
            </a:r>
            <a:r>
              <a:rPr lang="el-GR" sz="2000" dirty="0">
                <a:latin typeface="+mn-lt"/>
              </a:rPr>
              <a:t> προεξόφληση είναι ίση: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DCE7CE96-CF99-4D77-8915-EE83EC3F5E0D}"/>
                  </a:ext>
                </a:extLst>
              </p:cNvPr>
              <p:cNvSpPr/>
              <p:nvPr/>
            </p:nvSpPr>
            <p:spPr>
              <a:xfrm>
                <a:off x="1916832" y="5786735"/>
                <a:ext cx="53103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⇔0,956</m:t>
                      </m:r>
                      <m:r>
                        <m:rPr>
                          <m:sty m:val="p"/>
                        </m:rPr>
                        <a:rPr lang="el-GR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l-GR" sz="2400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l-GR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=4.887⇔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24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l-GR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=5.111,92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DCE7CE96-CF99-4D77-8915-EE83EC3F5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32" y="5786735"/>
                <a:ext cx="5310336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DAF80A-DC39-4BC4-95C1-A6C219F737EA}"/>
                  </a:ext>
                </a:extLst>
              </p:cNvPr>
              <p:cNvSpPr txBox="1"/>
              <p:nvPr/>
            </p:nvSpPr>
            <p:spPr>
              <a:xfrm>
                <a:off x="29760" y="30179"/>
                <a:ext cx="6630472" cy="662518"/>
              </a:xfrm>
              <a:prstGeom prst="rect">
                <a:avLst/>
              </a:prstGeom>
              <a:solidFill>
                <a:srgbClr val="FFCC66"/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l-GR" sz="1600" b="1" dirty="0">
                    <a:solidFill>
                      <a:srgbClr val="FF0000"/>
                    </a:solidFill>
                    <a:latin typeface="+mn-lt"/>
                  </a:rPr>
                  <a:t>*(1-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+mn-lt"/>
                  </a:rPr>
                  <a:t>i</a:t>
                </a:r>
                <a:r>
                  <a:rPr lang="el-GR" sz="1600" b="1" dirty="0">
                    <a:solidFill>
                      <a:srgbClr val="FF0000"/>
                    </a:solidFill>
                    <a:latin typeface="+mn-lt"/>
                  </a:rPr>
                  <a:t>*</a:t>
                </a:r>
                <a:r>
                  <a:rPr lang="en-US" sz="1600" b="1" dirty="0">
                    <a:solidFill>
                      <a:srgbClr val="FF0000"/>
                    </a:solidFill>
                    <a:latin typeface="+mn-lt"/>
                  </a:rPr>
                  <a:t>t)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𝐭𝟏</m:t>
                        </m:r>
                      </m:sub>
                    </m:sSub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16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𝐭𝟐</m:t>
                        </m:r>
                      </m:sub>
                    </m:sSub>
                    <m:r>
                      <a:rPr lang="en-US" sz="1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….  +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𝐭𝐧</m:t>
                        </m:r>
                      </m:sub>
                    </m:sSub>
                    <m:r>
                      <a:rPr lang="en-US" sz="1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e>
                    </m:d>
                  </m:oMath>
                </a14:m>
                <a:endParaRPr lang="el-GR" sz="6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DAF80A-DC39-4BC4-95C1-A6C219F73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" y="30179"/>
                <a:ext cx="6630472" cy="662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9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</a:t>
            </a:r>
            <a:r>
              <a:rPr lang="el-GR" dirty="0">
                <a:ea typeface="Calibri" pitchFamily="34" charset="0"/>
                <a:cs typeface="Times New Roman" pitchFamily="18" charset="0"/>
              </a:rPr>
              <a:t> 3</a:t>
            </a: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2776670"/>
          </a:xfrm>
        </p:spPr>
        <p:txBody>
          <a:bodyPr/>
          <a:lstStyle/>
          <a:p>
            <a:pPr indent="-342900" algn="just">
              <a:spcBef>
                <a:spcPct val="0"/>
              </a:spcBef>
            </a:pPr>
            <a:r>
              <a:rPr lang="el-GR" dirty="0">
                <a:ea typeface="Calibri" pitchFamily="34" charset="0"/>
                <a:cs typeface="Times New Roman" pitchFamily="18" charset="0"/>
              </a:rPr>
              <a:t>Επιχειρηματίας αδυνατώντας να εξοφλήσει πιστωτικούς τίτλους ονομαστικής αξίας 1.000 και 2.000 ευρώ αντίστοιχα επιθυμεί την αντικατάστασή τους με έναν πιστωτικό τίτλο ονομαστικής  αξίας 3.500 ευρώ. </a:t>
            </a: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360363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l-GR" dirty="0">
                <a:ea typeface="Calibri" pitchFamily="34" charset="0"/>
                <a:cs typeface="Times New Roman" pitchFamily="18" charset="0"/>
              </a:rPr>
              <a:t>Να βρεθεί η </a:t>
            </a:r>
            <a:r>
              <a:rPr lang="el-GR" u="sng" dirty="0">
                <a:ea typeface="Calibri" pitchFamily="34" charset="0"/>
                <a:cs typeface="Times New Roman" pitchFamily="18" charset="0"/>
              </a:rPr>
              <a:t>λήξη</a:t>
            </a:r>
            <a:r>
              <a:rPr lang="el-GR" dirty="0">
                <a:ea typeface="Calibri" pitchFamily="34" charset="0"/>
                <a:cs typeface="Times New Roman" pitchFamily="18" charset="0"/>
              </a:rPr>
              <a:t> του ενιαίου πιστωτικού τίτλου, όταν οι λήξεις των προς αντικατάσταση πιστωτικών τίτλων αναφέρονται σε 5 και 6 μήνες από σήμερα και το ισχύον επιτόκιο είναι ίσο με 10 %.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l-G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Λύση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7B08E-4D6A-472D-B440-B7DC9BDC985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AC5DB6B-F693-4417-A314-3DE166C6F7E5}"/>
              </a:ext>
            </a:extLst>
          </p:cNvPr>
          <p:cNvSpPr/>
          <p:nvPr/>
        </p:nvSpPr>
        <p:spPr>
          <a:xfrm>
            <a:off x="1763688" y="418595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+mn-lt"/>
              </a:rPr>
              <a:t>Η λήξη του ενιαίου πιστωτικού τίτλου με </a:t>
            </a:r>
            <a:r>
              <a:rPr lang="el-GR" u="sng" dirty="0">
                <a:solidFill>
                  <a:srgbClr val="FF0000"/>
                </a:solidFill>
                <a:latin typeface="+mn-lt"/>
              </a:rPr>
              <a:t>εσωτερική</a:t>
            </a:r>
            <a:r>
              <a:rPr lang="el-GR" dirty="0">
                <a:latin typeface="+mn-lt"/>
              </a:rPr>
              <a:t> προεξόφληση θα πραγματοποιηθεί σε</a:t>
            </a:r>
            <a:r>
              <a:rPr lang="en-US" dirty="0">
                <a:latin typeface="+mn-lt"/>
              </a:rPr>
              <a:t>:</a:t>
            </a:r>
            <a:endParaRPr lang="el-GR" dirty="0">
              <a:latin typeface="+mn-lt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3BCCC42-B22D-47F9-8F9E-DDFABD08889D}"/>
              </a:ext>
            </a:extLst>
          </p:cNvPr>
          <p:cNvSpPr/>
          <p:nvPr/>
        </p:nvSpPr>
        <p:spPr>
          <a:xfrm>
            <a:off x="179512" y="4450279"/>
            <a:ext cx="180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t1</a:t>
            </a:r>
            <a:r>
              <a:rPr lang="en-US" sz="2000" dirty="0">
                <a:latin typeface="+mn-lt"/>
              </a:rPr>
              <a:t> = </a:t>
            </a:r>
            <a:r>
              <a:rPr lang="el-GR" sz="2000" dirty="0">
                <a:latin typeface="+mn-lt"/>
                <a:ea typeface="Calibri" pitchFamily="34" charset="0"/>
                <a:cs typeface="Times New Roman" pitchFamily="18" charset="0"/>
              </a:rPr>
              <a:t>1.000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t2</a:t>
            </a:r>
            <a:r>
              <a:rPr lang="en-US" sz="2000" dirty="0">
                <a:latin typeface="+mn-lt"/>
              </a:rPr>
              <a:t> =</a:t>
            </a:r>
            <a:r>
              <a:rPr lang="el-GR" sz="2000" dirty="0">
                <a:latin typeface="+mn-lt"/>
                <a:ea typeface="Calibri" pitchFamily="34" charset="0"/>
                <a:cs typeface="Times New Roman" pitchFamily="18" charset="0"/>
              </a:rPr>
              <a:t> 2.000 </a:t>
            </a:r>
          </a:p>
          <a:p>
            <a:pPr marL="0" indent="0">
              <a:buNone/>
            </a:pPr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t</a:t>
            </a:r>
            <a:r>
              <a:rPr lang="en-US" sz="2000" dirty="0">
                <a:latin typeface="+mn-lt"/>
              </a:rPr>
              <a:t> = </a:t>
            </a:r>
            <a:r>
              <a:rPr lang="el-GR" sz="2000" dirty="0">
                <a:latin typeface="+mn-lt"/>
                <a:ea typeface="Calibri" pitchFamily="34" charset="0"/>
                <a:cs typeface="Times New Roman" pitchFamily="18" charset="0"/>
              </a:rPr>
              <a:t>3.500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l-GR" sz="2000" dirty="0">
                <a:latin typeface="+mn-lt"/>
              </a:rPr>
              <a:t>μ </a:t>
            </a:r>
            <a:r>
              <a:rPr lang="en-US" sz="2000" dirty="0">
                <a:latin typeface="+mn-lt"/>
              </a:rPr>
              <a:t>=</a:t>
            </a:r>
            <a:r>
              <a:rPr lang="el-GR" sz="2000" dirty="0">
                <a:latin typeface="+mn-lt"/>
              </a:rPr>
              <a:t> ??</a:t>
            </a:r>
            <a:endParaRPr lang="en-US" sz="20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dirty="0">
                <a:latin typeface="+mn-lt"/>
              </a:rPr>
              <a:t>μ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=</a:t>
            </a:r>
            <a:r>
              <a:rPr lang="en-US" sz="2000" baseline="-25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5 μήνες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l-GR" sz="2000" dirty="0">
                <a:latin typeface="+mn-lt"/>
              </a:rPr>
              <a:t>μ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=</a:t>
            </a:r>
            <a:r>
              <a:rPr lang="en-US" sz="2000" baseline="-25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6 μήνες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i = 0,1</a:t>
            </a:r>
            <a:endParaRPr lang="el-GR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ECB39CB0-C861-49AC-B31B-3D0FE92A4A7B}"/>
                  </a:ext>
                </a:extLst>
              </p:cNvPr>
              <p:cNvSpPr/>
              <p:nvPr/>
            </p:nvSpPr>
            <p:spPr>
              <a:xfrm>
                <a:off x="2555775" y="5026238"/>
                <a:ext cx="6048672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l-G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l-G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ECB39CB0-C861-49AC-B31B-3D0FE92A4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5" y="5026238"/>
                <a:ext cx="6048672" cy="844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6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0333723B-8EC8-4AA5-862E-93539C36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</a:t>
            </a:r>
            <a:r>
              <a:rPr lang="el-GR" dirty="0">
                <a:ea typeface="Calibri" pitchFamily="34" charset="0"/>
                <a:cs typeface="Times New Roman" pitchFamily="18" charset="0"/>
              </a:rPr>
              <a:t> 3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393874"/>
                <a:ext cx="6912768" cy="1158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3.500</m:t>
                          </m:r>
                        </m:num>
                        <m:den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1+0,10</m:t>
                          </m:r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1.000</m:t>
                          </m:r>
                        </m:num>
                        <m:den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1+0,10 </m:t>
                              </m:r>
                              <m:f>
                                <m:f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l-GR" sz="2400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2.000</m:t>
                          </m:r>
                        </m:num>
                        <m:den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1+0,10 </m:t>
                              </m:r>
                              <m:f>
                                <m:f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l-GR" sz="2400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3874"/>
                <a:ext cx="6912768" cy="1158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326" y="3611399"/>
                <a:ext cx="5124544" cy="929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>
                            <a:latin typeface="Cambria Math" panose="02040503050406030204" pitchFamily="18" charset="0"/>
                          </a:rPr>
                          <m:t>3.500</m:t>
                        </m:r>
                      </m:num>
                      <m:den>
                        <m:r>
                          <a:rPr lang="el-GR" sz="3600" i="0">
                            <a:latin typeface="Cambria Math" panose="02040503050406030204" pitchFamily="18" charset="0"/>
                          </a:rPr>
                          <m:t>1+0,10</m:t>
                        </m:r>
                        <m:r>
                          <a:rPr lang="el-GR" sz="36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l-GR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l-GR" sz="3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0">
                            <a:latin typeface="Cambria Math" panose="02040503050406030204" pitchFamily="18" charset="0"/>
                          </a:rPr>
                          <m:t>1.000</m:t>
                        </m:r>
                      </m:num>
                      <m:den>
                        <m:r>
                          <a:rPr lang="el-GR" sz="3600" i="0">
                            <a:latin typeface="Cambria Math" panose="02040503050406030204" pitchFamily="18" charset="0"/>
                          </a:rPr>
                          <m:t>1,041</m:t>
                        </m:r>
                      </m:den>
                    </m:f>
                    <m:r>
                      <a:rPr lang="el-GR" sz="36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0">
                            <a:latin typeface="Cambria Math" panose="02040503050406030204" pitchFamily="18" charset="0"/>
                          </a:rPr>
                          <m:t>2.000</m:t>
                        </m:r>
                      </m:num>
                      <m:den>
                        <m:r>
                          <a:rPr lang="el-GR" sz="3600" i="0">
                            <a:latin typeface="Cambria Math" panose="02040503050406030204" pitchFamily="18" charset="0"/>
                          </a:rPr>
                          <m:t>1,05</m:t>
                        </m:r>
                      </m:den>
                    </m:f>
                  </m:oMath>
                </a14:m>
                <a:r>
                  <a:rPr lang="en-US" sz="3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l-GR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6" y="3611399"/>
                <a:ext cx="5124544" cy="9291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32040" y="3584405"/>
                <a:ext cx="4168634" cy="832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3.500</m:t>
                          </m:r>
                        </m:num>
                        <m:den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1+0,10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=2.865,38⇔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84405"/>
                <a:ext cx="4168634" cy="8327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682" y="4810649"/>
                <a:ext cx="6317307" cy="8327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2400" i="0">
                          <a:latin typeface="Cambria Math" panose="02040503050406030204" pitchFamily="18" charset="0"/>
                        </a:rPr>
                        <m:t>+0,10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l-G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3.500</m:t>
                          </m:r>
                        </m:num>
                        <m:den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2.865,38</m:t>
                          </m:r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⇔0,10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l-G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2400" i="0">
                          <a:latin typeface="Cambria Math" panose="02040503050406030204" pitchFamily="18" charset="0"/>
                        </a:rPr>
                        <m:t>=1,22−1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2" y="4810649"/>
                <a:ext cx="6317307" cy="832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233" y="5643441"/>
                <a:ext cx="5123967" cy="6449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smtClean="0">
                        <a:latin typeface="Cambria Math" panose="02040503050406030204" pitchFamily="18" charset="0"/>
                      </a:rPr>
                      <m:t>0,10</m:t>
                    </m:r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l-G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 i="0">
                        <a:latin typeface="Cambria Math" panose="02040503050406030204" pitchFamily="18" charset="0"/>
                      </a:rPr>
                      <m:t>=0,22⇔</m:t>
                    </m:r>
                    <m:r>
                      <a:rPr lang="el-G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0">
                            <a:latin typeface="Cambria Math" panose="02040503050406030204" pitchFamily="18" charset="0"/>
                          </a:rPr>
                          <m:t>0,22</m:t>
                        </m:r>
                      </m:num>
                      <m:den>
                        <m:r>
                          <a:rPr lang="el-GR" sz="2400" i="0">
                            <a:latin typeface="Cambria Math" panose="02040503050406030204" pitchFamily="18" charset="0"/>
                          </a:rPr>
                          <m:t>0,10</m:t>
                        </m:r>
                      </m:den>
                    </m:f>
                    <m:r>
                      <a:rPr lang="el-GR" sz="2400" i="0">
                        <a:latin typeface="Cambria Math" panose="02040503050406030204" pitchFamily="18" charset="0"/>
                      </a:rPr>
                      <m:t>=2,2 </m:t>
                    </m:r>
                  </m:oMath>
                </a14:m>
                <a:r>
                  <a:rPr lang="en-US" sz="2400" dirty="0">
                    <a:latin typeface="+mn-lt"/>
                  </a:rPr>
                  <a:t>ETH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3" y="5643441"/>
                <a:ext cx="5123967" cy="644920"/>
              </a:xfrm>
              <a:prstGeom prst="rect">
                <a:avLst/>
              </a:prstGeom>
              <a:blipFill>
                <a:blip r:embed="rId6"/>
                <a:stretch>
                  <a:fillRect r="-833" b="-37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266166" y="6236521"/>
            <a:ext cx="3108736" cy="458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έτη και (0,2*365) 73 μέρες</a:t>
            </a:r>
            <a:endParaRPr lang="el-GR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46DB92C0-372A-4949-BEB9-4931F5F0AFF3}"/>
              </a:ext>
            </a:extLst>
          </p:cNvPr>
          <p:cNvSpPr/>
          <p:nvPr/>
        </p:nvSpPr>
        <p:spPr>
          <a:xfrm>
            <a:off x="96682" y="17342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+mn-lt"/>
              </a:rPr>
              <a:t>Η λήξη του ενιαίου πιστωτικού τίτλου με </a:t>
            </a:r>
            <a:r>
              <a:rPr lang="el-GR" u="sng" dirty="0">
                <a:solidFill>
                  <a:srgbClr val="FF0000"/>
                </a:solidFill>
                <a:latin typeface="+mn-lt"/>
              </a:rPr>
              <a:t>εσωτερική</a:t>
            </a:r>
            <a:r>
              <a:rPr lang="el-GR" dirty="0">
                <a:latin typeface="+mn-lt"/>
              </a:rPr>
              <a:t> προεξόφληση θα πραγματοποιηθεί σε</a:t>
            </a:r>
            <a:r>
              <a:rPr lang="en-US" dirty="0">
                <a:latin typeface="+mn-lt"/>
              </a:rPr>
              <a:t>: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E61A593F-B9F5-4E1C-8F39-2DAB8A97FE07}"/>
                  </a:ext>
                </a:extLst>
              </p:cNvPr>
              <p:cNvSpPr/>
              <p:nvPr/>
            </p:nvSpPr>
            <p:spPr>
              <a:xfrm>
                <a:off x="82031" y="54094"/>
                <a:ext cx="4489969" cy="530851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FFCC6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b>
                          </m:sSub>
                        </m:num>
                        <m:den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den>
                      </m:f>
                      <m:r>
                        <a:rPr lang="el-GR" sz="1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1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1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l-GR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𝐭𝐧</m:t>
                              </m:r>
                            </m:sub>
                          </m:sSub>
                          <m:r>
                            <a:rPr lang="el-GR" sz="1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1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sz="1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1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l-G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E61A593F-B9F5-4E1C-8F39-2DAB8A97F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" y="54094"/>
                <a:ext cx="4489969" cy="530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CC66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5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</a:t>
            </a:r>
            <a:r>
              <a:rPr lang="el-GR" dirty="0">
                <a:ea typeface="Calibri" pitchFamily="34" charset="0"/>
                <a:cs typeface="Times New Roman" pitchFamily="18" charset="0"/>
              </a:rPr>
              <a:t> 3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D04EBC-60FB-47EB-B257-0F5414CD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904462"/>
          </a:xfrm>
        </p:spPr>
        <p:txBody>
          <a:bodyPr/>
          <a:lstStyle/>
          <a:p>
            <a:r>
              <a:rPr lang="el-GR" dirty="0"/>
              <a:t>Η λήξη του ενιαίου πιστωτικού τίτλου με </a:t>
            </a:r>
            <a:r>
              <a:rPr lang="el-GR" u="sng" dirty="0">
                <a:solidFill>
                  <a:srgbClr val="FF0000"/>
                </a:solidFill>
              </a:rPr>
              <a:t>εξωτερική</a:t>
            </a:r>
            <a:r>
              <a:rPr lang="el-GR" dirty="0"/>
              <a:t> προεξόφληση θα πραγματοποιηθεί σε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3149999"/>
                <a:ext cx="7874527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l-GR" sz="240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l-GR" sz="24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400" i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49999"/>
                <a:ext cx="7874527" cy="461665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8826" y="4207772"/>
                <a:ext cx="8127629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3.500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1−0,10 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GR" i="0">
                          <a:latin typeface="Cambria Math" panose="02040503050406030204" pitchFamily="18" charset="0"/>
                        </a:rPr>
                        <m:t>=1.000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1−0,10 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l-GR" i="0">
                          <a:latin typeface="Cambria Math" panose="02040503050406030204" pitchFamily="18" charset="0"/>
                        </a:rPr>
                        <m:t>+2.000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1−0,10 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l-GR" i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6" y="4207772"/>
                <a:ext cx="8127629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2410" y="5264635"/>
                <a:ext cx="7075335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>
                          <a:latin typeface="Cambria Math" panose="02040503050406030204" pitchFamily="18" charset="0"/>
                        </a:rPr>
                        <m:t>3.500</m:t>
                      </m:r>
                      <m:d>
                        <m:d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200" i="0">
                              <a:latin typeface="Cambria Math" panose="02040503050406030204" pitchFamily="18" charset="0"/>
                            </a:rPr>
                            <m:t>1−0,10 </m:t>
                          </m:r>
                          <m:r>
                            <a:rPr lang="el-G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GR" sz="3200" i="0">
                          <a:latin typeface="Cambria Math" panose="02040503050406030204" pitchFamily="18" charset="0"/>
                        </a:rPr>
                        <m:t>=958,33+1900⇔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0" y="5264635"/>
                <a:ext cx="707533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1560" y="6109585"/>
                <a:ext cx="3728072" cy="7104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sz="2800" i="0">
                        <a:latin typeface="Cambria Math" panose="02040503050406030204" pitchFamily="18" charset="0"/>
                      </a:rPr>
                      <m:t>−0,10 </m:t>
                    </m:r>
                    <m:r>
                      <a:rPr lang="el-G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8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i="0">
                            <a:latin typeface="Cambria Math" panose="02040503050406030204" pitchFamily="18" charset="0"/>
                          </a:rPr>
                          <m:t>2.858,33</m:t>
                        </m:r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l-GR" sz="2800" i="0">
                            <a:latin typeface="Cambria Math" panose="02040503050406030204" pitchFamily="18" charset="0"/>
                          </a:rPr>
                          <m:t>3.500</m:t>
                        </m:r>
                      </m:den>
                    </m:f>
                  </m:oMath>
                </a14:m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109585"/>
                <a:ext cx="3728072" cy="710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49F50-AA22-4BB0-96E0-29556EBCE23A}"/>
                  </a:ext>
                </a:extLst>
              </p:cNvPr>
              <p:cNvSpPr txBox="1"/>
              <p:nvPr/>
            </p:nvSpPr>
            <p:spPr>
              <a:xfrm>
                <a:off x="29760" y="30179"/>
                <a:ext cx="6630472" cy="662518"/>
              </a:xfrm>
              <a:prstGeom prst="rect">
                <a:avLst/>
              </a:prstGeom>
              <a:solidFill>
                <a:srgbClr val="FFCC66"/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l-GR" sz="1600" b="1" dirty="0">
                    <a:solidFill>
                      <a:srgbClr val="FF0000"/>
                    </a:solidFill>
                    <a:latin typeface="+mn-lt"/>
                  </a:rPr>
                  <a:t>*(1-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+mn-lt"/>
                  </a:rPr>
                  <a:t>i</a:t>
                </a:r>
                <a:r>
                  <a:rPr lang="el-GR" sz="1600" b="1" dirty="0">
                    <a:solidFill>
                      <a:srgbClr val="FF0000"/>
                    </a:solidFill>
                    <a:latin typeface="+mn-lt"/>
                  </a:rPr>
                  <a:t>*</a:t>
                </a:r>
                <a:r>
                  <a:rPr lang="en-US" sz="1600" b="1" dirty="0">
                    <a:solidFill>
                      <a:srgbClr val="FF0000"/>
                    </a:solidFill>
                    <a:latin typeface="+mn-lt"/>
                  </a:rPr>
                  <a:t>t)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𝐭𝟏</m:t>
                        </m:r>
                      </m:sub>
                    </m:sSub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16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𝐭𝟐</m:t>
                        </m:r>
                      </m:sub>
                    </m:sSub>
                    <m:r>
                      <a:rPr lang="en-US" sz="1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….  +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𝐭𝐧</m:t>
                        </m:r>
                      </m:sub>
                    </m:sSub>
                    <m:r>
                      <a:rPr lang="en-US" sz="1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e>
                    </m:d>
                  </m:oMath>
                </a14:m>
                <a:endParaRPr lang="el-GR" sz="6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49F50-AA22-4BB0-96E0-29556EBCE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" y="30179"/>
                <a:ext cx="6630472" cy="662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6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20B3D7-547B-403B-A418-08BEAA0C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832454"/>
          </a:xfrm>
        </p:spPr>
        <p:txBody>
          <a:bodyPr/>
          <a:lstStyle/>
          <a:p>
            <a:r>
              <a:rPr lang="el-GR" dirty="0"/>
              <a:t>Η λήξη του ενιαίου πιστωτικού τίτλου με </a:t>
            </a:r>
            <a:r>
              <a:rPr lang="el-GR" u="sng" dirty="0">
                <a:solidFill>
                  <a:srgbClr val="FF0000"/>
                </a:solidFill>
              </a:rPr>
              <a:t>εξωτερική</a:t>
            </a:r>
            <a:r>
              <a:rPr lang="el-GR" dirty="0"/>
              <a:t> προεξόφληση θα πραγματοποιηθεί σε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9838" y="2909778"/>
                <a:ext cx="4679871" cy="910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800" i="0">
                          <a:latin typeface="Cambria Math" panose="02040503050406030204" pitchFamily="18" charset="0"/>
                        </a:rPr>
                        <m:t>0,10</m:t>
                      </m:r>
                      <m:r>
                        <a:rPr lang="el-GR" sz="28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l-G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2.858,33</m:t>
                          </m:r>
                        </m:num>
                        <m:den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3.500</m:t>
                          </m:r>
                        </m:den>
                      </m:f>
                      <m:r>
                        <a:rPr lang="el-GR" sz="2800" i="0">
                          <a:latin typeface="Cambria Math" panose="02040503050406030204" pitchFamily="18" charset="0"/>
                        </a:rPr>
                        <m:t>−1⇔</m:t>
                      </m:r>
                    </m:oMath>
                  </m:oMathPara>
                </a14:m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38" y="2909778"/>
                <a:ext cx="4679871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3102" y="3878070"/>
                <a:ext cx="4790286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smtClean="0">
                          <a:latin typeface="Cambria Math" panose="02040503050406030204" pitchFamily="18" charset="0"/>
                        </a:rPr>
                        <m:t>0,10</m:t>
                      </m:r>
                      <m:r>
                        <a:rPr lang="el-GR" sz="32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l-GR" sz="32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3200" i="0">
                          <a:latin typeface="Cambria Math" panose="02040503050406030204" pitchFamily="18" charset="0"/>
                        </a:rPr>
                        <m:t>=−0,817+1⇔</m:t>
                      </m:r>
                    </m:oMath>
                  </m:oMathPara>
                </a14:m>
                <a:endParaRPr lang="el-GR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02" y="3878070"/>
                <a:ext cx="479028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3102" y="4536279"/>
                <a:ext cx="4205062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l-GR" sz="36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3600" i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sz="36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l-GR" sz="3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3600" i="0">
                          <a:latin typeface="Cambria Math" panose="02040503050406030204" pitchFamily="18" charset="0"/>
                        </a:rPr>
                        <m:t>=0,183⇔</m:t>
                      </m:r>
                    </m:oMath>
                  </m:oMathPara>
                </a14:m>
                <a:endParaRPr lang="el-GR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02" y="4536279"/>
                <a:ext cx="42050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3102" y="5258810"/>
                <a:ext cx="3626249" cy="947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l-G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0,183</m:t>
                          </m:r>
                        </m:num>
                        <m:den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0,10</m:t>
                          </m:r>
                        </m:den>
                      </m:f>
                      <m:r>
                        <a:rPr lang="el-GR" sz="2800" i="0">
                          <a:latin typeface="Cambria Math" panose="02040503050406030204" pitchFamily="18" charset="0"/>
                        </a:rPr>
                        <m:t>=1,83 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 panose="02040503050406030204" pitchFamily="18" charset="0"/>
                        </a:rPr>
                        <m:t>ΕΤΗ</m:t>
                      </m:r>
                    </m:oMath>
                  </m:oMathPara>
                </a14:m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02" y="5258810"/>
                <a:ext cx="3626249" cy="947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3102" y="6263907"/>
            <a:ext cx="538371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ή 1 έτος και (0,83*365) 303 μέρες</a:t>
            </a:r>
            <a:endParaRPr lang="el-GR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4DD9C6-ECC0-4894-B48F-04E114B61A1D}"/>
                  </a:ext>
                </a:extLst>
              </p:cNvPr>
              <p:cNvSpPr txBox="1"/>
              <p:nvPr/>
            </p:nvSpPr>
            <p:spPr>
              <a:xfrm>
                <a:off x="29760" y="30179"/>
                <a:ext cx="6630472" cy="662518"/>
              </a:xfrm>
              <a:prstGeom prst="rect">
                <a:avLst/>
              </a:prstGeom>
              <a:solidFill>
                <a:srgbClr val="FFCC66"/>
              </a:solidFill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l-GR" sz="1600" b="1" dirty="0">
                    <a:solidFill>
                      <a:srgbClr val="FF0000"/>
                    </a:solidFill>
                    <a:latin typeface="+mn-lt"/>
                  </a:rPr>
                  <a:t>*(1-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+mn-lt"/>
                  </a:rPr>
                  <a:t>i</a:t>
                </a:r>
                <a:r>
                  <a:rPr lang="el-GR" sz="1600" b="1" dirty="0">
                    <a:solidFill>
                      <a:srgbClr val="FF0000"/>
                    </a:solidFill>
                    <a:latin typeface="+mn-lt"/>
                  </a:rPr>
                  <a:t>*</a:t>
                </a:r>
                <a:r>
                  <a:rPr lang="en-US" sz="1600" b="1" dirty="0">
                    <a:solidFill>
                      <a:srgbClr val="FF0000"/>
                    </a:solidFill>
                    <a:latin typeface="+mn-lt"/>
                  </a:rPr>
                  <a:t>t)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𝐭𝟏</m:t>
                        </m:r>
                      </m:sub>
                    </m:sSub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16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𝐭𝟐</m:t>
                        </m:r>
                      </m:sub>
                    </m:sSub>
                    <m:r>
                      <a:rPr lang="en-US" sz="1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….  +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𝐭𝐧</m:t>
                        </m:r>
                      </m:sub>
                    </m:sSub>
                    <m:r>
                      <a:rPr lang="en-US" sz="1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e>
                    </m:d>
                  </m:oMath>
                </a14:m>
                <a:endParaRPr lang="el-GR" sz="6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4DD9C6-ECC0-4894-B48F-04E114B61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" y="30179"/>
                <a:ext cx="6630472" cy="662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BF8F34-A14C-4EAC-BE6F-1AB299E12B75}"/>
              </a:ext>
            </a:extLst>
          </p:cNvPr>
          <p:cNvSpPr txBox="1"/>
          <p:nvPr/>
        </p:nvSpPr>
        <p:spPr>
          <a:xfrm>
            <a:off x="29760" y="2457916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Συνέχεια</a:t>
            </a:r>
            <a:r>
              <a:rPr lang="en-US" i="1" dirty="0"/>
              <a:t>: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299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Περιεχόμενα ενότητας</a:t>
            </a:r>
          </a:p>
        </p:txBody>
      </p:sp>
      <p:sp>
        <p:nvSpPr>
          <p:cNvPr id="819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/>
            <a:r>
              <a:rPr lang="el-GR" sz="2400" dirty="0"/>
              <a:t>Ισοδυναμία πιστωτικών τίτλων.</a:t>
            </a:r>
          </a:p>
          <a:p>
            <a:pPr marL="0" eaLnBrk="1" hangingPunct="1"/>
            <a:r>
              <a:rPr lang="el-GR" sz="2400" dirty="0"/>
              <a:t>Ενιαίο κεφάλαιο.</a:t>
            </a:r>
          </a:p>
          <a:p>
            <a:pPr marL="0" eaLnBrk="1" hangingPunct="1"/>
            <a:r>
              <a:rPr lang="el-GR" sz="2400" dirty="0"/>
              <a:t>Σχετικά παραδείγματα-ασκήσεις.</a:t>
            </a:r>
          </a:p>
          <a:p>
            <a:pPr marL="0" indent="0" eaLnBrk="1" hangingPunct="1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F12830-4B5A-4ABA-BC46-0BB871E861C1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065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ea typeface="Calibri" pitchFamily="34" charset="0"/>
                <a:cs typeface="Times New Roman" pitchFamily="18" charset="0"/>
              </a:rPr>
              <a:t>Συμπέρασμα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el-GR" sz="2800" dirty="0">
                <a:ea typeface="Calibri" pitchFamily="34" charset="0"/>
                <a:cs typeface="Times New Roman" pitchFamily="18" charset="0"/>
              </a:rPr>
              <a:t>Παρατηρούμε ότι απαιτείται λιγότερος χρόνος για την εξόφληση του ενιαίου πιστωτικού τίτλου στην εξωτερική προεξόφληση συγκριτικά με την εσωτερική. </a:t>
            </a:r>
            <a:endParaRPr lang="en-US" sz="2800" dirty="0">
              <a:ea typeface="Calibri" pitchFamily="34" charset="0"/>
              <a:cs typeface="Times New Roman" pitchFamily="18" charset="0"/>
            </a:endParaRPr>
          </a:p>
          <a:p>
            <a:pPr marL="91440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l-GR" dirty="0">
                <a:ea typeface="Calibri" pitchFamily="34" charset="0"/>
                <a:cs typeface="Times New Roman" pitchFamily="18" charset="0"/>
              </a:rPr>
              <a:t>Αυτό συμβαίνει διότι το προεξόφλημα στην εξωτερική προεξόφληση υπολογίζεται με βάση την ονομαστική αξία η οποία ως μεγαλύτερη από την παρούσα αποφέρει μεγαλύτερο τόκο. </a:t>
            </a: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91440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l-GR" dirty="0">
                <a:ea typeface="Calibri" pitchFamily="34" charset="0"/>
                <a:cs typeface="Times New Roman" pitchFamily="18" charset="0"/>
              </a:rPr>
              <a:t>Συνεπώς, ο δανειολήπτης αδικείται από τον πιστωτή όταν η μέθοδος υπολογισμού στηρίζεται στην εξωτερική προεξόφληση.    </a:t>
            </a:r>
            <a:endParaRPr lang="el-GR" dirty="0">
              <a:latin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2173E-1243-4484-A003-8EE32FF53173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5243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</a:t>
            </a:r>
            <a:r>
              <a:rPr lang="el-GR" dirty="0">
                <a:ea typeface="Calibri" pitchFamily="34" charset="0"/>
                <a:cs typeface="Times New Roman" pitchFamily="18" charset="0"/>
              </a:rPr>
              <a:t> 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2214041"/>
          </a:xfrm>
        </p:spPr>
        <p:txBody>
          <a:bodyPr/>
          <a:lstStyle/>
          <a:p>
            <a:pPr algn="just"/>
            <a:r>
              <a:rPr lang="el-GR" dirty="0"/>
              <a:t>Γραμμάτιο ονομαστικής αξίας 100.000 ευρώ που λήγει στις 8 Ιουνίου, αντικαθίσταται στις 10 Μαρτίου από ένα άλλο που θα λήξει στις 26 Σεπτεμβρίου.</a:t>
            </a:r>
          </a:p>
          <a:p>
            <a:pPr marL="355600" indent="0" algn="just">
              <a:buNone/>
            </a:pPr>
            <a:r>
              <a:rPr lang="el-GR" dirty="0"/>
              <a:t>Ποια είναι η ονομαστική αξία με εξωτερική και εσωτερική προεξόφληση με επιτόκιο 10% (μικτό έτος)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6214115-5F94-40C0-ABA8-98586F59B905}"/>
              </a:ext>
            </a:extLst>
          </p:cNvPr>
          <p:cNvSpPr/>
          <p:nvPr/>
        </p:nvSpPr>
        <p:spPr>
          <a:xfrm>
            <a:off x="899592" y="3577159"/>
            <a:ext cx="74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</a:rPr>
              <a:t>Λύση</a:t>
            </a:r>
            <a:endParaRPr lang="el-GR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719F6-4646-472F-885B-5E9122CFAF4A}"/>
              </a:ext>
            </a:extLst>
          </p:cNvPr>
          <p:cNvSpPr txBox="1"/>
          <p:nvPr/>
        </p:nvSpPr>
        <p:spPr>
          <a:xfrm>
            <a:off x="323528" y="4544527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: 8 </a:t>
            </a:r>
            <a:r>
              <a:rPr lang="el-GR" dirty="0">
                <a:latin typeface="+mn-lt"/>
              </a:rPr>
              <a:t>Ιουνίου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370B6-3DA3-4124-A9C2-1D85BA307996}"/>
              </a:ext>
            </a:extLst>
          </p:cNvPr>
          <p:cNvSpPr txBox="1"/>
          <p:nvPr/>
        </p:nvSpPr>
        <p:spPr>
          <a:xfrm>
            <a:off x="323528" y="4970560"/>
            <a:ext cx="174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</a:t>
            </a:r>
            <a:r>
              <a:rPr lang="el-GR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: </a:t>
            </a:r>
            <a:r>
              <a:rPr lang="el-GR" dirty="0">
                <a:latin typeface="+mn-lt"/>
              </a:rPr>
              <a:t>10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Μαρτίου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8EDDE-EA01-4B37-8348-BD902B83F8B9}"/>
              </a:ext>
            </a:extLst>
          </p:cNvPr>
          <p:cNvSpPr txBox="1"/>
          <p:nvPr/>
        </p:nvSpPr>
        <p:spPr>
          <a:xfrm>
            <a:off x="302792" y="577968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</a:t>
            </a:r>
            <a:r>
              <a:rPr lang="el-GR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: </a:t>
            </a:r>
            <a:r>
              <a:rPr lang="el-GR" dirty="0">
                <a:latin typeface="+mn-lt"/>
              </a:rPr>
              <a:t>26 Σεπτεμβρίου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41714-397E-40EC-A24F-7E8CA7312DAF}"/>
              </a:ext>
            </a:extLst>
          </p:cNvPr>
          <p:cNvSpPr txBox="1"/>
          <p:nvPr/>
        </p:nvSpPr>
        <p:spPr>
          <a:xfrm>
            <a:off x="323528" y="4121357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Κ</a:t>
            </a:r>
            <a:r>
              <a:rPr lang="en-US" baseline="-25000" dirty="0">
                <a:latin typeface="+mn-lt"/>
              </a:rPr>
              <a:t>t1</a:t>
            </a:r>
            <a:r>
              <a:rPr lang="en-US" dirty="0">
                <a:latin typeface="+mn-lt"/>
              </a:rPr>
              <a:t> = 100.000</a:t>
            </a:r>
            <a:endParaRPr lang="el-GR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4A3A6-43D0-4062-AECE-802B8A2CE41C}"/>
              </a:ext>
            </a:extLst>
          </p:cNvPr>
          <p:cNvSpPr txBox="1"/>
          <p:nvPr/>
        </p:nvSpPr>
        <p:spPr>
          <a:xfrm>
            <a:off x="306837" y="620683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 = 10%</a:t>
            </a:r>
            <a:endParaRPr lang="el-GR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1B310-5829-4BE1-94A5-6D93124036D0}"/>
              </a:ext>
            </a:extLst>
          </p:cNvPr>
          <p:cNvSpPr txBox="1"/>
          <p:nvPr/>
        </p:nvSpPr>
        <p:spPr>
          <a:xfrm>
            <a:off x="317956" y="5396593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Κ</a:t>
            </a:r>
            <a:r>
              <a:rPr lang="en-US" baseline="-25000" dirty="0">
                <a:latin typeface="+mn-lt"/>
              </a:rPr>
              <a:t>t2</a:t>
            </a:r>
            <a:r>
              <a:rPr lang="en-US" dirty="0">
                <a:latin typeface="+mn-lt"/>
              </a:rPr>
              <a:t> = ????</a:t>
            </a:r>
            <a:endParaRPr lang="el-GR" dirty="0">
              <a:latin typeface="+mn-lt"/>
            </a:endParaRP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460D9BE1-EBEB-4642-BAF5-63CFCDA5A379}"/>
              </a:ext>
            </a:extLst>
          </p:cNvPr>
          <p:cNvCxnSpPr>
            <a:cxnSpLocks/>
          </p:cNvCxnSpPr>
          <p:nvPr/>
        </p:nvCxnSpPr>
        <p:spPr>
          <a:xfrm flipV="1">
            <a:off x="2609896" y="4834728"/>
            <a:ext cx="597801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853DBE-2EEC-4CEA-A767-9D74FCC4768E}"/>
              </a:ext>
            </a:extLst>
          </p:cNvPr>
          <p:cNvSpPr txBox="1"/>
          <p:nvPr/>
        </p:nvSpPr>
        <p:spPr>
          <a:xfrm>
            <a:off x="2395282" y="439404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10/3</a:t>
            </a:r>
            <a:endParaRPr lang="el-GR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57B18C-929A-4D8D-8DC0-6D52AC14EB1D}"/>
              </a:ext>
            </a:extLst>
          </p:cNvPr>
          <p:cNvSpPr txBox="1"/>
          <p:nvPr/>
        </p:nvSpPr>
        <p:spPr>
          <a:xfrm>
            <a:off x="5462780" y="441370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8/6</a:t>
            </a:r>
            <a:endParaRPr lang="el-GR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36801F-2849-4F70-BB5D-296AFE878700}"/>
              </a:ext>
            </a:extLst>
          </p:cNvPr>
          <p:cNvSpPr txBox="1"/>
          <p:nvPr/>
        </p:nvSpPr>
        <p:spPr>
          <a:xfrm>
            <a:off x="8132051" y="439404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26/9</a:t>
            </a:r>
            <a:endParaRPr lang="el-GR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35C91-5A1A-4456-B293-4A94A557045E}"/>
              </a:ext>
            </a:extLst>
          </p:cNvPr>
          <p:cNvSpPr txBox="1"/>
          <p:nvPr/>
        </p:nvSpPr>
        <p:spPr>
          <a:xfrm>
            <a:off x="5326423" y="4825898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Κ</a:t>
            </a:r>
            <a:r>
              <a:rPr lang="en-US" baseline="-25000" dirty="0">
                <a:latin typeface="+mn-lt"/>
              </a:rPr>
              <a:t>t1</a:t>
            </a:r>
            <a:r>
              <a:rPr lang="en-US" dirty="0">
                <a:latin typeface="+mn-lt"/>
              </a:rPr>
              <a:t> = 100.000</a:t>
            </a:r>
            <a:endParaRPr lang="el-GR" dirty="0">
              <a:latin typeface="+mn-lt"/>
            </a:endParaRPr>
          </a:p>
        </p:txBody>
      </p:sp>
      <p:sp>
        <p:nvSpPr>
          <p:cNvPr id="17" name="Βέλος: Καμπύλο προς τα κάτω 16">
            <a:extLst>
              <a:ext uri="{FF2B5EF4-FFF2-40B4-BE49-F238E27FC236}">
                <a16:creationId xmlns:a16="http://schemas.microsoft.com/office/drawing/2014/main" id="{6817CA01-298A-472B-89BE-A21BA55ADE42}"/>
              </a:ext>
            </a:extLst>
          </p:cNvPr>
          <p:cNvSpPr/>
          <p:nvPr/>
        </p:nvSpPr>
        <p:spPr>
          <a:xfrm rot="10800000">
            <a:off x="2784890" y="5067213"/>
            <a:ext cx="5803019" cy="6587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Βέλος: Καμπύλο προς τα δεξιά 17">
            <a:extLst>
              <a:ext uri="{FF2B5EF4-FFF2-40B4-BE49-F238E27FC236}">
                <a16:creationId xmlns:a16="http://schemas.microsoft.com/office/drawing/2014/main" id="{B0967133-0594-4651-B24D-D0AF727A3A45}"/>
              </a:ext>
            </a:extLst>
          </p:cNvPr>
          <p:cNvSpPr/>
          <p:nvPr/>
        </p:nvSpPr>
        <p:spPr>
          <a:xfrm rot="5400000">
            <a:off x="3897300" y="2336190"/>
            <a:ext cx="680956" cy="353106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40A934-EE4F-40CC-A5E3-CE52AF1D532D}"/>
              </a:ext>
            </a:extLst>
          </p:cNvPr>
          <p:cNvSpPr txBox="1"/>
          <p:nvPr/>
        </p:nvSpPr>
        <p:spPr>
          <a:xfrm>
            <a:off x="8028384" y="4763373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Κ</a:t>
            </a:r>
            <a:r>
              <a:rPr lang="en-US" baseline="-25000" dirty="0">
                <a:latin typeface="+mn-lt"/>
              </a:rPr>
              <a:t>t2</a:t>
            </a:r>
            <a:r>
              <a:rPr lang="en-US" dirty="0">
                <a:latin typeface="+mn-lt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???</a:t>
            </a:r>
            <a:endParaRPr lang="el-G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99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357" y="51014"/>
            <a:ext cx="7765322" cy="970450"/>
          </a:xfrm>
        </p:spPr>
        <p:txBody>
          <a:bodyPr/>
          <a:lstStyle/>
          <a:p>
            <a:r>
              <a:rPr lang="el-GR" dirty="0"/>
              <a:t>Άσκηση</a:t>
            </a:r>
            <a:r>
              <a:rPr lang="el-GR" dirty="0">
                <a:ea typeface="Calibri" pitchFamily="34" charset="0"/>
                <a:cs typeface="Times New Roman" pitchFamily="18" charset="0"/>
              </a:rPr>
              <a:t> 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920808" y="1235290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10/3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8996" y="1808923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8/6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5865" y="2889043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rgbClr val="FF0000"/>
                </a:solidFill>
              </a:rPr>
              <a:t>/9</a:t>
            </a:r>
          </a:p>
        </p:txBody>
      </p:sp>
      <p:sp>
        <p:nvSpPr>
          <p:cNvPr id="11" name="Curved Down Arrow 10"/>
          <p:cNvSpPr/>
          <p:nvPr/>
        </p:nvSpPr>
        <p:spPr>
          <a:xfrm rot="10800000">
            <a:off x="1085512" y="2660529"/>
            <a:ext cx="3456384" cy="1152128"/>
          </a:xfrm>
          <a:prstGeom prst="curvedDownArrow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H="1">
            <a:off x="1085510" y="1268863"/>
            <a:ext cx="7427169" cy="115212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9490" y="274766"/>
            <a:ext cx="1243124" cy="590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????</a:t>
            </a:r>
          </a:p>
        </p:txBody>
      </p:sp>
      <p:cxnSp>
        <p:nvCxnSpPr>
          <p:cNvPr id="19" name="Straight Arrow Connector 18"/>
          <p:cNvCxnSpPr>
            <a:endCxn id="17" idx="2"/>
          </p:cNvCxnSpPr>
          <p:nvPr/>
        </p:nvCxnSpPr>
        <p:spPr>
          <a:xfrm flipH="1" flipV="1">
            <a:off x="7851052" y="865017"/>
            <a:ext cx="607476" cy="15902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00584" y="4060789"/>
            <a:ext cx="1579004" cy="781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/>
              <a:t>Κ</a:t>
            </a:r>
            <a:r>
              <a:rPr lang="en-US" baseline="-25000"/>
              <a:t>t</a:t>
            </a:r>
            <a:r>
              <a:rPr lang="el-GR"/>
              <a:t> = 100.000</a:t>
            </a:r>
            <a:endParaRPr lang="el-GR" dirty="0"/>
          </a:p>
        </p:txBody>
      </p:sp>
      <p:cxnSp>
        <p:nvCxnSpPr>
          <p:cNvPr id="22" name="Straight Arrow Connector 21"/>
          <p:cNvCxnSpPr>
            <a:cxnSpLocks/>
            <a:endCxn id="20" idx="0"/>
          </p:cNvCxnSpPr>
          <p:nvPr/>
        </p:nvCxnSpPr>
        <p:spPr>
          <a:xfrm>
            <a:off x="4496528" y="2537597"/>
            <a:ext cx="1293558" cy="15231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37640" y="1808923"/>
            <a:ext cx="144016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 = 90 </a:t>
            </a:r>
            <a:r>
              <a:rPr lang="el-GR" dirty="0"/>
              <a:t>ημέρες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24" name="Rectangle 23"/>
          <p:cNvSpPr/>
          <p:nvPr/>
        </p:nvSpPr>
        <p:spPr>
          <a:xfrm>
            <a:off x="5659000" y="1778682"/>
            <a:ext cx="144016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 = </a:t>
            </a:r>
            <a:r>
              <a:rPr lang="el-GR" dirty="0"/>
              <a:t>200 ημέρες</a:t>
            </a:r>
            <a:r>
              <a:rPr lang="en-US" dirty="0"/>
              <a:t> </a:t>
            </a:r>
            <a:endParaRPr lang="el-GR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905B18EF-0399-4B51-ABB5-FEFE209C3D24}"/>
              </a:ext>
            </a:extLst>
          </p:cNvPr>
          <p:cNvCxnSpPr>
            <a:cxnSpLocks/>
          </p:cNvCxnSpPr>
          <p:nvPr/>
        </p:nvCxnSpPr>
        <p:spPr>
          <a:xfrm>
            <a:off x="1359458" y="2537597"/>
            <a:ext cx="7153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Πίνακας 23">
            <a:extLst>
              <a:ext uri="{FF2B5EF4-FFF2-40B4-BE49-F238E27FC236}">
                <a16:creationId xmlns:a16="http://schemas.microsoft.com/office/drawing/2014/main" id="{311636B6-D025-4FCE-BB71-E02F26581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90856"/>
              </p:ext>
            </p:extLst>
          </p:nvPr>
        </p:nvGraphicFramePr>
        <p:xfrm>
          <a:off x="111200" y="4138965"/>
          <a:ext cx="2503443" cy="264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103">
                  <a:extLst>
                    <a:ext uri="{9D8B030D-6E8A-4147-A177-3AD203B41FA5}">
                      <a16:colId xmlns:a16="http://schemas.microsoft.com/office/drawing/2014/main" val="1526371710"/>
                    </a:ext>
                  </a:extLst>
                </a:gridCol>
                <a:gridCol w="695332">
                  <a:extLst>
                    <a:ext uri="{9D8B030D-6E8A-4147-A177-3AD203B41FA5}">
                      <a16:colId xmlns:a16="http://schemas.microsoft.com/office/drawing/2014/main" val="3080589010"/>
                    </a:ext>
                  </a:extLst>
                </a:gridCol>
                <a:gridCol w="475008">
                  <a:extLst>
                    <a:ext uri="{9D8B030D-6E8A-4147-A177-3AD203B41FA5}">
                      <a16:colId xmlns:a16="http://schemas.microsoft.com/office/drawing/2014/main" val="2914997211"/>
                    </a:ext>
                  </a:extLst>
                </a:gridCol>
              </a:tblGrid>
              <a:tr h="331117">
                <a:tc>
                  <a:txBody>
                    <a:bodyPr/>
                    <a:lstStyle/>
                    <a:p>
                      <a:r>
                        <a:rPr lang="el-GR" sz="1400" b="0" dirty="0"/>
                        <a:t>Μάρτιος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79955"/>
                  </a:ext>
                </a:extLst>
              </a:tr>
              <a:tr h="3311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</a:rPr>
                        <a:t>Απρίλιος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35459"/>
                  </a:ext>
                </a:extLst>
              </a:tr>
              <a:tr h="331117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tx1"/>
                          </a:solidFill>
                        </a:rPr>
                        <a:t>Μάϊος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422861"/>
                  </a:ext>
                </a:extLst>
              </a:tr>
              <a:tr h="331117">
                <a:tc>
                  <a:txBody>
                    <a:bodyPr/>
                    <a:lstStyle/>
                    <a:p>
                      <a:r>
                        <a:rPr lang="el-G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Ιούνιος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34110"/>
                  </a:ext>
                </a:extLst>
              </a:tr>
              <a:tr h="331117">
                <a:tc>
                  <a:txBody>
                    <a:bodyPr/>
                    <a:lstStyle/>
                    <a:p>
                      <a:r>
                        <a:rPr lang="el-G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Ιούλιος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40888"/>
                  </a:ext>
                </a:extLst>
              </a:tr>
              <a:tr h="331117">
                <a:tc>
                  <a:txBody>
                    <a:bodyPr/>
                    <a:lstStyle/>
                    <a:p>
                      <a:r>
                        <a:rPr lang="el-G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Αύγουστος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88342"/>
                  </a:ext>
                </a:extLst>
              </a:tr>
              <a:tr h="331117">
                <a:tc>
                  <a:txBody>
                    <a:bodyPr/>
                    <a:lstStyle/>
                    <a:p>
                      <a:r>
                        <a:rPr lang="el-G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Σεπτέμβριος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87140"/>
                  </a:ext>
                </a:extLst>
              </a:tr>
              <a:tr h="331117">
                <a:tc>
                  <a:txBody>
                    <a:bodyPr/>
                    <a:lstStyle/>
                    <a:p>
                      <a:r>
                        <a:rPr lang="el-G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Σύνολο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46615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E246B72-905E-40DA-A234-A8A6C1E45E2E}"/>
              </a:ext>
            </a:extLst>
          </p:cNvPr>
          <p:cNvSpPr txBox="1"/>
          <p:nvPr/>
        </p:nvSpPr>
        <p:spPr>
          <a:xfrm>
            <a:off x="2139463" y="3861966"/>
            <a:ext cx="435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8/6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9601A5-B38D-4B09-A0F0-4088F63A959E}"/>
              </a:ext>
            </a:extLst>
          </p:cNvPr>
          <p:cNvSpPr txBox="1"/>
          <p:nvPr/>
        </p:nvSpPr>
        <p:spPr>
          <a:xfrm>
            <a:off x="1601841" y="3861966"/>
            <a:ext cx="5201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2</a:t>
            </a:r>
            <a:r>
              <a:rPr lang="en-US" sz="1200" b="1" dirty="0">
                <a:solidFill>
                  <a:srgbClr val="FF0000"/>
                </a:solidFill>
              </a:rPr>
              <a:t>6</a:t>
            </a:r>
            <a:r>
              <a:rPr lang="el-GR" sz="1200" b="1" dirty="0">
                <a:solidFill>
                  <a:srgbClr val="FF0000"/>
                </a:solidFill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2942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7" grpId="0" animBg="1"/>
      <p:bldP spid="20" grpId="0" animBg="1"/>
      <p:bldP spid="23" grpId="0" animBg="1"/>
      <p:bldP spid="24" grpId="0" animBg="1"/>
      <p:bldP spid="1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558657-E2F7-4BBC-9C33-11FB68C1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Παράδειγμα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5773D3-45DB-4823-8E01-7C1E8049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927961"/>
            <a:ext cx="2734526" cy="624083"/>
          </a:xfrm>
        </p:spPr>
        <p:txBody>
          <a:bodyPr>
            <a:norm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Εσωτερική </a:t>
            </a:r>
            <a:r>
              <a:rPr lang="el-GR" sz="2200" b="1" dirty="0" err="1">
                <a:solidFill>
                  <a:srgbClr val="FF0000"/>
                </a:solidFill>
              </a:rPr>
              <a:t>Πρ</a:t>
            </a:r>
            <a:r>
              <a:rPr lang="el-GR" sz="2200" b="1" dirty="0">
                <a:solidFill>
                  <a:srgbClr val="FF0000"/>
                </a:solidFill>
              </a:rPr>
              <a:t>.</a:t>
            </a:r>
            <a:r>
              <a:rPr lang="en-US" sz="2200" dirty="0"/>
              <a:t>:</a:t>
            </a:r>
            <a:endParaRPr lang="el-GR" sz="2200" dirty="0"/>
          </a:p>
          <a:p>
            <a:endParaRPr lang="el-GR" sz="2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BE5F79-5FF8-49C5-B9C4-CDE689D4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>
                <a:latin typeface="+mn-lt"/>
              </a:rPr>
              <a:pPr>
                <a:defRPr/>
              </a:pPr>
              <a:t>23</a:t>
            </a:fld>
            <a:endParaRPr lang="el-GR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D81F9-56EC-49AE-AD26-4EC02DF3E39E}"/>
              </a:ext>
            </a:extLst>
          </p:cNvPr>
          <p:cNvSpPr txBox="1"/>
          <p:nvPr/>
        </p:nvSpPr>
        <p:spPr>
          <a:xfrm>
            <a:off x="-3945" y="2558616"/>
            <a:ext cx="1436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n-lt"/>
              </a:rPr>
              <a:t>K</a:t>
            </a:r>
            <a:r>
              <a:rPr lang="en-US" sz="1500" baseline="-25000" dirty="0">
                <a:latin typeface="+mn-lt"/>
              </a:rPr>
              <a:t>t1</a:t>
            </a:r>
            <a:r>
              <a:rPr lang="en-US" sz="1500" dirty="0">
                <a:latin typeface="+mn-lt"/>
              </a:rPr>
              <a:t> = 100.000</a:t>
            </a:r>
            <a:endParaRPr lang="el-GR" sz="1500" dirty="0">
              <a:latin typeface="+mn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7703BAD-54D7-4F0B-91D3-A33F778ED4DF}"/>
              </a:ext>
            </a:extLst>
          </p:cNvPr>
          <p:cNvSpPr/>
          <p:nvPr/>
        </p:nvSpPr>
        <p:spPr>
          <a:xfrm>
            <a:off x="1179288" y="2888645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t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26 Σεπτεμβρίου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CAFAB82-B888-47D1-8873-70239EAD8EE2}"/>
              </a:ext>
            </a:extLst>
          </p:cNvPr>
          <p:cNvSpPr/>
          <p:nvPr/>
        </p:nvSpPr>
        <p:spPr>
          <a:xfrm>
            <a:off x="1179287" y="2516534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8 Ιούνιου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4D8D573-6CDD-4A2E-A141-1D2BB21EFCFF}"/>
              </a:ext>
            </a:extLst>
          </p:cNvPr>
          <p:cNvSpPr/>
          <p:nvPr/>
        </p:nvSpPr>
        <p:spPr>
          <a:xfrm>
            <a:off x="558792" y="3236556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i = 10%</a:t>
            </a:r>
            <a:endParaRPr lang="el-GR" dirty="0">
              <a:latin typeface="+mn-lt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5DFB08DF-3E5E-4697-82AE-82D40DB2B6BF}"/>
              </a:ext>
            </a:extLst>
          </p:cNvPr>
          <p:cNvSpPr/>
          <p:nvPr/>
        </p:nvSpPr>
        <p:spPr>
          <a:xfrm>
            <a:off x="0" y="2888645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K</a:t>
            </a:r>
            <a:r>
              <a:rPr lang="en-US" baseline="-25000" dirty="0">
                <a:latin typeface="+mn-lt"/>
              </a:rPr>
              <a:t>t2</a:t>
            </a:r>
            <a:r>
              <a:rPr lang="en-US" dirty="0">
                <a:latin typeface="+mn-lt"/>
              </a:rPr>
              <a:t> = ?? 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9BF5555D-177C-47D9-9E60-E8E150E50FB7}"/>
                  </a:ext>
                </a:extLst>
              </p:cNvPr>
              <p:cNvSpPr/>
              <p:nvPr/>
            </p:nvSpPr>
            <p:spPr>
              <a:xfrm>
                <a:off x="4359827" y="1793653"/>
                <a:ext cx="3348033" cy="983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7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sz="27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7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l-GR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l-GR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l-GR" sz="2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7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7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𝜥</m:t>
                            </m:r>
                          </m:e>
                          <m:sub>
                            <m:r>
                              <a:rPr lang="en-US" sz="27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  <m:r>
                              <a:rPr lang="el-GR" sz="27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l-GR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l-GR" sz="27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l-GR" sz="2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l-GR" sz="27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l-GR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9BF5555D-177C-47D9-9E60-E8E150E50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827" y="1793653"/>
                <a:ext cx="3348033" cy="9830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4CA8E366-3EBE-4DE8-8C6F-0D6825AB3CCC}"/>
                  </a:ext>
                </a:extLst>
              </p:cNvPr>
              <p:cNvSpPr/>
              <p:nvPr/>
            </p:nvSpPr>
            <p:spPr>
              <a:xfrm>
                <a:off x="3988422" y="2617829"/>
                <a:ext cx="4090842" cy="1267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100.000</m:t>
                        </m:r>
                      </m:num>
                      <m:den>
                        <m:d>
                          <m:dPr>
                            <m:ctrlP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0,1∗</m:t>
                            </m:r>
                            <m:f>
                              <m:f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700" i="1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num>
                              <m:den>
                                <m:r>
                                  <a:rPr lang="el-GR" sz="2700" i="1">
                                    <a:latin typeface="Cambria Math" panose="02040503050406030204" pitchFamily="18" charset="0"/>
                                  </a:rPr>
                                  <m:t>360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l-GR" sz="2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7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7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𝜥</m:t>
                            </m:r>
                          </m:e>
                          <m:sub>
                            <m:r>
                              <a:rPr lang="en-US" sz="27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  <m:r>
                              <a:rPr lang="el-GR" sz="27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0,1∗</m:t>
                            </m:r>
                            <m:f>
                              <m:f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700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num>
                              <m:den>
                                <m:r>
                                  <a:rPr lang="el-GR" sz="2700" i="1">
                                    <a:latin typeface="Cambria Math" panose="02040503050406030204" pitchFamily="18" charset="0"/>
                                  </a:rPr>
                                  <m:t>360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l-GR" sz="2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l-GR" sz="27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l-GR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4CA8E366-3EBE-4DE8-8C6F-0D6825AB3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422" y="2617829"/>
                <a:ext cx="4090842" cy="1267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2AFC2ED8-90A1-4D1C-99D4-31CA71634403}"/>
                  </a:ext>
                </a:extLst>
              </p:cNvPr>
              <p:cNvSpPr/>
              <p:nvPr/>
            </p:nvSpPr>
            <p:spPr>
              <a:xfrm>
                <a:off x="195695" y="3803892"/>
                <a:ext cx="3887574" cy="973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100.000</m:t>
                        </m:r>
                      </m:num>
                      <m:den>
                        <m:d>
                          <m:dPr>
                            <m:ctrlP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0,025</m:t>
                            </m:r>
                          </m:e>
                        </m:d>
                      </m:den>
                    </m:f>
                    <m:r>
                      <a:rPr lang="el-GR" sz="2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7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7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𝚱</m:t>
                            </m:r>
                          </m:e>
                          <m:sub>
                            <m:r>
                              <a:rPr lang="en-US" sz="27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  <m:r>
                              <a:rPr lang="el-GR" sz="27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0,055</m:t>
                            </m:r>
                          </m:e>
                        </m:d>
                      </m:den>
                    </m:f>
                    <m:r>
                      <a:rPr lang="el-GR" sz="2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l-GR" sz="27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l-GR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2AFC2ED8-90A1-4D1C-99D4-31CA71634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95" y="3803892"/>
                <a:ext cx="3887574" cy="973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">
                <a:extLst>
                  <a:ext uri="{FF2B5EF4-FFF2-40B4-BE49-F238E27FC236}">
                    <a16:creationId xmlns:a16="http://schemas.microsoft.com/office/drawing/2014/main" id="{E7CB4939-2790-45BB-9647-CB0ACBB36AF6}"/>
                  </a:ext>
                </a:extLst>
              </p:cNvPr>
              <p:cNvSpPr/>
              <p:nvPr/>
            </p:nvSpPr>
            <p:spPr>
              <a:xfrm>
                <a:off x="3635036" y="3799405"/>
                <a:ext cx="3168294" cy="973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100.000</m:t>
                        </m:r>
                      </m:num>
                      <m:den>
                        <m:d>
                          <m:dPr>
                            <m:ctrlP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,025</m:t>
                            </m:r>
                          </m:e>
                        </m:d>
                      </m:den>
                    </m:f>
                    <m:r>
                      <a:rPr lang="el-GR" sz="2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7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7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𝜥</m:t>
                            </m:r>
                          </m:e>
                          <m:sub>
                            <m:r>
                              <a:rPr lang="en-US" sz="27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l-GR" sz="27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,055</m:t>
                            </m:r>
                          </m:e>
                        </m:d>
                      </m:den>
                    </m:f>
                    <m:r>
                      <a:rPr lang="el-GR" sz="2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l-GR" sz="27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l-GR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4">
                <a:extLst>
                  <a:ext uri="{FF2B5EF4-FFF2-40B4-BE49-F238E27FC236}">
                    <a16:creationId xmlns:a16="http://schemas.microsoft.com/office/drawing/2014/main" id="{E7CB4939-2790-45BB-9647-CB0ACBB36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036" y="3799405"/>
                <a:ext cx="3168294" cy="973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>
                <a:extLst>
                  <a:ext uri="{FF2B5EF4-FFF2-40B4-BE49-F238E27FC236}">
                    <a16:creationId xmlns:a16="http://schemas.microsoft.com/office/drawing/2014/main" id="{495CB43F-6DE6-4AC5-B94D-FF6F95D61C0B}"/>
                  </a:ext>
                </a:extLst>
              </p:cNvPr>
              <p:cNvSpPr/>
              <p:nvPr/>
            </p:nvSpPr>
            <p:spPr>
              <a:xfrm>
                <a:off x="6444220" y="4164496"/>
                <a:ext cx="1880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𝚱</m:t>
                          </m:r>
                        </m:e>
                        <m:sub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</m:t>
                          </m:r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102.926,8</m:t>
                      </m:r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Ορθογώνιο 13">
                <a:extLst>
                  <a:ext uri="{FF2B5EF4-FFF2-40B4-BE49-F238E27FC236}">
                    <a16:creationId xmlns:a16="http://schemas.microsoft.com/office/drawing/2014/main" id="{495CB43F-6DE6-4AC5-B94D-FF6F95D61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20" y="4164496"/>
                <a:ext cx="1880002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8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8AEE71-EA6C-4886-8DAB-7034FA0F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Παράδειγμα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CCBBAA-B9D5-4957-86C1-566BBA50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7" y="1927961"/>
            <a:ext cx="2578166" cy="625354"/>
          </a:xfrm>
        </p:spPr>
        <p:txBody>
          <a:bodyPr>
            <a:normAutofit fontScale="92500"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Εξωτερική </a:t>
            </a:r>
            <a:r>
              <a:rPr lang="el-GR" sz="2400" b="1" dirty="0" err="1">
                <a:solidFill>
                  <a:srgbClr val="FF0000"/>
                </a:solidFill>
              </a:rPr>
              <a:t>Πρ</a:t>
            </a:r>
            <a:r>
              <a:rPr lang="el-GR" sz="2400" b="1" dirty="0">
                <a:solidFill>
                  <a:srgbClr val="FF0000"/>
                </a:solidFill>
              </a:rPr>
              <a:t>.</a:t>
            </a:r>
            <a:r>
              <a:rPr lang="en-US" sz="2400" dirty="0"/>
              <a:t>:</a:t>
            </a:r>
            <a:endParaRPr lang="el-GR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E9C0E8-36A8-4357-A686-40897AD4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>
                <a:latin typeface="+mn-lt"/>
              </a:rPr>
              <a:pPr>
                <a:defRPr/>
              </a:pPr>
              <a:t>24</a:t>
            </a:fld>
            <a:endParaRPr lang="el-GR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46CC5E74-E0BF-49BF-85F6-F0AC7F89BC5D}"/>
                  </a:ext>
                </a:extLst>
              </p:cNvPr>
              <p:cNvSpPr/>
              <p:nvPr/>
            </p:nvSpPr>
            <p:spPr>
              <a:xfrm>
                <a:off x="3310559" y="2450064"/>
                <a:ext cx="5219699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l-GR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l-G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l-G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46CC5E74-E0BF-49BF-85F6-F0AC7F89B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559" y="2450064"/>
                <a:ext cx="5219699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65EFA20-E459-4F04-B9F3-05C128802077}"/>
              </a:ext>
            </a:extLst>
          </p:cNvPr>
          <p:cNvSpPr txBox="1"/>
          <p:nvPr/>
        </p:nvSpPr>
        <p:spPr>
          <a:xfrm>
            <a:off x="0" y="2504993"/>
            <a:ext cx="1416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n-lt"/>
              </a:rPr>
              <a:t>K</a:t>
            </a:r>
            <a:r>
              <a:rPr lang="en-US" sz="1500" baseline="-25000" dirty="0">
                <a:latin typeface="+mn-lt"/>
              </a:rPr>
              <a:t>t1</a:t>
            </a:r>
            <a:r>
              <a:rPr lang="en-US" sz="1500" dirty="0">
                <a:latin typeface="+mn-lt"/>
              </a:rPr>
              <a:t> = 100.000</a:t>
            </a:r>
            <a:endParaRPr lang="el-GR" sz="1500" dirty="0">
              <a:latin typeface="+mn-lt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C86D01D-4FCC-4D9C-8A08-B6F3C825836D}"/>
              </a:ext>
            </a:extLst>
          </p:cNvPr>
          <p:cNvSpPr/>
          <p:nvPr/>
        </p:nvSpPr>
        <p:spPr>
          <a:xfrm>
            <a:off x="1179288" y="2888645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t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26 Σεπτεμβρίου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D7F2B16-0AC1-4903-B11F-458D1B9AEA5C}"/>
              </a:ext>
            </a:extLst>
          </p:cNvPr>
          <p:cNvSpPr/>
          <p:nvPr/>
        </p:nvSpPr>
        <p:spPr>
          <a:xfrm>
            <a:off x="1194635" y="2474360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8 Ιούνιου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1368748-CBE8-4CCE-83D5-D6B18D1D61BA}"/>
              </a:ext>
            </a:extLst>
          </p:cNvPr>
          <p:cNvSpPr/>
          <p:nvPr/>
        </p:nvSpPr>
        <p:spPr>
          <a:xfrm>
            <a:off x="558792" y="3236556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i = 10%</a:t>
            </a:r>
            <a:endParaRPr lang="el-GR" dirty="0">
              <a:latin typeface="+mn-lt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A72D55D-7021-42FF-A181-C009879C3495}"/>
              </a:ext>
            </a:extLst>
          </p:cNvPr>
          <p:cNvSpPr/>
          <p:nvPr/>
        </p:nvSpPr>
        <p:spPr>
          <a:xfrm>
            <a:off x="0" y="2888645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K</a:t>
            </a:r>
            <a:r>
              <a:rPr lang="en-US" baseline="-25000" dirty="0">
                <a:latin typeface="+mn-lt"/>
              </a:rPr>
              <a:t>t2</a:t>
            </a:r>
            <a:r>
              <a:rPr lang="en-US" dirty="0">
                <a:latin typeface="+mn-lt"/>
              </a:rPr>
              <a:t> = ?? 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>
                <a:extLst>
                  <a:ext uri="{FF2B5EF4-FFF2-40B4-BE49-F238E27FC236}">
                    <a16:creationId xmlns:a16="http://schemas.microsoft.com/office/drawing/2014/main" id="{159561A4-3619-44A9-BEB2-9F738CF181CA}"/>
                  </a:ext>
                </a:extLst>
              </p:cNvPr>
              <p:cNvSpPr/>
              <p:nvPr/>
            </p:nvSpPr>
            <p:spPr>
              <a:xfrm>
                <a:off x="8373729" y="2504993"/>
                <a:ext cx="5966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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Ορθογώνιο 11">
                <a:extLst>
                  <a:ext uri="{FF2B5EF4-FFF2-40B4-BE49-F238E27FC236}">
                    <a16:creationId xmlns:a16="http://schemas.microsoft.com/office/drawing/2014/main" id="{159561A4-3619-44A9-BEB2-9F738CF18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729" y="2504993"/>
                <a:ext cx="59663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4">
                <a:extLst>
                  <a:ext uri="{FF2B5EF4-FFF2-40B4-BE49-F238E27FC236}">
                    <a16:creationId xmlns:a16="http://schemas.microsoft.com/office/drawing/2014/main" id="{46BC38B2-8B7D-47EF-8E1F-DF554EA8D50D}"/>
                  </a:ext>
                </a:extLst>
              </p:cNvPr>
              <p:cNvSpPr/>
              <p:nvPr/>
            </p:nvSpPr>
            <p:spPr>
              <a:xfrm>
                <a:off x="1416098" y="3789931"/>
                <a:ext cx="7069436" cy="922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</a:rPr>
                        <m:t>100.000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1−0.1∗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num>
                            <m:den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</m:e>
                      </m:d>
                      <m:r>
                        <a:rPr lang="el-GR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l-G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1−0,1 ∗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num>
                            <m:den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>
          <p:sp>
            <p:nvSpPr>
              <p:cNvPr id="13" name="Rectangle 4">
                <a:extLst>
                  <a:ext uri="{FF2B5EF4-FFF2-40B4-BE49-F238E27FC236}">
                    <a16:creationId xmlns:a16="http://schemas.microsoft.com/office/drawing/2014/main" id="{46BC38B2-8B7D-47EF-8E1F-DF554EA8D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98" y="3789931"/>
                <a:ext cx="7069436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>
                <a:extLst>
                  <a:ext uri="{FF2B5EF4-FFF2-40B4-BE49-F238E27FC236}">
                    <a16:creationId xmlns:a16="http://schemas.microsoft.com/office/drawing/2014/main" id="{C36A8AD9-CBC2-4907-9866-E7514CFFE358}"/>
                  </a:ext>
                </a:extLst>
              </p:cNvPr>
              <p:cNvSpPr/>
              <p:nvPr/>
            </p:nvSpPr>
            <p:spPr>
              <a:xfrm>
                <a:off x="8394362" y="4033569"/>
                <a:ext cx="5966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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Ορθογώνιο 13">
                <a:extLst>
                  <a:ext uri="{FF2B5EF4-FFF2-40B4-BE49-F238E27FC236}">
                    <a16:creationId xmlns:a16="http://schemas.microsoft.com/office/drawing/2014/main" id="{C36A8AD9-CBC2-4907-9866-E7514CFFE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362" y="4033569"/>
                <a:ext cx="59663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541F8715-FED4-435B-BA86-91F5FD8645DA}"/>
                  </a:ext>
                </a:extLst>
              </p:cNvPr>
              <p:cNvSpPr/>
              <p:nvPr/>
            </p:nvSpPr>
            <p:spPr>
              <a:xfrm>
                <a:off x="120099" y="4822617"/>
                <a:ext cx="3114122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</a:rPr>
                        <m:t>97.500</m:t>
                      </m:r>
                      <m:r>
                        <a:rPr lang="el-GR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l-GR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0,944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541F8715-FED4-435B-BA86-91F5FD864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99" y="4822617"/>
                <a:ext cx="3114122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>
                <a:extLst>
                  <a:ext uri="{FF2B5EF4-FFF2-40B4-BE49-F238E27FC236}">
                    <a16:creationId xmlns:a16="http://schemas.microsoft.com/office/drawing/2014/main" id="{33DFA203-E5EC-4BCB-8C55-B00225DEBA48}"/>
                  </a:ext>
                </a:extLst>
              </p:cNvPr>
              <p:cNvSpPr/>
              <p:nvPr/>
            </p:nvSpPr>
            <p:spPr>
              <a:xfrm>
                <a:off x="3400635" y="4819331"/>
                <a:ext cx="5966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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Ορθογώνιο 15">
                <a:extLst>
                  <a:ext uri="{FF2B5EF4-FFF2-40B4-BE49-F238E27FC236}">
                    <a16:creationId xmlns:a16="http://schemas.microsoft.com/office/drawing/2014/main" id="{33DFA203-E5EC-4BCB-8C55-B00225DEB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635" y="4819331"/>
                <a:ext cx="59663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Ορθογώνιο 16">
                <a:extLst>
                  <a:ext uri="{FF2B5EF4-FFF2-40B4-BE49-F238E27FC236}">
                    <a16:creationId xmlns:a16="http://schemas.microsoft.com/office/drawing/2014/main" id="{45E7B364-C0C9-410C-8DBD-DE01E8011E29}"/>
                  </a:ext>
                </a:extLst>
              </p:cNvPr>
              <p:cNvSpPr/>
              <p:nvPr/>
            </p:nvSpPr>
            <p:spPr>
              <a:xfrm>
                <a:off x="3950304" y="4865496"/>
                <a:ext cx="18719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l-G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>
                          <a:latin typeface="Cambria Math" panose="02040503050406030204" pitchFamily="18" charset="0"/>
                        </a:rPr>
                        <m:t>=103.235,3</m:t>
                      </m:r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>
          <p:sp>
            <p:nvSpPr>
              <p:cNvPr id="17" name="Ορθογώνιο 16">
                <a:extLst>
                  <a:ext uri="{FF2B5EF4-FFF2-40B4-BE49-F238E27FC236}">
                    <a16:creationId xmlns:a16="http://schemas.microsoft.com/office/drawing/2014/main" id="{45E7B364-C0C9-410C-8DBD-DE01E8011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04" y="4865496"/>
                <a:ext cx="18719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9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a typeface="Calibri" pitchFamily="34" charset="0"/>
                <a:cs typeface="Times New Roman" pitchFamily="18" charset="0"/>
              </a:rPr>
              <a:t>Ισοδυναμία πιστωτικών τίτλων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l-GR" sz="2400" dirty="0">
                <a:ea typeface="Calibri" pitchFamily="34" charset="0"/>
                <a:cs typeface="Times New Roman" pitchFamily="18" charset="0"/>
              </a:rPr>
              <a:t>Δύο πιστωτικοί τίτλοι ονομαστικής αξίας </a:t>
            </a:r>
            <a:r>
              <a:rPr lang="el-G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Κ</a:t>
            </a:r>
            <a:r>
              <a:rPr lang="en-US" sz="2400" b="1" baseline="-25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l-GR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el-GR" sz="2400" baseline="-300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dirty="0">
                <a:ea typeface="Calibri" pitchFamily="34" charset="0"/>
                <a:cs typeface="Times New Roman" pitchFamily="18" charset="0"/>
              </a:rPr>
              <a:t>και </a:t>
            </a:r>
            <a:r>
              <a:rPr lang="el-G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Κ</a:t>
            </a:r>
            <a:r>
              <a:rPr lang="en-US" sz="2400" b="1" baseline="-25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l-GR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l-GR" sz="2400" dirty="0">
                <a:ea typeface="Calibri" pitchFamily="34" charset="0"/>
                <a:cs typeface="Times New Roman" pitchFamily="18" charset="0"/>
              </a:rPr>
              <a:t> που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342900" lvl="1" indent="-342900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m"/>
            </a:pPr>
            <a:r>
              <a:rPr lang="el-GR" sz="2400" dirty="0">
                <a:ea typeface="Calibri" pitchFamily="34" charset="0"/>
                <a:cs typeface="Times New Roman" pitchFamily="18" charset="0"/>
              </a:rPr>
              <a:t>προεξοφλούνται με τον ίδιο τρόπο (εσωτερική ή εξωτερική προεξόφληση). 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pPr marL="342900" lvl="1" indent="-342900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m"/>
            </a:pPr>
            <a:r>
              <a:rPr lang="el-GR" sz="2400" dirty="0">
                <a:ea typeface="Calibri" pitchFamily="34" charset="0"/>
                <a:cs typeface="Times New Roman" pitchFamily="18" charset="0"/>
              </a:rPr>
              <a:t>το ίδιο επιτόκιο. 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pPr marL="342900" lvl="1" indent="-342900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m"/>
            </a:pPr>
            <a:r>
              <a:rPr lang="el-GR" sz="2400" dirty="0">
                <a:ea typeface="Calibri" pitchFamily="34" charset="0"/>
                <a:cs typeface="Times New Roman" pitchFamily="18" charset="0"/>
              </a:rPr>
              <a:t>σε δεδομένη χρονική στιγμή. 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el-G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είναι ισοδύναμοι εφόσον έχουν την ίδια πραγματική αξία.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l-GR" sz="24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02F4E-5771-4B17-8825-FCBA705C88B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1691680" y="5953899"/>
            <a:ext cx="5472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l-GR" sz="2200" dirty="0">
                <a:latin typeface="+mn-lt"/>
                <a:ea typeface="Calibri" pitchFamily="34" charset="0"/>
                <a:cs typeface="Times New Roman" pitchFamily="18" charset="0"/>
              </a:rPr>
              <a:t>Η πραγματική αξία είναι η παρούσα αξία όταν ο χρόνος αφορά «το σήμερα».</a:t>
            </a:r>
            <a:endParaRPr lang="en-US" sz="22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cs typeface="Times New Roman" pitchFamily="18" charset="0"/>
              </a:rPr>
              <a:t>Η ισοδυναμία δύο πιστωτικών τίτλων  στην </a:t>
            </a: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εσωτερική</a:t>
            </a:r>
            <a:r>
              <a:rPr lang="el-GR" sz="2800" dirty="0">
                <a:cs typeface="Times New Roman" pitchFamily="18" charset="0"/>
              </a:rPr>
              <a:t> προεξόφληση υπολογίζεται ως εξής: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07704" y="3140968"/>
                <a:ext cx="5832648" cy="1345497"/>
              </a:xfrm>
              <a:prstGeom prst="rect">
                <a:avLst/>
              </a:prstGeom>
              <a:solidFill>
                <a:srgbClr val="FFCC6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l-GR" sz="4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4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40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40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40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l-GR" sz="4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4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40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40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l-G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0968"/>
                <a:ext cx="5832648" cy="13454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F332C793-2B8C-4244-BCDB-CA80716FAD26}"/>
                  </a:ext>
                </a:extLst>
              </p:cNvPr>
              <p:cNvSpPr/>
              <p:nvPr/>
            </p:nvSpPr>
            <p:spPr>
              <a:xfrm>
                <a:off x="3660695" y="2132856"/>
                <a:ext cx="23653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l-GR" sz="3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3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l-GR" sz="3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3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F332C793-2B8C-4244-BCDB-CA80716FA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695" y="2132856"/>
                <a:ext cx="2365391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AC052F74-1905-4B25-A159-CFA09BFBB5B3}"/>
                  </a:ext>
                </a:extLst>
              </p:cNvPr>
              <p:cNvSpPr/>
              <p:nvPr/>
            </p:nvSpPr>
            <p:spPr>
              <a:xfrm>
                <a:off x="5843344" y="2271355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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AC052F74-1905-4B25-A159-CFA09BFBB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344" y="2271355"/>
                <a:ext cx="7328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5405BB5-8A7C-4718-BE8A-8DFFC2A19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7" y="5877272"/>
            <a:ext cx="1944935" cy="83084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C3375D2-A05D-4A8A-8017-826EB7130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270" y="5877272"/>
            <a:ext cx="1741658" cy="82119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DBB2A87-29B3-4D28-BC8B-75100C84E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408" y="5877271"/>
            <a:ext cx="1705559" cy="82119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B213493-AE04-4245-95D2-EC8DA0754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253" y="5877271"/>
            <a:ext cx="2317597" cy="821195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0FB9C03-453C-4A1A-A5AC-77FC1C1C3612}"/>
              </a:ext>
            </a:extLst>
          </p:cNvPr>
          <p:cNvSpPr/>
          <p:nvPr/>
        </p:nvSpPr>
        <p:spPr>
          <a:xfrm>
            <a:off x="157893" y="4797152"/>
            <a:ext cx="166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ΥΠΕΝΘΥΜΙΣΗ</a:t>
            </a:r>
            <a:r>
              <a:rPr lang="en-US" dirty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143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cs typeface="Times New Roman" pitchFamily="18" charset="0"/>
              </a:rPr>
              <a:t>Στην </a:t>
            </a: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εξωτερική</a:t>
            </a:r>
            <a:r>
              <a:rPr lang="el-GR" sz="2800" dirty="0">
                <a:cs typeface="Times New Roman" pitchFamily="18" charset="0"/>
              </a:rPr>
              <a:t> προεξόφληση, η ισοδυναμία δύο πιστωτικών τίτλων υπολογίζεται ως εξής: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6131" y="2722788"/>
                <a:ext cx="8842614" cy="707886"/>
              </a:xfrm>
              <a:prstGeom prst="rect">
                <a:avLst/>
              </a:prstGeom>
              <a:solidFill>
                <a:srgbClr val="FFCC6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sz="40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l-GR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l-GR" sz="40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sz="40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l-GR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l-GR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l-GR" sz="4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1" y="2722788"/>
                <a:ext cx="884261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3136" y="4888266"/>
            <a:ext cx="2505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i="1" dirty="0">
                <a:latin typeface="+mn-lt"/>
              </a:rPr>
              <a:t>ΥΠΕΝΘΥΜΙΣΗ</a:t>
            </a:r>
            <a:r>
              <a:rPr lang="en-US" sz="2800" dirty="0"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0127" y="5896230"/>
                <a:ext cx="34604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0"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l-GR" sz="2800" i="0"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i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l-G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l-GR" sz="2800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l-GR" sz="28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l-G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7" y="5896230"/>
                <a:ext cx="346043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512" y="5366868"/>
                <a:ext cx="20329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l-G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66868"/>
                <a:ext cx="2032992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47C889A0-7257-435B-92E6-BA95F0E06F78}"/>
                  </a:ext>
                </a:extLst>
              </p:cNvPr>
              <p:cNvSpPr/>
              <p:nvPr/>
            </p:nvSpPr>
            <p:spPr>
              <a:xfrm>
                <a:off x="3476682" y="1771793"/>
                <a:ext cx="23653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l-GR" sz="3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3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l-GR" sz="3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3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47C889A0-7257-435B-92E6-BA95F0E06F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682" y="1771793"/>
                <a:ext cx="236539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26226113-7F15-4AC8-9863-218DB06FD28A}"/>
                  </a:ext>
                </a:extLst>
              </p:cNvPr>
              <p:cNvSpPr/>
              <p:nvPr/>
            </p:nvSpPr>
            <p:spPr>
              <a:xfrm>
                <a:off x="5644247" y="184779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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26226113-7F15-4AC8-9863-218DB06FD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247" y="1847793"/>
                <a:ext cx="73289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>
                <a:extLst>
                  <a:ext uri="{FF2B5EF4-FFF2-40B4-BE49-F238E27FC236}">
                    <a16:creationId xmlns:a16="http://schemas.microsoft.com/office/drawing/2014/main" id="{3102ECDD-FFDB-4126-B7B1-EB20D675CD58}"/>
                  </a:ext>
                </a:extLst>
              </p:cNvPr>
              <p:cNvSpPr/>
              <p:nvPr/>
            </p:nvSpPr>
            <p:spPr>
              <a:xfrm>
                <a:off x="2583564" y="5411486"/>
                <a:ext cx="2873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sSub>
                            <m:sSubPr>
                              <m:ctrl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Κ</m:t>
                              </m:r>
                            </m:e>
                            <m:sub>
                              <m:r>
                                <a:rPr lang="el-G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l-G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l-G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l-G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r>
                        <m:rPr>
                          <m:sty m:val="p"/>
                        </m:rPr>
                        <a:rPr lang="el-G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Ορθογώνιο 10">
                <a:extLst>
                  <a:ext uri="{FF2B5EF4-FFF2-40B4-BE49-F238E27FC236}">
                    <a16:creationId xmlns:a16="http://schemas.microsoft.com/office/drawing/2014/main" id="{3102ECDD-FFDB-4126-B7B1-EB20D675C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564" y="5411486"/>
                <a:ext cx="2873158" cy="46166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>
                <a:extLst>
                  <a:ext uri="{FF2B5EF4-FFF2-40B4-BE49-F238E27FC236}">
                    <a16:creationId xmlns:a16="http://schemas.microsoft.com/office/drawing/2014/main" id="{77A40DA4-81F6-4444-822A-65D71423FCA9}"/>
                  </a:ext>
                </a:extLst>
              </p:cNvPr>
              <p:cNvSpPr/>
              <p:nvPr/>
            </p:nvSpPr>
            <p:spPr>
              <a:xfrm>
                <a:off x="1987151" y="5356073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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Ορθογώνιο 11">
                <a:extLst>
                  <a:ext uri="{FF2B5EF4-FFF2-40B4-BE49-F238E27FC236}">
                    <a16:creationId xmlns:a16="http://schemas.microsoft.com/office/drawing/2014/main" id="{77A40DA4-81F6-4444-822A-65D71423F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1" y="5356073"/>
                <a:ext cx="73289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>
                <a:extLst>
                  <a:ext uri="{FF2B5EF4-FFF2-40B4-BE49-F238E27FC236}">
                    <a16:creationId xmlns:a16="http://schemas.microsoft.com/office/drawing/2014/main" id="{E6150429-458C-457D-818D-3D5089054F1C}"/>
                  </a:ext>
                </a:extLst>
              </p:cNvPr>
              <p:cNvSpPr/>
              <p:nvPr/>
            </p:nvSpPr>
            <p:spPr>
              <a:xfrm>
                <a:off x="5277801" y="536686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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Ορθογώνιο 12">
                <a:extLst>
                  <a:ext uri="{FF2B5EF4-FFF2-40B4-BE49-F238E27FC236}">
                    <a16:creationId xmlns:a16="http://schemas.microsoft.com/office/drawing/2014/main" id="{E6150429-458C-457D-818D-3D5089054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801" y="5366868"/>
                <a:ext cx="73289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>
                <a:extLst>
                  <a:ext uri="{FF2B5EF4-FFF2-40B4-BE49-F238E27FC236}">
                    <a16:creationId xmlns:a16="http://schemas.microsoft.com/office/drawing/2014/main" id="{08228128-0C67-4455-A6E3-7ACB0EA35F53}"/>
                  </a:ext>
                </a:extLst>
              </p:cNvPr>
              <p:cNvSpPr/>
              <p:nvPr/>
            </p:nvSpPr>
            <p:spPr>
              <a:xfrm>
                <a:off x="3987672" y="5939490"/>
                <a:ext cx="28996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0">
                            <a:latin typeface="Cambria Math" panose="02040503050406030204" pitchFamily="18" charset="0"/>
                          </a:rPr>
                          <m:t>Κ</m:t>
                        </m:r>
                      </m:e>
                      <m:sub>
                        <m:r>
                          <a:rPr lang="el-GR" sz="24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4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l-GR" sz="240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l-GR" sz="2400" i="0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l-GR" sz="24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l-GR" sz="2400" i="0">
                        <a:latin typeface="Cambria Math" panose="02040503050406030204" pitchFamily="18" charset="0"/>
                      </a:rPr>
                      <m:t> ∗</m:t>
                    </m:r>
                    <m:r>
                      <m:rPr>
                        <m:sty m:val="p"/>
                      </m:rPr>
                      <a:rPr lang="el-GR" sz="2400" i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sz="24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4" name="Ορθογώνιο 13">
                <a:extLst>
                  <a:ext uri="{FF2B5EF4-FFF2-40B4-BE49-F238E27FC236}">
                    <a16:creationId xmlns:a16="http://schemas.microsoft.com/office/drawing/2014/main" id="{08228128-0C67-4455-A6E3-7ACB0EA35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672" y="5939490"/>
                <a:ext cx="2899640" cy="461665"/>
              </a:xfrm>
              <a:prstGeom prst="rect">
                <a:avLst/>
              </a:prstGeom>
              <a:blipFill>
                <a:blip r:embed="rId10"/>
                <a:stretch>
                  <a:fillRect l="-420" t="-10526" r="-2311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 14">
                <a:extLst>
                  <a:ext uri="{FF2B5EF4-FFF2-40B4-BE49-F238E27FC236}">
                    <a16:creationId xmlns:a16="http://schemas.microsoft.com/office/drawing/2014/main" id="{2F1AFE9A-D2B4-4270-B35B-F3371D8AE742}"/>
                  </a:ext>
                </a:extLst>
              </p:cNvPr>
              <p:cNvSpPr/>
              <p:nvPr/>
            </p:nvSpPr>
            <p:spPr>
              <a:xfrm>
                <a:off x="3423118" y="589326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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Ορθογώνιο 14">
                <a:extLst>
                  <a:ext uri="{FF2B5EF4-FFF2-40B4-BE49-F238E27FC236}">
                    <a16:creationId xmlns:a16="http://schemas.microsoft.com/office/drawing/2014/main" id="{2F1AFE9A-D2B4-4270-B35B-F3371D8AE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18" y="5893268"/>
                <a:ext cx="73289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0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3208718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el-GR" sz="2400" dirty="0"/>
              <a:t>Επιχειρηματίας που αδυνατεί να εξοφλήσει πιστωτικό τίτλο στη λήξη του ζητά την αντικατάστασή του με άλλον που θα λήξει σε περισσότερες μέρες. 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l-GR" sz="2400" dirty="0"/>
              <a:t>Συγκεκριμένα, να βρεθεί η ονομαστική αξία </a:t>
            </a:r>
            <a:r>
              <a:rPr lang="en-US" sz="2400" dirty="0"/>
              <a:t>	</a:t>
            </a:r>
            <a:r>
              <a:rPr lang="el-GR" sz="2400" dirty="0"/>
              <a:t>πιστωτικού τίτλου 200 ημερών που αντικαθιστά </a:t>
            </a:r>
            <a:r>
              <a:rPr lang="en-US" sz="2400" dirty="0"/>
              <a:t>	</a:t>
            </a:r>
            <a:r>
              <a:rPr lang="el-GR" sz="2400" dirty="0"/>
              <a:t>άλλον πιστωτικό τίτλο με ονομαστική αξία</a:t>
            </a:r>
            <a:r>
              <a:rPr lang="en-US" sz="2400" dirty="0"/>
              <a:t> </a:t>
            </a:r>
            <a:r>
              <a:rPr lang="el-GR" sz="2400" dirty="0"/>
              <a:t>1</a:t>
            </a:r>
            <a:r>
              <a:rPr lang="en-US" sz="2400" dirty="0"/>
              <a:t>.</a:t>
            </a:r>
            <a:r>
              <a:rPr lang="el-GR" sz="2400" dirty="0"/>
              <a:t>000 </a:t>
            </a:r>
            <a:r>
              <a:rPr lang="en-US" sz="2400" dirty="0"/>
              <a:t>	</a:t>
            </a:r>
            <a:r>
              <a:rPr lang="el-GR" sz="2400" dirty="0"/>
              <a:t>ευρώ και</a:t>
            </a:r>
            <a:r>
              <a:rPr lang="en-US" sz="2400" dirty="0"/>
              <a:t> </a:t>
            </a:r>
            <a:r>
              <a:rPr lang="el-GR" sz="2400" dirty="0"/>
              <a:t>εναπομείναντα χρόνο μέχρι την λήξη</a:t>
            </a:r>
            <a:r>
              <a:rPr lang="en-US" sz="2400" dirty="0"/>
              <a:t> </a:t>
            </a:r>
            <a:r>
              <a:rPr lang="el-GR" sz="2400" dirty="0"/>
              <a:t>του </a:t>
            </a:r>
            <a:r>
              <a:rPr lang="en-US" sz="2400" dirty="0"/>
              <a:t>	</a:t>
            </a:r>
            <a:r>
              <a:rPr lang="el-GR" sz="2400" dirty="0"/>
              <a:t>100 ημέρες. Το ισχύον επιτόκιο είναι ίσο με</a:t>
            </a:r>
            <a:r>
              <a:rPr lang="en-US" sz="2400" dirty="0"/>
              <a:t> </a:t>
            </a:r>
            <a:r>
              <a:rPr lang="el-GR" sz="2400" dirty="0"/>
              <a:t>10 %.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7">
                <a:extLst>
                  <a:ext uri="{FF2B5EF4-FFF2-40B4-BE49-F238E27FC236}">
                    <a16:creationId xmlns:a16="http://schemas.microsoft.com/office/drawing/2014/main" id="{E9A151DA-53C0-4F0C-BB41-74EFE7680879}"/>
                  </a:ext>
                </a:extLst>
              </p:cNvPr>
              <p:cNvSpPr/>
              <p:nvPr/>
            </p:nvSpPr>
            <p:spPr>
              <a:xfrm>
                <a:off x="3880207" y="5802360"/>
                <a:ext cx="18594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l-GR" sz="28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+mn-lt"/>
                  </a:rPr>
                  <a:t>= 1.000</a:t>
                </a:r>
              </a:p>
            </p:txBody>
          </p:sp>
        </mc:Choice>
        <mc:Fallback xmlns="">
          <p:sp>
            <p:nvSpPr>
              <p:cNvPr id="5" name="Rectangle 7">
                <a:extLst>
                  <a:ext uri="{FF2B5EF4-FFF2-40B4-BE49-F238E27FC236}">
                    <a16:creationId xmlns:a16="http://schemas.microsoft.com/office/drawing/2014/main" id="{E9A151DA-53C0-4F0C-BB41-74EFE7680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07" y="5802360"/>
                <a:ext cx="1859441" cy="523220"/>
              </a:xfrm>
              <a:prstGeom prst="rect">
                <a:avLst/>
              </a:prstGeom>
              <a:blipFill>
                <a:blip r:embed="rId2"/>
                <a:stretch>
                  <a:fillRect t="-12791" r="-4590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>
                <a:extLst>
                  <a:ext uri="{FF2B5EF4-FFF2-40B4-BE49-F238E27FC236}">
                    <a16:creationId xmlns:a16="http://schemas.microsoft.com/office/drawing/2014/main" id="{F6C8FF65-AF57-4DD0-A3F3-4E55E658AEA7}"/>
                  </a:ext>
                </a:extLst>
              </p:cNvPr>
              <p:cNvSpPr/>
              <p:nvPr/>
            </p:nvSpPr>
            <p:spPr>
              <a:xfrm>
                <a:off x="115778" y="6251345"/>
                <a:ext cx="11286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l-GR" sz="2400" dirty="0">
                    <a:latin typeface="+mn-lt"/>
                  </a:rPr>
                  <a:t>= </a:t>
                </a:r>
                <a:r>
                  <a:rPr lang="en-US" sz="2400" dirty="0">
                    <a:latin typeface="+mn-lt"/>
                  </a:rPr>
                  <a:t>0,1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8">
                <a:extLst>
                  <a:ext uri="{FF2B5EF4-FFF2-40B4-BE49-F238E27FC236}">
                    <a16:creationId xmlns:a16="http://schemas.microsoft.com/office/drawing/2014/main" id="{F6C8FF65-AF57-4DD0-A3F3-4E55E658A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8" y="6251345"/>
                <a:ext cx="1128655" cy="461665"/>
              </a:xfrm>
              <a:prstGeom prst="rect">
                <a:avLst/>
              </a:prstGeom>
              <a:blipFill>
                <a:blip r:embed="rId3"/>
                <a:stretch>
                  <a:fillRect l="-1081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874D8349-FDA8-4A00-A707-DA8EAA5B74D0}"/>
                  </a:ext>
                </a:extLst>
              </p:cNvPr>
              <p:cNvSpPr/>
              <p:nvPr/>
            </p:nvSpPr>
            <p:spPr>
              <a:xfrm>
                <a:off x="3851920" y="5187973"/>
                <a:ext cx="22493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>
                    <a:latin typeface="+mn-lt"/>
                  </a:rPr>
                  <a:t>= </a:t>
                </a:r>
                <a:r>
                  <a:rPr lang="en-US" sz="2400" dirty="0">
                    <a:latin typeface="+mn-lt"/>
                  </a:rPr>
                  <a:t>100 </a:t>
                </a:r>
                <a:r>
                  <a:rPr lang="el-GR" sz="2400" dirty="0">
                    <a:latin typeface="+mn-lt"/>
                  </a:rPr>
                  <a:t>ημέρες</a:t>
                </a:r>
              </a:p>
            </p:txBody>
          </p:sp>
        </mc:Choice>
        <mc:Fallback xmlns=""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874D8349-FDA8-4A00-A707-DA8EAA5B7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187973"/>
                <a:ext cx="2249399" cy="461665"/>
              </a:xfrm>
              <a:prstGeom prst="rect">
                <a:avLst/>
              </a:prstGeom>
              <a:blipFill>
                <a:blip r:embed="rId4"/>
                <a:stretch>
                  <a:fillRect t="-11842" r="-1355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0A6865A5-558B-4F87-854D-27EC916B69F7}"/>
                  </a:ext>
                </a:extLst>
              </p:cNvPr>
              <p:cNvSpPr/>
              <p:nvPr/>
            </p:nvSpPr>
            <p:spPr>
              <a:xfrm>
                <a:off x="7263217" y="5754894"/>
                <a:ext cx="186393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l-GR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solidFill>
                      <a:srgbClr val="FF0000"/>
                    </a:solidFill>
                    <a:latin typeface="+mn-lt"/>
                  </a:rPr>
                  <a:t>= ??????</a:t>
                </a:r>
              </a:p>
            </p:txBody>
          </p:sp>
        </mc:Choice>
        <mc:Fallback xmlns=""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0A6865A5-558B-4F87-854D-27EC916B6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217" y="5754894"/>
                <a:ext cx="1863933" cy="523220"/>
              </a:xfrm>
              <a:prstGeom prst="rect">
                <a:avLst/>
              </a:prstGeom>
              <a:blipFill>
                <a:blip r:embed="rId5"/>
                <a:stretch>
                  <a:fillRect t="-11628" r="-3268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BC5BE2F5-72EF-401D-823E-052EF6951F7E}"/>
                  </a:ext>
                </a:extLst>
              </p:cNvPr>
              <p:cNvSpPr/>
              <p:nvPr/>
            </p:nvSpPr>
            <p:spPr>
              <a:xfrm>
                <a:off x="6958652" y="5124237"/>
                <a:ext cx="22493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>
                    <a:latin typeface="+mn-lt"/>
                  </a:rPr>
                  <a:t>= 200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l-GR" sz="2400" dirty="0">
                    <a:latin typeface="+mn-lt"/>
                  </a:rPr>
                  <a:t>ημέρες</a:t>
                </a:r>
              </a:p>
            </p:txBody>
          </p:sp>
        </mc:Choice>
        <mc:Fallback xmlns=""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BC5BE2F5-72EF-401D-823E-052EF695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652" y="5124237"/>
                <a:ext cx="2249398" cy="461665"/>
              </a:xfrm>
              <a:prstGeom prst="rect">
                <a:avLst/>
              </a:prstGeom>
              <a:blipFill>
                <a:blip r:embed="rId6"/>
                <a:stretch>
                  <a:fillRect t="-12000" r="-1084" b="-30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0C17854-9A66-4227-8258-A860D0893C11}"/>
              </a:ext>
            </a:extLst>
          </p:cNvPr>
          <p:cNvSpPr/>
          <p:nvPr/>
        </p:nvSpPr>
        <p:spPr>
          <a:xfrm>
            <a:off x="821933" y="4579210"/>
            <a:ext cx="837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</a:rPr>
              <a:t>Λύση</a:t>
            </a:r>
            <a:endParaRPr lang="el-GR" dirty="0">
              <a:latin typeface="+mn-lt"/>
            </a:endParaRPr>
          </a:p>
        </p:txBody>
      </p: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8B7C6481-B2DD-46E9-8D4D-C2D24C796397}"/>
              </a:ext>
            </a:extLst>
          </p:cNvPr>
          <p:cNvGrpSpPr/>
          <p:nvPr/>
        </p:nvGrpSpPr>
        <p:grpSpPr>
          <a:xfrm>
            <a:off x="1675282" y="5595695"/>
            <a:ext cx="7277300" cy="245930"/>
            <a:chOff x="1675282" y="5595695"/>
            <a:chExt cx="7277300" cy="245930"/>
          </a:xfrm>
        </p:grpSpPr>
        <p:cxnSp>
          <p:nvCxnSpPr>
            <p:cNvPr id="12" name="Ευθεία γραμμή σύνδεσης 11">
              <a:extLst>
                <a:ext uri="{FF2B5EF4-FFF2-40B4-BE49-F238E27FC236}">
                  <a16:creationId xmlns:a16="http://schemas.microsoft.com/office/drawing/2014/main" id="{59B986BF-FE9C-4FB7-894C-96A61C6D56D4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5695403"/>
              <a:ext cx="7080882" cy="148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Οβάλ 14">
              <a:extLst>
                <a:ext uri="{FF2B5EF4-FFF2-40B4-BE49-F238E27FC236}">
                  <a16:creationId xmlns:a16="http://schemas.microsoft.com/office/drawing/2014/main" id="{03126A3D-5290-4DC5-818C-12DD5310DC4F}"/>
                </a:ext>
              </a:extLst>
            </p:cNvPr>
            <p:cNvSpPr/>
            <p:nvPr/>
          </p:nvSpPr>
          <p:spPr>
            <a:xfrm>
              <a:off x="8736558" y="5617520"/>
              <a:ext cx="216024" cy="224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Οβάλ 15">
              <a:extLst>
                <a:ext uri="{FF2B5EF4-FFF2-40B4-BE49-F238E27FC236}">
                  <a16:creationId xmlns:a16="http://schemas.microsoft.com/office/drawing/2014/main" id="{6FBE2906-B905-4FE5-B1B7-FBEFCC7981AE}"/>
                </a:ext>
              </a:extLst>
            </p:cNvPr>
            <p:cNvSpPr/>
            <p:nvPr/>
          </p:nvSpPr>
          <p:spPr>
            <a:xfrm>
              <a:off x="4568007" y="5617520"/>
              <a:ext cx="216024" cy="224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Οβάλ 16">
              <a:extLst>
                <a:ext uri="{FF2B5EF4-FFF2-40B4-BE49-F238E27FC236}">
                  <a16:creationId xmlns:a16="http://schemas.microsoft.com/office/drawing/2014/main" id="{966DB075-5E0B-40A5-B47B-553DD9B022F4}"/>
                </a:ext>
              </a:extLst>
            </p:cNvPr>
            <p:cNvSpPr/>
            <p:nvPr/>
          </p:nvSpPr>
          <p:spPr>
            <a:xfrm>
              <a:off x="1675282" y="5595695"/>
              <a:ext cx="216024" cy="224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F2126591-E756-4289-ABDD-7D6889BB6E40}"/>
                  </a:ext>
                </a:extLst>
              </p:cNvPr>
              <p:cNvSpPr/>
              <p:nvPr/>
            </p:nvSpPr>
            <p:spPr>
              <a:xfrm>
                <a:off x="1115617" y="5072547"/>
                <a:ext cx="10081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>
                    <a:latin typeface="+mn-lt"/>
                  </a:rPr>
                  <a:t>= </a:t>
                </a:r>
                <a:r>
                  <a:rPr lang="en-US" sz="2400" dirty="0">
                    <a:latin typeface="+mn-lt"/>
                  </a:rPr>
                  <a:t>0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F2126591-E756-4289-ABDD-7D6889BB6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7" y="5072547"/>
                <a:ext cx="1008112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6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894387"/>
          </a:xfrm>
        </p:spPr>
        <p:txBody>
          <a:bodyPr>
            <a:normAutofit lnSpcReduction="10000"/>
          </a:bodyPr>
          <a:lstStyle/>
          <a:p>
            <a:pPr marL="36900" indent="0" algn="just">
              <a:buNone/>
            </a:pPr>
            <a:r>
              <a:rPr lang="el-GR" sz="2400" dirty="0"/>
              <a:t>α) Εύρεση της ονομαστικής αξίας Κ</a:t>
            </a:r>
            <a:r>
              <a:rPr lang="el-GR" sz="2400" baseline="-25000" dirty="0"/>
              <a:t>1</a:t>
            </a:r>
            <a:r>
              <a:rPr lang="el-GR" sz="2400" dirty="0"/>
              <a:t> με εφαρμογή της </a:t>
            </a:r>
            <a:r>
              <a:rPr lang="el-GR" sz="2400" b="1" dirty="0">
                <a:solidFill>
                  <a:srgbClr val="FF0000"/>
                </a:solidFill>
              </a:rPr>
              <a:t>εσωτερικής</a:t>
            </a:r>
            <a:r>
              <a:rPr lang="el-GR" sz="2400" dirty="0"/>
              <a:t> προεξόφλησης:   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63888" y="2283142"/>
                <a:ext cx="4464044" cy="1279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36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36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sz="3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l-G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l-G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l-GR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∗</m:t>
                            </m:r>
                            <m:sSub>
                              <m:sSubPr>
                                <m:ctrlPr>
                                  <a:rPr lang="el-GR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l-GR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l-G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36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360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l-GR" sz="3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l-GR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l-GR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l-GR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l-GR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l-GR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l-GR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l-G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l-GR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l-G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283142"/>
                <a:ext cx="4464044" cy="1279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75856" y="4972512"/>
                <a:ext cx="5400600" cy="1323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1+0,10</m:t>
                          </m:r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200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365</m:t>
                              </m:r>
                            </m:den>
                          </m:f>
                          <m:r>
                            <a:rPr lang="el-G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000 </m:t>
                          </m:r>
                        </m:num>
                        <m:den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1+0,10 </m:t>
                              </m:r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365</m:t>
                                  </m:r>
                                </m:den>
                              </m:f>
                              <m:r>
                                <a:rPr lang="el-G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den>
                      </m:f>
                      <m:r>
                        <a:rPr lang="el-GR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l-GR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026,67</m:t>
                      </m:r>
                    </m:oMath>
                  </m:oMathPara>
                </a14:m>
                <a:endParaRPr lang="el-G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972512"/>
                <a:ext cx="5400600" cy="1323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2591" y="3304422"/>
                <a:ext cx="6048672" cy="1674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1+0,10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200</m:t>
                                  </m:r>
                                </m:num>
                                <m:den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365</m:t>
                                  </m:r>
                                </m:den>
                              </m:f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den>
                      </m:f>
                      <m:r>
                        <a:rPr lang="el-GR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1000 </m:t>
                          </m:r>
                        </m:num>
                        <m:den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1+0,10 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365</m:t>
                                  </m:r>
                                </m:den>
                              </m:f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den>
                      </m:f>
                      <m:r>
                        <a:rPr lang="el-GR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</m:oMath>
                  </m:oMathPara>
                </a14:m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591" y="3304422"/>
                <a:ext cx="6048672" cy="1674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6256" y="3698775"/>
                <a:ext cx="18594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+mn-lt"/>
                  </a:rPr>
                  <a:t>= 1.000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6" y="3698775"/>
                <a:ext cx="1859441" cy="523220"/>
              </a:xfrm>
              <a:prstGeom prst="rect">
                <a:avLst/>
              </a:prstGeom>
              <a:blipFill>
                <a:blip r:embed="rId5"/>
                <a:stretch>
                  <a:fillRect t="-12791" r="-6557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7095" y="4877227"/>
                <a:ext cx="13618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l-GR" sz="2800" dirty="0">
                    <a:latin typeface="+mn-lt"/>
                  </a:rPr>
                  <a:t>= </a:t>
                </a:r>
                <a:r>
                  <a:rPr lang="en-US" sz="2800" dirty="0">
                    <a:latin typeface="+mn-lt"/>
                  </a:rPr>
                  <a:t>0,1</a:t>
                </a:r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5" y="4877227"/>
                <a:ext cx="1361886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9252" y="4265999"/>
                <a:ext cx="27394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+mn-lt"/>
                  </a:rPr>
                  <a:t>= </a:t>
                </a:r>
                <a:r>
                  <a:rPr lang="en-US" sz="2800" dirty="0">
                    <a:latin typeface="+mn-lt"/>
                  </a:rPr>
                  <a:t>100 </a:t>
                </a:r>
                <a:r>
                  <a:rPr lang="el-GR" sz="2800" dirty="0">
                    <a:latin typeface="+mn-lt"/>
                  </a:rPr>
                  <a:t>ημέρες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2" y="4265999"/>
                <a:ext cx="2739459" cy="523220"/>
              </a:xfrm>
              <a:prstGeom prst="rect">
                <a:avLst/>
              </a:prstGeom>
              <a:blipFill>
                <a:blip r:embed="rId7"/>
                <a:stretch>
                  <a:fillRect t="-13953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7504" y="2663115"/>
                <a:ext cx="24227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l-G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solidFill>
                      <a:srgbClr val="FF0000"/>
                    </a:solidFill>
                    <a:latin typeface="+mn-lt"/>
                  </a:rPr>
                  <a:t>= ??????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63115"/>
                <a:ext cx="2422739" cy="523220"/>
              </a:xfrm>
              <a:prstGeom prst="rect">
                <a:avLst/>
              </a:prstGeom>
              <a:blipFill>
                <a:blip r:embed="rId8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26256" y="3193106"/>
                <a:ext cx="22493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>
                    <a:latin typeface="+mn-lt"/>
                  </a:rPr>
                  <a:t>= 200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l-GR" sz="2400" dirty="0">
                    <a:latin typeface="+mn-lt"/>
                  </a:rPr>
                  <a:t>ημέρες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6" y="3193106"/>
                <a:ext cx="2249398" cy="461665"/>
              </a:xfrm>
              <a:prstGeom prst="rect">
                <a:avLst/>
              </a:prstGeom>
              <a:blipFill>
                <a:blip r:embed="rId9"/>
                <a:stretch>
                  <a:fillRect t="-11842" r="-1355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A930CF77-3099-4BE9-9234-E8B1DDF4066C}"/>
                  </a:ext>
                </a:extLst>
              </p:cNvPr>
              <p:cNvSpPr/>
              <p:nvPr/>
            </p:nvSpPr>
            <p:spPr>
              <a:xfrm>
                <a:off x="107504" y="76300"/>
                <a:ext cx="2664296" cy="593624"/>
              </a:xfrm>
              <a:prstGeom prst="rect">
                <a:avLst/>
              </a:prstGeom>
              <a:solidFill>
                <a:srgbClr val="FFCC6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l-GR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l-GR" sz="1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16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l-GR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l-GR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l-GR" sz="1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l-GR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el-GR" sz="16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A930CF77-3099-4BE9-9234-E8B1DDF40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300"/>
                <a:ext cx="2664296" cy="5936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10484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β) Εύρεση της ονομαστικής αξίας Κ</a:t>
            </a:r>
            <a:r>
              <a:rPr lang="en-US" sz="2400" baseline="-25000" dirty="0"/>
              <a:t>t</a:t>
            </a:r>
            <a:r>
              <a:rPr lang="el-GR" sz="2400" baseline="-25000" dirty="0"/>
              <a:t>1</a:t>
            </a:r>
            <a:r>
              <a:rPr lang="el-GR" sz="2400" dirty="0"/>
              <a:t> με εφαρμογή της </a:t>
            </a:r>
            <a:r>
              <a:rPr lang="el-GR" sz="2400" b="1" dirty="0">
                <a:solidFill>
                  <a:srgbClr val="FF0000"/>
                </a:solidFill>
              </a:rPr>
              <a:t>εξωτερικής</a:t>
            </a:r>
            <a:r>
              <a:rPr lang="el-GR" sz="2400" dirty="0"/>
              <a:t> προεξόφλησης: </a:t>
            </a:r>
          </a:p>
          <a:p>
            <a:pPr marL="0" indent="0" algn="just"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00991" y="2708920"/>
                <a:ext cx="596003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800" dirty="0" smtClean="0">
                          <a:solidFill>
                            <a:srgbClr val="FF0000"/>
                          </a:solidFill>
                          <a:latin typeface="+mn-lt"/>
                        </a:rPr>
                        <m:t>Κ</m:t>
                      </m:r>
                      <m:r>
                        <m:rPr>
                          <m:nor/>
                        </m:rPr>
                        <a:rPr lang="en-US" sz="2800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m:t>t</m:t>
                      </m:r>
                      <m:r>
                        <m:rPr>
                          <m:nor/>
                        </m:rPr>
                        <a:rPr lang="el-GR" sz="2800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+mn-lt"/>
                        </a:rPr>
                        <m:t>∗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8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l-GR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dirty="0">
                              <a:latin typeface="+mn-lt"/>
                            </a:rPr>
                            <m:t>Κ</m:t>
                          </m:r>
                          <m:r>
                            <m:rPr>
                              <m:nor/>
                            </m:rPr>
                            <a:rPr lang="en-US" sz="2800" baseline="-25000" dirty="0">
                              <a:latin typeface="+mn-lt"/>
                            </a:rPr>
                            <m:t>t</m:t>
                          </m:r>
                        </m:e>
                        <m:sub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dirty="0"/>
                        <m:t>∗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8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l-GR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800" i="0"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91" y="2708920"/>
                <a:ext cx="596003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2953" y="3619696"/>
                <a:ext cx="748903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m:t>Κ</m:t>
                      </m:r>
                      <m:r>
                        <m:rPr>
                          <m:nor/>
                        </m:rPr>
                        <a:rPr lang="en-US" sz="2400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m:t>t</m:t>
                      </m:r>
                      <m:r>
                        <m:rPr>
                          <m:nor/>
                        </m:rPr>
                        <a:rPr lang="el-GR" sz="2400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400" dirty="0">
                          <a:latin typeface="+mn-lt"/>
                        </a:rPr>
                        <m:t>∗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1−0,10</m:t>
                          </m:r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num>
                            <m:den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den>
                          </m:f>
                        </m:e>
                      </m:d>
                      <m:r>
                        <a:rPr lang="el-GR" sz="2400" i="0">
                          <a:latin typeface="Cambria Math" panose="02040503050406030204" pitchFamily="18" charset="0"/>
                        </a:rPr>
                        <m:t>=1000</m:t>
                      </m:r>
                      <m:r>
                        <m:rPr>
                          <m:nor/>
                        </m:rPr>
                        <a:rPr lang="en-US" sz="2400" dirty="0">
                          <a:latin typeface="+mn-lt"/>
                        </a:rPr>
                        <m:t>∗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1−0,10</m:t>
                          </m:r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den>
                          </m:f>
                        </m:e>
                      </m:d>
                      <m:r>
                        <a:rPr lang="el-GR" sz="2400" i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53" y="3619696"/>
                <a:ext cx="7489037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94928" y="4782910"/>
                <a:ext cx="5689506" cy="14516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m:t>Κ</m:t>
                      </m:r>
                      <m:r>
                        <m:rPr>
                          <m:nor/>
                        </m:rPr>
                        <a:rPr lang="en-US" sz="2400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m:t>t</m:t>
                      </m:r>
                      <m:r>
                        <m:rPr>
                          <m:nor/>
                        </m:rPr>
                        <a:rPr lang="el-GR" sz="2400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m:t>1</m:t>
                      </m:r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∗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1−0,10</m:t>
                              </m:r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i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l-GR" sz="2400" i="0">
                                      <a:latin typeface="Cambria Math" panose="02040503050406030204" pitchFamily="18" charset="0"/>
                                    </a:rPr>
                                    <m:t>365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1−0,10</m:t>
                              </m:r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i="0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num>
                                <m:den>
                                  <m:r>
                                    <a:rPr lang="el-GR" sz="2400" i="0">
                                      <a:latin typeface="Cambria Math" panose="02040503050406030204" pitchFamily="18" charset="0"/>
                                    </a:rPr>
                                    <m:t>365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2400" i="0">
                          <a:latin typeface="Cambria Math" panose="02040503050406030204" pitchFamily="18" charset="0"/>
                        </a:rPr>
                        <m:t>028,98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28" y="4782910"/>
                <a:ext cx="5689506" cy="1451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B159A6AA-B61D-4C3A-A6B6-89DC992C690B}"/>
                  </a:ext>
                </a:extLst>
              </p:cNvPr>
              <p:cNvSpPr/>
              <p:nvPr/>
            </p:nvSpPr>
            <p:spPr>
              <a:xfrm>
                <a:off x="35496" y="51961"/>
                <a:ext cx="4079065" cy="369332"/>
              </a:xfrm>
              <a:prstGeom prst="rect">
                <a:avLst/>
              </a:prstGeom>
              <a:solidFill>
                <a:srgbClr val="FFCC66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l-GR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l-GR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l-GR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B159A6AA-B61D-4C3A-A6B6-89DC992C6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1961"/>
                <a:ext cx="407906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5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a typeface="Calibri" pitchFamily="34" charset="0"/>
                <a:cs typeface="Times New Roman" pitchFamily="18" charset="0"/>
              </a:rPr>
              <a:t>Ισοδυναμία πιστωτικών τίτλων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el-GR" sz="2400" dirty="0">
                <a:ea typeface="Calibri" pitchFamily="34" charset="0"/>
                <a:cs typeface="Times New Roman" pitchFamily="18" charset="0"/>
              </a:rPr>
              <a:t>Όταν ένας πιστωτικός τίτλος ονομαστικής αξίας </a:t>
            </a:r>
            <a:r>
              <a:rPr lang="el-GR" sz="24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Κ</a:t>
            </a:r>
            <a:r>
              <a:rPr lang="en-US" sz="2400" baseline="-25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l-GR" sz="2400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el-GR" sz="2400" baseline="-300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dirty="0">
                <a:ea typeface="Calibri" pitchFamily="34" charset="0"/>
                <a:cs typeface="Times New Roman" pitchFamily="18" charset="0"/>
              </a:rPr>
              <a:t>έχει πραγματική αξία </a:t>
            </a:r>
            <a:r>
              <a:rPr lang="el-G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ίση με το άθροισμα των πραγματικών αξιών</a:t>
            </a:r>
            <a:r>
              <a:rPr lang="el-GR" sz="24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dirty="0">
                <a:ea typeface="Calibri" pitchFamily="34" charset="0"/>
                <a:cs typeface="Times New Roman" pitchFamily="18" charset="0"/>
              </a:rPr>
              <a:t>πιστωτικών τίτλων ονομαστικής αξίας </a:t>
            </a:r>
            <a:r>
              <a:rPr lang="el-G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Κ</a:t>
            </a:r>
            <a:r>
              <a:rPr lang="en-US" sz="2400" b="1" baseline="-25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l-GR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l-G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,  Κ</a:t>
            </a:r>
            <a:r>
              <a:rPr lang="en-US" sz="2400" b="1" baseline="-25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l-GR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el-G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, Κ</a:t>
            </a:r>
            <a:r>
              <a:rPr lang="en-US" sz="2400" b="1" baseline="-25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l-GR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4</a:t>
            </a:r>
            <a:r>
              <a:rPr lang="el-G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lang="en-US" sz="24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dirty="0">
                <a:ea typeface="Calibri" pitchFamily="34" charset="0"/>
                <a:cs typeface="Times New Roman" pitchFamily="18" charset="0"/>
              </a:rPr>
              <a:t>τότε αυτοί θα ονομάζονται </a:t>
            </a:r>
            <a:r>
              <a:rPr lang="el-G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ισοδύναμοι</a:t>
            </a:r>
            <a:r>
              <a:rPr lang="el-GR" sz="2400" b="1" dirty="0">
                <a:ea typeface="Calibri" pitchFamily="34" charset="0"/>
                <a:cs typeface="Times New Roman" pitchFamily="18" charset="0"/>
              </a:rPr>
              <a:t>. </a:t>
            </a:r>
            <a:endParaRPr lang="en-US" sz="2400" b="1" dirty="0">
              <a:ea typeface="Calibri" pitchFamily="34" charset="0"/>
              <a:cs typeface="Times New Roman" pitchFamily="18" charset="0"/>
            </a:endParaRPr>
          </a:p>
          <a:p>
            <a:pPr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Η </a:t>
            </a:r>
            <a:r>
              <a:rPr lang="el-GR" sz="2400" b="1" u="sng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χρονική στιγμή</a:t>
            </a:r>
            <a:r>
              <a:rPr lang="el-GR" sz="2400" b="1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της εξίσωσης των πραγματικών αξιών ονομάζεται </a:t>
            </a:r>
            <a:r>
              <a:rPr lang="el-GR" sz="2400" b="1" u="sng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εποχή ισοδυναμίας</a:t>
            </a:r>
            <a:r>
              <a:rPr lang="el-GR" sz="2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.  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endParaRPr lang="el-GR" sz="2200" dirty="0"/>
          </a:p>
          <a:p>
            <a:pPr marL="0" indent="0">
              <a:buFont typeface="Arial" pitchFamily="34" charset="0"/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CA3A4-7E6A-4904-8397-FA39ABF2A5B6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517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Οικονομικά Μαθηματικά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Άδειες Χρήσης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Χρηματοδότηση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Σκοποί  ενότητας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Περιεχόμενα ενότητας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Ανατοκισμός ή Σύνθετος τόκος&amp;quot;&quot;/&gt;&lt;property id=&quot;20307&quot; value=&quot;263&quot;/&gt;&lt;/object&gt;&lt;object type=&quot;3&quot; unique_id=&quot;10009&quot;&gt;&lt;property id=&quot;20148&quot; value=&quot;5&quot;/&gt;&lt;property id=&quot;20300&quot; value=&quot;Slide 7 - &amp;quot;Ανατοκισμός ή Σύνθετος τόκος: Απόδειξη&amp;quot;&quot;/&gt;&lt;property id=&quot;20307&quot; value=&quot;264&quot;/&gt;&lt;/object&gt;&lt;object type=&quot;3&quot; unique_id=&quot;10010&quot;&gt;&lt;property id=&quot;20148&quot; value=&quot;5&quot;/&gt;&lt;property id=&quot;20300&quot; value=&quot;Slide 8 - &amp;quot;Ιδιότητες Δυνάμεων&amp;quot;&quot;/&gt;&lt;property id=&quot;20307&quot; value=&quot;265&quot;/&gt;&lt;/object&gt;&lt;object type=&quot;3&quot; unique_id=&quot;10011&quot;&gt;&lt;property id=&quot;20148&quot; value=&quot;5&quot;/&gt;&lt;property id=&quot;20300&quot; value=&quot;Slide 9 - &amp;quot;Ορισμός λογαρίθμου&amp;quot;&quot;/&gt;&lt;property id=&quot;20307&quot; value=&quot;266&quot;/&gt;&lt;/object&gt;&lt;object type=&quot;3&quot; unique_id=&quot;10012&quot;&gt;&lt;property id=&quot;20148&quot; value=&quot;5&quot;/&gt;&lt;property id=&quot;20300&quot; value=&quot;Slide 10 - &amp;quot;Ιδιότητες λογαρίθμων (1)&amp;quot;&quot;/&gt;&lt;property id=&quot;20307&quot; value=&quot;267&quot;/&gt;&lt;/object&gt;&lt;object type=&quot;3&quot; unique_id=&quot;10013&quot;&gt;&lt;property id=&quot;20148&quot; value=&quot;5&quot;/&gt;&lt;property id=&quot;20300&quot; value=&quot;Slide 11 - &amp;quot;Ιδιότητες λογαρίθμων (2)&amp;quot;&quot;/&gt;&lt;property id=&quot;20307&quot; value=&quot;268&quot;/&gt;&lt;/object&gt;&lt;object type=&quot;3&quot; unique_id=&quot;10014&quot;&gt;&lt;property id=&quot;20148&quot; value=&quot;5&quot;/&gt;&lt;property id=&quot;20300&quot; value=&quot;Slide 12 - &amp;quot;Παράδειγμα 1&amp;quot;&quot;/&gt;&lt;property id=&quot;20307&quot; value=&quot;269&quot;/&gt;&lt;/object&gt;&lt;object type=&quot;3&quot; unique_id=&quot;10015&quot;&gt;&lt;property id=&quot;20148&quot; value=&quot;5&quot;/&gt;&lt;property id=&quot;20300&quot; value=&quot;Slide 13 - &amp;quot;Παράδειγμα 2&amp;quot;&quot;/&gt;&lt;property id=&quot;20307&quot; value=&quot;270&quot;/&gt;&lt;/object&gt;&lt;object type=&quot;3&quot; unique_id=&quot;10016&quot;&gt;&lt;property id=&quot;20148&quot; value=&quot;5&quot;/&gt;&lt;property id=&quot;20300&quot; value=&quot;Slide 14 - &amp;quot;Παράδειγμα 3&amp;quot;&quot;/&gt;&lt;property id=&quot;20307&quot; value=&quot;271&quot;/&gt;&lt;/object&gt;&lt;object type=&quot;3&quot; unique_id=&quot;10017&quot;&gt;&lt;property id=&quot;20148&quot; value=&quot;5&quot;/&gt;&lt;property id=&quot;20300&quot; value=&quot;Slide 15 - &amp;quot;Παράδειγμα 4 (1)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Παράδειγμα 4 (2)&amp;quot;&quot;/&gt;&lt;property id=&quot;20307&quot; value=&quot;273&quot;/&gt;&lt;/object&gt;&lt;object type=&quot;3&quot; unique_id=&quot;10019&quot;&gt;&lt;property id=&quot;20148&quot; value=&quot;5&quot;/&gt;&lt;property id=&quot;20300&quot; value=&quot;Slide 17 - &amp;quot;Παράδειγμα 5 (1)&amp;quot;&quot;/&gt;&lt;property id=&quot;20307&quot; value=&quot;274&quot;/&gt;&lt;/object&gt;&lt;object type=&quot;3&quot; unique_id=&quot;10020&quot;&gt;&lt;property id=&quot;20148&quot; value=&quot;5&quot;/&gt;&lt;property id=&quot;20300&quot; value=&quot;Slide 18 - &amp;quot;Παράδειγμα 5 (2)&amp;quot;&quot;/&gt;&lt;property id=&quot;20307&quot; value=&quot;275&quot;/&gt;&lt;/object&gt;&lt;object type=&quot;3&quot; unique_id=&quot;10021&quot;&gt;&lt;property id=&quot;20148&quot; value=&quot;5&quot;/&gt;&lt;property id=&quot;20300&quot; value=&quot;Slide 19 - &amp;quot;Παράδειγμα 5 (3)&amp;quot;&quot;/&gt;&lt;property id=&quot;20307&quot; value=&quot;276&quot;/&gt;&lt;/object&gt;&lt;object type=&quot;3&quot; unique_id=&quot;10022&quot;&gt;&lt;property id=&quot;20148&quot; value=&quot;5&quot;/&gt;&lt;property id=&quot;20300&quot; value=&quot;Slide 20 - &amp;quot;Παράδειγμα 5 (4)&amp;quot;&quot;/&gt;&lt;property id=&quot;20307&quot; value=&quot;277&quot;/&gt;&lt;/object&gt;&lt;object type=&quot;3&quot; unique_id=&quot;10023&quot;&gt;&lt;property id=&quot;20148&quot; value=&quot;5&quot;/&gt;&lt;property id=&quot;20300&quot; value=&quot;Slide 21 - &amp;quot;Παράδειγμα 6 (1)&amp;quot;&quot;/&gt;&lt;property id=&quot;20307&quot; value=&quot;278&quot;/&gt;&lt;/object&gt;&lt;object type=&quot;3&quot; unique_id=&quot;10024&quot;&gt;&lt;property id=&quot;20148&quot; value=&quot;5&quot;/&gt;&lt;property id=&quot;20300&quot; value=&quot;Slide 22 - &amp;quot;Παράδειγμα 6 (2)&amp;quot;&quot;/&gt;&lt;property id=&quot;20307&quot; value=&quot;279&quot;/&gt;&lt;/object&gt;&lt;object type=&quot;3&quot; unique_id=&quot;10025&quot;&gt;&lt;property id=&quot;20148&quot; value=&quot;5&quot;/&gt;&lt;property id=&quot;20300&quot; value=&quot;Slide 23 - &amp;quot;Παράδειγμα 6 (3)&amp;quot;&quot;/&gt;&lt;property id=&quot;20307&quot; value=&quot;280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Σχιστόλιθος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Σχιστόλιθος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κούρο γυαλί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1406</Words>
  <Application>Microsoft Office PowerPoint</Application>
  <PresentationFormat>Προβολή στην οθόνη (4:3)</PresentationFormat>
  <Paragraphs>244</Paragraphs>
  <Slides>24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Calisto MT</vt:lpstr>
      <vt:lpstr>Cambria Math</vt:lpstr>
      <vt:lpstr>Wingdings</vt:lpstr>
      <vt:lpstr>Wingdings 2</vt:lpstr>
      <vt:lpstr>Σχιστόλιθος</vt:lpstr>
      <vt:lpstr>Εισαγωγή στα Χρηματοοικονομικά Μαθηματικά</vt:lpstr>
      <vt:lpstr>Περιεχόμενα ενότητας</vt:lpstr>
      <vt:lpstr>Ισοδυναμία πιστωτικών τίτλων</vt:lpstr>
      <vt:lpstr>Η ισοδυναμία δύο πιστωτικών τίτλων  στην εσωτερική προεξόφληση υπολογίζεται ως εξής:</vt:lpstr>
      <vt:lpstr>Στην εξωτερική προεξόφληση, η ισοδυναμία δύο πιστωτικών τίτλων υπολογίζεται ως εξής:  </vt:lpstr>
      <vt:lpstr>Άσκηση 1</vt:lpstr>
      <vt:lpstr>Άσκηση 1</vt:lpstr>
      <vt:lpstr>Άσκηση 1</vt:lpstr>
      <vt:lpstr>Ισοδυναμία πιστωτικών τίτλων</vt:lpstr>
      <vt:lpstr>Στη εσωτερική προεξόφληση, το ενιαίο κεφάλαιο Κ υπολογίζεται ως εξής: </vt:lpstr>
      <vt:lpstr>Στην εξωτερική προεξόφληση, το ενιαίο κεφάλαιο Κ υπολογίζεται ως εξής: </vt:lpstr>
      <vt:lpstr>Άσκηση 2</vt:lpstr>
      <vt:lpstr>Άσκηση 2</vt:lpstr>
      <vt:lpstr>Άσκηση 2</vt:lpstr>
      <vt:lpstr>Άσκηση 2</vt:lpstr>
      <vt:lpstr>Άσκηση 3</vt:lpstr>
      <vt:lpstr>Άσκηση 3</vt:lpstr>
      <vt:lpstr>Άσκηση 3</vt:lpstr>
      <vt:lpstr>Άσκηση 3</vt:lpstr>
      <vt:lpstr>Συμπέρασμα</vt:lpstr>
      <vt:lpstr>Άσκηση 4</vt:lpstr>
      <vt:lpstr>Άσκηση 4</vt:lpstr>
      <vt:lpstr>Παράδειγμα 1</vt:lpstr>
      <vt:lpstr>Παράδειγμα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Οικονομικά Μαθηματικά</dc:title>
  <dc:creator/>
  <cp:keywords>οικονομικά μαθηματικά, ισοτιμία πιστωτικών τίτλων</cp:keywords>
  <cp:lastModifiedBy>Windows User</cp:lastModifiedBy>
  <cp:revision>270</cp:revision>
  <dcterms:created xsi:type="dcterms:W3CDTF">2012-09-06T09:03:05Z</dcterms:created>
  <dcterms:modified xsi:type="dcterms:W3CDTF">2021-03-31T08:21:37Z</dcterms:modified>
</cp:coreProperties>
</file>