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25"/>
  </p:notesMasterIdLst>
  <p:sldIdLst>
    <p:sldId id="279" r:id="rId2"/>
    <p:sldId id="257" r:id="rId3"/>
    <p:sldId id="258" r:id="rId4"/>
    <p:sldId id="260" r:id="rId5"/>
    <p:sldId id="261" r:id="rId6"/>
    <p:sldId id="259" r:id="rId7"/>
    <p:sldId id="262" r:id="rId8"/>
    <p:sldId id="263" r:id="rId9"/>
    <p:sldId id="264" r:id="rId10"/>
    <p:sldId id="265" r:id="rId11"/>
    <p:sldId id="273" r:id="rId12"/>
    <p:sldId id="274" r:id="rId13"/>
    <p:sldId id="267" r:id="rId14"/>
    <p:sldId id="272" r:id="rId15"/>
    <p:sldId id="268" r:id="rId16"/>
    <p:sldId id="269" r:id="rId17"/>
    <p:sldId id="270" r:id="rId18"/>
    <p:sldId id="275" r:id="rId19"/>
    <p:sldId id="271" r:id="rId20"/>
    <p:sldId id="280" r:id="rId21"/>
    <p:sldId id="277" r:id="rId22"/>
    <p:sldId id="281" r:id="rId23"/>
    <p:sldId id="282" r:id="rId24"/>
  </p:sldIdLst>
  <p:sldSz cx="9144000" cy="6858000" type="screen4x3"/>
  <p:notesSz cx="6858000" cy="9144000"/>
  <p:custDataLst>
    <p:tags r:id="rId26"/>
  </p:custDataLst>
  <p:defaultTextStyle>
    <a:defPPr>
      <a:defRPr lang="el-G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Προεπιλεγμένη ενότητα" id="{01B6BD8C-9CE2-464A-B154-61509D5D7331}">
          <p14:sldIdLst>
            <p14:sldId id="279"/>
            <p14:sldId id="257"/>
            <p14:sldId id="258"/>
          </p14:sldIdLst>
        </p14:section>
        <p14:section name="Έννοιες" id="{7D27E9D2-5CA2-4FFA-AB5E-2DD8117D3AA2}">
          <p14:sldIdLst>
            <p14:sldId id="260"/>
            <p14:sldId id="261"/>
            <p14:sldId id="259"/>
          </p14:sldIdLst>
        </p14:section>
        <p14:section name="Εσωτερική Προεξόφληση" id="{CA636579-5781-47F9-932F-466FFBE49D43}">
          <p14:sldIdLst>
            <p14:sldId id="262"/>
            <p14:sldId id="263"/>
            <p14:sldId id="264"/>
            <p14:sldId id="265"/>
            <p14:sldId id="273"/>
            <p14:sldId id="274"/>
          </p14:sldIdLst>
        </p14:section>
        <p14:section name="Εξωτερική Προεξόφληση" id="{19BED046-D34B-4B1A-98AF-62AE1F6ACF26}">
          <p14:sldIdLst>
            <p14:sldId id="267"/>
            <p14:sldId id="272"/>
            <p14:sldId id="268"/>
            <p14:sldId id="269"/>
            <p14:sldId id="270"/>
            <p14:sldId id="275"/>
            <p14:sldId id="271"/>
            <p14:sldId id="280"/>
            <p14:sldId id="277"/>
            <p14:sldId id="281"/>
            <p14:sldId id="2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47" autoAdjust="0"/>
    <p:restoredTop sz="96449" autoAdjust="0"/>
  </p:normalViewPr>
  <p:slideViewPr>
    <p:cSldViewPr>
      <p:cViewPr varScale="1">
        <p:scale>
          <a:sx n="86" d="100"/>
          <a:sy n="86" d="100"/>
        </p:scale>
        <p:origin x="1347"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3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94C0077-7984-4D98-9CFA-6E3A5AF00BB4}" type="datetimeFigureOut">
              <a:rPr lang="el-GR"/>
              <a:pPr>
                <a:defRPr/>
              </a:pPr>
              <a:t>28/10/2024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a:t>Στυλ υποδείγματος κειμένου</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61DF78B-6DB9-43FC-89B9-A789E8335A91}" type="slidenum">
              <a:rPr lang="el-GR"/>
              <a:pPr>
                <a:defRPr/>
              </a:pPr>
              <a:t>‹#›</a:t>
            </a:fld>
            <a:endParaRPr lang="el-GR"/>
          </a:p>
        </p:txBody>
      </p:sp>
    </p:spTree>
    <p:extLst>
      <p:ext uri="{BB962C8B-B14F-4D97-AF65-F5344CB8AC3E}">
        <p14:creationId xmlns:p14="http://schemas.microsoft.com/office/powerpoint/2010/main" val="741194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l-GR">
              <a:solidFill>
                <a:srgbClr val="FF0000"/>
              </a:solidFill>
            </a:endParaRPr>
          </a:p>
        </p:txBody>
      </p:sp>
      <p:sp>
        <p:nvSpPr>
          <p:cNvPr id="3072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D0B910-3DC2-4AB0-9712-E839751B21BD}"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917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a:t>
            </a:r>
          </a:p>
        </p:txBody>
      </p:sp>
      <p:sp>
        <p:nvSpPr>
          <p:cNvPr id="4" name="Θέση αριθμού διαφάνειας 3"/>
          <p:cNvSpPr>
            <a:spLocks noGrp="1"/>
          </p:cNvSpPr>
          <p:nvPr>
            <p:ph type="sldNum" sz="quarter" idx="5"/>
          </p:nvPr>
        </p:nvSpPr>
        <p:spPr/>
        <p:txBody>
          <a:bodyPr/>
          <a:lstStyle/>
          <a:p>
            <a:pPr>
              <a:defRPr/>
            </a:pPr>
            <a:fld id="{061DF78B-6DB9-43FC-89B9-A789E8335A91}" type="slidenum">
              <a:rPr lang="el-GR" smtClean="0"/>
              <a:pPr>
                <a:defRPr/>
              </a:pPr>
              <a:t>23</a:t>
            </a:fld>
            <a:endParaRPr lang="el-GR"/>
          </a:p>
        </p:txBody>
      </p:sp>
    </p:spTree>
    <p:extLst>
      <p:ext uri="{BB962C8B-B14F-4D97-AF65-F5344CB8AC3E}">
        <p14:creationId xmlns:p14="http://schemas.microsoft.com/office/powerpoint/2010/main" val="114016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pic>
        <p:nvPicPr>
          <p:cNvPr id="10" name="Picture 4" descr="Site Logo">
            <a:extLst>
              <a:ext uri="{FF2B5EF4-FFF2-40B4-BE49-F238E27FC236}">
                <a16:creationId xmlns:a16="http://schemas.microsoft.com/office/drawing/2014/main" id="{742D54A3-F726-4565-9538-F11BDD7083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43473" y="74334"/>
            <a:ext cx="4286250" cy="74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049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E36636D-D922-432D-A958-524484B5923D}" type="datetimeFigureOut">
              <a:rPr lang="en-US" smtClean="0"/>
              <a:pPr/>
              <a:t>10/28/2024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BDCB94C-B5E6-4293-A41E-9D2D60527EE3}" type="slidenum">
              <a:rPr lang="el-GR" smtClean="0"/>
              <a:pPr>
                <a:defRPr/>
              </a:pPr>
              <a:t>‹#›</a:t>
            </a:fld>
            <a:endParaRPr lang="el-GR" dirty="0"/>
          </a:p>
        </p:txBody>
      </p:sp>
    </p:spTree>
    <p:extLst>
      <p:ext uri="{BB962C8B-B14F-4D97-AF65-F5344CB8AC3E}">
        <p14:creationId xmlns:p14="http://schemas.microsoft.com/office/powerpoint/2010/main" val="135798720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E36636D-D922-432D-A958-524484B5923D}" type="datetimeFigureOut">
              <a:rPr lang="en-US" smtClean="0"/>
              <a:pPr/>
              <a:t>10/28/2024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BDCB94C-B5E6-4293-A41E-9D2D60527EE3}" type="slidenum">
              <a:rPr lang="el-GR" smtClean="0"/>
              <a:pPr>
                <a:defRPr/>
              </a:pPr>
              <a:t>‹#›</a:t>
            </a:fld>
            <a:endParaRPr lang="el-GR" dirty="0"/>
          </a:p>
        </p:txBody>
      </p:sp>
    </p:spTree>
    <p:extLst>
      <p:ext uri="{BB962C8B-B14F-4D97-AF65-F5344CB8AC3E}">
        <p14:creationId xmlns:p14="http://schemas.microsoft.com/office/powerpoint/2010/main" val="238477654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E36636D-D922-432D-A958-524484B5923D}" type="datetimeFigureOut">
              <a:rPr lang="en-US" smtClean="0"/>
              <a:pPr/>
              <a:t>10/28/2024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BDCB94C-B5E6-4293-A41E-9D2D60527EE3}" type="slidenum">
              <a:rPr lang="el-GR" smtClean="0"/>
              <a:pPr>
                <a:defRPr/>
              </a:pPr>
              <a:t>‹#›</a:t>
            </a:fld>
            <a:endParaRPr lang="el-GR"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7015843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E36636D-D922-432D-A958-524484B5923D}" type="datetimeFigureOut">
              <a:rPr lang="en-US" smtClean="0"/>
              <a:pPr/>
              <a:t>10/28/2024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BDCB94C-B5E6-4293-A41E-9D2D60527EE3}" type="slidenum">
              <a:rPr lang="el-GR" smtClean="0"/>
              <a:pPr>
                <a:defRPr/>
              </a:pPr>
              <a:t>‹#›</a:t>
            </a:fld>
            <a:endParaRPr lang="el-GR" dirty="0"/>
          </a:p>
        </p:txBody>
      </p:sp>
    </p:spTree>
    <p:extLst>
      <p:ext uri="{BB962C8B-B14F-4D97-AF65-F5344CB8AC3E}">
        <p14:creationId xmlns:p14="http://schemas.microsoft.com/office/powerpoint/2010/main" val="202088335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8E36636D-D922-432D-A958-524484B5923D}" type="datetimeFigureOut">
              <a:rPr lang="en-US" smtClean="0"/>
              <a:pPr/>
              <a:t>10/28/2024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ABDCB94C-B5E6-4293-A41E-9D2D60527EE3}" type="slidenum">
              <a:rPr lang="el-GR" smtClean="0"/>
              <a:pPr>
                <a:defRPr/>
              </a:pPr>
              <a:t>‹#›</a:t>
            </a:fld>
            <a:endParaRPr lang="el-GR" dirty="0"/>
          </a:p>
        </p:txBody>
      </p:sp>
    </p:spTree>
    <p:extLst>
      <p:ext uri="{BB962C8B-B14F-4D97-AF65-F5344CB8AC3E}">
        <p14:creationId xmlns:p14="http://schemas.microsoft.com/office/powerpoint/2010/main" val="40072674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8E36636D-D922-432D-A958-524484B5923D}" type="datetimeFigureOut">
              <a:rPr lang="en-US" smtClean="0"/>
              <a:pPr/>
              <a:t>10/28/2024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ABDCB94C-B5E6-4293-A41E-9D2D60527EE3}" type="slidenum">
              <a:rPr lang="el-GR" smtClean="0"/>
              <a:pPr>
                <a:defRPr/>
              </a:pPr>
              <a:t>‹#›</a:t>
            </a:fld>
            <a:endParaRPr lang="el-GR" dirty="0"/>
          </a:p>
        </p:txBody>
      </p:sp>
    </p:spTree>
    <p:extLst>
      <p:ext uri="{BB962C8B-B14F-4D97-AF65-F5344CB8AC3E}">
        <p14:creationId xmlns:p14="http://schemas.microsoft.com/office/powerpoint/2010/main" val="107883749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909E3703-3E20-4E03-B9B8-711618B72F5D}" type="slidenum">
              <a:rPr lang="el-GR" smtClean="0"/>
              <a:pPr>
                <a:defRPr/>
              </a:pPr>
              <a:t>‹#›</a:t>
            </a:fld>
            <a:endParaRPr lang="el-GR" dirty="0"/>
          </a:p>
        </p:txBody>
      </p:sp>
    </p:spTree>
    <p:extLst>
      <p:ext uri="{BB962C8B-B14F-4D97-AF65-F5344CB8AC3E}">
        <p14:creationId xmlns:p14="http://schemas.microsoft.com/office/powerpoint/2010/main" val="1173135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18CC66C8-0FEF-42DE-945C-1DC759972499}" type="slidenum">
              <a:rPr lang="el-GR" smtClean="0"/>
              <a:pPr>
                <a:defRPr/>
              </a:pPr>
              <a:t>‹#›</a:t>
            </a:fld>
            <a:endParaRPr lang="el-GR" dirty="0"/>
          </a:p>
        </p:txBody>
      </p:sp>
    </p:spTree>
    <p:extLst>
      <p:ext uri="{BB962C8B-B14F-4D97-AF65-F5344CB8AC3E}">
        <p14:creationId xmlns:p14="http://schemas.microsoft.com/office/powerpoint/2010/main" val="2963967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a:t>Στυλ κύριου τίτλου</a:t>
            </a:r>
          </a:p>
        </p:txBody>
      </p:sp>
      <p:sp>
        <p:nvSpPr>
          <p:cNvPr id="5" name="Θέση αριθμού διαφάνειας 5"/>
          <p:cNvSpPr>
            <a:spLocks noGrp="1"/>
          </p:cNvSpPr>
          <p:nvPr>
            <p:ph type="sldNum" sz="quarter" idx="10"/>
          </p:nvPr>
        </p:nvSpPr>
        <p:spPr/>
        <p:txBody>
          <a:bodyPr/>
          <a:lstStyle>
            <a:lvl1pPr>
              <a:defRPr/>
            </a:lvl1pPr>
          </a:lstStyle>
          <a:p>
            <a:pPr>
              <a:defRPr/>
            </a:pPr>
            <a:fld id="{1AB9F72A-B914-4589-B09C-3AB7934D2553}" type="slidenum">
              <a:rPr lang="el-GR"/>
              <a:pPr>
                <a:defRPr/>
              </a:pPr>
              <a:t>‹#›</a:t>
            </a:fld>
            <a:endParaRPr lang="el-GR" dirty="0"/>
          </a:p>
        </p:txBody>
      </p:sp>
    </p:spTree>
    <p:extLst>
      <p:ext uri="{BB962C8B-B14F-4D97-AF65-F5344CB8AC3E}">
        <p14:creationId xmlns:p14="http://schemas.microsoft.com/office/powerpoint/2010/main" val="3745122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a:t>Στυλ κύριου τίτλου</a:t>
            </a:r>
          </a:p>
        </p:txBody>
      </p:sp>
      <p:sp>
        <p:nvSpPr>
          <p:cNvPr id="5" name="Θέση αριθμού διαφάνειας 5"/>
          <p:cNvSpPr>
            <a:spLocks noGrp="1"/>
          </p:cNvSpPr>
          <p:nvPr>
            <p:ph type="sldNum" sz="quarter" idx="10"/>
          </p:nvPr>
        </p:nvSpPr>
        <p:spPr/>
        <p:txBody>
          <a:bodyPr/>
          <a:lstStyle>
            <a:lvl1pPr>
              <a:defRPr/>
            </a:lvl1pPr>
          </a:lstStyle>
          <a:p>
            <a:pPr>
              <a:defRPr/>
            </a:pPr>
            <a:fld id="{5E5A41C5-894F-43A5-A560-1ABEB5F1195F}" type="slidenum">
              <a:rPr lang="el-GR"/>
              <a:pPr>
                <a:defRPr/>
              </a:pPr>
              <a:t>‹#›</a:t>
            </a:fld>
            <a:endParaRPr lang="el-GR" dirty="0"/>
          </a:p>
        </p:txBody>
      </p:sp>
    </p:spTree>
    <p:extLst>
      <p:ext uri="{BB962C8B-B14F-4D97-AF65-F5344CB8AC3E}">
        <p14:creationId xmlns:p14="http://schemas.microsoft.com/office/powerpoint/2010/main" val="388337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lvl1pPr marL="342900" indent="-306000">
              <a:buClr>
                <a:srgbClr val="FF9900"/>
              </a:buClr>
              <a:buFont typeface="Wingdings" panose="05000000000000000000" pitchFamily="2" charset="2"/>
              <a:buChar char="m"/>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61991" y="6468663"/>
            <a:ext cx="565159" cy="365125"/>
          </a:xfrm>
        </p:spPr>
        <p:txBody>
          <a:bodyPr/>
          <a:lstStyle/>
          <a:p>
            <a:pPr>
              <a:defRPr/>
            </a:pPr>
            <a:fld id="{ABDCB94C-B5E6-4293-A41E-9D2D60527EE3}" type="slidenum">
              <a:rPr lang="el-GR" smtClean="0"/>
              <a:pPr>
                <a:defRPr/>
              </a:pPr>
              <a:t>‹#›</a:t>
            </a:fld>
            <a:endParaRPr lang="el-GR" dirty="0"/>
          </a:p>
        </p:txBody>
      </p:sp>
    </p:spTree>
    <p:extLst>
      <p:ext uri="{BB962C8B-B14F-4D97-AF65-F5344CB8AC3E}">
        <p14:creationId xmlns:p14="http://schemas.microsoft.com/office/powerpoint/2010/main" val="237118456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E36636D-D922-432D-A958-524484B5923D}" type="datetimeFigureOut">
              <a:rPr lang="en-US" smtClean="0"/>
              <a:pPr/>
              <a:t>10/28/2024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410517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10/28/2024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BDCB94C-B5E6-4293-A41E-9D2D60527EE3}" type="slidenum">
              <a:rPr lang="el-GR" smtClean="0"/>
              <a:pPr>
                <a:defRPr/>
              </a:pPr>
              <a:t>‹#›</a:t>
            </a:fld>
            <a:endParaRPr lang="el-GR" dirty="0"/>
          </a:p>
        </p:txBody>
      </p:sp>
    </p:spTree>
    <p:extLst>
      <p:ext uri="{BB962C8B-B14F-4D97-AF65-F5344CB8AC3E}">
        <p14:creationId xmlns:p14="http://schemas.microsoft.com/office/powerpoint/2010/main" val="239181641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10/28/2024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18A43CD1-B9B2-413D-93AD-DADB7D70663F}" type="slidenum">
              <a:rPr lang="el-GR" smtClean="0"/>
              <a:pPr>
                <a:defRPr/>
              </a:pPr>
              <a:t>‹#›</a:t>
            </a:fld>
            <a:endParaRPr lang="el-GR" dirty="0"/>
          </a:p>
        </p:txBody>
      </p:sp>
    </p:spTree>
    <p:extLst>
      <p:ext uri="{BB962C8B-B14F-4D97-AF65-F5344CB8AC3E}">
        <p14:creationId xmlns:p14="http://schemas.microsoft.com/office/powerpoint/2010/main" val="4136592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dirty="0"/>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10/28/2024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578841" y="6492875"/>
            <a:ext cx="565159" cy="365125"/>
          </a:xfrm>
        </p:spPr>
        <p:txBody>
          <a:bodyPr/>
          <a:lstStyle/>
          <a:p>
            <a:pPr>
              <a:defRPr/>
            </a:pPr>
            <a:fld id="{45974518-D70C-439B-99BB-20CE966E70A7}" type="slidenum">
              <a:rPr lang="el-GR" smtClean="0"/>
              <a:pPr>
                <a:defRPr/>
              </a:pPr>
              <a:t>‹#›</a:t>
            </a:fld>
            <a:endParaRPr lang="el-GR" dirty="0"/>
          </a:p>
        </p:txBody>
      </p:sp>
    </p:spTree>
    <p:extLst>
      <p:ext uri="{BB962C8B-B14F-4D97-AF65-F5344CB8AC3E}">
        <p14:creationId xmlns:p14="http://schemas.microsoft.com/office/powerpoint/2010/main" val="2804152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10/28/2024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ABDCB94C-B5E6-4293-A41E-9D2D60527EE3}" type="slidenum">
              <a:rPr lang="el-GR" smtClean="0"/>
              <a:pPr>
                <a:defRPr/>
              </a:pPr>
              <a:t>‹#›</a:t>
            </a:fld>
            <a:endParaRPr lang="el-GR" dirty="0"/>
          </a:p>
        </p:txBody>
      </p:sp>
    </p:spTree>
    <p:extLst>
      <p:ext uri="{BB962C8B-B14F-4D97-AF65-F5344CB8AC3E}">
        <p14:creationId xmlns:p14="http://schemas.microsoft.com/office/powerpoint/2010/main" val="71635819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E36636D-D922-432D-A958-524484B5923D}" type="datetimeFigureOut">
              <a:rPr lang="en-US" smtClean="0"/>
              <a:pPr/>
              <a:t>10/28/2024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1AB9F72A-B914-4589-B09C-3AB7934D2553}" type="slidenum">
              <a:rPr lang="el-GR" smtClean="0"/>
              <a:pPr>
                <a:defRPr/>
              </a:pPr>
              <a:t>‹#›</a:t>
            </a:fld>
            <a:endParaRPr lang="el-GR" dirty="0"/>
          </a:p>
        </p:txBody>
      </p:sp>
    </p:spTree>
    <p:extLst>
      <p:ext uri="{BB962C8B-B14F-4D97-AF65-F5344CB8AC3E}">
        <p14:creationId xmlns:p14="http://schemas.microsoft.com/office/powerpoint/2010/main" val="344683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E36636D-D922-432D-A958-524484B5923D}" type="datetimeFigureOut">
              <a:rPr lang="en-US" smtClean="0"/>
              <a:pPr/>
              <a:t>10/28/2024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BDCB94C-B5E6-4293-A41E-9D2D60527EE3}" type="slidenum">
              <a:rPr lang="el-GR" smtClean="0"/>
              <a:pPr>
                <a:defRPr/>
              </a:pPr>
              <a:t>‹#›</a:t>
            </a:fld>
            <a:endParaRPr lang="el-GR" dirty="0"/>
          </a:p>
        </p:txBody>
      </p:sp>
    </p:spTree>
    <p:extLst>
      <p:ext uri="{BB962C8B-B14F-4D97-AF65-F5344CB8AC3E}">
        <p14:creationId xmlns:p14="http://schemas.microsoft.com/office/powerpoint/2010/main" val="249331912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smtClean="0"/>
              <a:pPr/>
              <a:t>10/28/2024</a:t>
            </a:fld>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ABDCB94C-B5E6-4293-A41E-9D2D60527EE3}" type="slidenum">
              <a:rPr lang="el-GR" smtClean="0"/>
              <a:pPr>
                <a:defRPr/>
              </a:pPr>
              <a:t>‹#›</a:t>
            </a:fld>
            <a:endParaRPr lang="el-GR" dirty="0"/>
          </a:p>
        </p:txBody>
      </p:sp>
    </p:spTree>
    <p:extLst>
      <p:ext uri="{BB962C8B-B14F-4D97-AF65-F5344CB8AC3E}">
        <p14:creationId xmlns:p14="http://schemas.microsoft.com/office/powerpoint/2010/main" val="582074644"/>
      </p:ext>
    </p:extLst>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50.png"/><Relationship Id="rId4" Type="http://schemas.openxmlformats.org/officeDocument/2006/relationships/image" Target="../media/image340.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41.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40.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41.png"/><Relationship Id="rId4" Type="http://schemas.openxmlformats.org/officeDocument/2006/relationships/image" Target="../media/image59.png"/><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5.png"/><Relationship Id="rId7" Type="http://schemas.openxmlformats.org/officeDocument/2006/relationships/image" Target="../media/image68.png"/><Relationship Id="rId12" Type="http://schemas.openxmlformats.org/officeDocument/2006/relationships/image" Target="../media/image660.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650.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570.png"/><Relationship Id="rId9" Type="http://schemas.openxmlformats.org/officeDocument/2006/relationships/image" Target="../media/image70.png"/></Relationships>
</file>

<file path=ppt/slides/_rels/slide22.xml.rels><?xml version="1.0" encoding="UTF-8" standalone="yes"?>
<Relationships xmlns="http://schemas.openxmlformats.org/package/2006/relationships"><Relationship Id="rId8" Type="http://schemas.openxmlformats.org/officeDocument/2006/relationships/image" Target="../media/image710.png"/><Relationship Id="rId13" Type="http://schemas.openxmlformats.org/officeDocument/2006/relationships/image" Target="../media/image76.png"/><Relationship Id="rId3" Type="http://schemas.openxmlformats.org/officeDocument/2006/relationships/image" Target="../media/image681.png"/><Relationship Id="rId7" Type="http://schemas.openxmlformats.org/officeDocument/2006/relationships/image" Target="../media/image700.png"/><Relationship Id="rId12" Type="http://schemas.openxmlformats.org/officeDocument/2006/relationships/image" Target="../media/image75.png"/><Relationship Id="rId2" Type="http://schemas.openxmlformats.org/officeDocument/2006/relationships/image" Target="../media/image671.png"/><Relationship Id="rId1" Type="http://schemas.openxmlformats.org/officeDocument/2006/relationships/slideLayout" Target="../slideLayouts/slideLayout2.xml"/><Relationship Id="rId6" Type="http://schemas.openxmlformats.org/officeDocument/2006/relationships/image" Target="../media/image680.png"/><Relationship Id="rId11" Type="http://schemas.openxmlformats.org/officeDocument/2006/relationships/image" Target="../media/image74.png"/><Relationship Id="rId5" Type="http://schemas.openxmlformats.org/officeDocument/2006/relationships/image" Target="../media/image670.png"/><Relationship Id="rId10" Type="http://schemas.openxmlformats.org/officeDocument/2006/relationships/image" Target="../media/image73.png"/><Relationship Id="rId4" Type="http://schemas.openxmlformats.org/officeDocument/2006/relationships/image" Target="../media/image690.png"/><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 Id="rId14" Type="http://schemas.openxmlformats.org/officeDocument/2006/relationships/image" Target="../media/image86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ctrTitle"/>
          </p:nvPr>
        </p:nvSpPr>
        <p:spPr>
          <a:xfrm>
            <a:off x="1143000" y="2607047"/>
            <a:ext cx="7315200" cy="1470025"/>
          </a:xfrm>
        </p:spPr>
        <p:txBody>
          <a:bodyPr>
            <a:normAutofit fontScale="90000"/>
          </a:bodyPr>
          <a:lstStyle/>
          <a:p>
            <a:r>
              <a:rPr lang="el-GR" dirty="0"/>
              <a:t>Εισαγωγή στα</a:t>
            </a:r>
            <a:r>
              <a:rPr lang="en-US" dirty="0"/>
              <a:t> </a:t>
            </a:r>
            <a:r>
              <a:rPr lang="el-GR" dirty="0"/>
              <a:t>Χρηματοοικονομικά Μαθηματικά</a:t>
            </a:r>
          </a:p>
        </p:txBody>
      </p:sp>
      <p:sp>
        <p:nvSpPr>
          <p:cNvPr id="2" name="TextBox 1">
            <a:extLst>
              <a:ext uri="{FF2B5EF4-FFF2-40B4-BE49-F238E27FC236}">
                <a16:creationId xmlns:a16="http://schemas.microsoft.com/office/drawing/2014/main" id="{87DA20B2-9EE7-4D2D-8B72-9D6BEE37EDF2}"/>
              </a:ext>
            </a:extLst>
          </p:cNvPr>
          <p:cNvSpPr txBox="1"/>
          <p:nvPr/>
        </p:nvSpPr>
        <p:spPr>
          <a:xfrm>
            <a:off x="3347864" y="4509120"/>
            <a:ext cx="275767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white"/>
                </a:solidFill>
                <a:effectLst/>
                <a:uLnTx/>
                <a:uFillTx/>
                <a:latin typeface="+mn-lt"/>
                <a:ea typeface="+mn-ea"/>
                <a:cs typeface="+mn-cs"/>
              </a:rPr>
              <a:t>Ενότητα Προεξόφληση</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Πρόβλημα 2</a:t>
            </a:r>
          </a:p>
        </p:txBody>
      </p:sp>
      <p:sp>
        <p:nvSpPr>
          <p:cNvPr id="3" name="Content Placeholder 2"/>
          <p:cNvSpPr>
            <a:spLocks noGrp="1"/>
          </p:cNvSpPr>
          <p:nvPr>
            <p:ph idx="1"/>
          </p:nvPr>
        </p:nvSpPr>
        <p:spPr>
          <a:xfrm>
            <a:off x="685346" y="1732450"/>
            <a:ext cx="7765322" cy="1767681"/>
          </a:xfrm>
        </p:spPr>
        <p:txBody>
          <a:bodyPr>
            <a:normAutofit fontScale="92500" lnSpcReduction="10000"/>
          </a:bodyPr>
          <a:lstStyle/>
          <a:p>
            <a:pPr indent="-342900" algn="just">
              <a:spcBef>
                <a:spcPts val="0"/>
              </a:spcBef>
            </a:pPr>
            <a:r>
              <a:rPr lang="el-GR" dirty="0"/>
              <a:t>Συναλλαγματική ονομαστικής αξίας 5.000 ευρώ προεξοφλείται 80 ημέρες πριν από τη λήξη της με επιτόκιο 8 %. Να βρεθεί το εσωτερικό προεξόφλημα και η παρούσα αξία. (Έτος 360 ημέρες)</a:t>
            </a:r>
          </a:p>
          <a:p>
            <a:pPr marL="0" indent="0">
              <a:spcBef>
                <a:spcPts val="0"/>
              </a:spcBef>
              <a:buNone/>
            </a:pPr>
            <a:r>
              <a:rPr lang="el-GR" b="1" dirty="0">
                <a:solidFill>
                  <a:srgbClr val="FF0000"/>
                </a:solidFill>
              </a:rPr>
              <a:t>Λύση</a:t>
            </a:r>
            <a:r>
              <a:rPr lang="en-US" b="1" dirty="0">
                <a:solidFill>
                  <a:srgbClr val="FF0000"/>
                </a:solidFill>
              </a:rPr>
              <a:t> </a:t>
            </a:r>
            <a:endParaRPr lang="el-GR" b="1" dirty="0">
              <a:solidFill>
                <a:srgbClr val="FF0000"/>
              </a:solidFill>
            </a:endParaRPr>
          </a:p>
          <a:p>
            <a:pPr marL="0" indent="0">
              <a:spcBef>
                <a:spcPts val="0"/>
              </a:spcBef>
              <a:buNone/>
            </a:pPr>
            <a:r>
              <a:rPr lang="el-GR" b="1" dirty="0"/>
              <a:t>To </a:t>
            </a:r>
            <a:r>
              <a:rPr lang="el-GR" b="1" dirty="0">
                <a:solidFill>
                  <a:srgbClr val="FF0000"/>
                </a:solidFill>
              </a:rPr>
              <a:t>εσωτερικό προεξόφλημα </a:t>
            </a:r>
            <a:r>
              <a:rPr lang="el-GR" b="1" dirty="0"/>
              <a:t>είναι ίσο με:</a:t>
            </a:r>
          </a:p>
          <a:p>
            <a:pPr marL="0" indent="0">
              <a:spcBef>
                <a:spcPts val="0"/>
              </a:spcBef>
              <a:buNone/>
            </a:pPr>
            <a:endParaRPr lang="el-GR" sz="2800" dirty="0"/>
          </a:p>
          <a:p>
            <a:pPr marL="0" indent="0">
              <a:spcBef>
                <a:spcPts val="0"/>
              </a:spcBef>
              <a:buNone/>
            </a:pPr>
            <a:endParaRPr lang="el-GR" sz="2800" dirty="0"/>
          </a:p>
          <a:p>
            <a:pPr marL="0" indent="0">
              <a:spcBef>
                <a:spcPts val="0"/>
              </a:spcBef>
              <a:buNone/>
            </a:pPr>
            <a:endParaRPr lang="el-GR" sz="2800" dirty="0"/>
          </a:p>
          <a:p>
            <a:endParaRPr lang="el-GR" dirty="0"/>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10</a:t>
            </a:fld>
            <a:endParaRPr lang="el-GR" dirty="0"/>
          </a:p>
        </p:txBody>
      </p:sp>
      <p:sp>
        <p:nvSpPr>
          <p:cNvPr id="6" name="Rectangle 5"/>
          <p:cNvSpPr/>
          <p:nvPr/>
        </p:nvSpPr>
        <p:spPr>
          <a:xfrm>
            <a:off x="647785" y="4990018"/>
            <a:ext cx="3655168" cy="400110"/>
          </a:xfrm>
          <a:prstGeom prst="rect">
            <a:avLst/>
          </a:prstGeom>
        </p:spPr>
        <p:txBody>
          <a:bodyPr wrap="none">
            <a:spAutoFit/>
          </a:bodyPr>
          <a:lstStyle/>
          <a:p>
            <a:pPr lvl="0"/>
            <a:r>
              <a:rPr 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H</a:t>
            </a:r>
            <a:r>
              <a:rPr lang="el-GR"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 </a:t>
            </a:r>
            <a:r>
              <a:rPr lang="el-GR" sz="2000" b="1" dirty="0">
                <a:ln>
                  <a:solidFill>
                    <a:schemeClr val="bg1">
                      <a:lumMod val="75000"/>
                      <a:lumOff val="25000"/>
                      <a:alpha val="10000"/>
                    </a:schemeClr>
                  </a:solidFill>
                </a:ln>
                <a:solidFill>
                  <a:srgbClr val="FF0000"/>
                </a:solidFill>
                <a:effectLst>
                  <a:outerShdw blurRad="9525" dist="25400" dir="14640000" algn="tl" rotWithShape="0">
                    <a:schemeClr val="bg1">
                      <a:alpha val="30000"/>
                    </a:schemeClr>
                  </a:outerShdw>
                </a:effectLst>
                <a:latin typeface="+mn-lt"/>
              </a:rPr>
              <a:t>παρούσα αξία </a:t>
            </a:r>
            <a:r>
              <a:rPr lang="el-GR"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είναι ίση με:</a:t>
            </a:r>
          </a:p>
        </p:txBody>
      </p:sp>
      <p:pic>
        <p:nvPicPr>
          <p:cNvPr id="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1696" y="6166056"/>
            <a:ext cx="7669544" cy="365217"/>
          </a:xfrm>
          <a:prstGeom prst="rect">
            <a:avLst/>
          </a:prstGeom>
          <a:solidFill>
            <a:schemeClr val="tx1"/>
          </a:solidFill>
          <a:ln>
            <a:solidFill>
              <a:schemeClr val="tx1"/>
            </a:solidFill>
          </a:ln>
        </p:spPr>
      </p:pic>
      <p:pic>
        <p:nvPicPr>
          <p:cNvPr id="8" name="Εικόνα 7">
            <a:extLst>
              <a:ext uri="{FF2B5EF4-FFF2-40B4-BE49-F238E27FC236}">
                <a16:creationId xmlns:a16="http://schemas.microsoft.com/office/drawing/2014/main" id="{337C0842-5920-41C9-89B5-4C0D223C9F08}"/>
              </a:ext>
            </a:extLst>
          </p:cNvPr>
          <p:cNvPicPr>
            <a:picLocks noChangeAspect="1"/>
          </p:cNvPicPr>
          <p:nvPr/>
        </p:nvPicPr>
        <p:blipFill>
          <a:blip r:embed="rId3"/>
          <a:stretch>
            <a:fillRect/>
          </a:stretch>
        </p:blipFill>
        <p:spPr>
          <a:xfrm>
            <a:off x="2220511" y="3487328"/>
            <a:ext cx="1432684" cy="998307"/>
          </a:xfrm>
          <a:prstGeom prst="rect">
            <a:avLst/>
          </a:prstGeom>
        </p:spPr>
      </p:pic>
      <p:pic>
        <p:nvPicPr>
          <p:cNvPr id="9" name="Εικόνα 8">
            <a:extLst>
              <a:ext uri="{FF2B5EF4-FFF2-40B4-BE49-F238E27FC236}">
                <a16:creationId xmlns:a16="http://schemas.microsoft.com/office/drawing/2014/main" id="{C46F2F1C-EF2A-4E0D-A4A6-E4361F989264}"/>
              </a:ext>
            </a:extLst>
          </p:cNvPr>
          <p:cNvPicPr>
            <a:picLocks noChangeAspect="1"/>
          </p:cNvPicPr>
          <p:nvPr/>
        </p:nvPicPr>
        <p:blipFill>
          <a:blip r:embed="rId4"/>
          <a:stretch>
            <a:fillRect/>
          </a:stretch>
        </p:blipFill>
        <p:spPr>
          <a:xfrm>
            <a:off x="3845802" y="3487329"/>
            <a:ext cx="1973751" cy="998307"/>
          </a:xfrm>
          <a:prstGeom prst="rect">
            <a:avLst/>
          </a:prstGeom>
        </p:spPr>
      </p:pic>
      <p:pic>
        <p:nvPicPr>
          <p:cNvPr id="10" name="Εικόνα 9">
            <a:extLst>
              <a:ext uri="{FF2B5EF4-FFF2-40B4-BE49-F238E27FC236}">
                <a16:creationId xmlns:a16="http://schemas.microsoft.com/office/drawing/2014/main" id="{0C9572B8-6917-4A54-893D-599BC3FCB2D9}"/>
              </a:ext>
            </a:extLst>
          </p:cNvPr>
          <p:cNvPicPr>
            <a:picLocks noChangeAspect="1"/>
          </p:cNvPicPr>
          <p:nvPr/>
        </p:nvPicPr>
        <p:blipFill>
          <a:blip r:embed="rId5"/>
          <a:stretch>
            <a:fillRect/>
          </a:stretch>
        </p:blipFill>
        <p:spPr>
          <a:xfrm>
            <a:off x="6012160" y="3516894"/>
            <a:ext cx="2141406" cy="990686"/>
          </a:xfrm>
          <a:prstGeom prst="rect">
            <a:avLst/>
          </a:prstGeom>
        </p:spPr>
      </p:pic>
      <p:pic>
        <p:nvPicPr>
          <p:cNvPr id="11" name="Εικόνα 10">
            <a:extLst>
              <a:ext uri="{FF2B5EF4-FFF2-40B4-BE49-F238E27FC236}">
                <a16:creationId xmlns:a16="http://schemas.microsoft.com/office/drawing/2014/main" id="{B33EFA9E-F2E6-48F7-A8B8-0CCCC67075FD}"/>
              </a:ext>
            </a:extLst>
          </p:cNvPr>
          <p:cNvPicPr>
            <a:picLocks noChangeAspect="1"/>
          </p:cNvPicPr>
          <p:nvPr/>
        </p:nvPicPr>
        <p:blipFill>
          <a:blip r:embed="rId6"/>
          <a:stretch>
            <a:fillRect/>
          </a:stretch>
        </p:blipFill>
        <p:spPr>
          <a:xfrm>
            <a:off x="8346173" y="3527451"/>
            <a:ext cx="662997" cy="998307"/>
          </a:xfrm>
          <a:prstGeom prst="rect">
            <a:avLst/>
          </a:prstGeom>
        </p:spPr>
      </p:pic>
      <p:sp>
        <p:nvSpPr>
          <p:cNvPr id="12" name="Ορθογώνιο 11">
            <a:extLst>
              <a:ext uri="{FF2B5EF4-FFF2-40B4-BE49-F238E27FC236}">
                <a16:creationId xmlns:a16="http://schemas.microsoft.com/office/drawing/2014/main" id="{1C0552A7-80F6-43FD-861B-5882B2AB5CE9}"/>
              </a:ext>
            </a:extLst>
          </p:cNvPr>
          <p:cNvSpPr/>
          <p:nvPr/>
        </p:nvSpPr>
        <p:spPr>
          <a:xfrm>
            <a:off x="68940" y="3429000"/>
            <a:ext cx="1157689" cy="369332"/>
          </a:xfrm>
          <a:prstGeom prst="rect">
            <a:avLst/>
          </a:prstGeom>
        </p:spPr>
        <p:txBody>
          <a:bodyPr wrap="none">
            <a:spAutoFit/>
          </a:bodyPr>
          <a:lstStyle/>
          <a:p>
            <a:r>
              <a:rPr lang="el-GR" dirty="0">
                <a:latin typeface="+mn-lt"/>
              </a:rPr>
              <a:t>Κ</a:t>
            </a:r>
            <a:r>
              <a:rPr lang="en-US" baseline="-25000" dirty="0">
                <a:latin typeface="+mn-lt"/>
              </a:rPr>
              <a:t>t</a:t>
            </a:r>
            <a:r>
              <a:rPr lang="en-US" dirty="0">
                <a:latin typeface="+mn-lt"/>
              </a:rPr>
              <a:t>= 5.000</a:t>
            </a:r>
            <a:endParaRPr lang="el-GR" dirty="0">
              <a:latin typeface="+mn-lt"/>
            </a:endParaRPr>
          </a:p>
        </p:txBody>
      </p:sp>
      <p:sp>
        <p:nvSpPr>
          <p:cNvPr id="13" name="Ορθογώνιο 12">
            <a:extLst>
              <a:ext uri="{FF2B5EF4-FFF2-40B4-BE49-F238E27FC236}">
                <a16:creationId xmlns:a16="http://schemas.microsoft.com/office/drawing/2014/main" id="{7ED15CFD-2F73-49F9-951D-C9F8AD0FBD88}"/>
              </a:ext>
            </a:extLst>
          </p:cNvPr>
          <p:cNvSpPr/>
          <p:nvPr/>
        </p:nvSpPr>
        <p:spPr>
          <a:xfrm>
            <a:off x="95557" y="3885356"/>
            <a:ext cx="832279" cy="369332"/>
          </a:xfrm>
          <a:prstGeom prst="rect">
            <a:avLst/>
          </a:prstGeom>
        </p:spPr>
        <p:txBody>
          <a:bodyPr wrap="none">
            <a:spAutoFit/>
          </a:bodyPr>
          <a:lstStyle/>
          <a:p>
            <a:r>
              <a:rPr lang="en-US" dirty="0">
                <a:latin typeface="+mn-lt"/>
              </a:rPr>
              <a:t>i = 8%</a:t>
            </a:r>
            <a:endParaRPr lang="el-GR" dirty="0">
              <a:latin typeface="+mn-lt"/>
            </a:endParaRPr>
          </a:p>
        </p:txBody>
      </p:sp>
      <p:sp>
        <p:nvSpPr>
          <p:cNvPr id="14" name="Ορθογώνιο 13">
            <a:extLst>
              <a:ext uri="{FF2B5EF4-FFF2-40B4-BE49-F238E27FC236}">
                <a16:creationId xmlns:a16="http://schemas.microsoft.com/office/drawing/2014/main" id="{D7DF6E93-0F89-4446-B9F8-518768E7CD3F}"/>
              </a:ext>
            </a:extLst>
          </p:cNvPr>
          <p:cNvSpPr/>
          <p:nvPr/>
        </p:nvSpPr>
        <p:spPr>
          <a:xfrm>
            <a:off x="68940" y="4285466"/>
            <a:ext cx="1181734" cy="369332"/>
          </a:xfrm>
          <a:prstGeom prst="rect">
            <a:avLst/>
          </a:prstGeom>
        </p:spPr>
        <p:txBody>
          <a:bodyPr wrap="none">
            <a:spAutoFit/>
          </a:bodyPr>
          <a:lstStyle/>
          <a:p>
            <a:r>
              <a:rPr lang="en-US" dirty="0">
                <a:latin typeface="+mn-lt"/>
              </a:rPr>
              <a:t>v = 80 </a:t>
            </a:r>
            <a:r>
              <a:rPr lang="el-GR" dirty="0" err="1">
                <a:latin typeface="+mn-lt"/>
              </a:rPr>
              <a:t>ημ</a:t>
            </a:r>
            <a:r>
              <a:rPr lang="el-GR" dirty="0">
                <a:latin typeface="+mn-lt"/>
              </a:rPr>
              <a:t>.</a:t>
            </a:r>
          </a:p>
        </p:txBody>
      </p:sp>
      <p:sp>
        <p:nvSpPr>
          <p:cNvPr id="15" name="Ορθογώνιο 14">
            <a:extLst>
              <a:ext uri="{FF2B5EF4-FFF2-40B4-BE49-F238E27FC236}">
                <a16:creationId xmlns:a16="http://schemas.microsoft.com/office/drawing/2014/main" id="{26E365AF-A113-4728-8C9F-0A1A6FEA989D}"/>
              </a:ext>
            </a:extLst>
          </p:cNvPr>
          <p:cNvSpPr/>
          <p:nvPr/>
        </p:nvSpPr>
        <p:spPr>
          <a:xfrm>
            <a:off x="90830" y="5486055"/>
            <a:ext cx="2202847" cy="461665"/>
          </a:xfrm>
          <a:prstGeom prst="rect">
            <a:avLst/>
          </a:prstGeom>
        </p:spPr>
        <p:txBody>
          <a:bodyPr wrap="none">
            <a:spAutoFit/>
          </a:bodyPr>
          <a:lstStyle/>
          <a:p>
            <a:r>
              <a:rPr lang="el-GR" sz="2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Κ</a:t>
            </a:r>
            <a:r>
              <a:rPr lang="en-US" sz="2400" baseline="-25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t</a:t>
            </a:r>
            <a:r>
              <a:rPr lang="el-GR" sz="2400" dirty="0">
                <a:ln>
                  <a:solidFill>
                    <a:schemeClr val="bg1">
                      <a:lumMod val="75000"/>
                      <a:lumOff val="25000"/>
                      <a:alpha val="10000"/>
                    </a:schemeClr>
                  </a:solidFill>
                </a:ln>
                <a:effectLst>
                  <a:outerShdw blurRad="9525" dist="25400" dir="14640000" algn="tl" rotWithShape="0">
                    <a:schemeClr val="bg1">
                      <a:alpha val="30000"/>
                    </a:schemeClr>
                  </a:outerShdw>
                </a:effectLst>
              </a:rPr>
              <a:t> </a:t>
            </a:r>
            <a:r>
              <a:rPr lang="en-US" sz="2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 </a:t>
            </a:r>
            <a:r>
              <a:rPr lang="en-US" sz="2400" dirty="0">
                <a:ln>
                  <a:solidFill>
                    <a:schemeClr val="bg1">
                      <a:lumMod val="75000"/>
                      <a:lumOff val="25000"/>
                      <a:alpha val="10000"/>
                    </a:schemeClr>
                  </a:solidFill>
                </a:ln>
                <a:solidFill>
                  <a:srgbClr val="FF0000"/>
                </a:solidFill>
                <a:effectLst>
                  <a:outerShdw blurRad="9525" dist="25400" dir="14640000" algn="tl" rotWithShape="0">
                    <a:schemeClr val="bg1">
                      <a:alpha val="30000"/>
                    </a:schemeClr>
                  </a:outerShdw>
                </a:effectLst>
                <a:latin typeface="+mn-lt"/>
              </a:rPr>
              <a:t>K</a:t>
            </a:r>
            <a:r>
              <a:rPr lang="en-US" sz="2400" baseline="-25000" dirty="0">
                <a:ln>
                  <a:solidFill>
                    <a:schemeClr val="bg1">
                      <a:lumMod val="75000"/>
                      <a:lumOff val="25000"/>
                      <a:alpha val="10000"/>
                    </a:schemeClr>
                  </a:solidFill>
                </a:ln>
                <a:solidFill>
                  <a:srgbClr val="FF0000"/>
                </a:solidFill>
                <a:effectLst>
                  <a:outerShdw blurRad="9525" dist="25400" dir="14640000" algn="tl" rotWithShape="0">
                    <a:schemeClr val="bg1">
                      <a:alpha val="30000"/>
                    </a:schemeClr>
                  </a:outerShdw>
                </a:effectLst>
                <a:latin typeface="+mn-lt"/>
              </a:rPr>
              <a:t>0</a:t>
            </a:r>
            <a:r>
              <a:rPr lang="el-GR" sz="2400" baseline="-25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 </a:t>
            </a:r>
            <a:r>
              <a:rPr lang="el-GR" sz="2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 </a:t>
            </a:r>
            <a:r>
              <a:rPr lang="en-US" sz="2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E</a:t>
            </a:r>
            <a:r>
              <a:rPr lang="en-US" sz="2400" baseline="-25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1</a:t>
            </a:r>
            <a:r>
              <a:rPr lang="en-US" sz="2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 </a:t>
            </a:r>
            <a:r>
              <a:rPr lang="en-US" sz="2400" dirty="0">
                <a:sym typeface="Wingdings" panose="05000000000000000000" pitchFamily="2" charset="2"/>
              </a:rPr>
              <a:t></a:t>
            </a:r>
            <a:endParaRPr lang="el-GR" sz="2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endParaRPr>
          </a:p>
        </p:txBody>
      </p:sp>
    </p:spTree>
    <p:extLst>
      <p:ext uri="{BB962C8B-B14F-4D97-AF65-F5344CB8AC3E}">
        <p14:creationId xmlns:p14="http://schemas.microsoft.com/office/powerpoint/2010/main" val="326850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Πρόβλημα 3</a:t>
            </a:r>
          </a:p>
        </p:txBody>
      </p:sp>
      <p:sp>
        <p:nvSpPr>
          <p:cNvPr id="3" name="Content Placeholder 2"/>
          <p:cNvSpPr>
            <a:spLocks noGrp="1"/>
          </p:cNvSpPr>
          <p:nvPr>
            <p:ph idx="1"/>
          </p:nvPr>
        </p:nvSpPr>
        <p:spPr>
          <a:xfrm>
            <a:off x="685346" y="1732451"/>
            <a:ext cx="7765322" cy="1480526"/>
          </a:xfrm>
        </p:spPr>
        <p:txBody>
          <a:bodyPr>
            <a:normAutofit fontScale="92500"/>
          </a:bodyPr>
          <a:lstStyle/>
          <a:p>
            <a:pPr indent="-342900" algn="just"/>
            <a:r>
              <a:rPr lang="el-GR" dirty="0"/>
              <a:t>Συναλλαγματική ονομαστικής αξίας 300 ευρώ προεξοφλείται εσωτερικά 100 ημέρες πριν από τη λήξη της και δίνει πραγματική αξία 295 ευρώ. Να βρεθεί το </a:t>
            </a:r>
            <a:r>
              <a:rPr lang="en-US" dirty="0" err="1"/>
              <a:t>i</a:t>
            </a:r>
            <a:r>
              <a:rPr lang="en-US" dirty="0"/>
              <a:t> </a:t>
            </a:r>
            <a:r>
              <a:rPr lang="el-GR" dirty="0"/>
              <a:t>της προεξόφλησης. (Έτος 360 ημέρες)</a:t>
            </a:r>
          </a:p>
          <a:p>
            <a:pPr marL="0" indent="0">
              <a:buNone/>
            </a:pPr>
            <a:r>
              <a:rPr lang="el-GR" b="1" dirty="0">
                <a:solidFill>
                  <a:srgbClr val="FF0000"/>
                </a:solidFill>
              </a:rPr>
              <a:t>Λύση</a:t>
            </a:r>
            <a:endParaRPr lang="el-GR" sz="2400" b="1" dirty="0">
              <a:solidFill>
                <a:srgbClr val="FF0000"/>
              </a:solidFill>
            </a:endParaRP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11</a:t>
            </a:fld>
            <a:endParaRPr lang="el-GR" dirty="0"/>
          </a:p>
        </p:txBody>
      </p:sp>
      <p:sp>
        <p:nvSpPr>
          <p:cNvPr id="5" name="Ορθογώνιο 4">
            <a:extLst>
              <a:ext uri="{FF2B5EF4-FFF2-40B4-BE49-F238E27FC236}">
                <a16:creationId xmlns:a16="http://schemas.microsoft.com/office/drawing/2014/main" id="{595BB67B-6E13-4C12-8170-29725A6236F2}"/>
              </a:ext>
            </a:extLst>
          </p:cNvPr>
          <p:cNvSpPr/>
          <p:nvPr/>
        </p:nvSpPr>
        <p:spPr>
          <a:xfrm>
            <a:off x="537859" y="3689173"/>
            <a:ext cx="1945909" cy="461665"/>
          </a:xfrm>
          <a:prstGeom prst="rect">
            <a:avLst/>
          </a:prstGeom>
        </p:spPr>
        <p:txBody>
          <a:bodyPr wrap="square">
            <a:spAutoFit/>
          </a:bodyPr>
          <a:lstStyle/>
          <a:p>
            <a:pPr marL="0" indent="0">
              <a:buNone/>
            </a:pPr>
            <a:r>
              <a:rPr lang="en-US" sz="2400" dirty="0">
                <a:latin typeface="+mn-lt"/>
                <a:ea typeface="Calibri" pitchFamily="34" charset="0"/>
                <a:cs typeface="Times New Roman" pitchFamily="18" charset="0"/>
              </a:rPr>
              <a:t>K</a:t>
            </a:r>
            <a:r>
              <a:rPr lang="en-US" sz="2400" baseline="-30000" dirty="0" err="1">
                <a:latin typeface="+mn-lt"/>
                <a:ea typeface="Calibri" pitchFamily="34" charset="0"/>
                <a:cs typeface="Times New Roman" pitchFamily="18" charset="0"/>
              </a:rPr>
              <a:t>t</a:t>
            </a:r>
            <a:r>
              <a:rPr lang="el-GR" sz="2400" dirty="0">
                <a:latin typeface="+mn-lt"/>
                <a:ea typeface="Calibri" pitchFamily="34" charset="0"/>
                <a:cs typeface="Times New Roman" pitchFamily="18" charset="0"/>
              </a:rPr>
              <a:t> </a:t>
            </a:r>
            <a:r>
              <a:rPr lang="en-US" sz="2400" dirty="0">
                <a:latin typeface="+mn-lt"/>
                <a:ea typeface="Calibri" pitchFamily="34" charset="0"/>
                <a:cs typeface="Times New Roman" pitchFamily="18" charset="0"/>
              </a:rPr>
              <a:t>= K</a:t>
            </a:r>
            <a:r>
              <a:rPr lang="en-US" sz="2400" baseline="-30000" dirty="0">
                <a:latin typeface="+mn-lt"/>
                <a:ea typeface="Calibri" pitchFamily="34" charset="0"/>
                <a:cs typeface="Times New Roman" pitchFamily="18" charset="0"/>
              </a:rPr>
              <a:t>0</a:t>
            </a:r>
            <a:r>
              <a:rPr lang="el-GR" sz="2400" dirty="0">
                <a:latin typeface="+mn-lt"/>
                <a:ea typeface="Calibri" pitchFamily="34" charset="0"/>
                <a:cs typeface="Times New Roman" pitchFamily="18" charset="0"/>
              </a:rPr>
              <a:t> </a:t>
            </a:r>
            <a:r>
              <a:rPr lang="en-US" sz="2400" dirty="0">
                <a:latin typeface="+mn-lt"/>
                <a:ea typeface="Calibri" pitchFamily="34" charset="0"/>
                <a:cs typeface="Times New Roman" pitchFamily="18" charset="0"/>
              </a:rPr>
              <a:t>+ </a:t>
            </a:r>
            <a:r>
              <a:rPr lang="el-GR" sz="2400" dirty="0">
                <a:latin typeface="+mn-lt"/>
                <a:ea typeface="Calibri" pitchFamily="34" charset="0"/>
                <a:cs typeface="Times New Roman" pitchFamily="18" charset="0"/>
              </a:rPr>
              <a:t>Ε</a:t>
            </a:r>
            <a:r>
              <a:rPr lang="en-US" sz="2400" baseline="-30000" dirty="0">
                <a:latin typeface="+mn-lt"/>
                <a:ea typeface="Calibri" pitchFamily="34" charset="0"/>
                <a:cs typeface="Times New Roman" pitchFamily="18" charset="0"/>
              </a:rPr>
              <a:t>1</a:t>
            </a:r>
            <a:endParaRPr lang="en-US" sz="2400" dirty="0">
              <a:latin typeface="+mn-lt"/>
              <a:ea typeface="Calibri" pitchFamily="34" charset="0"/>
              <a:cs typeface="Times New Roman" pitchFamily="18" charset="0"/>
            </a:endParaRPr>
          </a:p>
        </p:txBody>
      </p:sp>
      <p:sp>
        <p:nvSpPr>
          <p:cNvPr id="6" name="Ορθογώνιο 5">
            <a:extLst>
              <a:ext uri="{FF2B5EF4-FFF2-40B4-BE49-F238E27FC236}">
                <a16:creationId xmlns:a16="http://schemas.microsoft.com/office/drawing/2014/main" id="{A9E9EC47-7944-404E-A15E-79B103C64475}"/>
              </a:ext>
            </a:extLst>
          </p:cNvPr>
          <p:cNvSpPr/>
          <p:nvPr/>
        </p:nvSpPr>
        <p:spPr>
          <a:xfrm>
            <a:off x="511779" y="4428091"/>
            <a:ext cx="1803699" cy="461665"/>
          </a:xfrm>
          <a:prstGeom prst="rect">
            <a:avLst/>
          </a:prstGeom>
        </p:spPr>
        <p:txBody>
          <a:bodyPr wrap="none">
            <a:spAutoFit/>
          </a:bodyPr>
          <a:lstStyle/>
          <a:p>
            <a:pPr marL="0" lvl="0" indent="0">
              <a:buNone/>
            </a:pPr>
            <a:r>
              <a:rPr lang="el-GR" sz="2400" dirty="0">
                <a:latin typeface="+mn-lt"/>
                <a:ea typeface="Calibri" pitchFamily="34" charset="0"/>
                <a:cs typeface="Times New Roman" pitchFamily="18" charset="0"/>
              </a:rPr>
              <a:t>Ε</a:t>
            </a:r>
            <a:r>
              <a:rPr lang="el-GR" sz="2400" baseline="-30000" dirty="0">
                <a:latin typeface="+mn-lt"/>
                <a:ea typeface="Calibri" pitchFamily="34" charset="0"/>
                <a:cs typeface="Times New Roman" pitchFamily="18" charset="0"/>
              </a:rPr>
              <a:t>1</a:t>
            </a:r>
            <a:r>
              <a:rPr lang="el-GR" sz="2400" dirty="0">
                <a:latin typeface="+mn-lt"/>
                <a:ea typeface="Calibri" pitchFamily="34" charset="0"/>
                <a:cs typeface="Times New Roman" pitchFamily="18" charset="0"/>
              </a:rPr>
              <a:t> = Κ</a:t>
            </a:r>
            <a:r>
              <a:rPr lang="el-GR" sz="2400" baseline="-30000" dirty="0">
                <a:latin typeface="+mn-lt"/>
                <a:ea typeface="Calibri" pitchFamily="34" charset="0"/>
                <a:cs typeface="Times New Roman" pitchFamily="18" charset="0"/>
              </a:rPr>
              <a:t>0 </a:t>
            </a:r>
            <a:r>
              <a:rPr lang="el-GR" sz="2400" dirty="0">
                <a:latin typeface="+mn-lt"/>
                <a:ea typeface="Calibri" pitchFamily="34" charset="0"/>
                <a:cs typeface="Times New Roman" pitchFamily="18" charset="0"/>
              </a:rPr>
              <a:t>*</a:t>
            </a:r>
            <a:r>
              <a:rPr lang="en-US" sz="2400" dirty="0" err="1">
                <a:latin typeface="+mn-lt"/>
                <a:ea typeface="Calibri" pitchFamily="34" charset="0"/>
                <a:cs typeface="Times New Roman" pitchFamily="18" charset="0"/>
              </a:rPr>
              <a:t>i</a:t>
            </a:r>
            <a:r>
              <a:rPr lang="en-US" sz="2400" dirty="0">
                <a:latin typeface="+mn-lt"/>
                <a:ea typeface="Calibri" pitchFamily="34" charset="0"/>
                <a:cs typeface="Times New Roman" pitchFamily="18" charset="0"/>
              </a:rPr>
              <a:t> </a:t>
            </a:r>
            <a:r>
              <a:rPr lang="el-GR" sz="2400" dirty="0">
                <a:latin typeface="+mn-lt"/>
                <a:ea typeface="Calibri" pitchFamily="34" charset="0"/>
                <a:cs typeface="Times New Roman" pitchFamily="18" charset="0"/>
              </a:rPr>
              <a:t>* </a:t>
            </a:r>
            <a:r>
              <a:rPr lang="en-US" sz="2400" dirty="0">
                <a:latin typeface="+mn-lt"/>
                <a:ea typeface="Calibri" pitchFamily="34" charset="0"/>
                <a:cs typeface="Times New Roman" pitchFamily="18" charset="0"/>
              </a:rPr>
              <a:t>t</a:t>
            </a:r>
            <a:endParaRPr lang="el-GR" sz="2400" dirty="0">
              <a:latin typeface="+mn-lt"/>
            </a:endParaRPr>
          </a:p>
        </p:txBody>
      </p:sp>
      <p:sp>
        <p:nvSpPr>
          <p:cNvPr id="7" name="Ορθογώνιο 6">
            <a:extLst>
              <a:ext uri="{FF2B5EF4-FFF2-40B4-BE49-F238E27FC236}">
                <a16:creationId xmlns:a16="http://schemas.microsoft.com/office/drawing/2014/main" id="{C6C5A4B3-911F-4BA7-A256-D6DF2A26998B}"/>
              </a:ext>
            </a:extLst>
          </p:cNvPr>
          <p:cNvSpPr/>
          <p:nvPr/>
        </p:nvSpPr>
        <p:spPr>
          <a:xfrm>
            <a:off x="2426365" y="3705118"/>
            <a:ext cx="2173993" cy="461665"/>
          </a:xfrm>
          <a:prstGeom prst="rect">
            <a:avLst/>
          </a:prstGeom>
        </p:spPr>
        <p:txBody>
          <a:bodyPr wrap="none">
            <a:spAutoFit/>
          </a:bodyPr>
          <a:lstStyle/>
          <a:p>
            <a:r>
              <a:rPr lang="en-US" sz="2400" b="1" dirty="0">
                <a:latin typeface="+mn-lt"/>
                <a:ea typeface="Calibri" pitchFamily="34" charset="0"/>
                <a:cs typeface="Times New Roman" pitchFamily="18" charset="0"/>
                <a:sym typeface="Wingdings" panose="05000000000000000000" pitchFamily="2" charset="2"/>
              </a:rPr>
              <a:t> </a:t>
            </a:r>
            <a:r>
              <a:rPr lang="en-US" sz="2400" b="1" dirty="0">
                <a:latin typeface="+mn-lt"/>
                <a:ea typeface="Calibri" pitchFamily="34" charset="0"/>
                <a:cs typeface="Times New Roman" pitchFamily="18" charset="0"/>
              </a:rPr>
              <a:t> </a:t>
            </a:r>
            <a:r>
              <a:rPr lang="el-GR" sz="2400" dirty="0">
                <a:latin typeface="+mn-lt"/>
                <a:ea typeface="Calibri" pitchFamily="34" charset="0"/>
                <a:cs typeface="Times New Roman" pitchFamily="18" charset="0"/>
              </a:rPr>
              <a:t>Ε</a:t>
            </a:r>
            <a:r>
              <a:rPr lang="en-US" sz="2400" baseline="-30000" dirty="0">
                <a:latin typeface="+mn-lt"/>
                <a:ea typeface="Calibri" pitchFamily="34" charset="0"/>
                <a:cs typeface="Times New Roman" pitchFamily="18" charset="0"/>
              </a:rPr>
              <a:t>1 </a:t>
            </a:r>
            <a:r>
              <a:rPr lang="en-US" sz="2400" dirty="0">
                <a:latin typeface="+mn-lt"/>
                <a:ea typeface="Calibri" pitchFamily="34" charset="0"/>
                <a:cs typeface="Times New Roman" pitchFamily="18" charset="0"/>
              </a:rPr>
              <a:t>= </a:t>
            </a:r>
            <a:r>
              <a:rPr lang="en-US" sz="2400" dirty="0" err="1">
                <a:latin typeface="+mn-lt"/>
                <a:ea typeface="Calibri" pitchFamily="34" charset="0"/>
                <a:cs typeface="Times New Roman" pitchFamily="18" charset="0"/>
              </a:rPr>
              <a:t>K</a:t>
            </a:r>
            <a:r>
              <a:rPr lang="en-US" sz="2400" baseline="-30000" dirty="0" err="1">
                <a:latin typeface="+mn-lt"/>
                <a:ea typeface="Calibri" pitchFamily="34" charset="0"/>
                <a:cs typeface="Times New Roman" pitchFamily="18" charset="0"/>
              </a:rPr>
              <a:t>t</a:t>
            </a:r>
            <a:r>
              <a:rPr lang="el-GR" sz="2400" dirty="0">
                <a:latin typeface="+mn-lt"/>
                <a:ea typeface="Calibri" pitchFamily="34" charset="0"/>
                <a:cs typeface="Times New Roman" pitchFamily="18" charset="0"/>
              </a:rPr>
              <a:t> </a:t>
            </a:r>
            <a:r>
              <a:rPr lang="en-US" sz="2400" dirty="0">
                <a:latin typeface="+mn-lt"/>
                <a:ea typeface="Calibri" pitchFamily="34" charset="0"/>
                <a:cs typeface="Times New Roman" pitchFamily="18" charset="0"/>
              </a:rPr>
              <a:t>- K</a:t>
            </a:r>
            <a:r>
              <a:rPr lang="en-US" sz="2400" baseline="-30000" dirty="0">
                <a:latin typeface="+mn-lt"/>
                <a:ea typeface="Calibri" pitchFamily="34" charset="0"/>
                <a:cs typeface="Times New Roman" pitchFamily="18" charset="0"/>
              </a:rPr>
              <a:t>0</a:t>
            </a:r>
            <a:endParaRPr lang="el-GR" sz="2400" dirty="0">
              <a:latin typeface="+mn-lt"/>
            </a:endParaRPr>
          </a:p>
        </p:txBody>
      </p:sp>
      <p:sp>
        <p:nvSpPr>
          <p:cNvPr id="8" name="Ορθογώνιο 7">
            <a:extLst>
              <a:ext uri="{FF2B5EF4-FFF2-40B4-BE49-F238E27FC236}">
                <a16:creationId xmlns:a16="http://schemas.microsoft.com/office/drawing/2014/main" id="{2B547799-6EBC-490E-9B6D-7315CD9B75E4}"/>
              </a:ext>
            </a:extLst>
          </p:cNvPr>
          <p:cNvSpPr/>
          <p:nvPr/>
        </p:nvSpPr>
        <p:spPr>
          <a:xfrm>
            <a:off x="4504787" y="3740781"/>
            <a:ext cx="2759089" cy="461665"/>
          </a:xfrm>
          <a:prstGeom prst="rect">
            <a:avLst/>
          </a:prstGeom>
        </p:spPr>
        <p:txBody>
          <a:bodyPr wrap="none">
            <a:spAutoFit/>
          </a:bodyPr>
          <a:lstStyle/>
          <a:p>
            <a:r>
              <a:rPr lang="en-US" sz="2400" b="1" dirty="0">
                <a:latin typeface="+mn-lt"/>
                <a:ea typeface="Calibri" pitchFamily="34" charset="0"/>
                <a:cs typeface="Times New Roman" pitchFamily="18" charset="0"/>
                <a:sym typeface="Wingdings" panose="05000000000000000000" pitchFamily="2" charset="2"/>
              </a:rPr>
              <a:t> </a:t>
            </a:r>
            <a:r>
              <a:rPr lang="el-GR" sz="2400" dirty="0">
                <a:latin typeface="+mn-lt"/>
                <a:ea typeface="Calibri" pitchFamily="34" charset="0"/>
                <a:cs typeface="Times New Roman" pitchFamily="18" charset="0"/>
              </a:rPr>
              <a:t>Ε</a:t>
            </a:r>
            <a:r>
              <a:rPr lang="en-US" sz="2400" baseline="-30000" dirty="0">
                <a:latin typeface="+mn-lt"/>
                <a:ea typeface="Calibri" pitchFamily="34" charset="0"/>
                <a:cs typeface="Times New Roman" pitchFamily="18" charset="0"/>
              </a:rPr>
              <a:t>1 </a:t>
            </a:r>
            <a:r>
              <a:rPr lang="en-US" sz="2400" dirty="0">
                <a:latin typeface="+mn-lt"/>
                <a:ea typeface="Calibri" pitchFamily="34" charset="0"/>
                <a:cs typeface="Times New Roman" pitchFamily="18" charset="0"/>
              </a:rPr>
              <a:t>= 300</a:t>
            </a:r>
            <a:r>
              <a:rPr lang="el-GR" sz="2400" dirty="0">
                <a:latin typeface="+mn-lt"/>
                <a:ea typeface="Calibri" pitchFamily="34" charset="0"/>
                <a:cs typeface="Times New Roman" pitchFamily="18" charset="0"/>
              </a:rPr>
              <a:t> - </a:t>
            </a:r>
            <a:r>
              <a:rPr lang="en-US" sz="2400" dirty="0">
                <a:latin typeface="+mn-lt"/>
                <a:ea typeface="Calibri" pitchFamily="34" charset="0"/>
                <a:cs typeface="Times New Roman" pitchFamily="18" charset="0"/>
              </a:rPr>
              <a:t>295=5</a:t>
            </a:r>
            <a:endParaRPr lang="el-GR" sz="2400" dirty="0">
              <a:latin typeface="+mn-lt"/>
            </a:endParaRPr>
          </a:p>
        </p:txBody>
      </p:sp>
      <mc:AlternateContent xmlns:mc="http://schemas.openxmlformats.org/markup-compatibility/2006" xmlns:a14="http://schemas.microsoft.com/office/drawing/2010/main">
        <mc:Choice Requires="a14">
          <p:sp>
            <p:nvSpPr>
              <p:cNvPr id="9" name="Ορθογώνιο 8">
                <a:extLst>
                  <a:ext uri="{FF2B5EF4-FFF2-40B4-BE49-F238E27FC236}">
                    <a16:creationId xmlns:a16="http://schemas.microsoft.com/office/drawing/2014/main" id="{B6108979-19E2-4CCD-90E4-667B95D4D98E}"/>
                  </a:ext>
                </a:extLst>
              </p:cNvPr>
              <p:cNvSpPr/>
              <p:nvPr/>
            </p:nvSpPr>
            <p:spPr>
              <a:xfrm>
                <a:off x="2338596" y="4338989"/>
                <a:ext cx="1710725" cy="681790"/>
              </a:xfrm>
              <a:prstGeom prst="rect">
                <a:avLst/>
              </a:prstGeom>
            </p:spPr>
            <p:txBody>
              <a:bodyPr wrap="none">
                <a:spAutoFit/>
              </a:bodyPr>
              <a:lstStyle/>
              <a:p>
                <a:r>
                  <a:rPr lang="en-US" sz="2400" dirty="0">
                    <a:solidFill>
                      <a:schemeClr val="tx1"/>
                    </a:solidFill>
                    <a:latin typeface="+mn-lt"/>
                    <a:ea typeface="Calibri" pitchFamily="34" charset="0"/>
                    <a:cs typeface="Times New Roman" pitchFamily="18" charset="0"/>
                    <a:sym typeface="Wingdings" panose="05000000000000000000" pitchFamily="2" charset="2"/>
                  </a:rPr>
                  <a:t> </a:t>
                </a:r>
                <a:r>
                  <a:rPr lang="en-US" sz="2400" dirty="0" err="1">
                    <a:solidFill>
                      <a:schemeClr val="tx1"/>
                    </a:solidFill>
                    <a:latin typeface="+mn-lt"/>
                    <a:ea typeface="Calibri" pitchFamily="34" charset="0"/>
                    <a:cs typeface="Times New Roman" pitchFamily="18" charset="0"/>
                  </a:rPr>
                  <a:t>i</a:t>
                </a:r>
                <a:r>
                  <a:rPr lang="en-US" sz="2400" dirty="0">
                    <a:solidFill>
                      <a:schemeClr val="tx1"/>
                    </a:solidFill>
                    <a:latin typeface="+mn-lt"/>
                    <a:ea typeface="Calibri" pitchFamily="34" charset="0"/>
                    <a:cs typeface="Times New Roman" pitchFamily="18" charset="0"/>
                  </a:rPr>
                  <a:t> </a:t>
                </a:r>
                <a:r>
                  <a:rPr lang="el-GR" sz="2400" dirty="0">
                    <a:solidFill>
                      <a:schemeClr val="tx1"/>
                    </a:solidFill>
                    <a:latin typeface="+mn-lt"/>
                    <a:ea typeface="Calibri" pitchFamily="34" charset="0"/>
                    <a:cs typeface="Times New Roman" pitchFamily="18" charset="0"/>
                  </a:rPr>
                  <a:t>= </a:t>
                </a:r>
                <a14:m>
                  <m:oMath xmlns:m="http://schemas.openxmlformats.org/officeDocument/2006/math">
                    <m:f>
                      <m:fPr>
                        <m:ctrlPr>
                          <a:rPr lang="el-GR" sz="2400" i="1">
                            <a:solidFill>
                              <a:schemeClr val="tx1"/>
                            </a:solidFill>
                            <a:latin typeface="Cambria Math" panose="02040503050406030204" pitchFamily="18" charset="0"/>
                            <a:cs typeface="Times New Roman" pitchFamily="18" charset="0"/>
                          </a:rPr>
                        </m:ctrlPr>
                      </m:fPr>
                      <m:num>
                        <m:r>
                          <m:rPr>
                            <m:nor/>
                          </m:rPr>
                          <a:rPr lang="el-GR" sz="2400" dirty="0">
                            <a:solidFill>
                              <a:schemeClr val="tx1"/>
                            </a:solidFill>
                            <a:latin typeface="+mn-lt"/>
                            <a:ea typeface="Calibri" pitchFamily="34" charset="0"/>
                            <a:cs typeface="Times New Roman" pitchFamily="18" charset="0"/>
                          </a:rPr>
                          <m:t>Ε</m:t>
                        </m:r>
                        <m:r>
                          <m:rPr>
                            <m:nor/>
                          </m:rPr>
                          <a:rPr lang="el-GR" sz="2400" baseline="-30000" dirty="0">
                            <a:solidFill>
                              <a:schemeClr val="tx1"/>
                            </a:solidFill>
                            <a:latin typeface="+mn-lt"/>
                            <a:ea typeface="Calibri" pitchFamily="34" charset="0"/>
                            <a:cs typeface="Times New Roman" pitchFamily="18" charset="0"/>
                          </a:rPr>
                          <m:t>1</m:t>
                        </m:r>
                      </m:num>
                      <m:den>
                        <m:r>
                          <m:rPr>
                            <m:nor/>
                          </m:rPr>
                          <a:rPr lang="el-GR" sz="2400" dirty="0">
                            <a:solidFill>
                              <a:schemeClr val="tx1"/>
                            </a:solidFill>
                            <a:latin typeface="+mn-lt"/>
                            <a:ea typeface="Calibri" pitchFamily="34" charset="0"/>
                            <a:cs typeface="Times New Roman" pitchFamily="18" charset="0"/>
                          </a:rPr>
                          <m:t>Κ</m:t>
                        </m:r>
                        <m:r>
                          <m:rPr>
                            <m:nor/>
                          </m:rPr>
                          <a:rPr lang="el-GR" sz="2400" baseline="-30000" dirty="0">
                            <a:solidFill>
                              <a:schemeClr val="tx1"/>
                            </a:solidFill>
                            <a:latin typeface="+mn-lt"/>
                            <a:ea typeface="Calibri" pitchFamily="34" charset="0"/>
                            <a:cs typeface="Times New Roman" pitchFamily="18" charset="0"/>
                          </a:rPr>
                          <m:t>0 </m:t>
                        </m:r>
                        <m:r>
                          <m:rPr>
                            <m:nor/>
                          </m:rPr>
                          <a:rPr lang="el-GR" sz="2400" dirty="0">
                            <a:solidFill>
                              <a:schemeClr val="tx1"/>
                            </a:solidFill>
                            <a:latin typeface="+mn-lt"/>
                            <a:ea typeface="Calibri" pitchFamily="34" charset="0"/>
                            <a:cs typeface="Times New Roman" pitchFamily="18" charset="0"/>
                          </a:rPr>
                          <m:t>∗</m:t>
                        </m:r>
                        <m:r>
                          <m:rPr>
                            <m:nor/>
                          </m:rPr>
                          <a:rPr lang="en-US" sz="2400" dirty="0">
                            <a:solidFill>
                              <a:schemeClr val="tx1"/>
                            </a:solidFill>
                            <a:latin typeface="+mn-lt"/>
                            <a:ea typeface="Calibri" pitchFamily="34" charset="0"/>
                            <a:cs typeface="Times New Roman" pitchFamily="18" charset="0"/>
                          </a:rPr>
                          <m:t> </m:t>
                        </m:r>
                        <m:r>
                          <m:rPr>
                            <m:nor/>
                          </m:rPr>
                          <a:rPr lang="en-US" sz="2400" dirty="0">
                            <a:solidFill>
                              <a:schemeClr val="tx1"/>
                            </a:solidFill>
                            <a:latin typeface="+mn-lt"/>
                            <a:ea typeface="Calibri" pitchFamily="34" charset="0"/>
                            <a:cs typeface="Times New Roman" pitchFamily="18" charset="0"/>
                          </a:rPr>
                          <m:t>t</m:t>
                        </m:r>
                      </m:den>
                    </m:f>
                  </m:oMath>
                </a14:m>
                <a:endParaRPr lang="el-GR" sz="2400" dirty="0">
                  <a:solidFill>
                    <a:schemeClr val="tx1"/>
                  </a:solidFill>
                  <a:latin typeface="+mn-lt"/>
                </a:endParaRPr>
              </a:p>
            </p:txBody>
          </p:sp>
        </mc:Choice>
        <mc:Fallback xmlns="">
          <p:sp>
            <p:nvSpPr>
              <p:cNvPr id="9" name="Ορθογώνιο 8">
                <a:extLst>
                  <a:ext uri="{FF2B5EF4-FFF2-40B4-BE49-F238E27FC236}">
                    <a16:creationId xmlns:a16="http://schemas.microsoft.com/office/drawing/2014/main" id="{B6108979-19E2-4CCD-90E4-667B95D4D98E}"/>
                  </a:ext>
                </a:extLst>
              </p:cNvPr>
              <p:cNvSpPr>
                <a:spLocks noRot="1" noChangeAspect="1" noMove="1" noResize="1" noEditPoints="1" noAdjustHandles="1" noChangeArrowheads="1" noChangeShapeType="1" noTextEdit="1"/>
              </p:cNvSpPr>
              <p:nvPr/>
            </p:nvSpPr>
            <p:spPr>
              <a:xfrm>
                <a:off x="2338596" y="4338989"/>
                <a:ext cx="1710725" cy="681790"/>
              </a:xfrm>
              <a:prstGeom prst="rect">
                <a:avLst/>
              </a:prstGeom>
              <a:blipFill>
                <a:blip r:embed="rId2"/>
                <a:stretch>
                  <a:fillRect l="-5714" b="-714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Ορθογώνιο 9">
                <a:extLst>
                  <a:ext uri="{FF2B5EF4-FFF2-40B4-BE49-F238E27FC236}">
                    <a16:creationId xmlns:a16="http://schemas.microsoft.com/office/drawing/2014/main" id="{2D9A9248-975F-4B9E-9DCA-B5205A702EC3}"/>
                  </a:ext>
                </a:extLst>
              </p:cNvPr>
              <p:cNvSpPr/>
              <p:nvPr/>
            </p:nvSpPr>
            <p:spPr>
              <a:xfrm>
                <a:off x="3923928" y="4405782"/>
                <a:ext cx="2803396" cy="787203"/>
              </a:xfrm>
              <a:prstGeom prst="rect">
                <a:avLst/>
              </a:prstGeom>
            </p:spPr>
            <p:txBody>
              <a:bodyPr wrap="none">
                <a:spAutoFit/>
              </a:bodyPr>
              <a:lstStyle/>
              <a:p>
                <a:r>
                  <a:rPr lang="en-US" sz="2400" dirty="0">
                    <a:solidFill>
                      <a:schemeClr val="tx1"/>
                    </a:solidFill>
                    <a:latin typeface="+mn-lt"/>
                    <a:ea typeface="Calibri" pitchFamily="34" charset="0"/>
                    <a:cs typeface="Times New Roman" pitchFamily="18" charset="0"/>
                    <a:sym typeface="Wingdings" panose="05000000000000000000" pitchFamily="2" charset="2"/>
                  </a:rPr>
                  <a:t> </a:t>
                </a:r>
                <a:r>
                  <a:rPr lang="en-US" sz="2400" dirty="0" err="1">
                    <a:solidFill>
                      <a:schemeClr val="tx1"/>
                    </a:solidFill>
                    <a:latin typeface="+mn-lt"/>
                    <a:ea typeface="Calibri" pitchFamily="34" charset="0"/>
                    <a:cs typeface="Times New Roman" pitchFamily="18" charset="0"/>
                  </a:rPr>
                  <a:t>i</a:t>
                </a:r>
                <a:r>
                  <a:rPr lang="en-US" sz="2400" dirty="0">
                    <a:solidFill>
                      <a:schemeClr val="tx1"/>
                    </a:solidFill>
                    <a:latin typeface="+mn-lt"/>
                    <a:ea typeface="Calibri" pitchFamily="34" charset="0"/>
                    <a:cs typeface="Times New Roman" pitchFamily="18" charset="0"/>
                  </a:rPr>
                  <a:t> </a:t>
                </a:r>
                <a:r>
                  <a:rPr lang="el-GR" sz="2400" dirty="0">
                    <a:solidFill>
                      <a:schemeClr val="tx1"/>
                    </a:solidFill>
                    <a:latin typeface="+mn-lt"/>
                    <a:ea typeface="Calibri" pitchFamily="34" charset="0"/>
                    <a:cs typeface="Times New Roman" pitchFamily="18" charset="0"/>
                  </a:rPr>
                  <a:t>= </a:t>
                </a:r>
                <a14:m>
                  <m:oMath xmlns:m="http://schemas.openxmlformats.org/officeDocument/2006/math">
                    <m:f>
                      <m:fPr>
                        <m:ctrlPr>
                          <a:rPr lang="el-GR" sz="2400" i="1">
                            <a:solidFill>
                              <a:schemeClr val="tx1"/>
                            </a:solidFill>
                            <a:latin typeface="Cambria Math" panose="02040503050406030204" pitchFamily="18" charset="0"/>
                            <a:cs typeface="Times New Roman" pitchFamily="18" charset="0"/>
                          </a:rPr>
                        </m:ctrlPr>
                      </m:fPr>
                      <m:num>
                        <m:r>
                          <a:rPr lang="en-US" sz="2400" b="0" i="1">
                            <a:solidFill>
                              <a:schemeClr val="tx1"/>
                            </a:solidFill>
                            <a:latin typeface="Cambria Math" panose="02040503050406030204" pitchFamily="18" charset="0"/>
                            <a:cs typeface="Times New Roman" pitchFamily="18" charset="0"/>
                          </a:rPr>
                          <m:t>5</m:t>
                        </m:r>
                      </m:num>
                      <m:den>
                        <m:r>
                          <a:rPr lang="en-US" sz="2400" b="0" i="1">
                            <a:solidFill>
                              <a:schemeClr val="tx1"/>
                            </a:solidFill>
                            <a:latin typeface="Cambria Math" panose="02040503050406030204" pitchFamily="18" charset="0"/>
                            <a:cs typeface="Times New Roman" pitchFamily="18" charset="0"/>
                          </a:rPr>
                          <m:t>295∗</m:t>
                        </m:r>
                        <m:f>
                          <m:fPr>
                            <m:ctrlPr>
                              <a:rPr lang="en-US" sz="2400" i="1">
                                <a:solidFill>
                                  <a:schemeClr val="tx1"/>
                                </a:solidFill>
                                <a:latin typeface="Cambria Math" panose="02040503050406030204" pitchFamily="18" charset="0"/>
                                <a:cs typeface="Times New Roman" pitchFamily="18" charset="0"/>
                              </a:rPr>
                            </m:ctrlPr>
                          </m:fPr>
                          <m:num>
                            <m:r>
                              <a:rPr lang="en-US" sz="2400" b="0" i="1">
                                <a:solidFill>
                                  <a:schemeClr val="tx1"/>
                                </a:solidFill>
                                <a:latin typeface="Cambria Math" panose="02040503050406030204" pitchFamily="18" charset="0"/>
                                <a:cs typeface="Times New Roman" pitchFamily="18" charset="0"/>
                              </a:rPr>
                              <m:t>100</m:t>
                            </m:r>
                          </m:num>
                          <m:den>
                            <m:r>
                              <a:rPr lang="en-US" sz="2400" b="0" i="1">
                                <a:solidFill>
                                  <a:schemeClr val="tx1"/>
                                </a:solidFill>
                                <a:latin typeface="Cambria Math" panose="02040503050406030204" pitchFamily="18" charset="0"/>
                                <a:cs typeface="Times New Roman" pitchFamily="18" charset="0"/>
                              </a:rPr>
                              <m:t>360</m:t>
                            </m:r>
                          </m:den>
                        </m:f>
                      </m:den>
                    </m:f>
                    <m:r>
                      <a:rPr lang="en-US" sz="2400" b="0" i="1">
                        <a:solidFill>
                          <a:schemeClr val="tx1"/>
                        </a:solidFill>
                        <a:latin typeface="Cambria Math" panose="02040503050406030204" pitchFamily="18" charset="0"/>
                        <a:cs typeface="Times New Roman" pitchFamily="18" charset="0"/>
                      </a:rPr>
                      <m:t>=0,06</m:t>
                    </m:r>
                  </m:oMath>
                </a14:m>
                <a:endParaRPr lang="el-GR" sz="2400" dirty="0">
                  <a:solidFill>
                    <a:schemeClr val="tx1"/>
                  </a:solidFill>
                  <a:latin typeface="+mn-lt"/>
                </a:endParaRPr>
              </a:p>
            </p:txBody>
          </p:sp>
        </mc:Choice>
        <mc:Fallback xmlns="">
          <p:sp>
            <p:nvSpPr>
              <p:cNvPr id="10" name="Ορθογώνιο 9">
                <a:extLst>
                  <a:ext uri="{FF2B5EF4-FFF2-40B4-BE49-F238E27FC236}">
                    <a16:creationId xmlns:a16="http://schemas.microsoft.com/office/drawing/2014/main" id="{2D9A9248-975F-4B9E-9DCA-B5205A702EC3}"/>
                  </a:ext>
                </a:extLst>
              </p:cNvPr>
              <p:cNvSpPr>
                <a:spLocks noRot="1" noChangeAspect="1" noMove="1" noResize="1" noEditPoints="1" noAdjustHandles="1" noChangeArrowheads="1" noChangeShapeType="1" noTextEdit="1"/>
              </p:cNvSpPr>
              <p:nvPr/>
            </p:nvSpPr>
            <p:spPr>
              <a:xfrm>
                <a:off x="3923928" y="4405782"/>
                <a:ext cx="2803396" cy="787203"/>
              </a:xfrm>
              <a:prstGeom prst="rect">
                <a:avLst/>
              </a:prstGeom>
              <a:blipFill>
                <a:blip r:embed="rId3"/>
                <a:stretch>
                  <a:fillRect l="-3478"/>
                </a:stretch>
              </a:blipFill>
            </p:spPr>
            <p:txBody>
              <a:bodyPr/>
              <a:lstStyle/>
              <a:p>
                <a:r>
                  <a:rPr lang="el-GR">
                    <a:noFill/>
                  </a:rPr>
                  <a:t> </a:t>
                </a:r>
              </a:p>
            </p:txBody>
          </p:sp>
        </mc:Fallback>
      </mc:AlternateContent>
      <p:sp>
        <p:nvSpPr>
          <p:cNvPr id="11" name="Ορθογώνιο 10">
            <a:extLst>
              <a:ext uri="{FF2B5EF4-FFF2-40B4-BE49-F238E27FC236}">
                <a16:creationId xmlns:a16="http://schemas.microsoft.com/office/drawing/2014/main" id="{F7BFA738-829A-41EF-9671-F21AF0F6F05D}"/>
              </a:ext>
            </a:extLst>
          </p:cNvPr>
          <p:cNvSpPr/>
          <p:nvPr/>
        </p:nvSpPr>
        <p:spPr>
          <a:xfrm>
            <a:off x="576375" y="3150172"/>
            <a:ext cx="1114408" cy="369332"/>
          </a:xfrm>
          <a:prstGeom prst="rect">
            <a:avLst/>
          </a:prstGeom>
        </p:spPr>
        <p:txBody>
          <a:bodyPr wrap="none">
            <a:spAutoFit/>
          </a:bodyPr>
          <a:lstStyle/>
          <a:p>
            <a:r>
              <a:rPr lang="en-US" dirty="0" err="1">
                <a:latin typeface="+mn-lt"/>
                <a:ea typeface="Calibri" pitchFamily="34" charset="0"/>
                <a:cs typeface="Times New Roman" pitchFamily="18" charset="0"/>
              </a:rPr>
              <a:t>K</a:t>
            </a:r>
            <a:r>
              <a:rPr lang="en-US" baseline="-30000" dirty="0" err="1">
                <a:latin typeface="+mn-lt"/>
                <a:ea typeface="Calibri" pitchFamily="34" charset="0"/>
                <a:cs typeface="Times New Roman" pitchFamily="18" charset="0"/>
              </a:rPr>
              <a:t>t</a:t>
            </a:r>
            <a:r>
              <a:rPr lang="el-GR" dirty="0">
                <a:latin typeface="+mn-lt"/>
                <a:ea typeface="Calibri" pitchFamily="34" charset="0"/>
                <a:cs typeface="Times New Roman" pitchFamily="18" charset="0"/>
              </a:rPr>
              <a:t> </a:t>
            </a:r>
            <a:r>
              <a:rPr lang="en-US" dirty="0">
                <a:latin typeface="+mn-lt"/>
                <a:ea typeface="Calibri" pitchFamily="34" charset="0"/>
                <a:cs typeface="Times New Roman" pitchFamily="18" charset="0"/>
              </a:rPr>
              <a:t>=</a:t>
            </a:r>
            <a:r>
              <a:rPr lang="el-GR" dirty="0">
                <a:latin typeface="+mn-lt"/>
                <a:ea typeface="Calibri" pitchFamily="34" charset="0"/>
                <a:cs typeface="Times New Roman" pitchFamily="18" charset="0"/>
              </a:rPr>
              <a:t> 300</a:t>
            </a:r>
            <a:r>
              <a:rPr lang="en-US" dirty="0">
                <a:latin typeface="+mn-lt"/>
                <a:ea typeface="Calibri" pitchFamily="34" charset="0"/>
                <a:cs typeface="Times New Roman" pitchFamily="18" charset="0"/>
              </a:rPr>
              <a:t> </a:t>
            </a:r>
            <a:endParaRPr lang="el-GR" dirty="0">
              <a:latin typeface="+mn-lt"/>
            </a:endParaRPr>
          </a:p>
        </p:txBody>
      </p:sp>
      <p:sp>
        <p:nvSpPr>
          <p:cNvPr id="12" name="Ορθογώνιο 11">
            <a:extLst>
              <a:ext uri="{FF2B5EF4-FFF2-40B4-BE49-F238E27FC236}">
                <a16:creationId xmlns:a16="http://schemas.microsoft.com/office/drawing/2014/main" id="{10621199-AAB7-478D-9943-AEC8968C73DA}"/>
              </a:ext>
            </a:extLst>
          </p:cNvPr>
          <p:cNvSpPr/>
          <p:nvPr/>
        </p:nvSpPr>
        <p:spPr>
          <a:xfrm>
            <a:off x="1666102" y="3123366"/>
            <a:ext cx="1298753" cy="369332"/>
          </a:xfrm>
          <a:prstGeom prst="rect">
            <a:avLst/>
          </a:prstGeom>
        </p:spPr>
        <p:txBody>
          <a:bodyPr wrap="none">
            <a:spAutoFit/>
          </a:bodyPr>
          <a:lstStyle/>
          <a:p>
            <a:r>
              <a:rPr lang="en-US" dirty="0">
                <a:latin typeface="+mn-lt"/>
              </a:rPr>
              <a:t>v = </a:t>
            </a:r>
            <a:r>
              <a:rPr lang="el-GR" dirty="0">
                <a:latin typeface="+mn-lt"/>
              </a:rPr>
              <a:t>100</a:t>
            </a:r>
            <a:r>
              <a:rPr lang="en-US" dirty="0">
                <a:latin typeface="+mn-lt"/>
              </a:rPr>
              <a:t> </a:t>
            </a:r>
            <a:r>
              <a:rPr lang="el-GR" dirty="0" err="1">
                <a:latin typeface="+mn-lt"/>
              </a:rPr>
              <a:t>ημ</a:t>
            </a:r>
            <a:r>
              <a:rPr lang="el-GR" dirty="0">
                <a:latin typeface="+mn-lt"/>
              </a:rPr>
              <a:t>.</a:t>
            </a:r>
          </a:p>
        </p:txBody>
      </p:sp>
      <p:sp>
        <p:nvSpPr>
          <p:cNvPr id="13" name="Ορθογώνιο 12">
            <a:extLst>
              <a:ext uri="{FF2B5EF4-FFF2-40B4-BE49-F238E27FC236}">
                <a16:creationId xmlns:a16="http://schemas.microsoft.com/office/drawing/2014/main" id="{AA125863-23A1-4BCE-B35E-A8E68F759EF6}"/>
              </a:ext>
            </a:extLst>
          </p:cNvPr>
          <p:cNvSpPr/>
          <p:nvPr/>
        </p:nvSpPr>
        <p:spPr>
          <a:xfrm>
            <a:off x="3137254" y="3134689"/>
            <a:ext cx="1066318" cy="369332"/>
          </a:xfrm>
          <a:prstGeom prst="rect">
            <a:avLst/>
          </a:prstGeom>
        </p:spPr>
        <p:txBody>
          <a:bodyPr wrap="none">
            <a:spAutoFit/>
          </a:bodyPr>
          <a:lstStyle/>
          <a:p>
            <a:r>
              <a:rPr lang="en-US" dirty="0">
                <a:latin typeface="+mn-lt"/>
                <a:ea typeface="Calibri" pitchFamily="34" charset="0"/>
                <a:cs typeface="Times New Roman" pitchFamily="18" charset="0"/>
              </a:rPr>
              <a:t>K</a:t>
            </a:r>
            <a:r>
              <a:rPr lang="el-GR" baseline="-30000" dirty="0">
                <a:latin typeface="+mn-lt"/>
                <a:ea typeface="Calibri" pitchFamily="34" charset="0"/>
                <a:cs typeface="Times New Roman" pitchFamily="18" charset="0"/>
              </a:rPr>
              <a:t>0</a:t>
            </a:r>
            <a:r>
              <a:rPr lang="el-GR" dirty="0">
                <a:latin typeface="+mn-lt"/>
                <a:ea typeface="Calibri" pitchFamily="34" charset="0"/>
                <a:cs typeface="Times New Roman" pitchFamily="18" charset="0"/>
              </a:rPr>
              <a:t> </a:t>
            </a:r>
            <a:r>
              <a:rPr lang="en-US" dirty="0">
                <a:latin typeface="+mn-lt"/>
                <a:ea typeface="Calibri" pitchFamily="34" charset="0"/>
                <a:cs typeface="Times New Roman" pitchFamily="18" charset="0"/>
              </a:rPr>
              <a:t>=</a:t>
            </a:r>
            <a:r>
              <a:rPr lang="el-GR" dirty="0">
                <a:latin typeface="+mn-lt"/>
                <a:ea typeface="Calibri" pitchFamily="34" charset="0"/>
                <a:cs typeface="Times New Roman" pitchFamily="18" charset="0"/>
              </a:rPr>
              <a:t> 295</a:t>
            </a:r>
            <a:endParaRPr lang="el-GR" dirty="0">
              <a:latin typeface="+mn-lt"/>
            </a:endParaRPr>
          </a:p>
        </p:txBody>
      </p:sp>
    </p:spTree>
    <p:extLst>
      <p:ext uri="{BB962C8B-B14F-4D97-AF65-F5344CB8AC3E}">
        <p14:creationId xmlns:p14="http://schemas.microsoft.com/office/powerpoint/2010/main" val="371256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Πρόβλημα </a:t>
            </a:r>
            <a:r>
              <a:rPr lang="en-US" dirty="0"/>
              <a:t>4</a:t>
            </a:r>
            <a:endParaRPr lang="el-GR" dirty="0"/>
          </a:p>
        </p:txBody>
      </p:sp>
      <p:sp>
        <p:nvSpPr>
          <p:cNvPr id="3" name="Content Placeholder 2"/>
          <p:cNvSpPr>
            <a:spLocks noGrp="1"/>
          </p:cNvSpPr>
          <p:nvPr>
            <p:ph idx="1"/>
          </p:nvPr>
        </p:nvSpPr>
        <p:spPr>
          <a:xfrm>
            <a:off x="685346" y="1732451"/>
            <a:ext cx="7765322" cy="1696550"/>
          </a:xfrm>
        </p:spPr>
        <p:txBody>
          <a:bodyPr>
            <a:normAutofit lnSpcReduction="10000"/>
          </a:bodyPr>
          <a:lstStyle/>
          <a:p>
            <a:pPr indent="-342900" algn="just"/>
            <a:r>
              <a:rPr lang="el-GR" dirty="0"/>
              <a:t>Συναλλαγματική ονομαστικής αξίας 200 ευρώ </a:t>
            </a:r>
            <a:r>
              <a:rPr lang="el-GR" dirty="0" err="1"/>
              <a:t>προεξοφλείται</a:t>
            </a:r>
            <a:r>
              <a:rPr lang="el-GR" dirty="0"/>
              <a:t> εσωτερικά 40 ημέρες πριν από τη λήξη της με επιτόκιο 8%. Να βρεθεί η πραγματική αξία αυτής και το εσωτερικό προεξόφλημα. (Έτος 360 ημέρες)</a:t>
            </a:r>
          </a:p>
          <a:p>
            <a:pPr marL="0" indent="0">
              <a:buNone/>
            </a:pPr>
            <a:r>
              <a:rPr lang="el-GR" b="1" dirty="0">
                <a:solidFill>
                  <a:srgbClr val="FF0000"/>
                </a:solidFill>
              </a:rPr>
              <a:t>Λύση</a:t>
            </a:r>
            <a:r>
              <a:rPr lang="el-GR" sz="2400" b="1" dirty="0">
                <a:solidFill>
                  <a:srgbClr val="FF0000"/>
                </a:solidFill>
              </a:rPr>
              <a:t> </a:t>
            </a:r>
            <a:endParaRPr lang="el-GR" sz="2400" dirty="0"/>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12</a:t>
            </a:fld>
            <a:endParaRPr lang="el-GR" dirty="0"/>
          </a:p>
        </p:txBody>
      </p:sp>
      <p:sp>
        <p:nvSpPr>
          <p:cNvPr id="5" name="Ορθογώνιο 4">
            <a:extLst>
              <a:ext uri="{FF2B5EF4-FFF2-40B4-BE49-F238E27FC236}">
                <a16:creationId xmlns:a16="http://schemas.microsoft.com/office/drawing/2014/main" id="{0F00D95D-6C50-4B2A-9BEC-440D7779A18A}"/>
              </a:ext>
            </a:extLst>
          </p:cNvPr>
          <p:cNvSpPr/>
          <p:nvPr/>
        </p:nvSpPr>
        <p:spPr>
          <a:xfrm>
            <a:off x="334877" y="5160775"/>
            <a:ext cx="1930801" cy="461665"/>
          </a:xfrm>
          <a:prstGeom prst="rect">
            <a:avLst/>
          </a:prstGeom>
        </p:spPr>
        <p:txBody>
          <a:bodyPr wrap="square">
            <a:spAutoFit/>
          </a:bodyPr>
          <a:lstStyle/>
          <a:p>
            <a:pPr marL="0" indent="0">
              <a:buNone/>
            </a:pPr>
            <a:r>
              <a:rPr lang="en-US" sz="2400" dirty="0" err="1">
                <a:latin typeface="+mn-lt"/>
                <a:ea typeface="Calibri" pitchFamily="34" charset="0"/>
                <a:cs typeface="Times New Roman" pitchFamily="18" charset="0"/>
              </a:rPr>
              <a:t>K</a:t>
            </a:r>
            <a:r>
              <a:rPr lang="en-US" sz="2400" baseline="-30000" dirty="0" err="1">
                <a:latin typeface="+mn-lt"/>
                <a:ea typeface="Calibri" pitchFamily="34" charset="0"/>
                <a:cs typeface="Times New Roman" pitchFamily="18" charset="0"/>
              </a:rPr>
              <a:t>t</a:t>
            </a:r>
            <a:r>
              <a:rPr lang="el-GR" sz="2400" dirty="0">
                <a:latin typeface="+mn-lt"/>
                <a:ea typeface="Calibri" pitchFamily="34" charset="0"/>
                <a:cs typeface="Times New Roman" pitchFamily="18" charset="0"/>
              </a:rPr>
              <a:t> </a:t>
            </a:r>
            <a:r>
              <a:rPr lang="en-US" sz="2400" dirty="0">
                <a:latin typeface="+mn-lt"/>
                <a:ea typeface="Calibri" pitchFamily="34" charset="0"/>
                <a:cs typeface="Times New Roman" pitchFamily="18" charset="0"/>
              </a:rPr>
              <a:t>= K</a:t>
            </a:r>
            <a:r>
              <a:rPr lang="en-US" sz="2400" baseline="-30000" dirty="0">
                <a:latin typeface="+mn-lt"/>
                <a:ea typeface="Calibri" pitchFamily="34" charset="0"/>
                <a:cs typeface="Times New Roman" pitchFamily="18" charset="0"/>
              </a:rPr>
              <a:t>0</a:t>
            </a:r>
            <a:r>
              <a:rPr lang="el-GR" sz="2400" dirty="0">
                <a:latin typeface="+mn-lt"/>
                <a:ea typeface="Calibri" pitchFamily="34" charset="0"/>
                <a:cs typeface="Times New Roman" pitchFamily="18" charset="0"/>
              </a:rPr>
              <a:t> </a:t>
            </a:r>
            <a:r>
              <a:rPr lang="en-US" sz="2400" dirty="0">
                <a:latin typeface="+mn-lt"/>
                <a:ea typeface="Calibri" pitchFamily="34" charset="0"/>
                <a:cs typeface="Times New Roman" pitchFamily="18" charset="0"/>
              </a:rPr>
              <a:t>+ </a:t>
            </a:r>
            <a:r>
              <a:rPr lang="el-GR" sz="2400" dirty="0">
                <a:latin typeface="+mn-lt"/>
                <a:ea typeface="Calibri" pitchFamily="34" charset="0"/>
                <a:cs typeface="Times New Roman" pitchFamily="18" charset="0"/>
              </a:rPr>
              <a:t>Ε</a:t>
            </a:r>
            <a:r>
              <a:rPr lang="en-US" sz="2400" baseline="-30000" dirty="0">
                <a:latin typeface="+mn-lt"/>
                <a:ea typeface="Calibri" pitchFamily="34" charset="0"/>
                <a:cs typeface="Times New Roman" pitchFamily="18" charset="0"/>
              </a:rPr>
              <a:t>1</a:t>
            </a:r>
            <a:endParaRPr lang="el-GR" sz="2400" dirty="0">
              <a:latin typeface="+mn-lt"/>
              <a:ea typeface="Calibri" pitchFamily="34" charset="0"/>
              <a:cs typeface="Times New Roman" pitchFamily="18" charset="0"/>
            </a:endParaRPr>
          </a:p>
        </p:txBody>
      </p:sp>
      <p:sp>
        <p:nvSpPr>
          <p:cNvPr id="6" name="Ορθογώνιο 5">
            <a:extLst>
              <a:ext uri="{FF2B5EF4-FFF2-40B4-BE49-F238E27FC236}">
                <a16:creationId xmlns:a16="http://schemas.microsoft.com/office/drawing/2014/main" id="{5E01B0B6-9BE0-40E4-8892-0F353774B08E}"/>
              </a:ext>
            </a:extLst>
          </p:cNvPr>
          <p:cNvSpPr/>
          <p:nvPr/>
        </p:nvSpPr>
        <p:spPr>
          <a:xfrm>
            <a:off x="395536" y="3435139"/>
            <a:ext cx="1165704" cy="400110"/>
          </a:xfrm>
          <a:prstGeom prst="rect">
            <a:avLst/>
          </a:prstGeom>
        </p:spPr>
        <p:txBody>
          <a:bodyPr wrap="none">
            <a:spAutoFit/>
          </a:bodyPr>
          <a:lstStyle/>
          <a:p>
            <a:r>
              <a:rPr lang="en-US" sz="2000">
                <a:latin typeface="+mn-lt"/>
                <a:ea typeface="Calibri" pitchFamily="34" charset="0"/>
                <a:cs typeface="Times New Roman" pitchFamily="18" charset="0"/>
              </a:rPr>
              <a:t>K</a:t>
            </a:r>
            <a:r>
              <a:rPr lang="en-US" sz="2000" baseline="-30000">
                <a:latin typeface="+mn-lt"/>
                <a:ea typeface="Calibri" pitchFamily="34" charset="0"/>
                <a:cs typeface="Times New Roman" pitchFamily="18" charset="0"/>
              </a:rPr>
              <a:t>t</a:t>
            </a:r>
            <a:r>
              <a:rPr lang="el-GR" sz="2000">
                <a:latin typeface="+mn-lt"/>
                <a:ea typeface="Calibri" pitchFamily="34" charset="0"/>
                <a:cs typeface="Times New Roman" pitchFamily="18" charset="0"/>
              </a:rPr>
              <a:t> </a:t>
            </a:r>
            <a:r>
              <a:rPr lang="en-US" sz="2000" dirty="0">
                <a:latin typeface="+mn-lt"/>
                <a:ea typeface="Calibri" pitchFamily="34" charset="0"/>
                <a:cs typeface="Times New Roman" pitchFamily="18" charset="0"/>
              </a:rPr>
              <a:t>=</a:t>
            </a:r>
            <a:r>
              <a:rPr lang="el-GR" sz="2000" dirty="0">
                <a:latin typeface="+mn-lt"/>
                <a:ea typeface="Calibri" pitchFamily="34" charset="0"/>
                <a:cs typeface="Times New Roman" pitchFamily="18" charset="0"/>
              </a:rPr>
              <a:t> 200</a:t>
            </a:r>
            <a:endParaRPr lang="el-GR" sz="2000" dirty="0">
              <a:latin typeface="+mn-lt"/>
            </a:endParaRPr>
          </a:p>
        </p:txBody>
      </p:sp>
      <mc:AlternateContent xmlns:mc="http://schemas.openxmlformats.org/markup-compatibility/2006" xmlns:a14="http://schemas.microsoft.com/office/drawing/2010/main">
        <mc:Choice Requires="a14">
          <p:sp>
            <p:nvSpPr>
              <p:cNvPr id="7" name="Ορθογώνιο 6">
                <a:extLst>
                  <a:ext uri="{FF2B5EF4-FFF2-40B4-BE49-F238E27FC236}">
                    <a16:creationId xmlns:a16="http://schemas.microsoft.com/office/drawing/2014/main" id="{3E4EE37F-6939-4711-9459-446BB1BE00D9}"/>
                  </a:ext>
                </a:extLst>
              </p:cNvPr>
              <p:cNvSpPr/>
              <p:nvPr/>
            </p:nvSpPr>
            <p:spPr>
              <a:xfrm>
                <a:off x="1601594" y="4226929"/>
                <a:ext cx="2943947" cy="781752"/>
              </a:xfrm>
              <a:prstGeom prst="rect">
                <a:avLst/>
              </a:prstGeom>
            </p:spPr>
            <p:txBody>
              <a:bodyPr wrap="none">
                <a:spAutoFit/>
              </a:bodyPr>
              <a:lstStyle/>
              <a:p>
                <a:pPr marL="0" indent="0">
                  <a:buNone/>
                </a:pPr>
                <a:r>
                  <a:rPr lang="el-GR" sz="2400" dirty="0">
                    <a:latin typeface="+mn-lt"/>
                    <a:ea typeface="Calibri" pitchFamily="34" charset="0"/>
                    <a:cs typeface="Times New Roman" pitchFamily="18" charset="0"/>
                  </a:rPr>
                  <a:t> </a:t>
                </a:r>
                <a:r>
                  <a:rPr lang="en-US" sz="2400" dirty="0">
                    <a:latin typeface="+mn-lt"/>
                    <a:ea typeface="Calibri" pitchFamily="34" charset="0"/>
                    <a:cs typeface="Times New Roman" pitchFamily="18" charset="0"/>
                  </a:rPr>
                  <a:t>=</a:t>
                </a:r>
                <a:r>
                  <a:rPr lang="el-GR" sz="2400" dirty="0">
                    <a:latin typeface="+mn-lt"/>
                    <a:ea typeface="Calibri" pitchFamily="34" charset="0"/>
                    <a:cs typeface="Times New Roman" pitchFamily="18" charset="0"/>
                  </a:rPr>
                  <a:t> </a:t>
                </a:r>
                <a14:m>
                  <m:oMath xmlns:m="http://schemas.openxmlformats.org/officeDocument/2006/math">
                    <m:f>
                      <m:fPr>
                        <m:ctrlPr>
                          <a:rPr lang="el-GR" sz="2400" i="1">
                            <a:latin typeface="Cambria Math" panose="02040503050406030204" pitchFamily="18" charset="0"/>
                            <a:cs typeface="Times New Roman" pitchFamily="18" charset="0"/>
                          </a:rPr>
                        </m:ctrlPr>
                      </m:fPr>
                      <m:num>
                        <m:r>
                          <a:rPr lang="el-GR" sz="2400" i="1">
                            <a:latin typeface="Cambria Math" panose="02040503050406030204" pitchFamily="18" charset="0"/>
                            <a:cs typeface="Times New Roman" pitchFamily="18" charset="0"/>
                          </a:rPr>
                          <m:t>200</m:t>
                        </m:r>
                      </m:num>
                      <m:den>
                        <m:r>
                          <a:rPr lang="el-GR" sz="2400" i="1">
                            <a:latin typeface="Cambria Math" panose="02040503050406030204" pitchFamily="18" charset="0"/>
                            <a:cs typeface="Times New Roman" pitchFamily="18" charset="0"/>
                          </a:rPr>
                          <m:t>1+0,08</m:t>
                        </m:r>
                        <m:r>
                          <a:rPr lang="en-US" sz="2400" i="1">
                            <a:latin typeface="Cambria Math" panose="02040503050406030204" pitchFamily="18" charset="0"/>
                            <a:cs typeface="Times New Roman" pitchFamily="18" charset="0"/>
                          </a:rPr>
                          <m:t>∗</m:t>
                        </m:r>
                        <m:f>
                          <m:fPr>
                            <m:ctrlPr>
                              <a:rPr lang="en-US" sz="2400" i="1">
                                <a:latin typeface="Cambria Math" panose="02040503050406030204" pitchFamily="18" charset="0"/>
                                <a:cs typeface="Times New Roman" pitchFamily="18" charset="0"/>
                              </a:rPr>
                            </m:ctrlPr>
                          </m:fPr>
                          <m:num>
                            <m:r>
                              <a:rPr lang="el-GR" sz="2400" i="1">
                                <a:latin typeface="Cambria Math" panose="02040503050406030204" pitchFamily="18" charset="0"/>
                                <a:cs typeface="Times New Roman" pitchFamily="18" charset="0"/>
                              </a:rPr>
                              <m:t>40</m:t>
                            </m:r>
                          </m:num>
                          <m:den>
                            <m:r>
                              <a:rPr lang="en-US" sz="2400" i="1">
                                <a:latin typeface="Cambria Math" panose="02040503050406030204" pitchFamily="18" charset="0"/>
                                <a:cs typeface="Times New Roman" pitchFamily="18" charset="0"/>
                              </a:rPr>
                              <m:t>360</m:t>
                            </m:r>
                          </m:den>
                        </m:f>
                      </m:den>
                    </m:f>
                    <m:r>
                      <a:rPr lang="en-US" sz="2400" i="1">
                        <a:latin typeface="Cambria Math" panose="02040503050406030204" pitchFamily="18" charset="0"/>
                        <a:cs typeface="Times New Roman" pitchFamily="18" charset="0"/>
                      </a:rPr>
                      <m:t>=</m:t>
                    </m:r>
                  </m:oMath>
                </a14:m>
                <a:r>
                  <a:rPr lang="el-GR" sz="2400" dirty="0">
                    <a:latin typeface="+mn-lt"/>
                  </a:rPr>
                  <a:t> 198,24</a:t>
                </a:r>
              </a:p>
            </p:txBody>
          </p:sp>
        </mc:Choice>
        <mc:Fallback xmlns="">
          <p:sp>
            <p:nvSpPr>
              <p:cNvPr id="7" name="Ορθογώνιο 6">
                <a:extLst>
                  <a:ext uri="{FF2B5EF4-FFF2-40B4-BE49-F238E27FC236}">
                    <a16:creationId xmlns:a16="http://schemas.microsoft.com/office/drawing/2014/main" id="{3E4EE37F-6939-4711-9459-446BB1BE00D9}"/>
                  </a:ext>
                </a:extLst>
              </p:cNvPr>
              <p:cNvSpPr>
                <a:spLocks noRot="1" noChangeAspect="1" noMove="1" noResize="1" noEditPoints="1" noAdjustHandles="1" noChangeArrowheads="1" noChangeShapeType="1" noTextEdit="1"/>
              </p:cNvSpPr>
              <p:nvPr/>
            </p:nvSpPr>
            <p:spPr>
              <a:xfrm>
                <a:off x="1601594" y="4226929"/>
                <a:ext cx="2943947" cy="781752"/>
              </a:xfrm>
              <a:prstGeom prst="rect">
                <a:avLst/>
              </a:prstGeom>
              <a:blipFill>
                <a:blip r:embed="rId2"/>
                <a:stretch>
                  <a:fillRect l="-621" r="-165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Ορθογώνιο 7">
                <a:extLst>
                  <a:ext uri="{FF2B5EF4-FFF2-40B4-BE49-F238E27FC236}">
                    <a16:creationId xmlns:a16="http://schemas.microsoft.com/office/drawing/2014/main" id="{92C3AC50-C78C-43BA-BDEA-70728009CCD0}"/>
                  </a:ext>
                </a:extLst>
              </p:cNvPr>
              <p:cNvSpPr/>
              <p:nvPr/>
            </p:nvSpPr>
            <p:spPr>
              <a:xfrm>
                <a:off x="1683682" y="3400531"/>
                <a:ext cx="920573" cy="400110"/>
              </a:xfrm>
              <a:prstGeom prst="rect">
                <a:avLst/>
              </a:prstGeom>
            </p:spPr>
            <p:txBody>
              <a:bodyPr wrap="none">
                <a:spAutoFit/>
              </a:bodyPr>
              <a:lstStyle/>
              <a:p>
                <a14:m>
                  <m:oMath xmlns:m="http://schemas.openxmlformats.org/officeDocument/2006/math">
                    <m:r>
                      <a:rPr lang="en-US" sz="2000" i="1">
                        <a:latin typeface="Cambria Math" panose="02040503050406030204" pitchFamily="18" charset="0"/>
                        <a:cs typeface="Times New Roman" pitchFamily="18" charset="0"/>
                      </a:rPr>
                      <m:t>𝑖</m:t>
                    </m:r>
                  </m:oMath>
                </a14:m>
                <a:r>
                  <a:rPr lang="en-US" sz="2000" dirty="0">
                    <a:latin typeface="+mn-lt"/>
                  </a:rPr>
                  <a:t> = 8%</a:t>
                </a:r>
                <a:endParaRPr lang="el-GR" sz="2000" dirty="0">
                  <a:latin typeface="+mn-lt"/>
                </a:endParaRPr>
              </a:p>
            </p:txBody>
          </p:sp>
        </mc:Choice>
        <mc:Fallback xmlns="">
          <p:sp>
            <p:nvSpPr>
              <p:cNvPr id="8" name="Ορθογώνιο 7">
                <a:extLst>
                  <a:ext uri="{FF2B5EF4-FFF2-40B4-BE49-F238E27FC236}">
                    <a16:creationId xmlns:a16="http://schemas.microsoft.com/office/drawing/2014/main" id="{92C3AC50-C78C-43BA-BDEA-70728009CCD0}"/>
                  </a:ext>
                </a:extLst>
              </p:cNvPr>
              <p:cNvSpPr>
                <a:spLocks noRot="1" noChangeAspect="1" noMove="1" noResize="1" noEditPoints="1" noAdjustHandles="1" noChangeArrowheads="1" noChangeShapeType="1" noTextEdit="1"/>
              </p:cNvSpPr>
              <p:nvPr/>
            </p:nvSpPr>
            <p:spPr>
              <a:xfrm>
                <a:off x="1683682" y="3400531"/>
                <a:ext cx="920573" cy="400110"/>
              </a:xfrm>
              <a:prstGeom prst="rect">
                <a:avLst/>
              </a:prstGeom>
              <a:blipFill>
                <a:blip r:embed="rId3"/>
                <a:stretch>
                  <a:fillRect t="-9231" r="-6623" b="-2769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Ορθογώνιο 8">
                <a:extLst>
                  <a:ext uri="{FF2B5EF4-FFF2-40B4-BE49-F238E27FC236}">
                    <a16:creationId xmlns:a16="http://schemas.microsoft.com/office/drawing/2014/main" id="{CF49897C-D56B-4D35-A537-B3069163C410}"/>
                  </a:ext>
                </a:extLst>
              </p:cNvPr>
              <p:cNvSpPr/>
              <p:nvPr/>
            </p:nvSpPr>
            <p:spPr>
              <a:xfrm>
                <a:off x="2749160" y="3381347"/>
                <a:ext cx="897490" cy="400110"/>
              </a:xfrm>
              <a:prstGeom prst="rect">
                <a:avLst/>
              </a:prstGeom>
            </p:spPr>
            <p:txBody>
              <a:bodyPr wrap="none">
                <a:spAutoFit/>
              </a:bodyPr>
              <a:lstStyle/>
              <a:p>
                <a14:m>
                  <m:oMath xmlns:m="http://schemas.openxmlformats.org/officeDocument/2006/math">
                    <m:r>
                      <a:rPr lang="en-US" sz="2000" b="0" i="1" smtClean="0">
                        <a:latin typeface="Cambria Math" panose="02040503050406030204" pitchFamily="18" charset="0"/>
                        <a:cs typeface="Times New Roman" pitchFamily="18" charset="0"/>
                      </a:rPr>
                      <m:t>𝑣</m:t>
                    </m:r>
                  </m:oMath>
                </a14:m>
                <a:r>
                  <a:rPr lang="en-US" sz="2000" dirty="0">
                    <a:latin typeface="+mn-lt"/>
                  </a:rPr>
                  <a:t> = 40</a:t>
                </a:r>
                <a:endParaRPr lang="el-GR" sz="2000" dirty="0">
                  <a:latin typeface="+mn-lt"/>
                </a:endParaRPr>
              </a:p>
            </p:txBody>
          </p:sp>
        </mc:Choice>
        <mc:Fallback xmlns="">
          <p:sp>
            <p:nvSpPr>
              <p:cNvPr id="9" name="Ορθογώνιο 8">
                <a:extLst>
                  <a:ext uri="{FF2B5EF4-FFF2-40B4-BE49-F238E27FC236}">
                    <a16:creationId xmlns:a16="http://schemas.microsoft.com/office/drawing/2014/main" id="{CF49897C-D56B-4D35-A537-B3069163C410}"/>
                  </a:ext>
                </a:extLst>
              </p:cNvPr>
              <p:cNvSpPr>
                <a:spLocks noRot="1" noChangeAspect="1" noMove="1" noResize="1" noEditPoints="1" noAdjustHandles="1" noChangeArrowheads="1" noChangeShapeType="1" noTextEdit="1"/>
              </p:cNvSpPr>
              <p:nvPr/>
            </p:nvSpPr>
            <p:spPr>
              <a:xfrm>
                <a:off x="2749160" y="3381347"/>
                <a:ext cx="897490" cy="400110"/>
              </a:xfrm>
              <a:prstGeom prst="rect">
                <a:avLst/>
              </a:prstGeom>
              <a:blipFill>
                <a:blip r:embed="rId4"/>
                <a:stretch>
                  <a:fillRect t="-9231" r="-5442" b="-2769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Ορθογώνιο 9">
                <a:extLst>
                  <a:ext uri="{FF2B5EF4-FFF2-40B4-BE49-F238E27FC236}">
                    <a16:creationId xmlns:a16="http://schemas.microsoft.com/office/drawing/2014/main" id="{71302007-2A0A-4E6F-ABFC-947A66ADA737}"/>
                  </a:ext>
                </a:extLst>
              </p:cNvPr>
              <p:cNvSpPr/>
              <p:nvPr/>
            </p:nvSpPr>
            <p:spPr>
              <a:xfrm>
                <a:off x="334877" y="4166142"/>
                <a:ext cx="1464375" cy="690445"/>
              </a:xfrm>
              <a:prstGeom prst="rect">
                <a:avLst/>
              </a:prstGeom>
            </p:spPr>
            <p:txBody>
              <a:bodyPr wrap="none">
                <a:spAutoFit/>
              </a:bodyPr>
              <a:lstStyle/>
              <a:p>
                <a14:m>
                  <m:oMath xmlns:m="http://schemas.openxmlformats.org/officeDocument/2006/math">
                    <m:sSub>
                      <m:sSubPr>
                        <m:ctrlPr>
                          <a:rPr lang="el-GR" sz="2400" i="1">
                            <a:latin typeface="Cambria Math" panose="02040503050406030204" pitchFamily="18" charset="0"/>
                            <a:cs typeface="Times New Roman" pitchFamily="18" charset="0"/>
                          </a:rPr>
                        </m:ctrlPr>
                      </m:sSubPr>
                      <m:e>
                        <m:r>
                          <m:rPr>
                            <m:sty m:val="p"/>
                          </m:rPr>
                          <a:rPr lang="el-GR" sz="2400">
                            <a:latin typeface="Cambria Math" panose="02040503050406030204" pitchFamily="18" charset="0"/>
                            <a:cs typeface="Times New Roman" pitchFamily="18" charset="0"/>
                          </a:rPr>
                          <m:t>Κ</m:t>
                        </m:r>
                      </m:e>
                      <m:sub>
                        <m:r>
                          <a:rPr lang="el-GR" sz="2400" i="1">
                            <a:latin typeface="Cambria Math" panose="02040503050406030204" pitchFamily="18" charset="0"/>
                            <a:cs typeface="Times New Roman" pitchFamily="18" charset="0"/>
                          </a:rPr>
                          <m:t>0</m:t>
                        </m:r>
                      </m:sub>
                    </m:sSub>
                  </m:oMath>
                </a14:m>
                <a:r>
                  <a:rPr lang="el-GR" sz="2400" dirty="0">
                    <a:latin typeface="+mn-lt"/>
                    <a:ea typeface="Calibri" pitchFamily="34" charset="0"/>
                    <a:cs typeface="Times New Roman" pitchFamily="18" charset="0"/>
                  </a:rPr>
                  <a:t>=</a:t>
                </a:r>
                <a:r>
                  <a:rPr lang="el-GR" sz="2400" dirty="0">
                    <a:latin typeface="+mn-lt"/>
                    <a:cs typeface="Times New Roman" pitchFamily="18" charset="0"/>
                  </a:rPr>
                  <a:t> </a:t>
                </a:r>
                <a14:m>
                  <m:oMath xmlns:m="http://schemas.openxmlformats.org/officeDocument/2006/math">
                    <m:f>
                      <m:fPr>
                        <m:ctrlPr>
                          <a:rPr lang="el-GR" sz="2400" i="1">
                            <a:latin typeface="Cambria Math" panose="02040503050406030204" pitchFamily="18" charset="0"/>
                            <a:cs typeface="Times New Roman" pitchFamily="18" charset="0"/>
                          </a:rPr>
                        </m:ctrlPr>
                      </m:fPr>
                      <m:num>
                        <m:r>
                          <m:rPr>
                            <m:nor/>
                          </m:rPr>
                          <a:rPr lang="en-US" sz="2400" dirty="0">
                            <a:latin typeface="+mn-lt"/>
                            <a:ea typeface="Calibri" pitchFamily="34" charset="0"/>
                            <a:cs typeface="Times New Roman" pitchFamily="18" charset="0"/>
                          </a:rPr>
                          <m:t>K</m:t>
                        </m:r>
                        <m:r>
                          <m:rPr>
                            <m:nor/>
                          </m:rPr>
                          <a:rPr lang="en-US" sz="2400" baseline="-30000" dirty="0">
                            <a:latin typeface="+mn-lt"/>
                            <a:ea typeface="Calibri" pitchFamily="34" charset="0"/>
                            <a:cs typeface="Times New Roman" pitchFamily="18" charset="0"/>
                          </a:rPr>
                          <m:t>t</m:t>
                        </m:r>
                      </m:num>
                      <m:den>
                        <m:r>
                          <a:rPr lang="el-GR" sz="2400" i="1">
                            <a:latin typeface="Cambria Math" panose="02040503050406030204" pitchFamily="18" charset="0"/>
                            <a:cs typeface="Times New Roman" pitchFamily="18" charset="0"/>
                          </a:rPr>
                          <m:t>1+</m:t>
                        </m:r>
                        <m:r>
                          <a:rPr lang="en-US" sz="2400" i="1">
                            <a:latin typeface="Cambria Math" panose="02040503050406030204" pitchFamily="18" charset="0"/>
                            <a:cs typeface="Times New Roman" pitchFamily="18" charset="0"/>
                          </a:rPr>
                          <m:t>𝑖</m:t>
                        </m:r>
                        <m:r>
                          <a:rPr lang="en-US" sz="2400" i="1">
                            <a:latin typeface="Cambria Math" panose="02040503050406030204" pitchFamily="18" charset="0"/>
                            <a:cs typeface="Times New Roman" pitchFamily="18" charset="0"/>
                          </a:rPr>
                          <m:t>∗</m:t>
                        </m:r>
                        <m:r>
                          <a:rPr lang="en-US" sz="2400" i="1">
                            <a:latin typeface="Cambria Math" panose="02040503050406030204" pitchFamily="18" charset="0"/>
                            <a:cs typeface="Times New Roman" pitchFamily="18" charset="0"/>
                          </a:rPr>
                          <m:t>𝑡</m:t>
                        </m:r>
                      </m:den>
                    </m:f>
                  </m:oMath>
                </a14:m>
                <a:r>
                  <a:rPr lang="el-GR" sz="2400" dirty="0">
                    <a:latin typeface="+mn-lt"/>
                    <a:ea typeface="Calibri" pitchFamily="34" charset="0"/>
                    <a:cs typeface="Times New Roman" pitchFamily="18" charset="0"/>
                  </a:rPr>
                  <a:t> </a:t>
                </a:r>
                <a:endParaRPr lang="el-GR" sz="2400" dirty="0">
                  <a:latin typeface="+mn-lt"/>
                </a:endParaRPr>
              </a:p>
            </p:txBody>
          </p:sp>
        </mc:Choice>
        <mc:Fallback xmlns="">
          <p:sp>
            <p:nvSpPr>
              <p:cNvPr id="10" name="Ορθογώνιο 9">
                <a:extLst>
                  <a:ext uri="{FF2B5EF4-FFF2-40B4-BE49-F238E27FC236}">
                    <a16:creationId xmlns:a16="http://schemas.microsoft.com/office/drawing/2014/main" id="{71302007-2A0A-4E6F-ABFC-947A66ADA737}"/>
                  </a:ext>
                </a:extLst>
              </p:cNvPr>
              <p:cNvSpPr>
                <a:spLocks noRot="1" noChangeAspect="1" noMove="1" noResize="1" noEditPoints="1" noAdjustHandles="1" noChangeArrowheads="1" noChangeShapeType="1" noTextEdit="1"/>
              </p:cNvSpPr>
              <p:nvPr/>
            </p:nvSpPr>
            <p:spPr>
              <a:xfrm>
                <a:off x="334877" y="4166142"/>
                <a:ext cx="1464375" cy="690445"/>
              </a:xfrm>
              <a:prstGeom prst="rect">
                <a:avLst/>
              </a:prstGeom>
              <a:blipFill>
                <a:blip r:embed="rId5"/>
                <a:stretch>
                  <a:fillRect b="-6140"/>
                </a:stretch>
              </a:blipFill>
            </p:spPr>
            <p:txBody>
              <a:bodyPr/>
              <a:lstStyle/>
              <a:p>
                <a:r>
                  <a:rPr lang="el-GR">
                    <a:noFill/>
                  </a:rPr>
                  <a:t> </a:t>
                </a:r>
              </a:p>
            </p:txBody>
          </p:sp>
        </mc:Fallback>
      </mc:AlternateContent>
      <p:sp>
        <p:nvSpPr>
          <p:cNvPr id="11" name="Ορθογώνιο 10">
            <a:extLst>
              <a:ext uri="{FF2B5EF4-FFF2-40B4-BE49-F238E27FC236}">
                <a16:creationId xmlns:a16="http://schemas.microsoft.com/office/drawing/2014/main" id="{F6D3EDD9-F588-4F20-80C5-125DFBC4352B}"/>
              </a:ext>
            </a:extLst>
          </p:cNvPr>
          <p:cNvSpPr/>
          <p:nvPr/>
        </p:nvSpPr>
        <p:spPr>
          <a:xfrm>
            <a:off x="334878" y="6063734"/>
            <a:ext cx="2048959" cy="461665"/>
          </a:xfrm>
          <a:prstGeom prst="rect">
            <a:avLst/>
          </a:prstGeom>
        </p:spPr>
        <p:txBody>
          <a:bodyPr wrap="none">
            <a:spAutoFit/>
          </a:bodyPr>
          <a:lstStyle/>
          <a:p>
            <a:pPr marL="0" indent="0">
              <a:buNone/>
            </a:pPr>
            <a:r>
              <a:rPr lang="el-GR" sz="2400" dirty="0">
                <a:latin typeface="+mn-lt"/>
                <a:ea typeface="Calibri" pitchFamily="34" charset="0"/>
                <a:cs typeface="Times New Roman" pitchFamily="18" charset="0"/>
              </a:rPr>
              <a:t>ή Ε</a:t>
            </a:r>
            <a:r>
              <a:rPr lang="el-GR" sz="2400" baseline="-30000" dirty="0">
                <a:latin typeface="+mn-lt"/>
                <a:ea typeface="Calibri" pitchFamily="34" charset="0"/>
                <a:cs typeface="Times New Roman" pitchFamily="18" charset="0"/>
              </a:rPr>
              <a:t>1</a:t>
            </a:r>
            <a:r>
              <a:rPr lang="el-GR" sz="2400" dirty="0">
                <a:latin typeface="+mn-lt"/>
                <a:ea typeface="Calibri" pitchFamily="34" charset="0"/>
                <a:cs typeface="Times New Roman" pitchFamily="18" charset="0"/>
              </a:rPr>
              <a:t> = Κ</a:t>
            </a:r>
            <a:r>
              <a:rPr lang="el-GR" sz="2400" baseline="-30000" dirty="0">
                <a:latin typeface="+mn-lt"/>
                <a:ea typeface="Calibri" pitchFamily="34" charset="0"/>
                <a:cs typeface="Times New Roman" pitchFamily="18" charset="0"/>
              </a:rPr>
              <a:t>0 </a:t>
            </a:r>
            <a:r>
              <a:rPr lang="el-GR" sz="2400" dirty="0">
                <a:latin typeface="+mn-lt"/>
                <a:ea typeface="Calibri" pitchFamily="34" charset="0"/>
                <a:cs typeface="Times New Roman" pitchFamily="18" charset="0"/>
              </a:rPr>
              <a:t>*</a:t>
            </a:r>
            <a:r>
              <a:rPr lang="en-US" sz="2400" dirty="0" err="1">
                <a:latin typeface="+mn-lt"/>
                <a:ea typeface="Calibri" pitchFamily="34" charset="0"/>
                <a:cs typeface="Times New Roman" pitchFamily="18" charset="0"/>
              </a:rPr>
              <a:t>i</a:t>
            </a:r>
            <a:r>
              <a:rPr lang="en-US" sz="2400" dirty="0">
                <a:latin typeface="+mn-lt"/>
                <a:ea typeface="Calibri" pitchFamily="34" charset="0"/>
                <a:cs typeface="Times New Roman" pitchFamily="18" charset="0"/>
              </a:rPr>
              <a:t> </a:t>
            </a:r>
            <a:r>
              <a:rPr lang="el-GR" sz="2400" dirty="0">
                <a:latin typeface="+mn-lt"/>
                <a:ea typeface="Calibri" pitchFamily="34" charset="0"/>
                <a:cs typeface="Times New Roman" pitchFamily="18" charset="0"/>
              </a:rPr>
              <a:t>* </a:t>
            </a:r>
            <a:r>
              <a:rPr lang="en-US" sz="2400" dirty="0">
                <a:latin typeface="+mn-lt"/>
                <a:ea typeface="Calibri" pitchFamily="34" charset="0"/>
                <a:cs typeface="Times New Roman" pitchFamily="18" charset="0"/>
              </a:rPr>
              <a:t>t</a:t>
            </a:r>
            <a:endParaRPr lang="el-GR" sz="2400" dirty="0">
              <a:latin typeface="+mn-lt"/>
            </a:endParaRPr>
          </a:p>
        </p:txBody>
      </p:sp>
      <p:sp>
        <p:nvSpPr>
          <p:cNvPr id="12" name="Ορθογώνιο 11">
            <a:extLst>
              <a:ext uri="{FF2B5EF4-FFF2-40B4-BE49-F238E27FC236}">
                <a16:creationId xmlns:a16="http://schemas.microsoft.com/office/drawing/2014/main" id="{3344AED8-46F4-41FB-B3D8-1761B49B4B7E}"/>
              </a:ext>
            </a:extLst>
          </p:cNvPr>
          <p:cNvSpPr/>
          <p:nvPr/>
        </p:nvSpPr>
        <p:spPr>
          <a:xfrm>
            <a:off x="2110909" y="5201811"/>
            <a:ext cx="2173993" cy="461665"/>
          </a:xfrm>
          <a:prstGeom prst="rect">
            <a:avLst/>
          </a:prstGeom>
        </p:spPr>
        <p:txBody>
          <a:bodyPr wrap="none">
            <a:spAutoFit/>
          </a:bodyPr>
          <a:lstStyle/>
          <a:p>
            <a:r>
              <a:rPr lang="en-US" sz="2400" dirty="0">
                <a:latin typeface="+mn-lt"/>
                <a:ea typeface="Calibri" pitchFamily="34" charset="0"/>
                <a:cs typeface="Times New Roman" pitchFamily="18" charset="0"/>
                <a:sym typeface="Wingdings" panose="05000000000000000000" pitchFamily="2" charset="2"/>
              </a:rPr>
              <a:t> </a:t>
            </a:r>
            <a:r>
              <a:rPr lang="en-US" sz="2400" dirty="0">
                <a:latin typeface="+mn-lt"/>
                <a:ea typeface="Calibri" pitchFamily="34" charset="0"/>
                <a:cs typeface="Times New Roman" pitchFamily="18" charset="0"/>
              </a:rPr>
              <a:t> </a:t>
            </a:r>
            <a:r>
              <a:rPr lang="el-GR" sz="2400" dirty="0">
                <a:latin typeface="+mn-lt"/>
                <a:ea typeface="Calibri" pitchFamily="34" charset="0"/>
                <a:cs typeface="Times New Roman" pitchFamily="18" charset="0"/>
              </a:rPr>
              <a:t>Ε</a:t>
            </a:r>
            <a:r>
              <a:rPr lang="en-US" sz="2400" baseline="-30000" dirty="0">
                <a:latin typeface="+mn-lt"/>
                <a:ea typeface="Calibri" pitchFamily="34" charset="0"/>
                <a:cs typeface="Times New Roman" pitchFamily="18" charset="0"/>
              </a:rPr>
              <a:t>1 </a:t>
            </a:r>
            <a:r>
              <a:rPr lang="en-US" sz="2400" dirty="0">
                <a:latin typeface="+mn-lt"/>
                <a:ea typeface="Calibri" pitchFamily="34" charset="0"/>
                <a:cs typeface="Times New Roman" pitchFamily="18" charset="0"/>
              </a:rPr>
              <a:t>= </a:t>
            </a:r>
            <a:r>
              <a:rPr lang="en-US" sz="2400" dirty="0" err="1">
                <a:latin typeface="+mn-lt"/>
                <a:ea typeface="Calibri" pitchFamily="34" charset="0"/>
                <a:cs typeface="Times New Roman" pitchFamily="18" charset="0"/>
              </a:rPr>
              <a:t>K</a:t>
            </a:r>
            <a:r>
              <a:rPr lang="en-US" sz="2400" baseline="-30000" dirty="0" err="1">
                <a:latin typeface="+mn-lt"/>
                <a:ea typeface="Calibri" pitchFamily="34" charset="0"/>
                <a:cs typeface="Times New Roman" pitchFamily="18" charset="0"/>
              </a:rPr>
              <a:t>t</a:t>
            </a:r>
            <a:r>
              <a:rPr lang="el-GR" sz="2400" dirty="0">
                <a:latin typeface="+mn-lt"/>
                <a:ea typeface="Calibri" pitchFamily="34" charset="0"/>
                <a:cs typeface="Times New Roman" pitchFamily="18" charset="0"/>
              </a:rPr>
              <a:t> </a:t>
            </a:r>
            <a:r>
              <a:rPr lang="en-US" sz="2400" dirty="0">
                <a:latin typeface="+mn-lt"/>
                <a:ea typeface="Calibri" pitchFamily="34" charset="0"/>
                <a:cs typeface="Times New Roman" pitchFamily="18" charset="0"/>
              </a:rPr>
              <a:t>- K</a:t>
            </a:r>
            <a:r>
              <a:rPr lang="en-US" sz="2400" baseline="-30000" dirty="0">
                <a:latin typeface="+mn-lt"/>
                <a:ea typeface="Calibri" pitchFamily="34" charset="0"/>
                <a:cs typeface="Times New Roman" pitchFamily="18" charset="0"/>
              </a:rPr>
              <a:t>0</a:t>
            </a:r>
            <a:endParaRPr lang="el-GR" sz="2400" dirty="0">
              <a:latin typeface="+mn-lt"/>
            </a:endParaRPr>
          </a:p>
        </p:txBody>
      </p:sp>
      <p:sp>
        <p:nvSpPr>
          <p:cNvPr id="13" name="Ορθογώνιο 12">
            <a:extLst>
              <a:ext uri="{FF2B5EF4-FFF2-40B4-BE49-F238E27FC236}">
                <a16:creationId xmlns:a16="http://schemas.microsoft.com/office/drawing/2014/main" id="{02409846-8901-4A85-888E-FE896F50997B}"/>
              </a:ext>
            </a:extLst>
          </p:cNvPr>
          <p:cNvSpPr/>
          <p:nvPr/>
        </p:nvSpPr>
        <p:spPr>
          <a:xfrm>
            <a:off x="4139952" y="5160775"/>
            <a:ext cx="3403496" cy="461665"/>
          </a:xfrm>
          <a:prstGeom prst="rect">
            <a:avLst/>
          </a:prstGeom>
        </p:spPr>
        <p:txBody>
          <a:bodyPr wrap="none">
            <a:spAutoFit/>
          </a:bodyPr>
          <a:lstStyle/>
          <a:p>
            <a:r>
              <a:rPr lang="en-US" sz="2400" dirty="0">
                <a:latin typeface="+mn-lt"/>
                <a:ea typeface="Calibri" pitchFamily="34" charset="0"/>
                <a:cs typeface="Times New Roman" pitchFamily="18" charset="0"/>
                <a:sym typeface="Wingdings" panose="05000000000000000000" pitchFamily="2" charset="2"/>
              </a:rPr>
              <a:t> </a:t>
            </a:r>
            <a:r>
              <a:rPr lang="el-GR" sz="2400" dirty="0">
                <a:latin typeface="+mn-lt"/>
                <a:ea typeface="Calibri" pitchFamily="34" charset="0"/>
                <a:cs typeface="Times New Roman" pitchFamily="18" charset="0"/>
              </a:rPr>
              <a:t>Ε</a:t>
            </a:r>
            <a:r>
              <a:rPr lang="en-US" sz="2400" baseline="-30000" dirty="0">
                <a:latin typeface="+mn-lt"/>
                <a:ea typeface="Calibri" pitchFamily="34" charset="0"/>
                <a:cs typeface="Times New Roman" pitchFamily="18" charset="0"/>
              </a:rPr>
              <a:t>1</a:t>
            </a:r>
            <a:r>
              <a:rPr lang="el-GR" sz="2400" baseline="-30000" dirty="0">
                <a:latin typeface="+mn-lt"/>
                <a:ea typeface="Calibri" pitchFamily="34" charset="0"/>
                <a:cs typeface="Times New Roman" pitchFamily="18" charset="0"/>
              </a:rPr>
              <a:t> </a:t>
            </a:r>
            <a:r>
              <a:rPr lang="el-GR" sz="2400" dirty="0">
                <a:latin typeface="+mn-lt"/>
                <a:ea typeface="Calibri" pitchFamily="34" charset="0"/>
                <a:cs typeface="Times New Roman" pitchFamily="18" charset="0"/>
              </a:rPr>
              <a:t>= 200-198,24=1,76</a:t>
            </a:r>
            <a:endParaRPr lang="el-GR" sz="2400" dirty="0">
              <a:latin typeface="+mn-lt"/>
            </a:endParaRPr>
          </a:p>
        </p:txBody>
      </p:sp>
      <mc:AlternateContent xmlns:mc="http://schemas.openxmlformats.org/markup-compatibility/2006" xmlns:a14="http://schemas.microsoft.com/office/drawing/2010/main">
        <mc:Choice Requires="a14">
          <p:sp>
            <p:nvSpPr>
              <p:cNvPr id="14" name="Ορθογώνιο 13">
                <a:extLst>
                  <a:ext uri="{FF2B5EF4-FFF2-40B4-BE49-F238E27FC236}">
                    <a16:creationId xmlns:a16="http://schemas.microsoft.com/office/drawing/2014/main" id="{EBB7EDD1-CD80-451A-946F-35C3CBB68D83}"/>
                  </a:ext>
                </a:extLst>
              </p:cNvPr>
              <p:cNvSpPr/>
              <p:nvPr/>
            </p:nvSpPr>
            <p:spPr>
              <a:xfrm>
                <a:off x="2383837" y="5981660"/>
                <a:ext cx="3802131" cy="625812"/>
              </a:xfrm>
              <a:prstGeom prst="rect">
                <a:avLst/>
              </a:prstGeom>
            </p:spPr>
            <p:txBody>
              <a:bodyPr wrap="none">
                <a:spAutoFit/>
              </a:bodyPr>
              <a:lstStyle/>
              <a:p>
                <a:r>
                  <a:rPr lang="el-GR" sz="2400" dirty="0">
                    <a:latin typeface="+mn-lt"/>
                    <a:ea typeface="Calibri" pitchFamily="34" charset="0"/>
                    <a:cs typeface="Times New Roman" pitchFamily="18" charset="0"/>
                  </a:rPr>
                  <a:t>= </a:t>
                </a:r>
                <a:r>
                  <a:rPr lang="el-GR" sz="2400" dirty="0">
                    <a:latin typeface="+mn-lt"/>
                  </a:rPr>
                  <a:t>198,24 * 0</a:t>
                </a:r>
                <a14:m>
                  <m:oMath xmlns:m="http://schemas.openxmlformats.org/officeDocument/2006/math">
                    <m:r>
                      <a:rPr lang="el-GR" sz="2400" i="1">
                        <a:latin typeface="Cambria Math" panose="02040503050406030204" pitchFamily="18" charset="0"/>
                        <a:cs typeface="Times New Roman" pitchFamily="18" charset="0"/>
                      </a:rPr>
                      <m:t>,08</m:t>
                    </m:r>
                    <m:r>
                      <a:rPr lang="en-US" sz="2400" i="1">
                        <a:latin typeface="Cambria Math" panose="02040503050406030204" pitchFamily="18" charset="0"/>
                        <a:cs typeface="Times New Roman" pitchFamily="18" charset="0"/>
                      </a:rPr>
                      <m:t>∗</m:t>
                    </m:r>
                    <m:f>
                      <m:fPr>
                        <m:ctrlPr>
                          <a:rPr lang="en-US" sz="2400" i="1">
                            <a:latin typeface="Cambria Math" panose="02040503050406030204" pitchFamily="18" charset="0"/>
                            <a:cs typeface="Times New Roman" pitchFamily="18" charset="0"/>
                          </a:rPr>
                        </m:ctrlPr>
                      </m:fPr>
                      <m:num>
                        <m:r>
                          <a:rPr lang="el-GR" sz="2400" i="1">
                            <a:latin typeface="Cambria Math" panose="02040503050406030204" pitchFamily="18" charset="0"/>
                            <a:cs typeface="Times New Roman" pitchFamily="18" charset="0"/>
                          </a:rPr>
                          <m:t>40</m:t>
                        </m:r>
                      </m:num>
                      <m:den>
                        <m:r>
                          <a:rPr lang="en-US" sz="2400" i="1">
                            <a:latin typeface="Cambria Math" panose="02040503050406030204" pitchFamily="18" charset="0"/>
                            <a:cs typeface="Times New Roman" pitchFamily="18" charset="0"/>
                          </a:rPr>
                          <m:t>360</m:t>
                        </m:r>
                      </m:den>
                    </m:f>
                    <m:r>
                      <a:rPr lang="el-GR" sz="2400" i="1">
                        <a:latin typeface="Cambria Math" panose="02040503050406030204" pitchFamily="18" charset="0"/>
                        <a:cs typeface="Times New Roman" pitchFamily="18" charset="0"/>
                      </a:rPr>
                      <m:t>= </m:t>
                    </m:r>
                  </m:oMath>
                </a14:m>
                <a:r>
                  <a:rPr lang="el-GR" sz="2400" dirty="0">
                    <a:latin typeface="+mn-lt"/>
                  </a:rPr>
                  <a:t>1,76</a:t>
                </a:r>
              </a:p>
            </p:txBody>
          </p:sp>
        </mc:Choice>
        <mc:Fallback xmlns="">
          <p:sp>
            <p:nvSpPr>
              <p:cNvPr id="14" name="Ορθογώνιο 13">
                <a:extLst>
                  <a:ext uri="{FF2B5EF4-FFF2-40B4-BE49-F238E27FC236}">
                    <a16:creationId xmlns:a16="http://schemas.microsoft.com/office/drawing/2014/main" id="{EBB7EDD1-CD80-451A-946F-35C3CBB68D83}"/>
                  </a:ext>
                </a:extLst>
              </p:cNvPr>
              <p:cNvSpPr>
                <a:spLocks noRot="1" noChangeAspect="1" noMove="1" noResize="1" noEditPoints="1" noAdjustHandles="1" noChangeArrowheads="1" noChangeShapeType="1" noTextEdit="1"/>
              </p:cNvSpPr>
              <p:nvPr/>
            </p:nvSpPr>
            <p:spPr>
              <a:xfrm>
                <a:off x="2383837" y="5981660"/>
                <a:ext cx="3802131" cy="625812"/>
              </a:xfrm>
              <a:prstGeom prst="rect">
                <a:avLst/>
              </a:prstGeom>
              <a:blipFill>
                <a:blip r:embed="rId6"/>
                <a:stretch>
                  <a:fillRect l="-2404" r="-1282" b="-7767"/>
                </a:stretch>
              </a:blipFill>
            </p:spPr>
            <p:txBody>
              <a:bodyPr/>
              <a:lstStyle/>
              <a:p>
                <a:r>
                  <a:rPr lang="el-GR">
                    <a:noFill/>
                  </a:rPr>
                  <a:t> </a:t>
                </a:r>
              </a:p>
            </p:txBody>
          </p:sp>
        </mc:Fallback>
      </mc:AlternateContent>
    </p:spTree>
    <p:extLst>
      <p:ext uri="{BB962C8B-B14F-4D97-AF65-F5344CB8AC3E}">
        <p14:creationId xmlns:p14="http://schemas.microsoft.com/office/powerpoint/2010/main" val="144338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l-GR" dirty="0"/>
              <a:t>Εξωτερική</a:t>
            </a:r>
            <a:r>
              <a:rPr lang="el-GR" dirty="0">
                <a:solidFill>
                  <a:srgbClr val="FF0000"/>
                </a:solidFill>
              </a:rPr>
              <a:t> </a:t>
            </a:r>
            <a:r>
              <a:rPr lang="el-GR" dirty="0"/>
              <a:t>Προεξόφληση </a:t>
            </a:r>
          </a:p>
        </p:txBody>
      </p:sp>
      <p:sp>
        <p:nvSpPr>
          <p:cNvPr id="3" name="Content Placeholder 2"/>
          <p:cNvSpPr>
            <a:spLocks noGrp="1"/>
          </p:cNvSpPr>
          <p:nvPr>
            <p:ph idx="1"/>
          </p:nvPr>
        </p:nvSpPr>
        <p:spPr>
          <a:xfrm>
            <a:off x="685346" y="1732451"/>
            <a:ext cx="7765322" cy="2560646"/>
          </a:xfrm>
        </p:spPr>
        <p:txBody>
          <a:bodyPr/>
          <a:lstStyle/>
          <a:p>
            <a:pPr marL="0" lvl="0" indent="0" algn="just" eaLnBrk="1" hangingPunct="1">
              <a:spcBef>
                <a:spcPct val="0"/>
              </a:spcBef>
              <a:buNone/>
            </a:pPr>
            <a:r>
              <a:rPr lang="el-GR" dirty="0">
                <a:effectLst/>
                <a:ea typeface="Calibri" pitchFamily="34" charset="0"/>
                <a:cs typeface="Times New Roman" pitchFamily="18" charset="0"/>
              </a:rPr>
              <a:t>Στην εξωτερική προεξόφληση το προεξόφλημα Ε</a:t>
            </a:r>
            <a:r>
              <a:rPr lang="el-GR" baseline="-30000" dirty="0">
                <a:effectLst/>
                <a:ea typeface="Calibri" pitchFamily="34" charset="0"/>
                <a:cs typeface="Times New Roman" pitchFamily="18" charset="0"/>
              </a:rPr>
              <a:t>2</a:t>
            </a:r>
            <a:r>
              <a:rPr lang="el-GR" dirty="0">
                <a:effectLst/>
                <a:ea typeface="Calibri" pitchFamily="34" charset="0"/>
                <a:cs typeface="Times New Roman" pitchFamily="18" charset="0"/>
              </a:rPr>
              <a:t> είναι ανάλογο </a:t>
            </a:r>
            <a:endParaRPr lang="en-US" dirty="0">
              <a:effectLst/>
              <a:ea typeface="Calibri" pitchFamily="34" charset="0"/>
              <a:cs typeface="Times New Roman" pitchFamily="18" charset="0"/>
            </a:endParaRPr>
          </a:p>
          <a:p>
            <a:pPr marL="457200" lvl="1" indent="0" algn="just" eaLnBrk="1" hangingPunct="1">
              <a:spcBef>
                <a:spcPct val="0"/>
              </a:spcBef>
              <a:buFont typeface="Arial" pitchFamily="34" charset="0"/>
              <a:buChar char="•"/>
            </a:pPr>
            <a:r>
              <a:rPr lang="el-GR" sz="2000" dirty="0">
                <a:effectLst/>
                <a:ea typeface="Calibri" pitchFamily="34" charset="0"/>
                <a:cs typeface="Times New Roman" pitchFamily="18" charset="0"/>
              </a:rPr>
              <a:t>της μέλλουσας (ονομαστικής) αξίας κεφαλαίου, </a:t>
            </a:r>
            <a:endParaRPr lang="en-US" sz="2000" dirty="0">
              <a:effectLst/>
              <a:ea typeface="Calibri" pitchFamily="34" charset="0"/>
              <a:cs typeface="Times New Roman" pitchFamily="18" charset="0"/>
            </a:endParaRPr>
          </a:p>
          <a:p>
            <a:pPr marL="457200" lvl="1" indent="0" algn="just" eaLnBrk="1" hangingPunct="1">
              <a:spcBef>
                <a:spcPct val="0"/>
              </a:spcBef>
              <a:buFont typeface="Arial" pitchFamily="34" charset="0"/>
              <a:buChar char="•"/>
            </a:pPr>
            <a:r>
              <a:rPr lang="el-GR" sz="2000" dirty="0">
                <a:effectLst/>
                <a:ea typeface="Calibri" pitchFamily="34" charset="0"/>
                <a:cs typeface="Times New Roman" pitchFamily="18" charset="0"/>
              </a:rPr>
              <a:t>του εναπομείναντα χρόνου και</a:t>
            </a:r>
            <a:endParaRPr lang="en-US" sz="2000" dirty="0">
              <a:effectLst/>
              <a:ea typeface="Calibri" pitchFamily="34" charset="0"/>
              <a:cs typeface="Times New Roman" pitchFamily="18" charset="0"/>
            </a:endParaRPr>
          </a:p>
          <a:p>
            <a:pPr marL="457200" lvl="1" indent="0" algn="just" eaLnBrk="1" hangingPunct="1">
              <a:spcBef>
                <a:spcPct val="0"/>
              </a:spcBef>
              <a:buFont typeface="Arial" pitchFamily="34" charset="0"/>
              <a:buChar char="•"/>
            </a:pPr>
            <a:r>
              <a:rPr lang="el-GR" sz="2000" dirty="0">
                <a:effectLst/>
                <a:ea typeface="Calibri" pitchFamily="34" charset="0"/>
                <a:cs typeface="Times New Roman" pitchFamily="18" charset="0"/>
              </a:rPr>
              <a:t> του επιτοκίου. </a:t>
            </a:r>
            <a:endParaRPr lang="el-GR" sz="2000" dirty="0">
              <a:effectLst/>
            </a:endParaRPr>
          </a:p>
          <a:p>
            <a:pPr marL="0" lvl="0" indent="0" algn="ctr">
              <a:spcBef>
                <a:spcPct val="0"/>
              </a:spcBef>
              <a:buNone/>
            </a:pPr>
            <a:r>
              <a:rPr lang="el-GR" sz="5400" b="1" dirty="0">
                <a:ea typeface="Calibri" pitchFamily="34" charset="0"/>
                <a:cs typeface="Times New Roman" pitchFamily="18" charset="0"/>
              </a:rPr>
              <a:t>Ε</a:t>
            </a:r>
            <a:r>
              <a:rPr lang="el-GR" sz="5400" b="1" baseline="-30000" dirty="0">
                <a:ea typeface="Calibri" pitchFamily="34" charset="0"/>
                <a:cs typeface="Times New Roman" pitchFamily="18" charset="0"/>
              </a:rPr>
              <a:t>2</a:t>
            </a:r>
            <a:r>
              <a:rPr lang="el-GR" sz="5400" b="1" dirty="0">
                <a:ea typeface="Calibri" pitchFamily="34" charset="0"/>
                <a:cs typeface="Times New Roman" pitchFamily="18" charset="0"/>
              </a:rPr>
              <a:t> = </a:t>
            </a:r>
            <a:r>
              <a:rPr lang="el-GR" sz="5400" b="1" dirty="0">
                <a:solidFill>
                  <a:srgbClr val="FF0000"/>
                </a:solidFill>
                <a:ea typeface="Calibri" pitchFamily="34" charset="0"/>
                <a:cs typeface="Times New Roman" pitchFamily="18" charset="0"/>
              </a:rPr>
              <a:t>Κ</a:t>
            </a:r>
            <a:r>
              <a:rPr lang="en-US" sz="5400" b="1" baseline="-30000" dirty="0">
                <a:solidFill>
                  <a:srgbClr val="FF0000"/>
                </a:solidFill>
                <a:ea typeface="Calibri" pitchFamily="34" charset="0"/>
                <a:cs typeface="Times New Roman" pitchFamily="18" charset="0"/>
              </a:rPr>
              <a:t>t </a:t>
            </a:r>
            <a:r>
              <a:rPr lang="el-GR" sz="5400" b="1" dirty="0">
                <a:ea typeface="Calibri" pitchFamily="34" charset="0"/>
                <a:cs typeface="Times New Roman" pitchFamily="18" charset="0"/>
              </a:rPr>
              <a:t>* </a:t>
            </a:r>
            <a:r>
              <a:rPr lang="en-US" sz="5400" b="1" dirty="0" err="1">
                <a:ea typeface="Calibri" pitchFamily="34" charset="0"/>
                <a:cs typeface="Times New Roman" pitchFamily="18" charset="0"/>
              </a:rPr>
              <a:t>i</a:t>
            </a:r>
            <a:r>
              <a:rPr lang="en-US" sz="5400" b="1" dirty="0">
                <a:ea typeface="Calibri" pitchFamily="34" charset="0"/>
                <a:cs typeface="Times New Roman" pitchFamily="18" charset="0"/>
              </a:rPr>
              <a:t> </a:t>
            </a:r>
            <a:r>
              <a:rPr lang="el-GR" sz="5400" b="1" dirty="0">
                <a:ea typeface="Calibri" pitchFamily="34" charset="0"/>
                <a:cs typeface="Times New Roman" pitchFamily="18" charset="0"/>
              </a:rPr>
              <a:t>* </a:t>
            </a:r>
            <a:r>
              <a:rPr lang="en-US" sz="5400" b="1" dirty="0">
                <a:ea typeface="Calibri" pitchFamily="34" charset="0"/>
                <a:cs typeface="Times New Roman" pitchFamily="18" charset="0"/>
              </a:rPr>
              <a:t>t</a:t>
            </a:r>
            <a:endParaRPr lang="el-GR" sz="5400" b="1" dirty="0">
              <a:ea typeface="Calibri" pitchFamily="34"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13</a:t>
            </a:fld>
            <a:endParaRPr lang="el-GR" dirty="0"/>
          </a:p>
        </p:txBody>
      </p:sp>
      <p:sp>
        <p:nvSpPr>
          <p:cNvPr id="5" name="TextBox 4"/>
          <p:cNvSpPr txBox="1"/>
          <p:nvPr/>
        </p:nvSpPr>
        <p:spPr>
          <a:xfrm>
            <a:off x="395536" y="4293096"/>
            <a:ext cx="7920880" cy="914400"/>
          </a:xfrm>
          <a:prstGeom prst="rect">
            <a:avLst/>
          </a:prstGeom>
        </p:spPr>
        <p:txBody>
          <a:bodyPr vert="horz" wrap="none" lIns="91440" tIns="45720" rIns="91440" bIns="45720" rtlCol="0" anchor="ctr">
            <a:noAutofit/>
          </a:bodyPr>
          <a:lstStyle/>
          <a:p>
            <a:pPr lvl="0" algn="ctr"/>
            <a:r>
              <a:rPr lang="el-GR" sz="2400" dirty="0">
                <a:latin typeface="+mn-lt"/>
              </a:rPr>
              <a:t>Διαφορά με την ΕΣΩΤΕΡΙΚΗ ΠΡΟΕΞΟΦΛΗΣΗ</a:t>
            </a:r>
            <a:endParaRPr lang="en-US" sz="2400" dirty="0">
              <a:latin typeface="+mn-lt"/>
            </a:endParaRPr>
          </a:p>
        </p:txBody>
      </p:sp>
      <p:sp>
        <p:nvSpPr>
          <p:cNvPr id="6" name="Ορθογώνιο 5">
            <a:extLst>
              <a:ext uri="{FF2B5EF4-FFF2-40B4-BE49-F238E27FC236}">
                <a16:creationId xmlns:a16="http://schemas.microsoft.com/office/drawing/2014/main" id="{55CB466A-B69B-4AE4-8335-8EF11EA3DACC}"/>
              </a:ext>
            </a:extLst>
          </p:cNvPr>
          <p:cNvSpPr/>
          <p:nvPr/>
        </p:nvSpPr>
        <p:spPr>
          <a:xfrm>
            <a:off x="3347864" y="5022830"/>
            <a:ext cx="1622559" cy="369332"/>
          </a:xfrm>
          <a:prstGeom prst="rect">
            <a:avLst/>
          </a:prstGeom>
        </p:spPr>
        <p:txBody>
          <a:bodyPr wrap="none">
            <a:spAutoFit/>
          </a:bodyPr>
          <a:lstStyle/>
          <a:p>
            <a:pPr lvl="0" algn="ctr"/>
            <a:r>
              <a:rPr lang="el-GR" dirty="0">
                <a:latin typeface="+mn-lt"/>
              </a:rPr>
              <a:t> </a:t>
            </a:r>
            <a:r>
              <a:rPr lang="el-GR" b="1" dirty="0">
                <a:latin typeface="+mn-lt"/>
                <a:ea typeface="Calibri" pitchFamily="34" charset="0"/>
                <a:cs typeface="Times New Roman" pitchFamily="18" charset="0"/>
              </a:rPr>
              <a:t>Ε</a:t>
            </a:r>
            <a:r>
              <a:rPr lang="el-GR" b="1" baseline="-30000" dirty="0">
                <a:latin typeface="+mn-lt"/>
                <a:ea typeface="Calibri" pitchFamily="34" charset="0"/>
                <a:cs typeface="Times New Roman" pitchFamily="18" charset="0"/>
              </a:rPr>
              <a:t>1</a:t>
            </a:r>
            <a:r>
              <a:rPr lang="el-GR" b="1" dirty="0">
                <a:latin typeface="+mn-lt"/>
                <a:ea typeface="Calibri" pitchFamily="34" charset="0"/>
                <a:cs typeface="Times New Roman" pitchFamily="18" charset="0"/>
              </a:rPr>
              <a:t> = </a:t>
            </a:r>
            <a:r>
              <a:rPr lang="el-GR" b="1" dirty="0">
                <a:solidFill>
                  <a:srgbClr val="FF0000"/>
                </a:solidFill>
                <a:latin typeface="+mn-lt"/>
                <a:ea typeface="Calibri" pitchFamily="34" charset="0"/>
                <a:cs typeface="Times New Roman" pitchFamily="18" charset="0"/>
              </a:rPr>
              <a:t>Κ</a:t>
            </a:r>
            <a:r>
              <a:rPr lang="el-GR" b="1" baseline="-30000" dirty="0">
                <a:solidFill>
                  <a:srgbClr val="FF0000"/>
                </a:solidFill>
                <a:latin typeface="+mn-lt"/>
                <a:ea typeface="Calibri" pitchFamily="34" charset="0"/>
                <a:cs typeface="Times New Roman" pitchFamily="18" charset="0"/>
              </a:rPr>
              <a:t>0 </a:t>
            </a:r>
            <a:r>
              <a:rPr lang="el-GR" b="1" dirty="0">
                <a:latin typeface="+mn-lt"/>
                <a:ea typeface="Calibri" pitchFamily="34" charset="0"/>
                <a:cs typeface="Times New Roman" pitchFamily="18" charset="0"/>
              </a:rPr>
              <a:t>*</a:t>
            </a:r>
            <a:r>
              <a:rPr lang="en-US" b="1" dirty="0">
                <a:latin typeface="+mn-lt"/>
                <a:ea typeface="Calibri" pitchFamily="34" charset="0"/>
                <a:cs typeface="Times New Roman" pitchFamily="18" charset="0"/>
              </a:rPr>
              <a:t>i </a:t>
            </a:r>
            <a:r>
              <a:rPr lang="el-GR" b="1" dirty="0">
                <a:latin typeface="+mn-lt"/>
                <a:ea typeface="Calibri" pitchFamily="34" charset="0"/>
                <a:cs typeface="Times New Roman" pitchFamily="18" charset="0"/>
              </a:rPr>
              <a:t>* </a:t>
            </a:r>
            <a:r>
              <a:rPr lang="en-US" b="1" dirty="0">
                <a:latin typeface="+mn-lt"/>
                <a:ea typeface="Calibri" pitchFamily="34" charset="0"/>
                <a:cs typeface="Times New Roman" pitchFamily="18" charset="0"/>
              </a:rPr>
              <a:t>t</a:t>
            </a:r>
            <a:r>
              <a:rPr lang="el-GR" b="1" dirty="0">
                <a:latin typeface="+mn-lt"/>
                <a:ea typeface="Calibri" pitchFamily="34" charset="0"/>
                <a:cs typeface="Times New Roman" pitchFamily="18" charset="0"/>
              </a:rPr>
              <a:t>  </a:t>
            </a:r>
            <a:endParaRPr lang="el-GR" b="1" dirty="0">
              <a:latin typeface="+mn-lt"/>
            </a:endParaRPr>
          </a:p>
        </p:txBody>
      </p:sp>
    </p:spTree>
    <p:extLst>
      <p:ext uri="{BB962C8B-B14F-4D97-AF65-F5344CB8AC3E}">
        <p14:creationId xmlns:p14="http://schemas.microsoft.com/office/powerpoint/2010/main" val="155016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u="sng" dirty="0">
                <a:solidFill>
                  <a:srgbClr val="FF0000"/>
                </a:solidFill>
              </a:rPr>
              <a:t>Εξωτερική</a:t>
            </a:r>
            <a:r>
              <a:rPr lang="el-GR" dirty="0">
                <a:solidFill>
                  <a:srgbClr val="FF0000"/>
                </a:solidFill>
              </a:rPr>
              <a:t> </a:t>
            </a:r>
            <a:r>
              <a:rPr lang="el-GR" dirty="0"/>
              <a:t>Προεξόφληση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346" y="1732450"/>
                <a:ext cx="2446494" cy="645501"/>
              </a:xfrm>
            </p:spPr>
            <p:txBody>
              <a:bodyPr/>
              <a:lstStyle/>
              <a:p>
                <a:pPr marL="0" indent="0">
                  <a:buNone/>
                </a:pPr>
                <a14:m>
                  <m:oMathPara xmlns:m="http://schemas.openxmlformats.org/officeDocument/2006/math">
                    <m:oMathParaPr>
                      <m:jc m:val="left"/>
                    </m:oMathParaPr>
                    <m:oMath xmlns:m="http://schemas.openxmlformats.org/officeDocument/2006/math">
                      <m:sSub>
                        <m:sSubPr>
                          <m:ctrlPr>
                            <a:rPr lang="el-GR" sz="2400" i="1" smtClean="0">
                              <a:latin typeface="Cambria Math" panose="02040503050406030204" pitchFamily="18" charset="0"/>
                            </a:rPr>
                          </m:ctrlPr>
                        </m:sSubPr>
                        <m:e>
                          <m:r>
                            <m:rPr>
                              <m:sty m:val="p"/>
                            </m:rPr>
                            <a:rPr lang="el-GR" sz="2400" b="0" i="0" smtClean="0">
                              <a:latin typeface="Cambria Math" panose="02040503050406030204" pitchFamily="18" charset="0"/>
                            </a:rPr>
                            <m:t>Κ</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sSub>
                        <m:sSubPr>
                          <m:ctrlPr>
                            <a:rPr lang="el-GR" sz="2400" i="1">
                              <a:latin typeface="Cambria Math" panose="02040503050406030204" pitchFamily="18" charset="0"/>
                            </a:rPr>
                          </m:ctrlPr>
                        </m:sSubPr>
                        <m:e>
                          <m:r>
                            <m:rPr>
                              <m:sty m:val="p"/>
                            </m:rPr>
                            <a:rPr lang="el-GR" sz="2400">
                              <a:latin typeface="Cambria Math" panose="02040503050406030204" pitchFamily="18" charset="0"/>
                            </a:rPr>
                            <m:t>Κ</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sSub>
                        <m:sSubPr>
                          <m:ctrlPr>
                            <a:rPr lang="el-GR" sz="2400" i="1">
                              <a:latin typeface="Cambria Math" panose="02040503050406030204" pitchFamily="18" charset="0"/>
                            </a:rPr>
                          </m:ctrlPr>
                        </m:sSubPr>
                        <m:e>
                          <m:r>
                            <m:rPr>
                              <m:sty m:val="p"/>
                            </m:rPr>
                            <a:rPr lang="en-US" sz="2400" b="0" i="0" smtClean="0">
                              <a:latin typeface="Cambria Math" panose="02040503050406030204" pitchFamily="18" charset="0"/>
                            </a:rPr>
                            <m:t>E</m:t>
                          </m:r>
                        </m:e>
                        <m:sub>
                          <m:r>
                            <a:rPr lang="en-US" sz="2400" b="0" i="1" smtClean="0">
                              <a:latin typeface="Cambria Math" panose="02040503050406030204" pitchFamily="18" charset="0"/>
                            </a:rPr>
                            <m:t>2</m:t>
                          </m:r>
                        </m:sub>
                      </m:sSub>
                      <m:r>
                        <a:rPr lang="en-US" sz="2400" i="1">
                          <a:latin typeface="Cambria Math" panose="02040503050406030204" pitchFamily="18" charset="0"/>
                          <a:sym typeface="Wingdings" panose="05000000000000000000" pitchFamily="2" charset="2"/>
                        </a:rPr>
                        <m:t></m:t>
                      </m:r>
                      <m:r>
                        <a:rPr lang="en-US" sz="2400" b="0" i="1" smtClean="0">
                          <a:latin typeface="Cambria Math" panose="02040503050406030204" pitchFamily="18" charset="0"/>
                          <a:sym typeface="Wingdings" panose="05000000000000000000" pitchFamily="2" charset="2"/>
                        </a:rPr>
                        <m:t> </m:t>
                      </m:r>
                    </m:oMath>
                  </m:oMathPara>
                </a14:m>
                <a:endParaRPr lang="en-US" sz="2400" b="0" i="1" dirty="0">
                  <a:latin typeface="Cambria Math" panose="02040503050406030204" pitchFamily="18" charset="0"/>
                  <a:sym typeface="Wingdings" panose="05000000000000000000" pitchFamily="2" charset="2"/>
                </a:endParaRPr>
              </a:p>
              <a:p>
                <a:pPr marL="0" indent="0">
                  <a:buNone/>
                </a:pPr>
                <a:endParaRPr lang="en-US" dirty="0">
                  <a:sym typeface="Wingdings" panose="05000000000000000000" pitchFamily="2" charset="2"/>
                </a:endParaRPr>
              </a:p>
              <a:p>
                <a:pPr marL="0" indent="0">
                  <a:buNone/>
                </a:pP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346" y="1732450"/>
                <a:ext cx="2446494" cy="645501"/>
              </a:xfrm>
              <a:blipFill>
                <a:blip r:embed="rId2"/>
                <a:stretch>
                  <a:fillRect/>
                </a:stretch>
              </a:blipFill>
            </p:spPr>
            <p:txBody>
              <a:bodyPr/>
              <a:lstStyle/>
              <a:p>
                <a:r>
                  <a:rPr lang="el-GR">
                    <a:noFill/>
                  </a:rPr>
                  <a:t> </a:t>
                </a:r>
              </a:p>
            </p:txBody>
          </p:sp>
        </mc:Fallback>
      </mc:AlternateContent>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14</a:t>
            </a:fld>
            <a:endParaRPr lang="el-GR" dirty="0"/>
          </a:p>
        </p:txBody>
      </p:sp>
      <mc:AlternateContent xmlns:mc="http://schemas.openxmlformats.org/markup-compatibility/2006" xmlns:a14="http://schemas.microsoft.com/office/drawing/2010/main">
        <mc:Choice Requires="a14">
          <p:sp>
            <p:nvSpPr>
              <p:cNvPr id="6" name="Ορθογώνιο 5">
                <a:extLst>
                  <a:ext uri="{FF2B5EF4-FFF2-40B4-BE49-F238E27FC236}">
                    <a16:creationId xmlns:a16="http://schemas.microsoft.com/office/drawing/2014/main" id="{CF7FC526-1E92-4C61-96C9-FFBABCC82A8C}"/>
                  </a:ext>
                </a:extLst>
              </p:cNvPr>
              <p:cNvSpPr/>
              <p:nvPr/>
            </p:nvSpPr>
            <p:spPr>
              <a:xfrm>
                <a:off x="693332" y="3716927"/>
                <a:ext cx="2974404" cy="523220"/>
              </a:xfrm>
              <a:prstGeom prst="rect">
                <a:avLst/>
              </a:prstGeom>
            </p:spPr>
            <p:txBody>
              <a:bodyPr wrap="none">
                <a:spAutoFit/>
              </a:bodyPr>
              <a:lstStyle/>
              <a:p>
                <a:pPr lvl="0" defTabSz="457200" fontAlgn="auto">
                  <a:spcBef>
                    <a:spcPct val="20000"/>
                  </a:spcBef>
                  <a:spcAft>
                    <a:spcPts val="600"/>
                  </a:spcAft>
                  <a:buClr>
                    <a:srgbClr val="FF9900"/>
                  </a:buClr>
                  <a:buSzPct val="70000"/>
                </a:pPr>
                <a14:m>
                  <m:oMath xmlns:m="http://schemas.openxmlformats.org/officeDocument/2006/math">
                    <m:sSub>
                      <m:sSubPr>
                        <m:ctrlPr>
                          <a:rPr lang="el-GR" sz="2800" b="1" i="1">
                            <a:ln>
                              <a:solidFill>
                                <a:prstClr val="black">
                                  <a:lumMod val="75000"/>
                                  <a:lumOff val="25000"/>
                                  <a:alpha val="10000"/>
                                </a:prstClr>
                              </a:solidFill>
                            </a:ln>
                            <a:solidFill>
                              <a:srgbClr val="FF0000"/>
                            </a:solidFill>
                            <a:latin typeface="Cambria Math" panose="02040503050406030204" pitchFamily="18" charset="0"/>
                          </a:rPr>
                        </m:ctrlPr>
                      </m:sSubPr>
                      <m:e>
                        <m:r>
                          <a:rPr lang="el-GR" sz="2800" b="1">
                            <a:ln>
                              <a:solidFill>
                                <a:prstClr val="black">
                                  <a:lumMod val="75000"/>
                                  <a:lumOff val="25000"/>
                                  <a:alpha val="10000"/>
                                </a:prstClr>
                              </a:solidFill>
                            </a:ln>
                            <a:solidFill>
                              <a:srgbClr val="FF0000"/>
                            </a:solidFill>
                            <a:latin typeface="Cambria Math" panose="02040503050406030204" pitchFamily="18" charset="0"/>
                          </a:rPr>
                          <m:t>𝚱</m:t>
                        </m:r>
                      </m:e>
                      <m:sub>
                        <m:r>
                          <a:rPr lang="en-US" sz="2800" b="1">
                            <a:ln>
                              <a:solidFill>
                                <a:prstClr val="black">
                                  <a:lumMod val="75000"/>
                                  <a:lumOff val="25000"/>
                                  <a:alpha val="10000"/>
                                </a:prstClr>
                              </a:solidFill>
                            </a:ln>
                            <a:solidFill>
                              <a:srgbClr val="FF0000"/>
                            </a:solidFill>
                            <a:latin typeface="Cambria Math" panose="02040503050406030204" pitchFamily="18" charset="0"/>
                          </a:rPr>
                          <m:t>𝟎</m:t>
                        </m:r>
                      </m:sub>
                    </m:sSub>
                  </m:oMath>
                </a14:m>
                <a:r>
                  <a:rPr lang="en-US" sz="2800" b="1" dirty="0">
                    <a:ln>
                      <a:solidFill>
                        <a:prstClr val="black">
                          <a:lumMod val="75000"/>
                          <a:lumOff val="25000"/>
                          <a:alpha val="10000"/>
                        </a:prstClr>
                      </a:solidFill>
                    </a:ln>
                    <a:solidFill>
                      <a:srgbClr val="FF0000"/>
                    </a:solidFill>
                    <a:latin typeface="Calisto MT" panose="02040603050505030304"/>
                    <a:sym typeface="Wingdings" panose="05000000000000000000" pitchFamily="2" charset="2"/>
                  </a:rPr>
                  <a:t> = </a:t>
                </a:r>
                <a14:m>
                  <m:oMath xmlns:m="http://schemas.openxmlformats.org/officeDocument/2006/math">
                    <m:sSub>
                      <m:sSubPr>
                        <m:ctrlPr>
                          <a:rPr lang="el-GR" sz="2800" b="1" i="1">
                            <a:ln>
                              <a:solidFill>
                                <a:prstClr val="black">
                                  <a:lumMod val="75000"/>
                                  <a:lumOff val="25000"/>
                                  <a:alpha val="10000"/>
                                </a:prstClr>
                              </a:solidFill>
                            </a:ln>
                            <a:solidFill>
                              <a:srgbClr val="FF0000"/>
                            </a:solidFill>
                            <a:latin typeface="Cambria Math" panose="02040503050406030204" pitchFamily="18" charset="0"/>
                          </a:rPr>
                        </m:ctrlPr>
                      </m:sSubPr>
                      <m:e>
                        <m:r>
                          <a:rPr lang="el-GR" sz="2800" b="1">
                            <a:ln>
                              <a:solidFill>
                                <a:prstClr val="black">
                                  <a:lumMod val="75000"/>
                                  <a:lumOff val="25000"/>
                                  <a:alpha val="10000"/>
                                </a:prstClr>
                              </a:solidFill>
                            </a:ln>
                            <a:solidFill>
                              <a:srgbClr val="FF0000"/>
                            </a:solidFill>
                            <a:latin typeface="Cambria Math" panose="02040503050406030204" pitchFamily="18" charset="0"/>
                          </a:rPr>
                          <m:t>𝚱</m:t>
                        </m:r>
                      </m:e>
                      <m:sub>
                        <m:r>
                          <a:rPr lang="en-US" sz="2800" b="1">
                            <a:ln>
                              <a:solidFill>
                                <a:prstClr val="black">
                                  <a:lumMod val="75000"/>
                                  <a:lumOff val="25000"/>
                                  <a:alpha val="10000"/>
                                </a:prstClr>
                              </a:solidFill>
                            </a:ln>
                            <a:solidFill>
                              <a:srgbClr val="FF0000"/>
                            </a:solidFill>
                            <a:latin typeface="Cambria Math" panose="02040503050406030204" pitchFamily="18" charset="0"/>
                          </a:rPr>
                          <m:t>𝐭</m:t>
                        </m:r>
                      </m:sub>
                    </m:sSub>
                  </m:oMath>
                </a14:m>
                <a:r>
                  <a:rPr lang="en-US" sz="2800" b="1" dirty="0">
                    <a:ln>
                      <a:solidFill>
                        <a:prstClr val="black">
                          <a:lumMod val="75000"/>
                          <a:lumOff val="25000"/>
                          <a:alpha val="10000"/>
                        </a:prstClr>
                      </a:solidFill>
                    </a:ln>
                    <a:solidFill>
                      <a:srgbClr val="FF0000"/>
                    </a:solidFill>
                    <a:latin typeface="Calisto MT" panose="02040603050505030304"/>
                    <a:sym typeface="Wingdings" panose="05000000000000000000" pitchFamily="2" charset="2"/>
                  </a:rPr>
                  <a:t> </a:t>
                </a:r>
                <a:r>
                  <a:rPr lang="el-GR" sz="2800" b="1" dirty="0">
                    <a:ln>
                      <a:solidFill>
                        <a:prstClr val="black">
                          <a:lumMod val="75000"/>
                          <a:lumOff val="25000"/>
                          <a:alpha val="10000"/>
                        </a:prstClr>
                      </a:solidFill>
                    </a:ln>
                    <a:solidFill>
                      <a:srgbClr val="FF0000"/>
                    </a:solidFill>
                    <a:sym typeface="Wingdings" panose="05000000000000000000" pitchFamily="2" charset="2"/>
                  </a:rPr>
                  <a:t>* </a:t>
                </a:r>
                <a:r>
                  <a:rPr lang="en-US" sz="2800" b="1" dirty="0">
                    <a:ln>
                      <a:solidFill>
                        <a:prstClr val="black">
                          <a:lumMod val="75000"/>
                          <a:lumOff val="25000"/>
                          <a:alpha val="10000"/>
                        </a:prstClr>
                      </a:solidFill>
                    </a:ln>
                    <a:solidFill>
                      <a:srgbClr val="FF0000"/>
                    </a:solidFill>
                    <a:latin typeface="Calisto MT" panose="02040603050505030304"/>
                    <a:sym typeface="Wingdings" panose="05000000000000000000" pitchFamily="2" charset="2"/>
                  </a:rPr>
                  <a:t>(1-</a:t>
                </a:r>
                <a:r>
                  <a:rPr lang="en-US" sz="2800" b="1" dirty="0">
                    <a:ln>
                      <a:solidFill>
                        <a:prstClr val="black">
                          <a:lumMod val="75000"/>
                          <a:lumOff val="25000"/>
                          <a:alpha val="10000"/>
                        </a:prstClr>
                      </a:solidFill>
                    </a:ln>
                    <a:solidFill>
                      <a:srgbClr val="FF0000"/>
                    </a:solidFill>
                    <a:latin typeface="Calisto MT" panose="02040603050505030304"/>
                  </a:rPr>
                  <a:t> </a:t>
                </a:r>
                <a14:m>
                  <m:oMath xmlns:m="http://schemas.openxmlformats.org/officeDocument/2006/math">
                    <m:r>
                      <a:rPr lang="en-US" sz="2800" b="1">
                        <a:ln>
                          <a:solidFill>
                            <a:prstClr val="black">
                              <a:lumMod val="75000"/>
                              <a:lumOff val="25000"/>
                              <a:alpha val="10000"/>
                            </a:prstClr>
                          </a:solidFill>
                        </a:ln>
                        <a:solidFill>
                          <a:srgbClr val="FF0000"/>
                        </a:solidFill>
                        <a:latin typeface="Cambria Math" panose="02040503050406030204" pitchFamily="18" charset="0"/>
                      </a:rPr>
                      <m:t>𝐭</m:t>
                    </m:r>
                    <m:r>
                      <a:rPr lang="en-US" sz="2800" b="1">
                        <a:ln>
                          <a:solidFill>
                            <a:prstClr val="black">
                              <a:lumMod val="75000"/>
                              <a:lumOff val="25000"/>
                              <a:alpha val="10000"/>
                            </a:prstClr>
                          </a:solidFill>
                        </a:ln>
                        <a:solidFill>
                          <a:srgbClr val="FF0000"/>
                        </a:solidFill>
                        <a:latin typeface="Cambria Math" panose="02040503050406030204" pitchFamily="18" charset="0"/>
                      </a:rPr>
                      <m:t>∗</m:t>
                    </m:r>
                    <m:r>
                      <a:rPr lang="en-US" sz="2800" b="1">
                        <a:ln>
                          <a:solidFill>
                            <a:prstClr val="black">
                              <a:lumMod val="75000"/>
                              <a:lumOff val="25000"/>
                              <a:alpha val="10000"/>
                            </a:prstClr>
                          </a:solidFill>
                        </a:ln>
                        <a:solidFill>
                          <a:srgbClr val="FF0000"/>
                        </a:solidFill>
                        <a:latin typeface="Cambria Math" panose="02040503050406030204" pitchFamily="18" charset="0"/>
                      </a:rPr>
                      <m:t>𝐢</m:t>
                    </m:r>
                  </m:oMath>
                </a14:m>
                <a:r>
                  <a:rPr lang="en-US" sz="2800" b="1" dirty="0">
                    <a:ln>
                      <a:solidFill>
                        <a:prstClr val="black">
                          <a:lumMod val="75000"/>
                          <a:lumOff val="25000"/>
                          <a:alpha val="10000"/>
                        </a:prstClr>
                      </a:solidFill>
                    </a:ln>
                    <a:solidFill>
                      <a:srgbClr val="FF0000"/>
                    </a:solidFill>
                    <a:latin typeface="Calisto MT" panose="02040603050505030304"/>
                    <a:sym typeface="Wingdings" panose="05000000000000000000" pitchFamily="2" charset="2"/>
                  </a:rPr>
                  <a:t>)</a:t>
                </a:r>
              </a:p>
            </p:txBody>
          </p:sp>
        </mc:Choice>
        <mc:Fallback xmlns="">
          <p:sp>
            <p:nvSpPr>
              <p:cNvPr id="6" name="Ορθογώνιο 5">
                <a:extLst>
                  <a:ext uri="{FF2B5EF4-FFF2-40B4-BE49-F238E27FC236}">
                    <a16:creationId xmlns:a16="http://schemas.microsoft.com/office/drawing/2014/main" id="{CF7FC526-1E92-4C61-96C9-FFBABCC82A8C}"/>
                  </a:ext>
                </a:extLst>
              </p:cNvPr>
              <p:cNvSpPr>
                <a:spLocks noRot="1" noChangeAspect="1" noMove="1" noResize="1" noEditPoints="1" noAdjustHandles="1" noChangeArrowheads="1" noChangeShapeType="1" noTextEdit="1"/>
              </p:cNvSpPr>
              <p:nvPr/>
            </p:nvSpPr>
            <p:spPr>
              <a:xfrm>
                <a:off x="693332" y="3716927"/>
                <a:ext cx="2974404" cy="523220"/>
              </a:xfrm>
              <a:prstGeom prst="rect">
                <a:avLst/>
              </a:prstGeom>
              <a:blipFill>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Ορθογώνιο 7">
                <a:extLst>
                  <a:ext uri="{FF2B5EF4-FFF2-40B4-BE49-F238E27FC236}">
                    <a16:creationId xmlns:a16="http://schemas.microsoft.com/office/drawing/2014/main" id="{7A0010A2-DC33-455D-AD99-FDEB58E6D9FD}"/>
                  </a:ext>
                </a:extLst>
              </p:cNvPr>
              <p:cNvSpPr/>
              <p:nvPr/>
            </p:nvSpPr>
            <p:spPr>
              <a:xfrm>
                <a:off x="693332" y="3068960"/>
                <a:ext cx="3113032" cy="461665"/>
              </a:xfrm>
              <a:prstGeom prst="rect">
                <a:avLst/>
              </a:prstGeom>
            </p:spPr>
            <p:txBody>
              <a:bodyPr wrap="none">
                <a:spAutoFit/>
              </a:bodyPr>
              <a:lstStyle/>
              <a:p>
                <a:pPr lvl="0" defTabSz="457200" fontAlgn="auto">
                  <a:spcBef>
                    <a:spcPct val="20000"/>
                  </a:spcBef>
                  <a:spcAft>
                    <a:spcPts val="600"/>
                  </a:spcAft>
                  <a:buClr>
                    <a:srgbClr val="FF9900"/>
                  </a:buClr>
                  <a:buSzPct val="70000"/>
                </a:pPr>
                <a14:m>
                  <m:oMath xmlns:m="http://schemas.openxmlformats.org/officeDocument/2006/math">
                    <m:sSub>
                      <m:sSubPr>
                        <m:ctrlPr>
                          <a:rPr lang="el-GR" sz="2400" i="1">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ctrlPr>
                      </m:sSubPr>
                      <m:e>
                        <m:r>
                          <m:rPr>
                            <m:sty m:val="p"/>
                          </m:rPr>
                          <a:rPr lang="el-GR" sz="2400" i="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t>Κ</m:t>
                        </m:r>
                      </m:e>
                      <m:sub>
                        <m:r>
                          <a:rPr lang="en-US" sz="2400" i="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t>0</m:t>
                        </m:r>
                      </m:sub>
                    </m:sSub>
                  </m:oMath>
                </a14:m>
                <a:r>
                  <a:rPr lang="en-US" sz="240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mn-lt"/>
                    <a:sym typeface="Wingdings" panose="05000000000000000000" pitchFamily="2" charset="2"/>
                  </a:rPr>
                  <a:t> = </a:t>
                </a:r>
                <a14:m>
                  <m:oMath xmlns:m="http://schemas.openxmlformats.org/officeDocument/2006/math">
                    <m:sSub>
                      <m:sSubPr>
                        <m:ctrlPr>
                          <a:rPr lang="el-GR" sz="2400" i="1">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ctrlPr>
                      </m:sSubPr>
                      <m:e>
                        <m:r>
                          <m:rPr>
                            <m:sty m:val="p"/>
                          </m:rPr>
                          <a:rPr lang="el-GR" sz="2400" i="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t>Κ</m:t>
                        </m:r>
                      </m:e>
                      <m:sub>
                        <m:r>
                          <m:rPr>
                            <m:sty m:val="p"/>
                          </m:rPr>
                          <a:rPr lang="en-US" sz="2400" i="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t>t</m:t>
                        </m:r>
                      </m:sub>
                    </m:sSub>
                    <m:r>
                      <a:rPr lang="en-US" sz="2400" i="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t>−</m:t>
                    </m:r>
                    <m:sSub>
                      <m:sSubPr>
                        <m:ctrlPr>
                          <a:rPr lang="el-GR" sz="2400" i="1">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ctrlPr>
                      </m:sSubPr>
                      <m:e>
                        <m:r>
                          <m:rPr>
                            <m:sty m:val="p"/>
                          </m:rPr>
                          <a:rPr lang="el-GR" sz="2400" i="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t>Κ</m:t>
                        </m:r>
                      </m:e>
                      <m:sub>
                        <m:r>
                          <m:rPr>
                            <m:sty m:val="p"/>
                          </m:rPr>
                          <a:rPr lang="en-US" sz="2400" i="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t>t</m:t>
                        </m:r>
                      </m:sub>
                    </m:sSub>
                    <m:r>
                      <a:rPr lang="en-US" sz="2400" i="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t>∗</m:t>
                    </m:r>
                    <m:r>
                      <m:rPr>
                        <m:sty m:val="p"/>
                      </m:rPr>
                      <a:rPr lang="en-US" sz="2400" i="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t>t</m:t>
                    </m:r>
                    <m:r>
                      <a:rPr lang="en-US" sz="2400" i="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t>∗</m:t>
                    </m:r>
                    <m:r>
                      <m:rPr>
                        <m:sty m:val="p"/>
                      </m:rPr>
                      <a:rPr lang="en-US" sz="2400" i="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t>i</m:t>
                    </m:r>
                    <m:r>
                      <a:rPr lang="el-GR" sz="2400" i="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t> </m:t>
                    </m:r>
                    <m:r>
                      <a:rPr lang="en-US" sz="2400" i="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sym typeface="Wingdings" panose="05000000000000000000" pitchFamily="2" charset="2"/>
                      </a:rPr>
                      <m:t></m:t>
                    </m:r>
                  </m:oMath>
                </a14:m>
                <a:endParaRPr lang="en-US" sz="240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mn-lt"/>
                  <a:sym typeface="Wingdings" panose="05000000000000000000" pitchFamily="2" charset="2"/>
                </a:endParaRPr>
              </a:p>
            </p:txBody>
          </p:sp>
        </mc:Choice>
        <mc:Fallback xmlns="">
          <p:sp>
            <p:nvSpPr>
              <p:cNvPr id="8" name="Ορθογώνιο 7">
                <a:extLst>
                  <a:ext uri="{FF2B5EF4-FFF2-40B4-BE49-F238E27FC236}">
                    <a16:creationId xmlns:a16="http://schemas.microsoft.com/office/drawing/2014/main" id="{7A0010A2-DC33-455D-AD99-FDEB58E6D9FD}"/>
                  </a:ext>
                </a:extLst>
              </p:cNvPr>
              <p:cNvSpPr>
                <a:spLocks noRot="1" noChangeAspect="1" noMove="1" noResize="1" noEditPoints="1" noAdjustHandles="1" noChangeArrowheads="1" noChangeShapeType="1" noTextEdit="1"/>
              </p:cNvSpPr>
              <p:nvPr/>
            </p:nvSpPr>
            <p:spPr>
              <a:xfrm>
                <a:off x="693332" y="3068960"/>
                <a:ext cx="3113032" cy="461665"/>
              </a:xfrm>
              <a:prstGeom prst="rect">
                <a:avLst/>
              </a:prstGeom>
              <a:blipFill>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Ορθογώνιο 9">
                <a:extLst>
                  <a:ext uri="{FF2B5EF4-FFF2-40B4-BE49-F238E27FC236}">
                    <a16:creationId xmlns:a16="http://schemas.microsoft.com/office/drawing/2014/main" id="{4AB435A9-CB00-45F8-8BB1-498D1A9C946B}"/>
                  </a:ext>
                </a:extLst>
              </p:cNvPr>
              <p:cNvSpPr/>
              <p:nvPr/>
            </p:nvSpPr>
            <p:spPr>
              <a:xfrm>
                <a:off x="679519" y="2377951"/>
                <a:ext cx="3296800" cy="538609"/>
              </a:xfrm>
              <a:prstGeom prst="rect">
                <a:avLst/>
              </a:prstGeom>
            </p:spPr>
            <p:txBody>
              <a:bodyPr wrap="none">
                <a:spAutoFit/>
              </a:bodyPr>
              <a:lstStyle/>
              <a:p>
                <a:pPr lvl="0" defTabSz="457200" fontAlgn="auto">
                  <a:spcBef>
                    <a:spcPct val="20000"/>
                  </a:spcBef>
                  <a:spcAft>
                    <a:spcPts val="600"/>
                  </a:spcAft>
                  <a:buClr>
                    <a:srgbClr val="FF9900"/>
                  </a:buClr>
                  <a:buSzPct val="70000"/>
                </a:pPr>
                <a14:m>
                  <m:oMathPara xmlns:m="http://schemas.openxmlformats.org/officeDocument/2006/math">
                    <m:oMathParaPr>
                      <m:jc m:val="left"/>
                    </m:oMathParaPr>
                    <m:oMath xmlns:m="http://schemas.openxmlformats.org/officeDocument/2006/math">
                      <m:sSub>
                        <m:sSubPr>
                          <m:ctrlPr>
                            <a:rPr lang="el-GR" sz="2400" i="1">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ctrlPr>
                        </m:sSubPr>
                        <m:e>
                          <m:r>
                            <m:rPr>
                              <m:sty m:val="p"/>
                            </m:rPr>
                            <a:rPr lang="el-GR" sz="2400" i="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t>Κ</m:t>
                          </m:r>
                        </m:e>
                        <m:sub>
                          <m:r>
                            <m:rPr>
                              <m:sty m:val="p"/>
                            </m:rPr>
                            <a:rPr lang="en-US" sz="2400" i="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t>t</m:t>
                          </m:r>
                        </m:sub>
                      </m:sSub>
                      <m:r>
                        <a:rPr lang="en-US" sz="2400" i="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t>= </m:t>
                      </m:r>
                      <m:sSub>
                        <m:sSubPr>
                          <m:ctrlPr>
                            <a:rPr lang="el-GR" sz="2400" i="1">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ctrlPr>
                        </m:sSubPr>
                        <m:e>
                          <m:r>
                            <m:rPr>
                              <m:sty m:val="p"/>
                            </m:rPr>
                            <a:rPr lang="el-GR" sz="2400" i="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t>Κ</m:t>
                          </m:r>
                        </m:e>
                        <m:sub>
                          <m:r>
                            <a:rPr lang="en-US" sz="2400" i="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t>0</m:t>
                          </m:r>
                        </m:sub>
                      </m:sSub>
                      <m:r>
                        <a:rPr lang="en-US" sz="2400" i="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t>+</m:t>
                      </m:r>
                      <m:sSub>
                        <m:sSubPr>
                          <m:ctrlPr>
                            <a:rPr lang="el-GR" sz="2400" i="1">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ctrlPr>
                        </m:sSubPr>
                        <m:e>
                          <m:r>
                            <m:rPr>
                              <m:sty m:val="p"/>
                            </m:rPr>
                            <a:rPr lang="el-GR" sz="2400" i="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t>Κ</m:t>
                          </m:r>
                        </m:e>
                        <m:sub>
                          <m:r>
                            <m:rPr>
                              <m:sty m:val="p"/>
                            </m:rPr>
                            <a:rPr lang="en-US" sz="2400" i="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t>t</m:t>
                          </m:r>
                        </m:sub>
                      </m:sSub>
                      <m:r>
                        <a:rPr lang="en-US" sz="2400" i="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t>∗</m:t>
                      </m:r>
                      <m:r>
                        <m:rPr>
                          <m:sty m:val="p"/>
                        </m:rPr>
                        <a:rPr lang="en-US" sz="2400" i="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t>t</m:t>
                      </m:r>
                      <m:r>
                        <a:rPr lang="en-US" sz="2400" i="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t>∗</m:t>
                      </m:r>
                      <m:r>
                        <m:rPr>
                          <m:sty m:val="p"/>
                        </m:rPr>
                        <a:rPr lang="en-US" sz="2400" i="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t>i</m:t>
                      </m:r>
                      <m:r>
                        <a:rPr lang="el-GR" sz="2400" i="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rPr>
                        <m:t> </m:t>
                      </m:r>
                      <m:r>
                        <a:rPr lang="en-US" sz="2400" i="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mbria Math" panose="02040503050406030204" pitchFamily="18" charset="0"/>
                          <a:sym typeface="Wingdings" panose="05000000000000000000" pitchFamily="2" charset="2"/>
                        </a:rPr>
                        <m:t></m:t>
                      </m:r>
                    </m:oMath>
                  </m:oMathPara>
                </a14:m>
                <a:endParaRPr lang="en-US" sz="240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alisto MT" panose="02040603050505030304"/>
                  <a:sym typeface="Wingdings" panose="05000000000000000000" pitchFamily="2" charset="2"/>
                </a:endParaRPr>
              </a:p>
            </p:txBody>
          </p:sp>
        </mc:Choice>
        <mc:Fallback xmlns="">
          <p:sp>
            <p:nvSpPr>
              <p:cNvPr id="10" name="Ορθογώνιο 9">
                <a:extLst>
                  <a:ext uri="{FF2B5EF4-FFF2-40B4-BE49-F238E27FC236}">
                    <a16:creationId xmlns:a16="http://schemas.microsoft.com/office/drawing/2014/main" id="{4AB435A9-CB00-45F8-8BB1-498D1A9C946B}"/>
                  </a:ext>
                </a:extLst>
              </p:cNvPr>
              <p:cNvSpPr>
                <a:spLocks noRot="1" noChangeAspect="1" noMove="1" noResize="1" noEditPoints="1" noAdjustHandles="1" noChangeArrowheads="1" noChangeShapeType="1" noTextEdit="1"/>
              </p:cNvSpPr>
              <p:nvPr/>
            </p:nvSpPr>
            <p:spPr>
              <a:xfrm>
                <a:off x="679519" y="2377951"/>
                <a:ext cx="3296800" cy="538609"/>
              </a:xfrm>
              <a:prstGeom prst="rect">
                <a:avLst/>
              </a:prstGeom>
              <a:blipFill>
                <a:blip r:embed="rId5"/>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280668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Πρόβλημα 1</a:t>
            </a:r>
          </a:p>
        </p:txBody>
      </p:sp>
      <p:sp>
        <p:nvSpPr>
          <p:cNvPr id="3" name="Content Placeholder 2"/>
          <p:cNvSpPr>
            <a:spLocks noGrp="1"/>
          </p:cNvSpPr>
          <p:nvPr>
            <p:ph idx="1"/>
          </p:nvPr>
        </p:nvSpPr>
        <p:spPr>
          <a:xfrm>
            <a:off x="685346" y="1732451"/>
            <a:ext cx="7765322" cy="1784400"/>
          </a:xfrm>
        </p:spPr>
        <p:txBody>
          <a:bodyPr>
            <a:normAutofit lnSpcReduction="10000"/>
          </a:bodyPr>
          <a:lstStyle/>
          <a:p>
            <a:pPr indent="-342900" algn="just"/>
            <a:r>
              <a:rPr lang="el-GR" sz="2400" dirty="0"/>
              <a:t>Συναλλαγματική ονομαστικής αξίας 10.000 ευρώ προεξοφλείται 17 μήνες πριν από τη λήξη της με επιτόκιο 5 %. Να βρεθεί το εξωτερικό προεξόφλημα. </a:t>
            </a:r>
            <a:endParaRPr lang="en-US" sz="2400" dirty="0"/>
          </a:p>
          <a:p>
            <a:pPr marL="0" lvl="0" indent="0">
              <a:lnSpc>
                <a:spcPct val="150000"/>
              </a:lnSpc>
              <a:spcBef>
                <a:spcPct val="0"/>
              </a:spcBef>
              <a:buNone/>
            </a:pPr>
            <a:r>
              <a:rPr lang="el-GR" sz="2400" b="1" dirty="0">
                <a:solidFill>
                  <a:srgbClr val="FF0000"/>
                </a:solidFill>
                <a:latin typeface="Calibri" pitchFamily="34" charset="0"/>
                <a:ea typeface="Calibri" pitchFamily="34" charset="0"/>
                <a:cs typeface="Times New Roman" pitchFamily="18" charset="0"/>
              </a:rPr>
              <a:t>Λύση</a:t>
            </a:r>
            <a:r>
              <a:rPr lang="el-GR" sz="2400" dirty="0">
                <a:latin typeface="Calibri" pitchFamily="34" charset="0"/>
                <a:ea typeface="Calibri" pitchFamily="34" charset="0"/>
                <a:cs typeface="Times New Roman" pitchFamily="18" charset="0"/>
              </a:rPr>
              <a:t> </a:t>
            </a:r>
            <a:endParaRPr lang="el-GR" sz="2400" dirty="0"/>
          </a:p>
          <a:p>
            <a:endParaRPr lang="el-GR" dirty="0"/>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15</a:t>
            </a:fld>
            <a:endParaRPr lang="el-GR" dirty="0"/>
          </a:p>
        </p:txBody>
      </p:sp>
      <p:pic>
        <p:nvPicPr>
          <p:cNvPr id="6" name="Εικόνα 5">
            <a:extLst>
              <a:ext uri="{FF2B5EF4-FFF2-40B4-BE49-F238E27FC236}">
                <a16:creationId xmlns:a16="http://schemas.microsoft.com/office/drawing/2014/main" id="{5FD870DC-4307-4F40-8B5D-8FBDF2C2DCE1}"/>
              </a:ext>
            </a:extLst>
          </p:cNvPr>
          <p:cNvPicPr>
            <a:picLocks noChangeAspect="1"/>
          </p:cNvPicPr>
          <p:nvPr/>
        </p:nvPicPr>
        <p:blipFill>
          <a:blip r:embed="rId2"/>
          <a:stretch>
            <a:fillRect/>
          </a:stretch>
        </p:blipFill>
        <p:spPr>
          <a:xfrm>
            <a:off x="1746535" y="4414566"/>
            <a:ext cx="2186379" cy="886642"/>
          </a:xfrm>
          <a:prstGeom prst="rect">
            <a:avLst/>
          </a:prstGeom>
        </p:spPr>
      </p:pic>
      <p:pic>
        <p:nvPicPr>
          <p:cNvPr id="7" name="Εικόνα 6">
            <a:extLst>
              <a:ext uri="{FF2B5EF4-FFF2-40B4-BE49-F238E27FC236}">
                <a16:creationId xmlns:a16="http://schemas.microsoft.com/office/drawing/2014/main" id="{B7242DE0-6959-46C6-8BD8-2794F4023499}"/>
              </a:ext>
            </a:extLst>
          </p:cNvPr>
          <p:cNvPicPr>
            <a:picLocks noChangeAspect="1"/>
          </p:cNvPicPr>
          <p:nvPr/>
        </p:nvPicPr>
        <p:blipFill>
          <a:blip r:embed="rId3"/>
          <a:stretch>
            <a:fillRect/>
          </a:stretch>
        </p:blipFill>
        <p:spPr>
          <a:xfrm>
            <a:off x="4211960" y="4414340"/>
            <a:ext cx="4528024" cy="886642"/>
          </a:xfrm>
          <a:prstGeom prst="rect">
            <a:avLst/>
          </a:prstGeom>
        </p:spPr>
      </p:pic>
      <p:sp>
        <p:nvSpPr>
          <p:cNvPr id="9" name="TextBox 8">
            <a:extLst>
              <a:ext uri="{FF2B5EF4-FFF2-40B4-BE49-F238E27FC236}">
                <a16:creationId xmlns:a16="http://schemas.microsoft.com/office/drawing/2014/main" id="{968A5747-B1B9-443F-9827-1F7B145D5A73}"/>
              </a:ext>
            </a:extLst>
          </p:cNvPr>
          <p:cNvSpPr txBox="1"/>
          <p:nvPr/>
        </p:nvSpPr>
        <p:spPr>
          <a:xfrm>
            <a:off x="1643837" y="5644032"/>
            <a:ext cx="1973617" cy="523220"/>
          </a:xfrm>
          <a:prstGeom prst="rect">
            <a:avLst/>
          </a:prstGeom>
          <a:noFill/>
        </p:spPr>
        <p:txBody>
          <a:bodyPr wrap="none" rtlCol="0">
            <a:spAutoFit/>
          </a:bodyPr>
          <a:lstStyle/>
          <a:p>
            <a:r>
              <a:rPr lang="el-GR" sz="2800" dirty="0">
                <a:latin typeface="+mn-lt"/>
                <a:ea typeface="Calibri" pitchFamily="34" charset="0"/>
                <a:cs typeface="Times New Roman" pitchFamily="18" charset="0"/>
              </a:rPr>
              <a:t>Κ</a:t>
            </a:r>
            <a:r>
              <a:rPr lang="en-US" sz="2800" baseline="-30000" dirty="0">
                <a:latin typeface="+mn-lt"/>
                <a:ea typeface="Calibri" pitchFamily="34" charset="0"/>
                <a:cs typeface="Times New Roman" pitchFamily="18" charset="0"/>
              </a:rPr>
              <a:t>t </a:t>
            </a:r>
            <a:r>
              <a:rPr lang="el-GR" sz="2800" dirty="0">
                <a:latin typeface="+mn-lt"/>
                <a:ea typeface="Calibri" pitchFamily="34" charset="0"/>
                <a:cs typeface="Times New Roman" pitchFamily="18" charset="0"/>
              </a:rPr>
              <a:t>= Κ</a:t>
            </a:r>
            <a:r>
              <a:rPr lang="el-GR" sz="2800" baseline="-30000" dirty="0">
                <a:latin typeface="+mn-lt"/>
                <a:ea typeface="Calibri" pitchFamily="34" charset="0"/>
                <a:cs typeface="Times New Roman" pitchFamily="18" charset="0"/>
              </a:rPr>
              <a:t>0</a:t>
            </a:r>
            <a:r>
              <a:rPr lang="en-US" sz="2800" baseline="-30000" dirty="0">
                <a:latin typeface="+mn-lt"/>
                <a:ea typeface="Calibri" pitchFamily="34" charset="0"/>
                <a:cs typeface="Times New Roman" pitchFamily="18" charset="0"/>
              </a:rPr>
              <a:t> </a:t>
            </a:r>
            <a:r>
              <a:rPr lang="el-GR" sz="2800" dirty="0">
                <a:latin typeface="+mn-lt"/>
                <a:ea typeface="Calibri" pitchFamily="34" charset="0"/>
                <a:cs typeface="Times New Roman" pitchFamily="18" charset="0"/>
              </a:rPr>
              <a:t>+ </a:t>
            </a:r>
            <a:r>
              <a:rPr lang="en-US" sz="2800" dirty="0">
                <a:latin typeface="+mn-lt"/>
                <a:ea typeface="Calibri" pitchFamily="34" charset="0"/>
                <a:cs typeface="Times New Roman" pitchFamily="18" charset="0"/>
              </a:rPr>
              <a:t>E</a:t>
            </a:r>
            <a:r>
              <a:rPr lang="en-US" sz="2800" baseline="-30000" dirty="0">
                <a:latin typeface="+mn-lt"/>
                <a:ea typeface="Calibri" pitchFamily="34" charset="0"/>
                <a:cs typeface="Times New Roman" pitchFamily="18" charset="0"/>
              </a:rPr>
              <a:t>2</a:t>
            </a:r>
            <a:endParaRPr lang="el-GR" sz="2800" dirty="0">
              <a:latin typeface="+mn-lt"/>
            </a:endParaRPr>
          </a:p>
        </p:txBody>
      </p:sp>
      <p:sp>
        <p:nvSpPr>
          <p:cNvPr id="10" name="Ορθογώνιο 9">
            <a:extLst>
              <a:ext uri="{FF2B5EF4-FFF2-40B4-BE49-F238E27FC236}">
                <a16:creationId xmlns:a16="http://schemas.microsoft.com/office/drawing/2014/main" id="{C540F21A-AB14-4E9B-806B-96FC6BFBF821}"/>
              </a:ext>
            </a:extLst>
          </p:cNvPr>
          <p:cNvSpPr/>
          <p:nvPr/>
        </p:nvSpPr>
        <p:spPr>
          <a:xfrm>
            <a:off x="3524072" y="5705587"/>
            <a:ext cx="511679" cy="461665"/>
          </a:xfrm>
          <a:prstGeom prst="rect">
            <a:avLst/>
          </a:prstGeom>
        </p:spPr>
        <p:txBody>
          <a:bodyPr wrap="none">
            <a:spAutoFit/>
          </a:bodyPr>
          <a:lstStyle/>
          <a:p>
            <a:r>
              <a:rPr lang="en-US" sz="2400" b="1" dirty="0">
                <a:latin typeface="+mn-lt"/>
                <a:ea typeface="Calibri" pitchFamily="34" charset="0"/>
                <a:cs typeface="Times New Roman" pitchFamily="18" charset="0"/>
                <a:sym typeface="Wingdings" panose="05000000000000000000" pitchFamily="2" charset="2"/>
              </a:rPr>
              <a:t></a:t>
            </a:r>
            <a:endParaRPr lang="el-GR" sz="2400" dirty="0">
              <a:latin typeface="+mn-lt"/>
            </a:endParaRPr>
          </a:p>
        </p:txBody>
      </p:sp>
      <p:sp>
        <p:nvSpPr>
          <p:cNvPr id="11" name="Ορθογώνιο 10">
            <a:extLst>
              <a:ext uri="{FF2B5EF4-FFF2-40B4-BE49-F238E27FC236}">
                <a16:creationId xmlns:a16="http://schemas.microsoft.com/office/drawing/2014/main" id="{D4022069-4484-4335-BEA0-501420766E83}"/>
              </a:ext>
            </a:extLst>
          </p:cNvPr>
          <p:cNvSpPr/>
          <p:nvPr/>
        </p:nvSpPr>
        <p:spPr>
          <a:xfrm>
            <a:off x="3932914" y="5674809"/>
            <a:ext cx="1838965" cy="523220"/>
          </a:xfrm>
          <a:prstGeom prst="rect">
            <a:avLst/>
          </a:prstGeom>
        </p:spPr>
        <p:txBody>
          <a:bodyPr wrap="none">
            <a:spAutoFit/>
          </a:bodyPr>
          <a:lstStyle/>
          <a:p>
            <a:r>
              <a:rPr lang="el-GR" sz="2800" dirty="0">
                <a:latin typeface="+mn-lt"/>
                <a:ea typeface="Calibri" pitchFamily="34" charset="0"/>
                <a:cs typeface="Times New Roman" pitchFamily="18" charset="0"/>
              </a:rPr>
              <a:t>Κ</a:t>
            </a:r>
            <a:r>
              <a:rPr lang="en-US" sz="2800" baseline="-30000" dirty="0">
                <a:latin typeface="+mn-lt"/>
                <a:ea typeface="Calibri" pitchFamily="34" charset="0"/>
                <a:cs typeface="Times New Roman" pitchFamily="18" charset="0"/>
              </a:rPr>
              <a:t>0 </a:t>
            </a:r>
            <a:r>
              <a:rPr lang="el-GR" sz="2800" dirty="0">
                <a:latin typeface="+mn-lt"/>
                <a:ea typeface="Calibri" pitchFamily="34" charset="0"/>
                <a:cs typeface="Times New Roman" pitchFamily="18" charset="0"/>
              </a:rPr>
              <a:t>= Κ</a:t>
            </a:r>
            <a:r>
              <a:rPr lang="en-US" sz="2800" baseline="-30000" dirty="0">
                <a:latin typeface="+mn-lt"/>
                <a:ea typeface="Calibri" pitchFamily="34" charset="0"/>
                <a:cs typeface="Times New Roman" pitchFamily="18" charset="0"/>
              </a:rPr>
              <a:t>t </a:t>
            </a:r>
            <a:r>
              <a:rPr lang="en-US" sz="2800" dirty="0">
                <a:latin typeface="+mn-lt"/>
                <a:ea typeface="Calibri" pitchFamily="34" charset="0"/>
                <a:cs typeface="Times New Roman" pitchFamily="18" charset="0"/>
              </a:rPr>
              <a:t>-</a:t>
            </a:r>
            <a:r>
              <a:rPr lang="el-GR" sz="2800" dirty="0">
                <a:latin typeface="+mn-lt"/>
                <a:ea typeface="Calibri" pitchFamily="34" charset="0"/>
                <a:cs typeface="Times New Roman" pitchFamily="18" charset="0"/>
              </a:rPr>
              <a:t> </a:t>
            </a:r>
            <a:r>
              <a:rPr lang="en-US" sz="2800" dirty="0">
                <a:latin typeface="+mn-lt"/>
                <a:ea typeface="Calibri" pitchFamily="34" charset="0"/>
                <a:cs typeface="Times New Roman" pitchFamily="18" charset="0"/>
              </a:rPr>
              <a:t>E</a:t>
            </a:r>
            <a:r>
              <a:rPr lang="en-US" sz="2800" baseline="-30000" dirty="0">
                <a:latin typeface="+mn-lt"/>
                <a:ea typeface="Calibri" pitchFamily="34" charset="0"/>
                <a:cs typeface="Times New Roman" pitchFamily="18" charset="0"/>
              </a:rPr>
              <a:t>2</a:t>
            </a:r>
            <a:endParaRPr lang="el-GR" sz="2800" dirty="0">
              <a:latin typeface="+mn-lt"/>
            </a:endParaRPr>
          </a:p>
        </p:txBody>
      </p:sp>
      <p:sp>
        <p:nvSpPr>
          <p:cNvPr id="12" name="Ορθογώνιο 11">
            <a:extLst>
              <a:ext uri="{FF2B5EF4-FFF2-40B4-BE49-F238E27FC236}">
                <a16:creationId xmlns:a16="http://schemas.microsoft.com/office/drawing/2014/main" id="{362862D3-D8B5-40F6-9AE1-7D5B22CA422A}"/>
              </a:ext>
            </a:extLst>
          </p:cNvPr>
          <p:cNvSpPr/>
          <p:nvPr/>
        </p:nvSpPr>
        <p:spPr>
          <a:xfrm>
            <a:off x="5669042" y="5687543"/>
            <a:ext cx="511679" cy="461665"/>
          </a:xfrm>
          <a:prstGeom prst="rect">
            <a:avLst/>
          </a:prstGeom>
        </p:spPr>
        <p:txBody>
          <a:bodyPr wrap="none">
            <a:spAutoFit/>
          </a:bodyPr>
          <a:lstStyle/>
          <a:p>
            <a:r>
              <a:rPr lang="en-US" sz="2400" b="1" dirty="0">
                <a:latin typeface="+mn-lt"/>
                <a:ea typeface="Calibri" pitchFamily="34" charset="0"/>
                <a:cs typeface="Times New Roman" pitchFamily="18" charset="0"/>
                <a:sym typeface="Wingdings" panose="05000000000000000000" pitchFamily="2" charset="2"/>
              </a:rPr>
              <a:t></a:t>
            </a:r>
            <a:endParaRPr lang="el-GR" sz="2400" dirty="0">
              <a:latin typeface="+mn-lt"/>
            </a:endParaRPr>
          </a:p>
        </p:txBody>
      </p:sp>
      <p:sp>
        <p:nvSpPr>
          <p:cNvPr id="13" name="Ορθογώνιο 12">
            <a:extLst>
              <a:ext uri="{FF2B5EF4-FFF2-40B4-BE49-F238E27FC236}">
                <a16:creationId xmlns:a16="http://schemas.microsoft.com/office/drawing/2014/main" id="{05953D2D-86BB-4908-BA7A-6F214E12579D}"/>
              </a:ext>
            </a:extLst>
          </p:cNvPr>
          <p:cNvSpPr/>
          <p:nvPr/>
        </p:nvSpPr>
        <p:spPr>
          <a:xfrm>
            <a:off x="3779912" y="6286183"/>
            <a:ext cx="4248279" cy="461665"/>
          </a:xfrm>
          <a:prstGeom prst="rect">
            <a:avLst/>
          </a:prstGeom>
        </p:spPr>
        <p:txBody>
          <a:bodyPr wrap="none">
            <a:spAutoFit/>
          </a:bodyPr>
          <a:lstStyle/>
          <a:p>
            <a:r>
              <a:rPr lang="el-GR" sz="2400" dirty="0">
                <a:latin typeface="+mn-lt"/>
                <a:ea typeface="Calibri" pitchFamily="34" charset="0"/>
                <a:cs typeface="Times New Roman" pitchFamily="18" charset="0"/>
              </a:rPr>
              <a:t>Κ</a:t>
            </a:r>
            <a:r>
              <a:rPr lang="en-US" sz="2400" baseline="-30000" dirty="0">
                <a:latin typeface="+mn-lt"/>
                <a:ea typeface="Calibri" pitchFamily="34" charset="0"/>
                <a:cs typeface="Times New Roman" pitchFamily="18" charset="0"/>
              </a:rPr>
              <a:t>0 </a:t>
            </a:r>
            <a:r>
              <a:rPr lang="el-GR" sz="2400" dirty="0">
                <a:latin typeface="+mn-lt"/>
                <a:ea typeface="Calibri" pitchFamily="34" charset="0"/>
                <a:cs typeface="Times New Roman" pitchFamily="18" charset="0"/>
              </a:rPr>
              <a:t>= </a:t>
            </a:r>
            <a:r>
              <a:rPr lang="en-US" sz="2400" dirty="0">
                <a:latin typeface="+mn-lt"/>
                <a:ea typeface="Calibri" pitchFamily="34" charset="0"/>
                <a:cs typeface="Times New Roman" pitchFamily="18" charset="0"/>
              </a:rPr>
              <a:t>10.000</a:t>
            </a:r>
            <a:r>
              <a:rPr lang="en-US" sz="2400" baseline="-30000" dirty="0">
                <a:latin typeface="+mn-lt"/>
                <a:ea typeface="Calibri" pitchFamily="34" charset="0"/>
                <a:cs typeface="Times New Roman" pitchFamily="18" charset="0"/>
              </a:rPr>
              <a:t> </a:t>
            </a:r>
            <a:r>
              <a:rPr lang="en-US" sz="2400" dirty="0">
                <a:latin typeface="+mn-lt"/>
                <a:ea typeface="Calibri" pitchFamily="34" charset="0"/>
                <a:cs typeface="Times New Roman" pitchFamily="18" charset="0"/>
              </a:rPr>
              <a:t>–</a:t>
            </a:r>
            <a:r>
              <a:rPr lang="el-GR" sz="2400" dirty="0">
                <a:latin typeface="+mn-lt"/>
                <a:ea typeface="Calibri" pitchFamily="34" charset="0"/>
                <a:cs typeface="Times New Roman" pitchFamily="18" charset="0"/>
              </a:rPr>
              <a:t> </a:t>
            </a:r>
            <a:r>
              <a:rPr lang="en-US" sz="2400" dirty="0">
                <a:latin typeface="+mn-lt"/>
                <a:ea typeface="Calibri" pitchFamily="34" charset="0"/>
                <a:cs typeface="Times New Roman" pitchFamily="18" charset="0"/>
              </a:rPr>
              <a:t>708,33= 9.291,67</a:t>
            </a:r>
            <a:endParaRPr lang="el-GR" sz="2400" dirty="0">
              <a:latin typeface="+mn-lt"/>
            </a:endParaRPr>
          </a:p>
        </p:txBody>
      </p:sp>
      <p:sp>
        <p:nvSpPr>
          <p:cNvPr id="5" name="Ορθογώνιο 4">
            <a:extLst>
              <a:ext uri="{FF2B5EF4-FFF2-40B4-BE49-F238E27FC236}">
                <a16:creationId xmlns:a16="http://schemas.microsoft.com/office/drawing/2014/main" id="{A5C11F2D-AB50-49D0-B044-2234C58BEEDB}"/>
              </a:ext>
            </a:extLst>
          </p:cNvPr>
          <p:cNvSpPr/>
          <p:nvPr/>
        </p:nvSpPr>
        <p:spPr>
          <a:xfrm>
            <a:off x="121761" y="112236"/>
            <a:ext cx="1460656" cy="369332"/>
          </a:xfrm>
          <a:prstGeom prst="rect">
            <a:avLst/>
          </a:prstGeom>
        </p:spPr>
        <p:txBody>
          <a:bodyPr wrap="none">
            <a:spAutoFit/>
          </a:bodyPr>
          <a:lstStyle/>
          <a:p>
            <a:pPr lvl="0" algn="ctr"/>
            <a:r>
              <a:rPr lang="el-GR" b="1" dirty="0">
                <a:latin typeface="+mn-lt"/>
                <a:ea typeface="Calibri" pitchFamily="34" charset="0"/>
                <a:cs typeface="Times New Roman" pitchFamily="18" charset="0"/>
              </a:rPr>
              <a:t>Ε</a:t>
            </a:r>
            <a:r>
              <a:rPr lang="el-GR" b="1" baseline="-30000" dirty="0">
                <a:latin typeface="+mn-lt"/>
                <a:ea typeface="Calibri" pitchFamily="34" charset="0"/>
                <a:cs typeface="Times New Roman" pitchFamily="18" charset="0"/>
              </a:rPr>
              <a:t>2</a:t>
            </a:r>
            <a:r>
              <a:rPr lang="el-GR" b="1" dirty="0">
                <a:latin typeface="+mn-lt"/>
                <a:ea typeface="Calibri" pitchFamily="34" charset="0"/>
                <a:cs typeface="Times New Roman" pitchFamily="18" charset="0"/>
              </a:rPr>
              <a:t> = Κ</a:t>
            </a:r>
            <a:r>
              <a:rPr lang="en-US" b="1" baseline="-30000" dirty="0">
                <a:latin typeface="+mn-lt"/>
                <a:ea typeface="Calibri" pitchFamily="34" charset="0"/>
                <a:cs typeface="Times New Roman" pitchFamily="18" charset="0"/>
              </a:rPr>
              <a:t>t </a:t>
            </a:r>
            <a:r>
              <a:rPr lang="el-GR" b="1" dirty="0">
                <a:latin typeface="+mn-lt"/>
                <a:ea typeface="Calibri" pitchFamily="34" charset="0"/>
                <a:cs typeface="Times New Roman" pitchFamily="18" charset="0"/>
              </a:rPr>
              <a:t>* </a:t>
            </a:r>
            <a:r>
              <a:rPr lang="en-US" b="1" dirty="0">
                <a:latin typeface="+mn-lt"/>
                <a:ea typeface="Calibri" pitchFamily="34" charset="0"/>
                <a:cs typeface="Times New Roman" pitchFamily="18" charset="0"/>
              </a:rPr>
              <a:t>i </a:t>
            </a:r>
            <a:r>
              <a:rPr lang="el-GR" b="1" dirty="0">
                <a:latin typeface="+mn-lt"/>
                <a:ea typeface="Calibri" pitchFamily="34" charset="0"/>
                <a:cs typeface="Times New Roman" pitchFamily="18" charset="0"/>
              </a:rPr>
              <a:t>* </a:t>
            </a:r>
            <a:r>
              <a:rPr lang="en-US" b="1" dirty="0">
                <a:latin typeface="+mn-lt"/>
                <a:ea typeface="Calibri" pitchFamily="34" charset="0"/>
                <a:cs typeface="Times New Roman" pitchFamily="18" charset="0"/>
              </a:rPr>
              <a:t>t</a:t>
            </a:r>
            <a:endParaRPr lang="el-GR" b="1" dirty="0">
              <a:latin typeface="+mn-lt"/>
              <a:ea typeface="Calibri" pitchFamily="34" charset="0"/>
              <a:cs typeface="Times New Roman" pitchFamily="18" charset="0"/>
            </a:endParaRPr>
          </a:p>
        </p:txBody>
      </p:sp>
      <mc:AlternateContent xmlns:mc="http://schemas.openxmlformats.org/markup-compatibility/2006" xmlns:a14="http://schemas.microsoft.com/office/drawing/2010/main">
        <mc:Choice Requires="a14">
          <p:sp>
            <p:nvSpPr>
              <p:cNvPr id="8" name="Ορθογώνιο 7">
                <a:extLst>
                  <a:ext uri="{FF2B5EF4-FFF2-40B4-BE49-F238E27FC236}">
                    <a16:creationId xmlns:a16="http://schemas.microsoft.com/office/drawing/2014/main" id="{B93A9C30-2091-4A47-8B29-5928A5DE6AE2}"/>
                  </a:ext>
                </a:extLst>
              </p:cNvPr>
              <p:cNvSpPr/>
              <p:nvPr/>
            </p:nvSpPr>
            <p:spPr>
              <a:xfrm>
                <a:off x="3659475" y="87867"/>
                <a:ext cx="1558375" cy="369332"/>
              </a:xfrm>
              <a:prstGeom prst="rect">
                <a:avLst/>
              </a:prstGeom>
            </p:spPr>
            <p:txBody>
              <a:bodyPr wrap="none">
                <a:spAutoFit/>
              </a:bodyPr>
              <a:lstStyle/>
              <a:p>
                <a:pPr marL="0" indent="0">
                  <a:buNone/>
                </a:pPr>
                <a14:m>
                  <m:oMathPara xmlns:m="http://schemas.openxmlformats.org/officeDocument/2006/math">
                    <m:oMathParaPr>
                      <m:jc m:val="left"/>
                    </m:oMathParaPr>
                    <m:oMath xmlns:m="http://schemas.openxmlformats.org/officeDocument/2006/math">
                      <m:sSub>
                        <m:sSubPr>
                          <m:ctrlPr>
                            <a:rPr lang="el-GR" i="1">
                              <a:latin typeface="Cambria Math" panose="02040503050406030204" pitchFamily="18" charset="0"/>
                            </a:rPr>
                          </m:ctrlPr>
                        </m:sSubPr>
                        <m:e>
                          <m:r>
                            <m:rPr>
                              <m:sty m:val="p"/>
                            </m:rPr>
                            <a:rPr lang="el-GR">
                              <a:latin typeface="Cambria Math" panose="02040503050406030204" pitchFamily="18" charset="0"/>
                            </a:rPr>
                            <m:t>Κ</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l-GR" i="1">
                              <a:latin typeface="Cambria Math" panose="02040503050406030204" pitchFamily="18" charset="0"/>
                            </a:rPr>
                          </m:ctrlPr>
                        </m:sSubPr>
                        <m:e>
                          <m:r>
                            <m:rPr>
                              <m:sty m:val="p"/>
                            </m:rPr>
                            <a:rPr lang="el-GR">
                              <a:latin typeface="Cambria Math" panose="02040503050406030204" pitchFamily="18" charset="0"/>
                            </a:rPr>
                            <m:t>Κ</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l-GR" i="1">
                              <a:latin typeface="Cambria Math" panose="02040503050406030204" pitchFamily="18" charset="0"/>
                            </a:rPr>
                          </m:ctrlPr>
                        </m:sSubPr>
                        <m:e>
                          <m:r>
                            <m:rPr>
                              <m:sty m:val="p"/>
                            </m:rPr>
                            <a:rPr lang="en-US">
                              <a:latin typeface="Cambria Math" panose="02040503050406030204" pitchFamily="18" charset="0"/>
                            </a:rPr>
                            <m:t>E</m:t>
                          </m:r>
                        </m:e>
                        <m:sub>
                          <m:r>
                            <a:rPr lang="en-US" i="1">
                              <a:latin typeface="Cambria Math" panose="02040503050406030204" pitchFamily="18" charset="0"/>
                            </a:rPr>
                            <m:t>2</m:t>
                          </m:r>
                        </m:sub>
                      </m:sSub>
                    </m:oMath>
                  </m:oMathPara>
                </a14:m>
                <a:endParaRPr lang="en-US" i="1" dirty="0">
                  <a:latin typeface="Cambria Math" panose="02040503050406030204" pitchFamily="18" charset="0"/>
                  <a:sym typeface="Wingdings" panose="05000000000000000000" pitchFamily="2" charset="2"/>
                </a:endParaRPr>
              </a:p>
            </p:txBody>
          </p:sp>
        </mc:Choice>
        <mc:Fallback xmlns="">
          <p:sp>
            <p:nvSpPr>
              <p:cNvPr id="8" name="Ορθογώνιο 7">
                <a:extLst>
                  <a:ext uri="{FF2B5EF4-FFF2-40B4-BE49-F238E27FC236}">
                    <a16:creationId xmlns:a16="http://schemas.microsoft.com/office/drawing/2014/main" id="{B93A9C30-2091-4A47-8B29-5928A5DE6AE2}"/>
                  </a:ext>
                </a:extLst>
              </p:cNvPr>
              <p:cNvSpPr>
                <a:spLocks noRot="1" noChangeAspect="1" noMove="1" noResize="1" noEditPoints="1" noAdjustHandles="1" noChangeArrowheads="1" noChangeShapeType="1" noTextEdit="1"/>
              </p:cNvSpPr>
              <p:nvPr/>
            </p:nvSpPr>
            <p:spPr>
              <a:xfrm>
                <a:off x="3659475" y="87867"/>
                <a:ext cx="1558375" cy="369332"/>
              </a:xfrm>
              <a:prstGeom prst="rect">
                <a:avLst/>
              </a:prstGeom>
              <a:blipFill>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Ορθογώνιο 13">
                <a:extLst>
                  <a:ext uri="{FF2B5EF4-FFF2-40B4-BE49-F238E27FC236}">
                    <a16:creationId xmlns:a16="http://schemas.microsoft.com/office/drawing/2014/main" id="{D97C81B6-E312-4B55-BCC5-0D38740D8AFF}"/>
                  </a:ext>
                </a:extLst>
              </p:cNvPr>
              <p:cNvSpPr/>
              <p:nvPr/>
            </p:nvSpPr>
            <p:spPr>
              <a:xfrm>
                <a:off x="6843009" y="96253"/>
                <a:ext cx="1986569" cy="369332"/>
              </a:xfrm>
              <a:prstGeom prst="rect">
                <a:avLst/>
              </a:prstGeom>
            </p:spPr>
            <p:txBody>
              <a:bodyPr wrap="none">
                <a:spAutoFit/>
              </a:bodyPr>
              <a:lstStyle/>
              <a:p>
                <a:pPr marL="0" indent="0">
                  <a:buNone/>
                </a:pPr>
                <a14:m>
                  <m:oMath xmlns:m="http://schemas.openxmlformats.org/officeDocument/2006/math">
                    <m:sSub>
                      <m:sSubPr>
                        <m:ctrlPr>
                          <a:rPr lang="el-GR" i="1" smtClean="0">
                            <a:solidFill>
                              <a:schemeClr val="tx1"/>
                            </a:solidFill>
                            <a:latin typeface="Cambria Math" panose="02040503050406030204" pitchFamily="18" charset="0"/>
                          </a:rPr>
                        </m:ctrlPr>
                      </m:sSubPr>
                      <m:e>
                        <m:r>
                          <m:rPr>
                            <m:sty m:val="p"/>
                          </m:rPr>
                          <a:rPr lang="el-GR">
                            <a:solidFill>
                              <a:schemeClr val="tx1"/>
                            </a:solidFill>
                            <a:latin typeface="Cambria Math" panose="02040503050406030204" pitchFamily="18" charset="0"/>
                          </a:rPr>
                          <m:t>Κ</m:t>
                        </m:r>
                      </m:e>
                      <m:sub>
                        <m:r>
                          <a:rPr lang="en-US" i="1">
                            <a:solidFill>
                              <a:schemeClr val="tx1"/>
                            </a:solidFill>
                            <a:latin typeface="Cambria Math" panose="02040503050406030204" pitchFamily="18" charset="0"/>
                          </a:rPr>
                          <m:t>0</m:t>
                        </m:r>
                      </m:sub>
                    </m:sSub>
                  </m:oMath>
                </a14:m>
                <a:r>
                  <a:rPr lang="en-US" dirty="0">
                    <a:solidFill>
                      <a:schemeClr val="tx1"/>
                    </a:solidFill>
                    <a:sym typeface="Wingdings" panose="05000000000000000000" pitchFamily="2" charset="2"/>
                  </a:rPr>
                  <a:t> = </a:t>
                </a:r>
                <a14:m>
                  <m:oMath xmlns:m="http://schemas.openxmlformats.org/officeDocument/2006/math">
                    <m:sSub>
                      <m:sSubPr>
                        <m:ctrlPr>
                          <a:rPr lang="el-GR" i="1">
                            <a:solidFill>
                              <a:schemeClr val="tx1"/>
                            </a:solidFill>
                            <a:latin typeface="Cambria Math" panose="02040503050406030204" pitchFamily="18" charset="0"/>
                          </a:rPr>
                        </m:ctrlPr>
                      </m:sSubPr>
                      <m:e>
                        <m:r>
                          <m:rPr>
                            <m:sty m:val="p"/>
                          </m:rPr>
                          <a:rPr lang="el-GR">
                            <a:solidFill>
                              <a:schemeClr val="tx1"/>
                            </a:solidFill>
                            <a:latin typeface="Cambria Math" panose="02040503050406030204" pitchFamily="18" charset="0"/>
                          </a:rPr>
                          <m:t>Κ</m:t>
                        </m:r>
                      </m:e>
                      <m:sub>
                        <m:r>
                          <a:rPr lang="en-US" i="1">
                            <a:solidFill>
                              <a:schemeClr val="tx1"/>
                            </a:solidFill>
                            <a:latin typeface="Cambria Math" panose="02040503050406030204" pitchFamily="18" charset="0"/>
                          </a:rPr>
                          <m:t>𝑡</m:t>
                        </m:r>
                      </m:sub>
                    </m:sSub>
                  </m:oMath>
                </a14:m>
                <a:r>
                  <a:rPr lang="en-US" dirty="0">
                    <a:solidFill>
                      <a:schemeClr val="tx1"/>
                    </a:solidFill>
                    <a:sym typeface="Wingdings" panose="05000000000000000000" pitchFamily="2" charset="2"/>
                  </a:rPr>
                  <a:t> </a:t>
                </a:r>
                <a:r>
                  <a:rPr lang="el-GR" dirty="0">
                    <a:solidFill>
                      <a:schemeClr val="tx1"/>
                    </a:solidFill>
                    <a:sym typeface="Wingdings" panose="05000000000000000000" pitchFamily="2" charset="2"/>
                  </a:rPr>
                  <a:t>* </a:t>
                </a:r>
                <a:r>
                  <a:rPr lang="en-US" dirty="0">
                    <a:solidFill>
                      <a:schemeClr val="tx1"/>
                    </a:solidFill>
                    <a:sym typeface="Wingdings" panose="05000000000000000000" pitchFamily="2" charset="2"/>
                  </a:rPr>
                  <a:t>(1-</a:t>
                </a: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𝑖</m:t>
                    </m:r>
                  </m:oMath>
                </a14:m>
                <a:r>
                  <a:rPr lang="en-US" dirty="0">
                    <a:solidFill>
                      <a:schemeClr val="tx1"/>
                    </a:solidFill>
                    <a:sym typeface="Wingdings" panose="05000000000000000000" pitchFamily="2" charset="2"/>
                  </a:rPr>
                  <a:t>)</a:t>
                </a:r>
              </a:p>
            </p:txBody>
          </p:sp>
        </mc:Choice>
        <mc:Fallback xmlns="">
          <p:sp>
            <p:nvSpPr>
              <p:cNvPr id="14" name="Ορθογώνιο 13">
                <a:extLst>
                  <a:ext uri="{FF2B5EF4-FFF2-40B4-BE49-F238E27FC236}">
                    <a16:creationId xmlns:a16="http://schemas.microsoft.com/office/drawing/2014/main" id="{D97C81B6-E312-4B55-BCC5-0D38740D8AFF}"/>
                  </a:ext>
                </a:extLst>
              </p:cNvPr>
              <p:cNvSpPr>
                <a:spLocks noRot="1" noChangeAspect="1" noMove="1" noResize="1" noEditPoints="1" noAdjustHandles="1" noChangeArrowheads="1" noChangeShapeType="1" noTextEdit="1"/>
              </p:cNvSpPr>
              <p:nvPr/>
            </p:nvSpPr>
            <p:spPr>
              <a:xfrm>
                <a:off x="6843009" y="96253"/>
                <a:ext cx="1986569" cy="369332"/>
              </a:xfrm>
              <a:prstGeom prst="rect">
                <a:avLst/>
              </a:prstGeom>
              <a:blipFill>
                <a:blip r:embed="rId5"/>
                <a:stretch>
                  <a:fillRect t="-10000" r="-1846" b="-26667"/>
                </a:stretch>
              </a:blipFill>
            </p:spPr>
            <p:txBody>
              <a:bodyPr/>
              <a:lstStyle/>
              <a:p>
                <a:r>
                  <a:rPr lang="el-GR">
                    <a:noFill/>
                  </a:rPr>
                  <a:t> </a:t>
                </a:r>
              </a:p>
            </p:txBody>
          </p:sp>
        </mc:Fallback>
      </mc:AlternateContent>
      <p:sp>
        <p:nvSpPr>
          <p:cNvPr id="15" name="Βέλος: Καμπύλο προς τα επάνω 14">
            <a:extLst>
              <a:ext uri="{FF2B5EF4-FFF2-40B4-BE49-F238E27FC236}">
                <a16:creationId xmlns:a16="http://schemas.microsoft.com/office/drawing/2014/main" id="{57CB8242-C0EA-4CD5-8E7F-0A1FB91C4353}"/>
              </a:ext>
            </a:extLst>
          </p:cNvPr>
          <p:cNvSpPr/>
          <p:nvPr/>
        </p:nvSpPr>
        <p:spPr>
          <a:xfrm rot="5400000">
            <a:off x="460742" y="4868017"/>
            <a:ext cx="1420081" cy="963452"/>
          </a:xfrm>
          <a:prstGeom prst="curvedUp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7" name="TextBox 16">
            <a:extLst>
              <a:ext uri="{FF2B5EF4-FFF2-40B4-BE49-F238E27FC236}">
                <a16:creationId xmlns:a16="http://schemas.microsoft.com/office/drawing/2014/main" id="{DA5CCBEF-DF13-4F93-B9F7-FCA53AD91A30}"/>
              </a:ext>
            </a:extLst>
          </p:cNvPr>
          <p:cNvSpPr txBox="1"/>
          <p:nvPr/>
        </p:nvSpPr>
        <p:spPr>
          <a:xfrm>
            <a:off x="590548" y="3424744"/>
            <a:ext cx="5181331" cy="496996"/>
          </a:xfrm>
          <a:prstGeom prst="rect">
            <a:avLst/>
          </a:prstGeom>
          <a:noFill/>
        </p:spPr>
        <p:txBody>
          <a:bodyPr wrap="square">
            <a:spAutoFit/>
          </a:bodyPr>
          <a:lstStyle/>
          <a:p>
            <a:pPr lvl="0">
              <a:lnSpc>
                <a:spcPct val="150000"/>
              </a:lnSpc>
            </a:pPr>
            <a:r>
              <a:rPr lang="el-GR" sz="2000" dirty="0">
                <a:ea typeface="Calibri" pitchFamily="34" charset="0"/>
                <a:cs typeface="Times New Roman" pitchFamily="18" charset="0"/>
              </a:rPr>
              <a:t>Κ</a:t>
            </a:r>
            <a:r>
              <a:rPr lang="en-US" sz="2000" baseline="-30000" dirty="0">
                <a:ea typeface="Calibri" pitchFamily="34" charset="0"/>
                <a:cs typeface="Times New Roman" pitchFamily="18" charset="0"/>
              </a:rPr>
              <a:t>t </a:t>
            </a:r>
            <a:r>
              <a:rPr lang="el-GR" sz="2000" dirty="0">
                <a:ea typeface="Calibri" pitchFamily="34" charset="0"/>
                <a:cs typeface="Times New Roman" pitchFamily="18" charset="0"/>
              </a:rPr>
              <a:t>=</a:t>
            </a:r>
            <a:r>
              <a:rPr lang="el-GR" sz="2000" baseline="-30000" dirty="0">
                <a:ea typeface="Calibri" pitchFamily="34" charset="0"/>
                <a:cs typeface="Times New Roman" pitchFamily="18" charset="0"/>
              </a:rPr>
              <a:t> </a:t>
            </a:r>
            <a:r>
              <a:rPr lang="el-GR" sz="2000" dirty="0">
                <a:ea typeface="Calibri" pitchFamily="34" charset="0"/>
                <a:cs typeface="Times New Roman" pitchFamily="18" charset="0"/>
              </a:rPr>
              <a:t>10.000, </a:t>
            </a:r>
            <a:r>
              <a:rPr lang="en-US" sz="2000" dirty="0">
                <a:ea typeface="Calibri" pitchFamily="34" charset="0"/>
                <a:cs typeface="Times New Roman" pitchFamily="18" charset="0"/>
              </a:rPr>
              <a:t>t</a:t>
            </a:r>
            <a:r>
              <a:rPr lang="el-GR" sz="2000" dirty="0">
                <a:ea typeface="Calibri" pitchFamily="34" charset="0"/>
                <a:cs typeface="Times New Roman" pitchFamily="18" charset="0"/>
              </a:rPr>
              <a:t> = μ/12 =17/12,  </a:t>
            </a:r>
            <a:r>
              <a:rPr lang="en-US" sz="2000" dirty="0">
                <a:ea typeface="Calibri" pitchFamily="34" charset="0"/>
                <a:cs typeface="Times New Roman" pitchFamily="18" charset="0"/>
              </a:rPr>
              <a:t>i</a:t>
            </a:r>
            <a:r>
              <a:rPr lang="el-GR" sz="2000" dirty="0">
                <a:ea typeface="Calibri" pitchFamily="34" charset="0"/>
                <a:cs typeface="Times New Roman" pitchFamily="18" charset="0"/>
              </a:rPr>
              <a:t> = 0,05, Ε</a:t>
            </a:r>
            <a:r>
              <a:rPr lang="el-GR" sz="2000" baseline="-25000" dirty="0">
                <a:ea typeface="Calibri" pitchFamily="34" charset="0"/>
                <a:cs typeface="Times New Roman" pitchFamily="18" charset="0"/>
              </a:rPr>
              <a:t>2 </a:t>
            </a:r>
            <a:r>
              <a:rPr lang="el-GR" sz="2000" dirty="0">
                <a:ea typeface="Calibri" pitchFamily="34" charset="0"/>
                <a:cs typeface="Times New Roman" pitchFamily="18" charset="0"/>
              </a:rPr>
              <a:t>= </a:t>
            </a:r>
            <a:r>
              <a:rPr lang="el-GR" sz="2000" b="1" dirty="0">
                <a:solidFill>
                  <a:srgbClr val="FF0000"/>
                </a:solidFill>
                <a:ea typeface="Calibri" pitchFamily="34" charset="0"/>
                <a:cs typeface="Times New Roman" pitchFamily="18" charset="0"/>
              </a:rPr>
              <a:t>?</a:t>
            </a:r>
            <a:r>
              <a:rPr lang="el-GR" sz="2000" dirty="0">
                <a:ea typeface="Calibri" pitchFamily="34" charset="0"/>
                <a:cs typeface="Times New Roman" pitchFamily="18" charset="0"/>
              </a:rPr>
              <a:t> </a:t>
            </a:r>
            <a:endParaRPr lang="el-GR" sz="2000" dirty="0"/>
          </a:p>
        </p:txBody>
      </p:sp>
    </p:spTree>
    <p:extLst>
      <p:ext uri="{BB962C8B-B14F-4D97-AF65-F5344CB8AC3E}">
        <p14:creationId xmlns:p14="http://schemas.microsoft.com/office/powerpoint/2010/main" val="226470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5"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Πρόβλημα </a:t>
            </a:r>
            <a:r>
              <a:rPr lang="en-US" dirty="0"/>
              <a:t>2</a:t>
            </a:r>
            <a:endParaRPr lang="el-GR" dirty="0"/>
          </a:p>
        </p:txBody>
      </p:sp>
      <p:sp>
        <p:nvSpPr>
          <p:cNvPr id="3" name="Content Placeholder 2"/>
          <p:cNvSpPr>
            <a:spLocks noGrp="1"/>
          </p:cNvSpPr>
          <p:nvPr>
            <p:ph idx="1"/>
          </p:nvPr>
        </p:nvSpPr>
        <p:spPr>
          <a:xfrm>
            <a:off x="685346" y="1732451"/>
            <a:ext cx="7765322" cy="2200605"/>
          </a:xfrm>
        </p:spPr>
        <p:txBody>
          <a:bodyPr>
            <a:normAutofit fontScale="92500"/>
          </a:bodyPr>
          <a:lstStyle/>
          <a:p>
            <a:pPr lvl="0" algn="just"/>
            <a:r>
              <a:rPr lang="el-GR" sz="2400" dirty="0">
                <a:ea typeface="Calibri" pitchFamily="34" charset="0"/>
                <a:cs typeface="Times New Roman" pitchFamily="18" charset="0"/>
              </a:rPr>
              <a:t>Γραμμάτιο ονομαστικής αξίας 20.000 ευρώ προεξοφλείται 7 έτη πριν από τη λήξη του με επιτόκιο 10 %. Να βρεθεί η </a:t>
            </a:r>
            <a:r>
              <a:rPr lang="el-GR" sz="2400" u="sng" dirty="0">
                <a:ea typeface="Calibri" pitchFamily="34" charset="0"/>
                <a:cs typeface="Times New Roman" pitchFamily="18" charset="0"/>
              </a:rPr>
              <a:t>εσωτερική</a:t>
            </a:r>
            <a:r>
              <a:rPr lang="el-GR" sz="2400" dirty="0">
                <a:ea typeface="Calibri" pitchFamily="34" charset="0"/>
                <a:cs typeface="Times New Roman" pitchFamily="18" charset="0"/>
              </a:rPr>
              <a:t> και </a:t>
            </a:r>
            <a:r>
              <a:rPr lang="el-GR" sz="2400" u="sng" dirty="0">
                <a:ea typeface="Calibri" pitchFamily="34" charset="0"/>
                <a:cs typeface="Times New Roman" pitchFamily="18" charset="0"/>
              </a:rPr>
              <a:t>εξωτερική</a:t>
            </a:r>
            <a:r>
              <a:rPr lang="el-GR" sz="2400" dirty="0">
                <a:ea typeface="Calibri" pitchFamily="34" charset="0"/>
                <a:cs typeface="Times New Roman" pitchFamily="18" charset="0"/>
              </a:rPr>
              <a:t> προεξόφληση, καθώς και η διαφορά των δυο προεξοφλημάτων. </a:t>
            </a:r>
          </a:p>
          <a:p>
            <a:pPr marL="0" lvl="0" indent="0" algn="just">
              <a:lnSpc>
                <a:spcPct val="150000"/>
              </a:lnSpc>
              <a:spcBef>
                <a:spcPct val="0"/>
              </a:spcBef>
              <a:buNone/>
            </a:pPr>
            <a:r>
              <a:rPr lang="el-GR" sz="2400" b="1" dirty="0">
                <a:solidFill>
                  <a:srgbClr val="FF0000"/>
                </a:solidFill>
                <a:ea typeface="Calibri" pitchFamily="34" charset="0"/>
                <a:cs typeface="Times New Roman" pitchFamily="18" charset="0"/>
              </a:rPr>
              <a:t>Λύση</a:t>
            </a:r>
            <a:r>
              <a:rPr lang="el-GR" sz="2400" dirty="0">
                <a:ea typeface="Calibri" pitchFamily="34" charset="0"/>
                <a:cs typeface="Times New Roman" pitchFamily="18" charset="0"/>
              </a:rPr>
              <a:t> </a:t>
            </a:r>
            <a:endParaRPr lang="el-GR" sz="2400" dirty="0"/>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16</a:t>
            </a:fld>
            <a:endParaRPr lang="el-GR" dirty="0"/>
          </a:p>
        </p:txBody>
      </p:sp>
      <p:sp>
        <p:nvSpPr>
          <p:cNvPr id="6" name="TextBox 5"/>
          <p:cNvSpPr txBox="1"/>
          <p:nvPr/>
        </p:nvSpPr>
        <p:spPr>
          <a:xfrm>
            <a:off x="371812" y="5816528"/>
            <a:ext cx="2160242" cy="369332"/>
          </a:xfrm>
          <a:prstGeom prst="rect">
            <a:avLst/>
          </a:prstGeom>
        </p:spPr>
        <p:txBody>
          <a:bodyPr vert="horz" wrap="none" lIns="91440" tIns="45720" rIns="91440" bIns="45720" rtlCol="0" anchor="ctr">
            <a:noAutofit/>
          </a:bodyPr>
          <a:lstStyle/>
          <a:p>
            <a:r>
              <a:rPr lang="el-GR" sz="2400" i="1" dirty="0">
                <a:latin typeface="+mn-lt"/>
                <a:ea typeface="Calibri" pitchFamily="34" charset="0"/>
                <a:cs typeface="Times New Roman" pitchFamily="18" charset="0"/>
              </a:rPr>
              <a:t>….. Άρα Κ</a:t>
            </a:r>
            <a:r>
              <a:rPr lang="el-GR" sz="2400" i="1" baseline="-25000" dirty="0">
                <a:latin typeface="+mn-lt"/>
                <a:ea typeface="Calibri" pitchFamily="34" charset="0"/>
                <a:cs typeface="Times New Roman" pitchFamily="18" charset="0"/>
              </a:rPr>
              <a:t>0</a:t>
            </a:r>
            <a:r>
              <a:rPr lang="el-GR" sz="2400" i="1" dirty="0">
                <a:latin typeface="+mn-lt"/>
                <a:ea typeface="Calibri" pitchFamily="34" charset="0"/>
                <a:cs typeface="Times New Roman" pitchFamily="18" charset="0"/>
              </a:rPr>
              <a:t> =</a:t>
            </a:r>
            <a:r>
              <a:rPr lang="en-US" sz="2400" i="1" dirty="0">
                <a:latin typeface="+mn-lt"/>
                <a:ea typeface="Calibri" pitchFamily="34" charset="0"/>
                <a:cs typeface="Times New Roman" pitchFamily="18" charset="0"/>
              </a:rPr>
              <a:t> </a:t>
            </a:r>
            <a:r>
              <a:rPr lang="el-GR" sz="2400" i="1" dirty="0">
                <a:latin typeface="+mn-lt"/>
                <a:ea typeface="Calibri" pitchFamily="34" charset="0"/>
                <a:cs typeface="Times New Roman" pitchFamily="18" charset="0"/>
              </a:rPr>
              <a:t>Κ</a:t>
            </a:r>
            <a:r>
              <a:rPr lang="en-US" sz="2400" i="1" baseline="-25000" dirty="0">
                <a:latin typeface="+mn-lt"/>
                <a:ea typeface="Calibri" pitchFamily="34" charset="0"/>
                <a:cs typeface="Times New Roman" pitchFamily="18" charset="0"/>
              </a:rPr>
              <a:t>t</a:t>
            </a:r>
            <a:r>
              <a:rPr lang="el-GR" sz="2400" i="1" dirty="0">
                <a:latin typeface="+mn-lt"/>
                <a:ea typeface="Calibri" pitchFamily="34" charset="0"/>
                <a:cs typeface="Times New Roman" pitchFamily="18" charset="0"/>
              </a:rPr>
              <a:t> </a:t>
            </a:r>
            <a:r>
              <a:rPr lang="en-US" sz="2400" i="1" dirty="0">
                <a:latin typeface="+mn-lt"/>
                <a:ea typeface="Calibri" pitchFamily="34" charset="0"/>
                <a:cs typeface="Times New Roman" pitchFamily="18" charset="0"/>
              </a:rPr>
              <a:t>– </a:t>
            </a:r>
            <a:r>
              <a:rPr lang="en-US" sz="2400" b="1" i="1" dirty="0">
                <a:solidFill>
                  <a:srgbClr val="FF0000"/>
                </a:solidFill>
                <a:latin typeface="+mn-lt"/>
                <a:ea typeface="Calibri" pitchFamily="34" charset="0"/>
                <a:cs typeface="Times New Roman" pitchFamily="18" charset="0"/>
              </a:rPr>
              <a:t>E</a:t>
            </a:r>
            <a:r>
              <a:rPr lang="en-US" sz="2400" b="1" i="1" baseline="-25000" dirty="0">
                <a:solidFill>
                  <a:srgbClr val="FF0000"/>
                </a:solidFill>
                <a:latin typeface="+mn-lt"/>
                <a:ea typeface="Calibri" pitchFamily="34" charset="0"/>
                <a:cs typeface="Times New Roman" pitchFamily="18" charset="0"/>
              </a:rPr>
              <a:t>1</a:t>
            </a:r>
            <a:endParaRPr lang="el-GR" sz="2400" b="1" i="1" dirty="0">
              <a:solidFill>
                <a:srgbClr val="FF0000"/>
              </a:solidFill>
              <a:latin typeface="+mn-lt"/>
              <a:ea typeface="Calibri" pitchFamily="34" charset="0"/>
              <a:cs typeface="Times New Roman" pitchFamily="18" charset="0"/>
            </a:endParaRPr>
          </a:p>
        </p:txBody>
      </p:sp>
      <p:sp>
        <p:nvSpPr>
          <p:cNvPr id="7" name="Ορθογώνιο 6">
            <a:extLst>
              <a:ext uri="{FF2B5EF4-FFF2-40B4-BE49-F238E27FC236}">
                <a16:creationId xmlns:a16="http://schemas.microsoft.com/office/drawing/2014/main" id="{56CD0228-435D-474A-921E-181404DC0E30}"/>
              </a:ext>
            </a:extLst>
          </p:cNvPr>
          <p:cNvSpPr/>
          <p:nvPr/>
        </p:nvSpPr>
        <p:spPr>
          <a:xfrm>
            <a:off x="2521777" y="3446520"/>
            <a:ext cx="4641014" cy="400110"/>
          </a:xfrm>
          <a:prstGeom prst="rect">
            <a:avLst/>
          </a:prstGeom>
        </p:spPr>
        <p:txBody>
          <a:bodyPr wrap="none">
            <a:spAutoFit/>
          </a:bodyPr>
          <a:lstStyle/>
          <a:p>
            <a:r>
              <a:rPr lang="el-GR" sz="2000" dirty="0">
                <a:latin typeface="+mn-lt"/>
                <a:ea typeface="Calibri" pitchFamily="34" charset="0"/>
                <a:cs typeface="Times New Roman" pitchFamily="18" charset="0"/>
              </a:rPr>
              <a:t>Κ</a:t>
            </a:r>
            <a:r>
              <a:rPr lang="en-US" sz="2000" baseline="-25000" dirty="0">
                <a:latin typeface="+mn-lt"/>
                <a:ea typeface="Calibri" pitchFamily="34" charset="0"/>
                <a:cs typeface="Times New Roman" pitchFamily="18" charset="0"/>
              </a:rPr>
              <a:t>t</a:t>
            </a:r>
            <a:r>
              <a:rPr lang="el-GR" sz="2000" dirty="0">
                <a:latin typeface="+mn-lt"/>
                <a:ea typeface="Calibri" pitchFamily="34" charset="0"/>
                <a:cs typeface="Times New Roman" pitchFamily="18" charset="0"/>
              </a:rPr>
              <a:t> = 20.000</a:t>
            </a:r>
            <a:r>
              <a:rPr lang="en-US" sz="2000" dirty="0">
                <a:latin typeface="+mn-lt"/>
                <a:ea typeface="Calibri" pitchFamily="34" charset="0"/>
                <a:cs typeface="Times New Roman" pitchFamily="18" charset="0"/>
              </a:rPr>
              <a:t>, t = 7, i = 10%</a:t>
            </a:r>
            <a:r>
              <a:rPr lang="el-GR" sz="2000" dirty="0">
                <a:latin typeface="+mn-lt"/>
                <a:ea typeface="Calibri" pitchFamily="34" charset="0"/>
                <a:cs typeface="Times New Roman" pitchFamily="18" charset="0"/>
              </a:rPr>
              <a:t>, Ε</a:t>
            </a:r>
            <a:r>
              <a:rPr lang="el-GR" sz="2000" baseline="-25000" dirty="0">
                <a:latin typeface="+mn-lt"/>
                <a:ea typeface="Calibri" pitchFamily="34" charset="0"/>
                <a:cs typeface="Times New Roman" pitchFamily="18" charset="0"/>
              </a:rPr>
              <a:t>1 </a:t>
            </a:r>
            <a:r>
              <a:rPr lang="el-GR" sz="2000" dirty="0">
                <a:latin typeface="+mn-lt"/>
                <a:ea typeface="Calibri" pitchFamily="34" charset="0"/>
                <a:cs typeface="Times New Roman" pitchFamily="18" charset="0"/>
              </a:rPr>
              <a:t>= </a:t>
            </a:r>
            <a:r>
              <a:rPr lang="el-GR" sz="2000" b="1" dirty="0">
                <a:solidFill>
                  <a:srgbClr val="FF0000"/>
                </a:solidFill>
                <a:latin typeface="+mn-lt"/>
                <a:ea typeface="Calibri" pitchFamily="34" charset="0"/>
                <a:cs typeface="Times New Roman" pitchFamily="18" charset="0"/>
              </a:rPr>
              <a:t>?</a:t>
            </a:r>
            <a:r>
              <a:rPr lang="el-GR" sz="2000" dirty="0">
                <a:latin typeface="+mn-lt"/>
                <a:ea typeface="Calibri" pitchFamily="34" charset="0"/>
                <a:cs typeface="Times New Roman" pitchFamily="18" charset="0"/>
              </a:rPr>
              <a:t>, Ε</a:t>
            </a:r>
            <a:r>
              <a:rPr lang="el-GR" sz="2000" baseline="-25000" dirty="0">
                <a:latin typeface="+mn-lt"/>
                <a:ea typeface="Calibri" pitchFamily="34" charset="0"/>
                <a:cs typeface="Times New Roman" pitchFamily="18" charset="0"/>
              </a:rPr>
              <a:t>2 </a:t>
            </a:r>
            <a:r>
              <a:rPr lang="el-GR" sz="2000" dirty="0">
                <a:latin typeface="+mn-lt"/>
                <a:ea typeface="Calibri" pitchFamily="34" charset="0"/>
                <a:cs typeface="Times New Roman" pitchFamily="18" charset="0"/>
              </a:rPr>
              <a:t>= </a:t>
            </a:r>
            <a:r>
              <a:rPr lang="el-GR" sz="2000" b="1" dirty="0">
                <a:solidFill>
                  <a:srgbClr val="FF0000"/>
                </a:solidFill>
                <a:latin typeface="+mn-lt"/>
                <a:ea typeface="Calibri" pitchFamily="34" charset="0"/>
                <a:cs typeface="Times New Roman" pitchFamily="18" charset="0"/>
              </a:rPr>
              <a:t>?</a:t>
            </a:r>
            <a:r>
              <a:rPr lang="el-GR" sz="2000" dirty="0">
                <a:latin typeface="+mn-lt"/>
                <a:ea typeface="Calibri" pitchFamily="34" charset="0"/>
                <a:cs typeface="Times New Roman" pitchFamily="18" charset="0"/>
              </a:rPr>
              <a:t> </a:t>
            </a:r>
            <a:endParaRPr lang="el-GR" sz="2000" dirty="0">
              <a:latin typeface="+mn-lt"/>
            </a:endParaRPr>
          </a:p>
        </p:txBody>
      </p:sp>
      <p:pic>
        <p:nvPicPr>
          <p:cNvPr id="8" name="Εικόνα 7">
            <a:extLst>
              <a:ext uri="{FF2B5EF4-FFF2-40B4-BE49-F238E27FC236}">
                <a16:creationId xmlns:a16="http://schemas.microsoft.com/office/drawing/2014/main" id="{BC0F9DB3-ECBB-4B5A-B7BA-183B67D8371D}"/>
              </a:ext>
            </a:extLst>
          </p:cNvPr>
          <p:cNvPicPr>
            <a:picLocks noChangeAspect="1"/>
          </p:cNvPicPr>
          <p:nvPr/>
        </p:nvPicPr>
        <p:blipFill>
          <a:blip r:embed="rId2"/>
          <a:stretch>
            <a:fillRect/>
          </a:stretch>
        </p:blipFill>
        <p:spPr>
          <a:xfrm>
            <a:off x="251519" y="4633259"/>
            <a:ext cx="2356971" cy="785657"/>
          </a:xfrm>
          <a:prstGeom prst="rect">
            <a:avLst/>
          </a:prstGeom>
          <a:ln w="25400">
            <a:solidFill>
              <a:srgbClr val="FF0000"/>
            </a:solidFill>
          </a:ln>
        </p:spPr>
      </p:pic>
      <p:pic>
        <p:nvPicPr>
          <p:cNvPr id="9" name="Εικόνα 8">
            <a:extLst>
              <a:ext uri="{FF2B5EF4-FFF2-40B4-BE49-F238E27FC236}">
                <a16:creationId xmlns:a16="http://schemas.microsoft.com/office/drawing/2014/main" id="{8466FE8E-C8CA-4B80-89D0-FADF807F4959}"/>
              </a:ext>
            </a:extLst>
          </p:cNvPr>
          <p:cNvPicPr>
            <a:picLocks noChangeAspect="1"/>
          </p:cNvPicPr>
          <p:nvPr/>
        </p:nvPicPr>
        <p:blipFill>
          <a:blip r:embed="rId3"/>
          <a:stretch>
            <a:fillRect/>
          </a:stretch>
        </p:blipFill>
        <p:spPr>
          <a:xfrm>
            <a:off x="2775739" y="4618019"/>
            <a:ext cx="3194384" cy="800897"/>
          </a:xfrm>
          <a:prstGeom prst="rect">
            <a:avLst/>
          </a:prstGeom>
        </p:spPr>
      </p:pic>
      <p:pic>
        <p:nvPicPr>
          <p:cNvPr id="10" name="Εικόνα 9">
            <a:extLst>
              <a:ext uri="{FF2B5EF4-FFF2-40B4-BE49-F238E27FC236}">
                <a16:creationId xmlns:a16="http://schemas.microsoft.com/office/drawing/2014/main" id="{0E321173-5AB4-42B5-A7D2-2086B4B647EB}"/>
              </a:ext>
            </a:extLst>
          </p:cNvPr>
          <p:cNvPicPr>
            <a:picLocks noChangeAspect="1"/>
          </p:cNvPicPr>
          <p:nvPr/>
        </p:nvPicPr>
        <p:blipFill>
          <a:blip r:embed="rId4"/>
          <a:stretch>
            <a:fillRect/>
          </a:stretch>
        </p:blipFill>
        <p:spPr>
          <a:xfrm>
            <a:off x="6137372" y="4605325"/>
            <a:ext cx="1458964" cy="800999"/>
          </a:xfrm>
          <a:prstGeom prst="rect">
            <a:avLst/>
          </a:prstGeom>
        </p:spPr>
      </p:pic>
      <p:sp>
        <p:nvSpPr>
          <p:cNvPr id="11" name="Ορθογώνιο 10">
            <a:extLst>
              <a:ext uri="{FF2B5EF4-FFF2-40B4-BE49-F238E27FC236}">
                <a16:creationId xmlns:a16="http://schemas.microsoft.com/office/drawing/2014/main" id="{D9E4A9CC-45BD-46DB-979F-75A6C52C196A}"/>
              </a:ext>
            </a:extLst>
          </p:cNvPr>
          <p:cNvSpPr/>
          <p:nvPr/>
        </p:nvSpPr>
        <p:spPr>
          <a:xfrm>
            <a:off x="2987824" y="5779411"/>
            <a:ext cx="4107215" cy="461665"/>
          </a:xfrm>
          <a:prstGeom prst="rect">
            <a:avLst/>
          </a:prstGeom>
        </p:spPr>
        <p:txBody>
          <a:bodyPr wrap="none">
            <a:spAutoFit/>
          </a:bodyPr>
          <a:lstStyle/>
          <a:p>
            <a:r>
              <a:rPr lang="en-US" sz="2400" i="1" dirty="0">
                <a:latin typeface="+mn-lt"/>
                <a:ea typeface="Calibri" pitchFamily="34" charset="0"/>
                <a:cs typeface="Times New Roman" pitchFamily="18" charset="0"/>
              </a:rPr>
              <a:t>= </a:t>
            </a:r>
            <a:r>
              <a:rPr lang="el-GR" sz="2400" i="1" dirty="0">
                <a:latin typeface="+mn-lt"/>
                <a:ea typeface="Calibri" pitchFamily="34" charset="0"/>
                <a:cs typeface="Times New Roman" pitchFamily="18" charset="0"/>
              </a:rPr>
              <a:t>20.000 – 8.235,29 = 11.764,71</a:t>
            </a:r>
            <a:endParaRPr lang="el-GR" sz="2400" i="1" dirty="0">
              <a:latin typeface="+mn-lt"/>
            </a:endParaRPr>
          </a:p>
        </p:txBody>
      </p:sp>
      <p:sp>
        <p:nvSpPr>
          <p:cNvPr id="12" name="Ορθογώνιο 11">
            <a:extLst>
              <a:ext uri="{FF2B5EF4-FFF2-40B4-BE49-F238E27FC236}">
                <a16:creationId xmlns:a16="http://schemas.microsoft.com/office/drawing/2014/main" id="{75CE529A-4BA7-4486-99A6-9F8DBAAC255A}"/>
              </a:ext>
            </a:extLst>
          </p:cNvPr>
          <p:cNvSpPr/>
          <p:nvPr/>
        </p:nvSpPr>
        <p:spPr>
          <a:xfrm>
            <a:off x="60408" y="3884526"/>
            <a:ext cx="4037516" cy="458523"/>
          </a:xfrm>
          <a:prstGeom prst="rect">
            <a:avLst/>
          </a:prstGeom>
        </p:spPr>
        <p:txBody>
          <a:bodyPr wrap="none">
            <a:spAutoFit/>
          </a:bodyPr>
          <a:lstStyle/>
          <a:p>
            <a:pPr lvl="0" algn="just">
              <a:lnSpc>
                <a:spcPct val="150000"/>
              </a:lnSpc>
            </a:pPr>
            <a:r>
              <a:rPr lang="en-US" dirty="0">
                <a:latin typeface="+mn-lt"/>
                <a:ea typeface="Calibri" pitchFamily="34" charset="0"/>
                <a:cs typeface="Times New Roman" pitchFamily="18" charset="0"/>
              </a:rPr>
              <a:t>H</a:t>
            </a:r>
            <a:r>
              <a:rPr lang="el-GR" dirty="0">
                <a:latin typeface="+mn-lt"/>
                <a:ea typeface="Calibri" pitchFamily="34" charset="0"/>
                <a:cs typeface="Times New Roman" pitchFamily="18" charset="0"/>
              </a:rPr>
              <a:t> </a:t>
            </a:r>
            <a:r>
              <a:rPr lang="el-GR" b="1" dirty="0">
                <a:solidFill>
                  <a:srgbClr val="FF0000"/>
                </a:solidFill>
                <a:latin typeface="+mn-lt"/>
                <a:ea typeface="Calibri" pitchFamily="34" charset="0"/>
                <a:cs typeface="Times New Roman" pitchFamily="18" charset="0"/>
              </a:rPr>
              <a:t>εσωτερική</a:t>
            </a:r>
            <a:r>
              <a:rPr lang="el-GR" dirty="0">
                <a:latin typeface="+mn-lt"/>
                <a:ea typeface="Calibri" pitchFamily="34" charset="0"/>
                <a:cs typeface="Times New Roman" pitchFamily="18" charset="0"/>
              </a:rPr>
              <a:t> προεξόφληση είναι ίση: </a:t>
            </a:r>
            <a:endParaRPr lang="el-GR" dirty="0">
              <a:latin typeface="+mn-lt"/>
            </a:endParaRPr>
          </a:p>
        </p:txBody>
      </p:sp>
      <p:sp>
        <p:nvSpPr>
          <p:cNvPr id="13" name="Ορθογώνιο 12">
            <a:extLst>
              <a:ext uri="{FF2B5EF4-FFF2-40B4-BE49-F238E27FC236}">
                <a16:creationId xmlns:a16="http://schemas.microsoft.com/office/drawing/2014/main" id="{271BBEAD-CA27-4D04-8F6F-29618CB5776A}"/>
              </a:ext>
            </a:extLst>
          </p:cNvPr>
          <p:cNvSpPr/>
          <p:nvPr/>
        </p:nvSpPr>
        <p:spPr>
          <a:xfrm>
            <a:off x="121761" y="112236"/>
            <a:ext cx="1460656" cy="369332"/>
          </a:xfrm>
          <a:prstGeom prst="rect">
            <a:avLst/>
          </a:prstGeom>
        </p:spPr>
        <p:txBody>
          <a:bodyPr wrap="none">
            <a:spAutoFit/>
          </a:bodyPr>
          <a:lstStyle/>
          <a:p>
            <a:pPr lvl="0" algn="ctr"/>
            <a:r>
              <a:rPr lang="el-GR" b="1" dirty="0">
                <a:latin typeface="+mn-lt"/>
                <a:ea typeface="Calibri" pitchFamily="34" charset="0"/>
                <a:cs typeface="Times New Roman" pitchFamily="18" charset="0"/>
              </a:rPr>
              <a:t>Ε</a:t>
            </a:r>
            <a:r>
              <a:rPr lang="el-GR" b="1" baseline="-30000" dirty="0">
                <a:latin typeface="+mn-lt"/>
                <a:ea typeface="Calibri" pitchFamily="34" charset="0"/>
                <a:cs typeface="Times New Roman" pitchFamily="18" charset="0"/>
              </a:rPr>
              <a:t>2</a:t>
            </a:r>
            <a:r>
              <a:rPr lang="el-GR" b="1" dirty="0">
                <a:latin typeface="+mn-lt"/>
                <a:ea typeface="Calibri" pitchFamily="34" charset="0"/>
                <a:cs typeface="Times New Roman" pitchFamily="18" charset="0"/>
              </a:rPr>
              <a:t> = Κ</a:t>
            </a:r>
            <a:r>
              <a:rPr lang="en-US" b="1" baseline="-30000" dirty="0">
                <a:latin typeface="+mn-lt"/>
                <a:ea typeface="Calibri" pitchFamily="34" charset="0"/>
                <a:cs typeface="Times New Roman" pitchFamily="18" charset="0"/>
              </a:rPr>
              <a:t>t </a:t>
            </a:r>
            <a:r>
              <a:rPr lang="el-GR" b="1" dirty="0">
                <a:latin typeface="+mn-lt"/>
                <a:ea typeface="Calibri" pitchFamily="34" charset="0"/>
                <a:cs typeface="Times New Roman" pitchFamily="18" charset="0"/>
              </a:rPr>
              <a:t>* </a:t>
            </a:r>
            <a:r>
              <a:rPr lang="en-US" b="1" dirty="0">
                <a:latin typeface="+mn-lt"/>
                <a:ea typeface="Calibri" pitchFamily="34" charset="0"/>
                <a:cs typeface="Times New Roman" pitchFamily="18" charset="0"/>
              </a:rPr>
              <a:t>i </a:t>
            </a:r>
            <a:r>
              <a:rPr lang="el-GR" b="1" dirty="0">
                <a:latin typeface="+mn-lt"/>
                <a:ea typeface="Calibri" pitchFamily="34" charset="0"/>
                <a:cs typeface="Times New Roman" pitchFamily="18" charset="0"/>
              </a:rPr>
              <a:t>* </a:t>
            </a:r>
            <a:r>
              <a:rPr lang="en-US" b="1" dirty="0">
                <a:latin typeface="+mn-lt"/>
                <a:ea typeface="Calibri" pitchFamily="34" charset="0"/>
                <a:cs typeface="Times New Roman" pitchFamily="18" charset="0"/>
              </a:rPr>
              <a:t>t</a:t>
            </a:r>
            <a:endParaRPr lang="el-GR" b="1" dirty="0">
              <a:latin typeface="+mn-lt"/>
              <a:ea typeface="Calibri" pitchFamily="34" charset="0"/>
              <a:cs typeface="Times New Roman" pitchFamily="18" charset="0"/>
            </a:endParaRPr>
          </a:p>
        </p:txBody>
      </p:sp>
      <mc:AlternateContent xmlns:mc="http://schemas.openxmlformats.org/markup-compatibility/2006" xmlns:a14="http://schemas.microsoft.com/office/drawing/2010/main">
        <mc:Choice Requires="a14">
          <p:sp>
            <p:nvSpPr>
              <p:cNvPr id="14" name="Ορθογώνιο 13">
                <a:extLst>
                  <a:ext uri="{FF2B5EF4-FFF2-40B4-BE49-F238E27FC236}">
                    <a16:creationId xmlns:a16="http://schemas.microsoft.com/office/drawing/2014/main" id="{F849C45C-316D-44A9-9343-56290E559AC1}"/>
                  </a:ext>
                </a:extLst>
              </p:cNvPr>
              <p:cNvSpPr/>
              <p:nvPr/>
            </p:nvSpPr>
            <p:spPr>
              <a:xfrm>
                <a:off x="3659475" y="87867"/>
                <a:ext cx="1558375" cy="369332"/>
              </a:xfrm>
              <a:prstGeom prst="rect">
                <a:avLst/>
              </a:prstGeom>
            </p:spPr>
            <p:txBody>
              <a:bodyPr wrap="none">
                <a:spAutoFit/>
              </a:bodyPr>
              <a:lstStyle/>
              <a:p>
                <a:pPr marL="0" indent="0">
                  <a:buNone/>
                </a:pPr>
                <a14:m>
                  <m:oMathPara xmlns:m="http://schemas.openxmlformats.org/officeDocument/2006/math">
                    <m:oMathParaPr>
                      <m:jc m:val="left"/>
                    </m:oMathParaPr>
                    <m:oMath xmlns:m="http://schemas.openxmlformats.org/officeDocument/2006/math">
                      <m:sSub>
                        <m:sSubPr>
                          <m:ctrlPr>
                            <a:rPr lang="el-GR" i="1">
                              <a:latin typeface="Cambria Math" panose="02040503050406030204" pitchFamily="18" charset="0"/>
                            </a:rPr>
                          </m:ctrlPr>
                        </m:sSubPr>
                        <m:e>
                          <m:r>
                            <m:rPr>
                              <m:sty m:val="p"/>
                            </m:rPr>
                            <a:rPr lang="el-GR">
                              <a:latin typeface="Cambria Math" panose="02040503050406030204" pitchFamily="18" charset="0"/>
                            </a:rPr>
                            <m:t>Κ</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l-GR" i="1">
                              <a:latin typeface="Cambria Math" panose="02040503050406030204" pitchFamily="18" charset="0"/>
                            </a:rPr>
                          </m:ctrlPr>
                        </m:sSubPr>
                        <m:e>
                          <m:r>
                            <m:rPr>
                              <m:sty m:val="p"/>
                            </m:rPr>
                            <a:rPr lang="el-GR">
                              <a:latin typeface="Cambria Math" panose="02040503050406030204" pitchFamily="18" charset="0"/>
                            </a:rPr>
                            <m:t>Κ</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l-GR" i="1">
                              <a:latin typeface="Cambria Math" panose="02040503050406030204" pitchFamily="18" charset="0"/>
                            </a:rPr>
                          </m:ctrlPr>
                        </m:sSubPr>
                        <m:e>
                          <m:r>
                            <m:rPr>
                              <m:sty m:val="p"/>
                            </m:rPr>
                            <a:rPr lang="en-US">
                              <a:latin typeface="Cambria Math" panose="02040503050406030204" pitchFamily="18" charset="0"/>
                            </a:rPr>
                            <m:t>E</m:t>
                          </m:r>
                        </m:e>
                        <m:sub>
                          <m:r>
                            <a:rPr lang="en-US" i="1">
                              <a:latin typeface="Cambria Math" panose="02040503050406030204" pitchFamily="18" charset="0"/>
                            </a:rPr>
                            <m:t>2</m:t>
                          </m:r>
                        </m:sub>
                      </m:sSub>
                    </m:oMath>
                  </m:oMathPara>
                </a14:m>
                <a:endParaRPr lang="en-US" i="1" dirty="0">
                  <a:latin typeface="Cambria Math" panose="02040503050406030204" pitchFamily="18" charset="0"/>
                  <a:sym typeface="Wingdings" panose="05000000000000000000" pitchFamily="2" charset="2"/>
                </a:endParaRPr>
              </a:p>
            </p:txBody>
          </p:sp>
        </mc:Choice>
        <mc:Fallback xmlns="">
          <p:sp>
            <p:nvSpPr>
              <p:cNvPr id="14" name="Ορθογώνιο 13">
                <a:extLst>
                  <a:ext uri="{FF2B5EF4-FFF2-40B4-BE49-F238E27FC236}">
                    <a16:creationId xmlns:a16="http://schemas.microsoft.com/office/drawing/2014/main" id="{F849C45C-316D-44A9-9343-56290E559AC1}"/>
                  </a:ext>
                </a:extLst>
              </p:cNvPr>
              <p:cNvSpPr>
                <a:spLocks noRot="1" noChangeAspect="1" noMove="1" noResize="1" noEditPoints="1" noAdjustHandles="1" noChangeArrowheads="1" noChangeShapeType="1" noTextEdit="1"/>
              </p:cNvSpPr>
              <p:nvPr/>
            </p:nvSpPr>
            <p:spPr>
              <a:xfrm>
                <a:off x="3659475" y="87867"/>
                <a:ext cx="1558375" cy="369332"/>
              </a:xfrm>
              <a:prstGeom prst="rect">
                <a:avLst/>
              </a:prstGeom>
              <a:blipFill>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 name="Ορθογώνιο 14">
                <a:extLst>
                  <a:ext uri="{FF2B5EF4-FFF2-40B4-BE49-F238E27FC236}">
                    <a16:creationId xmlns:a16="http://schemas.microsoft.com/office/drawing/2014/main" id="{4B94AA6A-9FE8-4962-AC0E-394DE7C994C3}"/>
                  </a:ext>
                </a:extLst>
              </p:cNvPr>
              <p:cNvSpPr/>
              <p:nvPr/>
            </p:nvSpPr>
            <p:spPr>
              <a:xfrm>
                <a:off x="6843009" y="96253"/>
                <a:ext cx="1986569" cy="369332"/>
              </a:xfrm>
              <a:prstGeom prst="rect">
                <a:avLst/>
              </a:prstGeom>
            </p:spPr>
            <p:txBody>
              <a:bodyPr wrap="none">
                <a:spAutoFit/>
              </a:bodyPr>
              <a:lstStyle/>
              <a:p>
                <a:pPr marL="0" indent="0">
                  <a:buNone/>
                </a:pPr>
                <a14:m>
                  <m:oMath xmlns:m="http://schemas.openxmlformats.org/officeDocument/2006/math">
                    <m:sSub>
                      <m:sSubPr>
                        <m:ctrlPr>
                          <a:rPr lang="el-GR" i="1" smtClean="0">
                            <a:solidFill>
                              <a:schemeClr val="tx1"/>
                            </a:solidFill>
                            <a:latin typeface="Cambria Math" panose="02040503050406030204" pitchFamily="18" charset="0"/>
                          </a:rPr>
                        </m:ctrlPr>
                      </m:sSubPr>
                      <m:e>
                        <m:r>
                          <m:rPr>
                            <m:sty m:val="p"/>
                          </m:rPr>
                          <a:rPr lang="el-GR">
                            <a:solidFill>
                              <a:schemeClr val="tx1"/>
                            </a:solidFill>
                            <a:latin typeface="Cambria Math" panose="02040503050406030204" pitchFamily="18" charset="0"/>
                          </a:rPr>
                          <m:t>Κ</m:t>
                        </m:r>
                      </m:e>
                      <m:sub>
                        <m:r>
                          <a:rPr lang="en-US" i="1">
                            <a:solidFill>
                              <a:schemeClr val="tx1"/>
                            </a:solidFill>
                            <a:latin typeface="Cambria Math" panose="02040503050406030204" pitchFamily="18" charset="0"/>
                          </a:rPr>
                          <m:t>0</m:t>
                        </m:r>
                      </m:sub>
                    </m:sSub>
                  </m:oMath>
                </a14:m>
                <a:r>
                  <a:rPr lang="en-US" dirty="0">
                    <a:solidFill>
                      <a:schemeClr val="tx1"/>
                    </a:solidFill>
                    <a:sym typeface="Wingdings" panose="05000000000000000000" pitchFamily="2" charset="2"/>
                  </a:rPr>
                  <a:t> = </a:t>
                </a:r>
                <a14:m>
                  <m:oMath xmlns:m="http://schemas.openxmlformats.org/officeDocument/2006/math">
                    <m:sSub>
                      <m:sSubPr>
                        <m:ctrlPr>
                          <a:rPr lang="el-GR" i="1">
                            <a:solidFill>
                              <a:schemeClr val="tx1"/>
                            </a:solidFill>
                            <a:latin typeface="Cambria Math" panose="02040503050406030204" pitchFamily="18" charset="0"/>
                          </a:rPr>
                        </m:ctrlPr>
                      </m:sSubPr>
                      <m:e>
                        <m:r>
                          <m:rPr>
                            <m:sty m:val="p"/>
                          </m:rPr>
                          <a:rPr lang="el-GR">
                            <a:solidFill>
                              <a:schemeClr val="tx1"/>
                            </a:solidFill>
                            <a:latin typeface="Cambria Math" panose="02040503050406030204" pitchFamily="18" charset="0"/>
                          </a:rPr>
                          <m:t>Κ</m:t>
                        </m:r>
                      </m:e>
                      <m:sub>
                        <m:r>
                          <a:rPr lang="en-US" i="1">
                            <a:solidFill>
                              <a:schemeClr val="tx1"/>
                            </a:solidFill>
                            <a:latin typeface="Cambria Math" panose="02040503050406030204" pitchFamily="18" charset="0"/>
                          </a:rPr>
                          <m:t>𝑡</m:t>
                        </m:r>
                      </m:sub>
                    </m:sSub>
                  </m:oMath>
                </a14:m>
                <a:r>
                  <a:rPr lang="en-US" dirty="0">
                    <a:solidFill>
                      <a:schemeClr val="tx1"/>
                    </a:solidFill>
                    <a:sym typeface="Wingdings" panose="05000000000000000000" pitchFamily="2" charset="2"/>
                  </a:rPr>
                  <a:t> </a:t>
                </a:r>
                <a:r>
                  <a:rPr lang="el-GR" dirty="0">
                    <a:solidFill>
                      <a:schemeClr val="tx1"/>
                    </a:solidFill>
                    <a:sym typeface="Wingdings" panose="05000000000000000000" pitchFamily="2" charset="2"/>
                  </a:rPr>
                  <a:t>* </a:t>
                </a:r>
                <a:r>
                  <a:rPr lang="en-US" dirty="0">
                    <a:solidFill>
                      <a:schemeClr val="tx1"/>
                    </a:solidFill>
                    <a:sym typeface="Wingdings" panose="05000000000000000000" pitchFamily="2" charset="2"/>
                  </a:rPr>
                  <a:t>(1-</a:t>
                </a: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𝑖</m:t>
                    </m:r>
                  </m:oMath>
                </a14:m>
                <a:r>
                  <a:rPr lang="en-US" dirty="0">
                    <a:solidFill>
                      <a:schemeClr val="tx1"/>
                    </a:solidFill>
                    <a:sym typeface="Wingdings" panose="05000000000000000000" pitchFamily="2" charset="2"/>
                  </a:rPr>
                  <a:t>)</a:t>
                </a:r>
              </a:p>
            </p:txBody>
          </p:sp>
        </mc:Choice>
        <mc:Fallback xmlns="">
          <p:sp>
            <p:nvSpPr>
              <p:cNvPr id="15" name="Ορθογώνιο 14">
                <a:extLst>
                  <a:ext uri="{FF2B5EF4-FFF2-40B4-BE49-F238E27FC236}">
                    <a16:creationId xmlns:a16="http://schemas.microsoft.com/office/drawing/2014/main" id="{4B94AA6A-9FE8-4962-AC0E-394DE7C994C3}"/>
                  </a:ext>
                </a:extLst>
              </p:cNvPr>
              <p:cNvSpPr>
                <a:spLocks noRot="1" noChangeAspect="1" noMove="1" noResize="1" noEditPoints="1" noAdjustHandles="1" noChangeArrowheads="1" noChangeShapeType="1" noTextEdit="1"/>
              </p:cNvSpPr>
              <p:nvPr/>
            </p:nvSpPr>
            <p:spPr>
              <a:xfrm>
                <a:off x="6843009" y="96253"/>
                <a:ext cx="1986569" cy="369332"/>
              </a:xfrm>
              <a:prstGeom prst="rect">
                <a:avLst/>
              </a:prstGeom>
              <a:blipFill>
                <a:blip r:embed="rId6"/>
                <a:stretch>
                  <a:fillRect t="-10000" r="-1846" b="-26667"/>
                </a:stretch>
              </a:blipFill>
            </p:spPr>
            <p:txBody>
              <a:bodyPr/>
              <a:lstStyle/>
              <a:p>
                <a:r>
                  <a:rPr lang="el-GR">
                    <a:noFill/>
                  </a:rPr>
                  <a:t> </a:t>
                </a:r>
              </a:p>
            </p:txBody>
          </p:sp>
        </mc:Fallback>
      </mc:AlternateContent>
    </p:spTree>
    <p:extLst>
      <p:ext uri="{BB962C8B-B14F-4D97-AF65-F5344CB8AC3E}">
        <p14:creationId xmlns:p14="http://schemas.microsoft.com/office/powerpoint/2010/main" val="415764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Πρόβλημα </a:t>
            </a:r>
            <a:r>
              <a:rPr lang="en-US" dirty="0"/>
              <a:t>2</a:t>
            </a:r>
            <a:endParaRPr lang="el-GR" dirty="0"/>
          </a:p>
        </p:txBody>
      </p:sp>
      <p:sp>
        <p:nvSpPr>
          <p:cNvPr id="3" name="Content Placeholder 2"/>
          <p:cNvSpPr>
            <a:spLocks noGrp="1"/>
          </p:cNvSpPr>
          <p:nvPr>
            <p:ph idx="1"/>
          </p:nvPr>
        </p:nvSpPr>
        <p:spPr>
          <a:xfrm>
            <a:off x="685346" y="2132856"/>
            <a:ext cx="4750750" cy="536745"/>
          </a:xfrm>
        </p:spPr>
        <p:txBody>
          <a:bodyPr/>
          <a:lstStyle/>
          <a:p>
            <a:pPr lvl="0"/>
            <a:r>
              <a:rPr lang="el-GR" dirty="0">
                <a:ea typeface="Calibri" pitchFamily="34" charset="0"/>
                <a:cs typeface="Times New Roman" pitchFamily="18" charset="0"/>
              </a:rPr>
              <a:t>Η </a:t>
            </a:r>
            <a:r>
              <a:rPr lang="el-GR" b="1" dirty="0">
                <a:solidFill>
                  <a:srgbClr val="FF0000"/>
                </a:solidFill>
                <a:ea typeface="Calibri" pitchFamily="34" charset="0"/>
                <a:cs typeface="Times New Roman" pitchFamily="18" charset="0"/>
              </a:rPr>
              <a:t>εξωτερική</a:t>
            </a:r>
            <a:r>
              <a:rPr lang="el-GR" dirty="0">
                <a:ea typeface="Calibri" pitchFamily="34" charset="0"/>
                <a:cs typeface="Times New Roman" pitchFamily="18" charset="0"/>
              </a:rPr>
              <a:t> προεξόφληση είναι ίση: </a:t>
            </a:r>
            <a:endParaRPr lang="el-GR" dirty="0"/>
          </a:p>
          <a:p>
            <a:endParaRPr lang="el-GR" dirty="0"/>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17</a:t>
            </a:fld>
            <a:endParaRPr lang="el-GR" dirty="0"/>
          </a:p>
        </p:txBody>
      </p:sp>
      <p:pic>
        <p:nvPicPr>
          <p:cNvPr id="5"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7584" y="2747067"/>
            <a:ext cx="7094367" cy="536745"/>
          </a:xfrm>
          <a:prstGeom prst="rect">
            <a:avLst/>
          </a:prstGeom>
          <a:solidFill>
            <a:schemeClr val="tx1"/>
          </a:solidFill>
          <a:ln w="25400">
            <a:solidFill>
              <a:srgbClr val="FF0000"/>
            </a:solidFill>
          </a:ln>
        </p:spPr>
      </p:pic>
      <p:sp>
        <p:nvSpPr>
          <p:cNvPr id="6" name="Rectangle 5"/>
          <p:cNvSpPr/>
          <p:nvPr/>
        </p:nvSpPr>
        <p:spPr>
          <a:xfrm>
            <a:off x="514217" y="4341917"/>
            <a:ext cx="8107579" cy="461665"/>
          </a:xfrm>
          <a:prstGeom prst="rect">
            <a:avLst/>
          </a:prstGeom>
        </p:spPr>
        <p:txBody>
          <a:bodyPr wrap="square">
            <a:spAutoFit/>
          </a:bodyPr>
          <a:lstStyle/>
          <a:p>
            <a:pPr lvl="0" algn="just"/>
            <a:r>
              <a:rPr lang="el-GR" sz="2400" b="1" dirty="0">
                <a:solidFill>
                  <a:srgbClr val="FF0000"/>
                </a:solidFill>
                <a:latin typeface="+mn-lt"/>
                <a:ea typeface="Calibri" pitchFamily="34" charset="0"/>
                <a:cs typeface="Times New Roman" pitchFamily="18" charset="0"/>
              </a:rPr>
              <a:t>Η διαφορά των δύο προεξοφλημάτων Ε</a:t>
            </a:r>
            <a:r>
              <a:rPr lang="el-GR" sz="2400" b="1" baseline="-30000" dirty="0">
                <a:solidFill>
                  <a:srgbClr val="FF0000"/>
                </a:solidFill>
                <a:latin typeface="+mn-lt"/>
                <a:ea typeface="Calibri" pitchFamily="34" charset="0"/>
                <a:cs typeface="Times New Roman" pitchFamily="18" charset="0"/>
              </a:rPr>
              <a:t>2</a:t>
            </a:r>
            <a:r>
              <a:rPr lang="el-GR" sz="2400" b="1" dirty="0">
                <a:solidFill>
                  <a:srgbClr val="FF0000"/>
                </a:solidFill>
                <a:latin typeface="+mn-lt"/>
                <a:ea typeface="Calibri" pitchFamily="34" charset="0"/>
                <a:cs typeface="Times New Roman" pitchFamily="18" charset="0"/>
              </a:rPr>
              <a:t> – Ε</a:t>
            </a:r>
            <a:r>
              <a:rPr lang="el-GR" sz="2400" b="1" baseline="-30000" dirty="0">
                <a:solidFill>
                  <a:srgbClr val="FF0000"/>
                </a:solidFill>
                <a:latin typeface="+mn-lt"/>
                <a:ea typeface="Calibri" pitchFamily="34" charset="0"/>
                <a:cs typeface="Times New Roman" pitchFamily="18" charset="0"/>
              </a:rPr>
              <a:t>1</a:t>
            </a:r>
            <a:r>
              <a:rPr lang="el-GR" sz="2400" b="1" dirty="0">
                <a:solidFill>
                  <a:srgbClr val="FF0000"/>
                </a:solidFill>
                <a:latin typeface="+mn-lt"/>
                <a:ea typeface="Calibri" pitchFamily="34" charset="0"/>
                <a:cs typeface="Times New Roman" pitchFamily="18" charset="0"/>
              </a:rPr>
              <a:t> είναι ίση:</a:t>
            </a:r>
          </a:p>
        </p:txBody>
      </p:sp>
      <p:sp>
        <p:nvSpPr>
          <p:cNvPr id="8" name="TextBox 7"/>
          <p:cNvSpPr txBox="1"/>
          <p:nvPr/>
        </p:nvSpPr>
        <p:spPr>
          <a:xfrm>
            <a:off x="827584" y="3462251"/>
            <a:ext cx="5760640" cy="542763"/>
          </a:xfrm>
          <a:prstGeom prst="rect">
            <a:avLst/>
          </a:prstGeom>
        </p:spPr>
        <p:txBody>
          <a:bodyPr vert="horz" wrap="none" lIns="91440" tIns="45720" rIns="91440" bIns="45720" rtlCol="0" anchor="ctr">
            <a:normAutofit/>
          </a:bodyPr>
          <a:lstStyle/>
          <a:p>
            <a:r>
              <a:rPr lang="el-GR" sz="2400" i="1" dirty="0">
                <a:latin typeface="+mn-lt"/>
                <a:ea typeface="Calibri" pitchFamily="34" charset="0"/>
                <a:cs typeface="Times New Roman" pitchFamily="18" charset="0"/>
              </a:rPr>
              <a:t>… Άρα Κ</a:t>
            </a:r>
            <a:r>
              <a:rPr lang="el-GR" sz="2400" i="1" baseline="-25000" dirty="0">
                <a:latin typeface="+mn-lt"/>
                <a:ea typeface="Calibri" pitchFamily="34" charset="0"/>
                <a:cs typeface="Times New Roman" pitchFamily="18" charset="0"/>
              </a:rPr>
              <a:t>0</a:t>
            </a:r>
            <a:r>
              <a:rPr lang="el-GR" sz="2400" i="1" dirty="0">
                <a:latin typeface="+mn-lt"/>
                <a:ea typeface="Calibri" pitchFamily="34" charset="0"/>
                <a:cs typeface="Times New Roman" pitchFamily="18" charset="0"/>
              </a:rPr>
              <a:t> = Κ</a:t>
            </a:r>
            <a:r>
              <a:rPr lang="en-US" sz="2400" i="1" baseline="-25000" dirty="0">
                <a:latin typeface="+mn-lt"/>
                <a:ea typeface="Calibri" pitchFamily="34" charset="0"/>
                <a:cs typeface="Times New Roman" pitchFamily="18" charset="0"/>
              </a:rPr>
              <a:t>t</a:t>
            </a:r>
            <a:r>
              <a:rPr lang="en-US" sz="2400" i="1" dirty="0">
                <a:latin typeface="+mn-lt"/>
                <a:ea typeface="Calibri" pitchFamily="34" charset="0"/>
                <a:cs typeface="Times New Roman" pitchFamily="18" charset="0"/>
              </a:rPr>
              <a:t> – E</a:t>
            </a:r>
            <a:r>
              <a:rPr lang="en-US" sz="2400" i="1" baseline="-25000" dirty="0">
                <a:latin typeface="+mn-lt"/>
                <a:ea typeface="Calibri" pitchFamily="34" charset="0"/>
                <a:cs typeface="Times New Roman" pitchFamily="18" charset="0"/>
              </a:rPr>
              <a:t>2</a:t>
            </a:r>
            <a:r>
              <a:rPr lang="en-US" sz="2400" i="1" dirty="0">
                <a:latin typeface="+mn-lt"/>
                <a:ea typeface="Calibri" pitchFamily="34" charset="0"/>
                <a:cs typeface="Times New Roman" pitchFamily="18" charset="0"/>
              </a:rPr>
              <a:t> =</a:t>
            </a:r>
            <a:r>
              <a:rPr lang="el-GR" sz="2400" i="1" dirty="0">
                <a:latin typeface="+mn-lt"/>
                <a:ea typeface="Calibri" pitchFamily="34" charset="0"/>
                <a:cs typeface="Times New Roman" pitchFamily="18" charset="0"/>
              </a:rPr>
              <a:t> 20.000 –14.000 = 6.000</a:t>
            </a:r>
          </a:p>
        </p:txBody>
      </p:sp>
      <p:sp>
        <p:nvSpPr>
          <p:cNvPr id="9" name="Ορθογώνιο 8">
            <a:extLst>
              <a:ext uri="{FF2B5EF4-FFF2-40B4-BE49-F238E27FC236}">
                <a16:creationId xmlns:a16="http://schemas.microsoft.com/office/drawing/2014/main" id="{A79D4A71-19EF-4393-AD04-C562069CB3CD}"/>
              </a:ext>
            </a:extLst>
          </p:cNvPr>
          <p:cNvSpPr/>
          <p:nvPr/>
        </p:nvSpPr>
        <p:spPr>
          <a:xfrm>
            <a:off x="980392" y="1680081"/>
            <a:ext cx="3132589" cy="400110"/>
          </a:xfrm>
          <a:prstGeom prst="rect">
            <a:avLst/>
          </a:prstGeom>
        </p:spPr>
        <p:txBody>
          <a:bodyPr wrap="none">
            <a:spAutoFit/>
          </a:bodyPr>
          <a:lstStyle/>
          <a:p>
            <a:r>
              <a:rPr lang="el-GR" sz="2000" dirty="0">
                <a:latin typeface="+mn-lt"/>
                <a:ea typeface="Calibri" pitchFamily="34" charset="0"/>
                <a:cs typeface="Times New Roman" pitchFamily="18" charset="0"/>
              </a:rPr>
              <a:t>Κ</a:t>
            </a:r>
            <a:r>
              <a:rPr lang="en-US" sz="2000" baseline="-25000" dirty="0">
                <a:latin typeface="+mn-lt"/>
                <a:ea typeface="Calibri" pitchFamily="34" charset="0"/>
                <a:cs typeface="Times New Roman" pitchFamily="18" charset="0"/>
              </a:rPr>
              <a:t>t</a:t>
            </a:r>
            <a:r>
              <a:rPr lang="el-GR" sz="2000" dirty="0">
                <a:latin typeface="+mn-lt"/>
                <a:ea typeface="Calibri" pitchFamily="34" charset="0"/>
                <a:cs typeface="Times New Roman" pitchFamily="18" charset="0"/>
              </a:rPr>
              <a:t> = 20.000</a:t>
            </a:r>
            <a:r>
              <a:rPr lang="en-US" sz="2000" dirty="0">
                <a:latin typeface="+mn-lt"/>
                <a:ea typeface="Calibri" pitchFamily="34" charset="0"/>
                <a:cs typeface="Times New Roman" pitchFamily="18" charset="0"/>
              </a:rPr>
              <a:t>, t = 7, i = 10%</a:t>
            </a:r>
            <a:r>
              <a:rPr lang="el-GR" sz="2000" dirty="0">
                <a:latin typeface="+mn-lt"/>
                <a:ea typeface="Calibri" pitchFamily="34" charset="0"/>
                <a:cs typeface="Times New Roman" pitchFamily="18" charset="0"/>
              </a:rPr>
              <a:t> </a:t>
            </a:r>
            <a:endParaRPr lang="el-GR" sz="2000" dirty="0">
              <a:latin typeface="+mn-lt"/>
            </a:endParaRPr>
          </a:p>
        </p:txBody>
      </p:sp>
      <p:sp>
        <p:nvSpPr>
          <p:cNvPr id="7" name="Ορθογώνιο 6">
            <a:extLst>
              <a:ext uri="{FF2B5EF4-FFF2-40B4-BE49-F238E27FC236}">
                <a16:creationId xmlns:a16="http://schemas.microsoft.com/office/drawing/2014/main" id="{9B021FC2-A537-485A-B4F0-9C2F22146AA4}"/>
              </a:ext>
            </a:extLst>
          </p:cNvPr>
          <p:cNvSpPr/>
          <p:nvPr/>
        </p:nvSpPr>
        <p:spPr>
          <a:xfrm>
            <a:off x="2251608" y="5088338"/>
            <a:ext cx="1056700" cy="461665"/>
          </a:xfrm>
          <a:prstGeom prst="rect">
            <a:avLst/>
          </a:prstGeom>
        </p:spPr>
        <p:txBody>
          <a:bodyPr wrap="none">
            <a:spAutoFit/>
          </a:bodyPr>
          <a:lstStyle/>
          <a:p>
            <a:pPr lvl="0" algn="just" eaLnBrk="0" hangingPunct="0"/>
            <a:r>
              <a:rPr lang="el-GR" sz="2400" dirty="0">
                <a:latin typeface="+mn-lt"/>
                <a:ea typeface="Calibri" pitchFamily="34" charset="0"/>
                <a:cs typeface="Times New Roman" pitchFamily="18" charset="0"/>
              </a:rPr>
              <a:t>Ε</a:t>
            </a:r>
            <a:r>
              <a:rPr lang="el-GR" sz="2400" baseline="-30000" dirty="0">
                <a:latin typeface="+mn-lt"/>
                <a:ea typeface="Calibri" pitchFamily="34" charset="0"/>
                <a:cs typeface="Times New Roman" pitchFamily="18" charset="0"/>
              </a:rPr>
              <a:t>2</a:t>
            </a:r>
            <a:r>
              <a:rPr lang="el-GR" sz="2400" dirty="0">
                <a:latin typeface="+mn-lt"/>
                <a:ea typeface="Calibri" pitchFamily="34" charset="0"/>
                <a:cs typeface="Times New Roman" pitchFamily="18" charset="0"/>
              </a:rPr>
              <a:t> – Ε</a:t>
            </a:r>
            <a:r>
              <a:rPr lang="el-GR" sz="2400" baseline="-30000" dirty="0">
                <a:latin typeface="+mn-lt"/>
                <a:ea typeface="Calibri" pitchFamily="34" charset="0"/>
                <a:cs typeface="Times New Roman" pitchFamily="18" charset="0"/>
              </a:rPr>
              <a:t>1</a:t>
            </a:r>
            <a:endParaRPr lang="el-GR" sz="2400" dirty="0">
              <a:latin typeface="+mn-lt"/>
            </a:endParaRPr>
          </a:p>
        </p:txBody>
      </p:sp>
      <p:sp>
        <p:nvSpPr>
          <p:cNvPr id="10" name="Ορθογώνιο 9">
            <a:extLst>
              <a:ext uri="{FF2B5EF4-FFF2-40B4-BE49-F238E27FC236}">
                <a16:creationId xmlns:a16="http://schemas.microsoft.com/office/drawing/2014/main" id="{642BA4BE-223C-4219-A590-F91666692AAC}"/>
              </a:ext>
            </a:extLst>
          </p:cNvPr>
          <p:cNvSpPr/>
          <p:nvPr/>
        </p:nvSpPr>
        <p:spPr>
          <a:xfrm>
            <a:off x="3167844" y="5088338"/>
            <a:ext cx="4015843" cy="461665"/>
          </a:xfrm>
          <a:prstGeom prst="rect">
            <a:avLst/>
          </a:prstGeom>
        </p:spPr>
        <p:txBody>
          <a:bodyPr wrap="none">
            <a:spAutoFit/>
          </a:bodyPr>
          <a:lstStyle/>
          <a:p>
            <a:r>
              <a:rPr lang="el-GR" sz="2400" dirty="0">
                <a:latin typeface="+mn-lt"/>
                <a:ea typeface="Calibri" pitchFamily="34" charset="0"/>
                <a:cs typeface="Times New Roman" pitchFamily="18" charset="0"/>
              </a:rPr>
              <a:t>= 14.000  - 8235,29 = 5.764,7</a:t>
            </a:r>
            <a:endParaRPr lang="el-GR" sz="2400" dirty="0">
              <a:latin typeface="+mn-lt"/>
            </a:endParaRPr>
          </a:p>
        </p:txBody>
      </p:sp>
      <p:sp>
        <p:nvSpPr>
          <p:cNvPr id="11" name="Ορθογώνιο 10">
            <a:extLst>
              <a:ext uri="{FF2B5EF4-FFF2-40B4-BE49-F238E27FC236}">
                <a16:creationId xmlns:a16="http://schemas.microsoft.com/office/drawing/2014/main" id="{DDDA423D-E752-440B-8AB2-793586ACEA9E}"/>
              </a:ext>
            </a:extLst>
          </p:cNvPr>
          <p:cNvSpPr/>
          <p:nvPr/>
        </p:nvSpPr>
        <p:spPr>
          <a:xfrm>
            <a:off x="121761" y="112236"/>
            <a:ext cx="1460656" cy="369332"/>
          </a:xfrm>
          <a:prstGeom prst="rect">
            <a:avLst/>
          </a:prstGeom>
        </p:spPr>
        <p:txBody>
          <a:bodyPr wrap="none">
            <a:spAutoFit/>
          </a:bodyPr>
          <a:lstStyle/>
          <a:p>
            <a:pPr lvl="0" algn="ctr"/>
            <a:r>
              <a:rPr lang="el-GR" b="1" dirty="0">
                <a:latin typeface="+mn-lt"/>
                <a:ea typeface="Calibri" pitchFamily="34" charset="0"/>
                <a:cs typeface="Times New Roman" pitchFamily="18" charset="0"/>
              </a:rPr>
              <a:t>Ε</a:t>
            </a:r>
            <a:r>
              <a:rPr lang="el-GR" b="1" baseline="-30000" dirty="0">
                <a:latin typeface="+mn-lt"/>
                <a:ea typeface="Calibri" pitchFamily="34" charset="0"/>
                <a:cs typeface="Times New Roman" pitchFamily="18" charset="0"/>
              </a:rPr>
              <a:t>2</a:t>
            </a:r>
            <a:r>
              <a:rPr lang="el-GR" b="1" dirty="0">
                <a:latin typeface="+mn-lt"/>
                <a:ea typeface="Calibri" pitchFamily="34" charset="0"/>
                <a:cs typeface="Times New Roman" pitchFamily="18" charset="0"/>
              </a:rPr>
              <a:t> = Κ</a:t>
            </a:r>
            <a:r>
              <a:rPr lang="en-US" b="1" baseline="-30000" dirty="0">
                <a:latin typeface="+mn-lt"/>
                <a:ea typeface="Calibri" pitchFamily="34" charset="0"/>
                <a:cs typeface="Times New Roman" pitchFamily="18" charset="0"/>
              </a:rPr>
              <a:t>t </a:t>
            </a:r>
            <a:r>
              <a:rPr lang="el-GR" b="1" dirty="0">
                <a:latin typeface="+mn-lt"/>
                <a:ea typeface="Calibri" pitchFamily="34" charset="0"/>
                <a:cs typeface="Times New Roman" pitchFamily="18" charset="0"/>
              </a:rPr>
              <a:t>* </a:t>
            </a:r>
            <a:r>
              <a:rPr lang="en-US" b="1" dirty="0">
                <a:latin typeface="+mn-lt"/>
                <a:ea typeface="Calibri" pitchFamily="34" charset="0"/>
                <a:cs typeface="Times New Roman" pitchFamily="18" charset="0"/>
              </a:rPr>
              <a:t>i </a:t>
            </a:r>
            <a:r>
              <a:rPr lang="el-GR" b="1" dirty="0">
                <a:latin typeface="+mn-lt"/>
                <a:ea typeface="Calibri" pitchFamily="34" charset="0"/>
                <a:cs typeface="Times New Roman" pitchFamily="18" charset="0"/>
              </a:rPr>
              <a:t>* </a:t>
            </a:r>
            <a:r>
              <a:rPr lang="en-US" b="1" dirty="0">
                <a:latin typeface="+mn-lt"/>
                <a:ea typeface="Calibri" pitchFamily="34" charset="0"/>
                <a:cs typeface="Times New Roman" pitchFamily="18" charset="0"/>
              </a:rPr>
              <a:t>t</a:t>
            </a:r>
            <a:endParaRPr lang="el-GR" b="1" dirty="0">
              <a:latin typeface="+mn-lt"/>
              <a:ea typeface="Calibri" pitchFamily="34" charset="0"/>
              <a:cs typeface="Times New Roman" pitchFamily="18" charset="0"/>
            </a:endParaRPr>
          </a:p>
        </p:txBody>
      </p:sp>
      <mc:AlternateContent xmlns:mc="http://schemas.openxmlformats.org/markup-compatibility/2006" xmlns:a14="http://schemas.microsoft.com/office/drawing/2010/main">
        <mc:Choice Requires="a14">
          <p:sp>
            <p:nvSpPr>
              <p:cNvPr id="12" name="Ορθογώνιο 11">
                <a:extLst>
                  <a:ext uri="{FF2B5EF4-FFF2-40B4-BE49-F238E27FC236}">
                    <a16:creationId xmlns:a16="http://schemas.microsoft.com/office/drawing/2014/main" id="{CAC47A32-4467-4943-AE5E-622FEA3CA778}"/>
                  </a:ext>
                </a:extLst>
              </p:cNvPr>
              <p:cNvSpPr/>
              <p:nvPr/>
            </p:nvSpPr>
            <p:spPr>
              <a:xfrm>
                <a:off x="3659475" y="87867"/>
                <a:ext cx="1558375" cy="369332"/>
              </a:xfrm>
              <a:prstGeom prst="rect">
                <a:avLst/>
              </a:prstGeom>
            </p:spPr>
            <p:txBody>
              <a:bodyPr wrap="none">
                <a:spAutoFit/>
              </a:bodyPr>
              <a:lstStyle/>
              <a:p>
                <a:pPr marL="0" indent="0">
                  <a:buNone/>
                </a:pPr>
                <a14:m>
                  <m:oMathPara xmlns:m="http://schemas.openxmlformats.org/officeDocument/2006/math">
                    <m:oMathParaPr>
                      <m:jc m:val="left"/>
                    </m:oMathParaPr>
                    <m:oMath xmlns:m="http://schemas.openxmlformats.org/officeDocument/2006/math">
                      <m:sSub>
                        <m:sSubPr>
                          <m:ctrlPr>
                            <a:rPr lang="el-GR" i="1">
                              <a:latin typeface="Cambria Math" panose="02040503050406030204" pitchFamily="18" charset="0"/>
                            </a:rPr>
                          </m:ctrlPr>
                        </m:sSubPr>
                        <m:e>
                          <m:r>
                            <m:rPr>
                              <m:sty m:val="p"/>
                            </m:rPr>
                            <a:rPr lang="el-GR">
                              <a:latin typeface="Cambria Math" panose="02040503050406030204" pitchFamily="18" charset="0"/>
                            </a:rPr>
                            <m:t>Κ</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l-GR" i="1">
                              <a:latin typeface="Cambria Math" panose="02040503050406030204" pitchFamily="18" charset="0"/>
                            </a:rPr>
                          </m:ctrlPr>
                        </m:sSubPr>
                        <m:e>
                          <m:r>
                            <m:rPr>
                              <m:sty m:val="p"/>
                            </m:rPr>
                            <a:rPr lang="el-GR">
                              <a:latin typeface="Cambria Math" panose="02040503050406030204" pitchFamily="18" charset="0"/>
                            </a:rPr>
                            <m:t>Κ</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l-GR" i="1">
                              <a:latin typeface="Cambria Math" panose="02040503050406030204" pitchFamily="18" charset="0"/>
                            </a:rPr>
                          </m:ctrlPr>
                        </m:sSubPr>
                        <m:e>
                          <m:r>
                            <m:rPr>
                              <m:sty m:val="p"/>
                            </m:rPr>
                            <a:rPr lang="en-US">
                              <a:latin typeface="Cambria Math" panose="02040503050406030204" pitchFamily="18" charset="0"/>
                            </a:rPr>
                            <m:t>E</m:t>
                          </m:r>
                        </m:e>
                        <m:sub>
                          <m:r>
                            <a:rPr lang="en-US" i="1">
                              <a:latin typeface="Cambria Math" panose="02040503050406030204" pitchFamily="18" charset="0"/>
                            </a:rPr>
                            <m:t>2</m:t>
                          </m:r>
                        </m:sub>
                      </m:sSub>
                    </m:oMath>
                  </m:oMathPara>
                </a14:m>
                <a:endParaRPr lang="en-US" i="1" dirty="0">
                  <a:latin typeface="Cambria Math" panose="02040503050406030204" pitchFamily="18" charset="0"/>
                  <a:sym typeface="Wingdings" panose="05000000000000000000" pitchFamily="2" charset="2"/>
                </a:endParaRPr>
              </a:p>
            </p:txBody>
          </p:sp>
        </mc:Choice>
        <mc:Fallback xmlns="">
          <p:sp>
            <p:nvSpPr>
              <p:cNvPr id="12" name="Ορθογώνιο 11">
                <a:extLst>
                  <a:ext uri="{FF2B5EF4-FFF2-40B4-BE49-F238E27FC236}">
                    <a16:creationId xmlns:a16="http://schemas.microsoft.com/office/drawing/2014/main" id="{CAC47A32-4467-4943-AE5E-622FEA3CA778}"/>
                  </a:ext>
                </a:extLst>
              </p:cNvPr>
              <p:cNvSpPr>
                <a:spLocks noRot="1" noChangeAspect="1" noMove="1" noResize="1" noEditPoints="1" noAdjustHandles="1" noChangeArrowheads="1" noChangeShapeType="1" noTextEdit="1"/>
              </p:cNvSpPr>
              <p:nvPr/>
            </p:nvSpPr>
            <p:spPr>
              <a:xfrm>
                <a:off x="3659475" y="87867"/>
                <a:ext cx="1558375" cy="369332"/>
              </a:xfrm>
              <a:prstGeom prst="rect">
                <a:avLst/>
              </a:prstGeom>
              <a:blipFill>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Ορθογώνιο 12">
                <a:extLst>
                  <a:ext uri="{FF2B5EF4-FFF2-40B4-BE49-F238E27FC236}">
                    <a16:creationId xmlns:a16="http://schemas.microsoft.com/office/drawing/2014/main" id="{24602754-8A77-4DEF-A9E0-AB3463B1C6BF}"/>
                  </a:ext>
                </a:extLst>
              </p:cNvPr>
              <p:cNvSpPr/>
              <p:nvPr/>
            </p:nvSpPr>
            <p:spPr>
              <a:xfrm>
                <a:off x="6843009" y="96253"/>
                <a:ext cx="1986569" cy="369332"/>
              </a:xfrm>
              <a:prstGeom prst="rect">
                <a:avLst/>
              </a:prstGeom>
            </p:spPr>
            <p:txBody>
              <a:bodyPr wrap="none">
                <a:spAutoFit/>
              </a:bodyPr>
              <a:lstStyle/>
              <a:p>
                <a:pPr marL="0" indent="0">
                  <a:buNone/>
                </a:pPr>
                <a14:m>
                  <m:oMath xmlns:m="http://schemas.openxmlformats.org/officeDocument/2006/math">
                    <m:sSub>
                      <m:sSubPr>
                        <m:ctrlPr>
                          <a:rPr lang="el-GR" i="1" smtClean="0">
                            <a:solidFill>
                              <a:schemeClr val="tx1"/>
                            </a:solidFill>
                            <a:latin typeface="Cambria Math" panose="02040503050406030204" pitchFamily="18" charset="0"/>
                          </a:rPr>
                        </m:ctrlPr>
                      </m:sSubPr>
                      <m:e>
                        <m:r>
                          <m:rPr>
                            <m:sty m:val="p"/>
                          </m:rPr>
                          <a:rPr lang="el-GR">
                            <a:solidFill>
                              <a:schemeClr val="tx1"/>
                            </a:solidFill>
                            <a:latin typeface="Cambria Math" panose="02040503050406030204" pitchFamily="18" charset="0"/>
                          </a:rPr>
                          <m:t>Κ</m:t>
                        </m:r>
                      </m:e>
                      <m:sub>
                        <m:r>
                          <a:rPr lang="en-US" i="1">
                            <a:solidFill>
                              <a:schemeClr val="tx1"/>
                            </a:solidFill>
                            <a:latin typeface="Cambria Math" panose="02040503050406030204" pitchFamily="18" charset="0"/>
                          </a:rPr>
                          <m:t>0</m:t>
                        </m:r>
                      </m:sub>
                    </m:sSub>
                  </m:oMath>
                </a14:m>
                <a:r>
                  <a:rPr lang="en-US" dirty="0">
                    <a:solidFill>
                      <a:schemeClr val="tx1"/>
                    </a:solidFill>
                    <a:sym typeface="Wingdings" panose="05000000000000000000" pitchFamily="2" charset="2"/>
                  </a:rPr>
                  <a:t> = </a:t>
                </a:r>
                <a14:m>
                  <m:oMath xmlns:m="http://schemas.openxmlformats.org/officeDocument/2006/math">
                    <m:sSub>
                      <m:sSubPr>
                        <m:ctrlPr>
                          <a:rPr lang="el-GR" i="1">
                            <a:solidFill>
                              <a:schemeClr val="tx1"/>
                            </a:solidFill>
                            <a:latin typeface="Cambria Math" panose="02040503050406030204" pitchFamily="18" charset="0"/>
                          </a:rPr>
                        </m:ctrlPr>
                      </m:sSubPr>
                      <m:e>
                        <m:r>
                          <m:rPr>
                            <m:sty m:val="p"/>
                          </m:rPr>
                          <a:rPr lang="el-GR">
                            <a:solidFill>
                              <a:schemeClr val="tx1"/>
                            </a:solidFill>
                            <a:latin typeface="Cambria Math" panose="02040503050406030204" pitchFamily="18" charset="0"/>
                          </a:rPr>
                          <m:t>Κ</m:t>
                        </m:r>
                      </m:e>
                      <m:sub>
                        <m:r>
                          <a:rPr lang="en-US" i="1">
                            <a:solidFill>
                              <a:schemeClr val="tx1"/>
                            </a:solidFill>
                            <a:latin typeface="Cambria Math" panose="02040503050406030204" pitchFamily="18" charset="0"/>
                          </a:rPr>
                          <m:t>𝑡</m:t>
                        </m:r>
                      </m:sub>
                    </m:sSub>
                  </m:oMath>
                </a14:m>
                <a:r>
                  <a:rPr lang="en-US" dirty="0">
                    <a:solidFill>
                      <a:schemeClr val="tx1"/>
                    </a:solidFill>
                    <a:sym typeface="Wingdings" panose="05000000000000000000" pitchFamily="2" charset="2"/>
                  </a:rPr>
                  <a:t> </a:t>
                </a:r>
                <a:r>
                  <a:rPr lang="el-GR" dirty="0">
                    <a:solidFill>
                      <a:schemeClr val="tx1"/>
                    </a:solidFill>
                    <a:sym typeface="Wingdings" panose="05000000000000000000" pitchFamily="2" charset="2"/>
                  </a:rPr>
                  <a:t>* </a:t>
                </a:r>
                <a:r>
                  <a:rPr lang="en-US" dirty="0">
                    <a:solidFill>
                      <a:schemeClr val="tx1"/>
                    </a:solidFill>
                    <a:sym typeface="Wingdings" panose="05000000000000000000" pitchFamily="2" charset="2"/>
                  </a:rPr>
                  <a:t>(1-</a:t>
                </a: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𝑖</m:t>
                    </m:r>
                  </m:oMath>
                </a14:m>
                <a:r>
                  <a:rPr lang="en-US" dirty="0">
                    <a:solidFill>
                      <a:schemeClr val="tx1"/>
                    </a:solidFill>
                    <a:sym typeface="Wingdings" panose="05000000000000000000" pitchFamily="2" charset="2"/>
                  </a:rPr>
                  <a:t>)</a:t>
                </a:r>
              </a:p>
            </p:txBody>
          </p:sp>
        </mc:Choice>
        <mc:Fallback xmlns="">
          <p:sp>
            <p:nvSpPr>
              <p:cNvPr id="13" name="Ορθογώνιο 12">
                <a:extLst>
                  <a:ext uri="{FF2B5EF4-FFF2-40B4-BE49-F238E27FC236}">
                    <a16:creationId xmlns:a16="http://schemas.microsoft.com/office/drawing/2014/main" id="{24602754-8A77-4DEF-A9E0-AB3463B1C6BF}"/>
                  </a:ext>
                </a:extLst>
              </p:cNvPr>
              <p:cNvSpPr>
                <a:spLocks noRot="1" noChangeAspect="1" noMove="1" noResize="1" noEditPoints="1" noAdjustHandles="1" noChangeArrowheads="1" noChangeShapeType="1" noTextEdit="1"/>
              </p:cNvSpPr>
              <p:nvPr/>
            </p:nvSpPr>
            <p:spPr>
              <a:xfrm>
                <a:off x="6843009" y="96253"/>
                <a:ext cx="1986569" cy="369332"/>
              </a:xfrm>
              <a:prstGeom prst="rect">
                <a:avLst/>
              </a:prstGeom>
              <a:blipFill>
                <a:blip r:embed="rId4"/>
                <a:stretch>
                  <a:fillRect t="-10000" r="-1846" b="-26667"/>
                </a:stretch>
              </a:blipFill>
            </p:spPr>
            <p:txBody>
              <a:bodyPr/>
              <a:lstStyle/>
              <a:p>
                <a:r>
                  <a:rPr lang="el-GR">
                    <a:noFill/>
                  </a:rPr>
                  <a:t> </a:t>
                </a:r>
              </a:p>
            </p:txBody>
          </p:sp>
        </mc:Fallback>
      </mc:AlternateContent>
    </p:spTree>
    <p:extLst>
      <p:ext uri="{BB962C8B-B14F-4D97-AF65-F5344CB8AC3E}">
        <p14:creationId xmlns:p14="http://schemas.microsoft.com/office/powerpoint/2010/main" val="291812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7"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Πρόβλημα </a:t>
            </a:r>
            <a:r>
              <a:rPr lang="en-US" dirty="0"/>
              <a:t>3</a:t>
            </a:r>
            <a:endParaRPr lang="el-GR" dirty="0"/>
          </a:p>
        </p:txBody>
      </p:sp>
      <p:sp>
        <p:nvSpPr>
          <p:cNvPr id="3" name="Content Placeholder 2"/>
          <p:cNvSpPr>
            <a:spLocks noGrp="1"/>
          </p:cNvSpPr>
          <p:nvPr>
            <p:ph idx="1"/>
          </p:nvPr>
        </p:nvSpPr>
        <p:spPr>
          <a:xfrm>
            <a:off x="685346" y="1732450"/>
            <a:ext cx="7765322" cy="2290257"/>
          </a:xfrm>
        </p:spPr>
        <p:txBody>
          <a:bodyPr>
            <a:normAutofit lnSpcReduction="10000"/>
          </a:bodyPr>
          <a:lstStyle/>
          <a:p>
            <a:pPr indent="-342900" algn="just"/>
            <a:r>
              <a:rPr lang="el-GR" sz="2400" dirty="0"/>
              <a:t>Μία συναλλαγματική που λήγει 17 Ιουνίου, </a:t>
            </a:r>
            <a:r>
              <a:rPr lang="el-GR" sz="2400" dirty="0" err="1"/>
              <a:t>προεξοφλείται</a:t>
            </a:r>
            <a:r>
              <a:rPr lang="el-GR" sz="2400" dirty="0"/>
              <a:t> εξωτερικά προς 8% στις 13 Απριλίου (του ίδιου έτους) και ο κάτοχός της εισπράττει 8.995 ευρώ. Ποια είναι η ονομαστική αξία της Συναλλαγματικής</a:t>
            </a:r>
            <a:r>
              <a:rPr lang="en-US" sz="2400" dirty="0"/>
              <a:t>;</a:t>
            </a:r>
            <a:r>
              <a:rPr lang="el-GR" sz="2400" dirty="0"/>
              <a:t> (ΠΟΛΙΤΙΚΟ ΕΤΟΣ) </a:t>
            </a:r>
          </a:p>
          <a:p>
            <a:pPr marL="0" indent="0" algn="just">
              <a:buNone/>
            </a:pPr>
            <a:r>
              <a:rPr lang="el-GR" sz="2400" b="1" dirty="0">
                <a:solidFill>
                  <a:srgbClr val="FF0000"/>
                </a:solidFill>
                <a:ea typeface="Calibri" pitchFamily="34" charset="0"/>
                <a:cs typeface="Times New Roman" pitchFamily="18" charset="0"/>
              </a:rPr>
              <a:t>Λύση</a:t>
            </a:r>
            <a:r>
              <a:rPr lang="en-US" sz="2400" b="1" dirty="0">
                <a:solidFill>
                  <a:srgbClr val="FF0000"/>
                </a:solidFill>
                <a:ea typeface="Calibri" pitchFamily="34" charset="0"/>
                <a:cs typeface="Times New Roman" pitchFamily="18" charset="0"/>
              </a:rPr>
              <a:t> </a:t>
            </a:r>
            <a:endParaRPr lang="el-GR" sz="2400" dirty="0"/>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18</a:t>
            </a:fld>
            <a:endParaRPr lang="el-GR" dirty="0"/>
          </a:p>
        </p:txBody>
      </p:sp>
      <mc:AlternateContent xmlns:mc="http://schemas.openxmlformats.org/markup-compatibility/2006" xmlns:a14="http://schemas.microsoft.com/office/drawing/2010/main">
        <mc:Choice Requires="a14">
          <p:sp>
            <p:nvSpPr>
              <p:cNvPr id="5" name="TextBox 4"/>
              <p:cNvSpPr txBox="1"/>
              <p:nvPr/>
            </p:nvSpPr>
            <p:spPr>
              <a:xfrm>
                <a:off x="3185899" y="4851640"/>
                <a:ext cx="4536504" cy="588524"/>
              </a:xfrm>
              <a:prstGeom prst="rect">
                <a:avLst/>
              </a:prstGeom>
            </p:spPr>
            <p:txBody>
              <a:bodyPr vert="horz" wrap="none" lIns="0" tIns="0" rIns="0" bIns="0" rtlCol="0" anchor="ctr">
                <a:normAutofit/>
              </a:bodyPr>
              <a:lstStyle/>
              <a:p>
                <a:pPr/>
                <a14:m>
                  <m:oMathPara xmlns:m="http://schemas.openxmlformats.org/officeDocument/2006/math">
                    <m:oMathParaPr>
                      <m:jc m:val="centerGroup"/>
                    </m:oMathParaPr>
                    <m:oMath xmlns:m="http://schemas.openxmlformats.org/officeDocument/2006/math">
                      <m:sSub>
                        <m:sSubPr>
                          <m:ctrlPr>
                            <a:rPr lang="el-GR" sz="3300" b="1" i="1" smtClean="0">
                              <a:solidFill>
                                <a:srgbClr val="FF0000"/>
                              </a:solidFill>
                              <a:latin typeface="Cambria Math" panose="02040503050406030204" pitchFamily="18" charset="0"/>
                            </a:rPr>
                          </m:ctrlPr>
                        </m:sSubPr>
                        <m:e>
                          <m:r>
                            <a:rPr lang="el-GR" sz="3300" b="1" i="0" smtClean="0">
                              <a:solidFill>
                                <a:srgbClr val="FF0000"/>
                              </a:solidFill>
                              <a:latin typeface="Cambria Math" panose="02040503050406030204" pitchFamily="18" charset="0"/>
                            </a:rPr>
                            <m:t>𝚱</m:t>
                          </m:r>
                        </m:e>
                        <m:sub>
                          <m:r>
                            <a:rPr lang="el-GR" sz="3300" b="1" i="0" smtClean="0">
                              <a:solidFill>
                                <a:srgbClr val="FF0000"/>
                              </a:solidFill>
                              <a:latin typeface="Cambria Math" panose="02040503050406030204" pitchFamily="18" charset="0"/>
                            </a:rPr>
                            <m:t>𝟎</m:t>
                          </m:r>
                        </m:sub>
                      </m:sSub>
                      <m:r>
                        <a:rPr lang="el-GR" sz="3300" b="1" i="0" smtClean="0">
                          <a:solidFill>
                            <a:srgbClr val="FF0000"/>
                          </a:solidFill>
                          <a:latin typeface="Cambria Math" panose="02040503050406030204" pitchFamily="18" charset="0"/>
                        </a:rPr>
                        <m:t>=</m:t>
                      </m:r>
                      <m:sSub>
                        <m:sSubPr>
                          <m:ctrlPr>
                            <a:rPr lang="el-GR" sz="3300" b="1" i="1">
                              <a:solidFill>
                                <a:srgbClr val="FF0000"/>
                              </a:solidFill>
                              <a:latin typeface="Cambria Math" panose="02040503050406030204" pitchFamily="18" charset="0"/>
                            </a:rPr>
                          </m:ctrlPr>
                        </m:sSubPr>
                        <m:e>
                          <m:r>
                            <a:rPr lang="el-GR" sz="3300" b="1" i="0">
                              <a:solidFill>
                                <a:srgbClr val="FF0000"/>
                              </a:solidFill>
                              <a:latin typeface="Cambria Math" panose="02040503050406030204" pitchFamily="18" charset="0"/>
                            </a:rPr>
                            <m:t>𝚱</m:t>
                          </m:r>
                        </m:e>
                        <m:sub>
                          <m:r>
                            <a:rPr lang="en-US" sz="3300" b="1" i="0" smtClean="0">
                              <a:solidFill>
                                <a:srgbClr val="FF0000"/>
                              </a:solidFill>
                              <a:latin typeface="Cambria Math" panose="02040503050406030204" pitchFamily="18" charset="0"/>
                            </a:rPr>
                            <m:t>𝐭</m:t>
                          </m:r>
                        </m:sub>
                      </m:sSub>
                      <m:r>
                        <a:rPr lang="en-US" sz="3300" b="1" i="0" smtClean="0">
                          <a:solidFill>
                            <a:srgbClr val="FF0000"/>
                          </a:solidFill>
                          <a:latin typeface="Cambria Math" panose="02040503050406030204" pitchFamily="18" charset="0"/>
                        </a:rPr>
                        <m:t> ∗</m:t>
                      </m:r>
                      <m:d>
                        <m:dPr>
                          <m:ctrlPr>
                            <a:rPr lang="en-US" sz="3300" b="1" i="1" smtClean="0">
                              <a:solidFill>
                                <a:srgbClr val="FF0000"/>
                              </a:solidFill>
                              <a:latin typeface="Cambria Math" panose="02040503050406030204" pitchFamily="18" charset="0"/>
                            </a:rPr>
                          </m:ctrlPr>
                        </m:dPr>
                        <m:e>
                          <m:r>
                            <a:rPr lang="en-US" sz="3300" b="1" i="0" smtClean="0">
                              <a:solidFill>
                                <a:srgbClr val="FF0000"/>
                              </a:solidFill>
                              <a:latin typeface="Cambria Math" panose="02040503050406030204" pitchFamily="18" charset="0"/>
                            </a:rPr>
                            <m:t>𝟏</m:t>
                          </m:r>
                          <m:r>
                            <a:rPr lang="en-US" sz="3300" b="1" i="0" smtClean="0">
                              <a:solidFill>
                                <a:srgbClr val="FF0000"/>
                              </a:solidFill>
                              <a:latin typeface="Cambria Math" panose="02040503050406030204" pitchFamily="18" charset="0"/>
                            </a:rPr>
                            <m:t>−</m:t>
                          </m:r>
                          <m:r>
                            <a:rPr lang="en-US" sz="3300" b="1" i="0" smtClean="0">
                              <a:solidFill>
                                <a:srgbClr val="FF0000"/>
                              </a:solidFill>
                              <a:latin typeface="Cambria Math" panose="02040503050406030204" pitchFamily="18" charset="0"/>
                            </a:rPr>
                            <m:t>𝐢</m:t>
                          </m:r>
                          <m:r>
                            <a:rPr lang="en-US" sz="3300" b="1" i="0" smtClean="0">
                              <a:solidFill>
                                <a:srgbClr val="FF0000"/>
                              </a:solidFill>
                              <a:latin typeface="Cambria Math" panose="02040503050406030204" pitchFamily="18" charset="0"/>
                            </a:rPr>
                            <m:t>∗</m:t>
                          </m:r>
                          <m:r>
                            <a:rPr lang="en-US" sz="3300" b="1" i="0" smtClean="0">
                              <a:solidFill>
                                <a:srgbClr val="FF0000"/>
                              </a:solidFill>
                              <a:latin typeface="Cambria Math" panose="02040503050406030204" pitchFamily="18" charset="0"/>
                            </a:rPr>
                            <m:t>𝐭</m:t>
                          </m:r>
                        </m:e>
                      </m:d>
                      <m:r>
                        <a:rPr lang="en-US" sz="3300" b="1" i="0">
                          <a:solidFill>
                            <a:srgbClr val="FF0000"/>
                          </a:solidFill>
                          <a:latin typeface="Cambria Math" panose="02040503050406030204" pitchFamily="18" charset="0"/>
                          <a:sym typeface="Wingdings" panose="05000000000000000000" pitchFamily="2" charset="2"/>
                        </a:rPr>
                        <m:t></m:t>
                      </m:r>
                    </m:oMath>
                  </m:oMathPara>
                </a14:m>
                <a:endParaRPr lang="en-US" sz="3300" b="1" dirty="0">
                  <a:solidFill>
                    <a:srgbClr val="FF0000"/>
                  </a:solidFill>
                  <a:latin typeface="+mn-lt"/>
                </a:endParaRPr>
              </a:p>
              <a:p>
                <a:endParaRPr lang="el-GR" b="1" dirty="0">
                  <a:solidFill>
                    <a:srgbClr val="FF0000"/>
                  </a:solidFill>
                  <a:latin typeface="+mn-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185899" y="4851640"/>
                <a:ext cx="4536504" cy="588524"/>
              </a:xfrm>
              <a:prstGeom prst="rect">
                <a:avLst/>
              </a:prstGeom>
              <a:blipFill>
                <a:blip r:embed="rId2"/>
                <a:stretch>
                  <a:fillRect t="-104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275856" y="5405326"/>
                <a:ext cx="4762872" cy="771750"/>
              </a:xfrm>
              <a:prstGeom prst="rect">
                <a:avLst/>
              </a:prstGeom>
            </p:spPr>
            <p:txBody>
              <a:bodyPr wrap="square">
                <a:spAutoFit/>
              </a:bodyPr>
              <a:lstStyle/>
              <a:p>
                <a14:m>
                  <m:oMath xmlns:m="http://schemas.openxmlformats.org/officeDocument/2006/math">
                    <m:sSub>
                      <m:sSubPr>
                        <m:ctrlPr>
                          <a:rPr lang="el-GR" sz="2400" i="1" smtClean="0">
                            <a:latin typeface="Cambria Math" panose="02040503050406030204" pitchFamily="18" charset="0"/>
                          </a:rPr>
                        </m:ctrlPr>
                      </m:sSubPr>
                      <m:e>
                        <m:r>
                          <m:rPr>
                            <m:sty m:val="p"/>
                          </m:rPr>
                          <a:rPr lang="el-GR" sz="2400">
                            <a:latin typeface="Cambria Math" panose="02040503050406030204" pitchFamily="18" charset="0"/>
                          </a:rPr>
                          <m:t>Κ</m:t>
                        </m:r>
                      </m:e>
                      <m:sub>
                        <m:r>
                          <a:rPr lang="en-US" sz="2400" i="1">
                            <a:latin typeface="Cambria Math" panose="02040503050406030204" pitchFamily="18" charset="0"/>
                          </a:rPr>
                          <m:t>𝑡</m:t>
                        </m:r>
                      </m:sub>
                    </m:sSub>
                  </m:oMath>
                </a14:m>
                <a:r>
                  <a:rPr lang="el-GR" sz="2400" dirty="0"/>
                  <a:t> </a:t>
                </a:r>
                <a14:m>
                  <m:oMath xmlns:m="http://schemas.openxmlformats.org/officeDocument/2006/math">
                    <m:r>
                      <a:rPr lang="el-GR" sz="2400" i="1">
                        <a:latin typeface="Cambria Math" panose="02040503050406030204" pitchFamily="18" charset="0"/>
                      </a:rPr>
                      <m:t>=</m:t>
                    </m:r>
                  </m:oMath>
                </a14:m>
                <a:r>
                  <a:rPr lang="en-US" sz="2400" dirty="0"/>
                  <a:t> </a:t>
                </a:r>
                <a14:m>
                  <m:oMath xmlns:m="http://schemas.openxmlformats.org/officeDocument/2006/math">
                    <m:f>
                      <m:fPr>
                        <m:ctrlPr>
                          <a:rPr lang="en-US" sz="2400" i="1" dirty="0">
                            <a:latin typeface="Cambria Math" panose="02040503050406030204" pitchFamily="18" charset="0"/>
                          </a:rPr>
                        </m:ctrlPr>
                      </m:fPr>
                      <m:num>
                        <m:sSub>
                          <m:sSubPr>
                            <m:ctrlPr>
                              <a:rPr lang="el-GR" sz="2400" i="1">
                                <a:latin typeface="Cambria Math" panose="02040503050406030204" pitchFamily="18" charset="0"/>
                              </a:rPr>
                            </m:ctrlPr>
                          </m:sSubPr>
                          <m:e>
                            <m:r>
                              <m:rPr>
                                <m:sty m:val="p"/>
                              </m:rPr>
                              <a:rPr lang="el-GR" sz="2400">
                                <a:latin typeface="Cambria Math" panose="02040503050406030204" pitchFamily="18" charset="0"/>
                              </a:rPr>
                              <m:t>Κ</m:t>
                            </m:r>
                          </m:e>
                          <m:sub>
                            <m:r>
                              <a:rPr lang="el-GR" sz="2400" i="1">
                                <a:latin typeface="Cambria Math" panose="02040503050406030204" pitchFamily="18" charset="0"/>
                              </a:rPr>
                              <m:t>0</m:t>
                            </m:r>
                          </m:sub>
                        </m:sSub>
                      </m:num>
                      <m:den>
                        <m:r>
                          <a:rPr lang="en-US" sz="2400" i="1" dirty="0">
                            <a:latin typeface="Cambria Math" panose="02040503050406030204" pitchFamily="18" charset="0"/>
                          </a:rPr>
                          <m:t>1−</m:t>
                        </m:r>
                        <m:r>
                          <a:rPr lang="en-US" sz="2400" i="1" dirty="0">
                            <a:latin typeface="Cambria Math" panose="02040503050406030204" pitchFamily="18" charset="0"/>
                          </a:rPr>
                          <m:t>𝑖</m:t>
                        </m:r>
                        <m:r>
                          <a:rPr lang="en-US" sz="2400" i="1" dirty="0">
                            <a:latin typeface="Cambria Math" panose="02040503050406030204" pitchFamily="18" charset="0"/>
                          </a:rPr>
                          <m:t>∗</m:t>
                        </m:r>
                        <m:r>
                          <a:rPr lang="en-US" sz="2400" i="1" dirty="0">
                            <a:latin typeface="Cambria Math" panose="02040503050406030204" pitchFamily="18" charset="0"/>
                          </a:rPr>
                          <m:t>𝑡</m:t>
                        </m:r>
                      </m:den>
                    </m:f>
                    <m:r>
                      <a:rPr lang="en-US" sz="2400" i="1" dirty="0">
                        <a:latin typeface="Cambria Math" panose="02040503050406030204" pitchFamily="18" charset="0"/>
                      </a:rPr>
                      <m:t>= </m:t>
                    </m:r>
                    <m:f>
                      <m:fPr>
                        <m:ctrlPr>
                          <a:rPr lang="en-US" sz="2400" i="1" dirty="0">
                            <a:latin typeface="Cambria Math" panose="02040503050406030204" pitchFamily="18" charset="0"/>
                          </a:rPr>
                        </m:ctrlPr>
                      </m:fPr>
                      <m:num>
                        <m:r>
                          <a:rPr lang="en-US" sz="2400" i="1" dirty="0">
                            <a:latin typeface="Cambria Math" panose="02040503050406030204" pitchFamily="18" charset="0"/>
                          </a:rPr>
                          <m:t>8.995</m:t>
                        </m:r>
                      </m:num>
                      <m:den>
                        <m:r>
                          <a:rPr lang="en-US" sz="2400" i="1" dirty="0">
                            <a:latin typeface="Cambria Math" panose="02040503050406030204" pitchFamily="18" charset="0"/>
                          </a:rPr>
                          <m:t>1−0,08∗</m:t>
                        </m:r>
                        <m:f>
                          <m:fPr>
                            <m:ctrlPr>
                              <a:rPr lang="en-US" sz="2400" i="1" dirty="0">
                                <a:latin typeface="Cambria Math" panose="02040503050406030204" pitchFamily="18" charset="0"/>
                              </a:rPr>
                            </m:ctrlPr>
                          </m:fPr>
                          <m:num>
                            <m:r>
                              <a:rPr lang="en-US" sz="2400" i="1" dirty="0">
                                <a:latin typeface="Cambria Math" panose="02040503050406030204" pitchFamily="18" charset="0"/>
                              </a:rPr>
                              <m:t>65</m:t>
                            </m:r>
                          </m:num>
                          <m:den>
                            <m:r>
                              <a:rPr lang="en-US" sz="2400" i="1" dirty="0">
                                <a:latin typeface="Cambria Math" panose="02040503050406030204" pitchFamily="18" charset="0"/>
                              </a:rPr>
                              <m:t>365</m:t>
                            </m:r>
                          </m:den>
                        </m:f>
                      </m:den>
                    </m:f>
                    <m:r>
                      <a:rPr lang="en-US" sz="2400" i="1" dirty="0">
                        <a:latin typeface="Cambria Math" panose="02040503050406030204" pitchFamily="18" charset="0"/>
                      </a:rPr>
                      <m:t>=9</m:t>
                    </m:r>
                    <m:r>
                      <a:rPr lang="el-GR" sz="2400" b="0" i="1" dirty="0" smtClean="0">
                        <a:latin typeface="Cambria Math" panose="02040503050406030204" pitchFamily="18" charset="0"/>
                      </a:rPr>
                      <m:t>.</m:t>
                    </m:r>
                    <m:r>
                      <a:rPr lang="en-US" sz="2400" i="1" dirty="0">
                        <a:latin typeface="Cambria Math" panose="02040503050406030204" pitchFamily="18" charset="0"/>
                      </a:rPr>
                      <m:t>12</m:t>
                    </m:r>
                    <m:r>
                      <a:rPr lang="el-GR" sz="2400" b="0" i="1" dirty="0" smtClean="0">
                        <a:latin typeface="Cambria Math" panose="02040503050406030204" pitchFamily="18" charset="0"/>
                      </a:rPr>
                      <m:t>5</m:t>
                    </m:r>
                  </m:oMath>
                </a14:m>
                <a:endParaRPr lang="el-GR" sz="2400" dirty="0"/>
              </a:p>
            </p:txBody>
          </p:sp>
        </mc:Choice>
        <mc:Fallback xmlns="">
          <p:sp>
            <p:nvSpPr>
              <p:cNvPr id="6" name="Rectangle 5"/>
              <p:cNvSpPr>
                <a:spLocks noRot="1" noChangeAspect="1" noMove="1" noResize="1" noEditPoints="1" noAdjustHandles="1" noChangeArrowheads="1" noChangeShapeType="1" noTextEdit="1"/>
              </p:cNvSpPr>
              <p:nvPr/>
            </p:nvSpPr>
            <p:spPr>
              <a:xfrm>
                <a:off x="3275856" y="5405326"/>
                <a:ext cx="4762872" cy="771750"/>
              </a:xfrm>
              <a:prstGeom prst="rect">
                <a:avLst/>
              </a:prstGeom>
              <a:blipFill>
                <a:blip r:embed="rId3"/>
                <a:stretch>
                  <a:fillRect/>
                </a:stretch>
              </a:blipFill>
            </p:spPr>
            <p:txBody>
              <a:bodyPr/>
              <a:lstStyle/>
              <a:p>
                <a:r>
                  <a:rPr lang="el-GR">
                    <a:noFill/>
                  </a:rPr>
                  <a:t> </a:t>
                </a:r>
              </a:p>
            </p:txBody>
          </p:sp>
        </mc:Fallback>
      </mc:AlternateContent>
      <p:sp>
        <p:nvSpPr>
          <p:cNvPr id="7" name="Ορθογώνιο 6">
            <a:extLst>
              <a:ext uri="{FF2B5EF4-FFF2-40B4-BE49-F238E27FC236}">
                <a16:creationId xmlns:a16="http://schemas.microsoft.com/office/drawing/2014/main" id="{76F3F50B-6CB3-4F4A-B92E-1E961B6B1263}"/>
              </a:ext>
            </a:extLst>
          </p:cNvPr>
          <p:cNvSpPr/>
          <p:nvPr/>
        </p:nvSpPr>
        <p:spPr>
          <a:xfrm>
            <a:off x="724836" y="6281269"/>
            <a:ext cx="1800493" cy="461665"/>
          </a:xfrm>
          <a:prstGeom prst="rect">
            <a:avLst/>
          </a:prstGeom>
        </p:spPr>
        <p:txBody>
          <a:bodyPr wrap="none">
            <a:spAutoFit/>
          </a:bodyPr>
          <a:lstStyle/>
          <a:p>
            <a:r>
              <a:rPr lang="en-US" sz="2400" dirty="0">
                <a:latin typeface="+mn-lt"/>
                <a:ea typeface="Calibri" pitchFamily="34" charset="0"/>
                <a:cs typeface="Times New Roman" pitchFamily="18" charset="0"/>
              </a:rPr>
              <a:t>E</a:t>
            </a:r>
            <a:r>
              <a:rPr lang="en-US" sz="2400" baseline="-25000" dirty="0">
                <a:latin typeface="+mn-lt"/>
                <a:ea typeface="Calibri" pitchFamily="34" charset="0"/>
                <a:cs typeface="Times New Roman" pitchFamily="18" charset="0"/>
              </a:rPr>
              <a:t>2</a:t>
            </a:r>
            <a:r>
              <a:rPr lang="en-US" sz="2400" dirty="0">
                <a:latin typeface="+mn-lt"/>
                <a:ea typeface="Calibri" pitchFamily="34" charset="0"/>
                <a:cs typeface="Times New Roman" pitchFamily="18" charset="0"/>
              </a:rPr>
              <a:t> </a:t>
            </a:r>
            <a:r>
              <a:rPr lang="el-GR" sz="2400" dirty="0">
                <a:latin typeface="+mn-lt"/>
                <a:ea typeface="Calibri" pitchFamily="34" charset="0"/>
                <a:cs typeface="Times New Roman" pitchFamily="18" charset="0"/>
              </a:rPr>
              <a:t>= Κ</a:t>
            </a:r>
            <a:r>
              <a:rPr lang="en-US" sz="2400" baseline="-25000" dirty="0">
                <a:latin typeface="+mn-lt"/>
                <a:ea typeface="Calibri" pitchFamily="34" charset="0"/>
                <a:cs typeface="Times New Roman" pitchFamily="18" charset="0"/>
              </a:rPr>
              <a:t>t</a:t>
            </a:r>
            <a:r>
              <a:rPr lang="en-US" sz="2400" dirty="0">
                <a:latin typeface="+mn-lt"/>
                <a:ea typeface="Calibri" pitchFamily="34" charset="0"/>
                <a:cs typeface="Times New Roman" pitchFamily="18" charset="0"/>
              </a:rPr>
              <a:t> – </a:t>
            </a:r>
            <a:r>
              <a:rPr lang="el-GR" sz="2400" dirty="0">
                <a:latin typeface="+mn-lt"/>
                <a:ea typeface="Calibri" pitchFamily="34" charset="0"/>
                <a:cs typeface="Times New Roman" pitchFamily="18" charset="0"/>
              </a:rPr>
              <a:t>Κ</a:t>
            </a:r>
            <a:r>
              <a:rPr lang="el-GR" sz="2400" baseline="-25000" dirty="0">
                <a:latin typeface="+mn-lt"/>
                <a:ea typeface="Calibri" pitchFamily="34" charset="0"/>
                <a:cs typeface="Times New Roman" pitchFamily="18" charset="0"/>
              </a:rPr>
              <a:t>0</a:t>
            </a:r>
            <a:r>
              <a:rPr lang="el-GR" sz="2400" dirty="0">
                <a:latin typeface="+mn-lt"/>
                <a:ea typeface="Calibri" pitchFamily="34" charset="0"/>
                <a:cs typeface="Times New Roman" pitchFamily="18" charset="0"/>
              </a:rPr>
              <a:t> </a:t>
            </a:r>
            <a:endParaRPr lang="el-GR" sz="2400" dirty="0">
              <a:latin typeface="+mn-lt"/>
            </a:endParaRPr>
          </a:p>
        </p:txBody>
      </p:sp>
      <mc:AlternateContent xmlns:mc="http://schemas.openxmlformats.org/markup-compatibility/2006" xmlns:a14="http://schemas.microsoft.com/office/drawing/2010/main">
        <mc:Choice Requires="a14">
          <p:sp>
            <p:nvSpPr>
              <p:cNvPr id="8" name="Ορθογώνιο 7">
                <a:extLst>
                  <a:ext uri="{FF2B5EF4-FFF2-40B4-BE49-F238E27FC236}">
                    <a16:creationId xmlns:a16="http://schemas.microsoft.com/office/drawing/2014/main" id="{DFB1A17D-D60A-4EB2-9B42-B2E69BE6A6A7}"/>
                  </a:ext>
                </a:extLst>
              </p:cNvPr>
              <p:cNvSpPr/>
              <p:nvPr/>
            </p:nvSpPr>
            <p:spPr>
              <a:xfrm>
                <a:off x="2318776" y="6300785"/>
                <a:ext cx="59022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sym typeface="Wingdings" panose="05000000000000000000" pitchFamily="2" charset="2"/>
                        </a:rPr>
                        <m:t></m:t>
                      </m:r>
                    </m:oMath>
                  </m:oMathPara>
                </a14:m>
                <a:endParaRPr lang="el-GR" sz="2400" dirty="0">
                  <a:latin typeface="+mn-lt"/>
                </a:endParaRPr>
              </a:p>
            </p:txBody>
          </p:sp>
        </mc:Choice>
        <mc:Fallback xmlns="">
          <p:sp>
            <p:nvSpPr>
              <p:cNvPr id="8" name="Ορθογώνιο 7">
                <a:extLst>
                  <a:ext uri="{FF2B5EF4-FFF2-40B4-BE49-F238E27FC236}">
                    <a16:creationId xmlns:a16="http://schemas.microsoft.com/office/drawing/2014/main" id="{DFB1A17D-D60A-4EB2-9B42-B2E69BE6A6A7}"/>
                  </a:ext>
                </a:extLst>
              </p:cNvPr>
              <p:cNvSpPr>
                <a:spLocks noRot="1" noChangeAspect="1" noMove="1" noResize="1" noEditPoints="1" noAdjustHandles="1" noChangeArrowheads="1" noChangeShapeType="1" noTextEdit="1"/>
              </p:cNvSpPr>
              <p:nvPr/>
            </p:nvSpPr>
            <p:spPr>
              <a:xfrm>
                <a:off x="2318776" y="6300785"/>
                <a:ext cx="590226" cy="461665"/>
              </a:xfrm>
              <a:prstGeom prst="rect">
                <a:avLst/>
              </a:prstGeom>
              <a:blipFill>
                <a:blip r:embed="rId4"/>
                <a:stretch>
                  <a:fillRect/>
                </a:stretch>
              </a:blipFill>
            </p:spPr>
            <p:txBody>
              <a:bodyPr/>
              <a:lstStyle/>
              <a:p>
                <a:r>
                  <a:rPr lang="el-GR">
                    <a:noFill/>
                  </a:rPr>
                  <a:t> </a:t>
                </a:r>
              </a:p>
            </p:txBody>
          </p:sp>
        </mc:Fallback>
      </mc:AlternateContent>
      <p:sp>
        <p:nvSpPr>
          <p:cNvPr id="9" name="Ορθογώνιο 8">
            <a:extLst>
              <a:ext uri="{FF2B5EF4-FFF2-40B4-BE49-F238E27FC236}">
                <a16:creationId xmlns:a16="http://schemas.microsoft.com/office/drawing/2014/main" id="{601A8B6F-6D1F-44D9-AD30-CEAF3D9D4960}"/>
              </a:ext>
            </a:extLst>
          </p:cNvPr>
          <p:cNvSpPr/>
          <p:nvPr/>
        </p:nvSpPr>
        <p:spPr>
          <a:xfrm>
            <a:off x="2909002" y="6269097"/>
            <a:ext cx="3430747" cy="461665"/>
          </a:xfrm>
          <a:prstGeom prst="rect">
            <a:avLst/>
          </a:prstGeom>
        </p:spPr>
        <p:txBody>
          <a:bodyPr wrap="none">
            <a:spAutoFit/>
          </a:bodyPr>
          <a:lstStyle/>
          <a:p>
            <a:r>
              <a:rPr lang="en-US" sz="2400" dirty="0">
                <a:latin typeface="+mn-lt"/>
                <a:ea typeface="Calibri" pitchFamily="34" charset="0"/>
                <a:cs typeface="Times New Roman" pitchFamily="18" charset="0"/>
              </a:rPr>
              <a:t>E</a:t>
            </a:r>
            <a:r>
              <a:rPr lang="en-US" sz="2400" baseline="-25000" dirty="0">
                <a:latin typeface="+mn-lt"/>
                <a:ea typeface="Calibri" pitchFamily="34" charset="0"/>
                <a:cs typeface="Times New Roman" pitchFamily="18" charset="0"/>
              </a:rPr>
              <a:t>2</a:t>
            </a:r>
            <a:r>
              <a:rPr lang="en-US" sz="2400" dirty="0">
                <a:latin typeface="+mn-lt"/>
                <a:ea typeface="Calibri" pitchFamily="34" charset="0"/>
                <a:cs typeface="Times New Roman" pitchFamily="18" charset="0"/>
              </a:rPr>
              <a:t> </a:t>
            </a:r>
            <a:r>
              <a:rPr lang="el-GR" sz="2400" dirty="0">
                <a:latin typeface="+mn-lt"/>
                <a:ea typeface="Calibri" pitchFamily="34" charset="0"/>
                <a:cs typeface="Times New Roman" pitchFamily="18" charset="0"/>
              </a:rPr>
              <a:t>= 9.125</a:t>
            </a:r>
            <a:r>
              <a:rPr lang="en-US" sz="2400" dirty="0">
                <a:latin typeface="+mn-lt"/>
                <a:ea typeface="Calibri" pitchFamily="34" charset="0"/>
                <a:cs typeface="Times New Roman" pitchFamily="18" charset="0"/>
              </a:rPr>
              <a:t> – </a:t>
            </a:r>
            <a:r>
              <a:rPr lang="el-GR" sz="2400" dirty="0">
                <a:latin typeface="+mn-lt"/>
                <a:ea typeface="Calibri" pitchFamily="34" charset="0"/>
                <a:cs typeface="Times New Roman" pitchFamily="18" charset="0"/>
              </a:rPr>
              <a:t>8.995 = 130</a:t>
            </a:r>
            <a:endParaRPr lang="el-GR" sz="2400" dirty="0">
              <a:latin typeface="+mn-lt"/>
            </a:endParaRPr>
          </a:p>
        </p:txBody>
      </p:sp>
      <p:cxnSp>
        <p:nvCxnSpPr>
          <p:cNvPr id="11" name="Ευθεία γραμμή σύνδεσης 10">
            <a:extLst>
              <a:ext uri="{FF2B5EF4-FFF2-40B4-BE49-F238E27FC236}">
                <a16:creationId xmlns:a16="http://schemas.microsoft.com/office/drawing/2014/main" id="{88CDED8D-4841-40F7-8FCB-C4439B35ED7F}"/>
              </a:ext>
            </a:extLst>
          </p:cNvPr>
          <p:cNvCxnSpPr/>
          <p:nvPr/>
        </p:nvCxnSpPr>
        <p:spPr>
          <a:xfrm>
            <a:off x="4355976" y="3761825"/>
            <a:ext cx="38164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Ορθογώνιο 11">
            <a:extLst>
              <a:ext uri="{FF2B5EF4-FFF2-40B4-BE49-F238E27FC236}">
                <a16:creationId xmlns:a16="http://schemas.microsoft.com/office/drawing/2014/main" id="{D805DD86-1AB4-45B3-9682-8B7E45879EC9}"/>
              </a:ext>
            </a:extLst>
          </p:cNvPr>
          <p:cNvSpPr/>
          <p:nvPr/>
        </p:nvSpPr>
        <p:spPr>
          <a:xfrm>
            <a:off x="3933043" y="3375950"/>
            <a:ext cx="946093" cy="400110"/>
          </a:xfrm>
          <a:prstGeom prst="rect">
            <a:avLst/>
          </a:prstGeom>
        </p:spPr>
        <p:txBody>
          <a:bodyPr wrap="none">
            <a:spAutoFit/>
          </a:bodyPr>
          <a:lstStyle/>
          <a:p>
            <a:r>
              <a:rPr lang="el-GR" sz="2000" dirty="0">
                <a:solidFill>
                  <a:srgbClr val="FF0000"/>
                </a:solidFill>
                <a:latin typeface="+mn-lt"/>
              </a:rPr>
              <a:t>13 Απρ</a:t>
            </a:r>
          </a:p>
        </p:txBody>
      </p:sp>
      <p:sp>
        <p:nvSpPr>
          <p:cNvPr id="14" name="Ορθογώνιο 13">
            <a:extLst>
              <a:ext uri="{FF2B5EF4-FFF2-40B4-BE49-F238E27FC236}">
                <a16:creationId xmlns:a16="http://schemas.microsoft.com/office/drawing/2014/main" id="{64F85288-FDF7-4FBE-8267-41715B641A3A}"/>
              </a:ext>
            </a:extLst>
          </p:cNvPr>
          <p:cNvSpPr/>
          <p:nvPr/>
        </p:nvSpPr>
        <p:spPr>
          <a:xfrm>
            <a:off x="5954005" y="3376932"/>
            <a:ext cx="870751" cy="400110"/>
          </a:xfrm>
          <a:prstGeom prst="rect">
            <a:avLst/>
          </a:prstGeom>
        </p:spPr>
        <p:txBody>
          <a:bodyPr wrap="none">
            <a:spAutoFit/>
          </a:bodyPr>
          <a:lstStyle/>
          <a:p>
            <a:r>
              <a:rPr lang="el-GR" sz="20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mn-lt"/>
              </a:rPr>
              <a:t>Μάιος</a:t>
            </a:r>
            <a:endParaRPr lang="el-GR" dirty="0">
              <a:solidFill>
                <a:srgbClr val="FF0000"/>
              </a:solidFill>
              <a:latin typeface="+mn-lt"/>
            </a:endParaRPr>
          </a:p>
        </p:txBody>
      </p:sp>
      <p:sp>
        <p:nvSpPr>
          <p:cNvPr id="15" name="Ορθογώνιο 14">
            <a:extLst>
              <a:ext uri="{FF2B5EF4-FFF2-40B4-BE49-F238E27FC236}">
                <a16:creationId xmlns:a16="http://schemas.microsoft.com/office/drawing/2014/main" id="{C93AD98D-FBD1-40E4-ACEC-1A77A894AA09}"/>
              </a:ext>
            </a:extLst>
          </p:cNvPr>
          <p:cNvSpPr/>
          <p:nvPr/>
        </p:nvSpPr>
        <p:spPr>
          <a:xfrm>
            <a:off x="7503906" y="3406728"/>
            <a:ext cx="1245854" cy="369332"/>
          </a:xfrm>
          <a:prstGeom prst="rect">
            <a:avLst/>
          </a:prstGeom>
        </p:spPr>
        <p:txBody>
          <a:bodyPr wrap="none">
            <a:spAutoFit/>
          </a:bodyPr>
          <a:lstStyle/>
          <a:p>
            <a:r>
              <a:rPr lang="el-GR" dirty="0">
                <a:solidFill>
                  <a:srgbClr val="FF0000"/>
                </a:solidFill>
                <a:latin typeface="+mn-lt"/>
              </a:rPr>
              <a:t>17 Ιουνίου</a:t>
            </a:r>
          </a:p>
        </p:txBody>
      </p:sp>
      <p:cxnSp>
        <p:nvCxnSpPr>
          <p:cNvPr id="17" name="Ευθύγραμμο βέλος σύνδεσης 16">
            <a:extLst>
              <a:ext uri="{FF2B5EF4-FFF2-40B4-BE49-F238E27FC236}">
                <a16:creationId xmlns:a16="http://schemas.microsoft.com/office/drawing/2014/main" id="{CAF6F7DD-A4FE-48C4-BE4F-63E9F4A87111}"/>
              </a:ext>
            </a:extLst>
          </p:cNvPr>
          <p:cNvCxnSpPr/>
          <p:nvPr/>
        </p:nvCxnSpPr>
        <p:spPr>
          <a:xfrm>
            <a:off x="8172400" y="3776060"/>
            <a:ext cx="0" cy="4451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a:extLst>
              <a:ext uri="{FF2B5EF4-FFF2-40B4-BE49-F238E27FC236}">
                <a16:creationId xmlns:a16="http://schemas.microsoft.com/office/drawing/2014/main" id="{1116FBF1-3AE3-4C09-815F-ED77B110365C}"/>
              </a:ext>
            </a:extLst>
          </p:cNvPr>
          <p:cNvCxnSpPr/>
          <p:nvPr/>
        </p:nvCxnSpPr>
        <p:spPr>
          <a:xfrm>
            <a:off x="4355976" y="3761825"/>
            <a:ext cx="0" cy="4451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Ορθογώνιο 18">
                <a:extLst>
                  <a:ext uri="{FF2B5EF4-FFF2-40B4-BE49-F238E27FC236}">
                    <a16:creationId xmlns:a16="http://schemas.microsoft.com/office/drawing/2014/main" id="{9F9CED3E-9DCA-409C-A641-1B8EAD9054A4}"/>
                  </a:ext>
                </a:extLst>
              </p:cNvPr>
              <p:cNvSpPr/>
              <p:nvPr/>
            </p:nvSpPr>
            <p:spPr>
              <a:xfrm>
                <a:off x="3983355" y="4194889"/>
                <a:ext cx="8098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8.995</m:t>
                      </m:r>
                    </m:oMath>
                  </m:oMathPara>
                </a14:m>
                <a:endParaRPr lang="el-GR" dirty="0"/>
              </a:p>
            </p:txBody>
          </p:sp>
        </mc:Choice>
        <mc:Fallback xmlns="">
          <p:sp>
            <p:nvSpPr>
              <p:cNvPr id="19" name="Ορθογώνιο 18">
                <a:extLst>
                  <a:ext uri="{FF2B5EF4-FFF2-40B4-BE49-F238E27FC236}">
                    <a16:creationId xmlns:a16="http://schemas.microsoft.com/office/drawing/2014/main" id="{9F9CED3E-9DCA-409C-A641-1B8EAD9054A4}"/>
                  </a:ext>
                </a:extLst>
              </p:cNvPr>
              <p:cNvSpPr>
                <a:spLocks noRot="1" noChangeAspect="1" noMove="1" noResize="1" noEditPoints="1" noAdjustHandles="1" noChangeArrowheads="1" noChangeShapeType="1" noTextEdit="1"/>
              </p:cNvSpPr>
              <p:nvPr/>
            </p:nvSpPr>
            <p:spPr>
              <a:xfrm>
                <a:off x="3983355" y="4194889"/>
                <a:ext cx="809837" cy="369332"/>
              </a:xfrm>
              <a:prstGeom prst="rect">
                <a:avLst/>
              </a:prstGeom>
              <a:blipFill>
                <a:blip r:embed="rId5"/>
                <a:stretch>
                  <a:fillRect/>
                </a:stretch>
              </a:blipFill>
            </p:spPr>
            <p:txBody>
              <a:bodyPr/>
              <a:lstStyle/>
              <a:p>
                <a:r>
                  <a:rPr lang="el-GR">
                    <a:noFill/>
                  </a:rPr>
                  <a:t> </a:t>
                </a:r>
              </a:p>
            </p:txBody>
          </p:sp>
        </mc:Fallback>
      </mc:AlternateContent>
      <p:sp>
        <p:nvSpPr>
          <p:cNvPr id="20" name="TextBox 19">
            <a:extLst>
              <a:ext uri="{FF2B5EF4-FFF2-40B4-BE49-F238E27FC236}">
                <a16:creationId xmlns:a16="http://schemas.microsoft.com/office/drawing/2014/main" id="{430C8C60-A37C-4AFE-8B33-00FC2D5598F4}"/>
              </a:ext>
            </a:extLst>
          </p:cNvPr>
          <p:cNvSpPr txBox="1"/>
          <p:nvPr/>
        </p:nvSpPr>
        <p:spPr>
          <a:xfrm>
            <a:off x="7902587" y="4194889"/>
            <a:ext cx="697627" cy="369332"/>
          </a:xfrm>
          <a:prstGeom prst="rect">
            <a:avLst/>
          </a:prstGeom>
          <a:noFill/>
        </p:spPr>
        <p:txBody>
          <a:bodyPr wrap="none" rtlCol="0">
            <a:spAutoFit/>
          </a:bodyPr>
          <a:lstStyle/>
          <a:p>
            <a:r>
              <a:rPr lang="el-GR" dirty="0">
                <a:solidFill>
                  <a:srgbClr val="FF0000"/>
                </a:solidFill>
              </a:rPr>
              <a:t>????</a:t>
            </a:r>
          </a:p>
        </p:txBody>
      </p:sp>
      <p:sp>
        <p:nvSpPr>
          <p:cNvPr id="21" name="Ορθογώνιο 20">
            <a:extLst>
              <a:ext uri="{FF2B5EF4-FFF2-40B4-BE49-F238E27FC236}">
                <a16:creationId xmlns:a16="http://schemas.microsoft.com/office/drawing/2014/main" id="{ACCC8858-5F07-47F6-B761-D5B9ED03B040}"/>
              </a:ext>
            </a:extLst>
          </p:cNvPr>
          <p:cNvSpPr/>
          <p:nvPr/>
        </p:nvSpPr>
        <p:spPr>
          <a:xfrm>
            <a:off x="121761" y="112236"/>
            <a:ext cx="1460656" cy="369332"/>
          </a:xfrm>
          <a:prstGeom prst="rect">
            <a:avLst/>
          </a:prstGeom>
        </p:spPr>
        <p:txBody>
          <a:bodyPr wrap="none">
            <a:spAutoFit/>
          </a:bodyPr>
          <a:lstStyle/>
          <a:p>
            <a:pPr lvl="0" algn="ctr"/>
            <a:r>
              <a:rPr lang="el-GR" b="1" dirty="0">
                <a:latin typeface="+mn-lt"/>
                <a:ea typeface="Calibri" pitchFamily="34" charset="0"/>
                <a:cs typeface="Times New Roman" pitchFamily="18" charset="0"/>
              </a:rPr>
              <a:t>Ε</a:t>
            </a:r>
            <a:r>
              <a:rPr lang="el-GR" b="1" baseline="-30000" dirty="0">
                <a:latin typeface="+mn-lt"/>
                <a:ea typeface="Calibri" pitchFamily="34" charset="0"/>
                <a:cs typeface="Times New Roman" pitchFamily="18" charset="0"/>
              </a:rPr>
              <a:t>2</a:t>
            </a:r>
            <a:r>
              <a:rPr lang="el-GR" b="1" dirty="0">
                <a:latin typeface="+mn-lt"/>
                <a:ea typeface="Calibri" pitchFamily="34" charset="0"/>
                <a:cs typeface="Times New Roman" pitchFamily="18" charset="0"/>
              </a:rPr>
              <a:t> = Κ</a:t>
            </a:r>
            <a:r>
              <a:rPr lang="en-US" b="1" baseline="-30000" dirty="0">
                <a:latin typeface="+mn-lt"/>
                <a:ea typeface="Calibri" pitchFamily="34" charset="0"/>
                <a:cs typeface="Times New Roman" pitchFamily="18" charset="0"/>
              </a:rPr>
              <a:t>t </a:t>
            </a:r>
            <a:r>
              <a:rPr lang="el-GR" b="1" dirty="0">
                <a:latin typeface="+mn-lt"/>
                <a:ea typeface="Calibri" pitchFamily="34" charset="0"/>
                <a:cs typeface="Times New Roman" pitchFamily="18" charset="0"/>
              </a:rPr>
              <a:t>* </a:t>
            </a:r>
            <a:r>
              <a:rPr lang="en-US" b="1" dirty="0">
                <a:latin typeface="+mn-lt"/>
                <a:ea typeface="Calibri" pitchFamily="34" charset="0"/>
                <a:cs typeface="Times New Roman" pitchFamily="18" charset="0"/>
              </a:rPr>
              <a:t>i </a:t>
            </a:r>
            <a:r>
              <a:rPr lang="el-GR" b="1" dirty="0">
                <a:latin typeface="+mn-lt"/>
                <a:ea typeface="Calibri" pitchFamily="34" charset="0"/>
                <a:cs typeface="Times New Roman" pitchFamily="18" charset="0"/>
              </a:rPr>
              <a:t>* </a:t>
            </a:r>
            <a:r>
              <a:rPr lang="en-US" b="1" dirty="0">
                <a:latin typeface="+mn-lt"/>
                <a:ea typeface="Calibri" pitchFamily="34" charset="0"/>
                <a:cs typeface="Times New Roman" pitchFamily="18" charset="0"/>
              </a:rPr>
              <a:t>t</a:t>
            </a:r>
            <a:endParaRPr lang="el-GR" b="1" dirty="0">
              <a:latin typeface="+mn-lt"/>
              <a:ea typeface="Calibri" pitchFamily="34" charset="0"/>
              <a:cs typeface="Times New Roman" pitchFamily="18" charset="0"/>
            </a:endParaRPr>
          </a:p>
        </p:txBody>
      </p:sp>
      <mc:AlternateContent xmlns:mc="http://schemas.openxmlformats.org/markup-compatibility/2006" xmlns:a14="http://schemas.microsoft.com/office/drawing/2010/main">
        <mc:Choice Requires="a14">
          <p:sp>
            <p:nvSpPr>
              <p:cNvPr id="22" name="Ορθογώνιο 21">
                <a:extLst>
                  <a:ext uri="{FF2B5EF4-FFF2-40B4-BE49-F238E27FC236}">
                    <a16:creationId xmlns:a16="http://schemas.microsoft.com/office/drawing/2014/main" id="{93435B05-A070-4932-87AD-077B26EAA7BB}"/>
                  </a:ext>
                </a:extLst>
              </p:cNvPr>
              <p:cNvSpPr/>
              <p:nvPr/>
            </p:nvSpPr>
            <p:spPr>
              <a:xfrm>
                <a:off x="3659475" y="87867"/>
                <a:ext cx="1558375" cy="369332"/>
              </a:xfrm>
              <a:prstGeom prst="rect">
                <a:avLst/>
              </a:prstGeom>
            </p:spPr>
            <p:txBody>
              <a:bodyPr wrap="none">
                <a:spAutoFit/>
              </a:bodyPr>
              <a:lstStyle/>
              <a:p>
                <a:pPr marL="0" indent="0">
                  <a:buNone/>
                </a:pPr>
                <a14:m>
                  <m:oMathPara xmlns:m="http://schemas.openxmlformats.org/officeDocument/2006/math">
                    <m:oMathParaPr>
                      <m:jc m:val="left"/>
                    </m:oMathParaPr>
                    <m:oMath xmlns:m="http://schemas.openxmlformats.org/officeDocument/2006/math">
                      <m:sSub>
                        <m:sSubPr>
                          <m:ctrlPr>
                            <a:rPr lang="el-GR" i="1">
                              <a:latin typeface="Cambria Math" panose="02040503050406030204" pitchFamily="18" charset="0"/>
                            </a:rPr>
                          </m:ctrlPr>
                        </m:sSubPr>
                        <m:e>
                          <m:r>
                            <m:rPr>
                              <m:sty m:val="p"/>
                            </m:rPr>
                            <a:rPr lang="el-GR">
                              <a:latin typeface="Cambria Math" panose="02040503050406030204" pitchFamily="18" charset="0"/>
                            </a:rPr>
                            <m:t>Κ</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l-GR" i="1">
                              <a:latin typeface="Cambria Math" panose="02040503050406030204" pitchFamily="18" charset="0"/>
                            </a:rPr>
                          </m:ctrlPr>
                        </m:sSubPr>
                        <m:e>
                          <m:r>
                            <m:rPr>
                              <m:sty m:val="p"/>
                            </m:rPr>
                            <a:rPr lang="el-GR">
                              <a:latin typeface="Cambria Math" panose="02040503050406030204" pitchFamily="18" charset="0"/>
                            </a:rPr>
                            <m:t>Κ</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l-GR" i="1">
                              <a:latin typeface="Cambria Math" panose="02040503050406030204" pitchFamily="18" charset="0"/>
                            </a:rPr>
                          </m:ctrlPr>
                        </m:sSubPr>
                        <m:e>
                          <m:r>
                            <m:rPr>
                              <m:sty m:val="p"/>
                            </m:rPr>
                            <a:rPr lang="en-US">
                              <a:latin typeface="Cambria Math" panose="02040503050406030204" pitchFamily="18" charset="0"/>
                            </a:rPr>
                            <m:t>E</m:t>
                          </m:r>
                        </m:e>
                        <m:sub>
                          <m:r>
                            <a:rPr lang="en-US" i="1">
                              <a:latin typeface="Cambria Math" panose="02040503050406030204" pitchFamily="18" charset="0"/>
                            </a:rPr>
                            <m:t>2</m:t>
                          </m:r>
                        </m:sub>
                      </m:sSub>
                    </m:oMath>
                  </m:oMathPara>
                </a14:m>
                <a:endParaRPr lang="en-US" i="1" dirty="0">
                  <a:latin typeface="Cambria Math" panose="02040503050406030204" pitchFamily="18" charset="0"/>
                  <a:sym typeface="Wingdings" panose="05000000000000000000" pitchFamily="2" charset="2"/>
                </a:endParaRPr>
              </a:p>
            </p:txBody>
          </p:sp>
        </mc:Choice>
        <mc:Fallback xmlns="">
          <p:sp>
            <p:nvSpPr>
              <p:cNvPr id="22" name="Ορθογώνιο 21">
                <a:extLst>
                  <a:ext uri="{FF2B5EF4-FFF2-40B4-BE49-F238E27FC236}">
                    <a16:creationId xmlns:a16="http://schemas.microsoft.com/office/drawing/2014/main" id="{93435B05-A070-4932-87AD-077B26EAA7BB}"/>
                  </a:ext>
                </a:extLst>
              </p:cNvPr>
              <p:cNvSpPr>
                <a:spLocks noRot="1" noChangeAspect="1" noMove="1" noResize="1" noEditPoints="1" noAdjustHandles="1" noChangeArrowheads="1" noChangeShapeType="1" noTextEdit="1"/>
              </p:cNvSpPr>
              <p:nvPr/>
            </p:nvSpPr>
            <p:spPr>
              <a:xfrm>
                <a:off x="3659475" y="87867"/>
                <a:ext cx="1558375" cy="369332"/>
              </a:xfrm>
              <a:prstGeom prst="rect">
                <a:avLst/>
              </a:prstGeom>
              <a:blipFill>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3" name="Ορθογώνιο 22">
                <a:extLst>
                  <a:ext uri="{FF2B5EF4-FFF2-40B4-BE49-F238E27FC236}">
                    <a16:creationId xmlns:a16="http://schemas.microsoft.com/office/drawing/2014/main" id="{8DF8265E-63A3-4DD5-9F44-C9C7536E36A8}"/>
                  </a:ext>
                </a:extLst>
              </p:cNvPr>
              <p:cNvSpPr/>
              <p:nvPr/>
            </p:nvSpPr>
            <p:spPr>
              <a:xfrm>
                <a:off x="6843009" y="96253"/>
                <a:ext cx="1986569" cy="369332"/>
              </a:xfrm>
              <a:prstGeom prst="rect">
                <a:avLst/>
              </a:prstGeom>
            </p:spPr>
            <p:txBody>
              <a:bodyPr wrap="none">
                <a:spAutoFit/>
              </a:bodyPr>
              <a:lstStyle/>
              <a:p>
                <a:pPr marL="0" indent="0">
                  <a:buNone/>
                </a:pPr>
                <a14:m>
                  <m:oMath xmlns:m="http://schemas.openxmlformats.org/officeDocument/2006/math">
                    <m:sSub>
                      <m:sSubPr>
                        <m:ctrlPr>
                          <a:rPr lang="el-GR" i="1" smtClean="0">
                            <a:solidFill>
                              <a:schemeClr val="tx1"/>
                            </a:solidFill>
                            <a:latin typeface="Cambria Math" panose="02040503050406030204" pitchFamily="18" charset="0"/>
                          </a:rPr>
                        </m:ctrlPr>
                      </m:sSubPr>
                      <m:e>
                        <m:r>
                          <m:rPr>
                            <m:sty m:val="p"/>
                          </m:rPr>
                          <a:rPr lang="el-GR">
                            <a:solidFill>
                              <a:schemeClr val="tx1"/>
                            </a:solidFill>
                            <a:latin typeface="Cambria Math" panose="02040503050406030204" pitchFamily="18" charset="0"/>
                          </a:rPr>
                          <m:t>Κ</m:t>
                        </m:r>
                      </m:e>
                      <m:sub>
                        <m:r>
                          <a:rPr lang="en-US" i="1">
                            <a:solidFill>
                              <a:schemeClr val="tx1"/>
                            </a:solidFill>
                            <a:latin typeface="Cambria Math" panose="02040503050406030204" pitchFamily="18" charset="0"/>
                          </a:rPr>
                          <m:t>0</m:t>
                        </m:r>
                      </m:sub>
                    </m:sSub>
                  </m:oMath>
                </a14:m>
                <a:r>
                  <a:rPr lang="en-US" dirty="0">
                    <a:solidFill>
                      <a:schemeClr val="tx1"/>
                    </a:solidFill>
                    <a:sym typeface="Wingdings" panose="05000000000000000000" pitchFamily="2" charset="2"/>
                  </a:rPr>
                  <a:t> = </a:t>
                </a:r>
                <a14:m>
                  <m:oMath xmlns:m="http://schemas.openxmlformats.org/officeDocument/2006/math">
                    <m:sSub>
                      <m:sSubPr>
                        <m:ctrlPr>
                          <a:rPr lang="el-GR" i="1">
                            <a:solidFill>
                              <a:schemeClr val="tx1"/>
                            </a:solidFill>
                            <a:latin typeface="Cambria Math" panose="02040503050406030204" pitchFamily="18" charset="0"/>
                          </a:rPr>
                        </m:ctrlPr>
                      </m:sSubPr>
                      <m:e>
                        <m:r>
                          <m:rPr>
                            <m:sty m:val="p"/>
                          </m:rPr>
                          <a:rPr lang="el-GR">
                            <a:solidFill>
                              <a:schemeClr val="tx1"/>
                            </a:solidFill>
                            <a:latin typeface="Cambria Math" panose="02040503050406030204" pitchFamily="18" charset="0"/>
                          </a:rPr>
                          <m:t>Κ</m:t>
                        </m:r>
                      </m:e>
                      <m:sub>
                        <m:r>
                          <a:rPr lang="en-US" i="1">
                            <a:solidFill>
                              <a:schemeClr val="tx1"/>
                            </a:solidFill>
                            <a:latin typeface="Cambria Math" panose="02040503050406030204" pitchFamily="18" charset="0"/>
                          </a:rPr>
                          <m:t>𝑡</m:t>
                        </m:r>
                      </m:sub>
                    </m:sSub>
                  </m:oMath>
                </a14:m>
                <a:r>
                  <a:rPr lang="en-US" dirty="0">
                    <a:solidFill>
                      <a:schemeClr val="tx1"/>
                    </a:solidFill>
                    <a:sym typeface="Wingdings" panose="05000000000000000000" pitchFamily="2" charset="2"/>
                  </a:rPr>
                  <a:t> </a:t>
                </a:r>
                <a:r>
                  <a:rPr lang="el-GR" dirty="0">
                    <a:solidFill>
                      <a:schemeClr val="tx1"/>
                    </a:solidFill>
                    <a:sym typeface="Wingdings" panose="05000000000000000000" pitchFamily="2" charset="2"/>
                  </a:rPr>
                  <a:t>* </a:t>
                </a:r>
                <a:r>
                  <a:rPr lang="en-US" dirty="0">
                    <a:solidFill>
                      <a:schemeClr val="tx1"/>
                    </a:solidFill>
                    <a:sym typeface="Wingdings" panose="05000000000000000000" pitchFamily="2" charset="2"/>
                  </a:rPr>
                  <a:t>(1-</a:t>
                </a: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𝑖</m:t>
                    </m:r>
                  </m:oMath>
                </a14:m>
                <a:r>
                  <a:rPr lang="en-US" dirty="0">
                    <a:solidFill>
                      <a:schemeClr val="tx1"/>
                    </a:solidFill>
                    <a:sym typeface="Wingdings" panose="05000000000000000000" pitchFamily="2" charset="2"/>
                  </a:rPr>
                  <a:t>)</a:t>
                </a:r>
              </a:p>
            </p:txBody>
          </p:sp>
        </mc:Choice>
        <mc:Fallback xmlns="">
          <p:sp>
            <p:nvSpPr>
              <p:cNvPr id="23" name="Ορθογώνιο 22">
                <a:extLst>
                  <a:ext uri="{FF2B5EF4-FFF2-40B4-BE49-F238E27FC236}">
                    <a16:creationId xmlns:a16="http://schemas.microsoft.com/office/drawing/2014/main" id="{8DF8265E-63A3-4DD5-9F44-C9C7536E36A8}"/>
                  </a:ext>
                </a:extLst>
              </p:cNvPr>
              <p:cNvSpPr>
                <a:spLocks noRot="1" noChangeAspect="1" noMove="1" noResize="1" noEditPoints="1" noAdjustHandles="1" noChangeArrowheads="1" noChangeShapeType="1" noTextEdit="1"/>
              </p:cNvSpPr>
              <p:nvPr/>
            </p:nvSpPr>
            <p:spPr>
              <a:xfrm>
                <a:off x="6843009" y="96253"/>
                <a:ext cx="1986569" cy="369332"/>
              </a:xfrm>
              <a:prstGeom prst="rect">
                <a:avLst/>
              </a:prstGeom>
              <a:blipFill>
                <a:blip r:embed="rId7"/>
                <a:stretch>
                  <a:fillRect t="-10000" r="-1846" b="-26667"/>
                </a:stretch>
              </a:blipFill>
            </p:spPr>
            <p:txBody>
              <a:bodyPr/>
              <a:lstStyle/>
              <a:p>
                <a:r>
                  <a:rPr lang="el-GR">
                    <a:noFill/>
                  </a:rPr>
                  <a:t> </a:t>
                </a:r>
              </a:p>
            </p:txBody>
          </p:sp>
        </mc:Fallback>
      </mc:AlternateContent>
      <p:sp>
        <p:nvSpPr>
          <p:cNvPr id="25" name="TextBox 24">
            <a:extLst>
              <a:ext uri="{FF2B5EF4-FFF2-40B4-BE49-F238E27FC236}">
                <a16:creationId xmlns:a16="http://schemas.microsoft.com/office/drawing/2014/main" id="{387433C8-E1EB-42F5-B127-86CCD928649D}"/>
              </a:ext>
            </a:extLst>
          </p:cNvPr>
          <p:cNvSpPr txBox="1"/>
          <p:nvPr/>
        </p:nvSpPr>
        <p:spPr>
          <a:xfrm>
            <a:off x="669510" y="3896955"/>
            <a:ext cx="2886031" cy="369332"/>
          </a:xfrm>
          <a:prstGeom prst="rect">
            <a:avLst/>
          </a:prstGeom>
          <a:noFill/>
        </p:spPr>
        <p:txBody>
          <a:bodyPr wrap="square">
            <a:spAutoFit/>
          </a:bodyPr>
          <a:lstStyle/>
          <a:p>
            <a:pPr marL="0" indent="0" algn="just">
              <a:buNone/>
            </a:pPr>
            <a:r>
              <a:rPr lang="el-GR" sz="1800" dirty="0"/>
              <a:t>Απρίλιο</a:t>
            </a:r>
            <a:r>
              <a:rPr lang="en-US" sz="1800" dirty="0"/>
              <a:t>: 17 </a:t>
            </a:r>
            <a:r>
              <a:rPr lang="el-GR" sz="1800" dirty="0"/>
              <a:t>μέρες (30-13)</a:t>
            </a:r>
          </a:p>
        </p:txBody>
      </p:sp>
      <p:sp>
        <p:nvSpPr>
          <p:cNvPr id="26" name="TextBox 25">
            <a:extLst>
              <a:ext uri="{FF2B5EF4-FFF2-40B4-BE49-F238E27FC236}">
                <a16:creationId xmlns:a16="http://schemas.microsoft.com/office/drawing/2014/main" id="{40A9A551-4172-4FFC-A9B5-2BEA5F9E8581}"/>
              </a:ext>
            </a:extLst>
          </p:cNvPr>
          <p:cNvSpPr txBox="1"/>
          <p:nvPr/>
        </p:nvSpPr>
        <p:spPr>
          <a:xfrm>
            <a:off x="685058" y="4324695"/>
            <a:ext cx="1942726" cy="369332"/>
          </a:xfrm>
          <a:prstGeom prst="rect">
            <a:avLst/>
          </a:prstGeom>
          <a:noFill/>
        </p:spPr>
        <p:txBody>
          <a:bodyPr wrap="square">
            <a:spAutoFit/>
          </a:bodyPr>
          <a:lstStyle/>
          <a:p>
            <a:pPr marL="0" indent="0" algn="just">
              <a:buNone/>
            </a:pPr>
            <a:r>
              <a:rPr lang="el-GR" sz="1800" dirty="0"/>
              <a:t>Μάιος</a:t>
            </a:r>
            <a:r>
              <a:rPr lang="en-US" sz="1800" dirty="0"/>
              <a:t>: 31 </a:t>
            </a:r>
            <a:r>
              <a:rPr lang="el-GR" sz="1800" dirty="0"/>
              <a:t>μέρες</a:t>
            </a:r>
          </a:p>
        </p:txBody>
      </p:sp>
      <p:sp>
        <p:nvSpPr>
          <p:cNvPr id="28" name="TextBox 27">
            <a:extLst>
              <a:ext uri="{FF2B5EF4-FFF2-40B4-BE49-F238E27FC236}">
                <a16:creationId xmlns:a16="http://schemas.microsoft.com/office/drawing/2014/main" id="{5DB37E61-E349-44C6-8E4A-D85467D4419E}"/>
              </a:ext>
            </a:extLst>
          </p:cNvPr>
          <p:cNvSpPr txBox="1"/>
          <p:nvPr/>
        </p:nvSpPr>
        <p:spPr>
          <a:xfrm>
            <a:off x="684680" y="4775113"/>
            <a:ext cx="5312734" cy="369332"/>
          </a:xfrm>
          <a:prstGeom prst="rect">
            <a:avLst/>
          </a:prstGeom>
          <a:noFill/>
        </p:spPr>
        <p:txBody>
          <a:bodyPr wrap="square">
            <a:spAutoFit/>
          </a:bodyPr>
          <a:lstStyle/>
          <a:p>
            <a:pPr marL="0" indent="0" algn="just">
              <a:buNone/>
            </a:pPr>
            <a:r>
              <a:rPr lang="el-GR" sz="1800" dirty="0"/>
              <a:t>Ιούνιος</a:t>
            </a:r>
            <a:r>
              <a:rPr lang="en-US" sz="1800" dirty="0"/>
              <a:t>: 17 </a:t>
            </a:r>
            <a:r>
              <a:rPr lang="el-GR" sz="1800" dirty="0"/>
              <a:t>μέρες</a:t>
            </a:r>
          </a:p>
        </p:txBody>
      </p:sp>
      <p:sp>
        <p:nvSpPr>
          <p:cNvPr id="29" name="TextBox 28">
            <a:extLst>
              <a:ext uri="{FF2B5EF4-FFF2-40B4-BE49-F238E27FC236}">
                <a16:creationId xmlns:a16="http://schemas.microsoft.com/office/drawing/2014/main" id="{462F76B3-8193-43A3-AABD-CA505303E939}"/>
              </a:ext>
            </a:extLst>
          </p:cNvPr>
          <p:cNvSpPr txBox="1"/>
          <p:nvPr/>
        </p:nvSpPr>
        <p:spPr>
          <a:xfrm>
            <a:off x="691619" y="5225531"/>
            <a:ext cx="2184166" cy="369332"/>
          </a:xfrm>
          <a:prstGeom prst="rect">
            <a:avLst/>
          </a:prstGeom>
          <a:noFill/>
        </p:spPr>
        <p:txBody>
          <a:bodyPr wrap="square">
            <a:spAutoFit/>
          </a:bodyPr>
          <a:lstStyle/>
          <a:p>
            <a:pPr marL="0" indent="0" algn="just">
              <a:buNone/>
            </a:pPr>
            <a:r>
              <a:rPr lang="el-GR" sz="1800" b="1" dirty="0"/>
              <a:t>Σύνολο</a:t>
            </a:r>
            <a:r>
              <a:rPr lang="en-US" sz="1800" b="1" dirty="0"/>
              <a:t>: 65 </a:t>
            </a:r>
            <a:r>
              <a:rPr lang="el-GR" sz="1800" b="1" dirty="0"/>
              <a:t>μέρες</a:t>
            </a:r>
          </a:p>
        </p:txBody>
      </p:sp>
    </p:spTree>
    <p:extLst>
      <p:ext uri="{BB962C8B-B14F-4D97-AF65-F5344CB8AC3E}">
        <p14:creationId xmlns:p14="http://schemas.microsoft.com/office/powerpoint/2010/main" val="5837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2" grpId="0"/>
      <p:bldP spid="14" grpId="0"/>
      <p:bldP spid="15" grpId="0"/>
      <p:bldP spid="19" grpId="0"/>
      <p:bldP spid="20" grpId="0"/>
      <p:bldP spid="25" grpId="0"/>
      <p:bldP spid="26"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Πρόβλημα </a:t>
            </a:r>
            <a:r>
              <a:rPr lang="en-US" dirty="0"/>
              <a:t>4</a:t>
            </a:r>
            <a:endParaRPr lang="el-GR" dirty="0"/>
          </a:p>
        </p:txBody>
      </p:sp>
      <p:sp>
        <p:nvSpPr>
          <p:cNvPr id="3" name="Content Placeholder 2"/>
          <p:cNvSpPr>
            <a:spLocks noGrp="1"/>
          </p:cNvSpPr>
          <p:nvPr>
            <p:ph idx="1"/>
          </p:nvPr>
        </p:nvSpPr>
        <p:spPr>
          <a:xfrm>
            <a:off x="685346" y="1732451"/>
            <a:ext cx="7765322" cy="1768557"/>
          </a:xfrm>
        </p:spPr>
        <p:txBody>
          <a:bodyPr/>
          <a:lstStyle/>
          <a:p>
            <a:pPr lvl="0" algn="just"/>
            <a:r>
              <a:rPr lang="el-GR" sz="2400" dirty="0">
                <a:ea typeface="Calibri" pitchFamily="34" charset="0"/>
                <a:cs typeface="Times New Roman" pitchFamily="18" charset="0"/>
              </a:rPr>
              <a:t>Γραμμάτιο παρούσας αξίας 3.000 ευρώ προεξοφλείται 100 μέρες πριν από τη λήξη του με επιτόκιο 12%. Να βρεθεί το εξωτερικό προεξόφλημα. (έτος 360 ημέρες)</a:t>
            </a:r>
          </a:p>
          <a:p>
            <a:pPr marL="0" indent="0">
              <a:buNone/>
            </a:pPr>
            <a:r>
              <a:rPr lang="el-GR" sz="2400" b="1" dirty="0">
                <a:solidFill>
                  <a:srgbClr val="FF0000"/>
                </a:solidFill>
                <a:ea typeface="Calibri" pitchFamily="34" charset="0"/>
                <a:cs typeface="Times New Roman" pitchFamily="18" charset="0"/>
              </a:rPr>
              <a:t>Λύση</a:t>
            </a:r>
            <a:r>
              <a:rPr lang="el-GR" sz="2400" dirty="0">
                <a:ea typeface="Calibri" pitchFamily="34" charset="0"/>
                <a:cs typeface="Times New Roman" pitchFamily="18" charset="0"/>
              </a:rPr>
              <a:t> </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19</a:t>
            </a:fld>
            <a:endParaRPr lang="el-GR" dirty="0"/>
          </a:p>
        </p:txBody>
      </p:sp>
      <mc:AlternateContent xmlns:mc="http://schemas.openxmlformats.org/markup-compatibility/2006" xmlns:a14="http://schemas.microsoft.com/office/drawing/2010/main">
        <mc:Choice Requires="a14">
          <p:sp>
            <p:nvSpPr>
              <p:cNvPr id="7" name="Ορθογώνιο 6">
                <a:extLst>
                  <a:ext uri="{FF2B5EF4-FFF2-40B4-BE49-F238E27FC236}">
                    <a16:creationId xmlns:a16="http://schemas.microsoft.com/office/drawing/2014/main" id="{FEDC9B0C-1ADA-4815-AF83-81AD806E8C46}"/>
                  </a:ext>
                </a:extLst>
              </p:cNvPr>
              <p:cNvSpPr/>
              <p:nvPr/>
            </p:nvSpPr>
            <p:spPr>
              <a:xfrm>
                <a:off x="1006730" y="4081356"/>
                <a:ext cx="1270861" cy="369332"/>
              </a:xfrm>
              <a:prstGeom prst="rect">
                <a:avLst/>
              </a:prstGeom>
            </p:spPr>
            <p:txBody>
              <a:bodyPr wrap="none">
                <a:spAutoFit/>
              </a:bodyPr>
              <a:lstStyle/>
              <a:p>
                <a14:m>
                  <m:oMath xmlns:m="http://schemas.openxmlformats.org/officeDocument/2006/math">
                    <m:sSub>
                      <m:sSubPr>
                        <m:ctrlPr>
                          <a:rPr lang="el-GR" i="1">
                            <a:latin typeface="Cambria Math" panose="02040503050406030204" pitchFamily="18" charset="0"/>
                          </a:rPr>
                        </m:ctrlPr>
                      </m:sSubPr>
                      <m:e>
                        <m:r>
                          <m:rPr>
                            <m:sty m:val="p"/>
                          </m:rPr>
                          <a:rPr lang="el-GR">
                            <a:latin typeface="Cambria Math" panose="02040503050406030204" pitchFamily="18" charset="0"/>
                          </a:rPr>
                          <m:t>Κ</m:t>
                        </m:r>
                      </m:e>
                      <m:sub>
                        <m:r>
                          <a:rPr lang="el-GR" i="1">
                            <a:latin typeface="Cambria Math" panose="02040503050406030204" pitchFamily="18" charset="0"/>
                          </a:rPr>
                          <m:t>0</m:t>
                        </m:r>
                      </m:sub>
                    </m:sSub>
                    <m:r>
                      <a:rPr lang="el-GR" i="1">
                        <a:latin typeface="Cambria Math" panose="02040503050406030204" pitchFamily="18" charset="0"/>
                      </a:rPr>
                      <m:t>=</m:t>
                    </m:r>
                  </m:oMath>
                </a14:m>
                <a:r>
                  <a:rPr lang="en-US" dirty="0">
                    <a:latin typeface="+mn-lt"/>
                  </a:rPr>
                  <a:t> 3.000</a:t>
                </a:r>
                <a:endParaRPr lang="el-GR" dirty="0">
                  <a:latin typeface="+mn-lt"/>
                </a:endParaRPr>
              </a:p>
            </p:txBody>
          </p:sp>
        </mc:Choice>
        <mc:Fallback xmlns="">
          <p:sp>
            <p:nvSpPr>
              <p:cNvPr id="7" name="Ορθογώνιο 6">
                <a:extLst>
                  <a:ext uri="{FF2B5EF4-FFF2-40B4-BE49-F238E27FC236}">
                    <a16:creationId xmlns:a16="http://schemas.microsoft.com/office/drawing/2014/main" id="{FEDC9B0C-1ADA-4815-AF83-81AD806E8C46}"/>
                  </a:ext>
                </a:extLst>
              </p:cNvPr>
              <p:cNvSpPr>
                <a:spLocks noRot="1" noChangeAspect="1" noMove="1" noResize="1" noEditPoints="1" noAdjustHandles="1" noChangeArrowheads="1" noChangeShapeType="1" noTextEdit="1"/>
              </p:cNvSpPr>
              <p:nvPr/>
            </p:nvSpPr>
            <p:spPr>
              <a:xfrm>
                <a:off x="1006730" y="4081356"/>
                <a:ext cx="1270861" cy="369332"/>
              </a:xfrm>
              <a:prstGeom prst="rect">
                <a:avLst/>
              </a:prstGeom>
              <a:blipFill>
                <a:blip r:embed="rId2"/>
                <a:stretch>
                  <a:fillRect t="-10000" r="-3349" b="-2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Ορθογώνιο 7">
                <a:extLst>
                  <a:ext uri="{FF2B5EF4-FFF2-40B4-BE49-F238E27FC236}">
                    <a16:creationId xmlns:a16="http://schemas.microsoft.com/office/drawing/2014/main" id="{BF11D1CB-128F-4D18-B814-2FF9D8F91EB4}"/>
                  </a:ext>
                </a:extLst>
              </p:cNvPr>
              <p:cNvSpPr/>
              <p:nvPr/>
            </p:nvSpPr>
            <p:spPr>
              <a:xfrm>
                <a:off x="2335447" y="4062944"/>
                <a:ext cx="1422184" cy="369332"/>
              </a:xfrm>
              <a:prstGeom prst="rect">
                <a:avLst/>
              </a:prstGeom>
            </p:spPr>
            <p:txBody>
              <a:bodyPr wrap="none">
                <a:spAutoFit/>
              </a:bodyPr>
              <a:lstStyle/>
              <a:p>
                <a14:m>
                  <m:oMath xmlns:m="http://schemas.openxmlformats.org/officeDocument/2006/math">
                    <m:r>
                      <m:rPr>
                        <m:sty m:val="p"/>
                      </m:rPr>
                      <a:rPr lang="en-US" b="0" i="0" smtClean="0">
                        <a:latin typeface="Cambria Math" panose="02040503050406030204" pitchFamily="18" charset="0"/>
                      </a:rPr>
                      <m:t>t</m:t>
                    </m:r>
                    <m:r>
                      <a:rPr lang="el-GR" i="1">
                        <a:latin typeface="Cambria Math" panose="02040503050406030204" pitchFamily="18" charset="0"/>
                      </a:rPr>
                      <m:t>=</m:t>
                    </m:r>
                  </m:oMath>
                </a14:m>
                <a:r>
                  <a:rPr lang="en-US" dirty="0">
                    <a:latin typeface="+mn-lt"/>
                  </a:rPr>
                  <a:t> 100</a:t>
                </a:r>
                <a:r>
                  <a:rPr lang="el-GR" dirty="0">
                    <a:latin typeface="+mn-lt"/>
                  </a:rPr>
                  <a:t>/360</a:t>
                </a:r>
              </a:p>
            </p:txBody>
          </p:sp>
        </mc:Choice>
        <mc:Fallback xmlns="">
          <p:sp>
            <p:nvSpPr>
              <p:cNvPr id="8" name="Ορθογώνιο 7">
                <a:extLst>
                  <a:ext uri="{FF2B5EF4-FFF2-40B4-BE49-F238E27FC236}">
                    <a16:creationId xmlns:a16="http://schemas.microsoft.com/office/drawing/2014/main" id="{BF11D1CB-128F-4D18-B814-2FF9D8F91EB4}"/>
                  </a:ext>
                </a:extLst>
              </p:cNvPr>
              <p:cNvSpPr>
                <a:spLocks noRot="1" noChangeAspect="1" noMove="1" noResize="1" noEditPoints="1" noAdjustHandles="1" noChangeArrowheads="1" noChangeShapeType="1" noTextEdit="1"/>
              </p:cNvSpPr>
              <p:nvPr/>
            </p:nvSpPr>
            <p:spPr>
              <a:xfrm>
                <a:off x="2335447" y="4062944"/>
                <a:ext cx="1422184" cy="369332"/>
              </a:xfrm>
              <a:prstGeom prst="rect">
                <a:avLst/>
              </a:prstGeom>
              <a:blipFill>
                <a:blip r:embed="rId3"/>
                <a:stretch>
                  <a:fillRect t="-8197" r="-429" b="-2459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Ορθογώνιο 8">
                <a:extLst>
                  <a:ext uri="{FF2B5EF4-FFF2-40B4-BE49-F238E27FC236}">
                    <a16:creationId xmlns:a16="http://schemas.microsoft.com/office/drawing/2014/main" id="{EBE4211A-3C2A-4E52-A378-F52F0949E305}"/>
                  </a:ext>
                </a:extLst>
              </p:cNvPr>
              <p:cNvSpPr/>
              <p:nvPr/>
            </p:nvSpPr>
            <p:spPr>
              <a:xfrm>
                <a:off x="3783671" y="4043198"/>
                <a:ext cx="1011815" cy="369332"/>
              </a:xfrm>
              <a:prstGeom prst="rect">
                <a:avLst/>
              </a:prstGeom>
            </p:spPr>
            <p:txBody>
              <a:bodyPr wrap="none">
                <a:spAutoFit/>
              </a:bodyPr>
              <a:lstStyle/>
              <a:p>
                <a14:m>
                  <m:oMath xmlns:m="http://schemas.openxmlformats.org/officeDocument/2006/math">
                    <m:r>
                      <m:rPr>
                        <m:sty m:val="p"/>
                      </m:rPr>
                      <a:rPr lang="en-US" smtClean="0">
                        <a:latin typeface="Cambria Math" panose="02040503050406030204" pitchFamily="18" charset="0"/>
                      </a:rPr>
                      <m:t>i</m:t>
                    </m:r>
                    <m:r>
                      <a:rPr lang="en-US" b="0" i="0" smtClean="0">
                        <a:latin typeface="Cambria Math" panose="02040503050406030204" pitchFamily="18" charset="0"/>
                      </a:rPr>
                      <m:t> </m:t>
                    </m:r>
                    <m:r>
                      <a:rPr lang="el-GR" i="1">
                        <a:latin typeface="Cambria Math" panose="02040503050406030204" pitchFamily="18" charset="0"/>
                      </a:rPr>
                      <m:t>=</m:t>
                    </m:r>
                  </m:oMath>
                </a14:m>
                <a:r>
                  <a:rPr lang="en-US" dirty="0">
                    <a:latin typeface="+mn-lt"/>
                  </a:rPr>
                  <a:t> 0,12</a:t>
                </a:r>
                <a:endParaRPr lang="el-GR" dirty="0">
                  <a:latin typeface="+mn-lt"/>
                </a:endParaRPr>
              </a:p>
            </p:txBody>
          </p:sp>
        </mc:Choice>
        <mc:Fallback xmlns="">
          <p:sp>
            <p:nvSpPr>
              <p:cNvPr id="9" name="Ορθογώνιο 8">
                <a:extLst>
                  <a:ext uri="{FF2B5EF4-FFF2-40B4-BE49-F238E27FC236}">
                    <a16:creationId xmlns:a16="http://schemas.microsoft.com/office/drawing/2014/main" id="{EBE4211A-3C2A-4E52-A378-F52F0949E305}"/>
                  </a:ext>
                </a:extLst>
              </p:cNvPr>
              <p:cNvSpPr>
                <a:spLocks noRot="1" noChangeAspect="1" noMove="1" noResize="1" noEditPoints="1" noAdjustHandles="1" noChangeArrowheads="1" noChangeShapeType="1" noTextEdit="1"/>
              </p:cNvSpPr>
              <p:nvPr/>
            </p:nvSpPr>
            <p:spPr>
              <a:xfrm>
                <a:off x="3783671" y="4043198"/>
                <a:ext cx="1011815" cy="369332"/>
              </a:xfrm>
              <a:prstGeom prst="rect">
                <a:avLst/>
              </a:prstGeom>
              <a:blipFill>
                <a:blip r:embed="rId4"/>
                <a:stretch>
                  <a:fillRect t="-8197" r="-4217" b="-24590"/>
                </a:stretch>
              </a:blipFill>
            </p:spPr>
            <p:txBody>
              <a:bodyPr/>
              <a:lstStyle/>
              <a:p>
                <a:r>
                  <a:rPr lang="el-GR">
                    <a:noFill/>
                  </a:rPr>
                  <a:t> </a:t>
                </a:r>
              </a:p>
            </p:txBody>
          </p:sp>
        </mc:Fallback>
      </mc:AlternateContent>
      <p:pic>
        <p:nvPicPr>
          <p:cNvPr id="10" name="Εικόνα 9">
            <a:extLst>
              <a:ext uri="{FF2B5EF4-FFF2-40B4-BE49-F238E27FC236}">
                <a16:creationId xmlns:a16="http://schemas.microsoft.com/office/drawing/2014/main" id="{8DBAB8DF-D88A-4BEF-810C-05C3E5B1F3F8}"/>
              </a:ext>
            </a:extLst>
          </p:cNvPr>
          <p:cNvPicPr>
            <a:picLocks noChangeAspect="1"/>
          </p:cNvPicPr>
          <p:nvPr/>
        </p:nvPicPr>
        <p:blipFill>
          <a:blip r:embed="rId5"/>
          <a:stretch>
            <a:fillRect/>
          </a:stretch>
        </p:blipFill>
        <p:spPr>
          <a:xfrm>
            <a:off x="35496" y="4923430"/>
            <a:ext cx="1767993" cy="845975"/>
          </a:xfrm>
          <a:prstGeom prst="rect">
            <a:avLst/>
          </a:prstGeom>
          <a:ln w="25400">
            <a:solidFill>
              <a:srgbClr val="FF0000"/>
            </a:solidFill>
          </a:ln>
        </p:spPr>
      </p:pic>
      <p:pic>
        <p:nvPicPr>
          <p:cNvPr id="11" name="Εικόνα 10">
            <a:extLst>
              <a:ext uri="{FF2B5EF4-FFF2-40B4-BE49-F238E27FC236}">
                <a16:creationId xmlns:a16="http://schemas.microsoft.com/office/drawing/2014/main" id="{1F9349C4-2B26-45BF-9B6A-C73D686344ED}"/>
              </a:ext>
            </a:extLst>
          </p:cNvPr>
          <p:cNvPicPr>
            <a:picLocks noChangeAspect="1"/>
          </p:cNvPicPr>
          <p:nvPr/>
        </p:nvPicPr>
        <p:blipFill>
          <a:blip r:embed="rId6"/>
          <a:stretch>
            <a:fillRect/>
          </a:stretch>
        </p:blipFill>
        <p:spPr>
          <a:xfrm>
            <a:off x="1861785" y="4921442"/>
            <a:ext cx="1864988" cy="845974"/>
          </a:xfrm>
          <a:prstGeom prst="rect">
            <a:avLst/>
          </a:prstGeom>
        </p:spPr>
      </p:pic>
      <p:pic>
        <p:nvPicPr>
          <p:cNvPr id="12" name="Εικόνα 11">
            <a:extLst>
              <a:ext uri="{FF2B5EF4-FFF2-40B4-BE49-F238E27FC236}">
                <a16:creationId xmlns:a16="http://schemas.microsoft.com/office/drawing/2014/main" id="{35A9D1B0-9904-4220-99B5-FEB44B62D0C4}"/>
              </a:ext>
            </a:extLst>
          </p:cNvPr>
          <p:cNvPicPr>
            <a:picLocks noChangeAspect="1"/>
          </p:cNvPicPr>
          <p:nvPr/>
        </p:nvPicPr>
        <p:blipFill>
          <a:blip r:embed="rId7"/>
          <a:stretch>
            <a:fillRect/>
          </a:stretch>
        </p:blipFill>
        <p:spPr>
          <a:xfrm>
            <a:off x="3783670" y="4921441"/>
            <a:ext cx="2660537" cy="821499"/>
          </a:xfrm>
          <a:prstGeom prst="rect">
            <a:avLst/>
          </a:prstGeom>
        </p:spPr>
      </p:pic>
      <p:pic>
        <p:nvPicPr>
          <p:cNvPr id="13" name="Εικόνα 12">
            <a:extLst>
              <a:ext uri="{FF2B5EF4-FFF2-40B4-BE49-F238E27FC236}">
                <a16:creationId xmlns:a16="http://schemas.microsoft.com/office/drawing/2014/main" id="{2A8EE0FA-8545-4902-9A02-B5AA3028EC92}"/>
              </a:ext>
            </a:extLst>
          </p:cNvPr>
          <p:cNvPicPr>
            <a:picLocks noChangeAspect="1"/>
          </p:cNvPicPr>
          <p:nvPr/>
        </p:nvPicPr>
        <p:blipFill>
          <a:blip r:embed="rId8"/>
          <a:stretch>
            <a:fillRect/>
          </a:stretch>
        </p:blipFill>
        <p:spPr>
          <a:xfrm>
            <a:off x="6501104" y="4919518"/>
            <a:ext cx="1167240" cy="821499"/>
          </a:xfrm>
          <a:prstGeom prst="rect">
            <a:avLst/>
          </a:prstGeom>
        </p:spPr>
      </p:pic>
      <p:pic>
        <p:nvPicPr>
          <p:cNvPr id="14" name="Εικόνα 13">
            <a:extLst>
              <a:ext uri="{FF2B5EF4-FFF2-40B4-BE49-F238E27FC236}">
                <a16:creationId xmlns:a16="http://schemas.microsoft.com/office/drawing/2014/main" id="{F3518F64-9E7A-4C06-A74A-137AEFD803AC}"/>
              </a:ext>
            </a:extLst>
          </p:cNvPr>
          <p:cNvPicPr>
            <a:picLocks noChangeAspect="1"/>
          </p:cNvPicPr>
          <p:nvPr/>
        </p:nvPicPr>
        <p:blipFill>
          <a:blip r:embed="rId9"/>
          <a:stretch>
            <a:fillRect/>
          </a:stretch>
        </p:blipFill>
        <p:spPr>
          <a:xfrm>
            <a:off x="45410" y="5909280"/>
            <a:ext cx="1767993" cy="678239"/>
          </a:xfrm>
          <a:prstGeom prst="rect">
            <a:avLst/>
          </a:prstGeom>
          <a:ln w="25400">
            <a:solidFill>
              <a:srgbClr val="FF0000"/>
            </a:solidFill>
          </a:ln>
        </p:spPr>
      </p:pic>
      <p:pic>
        <p:nvPicPr>
          <p:cNvPr id="15" name="Εικόνα 14">
            <a:extLst>
              <a:ext uri="{FF2B5EF4-FFF2-40B4-BE49-F238E27FC236}">
                <a16:creationId xmlns:a16="http://schemas.microsoft.com/office/drawing/2014/main" id="{2D717A3F-B2E4-4880-B63E-CA3C51C96A21}"/>
              </a:ext>
            </a:extLst>
          </p:cNvPr>
          <p:cNvPicPr>
            <a:picLocks noChangeAspect="1"/>
          </p:cNvPicPr>
          <p:nvPr/>
        </p:nvPicPr>
        <p:blipFill>
          <a:blip r:embed="rId10"/>
          <a:stretch>
            <a:fillRect/>
          </a:stretch>
        </p:blipFill>
        <p:spPr>
          <a:xfrm>
            <a:off x="1907704" y="5909280"/>
            <a:ext cx="2941575" cy="678239"/>
          </a:xfrm>
          <a:prstGeom prst="rect">
            <a:avLst/>
          </a:prstGeom>
        </p:spPr>
      </p:pic>
      <p:pic>
        <p:nvPicPr>
          <p:cNvPr id="16" name="Εικόνα 15">
            <a:extLst>
              <a:ext uri="{FF2B5EF4-FFF2-40B4-BE49-F238E27FC236}">
                <a16:creationId xmlns:a16="http://schemas.microsoft.com/office/drawing/2014/main" id="{C37FD651-E3E6-4B7B-B70A-2C64D1D4CDDA}"/>
              </a:ext>
            </a:extLst>
          </p:cNvPr>
          <p:cNvPicPr>
            <a:picLocks noChangeAspect="1"/>
          </p:cNvPicPr>
          <p:nvPr/>
        </p:nvPicPr>
        <p:blipFill>
          <a:blip r:embed="rId11"/>
          <a:stretch>
            <a:fillRect/>
          </a:stretch>
        </p:blipFill>
        <p:spPr>
          <a:xfrm>
            <a:off x="5002418" y="5909280"/>
            <a:ext cx="1135478" cy="678239"/>
          </a:xfrm>
          <a:prstGeom prst="rect">
            <a:avLst/>
          </a:prstGeom>
        </p:spPr>
      </p:pic>
      <p:sp>
        <p:nvSpPr>
          <p:cNvPr id="17" name="Ορθογώνιο 16">
            <a:extLst>
              <a:ext uri="{FF2B5EF4-FFF2-40B4-BE49-F238E27FC236}">
                <a16:creationId xmlns:a16="http://schemas.microsoft.com/office/drawing/2014/main" id="{64EF6BF3-7C51-4F90-BF45-D88974362892}"/>
              </a:ext>
            </a:extLst>
          </p:cNvPr>
          <p:cNvSpPr/>
          <p:nvPr/>
        </p:nvSpPr>
        <p:spPr>
          <a:xfrm>
            <a:off x="944170" y="3363589"/>
            <a:ext cx="7617821" cy="707886"/>
          </a:xfrm>
          <a:prstGeom prst="rect">
            <a:avLst/>
          </a:prstGeom>
        </p:spPr>
        <p:txBody>
          <a:bodyPr wrap="square">
            <a:spAutoFit/>
          </a:bodyPr>
          <a:lstStyle/>
          <a:p>
            <a:pPr marL="0" indent="0" algn="just">
              <a:buNone/>
            </a:pPr>
            <a:r>
              <a:rPr lang="el-GR" sz="2000" dirty="0">
                <a:latin typeface="+mn-lt"/>
                <a:ea typeface="Calibri" pitchFamily="34" charset="0"/>
                <a:cs typeface="Times New Roman" pitchFamily="18" charset="0"/>
              </a:rPr>
              <a:t>Θα πρέπει πρώτα να υπολογιστεί η μέλλουσα αξία και στη συνέχεια το εξωτερικό προεξόφλημα.</a:t>
            </a:r>
          </a:p>
        </p:txBody>
      </p:sp>
      <p:sp>
        <p:nvSpPr>
          <p:cNvPr id="18" name="Ορθογώνιο 17">
            <a:extLst>
              <a:ext uri="{FF2B5EF4-FFF2-40B4-BE49-F238E27FC236}">
                <a16:creationId xmlns:a16="http://schemas.microsoft.com/office/drawing/2014/main" id="{86D709E4-FE0E-4667-9E0D-47A3567035AC}"/>
              </a:ext>
            </a:extLst>
          </p:cNvPr>
          <p:cNvSpPr/>
          <p:nvPr/>
        </p:nvSpPr>
        <p:spPr>
          <a:xfrm>
            <a:off x="121761" y="112236"/>
            <a:ext cx="1460656" cy="369332"/>
          </a:xfrm>
          <a:prstGeom prst="rect">
            <a:avLst/>
          </a:prstGeom>
        </p:spPr>
        <p:txBody>
          <a:bodyPr wrap="none">
            <a:spAutoFit/>
          </a:bodyPr>
          <a:lstStyle/>
          <a:p>
            <a:pPr lvl="0" algn="ctr"/>
            <a:r>
              <a:rPr lang="el-GR" b="1" dirty="0">
                <a:latin typeface="+mn-lt"/>
                <a:ea typeface="Calibri" pitchFamily="34" charset="0"/>
                <a:cs typeface="Times New Roman" pitchFamily="18" charset="0"/>
              </a:rPr>
              <a:t>Ε</a:t>
            </a:r>
            <a:r>
              <a:rPr lang="el-GR" b="1" baseline="-30000" dirty="0">
                <a:latin typeface="+mn-lt"/>
                <a:ea typeface="Calibri" pitchFamily="34" charset="0"/>
                <a:cs typeface="Times New Roman" pitchFamily="18" charset="0"/>
              </a:rPr>
              <a:t>2</a:t>
            </a:r>
            <a:r>
              <a:rPr lang="el-GR" b="1" dirty="0">
                <a:latin typeface="+mn-lt"/>
                <a:ea typeface="Calibri" pitchFamily="34" charset="0"/>
                <a:cs typeface="Times New Roman" pitchFamily="18" charset="0"/>
              </a:rPr>
              <a:t> = Κ</a:t>
            </a:r>
            <a:r>
              <a:rPr lang="en-US" b="1" baseline="-30000" dirty="0">
                <a:latin typeface="+mn-lt"/>
                <a:ea typeface="Calibri" pitchFamily="34" charset="0"/>
                <a:cs typeface="Times New Roman" pitchFamily="18" charset="0"/>
              </a:rPr>
              <a:t>t </a:t>
            </a:r>
            <a:r>
              <a:rPr lang="el-GR" b="1" dirty="0">
                <a:latin typeface="+mn-lt"/>
                <a:ea typeface="Calibri" pitchFamily="34" charset="0"/>
                <a:cs typeface="Times New Roman" pitchFamily="18" charset="0"/>
              </a:rPr>
              <a:t>* </a:t>
            </a:r>
            <a:r>
              <a:rPr lang="en-US" b="1" dirty="0">
                <a:latin typeface="+mn-lt"/>
                <a:ea typeface="Calibri" pitchFamily="34" charset="0"/>
                <a:cs typeface="Times New Roman" pitchFamily="18" charset="0"/>
              </a:rPr>
              <a:t>i </a:t>
            </a:r>
            <a:r>
              <a:rPr lang="el-GR" b="1" dirty="0">
                <a:latin typeface="+mn-lt"/>
                <a:ea typeface="Calibri" pitchFamily="34" charset="0"/>
                <a:cs typeface="Times New Roman" pitchFamily="18" charset="0"/>
              </a:rPr>
              <a:t>* </a:t>
            </a:r>
            <a:r>
              <a:rPr lang="en-US" b="1" dirty="0">
                <a:latin typeface="+mn-lt"/>
                <a:ea typeface="Calibri" pitchFamily="34" charset="0"/>
                <a:cs typeface="Times New Roman" pitchFamily="18" charset="0"/>
              </a:rPr>
              <a:t>t</a:t>
            </a:r>
            <a:endParaRPr lang="el-GR" b="1" dirty="0">
              <a:latin typeface="+mn-lt"/>
              <a:ea typeface="Calibri" pitchFamily="34" charset="0"/>
              <a:cs typeface="Times New Roman" pitchFamily="18" charset="0"/>
            </a:endParaRPr>
          </a:p>
        </p:txBody>
      </p:sp>
      <mc:AlternateContent xmlns:mc="http://schemas.openxmlformats.org/markup-compatibility/2006" xmlns:a14="http://schemas.microsoft.com/office/drawing/2010/main">
        <mc:Choice Requires="a14">
          <p:sp>
            <p:nvSpPr>
              <p:cNvPr id="19" name="Ορθογώνιο 18">
                <a:extLst>
                  <a:ext uri="{FF2B5EF4-FFF2-40B4-BE49-F238E27FC236}">
                    <a16:creationId xmlns:a16="http://schemas.microsoft.com/office/drawing/2014/main" id="{F1AB31D6-6CEB-466D-925A-B3FF07B7F488}"/>
                  </a:ext>
                </a:extLst>
              </p:cNvPr>
              <p:cNvSpPr/>
              <p:nvPr/>
            </p:nvSpPr>
            <p:spPr>
              <a:xfrm>
                <a:off x="3659475" y="87867"/>
                <a:ext cx="1558375" cy="369332"/>
              </a:xfrm>
              <a:prstGeom prst="rect">
                <a:avLst/>
              </a:prstGeom>
            </p:spPr>
            <p:txBody>
              <a:bodyPr wrap="none">
                <a:spAutoFit/>
              </a:bodyPr>
              <a:lstStyle/>
              <a:p>
                <a:pPr marL="0" indent="0">
                  <a:buNone/>
                </a:pPr>
                <a14:m>
                  <m:oMathPara xmlns:m="http://schemas.openxmlformats.org/officeDocument/2006/math">
                    <m:oMathParaPr>
                      <m:jc m:val="left"/>
                    </m:oMathParaPr>
                    <m:oMath xmlns:m="http://schemas.openxmlformats.org/officeDocument/2006/math">
                      <m:sSub>
                        <m:sSubPr>
                          <m:ctrlPr>
                            <a:rPr lang="el-GR" i="1">
                              <a:latin typeface="Cambria Math" panose="02040503050406030204" pitchFamily="18" charset="0"/>
                            </a:rPr>
                          </m:ctrlPr>
                        </m:sSubPr>
                        <m:e>
                          <m:r>
                            <m:rPr>
                              <m:sty m:val="p"/>
                            </m:rPr>
                            <a:rPr lang="el-GR">
                              <a:latin typeface="Cambria Math" panose="02040503050406030204" pitchFamily="18" charset="0"/>
                            </a:rPr>
                            <m:t>Κ</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l-GR" i="1">
                              <a:latin typeface="Cambria Math" panose="02040503050406030204" pitchFamily="18" charset="0"/>
                            </a:rPr>
                          </m:ctrlPr>
                        </m:sSubPr>
                        <m:e>
                          <m:r>
                            <m:rPr>
                              <m:sty m:val="p"/>
                            </m:rPr>
                            <a:rPr lang="el-GR">
                              <a:latin typeface="Cambria Math" panose="02040503050406030204" pitchFamily="18" charset="0"/>
                            </a:rPr>
                            <m:t>Κ</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l-GR" i="1">
                              <a:latin typeface="Cambria Math" panose="02040503050406030204" pitchFamily="18" charset="0"/>
                            </a:rPr>
                          </m:ctrlPr>
                        </m:sSubPr>
                        <m:e>
                          <m:r>
                            <m:rPr>
                              <m:sty m:val="p"/>
                            </m:rPr>
                            <a:rPr lang="en-US">
                              <a:latin typeface="Cambria Math" panose="02040503050406030204" pitchFamily="18" charset="0"/>
                            </a:rPr>
                            <m:t>E</m:t>
                          </m:r>
                        </m:e>
                        <m:sub>
                          <m:r>
                            <a:rPr lang="en-US" i="1">
                              <a:latin typeface="Cambria Math" panose="02040503050406030204" pitchFamily="18" charset="0"/>
                            </a:rPr>
                            <m:t>2</m:t>
                          </m:r>
                        </m:sub>
                      </m:sSub>
                    </m:oMath>
                  </m:oMathPara>
                </a14:m>
                <a:endParaRPr lang="en-US" i="1" dirty="0">
                  <a:latin typeface="Cambria Math" panose="02040503050406030204" pitchFamily="18" charset="0"/>
                  <a:sym typeface="Wingdings" panose="05000000000000000000" pitchFamily="2" charset="2"/>
                </a:endParaRPr>
              </a:p>
            </p:txBody>
          </p:sp>
        </mc:Choice>
        <mc:Fallback xmlns="">
          <p:sp>
            <p:nvSpPr>
              <p:cNvPr id="19" name="Ορθογώνιο 18">
                <a:extLst>
                  <a:ext uri="{FF2B5EF4-FFF2-40B4-BE49-F238E27FC236}">
                    <a16:creationId xmlns:a16="http://schemas.microsoft.com/office/drawing/2014/main" id="{F1AB31D6-6CEB-466D-925A-B3FF07B7F488}"/>
                  </a:ext>
                </a:extLst>
              </p:cNvPr>
              <p:cNvSpPr>
                <a:spLocks noRot="1" noChangeAspect="1" noMove="1" noResize="1" noEditPoints="1" noAdjustHandles="1" noChangeArrowheads="1" noChangeShapeType="1" noTextEdit="1"/>
              </p:cNvSpPr>
              <p:nvPr/>
            </p:nvSpPr>
            <p:spPr>
              <a:xfrm>
                <a:off x="3659475" y="87867"/>
                <a:ext cx="1558375" cy="369332"/>
              </a:xfrm>
              <a:prstGeom prst="rect">
                <a:avLst/>
              </a:prstGeom>
              <a:blipFill>
                <a:blip r:embed="rId1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0" name="Ορθογώνιο 19">
                <a:extLst>
                  <a:ext uri="{FF2B5EF4-FFF2-40B4-BE49-F238E27FC236}">
                    <a16:creationId xmlns:a16="http://schemas.microsoft.com/office/drawing/2014/main" id="{1443DFCD-B2EE-4BC8-A6D4-D4B5A7DF1BFA}"/>
                  </a:ext>
                </a:extLst>
              </p:cNvPr>
              <p:cNvSpPr/>
              <p:nvPr/>
            </p:nvSpPr>
            <p:spPr>
              <a:xfrm>
                <a:off x="6843009" y="96253"/>
                <a:ext cx="1986569" cy="369332"/>
              </a:xfrm>
              <a:prstGeom prst="rect">
                <a:avLst/>
              </a:prstGeom>
            </p:spPr>
            <p:txBody>
              <a:bodyPr wrap="none">
                <a:spAutoFit/>
              </a:bodyPr>
              <a:lstStyle/>
              <a:p>
                <a:pPr marL="0" indent="0">
                  <a:buNone/>
                </a:pPr>
                <a14:m>
                  <m:oMath xmlns:m="http://schemas.openxmlformats.org/officeDocument/2006/math">
                    <m:sSub>
                      <m:sSubPr>
                        <m:ctrlPr>
                          <a:rPr lang="el-GR" i="1" smtClean="0">
                            <a:solidFill>
                              <a:schemeClr val="tx1"/>
                            </a:solidFill>
                            <a:latin typeface="Cambria Math" panose="02040503050406030204" pitchFamily="18" charset="0"/>
                          </a:rPr>
                        </m:ctrlPr>
                      </m:sSubPr>
                      <m:e>
                        <m:r>
                          <m:rPr>
                            <m:sty m:val="p"/>
                          </m:rPr>
                          <a:rPr lang="el-GR">
                            <a:solidFill>
                              <a:schemeClr val="tx1"/>
                            </a:solidFill>
                            <a:latin typeface="Cambria Math" panose="02040503050406030204" pitchFamily="18" charset="0"/>
                          </a:rPr>
                          <m:t>Κ</m:t>
                        </m:r>
                      </m:e>
                      <m:sub>
                        <m:r>
                          <a:rPr lang="en-US" i="1">
                            <a:solidFill>
                              <a:schemeClr val="tx1"/>
                            </a:solidFill>
                            <a:latin typeface="Cambria Math" panose="02040503050406030204" pitchFamily="18" charset="0"/>
                          </a:rPr>
                          <m:t>0</m:t>
                        </m:r>
                      </m:sub>
                    </m:sSub>
                  </m:oMath>
                </a14:m>
                <a:r>
                  <a:rPr lang="en-US" dirty="0">
                    <a:solidFill>
                      <a:schemeClr val="tx1"/>
                    </a:solidFill>
                    <a:sym typeface="Wingdings" panose="05000000000000000000" pitchFamily="2" charset="2"/>
                  </a:rPr>
                  <a:t> = </a:t>
                </a:r>
                <a14:m>
                  <m:oMath xmlns:m="http://schemas.openxmlformats.org/officeDocument/2006/math">
                    <m:sSub>
                      <m:sSubPr>
                        <m:ctrlPr>
                          <a:rPr lang="el-GR" i="1">
                            <a:solidFill>
                              <a:schemeClr val="tx1"/>
                            </a:solidFill>
                            <a:latin typeface="Cambria Math" panose="02040503050406030204" pitchFamily="18" charset="0"/>
                          </a:rPr>
                        </m:ctrlPr>
                      </m:sSubPr>
                      <m:e>
                        <m:r>
                          <m:rPr>
                            <m:sty m:val="p"/>
                          </m:rPr>
                          <a:rPr lang="el-GR">
                            <a:solidFill>
                              <a:schemeClr val="tx1"/>
                            </a:solidFill>
                            <a:latin typeface="Cambria Math" panose="02040503050406030204" pitchFamily="18" charset="0"/>
                          </a:rPr>
                          <m:t>Κ</m:t>
                        </m:r>
                      </m:e>
                      <m:sub>
                        <m:r>
                          <a:rPr lang="en-US" i="1">
                            <a:solidFill>
                              <a:schemeClr val="tx1"/>
                            </a:solidFill>
                            <a:latin typeface="Cambria Math" panose="02040503050406030204" pitchFamily="18" charset="0"/>
                          </a:rPr>
                          <m:t>𝑡</m:t>
                        </m:r>
                      </m:sub>
                    </m:sSub>
                  </m:oMath>
                </a14:m>
                <a:r>
                  <a:rPr lang="en-US" dirty="0">
                    <a:solidFill>
                      <a:schemeClr val="tx1"/>
                    </a:solidFill>
                    <a:sym typeface="Wingdings" panose="05000000000000000000" pitchFamily="2" charset="2"/>
                  </a:rPr>
                  <a:t> </a:t>
                </a:r>
                <a:r>
                  <a:rPr lang="el-GR" dirty="0">
                    <a:solidFill>
                      <a:schemeClr val="tx1"/>
                    </a:solidFill>
                    <a:sym typeface="Wingdings" panose="05000000000000000000" pitchFamily="2" charset="2"/>
                  </a:rPr>
                  <a:t>* </a:t>
                </a:r>
                <a:r>
                  <a:rPr lang="en-US" dirty="0">
                    <a:solidFill>
                      <a:schemeClr val="tx1"/>
                    </a:solidFill>
                    <a:sym typeface="Wingdings" panose="05000000000000000000" pitchFamily="2" charset="2"/>
                  </a:rPr>
                  <a:t>(1-</a:t>
                </a: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𝑖</m:t>
                    </m:r>
                  </m:oMath>
                </a14:m>
                <a:r>
                  <a:rPr lang="en-US" dirty="0">
                    <a:solidFill>
                      <a:schemeClr val="tx1"/>
                    </a:solidFill>
                    <a:sym typeface="Wingdings" panose="05000000000000000000" pitchFamily="2" charset="2"/>
                  </a:rPr>
                  <a:t>)</a:t>
                </a:r>
              </a:p>
            </p:txBody>
          </p:sp>
        </mc:Choice>
        <mc:Fallback xmlns="">
          <p:sp>
            <p:nvSpPr>
              <p:cNvPr id="20" name="Ορθογώνιο 19">
                <a:extLst>
                  <a:ext uri="{FF2B5EF4-FFF2-40B4-BE49-F238E27FC236}">
                    <a16:creationId xmlns:a16="http://schemas.microsoft.com/office/drawing/2014/main" id="{1443DFCD-B2EE-4BC8-A6D4-D4B5A7DF1BFA}"/>
                  </a:ext>
                </a:extLst>
              </p:cNvPr>
              <p:cNvSpPr>
                <a:spLocks noRot="1" noChangeAspect="1" noMove="1" noResize="1" noEditPoints="1" noAdjustHandles="1" noChangeArrowheads="1" noChangeShapeType="1" noTextEdit="1"/>
              </p:cNvSpPr>
              <p:nvPr/>
            </p:nvSpPr>
            <p:spPr>
              <a:xfrm>
                <a:off x="6843009" y="96253"/>
                <a:ext cx="1986569" cy="369332"/>
              </a:xfrm>
              <a:prstGeom prst="rect">
                <a:avLst/>
              </a:prstGeom>
              <a:blipFill>
                <a:blip r:embed="rId13"/>
                <a:stretch>
                  <a:fillRect t="-10000" r="-1846" b="-26667"/>
                </a:stretch>
              </a:blipFill>
            </p:spPr>
            <p:txBody>
              <a:bodyPr/>
              <a:lstStyle/>
              <a:p>
                <a:r>
                  <a:rPr lang="el-GR">
                    <a:noFill/>
                  </a:rPr>
                  <a:t> </a:t>
                </a:r>
              </a:p>
            </p:txBody>
          </p:sp>
        </mc:Fallback>
      </mc:AlternateContent>
    </p:spTree>
    <p:extLst>
      <p:ext uri="{BB962C8B-B14F-4D97-AF65-F5344CB8AC3E}">
        <p14:creationId xmlns:p14="http://schemas.microsoft.com/office/powerpoint/2010/main" val="264771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2</a:t>
            </a:fld>
            <a:endParaRPr lang="el-GR" dirty="0"/>
          </a:p>
        </p:txBody>
      </p:sp>
      <mc:AlternateContent xmlns:mc="http://schemas.openxmlformats.org/markup-compatibility/2006" xmlns:a14="http://schemas.microsoft.com/office/drawing/2010/main">
        <mc:Choice Requires="a14">
          <p:sp>
            <p:nvSpPr>
              <p:cNvPr id="5" name="TextBox 4"/>
              <p:cNvSpPr txBox="1"/>
              <p:nvPr/>
            </p:nvSpPr>
            <p:spPr>
              <a:xfrm>
                <a:off x="1515766" y="5638901"/>
                <a:ext cx="2714600" cy="770384"/>
              </a:xfrm>
              <a:prstGeom prst="rect">
                <a:avLst/>
              </a:prstGeom>
            </p:spPr>
            <p:txBody>
              <a:bodyPr vert="horz" wrap="none" lIns="91440" tIns="45720" rIns="91440" bIns="45720" rtlCol="0" anchor="ctr">
                <a:normAutofit fontScale="85000" lnSpcReduction="10000"/>
              </a:bodyPr>
              <a:lstStyle/>
              <a:p>
                <a:r>
                  <a:rPr lang="en-US" sz="2400" dirty="0">
                    <a:solidFill>
                      <a:srgbClr val="FF0000"/>
                    </a:solidFill>
                    <a:latin typeface="+mn-lt"/>
                  </a:rPr>
                  <a:t>I=12.000*0,05*</a:t>
                </a:r>
                <a14:m>
                  <m:oMath xmlns:m="http://schemas.openxmlformats.org/officeDocument/2006/math">
                    <m:f>
                      <m:fPr>
                        <m:ctrlPr>
                          <a:rPr lang="en-US" sz="2400" i="1" smtClean="0">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10</m:t>
                        </m:r>
                      </m:num>
                      <m:den>
                        <m:r>
                          <a:rPr lang="en-US" sz="2400" b="0" i="1" smtClean="0">
                            <a:solidFill>
                              <a:srgbClr val="FF0000"/>
                            </a:solidFill>
                            <a:latin typeface="Cambria Math" panose="02040503050406030204" pitchFamily="18" charset="0"/>
                          </a:rPr>
                          <m:t>12</m:t>
                        </m:r>
                      </m:den>
                    </m:f>
                  </m:oMath>
                </a14:m>
                <a:r>
                  <a:rPr lang="en-US" sz="2400" dirty="0">
                    <a:solidFill>
                      <a:srgbClr val="FF0000"/>
                    </a:solidFill>
                    <a:latin typeface="+mn-lt"/>
                  </a:rPr>
                  <a:t>=500</a:t>
                </a:r>
                <a:endParaRPr lang="el-GR" sz="2400" dirty="0">
                  <a:solidFill>
                    <a:srgbClr val="FF0000"/>
                  </a:solidFill>
                  <a:latin typeface="+mn-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515766" y="5638901"/>
                <a:ext cx="2714600" cy="770384"/>
              </a:xfrm>
              <a:prstGeom prst="rect">
                <a:avLst/>
              </a:prstGeom>
              <a:blipFill>
                <a:blip r:embed="rId2"/>
                <a:stretch>
                  <a:fillRect l="-2472"/>
                </a:stretch>
              </a:blipFill>
            </p:spPr>
            <p:txBody>
              <a:bodyPr/>
              <a:lstStyle/>
              <a:p>
                <a:r>
                  <a:rPr lang="el-GR">
                    <a:noFill/>
                  </a:rPr>
                  <a:t> </a:t>
                </a:r>
              </a:p>
            </p:txBody>
          </p:sp>
        </mc:Fallback>
      </mc:AlternateContent>
      <p:sp>
        <p:nvSpPr>
          <p:cNvPr id="7" name="TextBox 6">
            <a:extLst>
              <a:ext uri="{FF2B5EF4-FFF2-40B4-BE49-F238E27FC236}">
                <a16:creationId xmlns:a16="http://schemas.microsoft.com/office/drawing/2014/main" id="{38C19D5F-3CB7-4539-844D-77E88B553CD4}"/>
              </a:ext>
            </a:extLst>
          </p:cNvPr>
          <p:cNvSpPr txBox="1"/>
          <p:nvPr/>
        </p:nvSpPr>
        <p:spPr>
          <a:xfrm>
            <a:off x="971600" y="1700808"/>
            <a:ext cx="6517532" cy="646331"/>
          </a:xfrm>
          <a:prstGeom prst="rect">
            <a:avLst/>
          </a:prstGeom>
          <a:noFill/>
        </p:spPr>
        <p:txBody>
          <a:bodyPr wrap="square">
            <a:spAutoFit/>
          </a:bodyPr>
          <a:lstStyle/>
          <a:p>
            <a:pPr marL="285750" indent="-285750" algn="just">
              <a:buClr>
                <a:srgbClr val="FFC000"/>
              </a:buClr>
              <a:buFont typeface="Wingdings" panose="05000000000000000000" pitchFamily="2" charset="2"/>
              <a:buChar char="m"/>
            </a:pPr>
            <a:r>
              <a:rPr lang="el-GR" sz="1800" dirty="0">
                <a:latin typeface="+mn-lt"/>
              </a:rPr>
              <a:t>Αγοράζει κάποιος εμπορεύματα 20.000 ευρώ από έναν έμπορο.</a:t>
            </a:r>
          </a:p>
        </p:txBody>
      </p:sp>
      <p:sp>
        <p:nvSpPr>
          <p:cNvPr id="9" name="TextBox 8">
            <a:extLst>
              <a:ext uri="{FF2B5EF4-FFF2-40B4-BE49-F238E27FC236}">
                <a16:creationId xmlns:a16="http://schemas.microsoft.com/office/drawing/2014/main" id="{D0D39A77-7160-4228-BE00-690A3C35C62B}"/>
              </a:ext>
            </a:extLst>
          </p:cNvPr>
          <p:cNvSpPr txBox="1"/>
          <p:nvPr/>
        </p:nvSpPr>
        <p:spPr>
          <a:xfrm>
            <a:off x="1007949" y="2461253"/>
            <a:ext cx="6517532" cy="369332"/>
          </a:xfrm>
          <a:prstGeom prst="rect">
            <a:avLst/>
          </a:prstGeom>
          <a:noFill/>
        </p:spPr>
        <p:txBody>
          <a:bodyPr wrap="square">
            <a:spAutoFit/>
          </a:bodyPr>
          <a:lstStyle/>
          <a:p>
            <a:pPr marL="285750" indent="-285750" algn="just">
              <a:buClr>
                <a:srgbClr val="FFC000"/>
              </a:buClr>
              <a:buFont typeface="Wingdings" panose="05000000000000000000" pitchFamily="2" charset="2"/>
              <a:buChar char="m"/>
            </a:pPr>
            <a:r>
              <a:rPr lang="el-GR" sz="1800" dirty="0">
                <a:latin typeface="+mn-lt"/>
              </a:rPr>
              <a:t>Η πληρωμή γίνεται σπάνια με μετρητά</a:t>
            </a:r>
          </a:p>
        </p:txBody>
      </p:sp>
      <p:sp>
        <p:nvSpPr>
          <p:cNvPr id="11" name="TextBox 10">
            <a:extLst>
              <a:ext uri="{FF2B5EF4-FFF2-40B4-BE49-F238E27FC236}">
                <a16:creationId xmlns:a16="http://schemas.microsoft.com/office/drawing/2014/main" id="{EDA7D91E-ECD3-4F3A-98F1-C5A8EB1B52C0}"/>
              </a:ext>
            </a:extLst>
          </p:cNvPr>
          <p:cNvSpPr txBox="1"/>
          <p:nvPr/>
        </p:nvSpPr>
        <p:spPr>
          <a:xfrm>
            <a:off x="1007949" y="2967335"/>
            <a:ext cx="6517532" cy="923330"/>
          </a:xfrm>
          <a:prstGeom prst="rect">
            <a:avLst/>
          </a:prstGeom>
          <a:noFill/>
        </p:spPr>
        <p:txBody>
          <a:bodyPr wrap="square">
            <a:spAutoFit/>
          </a:bodyPr>
          <a:lstStyle/>
          <a:p>
            <a:pPr marL="285750" indent="-285750" algn="just">
              <a:buClr>
                <a:srgbClr val="FFC000"/>
              </a:buClr>
              <a:buFont typeface="Wingdings" panose="05000000000000000000" pitchFamily="2" charset="2"/>
              <a:buChar char="m"/>
            </a:pPr>
            <a:r>
              <a:rPr lang="el-GR" sz="1800" dirty="0">
                <a:latin typeface="+mn-lt"/>
              </a:rPr>
              <a:t>Η </a:t>
            </a:r>
            <a:r>
              <a:rPr lang="el-GR" dirty="0">
                <a:latin typeface="+mn-lt"/>
              </a:rPr>
              <a:t>συμφωνία με τον προμηθευτή προβλέπει ότι 8.000 ευρώ μετρητά και τα υπόλοιπα 12.000 ευρώ υπογράφεται ένα Γραμμάτιο ή μία Συναλλαγματική.</a:t>
            </a:r>
          </a:p>
        </p:txBody>
      </p:sp>
      <p:sp>
        <p:nvSpPr>
          <p:cNvPr id="13" name="TextBox 12">
            <a:extLst>
              <a:ext uri="{FF2B5EF4-FFF2-40B4-BE49-F238E27FC236}">
                <a16:creationId xmlns:a16="http://schemas.microsoft.com/office/drawing/2014/main" id="{B620D211-E6F0-4B12-97BD-B33E41E6B405}"/>
              </a:ext>
            </a:extLst>
          </p:cNvPr>
          <p:cNvSpPr txBox="1"/>
          <p:nvPr/>
        </p:nvSpPr>
        <p:spPr>
          <a:xfrm>
            <a:off x="1007949" y="4027415"/>
            <a:ext cx="6517532" cy="369332"/>
          </a:xfrm>
          <a:prstGeom prst="rect">
            <a:avLst/>
          </a:prstGeom>
          <a:noFill/>
        </p:spPr>
        <p:txBody>
          <a:bodyPr wrap="square">
            <a:spAutoFit/>
          </a:bodyPr>
          <a:lstStyle/>
          <a:p>
            <a:pPr marL="285750" indent="-285750" algn="just">
              <a:buClr>
                <a:srgbClr val="FFC000"/>
              </a:buClr>
              <a:buFont typeface="Wingdings" panose="05000000000000000000" pitchFamily="2" charset="2"/>
              <a:buChar char="m"/>
            </a:pPr>
            <a:r>
              <a:rPr lang="el-GR" sz="1800" dirty="0">
                <a:latin typeface="+mn-lt"/>
              </a:rPr>
              <a:t>Το υπόλοιπο ποσό θα πληρωθεί σε 10 μήνες.</a:t>
            </a:r>
          </a:p>
        </p:txBody>
      </p:sp>
      <p:sp>
        <p:nvSpPr>
          <p:cNvPr id="15" name="TextBox 14">
            <a:extLst>
              <a:ext uri="{FF2B5EF4-FFF2-40B4-BE49-F238E27FC236}">
                <a16:creationId xmlns:a16="http://schemas.microsoft.com/office/drawing/2014/main" id="{19A4B857-7911-4231-9C44-667D75021FE1}"/>
              </a:ext>
            </a:extLst>
          </p:cNvPr>
          <p:cNvSpPr txBox="1"/>
          <p:nvPr/>
        </p:nvSpPr>
        <p:spPr>
          <a:xfrm>
            <a:off x="1010547" y="4590862"/>
            <a:ext cx="6517532" cy="369332"/>
          </a:xfrm>
          <a:prstGeom prst="rect">
            <a:avLst/>
          </a:prstGeom>
          <a:noFill/>
        </p:spPr>
        <p:txBody>
          <a:bodyPr wrap="square">
            <a:spAutoFit/>
          </a:bodyPr>
          <a:lstStyle/>
          <a:p>
            <a:pPr marL="285750" indent="-285750" algn="just">
              <a:buClr>
                <a:srgbClr val="FFC000"/>
              </a:buClr>
              <a:buFont typeface="Wingdings" panose="05000000000000000000" pitchFamily="2" charset="2"/>
              <a:buChar char="m"/>
            </a:pPr>
            <a:r>
              <a:rPr lang="el-GR" sz="1800" dirty="0">
                <a:latin typeface="+mn-lt"/>
              </a:rPr>
              <a:t>Η επιβάρυνση θα είναι με ένα επιτόκιο 5% δηλ. 500 ευρώ.</a:t>
            </a:r>
          </a:p>
        </p:txBody>
      </p:sp>
      <p:sp>
        <p:nvSpPr>
          <p:cNvPr id="17" name="TextBox 16">
            <a:extLst>
              <a:ext uri="{FF2B5EF4-FFF2-40B4-BE49-F238E27FC236}">
                <a16:creationId xmlns:a16="http://schemas.microsoft.com/office/drawing/2014/main" id="{8624EAD0-CC84-4329-88E8-3BC1DC070799}"/>
              </a:ext>
            </a:extLst>
          </p:cNvPr>
          <p:cNvSpPr txBox="1"/>
          <p:nvPr/>
        </p:nvSpPr>
        <p:spPr>
          <a:xfrm>
            <a:off x="1010547" y="5154309"/>
            <a:ext cx="6517532" cy="369332"/>
          </a:xfrm>
          <a:prstGeom prst="rect">
            <a:avLst/>
          </a:prstGeom>
          <a:noFill/>
        </p:spPr>
        <p:txBody>
          <a:bodyPr wrap="square">
            <a:spAutoFit/>
          </a:bodyPr>
          <a:lstStyle/>
          <a:p>
            <a:pPr marL="285750" indent="-285750" algn="just">
              <a:buClr>
                <a:srgbClr val="FFC000"/>
              </a:buClr>
              <a:buFont typeface="Wingdings" panose="05000000000000000000" pitchFamily="2" charset="2"/>
              <a:buChar char="m"/>
            </a:pPr>
            <a:r>
              <a:rPr lang="el-GR" sz="1800" dirty="0">
                <a:latin typeface="+mn-lt"/>
              </a:rPr>
              <a:t>Άρα 12.500 ευρώ</a:t>
            </a:r>
          </a:p>
        </p:txBody>
      </p:sp>
    </p:spTree>
    <p:extLst>
      <p:ext uri="{BB962C8B-B14F-4D97-AF65-F5344CB8AC3E}">
        <p14:creationId xmlns:p14="http://schemas.microsoft.com/office/powerpoint/2010/main" val="21696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Πρόβλημα </a:t>
            </a:r>
            <a:r>
              <a:rPr lang="en-US" dirty="0"/>
              <a:t>5</a:t>
            </a:r>
            <a:endParaRPr lang="el-GR" dirty="0"/>
          </a:p>
        </p:txBody>
      </p:sp>
      <p:sp>
        <p:nvSpPr>
          <p:cNvPr id="3" name="Content Placeholder 2"/>
          <p:cNvSpPr>
            <a:spLocks noGrp="1"/>
          </p:cNvSpPr>
          <p:nvPr>
            <p:ph idx="1"/>
          </p:nvPr>
        </p:nvSpPr>
        <p:spPr>
          <a:xfrm>
            <a:off x="685346" y="1732451"/>
            <a:ext cx="7765322" cy="1803672"/>
          </a:xfrm>
        </p:spPr>
        <p:txBody>
          <a:bodyPr>
            <a:normAutofit/>
          </a:bodyPr>
          <a:lstStyle/>
          <a:p>
            <a:pPr indent="-342900" algn="just">
              <a:spcBef>
                <a:spcPts val="0"/>
              </a:spcBef>
              <a:spcAft>
                <a:spcPts val="0"/>
              </a:spcAft>
            </a:pPr>
            <a:r>
              <a:rPr lang="el-GR" dirty="0"/>
              <a:t>Ένα γραμμάτιο ρευστοποιήθηκε 80 ημέρες πριν από τη λήξη του με επιτόκιο 12%. Ποια είναι η ονομαστική του αξία, αν είναι γνωστό ότι η διαφορά μεταξύ των προεξοφλημάτων είναι 20 ευρώ</a:t>
            </a:r>
            <a:r>
              <a:rPr lang="en-US" dirty="0"/>
              <a:t>; (</a:t>
            </a:r>
            <a:r>
              <a:rPr lang="el-GR" dirty="0"/>
              <a:t>Έτος εμπορικό)</a:t>
            </a:r>
          </a:p>
          <a:p>
            <a:pPr marL="0" indent="0">
              <a:spcBef>
                <a:spcPts val="0"/>
              </a:spcBef>
              <a:spcAft>
                <a:spcPts val="0"/>
              </a:spcAft>
              <a:buNone/>
            </a:pPr>
            <a:r>
              <a:rPr lang="el-GR" b="1" dirty="0">
                <a:solidFill>
                  <a:srgbClr val="FF0000"/>
                </a:solidFill>
                <a:ea typeface="Calibri" pitchFamily="34" charset="0"/>
                <a:cs typeface="Times New Roman" pitchFamily="18" charset="0"/>
              </a:rPr>
              <a:t>Λύση</a:t>
            </a:r>
            <a:r>
              <a:rPr lang="el-GR" sz="2400" dirty="0">
                <a:ea typeface="Calibri" pitchFamily="34" charset="0"/>
                <a:cs typeface="Times New Roman" pitchFamily="18" charset="0"/>
              </a:rPr>
              <a:t> </a:t>
            </a:r>
            <a:endParaRPr lang="en-US" sz="2400" dirty="0"/>
          </a:p>
        </p:txBody>
      </p:sp>
      <p:sp>
        <p:nvSpPr>
          <p:cNvPr id="4" name="Slide Number Placeholder 3"/>
          <p:cNvSpPr>
            <a:spLocks noGrp="1"/>
          </p:cNvSpPr>
          <p:nvPr>
            <p:ph type="sldNum" sz="quarter" idx="4294967295"/>
          </p:nvPr>
        </p:nvSpPr>
        <p:spPr>
          <a:xfrm>
            <a:off x="8718932" y="6442524"/>
            <a:ext cx="395536" cy="365125"/>
          </a:xfrm>
        </p:spPr>
        <p:txBody>
          <a:bodyPr/>
          <a:lstStyle/>
          <a:p>
            <a:pPr>
              <a:defRPr/>
            </a:pPr>
            <a:fld id="{3B6E97C1-2D8A-49A8-A3F9-C5E4B1F74D55}" type="slidenum">
              <a:rPr lang="el-GR" smtClean="0"/>
              <a:pPr>
                <a:defRPr/>
              </a:pPr>
              <a:t>20</a:t>
            </a:fld>
            <a:endParaRPr lang="el-GR" dirty="0"/>
          </a:p>
        </p:txBody>
      </p:sp>
      <p:sp>
        <p:nvSpPr>
          <p:cNvPr id="5" name="Rectangle 4"/>
          <p:cNvSpPr/>
          <p:nvPr/>
        </p:nvSpPr>
        <p:spPr>
          <a:xfrm>
            <a:off x="2056955" y="4030160"/>
            <a:ext cx="1249863" cy="461665"/>
          </a:xfrm>
          <a:prstGeom prst="rect">
            <a:avLst/>
          </a:prstGeom>
        </p:spPr>
        <p:txBody>
          <a:bodyPr wrap="square">
            <a:spAutoFit/>
          </a:bodyPr>
          <a:lstStyle/>
          <a:p>
            <a:pPr marL="0" lvl="0" indent="0">
              <a:buNone/>
            </a:pPr>
            <a:r>
              <a:rPr lang="el-GR" sz="2400" dirty="0">
                <a:solidFill>
                  <a:srgbClr val="FF0000"/>
                </a:solidFill>
                <a:latin typeface="+mn-lt"/>
                <a:ea typeface="Calibri" pitchFamily="34" charset="0"/>
                <a:cs typeface="Times New Roman" pitchFamily="18" charset="0"/>
              </a:rPr>
              <a:t>Κ</a:t>
            </a:r>
            <a:r>
              <a:rPr lang="en-US" sz="2400" baseline="-30000" dirty="0">
                <a:solidFill>
                  <a:srgbClr val="FF0000"/>
                </a:solidFill>
                <a:latin typeface="+mn-lt"/>
                <a:ea typeface="Calibri" pitchFamily="34" charset="0"/>
                <a:cs typeface="Times New Roman" pitchFamily="18" charset="0"/>
              </a:rPr>
              <a:t>t </a:t>
            </a:r>
            <a:r>
              <a:rPr lang="el-GR" sz="2400" dirty="0">
                <a:latin typeface="+mn-lt"/>
                <a:ea typeface="Calibri" pitchFamily="34" charset="0"/>
                <a:cs typeface="Times New Roman" pitchFamily="18" charset="0"/>
              </a:rPr>
              <a:t>* </a:t>
            </a:r>
            <a:r>
              <a:rPr lang="en-US" sz="2400" dirty="0" err="1">
                <a:latin typeface="+mn-lt"/>
                <a:ea typeface="Calibri" pitchFamily="34" charset="0"/>
                <a:cs typeface="Times New Roman" pitchFamily="18" charset="0"/>
              </a:rPr>
              <a:t>i</a:t>
            </a:r>
            <a:r>
              <a:rPr lang="en-US" sz="2400" dirty="0">
                <a:latin typeface="+mn-lt"/>
                <a:ea typeface="Calibri" pitchFamily="34" charset="0"/>
                <a:cs typeface="Times New Roman" pitchFamily="18" charset="0"/>
              </a:rPr>
              <a:t> </a:t>
            </a:r>
            <a:r>
              <a:rPr lang="el-GR" sz="2400" dirty="0">
                <a:latin typeface="+mn-lt"/>
                <a:ea typeface="Calibri" pitchFamily="34" charset="0"/>
                <a:cs typeface="Times New Roman" pitchFamily="18" charset="0"/>
              </a:rPr>
              <a:t>* </a:t>
            </a:r>
            <a:r>
              <a:rPr lang="en-US" sz="2400" dirty="0">
                <a:latin typeface="+mn-lt"/>
                <a:ea typeface="Calibri" pitchFamily="34" charset="0"/>
                <a:cs typeface="Times New Roman" pitchFamily="18" charset="0"/>
              </a:rPr>
              <a:t>t </a:t>
            </a:r>
            <a:endParaRPr lang="el-GR" sz="2400" dirty="0">
              <a:latin typeface="+mn-lt"/>
              <a:ea typeface="Calibri" pitchFamily="34" charset="0"/>
              <a:cs typeface="Times New Roman"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3634319" y="3923158"/>
                <a:ext cx="1436996" cy="629660"/>
              </a:xfrm>
              <a:prstGeom prst="rect">
                <a:avLst/>
              </a:prstGeom>
            </p:spPr>
            <p:txBody>
              <a:bodyPr wrap="none">
                <a:spAutoFit/>
              </a:bodyPr>
              <a:lstStyle/>
              <a:p>
                <a:r>
                  <a:rPr lang="el-GR" sz="2400" dirty="0">
                    <a:solidFill>
                      <a:srgbClr val="FF0000"/>
                    </a:solidFill>
                    <a:latin typeface="+mn-lt"/>
                    <a:ea typeface="Calibri" pitchFamily="34" charset="0"/>
                    <a:cs typeface="Times New Roman" pitchFamily="18" charset="0"/>
                  </a:rPr>
                  <a:t>Κ</a:t>
                </a:r>
                <a:r>
                  <a:rPr lang="en-US" sz="2400" baseline="-30000" dirty="0">
                    <a:solidFill>
                      <a:srgbClr val="FF0000"/>
                    </a:solidFill>
                    <a:latin typeface="+mn-lt"/>
                    <a:ea typeface="Calibri" pitchFamily="34" charset="0"/>
                    <a:cs typeface="Times New Roman" pitchFamily="18" charset="0"/>
                  </a:rPr>
                  <a:t>t </a:t>
                </a:r>
                <a:r>
                  <a:rPr lang="en-US" sz="2400" dirty="0">
                    <a:solidFill>
                      <a:schemeClr val="tx1"/>
                    </a:solidFill>
                    <a:latin typeface="+mn-lt"/>
                    <a:ea typeface="Calibri" pitchFamily="34" charset="0"/>
                    <a:cs typeface="Times New Roman" pitchFamily="18" charset="0"/>
                  </a:rPr>
                  <a:t> </a:t>
                </a:r>
                <a14:m>
                  <m:oMath xmlns:m="http://schemas.openxmlformats.org/officeDocument/2006/math">
                    <m:r>
                      <a:rPr lang="el-GR" sz="2400" b="0" i="0" smtClean="0">
                        <a:solidFill>
                          <a:schemeClr val="tx1"/>
                        </a:solidFill>
                        <a:latin typeface="Cambria Math" panose="02040503050406030204" pitchFamily="18" charset="0"/>
                        <a:cs typeface="Times New Roman" pitchFamily="18" charset="0"/>
                      </a:rPr>
                      <m:t>∗</m:t>
                    </m:r>
                    <m:f>
                      <m:fPr>
                        <m:ctrlPr>
                          <a:rPr lang="en-US" sz="2400" i="1" smtClean="0">
                            <a:solidFill>
                              <a:schemeClr val="tx1"/>
                            </a:solidFill>
                            <a:latin typeface="Cambria Math" panose="02040503050406030204" pitchFamily="18" charset="0"/>
                            <a:cs typeface="Times New Roman" pitchFamily="18" charset="0"/>
                          </a:rPr>
                        </m:ctrlPr>
                      </m:fPr>
                      <m:num>
                        <m:r>
                          <a:rPr lang="en-US" sz="2400" b="0" i="1" smtClean="0">
                            <a:solidFill>
                              <a:schemeClr val="tx1"/>
                            </a:solidFill>
                            <a:latin typeface="Cambria Math" panose="02040503050406030204" pitchFamily="18" charset="0"/>
                            <a:cs typeface="Times New Roman" pitchFamily="18" charset="0"/>
                          </a:rPr>
                          <m:t>𝑖</m:t>
                        </m:r>
                        <m:r>
                          <a:rPr lang="en-US" sz="2400" b="0" i="1" smtClean="0">
                            <a:solidFill>
                              <a:schemeClr val="tx1"/>
                            </a:solidFill>
                            <a:latin typeface="Cambria Math" panose="02040503050406030204" pitchFamily="18" charset="0"/>
                            <a:cs typeface="Times New Roman" pitchFamily="18" charset="0"/>
                          </a:rPr>
                          <m:t>∗</m:t>
                        </m:r>
                        <m:r>
                          <a:rPr lang="en-US" sz="2400" b="0" i="1" smtClean="0">
                            <a:solidFill>
                              <a:schemeClr val="tx1"/>
                            </a:solidFill>
                            <a:latin typeface="Cambria Math" panose="02040503050406030204" pitchFamily="18" charset="0"/>
                            <a:cs typeface="Times New Roman" pitchFamily="18" charset="0"/>
                          </a:rPr>
                          <m:t>𝑡</m:t>
                        </m:r>
                      </m:num>
                      <m:den>
                        <m:r>
                          <a:rPr lang="en-US" sz="2400" b="0" i="1" smtClean="0">
                            <a:solidFill>
                              <a:schemeClr val="tx1"/>
                            </a:solidFill>
                            <a:latin typeface="Cambria Math" panose="02040503050406030204" pitchFamily="18" charset="0"/>
                            <a:cs typeface="Times New Roman" pitchFamily="18" charset="0"/>
                          </a:rPr>
                          <m:t>1+</m:t>
                        </m:r>
                        <m:r>
                          <a:rPr lang="en-US" sz="2400" b="0" i="1" smtClean="0">
                            <a:solidFill>
                              <a:schemeClr val="tx1"/>
                            </a:solidFill>
                            <a:latin typeface="Cambria Math" panose="02040503050406030204" pitchFamily="18" charset="0"/>
                            <a:cs typeface="Times New Roman" pitchFamily="18" charset="0"/>
                          </a:rPr>
                          <m:t>𝑖</m:t>
                        </m:r>
                        <m:r>
                          <a:rPr lang="en-US" sz="2400" b="0" i="1" smtClean="0">
                            <a:solidFill>
                              <a:schemeClr val="tx1"/>
                            </a:solidFill>
                            <a:latin typeface="Cambria Math" panose="02040503050406030204" pitchFamily="18" charset="0"/>
                            <a:cs typeface="Times New Roman" pitchFamily="18" charset="0"/>
                          </a:rPr>
                          <m:t>∗</m:t>
                        </m:r>
                        <m:r>
                          <a:rPr lang="en-US" sz="2400" b="0" i="1" smtClean="0">
                            <a:solidFill>
                              <a:schemeClr val="tx1"/>
                            </a:solidFill>
                            <a:latin typeface="Cambria Math" panose="02040503050406030204" pitchFamily="18" charset="0"/>
                            <a:cs typeface="Times New Roman" pitchFamily="18" charset="0"/>
                          </a:rPr>
                          <m:t>𝑡</m:t>
                        </m:r>
                      </m:den>
                    </m:f>
                  </m:oMath>
                </a14:m>
                <a:r>
                  <a:rPr lang="en-US" sz="2400" baseline="-30000" dirty="0">
                    <a:solidFill>
                      <a:srgbClr val="FF0000"/>
                    </a:solidFill>
                    <a:latin typeface="+mn-lt"/>
                    <a:ea typeface="Calibri" pitchFamily="34" charset="0"/>
                    <a:cs typeface="Times New Roman" pitchFamily="18" charset="0"/>
                  </a:rPr>
                  <a:t> </a:t>
                </a:r>
                <a:endParaRPr lang="el-GR" sz="2400" dirty="0">
                  <a:latin typeface="+mn-lt"/>
                </a:endParaRPr>
              </a:p>
            </p:txBody>
          </p:sp>
        </mc:Choice>
        <mc:Fallback xmlns="">
          <p:sp>
            <p:nvSpPr>
              <p:cNvPr id="7" name="Rectangle 6"/>
              <p:cNvSpPr>
                <a:spLocks noRot="1" noChangeAspect="1" noMove="1" noResize="1" noEditPoints="1" noAdjustHandles="1" noChangeArrowheads="1" noChangeShapeType="1" noTextEdit="1"/>
              </p:cNvSpPr>
              <p:nvPr/>
            </p:nvSpPr>
            <p:spPr>
              <a:xfrm>
                <a:off x="3634319" y="3923158"/>
                <a:ext cx="1436996" cy="629660"/>
              </a:xfrm>
              <a:prstGeom prst="rect">
                <a:avLst/>
              </a:prstGeom>
              <a:blipFill>
                <a:blip r:embed="rId2"/>
                <a:stretch>
                  <a:fillRect l="-6356" b="-873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819128" y="4017201"/>
                <a:ext cx="1266693" cy="461665"/>
              </a:xfrm>
              <a:prstGeom prst="rect">
                <a:avLst/>
              </a:prstGeom>
            </p:spPr>
            <p:txBody>
              <a:bodyPr wrap="none">
                <a:spAutoFit/>
              </a:bodyPr>
              <a:lstStyle/>
              <a:p>
                <a:r>
                  <a:rPr lang="en-US" sz="2400" dirty="0">
                    <a:latin typeface="+mn-lt"/>
                  </a:rPr>
                  <a:t>= 20 </a:t>
                </a:r>
                <a14:m>
                  <m:oMath xmlns:m="http://schemas.openxmlformats.org/officeDocument/2006/math">
                    <m:r>
                      <a:rPr lang="en-US" sz="2400" i="1">
                        <a:latin typeface="Cambria Math" panose="02040503050406030204" pitchFamily="18" charset="0"/>
                        <a:sym typeface="Wingdings" panose="05000000000000000000" pitchFamily="2" charset="2"/>
                      </a:rPr>
                      <m:t></m:t>
                    </m:r>
                  </m:oMath>
                </a14:m>
                <a:r>
                  <a:rPr lang="en-US" sz="2400" dirty="0">
                    <a:latin typeface="+mn-lt"/>
                  </a:rPr>
                  <a:t> </a:t>
                </a:r>
                <a:endParaRPr lang="el-GR" sz="2400" dirty="0">
                  <a:latin typeface="+mn-lt"/>
                </a:endParaRPr>
              </a:p>
            </p:txBody>
          </p:sp>
        </mc:Choice>
        <mc:Fallback xmlns="">
          <p:sp>
            <p:nvSpPr>
              <p:cNvPr id="8" name="Rectangle 7"/>
              <p:cNvSpPr>
                <a:spLocks noRot="1" noChangeAspect="1" noMove="1" noResize="1" noEditPoints="1" noAdjustHandles="1" noChangeArrowheads="1" noChangeShapeType="1" noTextEdit="1"/>
              </p:cNvSpPr>
              <p:nvPr/>
            </p:nvSpPr>
            <p:spPr>
              <a:xfrm>
                <a:off x="4819128" y="4017201"/>
                <a:ext cx="1266693" cy="461665"/>
              </a:xfrm>
              <a:prstGeom prst="rect">
                <a:avLst/>
              </a:prstGeom>
              <a:blipFill>
                <a:blip r:embed="rId3"/>
                <a:stretch>
                  <a:fillRect l="-7729" t="-10526" b="-2894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77952" y="4954464"/>
                <a:ext cx="2843808" cy="523220"/>
              </a:xfrm>
              <a:prstGeom prst="rect">
                <a:avLst/>
              </a:prstGeom>
            </p:spPr>
            <p:txBody>
              <a:bodyPr vert="horz" wrap="none" lIns="91440" tIns="45720" rIns="91440" bIns="45720" rtlCol="0" anchor="ctr">
                <a:noAutofit/>
              </a:bodyPr>
              <a:lstStyle/>
              <a:p>
                <a:r>
                  <a:rPr lang="el-GR" sz="2400" dirty="0">
                    <a:solidFill>
                      <a:srgbClr val="FF0000"/>
                    </a:solidFill>
                    <a:latin typeface="+mn-lt"/>
                    <a:ea typeface="Calibri" pitchFamily="34" charset="0"/>
                    <a:cs typeface="Times New Roman" pitchFamily="18" charset="0"/>
                  </a:rPr>
                  <a:t>Κ</a:t>
                </a:r>
                <a:r>
                  <a:rPr lang="en-US" sz="2400" baseline="-30000" dirty="0">
                    <a:solidFill>
                      <a:srgbClr val="FF0000"/>
                    </a:solidFill>
                    <a:latin typeface="+mn-lt"/>
                    <a:ea typeface="Calibri" pitchFamily="34" charset="0"/>
                    <a:cs typeface="Times New Roman" pitchFamily="18" charset="0"/>
                  </a:rPr>
                  <a:t>t </a:t>
                </a:r>
                <a:r>
                  <a:rPr lang="en-US" sz="2400" dirty="0">
                    <a:solidFill>
                      <a:schemeClr val="tx1"/>
                    </a:solidFill>
                    <a:latin typeface="+mn-lt"/>
                    <a:ea typeface="Calibri" pitchFamily="34" charset="0"/>
                    <a:cs typeface="Times New Roman" pitchFamily="18" charset="0"/>
                  </a:rPr>
                  <a:t>*(</a:t>
                </a:r>
                <a:r>
                  <a:rPr lang="en-US" sz="2400" dirty="0" err="1">
                    <a:solidFill>
                      <a:schemeClr val="tx1"/>
                    </a:solidFill>
                    <a:latin typeface="+mn-lt"/>
                    <a:ea typeface="Calibri" pitchFamily="34" charset="0"/>
                    <a:cs typeface="Times New Roman" pitchFamily="18" charset="0"/>
                  </a:rPr>
                  <a:t>i</a:t>
                </a:r>
                <a:r>
                  <a:rPr lang="en-US" sz="2400" dirty="0">
                    <a:solidFill>
                      <a:schemeClr val="tx1"/>
                    </a:solidFill>
                    <a:latin typeface="+mn-lt"/>
                    <a:ea typeface="Calibri" pitchFamily="34" charset="0"/>
                    <a:cs typeface="Times New Roman" pitchFamily="18" charset="0"/>
                  </a:rPr>
                  <a:t> </a:t>
                </a:r>
                <a:r>
                  <a:rPr lang="el-GR" sz="2400" dirty="0">
                    <a:solidFill>
                      <a:schemeClr val="tx1"/>
                    </a:solidFill>
                    <a:latin typeface="+mn-lt"/>
                    <a:ea typeface="Calibri" pitchFamily="34" charset="0"/>
                    <a:cs typeface="Times New Roman" pitchFamily="18" charset="0"/>
                  </a:rPr>
                  <a:t>* </a:t>
                </a:r>
                <a:r>
                  <a:rPr lang="en-US" sz="2400" dirty="0">
                    <a:solidFill>
                      <a:schemeClr val="tx1"/>
                    </a:solidFill>
                    <a:latin typeface="+mn-lt"/>
                    <a:ea typeface="Calibri" pitchFamily="34" charset="0"/>
                    <a:cs typeface="Times New Roman" pitchFamily="18" charset="0"/>
                  </a:rPr>
                  <a:t>t - </a:t>
                </a:r>
                <a14:m>
                  <m:oMath xmlns:m="http://schemas.openxmlformats.org/officeDocument/2006/math">
                    <m:f>
                      <m:fPr>
                        <m:ctrlPr>
                          <a:rPr lang="en-US" sz="2400" i="1">
                            <a:solidFill>
                              <a:schemeClr val="tx1"/>
                            </a:solidFill>
                            <a:latin typeface="Cambria Math" panose="02040503050406030204" pitchFamily="18" charset="0"/>
                            <a:cs typeface="Times New Roman" pitchFamily="18" charset="0"/>
                          </a:rPr>
                        </m:ctrlPr>
                      </m:fPr>
                      <m:num>
                        <m:r>
                          <a:rPr lang="en-US" sz="2400" b="0" i="1">
                            <a:solidFill>
                              <a:schemeClr val="tx1"/>
                            </a:solidFill>
                            <a:latin typeface="Cambria Math" panose="02040503050406030204" pitchFamily="18" charset="0"/>
                            <a:cs typeface="Times New Roman" pitchFamily="18" charset="0"/>
                          </a:rPr>
                          <m:t>𝑖</m:t>
                        </m:r>
                        <m:r>
                          <a:rPr lang="en-US" sz="2400" b="0" i="1">
                            <a:solidFill>
                              <a:schemeClr val="tx1"/>
                            </a:solidFill>
                            <a:latin typeface="Cambria Math" panose="02040503050406030204" pitchFamily="18" charset="0"/>
                            <a:cs typeface="Times New Roman" pitchFamily="18" charset="0"/>
                          </a:rPr>
                          <m:t>∗</m:t>
                        </m:r>
                        <m:r>
                          <a:rPr lang="en-US" sz="2400" b="0" i="1">
                            <a:solidFill>
                              <a:schemeClr val="tx1"/>
                            </a:solidFill>
                            <a:latin typeface="Cambria Math" panose="02040503050406030204" pitchFamily="18" charset="0"/>
                            <a:cs typeface="Times New Roman" pitchFamily="18" charset="0"/>
                          </a:rPr>
                          <m:t>𝑡</m:t>
                        </m:r>
                      </m:num>
                      <m:den>
                        <m:r>
                          <a:rPr lang="en-US" sz="2400" b="0" i="1">
                            <a:solidFill>
                              <a:schemeClr val="tx1"/>
                            </a:solidFill>
                            <a:latin typeface="Cambria Math" panose="02040503050406030204" pitchFamily="18" charset="0"/>
                            <a:cs typeface="Times New Roman" pitchFamily="18" charset="0"/>
                          </a:rPr>
                          <m:t>1+</m:t>
                        </m:r>
                        <m:r>
                          <a:rPr lang="en-US" sz="2400" b="0" i="1">
                            <a:solidFill>
                              <a:schemeClr val="tx1"/>
                            </a:solidFill>
                            <a:latin typeface="Cambria Math" panose="02040503050406030204" pitchFamily="18" charset="0"/>
                            <a:cs typeface="Times New Roman" pitchFamily="18" charset="0"/>
                          </a:rPr>
                          <m:t>𝑖</m:t>
                        </m:r>
                        <m:r>
                          <a:rPr lang="en-US" sz="2400" b="0" i="1">
                            <a:solidFill>
                              <a:schemeClr val="tx1"/>
                            </a:solidFill>
                            <a:latin typeface="Cambria Math" panose="02040503050406030204" pitchFamily="18" charset="0"/>
                            <a:cs typeface="Times New Roman" pitchFamily="18" charset="0"/>
                          </a:rPr>
                          <m:t>∗</m:t>
                        </m:r>
                        <m:r>
                          <a:rPr lang="en-US" sz="2400" b="0" i="1">
                            <a:solidFill>
                              <a:schemeClr val="tx1"/>
                            </a:solidFill>
                            <a:latin typeface="Cambria Math" panose="02040503050406030204" pitchFamily="18" charset="0"/>
                            <a:cs typeface="Times New Roman" pitchFamily="18" charset="0"/>
                          </a:rPr>
                          <m:t>𝑡</m:t>
                        </m:r>
                      </m:den>
                    </m:f>
                  </m:oMath>
                </a14:m>
                <a:r>
                  <a:rPr lang="en-US" sz="2400" dirty="0">
                    <a:solidFill>
                      <a:schemeClr val="tx1"/>
                    </a:solidFill>
                    <a:latin typeface="+mn-lt"/>
                    <a:ea typeface="Calibri" pitchFamily="34" charset="0"/>
                    <a:cs typeface="Times New Roman" pitchFamily="18" charset="0"/>
                  </a:rPr>
                  <a:t>) = 20 </a:t>
                </a:r>
                <a14:m>
                  <m:oMath xmlns:m="http://schemas.openxmlformats.org/officeDocument/2006/math">
                    <m:r>
                      <a:rPr lang="en-US" sz="2400" b="0" i="1">
                        <a:solidFill>
                          <a:schemeClr val="tx1"/>
                        </a:solidFill>
                        <a:latin typeface="Cambria Math" panose="02040503050406030204" pitchFamily="18" charset="0"/>
                        <a:sym typeface="Wingdings" panose="05000000000000000000" pitchFamily="2" charset="2"/>
                      </a:rPr>
                      <m:t></m:t>
                    </m:r>
                  </m:oMath>
                </a14:m>
                <a:endParaRPr lang="el-GR" sz="2400" dirty="0">
                  <a:solidFill>
                    <a:schemeClr val="tx1"/>
                  </a:solidFill>
                  <a:latin typeface="+mn-l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77952" y="4954464"/>
                <a:ext cx="2843808" cy="523220"/>
              </a:xfrm>
              <a:prstGeom prst="rect">
                <a:avLst/>
              </a:prstGeom>
              <a:blipFill>
                <a:blip r:embed="rId4"/>
                <a:stretch>
                  <a:fillRect l="-3212" t="-4651" r="-7923" b="-197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306818" y="4697709"/>
                <a:ext cx="5359486" cy="938142"/>
              </a:xfrm>
              <a:prstGeom prst="rect">
                <a:avLst/>
              </a:prstGeom>
            </p:spPr>
            <p:txBody>
              <a:bodyPr wrap="square">
                <a:spAutoFit/>
              </a:bodyPr>
              <a:lstStyle/>
              <a:p>
                <a14:m>
                  <m:oMath xmlns:m="http://schemas.openxmlformats.org/officeDocument/2006/math">
                    <m:r>
                      <m:rPr>
                        <m:nor/>
                      </m:rPr>
                      <a:rPr lang="el-GR" sz="2400" dirty="0" smtClean="0">
                        <a:solidFill>
                          <a:srgbClr val="FF0000"/>
                        </a:solidFill>
                        <a:latin typeface="+mn-lt"/>
                        <a:ea typeface="Calibri" pitchFamily="34" charset="0"/>
                        <a:cs typeface="Times New Roman" pitchFamily="18" charset="0"/>
                      </a:rPr>
                      <m:t>Κ</m:t>
                    </m:r>
                    <m:r>
                      <m:rPr>
                        <m:nor/>
                      </m:rPr>
                      <a:rPr lang="en-US" sz="2400" baseline="-30000" dirty="0" smtClean="0">
                        <a:solidFill>
                          <a:srgbClr val="FF0000"/>
                        </a:solidFill>
                        <a:latin typeface="+mn-lt"/>
                        <a:ea typeface="Calibri" pitchFamily="34" charset="0"/>
                        <a:cs typeface="Times New Roman" pitchFamily="18" charset="0"/>
                      </a:rPr>
                      <m:t>t</m:t>
                    </m:r>
                    <m:r>
                      <m:rPr>
                        <m:nor/>
                      </m:rPr>
                      <a:rPr lang="en-US" sz="2400" dirty="0" smtClean="0">
                        <a:solidFill>
                          <a:srgbClr val="FF0000"/>
                        </a:solidFill>
                        <a:latin typeface="+mn-lt"/>
                        <a:ea typeface="Calibri" pitchFamily="34" charset="0"/>
                        <a:cs typeface="Times New Roman" pitchFamily="18" charset="0"/>
                      </a:rPr>
                      <m:t> </m:t>
                    </m:r>
                    <m:r>
                      <m:rPr>
                        <m:nor/>
                      </m:rPr>
                      <a:rPr lang="en-US" sz="2400" dirty="0" smtClean="0">
                        <a:solidFill>
                          <a:schemeClr val="tx1"/>
                        </a:solidFill>
                        <a:latin typeface="+mn-lt"/>
                        <a:ea typeface="Calibri" pitchFamily="34" charset="0"/>
                        <a:cs typeface="Times New Roman" pitchFamily="18" charset="0"/>
                      </a:rPr>
                      <m:t>∗(0,1</m:t>
                    </m:r>
                    <m:r>
                      <m:rPr>
                        <m:nor/>
                      </m:rPr>
                      <a:rPr lang="en-US" sz="2400" i="0" dirty="0" smtClean="0">
                        <a:solidFill>
                          <a:schemeClr val="tx1"/>
                        </a:solidFill>
                        <a:latin typeface="+mn-lt"/>
                        <a:ea typeface="Calibri" pitchFamily="34" charset="0"/>
                        <a:cs typeface="Times New Roman" pitchFamily="18" charset="0"/>
                      </a:rPr>
                      <m:t>2</m:t>
                    </m:r>
                    <m:r>
                      <m:rPr>
                        <m:nor/>
                      </m:rPr>
                      <a:rPr lang="en-US" sz="2400" dirty="0" smtClean="0">
                        <a:solidFill>
                          <a:schemeClr val="tx1"/>
                        </a:solidFill>
                        <a:latin typeface="+mn-lt"/>
                        <a:ea typeface="Calibri" pitchFamily="34" charset="0"/>
                        <a:cs typeface="Times New Roman" pitchFamily="18" charset="0"/>
                      </a:rPr>
                      <m:t>∗</m:t>
                    </m:r>
                  </m:oMath>
                </a14:m>
                <a:r>
                  <a:rPr lang="en-US" sz="2400" dirty="0">
                    <a:solidFill>
                      <a:schemeClr val="tx1"/>
                    </a:solidFill>
                    <a:latin typeface="+mn-lt"/>
                  </a:rPr>
                  <a:t> </a:t>
                </a:r>
                <a14:m>
                  <m:oMath xmlns:m="http://schemas.openxmlformats.org/officeDocument/2006/math">
                    <m:f>
                      <m:fPr>
                        <m:ctrlPr>
                          <a:rPr lang="en-US" sz="2400" i="1">
                            <a:solidFill>
                              <a:schemeClr val="tx1"/>
                            </a:solidFill>
                            <a:latin typeface="Cambria Math" panose="02040503050406030204" pitchFamily="18" charset="0"/>
                            <a:cs typeface="Times New Roman" pitchFamily="18" charset="0"/>
                          </a:rPr>
                        </m:ctrlPr>
                      </m:fPr>
                      <m:num>
                        <m:r>
                          <a:rPr lang="en-US" sz="2400" b="0" i="1">
                            <a:solidFill>
                              <a:schemeClr val="tx1"/>
                            </a:solidFill>
                            <a:latin typeface="Cambria Math" panose="02040503050406030204" pitchFamily="18" charset="0"/>
                            <a:cs typeface="Times New Roman" pitchFamily="18" charset="0"/>
                          </a:rPr>
                          <m:t>80</m:t>
                        </m:r>
                      </m:num>
                      <m:den>
                        <m:r>
                          <a:rPr lang="en-US" sz="2400" b="0" i="1">
                            <a:solidFill>
                              <a:schemeClr val="tx1"/>
                            </a:solidFill>
                            <a:latin typeface="Cambria Math" panose="02040503050406030204" pitchFamily="18" charset="0"/>
                            <a:cs typeface="Times New Roman" pitchFamily="18" charset="0"/>
                          </a:rPr>
                          <m:t>360</m:t>
                        </m:r>
                      </m:den>
                    </m:f>
                    <m:r>
                      <m:rPr>
                        <m:nor/>
                      </m:rPr>
                      <a:rPr lang="el-GR" sz="2400" b="0" i="0" smtClean="0">
                        <a:solidFill>
                          <a:schemeClr val="tx1"/>
                        </a:solidFill>
                        <a:latin typeface="+mn-lt"/>
                        <a:cs typeface="Times New Roman" pitchFamily="18" charset="0"/>
                      </a:rPr>
                      <m:t> </m:t>
                    </m:r>
                    <m:r>
                      <m:rPr>
                        <m:nor/>
                      </m:rPr>
                      <a:rPr lang="en-US" sz="2400" dirty="0">
                        <a:solidFill>
                          <a:schemeClr val="tx1"/>
                        </a:solidFill>
                        <a:latin typeface="+mn-lt"/>
                        <a:ea typeface="Calibri" pitchFamily="34" charset="0"/>
                        <a:cs typeface="Times New Roman" pitchFamily="18" charset="0"/>
                      </a:rPr>
                      <m:t>− </m:t>
                    </m:r>
                    <m:f>
                      <m:fPr>
                        <m:ctrlPr>
                          <a:rPr lang="en-US" sz="2400" i="1">
                            <a:solidFill>
                              <a:schemeClr val="tx1"/>
                            </a:solidFill>
                            <a:latin typeface="Cambria Math" panose="02040503050406030204" pitchFamily="18" charset="0"/>
                            <a:cs typeface="Times New Roman" pitchFamily="18" charset="0"/>
                          </a:rPr>
                        </m:ctrlPr>
                      </m:fPr>
                      <m:num>
                        <m:r>
                          <a:rPr lang="en-US" sz="2400" b="0" i="1">
                            <a:solidFill>
                              <a:schemeClr val="tx1"/>
                            </a:solidFill>
                            <a:latin typeface="Cambria Math" panose="02040503050406030204" pitchFamily="18" charset="0"/>
                            <a:cs typeface="Times New Roman" pitchFamily="18" charset="0"/>
                          </a:rPr>
                          <m:t>0,12∗</m:t>
                        </m:r>
                        <m:f>
                          <m:fPr>
                            <m:ctrlPr>
                              <a:rPr lang="en-US" sz="2400" i="1">
                                <a:solidFill>
                                  <a:schemeClr val="tx1"/>
                                </a:solidFill>
                                <a:latin typeface="Cambria Math" panose="02040503050406030204" pitchFamily="18" charset="0"/>
                                <a:cs typeface="Times New Roman" pitchFamily="18" charset="0"/>
                              </a:rPr>
                            </m:ctrlPr>
                          </m:fPr>
                          <m:num>
                            <m:r>
                              <a:rPr lang="en-US" sz="2400" b="0" i="1">
                                <a:solidFill>
                                  <a:schemeClr val="tx1"/>
                                </a:solidFill>
                                <a:latin typeface="Cambria Math" panose="02040503050406030204" pitchFamily="18" charset="0"/>
                                <a:cs typeface="Times New Roman" pitchFamily="18" charset="0"/>
                              </a:rPr>
                              <m:t>80</m:t>
                            </m:r>
                          </m:num>
                          <m:den>
                            <m:r>
                              <a:rPr lang="en-US" sz="2400" b="0" i="1">
                                <a:solidFill>
                                  <a:schemeClr val="tx1"/>
                                </a:solidFill>
                                <a:latin typeface="Cambria Math" panose="02040503050406030204" pitchFamily="18" charset="0"/>
                                <a:cs typeface="Times New Roman" pitchFamily="18" charset="0"/>
                              </a:rPr>
                              <m:t>360</m:t>
                            </m:r>
                          </m:den>
                        </m:f>
                      </m:num>
                      <m:den>
                        <m:r>
                          <a:rPr lang="en-US" sz="2400" b="0" i="1">
                            <a:solidFill>
                              <a:schemeClr val="tx1"/>
                            </a:solidFill>
                            <a:latin typeface="Cambria Math" panose="02040503050406030204" pitchFamily="18" charset="0"/>
                            <a:cs typeface="Times New Roman" pitchFamily="18" charset="0"/>
                          </a:rPr>
                          <m:t>1+0,12∗</m:t>
                        </m:r>
                        <m:f>
                          <m:fPr>
                            <m:ctrlPr>
                              <a:rPr lang="en-US" sz="2400" i="1">
                                <a:solidFill>
                                  <a:schemeClr val="tx1"/>
                                </a:solidFill>
                                <a:latin typeface="Cambria Math" panose="02040503050406030204" pitchFamily="18" charset="0"/>
                                <a:cs typeface="Times New Roman" pitchFamily="18" charset="0"/>
                              </a:rPr>
                            </m:ctrlPr>
                          </m:fPr>
                          <m:num>
                            <m:r>
                              <a:rPr lang="en-US" sz="2400" b="0" i="1">
                                <a:solidFill>
                                  <a:schemeClr val="tx1"/>
                                </a:solidFill>
                                <a:latin typeface="Cambria Math" panose="02040503050406030204" pitchFamily="18" charset="0"/>
                                <a:cs typeface="Times New Roman" pitchFamily="18" charset="0"/>
                              </a:rPr>
                              <m:t>80</m:t>
                            </m:r>
                          </m:num>
                          <m:den>
                            <m:r>
                              <a:rPr lang="en-US" sz="2400" b="0" i="1">
                                <a:solidFill>
                                  <a:schemeClr val="tx1"/>
                                </a:solidFill>
                                <a:latin typeface="Cambria Math" panose="02040503050406030204" pitchFamily="18" charset="0"/>
                                <a:cs typeface="Times New Roman" pitchFamily="18" charset="0"/>
                              </a:rPr>
                              <m:t>360</m:t>
                            </m:r>
                          </m:den>
                        </m:f>
                      </m:den>
                    </m:f>
                    <m:r>
                      <m:rPr>
                        <m:nor/>
                      </m:rPr>
                      <a:rPr lang="en-US" sz="2400" dirty="0">
                        <a:solidFill>
                          <a:schemeClr val="tx1"/>
                        </a:solidFill>
                        <a:latin typeface="+mn-lt"/>
                        <a:ea typeface="Calibri" pitchFamily="34" charset="0"/>
                        <a:cs typeface="Times New Roman" pitchFamily="18" charset="0"/>
                      </a:rPr>
                      <m:t>)</m:t>
                    </m:r>
                  </m:oMath>
                </a14:m>
                <a:r>
                  <a:rPr lang="en-US" sz="2400" dirty="0">
                    <a:solidFill>
                      <a:schemeClr val="tx1"/>
                    </a:solidFill>
                    <a:latin typeface="+mn-lt"/>
                  </a:rPr>
                  <a:t> = 20</a:t>
                </a:r>
                <a14:m>
                  <m:oMath xmlns:m="http://schemas.openxmlformats.org/officeDocument/2006/math">
                    <m:r>
                      <a:rPr lang="en-US" sz="2400" b="0" i="1">
                        <a:solidFill>
                          <a:schemeClr val="tx1"/>
                        </a:solidFill>
                        <a:latin typeface="Cambria Math" panose="02040503050406030204" pitchFamily="18" charset="0"/>
                        <a:sym typeface="Wingdings" panose="05000000000000000000" pitchFamily="2" charset="2"/>
                      </a:rPr>
                      <m:t></m:t>
                    </m:r>
                  </m:oMath>
                </a14:m>
                <a:endParaRPr lang="el-GR" sz="2400" dirty="0">
                  <a:solidFill>
                    <a:schemeClr val="tx1"/>
                  </a:solidFill>
                  <a:latin typeface="+mn-lt"/>
                </a:endParaRPr>
              </a:p>
            </p:txBody>
          </p:sp>
        </mc:Choice>
        <mc:Fallback xmlns="">
          <p:sp>
            <p:nvSpPr>
              <p:cNvPr id="10" name="Rectangle 9"/>
              <p:cNvSpPr>
                <a:spLocks noRot="1" noChangeAspect="1" noMove="1" noResize="1" noEditPoints="1" noAdjustHandles="1" noChangeArrowheads="1" noChangeShapeType="1" noTextEdit="1"/>
              </p:cNvSpPr>
              <p:nvPr/>
            </p:nvSpPr>
            <p:spPr>
              <a:xfrm>
                <a:off x="3306818" y="4697709"/>
                <a:ext cx="5359486" cy="938142"/>
              </a:xfrm>
              <a:prstGeom prst="rect">
                <a:avLst/>
              </a:prstGeom>
              <a:blipFill>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07264" y="5980196"/>
                <a:ext cx="3212607" cy="461665"/>
              </a:xfrm>
              <a:prstGeom prst="rect">
                <a:avLst/>
              </a:prstGeom>
            </p:spPr>
            <p:txBody>
              <a:bodyPr wrap="square">
                <a:spAutoFit/>
              </a:bodyPr>
              <a:lstStyle/>
              <a:p>
                <a14:m>
                  <m:oMath xmlns:m="http://schemas.openxmlformats.org/officeDocument/2006/math">
                    <m:r>
                      <m:rPr>
                        <m:nor/>
                      </m:rPr>
                      <a:rPr lang="el-GR" sz="2400" b="1" dirty="0">
                        <a:solidFill>
                          <a:srgbClr val="FF0000"/>
                        </a:solidFill>
                        <a:latin typeface="+mn-lt"/>
                        <a:ea typeface="Calibri" pitchFamily="34" charset="0"/>
                        <a:cs typeface="Times New Roman" pitchFamily="18" charset="0"/>
                      </a:rPr>
                      <m:t>Κ</m:t>
                    </m:r>
                    <m:r>
                      <m:rPr>
                        <m:nor/>
                      </m:rPr>
                      <a:rPr lang="en-US" sz="2400" b="1" baseline="-30000" dirty="0">
                        <a:solidFill>
                          <a:srgbClr val="FF0000"/>
                        </a:solidFill>
                        <a:latin typeface="+mn-lt"/>
                        <a:ea typeface="Calibri" pitchFamily="34" charset="0"/>
                        <a:cs typeface="Times New Roman" pitchFamily="18" charset="0"/>
                      </a:rPr>
                      <m:t>t</m:t>
                    </m:r>
                    <m:r>
                      <m:rPr>
                        <m:nor/>
                      </m:rPr>
                      <a:rPr lang="en-US" sz="2400" b="1" dirty="0">
                        <a:solidFill>
                          <a:srgbClr val="FF0000"/>
                        </a:solidFill>
                        <a:latin typeface="+mn-lt"/>
                        <a:ea typeface="Calibri" pitchFamily="34" charset="0"/>
                        <a:cs typeface="Times New Roman" pitchFamily="18" charset="0"/>
                      </a:rPr>
                      <m:t> </m:t>
                    </m:r>
                    <m:r>
                      <m:rPr>
                        <m:nor/>
                      </m:rPr>
                      <a:rPr lang="en-US" sz="2400" b="1" dirty="0" smtClean="0">
                        <a:solidFill>
                          <a:schemeClr val="tx1"/>
                        </a:solidFill>
                        <a:latin typeface="+mn-lt"/>
                        <a:ea typeface="Calibri" pitchFamily="34" charset="0"/>
                        <a:cs typeface="Times New Roman" pitchFamily="18" charset="0"/>
                      </a:rPr>
                      <m:t>∗</m:t>
                    </m:r>
                  </m:oMath>
                </a14:m>
                <a:r>
                  <a:rPr lang="el-GR" sz="2400" dirty="0">
                    <a:latin typeface="+mn-lt"/>
                  </a:rPr>
                  <a:t> 0,000692641 </a:t>
                </a:r>
                <a:r>
                  <a:rPr lang="en-US" sz="2400" dirty="0">
                    <a:latin typeface="+mn-lt"/>
                  </a:rPr>
                  <a:t>= 20</a:t>
                </a:r>
                <a:endParaRPr lang="el-GR" sz="2400" dirty="0">
                  <a:latin typeface="+mn-lt"/>
                </a:endParaRPr>
              </a:p>
            </p:txBody>
          </p:sp>
        </mc:Choice>
        <mc:Fallback xmlns="">
          <p:sp>
            <p:nvSpPr>
              <p:cNvPr id="11" name="Rectangle 10"/>
              <p:cNvSpPr>
                <a:spLocks noRot="1" noChangeAspect="1" noMove="1" noResize="1" noEditPoints="1" noAdjustHandles="1" noChangeArrowheads="1" noChangeShapeType="1" noTextEdit="1"/>
              </p:cNvSpPr>
              <p:nvPr/>
            </p:nvSpPr>
            <p:spPr>
              <a:xfrm>
                <a:off x="207264" y="5980196"/>
                <a:ext cx="3212607" cy="461665"/>
              </a:xfrm>
              <a:prstGeom prst="rect">
                <a:avLst/>
              </a:prstGeom>
              <a:blipFill>
                <a:blip r:embed="rId6"/>
                <a:stretch>
                  <a:fillRect l="-380" t="-10526" b="-28947"/>
                </a:stretch>
              </a:blipFill>
            </p:spPr>
            <p:txBody>
              <a:bodyPr/>
              <a:lstStyle/>
              <a:p>
                <a:r>
                  <a:rPr lang="el-GR">
                    <a:noFill/>
                  </a:rPr>
                  <a:t> </a:t>
                </a:r>
              </a:p>
            </p:txBody>
          </p:sp>
        </mc:Fallback>
      </mc:AlternateContent>
      <p:sp>
        <p:nvSpPr>
          <p:cNvPr id="12" name="Ορθογώνιο 11">
            <a:extLst>
              <a:ext uri="{FF2B5EF4-FFF2-40B4-BE49-F238E27FC236}">
                <a16:creationId xmlns:a16="http://schemas.microsoft.com/office/drawing/2014/main" id="{FD293EAF-02D7-451A-AFEC-A453321FCD6F}"/>
              </a:ext>
            </a:extLst>
          </p:cNvPr>
          <p:cNvSpPr/>
          <p:nvPr/>
        </p:nvSpPr>
        <p:spPr>
          <a:xfrm>
            <a:off x="204329" y="3398248"/>
            <a:ext cx="5359486" cy="400110"/>
          </a:xfrm>
          <a:prstGeom prst="rect">
            <a:avLst/>
          </a:prstGeom>
        </p:spPr>
        <p:txBody>
          <a:bodyPr wrap="square">
            <a:spAutoFit/>
          </a:bodyPr>
          <a:lstStyle/>
          <a:p>
            <a:pPr marL="0" indent="0">
              <a:spcBef>
                <a:spcPts val="0"/>
              </a:spcBef>
              <a:buNone/>
            </a:pPr>
            <a:r>
              <a:rPr lang="en-US" sz="2000" dirty="0">
                <a:latin typeface="+mn-lt"/>
              </a:rPr>
              <a:t>t = 80/360,</a:t>
            </a:r>
            <a:r>
              <a:rPr lang="el-GR" sz="2000" dirty="0">
                <a:latin typeface="+mn-lt"/>
              </a:rPr>
              <a:t>  </a:t>
            </a:r>
            <a:r>
              <a:rPr lang="en-US" sz="2000" dirty="0">
                <a:latin typeface="+mn-lt"/>
              </a:rPr>
              <a:t> i = 0,12,</a:t>
            </a:r>
            <a:r>
              <a:rPr lang="el-GR" sz="2000" dirty="0">
                <a:latin typeface="+mn-lt"/>
              </a:rPr>
              <a:t>  </a:t>
            </a:r>
            <a:r>
              <a:rPr lang="en-US" sz="2000" dirty="0">
                <a:latin typeface="+mn-lt"/>
              </a:rPr>
              <a:t> E</a:t>
            </a:r>
            <a:r>
              <a:rPr lang="en-US" sz="2000" baseline="-25000" dirty="0">
                <a:latin typeface="+mn-lt"/>
              </a:rPr>
              <a:t>2</a:t>
            </a:r>
            <a:r>
              <a:rPr lang="en-US" sz="2000" dirty="0">
                <a:latin typeface="+mn-lt"/>
              </a:rPr>
              <a:t> – E</a:t>
            </a:r>
            <a:r>
              <a:rPr lang="en-US" sz="2000" baseline="-25000" dirty="0">
                <a:latin typeface="+mn-lt"/>
              </a:rPr>
              <a:t>1</a:t>
            </a:r>
            <a:r>
              <a:rPr lang="en-US" sz="2000" dirty="0">
                <a:latin typeface="+mn-lt"/>
              </a:rPr>
              <a:t> = 20,</a:t>
            </a:r>
            <a:r>
              <a:rPr lang="el-GR" sz="2000" dirty="0">
                <a:latin typeface="+mn-lt"/>
              </a:rPr>
              <a:t>  </a:t>
            </a:r>
            <a:r>
              <a:rPr lang="en-US" sz="2000" dirty="0">
                <a:latin typeface="+mn-lt"/>
              </a:rPr>
              <a:t> </a:t>
            </a:r>
            <a:r>
              <a:rPr lang="en-US" sz="2000" b="1" dirty="0" err="1">
                <a:solidFill>
                  <a:srgbClr val="FF0000"/>
                </a:solidFill>
                <a:latin typeface="+mn-lt"/>
              </a:rPr>
              <a:t>K</a:t>
            </a:r>
            <a:r>
              <a:rPr lang="en-US" sz="2000" b="1" baseline="-25000" dirty="0" err="1">
                <a:solidFill>
                  <a:srgbClr val="FF0000"/>
                </a:solidFill>
                <a:latin typeface="+mn-lt"/>
              </a:rPr>
              <a:t>t</a:t>
            </a:r>
            <a:r>
              <a:rPr lang="en-US" sz="2000" dirty="0">
                <a:latin typeface="+mn-lt"/>
              </a:rPr>
              <a:t> = ??</a:t>
            </a:r>
            <a:endParaRPr lang="el-GR" sz="2000" dirty="0">
              <a:latin typeface="+mn-lt"/>
            </a:endParaRPr>
          </a:p>
        </p:txBody>
      </p:sp>
      <mc:AlternateContent xmlns:mc="http://schemas.openxmlformats.org/markup-compatibility/2006" xmlns:a14="http://schemas.microsoft.com/office/drawing/2010/main">
        <mc:Choice Requires="a14">
          <p:sp>
            <p:nvSpPr>
              <p:cNvPr id="13" name="Ορθογώνιο 12">
                <a:extLst>
                  <a:ext uri="{FF2B5EF4-FFF2-40B4-BE49-F238E27FC236}">
                    <a16:creationId xmlns:a16="http://schemas.microsoft.com/office/drawing/2014/main" id="{7EBB09AE-D897-4581-BD18-4D34FB4429EC}"/>
                  </a:ext>
                </a:extLst>
              </p:cNvPr>
              <p:cNvSpPr/>
              <p:nvPr/>
            </p:nvSpPr>
            <p:spPr>
              <a:xfrm>
                <a:off x="204329" y="4065449"/>
                <a:ext cx="1864613" cy="400110"/>
              </a:xfrm>
              <a:prstGeom prst="rect">
                <a:avLst/>
              </a:prstGeom>
            </p:spPr>
            <p:txBody>
              <a:bodyPr wrap="none">
                <a:spAutoFit/>
              </a:bodyPr>
              <a:lstStyle/>
              <a:p>
                <a:pPr marL="0" lvl="0" indent="0">
                  <a:spcBef>
                    <a:spcPts val="0"/>
                  </a:spcBef>
                  <a:buNone/>
                </a:pPr>
                <a:r>
                  <a:rPr lang="en-US" sz="2000" dirty="0">
                    <a:latin typeface="+mn-lt"/>
                  </a:rPr>
                  <a:t>E</a:t>
                </a:r>
                <a:r>
                  <a:rPr lang="en-US" sz="2000" baseline="-25000" dirty="0">
                    <a:latin typeface="+mn-lt"/>
                  </a:rPr>
                  <a:t>2</a:t>
                </a:r>
                <a:r>
                  <a:rPr lang="en-US" sz="2000" dirty="0">
                    <a:latin typeface="+mn-lt"/>
                  </a:rPr>
                  <a:t> – E</a:t>
                </a:r>
                <a:r>
                  <a:rPr lang="en-US" sz="2000" baseline="-25000" dirty="0">
                    <a:latin typeface="+mn-lt"/>
                  </a:rPr>
                  <a:t>1</a:t>
                </a:r>
                <a:r>
                  <a:rPr lang="en-US" sz="2000" dirty="0">
                    <a:latin typeface="+mn-lt"/>
                  </a:rPr>
                  <a:t> = 20 </a:t>
                </a:r>
                <a14:m>
                  <m:oMath xmlns:m="http://schemas.openxmlformats.org/officeDocument/2006/math">
                    <m:r>
                      <a:rPr lang="en-US" sz="2000" i="1">
                        <a:latin typeface="Cambria Math" panose="02040503050406030204" pitchFamily="18" charset="0"/>
                        <a:sym typeface="Wingdings" panose="05000000000000000000" pitchFamily="2" charset="2"/>
                      </a:rPr>
                      <m:t></m:t>
                    </m:r>
                  </m:oMath>
                </a14:m>
                <a:endParaRPr lang="el-GR" sz="2000" dirty="0">
                  <a:latin typeface="+mn-lt"/>
                </a:endParaRPr>
              </a:p>
            </p:txBody>
          </p:sp>
        </mc:Choice>
        <mc:Fallback xmlns="">
          <p:sp>
            <p:nvSpPr>
              <p:cNvPr id="13" name="Ορθογώνιο 12">
                <a:extLst>
                  <a:ext uri="{FF2B5EF4-FFF2-40B4-BE49-F238E27FC236}">
                    <a16:creationId xmlns:a16="http://schemas.microsoft.com/office/drawing/2014/main" id="{7EBB09AE-D897-4581-BD18-4D34FB4429EC}"/>
                  </a:ext>
                </a:extLst>
              </p:cNvPr>
              <p:cNvSpPr>
                <a:spLocks noRot="1" noChangeAspect="1" noMove="1" noResize="1" noEditPoints="1" noAdjustHandles="1" noChangeArrowheads="1" noChangeShapeType="1" noTextEdit="1"/>
              </p:cNvSpPr>
              <p:nvPr/>
            </p:nvSpPr>
            <p:spPr>
              <a:xfrm>
                <a:off x="204329" y="4065449"/>
                <a:ext cx="1864613" cy="400110"/>
              </a:xfrm>
              <a:prstGeom prst="rect">
                <a:avLst/>
              </a:prstGeom>
              <a:blipFill>
                <a:blip r:embed="rId7"/>
                <a:stretch>
                  <a:fillRect l="-3607" t="-9091" b="-2575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Ορθογώνιο 13">
                <a:extLst>
                  <a:ext uri="{FF2B5EF4-FFF2-40B4-BE49-F238E27FC236}">
                    <a16:creationId xmlns:a16="http://schemas.microsoft.com/office/drawing/2014/main" id="{3D042C6F-F722-4733-A9BC-B2E6032B4A51}"/>
                  </a:ext>
                </a:extLst>
              </p:cNvPr>
              <p:cNvSpPr/>
              <p:nvPr/>
            </p:nvSpPr>
            <p:spPr>
              <a:xfrm>
                <a:off x="3306818" y="5980196"/>
                <a:ext cx="2888932" cy="461665"/>
              </a:xfrm>
              <a:prstGeom prst="rect">
                <a:avLst/>
              </a:prstGeom>
            </p:spPr>
            <p:txBody>
              <a:bodyPr wrap="none">
                <a:spAutoFit/>
              </a:bodyPr>
              <a:lstStyle/>
              <a:p>
                <a14:m>
                  <m:oMath xmlns:m="http://schemas.openxmlformats.org/officeDocument/2006/math">
                    <m:r>
                      <a:rPr lang="en-US" sz="2400" i="1">
                        <a:latin typeface="Cambria Math" panose="02040503050406030204" pitchFamily="18" charset="0"/>
                        <a:sym typeface="Wingdings" panose="05000000000000000000" pitchFamily="2" charset="2"/>
                      </a:rPr>
                      <m:t></m:t>
                    </m:r>
                  </m:oMath>
                </a14:m>
                <a:r>
                  <a:rPr lang="el-GR" sz="2400" b="1" dirty="0">
                    <a:solidFill>
                      <a:srgbClr val="FF0000"/>
                    </a:solidFill>
                    <a:latin typeface="+mn-lt"/>
                    <a:ea typeface="Calibri" pitchFamily="34" charset="0"/>
                    <a:cs typeface="Times New Roman" pitchFamily="18" charset="0"/>
                  </a:rPr>
                  <a:t> </a:t>
                </a:r>
                <a14:m>
                  <m:oMath xmlns:m="http://schemas.openxmlformats.org/officeDocument/2006/math">
                    <m:r>
                      <m:rPr>
                        <m:nor/>
                      </m:rPr>
                      <a:rPr lang="el-GR" sz="2400" b="1" dirty="0">
                        <a:solidFill>
                          <a:srgbClr val="FF0000"/>
                        </a:solidFill>
                        <a:latin typeface="+mn-lt"/>
                        <a:ea typeface="Calibri" pitchFamily="34" charset="0"/>
                        <a:cs typeface="Times New Roman" pitchFamily="18" charset="0"/>
                      </a:rPr>
                      <m:t>Κ</m:t>
                    </m:r>
                    <m:r>
                      <m:rPr>
                        <m:nor/>
                      </m:rPr>
                      <a:rPr lang="en-US" sz="2400" b="1" baseline="-30000" dirty="0">
                        <a:solidFill>
                          <a:srgbClr val="FF0000"/>
                        </a:solidFill>
                        <a:latin typeface="+mn-lt"/>
                        <a:ea typeface="Calibri" pitchFamily="34" charset="0"/>
                        <a:cs typeface="Times New Roman" pitchFamily="18" charset="0"/>
                      </a:rPr>
                      <m:t>t</m:t>
                    </m:r>
                    <m:r>
                      <m:rPr>
                        <m:nor/>
                      </m:rPr>
                      <a:rPr lang="en-US" sz="2400" b="1" dirty="0">
                        <a:solidFill>
                          <a:srgbClr val="FF0000"/>
                        </a:solidFill>
                        <a:latin typeface="+mn-lt"/>
                        <a:ea typeface="Calibri" pitchFamily="34" charset="0"/>
                        <a:cs typeface="Times New Roman" pitchFamily="18" charset="0"/>
                      </a:rPr>
                      <m:t> </m:t>
                    </m:r>
                  </m:oMath>
                </a14:m>
                <a:r>
                  <a:rPr lang="en-US" sz="2400" dirty="0">
                    <a:latin typeface="+mn-lt"/>
                  </a:rPr>
                  <a:t>= 28.875 euros</a:t>
                </a:r>
                <a:endParaRPr lang="el-GR" sz="2400" dirty="0">
                  <a:latin typeface="+mn-lt"/>
                </a:endParaRPr>
              </a:p>
            </p:txBody>
          </p:sp>
        </mc:Choice>
        <mc:Fallback xmlns="">
          <p:sp>
            <p:nvSpPr>
              <p:cNvPr id="14" name="Ορθογώνιο 13">
                <a:extLst>
                  <a:ext uri="{FF2B5EF4-FFF2-40B4-BE49-F238E27FC236}">
                    <a16:creationId xmlns:a16="http://schemas.microsoft.com/office/drawing/2014/main" id="{3D042C6F-F722-4733-A9BC-B2E6032B4A51}"/>
                  </a:ext>
                </a:extLst>
              </p:cNvPr>
              <p:cNvSpPr>
                <a:spLocks noRot="1" noChangeAspect="1" noMove="1" noResize="1" noEditPoints="1" noAdjustHandles="1" noChangeArrowheads="1" noChangeShapeType="1" noTextEdit="1"/>
              </p:cNvSpPr>
              <p:nvPr/>
            </p:nvSpPr>
            <p:spPr>
              <a:xfrm>
                <a:off x="3306818" y="5980196"/>
                <a:ext cx="2888932" cy="461665"/>
              </a:xfrm>
              <a:prstGeom prst="rect">
                <a:avLst/>
              </a:prstGeom>
              <a:blipFill>
                <a:blip r:embed="rId8"/>
                <a:stretch>
                  <a:fillRect l="-422" t="-10526" r="-2321" b="-28947"/>
                </a:stretch>
              </a:blipFill>
            </p:spPr>
            <p:txBody>
              <a:bodyPr/>
              <a:lstStyle/>
              <a:p>
                <a:r>
                  <a:rPr lang="el-GR">
                    <a:noFill/>
                  </a:rPr>
                  <a:t> </a:t>
                </a:r>
              </a:p>
            </p:txBody>
          </p:sp>
        </mc:Fallback>
      </mc:AlternateContent>
      <p:sp>
        <p:nvSpPr>
          <p:cNvPr id="15" name="TextBox 14">
            <a:extLst>
              <a:ext uri="{FF2B5EF4-FFF2-40B4-BE49-F238E27FC236}">
                <a16:creationId xmlns:a16="http://schemas.microsoft.com/office/drawing/2014/main" id="{6B6B1477-FA8D-4EDD-A635-AFCE33CEC24F}"/>
              </a:ext>
            </a:extLst>
          </p:cNvPr>
          <p:cNvSpPr txBox="1"/>
          <p:nvPr/>
        </p:nvSpPr>
        <p:spPr>
          <a:xfrm>
            <a:off x="3306818" y="4007156"/>
            <a:ext cx="274434" cy="461665"/>
          </a:xfrm>
          <a:prstGeom prst="rect">
            <a:avLst/>
          </a:prstGeom>
          <a:noFill/>
        </p:spPr>
        <p:txBody>
          <a:bodyPr wrap="none" rtlCol="0">
            <a:spAutoFit/>
          </a:bodyPr>
          <a:lstStyle/>
          <a:p>
            <a:r>
              <a:rPr lang="en-US" sz="2400" dirty="0">
                <a:latin typeface="+mn-lt"/>
              </a:rPr>
              <a:t>-</a:t>
            </a:r>
            <a:endParaRPr lang="el-GR" sz="2400" dirty="0">
              <a:latin typeface="+mn-lt"/>
            </a:endParaRPr>
          </a:p>
        </p:txBody>
      </p:sp>
      <p:sp>
        <p:nvSpPr>
          <p:cNvPr id="16" name="Ορθογώνιο 15">
            <a:extLst>
              <a:ext uri="{FF2B5EF4-FFF2-40B4-BE49-F238E27FC236}">
                <a16:creationId xmlns:a16="http://schemas.microsoft.com/office/drawing/2014/main" id="{DD30875C-ECB0-42F2-A847-047294D1BB8E}"/>
              </a:ext>
            </a:extLst>
          </p:cNvPr>
          <p:cNvSpPr/>
          <p:nvPr/>
        </p:nvSpPr>
        <p:spPr>
          <a:xfrm>
            <a:off x="121761" y="112236"/>
            <a:ext cx="1460656" cy="369332"/>
          </a:xfrm>
          <a:prstGeom prst="rect">
            <a:avLst/>
          </a:prstGeom>
        </p:spPr>
        <p:txBody>
          <a:bodyPr wrap="none">
            <a:spAutoFit/>
          </a:bodyPr>
          <a:lstStyle/>
          <a:p>
            <a:pPr lvl="0" algn="ctr"/>
            <a:r>
              <a:rPr lang="el-GR" b="1" dirty="0">
                <a:latin typeface="+mn-lt"/>
                <a:ea typeface="Calibri" pitchFamily="34" charset="0"/>
                <a:cs typeface="Times New Roman" pitchFamily="18" charset="0"/>
              </a:rPr>
              <a:t>Ε</a:t>
            </a:r>
            <a:r>
              <a:rPr lang="el-GR" b="1" baseline="-30000" dirty="0">
                <a:latin typeface="+mn-lt"/>
                <a:ea typeface="Calibri" pitchFamily="34" charset="0"/>
                <a:cs typeface="Times New Roman" pitchFamily="18" charset="0"/>
              </a:rPr>
              <a:t>2</a:t>
            </a:r>
            <a:r>
              <a:rPr lang="el-GR" b="1" dirty="0">
                <a:latin typeface="+mn-lt"/>
                <a:ea typeface="Calibri" pitchFamily="34" charset="0"/>
                <a:cs typeface="Times New Roman" pitchFamily="18" charset="0"/>
              </a:rPr>
              <a:t> = Κ</a:t>
            </a:r>
            <a:r>
              <a:rPr lang="en-US" b="1" baseline="-30000" dirty="0">
                <a:latin typeface="+mn-lt"/>
                <a:ea typeface="Calibri" pitchFamily="34" charset="0"/>
                <a:cs typeface="Times New Roman" pitchFamily="18" charset="0"/>
              </a:rPr>
              <a:t>t </a:t>
            </a:r>
            <a:r>
              <a:rPr lang="el-GR" b="1" dirty="0">
                <a:latin typeface="+mn-lt"/>
                <a:ea typeface="Calibri" pitchFamily="34" charset="0"/>
                <a:cs typeface="Times New Roman" pitchFamily="18" charset="0"/>
              </a:rPr>
              <a:t>* </a:t>
            </a:r>
            <a:r>
              <a:rPr lang="en-US" b="1" dirty="0">
                <a:latin typeface="+mn-lt"/>
                <a:ea typeface="Calibri" pitchFamily="34" charset="0"/>
                <a:cs typeface="Times New Roman" pitchFamily="18" charset="0"/>
              </a:rPr>
              <a:t>i </a:t>
            </a:r>
            <a:r>
              <a:rPr lang="el-GR" b="1" dirty="0">
                <a:latin typeface="+mn-lt"/>
                <a:ea typeface="Calibri" pitchFamily="34" charset="0"/>
                <a:cs typeface="Times New Roman" pitchFamily="18" charset="0"/>
              </a:rPr>
              <a:t>* </a:t>
            </a:r>
            <a:r>
              <a:rPr lang="en-US" b="1" dirty="0">
                <a:latin typeface="+mn-lt"/>
                <a:ea typeface="Calibri" pitchFamily="34" charset="0"/>
                <a:cs typeface="Times New Roman" pitchFamily="18" charset="0"/>
              </a:rPr>
              <a:t>t</a:t>
            </a:r>
            <a:endParaRPr lang="el-GR" b="1" dirty="0">
              <a:latin typeface="+mn-lt"/>
              <a:ea typeface="Calibri" pitchFamily="34" charset="0"/>
              <a:cs typeface="Times New Roman" pitchFamily="18" charset="0"/>
            </a:endParaRPr>
          </a:p>
        </p:txBody>
      </p:sp>
      <mc:AlternateContent xmlns:mc="http://schemas.openxmlformats.org/markup-compatibility/2006" xmlns:a14="http://schemas.microsoft.com/office/drawing/2010/main">
        <mc:Choice Requires="a14">
          <p:sp>
            <p:nvSpPr>
              <p:cNvPr id="17" name="Ορθογώνιο 16">
                <a:extLst>
                  <a:ext uri="{FF2B5EF4-FFF2-40B4-BE49-F238E27FC236}">
                    <a16:creationId xmlns:a16="http://schemas.microsoft.com/office/drawing/2014/main" id="{73F35635-A895-44B3-8E89-4A89E3A7F092}"/>
                  </a:ext>
                </a:extLst>
              </p:cNvPr>
              <p:cNvSpPr/>
              <p:nvPr/>
            </p:nvSpPr>
            <p:spPr>
              <a:xfrm>
                <a:off x="3659475" y="87867"/>
                <a:ext cx="1558375" cy="369332"/>
              </a:xfrm>
              <a:prstGeom prst="rect">
                <a:avLst/>
              </a:prstGeom>
            </p:spPr>
            <p:txBody>
              <a:bodyPr wrap="none">
                <a:spAutoFit/>
              </a:bodyPr>
              <a:lstStyle/>
              <a:p>
                <a:pPr marL="0" indent="0">
                  <a:buNone/>
                </a:pPr>
                <a14:m>
                  <m:oMathPara xmlns:m="http://schemas.openxmlformats.org/officeDocument/2006/math">
                    <m:oMathParaPr>
                      <m:jc m:val="left"/>
                    </m:oMathParaPr>
                    <m:oMath xmlns:m="http://schemas.openxmlformats.org/officeDocument/2006/math">
                      <m:sSub>
                        <m:sSubPr>
                          <m:ctrlPr>
                            <a:rPr lang="el-GR" i="1">
                              <a:latin typeface="Cambria Math" panose="02040503050406030204" pitchFamily="18" charset="0"/>
                            </a:rPr>
                          </m:ctrlPr>
                        </m:sSubPr>
                        <m:e>
                          <m:r>
                            <m:rPr>
                              <m:sty m:val="p"/>
                            </m:rPr>
                            <a:rPr lang="el-GR">
                              <a:latin typeface="Cambria Math" panose="02040503050406030204" pitchFamily="18" charset="0"/>
                            </a:rPr>
                            <m:t>Κ</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l-GR" i="1">
                              <a:latin typeface="Cambria Math" panose="02040503050406030204" pitchFamily="18" charset="0"/>
                            </a:rPr>
                          </m:ctrlPr>
                        </m:sSubPr>
                        <m:e>
                          <m:r>
                            <m:rPr>
                              <m:sty m:val="p"/>
                            </m:rPr>
                            <a:rPr lang="el-GR">
                              <a:latin typeface="Cambria Math" panose="02040503050406030204" pitchFamily="18" charset="0"/>
                            </a:rPr>
                            <m:t>Κ</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l-GR" i="1">
                              <a:latin typeface="Cambria Math" panose="02040503050406030204" pitchFamily="18" charset="0"/>
                            </a:rPr>
                          </m:ctrlPr>
                        </m:sSubPr>
                        <m:e>
                          <m:r>
                            <m:rPr>
                              <m:sty m:val="p"/>
                            </m:rPr>
                            <a:rPr lang="en-US">
                              <a:latin typeface="Cambria Math" panose="02040503050406030204" pitchFamily="18" charset="0"/>
                            </a:rPr>
                            <m:t>E</m:t>
                          </m:r>
                        </m:e>
                        <m:sub>
                          <m:r>
                            <a:rPr lang="en-US" i="1">
                              <a:latin typeface="Cambria Math" panose="02040503050406030204" pitchFamily="18" charset="0"/>
                            </a:rPr>
                            <m:t>2</m:t>
                          </m:r>
                        </m:sub>
                      </m:sSub>
                    </m:oMath>
                  </m:oMathPara>
                </a14:m>
                <a:endParaRPr lang="en-US" i="1" dirty="0">
                  <a:latin typeface="Cambria Math" panose="02040503050406030204" pitchFamily="18" charset="0"/>
                  <a:sym typeface="Wingdings" panose="05000000000000000000" pitchFamily="2" charset="2"/>
                </a:endParaRPr>
              </a:p>
            </p:txBody>
          </p:sp>
        </mc:Choice>
        <mc:Fallback xmlns="">
          <p:sp>
            <p:nvSpPr>
              <p:cNvPr id="17" name="Ορθογώνιο 16">
                <a:extLst>
                  <a:ext uri="{FF2B5EF4-FFF2-40B4-BE49-F238E27FC236}">
                    <a16:creationId xmlns:a16="http://schemas.microsoft.com/office/drawing/2014/main" id="{73F35635-A895-44B3-8E89-4A89E3A7F092}"/>
                  </a:ext>
                </a:extLst>
              </p:cNvPr>
              <p:cNvSpPr>
                <a:spLocks noRot="1" noChangeAspect="1" noMove="1" noResize="1" noEditPoints="1" noAdjustHandles="1" noChangeArrowheads="1" noChangeShapeType="1" noTextEdit="1"/>
              </p:cNvSpPr>
              <p:nvPr/>
            </p:nvSpPr>
            <p:spPr>
              <a:xfrm>
                <a:off x="3659475" y="87867"/>
                <a:ext cx="1558375" cy="369332"/>
              </a:xfrm>
              <a:prstGeom prst="rect">
                <a:avLst/>
              </a:prstGeom>
              <a:blipFill>
                <a:blip r:embed="rId9"/>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8" name="Ορθογώνιο 17">
                <a:extLst>
                  <a:ext uri="{FF2B5EF4-FFF2-40B4-BE49-F238E27FC236}">
                    <a16:creationId xmlns:a16="http://schemas.microsoft.com/office/drawing/2014/main" id="{FE94FC82-A60A-4828-9BD2-440950F81364}"/>
                  </a:ext>
                </a:extLst>
              </p:cNvPr>
              <p:cNvSpPr/>
              <p:nvPr/>
            </p:nvSpPr>
            <p:spPr>
              <a:xfrm>
                <a:off x="6843009" y="96253"/>
                <a:ext cx="1986569" cy="369332"/>
              </a:xfrm>
              <a:prstGeom prst="rect">
                <a:avLst/>
              </a:prstGeom>
            </p:spPr>
            <p:txBody>
              <a:bodyPr wrap="none">
                <a:spAutoFit/>
              </a:bodyPr>
              <a:lstStyle/>
              <a:p>
                <a:pPr marL="0" indent="0">
                  <a:buNone/>
                </a:pPr>
                <a14:m>
                  <m:oMath xmlns:m="http://schemas.openxmlformats.org/officeDocument/2006/math">
                    <m:sSub>
                      <m:sSubPr>
                        <m:ctrlPr>
                          <a:rPr lang="el-GR" i="1" smtClean="0">
                            <a:solidFill>
                              <a:schemeClr val="tx1"/>
                            </a:solidFill>
                            <a:latin typeface="Cambria Math" panose="02040503050406030204" pitchFamily="18" charset="0"/>
                          </a:rPr>
                        </m:ctrlPr>
                      </m:sSubPr>
                      <m:e>
                        <m:r>
                          <m:rPr>
                            <m:sty m:val="p"/>
                          </m:rPr>
                          <a:rPr lang="el-GR">
                            <a:solidFill>
                              <a:schemeClr val="tx1"/>
                            </a:solidFill>
                            <a:latin typeface="Cambria Math" panose="02040503050406030204" pitchFamily="18" charset="0"/>
                          </a:rPr>
                          <m:t>Κ</m:t>
                        </m:r>
                      </m:e>
                      <m:sub>
                        <m:r>
                          <a:rPr lang="en-US" i="1">
                            <a:solidFill>
                              <a:schemeClr val="tx1"/>
                            </a:solidFill>
                            <a:latin typeface="Cambria Math" panose="02040503050406030204" pitchFamily="18" charset="0"/>
                          </a:rPr>
                          <m:t>0</m:t>
                        </m:r>
                      </m:sub>
                    </m:sSub>
                  </m:oMath>
                </a14:m>
                <a:r>
                  <a:rPr lang="en-US" dirty="0">
                    <a:solidFill>
                      <a:schemeClr val="tx1"/>
                    </a:solidFill>
                    <a:sym typeface="Wingdings" panose="05000000000000000000" pitchFamily="2" charset="2"/>
                  </a:rPr>
                  <a:t> = </a:t>
                </a:r>
                <a14:m>
                  <m:oMath xmlns:m="http://schemas.openxmlformats.org/officeDocument/2006/math">
                    <m:sSub>
                      <m:sSubPr>
                        <m:ctrlPr>
                          <a:rPr lang="el-GR" i="1">
                            <a:solidFill>
                              <a:schemeClr val="tx1"/>
                            </a:solidFill>
                            <a:latin typeface="Cambria Math" panose="02040503050406030204" pitchFamily="18" charset="0"/>
                          </a:rPr>
                        </m:ctrlPr>
                      </m:sSubPr>
                      <m:e>
                        <m:r>
                          <m:rPr>
                            <m:sty m:val="p"/>
                          </m:rPr>
                          <a:rPr lang="el-GR">
                            <a:solidFill>
                              <a:schemeClr val="tx1"/>
                            </a:solidFill>
                            <a:latin typeface="Cambria Math" panose="02040503050406030204" pitchFamily="18" charset="0"/>
                          </a:rPr>
                          <m:t>Κ</m:t>
                        </m:r>
                      </m:e>
                      <m:sub>
                        <m:r>
                          <a:rPr lang="en-US" i="1">
                            <a:solidFill>
                              <a:schemeClr val="tx1"/>
                            </a:solidFill>
                            <a:latin typeface="Cambria Math" panose="02040503050406030204" pitchFamily="18" charset="0"/>
                          </a:rPr>
                          <m:t>𝑡</m:t>
                        </m:r>
                      </m:sub>
                    </m:sSub>
                  </m:oMath>
                </a14:m>
                <a:r>
                  <a:rPr lang="en-US" dirty="0">
                    <a:solidFill>
                      <a:schemeClr val="tx1"/>
                    </a:solidFill>
                    <a:sym typeface="Wingdings" panose="05000000000000000000" pitchFamily="2" charset="2"/>
                  </a:rPr>
                  <a:t> </a:t>
                </a:r>
                <a:r>
                  <a:rPr lang="el-GR" dirty="0">
                    <a:solidFill>
                      <a:schemeClr val="tx1"/>
                    </a:solidFill>
                    <a:sym typeface="Wingdings" panose="05000000000000000000" pitchFamily="2" charset="2"/>
                  </a:rPr>
                  <a:t>* </a:t>
                </a:r>
                <a:r>
                  <a:rPr lang="en-US" dirty="0">
                    <a:solidFill>
                      <a:schemeClr val="tx1"/>
                    </a:solidFill>
                    <a:sym typeface="Wingdings" panose="05000000000000000000" pitchFamily="2" charset="2"/>
                  </a:rPr>
                  <a:t>(1-</a:t>
                </a: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𝑖</m:t>
                    </m:r>
                  </m:oMath>
                </a14:m>
                <a:r>
                  <a:rPr lang="en-US" dirty="0">
                    <a:solidFill>
                      <a:schemeClr val="tx1"/>
                    </a:solidFill>
                    <a:sym typeface="Wingdings" panose="05000000000000000000" pitchFamily="2" charset="2"/>
                  </a:rPr>
                  <a:t>)</a:t>
                </a:r>
              </a:p>
            </p:txBody>
          </p:sp>
        </mc:Choice>
        <mc:Fallback xmlns="">
          <p:sp>
            <p:nvSpPr>
              <p:cNvPr id="18" name="Ορθογώνιο 17">
                <a:extLst>
                  <a:ext uri="{FF2B5EF4-FFF2-40B4-BE49-F238E27FC236}">
                    <a16:creationId xmlns:a16="http://schemas.microsoft.com/office/drawing/2014/main" id="{FE94FC82-A60A-4828-9BD2-440950F81364}"/>
                  </a:ext>
                </a:extLst>
              </p:cNvPr>
              <p:cNvSpPr>
                <a:spLocks noRot="1" noChangeAspect="1" noMove="1" noResize="1" noEditPoints="1" noAdjustHandles="1" noChangeArrowheads="1" noChangeShapeType="1" noTextEdit="1"/>
              </p:cNvSpPr>
              <p:nvPr/>
            </p:nvSpPr>
            <p:spPr>
              <a:xfrm>
                <a:off x="6843009" y="96253"/>
                <a:ext cx="1986569" cy="369332"/>
              </a:xfrm>
              <a:prstGeom prst="rect">
                <a:avLst/>
              </a:prstGeom>
              <a:blipFill>
                <a:blip r:embed="rId10"/>
                <a:stretch>
                  <a:fillRect t="-10000" r="-1846" b="-26667"/>
                </a:stretch>
              </a:blipFill>
            </p:spPr>
            <p:txBody>
              <a:bodyPr/>
              <a:lstStyle/>
              <a:p>
                <a:r>
                  <a:rPr lang="el-GR">
                    <a:noFill/>
                  </a:rPr>
                  <a:t> </a:t>
                </a:r>
              </a:p>
            </p:txBody>
          </p:sp>
        </mc:Fallback>
      </mc:AlternateContent>
    </p:spTree>
    <p:extLst>
      <p:ext uri="{BB962C8B-B14F-4D97-AF65-F5344CB8AC3E}">
        <p14:creationId xmlns:p14="http://schemas.microsoft.com/office/powerpoint/2010/main" val="169101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2" cy="970450"/>
          </a:xfrm>
        </p:spPr>
        <p:txBody>
          <a:bodyPr/>
          <a:lstStyle/>
          <a:p>
            <a:r>
              <a:rPr lang="el-GR" dirty="0"/>
              <a:t>Πρόβλημα </a:t>
            </a:r>
            <a:r>
              <a:rPr lang="en-US" dirty="0"/>
              <a:t>6</a:t>
            </a:r>
            <a:endParaRPr lang="el-GR" dirty="0"/>
          </a:p>
        </p:txBody>
      </p:sp>
      <p:sp>
        <p:nvSpPr>
          <p:cNvPr id="3" name="Content Placeholder 2"/>
          <p:cNvSpPr>
            <a:spLocks noGrp="1"/>
          </p:cNvSpPr>
          <p:nvPr>
            <p:ph idx="1"/>
          </p:nvPr>
        </p:nvSpPr>
        <p:spPr>
          <a:xfrm>
            <a:off x="685800" y="1731963"/>
            <a:ext cx="7764463" cy="2417117"/>
          </a:xfrm>
        </p:spPr>
        <p:txBody>
          <a:bodyPr>
            <a:normAutofit/>
          </a:bodyPr>
          <a:lstStyle/>
          <a:p>
            <a:pPr algn="just"/>
            <a:r>
              <a:rPr lang="el-GR" dirty="0"/>
              <a:t>Δύο γραμμάτια λήγουν μετά από 50 και 20 ημέρες αντίστοιχα. Αν προεξοφληθούν </a:t>
            </a:r>
            <a:r>
              <a:rPr lang="el-GR" dirty="0">
                <a:solidFill>
                  <a:srgbClr val="FF0000"/>
                </a:solidFill>
              </a:rPr>
              <a:t>εξωτερικά</a:t>
            </a:r>
            <a:r>
              <a:rPr lang="el-GR" dirty="0"/>
              <a:t> δίνουν άθροισμα προεξοφλημάτων 10 ευρώ. Με μικτό έτος, να υπολογιστούν οι ονομαστικές αξίες των δύο γραμματίων, έχοντας υπόψη ότι η ονομαστική αξία του πρώτου είναι ίση με τα 5/6 του δευτέρου και το επιτόκιο προεξόφλησης είναι 8%.</a:t>
            </a:r>
          </a:p>
          <a:p>
            <a:pPr marL="36900" indent="0">
              <a:buNone/>
            </a:pPr>
            <a:r>
              <a:rPr lang="el-GR" b="1" dirty="0">
                <a:solidFill>
                  <a:srgbClr val="FF0000"/>
                </a:solidFill>
                <a:ea typeface="Calibri" pitchFamily="34" charset="0"/>
                <a:cs typeface="Times New Roman" pitchFamily="18" charset="0"/>
              </a:rPr>
              <a:t>Λύση</a:t>
            </a:r>
            <a:endParaRPr lang="el-GR" dirty="0"/>
          </a:p>
        </p:txBody>
      </p:sp>
      <p:sp>
        <p:nvSpPr>
          <p:cNvPr id="4" name="Slide Number Placeholder 3"/>
          <p:cNvSpPr>
            <a:spLocks noGrp="1"/>
          </p:cNvSpPr>
          <p:nvPr>
            <p:ph type="sldNum" sz="quarter" idx="12"/>
          </p:nvPr>
        </p:nvSpPr>
        <p:spPr>
          <a:xfrm>
            <a:off x="8561991" y="6468663"/>
            <a:ext cx="565159" cy="365125"/>
          </a:xfrm>
        </p:spPr>
        <p:txBody>
          <a:bodyPr/>
          <a:lstStyle/>
          <a:p>
            <a:fld id="{3B6E97C1-2D8A-49A8-A3F9-C5E4B1F74D55}" type="slidenum">
              <a:rPr lang="el-GR" smtClean="0"/>
              <a:pPr/>
              <a:t>21</a:t>
            </a:fld>
            <a:endParaRPr lang="el-GR" dirty="0"/>
          </a:p>
        </p:txBody>
      </p:sp>
      <mc:AlternateContent xmlns:mc="http://schemas.openxmlformats.org/markup-compatibility/2006" xmlns:a14="http://schemas.microsoft.com/office/drawing/2010/main">
        <mc:Choice Requires="a14">
          <p:sp>
            <p:nvSpPr>
              <p:cNvPr id="8" name="Ορθογώνιο 7">
                <a:extLst>
                  <a:ext uri="{FF2B5EF4-FFF2-40B4-BE49-F238E27FC236}">
                    <a16:creationId xmlns:a16="http://schemas.microsoft.com/office/drawing/2014/main" id="{99ECE850-1E55-4502-8894-33FDEFE57F75}"/>
                  </a:ext>
                </a:extLst>
              </p:cNvPr>
              <p:cNvSpPr/>
              <p:nvPr/>
            </p:nvSpPr>
            <p:spPr>
              <a:xfrm>
                <a:off x="179512" y="5859869"/>
                <a:ext cx="2932355" cy="369332"/>
              </a:xfrm>
              <a:prstGeom prst="rect">
                <a:avLst/>
              </a:prstGeom>
            </p:spPr>
            <p:txBody>
              <a:bodyPr wrap="square">
                <a:spAutoFit/>
              </a:bodyPr>
              <a:lstStyle/>
              <a:p>
                <a:pPr marL="0" indent="0">
                  <a:buNone/>
                </a:pPr>
                <a14:m>
                  <m:oMath xmlns:m="http://schemas.openxmlformats.org/officeDocument/2006/math">
                    <m:r>
                      <m:rPr>
                        <m:nor/>
                      </m:rPr>
                      <a:rPr lang="en-US" dirty="0" smtClean="0">
                        <a:solidFill>
                          <a:srgbClr val="FF0000"/>
                        </a:solidFill>
                        <a:latin typeface="+mn-lt"/>
                      </a:rPr>
                      <m:t>K</m:t>
                    </m:r>
                    <m:r>
                      <m:rPr>
                        <m:nor/>
                      </m:rPr>
                      <a:rPr lang="en-US" baseline="-25000" dirty="0">
                        <a:solidFill>
                          <a:srgbClr val="FF0000"/>
                        </a:solidFill>
                      </a:rPr>
                      <m:t>t</m:t>
                    </m:r>
                    <m:r>
                      <m:rPr>
                        <m:nor/>
                      </m:rPr>
                      <a:rPr lang="en-US" baseline="-25000" dirty="0" smtClean="0">
                        <a:solidFill>
                          <a:srgbClr val="FF0000"/>
                        </a:solidFill>
                        <a:latin typeface="+mn-lt"/>
                      </a:rPr>
                      <m:t>B</m:t>
                    </m:r>
                    <m:r>
                      <m:rPr>
                        <m:nor/>
                      </m:rPr>
                      <a:rPr lang="en-US" dirty="0">
                        <a:latin typeface="+mn-lt"/>
                      </a:rPr>
                      <m:t>∗</m:t>
                    </m:r>
                  </m:oMath>
                </a14:m>
                <a:r>
                  <a:rPr lang="en-US" dirty="0">
                    <a:latin typeface="+mn-lt"/>
                  </a:rPr>
                  <a:t>0,00</a:t>
                </a:r>
                <a:r>
                  <a:rPr lang="el-GR" dirty="0">
                    <a:latin typeface="+mn-lt"/>
                  </a:rPr>
                  <a:t>9</a:t>
                </a:r>
                <a:r>
                  <a:rPr lang="en-US" dirty="0">
                    <a:latin typeface="+mn-lt"/>
                  </a:rPr>
                  <a:t> + </a:t>
                </a:r>
                <a14:m>
                  <m:oMath xmlns:m="http://schemas.openxmlformats.org/officeDocument/2006/math">
                    <m:r>
                      <m:rPr>
                        <m:nor/>
                      </m:rPr>
                      <a:rPr lang="en-US" dirty="0" smtClean="0">
                        <a:solidFill>
                          <a:srgbClr val="FF0000"/>
                        </a:solidFill>
                        <a:latin typeface="+mn-lt"/>
                      </a:rPr>
                      <m:t>K</m:t>
                    </m:r>
                    <m:r>
                      <m:rPr>
                        <m:nor/>
                      </m:rPr>
                      <a:rPr lang="en-US" baseline="-25000" dirty="0">
                        <a:solidFill>
                          <a:srgbClr val="FF0000"/>
                        </a:solidFill>
                      </a:rPr>
                      <m:t>t</m:t>
                    </m:r>
                    <m:r>
                      <m:rPr>
                        <m:nor/>
                      </m:rPr>
                      <a:rPr lang="en-US" baseline="-25000" dirty="0" smtClean="0">
                        <a:solidFill>
                          <a:srgbClr val="FF0000"/>
                        </a:solidFill>
                        <a:latin typeface="+mn-lt"/>
                      </a:rPr>
                      <m:t>B</m:t>
                    </m:r>
                    <m:r>
                      <m:rPr>
                        <m:nor/>
                      </m:rPr>
                      <a:rPr lang="en-US" dirty="0">
                        <a:latin typeface="+mn-lt"/>
                      </a:rPr>
                      <m:t>∗</m:t>
                    </m:r>
                  </m:oMath>
                </a14:m>
                <a:r>
                  <a:rPr lang="en-US" dirty="0">
                    <a:latin typeface="+mn-lt"/>
                  </a:rPr>
                  <a:t> 0,004 = 10</a:t>
                </a:r>
              </a:p>
            </p:txBody>
          </p:sp>
        </mc:Choice>
        <mc:Fallback xmlns="">
          <p:sp>
            <p:nvSpPr>
              <p:cNvPr id="8" name="Ορθογώνιο 7">
                <a:extLst>
                  <a:ext uri="{FF2B5EF4-FFF2-40B4-BE49-F238E27FC236}">
                    <a16:creationId xmlns:a16="http://schemas.microsoft.com/office/drawing/2014/main" id="{99ECE850-1E55-4502-8894-33FDEFE57F75}"/>
                  </a:ext>
                </a:extLst>
              </p:cNvPr>
              <p:cNvSpPr>
                <a:spLocks noRot="1" noChangeAspect="1" noMove="1" noResize="1" noEditPoints="1" noAdjustHandles="1" noChangeArrowheads="1" noChangeShapeType="1" noTextEdit="1"/>
              </p:cNvSpPr>
              <p:nvPr/>
            </p:nvSpPr>
            <p:spPr>
              <a:xfrm>
                <a:off x="179512" y="5859869"/>
                <a:ext cx="2932355" cy="369332"/>
              </a:xfrm>
              <a:prstGeom prst="rect">
                <a:avLst/>
              </a:prstGeom>
              <a:blipFill>
                <a:blip r:embed="rId2"/>
                <a:stretch>
                  <a:fillRect t="-8197" r="-1455" b="-24590"/>
                </a:stretch>
              </a:blipFill>
            </p:spPr>
            <p:txBody>
              <a:bodyPr/>
              <a:lstStyle/>
              <a:p>
                <a:r>
                  <a:rPr lang="el-GR">
                    <a:noFill/>
                  </a:rPr>
                  <a:t> </a:t>
                </a:r>
              </a:p>
            </p:txBody>
          </p:sp>
        </mc:Fallback>
      </mc:AlternateContent>
      <p:sp>
        <p:nvSpPr>
          <p:cNvPr id="9" name="Ορθογώνιο 8">
            <a:extLst>
              <a:ext uri="{FF2B5EF4-FFF2-40B4-BE49-F238E27FC236}">
                <a16:creationId xmlns:a16="http://schemas.microsoft.com/office/drawing/2014/main" id="{9F33469B-2224-4A51-9B31-9CE43469748D}"/>
              </a:ext>
            </a:extLst>
          </p:cNvPr>
          <p:cNvSpPr/>
          <p:nvPr/>
        </p:nvSpPr>
        <p:spPr>
          <a:xfrm>
            <a:off x="1547664" y="3716141"/>
            <a:ext cx="5214837" cy="369332"/>
          </a:xfrm>
          <a:prstGeom prst="rect">
            <a:avLst/>
          </a:prstGeom>
        </p:spPr>
        <p:txBody>
          <a:bodyPr wrap="square">
            <a:spAutoFit/>
          </a:bodyPr>
          <a:lstStyle/>
          <a:p>
            <a:pPr marL="0" indent="0">
              <a:buNone/>
            </a:pPr>
            <a:r>
              <a:rPr lang="en-US" dirty="0" err="1">
                <a:latin typeface="+mn-lt"/>
              </a:rPr>
              <a:t>t</a:t>
            </a:r>
            <a:r>
              <a:rPr lang="en-US" baseline="-25000" dirty="0" err="1">
                <a:latin typeface="+mn-lt"/>
              </a:rPr>
              <a:t>A</a:t>
            </a:r>
            <a:r>
              <a:rPr lang="en-US" dirty="0">
                <a:latin typeface="+mn-lt"/>
              </a:rPr>
              <a:t> = 50/360, </a:t>
            </a:r>
            <a:r>
              <a:rPr lang="en-US" dirty="0" err="1">
                <a:latin typeface="+mn-lt"/>
              </a:rPr>
              <a:t>t</a:t>
            </a:r>
            <a:r>
              <a:rPr lang="en-US" baseline="-25000" dirty="0" err="1">
                <a:latin typeface="+mn-lt"/>
              </a:rPr>
              <a:t>B</a:t>
            </a:r>
            <a:r>
              <a:rPr lang="en-US" dirty="0">
                <a:latin typeface="+mn-lt"/>
              </a:rPr>
              <a:t> = 20/360,  E</a:t>
            </a:r>
            <a:r>
              <a:rPr lang="en-US" baseline="-25000" dirty="0">
                <a:latin typeface="+mn-lt"/>
              </a:rPr>
              <a:t>A</a:t>
            </a:r>
            <a:r>
              <a:rPr lang="en-US" dirty="0">
                <a:latin typeface="+mn-lt"/>
              </a:rPr>
              <a:t> + E</a:t>
            </a:r>
            <a:r>
              <a:rPr lang="en-US" baseline="-25000" dirty="0">
                <a:latin typeface="+mn-lt"/>
              </a:rPr>
              <a:t>B</a:t>
            </a:r>
            <a:r>
              <a:rPr lang="en-US" dirty="0">
                <a:latin typeface="+mn-lt"/>
              </a:rPr>
              <a:t> = 10, i=0,08</a:t>
            </a:r>
            <a:endParaRPr lang="en-US" baseline="-25000" dirty="0">
              <a:latin typeface="+mn-lt"/>
            </a:endParaRPr>
          </a:p>
        </p:txBody>
      </p:sp>
      <mc:AlternateContent xmlns:mc="http://schemas.openxmlformats.org/markup-compatibility/2006" xmlns:a14="http://schemas.microsoft.com/office/drawing/2010/main">
        <mc:Choice Requires="a14">
          <p:sp>
            <p:nvSpPr>
              <p:cNvPr id="10" name="Ορθογώνιο 9">
                <a:extLst>
                  <a:ext uri="{FF2B5EF4-FFF2-40B4-BE49-F238E27FC236}">
                    <a16:creationId xmlns:a16="http://schemas.microsoft.com/office/drawing/2014/main" id="{7F7DFC3D-4D32-47A3-B1EC-53CE3DC4176A}"/>
                  </a:ext>
                </a:extLst>
              </p:cNvPr>
              <p:cNvSpPr/>
              <p:nvPr/>
            </p:nvSpPr>
            <p:spPr>
              <a:xfrm>
                <a:off x="6342446" y="3665390"/>
                <a:ext cx="1330814" cy="489686"/>
              </a:xfrm>
              <a:prstGeom prst="rect">
                <a:avLst/>
              </a:prstGeom>
            </p:spPr>
            <p:txBody>
              <a:bodyPr wrap="none">
                <a:spAutoFit/>
              </a:bodyPr>
              <a:lstStyle/>
              <a:p>
                <a:r>
                  <a:rPr lang="en-US" dirty="0" err="1">
                    <a:latin typeface="+mn-lt"/>
                  </a:rPr>
                  <a:t>K</a:t>
                </a:r>
                <a:r>
                  <a:rPr lang="en-US" baseline="-25000" dirty="0" err="1">
                    <a:latin typeface="+mn-lt"/>
                  </a:rPr>
                  <a:t>tA</a:t>
                </a:r>
                <a:r>
                  <a:rPr lang="en-US" dirty="0">
                    <a:latin typeface="+mn-lt"/>
                  </a:rPr>
                  <a:t> = </a:t>
                </a:r>
                <a14:m>
                  <m:oMath xmlns:m="http://schemas.openxmlformats.org/officeDocument/2006/math">
                    <m:f>
                      <m:fPr>
                        <m:ctrlPr>
                          <a:rPr lang="en-US" i="1">
                            <a:latin typeface="Cambria Math" panose="02040503050406030204" pitchFamily="18" charset="0"/>
                          </a:rPr>
                        </m:ctrlPr>
                      </m:fPr>
                      <m:num>
                        <m:r>
                          <a:rPr lang="en-US" b="0" i="1">
                            <a:latin typeface="Cambria Math" panose="02040503050406030204" pitchFamily="18" charset="0"/>
                          </a:rPr>
                          <m:t>5</m:t>
                        </m:r>
                      </m:num>
                      <m:den>
                        <m:r>
                          <a:rPr lang="en-US" b="0" i="1">
                            <a:latin typeface="Cambria Math" panose="02040503050406030204" pitchFamily="18" charset="0"/>
                          </a:rPr>
                          <m:t>6</m:t>
                        </m:r>
                      </m:den>
                    </m:f>
                  </m:oMath>
                </a14:m>
                <a:r>
                  <a:rPr lang="en-US" dirty="0">
                    <a:latin typeface="+mn-lt"/>
                  </a:rPr>
                  <a:t>*</a:t>
                </a:r>
                <a:r>
                  <a:rPr lang="en-US" dirty="0" err="1">
                    <a:latin typeface="+mn-lt"/>
                  </a:rPr>
                  <a:t>K</a:t>
                </a:r>
                <a:r>
                  <a:rPr lang="en-US" baseline="-25000" dirty="0" err="1"/>
                  <a:t>t</a:t>
                </a:r>
                <a:r>
                  <a:rPr lang="en-US" baseline="-25000" dirty="0" err="1">
                    <a:latin typeface="+mn-lt"/>
                  </a:rPr>
                  <a:t>B</a:t>
                </a:r>
                <a:endParaRPr lang="el-GR" dirty="0">
                  <a:latin typeface="+mn-lt"/>
                </a:endParaRPr>
              </a:p>
            </p:txBody>
          </p:sp>
        </mc:Choice>
        <mc:Fallback xmlns="">
          <p:sp>
            <p:nvSpPr>
              <p:cNvPr id="10" name="Ορθογώνιο 9">
                <a:extLst>
                  <a:ext uri="{FF2B5EF4-FFF2-40B4-BE49-F238E27FC236}">
                    <a16:creationId xmlns:a16="http://schemas.microsoft.com/office/drawing/2014/main" id="{7F7DFC3D-4D32-47A3-B1EC-53CE3DC4176A}"/>
                  </a:ext>
                </a:extLst>
              </p:cNvPr>
              <p:cNvSpPr>
                <a:spLocks noRot="1" noChangeAspect="1" noMove="1" noResize="1" noEditPoints="1" noAdjustHandles="1" noChangeArrowheads="1" noChangeShapeType="1" noTextEdit="1"/>
              </p:cNvSpPr>
              <p:nvPr/>
            </p:nvSpPr>
            <p:spPr>
              <a:xfrm>
                <a:off x="6342446" y="3665390"/>
                <a:ext cx="1330814" cy="489686"/>
              </a:xfrm>
              <a:prstGeom prst="rect">
                <a:avLst/>
              </a:prstGeom>
              <a:blipFill>
                <a:blip r:embed="rId3"/>
                <a:stretch>
                  <a:fillRect l="-3653" b="-493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Ορθογώνιο 10">
                <a:extLst>
                  <a:ext uri="{FF2B5EF4-FFF2-40B4-BE49-F238E27FC236}">
                    <a16:creationId xmlns:a16="http://schemas.microsoft.com/office/drawing/2014/main" id="{C31EE020-A6F5-4F52-AFF1-3A8C9FD63E43}"/>
                  </a:ext>
                </a:extLst>
              </p:cNvPr>
              <p:cNvSpPr/>
              <p:nvPr/>
            </p:nvSpPr>
            <p:spPr>
              <a:xfrm>
                <a:off x="179512" y="4195798"/>
                <a:ext cx="1976823" cy="400110"/>
              </a:xfrm>
              <a:prstGeom prst="rect">
                <a:avLst/>
              </a:prstGeom>
            </p:spPr>
            <p:txBody>
              <a:bodyPr wrap="none">
                <a:spAutoFit/>
              </a:bodyPr>
              <a:lstStyle/>
              <a:p>
                <a:pPr marL="0" indent="0">
                  <a:buNone/>
                </a:pPr>
                <a:r>
                  <a:rPr lang="en-US" sz="2000" dirty="0">
                    <a:latin typeface="+mn-lt"/>
                  </a:rPr>
                  <a:t>E</a:t>
                </a:r>
                <a:r>
                  <a:rPr lang="en-US" sz="2000" baseline="-25000" dirty="0">
                    <a:latin typeface="+mn-lt"/>
                  </a:rPr>
                  <a:t>A</a:t>
                </a:r>
                <a:r>
                  <a:rPr lang="en-US" sz="2000" dirty="0">
                    <a:latin typeface="+mn-lt"/>
                  </a:rPr>
                  <a:t> + E</a:t>
                </a:r>
                <a:r>
                  <a:rPr lang="en-US" sz="2000" baseline="-25000" dirty="0">
                    <a:latin typeface="+mn-lt"/>
                  </a:rPr>
                  <a:t>B</a:t>
                </a:r>
                <a:r>
                  <a:rPr lang="en-US" sz="2000" dirty="0">
                    <a:latin typeface="+mn-lt"/>
                  </a:rPr>
                  <a:t> = 10 </a:t>
                </a:r>
                <a14:m>
                  <m:oMath xmlns:m="http://schemas.openxmlformats.org/officeDocument/2006/math">
                    <m:r>
                      <a:rPr lang="en-US" sz="2000" i="1">
                        <a:latin typeface="Cambria Math" panose="02040503050406030204" pitchFamily="18" charset="0"/>
                        <a:sym typeface="Wingdings" panose="05000000000000000000" pitchFamily="2" charset="2"/>
                      </a:rPr>
                      <m:t></m:t>
                    </m:r>
                  </m:oMath>
                </a14:m>
                <a:endParaRPr lang="en-US" sz="2000" dirty="0">
                  <a:latin typeface="+mn-lt"/>
                </a:endParaRPr>
              </a:p>
            </p:txBody>
          </p:sp>
        </mc:Choice>
        <mc:Fallback xmlns="">
          <p:sp>
            <p:nvSpPr>
              <p:cNvPr id="11" name="Ορθογώνιο 10">
                <a:extLst>
                  <a:ext uri="{FF2B5EF4-FFF2-40B4-BE49-F238E27FC236}">
                    <a16:creationId xmlns:a16="http://schemas.microsoft.com/office/drawing/2014/main" id="{C31EE020-A6F5-4F52-AFF1-3A8C9FD63E43}"/>
                  </a:ext>
                </a:extLst>
              </p:cNvPr>
              <p:cNvSpPr>
                <a:spLocks noRot="1" noChangeAspect="1" noMove="1" noResize="1" noEditPoints="1" noAdjustHandles="1" noChangeArrowheads="1" noChangeShapeType="1" noTextEdit="1"/>
              </p:cNvSpPr>
              <p:nvPr/>
            </p:nvSpPr>
            <p:spPr>
              <a:xfrm>
                <a:off x="179512" y="4195798"/>
                <a:ext cx="1976823" cy="400110"/>
              </a:xfrm>
              <a:prstGeom prst="rect">
                <a:avLst/>
              </a:prstGeom>
              <a:blipFill>
                <a:blip r:embed="rId4"/>
                <a:stretch>
                  <a:fillRect l="-3077" t="-7576" b="-2575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Ορθογώνιο 11">
                <a:extLst>
                  <a:ext uri="{FF2B5EF4-FFF2-40B4-BE49-F238E27FC236}">
                    <a16:creationId xmlns:a16="http://schemas.microsoft.com/office/drawing/2014/main" id="{309A764F-1AF9-4787-ACCC-68110214F3C7}"/>
                  </a:ext>
                </a:extLst>
              </p:cNvPr>
              <p:cNvSpPr/>
              <p:nvPr/>
            </p:nvSpPr>
            <p:spPr>
              <a:xfrm>
                <a:off x="172270" y="4679291"/>
                <a:ext cx="2836033" cy="400110"/>
              </a:xfrm>
              <a:prstGeom prst="rect">
                <a:avLst/>
              </a:prstGeom>
            </p:spPr>
            <p:txBody>
              <a:bodyPr wrap="none">
                <a:spAutoFit/>
              </a:bodyPr>
              <a:lstStyle/>
              <a:p>
                <a:pPr marL="0" indent="0">
                  <a:buNone/>
                </a:pPr>
                <a:r>
                  <a:rPr lang="en-US" sz="2000" dirty="0" err="1">
                    <a:solidFill>
                      <a:srgbClr val="FF0000"/>
                    </a:solidFill>
                    <a:latin typeface="+mn-lt"/>
                  </a:rPr>
                  <a:t>K</a:t>
                </a:r>
                <a:r>
                  <a:rPr lang="en-US" sz="2000" baseline="-25000" dirty="0" err="1">
                    <a:solidFill>
                      <a:srgbClr val="FF0000"/>
                    </a:solidFill>
                  </a:rPr>
                  <a:t>t</a:t>
                </a:r>
                <a:r>
                  <a:rPr lang="en-US" sz="2000" baseline="-25000" dirty="0" err="1">
                    <a:solidFill>
                      <a:srgbClr val="FF0000"/>
                    </a:solidFill>
                    <a:latin typeface="+mn-lt"/>
                  </a:rPr>
                  <a:t>A</a:t>
                </a:r>
                <a:r>
                  <a:rPr lang="en-US" sz="2000" dirty="0">
                    <a:latin typeface="+mn-lt"/>
                  </a:rPr>
                  <a:t>*t*i + </a:t>
                </a:r>
                <a:r>
                  <a:rPr lang="en-US" sz="2000" dirty="0" err="1">
                    <a:solidFill>
                      <a:srgbClr val="FF0000"/>
                    </a:solidFill>
                    <a:latin typeface="+mn-lt"/>
                  </a:rPr>
                  <a:t>K</a:t>
                </a:r>
                <a:r>
                  <a:rPr lang="en-US" sz="2000" baseline="-25000" dirty="0" err="1">
                    <a:solidFill>
                      <a:srgbClr val="FF0000"/>
                    </a:solidFill>
                  </a:rPr>
                  <a:t>t</a:t>
                </a:r>
                <a:r>
                  <a:rPr lang="en-US" sz="2000" baseline="-25000" dirty="0" err="1">
                    <a:solidFill>
                      <a:srgbClr val="FF0000"/>
                    </a:solidFill>
                    <a:latin typeface="+mn-lt"/>
                  </a:rPr>
                  <a:t>B</a:t>
                </a:r>
                <a:r>
                  <a:rPr lang="en-US" sz="2000" dirty="0">
                    <a:latin typeface="+mn-lt"/>
                  </a:rPr>
                  <a:t>*t*i =10 </a:t>
                </a:r>
                <a14:m>
                  <m:oMath xmlns:m="http://schemas.openxmlformats.org/officeDocument/2006/math">
                    <m:r>
                      <a:rPr lang="en-US" sz="2000" i="1">
                        <a:latin typeface="Cambria Math" panose="02040503050406030204" pitchFamily="18" charset="0"/>
                        <a:sym typeface="Wingdings" panose="05000000000000000000" pitchFamily="2" charset="2"/>
                      </a:rPr>
                      <m:t></m:t>
                    </m:r>
                  </m:oMath>
                </a14:m>
                <a:endParaRPr lang="en-US" sz="2000" dirty="0">
                  <a:latin typeface="+mn-lt"/>
                </a:endParaRPr>
              </a:p>
            </p:txBody>
          </p:sp>
        </mc:Choice>
        <mc:Fallback xmlns="">
          <p:sp>
            <p:nvSpPr>
              <p:cNvPr id="12" name="Ορθογώνιο 11">
                <a:extLst>
                  <a:ext uri="{FF2B5EF4-FFF2-40B4-BE49-F238E27FC236}">
                    <a16:creationId xmlns:a16="http://schemas.microsoft.com/office/drawing/2014/main" id="{309A764F-1AF9-4787-ACCC-68110214F3C7}"/>
                  </a:ext>
                </a:extLst>
              </p:cNvPr>
              <p:cNvSpPr>
                <a:spLocks noRot="1" noChangeAspect="1" noMove="1" noResize="1" noEditPoints="1" noAdjustHandles="1" noChangeArrowheads="1" noChangeShapeType="1" noTextEdit="1"/>
              </p:cNvSpPr>
              <p:nvPr/>
            </p:nvSpPr>
            <p:spPr>
              <a:xfrm>
                <a:off x="172270" y="4679291"/>
                <a:ext cx="2836033" cy="400110"/>
              </a:xfrm>
              <a:prstGeom prst="rect">
                <a:avLst/>
              </a:prstGeom>
              <a:blipFill>
                <a:blip r:embed="rId5"/>
                <a:stretch>
                  <a:fillRect l="-2151" t="-9231" b="-2769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Ορθογώνιο 12">
                <a:extLst>
                  <a:ext uri="{FF2B5EF4-FFF2-40B4-BE49-F238E27FC236}">
                    <a16:creationId xmlns:a16="http://schemas.microsoft.com/office/drawing/2014/main" id="{029AFB4C-1044-4E43-ADA9-E3D319A50897}"/>
                  </a:ext>
                </a:extLst>
              </p:cNvPr>
              <p:cNvSpPr/>
              <p:nvPr/>
            </p:nvSpPr>
            <p:spPr>
              <a:xfrm>
                <a:off x="2771800" y="4585610"/>
                <a:ext cx="4603504" cy="533929"/>
              </a:xfrm>
              <a:prstGeom prst="rect">
                <a:avLst/>
              </a:prstGeom>
            </p:spPr>
            <p:txBody>
              <a:bodyPr wrap="none">
                <a:spAutoFit/>
              </a:bodyPr>
              <a:lstStyle/>
              <a:p>
                <a:pPr marL="0" indent="0">
                  <a:buNone/>
                </a:pPr>
                <a14:m>
                  <m:oMath xmlns:m="http://schemas.openxmlformats.org/officeDocument/2006/math">
                    <m:r>
                      <m:rPr>
                        <m:nor/>
                      </m:rPr>
                      <a:rPr lang="en-US" sz="2000" dirty="0" smtClean="0">
                        <a:solidFill>
                          <a:srgbClr val="FF0000"/>
                        </a:solidFill>
                        <a:latin typeface="+mn-lt"/>
                      </a:rPr>
                      <m:t>K</m:t>
                    </m:r>
                    <m:r>
                      <m:rPr>
                        <m:nor/>
                      </m:rPr>
                      <a:rPr lang="en-US" sz="2000" baseline="-25000" dirty="0" smtClean="0">
                        <a:solidFill>
                          <a:srgbClr val="FF0000"/>
                        </a:solidFill>
                      </a:rPr>
                      <m:t>t</m:t>
                    </m:r>
                    <m:r>
                      <m:rPr>
                        <m:nor/>
                      </m:rPr>
                      <a:rPr lang="en-US" sz="2000" baseline="-25000" dirty="0" smtClean="0">
                        <a:solidFill>
                          <a:srgbClr val="FF0000"/>
                        </a:solidFill>
                        <a:latin typeface="+mn-lt"/>
                      </a:rPr>
                      <m:t>A</m:t>
                    </m:r>
                    <m:r>
                      <m:rPr>
                        <m:nor/>
                      </m:rPr>
                      <a:rPr lang="en-US" sz="2000" dirty="0">
                        <a:latin typeface="+mn-lt"/>
                      </a:rPr>
                      <m:t>∗</m:t>
                    </m:r>
                    <m:f>
                      <m:fPr>
                        <m:ctrlPr>
                          <a:rPr lang="en-US" sz="2000" i="1">
                            <a:latin typeface="Cambria Math" panose="02040503050406030204" pitchFamily="18" charset="0"/>
                          </a:rPr>
                        </m:ctrlPr>
                      </m:fPr>
                      <m:num>
                        <m:r>
                          <a:rPr lang="en-US" sz="2000" i="1">
                            <a:latin typeface="Cambria Math" panose="02040503050406030204" pitchFamily="18" charset="0"/>
                          </a:rPr>
                          <m:t>50</m:t>
                        </m:r>
                      </m:num>
                      <m:den>
                        <m:r>
                          <a:rPr lang="en-US" sz="2000" i="1">
                            <a:latin typeface="Cambria Math" panose="02040503050406030204" pitchFamily="18" charset="0"/>
                          </a:rPr>
                          <m:t>360</m:t>
                        </m:r>
                      </m:den>
                    </m:f>
                    <m:r>
                      <a:rPr lang="en-US" sz="2000" i="1">
                        <a:latin typeface="Cambria Math" panose="02040503050406030204" pitchFamily="18" charset="0"/>
                      </a:rPr>
                      <m:t>∗0,08+</m:t>
                    </m:r>
                    <m:r>
                      <m:rPr>
                        <m:nor/>
                      </m:rPr>
                      <a:rPr lang="en-US" sz="2000" dirty="0" smtClean="0">
                        <a:solidFill>
                          <a:srgbClr val="FF0000"/>
                        </a:solidFill>
                        <a:latin typeface="+mn-lt"/>
                      </a:rPr>
                      <m:t>K</m:t>
                    </m:r>
                    <m:r>
                      <m:rPr>
                        <m:nor/>
                      </m:rPr>
                      <a:rPr lang="en-US" sz="2000" baseline="-25000" dirty="0" smtClean="0">
                        <a:solidFill>
                          <a:srgbClr val="FF0000"/>
                        </a:solidFill>
                      </a:rPr>
                      <m:t>t</m:t>
                    </m:r>
                    <m:r>
                      <m:rPr>
                        <m:nor/>
                      </m:rPr>
                      <a:rPr lang="en-US" sz="2000" baseline="-25000" dirty="0" smtClean="0">
                        <a:solidFill>
                          <a:srgbClr val="FF0000"/>
                        </a:solidFill>
                        <a:latin typeface="+mn-lt"/>
                      </a:rPr>
                      <m:t>B</m:t>
                    </m:r>
                    <m:r>
                      <m:rPr>
                        <m:nor/>
                      </m:rPr>
                      <a:rPr lang="en-US" sz="2000" dirty="0">
                        <a:latin typeface="+mn-lt"/>
                      </a:rPr>
                      <m:t>∗</m:t>
                    </m:r>
                    <m:f>
                      <m:fPr>
                        <m:ctrlPr>
                          <a:rPr lang="en-US" sz="2000" i="1">
                            <a:latin typeface="Cambria Math" panose="02040503050406030204" pitchFamily="18" charset="0"/>
                          </a:rPr>
                        </m:ctrlPr>
                      </m:fPr>
                      <m:num>
                        <m:r>
                          <a:rPr lang="en-US" sz="2000" i="1">
                            <a:latin typeface="Cambria Math" panose="02040503050406030204" pitchFamily="18" charset="0"/>
                          </a:rPr>
                          <m:t>20</m:t>
                        </m:r>
                      </m:num>
                      <m:den>
                        <m:r>
                          <a:rPr lang="en-US" sz="2000" i="1">
                            <a:latin typeface="Cambria Math" panose="02040503050406030204" pitchFamily="18" charset="0"/>
                          </a:rPr>
                          <m:t>360</m:t>
                        </m:r>
                      </m:den>
                    </m:f>
                    <m:r>
                      <a:rPr lang="en-US" sz="2000" i="1">
                        <a:latin typeface="Cambria Math" panose="02040503050406030204" pitchFamily="18" charset="0"/>
                      </a:rPr>
                      <m:t>∗0,08=10</m:t>
                    </m:r>
                  </m:oMath>
                </a14:m>
                <a:r>
                  <a:rPr lang="en-US" sz="2000" dirty="0">
                    <a:latin typeface="+mn-lt"/>
                  </a:rPr>
                  <a:t> </a:t>
                </a:r>
                <a14:m>
                  <m:oMath xmlns:m="http://schemas.openxmlformats.org/officeDocument/2006/math">
                    <m:r>
                      <a:rPr lang="en-US" sz="2000" i="1">
                        <a:latin typeface="Cambria Math" panose="02040503050406030204" pitchFamily="18" charset="0"/>
                        <a:sym typeface="Wingdings" panose="05000000000000000000" pitchFamily="2" charset="2"/>
                      </a:rPr>
                      <m:t></m:t>
                    </m:r>
                  </m:oMath>
                </a14:m>
                <a:endParaRPr lang="en-US" sz="2000" dirty="0">
                  <a:latin typeface="+mn-lt"/>
                </a:endParaRPr>
              </a:p>
            </p:txBody>
          </p:sp>
        </mc:Choice>
        <mc:Fallback xmlns="">
          <p:sp>
            <p:nvSpPr>
              <p:cNvPr id="13" name="Ορθογώνιο 12">
                <a:extLst>
                  <a:ext uri="{FF2B5EF4-FFF2-40B4-BE49-F238E27FC236}">
                    <a16:creationId xmlns:a16="http://schemas.microsoft.com/office/drawing/2014/main" id="{029AFB4C-1044-4E43-ADA9-E3D319A50897}"/>
                  </a:ext>
                </a:extLst>
              </p:cNvPr>
              <p:cNvSpPr>
                <a:spLocks noRot="1" noChangeAspect="1" noMove="1" noResize="1" noEditPoints="1" noAdjustHandles="1" noChangeArrowheads="1" noChangeShapeType="1" noTextEdit="1"/>
              </p:cNvSpPr>
              <p:nvPr/>
            </p:nvSpPr>
            <p:spPr>
              <a:xfrm>
                <a:off x="2771800" y="4585610"/>
                <a:ext cx="4603504" cy="533929"/>
              </a:xfrm>
              <a:prstGeom prst="rect">
                <a:avLst/>
              </a:prstGeom>
              <a:blipFill>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Ορθογώνιο 13">
                <a:extLst>
                  <a:ext uri="{FF2B5EF4-FFF2-40B4-BE49-F238E27FC236}">
                    <a16:creationId xmlns:a16="http://schemas.microsoft.com/office/drawing/2014/main" id="{C9214169-7C81-4B38-AFE5-68CDA1927306}"/>
                  </a:ext>
                </a:extLst>
              </p:cNvPr>
              <p:cNvSpPr/>
              <p:nvPr/>
            </p:nvSpPr>
            <p:spPr>
              <a:xfrm>
                <a:off x="179512" y="5281989"/>
                <a:ext cx="3360215" cy="369332"/>
              </a:xfrm>
              <a:prstGeom prst="rect">
                <a:avLst/>
              </a:prstGeom>
            </p:spPr>
            <p:txBody>
              <a:bodyPr wrap="none">
                <a:spAutoFit/>
              </a:bodyPr>
              <a:lstStyle/>
              <a:p>
                <a:pPr marL="0" indent="0">
                  <a:buNone/>
                </a:pPr>
                <a14:m>
                  <m:oMath xmlns:m="http://schemas.openxmlformats.org/officeDocument/2006/math">
                    <m:r>
                      <m:rPr>
                        <m:nor/>
                      </m:rPr>
                      <a:rPr lang="en-US" dirty="0" smtClean="0">
                        <a:solidFill>
                          <a:srgbClr val="FF0000"/>
                        </a:solidFill>
                        <a:latin typeface="+mn-lt"/>
                      </a:rPr>
                      <m:t>K</m:t>
                    </m:r>
                    <m:r>
                      <m:rPr>
                        <m:nor/>
                      </m:rPr>
                      <a:rPr lang="en-US" baseline="-25000" dirty="0">
                        <a:solidFill>
                          <a:srgbClr val="FF0000"/>
                        </a:solidFill>
                      </a:rPr>
                      <m:t>t</m:t>
                    </m:r>
                    <m:r>
                      <m:rPr>
                        <m:nor/>
                      </m:rPr>
                      <a:rPr lang="en-US" baseline="-25000" dirty="0" smtClean="0">
                        <a:solidFill>
                          <a:srgbClr val="FF0000"/>
                        </a:solidFill>
                        <a:latin typeface="+mn-lt"/>
                      </a:rPr>
                      <m:t>A</m:t>
                    </m:r>
                    <m:r>
                      <m:rPr>
                        <m:nor/>
                      </m:rPr>
                      <a:rPr lang="en-US" dirty="0">
                        <a:latin typeface="+mn-lt"/>
                      </a:rPr>
                      <m:t>∗</m:t>
                    </m:r>
                  </m:oMath>
                </a14:m>
                <a:r>
                  <a:rPr lang="en-US" dirty="0">
                    <a:latin typeface="+mn-lt"/>
                  </a:rPr>
                  <a:t> 0,011 </a:t>
                </a:r>
                <a14:m>
                  <m:oMath xmlns:m="http://schemas.openxmlformats.org/officeDocument/2006/math">
                    <m:r>
                      <a:rPr lang="en-US" i="1">
                        <a:latin typeface="Cambria Math" panose="02040503050406030204" pitchFamily="18" charset="0"/>
                      </a:rPr>
                      <m:t>+</m:t>
                    </m:r>
                    <m:r>
                      <m:rPr>
                        <m:nor/>
                      </m:rPr>
                      <a:rPr lang="en-US">
                        <a:latin typeface="+mn-lt"/>
                      </a:rPr>
                      <m:t> </m:t>
                    </m:r>
                    <m:r>
                      <m:rPr>
                        <m:nor/>
                      </m:rPr>
                      <a:rPr lang="en-US" dirty="0" smtClean="0">
                        <a:solidFill>
                          <a:srgbClr val="FF0000"/>
                        </a:solidFill>
                        <a:latin typeface="+mn-lt"/>
                      </a:rPr>
                      <m:t>K</m:t>
                    </m:r>
                    <m:r>
                      <m:rPr>
                        <m:nor/>
                      </m:rPr>
                      <a:rPr lang="en-US" baseline="-25000" dirty="0">
                        <a:solidFill>
                          <a:srgbClr val="FF0000"/>
                        </a:solidFill>
                      </a:rPr>
                      <m:t>t</m:t>
                    </m:r>
                    <m:r>
                      <m:rPr>
                        <m:nor/>
                      </m:rPr>
                      <a:rPr lang="en-US" baseline="-25000" dirty="0" smtClean="0">
                        <a:solidFill>
                          <a:srgbClr val="FF0000"/>
                        </a:solidFill>
                        <a:latin typeface="+mn-lt"/>
                      </a:rPr>
                      <m:t>B</m:t>
                    </m:r>
                    <m:r>
                      <m:rPr>
                        <m:nor/>
                      </m:rPr>
                      <a:rPr lang="en-US" dirty="0">
                        <a:latin typeface="+mn-lt"/>
                      </a:rPr>
                      <m:t>∗</m:t>
                    </m:r>
                  </m:oMath>
                </a14:m>
                <a:r>
                  <a:rPr lang="en-US" dirty="0">
                    <a:latin typeface="+mn-lt"/>
                  </a:rPr>
                  <a:t> 0,004 = 10 </a:t>
                </a:r>
                <a14:m>
                  <m:oMath xmlns:m="http://schemas.openxmlformats.org/officeDocument/2006/math">
                    <m:r>
                      <a:rPr lang="en-US" i="1">
                        <a:latin typeface="Cambria Math" panose="02040503050406030204" pitchFamily="18" charset="0"/>
                        <a:sym typeface="Wingdings" panose="05000000000000000000" pitchFamily="2" charset="2"/>
                      </a:rPr>
                      <m:t></m:t>
                    </m:r>
                  </m:oMath>
                </a14:m>
                <a:endParaRPr lang="en-US" dirty="0">
                  <a:latin typeface="+mn-lt"/>
                </a:endParaRPr>
              </a:p>
            </p:txBody>
          </p:sp>
        </mc:Choice>
        <mc:Fallback xmlns="">
          <p:sp>
            <p:nvSpPr>
              <p:cNvPr id="14" name="Ορθογώνιο 13">
                <a:extLst>
                  <a:ext uri="{FF2B5EF4-FFF2-40B4-BE49-F238E27FC236}">
                    <a16:creationId xmlns:a16="http://schemas.microsoft.com/office/drawing/2014/main" id="{C9214169-7C81-4B38-AFE5-68CDA1927306}"/>
                  </a:ext>
                </a:extLst>
              </p:cNvPr>
              <p:cNvSpPr>
                <a:spLocks noRot="1" noChangeAspect="1" noMove="1" noResize="1" noEditPoints="1" noAdjustHandles="1" noChangeArrowheads="1" noChangeShapeType="1" noTextEdit="1"/>
              </p:cNvSpPr>
              <p:nvPr/>
            </p:nvSpPr>
            <p:spPr>
              <a:xfrm>
                <a:off x="179512" y="5281989"/>
                <a:ext cx="3360215" cy="369332"/>
              </a:xfrm>
              <a:prstGeom prst="rect">
                <a:avLst/>
              </a:prstGeom>
              <a:blipFill>
                <a:blip r:embed="rId7"/>
                <a:stretch>
                  <a:fillRect t="-8197" b="-2459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 name="Ορθογώνιο 14">
                <a:extLst>
                  <a:ext uri="{FF2B5EF4-FFF2-40B4-BE49-F238E27FC236}">
                    <a16:creationId xmlns:a16="http://schemas.microsoft.com/office/drawing/2014/main" id="{14076F2F-790B-4423-8034-728EE19D5931}"/>
                  </a:ext>
                </a:extLst>
              </p:cNvPr>
              <p:cNvSpPr/>
              <p:nvPr/>
            </p:nvSpPr>
            <p:spPr>
              <a:xfrm>
                <a:off x="3372285" y="5195907"/>
                <a:ext cx="3975768" cy="541495"/>
              </a:xfrm>
              <a:prstGeom prst="rect">
                <a:avLst/>
              </a:prstGeom>
            </p:spPr>
            <p:txBody>
              <a:bodyPr wrap="none">
                <a:spAutoFit/>
              </a:bodyPr>
              <a:lstStyle/>
              <a:p>
                <a:pPr marL="0" indent="0">
                  <a:buNone/>
                </a:pPr>
                <a14:m>
                  <m:oMath xmlns:m="http://schemas.openxmlformats.org/officeDocument/2006/math">
                    <m:r>
                      <m:rPr>
                        <m:nor/>
                      </m:rPr>
                      <a:rPr lang="en-US" sz="2000" dirty="0" smtClean="0">
                        <a:solidFill>
                          <a:srgbClr val="FF0000"/>
                        </a:solidFill>
                        <a:latin typeface="+mn-lt"/>
                      </a:rPr>
                      <m:t>K</m:t>
                    </m:r>
                    <m:r>
                      <m:rPr>
                        <m:nor/>
                      </m:rPr>
                      <a:rPr lang="en-US" sz="2000" baseline="-25000" dirty="0">
                        <a:solidFill>
                          <a:srgbClr val="FF0000"/>
                        </a:solidFill>
                      </a:rPr>
                      <m:t>t</m:t>
                    </m:r>
                    <m:r>
                      <m:rPr>
                        <m:nor/>
                      </m:rPr>
                      <a:rPr lang="en-US" sz="2000" baseline="-25000" dirty="0" smtClean="0">
                        <a:solidFill>
                          <a:srgbClr val="FF0000"/>
                        </a:solidFill>
                        <a:latin typeface="+mn-lt"/>
                      </a:rPr>
                      <m:t>B</m:t>
                    </m:r>
                    <m:r>
                      <m:rPr>
                        <m:nor/>
                      </m:rPr>
                      <a:rPr lang="en-US" sz="2000" dirty="0" smtClean="0">
                        <a:solidFill>
                          <a:srgbClr val="FF0000"/>
                        </a:solidFill>
                        <a:latin typeface="+mn-lt"/>
                      </a:rPr>
                      <m:t>∗</m:t>
                    </m:r>
                  </m:oMath>
                </a14:m>
                <a:r>
                  <a:rPr lang="en-US" sz="2000" b="1" dirty="0">
                    <a:solidFill>
                      <a:srgbClr val="FF0000"/>
                    </a:solidFill>
                    <a:latin typeface="+mn-lt"/>
                  </a:rPr>
                  <a:t> </a:t>
                </a:r>
                <a14:m>
                  <m:oMath xmlns:m="http://schemas.openxmlformats.org/officeDocument/2006/math">
                    <m:f>
                      <m:fPr>
                        <m:ctrlPr>
                          <a:rPr lang="en-US" sz="2000" b="1" i="1">
                            <a:solidFill>
                              <a:srgbClr val="FF0000"/>
                            </a:solidFill>
                            <a:latin typeface="Cambria Math" panose="02040503050406030204" pitchFamily="18" charset="0"/>
                          </a:rPr>
                        </m:ctrlPr>
                      </m:fPr>
                      <m:num>
                        <m:r>
                          <a:rPr lang="en-US" sz="2000" b="1" i="1">
                            <a:solidFill>
                              <a:srgbClr val="FF0000"/>
                            </a:solidFill>
                            <a:latin typeface="Cambria Math" panose="02040503050406030204" pitchFamily="18" charset="0"/>
                          </a:rPr>
                          <m:t>𝟓</m:t>
                        </m:r>
                      </m:num>
                      <m:den>
                        <m:r>
                          <a:rPr lang="en-US" sz="2000" b="1" i="1">
                            <a:solidFill>
                              <a:srgbClr val="FF0000"/>
                            </a:solidFill>
                            <a:latin typeface="Cambria Math" panose="02040503050406030204" pitchFamily="18" charset="0"/>
                          </a:rPr>
                          <m:t>𝟔</m:t>
                        </m:r>
                      </m:den>
                    </m:f>
                  </m:oMath>
                </a14:m>
                <a:r>
                  <a:rPr lang="en-US" sz="2000" dirty="0">
                    <a:solidFill>
                      <a:srgbClr val="FF0000"/>
                    </a:solidFill>
                    <a:latin typeface="+mn-lt"/>
                  </a:rPr>
                  <a:t> </a:t>
                </a:r>
                <a:r>
                  <a:rPr lang="en-US" sz="2000" dirty="0">
                    <a:latin typeface="+mn-lt"/>
                  </a:rPr>
                  <a:t>*0,011 + </a:t>
                </a:r>
                <a14:m>
                  <m:oMath xmlns:m="http://schemas.openxmlformats.org/officeDocument/2006/math">
                    <m:r>
                      <m:rPr>
                        <m:nor/>
                      </m:rPr>
                      <a:rPr lang="en-US" sz="2000" dirty="0" smtClean="0">
                        <a:solidFill>
                          <a:srgbClr val="FF0000"/>
                        </a:solidFill>
                        <a:latin typeface="+mn-lt"/>
                      </a:rPr>
                      <m:t>K</m:t>
                    </m:r>
                    <m:r>
                      <m:rPr>
                        <m:nor/>
                      </m:rPr>
                      <a:rPr lang="en-US" sz="2000" baseline="-25000" dirty="0">
                        <a:solidFill>
                          <a:srgbClr val="FF0000"/>
                        </a:solidFill>
                      </a:rPr>
                      <m:t>t</m:t>
                    </m:r>
                    <m:r>
                      <m:rPr>
                        <m:nor/>
                      </m:rPr>
                      <a:rPr lang="en-US" sz="2000" baseline="-25000" dirty="0" smtClean="0">
                        <a:solidFill>
                          <a:srgbClr val="FF0000"/>
                        </a:solidFill>
                        <a:latin typeface="+mn-lt"/>
                      </a:rPr>
                      <m:t>B</m:t>
                    </m:r>
                    <m:r>
                      <m:rPr>
                        <m:nor/>
                      </m:rPr>
                      <a:rPr lang="en-US" sz="2000" dirty="0">
                        <a:latin typeface="+mn-lt"/>
                      </a:rPr>
                      <m:t>∗</m:t>
                    </m:r>
                  </m:oMath>
                </a14:m>
                <a:r>
                  <a:rPr lang="en-US" sz="2000" dirty="0">
                    <a:latin typeface="+mn-lt"/>
                  </a:rPr>
                  <a:t> 0,004 = 10 </a:t>
                </a:r>
                <a14:m>
                  <m:oMath xmlns:m="http://schemas.openxmlformats.org/officeDocument/2006/math">
                    <m:r>
                      <a:rPr lang="en-US" sz="2000" i="1">
                        <a:latin typeface="Cambria Math" panose="02040503050406030204" pitchFamily="18" charset="0"/>
                        <a:sym typeface="Wingdings" panose="05000000000000000000" pitchFamily="2" charset="2"/>
                      </a:rPr>
                      <m:t></m:t>
                    </m:r>
                  </m:oMath>
                </a14:m>
                <a:endParaRPr lang="en-US" sz="2000" dirty="0">
                  <a:latin typeface="+mn-lt"/>
                </a:endParaRPr>
              </a:p>
            </p:txBody>
          </p:sp>
        </mc:Choice>
        <mc:Fallback xmlns="">
          <p:sp>
            <p:nvSpPr>
              <p:cNvPr id="15" name="Ορθογώνιο 14">
                <a:extLst>
                  <a:ext uri="{FF2B5EF4-FFF2-40B4-BE49-F238E27FC236}">
                    <a16:creationId xmlns:a16="http://schemas.microsoft.com/office/drawing/2014/main" id="{14076F2F-790B-4423-8034-728EE19D5931}"/>
                  </a:ext>
                </a:extLst>
              </p:cNvPr>
              <p:cNvSpPr>
                <a:spLocks noRot="1" noChangeAspect="1" noMove="1" noResize="1" noEditPoints="1" noAdjustHandles="1" noChangeArrowheads="1" noChangeShapeType="1" noTextEdit="1"/>
              </p:cNvSpPr>
              <p:nvPr/>
            </p:nvSpPr>
            <p:spPr>
              <a:xfrm>
                <a:off x="3372285" y="5195907"/>
                <a:ext cx="3975768" cy="541495"/>
              </a:xfrm>
              <a:prstGeom prst="rect">
                <a:avLst/>
              </a:prstGeom>
              <a:blipFill>
                <a:blip r:embed="rId8"/>
                <a:stretch>
                  <a:fillRect b="-674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Ορθογώνιο 15">
                <a:extLst>
                  <a:ext uri="{FF2B5EF4-FFF2-40B4-BE49-F238E27FC236}">
                    <a16:creationId xmlns:a16="http://schemas.microsoft.com/office/drawing/2014/main" id="{C43C3622-651D-446E-8F23-F8FE7BA27D4B}"/>
                  </a:ext>
                </a:extLst>
              </p:cNvPr>
              <p:cNvSpPr/>
              <p:nvPr/>
            </p:nvSpPr>
            <p:spPr>
              <a:xfrm>
                <a:off x="2942878" y="5869298"/>
                <a:ext cx="3595856" cy="369332"/>
              </a:xfrm>
              <a:prstGeom prst="rect">
                <a:avLst/>
              </a:prstGeom>
            </p:spPr>
            <p:txBody>
              <a:bodyPr wrap="none">
                <a:spAutoFit/>
              </a:bodyPr>
              <a:lstStyle/>
              <a:p>
                <a14:m>
                  <m:oMath xmlns:m="http://schemas.openxmlformats.org/officeDocument/2006/math">
                    <m:r>
                      <a:rPr lang="en-US" b="0" i="1">
                        <a:latin typeface="Cambria Math" panose="02040503050406030204" pitchFamily="18" charset="0"/>
                        <a:sym typeface="Wingdings" panose="05000000000000000000" pitchFamily="2" charset="2"/>
                      </a:rPr>
                      <m:t></m:t>
                    </m:r>
                  </m:oMath>
                </a14:m>
                <a:r>
                  <a:rPr lang="en-US" dirty="0">
                    <a:latin typeface="+mn-lt"/>
                  </a:rPr>
                  <a:t> </a:t>
                </a:r>
                <a14:m>
                  <m:oMath xmlns:m="http://schemas.openxmlformats.org/officeDocument/2006/math">
                    <m:r>
                      <m:rPr>
                        <m:nor/>
                      </m:rPr>
                      <a:rPr lang="en-US" dirty="0" smtClean="0">
                        <a:solidFill>
                          <a:srgbClr val="FF0000"/>
                        </a:solidFill>
                        <a:latin typeface="+mn-lt"/>
                      </a:rPr>
                      <m:t>K</m:t>
                    </m:r>
                    <m:r>
                      <m:rPr>
                        <m:nor/>
                      </m:rPr>
                      <a:rPr lang="en-US" baseline="-25000" dirty="0">
                        <a:solidFill>
                          <a:srgbClr val="FF0000"/>
                        </a:solidFill>
                      </a:rPr>
                      <m:t>t</m:t>
                    </m:r>
                    <m:r>
                      <m:rPr>
                        <m:nor/>
                      </m:rPr>
                      <a:rPr lang="en-US" baseline="-25000" dirty="0" smtClean="0">
                        <a:solidFill>
                          <a:srgbClr val="FF0000"/>
                        </a:solidFill>
                        <a:latin typeface="+mn-lt"/>
                      </a:rPr>
                      <m:t>B</m:t>
                    </m:r>
                    <m:r>
                      <m:rPr>
                        <m:nor/>
                      </m:rPr>
                      <a:rPr lang="en-US" dirty="0">
                        <a:latin typeface="+mn-lt"/>
                      </a:rPr>
                      <m:t>∗</m:t>
                    </m:r>
                  </m:oMath>
                </a14:m>
                <a:r>
                  <a:rPr lang="en-US" dirty="0">
                    <a:latin typeface="+mn-lt"/>
                  </a:rPr>
                  <a:t>0,01</a:t>
                </a:r>
                <a:r>
                  <a:rPr lang="el-GR" dirty="0">
                    <a:latin typeface="+mn-lt"/>
                  </a:rPr>
                  <a:t>3</a:t>
                </a:r>
                <a:r>
                  <a:rPr lang="en-US" dirty="0">
                    <a:latin typeface="+mn-lt"/>
                  </a:rPr>
                  <a:t> = 10 </a:t>
                </a:r>
                <a14:m>
                  <m:oMath xmlns:m="http://schemas.openxmlformats.org/officeDocument/2006/math">
                    <m:r>
                      <a:rPr lang="en-US" b="0" i="1">
                        <a:latin typeface="Cambria Math" panose="02040503050406030204" pitchFamily="18" charset="0"/>
                        <a:sym typeface="Wingdings" panose="05000000000000000000" pitchFamily="2" charset="2"/>
                      </a:rPr>
                      <m:t></m:t>
                    </m:r>
                  </m:oMath>
                </a14:m>
                <a:r>
                  <a:rPr lang="en-US" dirty="0">
                    <a:latin typeface="+mn-lt"/>
                  </a:rPr>
                  <a:t> </a:t>
                </a:r>
                <a14:m>
                  <m:oMath xmlns:m="http://schemas.openxmlformats.org/officeDocument/2006/math">
                    <m:r>
                      <m:rPr>
                        <m:nor/>
                      </m:rPr>
                      <a:rPr lang="en-US" dirty="0" smtClean="0">
                        <a:solidFill>
                          <a:srgbClr val="FF0000"/>
                        </a:solidFill>
                        <a:latin typeface="+mn-lt"/>
                      </a:rPr>
                      <m:t>K</m:t>
                    </m:r>
                    <m:r>
                      <m:rPr>
                        <m:nor/>
                      </m:rPr>
                      <a:rPr lang="en-US" baseline="-25000" dirty="0">
                        <a:solidFill>
                          <a:srgbClr val="FF0000"/>
                        </a:solidFill>
                      </a:rPr>
                      <m:t>t</m:t>
                    </m:r>
                    <m:r>
                      <m:rPr>
                        <m:nor/>
                      </m:rPr>
                      <a:rPr lang="en-US" baseline="-25000" dirty="0" smtClean="0">
                        <a:solidFill>
                          <a:srgbClr val="FF0000"/>
                        </a:solidFill>
                        <a:latin typeface="+mn-lt"/>
                      </a:rPr>
                      <m:t>B</m:t>
                    </m:r>
                  </m:oMath>
                </a14:m>
                <a:r>
                  <a:rPr lang="en-US" dirty="0">
                    <a:latin typeface="+mn-lt"/>
                  </a:rPr>
                  <a:t> = </a:t>
                </a:r>
                <a:r>
                  <a:rPr lang="el-GR" dirty="0">
                    <a:latin typeface="+mn-lt"/>
                  </a:rPr>
                  <a:t>769,23</a:t>
                </a:r>
              </a:p>
            </p:txBody>
          </p:sp>
        </mc:Choice>
        <mc:Fallback xmlns="">
          <p:sp>
            <p:nvSpPr>
              <p:cNvPr id="16" name="Ορθογώνιο 15">
                <a:extLst>
                  <a:ext uri="{FF2B5EF4-FFF2-40B4-BE49-F238E27FC236}">
                    <a16:creationId xmlns:a16="http://schemas.microsoft.com/office/drawing/2014/main" id="{C43C3622-651D-446E-8F23-F8FE7BA27D4B}"/>
                  </a:ext>
                </a:extLst>
              </p:cNvPr>
              <p:cNvSpPr>
                <a:spLocks noRot="1" noChangeAspect="1" noMove="1" noResize="1" noEditPoints="1" noAdjustHandles="1" noChangeArrowheads="1" noChangeShapeType="1" noTextEdit="1"/>
              </p:cNvSpPr>
              <p:nvPr/>
            </p:nvSpPr>
            <p:spPr>
              <a:xfrm>
                <a:off x="2942878" y="5869298"/>
                <a:ext cx="3595856" cy="369332"/>
              </a:xfrm>
              <a:prstGeom prst="rect">
                <a:avLst/>
              </a:prstGeom>
              <a:blipFill>
                <a:blip r:embed="rId9"/>
                <a:stretch>
                  <a:fillRect t="-10000" b="-2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Ορθογώνιο 16">
                <a:extLst>
                  <a:ext uri="{FF2B5EF4-FFF2-40B4-BE49-F238E27FC236}">
                    <a16:creationId xmlns:a16="http://schemas.microsoft.com/office/drawing/2014/main" id="{3AA58156-37DD-4FFD-BB6E-C5F4B8D4ADE2}"/>
                  </a:ext>
                </a:extLst>
              </p:cNvPr>
              <p:cNvSpPr/>
              <p:nvPr/>
            </p:nvSpPr>
            <p:spPr>
              <a:xfrm>
                <a:off x="190466" y="6178964"/>
                <a:ext cx="4021493" cy="622222"/>
              </a:xfrm>
              <a:prstGeom prst="rect">
                <a:avLst/>
              </a:prstGeom>
            </p:spPr>
            <p:txBody>
              <a:bodyPr wrap="square">
                <a:spAutoFit/>
              </a:bodyPr>
              <a:lstStyle/>
              <a:p>
                <a:r>
                  <a:rPr lang="el-GR" sz="2000" dirty="0">
                    <a:latin typeface="+mn-lt"/>
                  </a:rPr>
                  <a:t>Άρα, </a:t>
                </a:r>
                <a14:m>
                  <m:oMath xmlns:m="http://schemas.openxmlformats.org/officeDocument/2006/math">
                    <m:r>
                      <m:rPr>
                        <m:nor/>
                      </m:rPr>
                      <a:rPr lang="en-US" sz="2000" dirty="0" smtClean="0">
                        <a:solidFill>
                          <a:srgbClr val="FF0000"/>
                        </a:solidFill>
                        <a:latin typeface="+mn-lt"/>
                      </a:rPr>
                      <m:t>K</m:t>
                    </m:r>
                    <m:r>
                      <m:rPr>
                        <m:nor/>
                      </m:rPr>
                      <a:rPr lang="en-US" sz="2000" baseline="-25000" dirty="0">
                        <a:solidFill>
                          <a:srgbClr val="FF0000"/>
                        </a:solidFill>
                      </a:rPr>
                      <m:t>t</m:t>
                    </m:r>
                    <m:r>
                      <m:rPr>
                        <m:nor/>
                      </m:rPr>
                      <a:rPr lang="en-US" sz="2000" i="0" baseline="-25000" dirty="0" smtClean="0">
                        <a:solidFill>
                          <a:srgbClr val="FF0000"/>
                        </a:solidFill>
                        <a:latin typeface="+mn-lt"/>
                      </a:rPr>
                      <m:t>A</m:t>
                    </m:r>
                  </m:oMath>
                </a14:m>
                <a:r>
                  <a:rPr lang="en-US" sz="2000" dirty="0">
                    <a:latin typeface="+mn-lt"/>
                  </a:rPr>
                  <a:t> = </a:t>
                </a:r>
                <a14:m>
                  <m:oMath xmlns:m="http://schemas.openxmlformats.org/officeDocument/2006/math">
                    <m:f>
                      <m:fPr>
                        <m:ctrlPr>
                          <a:rPr lang="en-US" sz="2400" i="1" smtClean="0">
                            <a:latin typeface="Cambria Math" panose="02040503050406030204" pitchFamily="18" charset="0"/>
                          </a:rPr>
                        </m:ctrlPr>
                      </m:fPr>
                      <m:num>
                        <m:r>
                          <a:rPr lang="el-GR" sz="2400" b="0" i="1" smtClean="0">
                            <a:latin typeface="Cambria Math" panose="02040503050406030204" pitchFamily="18" charset="0"/>
                          </a:rPr>
                          <m:t>5</m:t>
                        </m:r>
                      </m:num>
                      <m:den>
                        <m:r>
                          <a:rPr lang="el-GR" sz="2400" b="0" i="1" smtClean="0">
                            <a:latin typeface="Cambria Math" panose="02040503050406030204" pitchFamily="18" charset="0"/>
                          </a:rPr>
                          <m:t>6</m:t>
                        </m:r>
                      </m:den>
                    </m:f>
                  </m:oMath>
                </a14:m>
                <a:r>
                  <a:rPr lang="el-GR" sz="2400" dirty="0">
                    <a:latin typeface="+mn-lt"/>
                  </a:rPr>
                  <a:t> </a:t>
                </a:r>
                <a:r>
                  <a:rPr lang="el-GR" sz="2000" dirty="0">
                    <a:latin typeface="+mn-lt"/>
                  </a:rPr>
                  <a:t>*769,23 = </a:t>
                </a:r>
                <a:r>
                  <a:rPr lang="en-US" sz="2000" dirty="0">
                    <a:latin typeface="+mn-lt"/>
                  </a:rPr>
                  <a:t>641,025 </a:t>
                </a:r>
                <a:endParaRPr lang="el-GR" sz="2000" dirty="0">
                  <a:latin typeface="+mn-lt"/>
                </a:endParaRPr>
              </a:p>
            </p:txBody>
          </p:sp>
        </mc:Choice>
        <mc:Fallback xmlns="">
          <p:sp>
            <p:nvSpPr>
              <p:cNvPr id="17" name="Ορθογώνιο 16">
                <a:extLst>
                  <a:ext uri="{FF2B5EF4-FFF2-40B4-BE49-F238E27FC236}">
                    <a16:creationId xmlns:a16="http://schemas.microsoft.com/office/drawing/2014/main" id="{3AA58156-37DD-4FFD-BB6E-C5F4B8D4ADE2}"/>
                  </a:ext>
                </a:extLst>
              </p:cNvPr>
              <p:cNvSpPr>
                <a:spLocks noRot="1" noChangeAspect="1" noMove="1" noResize="1" noEditPoints="1" noAdjustHandles="1" noChangeArrowheads="1" noChangeShapeType="1" noTextEdit="1"/>
              </p:cNvSpPr>
              <p:nvPr/>
            </p:nvSpPr>
            <p:spPr>
              <a:xfrm>
                <a:off x="190466" y="6178964"/>
                <a:ext cx="4021493" cy="622222"/>
              </a:xfrm>
              <a:prstGeom prst="rect">
                <a:avLst/>
              </a:prstGeom>
              <a:blipFill>
                <a:blip r:embed="rId10"/>
                <a:stretch>
                  <a:fillRect l="-1515" b="-1961"/>
                </a:stretch>
              </a:blipFill>
            </p:spPr>
            <p:txBody>
              <a:bodyPr/>
              <a:lstStyle/>
              <a:p>
                <a:r>
                  <a:rPr lang="el-GR">
                    <a:noFill/>
                  </a:rPr>
                  <a:t> </a:t>
                </a:r>
              </a:p>
            </p:txBody>
          </p:sp>
        </mc:Fallback>
      </mc:AlternateContent>
      <p:sp>
        <p:nvSpPr>
          <p:cNvPr id="18" name="Ορθογώνιο 17">
            <a:extLst>
              <a:ext uri="{FF2B5EF4-FFF2-40B4-BE49-F238E27FC236}">
                <a16:creationId xmlns:a16="http://schemas.microsoft.com/office/drawing/2014/main" id="{5C1E0771-4216-482D-8077-35E9A43F3AB8}"/>
              </a:ext>
            </a:extLst>
          </p:cNvPr>
          <p:cNvSpPr/>
          <p:nvPr/>
        </p:nvSpPr>
        <p:spPr>
          <a:xfrm>
            <a:off x="121761" y="112236"/>
            <a:ext cx="1460656" cy="369332"/>
          </a:xfrm>
          <a:prstGeom prst="rect">
            <a:avLst/>
          </a:prstGeom>
        </p:spPr>
        <p:txBody>
          <a:bodyPr wrap="none">
            <a:spAutoFit/>
          </a:bodyPr>
          <a:lstStyle/>
          <a:p>
            <a:pPr lvl="0" algn="ctr"/>
            <a:r>
              <a:rPr lang="el-GR" b="1" dirty="0">
                <a:latin typeface="+mn-lt"/>
                <a:ea typeface="Calibri" pitchFamily="34" charset="0"/>
                <a:cs typeface="Times New Roman" pitchFamily="18" charset="0"/>
              </a:rPr>
              <a:t>Ε</a:t>
            </a:r>
            <a:r>
              <a:rPr lang="el-GR" b="1" baseline="-30000" dirty="0">
                <a:latin typeface="+mn-lt"/>
                <a:ea typeface="Calibri" pitchFamily="34" charset="0"/>
                <a:cs typeface="Times New Roman" pitchFamily="18" charset="0"/>
              </a:rPr>
              <a:t>2</a:t>
            </a:r>
            <a:r>
              <a:rPr lang="el-GR" b="1" dirty="0">
                <a:latin typeface="+mn-lt"/>
                <a:ea typeface="Calibri" pitchFamily="34" charset="0"/>
                <a:cs typeface="Times New Roman" pitchFamily="18" charset="0"/>
              </a:rPr>
              <a:t> = Κ</a:t>
            </a:r>
            <a:r>
              <a:rPr lang="en-US" b="1" baseline="-30000" dirty="0">
                <a:latin typeface="+mn-lt"/>
                <a:ea typeface="Calibri" pitchFamily="34" charset="0"/>
                <a:cs typeface="Times New Roman" pitchFamily="18" charset="0"/>
              </a:rPr>
              <a:t>t </a:t>
            </a:r>
            <a:r>
              <a:rPr lang="el-GR" b="1" dirty="0">
                <a:latin typeface="+mn-lt"/>
                <a:ea typeface="Calibri" pitchFamily="34" charset="0"/>
                <a:cs typeface="Times New Roman" pitchFamily="18" charset="0"/>
              </a:rPr>
              <a:t>* </a:t>
            </a:r>
            <a:r>
              <a:rPr lang="en-US" b="1" dirty="0">
                <a:latin typeface="+mn-lt"/>
                <a:ea typeface="Calibri" pitchFamily="34" charset="0"/>
                <a:cs typeface="Times New Roman" pitchFamily="18" charset="0"/>
              </a:rPr>
              <a:t>i </a:t>
            </a:r>
            <a:r>
              <a:rPr lang="el-GR" b="1" dirty="0">
                <a:latin typeface="+mn-lt"/>
                <a:ea typeface="Calibri" pitchFamily="34" charset="0"/>
                <a:cs typeface="Times New Roman" pitchFamily="18" charset="0"/>
              </a:rPr>
              <a:t>* </a:t>
            </a:r>
            <a:r>
              <a:rPr lang="en-US" b="1" dirty="0">
                <a:latin typeface="+mn-lt"/>
                <a:ea typeface="Calibri" pitchFamily="34" charset="0"/>
                <a:cs typeface="Times New Roman" pitchFamily="18" charset="0"/>
              </a:rPr>
              <a:t>t</a:t>
            </a:r>
            <a:endParaRPr lang="el-GR" b="1" dirty="0">
              <a:latin typeface="+mn-lt"/>
              <a:ea typeface="Calibri" pitchFamily="34" charset="0"/>
              <a:cs typeface="Times New Roman" pitchFamily="18" charset="0"/>
            </a:endParaRPr>
          </a:p>
        </p:txBody>
      </p:sp>
      <mc:AlternateContent xmlns:mc="http://schemas.openxmlformats.org/markup-compatibility/2006" xmlns:a14="http://schemas.microsoft.com/office/drawing/2010/main">
        <mc:Choice Requires="a14">
          <p:sp>
            <p:nvSpPr>
              <p:cNvPr id="19" name="Ορθογώνιο 18">
                <a:extLst>
                  <a:ext uri="{FF2B5EF4-FFF2-40B4-BE49-F238E27FC236}">
                    <a16:creationId xmlns:a16="http://schemas.microsoft.com/office/drawing/2014/main" id="{C63CDEFA-4223-4F82-AA1F-6DD684EB44A0}"/>
                  </a:ext>
                </a:extLst>
              </p:cNvPr>
              <p:cNvSpPr/>
              <p:nvPr/>
            </p:nvSpPr>
            <p:spPr>
              <a:xfrm>
                <a:off x="3659475" y="87867"/>
                <a:ext cx="1558375" cy="369332"/>
              </a:xfrm>
              <a:prstGeom prst="rect">
                <a:avLst/>
              </a:prstGeom>
            </p:spPr>
            <p:txBody>
              <a:bodyPr wrap="none">
                <a:spAutoFit/>
              </a:bodyPr>
              <a:lstStyle/>
              <a:p>
                <a:pPr marL="0" indent="0">
                  <a:buNone/>
                </a:pPr>
                <a14:m>
                  <m:oMathPara xmlns:m="http://schemas.openxmlformats.org/officeDocument/2006/math">
                    <m:oMathParaPr>
                      <m:jc m:val="left"/>
                    </m:oMathParaPr>
                    <m:oMath xmlns:m="http://schemas.openxmlformats.org/officeDocument/2006/math">
                      <m:sSub>
                        <m:sSubPr>
                          <m:ctrlPr>
                            <a:rPr lang="el-GR" i="1">
                              <a:latin typeface="Cambria Math" panose="02040503050406030204" pitchFamily="18" charset="0"/>
                            </a:rPr>
                          </m:ctrlPr>
                        </m:sSubPr>
                        <m:e>
                          <m:r>
                            <m:rPr>
                              <m:sty m:val="p"/>
                            </m:rPr>
                            <a:rPr lang="el-GR" i="0">
                              <a:latin typeface="Cambria Math" panose="02040503050406030204" pitchFamily="18" charset="0"/>
                            </a:rPr>
                            <m:t>Κ</m:t>
                          </m:r>
                        </m:e>
                        <m:sub>
                          <m:r>
                            <m:rPr>
                              <m:sty m:val="p"/>
                            </m:rPr>
                            <a:rPr lang="en-US" i="0">
                              <a:latin typeface="Cambria Math" panose="02040503050406030204" pitchFamily="18" charset="0"/>
                            </a:rPr>
                            <m:t>t</m:t>
                          </m:r>
                        </m:sub>
                      </m:sSub>
                      <m:r>
                        <a:rPr lang="en-US" i="0">
                          <a:latin typeface="Cambria Math" panose="02040503050406030204" pitchFamily="18" charset="0"/>
                        </a:rPr>
                        <m:t>=</m:t>
                      </m:r>
                      <m:sSub>
                        <m:sSubPr>
                          <m:ctrlPr>
                            <a:rPr lang="el-GR" i="1">
                              <a:latin typeface="Cambria Math" panose="02040503050406030204" pitchFamily="18" charset="0"/>
                            </a:rPr>
                          </m:ctrlPr>
                        </m:sSubPr>
                        <m:e>
                          <m:r>
                            <m:rPr>
                              <m:sty m:val="p"/>
                            </m:rPr>
                            <a:rPr lang="el-GR" i="0">
                              <a:latin typeface="Cambria Math" panose="02040503050406030204" pitchFamily="18" charset="0"/>
                            </a:rPr>
                            <m:t>Κ</m:t>
                          </m:r>
                        </m:e>
                        <m:sub>
                          <m:r>
                            <a:rPr lang="en-US" i="0">
                              <a:latin typeface="Cambria Math" panose="02040503050406030204" pitchFamily="18" charset="0"/>
                            </a:rPr>
                            <m:t>0</m:t>
                          </m:r>
                        </m:sub>
                      </m:sSub>
                      <m:r>
                        <a:rPr lang="en-US" i="0">
                          <a:latin typeface="Cambria Math" panose="02040503050406030204" pitchFamily="18" charset="0"/>
                        </a:rPr>
                        <m:t>+</m:t>
                      </m:r>
                      <m:sSub>
                        <m:sSubPr>
                          <m:ctrlPr>
                            <a:rPr lang="el-GR" i="1">
                              <a:latin typeface="Cambria Math" panose="02040503050406030204" pitchFamily="18" charset="0"/>
                            </a:rPr>
                          </m:ctrlPr>
                        </m:sSubPr>
                        <m:e>
                          <m:r>
                            <m:rPr>
                              <m:sty m:val="p"/>
                            </m:rPr>
                            <a:rPr lang="en-US" i="0">
                              <a:latin typeface="Cambria Math" panose="02040503050406030204" pitchFamily="18" charset="0"/>
                            </a:rPr>
                            <m:t>E</m:t>
                          </m:r>
                        </m:e>
                        <m:sub>
                          <m:r>
                            <a:rPr lang="en-US" i="0">
                              <a:latin typeface="Cambria Math" panose="02040503050406030204" pitchFamily="18" charset="0"/>
                            </a:rPr>
                            <m:t>2</m:t>
                          </m:r>
                        </m:sub>
                      </m:sSub>
                    </m:oMath>
                  </m:oMathPara>
                </a14:m>
                <a:endParaRPr lang="en-US" dirty="0">
                  <a:latin typeface="+mn-lt"/>
                  <a:sym typeface="Wingdings" panose="05000000000000000000" pitchFamily="2" charset="2"/>
                </a:endParaRPr>
              </a:p>
            </p:txBody>
          </p:sp>
        </mc:Choice>
        <mc:Fallback xmlns="">
          <p:sp>
            <p:nvSpPr>
              <p:cNvPr id="19" name="Ορθογώνιο 18">
                <a:extLst>
                  <a:ext uri="{FF2B5EF4-FFF2-40B4-BE49-F238E27FC236}">
                    <a16:creationId xmlns:a16="http://schemas.microsoft.com/office/drawing/2014/main" id="{C63CDEFA-4223-4F82-AA1F-6DD684EB44A0}"/>
                  </a:ext>
                </a:extLst>
              </p:cNvPr>
              <p:cNvSpPr>
                <a:spLocks noRot="1" noChangeAspect="1" noMove="1" noResize="1" noEditPoints="1" noAdjustHandles="1" noChangeArrowheads="1" noChangeShapeType="1" noTextEdit="1"/>
              </p:cNvSpPr>
              <p:nvPr/>
            </p:nvSpPr>
            <p:spPr>
              <a:xfrm>
                <a:off x="3659475" y="87867"/>
                <a:ext cx="1558375" cy="369332"/>
              </a:xfrm>
              <a:prstGeom prst="rect">
                <a:avLst/>
              </a:prstGeom>
              <a:blipFill>
                <a:blip r:embed="rId11"/>
                <a:stretch>
                  <a:fillRect b="-163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0" name="Ορθογώνιο 19">
                <a:extLst>
                  <a:ext uri="{FF2B5EF4-FFF2-40B4-BE49-F238E27FC236}">
                    <a16:creationId xmlns:a16="http://schemas.microsoft.com/office/drawing/2014/main" id="{36664553-1AE5-43B1-A87B-D6564ADA823B}"/>
                  </a:ext>
                </a:extLst>
              </p:cNvPr>
              <p:cNvSpPr/>
              <p:nvPr/>
            </p:nvSpPr>
            <p:spPr>
              <a:xfrm>
                <a:off x="6843009" y="96253"/>
                <a:ext cx="1986569" cy="369332"/>
              </a:xfrm>
              <a:prstGeom prst="rect">
                <a:avLst/>
              </a:prstGeom>
            </p:spPr>
            <p:txBody>
              <a:bodyPr wrap="none">
                <a:spAutoFit/>
              </a:bodyPr>
              <a:lstStyle/>
              <a:p>
                <a:pPr marL="0" indent="0">
                  <a:buNone/>
                </a:pPr>
                <a14:m>
                  <m:oMath xmlns:m="http://schemas.openxmlformats.org/officeDocument/2006/math">
                    <m:sSub>
                      <m:sSubPr>
                        <m:ctrlPr>
                          <a:rPr lang="el-GR" i="1" smtClean="0">
                            <a:solidFill>
                              <a:schemeClr val="tx1"/>
                            </a:solidFill>
                            <a:latin typeface="Cambria Math" panose="02040503050406030204" pitchFamily="18" charset="0"/>
                          </a:rPr>
                        </m:ctrlPr>
                      </m:sSubPr>
                      <m:e>
                        <m:r>
                          <m:rPr>
                            <m:sty m:val="p"/>
                          </m:rPr>
                          <a:rPr lang="el-GR" i="0">
                            <a:solidFill>
                              <a:schemeClr val="tx1"/>
                            </a:solidFill>
                            <a:latin typeface="Cambria Math" panose="02040503050406030204" pitchFamily="18" charset="0"/>
                          </a:rPr>
                          <m:t>Κ</m:t>
                        </m:r>
                      </m:e>
                      <m:sub>
                        <m:r>
                          <a:rPr lang="en-US" i="0">
                            <a:solidFill>
                              <a:schemeClr val="tx1"/>
                            </a:solidFill>
                            <a:latin typeface="Cambria Math" panose="02040503050406030204" pitchFamily="18" charset="0"/>
                          </a:rPr>
                          <m:t>0</m:t>
                        </m:r>
                      </m:sub>
                    </m:sSub>
                  </m:oMath>
                </a14:m>
                <a:r>
                  <a:rPr lang="en-US" dirty="0">
                    <a:solidFill>
                      <a:schemeClr val="tx1"/>
                    </a:solidFill>
                    <a:latin typeface="+mn-lt"/>
                    <a:sym typeface="Wingdings" panose="05000000000000000000" pitchFamily="2" charset="2"/>
                  </a:rPr>
                  <a:t> = </a:t>
                </a:r>
                <a14:m>
                  <m:oMath xmlns:m="http://schemas.openxmlformats.org/officeDocument/2006/math">
                    <m:sSub>
                      <m:sSubPr>
                        <m:ctrlPr>
                          <a:rPr lang="el-GR" i="1">
                            <a:solidFill>
                              <a:schemeClr val="tx1"/>
                            </a:solidFill>
                            <a:latin typeface="Cambria Math" panose="02040503050406030204" pitchFamily="18" charset="0"/>
                          </a:rPr>
                        </m:ctrlPr>
                      </m:sSubPr>
                      <m:e>
                        <m:r>
                          <m:rPr>
                            <m:sty m:val="p"/>
                          </m:rPr>
                          <a:rPr lang="el-GR" i="0">
                            <a:solidFill>
                              <a:schemeClr val="tx1"/>
                            </a:solidFill>
                            <a:latin typeface="Cambria Math" panose="02040503050406030204" pitchFamily="18" charset="0"/>
                          </a:rPr>
                          <m:t>Κ</m:t>
                        </m:r>
                      </m:e>
                      <m:sub>
                        <m:r>
                          <m:rPr>
                            <m:sty m:val="p"/>
                          </m:rPr>
                          <a:rPr lang="en-US" i="0">
                            <a:solidFill>
                              <a:schemeClr val="tx1"/>
                            </a:solidFill>
                            <a:latin typeface="Cambria Math" panose="02040503050406030204" pitchFamily="18" charset="0"/>
                          </a:rPr>
                          <m:t>t</m:t>
                        </m:r>
                      </m:sub>
                    </m:sSub>
                  </m:oMath>
                </a14:m>
                <a:r>
                  <a:rPr lang="en-US" dirty="0">
                    <a:solidFill>
                      <a:schemeClr val="tx1"/>
                    </a:solidFill>
                    <a:latin typeface="+mn-lt"/>
                    <a:sym typeface="Wingdings" panose="05000000000000000000" pitchFamily="2" charset="2"/>
                  </a:rPr>
                  <a:t> </a:t>
                </a:r>
                <a:r>
                  <a:rPr lang="el-GR" dirty="0">
                    <a:solidFill>
                      <a:schemeClr val="tx1"/>
                    </a:solidFill>
                    <a:latin typeface="+mn-lt"/>
                    <a:sym typeface="Wingdings" panose="05000000000000000000" pitchFamily="2" charset="2"/>
                  </a:rPr>
                  <a:t>* </a:t>
                </a:r>
                <a:r>
                  <a:rPr lang="en-US" dirty="0">
                    <a:solidFill>
                      <a:schemeClr val="tx1"/>
                    </a:solidFill>
                    <a:latin typeface="+mn-lt"/>
                    <a:sym typeface="Wingdings" panose="05000000000000000000" pitchFamily="2" charset="2"/>
                  </a:rPr>
                  <a:t>(1-</a:t>
                </a:r>
                <a:r>
                  <a:rPr lang="en-US" dirty="0">
                    <a:solidFill>
                      <a:schemeClr val="tx1"/>
                    </a:solidFill>
                    <a:latin typeface="+mn-lt"/>
                  </a:rPr>
                  <a:t> </a:t>
                </a:r>
                <a14:m>
                  <m:oMath xmlns:m="http://schemas.openxmlformats.org/officeDocument/2006/math">
                    <m:r>
                      <m:rPr>
                        <m:sty m:val="p"/>
                      </m:rPr>
                      <a:rPr lang="en-US" i="0">
                        <a:solidFill>
                          <a:schemeClr val="tx1"/>
                        </a:solidFill>
                        <a:latin typeface="Cambria Math" panose="02040503050406030204" pitchFamily="18" charset="0"/>
                      </a:rPr>
                      <m:t>t</m:t>
                    </m:r>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i</m:t>
                    </m:r>
                  </m:oMath>
                </a14:m>
                <a:r>
                  <a:rPr lang="en-US" dirty="0">
                    <a:solidFill>
                      <a:schemeClr val="tx1"/>
                    </a:solidFill>
                    <a:latin typeface="+mn-lt"/>
                    <a:sym typeface="Wingdings" panose="05000000000000000000" pitchFamily="2" charset="2"/>
                  </a:rPr>
                  <a:t>)</a:t>
                </a:r>
              </a:p>
            </p:txBody>
          </p:sp>
        </mc:Choice>
        <mc:Fallback xmlns="">
          <p:sp>
            <p:nvSpPr>
              <p:cNvPr id="20" name="Ορθογώνιο 19">
                <a:extLst>
                  <a:ext uri="{FF2B5EF4-FFF2-40B4-BE49-F238E27FC236}">
                    <a16:creationId xmlns:a16="http://schemas.microsoft.com/office/drawing/2014/main" id="{36664553-1AE5-43B1-A87B-D6564ADA823B}"/>
                  </a:ext>
                </a:extLst>
              </p:cNvPr>
              <p:cNvSpPr>
                <a:spLocks noRot="1" noChangeAspect="1" noMove="1" noResize="1" noEditPoints="1" noAdjustHandles="1" noChangeArrowheads="1" noChangeShapeType="1" noTextEdit="1"/>
              </p:cNvSpPr>
              <p:nvPr/>
            </p:nvSpPr>
            <p:spPr>
              <a:xfrm>
                <a:off x="6843009" y="96253"/>
                <a:ext cx="1986569" cy="369332"/>
              </a:xfrm>
              <a:prstGeom prst="rect">
                <a:avLst/>
              </a:prstGeom>
              <a:blipFill>
                <a:blip r:embed="rId12"/>
                <a:stretch>
                  <a:fillRect t="-10000" b="-26667"/>
                </a:stretch>
              </a:blipFill>
            </p:spPr>
            <p:txBody>
              <a:bodyPr/>
              <a:lstStyle/>
              <a:p>
                <a:r>
                  <a:rPr lang="el-GR">
                    <a:noFill/>
                  </a:rPr>
                  <a:t> </a:t>
                </a:r>
              </a:p>
            </p:txBody>
          </p:sp>
        </mc:Fallback>
      </mc:AlternateContent>
      <p:cxnSp>
        <p:nvCxnSpPr>
          <p:cNvPr id="6" name="Γραμμή σύνδεσης: Γωνιώδης 5">
            <a:extLst>
              <a:ext uri="{FF2B5EF4-FFF2-40B4-BE49-F238E27FC236}">
                <a16:creationId xmlns:a16="http://schemas.microsoft.com/office/drawing/2014/main" id="{627BA6FA-8D34-49B8-A118-D77C900C6CBF}"/>
              </a:ext>
            </a:extLst>
          </p:cNvPr>
          <p:cNvCxnSpPr>
            <a:cxnSpLocks/>
          </p:cNvCxnSpPr>
          <p:nvPr/>
        </p:nvCxnSpPr>
        <p:spPr>
          <a:xfrm rot="10800000" flipV="1">
            <a:off x="4155083" y="4085474"/>
            <a:ext cx="3096793" cy="1165016"/>
          </a:xfrm>
          <a:prstGeom prst="bentConnector3">
            <a:avLst>
              <a:gd name="adj1" fmla="val -128"/>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76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9310EB-9840-4E67-AD28-61D6AFD6B57F}"/>
              </a:ext>
            </a:extLst>
          </p:cNvPr>
          <p:cNvSpPr>
            <a:spLocks noGrp="1"/>
          </p:cNvSpPr>
          <p:nvPr>
            <p:ph type="title"/>
          </p:nvPr>
        </p:nvSpPr>
        <p:spPr/>
        <p:txBody>
          <a:bodyPr/>
          <a:lstStyle/>
          <a:p>
            <a:r>
              <a:rPr lang="el-GR" dirty="0"/>
              <a:t>Πρόβλημα </a:t>
            </a:r>
            <a:r>
              <a:rPr lang="en-US" dirty="0"/>
              <a:t>7</a:t>
            </a:r>
            <a:endParaRPr lang="el-GR" dirty="0"/>
          </a:p>
        </p:txBody>
      </p:sp>
      <p:sp>
        <p:nvSpPr>
          <p:cNvPr id="3" name="Θέση περιεχομένου 2">
            <a:extLst>
              <a:ext uri="{FF2B5EF4-FFF2-40B4-BE49-F238E27FC236}">
                <a16:creationId xmlns:a16="http://schemas.microsoft.com/office/drawing/2014/main" id="{5BEA5CC9-7191-4294-9387-3ACFA667803C}"/>
              </a:ext>
            </a:extLst>
          </p:cNvPr>
          <p:cNvSpPr>
            <a:spLocks noGrp="1"/>
          </p:cNvSpPr>
          <p:nvPr>
            <p:ph idx="1"/>
          </p:nvPr>
        </p:nvSpPr>
        <p:spPr>
          <a:xfrm>
            <a:off x="685346" y="1732451"/>
            <a:ext cx="7765322" cy="2344622"/>
          </a:xfrm>
        </p:spPr>
        <p:txBody>
          <a:bodyPr>
            <a:normAutofit lnSpcReduction="10000"/>
          </a:bodyPr>
          <a:lstStyle/>
          <a:p>
            <a:pPr algn="just"/>
            <a:r>
              <a:rPr lang="el-GR" dirty="0"/>
              <a:t>Δύο γραμμάτια από τα οποία η ονομαστική αξία του πρώτου είναι τα 7/8 του δεύτερου, </a:t>
            </a:r>
            <a:r>
              <a:rPr lang="el-GR" dirty="0" err="1"/>
              <a:t>προεξοφλούνται</a:t>
            </a:r>
            <a:r>
              <a:rPr lang="el-GR" dirty="0"/>
              <a:t> </a:t>
            </a:r>
            <a:r>
              <a:rPr lang="el-GR" dirty="0">
                <a:solidFill>
                  <a:srgbClr val="FF0000"/>
                </a:solidFill>
              </a:rPr>
              <a:t>εξωτερικά</a:t>
            </a:r>
            <a:r>
              <a:rPr lang="el-GR" dirty="0"/>
              <a:t> προς 4% για εμπορικό έτος και το μεν πρώτο για 68 ημέρες το δε δεύτερο για 96 ημέρες. Να βρεθούν οι ονομαστικές τους αξίες, αν είναι γνωστό ότι το άθροισμα των προεξοφλημάτων τους είναι 1.200 ευρώ.</a:t>
            </a:r>
          </a:p>
          <a:p>
            <a:pPr marL="36900" indent="0">
              <a:buNone/>
            </a:pPr>
            <a:r>
              <a:rPr lang="el-GR" b="1" dirty="0">
                <a:solidFill>
                  <a:srgbClr val="FF0000"/>
                </a:solidFill>
              </a:rPr>
              <a:t>Λύση</a:t>
            </a:r>
          </a:p>
        </p:txBody>
      </p:sp>
      <p:sp>
        <p:nvSpPr>
          <p:cNvPr id="4" name="Θέση αριθμού διαφάνειας 3">
            <a:extLst>
              <a:ext uri="{FF2B5EF4-FFF2-40B4-BE49-F238E27FC236}">
                <a16:creationId xmlns:a16="http://schemas.microsoft.com/office/drawing/2014/main" id="{996BC0A1-6EF3-450B-BB09-F2C584F856C8}"/>
              </a:ext>
            </a:extLst>
          </p:cNvPr>
          <p:cNvSpPr>
            <a:spLocks noGrp="1"/>
          </p:cNvSpPr>
          <p:nvPr>
            <p:ph type="sldNum" sz="quarter" idx="12"/>
          </p:nvPr>
        </p:nvSpPr>
        <p:spPr/>
        <p:txBody>
          <a:bodyPr/>
          <a:lstStyle/>
          <a:p>
            <a:pPr>
              <a:defRPr/>
            </a:pPr>
            <a:fld id="{ABDCB94C-B5E6-4293-A41E-9D2D60527EE3}" type="slidenum">
              <a:rPr lang="el-GR" smtClean="0"/>
              <a:pPr>
                <a:defRPr/>
              </a:pPr>
              <a:t>22</a:t>
            </a:fld>
            <a:endParaRPr lang="el-GR" dirty="0"/>
          </a:p>
        </p:txBody>
      </p:sp>
      <p:sp>
        <p:nvSpPr>
          <p:cNvPr id="5" name="Ορθογώνιο 4">
            <a:extLst>
              <a:ext uri="{FF2B5EF4-FFF2-40B4-BE49-F238E27FC236}">
                <a16:creationId xmlns:a16="http://schemas.microsoft.com/office/drawing/2014/main" id="{7195DCB8-CAFE-4564-9972-FD1EFD5E56CE}"/>
              </a:ext>
            </a:extLst>
          </p:cNvPr>
          <p:cNvSpPr/>
          <p:nvPr/>
        </p:nvSpPr>
        <p:spPr>
          <a:xfrm>
            <a:off x="203945" y="4140173"/>
            <a:ext cx="2146742" cy="400110"/>
          </a:xfrm>
          <a:prstGeom prst="rect">
            <a:avLst/>
          </a:prstGeom>
        </p:spPr>
        <p:txBody>
          <a:bodyPr wrap="none">
            <a:spAutoFit/>
          </a:bodyPr>
          <a:lstStyle/>
          <a:p>
            <a:r>
              <a:rPr lang="en-US" sz="2000" dirty="0">
                <a:latin typeface="+mn-lt"/>
              </a:rPr>
              <a:t>E</a:t>
            </a:r>
            <a:r>
              <a:rPr lang="en-US" sz="2000" baseline="-25000" dirty="0">
                <a:latin typeface="+mn-lt"/>
              </a:rPr>
              <a:t>2A</a:t>
            </a:r>
            <a:r>
              <a:rPr lang="en-US" sz="2000" dirty="0">
                <a:latin typeface="+mn-lt"/>
              </a:rPr>
              <a:t> + E</a:t>
            </a:r>
            <a:r>
              <a:rPr lang="en-US" sz="2000" baseline="-25000" dirty="0">
                <a:latin typeface="+mn-lt"/>
              </a:rPr>
              <a:t>2B</a:t>
            </a:r>
            <a:r>
              <a:rPr lang="en-US" sz="2000" dirty="0">
                <a:latin typeface="+mn-lt"/>
              </a:rPr>
              <a:t> = 1</a:t>
            </a:r>
            <a:r>
              <a:rPr lang="el-GR" sz="2000" dirty="0">
                <a:latin typeface="+mn-lt"/>
              </a:rPr>
              <a:t>.20</a:t>
            </a:r>
            <a:r>
              <a:rPr lang="en-US" sz="2000" dirty="0">
                <a:latin typeface="+mn-lt"/>
              </a:rPr>
              <a:t>0</a:t>
            </a:r>
            <a:endParaRPr lang="el-GR" sz="2000" dirty="0">
              <a:latin typeface="+mn-lt"/>
            </a:endParaRPr>
          </a:p>
        </p:txBody>
      </p:sp>
      <mc:AlternateContent xmlns:mc="http://schemas.openxmlformats.org/markup-compatibility/2006" xmlns:a14="http://schemas.microsoft.com/office/drawing/2010/main">
        <mc:Choice Requires="a14">
          <p:sp>
            <p:nvSpPr>
              <p:cNvPr id="7" name="Ορθογώνιο 6">
                <a:extLst>
                  <a:ext uri="{FF2B5EF4-FFF2-40B4-BE49-F238E27FC236}">
                    <a16:creationId xmlns:a16="http://schemas.microsoft.com/office/drawing/2014/main" id="{8963AAFD-0B7A-4128-B252-480287647CCD}"/>
                  </a:ext>
                </a:extLst>
              </p:cNvPr>
              <p:cNvSpPr/>
              <p:nvPr/>
            </p:nvSpPr>
            <p:spPr>
              <a:xfrm>
                <a:off x="323528" y="4580200"/>
                <a:ext cx="1484702" cy="527965"/>
              </a:xfrm>
              <a:prstGeom prst="rect">
                <a:avLst/>
              </a:prstGeom>
            </p:spPr>
            <p:txBody>
              <a:bodyPr wrap="none">
                <a:spAutoFit/>
              </a:bodyPr>
              <a:lstStyle/>
              <a:p>
                <a:r>
                  <a:rPr lang="el-GR" sz="2000" dirty="0">
                    <a:solidFill>
                      <a:prstClr val="white"/>
                    </a:solidFill>
                    <a:latin typeface="+mn-lt"/>
                  </a:rPr>
                  <a:t>Κ</a:t>
                </a:r>
                <a:r>
                  <a:rPr lang="en-US" sz="2000" baseline="-25000" dirty="0">
                    <a:solidFill>
                      <a:prstClr val="white"/>
                    </a:solidFill>
                    <a:latin typeface="+mn-lt"/>
                  </a:rPr>
                  <a:t>t</a:t>
                </a:r>
                <a:r>
                  <a:rPr lang="el-GR" sz="2000" baseline="-25000" dirty="0">
                    <a:solidFill>
                      <a:prstClr val="white"/>
                    </a:solidFill>
                    <a:latin typeface="+mn-lt"/>
                  </a:rPr>
                  <a:t>Α</a:t>
                </a:r>
                <a:r>
                  <a:rPr lang="en-US" sz="2000" dirty="0">
                    <a:solidFill>
                      <a:prstClr val="white"/>
                    </a:solidFill>
                    <a:latin typeface="+mn-lt"/>
                  </a:rPr>
                  <a:t> =</a:t>
                </a:r>
                <a:r>
                  <a:rPr lang="el-GR" sz="2000" dirty="0">
                    <a:solidFill>
                      <a:prstClr val="white"/>
                    </a:solidFill>
                    <a:latin typeface="+mn-lt"/>
                  </a:rPr>
                  <a:t> </a:t>
                </a:r>
                <a14:m>
                  <m:oMath xmlns:m="http://schemas.openxmlformats.org/officeDocument/2006/math">
                    <m:f>
                      <m:fPr>
                        <m:ctrlPr>
                          <a:rPr lang="el-GR" sz="2000" i="1" smtClean="0">
                            <a:solidFill>
                              <a:prstClr val="white"/>
                            </a:solidFill>
                            <a:latin typeface="Cambria Math" panose="02040503050406030204" pitchFamily="18" charset="0"/>
                          </a:rPr>
                        </m:ctrlPr>
                      </m:fPr>
                      <m:num>
                        <m:r>
                          <a:rPr lang="el-GR" sz="2000" b="0" i="1" smtClean="0">
                            <a:solidFill>
                              <a:prstClr val="white"/>
                            </a:solidFill>
                            <a:latin typeface="Cambria Math" panose="02040503050406030204" pitchFamily="18" charset="0"/>
                          </a:rPr>
                          <m:t>7</m:t>
                        </m:r>
                      </m:num>
                      <m:den>
                        <m:r>
                          <a:rPr lang="el-GR" sz="2000" b="0" i="1" smtClean="0">
                            <a:solidFill>
                              <a:prstClr val="white"/>
                            </a:solidFill>
                            <a:latin typeface="Cambria Math" panose="02040503050406030204" pitchFamily="18" charset="0"/>
                          </a:rPr>
                          <m:t>8</m:t>
                        </m:r>
                      </m:den>
                    </m:f>
                  </m:oMath>
                </a14:m>
                <a:r>
                  <a:rPr lang="el-GR" sz="2000" dirty="0">
                    <a:solidFill>
                      <a:prstClr val="white"/>
                    </a:solidFill>
                    <a:latin typeface="+mn-lt"/>
                  </a:rPr>
                  <a:t>* Κ</a:t>
                </a:r>
                <a:r>
                  <a:rPr lang="en-US" sz="2000" baseline="-25000" dirty="0">
                    <a:solidFill>
                      <a:prstClr val="white"/>
                    </a:solidFill>
                    <a:latin typeface="+mn-lt"/>
                  </a:rPr>
                  <a:t>t</a:t>
                </a:r>
                <a:r>
                  <a:rPr lang="el-GR" sz="2000" baseline="-25000" dirty="0">
                    <a:solidFill>
                      <a:prstClr val="white"/>
                    </a:solidFill>
                    <a:latin typeface="+mn-lt"/>
                  </a:rPr>
                  <a:t>Β</a:t>
                </a:r>
                <a:r>
                  <a:rPr lang="en-US" sz="2000" dirty="0">
                    <a:solidFill>
                      <a:prstClr val="white"/>
                    </a:solidFill>
                    <a:latin typeface="+mn-lt"/>
                  </a:rPr>
                  <a:t> </a:t>
                </a:r>
                <a:endParaRPr lang="el-GR" sz="2000" dirty="0">
                  <a:latin typeface="+mn-lt"/>
                </a:endParaRPr>
              </a:p>
            </p:txBody>
          </p:sp>
        </mc:Choice>
        <mc:Fallback xmlns="">
          <p:sp>
            <p:nvSpPr>
              <p:cNvPr id="7" name="Ορθογώνιο 6">
                <a:extLst>
                  <a:ext uri="{FF2B5EF4-FFF2-40B4-BE49-F238E27FC236}">
                    <a16:creationId xmlns:a16="http://schemas.microsoft.com/office/drawing/2014/main" id="{8963AAFD-0B7A-4128-B252-480287647CCD}"/>
                  </a:ext>
                </a:extLst>
              </p:cNvPr>
              <p:cNvSpPr>
                <a:spLocks noRot="1" noChangeAspect="1" noMove="1" noResize="1" noEditPoints="1" noAdjustHandles="1" noChangeArrowheads="1" noChangeShapeType="1" noTextEdit="1"/>
              </p:cNvSpPr>
              <p:nvPr/>
            </p:nvSpPr>
            <p:spPr>
              <a:xfrm>
                <a:off x="323528" y="4580200"/>
                <a:ext cx="1484702" cy="527965"/>
              </a:xfrm>
              <a:prstGeom prst="rect">
                <a:avLst/>
              </a:prstGeom>
              <a:blipFill>
                <a:blip r:embed="rId2"/>
                <a:stretch>
                  <a:fillRect l="-4098" b="-5747"/>
                </a:stretch>
              </a:blipFill>
            </p:spPr>
            <p:txBody>
              <a:bodyPr/>
              <a:lstStyle/>
              <a:p>
                <a:r>
                  <a:rPr lang="el-GR">
                    <a:noFill/>
                  </a:rPr>
                  <a:t> </a:t>
                </a:r>
              </a:p>
            </p:txBody>
          </p:sp>
        </mc:Fallback>
      </mc:AlternateContent>
      <p:sp>
        <p:nvSpPr>
          <p:cNvPr id="8" name="TextBox 7">
            <a:extLst>
              <a:ext uri="{FF2B5EF4-FFF2-40B4-BE49-F238E27FC236}">
                <a16:creationId xmlns:a16="http://schemas.microsoft.com/office/drawing/2014/main" id="{D9751353-AE60-4CA6-9779-0E89935DC5B0}"/>
              </a:ext>
            </a:extLst>
          </p:cNvPr>
          <p:cNvSpPr txBox="1"/>
          <p:nvPr/>
        </p:nvSpPr>
        <p:spPr>
          <a:xfrm>
            <a:off x="330780" y="5115668"/>
            <a:ext cx="902811" cy="400110"/>
          </a:xfrm>
          <a:prstGeom prst="rect">
            <a:avLst/>
          </a:prstGeom>
          <a:noFill/>
        </p:spPr>
        <p:txBody>
          <a:bodyPr wrap="none" rtlCol="0">
            <a:spAutoFit/>
          </a:bodyPr>
          <a:lstStyle/>
          <a:p>
            <a:r>
              <a:rPr lang="en-US" sz="2000" dirty="0">
                <a:latin typeface="+mn-lt"/>
              </a:rPr>
              <a:t>i = 4%</a:t>
            </a:r>
            <a:endParaRPr lang="el-GR" sz="2000" dirty="0">
              <a:latin typeface="+mn-lt"/>
            </a:endParaRPr>
          </a:p>
        </p:txBody>
      </p:sp>
      <p:sp>
        <p:nvSpPr>
          <p:cNvPr id="10" name="Ορθογώνιο 9">
            <a:extLst>
              <a:ext uri="{FF2B5EF4-FFF2-40B4-BE49-F238E27FC236}">
                <a16:creationId xmlns:a16="http://schemas.microsoft.com/office/drawing/2014/main" id="{0A5D140D-A5DC-41FB-A890-5667E0FB0FFC}"/>
              </a:ext>
            </a:extLst>
          </p:cNvPr>
          <p:cNvSpPr/>
          <p:nvPr/>
        </p:nvSpPr>
        <p:spPr>
          <a:xfrm>
            <a:off x="3461932" y="4077073"/>
            <a:ext cx="3026085" cy="400110"/>
          </a:xfrm>
          <a:prstGeom prst="rect">
            <a:avLst/>
          </a:prstGeom>
        </p:spPr>
        <p:txBody>
          <a:bodyPr wrap="none">
            <a:spAutoFit/>
          </a:bodyPr>
          <a:lstStyle/>
          <a:p>
            <a:r>
              <a:rPr lang="en-US" sz="2000" dirty="0" err="1">
                <a:solidFill>
                  <a:prstClr val="white"/>
                </a:solidFill>
                <a:latin typeface="Calisto MT" panose="02040603050505030304"/>
              </a:rPr>
              <a:t>K</a:t>
            </a:r>
            <a:r>
              <a:rPr lang="en-US" sz="2000" baseline="-25000" dirty="0" err="1">
                <a:solidFill>
                  <a:prstClr val="white"/>
                </a:solidFill>
                <a:latin typeface="+mn-lt"/>
              </a:rPr>
              <a:t>t</a:t>
            </a:r>
            <a:r>
              <a:rPr lang="el-GR" sz="2000" baseline="-25000" dirty="0">
                <a:solidFill>
                  <a:prstClr val="white"/>
                </a:solidFill>
                <a:latin typeface="+mn-lt"/>
              </a:rPr>
              <a:t>Α</a:t>
            </a:r>
            <a:r>
              <a:rPr lang="en-US" sz="2000" dirty="0">
                <a:solidFill>
                  <a:prstClr val="white"/>
                </a:solidFill>
                <a:latin typeface="Calisto MT" panose="02040603050505030304"/>
              </a:rPr>
              <a:t>*t*i + </a:t>
            </a:r>
            <a:r>
              <a:rPr lang="en-US" sz="2000" dirty="0" err="1">
                <a:solidFill>
                  <a:prstClr val="white"/>
                </a:solidFill>
                <a:latin typeface="Calisto MT" panose="02040603050505030304"/>
              </a:rPr>
              <a:t>K</a:t>
            </a:r>
            <a:r>
              <a:rPr lang="en-US" sz="2000" baseline="-25000" dirty="0" err="1">
                <a:solidFill>
                  <a:prstClr val="white"/>
                </a:solidFill>
                <a:latin typeface="+mn-lt"/>
              </a:rPr>
              <a:t>t</a:t>
            </a:r>
            <a:r>
              <a:rPr lang="el-GR" sz="2000" baseline="-25000" dirty="0">
                <a:solidFill>
                  <a:prstClr val="white"/>
                </a:solidFill>
                <a:latin typeface="+mn-lt"/>
              </a:rPr>
              <a:t>Β</a:t>
            </a:r>
            <a:r>
              <a:rPr lang="en-US" sz="2000" dirty="0">
                <a:solidFill>
                  <a:prstClr val="white"/>
                </a:solidFill>
                <a:latin typeface="Calisto MT" panose="02040603050505030304"/>
              </a:rPr>
              <a:t>*t*i = 1</a:t>
            </a:r>
            <a:r>
              <a:rPr lang="el-GR" sz="2000" dirty="0">
                <a:solidFill>
                  <a:prstClr val="white"/>
                </a:solidFill>
                <a:latin typeface="+mn-lt"/>
              </a:rPr>
              <a:t>.20</a:t>
            </a:r>
            <a:r>
              <a:rPr lang="en-US" sz="2000" dirty="0">
                <a:solidFill>
                  <a:prstClr val="white"/>
                </a:solidFill>
                <a:latin typeface="Calisto MT" panose="02040603050505030304"/>
              </a:rPr>
              <a:t>0 </a:t>
            </a:r>
            <a:endParaRPr lang="el-GR" dirty="0"/>
          </a:p>
        </p:txBody>
      </p:sp>
      <p:sp>
        <p:nvSpPr>
          <p:cNvPr id="11" name="Βέλος: Ραβδωτό δεξιό 10">
            <a:extLst>
              <a:ext uri="{FF2B5EF4-FFF2-40B4-BE49-F238E27FC236}">
                <a16:creationId xmlns:a16="http://schemas.microsoft.com/office/drawing/2014/main" id="{56F5DB1A-9D81-4E00-9495-BC5337BF4A3C}"/>
              </a:ext>
            </a:extLst>
          </p:cNvPr>
          <p:cNvSpPr/>
          <p:nvPr/>
        </p:nvSpPr>
        <p:spPr>
          <a:xfrm>
            <a:off x="2355719" y="4229474"/>
            <a:ext cx="1047639" cy="207638"/>
          </a:xfrm>
          <a:prstGeom prst="strip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13" name="Ορθογώνιο 12">
                <a:extLst>
                  <a:ext uri="{FF2B5EF4-FFF2-40B4-BE49-F238E27FC236}">
                    <a16:creationId xmlns:a16="http://schemas.microsoft.com/office/drawing/2014/main" id="{194C687A-2450-4C82-B331-C37951B4F1A0}"/>
                  </a:ext>
                </a:extLst>
              </p:cNvPr>
              <p:cNvSpPr/>
              <p:nvPr/>
            </p:nvSpPr>
            <p:spPr>
              <a:xfrm>
                <a:off x="6224162" y="4096849"/>
                <a:ext cx="52770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sym typeface="Wingdings" panose="05000000000000000000" pitchFamily="2" charset="2"/>
                        </a:rPr>
                        <m:t></m:t>
                      </m:r>
                    </m:oMath>
                  </m:oMathPara>
                </a14:m>
                <a:endParaRPr lang="el-GR" sz="2000" dirty="0"/>
              </a:p>
            </p:txBody>
          </p:sp>
        </mc:Choice>
        <mc:Fallback xmlns="">
          <p:sp>
            <p:nvSpPr>
              <p:cNvPr id="13" name="Ορθογώνιο 12">
                <a:extLst>
                  <a:ext uri="{FF2B5EF4-FFF2-40B4-BE49-F238E27FC236}">
                    <a16:creationId xmlns:a16="http://schemas.microsoft.com/office/drawing/2014/main" id="{194C687A-2450-4C82-B331-C37951B4F1A0}"/>
                  </a:ext>
                </a:extLst>
              </p:cNvPr>
              <p:cNvSpPr>
                <a:spLocks noRot="1" noChangeAspect="1" noMove="1" noResize="1" noEditPoints="1" noAdjustHandles="1" noChangeArrowheads="1" noChangeShapeType="1" noTextEdit="1"/>
              </p:cNvSpPr>
              <p:nvPr/>
            </p:nvSpPr>
            <p:spPr>
              <a:xfrm>
                <a:off x="6224162" y="4096849"/>
                <a:ext cx="527709" cy="400110"/>
              </a:xfrm>
              <a:prstGeom prst="rect">
                <a:avLst/>
              </a:prstGeom>
              <a:blipFill>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Ορθογώνιο 13">
                <a:extLst>
                  <a:ext uri="{FF2B5EF4-FFF2-40B4-BE49-F238E27FC236}">
                    <a16:creationId xmlns:a16="http://schemas.microsoft.com/office/drawing/2014/main" id="{8BF6F54E-A64C-482C-96F1-90BEAB0B3C99}"/>
                  </a:ext>
                </a:extLst>
              </p:cNvPr>
              <p:cNvSpPr/>
              <p:nvPr/>
            </p:nvSpPr>
            <p:spPr>
              <a:xfrm>
                <a:off x="3449903" y="4591532"/>
                <a:ext cx="2066912" cy="529504"/>
              </a:xfrm>
              <a:prstGeom prst="rect">
                <a:avLst/>
              </a:prstGeom>
            </p:spPr>
            <p:txBody>
              <a:bodyPr wrap="none">
                <a:spAutoFit/>
              </a:bodyPr>
              <a:lstStyle/>
              <a:p>
                <a14:m>
                  <m:oMath xmlns:m="http://schemas.openxmlformats.org/officeDocument/2006/math">
                    <m:f>
                      <m:fPr>
                        <m:ctrlPr>
                          <a:rPr lang="el-GR" sz="2000" i="1" smtClean="0">
                            <a:solidFill>
                              <a:prstClr val="white"/>
                            </a:solidFill>
                            <a:latin typeface="Cambria Math" panose="02040503050406030204" pitchFamily="18" charset="0"/>
                          </a:rPr>
                        </m:ctrlPr>
                      </m:fPr>
                      <m:num>
                        <m:r>
                          <a:rPr lang="el-GR" sz="2000" i="1">
                            <a:solidFill>
                              <a:prstClr val="white"/>
                            </a:solidFill>
                            <a:latin typeface="Cambria Math" panose="02040503050406030204" pitchFamily="18" charset="0"/>
                          </a:rPr>
                          <m:t>7</m:t>
                        </m:r>
                      </m:num>
                      <m:den>
                        <m:r>
                          <a:rPr lang="el-GR" sz="2000" i="1">
                            <a:solidFill>
                              <a:prstClr val="white"/>
                            </a:solidFill>
                            <a:latin typeface="Cambria Math" panose="02040503050406030204" pitchFamily="18" charset="0"/>
                          </a:rPr>
                          <m:t>8</m:t>
                        </m:r>
                      </m:den>
                    </m:f>
                  </m:oMath>
                </a14:m>
                <a:r>
                  <a:rPr lang="el-GR" sz="2000" dirty="0">
                    <a:solidFill>
                      <a:prstClr val="white"/>
                    </a:solidFill>
                    <a:latin typeface="+mn-lt"/>
                  </a:rPr>
                  <a:t>* </a:t>
                </a:r>
                <a:r>
                  <a:rPr lang="el-GR" sz="2000" dirty="0">
                    <a:solidFill>
                      <a:srgbClr val="FF0000"/>
                    </a:solidFill>
                    <a:latin typeface="+mn-lt"/>
                  </a:rPr>
                  <a:t>Κ</a:t>
                </a:r>
                <a:r>
                  <a:rPr lang="en-US" sz="2000" baseline="-25000" dirty="0">
                    <a:solidFill>
                      <a:srgbClr val="FF0000"/>
                    </a:solidFill>
                    <a:latin typeface="+mn-lt"/>
                  </a:rPr>
                  <a:t>t</a:t>
                </a:r>
                <a:r>
                  <a:rPr lang="el-GR" sz="2000" baseline="-25000" dirty="0">
                    <a:solidFill>
                      <a:srgbClr val="FF0000"/>
                    </a:solidFill>
                    <a:latin typeface="+mn-lt"/>
                  </a:rPr>
                  <a:t>Β</a:t>
                </a:r>
                <a:r>
                  <a:rPr lang="en-US" sz="2000" dirty="0">
                    <a:solidFill>
                      <a:prstClr val="white"/>
                    </a:solidFill>
                    <a:latin typeface="+mn-lt"/>
                  </a:rPr>
                  <a:t> *</a:t>
                </a:r>
                <a:r>
                  <a:rPr lang="el-GR" sz="2000" dirty="0">
                    <a:solidFill>
                      <a:prstClr val="white"/>
                    </a:solidFill>
                    <a:latin typeface="+mn-lt"/>
                  </a:rPr>
                  <a:t> </a:t>
                </a:r>
                <a14:m>
                  <m:oMath xmlns:m="http://schemas.openxmlformats.org/officeDocument/2006/math">
                    <m:f>
                      <m:fPr>
                        <m:ctrlPr>
                          <a:rPr lang="el-GR" sz="2000" i="1">
                            <a:solidFill>
                              <a:prstClr val="white"/>
                            </a:solidFill>
                            <a:latin typeface="Cambria Math" panose="02040503050406030204" pitchFamily="18" charset="0"/>
                          </a:rPr>
                        </m:ctrlPr>
                      </m:fPr>
                      <m:num>
                        <m:r>
                          <a:rPr lang="en-US" sz="2000" b="0" i="1" smtClean="0">
                            <a:solidFill>
                              <a:prstClr val="white"/>
                            </a:solidFill>
                            <a:latin typeface="Cambria Math" panose="02040503050406030204" pitchFamily="18" charset="0"/>
                          </a:rPr>
                          <m:t>68</m:t>
                        </m:r>
                      </m:num>
                      <m:den>
                        <m:r>
                          <a:rPr lang="en-US" sz="2000" b="0" i="1" smtClean="0">
                            <a:solidFill>
                              <a:prstClr val="white"/>
                            </a:solidFill>
                            <a:latin typeface="Cambria Math" panose="02040503050406030204" pitchFamily="18" charset="0"/>
                          </a:rPr>
                          <m:t>360</m:t>
                        </m:r>
                      </m:den>
                    </m:f>
                    <m:r>
                      <a:rPr lang="el-GR" sz="2000" i="1">
                        <a:solidFill>
                          <a:prstClr val="white"/>
                        </a:solidFill>
                        <a:latin typeface="Cambria Math" panose="02040503050406030204" pitchFamily="18" charset="0"/>
                      </a:rPr>
                      <m:t> </m:t>
                    </m:r>
                  </m:oMath>
                </a14:m>
                <a:r>
                  <a:rPr lang="en-US" sz="2000" dirty="0">
                    <a:solidFill>
                      <a:prstClr val="white"/>
                    </a:solidFill>
                    <a:latin typeface="+mn-lt"/>
                  </a:rPr>
                  <a:t>*0,04</a:t>
                </a:r>
                <a:endParaRPr lang="el-GR" dirty="0">
                  <a:latin typeface="+mn-lt"/>
                </a:endParaRPr>
              </a:p>
            </p:txBody>
          </p:sp>
        </mc:Choice>
        <mc:Fallback xmlns="">
          <p:sp>
            <p:nvSpPr>
              <p:cNvPr id="14" name="Ορθογώνιο 13">
                <a:extLst>
                  <a:ext uri="{FF2B5EF4-FFF2-40B4-BE49-F238E27FC236}">
                    <a16:creationId xmlns:a16="http://schemas.microsoft.com/office/drawing/2014/main" id="{8BF6F54E-A64C-482C-96F1-90BEAB0B3C99}"/>
                  </a:ext>
                </a:extLst>
              </p:cNvPr>
              <p:cNvSpPr>
                <a:spLocks noRot="1" noChangeAspect="1" noMove="1" noResize="1" noEditPoints="1" noAdjustHandles="1" noChangeArrowheads="1" noChangeShapeType="1" noTextEdit="1"/>
              </p:cNvSpPr>
              <p:nvPr/>
            </p:nvSpPr>
            <p:spPr>
              <a:xfrm>
                <a:off x="3449903" y="4591532"/>
                <a:ext cx="2066912" cy="529504"/>
              </a:xfrm>
              <a:prstGeom prst="rect">
                <a:avLst/>
              </a:prstGeom>
              <a:blipFill>
                <a:blip r:embed="rId4"/>
                <a:stretch>
                  <a:fillRect b="-689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 name="Ορθογώνιο 14">
                <a:extLst>
                  <a:ext uri="{FF2B5EF4-FFF2-40B4-BE49-F238E27FC236}">
                    <a16:creationId xmlns:a16="http://schemas.microsoft.com/office/drawing/2014/main" id="{17E21F59-EDFC-4EAB-8E79-DAE91D18CF38}"/>
                  </a:ext>
                </a:extLst>
              </p:cNvPr>
              <p:cNvSpPr/>
              <p:nvPr/>
            </p:nvSpPr>
            <p:spPr>
              <a:xfrm>
                <a:off x="323528" y="5620087"/>
                <a:ext cx="987771" cy="400110"/>
              </a:xfrm>
              <a:prstGeom prst="rect">
                <a:avLst/>
              </a:prstGeom>
            </p:spPr>
            <p:txBody>
              <a:bodyPr wrap="none">
                <a:spAutoFit/>
              </a:bodyPr>
              <a:lstStyle/>
              <a:p>
                <a:r>
                  <a:rPr lang="en-US" sz="2000" dirty="0">
                    <a:solidFill>
                      <a:prstClr val="white"/>
                    </a:solidFill>
                    <a:latin typeface="+mn-lt"/>
                  </a:rPr>
                  <a:t>v</a:t>
                </a:r>
                <a:r>
                  <a:rPr lang="el-GR" sz="2000" baseline="-25000" dirty="0">
                    <a:solidFill>
                      <a:prstClr val="white"/>
                    </a:solidFill>
                    <a:latin typeface="+mn-lt"/>
                  </a:rPr>
                  <a:t>1</a:t>
                </a:r>
                <a:r>
                  <a:rPr lang="en-US" sz="2000" dirty="0">
                    <a:solidFill>
                      <a:prstClr val="white"/>
                    </a:solidFill>
                    <a:latin typeface="+mn-lt"/>
                  </a:rPr>
                  <a:t> =</a:t>
                </a:r>
                <a:r>
                  <a:rPr lang="el-GR" sz="2000" dirty="0">
                    <a:solidFill>
                      <a:prstClr val="white"/>
                    </a:solidFill>
                    <a:latin typeface="+mn-lt"/>
                  </a:rPr>
                  <a:t> </a:t>
                </a:r>
                <a14:m>
                  <m:oMath xmlns:m="http://schemas.openxmlformats.org/officeDocument/2006/math">
                    <m:r>
                      <a:rPr lang="en-US" sz="2000" b="0" i="1" smtClean="0">
                        <a:solidFill>
                          <a:prstClr val="white"/>
                        </a:solidFill>
                        <a:latin typeface="Cambria Math" panose="02040503050406030204" pitchFamily="18" charset="0"/>
                      </a:rPr>
                      <m:t>68</m:t>
                    </m:r>
                  </m:oMath>
                </a14:m>
                <a:endParaRPr lang="el-GR" sz="2000" dirty="0">
                  <a:latin typeface="+mn-lt"/>
                </a:endParaRPr>
              </a:p>
            </p:txBody>
          </p:sp>
        </mc:Choice>
        <mc:Fallback xmlns="">
          <p:sp>
            <p:nvSpPr>
              <p:cNvPr id="15" name="Ορθογώνιο 14">
                <a:extLst>
                  <a:ext uri="{FF2B5EF4-FFF2-40B4-BE49-F238E27FC236}">
                    <a16:creationId xmlns:a16="http://schemas.microsoft.com/office/drawing/2014/main" id="{17E21F59-EDFC-4EAB-8E79-DAE91D18CF38}"/>
                  </a:ext>
                </a:extLst>
              </p:cNvPr>
              <p:cNvSpPr>
                <a:spLocks noRot="1" noChangeAspect="1" noMove="1" noResize="1" noEditPoints="1" noAdjustHandles="1" noChangeArrowheads="1" noChangeShapeType="1" noTextEdit="1"/>
              </p:cNvSpPr>
              <p:nvPr/>
            </p:nvSpPr>
            <p:spPr>
              <a:xfrm>
                <a:off x="323528" y="5620087"/>
                <a:ext cx="987771" cy="400110"/>
              </a:xfrm>
              <a:prstGeom prst="rect">
                <a:avLst/>
              </a:prstGeom>
              <a:blipFill>
                <a:blip r:embed="rId5"/>
                <a:stretch>
                  <a:fillRect l="-6173" t="-9091" b="-2575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Ορθογώνιο 15">
                <a:extLst>
                  <a:ext uri="{FF2B5EF4-FFF2-40B4-BE49-F238E27FC236}">
                    <a16:creationId xmlns:a16="http://schemas.microsoft.com/office/drawing/2014/main" id="{DDC1EB6B-0808-45CF-AEC9-9CBA9F32C3B5}"/>
                  </a:ext>
                </a:extLst>
              </p:cNvPr>
              <p:cNvSpPr/>
              <p:nvPr/>
            </p:nvSpPr>
            <p:spPr>
              <a:xfrm>
                <a:off x="315545" y="6060114"/>
                <a:ext cx="987771" cy="400110"/>
              </a:xfrm>
              <a:prstGeom prst="rect">
                <a:avLst/>
              </a:prstGeom>
            </p:spPr>
            <p:txBody>
              <a:bodyPr wrap="none">
                <a:spAutoFit/>
              </a:bodyPr>
              <a:lstStyle/>
              <a:p>
                <a:r>
                  <a:rPr lang="en-US" sz="2000" dirty="0">
                    <a:solidFill>
                      <a:prstClr val="white"/>
                    </a:solidFill>
                    <a:latin typeface="+mn-lt"/>
                  </a:rPr>
                  <a:t>v</a:t>
                </a:r>
                <a:r>
                  <a:rPr lang="en-US" sz="2000" baseline="-25000" dirty="0">
                    <a:solidFill>
                      <a:prstClr val="white"/>
                    </a:solidFill>
                    <a:latin typeface="+mn-lt"/>
                  </a:rPr>
                  <a:t>2</a:t>
                </a:r>
                <a:r>
                  <a:rPr lang="en-US" sz="2000" dirty="0">
                    <a:solidFill>
                      <a:prstClr val="white"/>
                    </a:solidFill>
                    <a:latin typeface="+mn-lt"/>
                  </a:rPr>
                  <a:t> =</a:t>
                </a:r>
                <a:r>
                  <a:rPr lang="el-GR" sz="2000" dirty="0">
                    <a:solidFill>
                      <a:prstClr val="white"/>
                    </a:solidFill>
                    <a:latin typeface="+mn-lt"/>
                  </a:rPr>
                  <a:t> </a:t>
                </a:r>
                <a14:m>
                  <m:oMath xmlns:m="http://schemas.openxmlformats.org/officeDocument/2006/math">
                    <m:r>
                      <a:rPr lang="en-US" sz="2000" b="0" i="1" smtClean="0">
                        <a:solidFill>
                          <a:prstClr val="white"/>
                        </a:solidFill>
                        <a:latin typeface="Cambria Math" panose="02040503050406030204" pitchFamily="18" charset="0"/>
                      </a:rPr>
                      <m:t>96</m:t>
                    </m:r>
                  </m:oMath>
                </a14:m>
                <a:endParaRPr lang="el-GR" sz="2000" dirty="0">
                  <a:latin typeface="+mn-lt"/>
                </a:endParaRPr>
              </a:p>
            </p:txBody>
          </p:sp>
        </mc:Choice>
        <mc:Fallback xmlns="">
          <p:sp>
            <p:nvSpPr>
              <p:cNvPr id="16" name="Ορθογώνιο 15">
                <a:extLst>
                  <a:ext uri="{FF2B5EF4-FFF2-40B4-BE49-F238E27FC236}">
                    <a16:creationId xmlns:a16="http://schemas.microsoft.com/office/drawing/2014/main" id="{DDC1EB6B-0808-45CF-AEC9-9CBA9F32C3B5}"/>
                  </a:ext>
                </a:extLst>
              </p:cNvPr>
              <p:cNvSpPr>
                <a:spLocks noRot="1" noChangeAspect="1" noMove="1" noResize="1" noEditPoints="1" noAdjustHandles="1" noChangeArrowheads="1" noChangeShapeType="1" noTextEdit="1"/>
              </p:cNvSpPr>
              <p:nvPr/>
            </p:nvSpPr>
            <p:spPr>
              <a:xfrm>
                <a:off x="315545" y="6060114"/>
                <a:ext cx="987771" cy="400110"/>
              </a:xfrm>
              <a:prstGeom prst="rect">
                <a:avLst/>
              </a:prstGeom>
              <a:blipFill>
                <a:blip r:embed="rId6"/>
                <a:stretch>
                  <a:fillRect l="-6790" t="-7576" b="-2575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Ορθογώνιο 16">
                <a:extLst>
                  <a:ext uri="{FF2B5EF4-FFF2-40B4-BE49-F238E27FC236}">
                    <a16:creationId xmlns:a16="http://schemas.microsoft.com/office/drawing/2014/main" id="{19E24BD8-2F9D-401E-8B08-50170B80EE4A}"/>
                  </a:ext>
                </a:extLst>
              </p:cNvPr>
              <p:cNvSpPr/>
              <p:nvPr/>
            </p:nvSpPr>
            <p:spPr>
              <a:xfrm>
                <a:off x="8052037" y="4600036"/>
                <a:ext cx="52770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sym typeface="Wingdings" panose="05000000000000000000" pitchFamily="2" charset="2"/>
                        </a:rPr>
                        <m:t></m:t>
                      </m:r>
                    </m:oMath>
                  </m:oMathPara>
                </a14:m>
                <a:endParaRPr lang="el-GR" sz="2000" dirty="0"/>
              </a:p>
            </p:txBody>
          </p:sp>
        </mc:Choice>
        <mc:Fallback xmlns="">
          <p:sp>
            <p:nvSpPr>
              <p:cNvPr id="17" name="Ορθογώνιο 16">
                <a:extLst>
                  <a:ext uri="{FF2B5EF4-FFF2-40B4-BE49-F238E27FC236}">
                    <a16:creationId xmlns:a16="http://schemas.microsoft.com/office/drawing/2014/main" id="{19E24BD8-2F9D-401E-8B08-50170B80EE4A}"/>
                  </a:ext>
                </a:extLst>
              </p:cNvPr>
              <p:cNvSpPr>
                <a:spLocks noRot="1" noChangeAspect="1" noMove="1" noResize="1" noEditPoints="1" noAdjustHandles="1" noChangeArrowheads="1" noChangeShapeType="1" noTextEdit="1"/>
              </p:cNvSpPr>
              <p:nvPr/>
            </p:nvSpPr>
            <p:spPr>
              <a:xfrm>
                <a:off x="8052037" y="4600036"/>
                <a:ext cx="527709" cy="400110"/>
              </a:xfrm>
              <a:prstGeom prst="rect">
                <a:avLst/>
              </a:prstGeom>
              <a:blipFill>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8" name="Ορθογώνιο 17">
                <a:extLst>
                  <a:ext uri="{FF2B5EF4-FFF2-40B4-BE49-F238E27FC236}">
                    <a16:creationId xmlns:a16="http://schemas.microsoft.com/office/drawing/2014/main" id="{3F63550B-1EB9-440E-B85C-033D74AE7F49}"/>
                  </a:ext>
                </a:extLst>
              </p:cNvPr>
              <p:cNvSpPr/>
              <p:nvPr/>
            </p:nvSpPr>
            <p:spPr>
              <a:xfrm>
                <a:off x="3419872" y="5219977"/>
                <a:ext cx="4549964" cy="400110"/>
              </a:xfrm>
              <a:prstGeom prst="rect">
                <a:avLst/>
              </a:prstGeom>
            </p:spPr>
            <p:txBody>
              <a:bodyPr wrap="none">
                <a:spAutoFit/>
              </a:bodyPr>
              <a:lstStyle/>
              <a:p>
                <a14:m>
                  <m:oMath xmlns:m="http://schemas.openxmlformats.org/officeDocument/2006/math">
                    <m:r>
                      <a:rPr lang="en-US" sz="2000" i="1" smtClean="0">
                        <a:solidFill>
                          <a:prstClr val="white"/>
                        </a:solidFill>
                        <a:latin typeface="Cambria Math" panose="02040503050406030204" pitchFamily="18" charset="0"/>
                      </a:rPr>
                      <m:t>0</m:t>
                    </m:r>
                    <m:r>
                      <a:rPr lang="en-US" sz="2000" b="0" i="1" smtClean="0">
                        <a:solidFill>
                          <a:prstClr val="white"/>
                        </a:solidFill>
                        <a:latin typeface="Cambria Math" panose="02040503050406030204" pitchFamily="18" charset="0"/>
                      </a:rPr>
                      <m:t>,006611</m:t>
                    </m:r>
                  </m:oMath>
                </a14:m>
                <a:r>
                  <a:rPr lang="el-GR" sz="2000" dirty="0">
                    <a:solidFill>
                      <a:prstClr val="white"/>
                    </a:solidFill>
                    <a:latin typeface="+mn-lt"/>
                  </a:rPr>
                  <a:t>* Κ</a:t>
                </a:r>
                <a:r>
                  <a:rPr lang="en-US" sz="2000" baseline="-25000" dirty="0">
                    <a:solidFill>
                      <a:prstClr val="white"/>
                    </a:solidFill>
                    <a:latin typeface="+mn-lt"/>
                  </a:rPr>
                  <a:t>t</a:t>
                </a:r>
                <a:r>
                  <a:rPr lang="el-GR" sz="2000" baseline="-25000" dirty="0">
                    <a:solidFill>
                      <a:prstClr val="white"/>
                    </a:solidFill>
                    <a:latin typeface="+mn-lt"/>
                  </a:rPr>
                  <a:t>Β</a:t>
                </a:r>
                <a:r>
                  <a:rPr lang="en-US" sz="2000" dirty="0">
                    <a:solidFill>
                      <a:prstClr val="white"/>
                    </a:solidFill>
                    <a:latin typeface="+mn-lt"/>
                  </a:rPr>
                  <a:t> + 0,010667*</a:t>
                </a:r>
                <a:r>
                  <a:rPr lang="en-US" sz="2000" dirty="0" err="1">
                    <a:solidFill>
                      <a:prstClr val="white"/>
                    </a:solidFill>
                    <a:latin typeface="+mn-lt"/>
                  </a:rPr>
                  <a:t>K</a:t>
                </a:r>
                <a:r>
                  <a:rPr lang="en-US" sz="2000" baseline="-25000" dirty="0" err="1">
                    <a:solidFill>
                      <a:prstClr val="white"/>
                    </a:solidFill>
                    <a:latin typeface="+mn-lt"/>
                  </a:rPr>
                  <a:t>t</a:t>
                </a:r>
                <a:r>
                  <a:rPr lang="el-GR" sz="2000" baseline="-25000" dirty="0">
                    <a:solidFill>
                      <a:prstClr val="white"/>
                    </a:solidFill>
                    <a:latin typeface="+mn-lt"/>
                  </a:rPr>
                  <a:t>Β</a:t>
                </a:r>
                <a:r>
                  <a:rPr lang="en-US" sz="2000" baseline="-25000" dirty="0">
                    <a:solidFill>
                      <a:prstClr val="white"/>
                    </a:solidFill>
                    <a:latin typeface="+mn-lt"/>
                  </a:rPr>
                  <a:t> </a:t>
                </a:r>
                <a:r>
                  <a:rPr lang="en-US" sz="2000" dirty="0">
                    <a:solidFill>
                      <a:prstClr val="white"/>
                    </a:solidFill>
                    <a:latin typeface="+mn-lt"/>
                  </a:rPr>
                  <a:t>= 1</a:t>
                </a:r>
                <a:r>
                  <a:rPr lang="el-GR" sz="2000" dirty="0">
                    <a:solidFill>
                      <a:prstClr val="white"/>
                    </a:solidFill>
                    <a:latin typeface="+mn-lt"/>
                  </a:rPr>
                  <a:t>.20</a:t>
                </a:r>
                <a:r>
                  <a:rPr lang="en-US" sz="2000" dirty="0">
                    <a:solidFill>
                      <a:prstClr val="white"/>
                    </a:solidFill>
                    <a:latin typeface="+mn-lt"/>
                  </a:rPr>
                  <a:t>0 </a:t>
                </a:r>
                <a:endParaRPr lang="el-GR" dirty="0">
                  <a:latin typeface="+mn-lt"/>
                </a:endParaRPr>
              </a:p>
            </p:txBody>
          </p:sp>
        </mc:Choice>
        <mc:Fallback xmlns="">
          <p:sp>
            <p:nvSpPr>
              <p:cNvPr id="18" name="Ορθογώνιο 17">
                <a:extLst>
                  <a:ext uri="{FF2B5EF4-FFF2-40B4-BE49-F238E27FC236}">
                    <a16:creationId xmlns:a16="http://schemas.microsoft.com/office/drawing/2014/main" id="{3F63550B-1EB9-440E-B85C-033D74AE7F49}"/>
                  </a:ext>
                </a:extLst>
              </p:cNvPr>
              <p:cNvSpPr>
                <a:spLocks noRot="1" noChangeAspect="1" noMove="1" noResize="1" noEditPoints="1" noAdjustHandles="1" noChangeArrowheads="1" noChangeShapeType="1" noTextEdit="1"/>
              </p:cNvSpPr>
              <p:nvPr/>
            </p:nvSpPr>
            <p:spPr>
              <a:xfrm>
                <a:off x="3419872" y="5219977"/>
                <a:ext cx="4549964" cy="400110"/>
              </a:xfrm>
              <a:prstGeom prst="rect">
                <a:avLst/>
              </a:prstGeom>
              <a:blipFill>
                <a:blip r:embed="rId8"/>
                <a:stretch>
                  <a:fillRect t="-9091" b="-2575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9" name="Ορθογώνιο 18">
                <a:extLst>
                  <a:ext uri="{FF2B5EF4-FFF2-40B4-BE49-F238E27FC236}">
                    <a16:creationId xmlns:a16="http://schemas.microsoft.com/office/drawing/2014/main" id="{16BCF911-F93F-496A-B79F-685C0056BF43}"/>
                  </a:ext>
                </a:extLst>
              </p:cNvPr>
              <p:cNvSpPr/>
              <p:nvPr/>
            </p:nvSpPr>
            <p:spPr>
              <a:xfrm>
                <a:off x="7833355" y="5261628"/>
                <a:ext cx="52770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sym typeface="Wingdings" panose="05000000000000000000" pitchFamily="2" charset="2"/>
                        </a:rPr>
                        <m:t></m:t>
                      </m:r>
                    </m:oMath>
                  </m:oMathPara>
                </a14:m>
                <a:endParaRPr lang="el-GR" sz="2000" dirty="0"/>
              </a:p>
            </p:txBody>
          </p:sp>
        </mc:Choice>
        <mc:Fallback xmlns="">
          <p:sp>
            <p:nvSpPr>
              <p:cNvPr id="19" name="Ορθογώνιο 18">
                <a:extLst>
                  <a:ext uri="{FF2B5EF4-FFF2-40B4-BE49-F238E27FC236}">
                    <a16:creationId xmlns:a16="http://schemas.microsoft.com/office/drawing/2014/main" id="{16BCF911-F93F-496A-B79F-685C0056BF43}"/>
                  </a:ext>
                </a:extLst>
              </p:cNvPr>
              <p:cNvSpPr>
                <a:spLocks noRot="1" noChangeAspect="1" noMove="1" noResize="1" noEditPoints="1" noAdjustHandles="1" noChangeArrowheads="1" noChangeShapeType="1" noTextEdit="1"/>
              </p:cNvSpPr>
              <p:nvPr/>
            </p:nvSpPr>
            <p:spPr>
              <a:xfrm>
                <a:off x="7833355" y="5261628"/>
                <a:ext cx="527709" cy="400110"/>
              </a:xfrm>
              <a:prstGeom prst="rect">
                <a:avLst/>
              </a:prstGeom>
              <a:blipFill>
                <a:blip r:embed="rId9"/>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0" name="Ορθογώνιο 19">
                <a:extLst>
                  <a:ext uri="{FF2B5EF4-FFF2-40B4-BE49-F238E27FC236}">
                    <a16:creationId xmlns:a16="http://schemas.microsoft.com/office/drawing/2014/main" id="{369004BD-6BD5-4A8D-BCC6-EB2B8AB41432}"/>
                  </a:ext>
                </a:extLst>
              </p:cNvPr>
              <p:cNvSpPr/>
              <p:nvPr/>
            </p:nvSpPr>
            <p:spPr>
              <a:xfrm>
                <a:off x="3419872" y="5642933"/>
                <a:ext cx="2754600" cy="400110"/>
              </a:xfrm>
              <a:prstGeom prst="rect">
                <a:avLst/>
              </a:prstGeom>
            </p:spPr>
            <p:txBody>
              <a:bodyPr wrap="none">
                <a:spAutoFit/>
              </a:bodyPr>
              <a:lstStyle/>
              <a:p>
                <a14:m>
                  <m:oMath xmlns:m="http://schemas.openxmlformats.org/officeDocument/2006/math">
                    <m:r>
                      <a:rPr lang="en-US" sz="2000" i="1" smtClean="0">
                        <a:solidFill>
                          <a:prstClr val="white"/>
                        </a:solidFill>
                        <a:latin typeface="Cambria Math" panose="02040503050406030204" pitchFamily="18" charset="0"/>
                      </a:rPr>
                      <m:t>0</m:t>
                    </m:r>
                    <m:r>
                      <a:rPr lang="en-US" sz="2000" b="0" i="1" smtClean="0">
                        <a:solidFill>
                          <a:prstClr val="white"/>
                        </a:solidFill>
                        <a:latin typeface="Cambria Math" panose="02040503050406030204" pitchFamily="18" charset="0"/>
                      </a:rPr>
                      <m:t>,017187</m:t>
                    </m:r>
                  </m:oMath>
                </a14:m>
                <a:r>
                  <a:rPr lang="el-GR" sz="2000" dirty="0">
                    <a:solidFill>
                      <a:prstClr val="white"/>
                    </a:solidFill>
                    <a:latin typeface="+mn-lt"/>
                  </a:rPr>
                  <a:t>* Κ</a:t>
                </a:r>
                <a:r>
                  <a:rPr lang="en-US" sz="2000" baseline="-25000" dirty="0">
                    <a:solidFill>
                      <a:prstClr val="white"/>
                    </a:solidFill>
                    <a:latin typeface="+mn-lt"/>
                  </a:rPr>
                  <a:t>t</a:t>
                </a:r>
                <a:r>
                  <a:rPr lang="el-GR" sz="2000" baseline="-25000" dirty="0">
                    <a:solidFill>
                      <a:prstClr val="white"/>
                    </a:solidFill>
                    <a:latin typeface="+mn-lt"/>
                  </a:rPr>
                  <a:t>Β</a:t>
                </a:r>
                <a:r>
                  <a:rPr lang="en-US" sz="2000" dirty="0">
                    <a:solidFill>
                      <a:prstClr val="white"/>
                    </a:solidFill>
                    <a:latin typeface="+mn-lt"/>
                  </a:rPr>
                  <a:t> = 1</a:t>
                </a:r>
                <a:r>
                  <a:rPr lang="el-GR" sz="2000" dirty="0">
                    <a:solidFill>
                      <a:prstClr val="white"/>
                    </a:solidFill>
                    <a:latin typeface="+mn-lt"/>
                  </a:rPr>
                  <a:t>.20</a:t>
                </a:r>
                <a:r>
                  <a:rPr lang="en-US" sz="2000" dirty="0">
                    <a:solidFill>
                      <a:prstClr val="white"/>
                    </a:solidFill>
                    <a:latin typeface="+mn-lt"/>
                  </a:rPr>
                  <a:t>0 </a:t>
                </a:r>
                <a:endParaRPr lang="el-GR" dirty="0">
                  <a:latin typeface="+mn-lt"/>
                </a:endParaRPr>
              </a:p>
            </p:txBody>
          </p:sp>
        </mc:Choice>
        <mc:Fallback xmlns="">
          <p:sp>
            <p:nvSpPr>
              <p:cNvPr id="20" name="Ορθογώνιο 19">
                <a:extLst>
                  <a:ext uri="{FF2B5EF4-FFF2-40B4-BE49-F238E27FC236}">
                    <a16:creationId xmlns:a16="http://schemas.microsoft.com/office/drawing/2014/main" id="{369004BD-6BD5-4A8D-BCC6-EB2B8AB41432}"/>
                  </a:ext>
                </a:extLst>
              </p:cNvPr>
              <p:cNvSpPr>
                <a:spLocks noRot="1" noChangeAspect="1" noMove="1" noResize="1" noEditPoints="1" noAdjustHandles="1" noChangeArrowheads="1" noChangeShapeType="1" noTextEdit="1"/>
              </p:cNvSpPr>
              <p:nvPr/>
            </p:nvSpPr>
            <p:spPr>
              <a:xfrm>
                <a:off x="3419872" y="5642933"/>
                <a:ext cx="2754600" cy="400110"/>
              </a:xfrm>
              <a:prstGeom prst="rect">
                <a:avLst/>
              </a:prstGeom>
              <a:blipFill>
                <a:blip r:embed="rId10"/>
                <a:stretch>
                  <a:fillRect t="-10769" b="-2769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1" name="Ορθογώνιο 20">
                <a:extLst>
                  <a:ext uri="{FF2B5EF4-FFF2-40B4-BE49-F238E27FC236}">
                    <a16:creationId xmlns:a16="http://schemas.microsoft.com/office/drawing/2014/main" id="{DE0D8DF9-1267-448C-AF82-FBE781FCDE71}"/>
                  </a:ext>
                </a:extLst>
              </p:cNvPr>
              <p:cNvSpPr/>
              <p:nvPr/>
            </p:nvSpPr>
            <p:spPr>
              <a:xfrm>
                <a:off x="5960307" y="5612382"/>
                <a:ext cx="52770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sym typeface="Wingdings" panose="05000000000000000000" pitchFamily="2" charset="2"/>
                        </a:rPr>
                        <m:t></m:t>
                      </m:r>
                    </m:oMath>
                  </m:oMathPara>
                </a14:m>
                <a:endParaRPr lang="el-GR" sz="2000" dirty="0"/>
              </a:p>
            </p:txBody>
          </p:sp>
        </mc:Choice>
        <mc:Fallback xmlns="">
          <p:sp>
            <p:nvSpPr>
              <p:cNvPr id="21" name="Ορθογώνιο 20">
                <a:extLst>
                  <a:ext uri="{FF2B5EF4-FFF2-40B4-BE49-F238E27FC236}">
                    <a16:creationId xmlns:a16="http://schemas.microsoft.com/office/drawing/2014/main" id="{DE0D8DF9-1267-448C-AF82-FBE781FCDE71}"/>
                  </a:ext>
                </a:extLst>
              </p:cNvPr>
              <p:cNvSpPr>
                <a:spLocks noRot="1" noChangeAspect="1" noMove="1" noResize="1" noEditPoints="1" noAdjustHandles="1" noChangeArrowheads="1" noChangeShapeType="1" noTextEdit="1"/>
              </p:cNvSpPr>
              <p:nvPr/>
            </p:nvSpPr>
            <p:spPr>
              <a:xfrm>
                <a:off x="5960307" y="5612382"/>
                <a:ext cx="527709" cy="400110"/>
              </a:xfrm>
              <a:prstGeom prst="rect">
                <a:avLst/>
              </a:prstGeom>
              <a:blipFill>
                <a:blip r:embed="rId11"/>
                <a:stretch>
                  <a:fillRect/>
                </a:stretch>
              </a:blipFill>
            </p:spPr>
            <p:txBody>
              <a:bodyPr/>
              <a:lstStyle/>
              <a:p>
                <a:r>
                  <a:rPr lang="el-GR">
                    <a:noFill/>
                  </a:rPr>
                  <a:t> </a:t>
                </a:r>
              </a:p>
            </p:txBody>
          </p:sp>
        </mc:Fallback>
      </mc:AlternateContent>
      <p:sp>
        <p:nvSpPr>
          <p:cNvPr id="22" name="Ορθογώνιο 21">
            <a:extLst>
              <a:ext uri="{FF2B5EF4-FFF2-40B4-BE49-F238E27FC236}">
                <a16:creationId xmlns:a16="http://schemas.microsoft.com/office/drawing/2014/main" id="{D9AB0C5F-6A4C-4B59-8BC3-9001A14F9634}"/>
              </a:ext>
            </a:extLst>
          </p:cNvPr>
          <p:cNvSpPr/>
          <p:nvPr/>
        </p:nvSpPr>
        <p:spPr>
          <a:xfrm>
            <a:off x="3449903" y="6018934"/>
            <a:ext cx="1582806" cy="400110"/>
          </a:xfrm>
          <a:prstGeom prst="rect">
            <a:avLst/>
          </a:prstGeom>
        </p:spPr>
        <p:txBody>
          <a:bodyPr wrap="none">
            <a:spAutoFit/>
          </a:bodyPr>
          <a:lstStyle/>
          <a:p>
            <a:r>
              <a:rPr lang="el-GR" sz="2000" dirty="0">
                <a:solidFill>
                  <a:prstClr val="white"/>
                </a:solidFill>
                <a:latin typeface="+mn-lt"/>
              </a:rPr>
              <a:t>Κ</a:t>
            </a:r>
            <a:r>
              <a:rPr lang="en-US" sz="2000" baseline="-25000" dirty="0">
                <a:solidFill>
                  <a:prstClr val="white"/>
                </a:solidFill>
                <a:latin typeface="+mn-lt"/>
              </a:rPr>
              <a:t>t</a:t>
            </a:r>
            <a:r>
              <a:rPr lang="el-GR" sz="2000" baseline="-25000" dirty="0">
                <a:solidFill>
                  <a:prstClr val="white"/>
                </a:solidFill>
                <a:latin typeface="+mn-lt"/>
              </a:rPr>
              <a:t>Β</a:t>
            </a:r>
            <a:r>
              <a:rPr lang="en-US" sz="2000" dirty="0">
                <a:solidFill>
                  <a:prstClr val="white"/>
                </a:solidFill>
                <a:latin typeface="+mn-lt"/>
              </a:rPr>
              <a:t> = 69.453</a:t>
            </a:r>
            <a:endParaRPr lang="el-GR" dirty="0">
              <a:latin typeface="+mn-lt"/>
            </a:endParaRPr>
          </a:p>
        </p:txBody>
      </p:sp>
      <p:sp>
        <p:nvSpPr>
          <p:cNvPr id="23" name="TextBox 22">
            <a:extLst>
              <a:ext uri="{FF2B5EF4-FFF2-40B4-BE49-F238E27FC236}">
                <a16:creationId xmlns:a16="http://schemas.microsoft.com/office/drawing/2014/main" id="{B3F412DE-5AA5-4685-8393-87FABA0F3B4D}"/>
              </a:ext>
            </a:extLst>
          </p:cNvPr>
          <p:cNvSpPr txBox="1"/>
          <p:nvPr/>
        </p:nvSpPr>
        <p:spPr>
          <a:xfrm>
            <a:off x="5224377" y="6011716"/>
            <a:ext cx="667170" cy="369332"/>
          </a:xfrm>
          <a:prstGeom prst="rect">
            <a:avLst/>
          </a:prstGeom>
          <a:noFill/>
        </p:spPr>
        <p:txBody>
          <a:bodyPr wrap="none" rtlCol="0">
            <a:spAutoFit/>
          </a:bodyPr>
          <a:lstStyle/>
          <a:p>
            <a:r>
              <a:rPr lang="el-GR" dirty="0">
                <a:latin typeface="+mn-lt"/>
              </a:rPr>
              <a:t>Άρα</a:t>
            </a:r>
            <a:r>
              <a:rPr lang="en-US" dirty="0">
                <a:latin typeface="+mn-lt"/>
              </a:rPr>
              <a:t>:</a:t>
            </a:r>
            <a:endParaRPr lang="el-GR" dirty="0">
              <a:latin typeface="+mn-lt"/>
            </a:endParaRPr>
          </a:p>
        </p:txBody>
      </p:sp>
      <mc:AlternateContent xmlns:mc="http://schemas.openxmlformats.org/markup-compatibility/2006" xmlns:a14="http://schemas.microsoft.com/office/drawing/2010/main">
        <mc:Choice Requires="a14">
          <p:sp>
            <p:nvSpPr>
              <p:cNvPr id="24" name="Ορθογώνιο 23">
                <a:extLst>
                  <a:ext uri="{FF2B5EF4-FFF2-40B4-BE49-F238E27FC236}">
                    <a16:creationId xmlns:a16="http://schemas.microsoft.com/office/drawing/2014/main" id="{290E2AA3-93A0-465A-8E6C-D386ECCFA612}"/>
                  </a:ext>
                </a:extLst>
              </p:cNvPr>
              <p:cNvSpPr/>
              <p:nvPr/>
            </p:nvSpPr>
            <p:spPr>
              <a:xfrm>
                <a:off x="5774424" y="5923220"/>
                <a:ext cx="3264035" cy="527965"/>
              </a:xfrm>
              <a:prstGeom prst="rect">
                <a:avLst/>
              </a:prstGeom>
            </p:spPr>
            <p:txBody>
              <a:bodyPr wrap="none">
                <a:spAutoFit/>
              </a:bodyPr>
              <a:lstStyle/>
              <a:p>
                <a:r>
                  <a:rPr lang="el-GR" sz="2000" dirty="0">
                    <a:solidFill>
                      <a:prstClr val="white"/>
                    </a:solidFill>
                    <a:latin typeface="+mn-lt"/>
                  </a:rPr>
                  <a:t>Κ</a:t>
                </a:r>
                <a:r>
                  <a:rPr lang="en-US" sz="2000" baseline="-25000" dirty="0">
                    <a:solidFill>
                      <a:prstClr val="white"/>
                    </a:solidFill>
                    <a:latin typeface="+mn-lt"/>
                  </a:rPr>
                  <a:t>t</a:t>
                </a:r>
                <a:r>
                  <a:rPr lang="el-GR" sz="2000" baseline="-25000" dirty="0">
                    <a:solidFill>
                      <a:prstClr val="white"/>
                    </a:solidFill>
                    <a:latin typeface="+mn-lt"/>
                  </a:rPr>
                  <a:t>Α</a:t>
                </a:r>
                <a:r>
                  <a:rPr lang="en-US" sz="2000" dirty="0">
                    <a:solidFill>
                      <a:prstClr val="white"/>
                    </a:solidFill>
                    <a:latin typeface="+mn-lt"/>
                  </a:rPr>
                  <a:t> =</a:t>
                </a:r>
                <a:r>
                  <a:rPr lang="el-GR" sz="2000" dirty="0">
                    <a:solidFill>
                      <a:prstClr val="white"/>
                    </a:solidFill>
                    <a:latin typeface="+mn-lt"/>
                  </a:rPr>
                  <a:t> </a:t>
                </a:r>
                <a14:m>
                  <m:oMath xmlns:m="http://schemas.openxmlformats.org/officeDocument/2006/math">
                    <m:f>
                      <m:fPr>
                        <m:ctrlPr>
                          <a:rPr lang="el-GR" sz="2000" i="1" smtClean="0">
                            <a:solidFill>
                              <a:prstClr val="white"/>
                            </a:solidFill>
                            <a:latin typeface="Cambria Math" panose="02040503050406030204" pitchFamily="18" charset="0"/>
                          </a:rPr>
                        </m:ctrlPr>
                      </m:fPr>
                      <m:num>
                        <m:r>
                          <a:rPr lang="el-GR" sz="2000" b="0" i="1" smtClean="0">
                            <a:solidFill>
                              <a:prstClr val="white"/>
                            </a:solidFill>
                            <a:latin typeface="Cambria Math" panose="02040503050406030204" pitchFamily="18" charset="0"/>
                          </a:rPr>
                          <m:t>7</m:t>
                        </m:r>
                      </m:num>
                      <m:den>
                        <m:r>
                          <a:rPr lang="el-GR" sz="2000" b="0" i="1" smtClean="0">
                            <a:solidFill>
                              <a:prstClr val="white"/>
                            </a:solidFill>
                            <a:latin typeface="Cambria Math" panose="02040503050406030204" pitchFamily="18" charset="0"/>
                          </a:rPr>
                          <m:t>8</m:t>
                        </m:r>
                      </m:den>
                    </m:f>
                  </m:oMath>
                </a14:m>
                <a:r>
                  <a:rPr lang="el-GR" sz="2000" dirty="0">
                    <a:solidFill>
                      <a:prstClr val="white"/>
                    </a:solidFill>
                    <a:latin typeface="+mn-lt"/>
                  </a:rPr>
                  <a:t>* 69.453 = 60.771</a:t>
                </a:r>
                <a:r>
                  <a:rPr lang="en-US" sz="2000" dirty="0">
                    <a:solidFill>
                      <a:prstClr val="white"/>
                    </a:solidFill>
                    <a:latin typeface="+mn-lt"/>
                  </a:rPr>
                  <a:t>,38 </a:t>
                </a:r>
                <a:endParaRPr lang="el-GR" sz="2000" dirty="0">
                  <a:latin typeface="+mn-lt"/>
                </a:endParaRPr>
              </a:p>
            </p:txBody>
          </p:sp>
        </mc:Choice>
        <mc:Fallback xmlns="">
          <p:sp>
            <p:nvSpPr>
              <p:cNvPr id="24" name="Ορθογώνιο 23">
                <a:extLst>
                  <a:ext uri="{FF2B5EF4-FFF2-40B4-BE49-F238E27FC236}">
                    <a16:creationId xmlns:a16="http://schemas.microsoft.com/office/drawing/2014/main" id="{290E2AA3-93A0-465A-8E6C-D386ECCFA612}"/>
                  </a:ext>
                </a:extLst>
              </p:cNvPr>
              <p:cNvSpPr>
                <a:spLocks noRot="1" noChangeAspect="1" noMove="1" noResize="1" noEditPoints="1" noAdjustHandles="1" noChangeArrowheads="1" noChangeShapeType="1" noTextEdit="1"/>
              </p:cNvSpPr>
              <p:nvPr/>
            </p:nvSpPr>
            <p:spPr>
              <a:xfrm>
                <a:off x="5774424" y="5923220"/>
                <a:ext cx="3264035" cy="527965"/>
              </a:xfrm>
              <a:prstGeom prst="rect">
                <a:avLst/>
              </a:prstGeom>
              <a:blipFill>
                <a:blip r:embed="rId12"/>
                <a:stretch>
                  <a:fillRect l="-1866" r="-1119" b="-697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Ορθογώνιο 8">
                <a:extLst>
                  <a:ext uri="{FF2B5EF4-FFF2-40B4-BE49-F238E27FC236}">
                    <a16:creationId xmlns:a16="http://schemas.microsoft.com/office/drawing/2014/main" id="{EA7B44C5-0AA4-479C-81B3-73B26D67B271}"/>
                  </a:ext>
                </a:extLst>
              </p:cNvPr>
              <p:cNvSpPr/>
              <p:nvPr/>
            </p:nvSpPr>
            <p:spPr>
              <a:xfrm>
                <a:off x="5377999" y="4545375"/>
                <a:ext cx="2946640" cy="529504"/>
              </a:xfrm>
              <a:prstGeom prst="rect">
                <a:avLst/>
              </a:prstGeom>
            </p:spPr>
            <p:txBody>
              <a:bodyPr wrap="none">
                <a:spAutoFit/>
              </a:bodyPr>
              <a:lstStyle/>
              <a:p>
                <a:r>
                  <a:rPr lang="en-US" sz="2000" dirty="0">
                    <a:solidFill>
                      <a:prstClr val="white"/>
                    </a:solidFill>
                    <a:latin typeface="Calisto MT" panose="02040603050505030304"/>
                  </a:rPr>
                  <a:t>+ </a:t>
                </a:r>
                <a:r>
                  <a:rPr lang="en-US" sz="2000" dirty="0" err="1">
                    <a:solidFill>
                      <a:prstClr val="white"/>
                    </a:solidFill>
                    <a:latin typeface="Calisto MT" panose="02040603050505030304"/>
                  </a:rPr>
                  <a:t>K</a:t>
                </a:r>
                <a:r>
                  <a:rPr lang="en-US" sz="2000" baseline="-25000" dirty="0" err="1">
                    <a:solidFill>
                      <a:prstClr val="white"/>
                    </a:solidFill>
                    <a:latin typeface="+mn-lt"/>
                  </a:rPr>
                  <a:t>t</a:t>
                </a:r>
                <a:r>
                  <a:rPr lang="el-GR" sz="2000" baseline="-25000" dirty="0">
                    <a:solidFill>
                      <a:prstClr val="white"/>
                    </a:solidFill>
                    <a:latin typeface="+mn-lt"/>
                  </a:rPr>
                  <a:t>Β</a:t>
                </a:r>
                <a:r>
                  <a:rPr lang="en-US" sz="2000" dirty="0">
                    <a:solidFill>
                      <a:prstClr val="white"/>
                    </a:solidFill>
                    <a:latin typeface="Calisto MT" panose="02040603050505030304"/>
                  </a:rPr>
                  <a:t>*</a:t>
                </a:r>
                <a:r>
                  <a:rPr lang="el-GR" sz="2000" dirty="0">
                    <a:solidFill>
                      <a:prstClr val="white"/>
                    </a:solidFill>
                    <a:latin typeface="+mn-lt"/>
                  </a:rPr>
                  <a:t> </a:t>
                </a:r>
                <a14:m>
                  <m:oMath xmlns:m="http://schemas.openxmlformats.org/officeDocument/2006/math">
                    <m:f>
                      <m:fPr>
                        <m:ctrlPr>
                          <a:rPr lang="el-GR" sz="2000" i="1">
                            <a:solidFill>
                              <a:prstClr val="white"/>
                            </a:solidFill>
                            <a:latin typeface="Cambria Math" panose="02040503050406030204" pitchFamily="18" charset="0"/>
                          </a:rPr>
                        </m:ctrlPr>
                      </m:fPr>
                      <m:num>
                        <m:r>
                          <a:rPr lang="en-US" sz="2000" i="1">
                            <a:solidFill>
                              <a:prstClr val="white"/>
                            </a:solidFill>
                            <a:latin typeface="Cambria Math" panose="02040503050406030204" pitchFamily="18" charset="0"/>
                          </a:rPr>
                          <m:t>96</m:t>
                        </m:r>
                      </m:num>
                      <m:den>
                        <m:r>
                          <a:rPr lang="en-US" sz="2000" i="1">
                            <a:solidFill>
                              <a:prstClr val="white"/>
                            </a:solidFill>
                            <a:latin typeface="Cambria Math" panose="02040503050406030204" pitchFamily="18" charset="0"/>
                          </a:rPr>
                          <m:t>360</m:t>
                        </m:r>
                      </m:den>
                    </m:f>
                    <m:r>
                      <a:rPr lang="en-US" sz="2000" i="1">
                        <a:solidFill>
                          <a:prstClr val="white"/>
                        </a:solidFill>
                        <a:latin typeface="Cambria Math" panose="02040503050406030204" pitchFamily="18" charset="0"/>
                      </a:rPr>
                      <m:t> </m:t>
                    </m:r>
                  </m:oMath>
                </a14:m>
                <a:r>
                  <a:rPr lang="en-US" sz="2000" dirty="0">
                    <a:solidFill>
                      <a:prstClr val="white"/>
                    </a:solidFill>
                    <a:latin typeface="Calisto MT" panose="02040603050505030304"/>
                  </a:rPr>
                  <a:t>*0,04 = 1</a:t>
                </a:r>
                <a:r>
                  <a:rPr lang="el-GR" sz="2000" dirty="0">
                    <a:solidFill>
                      <a:prstClr val="white"/>
                    </a:solidFill>
                    <a:latin typeface="+mn-lt"/>
                  </a:rPr>
                  <a:t>.20</a:t>
                </a:r>
                <a:r>
                  <a:rPr lang="en-US" sz="2000" dirty="0">
                    <a:solidFill>
                      <a:prstClr val="white"/>
                    </a:solidFill>
                    <a:latin typeface="Calisto MT" panose="02040603050505030304"/>
                  </a:rPr>
                  <a:t>0 </a:t>
                </a:r>
                <a:endParaRPr lang="el-GR" dirty="0"/>
              </a:p>
            </p:txBody>
          </p:sp>
        </mc:Choice>
        <mc:Fallback xmlns="">
          <p:sp>
            <p:nvSpPr>
              <p:cNvPr id="9" name="Ορθογώνιο 8">
                <a:extLst>
                  <a:ext uri="{FF2B5EF4-FFF2-40B4-BE49-F238E27FC236}">
                    <a16:creationId xmlns:a16="http://schemas.microsoft.com/office/drawing/2014/main" id="{EA7B44C5-0AA4-479C-81B3-73B26D67B271}"/>
                  </a:ext>
                </a:extLst>
              </p:cNvPr>
              <p:cNvSpPr>
                <a:spLocks noRot="1" noChangeAspect="1" noMove="1" noResize="1" noEditPoints="1" noAdjustHandles="1" noChangeArrowheads="1" noChangeShapeType="1" noTextEdit="1"/>
              </p:cNvSpPr>
              <p:nvPr/>
            </p:nvSpPr>
            <p:spPr>
              <a:xfrm>
                <a:off x="5377999" y="4545375"/>
                <a:ext cx="2946640" cy="529504"/>
              </a:xfrm>
              <a:prstGeom prst="rect">
                <a:avLst/>
              </a:prstGeom>
              <a:blipFill>
                <a:blip r:embed="rId13"/>
                <a:stretch>
                  <a:fillRect l="-2066" b="-8140"/>
                </a:stretch>
              </a:blipFill>
            </p:spPr>
            <p:txBody>
              <a:bodyPr/>
              <a:lstStyle/>
              <a:p>
                <a:r>
                  <a:rPr lang="el-GR">
                    <a:noFill/>
                  </a:rPr>
                  <a:t> </a:t>
                </a:r>
              </a:p>
            </p:txBody>
          </p:sp>
        </mc:Fallback>
      </mc:AlternateContent>
      <p:cxnSp>
        <p:nvCxnSpPr>
          <p:cNvPr id="12" name="Ευθύγραμμο βέλος σύνδεσης 11">
            <a:extLst>
              <a:ext uri="{FF2B5EF4-FFF2-40B4-BE49-F238E27FC236}">
                <a16:creationId xmlns:a16="http://schemas.microsoft.com/office/drawing/2014/main" id="{0598EBA3-4B90-4CB5-968B-F2A5CE04CD90}"/>
              </a:ext>
            </a:extLst>
          </p:cNvPr>
          <p:cNvCxnSpPr>
            <a:cxnSpLocks/>
            <a:stCxn id="7" idx="3"/>
            <a:endCxn id="14" idx="1"/>
          </p:cNvCxnSpPr>
          <p:nvPr/>
        </p:nvCxnSpPr>
        <p:spPr>
          <a:xfrm>
            <a:off x="1808230" y="4844183"/>
            <a:ext cx="1641673" cy="12101"/>
          </a:xfrm>
          <a:prstGeom prst="straightConnector1">
            <a:avLst/>
          </a:prstGeom>
          <a:ln w="381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88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P spid="11" grpId="0" animBg="1"/>
      <p:bldP spid="13" grpId="0"/>
      <p:bldP spid="14" grpId="0"/>
      <p:bldP spid="15" grpId="0"/>
      <p:bldP spid="16" grpId="0"/>
      <p:bldP spid="17" grpId="0"/>
      <p:bldP spid="18" grpId="0"/>
      <p:bldP spid="19" grpId="0"/>
      <p:bldP spid="20" grpId="0"/>
      <p:bldP spid="21" grpId="0"/>
      <p:bldP spid="22" grpId="0"/>
      <p:bldP spid="23" grpId="0"/>
      <p:bldP spid="24"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781F2D-F4D2-457C-A49A-44E9606CAE1E}"/>
              </a:ext>
            </a:extLst>
          </p:cNvPr>
          <p:cNvSpPr>
            <a:spLocks noGrp="1"/>
          </p:cNvSpPr>
          <p:nvPr>
            <p:ph type="title"/>
          </p:nvPr>
        </p:nvSpPr>
        <p:spPr/>
        <p:txBody>
          <a:bodyPr/>
          <a:lstStyle/>
          <a:p>
            <a:r>
              <a:rPr lang="el-GR" dirty="0"/>
              <a:t>Πρόβλημα </a:t>
            </a:r>
            <a:r>
              <a:rPr lang="en-US" dirty="0"/>
              <a:t>8</a:t>
            </a:r>
            <a:endParaRPr lang="el-GR" dirty="0"/>
          </a:p>
        </p:txBody>
      </p:sp>
      <p:sp>
        <p:nvSpPr>
          <p:cNvPr id="3" name="Θέση περιεχομένου 2">
            <a:extLst>
              <a:ext uri="{FF2B5EF4-FFF2-40B4-BE49-F238E27FC236}">
                <a16:creationId xmlns:a16="http://schemas.microsoft.com/office/drawing/2014/main" id="{1A8152DC-A118-4CA8-811F-B8223B4835F9}"/>
              </a:ext>
            </a:extLst>
          </p:cNvPr>
          <p:cNvSpPr>
            <a:spLocks noGrp="1"/>
          </p:cNvSpPr>
          <p:nvPr>
            <p:ph idx="1"/>
          </p:nvPr>
        </p:nvSpPr>
        <p:spPr>
          <a:xfrm>
            <a:off x="685346" y="1732451"/>
            <a:ext cx="7765322" cy="2416630"/>
          </a:xfrm>
        </p:spPr>
        <p:txBody>
          <a:bodyPr/>
          <a:lstStyle/>
          <a:p>
            <a:pPr algn="just"/>
            <a:r>
              <a:rPr lang="el-GR" dirty="0"/>
              <a:t>Κάποιος αγόρασε σήμερα εμπορεύματα αξίας 65.800 ευρώ και για την εξόφληση τους μεταβίβασε μία επιταγή πελάτη του ονομαστικής αξίας 22.500 ευρώ, η οποία θα λήξει ύστερα από 54 ημέρες. Ποιο είναι το υπόλοιπο των χρημάτων που θα πρέπει να καταβάλλει σήμερα, όταν το επιτόκιο προεξόφλησης είναι 8%, ο υπολογισμός έγινε εξωτερικά και το έτος είναι εμπορικό</a:t>
            </a:r>
            <a:r>
              <a:rPr lang="en-US" dirty="0"/>
              <a:t>;</a:t>
            </a:r>
            <a:endParaRPr lang="el-GR" dirty="0"/>
          </a:p>
          <a:p>
            <a:pPr marL="36900" indent="0" algn="just">
              <a:buNone/>
            </a:pPr>
            <a:r>
              <a:rPr lang="el-GR" b="1" dirty="0">
                <a:solidFill>
                  <a:srgbClr val="FF0000"/>
                </a:solidFill>
              </a:rPr>
              <a:t>Λύση</a:t>
            </a:r>
          </a:p>
        </p:txBody>
      </p:sp>
      <p:sp>
        <p:nvSpPr>
          <p:cNvPr id="4" name="Θέση αριθμού διαφάνειας 3">
            <a:extLst>
              <a:ext uri="{FF2B5EF4-FFF2-40B4-BE49-F238E27FC236}">
                <a16:creationId xmlns:a16="http://schemas.microsoft.com/office/drawing/2014/main" id="{FA02EFB5-27CD-4BE1-BE00-BE869A5308DD}"/>
              </a:ext>
            </a:extLst>
          </p:cNvPr>
          <p:cNvSpPr>
            <a:spLocks noGrp="1"/>
          </p:cNvSpPr>
          <p:nvPr>
            <p:ph type="sldNum" sz="quarter" idx="12"/>
          </p:nvPr>
        </p:nvSpPr>
        <p:spPr/>
        <p:txBody>
          <a:bodyPr/>
          <a:lstStyle/>
          <a:p>
            <a:pPr>
              <a:defRPr/>
            </a:pPr>
            <a:fld id="{ABDCB94C-B5E6-4293-A41E-9D2D60527EE3}" type="slidenum">
              <a:rPr lang="el-GR" smtClean="0"/>
              <a:pPr>
                <a:defRPr/>
              </a:pPr>
              <a:t>23</a:t>
            </a:fld>
            <a:endParaRPr lang="el-GR" dirty="0"/>
          </a:p>
        </p:txBody>
      </p:sp>
      <mc:AlternateContent xmlns:mc="http://schemas.openxmlformats.org/markup-compatibility/2006" xmlns:a14="http://schemas.microsoft.com/office/drawing/2010/main">
        <mc:Choice Requires="a14">
          <p:sp>
            <p:nvSpPr>
              <p:cNvPr id="5" name="Ορθογώνιο 4">
                <a:extLst>
                  <a:ext uri="{FF2B5EF4-FFF2-40B4-BE49-F238E27FC236}">
                    <a16:creationId xmlns:a16="http://schemas.microsoft.com/office/drawing/2014/main" id="{7053469C-097C-4A47-B295-FCB4C9D2EC05}"/>
                  </a:ext>
                </a:extLst>
              </p:cNvPr>
              <p:cNvSpPr/>
              <p:nvPr/>
            </p:nvSpPr>
            <p:spPr>
              <a:xfrm>
                <a:off x="-48196" y="4443653"/>
                <a:ext cx="1579278" cy="400110"/>
              </a:xfrm>
              <a:prstGeom prst="rect">
                <a:avLst/>
              </a:prstGeom>
            </p:spPr>
            <p:txBody>
              <a:bodyPr wrap="none">
                <a:spAutoFit/>
              </a:bodyPr>
              <a:lstStyle/>
              <a:p>
                <a:r>
                  <a:rPr lang="el-GR" sz="2000" dirty="0">
                    <a:solidFill>
                      <a:prstClr val="white"/>
                    </a:solidFill>
                    <a:latin typeface="+mn-lt"/>
                  </a:rPr>
                  <a:t>Κ</a:t>
                </a:r>
                <a:r>
                  <a:rPr lang="en-US" sz="2000" baseline="-25000" dirty="0">
                    <a:solidFill>
                      <a:prstClr val="white"/>
                    </a:solidFill>
                    <a:latin typeface="+mn-lt"/>
                  </a:rPr>
                  <a:t>t</a:t>
                </a:r>
                <a:r>
                  <a:rPr lang="el-GR" sz="2000" baseline="-25000" dirty="0">
                    <a:solidFill>
                      <a:prstClr val="white"/>
                    </a:solidFill>
                    <a:latin typeface="+mn-lt"/>
                  </a:rPr>
                  <a:t>Α</a:t>
                </a:r>
                <a:r>
                  <a:rPr lang="en-US" sz="2000" dirty="0">
                    <a:solidFill>
                      <a:prstClr val="white"/>
                    </a:solidFill>
                    <a:latin typeface="+mn-lt"/>
                  </a:rPr>
                  <a:t> =</a:t>
                </a:r>
                <a:r>
                  <a:rPr lang="el-GR" sz="2000" dirty="0">
                    <a:solidFill>
                      <a:prstClr val="white"/>
                    </a:solidFill>
                    <a:latin typeface="+mn-lt"/>
                  </a:rPr>
                  <a:t> </a:t>
                </a:r>
                <a14:m>
                  <m:oMath xmlns:m="http://schemas.openxmlformats.org/officeDocument/2006/math">
                    <m:r>
                      <a:rPr lang="el-GR" sz="2000" b="0" i="1" smtClean="0">
                        <a:solidFill>
                          <a:prstClr val="white"/>
                        </a:solidFill>
                        <a:latin typeface="Cambria Math" panose="02040503050406030204" pitchFamily="18" charset="0"/>
                      </a:rPr>
                      <m:t>22.500</m:t>
                    </m:r>
                  </m:oMath>
                </a14:m>
                <a:endParaRPr lang="el-GR" sz="2000" dirty="0">
                  <a:latin typeface="+mn-lt"/>
                </a:endParaRPr>
              </a:p>
            </p:txBody>
          </p:sp>
        </mc:Choice>
        <mc:Fallback xmlns="">
          <p:sp>
            <p:nvSpPr>
              <p:cNvPr id="5" name="Ορθογώνιο 4">
                <a:extLst>
                  <a:ext uri="{FF2B5EF4-FFF2-40B4-BE49-F238E27FC236}">
                    <a16:creationId xmlns:a16="http://schemas.microsoft.com/office/drawing/2014/main" id="{7053469C-097C-4A47-B295-FCB4C9D2EC05}"/>
                  </a:ext>
                </a:extLst>
              </p:cNvPr>
              <p:cNvSpPr>
                <a:spLocks noRot="1" noChangeAspect="1" noMove="1" noResize="1" noEditPoints="1" noAdjustHandles="1" noChangeArrowheads="1" noChangeShapeType="1" noTextEdit="1"/>
              </p:cNvSpPr>
              <p:nvPr/>
            </p:nvSpPr>
            <p:spPr>
              <a:xfrm>
                <a:off x="-48196" y="4443653"/>
                <a:ext cx="1579278" cy="400110"/>
              </a:xfrm>
              <a:prstGeom prst="rect">
                <a:avLst/>
              </a:prstGeom>
              <a:blipFill>
                <a:blip r:embed="rId3"/>
                <a:stretch>
                  <a:fillRect l="-3861" t="-10606" b="-25758"/>
                </a:stretch>
              </a:blipFill>
            </p:spPr>
            <p:txBody>
              <a:bodyPr/>
              <a:lstStyle/>
              <a:p>
                <a:r>
                  <a:rPr lang="el-GR">
                    <a:noFill/>
                  </a:rPr>
                  <a:t> </a:t>
                </a:r>
              </a:p>
            </p:txBody>
          </p:sp>
        </mc:Fallback>
      </mc:AlternateContent>
      <p:sp>
        <p:nvSpPr>
          <p:cNvPr id="6" name="TextBox 5">
            <a:extLst>
              <a:ext uri="{FF2B5EF4-FFF2-40B4-BE49-F238E27FC236}">
                <a16:creationId xmlns:a16="http://schemas.microsoft.com/office/drawing/2014/main" id="{293B4E03-5A30-430B-8D50-C6ADFC64B36F}"/>
              </a:ext>
            </a:extLst>
          </p:cNvPr>
          <p:cNvSpPr txBox="1"/>
          <p:nvPr/>
        </p:nvSpPr>
        <p:spPr>
          <a:xfrm>
            <a:off x="-33557" y="5243873"/>
            <a:ext cx="902811" cy="400110"/>
          </a:xfrm>
          <a:prstGeom prst="rect">
            <a:avLst/>
          </a:prstGeom>
          <a:noFill/>
        </p:spPr>
        <p:txBody>
          <a:bodyPr wrap="none" rtlCol="0">
            <a:spAutoFit/>
          </a:bodyPr>
          <a:lstStyle/>
          <a:p>
            <a:r>
              <a:rPr lang="en-US" sz="2000" dirty="0">
                <a:latin typeface="+mn-lt"/>
              </a:rPr>
              <a:t>i = </a:t>
            </a:r>
            <a:r>
              <a:rPr lang="el-GR" sz="2000" dirty="0">
                <a:latin typeface="+mn-lt"/>
              </a:rPr>
              <a:t>8</a:t>
            </a:r>
            <a:r>
              <a:rPr lang="en-US" sz="2000" dirty="0">
                <a:latin typeface="+mn-lt"/>
              </a:rPr>
              <a:t>%</a:t>
            </a:r>
            <a:endParaRPr lang="el-GR" sz="2000" dirty="0">
              <a:latin typeface="+mn-lt"/>
            </a:endParaRPr>
          </a:p>
        </p:txBody>
      </p:sp>
      <mc:AlternateContent xmlns:mc="http://schemas.openxmlformats.org/markup-compatibility/2006" xmlns:a14="http://schemas.microsoft.com/office/drawing/2010/main">
        <mc:Choice Requires="a14">
          <p:sp>
            <p:nvSpPr>
              <p:cNvPr id="7" name="Ορθογώνιο 6">
                <a:extLst>
                  <a:ext uri="{FF2B5EF4-FFF2-40B4-BE49-F238E27FC236}">
                    <a16:creationId xmlns:a16="http://schemas.microsoft.com/office/drawing/2014/main" id="{A3C56EF9-95BD-4878-8543-A72772E469C5}"/>
                  </a:ext>
                </a:extLst>
              </p:cNvPr>
              <p:cNvSpPr/>
              <p:nvPr/>
            </p:nvSpPr>
            <p:spPr>
              <a:xfrm>
                <a:off x="-31955" y="4843763"/>
                <a:ext cx="901209" cy="400110"/>
              </a:xfrm>
              <a:prstGeom prst="rect">
                <a:avLst/>
              </a:prstGeom>
            </p:spPr>
            <p:txBody>
              <a:bodyPr wrap="none">
                <a:spAutoFit/>
              </a:bodyPr>
              <a:lstStyle/>
              <a:p>
                <a:r>
                  <a:rPr lang="en-US" sz="2000" dirty="0">
                    <a:solidFill>
                      <a:prstClr val="white"/>
                    </a:solidFill>
                    <a:latin typeface="+mn-lt"/>
                  </a:rPr>
                  <a:t>v =</a:t>
                </a:r>
                <a:r>
                  <a:rPr lang="el-GR" sz="2000" dirty="0">
                    <a:solidFill>
                      <a:prstClr val="white"/>
                    </a:solidFill>
                    <a:latin typeface="+mn-lt"/>
                  </a:rPr>
                  <a:t> </a:t>
                </a:r>
                <a14:m>
                  <m:oMath xmlns:m="http://schemas.openxmlformats.org/officeDocument/2006/math">
                    <m:r>
                      <a:rPr lang="el-GR" sz="2000" b="0" i="1" smtClean="0">
                        <a:solidFill>
                          <a:prstClr val="white"/>
                        </a:solidFill>
                        <a:latin typeface="Cambria Math" panose="02040503050406030204" pitchFamily="18" charset="0"/>
                      </a:rPr>
                      <m:t>54</m:t>
                    </m:r>
                  </m:oMath>
                </a14:m>
                <a:endParaRPr lang="el-GR" sz="2000" dirty="0">
                  <a:latin typeface="+mn-lt"/>
                </a:endParaRPr>
              </a:p>
            </p:txBody>
          </p:sp>
        </mc:Choice>
        <mc:Fallback xmlns="">
          <p:sp>
            <p:nvSpPr>
              <p:cNvPr id="7" name="Ορθογώνιο 6">
                <a:extLst>
                  <a:ext uri="{FF2B5EF4-FFF2-40B4-BE49-F238E27FC236}">
                    <a16:creationId xmlns:a16="http://schemas.microsoft.com/office/drawing/2014/main" id="{A3C56EF9-95BD-4878-8543-A72772E469C5}"/>
                  </a:ext>
                </a:extLst>
              </p:cNvPr>
              <p:cNvSpPr>
                <a:spLocks noRot="1" noChangeAspect="1" noMove="1" noResize="1" noEditPoints="1" noAdjustHandles="1" noChangeArrowheads="1" noChangeShapeType="1" noTextEdit="1"/>
              </p:cNvSpPr>
              <p:nvPr/>
            </p:nvSpPr>
            <p:spPr>
              <a:xfrm>
                <a:off x="-31955" y="4843763"/>
                <a:ext cx="901209" cy="400110"/>
              </a:xfrm>
              <a:prstGeom prst="rect">
                <a:avLst/>
              </a:prstGeom>
              <a:blipFill>
                <a:blip r:embed="rId4"/>
                <a:stretch>
                  <a:fillRect l="-7432" t="-9231" b="-27692"/>
                </a:stretch>
              </a:blipFill>
            </p:spPr>
            <p:txBody>
              <a:bodyPr/>
              <a:lstStyle/>
              <a:p>
                <a:r>
                  <a:rPr lang="el-GR">
                    <a:noFill/>
                  </a:rPr>
                  <a:t> </a:t>
                </a:r>
              </a:p>
            </p:txBody>
          </p:sp>
        </mc:Fallback>
      </mc:AlternateContent>
      <p:sp>
        <p:nvSpPr>
          <p:cNvPr id="8" name="TextBox 7">
            <a:extLst>
              <a:ext uri="{FF2B5EF4-FFF2-40B4-BE49-F238E27FC236}">
                <a16:creationId xmlns:a16="http://schemas.microsoft.com/office/drawing/2014/main" id="{EFEBFDDA-684B-4E10-8187-5784688D4329}"/>
              </a:ext>
            </a:extLst>
          </p:cNvPr>
          <p:cNvSpPr txBox="1"/>
          <p:nvPr/>
        </p:nvSpPr>
        <p:spPr>
          <a:xfrm>
            <a:off x="-48196" y="4043543"/>
            <a:ext cx="2557110" cy="400110"/>
          </a:xfrm>
          <a:prstGeom prst="rect">
            <a:avLst/>
          </a:prstGeom>
          <a:noFill/>
        </p:spPr>
        <p:txBody>
          <a:bodyPr wrap="none" rtlCol="0">
            <a:spAutoFit/>
          </a:bodyPr>
          <a:lstStyle/>
          <a:p>
            <a:r>
              <a:rPr lang="el-GR" sz="2000" dirty="0">
                <a:latin typeface="+mn-lt"/>
              </a:rPr>
              <a:t>Εμπορεύματα</a:t>
            </a:r>
            <a:r>
              <a:rPr lang="en-US" sz="2000" dirty="0">
                <a:latin typeface="+mn-lt"/>
              </a:rPr>
              <a:t>: 65.800</a:t>
            </a:r>
            <a:endParaRPr lang="el-GR" sz="2000" dirty="0">
              <a:latin typeface="+mn-lt"/>
            </a:endParaRPr>
          </a:p>
        </p:txBody>
      </p:sp>
      <p:sp>
        <p:nvSpPr>
          <p:cNvPr id="9" name="Ορθογώνιο 8">
            <a:extLst>
              <a:ext uri="{FF2B5EF4-FFF2-40B4-BE49-F238E27FC236}">
                <a16:creationId xmlns:a16="http://schemas.microsoft.com/office/drawing/2014/main" id="{91257A6C-551F-4AA9-ADC2-486E167F6C46}"/>
              </a:ext>
            </a:extLst>
          </p:cNvPr>
          <p:cNvSpPr/>
          <p:nvPr/>
        </p:nvSpPr>
        <p:spPr>
          <a:xfrm>
            <a:off x="2483998" y="4324022"/>
            <a:ext cx="1830950" cy="461665"/>
          </a:xfrm>
          <a:prstGeom prst="rect">
            <a:avLst/>
          </a:prstGeom>
        </p:spPr>
        <p:txBody>
          <a:bodyPr wrap="none">
            <a:spAutoFit/>
          </a:bodyPr>
          <a:lstStyle/>
          <a:p>
            <a:r>
              <a:rPr lang="en-US" sz="2400" b="1" dirty="0">
                <a:solidFill>
                  <a:srgbClr val="FF0000"/>
                </a:solidFill>
                <a:latin typeface="Calisto MT" panose="02040603050505030304"/>
              </a:rPr>
              <a:t>E</a:t>
            </a:r>
            <a:r>
              <a:rPr lang="en-US" sz="2400" b="1" baseline="-25000" dirty="0">
                <a:solidFill>
                  <a:srgbClr val="FF0000"/>
                </a:solidFill>
                <a:latin typeface="Calisto MT" panose="02040603050505030304"/>
              </a:rPr>
              <a:t>2</a:t>
            </a:r>
            <a:r>
              <a:rPr lang="en-US" sz="2400" b="1" dirty="0">
                <a:solidFill>
                  <a:srgbClr val="FF0000"/>
                </a:solidFill>
                <a:latin typeface="Calisto MT" panose="02040603050505030304"/>
              </a:rPr>
              <a:t> </a:t>
            </a:r>
            <a:r>
              <a:rPr lang="en-US" sz="2400" dirty="0">
                <a:solidFill>
                  <a:prstClr val="white"/>
                </a:solidFill>
                <a:latin typeface="Calisto MT" panose="02040603050505030304"/>
              </a:rPr>
              <a:t>= </a:t>
            </a:r>
            <a:r>
              <a:rPr lang="en-US" sz="2400" dirty="0" err="1">
                <a:solidFill>
                  <a:prstClr val="white"/>
                </a:solidFill>
                <a:latin typeface="Calisto MT" panose="02040603050505030304"/>
              </a:rPr>
              <a:t>K</a:t>
            </a:r>
            <a:r>
              <a:rPr lang="en-US" sz="2400" baseline="-25000" dirty="0" err="1">
                <a:solidFill>
                  <a:prstClr val="white"/>
                </a:solidFill>
                <a:latin typeface="Calisto MT" panose="02040603050505030304"/>
              </a:rPr>
              <a:t>t</a:t>
            </a:r>
            <a:r>
              <a:rPr lang="el-GR" sz="2400" baseline="-25000" dirty="0">
                <a:solidFill>
                  <a:prstClr val="white"/>
                </a:solidFill>
                <a:latin typeface="Calisto MT" panose="02040603050505030304"/>
              </a:rPr>
              <a:t>Α</a:t>
            </a:r>
            <a:r>
              <a:rPr lang="en-US" sz="2400" dirty="0">
                <a:solidFill>
                  <a:prstClr val="white"/>
                </a:solidFill>
                <a:latin typeface="Calisto MT" panose="02040603050505030304"/>
              </a:rPr>
              <a:t>*t*i </a:t>
            </a:r>
            <a:endParaRPr lang="el-GR" sz="2400" dirty="0"/>
          </a:p>
        </p:txBody>
      </p:sp>
      <mc:AlternateContent xmlns:mc="http://schemas.openxmlformats.org/markup-compatibility/2006" xmlns:a14="http://schemas.microsoft.com/office/drawing/2010/main">
        <mc:Choice Requires="a14">
          <p:sp>
            <p:nvSpPr>
              <p:cNvPr id="10" name="Ορθογώνιο 9">
                <a:extLst>
                  <a:ext uri="{FF2B5EF4-FFF2-40B4-BE49-F238E27FC236}">
                    <a16:creationId xmlns:a16="http://schemas.microsoft.com/office/drawing/2014/main" id="{9C895B29-8861-49A5-BE68-4784D70A165C}"/>
                  </a:ext>
                </a:extLst>
              </p:cNvPr>
              <p:cNvSpPr/>
              <p:nvPr/>
            </p:nvSpPr>
            <p:spPr>
              <a:xfrm>
                <a:off x="4087304" y="4376048"/>
                <a:ext cx="52770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sym typeface="Wingdings" panose="05000000000000000000" pitchFamily="2" charset="2"/>
                        </a:rPr>
                        <m:t></m:t>
                      </m:r>
                    </m:oMath>
                  </m:oMathPara>
                </a14:m>
                <a:endParaRPr lang="el-GR" sz="2000" dirty="0"/>
              </a:p>
            </p:txBody>
          </p:sp>
        </mc:Choice>
        <mc:Fallback xmlns="">
          <p:sp>
            <p:nvSpPr>
              <p:cNvPr id="10" name="Ορθογώνιο 9">
                <a:extLst>
                  <a:ext uri="{FF2B5EF4-FFF2-40B4-BE49-F238E27FC236}">
                    <a16:creationId xmlns:a16="http://schemas.microsoft.com/office/drawing/2014/main" id="{9C895B29-8861-49A5-BE68-4784D70A165C}"/>
                  </a:ext>
                </a:extLst>
              </p:cNvPr>
              <p:cNvSpPr>
                <a:spLocks noRot="1" noChangeAspect="1" noMove="1" noResize="1" noEditPoints="1" noAdjustHandles="1" noChangeArrowheads="1" noChangeShapeType="1" noTextEdit="1"/>
              </p:cNvSpPr>
              <p:nvPr/>
            </p:nvSpPr>
            <p:spPr>
              <a:xfrm>
                <a:off x="4087304" y="4376048"/>
                <a:ext cx="527709" cy="400110"/>
              </a:xfrm>
              <a:prstGeom prst="rect">
                <a:avLst/>
              </a:prstGeom>
              <a:blipFill>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Ορθογώνιο 10">
                <a:extLst>
                  <a:ext uri="{FF2B5EF4-FFF2-40B4-BE49-F238E27FC236}">
                    <a16:creationId xmlns:a16="http://schemas.microsoft.com/office/drawing/2014/main" id="{F2448B6D-0F4A-4338-BE22-A440F436F7A5}"/>
                  </a:ext>
                </a:extLst>
              </p:cNvPr>
              <p:cNvSpPr/>
              <p:nvPr/>
            </p:nvSpPr>
            <p:spPr>
              <a:xfrm>
                <a:off x="2483998" y="4810241"/>
                <a:ext cx="3342582" cy="631263"/>
              </a:xfrm>
              <a:prstGeom prst="rect">
                <a:avLst/>
              </a:prstGeom>
            </p:spPr>
            <p:txBody>
              <a:bodyPr wrap="none">
                <a:spAutoFit/>
              </a:bodyPr>
              <a:lstStyle/>
              <a:p>
                <a:r>
                  <a:rPr lang="en-US" sz="2400" dirty="0">
                    <a:solidFill>
                      <a:prstClr val="white"/>
                    </a:solidFill>
                    <a:latin typeface="+mn-lt"/>
                  </a:rPr>
                  <a:t>E</a:t>
                </a:r>
                <a:r>
                  <a:rPr lang="en-US" sz="2400" baseline="-25000" dirty="0">
                    <a:solidFill>
                      <a:prstClr val="white"/>
                    </a:solidFill>
                    <a:latin typeface="+mn-lt"/>
                  </a:rPr>
                  <a:t>2</a:t>
                </a:r>
                <a:r>
                  <a:rPr lang="en-US" sz="2400" dirty="0">
                    <a:solidFill>
                      <a:prstClr val="white"/>
                    </a:solidFill>
                    <a:latin typeface="+mn-lt"/>
                  </a:rPr>
                  <a:t> = 22.500 * </a:t>
                </a:r>
                <a14:m>
                  <m:oMath xmlns:m="http://schemas.openxmlformats.org/officeDocument/2006/math">
                    <m:f>
                      <m:fPr>
                        <m:ctrlPr>
                          <a:rPr lang="en-US" sz="2400" i="1" dirty="0" smtClean="0">
                            <a:solidFill>
                              <a:prstClr val="white"/>
                            </a:solidFill>
                            <a:latin typeface="Cambria Math" panose="02040503050406030204" pitchFamily="18" charset="0"/>
                          </a:rPr>
                        </m:ctrlPr>
                      </m:fPr>
                      <m:num>
                        <m:r>
                          <a:rPr lang="en-US" sz="2400" b="0" i="1" dirty="0" smtClean="0">
                            <a:solidFill>
                              <a:prstClr val="white"/>
                            </a:solidFill>
                            <a:latin typeface="Cambria Math" panose="02040503050406030204" pitchFamily="18" charset="0"/>
                          </a:rPr>
                          <m:t>54</m:t>
                        </m:r>
                      </m:num>
                      <m:den>
                        <m:r>
                          <a:rPr lang="en-US" sz="2400" b="0" i="1" dirty="0" smtClean="0">
                            <a:solidFill>
                              <a:prstClr val="white"/>
                            </a:solidFill>
                            <a:latin typeface="Cambria Math" panose="02040503050406030204" pitchFamily="18" charset="0"/>
                          </a:rPr>
                          <m:t>360</m:t>
                        </m:r>
                      </m:den>
                    </m:f>
                  </m:oMath>
                </a14:m>
                <a:r>
                  <a:rPr lang="en-US" sz="2400" dirty="0">
                    <a:solidFill>
                      <a:prstClr val="white"/>
                    </a:solidFill>
                    <a:latin typeface="+mn-lt"/>
                  </a:rPr>
                  <a:t> * 0,08 </a:t>
                </a:r>
                <a:endParaRPr lang="el-GR" sz="2400" dirty="0">
                  <a:latin typeface="+mn-lt"/>
                </a:endParaRPr>
              </a:p>
            </p:txBody>
          </p:sp>
        </mc:Choice>
        <mc:Fallback xmlns="">
          <p:sp>
            <p:nvSpPr>
              <p:cNvPr id="11" name="Ορθογώνιο 10">
                <a:extLst>
                  <a:ext uri="{FF2B5EF4-FFF2-40B4-BE49-F238E27FC236}">
                    <a16:creationId xmlns:a16="http://schemas.microsoft.com/office/drawing/2014/main" id="{F2448B6D-0F4A-4338-BE22-A440F436F7A5}"/>
                  </a:ext>
                </a:extLst>
              </p:cNvPr>
              <p:cNvSpPr>
                <a:spLocks noRot="1" noChangeAspect="1" noMove="1" noResize="1" noEditPoints="1" noAdjustHandles="1" noChangeArrowheads="1" noChangeShapeType="1" noTextEdit="1"/>
              </p:cNvSpPr>
              <p:nvPr/>
            </p:nvSpPr>
            <p:spPr>
              <a:xfrm>
                <a:off x="2483998" y="4810241"/>
                <a:ext cx="3342582" cy="631263"/>
              </a:xfrm>
              <a:prstGeom prst="rect">
                <a:avLst/>
              </a:prstGeom>
              <a:blipFill>
                <a:blip r:embed="rId6"/>
                <a:stretch>
                  <a:fillRect l="-2732" r="-2186" b="-673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Ορθογώνιο 11">
                <a:extLst>
                  <a:ext uri="{FF2B5EF4-FFF2-40B4-BE49-F238E27FC236}">
                    <a16:creationId xmlns:a16="http://schemas.microsoft.com/office/drawing/2014/main" id="{D1A8F788-CE9A-485B-8A65-EFFAF86944FF}"/>
                  </a:ext>
                </a:extLst>
              </p:cNvPr>
              <p:cNvSpPr/>
              <p:nvPr/>
            </p:nvSpPr>
            <p:spPr>
              <a:xfrm>
                <a:off x="5696991" y="4921297"/>
                <a:ext cx="52770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sym typeface="Wingdings" panose="05000000000000000000" pitchFamily="2" charset="2"/>
                        </a:rPr>
                        <m:t></m:t>
                      </m:r>
                    </m:oMath>
                  </m:oMathPara>
                </a14:m>
                <a:endParaRPr lang="el-GR" sz="2000" dirty="0"/>
              </a:p>
            </p:txBody>
          </p:sp>
        </mc:Choice>
        <mc:Fallback xmlns="">
          <p:sp>
            <p:nvSpPr>
              <p:cNvPr id="12" name="Ορθογώνιο 11">
                <a:extLst>
                  <a:ext uri="{FF2B5EF4-FFF2-40B4-BE49-F238E27FC236}">
                    <a16:creationId xmlns:a16="http://schemas.microsoft.com/office/drawing/2014/main" id="{D1A8F788-CE9A-485B-8A65-EFFAF86944FF}"/>
                  </a:ext>
                </a:extLst>
              </p:cNvPr>
              <p:cNvSpPr>
                <a:spLocks noRot="1" noChangeAspect="1" noMove="1" noResize="1" noEditPoints="1" noAdjustHandles="1" noChangeArrowheads="1" noChangeShapeType="1" noTextEdit="1"/>
              </p:cNvSpPr>
              <p:nvPr/>
            </p:nvSpPr>
            <p:spPr>
              <a:xfrm>
                <a:off x="5696991" y="4921297"/>
                <a:ext cx="527709" cy="400110"/>
              </a:xfrm>
              <a:prstGeom prst="rect">
                <a:avLst/>
              </a:prstGeom>
              <a:blipFill>
                <a:blip r:embed="rId7"/>
                <a:stretch>
                  <a:fillRect/>
                </a:stretch>
              </a:blipFill>
            </p:spPr>
            <p:txBody>
              <a:bodyPr/>
              <a:lstStyle/>
              <a:p>
                <a:r>
                  <a:rPr lang="el-GR">
                    <a:noFill/>
                  </a:rPr>
                  <a:t> </a:t>
                </a:r>
              </a:p>
            </p:txBody>
          </p:sp>
        </mc:Fallback>
      </mc:AlternateContent>
      <p:sp>
        <p:nvSpPr>
          <p:cNvPr id="13" name="Ορθογώνιο 12">
            <a:extLst>
              <a:ext uri="{FF2B5EF4-FFF2-40B4-BE49-F238E27FC236}">
                <a16:creationId xmlns:a16="http://schemas.microsoft.com/office/drawing/2014/main" id="{33662799-3217-46FB-B1EC-7A05EFFBD892}"/>
              </a:ext>
            </a:extLst>
          </p:cNvPr>
          <p:cNvSpPr/>
          <p:nvPr/>
        </p:nvSpPr>
        <p:spPr>
          <a:xfrm>
            <a:off x="2508914" y="5374885"/>
            <a:ext cx="1327608" cy="461665"/>
          </a:xfrm>
          <a:prstGeom prst="rect">
            <a:avLst/>
          </a:prstGeom>
        </p:spPr>
        <p:txBody>
          <a:bodyPr wrap="none">
            <a:spAutoFit/>
          </a:bodyPr>
          <a:lstStyle/>
          <a:p>
            <a:r>
              <a:rPr lang="en-US" sz="2400" dirty="0">
                <a:solidFill>
                  <a:prstClr val="white"/>
                </a:solidFill>
                <a:latin typeface="+mn-lt"/>
              </a:rPr>
              <a:t>E</a:t>
            </a:r>
            <a:r>
              <a:rPr lang="en-US" sz="2400" baseline="-25000" dirty="0">
                <a:solidFill>
                  <a:prstClr val="white"/>
                </a:solidFill>
                <a:latin typeface="+mn-lt"/>
              </a:rPr>
              <a:t>2</a:t>
            </a:r>
            <a:r>
              <a:rPr lang="en-US" sz="2400" dirty="0">
                <a:solidFill>
                  <a:prstClr val="white"/>
                </a:solidFill>
                <a:latin typeface="+mn-lt"/>
              </a:rPr>
              <a:t> = 270</a:t>
            </a:r>
            <a:endParaRPr lang="el-GR" sz="2400" dirty="0">
              <a:latin typeface="+mn-lt"/>
            </a:endParaRPr>
          </a:p>
        </p:txBody>
      </p:sp>
      <mc:AlternateContent xmlns:mc="http://schemas.openxmlformats.org/markup-compatibility/2006" xmlns:a14="http://schemas.microsoft.com/office/drawing/2010/main">
        <mc:Choice Requires="a14">
          <p:sp>
            <p:nvSpPr>
              <p:cNvPr id="14" name="Ορθογώνιο 13">
                <a:extLst>
                  <a:ext uri="{FF2B5EF4-FFF2-40B4-BE49-F238E27FC236}">
                    <a16:creationId xmlns:a16="http://schemas.microsoft.com/office/drawing/2014/main" id="{DDD7D98F-03B2-42DC-B7C2-3FBE45F616FF}"/>
                  </a:ext>
                </a:extLst>
              </p:cNvPr>
              <p:cNvSpPr/>
              <p:nvPr/>
            </p:nvSpPr>
            <p:spPr>
              <a:xfrm>
                <a:off x="595139" y="5845472"/>
                <a:ext cx="1723933" cy="400110"/>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sSub>
                        <m:sSubPr>
                          <m:ctrlPr>
                            <a:rPr lang="el-GR" sz="2000" i="1">
                              <a:latin typeface="Cambria Math" panose="02040503050406030204" pitchFamily="18" charset="0"/>
                            </a:rPr>
                          </m:ctrlPr>
                        </m:sSubPr>
                        <m:e>
                          <m:r>
                            <m:rPr>
                              <m:sty m:val="p"/>
                            </m:rPr>
                            <a:rPr lang="el-GR" sz="2000" i="0">
                              <a:latin typeface="Cambria Math" panose="02040503050406030204" pitchFamily="18" charset="0"/>
                            </a:rPr>
                            <m:t>Κ</m:t>
                          </m:r>
                        </m:e>
                        <m:sub>
                          <m:r>
                            <m:rPr>
                              <m:sty m:val="p"/>
                            </m:rPr>
                            <a:rPr lang="en-US" sz="2000" i="0">
                              <a:latin typeface="Cambria Math" panose="02040503050406030204" pitchFamily="18" charset="0"/>
                            </a:rPr>
                            <m:t>t</m:t>
                          </m:r>
                        </m:sub>
                      </m:sSub>
                      <m:r>
                        <a:rPr lang="en-US" sz="2000" i="0">
                          <a:latin typeface="Cambria Math" panose="02040503050406030204" pitchFamily="18" charset="0"/>
                        </a:rPr>
                        <m:t>=</m:t>
                      </m:r>
                      <m:sSub>
                        <m:sSubPr>
                          <m:ctrlPr>
                            <a:rPr lang="el-GR" sz="2000" b="1" i="1" smtClean="0">
                              <a:solidFill>
                                <a:srgbClr val="FF0000"/>
                              </a:solidFill>
                              <a:latin typeface="Cambria Math" panose="02040503050406030204" pitchFamily="18" charset="0"/>
                            </a:rPr>
                          </m:ctrlPr>
                        </m:sSubPr>
                        <m:e>
                          <m:r>
                            <a:rPr lang="el-GR" sz="2000" b="1" i="0">
                              <a:solidFill>
                                <a:srgbClr val="FF0000"/>
                              </a:solidFill>
                              <a:latin typeface="Cambria Math" panose="02040503050406030204" pitchFamily="18" charset="0"/>
                            </a:rPr>
                            <m:t>𝚱</m:t>
                          </m:r>
                        </m:e>
                        <m:sub>
                          <m:r>
                            <a:rPr lang="en-US" sz="2000" b="1" i="0">
                              <a:solidFill>
                                <a:srgbClr val="FF0000"/>
                              </a:solidFill>
                              <a:latin typeface="Cambria Math" panose="02040503050406030204" pitchFamily="18" charset="0"/>
                            </a:rPr>
                            <m:t>𝟎</m:t>
                          </m:r>
                        </m:sub>
                      </m:sSub>
                      <m:r>
                        <a:rPr lang="en-US" sz="2000" i="0">
                          <a:latin typeface="Cambria Math" panose="02040503050406030204" pitchFamily="18" charset="0"/>
                        </a:rPr>
                        <m:t>+</m:t>
                      </m:r>
                      <m:sSub>
                        <m:sSubPr>
                          <m:ctrlPr>
                            <a:rPr lang="el-GR" sz="2000" i="1">
                              <a:latin typeface="Cambria Math" panose="02040503050406030204" pitchFamily="18" charset="0"/>
                            </a:rPr>
                          </m:ctrlPr>
                        </m:sSubPr>
                        <m:e>
                          <m:r>
                            <m:rPr>
                              <m:sty m:val="p"/>
                            </m:rPr>
                            <a:rPr lang="en-US" sz="2000" i="0">
                              <a:latin typeface="Cambria Math" panose="02040503050406030204" pitchFamily="18" charset="0"/>
                            </a:rPr>
                            <m:t>E</m:t>
                          </m:r>
                        </m:e>
                        <m:sub>
                          <m:r>
                            <a:rPr lang="en-US" sz="2000" i="0">
                              <a:latin typeface="Cambria Math" panose="02040503050406030204" pitchFamily="18" charset="0"/>
                            </a:rPr>
                            <m:t>2</m:t>
                          </m:r>
                        </m:sub>
                      </m:sSub>
                    </m:oMath>
                  </m:oMathPara>
                </a14:m>
                <a:endParaRPr lang="en-US" sz="2000" dirty="0">
                  <a:latin typeface="+mn-lt"/>
                  <a:sym typeface="Wingdings" panose="05000000000000000000" pitchFamily="2" charset="2"/>
                </a:endParaRPr>
              </a:p>
            </p:txBody>
          </p:sp>
        </mc:Choice>
        <mc:Fallback xmlns="">
          <p:sp>
            <p:nvSpPr>
              <p:cNvPr id="14" name="Ορθογώνιο 13">
                <a:extLst>
                  <a:ext uri="{FF2B5EF4-FFF2-40B4-BE49-F238E27FC236}">
                    <a16:creationId xmlns:a16="http://schemas.microsoft.com/office/drawing/2014/main" id="{DDD7D98F-03B2-42DC-B7C2-3FBE45F616FF}"/>
                  </a:ext>
                </a:extLst>
              </p:cNvPr>
              <p:cNvSpPr>
                <a:spLocks noRot="1" noChangeAspect="1" noMove="1" noResize="1" noEditPoints="1" noAdjustHandles="1" noChangeArrowheads="1" noChangeShapeType="1" noTextEdit="1"/>
              </p:cNvSpPr>
              <p:nvPr/>
            </p:nvSpPr>
            <p:spPr>
              <a:xfrm>
                <a:off x="595139" y="5845472"/>
                <a:ext cx="1723933" cy="400110"/>
              </a:xfrm>
              <a:prstGeom prst="rect">
                <a:avLst/>
              </a:prstGeom>
              <a:blipFill>
                <a:blip r:embed="rId8"/>
                <a:stretch>
                  <a:fillRect b="-151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 name="Ορθογώνιο 14">
                <a:extLst>
                  <a:ext uri="{FF2B5EF4-FFF2-40B4-BE49-F238E27FC236}">
                    <a16:creationId xmlns:a16="http://schemas.microsoft.com/office/drawing/2014/main" id="{64D1C65A-52A6-445B-8363-372756C0FB27}"/>
                  </a:ext>
                </a:extLst>
              </p:cNvPr>
              <p:cNvSpPr/>
              <p:nvPr/>
            </p:nvSpPr>
            <p:spPr>
              <a:xfrm>
                <a:off x="4537431" y="5859291"/>
                <a:ext cx="52770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sym typeface="Wingdings" panose="05000000000000000000" pitchFamily="2" charset="2"/>
                        </a:rPr>
                        <m:t></m:t>
                      </m:r>
                    </m:oMath>
                  </m:oMathPara>
                </a14:m>
                <a:endParaRPr lang="el-GR" sz="2000" dirty="0"/>
              </a:p>
            </p:txBody>
          </p:sp>
        </mc:Choice>
        <mc:Fallback xmlns="">
          <p:sp>
            <p:nvSpPr>
              <p:cNvPr id="15" name="Ορθογώνιο 14">
                <a:extLst>
                  <a:ext uri="{FF2B5EF4-FFF2-40B4-BE49-F238E27FC236}">
                    <a16:creationId xmlns:a16="http://schemas.microsoft.com/office/drawing/2014/main" id="{64D1C65A-52A6-445B-8363-372756C0FB27}"/>
                  </a:ext>
                </a:extLst>
              </p:cNvPr>
              <p:cNvSpPr>
                <a:spLocks noRot="1" noChangeAspect="1" noMove="1" noResize="1" noEditPoints="1" noAdjustHandles="1" noChangeArrowheads="1" noChangeShapeType="1" noTextEdit="1"/>
              </p:cNvSpPr>
              <p:nvPr/>
            </p:nvSpPr>
            <p:spPr>
              <a:xfrm>
                <a:off x="4537431" y="5859291"/>
                <a:ext cx="527709" cy="400110"/>
              </a:xfrm>
              <a:prstGeom prst="rect">
                <a:avLst/>
              </a:prstGeom>
              <a:blipFill>
                <a:blip r:embed="rId9"/>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Ορθογώνιο 15">
                <a:extLst>
                  <a:ext uri="{FF2B5EF4-FFF2-40B4-BE49-F238E27FC236}">
                    <a16:creationId xmlns:a16="http://schemas.microsoft.com/office/drawing/2014/main" id="{B7C9C789-AD21-476B-9CD6-9A5F1F5CC192}"/>
                  </a:ext>
                </a:extLst>
              </p:cNvPr>
              <p:cNvSpPr/>
              <p:nvPr/>
            </p:nvSpPr>
            <p:spPr>
              <a:xfrm>
                <a:off x="4890473" y="5860745"/>
                <a:ext cx="2245679" cy="400110"/>
              </a:xfrm>
              <a:prstGeom prst="rect">
                <a:avLst/>
              </a:prstGeom>
            </p:spPr>
            <p:txBody>
              <a:bodyPr wrap="none">
                <a:spAutoFit/>
              </a:bodyPr>
              <a:lstStyle/>
              <a:p>
                <a14:m>
                  <m:oMath xmlns:m="http://schemas.openxmlformats.org/officeDocument/2006/math">
                    <m:sSub>
                      <m:sSubPr>
                        <m:ctrlPr>
                          <a:rPr lang="el-GR" sz="2000" b="1" i="1" smtClean="0">
                            <a:solidFill>
                              <a:srgbClr val="FF0000"/>
                            </a:solidFill>
                            <a:latin typeface="Cambria Math" panose="02040503050406030204" pitchFamily="18" charset="0"/>
                          </a:rPr>
                        </m:ctrlPr>
                      </m:sSubPr>
                      <m:e>
                        <m:r>
                          <a:rPr lang="el-GR" sz="2000" b="1" i="0">
                            <a:solidFill>
                              <a:srgbClr val="FF0000"/>
                            </a:solidFill>
                            <a:latin typeface="Cambria Math" panose="02040503050406030204" pitchFamily="18" charset="0"/>
                          </a:rPr>
                          <m:t>𝚱</m:t>
                        </m:r>
                      </m:e>
                      <m:sub>
                        <m:r>
                          <a:rPr lang="en-US" sz="2000" b="1" i="0">
                            <a:solidFill>
                              <a:srgbClr val="FF0000"/>
                            </a:solidFill>
                            <a:latin typeface="Cambria Math" panose="02040503050406030204" pitchFamily="18" charset="0"/>
                          </a:rPr>
                          <m:t>𝟎</m:t>
                        </m:r>
                      </m:sub>
                    </m:sSub>
                  </m:oMath>
                </a14:m>
                <a:r>
                  <a:rPr lang="el-GR" sz="2000" b="1" dirty="0">
                    <a:solidFill>
                      <a:srgbClr val="FF0000"/>
                    </a:solidFill>
                    <a:latin typeface="+mn-lt"/>
                  </a:rPr>
                  <a:t> </a:t>
                </a:r>
                <a:r>
                  <a:rPr lang="en-US" sz="2000" dirty="0">
                    <a:latin typeface="+mn-lt"/>
                    <a:sym typeface="Wingdings" panose="05000000000000000000" pitchFamily="2" charset="2"/>
                  </a:rPr>
                  <a:t>= </a:t>
                </a:r>
                <a:r>
                  <a:rPr lang="el-GR" sz="2000" dirty="0">
                    <a:latin typeface="+mn-lt"/>
                    <a:sym typeface="Wingdings" panose="05000000000000000000" pitchFamily="2" charset="2"/>
                  </a:rPr>
                  <a:t>22.500 – 270 </a:t>
                </a:r>
                <a:endParaRPr lang="el-GR" sz="2000" dirty="0">
                  <a:latin typeface="+mn-lt"/>
                </a:endParaRPr>
              </a:p>
            </p:txBody>
          </p:sp>
        </mc:Choice>
        <mc:Fallback xmlns="">
          <p:sp>
            <p:nvSpPr>
              <p:cNvPr id="16" name="Ορθογώνιο 15">
                <a:extLst>
                  <a:ext uri="{FF2B5EF4-FFF2-40B4-BE49-F238E27FC236}">
                    <a16:creationId xmlns:a16="http://schemas.microsoft.com/office/drawing/2014/main" id="{B7C9C789-AD21-476B-9CD6-9A5F1F5CC192}"/>
                  </a:ext>
                </a:extLst>
              </p:cNvPr>
              <p:cNvSpPr>
                <a:spLocks noRot="1" noChangeAspect="1" noMove="1" noResize="1" noEditPoints="1" noAdjustHandles="1" noChangeArrowheads="1" noChangeShapeType="1" noTextEdit="1"/>
              </p:cNvSpPr>
              <p:nvPr/>
            </p:nvSpPr>
            <p:spPr>
              <a:xfrm>
                <a:off x="4890473" y="5860745"/>
                <a:ext cx="2245679" cy="400110"/>
              </a:xfrm>
              <a:prstGeom prst="rect">
                <a:avLst/>
              </a:prstGeom>
              <a:blipFill>
                <a:blip r:embed="rId10"/>
                <a:stretch>
                  <a:fillRect t="-7576" r="-1897" b="-2575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Ορθογώνιο 16">
                <a:extLst>
                  <a:ext uri="{FF2B5EF4-FFF2-40B4-BE49-F238E27FC236}">
                    <a16:creationId xmlns:a16="http://schemas.microsoft.com/office/drawing/2014/main" id="{AD418717-FBF8-4ED1-93FE-2F93257A9F8B}"/>
                  </a:ext>
                </a:extLst>
              </p:cNvPr>
              <p:cNvSpPr/>
              <p:nvPr/>
            </p:nvSpPr>
            <p:spPr>
              <a:xfrm>
                <a:off x="6853244" y="5845472"/>
                <a:ext cx="52770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sym typeface="Wingdings" panose="05000000000000000000" pitchFamily="2" charset="2"/>
                        </a:rPr>
                        <m:t></m:t>
                      </m:r>
                    </m:oMath>
                  </m:oMathPara>
                </a14:m>
                <a:endParaRPr lang="el-GR" sz="2000" dirty="0"/>
              </a:p>
            </p:txBody>
          </p:sp>
        </mc:Choice>
        <mc:Fallback xmlns="">
          <p:sp>
            <p:nvSpPr>
              <p:cNvPr id="17" name="Ορθογώνιο 16">
                <a:extLst>
                  <a:ext uri="{FF2B5EF4-FFF2-40B4-BE49-F238E27FC236}">
                    <a16:creationId xmlns:a16="http://schemas.microsoft.com/office/drawing/2014/main" id="{AD418717-FBF8-4ED1-93FE-2F93257A9F8B}"/>
                  </a:ext>
                </a:extLst>
              </p:cNvPr>
              <p:cNvSpPr>
                <a:spLocks noRot="1" noChangeAspect="1" noMove="1" noResize="1" noEditPoints="1" noAdjustHandles="1" noChangeArrowheads="1" noChangeShapeType="1" noTextEdit="1"/>
              </p:cNvSpPr>
              <p:nvPr/>
            </p:nvSpPr>
            <p:spPr>
              <a:xfrm>
                <a:off x="6853244" y="5845472"/>
                <a:ext cx="527709" cy="400110"/>
              </a:xfrm>
              <a:prstGeom prst="rect">
                <a:avLst/>
              </a:prstGeom>
              <a:blipFill>
                <a:blip r:embed="rId11"/>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8" name="Ορθογώνιο 17">
                <a:extLst>
                  <a:ext uri="{FF2B5EF4-FFF2-40B4-BE49-F238E27FC236}">
                    <a16:creationId xmlns:a16="http://schemas.microsoft.com/office/drawing/2014/main" id="{F5264B80-FE41-457A-A506-21A46D0470D9}"/>
                  </a:ext>
                </a:extLst>
              </p:cNvPr>
              <p:cNvSpPr/>
              <p:nvPr/>
            </p:nvSpPr>
            <p:spPr>
              <a:xfrm>
                <a:off x="7241040" y="5822625"/>
                <a:ext cx="1602746" cy="400110"/>
              </a:xfrm>
              <a:prstGeom prst="rect">
                <a:avLst/>
              </a:prstGeom>
            </p:spPr>
            <p:txBody>
              <a:bodyPr wrap="none">
                <a:spAutoFit/>
              </a:bodyPr>
              <a:lstStyle/>
              <a:p>
                <a14:m>
                  <m:oMath xmlns:m="http://schemas.openxmlformats.org/officeDocument/2006/math">
                    <m:sSub>
                      <m:sSubPr>
                        <m:ctrlPr>
                          <a:rPr lang="el-GR" sz="2000" b="1" i="1" smtClean="0">
                            <a:solidFill>
                              <a:srgbClr val="FF0000"/>
                            </a:solidFill>
                            <a:latin typeface="Cambria Math" panose="02040503050406030204" pitchFamily="18" charset="0"/>
                          </a:rPr>
                        </m:ctrlPr>
                      </m:sSubPr>
                      <m:e>
                        <m:r>
                          <a:rPr lang="el-GR" sz="2000" b="1" i="1">
                            <a:solidFill>
                              <a:srgbClr val="FF0000"/>
                            </a:solidFill>
                            <a:latin typeface="Cambria Math" panose="02040503050406030204" pitchFamily="18" charset="0"/>
                          </a:rPr>
                          <m:t>𝜥</m:t>
                        </m:r>
                      </m:e>
                      <m:sub>
                        <m:r>
                          <a:rPr lang="en-US" sz="2000" b="1" i="1">
                            <a:solidFill>
                              <a:srgbClr val="FF0000"/>
                            </a:solidFill>
                            <a:latin typeface="Cambria Math" panose="02040503050406030204" pitchFamily="18" charset="0"/>
                          </a:rPr>
                          <m:t>𝟎</m:t>
                        </m:r>
                      </m:sub>
                    </m:sSub>
                  </m:oMath>
                </a14:m>
                <a:r>
                  <a:rPr lang="el-GR" sz="2000" b="1" dirty="0">
                    <a:solidFill>
                      <a:srgbClr val="FF0000"/>
                    </a:solidFill>
                    <a:latin typeface="+mn-lt"/>
                  </a:rPr>
                  <a:t> </a:t>
                </a:r>
                <a:r>
                  <a:rPr lang="en-US" sz="2000" dirty="0">
                    <a:latin typeface="+mn-lt"/>
                    <a:sym typeface="Wingdings" panose="05000000000000000000" pitchFamily="2" charset="2"/>
                  </a:rPr>
                  <a:t>=</a:t>
                </a:r>
                <a:r>
                  <a:rPr lang="el-GR" sz="2000" dirty="0">
                    <a:latin typeface="+mn-lt"/>
                    <a:sym typeface="Wingdings" panose="05000000000000000000" pitchFamily="2" charset="2"/>
                  </a:rPr>
                  <a:t> 22.230</a:t>
                </a:r>
                <a:r>
                  <a:rPr lang="en-US" sz="2000" dirty="0">
                    <a:latin typeface="+mn-lt"/>
                    <a:sym typeface="Wingdings" panose="05000000000000000000" pitchFamily="2" charset="2"/>
                  </a:rPr>
                  <a:t> </a:t>
                </a:r>
                <a:endParaRPr lang="el-GR" sz="2000" dirty="0">
                  <a:latin typeface="+mn-lt"/>
                </a:endParaRPr>
              </a:p>
            </p:txBody>
          </p:sp>
        </mc:Choice>
        <mc:Fallback xmlns="">
          <p:sp>
            <p:nvSpPr>
              <p:cNvPr id="18" name="Ορθογώνιο 17">
                <a:extLst>
                  <a:ext uri="{FF2B5EF4-FFF2-40B4-BE49-F238E27FC236}">
                    <a16:creationId xmlns:a16="http://schemas.microsoft.com/office/drawing/2014/main" id="{F5264B80-FE41-457A-A506-21A46D0470D9}"/>
                  </a:ext>
                </a:extLst>
              </p:cNvPr>
              <p:cNvSpPr>
                <a:spLocks noRot="1" noChangeAspect="1" noMove="1" noResize="1" noEditPoints="1" noAdjustHandles="1" noChangeArrowheads="1" noChangeShapeType="1" noTextEdit="1"/>
              </p:cNvSpPr>
              <p:nvPr/>
            </p:nvSpPr>
            <p:spPr>
              <a:xfrm>
                <a:off x="7241040" y="5822625"/>
                <a:ext cx="1602746" cy="400110"/>
              </a:xfrm>
              <a:prstGeom prst="rect">
                <a:avLst/>
              </a:prstGeom>
              <a:blipFill>
                <a:blip r:embed="rId12"/>
                <a:stretch>
                  <a:fillRect t="-7576" b="-25758"/>
                </a:stretch>
              </a:blipFill>
            </p:spPr>
            <p:txBody>
              <a:bodyPr/>
              <a:lstStyle/>
              <a:p>
                <a:r>
                  <a:rPr lang="el-GR">
                    <a:noFill/>
                  </a:rPr>
                  <a:t> </a:t>
                </a:r>
              </a:p>
            </p:txBody>
          </p:sp>
        </mc:Fallback>
      </mc:AlternateContent>
      <p:sp>
        <p:nvSpPr>
          <p:cNvPr id="19" name="TextBox 18">
            <a:extLst>
              <a:ext uri="{FF2B5EF4-FFF2-40B4-BE49-F238E27FC236}">
                <a16:creationId xmlns:a16="http://schemas.microsoft.com/office/drawing/2014/main" id="{69CBACBA-35DA-46E6-A217-14A3B725A2E0}"/>
              </a:ext>
            </a:extLst>
          </p:cNvPr>
          <p:cNvSpPr txBox="1"/>
          <p:nvPr/>
        </p:nvSpPr>
        <p:spPr>
          <a:xfrm>
            <a:off x="673057" y="6236660"/>
            <a:ext cx="4275338" cy="400110"/>
          </a:xfrm>
          <a:prstGeom prst="rect">
            <a:avLst/>
          </a:prstGeom>
          <a:noFill/>
        </p:spPr>
        <p:txBody>
          <a:bodyPr wrap="none" rtlCol="0">
            <a:spAutoFit/>
          </a:bodyPr>
          <a:lstStyle/>
          <a:p>
            <a:r>
              <a:rPr lang="el-GR" sz="2000" dirty="0">
                <a:latin typeface="+mn-lt"/>
              </a:rPr>
              <a:t>Επομένως, ο έμπορος οφείλει ακόμα</a:t>
            </a:r>
            <a:r>
              <a:rPr lang="en-US" sz="2000" dirty="0">
                <a:latin typeface="+mn-lt"/>
              </a:rPr>
              <a:t>:</a:t>
            </a:r>
            <a:endParaRPr lang="el-GR" sz="2000" dirty="0">
              <a:latin typeface="+mn-lt"/>
            </a:endParaRPr>
          </a:p>
        </p:txBody>
      </p:sp>
      <p:sp>
        <p:nvSpPr>
          <p:cNvPr id="20" name="Ορθογώνιο 19">
            <a:extLst>
              <a:ext uri="{FF2B5EF4-FFF2-40B4-BE49-F238E27FC236}">
                <a16:creationId xmlns:a16="http://schemas.microsoft.com/office/drawing/2014/main" id="{6A505929-8845-4F4D-930F-588A562F4EA4}"/>
              </a:ext>
            </a:extLst>
          </p:cNvPr>
          <p:cNvSpPr/>
          <p:nvPr/>
        </p:nvSpPr>
        <p:spPr>
          <a:xfrm>
            <a:off x="4806315" y="6257239"/>
            <a:ext cx="2882520" cy="400110"/>
          </a:xfrm>
          <a:prstGeom prst="rect">
            <a:avLst/>
          </a:prstGeom>
        </p:spPr>
        <p:txBody>
          <a:bodyPr wrap="none">
            <a:spAutoFit/>
          </a:bodyPr>
          <a:lstStyle/>
          <a:p>
            <a:r>
              <a:rPr lang="el-GR" sz="2000" dirty="0">
                <a:latin typeface="+mn-lt"/>
              </a:rPr>
              <a:t>65.800 - 22.230 = 43.570</a:t>
            </a:r>
          </a:p>
        </p:txBody>
      </p:sp>
      <mc:AlternateContent xmlns:mc="http://schemas.openxmlformats.org/markup-compatibility/2006" xmlns:a14="http://schemas.microsoft.com/office/drawing/2010/main">
        <mc:Choice Requires="a14">
          <p:sp>
            <p:nvSpPr>
              <p:cNvPr id="22" name="Ορθογώνιο 21">
                <a:extLst>
                  <a:ext uri="{FF2B5EF4-FFF2-40B4-BE49-F238E27FC236}">
                    <a16:creationId xmlns:a16="http://schemas.microsoft.com/office/drawing/2014/main" id="{083DE9DF-9A26-4947-82F2-0BFD9E126DC8}"/>
                  </a:ext>
                </a:extLst>
              </p:cNvPr>
              <p:cNvSpPr/>
              <p:nvPr/>
            </p:nvSpPr>
            <p:spPr>
              <a:xfrm>
                <a:off x="2118169" y="5857129"/>
                <a:ext cx="2677656" cy="400110"/>
              </a:xfrm>
              <a:prstGeom prst="rect">
                <a:avLst/>
              </a:prstGeom>
            </p:spPr>
            <p:txBody>
              <a:bodyPr wrap="none">
                <a:spAutoFit/>
              </a:bodyPr>
              <a:lstStyle/>
              <a:p>
                <a14:m>
                  <m:oMath xmlns:m="http://schemas.openxmlformats.org/officeDocument/2006/math">
                    <m:r>
                      <a:rPr lang="en-US" sz="2000">
                        <a:solidFill>
                          <a:prstClr val="white"/>
                        </a:solidFill>
                        <a:latin typeface="Cambria Math" panose="02040503050406030204" pitchFamily="18" charset="0"/>
                        <a:sym typeface="Wingdings" panose="05000000000000000000" pitchFamily="2" charset="2"/>
                      </a:rPr>
                      <m:t> </m:t>
                    </m:r>
                    <m:r>
                      <a:rPr lang="el-GR" sz="2000">
                        <a:solidFill>
                          <a:prstClr val="white"/>
                        </a:solidFill>
                        <a:latin typeface="Cambria Math" panose="02040503050406030204" pitchFamily="18" charset="0"/>
                      </a:rPr>
                      <m:t>22.500</m:t>
                    </m:r>
                  </m:oMath>
                </a14:m>
                <a:r>
                  <a:rPr lang="en-US" sz="2000" dirty="0">
                    <a:solidFill>
                      <a:prstClr val="white"/>
                    </a:solidFill>
                    <a:latin typeface="Calisto MT" panose="02040603050505030304"/>
                    <a:sym typeface="Wingdings" panose="05000000000000000000" pitchFamily="2" charset="2"/>
                  </a:rPr>
                  <a:t> = </a:t>
                </a:r>
                <a14:m>
                  <m:oMath xmlns:m="http://schemas.openxmlformats.org/officeDocument/2006/math">
                    <m:sSub>
                      <m:sSubPr>
                        <m:ctrlPr>
                          <a:rPr lang="el-GR" sz="2000" b="1" i="1" smtClean="0">
                            <a:solidFill>
                              <a:srgbClr val="FF0000"/>
                            </a:solidFill>
                            <a:latin typeface="Cambria Math" panose="02040503050406030204" pitchFamily="18" charset="0"/>
                          </a:rPr>
                        </m:ctrlPr>
                      </m:sSubPr>
                      <m:e>
                        <m:r>
                          <a:rPr lang="el-GR" sz="2000" b="1" i="0">
                            <a:solidFill>
                              <a:srgbClr val="FF0000"/>
                            </a:solidFill>
                            <a:latin typeface="Cambria Math" panose="02040503050406030204" pitchFamily="18" charset="0"/>
                          </a:rPr>
                          <m:t>𝚱</m:t>
                        </m:r>
                      </m:e>
                      <m:sub>
                        <m:r>
                          <a:rPr lang="en-US" sz="2000" b="1" i="0">
                            <a:solidFill>
                              <a:srgbClr val="FF0000"/>
                            </a:solidFill>
                            <a:latin typeface="Cambria Math" panose="02040503050406030204" pitchFamily="18" charset="0"/>
                          </a:rPr>
                          <m:t>𝟎</m:t>
                        </m:r>
                      </m:sub>
                    </m:sSub>
                    <m:r>
                      <a:rPr lang="en-US" sz="2000">
                        <a:solidFill>
                          <a:prstClr val="white"/>
                        </a:solidFill>
                        <a:latin typeface="Cambria Math" panose="02040503050406030204" pitchFamily="18" charset="0"/>
                      </a:rPr>
                      <m:t>+</m:t>
                    </m:r>
                  </m:oMath>
                </a14:m>
                <a:r>
                  <a:rPr lang="el-GR" sz="2000" dirty="0">
                    <a:solidFill>
                      <a:prstClr val="white"/>
                    </a:solidFill>
                    <a:latin typeface="+mn-lt"/>
                    <a:sym typeface="Wingdings" panose="05000000000000000000" pitchFamily="2" charset="2"/>
                  </a:rPr>
                  <a:t> 270 </a:t>
                </a:r>
                <a:endParaRPr lang="el-GR" dirty="0"/>
              </a:p>
            </p:txBody>
          </p:sp>
        </mc:Choice>
        <mc:Fallback xmlns="">
          <p:sp>
            <p:nvSpPr>
              <p:cNvPr id="22" name="Ορθογώνιο 21">
                <a:extLst>
                  <a:ext uri="{FF2B5EF4-FFF2-40B4-BE49-F238E27FC236}">
                    <a16:creationId xmlns:a16="http://schemas.microsoft.com/office/drawing/2014/main" id="{083DE9DF-9A26-4947-82F2-0BFD9E126DC8}"/>
                  </a:ext>
                </a:extLst>
              </p:cNvPr>
              <p:cNvSpPr>
                <a:spLocks noRot="1" noChangeAspect="1" noMove="1" noResize="1" noEditPoints="1" noAdjustHandles="1" noChangeArrowheads="1" noChangeShapeType="1" noTextEdit="1"/>
              </p:cNvSpPr>
              <p:nvPr/>
            </p:nvSpPr>
            <p:spPr>
              <a:xfrm>
                <a:off x="2118169" y="5857129"/>
                <a:ext cx="2677656" cy="400110"/>
              </a:xfrm>
              <a:prstGeom prst="rect">
                <a:avLst/>
              </a:prstGeom>
              <a:blipFill>
                <a:blip r:embed="rId13"/>
                <a:stretch>
                  <a:fillRect t="-9231" r="-1136" b="-27692"/>
                </a:stretch>
              </a:blipFill>
            </p:spPr>
            <p:txBody>
              <a:bodyPr/>
              <a:lstStyle/>
              <a:p>
                <a:r>
                  <a:rPr lang="el-GR">
                    <a:noFill/>
                  </a:rPr>
                  <a:t> </a:t>
                </a:r>
              </a:p>
            </p:txBody>
          </p:sp>
        </mc:Fallback>
      </mc:AlternateContent>
      <p:cxnSp>
        <p:nvCxnSpPr>
          <p:cNvPr id="24" name="Ευθεία γραμμή σύνδεσης 23">
            <a:extLst>
              <a:ext uri="{FF2B5EF4-FFF2-40B4-BE49-F238E27FC236}">
                <a16:creationId xmlns:a16="http://schemas.microsoft.com/office/drawing/2014/main" id="{EA0290DA-F689-41B5-8EA5-32CBD6BA3C93}"/>
              </a:ext>
            </a:extLst>
          </p:cNvPr>
          <p:cNvCxnSpPr>
            <a:cxnSpLocks/>
          </p:cNvCxnSpPr>
          <p:nvPr/>
        </p:nvCxnSpPr>
        <p:spPr>
          <a:xfrm>
            <a:off x="599047" y="151786"/>
            <a:ext cx="6493233" cy="264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9CAC94D-70CA-4BA5-A91C-D6E6953B3886}"/>
              </a:ext>
            </a:extLst>
          </p:cNvPr>
          <p:cNvSpPr txBox="1"/>
          <p:nvPr/>
        </p:nvSpPr>
        <p:spPr>
          <a:xfrm>
            <a:off x="276390" y="471929"/>
            <a:ext cx="833883" cy="369332"/>
          </a:xfrm>
          <a:prstGeom prst="rect">
            <a:avLst/>
          </a:prstGeom>
          <a:noFill/>
        </p:spPr>
        <p:txBody>
          <a:bodyPr wrap="none" rtlCol="0">
            <a:spAutoFit/>
          </a:bodyPr>
          <a:lstStyle/>
          <a:p>
            <a:r>
              <a:rPr lang="en-US" dirty="0">
                <a:latin typeface="+mn-lt"/>
              </a:rPr>
              <a:t>65.800</a:t>
            </a:r>
            <a:endParaRPr lang="el-GR" dirty="0">
              <a:latin typeface="+mn-lt"/>
            </a:endParaRPr>
          </a:p>
        </p:txBody>
      </p:sp>
      <p:sp>
        <p:nvSpPr>
          <p:cNvPr id="27" name="TextBox 26">
            <a:extLst>
              <a:ext uri="{FF2B5EF4-FFF2-40B4-BE49-F238E27FC236}">
                <a16:creationId xmlns:a16="http://schemas.microsoft.com/office/drawing/2014/main" id="{4132E1D3-0E58-405F-BF60-59278FF35E30}"/>
              </a:ext>
            </a:extLst>
          </p:cNvPr>
          <p:cNvSpPr txBox="1"/>
          <p:nvPr/>
        </p:nvSpPr>
        <p:spPr>
          <a:xfrm>
            <a:off x="338595" y="140414"/>
            <a:ext cx="562975" cy="369332"/>
          </a:xfrm>
          <a:prstGeom prst="rect">
            <a:avLst/>
          </a:prstGeom>
          <a:noFill/>
        </p:spPr>
        <p:txBody>
          <a:bodyPr wrap="none" rtlCol="0">
            <a:spAutoFit/>
          </a:bodyPr>
          <a:lstStyle/>
          <a:p>
            <a:r>
              <a:rPr lang="el-GR" dirty="0">
                <a:latin typeface="+mn-lt"/>
              </a:rPr>
              <a:t>ν</a:t>
            </a:r>
            <a:r>
              <a:rPr lang="en-US" dirty="0">
                <a:latin typeface="+mn-lt"/>
              </a:rPr>
              <a:t>=0</a:t>
            </a:r>
            <a:endParaRPr lang="el-GR" dirty="0">
              <a:latin typeface="+mn-lt"/>
            </a:endParaRPr>
          </a:p>
        </p:txBody>
      </p:sp>
      <p:sp>
        <p:nvSpPr>
          <p:cNvPr id="28" name="TextBox 27">
            <a:extLst>
              <a:ext uri="{FF2B5EF4-FFF2-40B4-BE49-F238E27FC236}">
                <a16:creationId xmlns:a16="http://schemas.microsoft.com/office/drawing/2014/main" id="{EC5F8EC7-EDF6-4C7B-9FF9-F430DD1891E9}"/>
              </a:ext>
            </a:extLst>
          </p:cNvPr>
          <p:cNvSpPr txBox="1"/>
          <p:nvPr/>
        </p:nvSpPr>
        <p:spPr>
          <a:xfrm>
            <a:off x="6658894" y="183982"/>
            <a:ext cx="683200" cy="369332"/>
          </a:xfrm>
          <a:prstGeom prst="rect">
            <a:avLst/>
          </a:prstGeom>
          <a:noFill/>
        </p:spPr>
        <p:txBody>
          <a:bodyPr wrap="none" rtlCol="0">
            <a:spAutoFit/>
          </a:bodyPr>
          <a:lstStyle/>
          <a:p>
            <a:r>
              <a:rPr lang="el-GR" dirty="0">
                <a:latin typeface="+mn-lt"/>
              </a:rPr>
              <a:t>ν</a:t>
            </a:r>
            <a:r>
              <a:rPr lang="en-US" dirty="0">
                <a:latin typeface="+mn-lt"/>
              </a:rPr>
              <a:t>=</a:t>
            </a:r>
            <a:r>
              <a:rPr lang="el-GR" dirty="0">
                <a:latin typeface="+mn-lt"/>
              </a:rPr>
              <a:t>54</a:t>
            </a:r>
          </a:p>
        </p:txBody>
      </p:sp>
      <mc:AlternateContent xmlns:mc="http://schemas.openxmlformats.org/markup-compatibility/2006" xmlns:a14="http://schemas.microsoft.com/office/drawing/2010/main">
        <mc:Choice Requires="a14">
          <p:sp>
            <p:nvSpPr>
              <p:cNvPr id="29" name="Ορθογώνιο 28">
                <a:extLst>
                  <a:ext uri="{FF2B5EF4-FFF2-40B4-BE49-F238E27FC236}">
                    <a16:creationId xmlns:a16="http://schemas.microsoft.com/office/drawing/2014/main" id="{5A487B50-893A-4C04-95C5-3CF7CB25F68C}"/>
                  </a:ext>
                </a:extLst>
              </p:cNvPr>
              <p:cNvSpPr/>
              <p:nvPr/>
            </p:nvSpPr>
            <p:spPr>
              <a:xfrm>
                <a:off x="6531455" y="479704"/>
                <a:ext cx="1494320" cy="3929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l-GR" sz="2000" dirty="0">
                          <a:solidFill>
                            <a:prstClr val="white"/>
                          </a:solidFill>
                          <a:latin typeface="+mn-lt"/>
                        </a:rPr>
                        <m:t>Κ</m:t>
                      </m:r>
                      <m:r>
                        <m:rPr>
                          <m:nor/>
                        </m:rPr>
                        <a:rPr lang="en-US" sz="2000" baseline="-25000" dirty="0">
                          <a:solidFill>
                            <a:prstClr val="white"/>
                          </a:solidFill>
                          <a:latin typeface="Calisto MT" panose="02040603050505030304"/>
                        </a:rPr>
                        <m:t>t</m:t>
                      </m:r>
                      <m:r>
                        <m:rPr>
                          <m:nor/>
                        </m:rPr>
                        <a:rPr lang="el-GR" sz="2000" baseline="-25000" dirty="0">
                          <a:solidFill>
                            <a:prstClr val="white"/>
                          </a:solidFill>
                          <a:latin typeface="+mn-lt"/>
                        </a:rPr>
                        <m:t>Α</m:t>
                      </m:r>
                      <m:r>
                        <m:rPr>
                          <m:nor/>
                        </m:rPr>
                        <a:rPr lang="en-US" sz="2000" dirty="0">
                          <a:solidFill>
                            <a:prstClr val="white"/>
                          </a:solidFill>
                          <a:latin typeface="Calisto MT" panose="02040603050505030304"/>
                        </a:rPr>
                        <m:t> =</m:t>
                      </m:r>
                      <m:r>
                        <a:rPr lang="el-GR" i="1">
                          <a:solidFill>
                            <a:prstClr val="white"/>
                          </a:solidFill>
                          <a:latin typeface="Cambria Math" panose="02040503050406030204" pitchFamily="18" charset="0"/>
                        </a:rPr>
                        <m:t>22.500</m:t>
                      </m:r>
                    </m:oMath>
                  </m:oMathPara>
                </a14:m>
                <a:endParaRPr lang="el-GR" dirty="0"/>
              </a:p>
            </p:txBody>
          </p:sp>
        </mc:Choice>
        <mc:Fallback xmlns="">
          <p:sp>
            <p:nvSpPr>
              <p:cNvPr id="29" name="Ορθογώνιο 28">
                <a:extLst>
                  <a:ext uri="{FF2B5EF4-FFF2-40B4-BE49-F238E27FC236}">
                    <a16:creationId xmlns:a16="http://schemas.microsoft.com/office/drawing/2014/main" id="{5A487B50-893A-4C04-95C5-3CF7CB25F68C}"/>
                  </a:ext>
                </a:extLst>
              </p:cNvPr>
              <p:cNvSpPr>
                <a:spLocks noRot="1" noChangeAspect="1" noMove="1" noResize="1" noEditPoints="1" noAdjustHandles="1" noChangeArrowheads="1" noChangeShapeType="1" noTextEdit="1"/>
              </p:cNvSpPr>
              <p:nvPr/>
            </p:nvSpPr>
            <p:spPr>
              <a:xfrm>
                <a:off x="6531455" y="479704"/>
                <a:ext cx="1494320" cy="392993"/>
              </a:xfrm>
              <a:prstGeom prst="rect">
                <a:avLst/>
              </a:prstGeom>
              <a:blipFill>
                <a:blip r:embed="rId14"/>
                <a:stretch>
                  <a:fillRect b="-3125"/>
                </a:stretch>
              </a:blipFill>
            </p:spPr>
            <p:txBody>
              <a:bodyPr/>
              <a:lstStyle/>
              <a:p>
                <a:r>
                  <a:rPr lang="el-GR">
                    <a:noFill/>
                  </a:rPr>
                  <a:t> </a:t>
                </a:r>
              </a:p>
            </p:txBody>
          </p:sp>
        </mc:Fallback>
      </mc:AlternateContent>
      <p:sp>
        <p:nvSpPr>
          <p:cNvPr id="21" name="TextBox 20">
            <a:extLst>
              <a:ext uri="{FF2B5EF4-FFF2-40B4-BE49-F238E27FC236}">
                <a16:creationId xmlns:a16="http://schemas.microsoft.com/office/drawing/2014/main" id="{C046BCA5-7B41-4868-A6FF-7ACB66791025}"/>
              </a:ext>
            </a:extLst>
          </p:cNvPr>
          <p:cNvSpPr txBox="1"/>
          <p:nvPr/>
        </p:nvSpPr>
        <p:spPr>
          <a:xfrm>
            <a:off x="829001" y="179685"/>
            <a:ext cx="5954002" cy="369332"/>
          </a:xfrm>
          <a:prstGeom prst="rect">
            <a:avLst/>
          </a:prstGeom>
          <a:noFill/>
        </p:spPr>
        <p:txBody>
          <a:bodyPr wrap="none" rtlCol="0">
            <a:spAutoFit/>
          </a:bodyPr>
          <a:lstStyle/>
          <a:p>
            <a:r>
              <a:rPr lang="el-GR" dirty="0">
                <a:solidFill>
                  <a:srgbClr val="FF0000"/>
                </a:solidFill>
              </a:rPr>
              <a:t>Τα 65.800 = με την παρούσα αξία της επιταγής + Ρευστό</a:t>
            </a:r>
          </a:p>
        </p:txBody>
      </p:sp>
    </p:spTree>
    <p:extLst>
      <p:ext uri="{BB962C8B-B14F-4D97-AF65-F5344CB8AC3E}">
        <p14:creationId xmlns:p14="http://schemas.microsoft.com/office/powerpoint/2010/main" val="398340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2" grpId="0"/>
      <p:bldP spid="26" grpId="0"/>
      <p:bldP spid="27" grpId="0"/>
      <p:bldP spid="28" grpId="0"/>
      <p:bldP spid="29"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p>
        </p:txBody>
      </p:sp>
      <p:sp>
        <p:nvSpPr>
          <p:cNvPr id="3" name="Content Placeholder 2"/>
          <p:cNvSpPr>
            <a:spLocks noGrp="1"/>
          </p:cNvSpPr>
          <p:nvPr>
            <p:ph idx="1"/>
          </p:nvPr>
        </p:nvSpPr>
        <p:spPr/>
        <p:txBody>
          <a:bodyPr>
            <a:normAutofit/>
          </a:bodyPr>
          <a:lstStyle/>
          <a:p>
            <a:pPr marL="0" indent="0" algn="just">
              <a:buNone/>
            </a:pPr>
            <a:r>
              <a:rPr lang="el-GR" sz="2400" dirty="0"/>
              <a:t>Ο έμπορος μπορεί</a:t>
            </a:r>
            <a:r>
              <a:rPr lang="en-US" sz="2400" dirty="0"/>
              <a:t>:</a:t>
            </a:r>
          </a:p>
          <a:p>
            <a:pPr algn="just"/>
            <a:r>
              <a:rPr lang="el-GR" sz="2400" dirty="0"/>
              <a:t>Να φυλάξει το γραμμάτιο και να περιμένει την ημέρα λήξης του  για να εισπράξει το ποσό.</a:t>
            </a:r>
          </a:p>
          <a:p>
            <a:pPr algn="just"/>
            <a:r>
              <a:rPr lang="el-GR" sz="2400" dirty="0"/>
              <a:t>Αν έχει ανάγκη από μετρητά, να ρευστοποίησει το γραμμάτιο πριν τη λήξη του πληρώνοντας τόκους από την ημέρα ρευστοποίησησης μέχρι την ημέρα της λήξης. </a:t>
            </a:r>
            <a:endParaRPr lang="en-US" sz="2400" dirty="0"/>
          </a:p>
          <a:p>
            <a:pPr marL="36900" indent="0" algn="ctr">
              <a:buNone/>
            </a:pPr>
            <a:r>
              <a:rPr lang="el-GR" sz="2400" b="1" u="sng" dirty="0">
                <a:solidFill>
                  <a:srgbClr val="FF0000"/>
                </a:solidFill>
                <a:effectLst>
                  <a:outerShdw blurRad="38100" dist="38100" dir="2700000" algn="tl">
                    <a:srgbClr val="000000">
                      <a:alpha val="43137"/>
                    </a:srgbClr>
                  </a:outerShdw>
                </a:effectLst>
              </a:rPr>
              <a:t>Η ΡΕΥΣΤΟΠΟΙΗΣΗ ΟΝΟΜΑΖΕΤΑΙ ΠΡΟΕΞΟΦΛΗΣΗ.</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3</a:t>
            </a:fld>
            <a:endParaRPr lang="el-GR" dirty="0"/>
          </a:p>
        </p:txBody>
      </p:sp>
    </p:spTree>
    <p:extLst>
      <p:ext uri="{BB962C8B-B14F-4D97-AF65-F5344CB8AC3E}">
        <p14:creationId xmlns:p14="http://schemas.microsoft.com/office/powerpoint/2010/main" val="369292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Έννοιες</a:t>
            </a:r>
          </a:p>
        </p:txBody>
      </p:sp>
      <p:sp>
        <p:nvSpPr>
          <p:cNvPr id="3" name="Content Placeholder 2"/>
          <p:cNvSpPr>
            <a:spLocks noGrp="1"/>
          </p:cNvSpPr>
          <p:nvPr>
            <p:ph idx="1"/>
          </p:nvPr>
        </p:nvSpPr>
        <p:spPr/>
        <p:txBody>
          <a:bodyPr/>
          <a:lstStyle/>
          <a:p>
            <a:pPr marL="0" indent="0" algn="just">
              <a:buNone/>
            </a:pPr>
            <a:r>
              <a:rPr lang="el-GR" b="1" dirty="0">
                <a:solidFill>
                  <a:srgbClr val="FF0000"/>
                </a:solidFill>
              </a:rPr>
              <a:t>ΠΡΟΕΞΟΦΛΗΣΗ</a:t>
            </a:r>
            <a:r>
              <a:rPr lang="en-US" dirty="0"/>
              <a:t>: </a:t>
            </a:r>
            <a:r>
              <a:rPr lang="el-GR" dirty="0"/>
              <a:t>Συναλλαγματικής καλείται η ρευστοποίηση, δηλ η μετατροπή της συναλλαγματικής σε χρήμα, πριν από τη λήξη της</a:t>
            </a:r>
          </a:p>
          <a:p>
            <a:pPr marL="0" indent="0" algn="just">
              <a:buNone/>
            </a:pPr>
            <a:endParaRPr lang="el-GR" dirty="0"/>
          </a:p>
          <a:p>
            <a:pPr marL="0" indent="0" algn="just">
              <a:buNone/>
            </a:pPr>
            <a:r>
              <a:rPr lang="el-GR" b="1" dirty="0">
                <a:solidFill>
                  <a:srgbClr val="FF0000"/>
                </a:solidFill>
              </a:rPr>
              <a:t>Προεξόφλημα</a:t>
            </a:r>
            <a:r>
              <a:rPr lang="en-US" dirty="0"/>
              <a:t>:</a:t>
            </a:r>
            <a:r>
              <a:rPr lang="el-GR" dirty="0"/>
              <a:t> καλείται το χρηματικό ποσό, ο τόκος που κρατάει η τράπεζα κατά την προεξόφληση της συναλλαγματικής.</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4</a:t>
            </a:fld>
            <a:endParaRPr lang="el-GR" dirty="0"/>
          </a:p>
        </p:txBody>
      </p:sp>
    </p:spTree>
    <p:extLst>
      <p:ext uri="{BB962C8B-B14F-4D97-AF65-F5344CB8AC3E}">
        <p14:creationId xmlns:p14="http://schemas.microsoft.com/office/powerpoint/2010/main" val="161452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620688"/>
            <a:ext cx="7765322" cy="970450"/>
          </a:xfrm>
        </p:spPr>
        <p:txBody>
          <a:bodyPr/>
          <a:lstStyle/>
          <a:p>
            <a:r>
              <a:rPr lang="el-GR" dirty="0"/>
              <a:t>Έννοιες</a:t>
            </a:r>
          </a:p>
        </p:txBody>
      </p:sp>
      <p:sp>
        <p:nvSpPr>
          <p:cNvPr id="3" name="Content Placeholder 2"/>
          <p:cNvSpPr>
            <a:spLocks noGrp="1"/>
          </p:cNvSpPr>
          <p:nvPr>
            <p:ph idx="1"/>
          </p:nvPr>
        </p:nvSpPr>
        <p:spPr/>
        <p:txBody>
          <a:bodyPr>
            <a:normAutofit lnSpcReduction="10000"/>
          </a:bodyPr>
          <a:lstStyle/>
          <a:p>
            <a:r>
              <a:rPr lang="el-GR" sz="2800" dirty="0"/>
              <a:t>Το </a:t>
            </a:r>
            <a:r>
              <a:rPr lang="el-GR" sz="2800" dirty="0">
                <a:solidFill>
                  <a:srgbClr val="FF0000"/>
                </a:solidFill>
              </a:rPr>
              <a:t>χρονικό διάστημα </a:t>
            </a:r>
            <a:r>
              <a:rPr lang="en-US" sz="2800" dirty="0">
                <a:solidFill>
                  <a:srgbClr val="FF0000"/>
                </a:solidFill>
              </a:rPr>
              <a:t>t -</a:t>
            </a:r>
            <a:r>
              <a:rPr lang="el-GR" sz="2800" dirty="0">
                <a:solidFill>
                  <a:srgbClr val="FF0000"/>
                </a:solidFill>
              </a:rPr>
              <a:t> </a:t>
            </a:r>
            <a:r>
              <a:rPr lang="el-GR" sz="2800" dirty="0"/>
              <a:t>που μεσολαβεί μεταξύ της ημερομηνίας που γίνεται η προεξόφληση (σήμερα) και της ημερομηνίας (μέλλουσα) που θα έπρεπε να γίνει η καταβολή σύμφωνα με την αρχική συμφωνία.</a:t>
            </a:r>
          </a:p>
          <a:p>
            <a:r>
              <a:rPr lang="el-GR" sz="2400" dirty="0"/>
              <a:t>(μέλλουσα) =&gt; το οφειλόμενο κεφάλαιο (τελική/μέλλουσα αξία) της υποχρέωσης...επίσημα διατυπωμένη και ορισμένη σε τίτλο.</a:t>
            </a:r>
          </a:p>
          <a:p>
            <a:r>
              <a:rPr lang="el-GR" sz="2400" dirty="0"/>
              <a:t>(σήμερα)=&gt; το κεφάλαιο που θα καταβληθεί σήμερα για την εξόφληση της υποχρέωσης(παρούσα αξία Κ</a:t>
            </a:r>
            <a:r>
              <a:rPr lang="el-GR" sz="2400" baseline="-25000" dirty="0"/>
              <a:t>0</a:t>
            </a:r>
            <a:r>
              <a:rPr lang="el-GR" sz="2400" dirty="0"/>
              <a:t>)</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5</a:t>
            </a:fld>
            <a:endParaRPr lang="el-GR" dirty="0"/>
          </a:p>
        </p:txBody>
      </p:sp>
    </p:spTree>
    <p:extLst>
      <p:ext uri="{BB962C8B-B14F-4D97-AF65-F5344CB8AC3E}">
        <p14:creationId xmlns:p14="http://schemas.microsoft.com/office/powerpoint/2010/main" val="155409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Προεξόφληση</a:t>
            </a:r>
          </a:p>
        </p:txBody>
      </p:sp>
      <p:sp>
        <p:nvSpPr>
          <p:cNvPr id="3" name="Content Placeholder 2"/>
          <p:cNvSpPr>
            <a:spLocks noGrp="1"/>
          </p:cNvSpPr>
          <p:nvPr>
            <p:ph idx="1"/>
          </p:nvPr>
        </p:nvSpPr>
        <p:spPr/>
        <p:txBody>
          <a:bodyPr/>
          <a:lstStyle/>
          <a:p>
            <a:pPr marL="0" indent="0">
              <a:buNone/>
            </a:pPr>
            <a:r>
              <a:rPr lang="el-GR" dirty="0"/>
              <a:t>2 τύπους προεξόφλησής</a:t>
            </a:r>
            <a:r>
              <a:rPr lang="en-US" dirty="0"/>
              <a:t>:</a:t>
            </a:r>
            <a:endParaRPr lang="el-GR" dirty="0"/>
          </a:p>
          <a:p>
            <a:pPr algn="ctr"/>
            <a:r>
              <a:rPr lang="el-GR" u="sng" dirty="0">
                <a:solidFill>
                  <a:srgbClr val="FF0000"/>
                </a:solidFill>
              </a:rPr>
              <a:t>ΕΣΩΤΕΡΙΚΗ</a:t>
            </a:r>
            <a:r>
              <a:rPr lang="el-GR" dirty="0"/>
              <a:t> ΠΡΟΕΞΟΦΛΗΣΗ</a:t>
            </a:r>
          </a:p>
          <a:p>
            <a:pPr algn="ctr"/>
            <a:r>
              <a:rPr lang="el-GR" u="sng" dirty="0">
                <a:solidFill>
                  <a:srgbClr val="FF0000"/>
                </a:solidFill>
              </a:rPr>
              <a:t>ΕΞΩΤΕΡΙΚΗ</a:t>
            </a:r>
            <a:r>
              <a:rPr lang="el-GR" dirty="0"/>
              <a:t> ΠΡΟΕΞΟΦΛΗΣΗ</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6</a:t>
            </a:fld>
            <a:endParaRPr lang="el-GR" dirty="0"/>
          </a:p>
        </p:txBody>
      </p:sp>
    </p:spTree>
    <p:extLst>
      <p:ext uri="{BB962C8B-B14F-4D97-AF65-F5344CB8AC3E}">
        <p14:creationId xmlns:p14="http://schemas.microsoft.com/office/powerpoint/2010/main" val="3305201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Εσωτερική Προεξόφληση</a:t>
            </a:r>
          </a:p>
        </p:txBody>
      </p:sp>
      <p:sp>
        <p:nvSpPr>
          <p:cNvPr id="3" name="Content Placeholder 2"/>
          <p:cNvSpPr>
            <a:spLocks noGrp="1"/>
          </p:cNvSpPr>
          <p:nvPr>
            <p:ph idx="1"/>
          </p:nvPr>
        </p:nvSpPr>
        <p:spPr/>
        <p:txBody>
          <a:bodyPr/>
          <a:lstStyle/>
          <a:p>
            <a:pPr marL="0" indent="0" algn="just">
              <a:buNone/>
            </a:pPr>
            <a:r>
              <a:rPr lang="el-GR" dirty="0"/>
              <a:t>Στην εσωτερική προεξόφληση το  προεξόφλημα Ε</a:t>
            </a:r>
            <a:r>
              <a:rPr lang="el-GR" baseline="-25000" dirty="0"/>
              <a:t>1</a:t>
            </a:r>
            <a:r>
              <a:rPr lang="el-GR" dirty="0"/>
              <a:t> είναι ανάλογο της αξίας του κεφαλαίου κατά τον προσδιορισμό της προεξόφλησης</a:t>
            </a:r>
            <a:r>
              <a:rPr lang="el-GR" sz="2400" dirty="0"/>
              <a:t>, </a:t>
            </a:r>
            <a:r>
              <a:rPr lang="el-GR" sz="2400" i="1" dirty="0">
                <a:solidFill>
                  <a:srgbClr val="FF0000"/>
                </a:solidFill>
                <a:effectLst>
                  <a:outerShdw blurRad="38100" dist="38100" dir="2700000" algn="tl">
                    <a:srgbClr val="000000">
                      <a:alpha val="43137"/>
                    </a:srgbClr>
                  </a:outerShdw>
                </a:effectLst>
              </a:rPr>
              <a:t>του εναπομείναντα χρόνου και επιτοκίου</a:t>
            </a:r>
            <a:endParaRPr lang="en-US" sz="2400" i="1" dirty="0">
              <a:solidFill>
                <a:srgbClr val="FF0000"/>
              </a:solidFill>
              <a:effectLst>
                <a:outerShdw blurRad="38100" dist="38100" dir="2700000" algn="tl">
                  <a:srgbClr val="000000">
                    <a:alpha val="43137"/>
                  </a:srgbClr>
                </a:outerShdw>
              </a:effectLst>
            </a:endParaRPr>
          </a:p>
          <a:p>
            <a:pPr marL="0" indent="0">
              <a:buNone/>
            </a:pPr>
            <a:endParaRPr lang="el-GR" dirty="0"/>
          </a:p>
          <a:p>
            <a:pPr marL="0" indent="0">
              <a:buNone/>
            </a:pPr>
            <a:endParaRPr lang="el-GR" dirty="0"/>
          </a:p>
          <a:p>
            <a:pPr marL="0" indent="0">
              <a:buNone/>
            </a:pPr>
            <a:endParaRPr lang="en-US" dirty="0"/>
          </a:p>
          <a:p>
            <a:pPr marL="0" lvl="0" indent="0" algn="just">
              <a:buNone/>
            </a:pPr>
            <a:r>
              <a:rPr lang="en-US" dirty="0"/>
              <a:t>O</a:t>
            </a:r>
            <a:r>
              <a:rPr lang="el-GR" dirty="0"/>
              <a:t> τύπος εύρεσης της εσωτερικής προεξόφλησης είναι παρόμοιος με τον αντίστοιχο του τόκου και θεωρείται δικαιότερος καθώς στηρίζεται στην παρούσα αξία.</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7</a:t>
            </a:fld>
            <a:endParaRPr lang="el-GR" dirty="0"/>
          </a:p>
        </p:txBody>
      </p:sp>
      <p:sp>
        <p:nvSpPr>
          <p:cNvPr id="5" name="Rectangle 3"/>
          <p:cNvSpPr>
            <a:spLocks noChangeArrowheads="1"/>
          </p:cNvSpPr>
          <p:nvPr/>
        </p:nvSpPr>
        <p:spPr bwMode="auto">
          <a:xfrm>
            <a:off x="3131840" y="3212976"/>
            <a:ext cx="265004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3600" b="1" i="0" u="none" strike="noStrike" cap="none" normalizeH="0" baseline="0" dirty="0">
                <a:ln>
                  <a:noFill/>
                </a:ln>
                <a:solidFill>
                  <a:srgbClr val="FF0000"/>
                </a:solidFill>
                <a:effectLst/>
                <a:latin typeface="Calibri" pitchFamily="34" charset="0"/>
                <a:ea typeface="Calibri" pitchFamily="34" charset="0"/>
                <a:cs typeface="Times New Roman" pitchFamily="18" charset="0"/>
              </a:rPr>
              <a:t>Ε</a:t>
            </a:r>
            <a:r>
              <a:rPr kumimoji="0" lang="el-GR" sz="3600" b="1" i="0" u="none" strike="noStrike" cap="none" normalizeH="0" baseline="-30000" dirty="0">
                <a:ln>
                  <a:noFill/>
                </a:ln>
                <a:solidFill>
                  <a:srgbClr val="FF0000"/>
                </a:solidFill>
                <a:effectLst/>
                <a:latin typeface="Calibri" pitchFamily="34" charset="0"/>
                <a:ea typeface="Calibri" pitchFamily="34" charset="0"/>
                <a:cs typeface="Times New Roman" pitchFamily="18" charset="0"/>
              </a:rPr>
              <a:t>1</a:t>
            </a:r>
            <a:r>
              <a:rPr kumimoji="0" lang="el-GR" sz="3600" b="1" i="0" u="none" strike="noStrike" cap="none" normalizeH="0" baseline="0" dirty="0">
                <a:ln>
                  <a:noFill/>
                </a:ln>
                <a:solidFill>
                  <a:srgbClr val="FF0000"/>
                </a:solidFill>
                <a:effectLst/>
                <a:latin typeface="Calibri" pitchFamily="34" charset="0"/>
                <a:ea typeface="Calibri" pitchFamily="34" charset="0"/>
                <a:cs typeface="Times New Roman" pitchFamily="18" charset="0"/>
              </a:rPr>
              <a:t> = Κ</a:t>
            </a:r>
            <a:r>
              <a:rPr kumimoji="0" lang="el-GR" sz="3600" b="1" i="0" u="none" strike="noStrike" cap="none" normalizeH="0" baseline="-30000" dirty="0">
                <a:ln>
                  <a:noFill/>
                </a:ln>
                <a:solidFill>
                  <a:srgbClr val="FF0000"/>
                </a:solidFill>
                <a:effectLst/>
                <a:latin typeface="Calibri" pitchFamily="34" charset="0"/>
                <a:ea typeface="Calibri" pitchFamily="34" charset="0"/>
                <a:cs typeface="Times New Roman" pitchFamily="18" charset="0"/>
              </a:rPr>
              <a:t>0 </a:t>
            </a:r>
            <a:r>
              <a:rPr kumimoji="0" lang="el-GR" sz="3600" b="1" i="0" u="none" strike="noStrike" cap="none" normalizeH="0" dirty="0">
                <a:ln>
                  <a:noFill/>
                </a:ln>
                <a:solidFill>
                  <a:srgbClr val="FF0000"/>
                </a:solidFill>
                <a:effectLst/>
                <a:latin typeface="Calibri" pitchFamily="34" charset="0"/>
                <a:ea typeface="Calibri" pitchFamily="34" charset="0"/>
                <a:cs typeface="Times New Roman" pitchFamily="18" charset="0"/>
              </a:rPr>
              <a:t>*</a:t>
            </a:r>
            <a:r>
              <a:rPr kumimoji="0" lang="en-US" sz="3600" b="1" i="0" u="none" strike="noStrike" cap="none" normalizeH="0" baseline="0" dirty="0" err="1">
                <a:ln>
                  <a:noFill/>
                </a:ln>
                <a:solidFill>
                  <a:srgbClr val="FF0000"/>
                </a:solidFill>
                <a:effectLst/>
                <a:latin typeface="Calibri" pitchFamily="34" charset="0"/>
                <a:ea typeface="Calibri" pitchFamily="34" charset="0"/>
                <a:cs typeface="Times New Roman" pitchFamily="18" charset="0"/>
              </a:rPr>
              <a:t>i</a:t>
            </a:r>
            <a:r>
              <a:rPr kumimoji="0" lang="en-US" sz="3600" b="1" i="0" u="none" strike="noStrike" cap="none" normalizeH="0" baseline="0" dirty="0">
                <a:ln>
                  <a:noFill/>
                </a:ln>
                <a:solidFill>
                  <a:srgbClr val="FF0000"/>
                </a:solidFill>
                <a:effectLst/>
                <a:latin typeface="Calibri" pitchFamily="34" charset="0"/>
                <a:ea typeface="Calibri" pitchFamily="34" charset="0"/>
                <a:cs typeface="Times New Roman" pitchFamily="18" charset="0"/>
              </a:rPr>
              <a:t> </a:t>
            </a:r>
            <a:r>
              <a:rPr kumimoji="0" lang="el-GR" sz="3600" b="1" i="0" u="none" strike="noStrike" cap="none" normalizeH="0" baseline="0" dirty="0">
                <a:ln>
                  <a:noFill/>
                </a:ln>
                <a:solidFill>
                  <a:srgbClr val="FF0000"/>
                </a:solidFill>
                <a:effectLst/>
                <a:latin typeface="Calibri" pitchFamily="34" charset="0"/>
                <a:ea typeface="Calibri" pitchFamily="34" charset="0"/>
                <a:cs typeface="Times New Roman" pitchFamily="18" charset="0"/>
              </a:rPr>
              <a:t>* </a:t>
            </a:r>
            <a:r>
              <a:rPr kumimoji="0" lang="en-US" sz="3600" b="1" i="0" u="none" strike="noStrike" cap="none" normalizeH="0" baseline="0" dirty="0">
                <a:ln>
                  <a:noFill/>
                </a:ln>
                <a:solidFill>
                  <a:srgbClr val="FF0000"/>
                </a:solidFill>
                <a:effectLst/>
                <a:latin typeface="Calibri" pitchFamily="34" charset="0"/>
                <a:ea typeface="Calibri" pitchFamily="34" charset="0"/>
                <a:cs typeface="Times New Roman" pitchFamily="18" charset="0"/>
              </a:rPr>
              <a:t>t</a:t>
            </a:r>
            <a:r>
              <a:rPr kumimoji="0" lang="el-GR" sz="3600" b="1" i="0" u="none" strike="noStrike" cap="none" normalizeH="0" baseline="0" dirty="0">
                <a:ln>
                  <a:noFill/>
                </a:ln>
                <a:solidFill>
                  <a:srgbClr val="FF0000"/>
                </a:solidFill>
                <a:effectLst/>
                <a:latin typeface="Calibri" pitchFamily="34" charset="0"/>
                <a:ea typeface="Calibri" pitchFamily="34" charset="0"/>
                <a:cs typeface="Times New Roman" pitchFamily="18" charset="0"/>
              </a:rPr>
              <a:t>  </a:t>
            </a:r>
            <a:endParaRPr kumimoji="0" lang="el-GR" sz="3600" b="1" i="0" u="none" strike="noStrike" cap="none" normalizeH="0" baseline="0" dirty="0">
              <a:ln>
                <a:noFill/>
              </a:ln>
              <a:solidFill>
                <a:srgbClr val="FF0000"/>
              </a:solidFill>
              <a:effectLst/>
            </a:endParaRPr>
          </a:p>
        </p:txBody>
      </p:sp>
    </p:spTree>
    <p:extLst>
      <p:ext uri="{BB962C8B-B14F-4D97-AF65-F5344CB8AC3E}">
        <p14:creationId xmlns:p14="http://schemas.microsoft.com/office/powerpoint/2010/main" val="2480786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Εσωτερική Προεξόφληση</a:t>
            </a:r>
          </a:p>
        </p:txBody>
      </p:sp>
      <p:sp>
        <p:nvSpPr>
          <p:cNvPr id="3" name="Content Placeholder 2"/>
          <p:cNvSpPr>
            <a:spLocks noGrp="1"/>
          </p:cNvSpPr>
          <p:nvPr>
            <p:ph idx="1"/>
          </p:nvPr>
        </p:nvSpPr>
        <p:spPr/>
        <p:txBody>
          <a:bodyPr/>
          <a:lstStyle/>
          <a:p>
            <a:pPr lvl="0"/>
            <a:r>
              <a:rPr lang="el-GR" dirty="0"/>
              <a:t>Η μέλλουσα (ή ονομαστική) αξία της υποχρέωσης Κ</a:t>
            </a:r>
            <a:r>
              <a:rPr lang="en-US" baseline="-25000" dirty="0"/>
              <a:t>t</a:t>
            </a:r>
            <a:r>
              <a:rPr lang="el-GR" dirty="0"/>
              <a:t> είναι ίση με το άθροισμα του προεξοφλήματος Ε</a:t>
            </a:r>
            <a:r>
              <a:rPr lang="el-GR" baseline="-25000" dirty="0"/>
              <a:t>1</a:t>
            </a:r>
            <a:r>
              <a:rPr lang="el-GR" dirty="0"/>
              <a:t> και της παρούσα αξία της υποχρέωσης  Κ</a:t>
            </a:r>
            <a:r>
              <a:rPr lang="el-GR" baseline="-25000" dirty="0"/>
              <a:t>0</a:t>
            </a:r>
            <a:r>
              <a:rPr lang="el-GR" dirty="0"/>
              <a:t>. </a:t>
            </a:r>
          </a:p>
          <a:p>
            <a:endParaRPr lang="el-GR" dirty="0"/>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8</a:t>
            </a:fld>
            <a:endParaRPr lang="el-GR" dirty="0"/>
          </a:p>
        </p:txBody>
      </p:sp>
      <p:sp>
        <p:nvSpPr>
          <p:cNvPr id="6" name="Rectangle 5"/>
          <p:cNvSpPr/>
          <p:nvPr/>
        </p:nvSpPr>
        <p:spPr>
          <a:xfrm>
            <a:off x="629287" y="3761825"/>
            <a:ext cx="7829367" cy="400110"/>
          </a:xfrm>
          <a:prstGeom prst="rect">
            <a:avLst/>
          </a:prstGeom>
        </p:spPr>
        <p:txBody>
          <a:bodyPr wrap="square">
            <a:spAutoFit/>
          </a:bodyPr>
          <a:lstStyle/>
          <a:p>
            <a:pPr marL="342900" indent="-306000" defTabSz="457200">
              <a:spcBef>
                <a:spcPct val="20000"/>
              </a:spcBef>
              <a:spcAft>
                <a:spcPts val="600"/>
              </a:spcAft>
              <a:buClr>
                <a:srgbClr val="FF9900"/>
              </a:buClr>
              <a:buSzPct val="70000"/>
              <a:buFont typeface="Wingdings" panose="05000000000000000000" pitchFamily="2" charset="2"/>
              <a:buChar char="m"/>
            </a:pPr>
            <a:r>
              <a:rPr lang="el-GR" sz="2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Συνεπώς, η  εσωτερική προεξόφληση </a:t>
            </a:r>
            <a:r>
              <a:rPr lang="en-US" sz="2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E</a:t>
            </a:r>
            <a:r>
              <a:rPr lang="el-GR" sz="2000" baseline="-25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1</a:t>
            </a:r>
            <a:r>
              <a:rPr lang="el-GR" sz="2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 είναι ίση με :</a:t>
            </a:r>
          </a:p>
        </p:txBody>
      </p:sp>
      <p:pic>
        <p:nvPicPr>
          <p:cNvPr id="8"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7372" y="5505083"/>
            <a:ext cx="4216676" cy="796885"/>
          </a:xfrm>
          <a:prstGeom prst="rect">
            <a:avLst/>
          </a:prstGeom>
          <a:solidFill>
            <a:schemeClr val="tx1"/>
          </a:solidFill>
        </p:spPr>
      </p:pic>
      <p:pic>
        <p:nvPicPr>
          <p:cNvPr id="9" name="Εικόνα 8">
            <a:extLst>
              <a:ext uri="{FF2B5EF4-FFF2-40B4-BE49-F238E27FC236}">
                <a16:creationId xmlns:a16="http://schemas.microsoft.com/office/drawing/2014/main" id="{07E55A70-EB47-4ADF-9990-0C8EC76E3F36}"/>
              </a:ext>
            </a:extLst>
          </p:cNvPr>
          <p:cNvPicPr>
            <a:picLocks noChangeAspect="1"/>
          </p:cNvPicPr>
          <p:nvPr/>
        </p:nvPicPr>
        <p:blipFill>
          <a:blip r:embed="rId3"/>
          <a:stretch>
            <a:fillRect/>
          </a:stretch>
        </p:blipFill>
        <p:spPr>
          <a:xfrm>
            <a:off x="467544" y="2880589"/>
            <a:ext cx="1569856" cy="670618"/>
          </a:xfrm>
          <a:prstGeom prst="rect">
            <a:avLst/>
          </a:prstGeom>
        </p:spPr>
      </p:pic>
      <p:pic>
        <p:nvPicPr>
          <p:cNvPr id="10" name="Εικόνα 9">
            <a:extLst>
              <a:ext uri="{FF2B5EF4-FFF2-40B4-BE49-F238E27FC236}">
                <a16:creationId xmlns:a16="http://schemas.microsoft.com/office/drawing/2014/main" id="{FB4BA562-A8C4-44B5-8753-F09BDD8D9301}"/>
              </a:ext>
            </a:extLst>
          </p:cNvPr>
          <p:cNvPicPr>
            <a:picLocks noChangeAspect="1"/>
          </p:cNvPicPr>
          <p:nvPr/>
        </p:nvPicPr>
        <p:blipFill>
          <a:blip r:embed="rId4"/>
          <a:stretch>
            <a:fillRect/>
          </a:stretch>
        </p:blipFill>
        <p:spPr>
          <a:xfrm>
            <a:off x="2098092" y="2880589"/>
            <a:ext cx="1470787" cy="693480"/>
          </a:xfrm>
          <a:prstGeom prst="rect">
            <a:avLst/>
          </a:prstGeom>
        </p:spPr>
      </p:pic>
      <p:pic>
        <p:nvPicPr>
          <p:cNvPr id="11" name="Εικόνα 10">
            <a:extLst>
              <a:ext uri="{FF2B5EF4-FFF2-40B4-BE49-F238E27FC236}">
                <a16:creationId xmlns:a16="http://schemas.microsoft.com/office/drawing/2014/main" id="{04ABB131-C289-48AD-8DD0-E8A0B2450144}"/>
              </a:ext>
            </a:extLst>
          </p:cNvPr>
          <p:cNvPicPr>
            <a:picLocks noChangeAspect="1"/>
          </p:cNvPicPr>
          <p:nvPr/>
        </p:nvPicPr>
        <p:blipFill>
          <a:blip r:embed="rId5"/>
          <a:stretch>
            <a:fillRect/>
          </a:stretch>
        </p:blipFill>
        <p:spPr>
          <a:xfrm>
            <a:off x="3624938" y="2872425"/>
            <a:ext cx="1440305" cy="693480"/>
          </a:xfrm>
          <a:prstGeom prst="rect">
            <a:avLst/>
          </a:prstGeom>
        </p:spPr>
      </p:pic>
      <p:pic>
        <p:nvPicPr>
          <p:cNvPr id="12" name="Εικόνα 11">
            <a:extLst>
              <a:ext uri="{FF2B5EF4-FFF2-40B4-BE49-F238E27FC236}">
                <a16:creationId xmlns:a16="http://schemas.microsoft.com/office/drawing/2014/main" id="{7ABD6173-02C5-4CAC-9863-C5DA27ED0CA8}"/>
              </a:ext>
            </a:extLst>
          </p:cNvPr>
          <p:cNvPicPr>
            <a:picLocks noChangeAspect="1"/>
          </p:cNvPicPr>
          <p:nvPr/>
        </p:nvPicPr>
        <p:blipFill>
          <a:blip r:embed="rId6"/>
          <a:stretch>
            <a:fillRect/>
          </a:stretch>
        </p:blipFill>
        <p:spPr>
          <a:xfrm>
            <a:off x="5122275" y="2888210"/>
            <a:ext cx="1935648" cy="685859"/>
          </a:xfrm>
          <a:prstGeom prst="rect">
            <a:avLst/>
          </a:prstGeom>
        </p:spPr>
      </p:pic>
      <p:pic>
        <p:nvPicPr>
          <p:cNvPr id="13" name="Εικόνα 12">
            <a:extLst>
              <a:ext uri="{FF2B5EF4-FFF2-40B4-BE49-F238E27FC236}">
                <a16:creationId xmlns:a16="http://schemas.microsoft.com/office/drawing/2014/main" id="{78D2A682-7F92-4163-AC69-0CEADDFAAA6B}"/>
              </a:ext>
            </a:extLst>
          </p:cNvPr>
          <p:cNvPicPr>
            <a:picLocks noChangeAspect="1"/>
          </p:cNvPicPr>
          <p:nvPr/>
        </p:nvPicPr>
        <p:blipFill>
          <a:blip r:embed="rId7"/>
          <a:stretch>
            <a:fillRect/>
          </a:stretch>
        </p:blipFill>
        <p:spPr>
          <a:xfrm>
            <a:off x="363663" y="4442578"/>
            <a:ext cx="1440305" cy="640135"/>
          </a:xfrm>
          <a:prstGeom prst="rect">
            <a:avLst/>
          </a:prstGeom>
        </p:spPr>
      </p:pic>
      <p:pic>
        <p:nvPicPr>
          <p:cNvPr id="14" name="Εικόνα 13">
            <a:extLst>
              <a:ext uri="{FF2B5EF4-FFF2-40B4-BE49-F238E27FC236}">
                <a16:creationId xmlns:a16="http://schemas.microsoft.com/office/drawing/2014/main" id="{5652F572-4689-4B49-9F0B-D6490EEBFC9A}"/>
              </a:ext>
            </a:extLst>
          </p:cNvPr>
          <p:cNvPicPr>
            <a:picLocks noChangeAspect="1"/>
          </p:cNvPicPr>
          <p:nvPr/>
        </p:nvPicPr>
        <p:blipFill>
          <a:blip r:embed="rId8"/>
          <a:stretch>
            <a:fillRect/>
          </a:stretch>
        </p:blipFill>
        <p:spPr>
          <a:xfrm>
            <a:off x="1860027" y="4444165"/>
            <a:ext cx="1806097" cy="640135"/>
          </a:xfrm>
          <a:prstGeom prst="rect">
            <a:avLst/>
          </a:prstGeom>
        </p:spPr>
      </p:pic>
      <p:pic>
        <p:nvPicPr>
          <p:cNvPr id="15" name="Εικόνα 14">
            <a:extLst>
              <a:ext uri="{FF2B5EF4-FFF2-40B4-BE49-F238E27FC236}">
                <a16:creationId xmlns:a16="http://schemas.microsoft.com/office/drawing/2014/main" id="{E8F9CEEA-A6E6-4F2D-8DF4-6589ED69C88A}"/>
              </a:ext>
            </a:extLst>
          </p:cNvPr>
          <p:cNvPicPr>
            <a:picLocks noChangeAspect="1"/>
          </p:cNvPicPr>
          <p:nvPr/>
        </p:nvPicPr>
        <p:blipFill>
          <a:blip r:embed="rId9"/>
          <a:stretch>
            <a:fillRect/>
          </a:stretch>
        </p:blipFill>
        <p:spPr>
          <a:xfrm>
            <a:off x="3724358" y="4442578"/>
            <a:ext cx="3002540" cy="640135"/>
          </a:xfrm>
          <a:prstGeom prst="rect">
            <a:avLst/>
          </a:prstGeom>
        </p:spPr>
      </p:pic>
      <p:sp>
        <p:nvSpPr>
          <p:cNvPr id="5" name="Ορθογώνιο 4">
            <a:extLst>
              <a:ext uri="{FF2B5EF4-FFF2-40B4-BE49-F238E27FC236}">
                <a16:creationId xmlns:a16="http://schemas.microsoft.com/office/drawing/2014/main" id="{5665624B-FA95-47AA-A5F4-B414351758ED}"/>
              </a:ext>
            </a:extLst>
          </p:cNvPr>
          <p:cNvSpPr/>
          <p:nvPr/>
        </p:nvSpPr>
        <p:spPr>
          <a:xfrm>
            <a:off x="412340" y="2888210"/>
            <a:ext cx="1673737" cy="68531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Ορθογώνιο 15">
            <a:extLst>
              <a:ext uri="{FF2B5EF4-FFF2-40B4-BE49-F238E27FC236}">
                <a16:creationId xmlns:a16="http://schemas.microsoft.com/office/drawing/2014/main" id="{9612DE2B-1BCF-4428-99FA-E2E12030C3C9}"/>
              </a:ext>
            </a:extLst>
          </p:cNvPr>
          <p:cNvSpPr/>
          <p:nvPr/>
        </p:nvSpPr>
        <p:spPr>
          <a:xfrm>
            <a:off x="5084218" y="2884671"/>
            <a:ext cx="2008062" cy="68531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Ορθογώνιο 16">
            <a:extLst>
              <a:ext uri="{FF2B5EF4-FFF2-40B4-BE49-F238E27FC236}">
                <a16:creationId xmlns:a16="http://schemas.microsoft.com/office/drawing/2014/main" id="{074E6596-7532-41A2-B264-BF4FACCF8E58}"/>
              </a:ext>
            </a:extLst>
          </p:cNvPr>
          <p:cNvSpPr/>
          <p:nvPr/>
        </p:nvSpPr>
        <p:spPr>
          <a:xfrm>
            <a:off x="323527" y="4397397"/>
            <a:ext cx="1528513" cy="68531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Ορθογώνιο 17">
            <a:extLst>
              <a:ext uri="{FF2B5EF4-FFF2-40B4-BE49-F238E27FC236}">
                <a16:creationId xmlns:a16="http://schemas.microsoft.com/office/drawing/2014/main" id="{A9D18694-B2CF-4635-8C79-DA56CA308E17}"/>
              </a:ext>
            </a:extLst>
          </p:cNvPr>
          <p:cNvSpPr/>
          <p:nvPr/>
        </p:nvSpPr>
        <p:spPr>
          <a:xfrm>
            <a:off x="3707740" y="5460128"/>
            <a:ext cx="1352367" cy="88358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9966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Πρόβλημα 1</a:t>
            </a:r>
          </a:p>
        </p:txBody>
      </p:sp>
      <p:sp>
        <p:nvSpPr>
          <p:cNvPr id="3" name="Content Placeholder 2"/>
          <p:cNvSpPr>
            <a:spLocks noGrp="1"/>
          </p:cNvSpPr>
          <p:nvPr>
            <p:ph idx="1"/>
          </p:nvPr>
        </p:nvSpPr>
        <p:spPr>
          <a:xfrm>
            <a:off x="685346" y="1732451"/>
            <a:ext cx="7765322" cy="1480526"/>
          </a:xfrm>
        </p:spPr>
        <p:txBody>
          <a:bodyPr/>
          <a:lstStyle/>
          <a:p>
            <a:pPr indent="-342900" algn="just"/>
            <a:r>
              <a:rPr lang="el-GR" dirty="0"/>
              <a:t>Συναλλαγματική ονομαστικής αξίας 2.000 ευρώ προεξοφλείται 3 έτη πριν από τη λήξη της με επιτόκιο 10 %. Να βρεθεί το εσωτερικό προεξόφλημα. </a:t>
            </a:r>
          </a:p>
          <a:p>
            <a:pPr marL="0" lvl="0" indent="0">
              <a:buNone/>
            </a:pPr>
            <a:r>
              <a:rPr lang="el-GR" b="1" dirty="0">
                <a:solidFill>
                  <a:srgbClr val="FF0000"/>
                </a:solidFill>
                <a:ea typeface="Calibri" pitchFamily="34" charset="0"/>
                <a:cs typeface="Times New Roman" pitchFamily="18" charset="0"/>
              </a:rPr>
              <a:t>Λύση</a:t>
            </a:r>
            <a:r>
              <a:rPr lang="el-GR" dirty="0">
                <a:latin typeface="Calibri" pitchFamily="34" charset="0"/>
                <a:ea typeface="Calibri" pitchFamily="34" charset="0"/>
                <a:cs typeface="Times New Roman" pitchFamily="18" charset="0"/>
              </a:rPr>
              <a:t> </a:t>
            </a:r>
            <a:endParaRPr lang="el-GR" dirty="0">
              <a:latin typeface="Arial" pitchFamily="34" charset="0"/>
            </a:endParaRP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9</a:t>
            </a:fld>
            <a:endParaRPr lang="el-GR" dirty="0"/>
          </a:p>
        </p:txBody>
      </p:sp>
      <p:sp>
        <p:nvSpPr>
          <p:cNvPr id="6" name="TextBox 5"/>
          <p:cNvSpPr txBox="1"/>
          <p:nvPr/>
        </p:nvSpPr>
        <p:spPr>
          <a:xfrm>
            <a:off x="685346" y="4802406"/>
            <a:ext cx="6480722" cy="369332"/>
          </a:xfrm>
          <a:prstGeom prst="rect">
            <a:avLst/>
          </a:prstGeom>
        </p:spPr>
        <p:txBody>
          <a:bodyPr vert="horz" wrap="none" lIns="91440" tIns="45720" rIns="91440" bIns="45720" rtlCol="0" anchor="ctr">
            <a:normAutofit lnSpcReduction="10000"/>
          </a:bodyPr>
          <a:lstStyle/>
          <a:p>
            <a:r>
              <a:rPr lang="el-GR" sz="2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Άρα ποια είναι η παρούσα αξία της συναλλαγματικής???</a:t>
            </a:r>
          </a:p>
        </p:txBody>
      </p:sp>
      <p:sp>
        <p:nvSpPr>
          <p:cNvPr id="7" name="TextBox 6">
            <a:extLst>
              <a:ext uri="{FF2B5EF4-FFF2-40B4-BE49-F238E27FC236}">
                <a16:creationId xmlns:a16="http://schemas.microsoft.com/office/drawing/2014/main" id="{A2C2A260-BE88-4506-8A59-7FB3541D747F}"/>
              </a:ext>
            </a:extLst>
          </p:cNvPr>
          <p:cNvSpPr txBox="1"/>
          <p:nvPr/>
        </p:nvSpPr>
        <p:spPr>
          <a:xfrm>
            <a:off x="899592" y="3356992"/>
            <a:ext cx="1242648" cy="369332"/>
          </a:xfrm>
          <a:prstGeom prst="rect">
            <a:avLst/>
          </a:prstGeom>
          <a:noFill/>
        </p:spPr>
        <p:txBody>
          <a:bodyPr wrap="none" rtlCol="0">
            <a:spAutoFit/>
          </a:bodyPr>
          <a:lstStyle/>
          <a:p>
            <a:r>
              <a:rPr lang="el-GR" dirty="0"/>
              <a:t>Κ</a:t>
            </a:r>
            <a:r>
              <a:rPr lang="en-US" baseline="-25000" dirty="0"/>
              <a:t>t</a:t>
            </a:r>
            <a:r>
              <a:rPr lang="en-US" dirty="0"/>
              <a:t> = 2.000</a:t>
            </a:r>
            <a:endParaRPr lang="el-GR" dirty="0"/>
          </a:p>
        </p:txBody>
      </p:sp>
      <p:sp>
        <p:nvSpPr>
          <p:cNvPr id="8" name="TextBox 7">
            <a:extLst>
              <a:ext uri="{FF2B5EF4-FFF2-40B4-BE49-F238E27FC236}">
                <a16:creationId xmlns:a16="http://schemas.microsoft.com/office/drawing/2014/main" id="{013BBCD9-EEE3-4D80-BABD-E4D3D8F5EF0E}"/>
              </a:ext>
            </a:extLst>
          </p:cNvPr>
          <p:cNvSpPr txBox="1"/>
          <p:nvPr/>
        </p:nvSpPr>
        <p:spPr>
          <a:xfrm>
            <a:off x="2142240" y="3348442"/>
            <a:ext cx="960519" cy="369332"/>
          </a:xfrm>
          <a:prstGeom prst="rect">
            <a:avLst/>
          </a:prstGeom>
          <a:noFill/>
        </p:spPr>
        <p:txBody>
          <a:bodyPr wrap="none" rtlCol="0">
            <a:spAutoFit/>
          </a:bodyPr>
          <a:lstStyle/>
          <a:p>
            <a:r>
              <a:rPr lang="en-US" dirty="0"/>
              <a:t>i = 10%</a:t>
            </a:r>
            <a:endParaRPr lang="el-GR" dirty="0"/>
          </a:p>
        </p:txBody>
      </p:sp>
      <p:sp>
        <p:nvSpPr>
          <p:cNvPr id="9" name="TextBox 8">
            <a:extLst>
              <a:ext uri="{FF2B5EF4-FFF2-40B4-BE49-F238E27FC236}">
                <a16:creationId xmlns:a16="http://schemas.microsoft.com/office/drawing/2014/main" id="{09E1107B-AC30-4D41-B5F3-2A659D38FF93}"/>
              </a:ext>
            </a:extLst>
          </p:cNvPr>
          <p:cNvSpPr txBox="1"/>
          <p:nvPr/>
        </p:nvSpPr>
        <p:spPr>
          <a:xfrm>
            <a:off x="3102759" y="3337809"/>
            <a:ext cx="639919" cy="369332"/>
          </a:xfrm>
          <a:prstGeom prst="rect">
            <a:avLst/>
          </a:prstGeom>
          <a:noFill/>
        </p:spPr>
        <p:txBody>
          <a:bodyPr wrap="none" rtlCol="0">
            <a:spAutoFit/>
          </a:bodyPr>
          <a:lstStyle/>
          <a:p>
            <a:r>
              <a:rPr lang="en-US" dirty="0"/>
              <a:t>t = 3</a:t>
            </a:r>
            <a:endParaRPr lang="el-GR" dirty="0"/>
          </a:p>
        </p:txBody>
      </p:sp>
      <p:pic>
        <p:nvPicPr>
          <p:cNvPr id="10" name="Εικόνα 9">
            <a:extLst>
              <a:ext uri="{FF2B5EF4-FFF2-40B4-BE49-F238E27FC236}">
                <a16:creationId xmlns:a16="http://schemas.microsoft.com/office/drawing/2014/main" id="{29AF8E40-7611-480D-AEFD-35E6CE95DAEF}"/>
              </a:ext>
            </a:extLst>
          </p:cNvPr>
          <p:cNvPicPr>
            <a:picLocks noChangeAspect="1"/>
          </p:cNvPicPr>
          <p:nvPr/>
        </p:nvPicPr>
        <p:blipFill>
          <a:blip r:embed="rId2"/>
          <a:stretch>
            <a:fillRect/>
          </a:stretch>
        </p:blipFill>
        <p:spPr>
          <a:xfrm>
            <a:off x="899592" y="3853239"/>
            <a:ext cx="2019475" cy="678239"/>
          </a:xfrm>
          <a:prstGeom prst="rect">
            <a:avLst/>
          </a:prstGeom>
        </p:spPr>
      </p:pic>
      <p:pic>
        <p:nvPicPr>
          <p:cNvPr id="11" name="Εικόνα 10">
            <a:extLst>
              <a:ext uri="{FF2B5EF4-FFF2-40B4-BE49-F238E27FC236}">
                <a16:creationId xmlns:a16="http://schemas.microsoft.com/office/drawing/2014/main" id="{A1D5B26B-21DA-4933-809D-8FE7B42BD0E6}"/>
              </a:ext>
            </a:extLst>
          </p:cNvPr>
          <p:cNvPicPr>
            <a:picLocks noChangeAspect="1"/>
          </p:cNvPicPr>
          <p:nvPr/>
        </p:nvPicPr>
        <p:blipFill>
          <a:blip r:embed="rId3"/>
          <a:stretch>
            <a:fillRect/>
          </a:stretch>
        </p:blipFill>
        <p:spPr>
          <a:xfrm>
            <a:off x="2975459" y="3853238"/>
            <a:ext cx="2682472" cy="678239"/>
          </a:xfrm>
          <a:prstGeom prst="rect">
            <a:avLst/>
          </a:prstGeom>
        </p:spPr>
      </p:pic>
      <p:pic>
        <p:nvPicPr>
          <p:cNvPr id="12" name="Εικόνα 11">
            <a:extLst>
              <a:ext uri="{FF2B5EF4-FFF2-40B4-BE49-F238E27FC236}">
                <a16:creationId xmlns:a16="http://schemas.microsoft.com/office/drawing/2014/main" id="{1BB925AE-26F3-47F8-83F4-1698926566E8}"/>
              </a:ext>
            </a:extLst>
          </p:cNvPr>
          <p:cNvPicPr>
            <a:picLocks noChangeAspect="1"/>
          </p:cNvPicPr>
          <p:nvPr/>
        </p:nvPicPr>
        <p:blipFill>
          <a:blip r:embed="rId4"/>
          <a:stretch>
            <a:fillRect/>
          </a:stretch>
        </p:blipFill>
        <p:spPr>
          <a:xfrm>
            <a:off x="5714323" y="3858299"/>
            <a:ext cx="1089754" cy="678239"/>
          </a:xfrm>
          <a:prstGeom prst="rect">
            <a:avLst/>
          </a:prstGeom>
        </p:spPr>
      </p:pic>
      <p:sp>
        <p:nvSpPr>
          <p:cNvPr id="13" name="Ορθογώνιο 12">
            <a:extLst>
              <a:ext uri="{FF2B5EF4-FFF2-40B4-BE49-F238E27FC236}">
                <a16:creationId xmlns:a16="http://schemas.microsoft.com/office/drawing/2014/main" id="{A36BF4D8-D5E4-4723-8C11-1A3C9E9D146F}"/>
              </a:ext>
            </a:extLst>
          </p:cNvPr>
          <p:cNvSpPr/>
          <p:nvPr/>
        </p:nvSpPr>
        <p:spPr>
          <a:xfrm>
            <a:off x="2649772" y="5154505"/>
            <a:ext cx="1449436" cy="400110"/>
          </a:xfrm>
          <a:prstGeom prst="rect">
            <a:avLst/>
          </a:prstGeom>
        </p:spPr>
        <p:txBody>
          <a:bodyPr wrap="none">
            <a:spAutoFit/>
          </a:bodyPr>
          <a:lstStyle/>
          <a:p>
            <a:r>
              <a:rPr lang="el-GR" sz="2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Κ</a:t>
            </a:r>
            <a:r>
              <a:rPr lang="en-US" sz="2000" baseline="-25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t</a:t>
            </a:r>
            <a:r>
              <a:rPr lang="el-GR" sz="2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 </a:t>
            </a:r>
            <a:r>
              <a:rPr lang="en-US" sz="2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a:t>
            </a:r>
            <a:r>
              <a:rPr lang="el-GR" sz="2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 </a:t>
            </a:r>
            <a:r>
              <a:rPr lang="en-US" sz="2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E</a:t>
            </a:r>
            <a:r>
              <a:rPr lang="en-US" sz="2000" baseline="-25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1</a:t>
            </a:r>
            <a:r>
              <a:rPr lang="en-US" sz="2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 K</a:t>
            </a:r>
            <a:r>
              <a:rPr lang="en-US" sz="2000" baseline="-25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0</a:t>
            </a:r>
            <a:r>
              <a:rPr lang="en-US" sz="2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 </a:t>
            </a:r>
            <a:endParaRPr lang="el-GR" sz="2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endParaRPr>
          </a:p>
        </p:txBody>
      </p:sp>
      <p:sp>
        <p:nvSpPr>
          <p:cNvPr id="14" name="Ορθογώνιο 13">
            <a:extLst>
              <a:ext uri="{FF2B5EF4-FFF2-40B4-BE49-F238E27FC236}">
                <a16:creationId xmlns:a16="http://schemas.microsoft.com/office/drawing/2014/main" id="{BBFFC7C5-52CB-4D3E-8BC7-F148C4910A7A}"/>
              </a:ext>
            </a:extLst>
          </p:cNvPr>
          <p:cNvSpPr/>
          <p:nvPr/>
        </p:nvSpPr>
        <p:spPr>
          <a:xfrm>
            <a:off x="3822344" y="5178510"/>
            <a:ext cx="2504212" cy="369332"/>
          </a:xfrm>
          <a:prstGeom prst="rect">
            <a:avLst/>
          </a:prstGeom>
        </p:spPr>
        <p:txBody>
          <a:bodyPr wrap="none">
            <a:spAutoFit/>
          </a:bodyPr>
          <a:lstStyle/>
          <a:p>
            <a:r>
              <a:rPr lang="en-US" dirty="0">
                <a:latin typeface="+mn-lt"/>
              </a:rPr>
              <a:t> </a:t>
            </a:r>
            <a:r>
              <a:rPr lang="en-US" dirty="0">
                <a:latin typeface="+mn-lt"/>
                <a:sym typeface="Wingdings" panose="05000000000000000000" pitchFamily="2" charset="2"/>
              </a:rPr>
              <a:t> 2.000</a:t>
            </a:r>
            <a:r>
              <a:rPr lang="el-GR" dirty="0">
                <a:latin typeface="+mn-lt"/>
                <a:sym typeface="Wingdings" panose="05000000000000000000" pitchFamily="2" charset="2"/>
              </a:rPr>
              <a:t> </a:t>
            </a:r>
            <a:r>
              <a:rPr lang="en-US" dirty="0">
                <a:latin typeface="+mn-lt"/>
                <a:sym typeface="Wingdings" panose="05000000000000000000" pitchFamily="2" charset="2"/>
              </a:rPr>
              <a:t>- 461,54 = </a:t>
            </a:r>
            <a:r>
              <a:rPr lang="en-US" dirty="0">
                <a:latin typeface="+mn-lt"/>
              </a:rPr>
              <a:t>K</a:t>
            </a:r>
            <a:r>
              <a:rPr lang="en-US" baseline="-25000" dirty="0">
                <a:latin typeface="+mn-lt"/>
              </a:rPr>
              <a:t>0</a:t>
            </a:r>
            <a:r>
              <a:rPr lang="en-US" dirty="0">
                <a:latin typeface="+mn-lt"/>
              </a:rPr>
              <a:t> </a:t>
            </a:r>
            <a:endParaRPr lang="el-GR" dirty="0">
              <a:latin typeface="+mn-lt"/>
            </a:endParaRPr>
          </a:p>
        </p:txBody>
      </p:sp>
      <p:sp>
        <p:nvSpPr>
          <p:cNvPr id="15" name="Ορθογώνιο 14">
            <a:extLst>
              <a:ext uri="{FF2B5EF4-FFF2-40B4-BE49-F238E27FC236}">
                <a16:creationId xmlns:a16="http://schemas.microsoft.com/office/drawing/2014/main" id="{65B9B29F-FD5E-44B6-9BB2-F92204A7A08B}"/>
              </a:ext>
            </a:extLst>
          </p:cNvPr>
          <p:cNvSpPr/>
          <p:nvPr/>
        </p:nvSpPr>
        <p:spPr>
          <a:xfrm>
            <a:off x="6084168" y="5154505"/>
            <a:ext cx="1883606" cy="369332"/>
          </a:xfrm>
          <a:prstGeom prst="rect">
            <a:avLst/>
          </a:prstGeom>
        </p:spPr>
        <p:txBody>
          <a:bodyPr wrap="square">
            <a:spAutoFit/>
          </a:bodyPr>
          <a:lstStyle/>
          <a:p>
            <a:pPr marL="0" indent="0">
              <a:buNone/>
            </a:pPr>
            <a:r>
              <a:rPr lang="en-US" dirty="0">
                <a:latin typeface="+mn-lt"/>
                <a:sym typeface="Wingdings" panose="05000000000000000000" pitchFamily="2" charset="2"/>
              </a:rPr>
              <a:t> </a:t>
            </a:r>
            <a:r>
              <a:rPr lang="en-US" dirty="0">
                <a:latin typeface="+mn-lt"/>
              </a:rPr>
              <a:t>K</a:t>
            </a:r>
            <a:r>
              <a:rPr lang="en-US" baseline="-25000" dirty="0">
                <a:latin typeface="+mn-lt"/>
              </a:rPr>
              <a:t>0</a:t>
            </a:r>
            <a:r>
              <a:rPr lang="en-US" dirty="0">
                <a:latin typeface="+mn-lt"/>
                <a:sym typeface="Wingdings" panose="05000000000000000000" pitchFamily="2" charset="2"/>
              </a:rPr>
              <a:t> = 1</a:t>
            </a:r>
            <a:r>
              <a:rPr lang="el-GR" dirty="0">
                <a:latin typeface="+mn-lt"/>
                <a:sym typeface="Wingdings" panose="05000000000000000000" pitchFamily="2" charset="2"/>
              </a:rPr>
              <a:t>.</a:t>
            </a:r>
            <a:r>
              <a:rPr lang="en-US" dirty="0">
                <a:latin typeface="+mn-lt"/>
                <a:sym typeface="Wingdings" panose="05000000000000000000" pitchFamily="2" charset="2"/>
              </a:rPr>
              <a:t>538,46</a:t>
            </a:r>
          </a:p>
        </p:txBody>
      </p:sp>
      <p:sp>
        <p:nvSpPr>
          <p:cNvPr id="16" name="Ορθογώνιο 15">
            <a:extLst>
              <a:ext uri="{FF2B5EF4-FFF2-40B4-BE49-F238E27FC236}">
                <a16:creationId xmlns:a16="http://schemas.microsoft.com/office/drawing/2014/main" id="{5A1DF252-7B9E-442F-9059-FA3F3C144BB6}"/>
              </a:ext>
            </a:extLst>
          </p:cNvPr>
          <p:cNvSpPr/>
          <p:nvPr/>
        </p:nvSpPr>
        <p:spPr>
          <a:xfrm>
            <a:off x="752664" y="5572837"/>
            <a:ext cx="6699655" cy="923330"/>
          </a:xfrm>
          <a:prstGeom prst="rect">
            <a:avLst/>
          </a:prstGeom>
        </p:spPr>
        <p:txBody>
          <a:bodyPr wrap="square">
            <a:spAutoFit/>
          </a:bodyPr>
          <a:lstStyle/>
          <a:p>
            <a:pPr marL="0" indent="0">
              <a:buNone/>
            </a:pPr>
            <a:r>
              <a:rPr lang="el-GR" dirty="0">
                <a:solidFill>
                  <a:srgbClr val="FF0000"/>
                </a:solidFill>
                <a:latin typeface="+mn-lt"/>
              </a:rPr>
              <a:t>Επαλήθευση</a:t>
            </a:r>
            <a:r>
              <a:rPr lang="en-US" dirty="0">
                <a:solidFill>
                  <a:srgbClr val="FF0000"/>
                </a:solidFill>
                <a:latin typeface="+mn-lt"/>
              </a:rPr>
              <a:t>:</a:t>
            </a:r>
          </a:p>
          <a:p>
            <a:pPr marL="0" indent="0">
              <a:buNone/>
            </a:pPr>
            <a:r>
              <a:rPr lang="en-US" dirty="0">
                <a:latin typeface="+mn-lt"/>
              </a:rPr>
              <a:t>I(E</a:t>
            </a:r>
            <a:r>
              <a:rPr lang="en-US" baseline="-25000" dirty="0">
                <a:latin typeface="+mn-lt"/>
              </a:rPr>
              <a:t>1 </a:t>
            </a:r>
            <a:r>
              <a:rPr lang="en-US" dirty="0">
                <a:latin typeface="+mn-lt"/>
              </a:rPr>
              <a:t>)= K</a:t>
            </a:r>
            <a:r>
              <a:rPr lang="en-US" baseline="-25000" dirty="0">
                <a:latin typeface="+mn-lt"/>
              </a:rPr>
              <a:t>0</a:t>
            </a:r>
            <a:r>
              <a:rPr lang="en-US" dirty="0">
                <a:latin typeface="+mn-lt"/>
              </a:rPr>
              <a:t> * t* i = </a:t>
            </a:r>
            <a:r>
              <a:rPr lang="en-US" dirty="0">
                <a:latin typeface="+mn-lt"/>
                <a:sym typeface="Wingdings" panose="05000000000000000000" pitchFamily="2" charset="2"/>
              </a:rPr>
              <a:t>1</a:t>
            </a:r>
            <a:r>
              <a:rPr lang="el-GR" dirty="0">
                <a:latin typeface="+mn-lt"/>
                <a:sym typeface="Wingdings" panose="05000000000000000000" pitchFamily="2" charset="2"/>
              </a:rPr>
              <a:t>.</a:t>
            </a:r>
            <a:r>
              <a:rPr lang="en-US" dirty="0">
                <a:latin typeface="+mn-lt"/>
                <a:sym typeface="Wingdings" panose="05000000000000000000" pitchFamily="2" charset="2"/>
              </a:rPr>
              <a:t>538,462 * 3* 0,1 = 461,54</a:t>
            </a:r>
          </a:p>
          <a:p>
            <a:pPr marL="0" indent="0">
              <a:buNone/>
            </a:pPr>
            <a:r>
              <a:rPr lang="el-GR" dirty="0">
                <a:latin typeface="+mn-lt"/>
              </a:rPr>
              <a:t>Κ</a:t>
            </a:r>
            <a:r>
              <a:rPr lang="en-US" baseline="-25000" dirty="0">
                <a:latin typeface="+mn-lt"/>
              </a:rPr>
              <a:t>t</a:t>
            </a:r>
            <a:r>
              <a:rPr lang="el-GR" dirty="0">
                <a:latin typeface="+mn-lt"/>
              </a:rPr>
              <a:t> </a:t>
            </a:r>
            <a:r>
              <a:rPr lang="en-US" dirty="0">
                <a:latin typeface="+mn-lt"/>
              </a:rPr>
              <a:t>=</a:t>
            </a:r>
            <a:r>
              <a:rPr lang="el-GR" dirty="0">
                <a:latin typeface="+mn-lt"/>
              </a:rPr>
              <a:t> </a:t>
            </a:r>
            <a:r>
              <a:rPr lang="en-US" dirty="0">
                <a:latin typeface="+mn-lt"/>
              </a:rPr>
              <a:t>K</a:t>
            </a:r>
            <a:r>
              <a:rPr lang="en-US" baseline="-25000" dirty="0">
                <a:latin typeface="+mn-lt"/>
              </a:rPr>
              <a:t>0 </a:t>
            </a:r>
            <a:r>
              <a:rPr lang="en-US" dirty="0">
                <a:latin typeface="+mn-lt"/>
              </a:rPr>
              <a:t>+ I(E</a:t>
            </a:r>
            <a:r>
              <a:rPr lang="en-US" baseline="-25000" dirty="0">
                <a:latin typeface="+mn-lt"/>
              </a:rPr>
              <a:t>1 </a:t>
            </a:r>
            <a:r>
              <a:rPr lang="en-US" dirty="0">
                <a:latin typeface="+mn-lt"/>
              </a:rPr>
              <a:t>)</a:t>
            </a:r>
            <a:r>
              <a:rPr lang="el-GR" dirty="0">
                <a:latin typeface="+mn-lt"/>
              </a:rPr>
              <a:t> </a:t>
            </a:r>
            <a:r>
              <a:rPr lang="en-US" dirty="0">
                <a:latin typeface="+mn-lt"/>
              </a:rPr>
              <a:t>= </a:t>
            </a:r>
            <a:r>
              <a:rPr lang="en-US" dirty="0">
                <a:latin typeface="+mn-lt"/>
                <a:sym typeface="Wingdings" panose="05000000000000000000" pitchFamily="2" charset="2"/>
              </a:rPr>
              <a:t>1</a:t>
            </a:r>
            <a:r>
              <a:rPr lang="el-GR" dirty="0">
                <a:latin typeface="+mn-lt"/>
                <a:sym typeface="Wingdings" panose="05000000000000000000" pitchFamily="2" charset="2"/>
              </a:rPr>
              <a:t>.</a:t>
            </a:r>
            <a:r>
              <a:rPr lang="en-US" dirty="0">
                <a:latin typeface="+mn-lt"/>
                <a:sym typeface="Wingdings" panose="05000000000000000000" pitchFamily="2" charset="2"/>
              </a:rPr>
              <a:t>538,46 + 461,54 = 2</a:t>
            </a:r>
            <a:r>
              <a:rPr lang="el-GR" dirty="0">
                <a:latin typeface="+mn-lt"/>
                <a:sym typeface="Wingdings" panose="05000000000000000000" pitchFamily="2" charset="2"/>
              </a:rPr>
              <a:t>.</a:t>
            </a:r>
            <a:r>
              <a:rPr lang="en-US" dirty="0">
                <a:latin typeface="+mn-lt"/>
                <a:sym typeface="Wingdings" panose="05000000000000000000" pitchFamily="2" charset="2"/>
              </a:rPr>
              <a:t>000</a:t>
            </a:r>
          </a:p>
        </p:txBody>
      </p:sp>
      <p:sp>
        <p:nvSpPr>
          <p:cNvPr id="17" name="Ορθογώνιο 16">
            <a:extLst>
              <a:ext uri="{FF2B5EF4-FFF2-40B4-BE49-F238E27FC236}">
                <a16:creationId xmlns:a16="http://schemas.microsoft.com/office/drawing/2014/main" id="{3BF66389-E461-41EE-8747-370FA729BFEF}"/>
              </a:ext>
            </a:extLst>
          </p:cNvPr>
          <p:cNvSpPr/>
          <p:nvPr/>
        </p:nvSpPr>
        <p:spPr>
          <a:xfrm>
            <a:off x="982855" y="5154505"/>
            <a:ext cx="1795684" cy="400110"/>
          </a:xfrm>
          <a:prstGeom prst="rect">
            <a:avLst/>
          </a:prstGeom>
        </p:spPr>
        <p:txBody>
          <a:bodyPr wrap="none">
            <a:spAutoFit/>
          </a:bodyPr>
          <a:lstStyle/>
          <a:p>
            <a:r>
              <a:rPr lang="el-GR" sz="2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Κ</a:t>
            </a:r>
            <a:r>
              <a:rPr lang="en-US" sz="2000" baseline="-25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t</a:t>
            </a:r>
            <a:r>
              <a:rPr lang="en-US" sz="2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 K</a:t>
            </a:r>
            <a:r>
              <a:rPr lang="en-US" sz="2000" baseline="-25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0</a:t>
            </a:r>
            <a:r>
              <a:rPr lang="el-GR" sz="2000" baseline="-25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 </a:t>
            </a:r>
            <a:r>
              <a:rPr lang="el-GR" sz="2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 </a:t>
            </a:r>
            <a:r>
              <a:rPr lang="en-US" sz="2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E</a:t>
            </a:r>
            <a:r>
              <a:rPr lang="en-US" sz="2000" baseline="-25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1</a:t>
            </a:r>
            <a:r>
              <a:rPr lang="en-US" sz="2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rPr>
              <a:t> </a:t>
            </a:r>
            <a:r>
              <a:rPr lang="en-US" sz="2000" dirty="0">
                <a:sym typeface="Wingdings" panose="05000000000000000000" pitchFamily="2" charset="2"/>
              </a:rPr>
              <a:t></a:t>
            </a:r>
            <a:endParaRPr lang="el-GR" sz="2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endParaRPr>
          </a:p>
        </p:txBody>
      </p:sp>
    </p:spTree>
    <p:extLst>
      <p:ext uri="{BB962C8B-B14F-4D97-AF65-F5344CB8AC3E}">
        <p14:creationId xmlns:p14="http://schemas.microsoft.com/office/powerpoint/2010/main" val="370975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3" grpId="0"/>
      <p:bldP spid="14" grpId="0"/>
      <p:bldP spid="15"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Οικονομικά Μαθηματικά&amp;quot;&quot;/&gt;&lt;property id=&quot;20307&quot; value=&quot;256&quot;/&gt;&lt;/object&gt;&lt;object type=&quot;3&quot; unique_id=&quot;10004&quot;&gt;&lt;property id=&quot;20148&quot; value=&quot;5&quot;/&gt;&lt;property id=&quot;20300&quot; value=&quot;Slide 2 - &amp;quot;Άδειες Χρήσης&amp;quot;&quot;/&gt;&lt;property id=&quot;20307&quot; value=&quot;257&quot;/&gt;&lt;/object&gt;&lt;object type=&quot;3&quot; unique_id=&quot;10005&quot;&gt;&lt;property id=&quot;20148&quot; value=&quot;5&quot;/&gt;&lt;property id=&quot;20300&quot; value=&quot;Slide 3 - &amp;quot;Χρηματοδότηση&amp;quot;&quot;/&gt;&lt;property id=&quot;20307&quot; value=&quot;259&quot;/&gt;&lt;/object&gt;&lt;object type=&quot;3&quot; unique_id=&quot;10006&quot;&gt;&lt;property id=&quot;20148&quot; value=&quot;5&quot;/&gt;&lt;property id=&quot;20300&quot; value=&quot;Slide 4 - &amp;quot;Σκοποί  ενότητας&amp;quot;&quot;/&gt;&lt;property id=&quot;20307&quot; value=&quot;261&quot;/&gt;&lt;/object&gt;&lt;object type=&quot;3&quot; unique_id=&quot;10007&quot;&gt;&lt;property id=&quot;20148&quot; value=&quot;5&quot;/&gt;&lt;property id=&quot;20300&quot; value=&quot;Slide 5 - &amp;quot;Περιεχόμενα ενότητας&amp;quot;&quot;/&gt;&lt;property id=&quot;20307&quot; value=&quot;262&quot;/&gt;&lt;/object&gt;&lt;object type=&quot;3&quot; unique_id=&quot;10008&quot;&gt;&lt;property id=&quot;20148&quot; value=&quot;5&quot;/&gt;&lt;property id=&quot;20300&quot; value=&quot;Slide 6 - &amp;quot;Ανατοκισμός ή Σύνθετος τόκος&amp;quot;&quot;/&gt;&lt;property id=&quot;20307&quot; value=&quot;263&quot;/&gt;&lt;/object&gt;&lt;object type=&quot;3&quot; unique_id=&quot;10009&quot;&gt;&lt;property id=&quot;20148&quot; value=&quot;5&quot;/&gt;&lt;property id=&quot;20300&quot; value=&quot;Slide 7 - &amp;quot;Ανατοκισμός ή Σύνθετος τόκος: Απόδειξη&amp;quot;&quot;/&gt;&lt;property id=&quot;20307&quot; value=&quot;264&quot;/&gt;&lt;/object&gt;&lt;object type=&quot;3&quot; unique_id=&quot;10010&quot;&gt;&lt;property id=&quot;20148&quot; value=&quot;5&quot;/&gt;&lt;property id=&quot;20300&quot; value=&quot;Slide 8 - &amp;quot;Ιδιότητες Δυνάμεων&amp;quot;&quot;/&gt;&lt;property id=&quot;20307&quot; value=&quot;265&quot;/&gt;&lt;/object&gt;&lt;object type=&quot;3&quot; unique_id=&quot;10011&quot;&gt;&lt;property id=&quot;20148&quot; value=&quot;5&quot;/&gt;&lt;property id=&quot;20300&quot; value=&quot;Slide 9 - &amp;quot;Ορισμός λογαρίθμου&amp;quot;&quot;/&gt;&lt;property id=&quot;20307&quot; value=&quot;266&quot;/&gt;&lt;/object&gt;&lt;object type=&quot;3&quot; unique_id=&quot;10012&quot;&gt;&lt;property id=&quot;20148&quot; value=&quot;5&quot;/&gt;&lt;property id=&quot;20300&quot; value=&quot;Slide 10 - &amp;quot;Ιδιότητες λογαρίθμων (1)&amp;quot;&quot;/&gt;&lt;property id=&quot;20307&quot; value=&quot;267&quot;/&gt;&lt;/object&gt;&lt;object type=&quot;3&quot; unique_id=&quot;10013&quot;&gt;&lt;property id=&quot;20148&quot; value=&quot;5&quot;/&gt;&lt;property id=&quot;20300&quot; value=&quot;Slide 11 - &amp;quot;Ιδιότητες λογαρίθμων (2)&amp;quot;&quot;/&gt;&lt;property id=&quot;20307&quot; value=&quot;268&quot;/&gt;&lt;/object&gt;&lt;object type=&quot;3&quot; unique_id=&quot;10014&quot;&gt;&lt;property id=&quot;20148&quot; value=&quot;5&quot;/&gt;&lt;property id=&quot;20300&quot; value=&quot;Slide 12 - &amp;quot;Παράδειγμα 1&amp;quot;&quot;/&gt;&lt;property id=&quot;20307&quot; value=&quot;269&quot;/&gt;&lt;/object&gt;&lt;object type=&quot;3&quot; unique_id=&quot;10015&quot;&gt;&lt;property id=&quot;20148&quot; value=&quot;5&quot;/&gt;&lt;property id=&quot;20300&quot; value=&quot;Slide 13 - &amp;quot;Παράδειγμα 2&amp;quot;&quot;/&gt;&lt;property id=&quot;20307&quot; value=&quot;270&quot;/&gt;&lt;/object&gt;&lt;object type=&quot;3&quot; unique_id=&quot;10016&quot;&gt;&lt;property id=&quot;20148&quot; value=&quot;5&quot;/&gt;&lt;property id=&quot;20300&quot; value=&quot;Slide 14 - &amp;quot;Παράδειγμα 3&amp;quot;&quot;/&gt;&lt;property id=&quot;20307&quot; value=&quot;271&quot;/&gt;&lt;/object&gt;&lt;object type=&quot;3&quot; unique_id=&quot;10017&quot;&gt;&lt;property id=&quot;20148&quot; value=&quot;5&quot;/&gt;&lt;property id=&quot;20300&quot; value=&quot;Slide 15 - &amp;quot;Παράδειγμα 4 (1)&amp;quot;&quot;/&gt;&lt;property id=&quot;20307&quot; value=&quot;272&quot;/&gt;&lt;/object&gt;&lt;object type=&quot;3&quot; unique_id=&quot;10018&quot;&gt;&lt;property id=&quot;20148&quot; value=&quot;5&quot;/&gt;&lt;property id=&quot;20300&quot; value=&quot;Slide 16 - &amp;quot;Παράδειγμα 4 (2)&amp;quot;&quot;/&gt;&lt;property id=&quot;20307&quot; value=&quot;273&quot;/&gt;&lt;/object&gt;&lt;object type=&quot;3&quot; unique_id=&quot;10019&quot;&gt;&lt;property id=&quot;20148&quot; value=&quot;5&quot;/&gt;&lt;property id=&quot;20300&quot; value=&quot;Slide 17 - &amp;quot;Παράδειγμα 5 (1)&amp;quot;&quot;/&gt;&lt;property id=&quot;20307&quot; value=&quot;274&quot;/&gt;&lt;/object&gt;&lt;object type=&quot;3&quot; unique_id=&quot;10020&quot;&gt;&lt;property id=&quot;20148&quot; value=&quot;5&quot;/&gt;&lt;property id=&quot;20300&quot; value=&quot;Slide 18 - &amp;quot;Παράδειγμα 5 (2)&amp;quot;&quot;/&gt;&lt;property id=&quot;20307&quot; value=&quot;275&quot;/&gt;&lt;/object&gt;&lt;object type=&quot;3&quot; unique_id=&quot;10021&quot;&gt;&lt;property id=&quot;20148&quot; value=&quot;5&quot;/&gt;&lt;property id=&quot;20300&quot; value=&quot;Slide 19 - &amp;quot;Παράδειγμα 5 (3)&amp;quot;&quot;/&gt;&lt;property id=&quot;20307&quot; value=&quot;276&quot;/&gt;&lt;/object&gt;&lt;object type=&quot;3&quot; unique_id=&quot;10022&quot;&gt;&lt;property id=&quot;20148&quot; value=&quot;5&quot;/&gt;&lt;property id=&quot;20300&quot; value=&quot;Slide 20 - &amp;quot;Παράδειγμα 5 (4)&amp;quot;&quot;/&gt;&lt;property id=&quot;20307&quot; value=&quot;277&quot;/&gt;&lt;/object&gt;&lt;object type=&quot;3&quot; unique_id=&quot;10023&quot;&gt;&lt;property id=&quot;20148&quot; value=&quot;5&quot;/&gt;&lt;property id=&quot;20300&quot; value=&quot;Slide 21 - &amp;quot;Παράδειγμα 6 (1)&amp;quot;&quot;/&gt;&lt;property id=&quot;20307&quot; value=&quot;278&quot;/&gt;&lt;/object&gt;&lt;object type=&quot;3&quot; unique_id=&quot;10024&quot;&gt;&lt;property id=&quot;20148&quot; value=&quot;5&quot;/&gt;&lt;property id=&quot;20300&quot; value=&quot;Slide 22 - &amp;quot;Παράδειγμα 6 (2)&amp;quot;&quot;/&gt;&lt;property id=&quot;20307&quot; value=&quot;279&quot;/&gt;&lt;/object&gt;&lt;object type=&quot;3&quot; unique_id=&quot;10025&quot;&gt;&lt;property id=&quot;20148&quot; value=&quot;5&quot;/&gt;&lt;property id=&quot;20300&quot; value=&quot;Slide 23 - &amp;quot;Παράδειγμα 6 (3)&amp;quot;&quot;/&gt;&lt;property id=&quot;20307&quot; value=&quot;280&quot;/&gt;&lt;/object&gt;&lt;/object&gt;&lt;object type=&quot;8&quot; unique_id=&quot;10050&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χιστόλιθος">
  <a:themeElements>
    <a:clrScheme name="Σχιστόλιθος">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Σχιστόλιθος">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Σκούρο γυαλί">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4280</TotalTime>
  <Words>1936</Words>
  <Application>Microsoft Office PowerPoint</Application>
  <PresentationFormat>Προβολή στην οθόνη (4:3)</PresentationFormat>
  <Paragraphs>264</Paragraphs>
  <Slides>23</Slides>
  <Notes>2</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23</vt:i4>
      </vt:variant>
    </vt:vector>
  </HeadingPairs>
  <TitlesOfParts>
    <vt:vector size="30" baseType="lpstr">
      <vt:lpstr>Arial</vt:lpstr>
      <vt:lpstr>Calibri</vt:lpstr>
      <vt:lpstr>Calisto MT</vt:lpstr>
      <vt:lpstr>Cambria Math</vt:lpstr>
      <vt:lpstr>Wingdings</vt:lpstr>
      <vt:lpstr>Wingdings 2</vt:lpstr>
      <vt:lpstr>Σχιστόλιθος</vt:lpstr>
      <vt:lpstr>Εισαγωγή στα Χρηματοοικονομικά Μαθηματικά</vt:lpstr>
      <vt:lpstr>Παράδειγμα</vt:lpstr>
      <vt:lpstr>Παράδειγμα</vt:lpstr>
      <vt:lpstr>Έννοιες</vt:lpstr>
      <vt:lpstr>Έννοιες</vt:lpstr>
      <vt:lpstr>Προεξόφληση</vt:lpstr>
      <vt:lpstr>Εσωτερική Προεξόφληση</vt:lpstr>
      <vt:lpstr>Εσωτερική Προεξόφληση</vt:lpstr>
      <vt:lpstr>Πρόβλημα 1</vt:lpstr>
      <vt:lpstr>Πρόβλημα 2</vt:lpstr>
      <vt:lpstr>Πρόβλημα 3</vt:lpstr>
      <vt:lpstr>Πρόβλημα 4</vt:lpstr>
      <vt:lpstr>Εξωτερική Προεξόφληση </vt:lpstr>
      <vt:lpstr>Εξωτερική Προεξόφληση </vt:lpstr>
      <vt:lpstr>Πρόβλημα 1</vt:lpstr>
      <vt:lpstr>Πρόβλημα 2</vt:lpstr>
      <vt:lpstr>Πρόβλημα 2</vt:lpstr>
      <vt:lpstr>Πρόβλημα 3</vt:lpstr>
      <vt:lpstr>Πρόβλημα 4</vt:lpstr>
      <vt:lpstr>Πρόβλημα 5</vt:lpstr>
      <vt:lpstr>Πρόβλημα 6</vt:lpstr>
      <vt:lpstr>Πρόβλημα 7</vt:lpstr>
      <vt:lpstr>Πρόβλημα 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Οικονομικά Μαθηματικά</dc:title>
  <dc:creator>gianaris</dc:creator>
  <cp:keywords>οικονομικά μαθηματικά, απλή κεφαλαιοποίηση</cp:keywords>
  <cp:lastModifiedBy>ATHANASIOS NAZOS</cp:lastModifiedBy>
  <cp:revision>362</cp:revision>
  <dcterms:created xsi:type="dcterms:W3CDTF">2012-09-06T09:03:05Z</dcterms:created>
  <dcterms:modified xsi:type="dcterms:W3CDTF">2024-10-28T11:57:30Z</dcterms:modified>
</cp:coreProperties>
</file>