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96" r:id="rId2"/>
    <p:sldId id="297" r:id="rId3"/>
    <p:sldId id="301" r:id="rId4"/>
    <p:sldId id="298" r:id="rId5"/>
    <p:sldId id="299" r:id="rId6"/>
    <p:sldId id="302" r:id="rId7"/>
    <p:sldId id="300" r:id="rId8"/>
    <p:sldId id="305" r:id="rId9"/>
    <p:sldId id="304" r:id="rId10"/>
    <p:sldId id="303" r:id="rId11"/>
    <p:sldId id="306" r:id="rId12"/>
    <p:sldId id="310" r:id="rId13"/>
    <p:sldId id="307" r:id="rId14"/>
    <p:sldId id="308" r:id="rId15"/>
    <p:sldId id="309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62" autoAdjust="0"/>
  </p:normalViewPr>
  <p:slideViewPr>
    <p:cSldViewPr>
      <p:cViewPr varScale="1">
        <p:scale>
          <a:sx n="103" d="100"/>
          <a:sy n="103" d="100"/>
        </p:scale>
        <p:origin x="1771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4365F-F964-4D26-B71A-2D6E4AE0447A}" type="datetimeFigureOut">
              <a:rPr lang="el-GR" smtClean="0"/>
              <a:t>19/5/2021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6C610-71FA-4BCD-9CA9-E78B8DF048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754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l-GR">
              <a:solidFill>
                <a:srgbClr val="FF0000"/>
              </a:solidFill>
            </a:endParaRPr>
          </a:p>
        </p:txBody>
      </p:sp>
      <p:sp>
        <p:nvSpPr>
          <p:cNvPr id="3072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D0B910-3DC2-4AB0-9712-E839751B21B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175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= Α</a:t>
            </a:r>
            <a:r>
              <a:rPr lang="en-US" dirty="0" err="1"/>
              <a:t>ni</a:t>
            </a:r>
            <a:r>
              <a:rPr lang="en-US" dirty="0"/>
              <a:t>=Rt *ani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6C610-71FA-4BCD-9CA9-E78B8DF048A4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256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4" descr="Site Logo">
            <a:extLst>
              <a:ext uri="{FF2B5EF4-FFF2-40B4-BE49-F238E27FC236}">
                <a16:creationId xmlns:a16="http://schemas.microsoft.com/office/drawing/2014/main" id="{742D54A3-F726-4565-9538-F11BDD7083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473" y="74334"/>
            <a:ext cx="42862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02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757996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24696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06412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031211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03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610083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E3703-3E20-4E03-B9B8-711618B72F5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7479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66C8-0FEF-42DE-945C-1DC75997249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9435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rtlCol="0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F72A-B914-4589-B09C-3AB7934D255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9050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rtlCol="0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41C5-894F-43A5-A560-1ABEB5F1195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043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06000">
              <a:buClr>
                <a:srgbClr val="FF9900"/>
              </a:buClr>
              <a:buFont typeface="Wingdings" panose="05000000000000000000" pitchFamily="2" charset="2"/>
              <a:buChar char="m"/>
              <a:defRPr>
                <a:solidFill>
                  <a:schemeClr val="tx1"/>
                </a:solidFill>
              </a:defRPr>
            </a:lvl1pPr>
            <a:lvl2pPr marL="720000" indent="-270000">
              <a:buClr>
                <a:srgbClr val="FF9900"/>
              </a:buClr>
              <a:buFont typeface="Wingdings 2" panose="05020102010507070707" pitchFamily="18" charset="2"/>
              <a:buChar char="?"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1991" y="6468663"/>
            <a:ext cx="565159" cy="365125"/>
          </a:xfrm>
        </p:spPr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782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8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10915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43CD1-B9B2-413D-93AD-DADB7D70663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756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8841" y="6492875"/>
            <a:ext cx="565159" cy="365125"/>
          </a:xfrm>
        </p:spPr>
        <p:txBody>
          <a:bodyPr/>
          <a:lstStyle/>
          <a:p>
            <a:pPr>
              <a:defRPr/>
            </a:pPr>
            <a:fld id="{45974518-D70C-439B-99BB-20CE966E70A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734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575554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9F72A-B914-4589-B09C-3AB7934D255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939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046483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05332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ctrTitle"/>
          </p:nvPr>
        </p:nvSpPr>
        <p:spPr>
          <a:xfrm>
            <a:off x="1143000" y="2607047"/>
            <a:ext cx="7315200" cy="1470025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tx1"/>
                </a:solidFill>
              </a:rPr>
              <a:t>Εισαγωγή στα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Χρηματοοικονομικά Μαθηματικά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DA20B2-9EE7-4D2D-8B72-9D6BEE37EDF2}"/>
              </a:ext>
            </a:extLst>
          </p:cNvPr>
          <p:cNvSpPr txBox="1"/>
          <p:nvPr/>
        </p:nvSpPr>
        <p:spPr>
          <a:xfrm>
            <a:off x="3977927" y="4437112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/>
              <a:t>Δάνεια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CA4BB6-2E1E-4A8A-8DC4-798FA46A4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2. Καταβολή ίσων Χρεολυσίων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9D5F1A-3E25-4D91-B147-C6C7FFF68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2272614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dirty="0"/>
              <a:t>Μία επιχείρηση έλαβε 10ετές δάνειο 10.000 ευρώ και συμφώνησε με την τράπεζα την εξόφλησή του δανείου με την καταβολή ίσως χρεολυσίων. Να γίνει ο σχετικός πίνακας απόσβεσης του δανείου, όταν το επιτόκιο δανεισμού είναι 5%.</a:t>
            </a:r>
          </a:p>
          <a:p>
            <a:pPr marL="36900" indent="0" algn="just">
              <a:buNone/>
            </a:pPr>
            <a:r>
              <a:rPr lang="el-GR" sz="2400" b="1" dirty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418D0DF-9323-4EFD-8A56-08B2436E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162D9E-8229-42A4-A676-32F03AA7F193}"/>
              </a:ext>
            </a:extLst>
          </p:cNvPr>
          <p:cNvSpPr txBox="1"/>
          <p:nvPr/>
        </p:nvSpPr>
        <p:spPr>
          <a:xfrm>
            <a:off x="693332" y="4221088"/>
            <a:ext cx="7765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Καταβολή ίσως χρεολυσίων σημαίνει ότι η επιχείρηση είναι υποχρεωμένη να καταβάλει ίσα ποσά κάθε έτος για την εξόφληση του δανείου σε 10ετή.</a:t>
            </a:r>
          </a:p>
          <a:p>
            <a:r>
              <a:rPr lang="el-GR" sz="2400" dirty="0"/>
              <a:t>Άρα</a:t>
            </a:r>
            <a:r>
              <a:rPr lang="en-US" sz="2400" dirty="0"/>
              <a:t>: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10.000/10 = 1.000 (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χρεολύσιο)</a:t>
            </a:r>
          </a:p>
        </p:txBody>
      </p:sp>
    </p:spTree>
    <p:extLst>
      <p:ext uri="{BB962C8B-B14F-4D97-AF65-F5344CB8AC3E}">
        <p14:creationId xmlns:p14="http://schemas.microsoft.com/office/powerpoint/2010/main" val="280377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C2D394A-74C7-43A9-9B04-20B18D6DB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  <p:graphicFrame>
        <p:nvGraphicFramePr>
          <p:cNvPr id="5" name="Πίνακας 5">
            <a:extLst>
              <a:ext uri="{FF2B5EF4-FFF2-40B4-BE49-F238E27FC236}">
                <a16:creationId xmlns:a16="http://schemas.microsoft.com/office/drawing/2014/main" id="{79B5BB47-326A-4BBE-BB61-30053B815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527267"/>
              </p:ext>
            </p:extLst>
          </p:nvPr>
        </p:nvGraphicFramePr>
        <p:xfrm>
          <a:off x="261636" y="53625"/>
          <a:ext cx="8568954" cy="675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76">
                  <a:extLst>
                    <a:ext uri="{9D8B030D-6E8A-4147-A177-3AD203B41FA5}">
                      <a16:colId xmlns:a16="http://schemas.microsoft.com/office/drawing/2014/main" val="4049605808"/>
                    </a:ext>
                  </a:extLst>
                </a:gridCol>
                <a:gridCol w="1572269">
                  <a:extLst>
                    <a:ext uri="{9D8B030D-6E8A-4147-A177-3AD203B41FA5}">
                      <a16:colId xmlns:a16="http://schemas.microsoft.com/office/drawing/2014/main" val="33954461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4269009146"/>
                    </a:ext>
                  </a:extLst>
                </a:gridCol>
                <a:gridCol w="1380059">
                  <a:extLst>
                    <a:ext uri="{9D8B030D-6E8A-4147-A177-3AD203B41FA5}">
                      <a16:colId xmlns:a16="http://schemas.microsoft.com/office/drawing/2014/main" val="2504943059"/>
                    </a:ext>
                  </a:extLst>
                </a:gridCol>
                <a:gridCol w="1620275">
                  <a:extLst>
                    <a:ext uri="{9D8B030D-6E8A-4147-A177-3AD203B41FA5}">
                      <a16:colId xmlns:a16="http://schemas.microsoft.com/office/drawing/2014/main" val="2112017164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311519774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Έτος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Ανεξόφλητο Κεφάλαιο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Τόκος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Χρεολύσιο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Τοκοχρεολύσιο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Καταβληθέν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675933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0152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48346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1626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204078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327253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1757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813194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675241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447864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382182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6530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A50E7E3-DBF2-49DB-8748-C8A96305FA0D}"/>
              </a:ext>
            </a:extLst>
          </p:cNvPr>
          <p:cNvSpPr txBox="1"/>
          <p:nvPr/>
        </p:nvSpPr>
        <p:spPr>
          <a:xfrm>
            <a:off x="927888" y="529954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10.000</a:t>
            </a:r>
            <a:endParaRPr lang="el-G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932CF-667B-49E1-8B0A-BAAFAEE6E514}"/>
              </a:ext>
            </a:extLst>
          </p:cNvPr>
          <p:cNvSpPr txBox="1"/>
          <p:nvPr/>
        </p:nvSpPr>
        <p:spPr>
          <a:xfrm>
            <a:off x="902808" y="928699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l-GR" dirty="0"/>
              <a:t>.000 </a:t>
            </a:r>
            <a:r>
              <a:rPr lang="el-GR" i="1" dirty="0"/>
              <a:t>=</a:t>
            </a:r>
          </a:p>
          <a:p>
            <a:r>
              <a:rPr lang="el-GR" i="1" dirty="0"/>
              <a:t>1</a:t>
            </a:r>
            <a:r>
              <a:rPr lang="en-US" i="1" dirty="0"/>
              <a:t>0</a:t>
            </a:r>
            <a:r>
              <a:rPr lang="el-GR" i="1" dirty="0"/>
              <a:t>.000-</a:t>
            </a:r>
            <a:r>
              <a:rPr lang="en-US" i="1" dirty="0"/>
              <a:t>1</a:t>
            </a:r>
            <a:r>
              <a:rPr lang="el-GR" i="1" dirty="0"/>
              <a:t>.000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5DB66D-D0B8-472C-BB4C-7261619253EA}"/>
              </a:ext>
            </a:extLst>
          </p:cNvPr>
          <p:cNvSpPr txBox="1"/>
          <p:nvPr/>
        </p:nvSpPr>
        <p:spPr>
          <a:xfrm>
            <a:off x="927888" y="1563226"/>
            <a:ext cx="131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8.000=</a:t>
            </a:r>
          </a:p>
          <a:p>
            <a:r>
              <a:rPr lang="en-US" dirty="0"/>
              <a:t>9</a:t>
            </a:r>
            <a:r>
              <a:rPr lang="el-GR" dirty="0"/>
              <a:t>.000</a:t>
            </a:r>
            <a:r>
              <a:rPr lang="en-US" dirty="0"/>
              <a:t>-1</a:t>
            </a:r>
            <a:r>
              <a:rPr lang="el-GR" dirty="0"/>
              <a:t>.000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55A029-CEBC-4E9E-86AB-4A5D96759FCC}"/>
              </a:ext>
            </a:extLst>
          </p:cNvPr>
          <p:cNvSpPr txBox="1"/>
          <p:nvPr/>
        </p:nvSpPr>
        <p:spPr>
          <a:xfrm>
            <a:off x="951711" y="2188810"/>
            <a:ext cx="131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l-GR" dirty="0"/>
              <a:t>.000=</a:t>
            </a:r>
          </a:p>
          <a:p>
            <a:r>
              <a:rPr lang="el-GR" dirty="0"/>
              <a:t>8.000-</a:t>
            </a:r>
            <a:r>
              <a:rPr lang="en-US" dirty="0"/>
              <a:t>1</a:t>
            </a:r>
            <a:r>
              <a:rPr lang="el-GR" dirty="0"/>
              <a:t>.000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F2F43-DACE-4E25-9DC3-B0F35D3C5D3C}"/>
              </a:ext>
            </a:extLst>
          </p:cNvPr>
          <p:cNvSpPr txBox="1"/>
          <p:nvPr/>
        </p:nvSpPr>
        <p:spPr>
          <a:xfrm>
            <a:off x="927887" y="290440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l-GR" dirty="0"/>
              <a:t>.000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1B9198-B588-44E4-8F77-99D7C48A231B}"/>
              </a:ext>
            </a:extLst>
          </p:cNvPr>
          <p:cNvSpPr txBox="1"/>
          <p:nvPr/>
        </p:nvSpPr>
        <p:spPr>
          <a:xfrm>
            <a:off x="977669" y="3529989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l-GR" dirty="0"/>
              <a:t>.000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DFBFA7-EA06-4281-B7CA-1A3B5719923C}"/>
              </a:ext>
            </a:extLst>
          </p:cNvPr>
          <p:cNvSpPr txBox="1"/>
          <p:nvPr/>
        </p:nvSpPr>
        <p:spPr>
          <a:xfrm>
            <a:off x="1020252" y="4144663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4.000</a:t>
            </a:r>
            <a:endParaRPr lang="el-G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B1EB6C-2F25-4B5E-9EF0-97B563663E43}"/>
              </a:ext>
            </a:extLst>
          </p:cNvPr>
          <p:cNvSpPr txBox="1"/>
          <p:nvPr/>
        </p:nvSpPr>
        <p:spPr>
          <a:xfrm>
            <a:off x="977670" y="4750013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93AE1A-DBDC-4943-86D5-5004056AD14C}"/>
              </a:ext>
            </a:extLst>
          </p:cNvPr>
          <p:cNvSpPr txBox="1"/>
          <p:nvPr/>
        </p:nvSpPr>
        <p:spPr>
          <a:xfrm>
            <a:off x="986399" y="518234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2.000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8BEE4D-268A-41A2-A1B2-277394B3CC6E}"/>
              </a:ext>
            </a:extLst>
          </p:cNvPr>
          <p:cNvSpPr txBox="1"/>
          <p:nvPr/>
        </p:nvSpPr>
        <p:spPr>
          <a:xfrm>
            <a:off x="977669" y="566985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9A16B7-67B4-4744-931E-1053E3CB79A2}"/>
              </a:ext>
            </a:extLst>
          </p:cNvPr>
          <p:cNvSpPr txBox="1"/>
          <p:nvPr/>
        </p:nvSpPr>
        <p:spPr>
          <a:xfrm>
            <a:off x="3527208" y="462794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CCDF80-FDF2-4828-A92E-8EB484B3B5F2}"/>
              </a:ext>
            </a:extLst>
          </p:cNvPr>
          <p:cNvSpPr txBox="1"/>
          <p:nvPr/>
        </p:nvSpPr>
        <p:spPr>
          <a:xfrm>
            <a:off x="5040837" y="445930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DE9C0A-7AFE-4A7C-933E-5474FB720C42}"/>
              </a:ext>
            </a:extLst>
          </p:cNvPr>
          <p:cNvSpPr txBox="1"/>
          <p:nvPr/>
        </p:nvSpPr>
        <p:spPr>
          <a:xfrm>
            <a:off x="6528938" y="519868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CC5A07-34AC-4371-9637-13AFBDDBE1E0}"/>
              </a:ext>
            </a:extLst>
          </p:cNvPr>
          <p:cNvSpPr txBox="1"/>
          <p:nvPr/>
        </p:nvSpPr>
        <p:spPr>
          <a:xfrm>
            <a:off x="7713991" y="6285582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10.000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CE8C9B-948E-4F53-B55C-1790E563FD79}"/>
              </a:ext>
            </a:extLst>
          </p:cNvPr>
          <p:cNvSpPr txBox="1"/>
          <p:nvPr/>
        </p:nvSpPr>
        <p:spPr>
          <a:xfrm>
            <a:off x="2455605" y="1008247"/>
            <a:ext cx="195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=1</a:t>
            </a:r>
            <a:r>
              <a:rPr lang="en-US" dirty="0"/>
              <a:t>0</a:t>
            </a:r>
            <a:r>
              <a:rPr lang="el-GR" dirty="0"/>
              <a:t>.000*5%=500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67F00D-756F-4F2C-BE0E-BED8E6E92DDA}"/>
              </a:ext>
            </a:extLst>
          </p:cNvPr>
          <p:cNvSpPr txBox="1"/>
          <p:nvPr/>
        </p:nvSpPr>
        <p:spPr>
          <a:xfrm>
            <a:off x="4823882" y="103333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44C1B1-DE18-48C6-924E-670D1AB0FADF}"/>
              </a:ext>
            </a:extLst>
          </p:cNvPr>
          <p:cNvSpPr txBox="1"/>
          <p:nvPr/>
        </p:nvSpPr>
        <p:spPr>
          <a:xfrm>
            <a:off x="4808401" y="167485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28DBD1-E95E-4D8C-86FA-8926FD865291}"/>
              </a:ext>
            </a:extLst>
          </p:cNvPr>
          <p:cNvSpPr txBox="1"/>
          <p:nvPr/>
        </p:nvSpPr>
        <p:spPr>
          <a:xfrm>
            <a:off x="4808400" y="230347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8B4368-7DE9-4950-A126-D1BEDC46A538}"/>
              </a:ext>
            </a:extLst>
          </p:cNvPr>
          <p:cNvSpPr txBox="1"/>
          <p:nvPr/>
        </p:nvSpPr>
        <p:spPr>
          <a:xfrm>
            <a:off x="4859057" y="293350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6BDFD6-F50A-4C0E-B117-5B8A3F2B2FAE}"/>
              </a:ext>
            </a:extLst>
          </p:cNvPr>
          <p:cNvSpPr txBox="1"/>
          <p:nvPr/>
        </p:nvSpPr>
        <p:spPr>
          <a:xfrm>
            <a:off x="4848851" y="357676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A1CC15F-9561-43F2-BD3C-2EE8EEFAD432}"/>
              </a:ext>
            </a:extLst>
          </p:cNvPr>
          <p:cNvSpPr txBox="1"/>
          <p:nvPr/>
        </p:nvSpPr>
        <p:spPr>
          <a:xfrm>
            <a:off x="4838298" y="420287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712915-435C-4E35-BDC8-6D717A8AF7A8}"/>
              </a:ext>
            </a:extLst>
          </p:cNvPr>
          <p:cNvSpPr txBox="1"/>
          <p:nvPr/>
        </p:nvSpPr>
        <p:spPr>
          <a:xfrm>
            <a:off x="4854253" y="475266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D22523-9406-4611-AE66-E3DC5E81A3EB}"/>
              </a:ext>
            </a:extLst>
          </p:cNvPr>
          <p:cNvSpPr txBox="1"/>
          <p:nvPr/>
        </p:nvSpPr>
        <p:spPr>
          <a:xfrm>
            <a:off x="4854253" y="515272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6E7279-08E1-4444-808F-D1489CEBFA97}"/>
              </a:ext>
            </a:extLst>
          </p:cNvPr>
          <p:cNvSpPr txBox="1"/>
          <p:nvPr/>
        </p:nvSpPr>
        <p:spPr>
          <a:xfrm>
            <a:off x="4832805" y="566985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716B85C-024E-4BC6-B7D1-6BC3D46272EA}"/>
              </a:ext>
            </a:extLst>
          </p:cNvPr>
          <p:cNvSpPr txBox="1"/>
          <p:nvPr/>
        </p:nvSpPr>
        <p:spPr>
          <a:xfrm>
            <a:off x="7712383" y="5682416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9.000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AFB614-70F4-4F2F-A51C-540BA900061F}"/>
              </a:ext>
            </a:extLst>
          </p:cNvPr>
          <p:cNvSpPr txBox="1"/>
          <p:nvPr/>
        </p:nvSpPr>
        <p:spPr>
          <a:xfrm>
            <a:off x="7712384" y="515272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8.000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9A9402-625C-46A8-AFAC-BB62532FD4D7}"/>
              </a:ext>
            </a:extLst>
          </p:cNvPr>
          <p:cNvSpPr txBox="1"/>
          <p:nvPr/>
        </p:nvSpPr>
        <p:spPr>
          <a:xfrm>
            <a:off x="7712385" y="474488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7.000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6FF50F-7926-4085-A0BD-162408AAC685}"/>
              </a:ext>
            </a:extLst>
          </p:cNvPr>
          <p:cNvSpPr txBox="1"/>
          <p:nvPr/>
        </p:nvSpPr>
        <p:spPr>
          <a:xfrm>
            <a:off x="7712384" y="4169216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6.000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650976-9A21-4FEF-86D7-5A6827AF120F}"/>
              </a:ext>
            </a:extLst>
          </p:cNvPr>
          <p:cNvSpPr txBox="1"/>
          <p:nvPr/>
        </p:nvSpPr>
        <p:spPr>
          <a:xfrm>
            <a:off x="7712384" y="355038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5.000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671843-F5A7-4C46-B6AC-6D160E5B3568}"/>
              </a:ext>
            </a:extLst>
          </p:cNvPr>
          <p:cNvSpPr txBox="1"/>
          <p:nvPr/>
        </p:nvSpPr>
        <p:spPr>
          <a:xfrm>
            <a:off x="7712385" y="290664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4.000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2D8B71-735A-4FEA-B0D2-CCE028DF5B88}"/>
              </a:ext>
            </a:extLst>
          </p:cNvPr>
          <p:cNvSpPr txBox="1"/>
          <p:nvPr/>
        </p:nvSpPr>
        <p:spPr>
          <a:xfrm>
            <a:off x="7680809" y="230347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807C96-4CE9-4C1E-987A-512E91106938}"/>
              </a:ext>
            </a:extLst>
          </p:cNvPr>
          <p:cNvSpPr txBox="1"/>
          <p:nvPr/>
        </p:nvSpPr>
        <p:spPr>
          <a:xfrm>
            <a:off x="7665331" y="173011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2.000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16E9FA5-C279-40FF-900C-E93E4333A31F}"/>
              </a:ext>
            </a:extLst>
          </p:cNvPr>
          <p:cNvSpPr txBox="1"/>
          <p:nvPr/>
        </p:nvSpPr>
        <p:spPr>
          <a:xfrm>
            <a:off x="7665330" y="104056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9BE9F20-EFCB-44C1-B995-50F96A548D80}"/>
              </a:ext>
            </a:extLst>
          </p:cNvPr>
          <p:cNvSpPr txBox="1"/>
          <p:nvPr/>
        </p:nvSpPr>
        <p:spPr>
          <a:xfrm>
            <a:off x="1029990" y="62326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C11683-B905-45B3-87AC-54D687058104}"/>
              </a:ext>
            </a:extLst>
          </p:cNvPr>
          <p:cNvSpPr txBox="1"/>
          <p:nvPr/>
        </p:nvSpPr>
        <p:spPr>
          <a:xfrm>
            <a:off x="4823882" y="623262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1.000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E9304E-499C-43B3-8FEC-BF7C707766F3}"/>
              </a:ext>
            </a:extLst>
          </p:cNvPr>
          <p:cNvSpPr txBox="1"/>
          <p:nvPr/>
        </p:nvSpPr>
        <p:spPr>
          <a:xfrm>
            <a:off x="7944820" y="486569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5ED3854-533F-4E5E-9E3C-15AC2BB48AF3}"/>
              </a:ext>
            </a:extLst>
          </p:cNvPr>
          <p:cNvSpPr txBox="1"/>
          <p:nvPr/>
        </p:nvSpPr>
        <p:spPr>
          <a:xfrm>
            <a:off x="5796137" y="90206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=500+1.000=</a:t>
            </a:r>
          </a:p>
          <a:p>
            <a:pPr algn="ctr"/>
            <a:r>
              <a:rPr lang="el-GR" dirty="0"/>
              <a:t>1.500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E1C4AB4-BCD3-420B-B2AE-5D9766DEE753}"/>
              </a:ext>
            </a:extLst>
          </p:cNvPr>
          <p:cNvSpPr txBox="1"/>
          <p:nvPr/>
        </p:nvSpPr>
        <p:spPr>
          <a:xfrm>
            <a:off x="2508303" y="1717051"/>
            <a:ext cx="189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=9.000*5%=450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924AEAC-DE75-41FD-A7D8-1F3756931BDA}"/>
              </a:ext>
            </a:extLst>
          </p:cNvPr>
          <p:cNvSpPr txBox="1"/>
          <p:nvPr/>
        </p:nvSpPr>
        <p:spPr>
          <a:xfrm>
            <a:off x="2499515" y="2332201"/>
            <a:ext cx="1841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=8.000*5%=400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6223B5-8B42-43D4-A648-3341208EC327}"/>
              </a:ext>
            </a:extLst>
          </p:cNvPr>
          <p:cNvSpPr txBox="1"/>
          <p:nvPr/>
        </p:nvSpPr>
        <p:spPr>
          <a:xfrm>
            <a:off x="2539626" y="2891813"/>
            <a:ext cx="181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=7.000*5%=350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C57C9BB-4EB3-4650-A20C-7FB545517692}"/>
              </a:ext>
            </a:extLst>
          </p:cNvPr>
          <p:cNvSpPr txBox="1"/>
          <p:nvPr/>
        </p:nvSpPr>
        <p:spPr>
          <a:xfrm>
            <a:off x="2517226" y="3534853"/>
            <a:ext cx="177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=6.000*5%=300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F1CE9DE-6956-4FFA-845D-6D62E48D7610}"/>
              </a:ext>
            </a:extLst>
          </p:cNvPr>
          <p:cNvSpPr txBox="1"/>
          <p:nvPr/>
        </p:nvSpPr>
        <p:spPr>
          <a:xfrm>
            <a:off x="2578800" y="4142309"/>
            <a:ext cx="177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=5.000*5%=250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FBABB8-CE27-4503-BFBF-3F7D76D36A8F}"/>
              </a:ext>
            </a:extLst>
          </p:cNvPr>
          <p:cNvSpPr txBox="1"/>
          <p:nvPr/>
        </p:nvSpPr>
        <p:spPr>
          <a:xfrm>
            <a:off x="2556871" y="4715933"/>
            <a:ext cx="177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=4.000*5%=200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CA6291E-51BE-453F-99D4-1BA47E5A3050}"/>
              </a:ext>
            </a:extLst>
          </p:cNvPr>
          <p:cNvSpPr txBox="1"/>
          <p:nvPr/>
        </p:nvSpPr>
        <p:spPr>
          <a:xfrm>
            <a:off x="2584363" y="5158442"/>
            <a:ext cx="1843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=3.000*5%=150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A11F8D6-7D60-4D6C-ADF4-09CD12A129C5}"/>
              </a:ext>
            </a:extLst>
          </p:cNvPr>
          <p:cNvSpPr txBox="1"/>
          <p:nvPr/>
        </p:nvSpPr>
        <p:spPr>
          <a:xfrm>
            <a:off x="2573743" y="5689935"/>
            <a:ext cx="177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=2.000*5%=100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46D9EB-D5B0-4314-BC7C-D502F9457A20}"/>
              </a:ext>
            </a:extLst>
          </p:cNvPr>
          <p:cNvSpPr txBox="1"/>
          <p:nvPr/>
        </p:nvSpPr>
        <p:spPr>
          <a:xfrm>
            <a:off x="2557167" y="6240046"/>
            <a:ext cx="1777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=1.000*5%=50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81CEC0F-7D87-4E5F-A9FD-C8FA9ACC878E}"/>
              </a:ext>
            </a:extLst>
          </p:cNvPr>
          <p:cNvSpPr txBox="1"/>
          <p:nvPr/>
        </p:nvSpPr>
        <p:spPr>
          <a:xfrm>
            <a:off x="5751862" y="1650021"/>
            <a:ext cx="161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=1.450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6741724-DED4-4795-A7D9-C5987F28CE73}"/>
              </a:ext>
            </a:extLst>
          </p:cNvPr>
          <p:cNvSpPr txBox="1"/>
          <p:nvPr/>
        </p:nvSpPr>
        <p:spPr>
          <a:xfrm>
            <a:off x="5796136" y="2245418"/>
            <a:ext cx="1583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=1.400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C4D9B97-FBA7-4140-A202-9C131FE5F14A}"/>
              </a:ext>
            </a:extLst>
          </p:cNvPr>
          <p:cNvSpPr txBox="1"/>
          <p:nvPr/>
        </p:nvSpPr>
        <p:spPr>
          <a:xfrm>
            <a:off x="6080759" y="2924530"/>
            <a:ext cx="101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=1.350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7D31F69-3D1C-4523-80DD-B2D4C361E31E}"/>
              </a:ext>
            </a:extLst>
          </p:cNvPr>
          <p:cNvSpPr txBox="1"/>
          <p:nvPr/>
        </p:nvSpPr>
        <p:spPr>
          <a:xfrm>
            <a:off x="5968480" y="3524306"/>
            <a:ext cx="1238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=1.300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421ED76-D7C5-4A50-B343-B71D8C437A6A}"/>
              </a:ext>
            </a:extLst>
          </p:cNvPr>
          <p:cNvSpPr txBox="1"/>
          <p:nvPr/>
        </p:nvSpPr>
        <p:spPr>
          <a:xfrm>
            <a:off x="6024095" y="4160414"/>
            <a:ext cx="113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=1.250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1461A30-A7A8-41F0-BD3F-6C206A8BCC35}"/>
              </a:ext>
            </a:extLst>
          </p:cNvPr>
          <p:cNvSpPr txBox="1"/>
          <p:nvPr/>
        </p:nvSpPr>
        <p:spPr>
          <a:xfrm>
            <a:off x="5974209" y="4726181"/>
            <a:ext cx="123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=1.200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EB83303-DB40-4D1F-824F-DC7CC04ED46E}"/>
              </a:ext>
            </a:extLst>
          </p:cNvPr>
          <p:cNvSpPr txBox="1"/>
          <p:nvPr/>
        </p:nvSpPr>
        <p:spPr>
          <a:xfrm>
            <a:off x="6042928" y="5191619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=1.150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E05A7B1-0506-4DEE-AAB3-0A2FB7CA8CEA}"/>
              </a:ext>
            </a:extLst>
          </p:cNvPr>
          <p:cNvSpPr txBox="1"/>
          <p:nvPr/>
        </p:nvSpPr>
        <p:spPr>
          <a:xfrm>
            <a:off x="6050829" y="5675180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=1.100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F05AC2D-E212-43BC-93EF-4CBC5B1749B8}"/>
              </a:ext>
            </a:extLst>
          </p:cNvPr>
          <p:cNvSpPr txBox="1"/>
          <p:nvPr/>
        </p:nvSpPr>
        <p:spPr>
          <a:xfrm>
            <a:off x="6063288" y="6283997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=1.050</a:t>
            </a:r>
          </a:p>
        </p:txBody>
      </p:sp>
    </p:spTree>
    <p:extLst>
      <p:ext uri="{BB962C8B-B14F-4D97-AF65-F5344CB8AC3E}">
        <p14:creationId xmlns:p14="http://schemas.microsoft.com/office/powerpoint/2010/main" val="386293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70B3B9-0DA8-4A23-A04E-134908B94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3. Μέθοδος του σταθερού χρεολυσίου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693B7C-57B8-4530-8E47-5D69110CB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2465924"/>
          </a:xfrm>
        </p:spPr>
        <p:txBody>
          <a:bodyPr>
            <a:normAutofit fontScale="92500"/>
          </a:bodyPr>
          <a:lstStyle/>
          <a:p>
            <a:r>
              <a:rPr lang="el-GR" dirty="0"/>
              <a:t>Το ποσό του τοκοχρεολυσίου που καταβάλλεται σε κάθε περίοδο είναι σταθερό και ίσο με τον όρο της ληξιπρόθεσμης ράντας αρχικής αξίας ίση με το ποσό του δανείου </a:t>
            </a:r>
            <a:r>
              <a:rPr lang="en-US" dirty="0"/>
              <a:t>K</a:t>
            </a:r>
            <a:r>
              <a:rPr lang="en-US" baseline="-25000" dirty="0"/>
              <a:t>0</a:t>
            </a:r>
            <a:endParaRPr lang="en-US" baseline="30000" dirty="0"/>
          </a:p>
          <a:p>
            <a:r>
              <a:rPr lang="el-GR" dirty="0"/>
              <a:t>Το ποσό του τόκου σε κάθε περίοδο είναι σταθερό και ίσο με την αρχική αξία του κεφαλαίου επί το επιτόκιο – </a:t>
            </a:r>
            <a:r>
              <a:rPr lang="el-GR" dirty="0">
                <a:solidFill>
                  <a:srgbClr val="FF0000"/>
                </a:solidFill>
              </a:rPr>
              <a:t>Τόκος = Κ</a:t>
            </a:r>
            <a:r>
              <a:rPr lang="el-GR" baseline="-25000" dirty="0">
                <a:solidFill>
                  <a:srgbClr val="FF0000"/>
                </a:solidFill>
              </a:rPr>
              <a:t>0</a:t>
            </a:r>
            <a:r>
              <a:rPr lang="el-GR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i</a:t>
            </a:r>
          </a:p>
          <a:p>
            <a:pPr algn="just"/>
            <a:r>
              <a:rPr lang="el-GR" dirty="0"/>
              <a:t>Το ποσό του χρεολυσίου </a:t>
            </a:r>
            <a:r>
              <a:rPr lang="en-US" dirty="0"/>
              <a:t>r</a:t>
            </a:r>
            <a:r>
              <a:rPr lang="en-US" baseline="-25000" dirty="0"/>
              <a:t>t</a:t>
            </a:r>
            <a:r>
              <a:rPr lang="en-US" dirty="0"/>
              <a:t> </a:t>
            </a:r>
            <a:r>
              <a:rPr lang="el-GR" dirty="0"/>
              <a:t>είναι ίσο με το πηλίκο της αρχικής αξίας με την τελική αξία </a:t>
            </a:r>
            <a:r>
              <a:rPr lang="el-GR" dirty="0" err="1"/>
              <a:t>μοναδιαίας</a:t>
            </a:r>
            <a:r>
              <a:rPr lang="el-GR" dirty="0"/>
              <a:t> ληξιπρόθεσμης ράντας, δηλαδή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610699D-F005-4D78-A561-0B96330E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>
                <a:extLst>
                  <a:ext uri="{FF2B5EF4-FFF2-40B4-BE49-F238E27FC236}">
                    <a16:creationId xmlns:a16="http://schemas.microsoft.com/office/drawing/2014/main" id="{4946B5A7-A094-469F-9903-8E20FA047698}"/>
                  </a:ext>
                </a:extLst>
              </p:cNvPr>
              <p:cNvSpPr/>
              <p:nvPr/>
            </p:nvSpPr>
            <p:spPr>
              <a:xfrm>
                <a:off x="2172531" y="4189476"/>
                <a:ext cx="8754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Ορθογώνιο 4">
                <a:extLst>
                  <a:ext uri="{FF2B5EF4-FFF2-40B4-BE49-F238E27FC236}">
                    <a16:creationId xmlns:a16="http://schemas.microsoft.com/office/drawing/2014/main" id="{4946B5A7-A094-469F-9903-8E20FA0476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531" y="4189476"/>
                <a:ext cx="875496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94CAC52-E450-47CC-955B-236243CB7679}"/>
                  </a:ext>
                </a:extLst>
              </p:cNvPr>
              <p:cNvSpPr txBox="1"/>
              <p:nvPr/>
            </p:nvSpPr>
            <p:spPr>
              <a:xfrm>
                <a:off x="2987824" y="4149080"/>
                <a:ext cx="427168" cy="783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Κ</m:t>
                              </m:r>
                            </m:e>
                            <m:sub>
                              <m:r>
                                <a:rPr lang="el-GR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94CAC52-E450-47CC-955B-236243CB7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149080"/>
                <a:ext cx="427168" cy="783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57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D6CE6E-D84A-48AA-8F29-711B76777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3. Μέθοδος του σταθερού χρεολυσίου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9661BA-1DFE-410D-880C-85A605977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1"/>
            <a:ext cx="7765322" cy="1840566"/>
          </a:xfrm>
        </p:spPr>
        <p:txBody>
          <a:bodyPr/>
          <a:lstStyle/>
          <a:p>
            <a:pPr algn="just"/>
            <a:r>
              <a:rPr lang="el-GR" dirty="0"/>
              <a:t>Μία επιχείρηση έλαβε 10ετές δάνειο 50.000 ευρώ και συμφώνησε με την τράπεζα την εξόφληση του δανείου με τη μέθοδο του σταθερού χρεολυσίου, όταν το επιτόκιο είναι 8%. Να γίνει σχετικός πίνακας απόσβεσης του δανείου.</a:t>
            </a:r>
          </a:p>
          <a:p>
            <a:pPr marL="36900" indent="0" algn="just">
              <a:buNone/>
            </a:pPr>
            <a:r>
              <a:rPr lang="el-GR" b="1" dirty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C3D3D3A-3293-4AE6-B0B8-00E9115F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2AB0C0-F845-4DFB-B54E-6D093F086B8F}"/>
              </a:ext>
            </a:extLst>
          </p:cNvPr>
          <p:cNvSpPr txBox="1"/>
          <p:nvPr/>
        </p:nvSpPr>
        <p:spPr>
          <a:xfrm>
            <a:off x="251520" y="3461260"/>
            <a:ext cx="418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Ι = Κ</a:t>
            </a:r>
            <a:r>
              <a:rPr lang="el-GR" sz="2400" baseline="-25000" dirty="0"/>
              <a:t>0</a:t>
            </a:r>
            <a:r>
              <a:rPr lang="el-GR" sz="2400" dirty="0"/>
              <a:t>*</a:t>
            </a:r>
            <a:r>
              <a:rPr lang="en-US" sz="2400" dirty="0"/>
              <a:t>i = 50.000*0,08 = 4.000</a:t>
            </a:r>
            <a:endParaRPr lang="el-G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5F2862-00A2-468D-BCF7-8A689204EC6F}"/>
                  </a:ext>
                </a:extLst>
              </p:cNvPr>
              <p:cNvSpPr txBox="1"/>
              <p:nvPr/>
            </p:nvSpPr>
            <p:spPr>
              <a:xfrm>
                <a:off x="257822" y="4818928"/>
                <a:ext cx="2689326" cy="7543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5F2862-00A2-468D-BCF7-8A689204E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22" y="4818928"/>
                <a:ext cx="2689326" cy="7543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9251EA0A-EB4D-44AE-8D1A-C93CCF948EC5}"/>
              </a:ext>
            </a:extLst>
          </p:cNvPr>
          <p:cNvSpPr/>
          <p:nvPr/>
        </p:nvSpPr>
        <p:spPr>
          <a:xfrm>
            <a:off x="2935777" y="5021004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 panose="05000000000000000000" pitchFamily="2" charset="2"/>
              </a:rPr>
              <a:t></a:t>
            </a:r>
            <a:endParaRPr lang="el-G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>
                <a:extLst>
                  <a:ext uri="{FF2B5EF4-FFF2-40B4-BE49-F238E27FC236}">
                    <a16:creationId xmlns:a16="http://schemas.microsoft.com/office/drawing/2014/main" id="{EAFC73E0-2CEE-4090-BDB3-449350A697B9}"/>
                  </a:ext>
                </a:extLst>
              </p:cNvPr>
              <p:cNvSpPr/>
              <p:nvPr/>
            </p:nvSpPr>
            <p:spPr>
              <a:xfrm>
                <a:off x="3413366" y="4759082"/>
                <a:ext cx="4127797" cy="851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l-GR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.000 ∗ 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0,08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n-US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8%</m:t>
                              </m:r>
                              <m:r>
                                <a:rPr lang="en-US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l-GR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9" name="Ορθογώνιο 8">
                <a:extLst>
                  <a:ext uri="{FF2B5EF4-FFF2-40B4-BE49-F238E27FC236}">
                    <a16:creationId xmlns:a16="http://schemas.microsoft.com/office/drawing/2014/main" id="{EAFC73E0-2CEE-4090-BDB3-449350A697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366" y="4759082"/>
                <a:ext cx="4127797" cy="8517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3579B2A7-AAB8-4629-9C55-1489D9F8C32D}"/>
              </a:ext>
            </a:extLst>
          </p:cNvPr>
          <p:cNvSpPr/>
          <p:nvPr/>
        </p:nvSpPr>
        <p:spPr>
          <a:xfrm>
            <a:off x="7391657" y="5021004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 panose="05000000000000000000" pitchFamily="2" charset="2"/>
              </a:rPr>
              <a:t></a:t>
            </a:r>
            <a:endParaRPr lang="el-G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>
                <a:extLst>
                  <a:ext uri="{FF2B5EF4-FFF2-40B4-BE49-F238E27FC236}">
                    <a16:creationId xmlns:a16="http://schemas.microsoft.com/office/drawing/2014/main" id="{5E43E8AE-17D6-4A56-9E73-A9D31F83FBFF}"/>
                  </a:ext>
                </a:extLst>
              </p:cNvPr>
              <p:cNvSpPr/>
              <p:nvPr/>
            </p:nvSpPr>
            <p:spPr>
              <a:xfrm>
                <a:off x="237934" y="5573302"/>
                <a:ext cx="20381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3.451,47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Ορθογώνιο 11">
                <a:extLst>
                  <a:ext uri="{FF2B5EF4-FFF2-40B4-BE49-F238E27FC236}">
                    <a16:creationId xmlns:a16="http://schemas.microsoft.com/office/drawing/2014/main" id="{5E43E8AE-17D6-4A56-9E73-A9D31F83FB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34" y="5573302"/>
                <a:ext cx="2038187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E5075062-9375-43CD-B79A-D6FA98BDBC97}"/>
              </a:ext>
            </a:extLst>
          </p:cNvPr>
          <p:cNvSpPr txBox="1"/>
          <p:nvPr/>
        </p:nvSpPr>
        <p:spPr>
          <a:xfrm>
            <a:off x="251520" y="4149080"/>
            <a:ext cx="415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Το χρεολύσιο σε κάθε περίοδο είναι ίσο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Ορθογώνιο 13">
                <a:extLst>
                  <a:ext uri="{FF2B5EF4-FFF2-40B4-BE49-F238E27FC236}">
                    <a16:creationId xmlns:a16="http://schemas.microsoft.com/office/drawing/2014/main" id="{C99E4413-D7AD-4F5F-BE8D-FB158B3BE61F}"/>
                  </a:ext>
                </a:extLst>
              </p:cNvPr>
              <p:cNvSpPr/>
              <p:nvPr/>
            </p:nvSpPr>
            <p:spPr>
              <a:xfrm>
                <a:off x="4299814" y="4045635"/>
                <a:ext cx="8754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Ορθογώνιο 13">
                <a:extLst>
                  <a:ext uri="{FF2B5EF4-FFF2-40B4-BE49-F238E27FC236}">
                    <a16:creationId xmlns:a16="http://schemas.microsoft.com/office/drawing/2014/main" id="{C99E4413-D7AD-4F5F-BE8D-FB158B3BE6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814" y="4045635"/>
                <a:ext cx="875496" cy="461665"/>
              </a:xfrm>
              <a:prstGeom prst="rect">
                <a:avLst/>
              </a:prstGeom>
              <a:blipFill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5B3366-6118-4D0A-8AA5-8C74AA1693BF}"/>
                  </a:ext>
                </a:extLst>
              </p:cNvPr>
              <p:cNvSpPr txBox="1"/>
              <p:nvPr/>
            </p:nvSpPr>
            <p:spPr>
              <a:xfrm>
                <a:off x="5115107" y="4005239"/>
                <a:ext cx="427168" cy="783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0" smtClean="0">
                                  <a:latin typeface="Cambria Math" panose="02040503050406030204" pitchFamily="18" charset="0"/>
                                </a:rPr>
                                <m:t>Κ</m:t>
                              </m:r>
                            </m:e>
                            <m:sub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l-G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5B3366-6118-4D0A-8AA5-8C74AA169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107" y="4005239"/>
                <a:ext cx="427168" cy="7830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262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C2D394A-74C7-43A9-9B04-20B18D6DB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  <p:graphicFrame>
        <p:nvGraphicFramePr>
          <p:cNvPr id="5" name="Πίνακας 5">
            <a:extLst>
              <a:ext uri="{FF2B5EF4-FFF2-40B4-BE49-F238E27FC236}">
                <a16:creationId xmlns:a16="http://schemas.microsoft.com/office/drawing/2014/main" id="{79B5BB47-326A-4BBE-BB61-30053B815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39161"/>
              </p:ext>
            </p:extLst>
          </p:nvPr>
        </p:nvGraphicFramePr>
        <p:xfrm>
          <a:off x="139242" y="53625"/>
          <a:ext cx="8865515" cy="675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18">
                  <a:extLst>
                    <a:ext uri="{9D8B030D-6E8A-4147-A177-3AD203B41FA5}">
                      <a16:colId xmlns:a16="http://schemas.microsoft.com/office/drawing/2014/main" val="4049605808"/>
                    </a:ext>
                  </a:extLst>
                </a:gridCol>
                <a:gridCol w="1799936">
                  <a:extLst>
                    <a:ext uri="{9D8B030D-6E8A-4147-A177-3AD203B41FA5}">
                      <a16:colId xmlns:a16="http://schemas.microsoft.com/office/drawing/2014/main" val="339544611"/>
                    </a:ext>
                  </a:extLst>
                </a:gridCol>
                <a:gridCol w="1512432">
                  <a:extLst>
                    <a:ext uri="{9D8B030D-6E8A-4147-A177-3AD203B41FA5}">
                      <a16:colId xmlns:a16="http://schemas.microsoft.com/office/drawing/2014/main" val="426900914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504943059"/>
                    </a:ext>
                  </a:extLst>
                </a:gridCol>
                <a:gridCol w="2019067">
                  <a:extLst>
                    <a:ext uri="{9D8B030D-6E8A-4147-A177-3AD203B41FA5}">
                      <a16:colId xmlns:a16="http://schemas.microsoft.com/office/drawing/2014/main" val="2112017164"/>
                    </a:ext>
                  </a:extLst>
                </a:gridCol>
                <a:gridCol w="1477586">
                  <a:extLst>
                    <a:ext uri="{9D8B030D-6E8A-4147-A177-3AD203B41FA5}">
                      <a16:colId xmlns:a16="http://schemas.microsoft.com/office/drawing/2014/main" val="311519774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l-GR" sz="900" dirty="0">
                          <a:solidFill>
                            <a:schemeClr val="tx1"/>
                          </a:solidFill>
                        </a:rPr>
                        <a:t>Έτος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Ανεξόφλητο Κεφάλαιο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Τόκος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Χρεολύσιο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Καταβληθέν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Τοκοχρεολύσιο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675933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0152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48346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1626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204078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327253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1757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813194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675241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447864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382182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6530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A50E7E3-DBF2-49DB-8748-C8A96305FA0D}"/>
              </a:ext>
            </a:extLst>
          </p:cNvPr>
          <p:cNvSpPr txBox="1"/>
          <p:nvPr/>
        </p:nvSpPr>
        <p:spPr>
          <a:xfrm>
            <a:off x="1043608" y="54868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  <a:r>
              <a:rPr lang="el-GR" dirty="0"/>
              <a:t>.000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932CF-667B-49E1-8B0A-BAAFAEE6E514}"/>
              </a:ext>
            </a:extLst>
          </p:cNvPr>
          <p:cNvSpPr txBox="1"/>
          <p:nvPr/>
        </p:nvSpPr>
        <p:spPr>
          <a:xfrm>
            <a:off x="657284" y="906125"/>
            <a:ext cx="1606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46</a:t>
            </a:r>
            <a:r>
              <a:rPr lang="el-GR" dirty="0"/>
              <a:t>.</a:t>
            </a:r>
            <a:r>
              <a:rPr lang="en-US" dirty="0"/>
              <a:t>548,52</a:t>
            </a:r>
            <a:r>
              <a:rPr lang="el-GR" dirty="0"/>
              <a:t> </a:t>
            </a:r>
            <a:r>
              <a:rPr lang="el-GR" i="1" dirty="0"/>
              <a:t>=</a:t>
            </a:r>
          </a:p>
          <a:p>
            <a:r>
              <a:rPr lang="en-US" i="1" dirty="0"/>
              <a:t>50</a:t>
            </a:r>
            <a:r>
              <a:rPr lang="el-GR" i="1" dirty="0"/>
              <a:t>.000-</a:t>
            </a:r>
            <a:r>
              <a:rPr lang="en-US" i="1" dirty="0"/>
              <a:t>3</a:t>
            </a:r>
            <a:r>
              <a:rPr lang="el-GR" i="1" dirty="0"/>
              <a:t>.</a:t>
            </a:r>
            <a:r>
              <a:rPr lang="en-US" i="1" dirty="0"/>
              <a:t>451,47</a:t>
            </a:r>
            <a:endParaRPr lang="el-GR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5DB66D-D0B8-472C-BB4C-7261619253EA}"/>
              </a:ext>
            </a:extLst>
          </p:cNvPr>
          <p:cNvSpPr txBox="1"/>
          <p:nvPr/>
        </p:nvSpPr>
        <p:spPr>
          <a:xfrm>
            <a:off x="627032" y="1552926"/>
            <a:ext cx="2124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</a:t>
            </a:r>
            <a:r>
              <a:rPr lang="el-GR" dirty="0"/>
              <a:t>.</a:t>
            </a:r>
            <a:r>
              <a:rPr lang="en-US" dirty="0"/>
              <a:t>820,93</a:t>
            </a:r>
            <a:r>
              <a:rPr lang="el-GR" dirty="0"/>
              <a:t>=</a:t>
            </a:r>
          </a:p>
          <a:p>
            <a:r>
              <a:rPr lang="en-US" dirty="0"/>
              <a:t>46</a:t>
            </a:r>
            <a:r>
              <a:rPr lang="el-GR" dirty="0"/>
              <a:t>.</a:t>
            </a:r>
            <a:r>
              <a:rPr lang="en-US" dirty="0"/>
              <a:t>548,52</a:t>
            </a:r>
            <a:r>
              <a:rPr lang="el-GR" dirty="0"/>
              <a:t> </a:t>
            </a:r>
            <a:r>
              <a:rPr lang="en-US" dirty="0"/>
              <a:t>-</a:t>
            </a:r>
            <a:r>
              <a:rPr lang="en-US" i="1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3</a:t>
            </a:r>
            <a:r>
              <a:rPr lang="el-GR" b="1" i="1" dirty="0">
                <a:solidFill>
                  <a:srgbClr val="FF0000"/>
                </a:solidFill>
              </a:rPr>
              <a:t>.727,59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55A029-CEBC-4E9E-86AB-4A5D96759FCC}"/>
              </a:ext>
            </a:extLst>
          </p:cNvPr>
          <p:cNvSpPr txBox="1"/>
          <p:nvPr/>
        </p:nvSpPr>
        <p:spPr>
          <a:xfrm>
            <a:off x="616295" y="2178944"/>
            <a:ext cx="2180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38.795,13</a:t>
            </a:r>
            <a:r>
              <a:rPr lang="el-GR" dirty="0"/>
              <a:t>=</a:t>
            </a:r>
          </a:p>
          <a:p>
            <a:r>
              <a:rPr lang="el-GR" dirty="0"/>
              <a:t>42.820,93 - </a:t>
            </a:r>
            <a:r>
              <a:rPr lang="el-GR" b="1" dirty="0">
                <a:solidFill>
                  <a:srgbClr val="FF0000"/>
                </a:solidFill>
              </a:rPr>
              <a:t>4.025,79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F2F43-DACE-4E25-9DC3-B0F35D3C5D3C}"/>
              </a:ext>
            </a:extLst>
          </p:cNvPr>
          <p:cNvSpPr txBox="1"/>
          <p:nvPr/>
        </p:nvSpPr>
        <p:spPr>
          <a:xfrm>
            <a:off x="973317" y="2903378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34.447,26</a:t>
            </a:r>
            <a:endParaRPr lang="el-G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1B9198-B588-44E4-8F77-99D7C48A231B}"/>
              </a:ext>
            </a:extLst>
          </p:cNvPr>
          <p:cNvSpPr txBox="1"/>
          <p:nvPr/>
        </p:nvSpPr>
        <p:spPr>
          <a:xfrm>
            <a:off x="973669" y="3575947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29.751,57</a:t>
            </a:r>
            <a:endParaRPr lang="el-G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DFBFA7-EA06-4281-B7CA-1A3B5719923C}"/>
              </a:ext>
            </a:extLst>
          </p:cNvPr>
          <p:cNvSpPr txBox="1"/>
          <p:nvPr/>
        </p:nvSpPr>
        <p:spPr>
          <a:xfrm>
            <a:off x="948493" y="421170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24.680,22</a:t>
            </a:r>
            <a:endParaRPr lang="el-G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B1EB6C-2F25-4B5E-9EF0-97B563663E43}"/>
              </a:ext>
            </a:extLst>
          </p:cNvPr>
          <p:cNvSpPr txBox="1"/>
          <p:nvPr/>
        </p:nvSpPr>
        <p:spPr>
          <a:xfrm>
            <a:off x="928273" y="4753949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19.203,17</a:t>
            </a:r>
            <a:endParaRPr lang="el-G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93AE1A-DBDC-4943-86D5-5004056AD14C}"/>
              </a:ext>
            </a:extLst>
          </p:cNvPr>
          <p:cNvSpPr txBox="1"/>
          <p:nvPr/>
        </p:nvSpPr>
        <p:spPr>
          <a:xfrm>
            <a:off x="928273" y="5176906"/>
            <a:ext cx="130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13.287,95</a:t>
            </a:r>
            <a:endParaRPr lang="el-G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8BEE4D-268A-41A2-A1B2-277394B3CC6E}"/>
              </a:ext>
            </a:extLst>
          </p:cNvPr>
          <p:cNvSpPr txBox="1"/>
          <p:nvPr/>
        </p:nvSpPr>
        <p:spPr>
          <a:xfrm>
            <a:off x="977669" y="5669852"/>
            <a:ext cx="1132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6.899,51</a:t>
            </a:r>
            <a:endParaRPr lang="el-G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9A16B7-67B4-4744-931E-1053E3CB79A2}"/>
              </a:ext>
            </a:extLst>
          </p:cNvPr>
          <p:cNvSpPr txBox="1"/>
          <p:nvPr/>
        </p:nvSpPr>
        <p:spPr>
          <a:xfrm>
            <a:off x="3527208" y="462794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CCDF80-FDF2-4828-A92E-8EB484B3B5F2}"/>
              </a:ext>
            </a:extLst>
          </p:cNvPr>
          <p:cNvSpPr txBox="1"/>
          <p:nvPr/>
        </p:nvSpPr>
        <p:spPr>
          <a:xfrm>
            <a:off x="5040837" y="445930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DE9C0A-7AFE-4A7C-933E-5474FB720C42}"/>
              </a:ext>
            </a:extLst>
          </p:cNvPr>
          <p:cNvSpPr txBox="1"/>
          <p:nvPr/>
        </p:nvSpPr>
        <p:spPr>
          <a:xfrm>
            <a:off x="6528938" y="519868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CC5A07-34AC-4371-9637-13AFBDDBE1E0}"/>
              </a:ext>
            </a:extLst>
          </p:cNvPr>
          <p:cNvSpPr txBox="1"/>
          <p:nvPr/>
        </p:nvSpPr>
        <p:spPr>
          <a:xfrm>
            <a:off x="7713991" y="6285582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7.451,47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CE8C9B-948E-4F53-B55C-1790E563FD79}"/>
              </a:ext>
            </a:extLst>
          </p:cNvPr>
          <p:cNvSpPr txBox="1"/>
          <p:nvPr/>
        </p:nvSpPr>
        <p:spPr>
          <a:xfrm>
            <a:off x="2597890" y="1109804"/>
            <a:ext cx="96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 </a:t>
            </a:r>
            <a:r>
              <a:rPr lang="en-US" b="1" dirty="0">
                <a:solidFill>
                  <a:srgbClr val="FF0000"/>
                </a:solidFill>
              </a:rPr>
              <a:t>4.000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67F00D-756F-4F2C-BE0E-BED8E6E92DDA}"/>
              </a:ext>
            </a:extLst>
          </p:cNvPr>
          <p:cNvSpPr txBox="1"/>
          <p:nvPr/>
        </p:nvSpPr>
        <p:spPr>
          <a:xfrm>
            <a:off x="4313832" y="1097309"/>
            <a:ext cx="107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3.451</a:t>
            </a:r>
            <a:r>
              <a:rPr lang="el-GR" b="1" dirty="0">
                <a:solidFill>
                  <a:srgbClr val="FF0000"/>
                </a:solidFill>
              </a:rPr>
              <a:t>,</a:t>
            </a:r>
            <a:r>
              <a:rPr lang="en-US" b="1" dirty="0">
                <a:solidFill>
                  <a:srgbClr val="FF0000"/>
                </a:solidFill>
              </a:rPr>
              <a:t>47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44C1B1-DE18-48C6-924E-670D1AB0FADF}"/>
              </a:ext>
            </a:extLst>
          </p:cNvPr>
          <p:cNvSpPr txBox="1"/>
          <p:nvPr/>
        </p:nvSpPr>
        <p:spPr>
          <a:xfrm>
            <a:off x="4268932" y="173111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3.451</a:t>
            </a:r>
            <a:r>
              <a:rPr lang="el-GR" dirty="0"/>
              <a:t>,</a:t>
            </a:r>
            <a:r>
              <a:rPr lang="en-US" dirty="0"/>
              <a:t>47</a:t>
            </a:r>
            <a:endParaRPr lang="el-GR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28DBD1-E95E-4D8C-86FA-8926FD865291}"/>
              </a:ext>
            </a:extLst>
          </p:cNvPr>
          <p:cNvSpPr txBox="1"/>
          <p:nvPr/>
        </p:nvSpPr>
        <p:spPr>
          <a:xfrm>
            <a:off x="4308266" y="2334552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3.451</a:t>
            </a:r>
            <a:r>
              <a:rPr lang="el-GR" dirty="0"/>
              <a:t>,</a:t>
            </a:r>
            <a:r>
              <a:rPr lang="en-US" dirty="0"/>
              <a:t>47</a:t>
            </a:r>
            <a:endParaRPr lang="el-GR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8B4368-7DE9-4950-A126-D1BEDC46A538}"/>
              </a:ext>
            </a:extLst>
          </p:cNvPr>
          <p:cNvSpPr txBox="1"/>
          <p:nvPr/>
        </p:nvSpPr>
        <p:spPr>
          <a:xfrm>
            <a:off x="4286777" y="289181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3.451</a:t>
            </a:r>
            <a:r>
              <a:rPr lang="el-GR" dirty="0"/>
              <a:t>,</a:t>
            </a:r>
            <a:r>
              <a:rPr lang="en-US" dirty="0"/>
              <a:t>47</a:t>
            </a:r>
            <a:endParaRPr lang="el-GR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6BDFD6-F50A-4C0E-B117-5B8A3F2B2FAE}"/>
              </a:ext>
            </a:extLst>
          </p:cNvPr>
          <p:cNvSpPr txBox="1"/>
          <p:nvPr/>
        </p:nvSpPr>
        <p:spPr>
          <a:xfrm>
            <a:off x="4350610" y="3545807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3.451</a:t>
            </a:r>
            <a:r>
              <a:rPr lang="el-GR" dirty="0"/>
              <a:t>,</a:t>
            </a:r>
            <a:r>
              <a:rPr lang="en-US" dirty="0"/>
              <a:t>47</a:t>
            </a:r>
            <a:endParaRPr lang="el-GR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A1CC15F-9561-43F2-BD3C-2EE8EEFAD432}"/>
              </a:ext>
            </a:extLst>
          </p:cNvPr>
          <p:cNvSpPr txBox="1"/>
          <p:nvPr/>
        </p:nvSpPr>
        <p:spPr>
          <a:xfrm>
            <a:off x="4380216" y="4168748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3.451</a:t>
            </a:r>
            <a:r>
              <a:rPr lang="el-GR" dirty="0"/>
              <a:t>,</a:t>
            </a:r>
            <a:r>
              <a:rPr lang="en-US" dirty="0"/>
              <a:t>47</a:t>
            </a:r>
            <a:endParaRPr lang="el-GR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712915-435C-4E35-BDC8-6D717A8AF7A8}"/>
              </a:ext>
            </a:extLst>
          </p:cNvPr>
          <p:cNvSpPr txBox="1"/>
          <p:nvPr/>
        </p:nvSpPr>
        <p:spPr>
          <a:xfrm>
            <a:off x="4405190" y="4791689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3.451</a:t>
            </a:r>
            <a:r>
              <a:rPr lang="el-GR" dirty="0"/>
              <a:t>,</a:t>
            </a:r>
            <a:r>
              <a:rPr lang="en-US" dirty="0"/>
              <a:t>47</a:t>
            </a:r>
            <a:endParaRPr lang="el-GR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D22523-9406-4611-AE66-E3DC5E81A3EB}"/>
              </a:ext>
            </a:extLst>
          </p:cNvPr>
          <p:cNvSpPr txBox="1"/>
          <p:nvPr/>
        </p:nvSpPr>
        <p:spPr>
          <a:xfrm>
            <a:off x="4426429" y="519859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3.451</a:t>
            </a:r>
            <a:r>
              <a:rPr lang="el-GR" dirty="0"/>
              <a:t>,</a:t>
            </a:r>
            <a:r>
              <a:rPr lang="en-US" dirty="0"/>
              <a:t>47</a:t>
            </a:r>
            <a:endParaRPr lang="el-GR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6E7279-08E1-4444-808F-D1489CEBFA97}"/>
              </a:ext>
            </a:extLst>
          </p:cNvPr>
          <p:cNvSpPr txBox="1"/>
          <p:nvPr/>
        </p:nvSpPr>
        <p:spPr>
          <a:xfrm>
            <a:off x="4440631" y="5758902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3.451</a:t>
            </a:r>
            <a:r>
              <a:rPr lang="el-GR" dirty="0"/>
              <a:t>,</a:t>
            </a:r>
            <a:r>
              <a:rPr lang="en-US" dirty="0"/>
              <a:t>47</a:t>
            </a:r>
            <a:endParaRPr lang="el-GR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716B85C-024E-4BC6-B7D1-6BC3D46272EA}"/>
              </a:ext>
            </a:extLst>
          </p:cNvPr>
          <p:cNvSpPr txBox="1"/>
          <p:nvPr/>
        </p:nvSpPr>
        <p:spPr>
          <a:xfrm>
            <a:off x="7712934" y="5627779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7.451,47</a:t>
            </a:r>
            <a:endParaRPr lang="el-GR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AFB614-70F4-4F2F-A51C-540BA900061F}"/>
              </a:ext>
            </a:extLst>
          </p:cNvPr>
          <p:cNvSpPr txBox="1"/>
          <p:nvPr/>
        </p:nvSpPr>
        <p:spPr>
          <a:xfrm>
            <a:off x="7772500" y="5114212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7.451,47</a:t>
            </a:r>
            <a:endParaRPr lang="el-GR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9A9402-625C-46A8-AFAC-BB62532FD4D7}"/>
              </a:ext>
            </a:extLst>
          </p:cNvPr>
          <p:cNvSpPr txBox="1"/>
          <p:nvPr/>
        </p:nvSpPr>
        <p:spPr>
          <a:xfrm>
            <a:off x="7712385" y="474488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7.451,47</a:t>
            </a:r>
            <a:endParaRPr lang="el-GR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6FF50F-7926-4085-A0BD-162408AAC685}"/>
              </a:ext>
            </a:extLst>
          </p:cNvPr>
          <p:cNvSpPr txBox="1"/>
          <p:nvPr/>
        </p:nvSpPr>
        <p:spPr>
          <a:xfrm>
            <a:off x="7689840" y="427174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7.451,47</a:t>
            </a:r>
            <a:endParaRPr lang="el-GR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650976-9A21-4FEF-86D7-5A6827AF120F}"/>
              </a:ext>
            </a:extLst>
          </p:cNvPr>
          <p:cNvSpPr txBox="1"/>
          <p:nvPr/>
        </p:nvSpPr>
        <p:spPr>
          <a:xfrm>
            <a:off x="7767201" y="3607896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7.451,47</a:t>
            </a:r>
            <a:endParaRPr lang="el-GR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671843-F5A7-4C46-B6AC-6D160E5B3568}"/>
              </a:ext>
            </a:extLst>
          </p:cNvPr>
          <p:cNvSpPr txBox="1"/>
          <p:nvPr/>
        </p:nvSpPr>
        <p:spPr>
          <a:xfrm>
            <a:off x="7743251" y="2949302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7.451,47</a:t>
            </a:r>
            <a:endParaRPr lang="el-GR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2D8B71-735A-4FEA-B0D2-CCE028DF5B88}"/>
              </a:ext>
            </a:extLst>
          </p:cNvPr>
          <p:cNvSpPr txBox="1"/>
          <p:nvPr/>
        </p:nvSpPr>
        <p:spPr>
          <a:xfrm>
            <a:off x="7680809" y="230347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7.451,47</a:t>
            </a:r>
            <a:endParaRPr lang="el-GR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807C96-4CE9-4C1E-987A-512E91106938}"/>
              </a:ext>
            </a:extLst>
          </p:cNvPr>
          <p:cNvSpPr txBox="1"/>
          <p:nvPr/>
        </p:nvSpPr>
        <p:spPr>
          <a:xfrm>
            <a:off x="7665331" y="173011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7.451,47</a:t>
            </a:r>
            <a:endParaRPr lang="el-GR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16E9FA5-C279-40FF-900C-E93E4333A31F}"/>
              </a:ext>
            </a:extLst>
          </p:cNvPr>
          <p:cNvSpPr txBox="1"/>
          <p:nvPr/>
        </p:nvSpPr>
        <p:spPr>
          <a:xfrm>
            <a:off x="7459935" y="864287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=3.451,47+4.000</a:t>
            </a:r>
          </a:p>
          <a:p>
            <a:r>
              <a:rPr lang="en-US" sz="1600" dirty="0"/>
              <a:t>=</a:t>
            </a:r>
            <a:r>
              <a:rPr lang="en-US" sz="1600" b="1" dirty="0">
                <a:solidFill>
                  <a:srgbClr val="FF0000"/>
                </a:solidFill>
              </a:rPr>
              <a:t>7.451,47</a:t>
            </a:r>
            <a:endParaRPr lang="el-GR" sz="1600" b="1" dirty="0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9BE9F20-EFCB-44C1-B995-50F96A548D80}"/>
              </a:ext>
            </a:extLst>
          </p:cNvPr>
          <p:cNvSpPr txBox="1"/>
          <p:nvPr/>
        </p:nvSpPr>
        <p:spPr>
          <a:xfrm>
            <a:off x="977669" y="63267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C11683-B905-45B3-87AC-54D687058104}"/>
              </a:ext>
            </a:extLst>
          </p:cNvPr>
          <p:cNvSpPr txBox="1"/>
          <p:nvPr/>
        </p:nvSpPr>
        <p:spPr>
          <a:xfrm>
            <a:off x="4427528" y="634164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3.451</a:t>
            </a:r>
            <a:r>
              <a:rPr lang="el-GR" dirty="0"/>
              <a:t>,</a:t>
            </a:r>
            <a:r>
              <a:rPr lang="en-US" dirty="0"/>
              <a:t>47</a:t>
            </a:r>
            <a:endParaRPr lang="el-GR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E9304E-499C-43B3-8FEC-BF7C707766F3}"/>
              </a:ext>
            </a:extLst>
          </p:cNvPr>
          <p:cNvSpPr txBox="1"/>
          <p:nvPr/>
        </p:nvSpPr>
        <p:spPr>
          <a:xfrm>
            <a:off x="7944820" y="486569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5ED3854-533F-4E5E-9E3C-15AC2BB48AF3}"/>
              </a:ext>
            </a:extLst>
          </p:cNvPr>
          <p:cNvSpPr txBox="1"/>
          <p:nvPr/>
        </p:nvSpPr>
        <p:spPr>
          <a:xfrm>
            <a:off x="5717183" y="1075878"/>
            <a:ext cx="131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=3.451</a:t>
            </a:r>
            <a:r>
              <a:rPr lang="el-GR" dirty="0"/>
              <a:t>,</a:t>
            </a:r>
            <a:r>
              <a:rPr lang="en-US" dirty="0"/>
              <a:t>47</a:t>
            </a:r>
            <a:endParaRPr lang="el-GR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E1C4AB4-BCD3-420B-B2AE-5D9766DEE753}"/>
              </a:ext>
            </a:extLst>
          </p:cNvPr>
          <p:cNvSpPr txBox="1"/>
          <p:nvPr/>
        </p:nvSpPr>
        <p:spPr>
          <a:xfrm>
            <a:off x="2641700" y="1690216"/>
            <a:ext cx="95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 </a:t>
            </a:r>
            <a:r>
              <a:rPr lang="en-US" dirty="0"/>
              <a:t>4.000</a:t>
            </a:r>
            <a:endParaRPr lang="el-GR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924AEAC-DE75-41FD-A7D8-1F3756931BDA}"/>
              </a:ext>
            </a:extLst>
          </p:cNvPr>
          <p:cNvSpPr txBox="1"/>
          <p:nvPr/>
        </p:nvSpPr>
        <p:spPr>
          <a:xfrm>
            <a:off x="2584235" y="2325310"/>
            <a:ext cx="95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 </a:t>
            </a:r>
            <a:r>
              <a:rPr lang="en-US" dirty="0"/>
              <a:t>4.000</a:t>
            </a:r>
            <a:endParaRPr lang="el-GR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6223B5-8B42-43D4-A648-3341208EC327}"/>
              </a:ext>
            </a:extLst>
          </p:cNvPr>
          <p:cNvSpPr txBox="1"/>
          <p:nvPr/>
        </p:nvSpPr>
        <p:spPr>
          <a:xfrm>
            <a:off x="2578410" y="2914670"/>
            <a:ext cx="962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 </a:t>
            </a:r>
            <a:r>
              <a:rPr lang="en-US" dirty="0"/>
              <a:t>4.000</a:t>
            </a:r>
            <a:endParaRPr lang="el-GR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C57C9BB-4EB3-4650-A20C-7FB545517692}"/>
              </a:ext>
            </a:extLst>
          </p:cNvPr>
          <p:cNvSpPr txBox="1"/>
          <p:nvPr/>
        </p:nvSpPr>
        <p:spPr>
          <a:xfrm>
            <a:off x="2568458" y="3559745"/>
            <a:ext cx="9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 </a:t>
            </a:r>
            <a:r>
              <a:rPr lang="en-US" dirty="0"/>
              <a:t>4.000</a:t>
            </a:r>
            <a:endParaRPr lang="el-GR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F1CE9DE-6956-4FFA-845D-6D62E48D7610}"/>
              </a:ext>
            </a:extLst>
          </p:cNvPr>
          <p:cNvSpPr txBox="1"/>
          <p:nvPr/>
        </p:nvSpPr>
        <p:spPr>
          <a:xfrm>
            <a:off x="2556872" y="4203006"/>
            <a:ext cx="94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 </a:t>
            </a:r>
            <a:r>
              <a:rPr lang="en-US" dirty="0"/>
              <a:t>4.000</a:t>
            </a:r>
            <a:endParaRPr lang="el-GR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FBABB8-CE27-4503-BFBF-3F7D76D36A8F}"/>
              </a:ext>
            </a:extLst>
          </p:cNvPr>
          <p:cNvSpPr txBox="1"/>
          <p:nvPr/>
        </p:nvSpPr>
        <p:spPr>
          <a:xfrm>
            <a:off x="2556872" y="4715933"/>
            <a:ext cx="109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 </a:t>
            </a:r>
            <a:r>
              <a:rPr lang="en-US" dirty="0"/>
              <a:t>4.000</a:t>
            </a:r>
            <a:endParaRPr lang="el-GR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CA6291E-51BE-453F-99D4-1BA47E5A3050}"/>
              </a:ext>
            </a:extLst>
          </p:cNvPr>
          <p:cNvSpPr txBox="1"/>
          <p:nvPr/>
        </p:nvSpPr>
        <p:spPr>
          <a:xfrm>
            <a:off x="2584363" y="5158442"/>
            <a:ext cx="95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 </a:t>
            </a:r>
            <a:r>
              <a:rPr lang="en-US" dirty="0"/>
              <a:t>4.000</a:t>
            </a:r>
            <a:endParaRPr lang="el-GR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A11F8D6-7D60-4D6C-ADF4-09CD12A129C5}"/>
              </a:ext>
            </a:extLst>
          </p:cNvPr>
          <p:cNvSpPr txBox="1"/>
          <p:nvPr/>
        </p:nvSpPr>
        <p:spPr>
          <a:xfrm>
            <a:off x="2573743" y="5689935"/>
            <a:ext cx="95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 </a:t>
            </a:r>
            <a:r>
              <a:rPr lang="en-US" dirty="0"/>
              <a:t>4.000</a:t>
            </a:r>
            <a:endParaRPr lang="el-GR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46D9EB-D5B0-4314-BC7C-D502F9457A20}"/>
              </a:ext>
            </a:extLst>
          </p:cNvPr>
          <p:cNvSpPr txBox="1"/>
          <p:nvPr/>
        </p:nvSpPr>
        <p:spPr>
          <a:xfrm>
            <a:off x="2597544" y="6291448"/>
            <a:ext cx="962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= </a:t>
            </a:r>
            <a:r>
              <a:rPr lang="en-US" dirty="0"/>
              <a:t>4.000</a:t>
            </a:r>
            <a:endParaRPr lang="el-GR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81CEC0F-7D87-4E5F-A9FD-C8FA9ACC878E}"/>
              </a:ext>
            </a:extLst>
          </p:cNvPr>
          <p:cNvSpPr txBox="1"/>
          <p:nvPr/>
        </p:nvSpPr>
        <p:spPr>
          <a:xfrm>
            <a:off x="5540300" y="154135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=3.451</a:t>
            </a:r>
            <a:r>
              <a:rPr lang="el-GR" dirty="0"/>
              <a:t>,</a:t>
            </a:r>
            <a:r>
              <a:rPr lang="en-US" dirty="0"/>
              <a:t>47*1,08=</a:t>
            </a:r>
            <a:r>
              <a:rPr lang="el-GR" dirty="0"/>
              <a:t> </a:t>
            </a:r>
            <a:r>
              <a:rPr lang="en-US" b="1" dirty="0">
                <a:solidFill>
                  <a:srgbClr val="FF0000"/>
                </a:solidFill>
              </a:rPr>
              <a:t>3.727,59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6741724-DED4-4795-A7D9-C5987F28CE73}"/>
              </a:ext>
            </a:extLst>
          </p:cNvPr>
          <p:cNvSpPr txBox="1"/>
          <p:nvPr/>
        </p:nvSpPr>
        <p:spPr>
          <a:xfrm>
            <a:off x="5579634" y="216761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</a:t>
            </a:r>
            <a:r>
              <a:rPr lang="en-US" dirty="0"/>
              <a:t>3.727,59*1,08=</a:t>
            </a:r>
            <a:r>
              <a:rPr lang="el-GR" dirty="0"/>
              <a:t> </a:t>
            </a:r>
            <a:r>
              <a:rPr lang="en-US" b="1" dirty="0">
                <a:solidFill>
                  <a:srgbClr val="FF0000"/>
                </a:solidFill>
              </a:rPr>
              <a:t>4.025,79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C4D9B97-FBA7-4140-A202-9C131FE5F14A}"/>
              </a:ext>
            </a:extLst>
          </p:cNvPr>
          <p:cNvSpPr txBox="1"/>
          <p:nvPr/>
        </p:nvSpPr>
        <p:spPr>
          <a:xfrm>
            <a:off x="5626368" y="29876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=4.347,86</a:t>
            </a:r>
            <a:endParaRPr lang="el-GR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7D31F69-3D1C-4523-80DD-B2D4C361E31E}"/>
              </a:ext>
            </a:extLst>
          </p:cNvPr>
          <p:cNvSpPr txBox="1"/>
          <p:nvPr/>
        </p:nvSpPr>
        <p:spPr>
          <a:xfrm>
            <a:off x="5706116" y="3429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=4.695,69</a:t>
            </a:r>
            <a:endParaRPr lang="el-GR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421ED76-D7C5-4A50-B343-B71D8C437A6A}"/>
              </a:ext>
            </a:extLst>
          </p:cNvPr>
          <p:cNvSpPr txBox="1"/>
          <p:nvPr/>
        </p:nvSpPr>
        <p:spPr>
          <a:xfrm>
            <a:off x="5715049" y="402819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=5.071,34</a:t>
            </a:r>
            <a:endParaRPr lang="el-GR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1461A30-A7A8-41F0-BD3F-6C206A8BCC35}"/>
              </a:ext>
            </a:extLst>
          </p:cNvPr>
          <p:cNvSpPr txBox="1"/>
          <p:nvPr/>
        </p:nvSpPr>
        <p:spPr>
          <a:xfrm>
            <a:off x="5715049" y="465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=5.477,05</a:t>
            </a:r>
            <a:endParaRPr lang="el-GR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EB83303-DB40-4D1F-824F-DC7CC04ED46E}"/>
              </a:ext>
            </a:extLst>
          </p:cNvPr>
          <p:cNvSpPr txBox="1"/>
          <p:nvPr/>
        </p:nvSpPr>
        <p:spPr>
          <a:xfrm>
            <a:off x="5796137" y="514094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=5.915,22</a:t>
            </a:r>
            <a:endParaRPr lang="el-GR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E05A7B1-0506-4DEE-AAB3-0A2FB7CA8CEA}"/>
              </a:ext>
            </a:extLst>
          </p:cNvPr>
          <p:cNvSpPr txBox="1"/>
          <p:nvPr/>
        </p:nvSpPr>
        <p:spPr>
          <a:xfrm>
            <a:off x="5767205" y="56524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=6.388,43</a:t>
            </a:r>
            <a:endParaRPr lang="el-GR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F05AC2D-E212-43BC-93EF-4CBC5B1749B8}"/>
              </a:ext>
            </a:extLst>
          </p:cNvPr>
          <p:cNvSpPr txBox="1"/>
          <p:nvPr/>
        </p:nvSpPr>
        <p:spPr>
          <a:xfrm>
            <a:off x="5608631" y="6211669"/>
            <a:ext cx="1898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 6.388,43</a:t>
            </a:r>
            <a:r>
              <a:rPr lang="el-GR" dirty="0"/>
              <a:t>*1,08</a:t>
            </a:r>
          </a:p>
          <a:p>
            <a:pPr algn="ctr"/>
            <a:r>
              <a:rPr lang="en-US" dirty="0"/>
              <a:t>6.899,51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284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C2D394A-74C7-43A9-9B04-20B18D6DB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  <p:graphicFrame>
        <p:nvGraphicFramePr>
          <p:cNvPr id="5" name="Πίνακας 5">
            <a:extLst>
              <a:ext uri="{FF2B5EF4-FFF2-40B4-BE49-F238E27FC236}">
                <a16:creationId xmlns:a16="http://schemas.microsoft.com/office/drawing/2014/main" id="{79B5BB47-326A-4BBE-BB61-30053B815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6343"/>
              </p:ext>
            </p:extLst>
          </p:nvPr>
        </p:nvGraphicFramePr>
        <p:xfrm>
          <a:off x="139242" y="53625"/>
          <a:ext cx="8865515" cy="675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18">
                  <a:extLst>
                    <a:ext uri="{9D8B030D-6E8A-4147-A177-3AD203B41FA5}">
                      <a16:colId xmlns:a16="http://schemas.microsoft.com/office/drawing/2014/main" val="4049605808"/>
                    </a:ext>
                  </a:extLst>
                </a:gridCol>
                <a:gridCol w="1799936">
                  <a:extLst>
                    <a:ext uri="{9D8B030D-6E8A-4147-A177-3AD203B41FA5}">
                      <a16:colId xmlns:a16="http://schemas.microsoft.com/office/drawing/2014/main" val="339544611"/>
                    </a:ext>
                  </a:extLst>
                </a:gridCol>
                <a:gridCol w="1512432">
                  <a:extLst>
                    <a:ext uri="{9D8B030D-6E8A-4147-A177-3AD203B41FA5}">
                      <a16:colId xmlns:a16="http://schemas.microsoft.com/office/drawing/2014/main" val="426900914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504943059"/>
                    </a:ext>
                  </a:extLst>
                </a:gridCol>
                <a:gridCol w="2019067">
                  <a:extLst>
                    <a:ext uri="{9D8B030D-6E8A-4147-A177-3AD203B41FA5}">
                      <a16:colId xmlns:a16="http://schemas.microsoft.com/office/drawing/2014/main" val="2112017164"/>
                    </a:ext>
                  </a:extLst>
                </a:gridCol>
                <a:gridCol w="1477586">
                  <a:extLst>
                    <a:ext uri="{9D8B030D-6E8A-4147-A177-3AD203B41FA5}">
                      <a16:colId xmlns:a16="http://schemas.microsoft.com/office/drawing/2014/main" val="311519774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Έτος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Ανεξόφλητο Κεφάλαιο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Τόκος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Χρεολύσιο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Καταβληθέν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Τοκοχρεολύσιο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675933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0152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48346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1626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204078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327253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1757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813194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675241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447864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382182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65300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8DE9C0A-7AFE-4A7C-933E-5474FB720C42}"/>
              </a:ext>
            </a:extLst>
          </p:cNvPr>
          <p:cNvSpPr txBox="1"/>
          <p:nvPr/>
        </p:nvSpPr>
        <p:spPr>
          <a:xfrm>
            <a:off x="6528938" y="519868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5ED3854-533F-4E5E-9E3C-15AC2BB48AF3}"/>
              </a:ext>
            </a:extLst>
          </p:cNvPr>
          <p:cNvSpPr txBox="1"/>
          <p:nvPr/>
        </p:nvSpPr>
        <p:spPr>
          <a:xfrm>
            <a:off x="5715049" y="959947"/>
            <a:ext cx="131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=3.451</a:t>
            </a:r>
            <a:r>
              <a:rPr lang="el-GR" dirty="0"/>
              <a:t>,</a:t>
            </a:r>
            <a:r>
              <a:rPr lang="en-US" dirty="0"/>
              <a:t>47</a:t>
            </a:r>
            <a:endParaRPr lang="el-GR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81CEC0F-7D87-4E5F-A9FD-C8FA9ACC878E}"/>
              </a:ext>
            </a:extLst>
          </p:cNvPr>
          <p:cNvSpPr txBox="1"/>
          <p:nvPr/>
        </p:nvSpPr>
        <p:spPr>
          <a:xfrm>
            <a:off x="5540300" y="154135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=3.451</a:t>
            </a:r>
            <a:r>
              <a:rPr lang="el-GR" dirty="0"/>
              <a:t>,</a:t>
            </a:r>
            <a:r>
              <a:rPr lang="en-US" dirty="0"/>
              <a:t>47*1,08=3.727,59</a:t>
            </a:r>
            <a:endParaRPr lang="el-GR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6741724-DED4-4795-A7D9-C5987F28CE73}"/>
              </a:ext>
            </a:extLst>
          </p:cNvPr>
          <p:cNvSpPr txBox="1"/>
          <p:nvPr/>
        </p:nvSpPr>
        <p:spPr>
          <a:xfrm>
            <a:off x="5579634" y="216761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</a:t>
            </a:r>
            <a:r>
              <a:rPr lang="en-US" dirty="0"/>
              <a:t>3.727,59*1,08=4.025,79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C4D9B97-FBA7-4140-A202-9C131FE5F14A}"/>
              </a:ext>
            </a:extLst>
          </p:cNvPr>
          <p:cNvSpPr txBox="1"/>
          <p:nvPr/>
        </p:nvSpPr>
        <p:spPr>
          <a:xfrm>
            <a:off x="5626368" y="29876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=4.347,86</a:t>
            </a:r>
            <a:endParaRPr lang="el-GR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7D31F69-3D1C-4523-80DD-B2D4C361E31E}"/>
              </a:ext>
            </a:extLst>
          </p:cNvPr>
          <p:cNvSpPr txBox="1"/>
          <p:nvPr/>
        </p:nvSpPr>
        <p:spPr>
          <a:xfrm>
            <a:off x="5706116" y="3429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=4.695,69</a:t>
            </a:r>
            <a:endParaRPr lang="el-GR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421ED76-D7C5-4A50-B343-B71D8C437A6A}"/>
              </a:ext>
            </a:extLst>
          </p:cNvPr>
          <p:cNvSpPr txBox="1"/>
          <p:nvPr/>
        </p:nvSpPr>
        <p:spPr>
          <a:xfrm>
            <a:off x="5715049" y="402819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=5.071,34</a:t>
            </a:r>
            <a:endParaRPr lang="el-GR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1461A30-A7A8-41F0-BD3F-6C206A8BCC35}"/>
              </a:ext>
            </a:extLst>
          </p:cNvPr>
          <p:cNvSpPr txBox="1"/>
          <p:nvPr/>
        </p:nvSpPr>
        <p:spPr>
          <a:xfrm>
            <a:off x="5715049" y="465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=5.477,05</a:t>
            </a:r>
            <a:endParaRPr lang="el-GR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EB83303-DB40-4D1F-824F-DC7CC04ED46E}"/>
              </a:ext>
            </a:extLst>
          </p:cNvPr>
          <p:cNvSpPr txBox="1"/>
          <p:nvPr/>
        </p:nvSpPr>
        <p:spPr>
          <a:xfrm>
            <a:off x="5796137" y="514094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=5.915,22</a:t>
            </a:r>
            <a:endParaRPr lang="el-GR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E05A7B1-0506-4DEE-AAB3-0A2FB7CA8CEA}"/>
              </a:ext>
            </a:extLst>
          </p:cNvPr>
          <p:cNvSpPr txBox="1"/>
          <p:nvPr/>
        </p:nvSpPr>
        <p:spPr>
          <a:xfrm>
            <a:off x="5767205" y="56524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=6.388,43</a:t>
            </a:r>
            <a:endParaRPr lang="el-GR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F05AC2D-E212-43BC-93EF-4CBC5B1749B8}"/>
              </a:ext>
            </a:extLst>
          </p:cNvPr>
          <p:cNvSpPr txBox="1"/>
          <p:nvPr/>
        </p:nvSpPr>
        <p:spPr>
          <a:xfrm>
            <a:off x="5608631" y="6211669"/>
            <a:ext cx="1898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 6.388,43</a:t>
            </a:r>
            <a:r>
              <a:rPr lang="el-GR" dirty="0"/>
              <a:t>*1,08</a:t>
            </a:r>
          </a:p>
          <a:p>
            <a:pPr algn="ctr"/>
            <a:r>
              <a:rPr lang="en-US" dirty="0"/>
              <a:t>6.899,51</a:t>
            </a:r>
            <a:endParaRPr lang="el-GR" dirty="0"/>
          </a:p>
        </p:txBody>
      </p:sp>
      <p:sp>
        <p:nvSpPr>
          <p:cNvPr id="2" name="Αριστερό άγκιστρο 1">
            <a:extLst>
              <a:ext uri="{FF2B5EF4-FFF2-40B4-BE49-F238E27FC236}">
                <a16:creationId xmlns:a16="http://schemas.microsoft.com/office/drawing/2014/main" id="{CCF2B835-4A5E-4E5D-A33F-190E72E575D0}"/>
              </a:ext>
            </a:extLst>
          </p:cNvPr>
          <p:cNvSpPr/>
          <p:nvPr/>
        </p:nvSpPr>
        <p:spPr>
          <a:xfrm>
            <a:off x="4788024" y="1052736"/>
            <a:ext cx="791610" cy="561662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83FBF3-6989-4FBD-8B14-9D82FA7787A8}"/>
              </a:ext>
            </a:extLst>
          </p:cNvPr>
          <p:cNvSpPr txBox="1"/>
          <p:nvPr/>
        </p:nvSpPr>
        <p:spPr>
          <a:xfrm>
            <a:off x="3898513" y="367058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50.000</a:t>
            </a:r>
          </a:p>
        </p:txBody>
      </p:sp>
    </p:spTree>
    <p:extLst>
      <p:ext uri="{BB962C8B-B14F-4D97-AF65-F5344CB8AC3E}">
        <p14:creationId xmlns:p14="http://schemas.microsoft.com/office/powerpoint/2010/main" val="216025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5EA917-C4A8-4884-A974-8B2722353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1Α. Με εφάπαξ πληρωμή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F8C5B9-57A3-4E1F-8F2A-EFEDC1732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64" y="1699031"/>
            <a:ext cx="8064896" cy="688438"/>
          </a:xfrm>
        </p:spPr>
        <p:txBody>
          <a:bodyPr>
            <a:noAutofit/>
          </a:bodyPr>
          <a:lstStyle/>
          <a:p>
            <a:pPr marL="285750" indent="-285750" algn="just" defTabSz="914400">
              <a:buClr>
                <a:srgbClr val="CC6600"/>
              </a:buClr>
            </a:pPr>
            <a:r>
              <a:rPr lang="el-GR" b="1" dirty="0">
                <a:solidFill>
                  <a:srgbClr val="FF0000"/>
                </a:solidFill>
              </a:rPr>
              <a:t>Α. Οι τόκοι καταβάλλονται μαζί με το κεφάλαιο στην εξόφλησή του.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0408F5B-8E37-413F-8F42-D5FD31AE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B99FFA-0A42-4314-8D61-561F0EDE3C6E}"/>
              </a:ext>
            </a:extLst>
          </p:cNvPr>
          <p:cNvSpPr txBox="1"/>
          <p:nvPr/>
        </p:nvSpPr>
        <p:spPr>
          <a:xfrm>
            <a:off x="385772" y="2506450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C6600"/>
              </a:buClr>
              <a:buFont typeface="Wingdings" panose="05000000000000000000" pitchFamily="2" charset="2"/>
              <a:buChar char="m"/>
            </a:pPr>
            <a:r>
              <a:rPr lang="el-GR" dirty="0"/>
              <a:t>Μία επιχείρηση έλαβε δάνειο 10.000, από μία τράπεζα, με την υποχρέωση  να καταβάλλει μετά από 3 έτη το κεφάλαιο του δανείου μαζί με τους τόκους. Να </a:t>
            </a:r>
            <a:r>
              <a:rPr lang="el-GR" b="1" dirty="0"/>
              <a:t>περιγράψετε τ</a:t>
            </a:r>
            <a:r>
              <a:rPr lang="el-GR" dirty="0"/>
              <a:t>η διαδικασία απόσβεσης του δανείου όταν το επιτόκιο δανεισμού είναι 7%.</a:t>
            </a:r>
          </a:p>
          <a:p>
            <a:r>
              <a:rPr lang="el-GR" b="1" dirty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D3131DD7-0904-4A5C-B3ED-03EB42783DF3}"/>
              </a:ext>
            </a:extLst>
          </p:cNvPr>
          <p:cNvSpPr/>
          <p:nvPr/>
        </p:nvSpPr>
        <p:spPr>
          <a:xfrm>
            <a:off x="51492" y="4365104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 = </a:t>
            </a:r>
            <a:r>
              <a:rPr lang="el-GR" dirty="0"/>
              <a:t>3 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EC4B75A0-2E14-48A3-B819-66024509D089}"/>
              </a:ext>
            </a:extLst>
          </p:cNvPr>
          <p:cNvSpPr/>
          <p:nvPr/>
        </p:nvSpPr>
        <p:spPr>
          <a:xfrm>
            <a:off x="51492" y="3995772"/>
            <a:ext cx="1401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l-GR" dirty="0"/>
              <a:t>10.000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EA17A21C-AB5A-4B4C-A8F6-8D17C9EC4C78}"/>
              </a:ext>
            </a:extLst>
          </p:cNvPr>
          <p:cNvSpPr/>
          <p:nvPr/>
        </p:nvSpPr>
        <p:spPr>
          <a:xfrm>
            <a:off x="66715" y="4734436"/>
            <a:ext cx="888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 = 7%</a:t>
            </a:r>
            <a:r>
              <a:rPr lang="el-GR" dirty="0"/>
              <a:t> 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A3A7A30D-4942-43AC-BB24-07F21B276CEF}"/>
              </a:ext>
            </a:extLst>
          </p:cNvPr>
          <p:cNvSpPr/>
          <p:nvPr/>
        </p:nvSpPr>
        <p:spPr>
          <a:xfrm>
            <a:off x="2601563" y="3812436"/>
            <a:ext cx="222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K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=</a:t>
            </a:r>
            <a:r>
              <a:rPr lang="en-US" sz="2400" baseline="-25000" dirty="0"/>
              <a:t> </a:t>
            </a:r>
            <a:r>
              <a:rPr lang="en-US" sz="2400" dirty="0"/>
              <a:t>K</a:t>
            </a:r>
            <a:r>
              <a:rPr lang="en-US" sz="2400" baseline="-25000" dirty="0"/>
              <a:t>0</a:t>
            </a:r>
            <a:r>
              <a:rPr lang="en-US" sz="2400" dirty="0"/>
              <a:t> *(1+i)</a:t>
            </a:r>
            <a:r>
              <a:rPr lang="en-US" sz="2400" baseline="30000" dirty="0"/>
              <a:t>n</a:t>
            </a:r>
            <a:endParaRPr lang="el-GR" sz="2400" baseline="30000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DB48BFF9-7336-4F2A-84EA-09C42322AA30}"/>
              </a:ext>
            </a:extLst>
          </p:cNvPr>
          <p:cNvSpPr/>
          <p:nvPr/>
        </p:nvSpPr>
        <p:spPr>
          <a:xfrm>
            <a:off x="4748670" y="3843213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 panose="05000000000000000000" pitchFamily="2" charset="2"/>
              </a:rPr>
              <a:t></a:t>
            </a:r>
            <a:endParaRPr lang="el-GR" sz="2000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8D7BC518-C580-432D-8FD5-157E02B9E7A4}"/>
              </a:ext>
            </a:extLst>
          </p:cNvPr>
          <p:cNvSpPr/>
          <p:nvPr/>
        </p:nvSpPr>
        <p:spPr>
          <a:xfrm>
            <a:off x="2594913" y="4267079"/>
            <a:ext cx="3217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K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=</a:t>
            </a:r>
            <a:r>
              <a:rPr lang="en-US" sz="2400" baseline="-25000" dirty="0"/>
              <a:t> </a:t>
            </a:r>
            <a:r>
              <a:rPr lang="en-US" sz="2400" dirty="0"/>
              <a:t>10.000 *(1+0,07)</a:t>
            </a:r>
            <a:r>
              <a:rPr lang="en-US" sz="2400" baseline="30000" dirty="0"/>
              <a:t>3</a:t>
            </a:r>
            <a:endParaRPr lang="el-GR" sz="2400" baseline="30000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705C3106-6818-4E2A-A28E-79C059EEA8B1}"/>
              </a:ext>
            </a:extLst>
          </p:cNvPr>
          <p:cNvSpPr/>
          <p:nvPr/>
        </p:nvSpPr>
        <p:spPr>
          <a:xfrm>
            <a:off x="5685347" y="4314116"/>
            <a:ext cx="511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Wingdings" panose="05000000000000000000" pitchFamily="2" charset="2"/>
              </a:rPr>
              <a:t></a:t>
            </a:r>
            <a:endParaRPr lang="el-GR" sz="2400" dirty="0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C3C29219-2528-485B-8747-067E7A7C3C7A}"/>
              </a:ext>
            </a:extLst>
          </p:cNvPr>
          <p:cNvSpPr/>
          <p:nvPr/>
        </p:nvSpPr>
        <p:spPr>
          <a:xfrm>
            <a:off x="6142523" y="4260688"/>
            <a:ext cx="1771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K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=</a:t>
            </a:r>
            <a:r>
              <a:rPr lang="en-US" sz="2400" baseline="-25000" dirty="0"/>
              <a:t> </a:t>
            </a:r>
            <a:r>
              <a:rPr lang="en-US" sz="2400" dirty="0"/>
              <a:t>12.250</a:t>
            </a:r>
            <a:endParaRPr lang="el-GR" sz="2400" baseline="30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D66B86-AD03-4C7B-AB48-689FD41ED534}"/>
              </a:ext>
            </a:extLst>
          </p:cNvPr>
          <p:cNvSpPr txBox="1"/>
          <p:nvPr/>
        </p:nvSpPr>
        <p:spPr>
          <a:xfrm>
            <a:off x="385772" y="5143580"/>
            <a:ext cx="8338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Η επιχείρηση καλείται να καταβάλει ένα τοκοχρεολύσιο (κεφ./χρεολύσιο + τόκος)</a:t>
            </a:r>
          </a:p>
        </p:txBody>
      </p: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id="{779A3284-2AB6-482E-ACE1-CCC2E6657BA3}"/>
              </a:ext>
            </a:extLst>
          </p:cNvPr>
          <p:cNvCxnSpPr>
            <a:cxnSpLocks/>
          </p:cNvCxnSpPr>
          <p:nvPr/>
        </p:nvCxnSpPr>
        <p:spPr>
          <a:xfrm flipH="1">
            <a:off x="4452751" y="5481679"/>
            <a:ext cx="2160241" cy="6462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A12FF90-C1AE-4790-9BC7-02C4E32186FB}"/>
              </a:ext>
            </a:extLst>
          </p:cNvPr>
          <p:cNvSpPr txBox="1"/>
          <p:nvPr/>
        </p:nvSpPr>
        <p:spPr>
          <a:xfrm>
            <a:off x="4001278" y="6142321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10.000</a:t>
            </a:r>
          </a:p>
        </p:txBody>
      </p: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195BA75C-6B36-4F52-A527-ACE0D576EF35}"/>
              </a:ext>
            </a:extLst>
          </p:cNvPr>
          <p:cNvCxnSpPr>
            <a:cxnSpLocks/>
          </p:cNvCxnSpPr>
          <p:nvPr/>
        </p:nvCxnSpPr>
        <p:spPr>
          <a:xfrm flipH="1">
            <a:off x="7727932" y="5500569"/>
            <a:ext cx="372460" cy="8946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C7CC1E5-4CE7-491D-A333-B8577DF5C8D5}"/>
              </a:ext>
            </a:extLst>
          </p:cNvPr>
          <p:cNvSpPr txBox="1"/>
          <p:nvPr/>
        </p:nvSpPr>
        <p:spPr>
          <a:xfrm>
            <a:off x="7239513" y="632698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2.250</a:t>
            </a:r>
          </a:p>
        </p:txBody>
      </p:sp>
    </p:spTree>
    <p:extLst>
      <p:ext uri="{BB962C8B-B14F-4D97-AF65-F5344CB8AC3E}">
        <p14:creationId xmlns:p14="http://schemas.microsoft.com/office/powerpoint/2010/main" val="209166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9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BEE0ED-5076-43B1-8F1D-E4E54127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1Α. Με εφάπαξ πληρωμή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DE4C3E-8AD9-425E-9B2F-5800DF3A6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1"/>
            <a:ext cx="7765322" cy="1984582"/>
          </a:xfrm>
        </p:spPr>
        <p:txBody>
          <a:bodyPr/>
          <a:lstStyle/>
          <a:p>
            <a:pPr algn="just"/>
            <a:r>
              <a:rPr lang="el-GR" dirty="0"/>
              <a:t>Δάνειο €15.000 πρέπει να εξοφληθεί μετά από 10 χρόνια με επιτόκιο 8%. Να υπολογισθεί το ποσό που πρέπει να δοθεί για την εξόφληση του δανείου αν οι τόκοι δεν καταβάλλονται στο τέλος κάθε περιόδου.</a:t>
            </a:r>
          </a:p>
          <a:p>
            <a:pPr marL="36900" indent="0" algn="just">
              <a:buNone/>
            </a:pPr>
            <a:r>
              <a:rPr lang="el-GR" b="1" dirty="0">
                <a:solidFill>
                  <a:srgbClr val="FF0000"/>
                </a:solidFill>
              </a:rPr>
              <a:t>Λύση</a:t>
            </a:r>
            <a:r>
              <a:rPr lang="el-GR" dirty="0"/>
              <a:t>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CDA5627-31D9-41D8-A221-3DAB41655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E7C4224D-217E-4F84-9D05-85C5B191F290}"/>
              </a:ext>
            </a:extLst>
          </p:cNvPr>
          <p:cNvSpPr/>
          <p:nvPr/>
        </p:nvSpPr>
        <p:spPr>
          <a:xfrm>
            <a:off x="51492" y="436510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 = </a:t>
            </a:r>
            <a:r>
              <a:rPr lang="el-GR" dirty="0"/>
              <a:t>10 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759E1D9A-2619-4EAF-8925-B002DDAE70C7}"/>
              </a:ext>
            </a:extLst>
          </p:cNvPr>
          <p:cNvSpPr/>
          <p:nvPr/>
        </p:nvSpPr>
        <p:spPr>
          <a:xfrm>
            <a:off x="51492" y="3995772"/>
            <a:ext cx="1401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l-GR" dirty="0"/>
              <a:t>15.000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4418ACC3-E0CF-4C5B-BD4B-F8D79D0BE172}"/>
              </a:ext>
            </a:extLst>
          </p:cNvPr>
          <p:cNvSpPr/>
          <p:nvPr/>
        </p:nvSpPr>
        <p:spPr>
          <a:xfrm>
            <a:off x="66715" y="4734436"/>
            <a:ext cx="888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 = </a:t>
            </a:r>
            <a:r>
              <a:rPr lang="el-GR" dirty="0"/>
              <a:t>8</a:t>
            </a:r>
            <a:r>
              <a:rPr lang="en-US" dirty="0"/>
              <a:t>%</a:t>
            </a:r>
            <a:r>
              <a:rPr lang="el-GR" dirty="0"/>
              <a:t> 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84FD595-3364-4008-9F24-EF404555B1CB}"/>
              </a:ext>
            </a:extLst>
          </p:cNvPr>
          <p:cNvSpPr/>
          <p:nvPr/>
        </p:nvSpPr>
        <p:spPr>
          <a:xfrm>
            <a:off x="2601563" y="3812436"/>
            <a:ext cx="222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K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=</a:t>
            </a:r>
            <a:r>
              <a:rPr lang="en-US" sz="2400" baseline="-25000" dirty="0"/>
              <a:t> </a:t>
            </a:r>
            <a:r>
              <a:rPr lang="en-US" sz="2400" dirty="0"/>
              <a:t>K</a:t>
            </a:r>
            <a:r>
              <a:rPr lang="en-US" sz="2400" baseline="-25000" dirty="0"/>
              <a:t>0</a:t>
            </a:r>
            <a:r>
              <a:rPr lang="en-US" sz="2400" dirty="0"/>
              <a:t> *(1+i)</a:t>
            </a:r>
            <a:r>
              <a:rPr lang="en-US" sz="2400" baseline="30000" dirty="0"/>
              <a:t>n</a:t>
            </a:r>
            <a:endParaRPr lang="el-GR" sz="2400" baseline="30000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C632F77-2D42-4C1B-88F2-2319D49359AE}"/>
              </a:ext>
            </a:extLst>
          </p:cNvPr>
          <p:cNvSpPr/>
          <p:nvPr/>
        </p:nvSpPr>
        <p:spPr>
          <a:xfrm>
            <a:off x="2594913" y="4267079"/>
            <a:ext cx="3321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K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=</a:t>
            </a:r>
            <a:r>
              <a:rPr lang="en-US" sz="2400" baseline="-25000" dirty="0"/>
              <a:t> </a:t>
            </a:r>
            <a:r>
              <a:rPr lang="en-US" sz="2400" dirty="0"/>
              <a:t>1</a:t>
            </a:r>
            <a:r>
              <a:rPr lang="el-GR" sz="2400" dirty="0"/>
              <a:t>5</a:t>
            </a:r>
            <a:r>
              <a:rPr lang="en-US" sz="2400" dirty="0"/>
              <a:t>.000 *(1+0,0</a:t>
            </a:r>
            <a:r>
              <a:rPr lang="el-GR" sz="2400" dirty="0"/>
              <a:t>8</a:t>
            </a:r>
            <a:r>
              <a:rPr lang="en-US" sz="2400" dirty="0"/>
              <a:t>)</a:t>
            </a:r>
            <a:r>
              <a:rPr lang="el-GR" sz="2400" baseline="30000" dirty="0"/>
              <a:t>10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76A64A4E-FE4D-45A3-9D1F-6DE9A735798A}"/>
              </a:ext>
            </a:extLst>
          </p:cNvPr>
          <p:cNvSpPr/>
          <p:nvPr/>
        </p:nvSpPr>
        <p:spPr>
          <a:xfrm>
            <a:off x="5710172" y="4364532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 panose="05000000000000000000" pitchFamily="2" charset="2"/>
              </a:rPr>
              <a:t></a:t>
            </a:r>
            <a:endParaRPr lang="el-GR" sz="2000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D01742F-135A-4C6A-9A97-CEA24CAF248A}"/>
              </a:ext>
            </a:extLst>
          </p:cNvPr>
          <p:cNvSpPr/>
          <p:nvPr/>
        </p:nvSpPr>
        <p:spPr>
          <a:xfrm>
            <a:off x="6012160" y="4260428"/>
            <a:ext cx="22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K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=</a:t>
            </a:r>
            <a:r>
              <a:rPr lang="en-US" sz="2400" baseline="-25000" dirty="0"/>
              <a:t> </a:t>
            </a:r>
            <a:r>
              <a:rPr lang="el-GR" sz="2400" dirty="0"/>
              <a:t>32.383,88 </a:t>
            </a:r>
            <a:endParaRPr lang="el-GR" sz="2400" baseline="30000" dirty="0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7E0D78D9-DFA6-41B6-B4FD-9344EA757EF2}"/>
              </a:ext>
            </a:extLst>
          </p:cNvPr>
          <p:cNvSpPr/>
          <p:nvPr/>
        </p:nvSpPr>
        <p:spPr>
          <a:xfrm>
            <a:off x="4815993" y="3860318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 panose="05000000000000000000" pitchFamily="2" charset="2"/>
              </a:rPr>
              <a:t>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72035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2949F4-33BF-472C-8FE8-3B733CD5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1Β. Με εφάπαξ πληρωμή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752170-263D-432C-A00F-C7C5D425E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1"/>
            <a:ext cx="7765322" cy="76044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sz="2400" b="1" dirty="0">
                <a:solidFill>
                  <a:srgbClr val="FF0000"/>
                </a:solidFill>
              </a:rPr>
              <a:t>Β. Οι τόκοι καταβάλλονται σε κάθε περίοδο και στη λήξη του δανείου καταβάλλεται το δανεισθέν κεφάλαιο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3EDD72A-BF48-452B-AB19-2889EBFD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527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FFDA71-2BBC-4139-895D-6B0C5CD5B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1Β. Με εφάπαξ πληρωμή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719737-B719-42AD-AC04-15669048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2908"/>
            <a:ext cx="8892480" cy="1696550"/>
          </a:xfrm>
        </p:spPr>
        <p:txBody>
          <a:bodyPr/>
          <a:lstStyle/>
          <a:p>
            <a:pPr algn="just"/>
            <a:r>
              <a:rPr lang="el-GR" sz="1800" dirty="0"/>
              <a:t>Μία επιχείρηση έλαβε δάνειο 30.000 ευρώ με την υποχρέωση να καταβάλει στο τέλος κάθε έτους τον τόκο και στη λήξη του δανείου, μετά από 7 έτη, να εξοφλήσει το δάνειο. Να γίνει ο πίνακας απόσβεσης του δανείου, όταν το επιτόκιο δανεισμού είναι 10%.</a:t>
            </a:r>
          </a:p>
          <a:p>
            <a:pPr marL="36900" indent="0" algn="just">
              <a:buNone/>
            </a:pPr>
            <a:r>
              <a:rPr lang="el-GR" sz="1800" b="1" dirty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8C5779C-EB08-41B5-9855-329C05683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  <p:graphicFrame>
        <p:nvGraphicFramePr>
          <p:cNvPr id="5" name="Πίνακας 5">
            <a:extLst>
              <a:ext uri="{FF2B5EF4-FFF2-40B4-BE49-F238E27FC236}">
                <a16:creationId xmlns:a16="http://schemas.microsoft.com/office/drawing/2014/main" id="{0821556D-0025-494C-8EEF-E4AFAAB23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139740"/>
              </p:ext>
            </p:extLst>
          </p:nvPr>
        </p:nvGraphicFramePr>
        <p:xfrm>
          <a:off x="1050856" y="2564904"/>
          <a:ext cx="7553591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619">
                  <a:extLst>
                    <a:ext uri="{9D8B030D-6E8A-4147-A177-3AD203B41FA5}">
                      <a16:colId xmlns:a16="http://schemas.microsoft.com/office/drawing/2014/main" val="1448454264"/>
                    </a:ext>
                  </a:extLst>
                </a:gridCol>
                <a:gridCol w="1282731">
                  <a:extLst>
                    <a:ext uri="{9D8B030D-6E8A-4147-A177-3AD203B41FA5}">
                      <a16:colId xmlns:a16="http://schemas.microsoft.com/office/drawing/2014/main" val="46050541"/>
                    </a:ext>
                  </a:extLst>
                </a:gridCol>
                <a:gridCol w="1877445">
                  <a:extLst>
                    <a:ext uri="{9D8B030D-6E8A-4147-A177-3AD203B41FA5}">
                      <a16:colId xmlns:a16="http://schemas.microsoft.com/office/drawing/2014/main" val="230838415"/>
                    </a:ext>
                  </a:extLst>
                </a:gridCol>
                <a:gridCol w="1258932">
                  <a:extLst>
                    <a:ext uri="{9D8B030D-6E8A-4147-A177-3AD203B41FA5}">
                      <a16:colId xmlns:a16="http://schemas.microsoft.com/office/drawing/2014/main" val="369578270"/>
                    </a:ext>
                  </a:extLst>
                </a:gridCol>
                <a:gridCol w="1258932">
                  <a:extLst>
                    <a:ext uri="{9D8B030D-6E8A-4147-A177-3AD203B41FA5}">
                      <a16:colId xmlns:a16="http://schemas.microsoft.com/office/drawing/2014/main" val="1907811325"/>
                    </a:ext>
                  </a:extLst>
                </a:gridCol>
                <a:gridCol w="1258932">
                  <a:extLst>
                    <a:ext uri="{9D8B030D-6E8A-4147-A177-3AD203B41FA5}">
                      <a16:colId xmlns:a16="http://schemas.microsoft.com/office/drawing/2014/main" val="3304417491"/>
                    </a:ext>
                  </a:extLst>
                </a:gridCol>
              </a:tblGrid>
              <a:tr h="557689">
                <a:tc>
                  <a:txBody>
                    <a:bodyPr/>
                    <a:lstStyle/>
                    <a:p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Έτος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Ανεξόφλητο Κεφάλαιο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Τόκος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Χρεολύσιο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>
                          <a:solidFill>
                            <a:schemeClr val="tx1"/>
                          </a:solidFill>
                        </a:rPr>
                        <a:t>Τοκοχρεολύσιο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Υπόλοιπο Χρέους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289202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290591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363485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773262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100493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063593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3154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276567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1824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BB7FA3C-2C04-4C9C-972B-2BAB11F1E918}"/>
              </a:ext>
            </a:extLst>
          </p:cNvPr>
          <p:cNvSpPr txBox="1"/>
          <p:nvPr/>
        </p:nvSpPr>
        <p:spPr>
          <a:xfrm>
            <a:off x="1936589" y="3129113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474085-7273-4837-8649-303CF9D9B99D}"/>
              </a:ext>
            </a:extLst>
          </p:cNvPr>
          <p:cNvSpPr txBox="1"/>
          <p:nvPr/>
        </p:nvSpPr>
        <p:spPr>
          <a:xfrm>
            <a:off x="3756665" y="3117420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9FE882-6D6B-4C29-AC3E-2DE781012C5E}"/>
              </a:ext>
            </a:extLst>
          </p:cNvPr>
          <p:cNvSpPr txBox="1"/>
          <p:nvPr/>
        </p:nvSpPr>
        <p:spPr>
          <a:xfrm>
            <a:off x="7452320" y="3189579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E54805-402A-48B1-A8CA-26EB79A815AA}"/>
              </a:ext>
            </a:extLst>
          </p:cNvPr>
          <p:cNvSpPr txBox="1"/>
          <p:nvPr/>
        </p:nvSpPr>
        <p:spPr>
          <a:xfrm>
            <a:off x="1907703" y="35881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FC75BF-20C0-4491-ADED-36DCD8A57520}"/>
              </a:ext>
            </a:extLst>
          </p:cNvPr>
          <p:cNvSpPr txBox="1"/>
          <p:nvPr/>
        </p:nvSpPr>
        <p:spPr>
          <a:xfrm>
            <a:off x="286746" y="92641"/>
            <a:ext cx="2375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Τόκος </a:t>
            </a:r>
            <a:r>
              <a:rPr lang="el-GR" dirty="0"/>
              <a:t>= 30.000*1*0,1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CAE708-2083-42BA-A6F7-0238CFF1C50C}"/>
              </a:ext>
            </a:extLst>
          </p:cNvPr>
          <p:cNvSpPr txBox="1"/>
          <p:nvPr/>
        </p:nvSpPr>
        <p:spPr>
          <a:xfrm>
            <a:off x="3417629" y="3591533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D5D38A-A576-4ACC-86C8-1B0D1CBFD7F0}"/>
              </a:ext>
            </a:extLst>
          </p:cNvPr>
          <p:cNvSpPr txBox="1"/>
          <p:nvPr/>
        </p:nvSpPr>
        <p:spPr>
          <a:xfrm>
            <a:off x="5264735" y="3117420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0C473E-0875-422A-9AEF-15C75DA10926}"/>
              </a:ext>
            </a:extLst>
          </p:cNvPr>
          <p:cNvSpPr txBox="1"/>
          <p:nvPr/>
        </p:nvSpPr>
        <p:spPr>
          <a:xfrm>
            <a:off x="6484566" y="3132689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D5E048-9341-48C8-BA13-EC2791C2B88D}"/>
              </a:ext>
            </a:extLst>
          </p:cNvPr>
          <p:cNvSpPr txBox="1"/>
          <p:nvPr/>
        </p:nvSpPr>
        <p:spPr>
          <a:xfrm>
            <a:off x="5289827" y="3633877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FBE3A0-F261-48E9-B40A-3BA45097C916}"/>
              </a:ext>
            </a:extLst>
          </p:cNvPr>
          <p:cNvSpPr txBox="1"/>
          <p:nvPr/>
        </p:nvSpPr>
        <p:spPr>
          <a:xfrm>
            <a:off x="5289827" y="4081171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672F7B-536A-4B00-AFC2-E5A9BB613BD5}"/>
              </a:ext>
            </a:extLst>
          </p:cNvPr>
          <p:cNvSpPr txBox="1"/>
          <p:nvPr/>
        </p:nvSpPr>
        <p:spPr>
          <a:xfrm>
            <a:off x="5289827" y="4528465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DABA36-6ACA-4A1D-A489-6C5A02822ED7}"/>
              </a:ext>
            </a:extLst>
          </p:cNvPr>
          <p:cNvSpPr txBox="1"/>
          <p:nvPr/>
        </p:nvSpPr>
        <p:spPr>
          <a:xfrm>
            <a:off x="6255323" y="360516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DFC5FD-A4F6-452D-A8C1-77F748CE0B6B}"/>
              </a:ext>
            </a:extLst>
          </p:cNvPr>
          <p:cNvSpPr txBox="1"/>
          <p:nvPr/>
        </p:nvSpPr>
        <p:spPr>
          <a:xfrm>
            <a:off x="6255323" y="408117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93C7FE-B3B0-4C0C-AB84-F38A6015CF34}"/>
              </a:ext>
            </a:extLst>
          </p:cNvPr>
          <p:cNvSpPr txBox="1"/>
          <p:nvPr/>
        </p:nvSpPr>
        <p:spPr>
          <a:xfrm>
            <a:off x="6277856" y="4489099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77D28E-BE8E-4E89-86C9-203260B86993}"/>
              </a:ext>
            </a:extLst>
          </p:cNvPr>
          <p:cNvSpPr txBox="1"/>
          <p:nvPr/>
        </p:nvSpPr>
        <p:spPr>
          <a:xfrm>
            <a:off x="6319077" y="496510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DC73B5-EF74-43D3-A588-5071F7321CFE}"/>
              </a:ext>
            </a:extLst>
          </p:cNvPr>
          <p:cNvSpPr txBox="1"/>
          <p:nvPr/>
        </p:nvSpPr>
        <p:spPr>
          <a:xfrm>
            <a:off x="5264735" y="4909536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612141-91D0-4BB6-B8A4-C70C96D3C031}"/>
              </a:ext>
            </a:extLst>
          </p:cNvPr>
          <p:cNvSpPr txBox="1"/>
          <p:nvPr/>
        </p:nvSpPr>
        <p:spPr>
          <a:xfrm>
            <a:off x="5289827" y="5425993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7301FE-DD8A-4C1F-B854-47C088E11398}"/>
              </a:ext>
            </a:extLst>
          </p:cNvPr>
          <p:cNvSpPr txBox="1"/>
          <p:nvPr/>
        </p:nvSpPr>
        <p:spPr>
          <a:xfrm>
            <a:off x="5289827" y="5873287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9253DF-148A-4F1F-BE05-FB2526152273}"/>
              </a:ext>
            </a:extLst>
          </p:cNvPr>
          <p:cNvSpPr txBox="1"/>
          <p:nvPr/>
        </p:nvSpPr>
        <p:spPr>
          <a:xfrm>
            <a:off x="6336367" y="5410343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BE5417-8976-4783-9444-3EB181CE7421}"/>
              </a:ext>
            </a:extLst>
          </p:cNvPr>
          <p:cNvSpPr txBox="1"/>
          <p:nvPr/>
        </p:nvSpPr>
        <p:spPr>
          <a:xfrm>
            <a:off x="6294688" y="587057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33BEC7-07FA-4D44-887E-263693ABF1DB}"/>
              </a:ext>
            </a:extLst>
          </p:cNvPr>
          <p:cNvSpPr txBox="1"/>
          <p:nvPr/>
        </p:nvSpPr>
        <p:spPr>
          <a:xfrm>
            <a:off x="7452319" y="35881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DFE363-829C-4763-BDB1-98990E426639}"/>
              </a:ext>
            </a:extLst>
          </p:cNvPr>
          <p:cNvSpPr txBox="1"/>
          <p:nvPr/>
        </p:nvSpPr>
        <p:spPr>
          <a:xfrm>
            <a:off x="7452319" y="4065484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975C1E-2200-4CDB-BCB4-38671D1A6CEE}"/>
              </a:ext>
            </a:extLst>
          </p:cNvPr>
          <p:cNvSpPr txBox="1"/>
          <p:nvPr/>
        </p:nvSpPr>
        <p:spPr>
          <a:xfrm>
            <a:off x="7452319" y="4564234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E0A149-A681-4B97-9DAF-A50DC80AF2C8}"/>
              </a:ext>
            </a:extLst>
          </p:cNvPr>
          <p:cNvSpPr txBox="1"/>
          <p:nvPr/>
        </p:nvSpPr>
        <p:spPr>
          <a:xfrm>
            <a:off x="7423101" y="494558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65E1F9-1E0B-461A-AD61-0D1CF4CA6314}"/>
              </a:ext>
            </a:extLst>
          </p:cNvPr>
          <p:cNvSpPr txBox="1"/>
          <p:nvPr/>
        </p:nvSpPr>
        <p:spPr>
          <a:xfrm>
            <a:off x="7452320" y="5425993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9B1775-77FD-47B1-B347-E0CBFD3683D3}"/>
              </a:ext>
            </a:extLst>
          </p:cNvPr>
          <p:cNvSpPr txBox="1"/>
          <p:nvPr/>
        </p:nvSpPr>
        <p:spPr>
          <a:xfrm>
            <a:off x="7456235" y="5873287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8C67A0-F54D-4E8F-9063-484CE2FC96F0}"/>
              </a:ext>
            </a:extLst>
          </p:cNvPr>
          <p:cNvSpPr txBox="1"/>
          <p:nvPr/>
        </p:nvSpPr>
        <p:spPr>
          <a:xfrm>
            <a:off x="6219347" y="637203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33.000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FF0079D-F529-4A15-AA06-C390FA0CAF55}"/>
              </a:ext>
            </a:extLst>
          </p:cNvPr>
          <p:cNvSpPr txBox="1"/>
          <p:nvPr/>
        </p:nvSpPr>
        <p:spPr>
          <a:xfrm>
            <a:off x="5032439" y="637203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FF0599-42AB-4477-AF7F-2698E5503EAB}"/>
              </a:ext>
            </a:extLst>
          </p:cNvPr>
          <p:cNvSpPr txBox="1"/>
          <p:nvPr/>
        </p:nvSpPr>
        <p:spPr>
          <a:xfrm>
            <a:off x="3399110" y="408117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2D4F7B-D35C-4CFA-A40A-BE249F42D96C}"/>
              </a:ext>
            </a:extLst>
          </p:cNvPr>
          <p:cNvSpPr txBox="1"/>
          <p:nvPr/>
        </p:nvSpPr>
        <p:spPr>
          <a:xfrm>
            <a:off x="3405668" y="454020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6E1612-DC57-4949-9E83-2F6839027C14}"/>
              </a:ext>
            </a:extLst>
          </p:cNvPr>
          <p:cNvSpPr txBox="1"/>
          <p:nvPr/>
        </p:nvSpPr>
        <p:spPr>
          <a:xfrm>
            <a:off x="3423089" y="499263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D4C111-D20B-4D81-99ED-B77C5D9BEDEC}"/>
              </a:ext>
            </a:extLst>
          </p:cNvPr>
          <p:cNvSpPr txBox="1"/>
          <p:nvPr/>
        </p:nvSpPr>
        <p:spPr>
          <a:xfrm>
            <a:off x="3423089" y="5445066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507EA7-41C2-4883-B36E-7BA9D5AC53FC}"/>
              </a:ext>
            </a:extLst>
          </p:cNvPr>
          <p:cNvSpPr txBox="1"/>
          <p:nvPr/>
        </p:nvSpPr>
        <p:spPr>
          <a:xfrm>
            <a:off x="3423089" y="590855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8CE3E9-29BC-4907-B78E-6F1D240B011A}"/>
              </a:ext>
            </a:extLst>
          </p:cNvPr>
          <p:cNvSpPr txBox="1"/>
          <p:nvPr/>
        </p:nvSpPr>
        <p:spPr>
          <a:xfrm>
            <a:off x="3423089" y="637203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3.000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1228B9-FA99-41D7-8E7D-66B8F2392F5F}"/>
              </a:ext>
            </a:extLst>
          </p:cNvPr>
          <p:cNvSpPr txBox="1"/>
          <p:nvPr/>
        </p:nvSpPr>
        <p:spPr>
          <a:xfrm>
            <a:off x="1904079" y="40909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DC8A5B5-5527-429C-B971-52F654B3C996}"/>
              </a:ext>
            </a:extLst>
          </p:cNvPr>
          <p:cNvSpPr txBox="1"/>
          <p:nvPr/>
        </p:nvSpPr>
        <p:spPr>
          <a:xfrm>
            <a:off x="1919517" y="4549887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3A69338-B464-420E-9AA4-A937EB04CC91}"/>
              </a:ext>
            </a:extLst>
          </p:cNvPr>
          <p:cNvSpPr txBox="1"/>
          <p:nvPr/>
        </p:nvSpPr>
        <p:spPr>
          <a:xfrm>
            <a:off x="1875192" y="4986079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FF82649-52F2-4070-BDD5-69FB57F828C9}"/>
              </a:ext>
            </a:extLst>
          </p:cNvPr>
          <p:cNvSpPr txBox="1"/>
          <p:nvPr/>
        </p:nvSpPr>
        <p:spPr>
          <a:xfrm>
            <a:off x="1875193" y="544506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505A54-9F38-4866-8B85-D72284B67071}"/>
              </a:ext>
            </a:extLst>
          </p:cNvPr>
          <p:cNvSpPr txBox="1"/>
          <p:nvPr/>
        </p:nvSpPr>
        <p:spPr>
          <a:xfrm>
            <a:off x="1875193" y="5863724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30.000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FA88FD6-93A9-4154-B5A1-E406D348FB8C}"/>
              </a:ext>
            </a:extLst>
          </p:cNvPr>
          <p:cNvSpPr txBox="1"/>
          <p:nvPr/>
        </p:nvSpPr>
        <p:spPr>
          <a:xfrm>
            <a:off x="2110701" y="63363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E6295DA-CCA8-4D6E-A973-B4463CC03E95}"/>
              </a:ext>
            </a:extLst>
          </p:cNvPr>
          <p:cNvSpPr txBox="1"/>
          <p:nvPr/>
        </p:nvSpPr>
        <p:spPr>
          <a:xfrm>
            <a:off x="7769450" y="63199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0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0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FFDA71-2BBC-4139-895D-6B0C5CD5B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1Β. Με εφάπαξ πληρωμή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719737-B719-42AD-AC04-15669048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746" y="1332101"/>
            <a:ext cx="8604447" cy="1045727"/>
          </a:xfrm>
        </p:spPr>
        <p:txBody>
          <a:bodyPr>
            <a:normAutofit/>
          </a:bodyPr>
          <a:lstStyle/>
          <a:p>
            <a:pPr algn="just"/>
            <a:r>
              <a:rPr lang="el-GR" sz="1800" dirty="0"/>
              <a:t>Δάνειο 15.000 ευρώ πρέπει να εξοφληθεί μετά από </a:t>
            </a:r>
            <a:r>
              <a:rPr lang="en-US" sz="1800" dirty="0"/>
              <a:t>7</a:t>
            </a:r>
            <a:r>
              <a:rPr lang="el-GR" sz="1800" dirty="0"/>
              <a:t> έτη με επιτόκιο 8%. Αν οι τόκοι καταβάλλονται στο τέλος κάθε περιόδου να γίνει η εξόφληση του δανείου.</a:t>
            </a:r>
          </a:p>
          <a:p>
            <a:pPr marL="36900" indent="0" algn="just">
              <a:buNone/>
            </a:pPr>
            <a:r>
              <a:rPr lang="el-GR" sz="1800" b="1" dirty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8C5779C-EB08-41B5-9855-329C05683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graphicFrame>
        <p:nvGraphicFramePr>
          <p:cNvPr id="5" name="Πίνακας 5">
            <a:extLst>
              <a:ext uri="{FF2B5EF4-FFF2-40B4-BE49-F238E27FC236}">
                <a16:creationId xmlns:a16="http://schemas.microsoft.com/office/drawing/2014/main" id="{0821556D-0025-494C-8EEF-E4AFAAB23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268618"/>
              </p:ext>
            </p:extLst>
          </p:nvPr>
        </p:nvGraphicFramePr>
        <p:xfrm>
          <a:off x="1050856" y="2564904"/>
          <a:ext cx="7553591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619">
                  <a:extLst>
                    <a:ext uri="{9D8B030D-6E8A-4147-A177-3AD203B41FA5}">
                      <a16:colId xmlns:a16="http://schemas.microsoft.com/office/drawing/2014/main" val="1448454264"/>
                    </a:ext>
                  </a:extLst>
                </a:gridCol>
                <a:gridCol w="1282731">
                  <a:extLst>
                    <a:ext uri="{9D8B030D-6E8A-4147-A177-3AD203B41FA5}">
                      <a16:colId xmlns:a16="http://schemas.microsoft.com/office/drawing/2014/main" val="46050541"/>
                    </a:ext>
                  </a:extLst>
                </a:gridCol>
                <a:gridCol w="1877445">
                  <a:extLst>
                    <a:ext uri="{9D8B030D-6E8A-4147-A177-3AD203B41FA5}">
                      <a16:colId xmlns:a16="http://schemas.microsoft.com/office/drawing/2014/main" val="230838415"/>
                    </a:ext>
                  </a:extLst>
                </a:gridCol>
                <a:gridCol w="1258932">
                  <a:extLst>
                    <a:ext uri="{9D8B030D-6E8A-4147-A177-3AD203B41FA5}">
                      <a16:colId xmlns:a16="http://schemas.microsoft.com/office/drawing/2014/main" val="369578270"/>
                    </a:ext>
                  </a:extLst>
                </a:gridCol>
                <a:gridCol w="1258932">
                  <a:extLst>
                    <a:ext uri="{9D8B030D-6E8A-4147-A177-3AD203B41FA5}">
                      <a16:colId xmlns:a16="http://schemas.microsoft.com/office/drawing/2014/main" val="1907811325"/>
                    </a:ext>
                  </a:extLst>
                </a:gridCol>
                <a:gridCol w="1258932">
                  <a:extLst>
                    <a:ext uri="{9D8B030D-6E8A-4147-A177-3AD203B41FA5}">
                      <a16:colId xmlns:a16="http://schemas.microsoft.com/office/drawing/2014/main" val="3304417491"/>
                    </a:ext>
                  </a:extLst>
                </a:gridCol>
              </a:tblGrid>
              <a:tr h="557689">
                <a:tc>
                  <a:txBody>
                    <a:bodyPr/>
                    <a:lstStyle/>
                    <a:p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Έτος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Ανεξόφλητο Κεφάλαιο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Τόκος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Χρεολύσιο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100" dirty="0">
                          <a:solidFill>
                            <a:schemeClr val="tx1"/>
                          </a:solidFill>
                        </a:rPr>
                        <a:t>Τοκοχρεολύσιο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solidFill>
                            <a:schemeClr val="tx1"/>
                          </a:solidFill>
                        </a:rPr>
                        <a:t>Υπόλοιπο Χρέους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289202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290591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363485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773262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100493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063593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3154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276567"/>
                  </a:ext>
                </a:extLst>
              </a:tr>
              <a:tr h="452347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1824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BB7FA3C-2C04-4C9C-972B-2BAB11F1E918}"/>
              </a:ext>
            </a:extLst>
          </p:cNvPr>
          <p:cNvSpPr txBox="1"/>
          <p:nvPr/>
        </p:nvSpPr>
        <p:spPr>
          <a:xfrm>
            <a:off x="1936589" y="3129113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474085-7273-4837-8649-303CF9D9B99D}"/>
              </a:ext>
            </a:extLst>
          </p:cNvPr>
          <p:cNvSpPr txBox="1"/>
          <p:nvPr/>
        </p:nvSpPr>
        <p:spPr>
          <a:xfrm>
            <a:off x="3756665" y="3117420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9FE882-6D6B-4C29-AC3E-2DE781012C5E}"/>
              </a:ext>
            </a:extLst>
          </p:cNvPr>
          <p:cNvSpPr txBox="1"/>
          <p:nvPr/>
        </p:nvSpPr>
        <p:spPr>
          <a:xfrm>
            <a:off x="7452320" y="3189579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E54805-402A-48B1-A8CA-26EB79A815AA}"/>
              </a:ext>
            </a:extLst>
          </p:cNvPr>
          <p:cNvSpPr txBox="1"/>
          <p:nvPr/>
        </p:nvSpPr>
        <p:spPr>
          <a:xfrm>
            <a:off x="1907703" y="35881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FC75BF-20C0-4491-ADED-36DCD8A57520}"/>
              </a:ext>
            </a:extLst>
          </p:cNvPr>
          <p:cNvSpPr txBox="1"/>
          <p:nvPr/>
        </p:nvSpPr>
        <p:spPr>
          <a:xfrm>
            <a:off x="286746" y="92641"/>
            <a:ext cx="249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Τόκος </a:t>
            </a:r>
            <a:r>
              <a:rPr lang="el-GR" dirty="0"/>
              <a:t>= 15.000*1*0,</a:t>
            </a:r>
            <a:r>
              <a:rPr lang="en-US" dirty="0"/>
              <a:t>08</a:t>
            </a:r>
            <a:endParaRPr lang="el-G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CAE708-2083-42BA-A6F7-0238CFF1C50C}"/>
              </a:ext>
            </a:extLst>
          </p:cNvPr>
          <p:cNvSpPr txBox="1"/>
          <p:nvPr/>
        </p:nvSpPr>
        <p:spPr>
          <a:xfrm>
            <a:off x="3417629" y="3591533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D5D38A-A576-4ACC-86C8-1B0D1CBFD7F0}"/>
              </a:ext>
            </a:extLst>
          </p:cNvPr>
          <p:cNvSpPr txBox="1"/>
          <p:nvPr/>
        </p:nvSpPr>
        <p:spPr>
          <a:xfrm>
            <a:off x="5264735" y="3117420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0C473E-0875-422A-9AEF-15C75DA10926}"/>
              </a:ext>
            </a:extLst>
          </p:cNvPr>
          <p:cNvSpPr txBox="1"/>
          <p:nvPr/>
        </p:nvSpPr>
        <p:spPr>
          <a:xfrm>
            <a:off x="6484566" y="3132689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D5E048-9341-48C8-BA13-EC2791C2B88D}"/>
              </a:ext>
            </a:extLst>
          </p:cNvPr>
          <p:cNvSpPr txBox="1"/>
          <p:nvPr/>
        </p:nvSpPr>
        <p:spPr>
          <a:xfrm>
            <a:off x="5289827" y="3633877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FBE3A0-F261-48E9-B40A-3BA45097C916}"/>
              </a:ext>
            </a:extLst>
          </p:cNvPr>
          <p:cNvSpPr txBox="1"/>
          <p:nvPr/>
        </p:nvSpPr>
        <p:spPr>
          <a:xfrm>
            <a:off x="5289827" y="4081171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672F7B-536A-4B00-AFC2-E5A9BB613BD5}"/>
              </a:ext>
            </a:extLst>
          </p:cNvPr>
          <p:cNvSpPr txBox="1"/>
          <p:nvPr/>
        </p:nvSpPr>
        <p:spPr>
          <a:xfrm>
            <a:off x="5289827" y="4528465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DABA36-6ACA-4A1D-A489-6C5A02822ED7}"/>
              </a:ext>
            </a:extLst>
          </p:cNvPr>
          <p:cNvSpPr txBox="1"/>
          <p:nvPr/>
        </p:nvSpPr>
        <p:spPr>
          <a:xfrm>
            <a:off x="6255323" y="360516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DFC5FD-A4F6-452D-A8C1-77F748CE0B6B}"/>
              </a:ext>
            </a:extLst>
          </p:cNvPr>
          <p:cNvSpPr txBox="1"/>
          <p:nvPr/>
        </p:nvSpPr>
        <p:spPr>
          <a:xfrm>
            <a:off x="6255323" y="408117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93C7FE-B3B0-4C0C-AB84-F38A6015CF34}"/>
              </a:ext>
            </a:extLst>
          </p:cNvPr>
          <p:cNvSpPr txBox="1"/>
          <p:nvPr/>
        </p:nvSpPr>
        <p:spPr>
          <a:xfrm>
            <a:off x="6277856" y="4489099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77D28E-BE8E-4E89-86C9-203260B86993}"/>
              </a:ext>
            </a:extLst>
          </p:cNvPr>
          <p:cNvSpPr txBox="1"/>
          <p:nvPr/>
        </p:nvSpPr>
        <p:spPr>
          <a:xfrm>
            <a:off x="6319077" y="496510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DC73B5-EF74-43D3-A588-5071F7321CFE}"/>
              </a:ext>
            </a:extLst>
          </p:cNvPr>
          <p:cNvSpPr txBox="1"/>
          <p:nvPr/>
        </p:nvSpPr>
        <p:spPr>
          <a:xfrm>
            <a:off x="5264735" y="4909536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612141-91D0-4BB6-B8A4-C70C96D3C031}"/>
              </a:ext>
            </a:extLst>
          </p:cNvPr>
          <p:cNvSpPr txBox="1"/>
          <p:nvPr/>
        </p:nvSpPr>
        <p:spPr>
          <a:xfrm>
            <a:off x="5289827" y="5425993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7301FE-DD8A-4C1F-B854-47C088E11398}"/>
              </a:ext>
            </a:extLst>
          </p:cNvPr>
          <p:cNvSpPr txBox="1"/>
          <p:nvPr/>
        </p:nvSpPr>
        <p:spPr>
          <a:xfrm>
            <a:off x="5289827" y="5873287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9253DF-148A-4F1F-BE05-FB2526152273}"/>
              </a:ext>
            </a:extLst>
          </p:cNvPr>
          <p:cNvSpPr txBox="1"/>
          <p:nvPr/>
        </p:nvSpPr>
        <p:spPr>
          <a:xfrm>
            <a:off x="6336367" y="5410343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BE5417-8976-4783-9444-3EB181CE7421}"/>
              </a:ext>
            </a:extLst>
          </p:cNvPr>
          <p:cNvSpPr txBox="1"/>
          <p:nvPr/>
        </p:nvSpPr>
        <p:spPr>
          <a:xfrm>
            <a:off x="6294688" y="587057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33BEC7-07FA-4D44-887E-263693ABF1DB}"/>
              </a:ext>
            </a:extLst>
          </p:cNvPr>
          <p:cNvSpPr txBox="1"/>
          <p:nvPr/>
        </p:nvSpPr>
        <p:spPr>
          <a:xfrm>
            <a:off x="7452319" y="35881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DFE363-829C-4763-BDB1-98990E426639}"/>
              </a:ext>
            </a:extLst>
          </p:cNvPr>
          <p:cNvSpPr txBox="1"/>
          <p:nvPr/>
        </p:nvSpPr>
        <p:spPr>
          <a:xfrm>
            <a:off x="7452319" y="4065484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975C1E-2200-4CDB-BCB4-38671D1A6CEE}"/>
              </a:ext>
            </a:extLst>
          </p:cNvPr>
          <p:cNvSpPr txBox="1"/>
          <p:nvPr/>
        </p:nvSpPr>
        <p:spPr>
          <a:xfrm>
            <a:off x="7452319" y="4564234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E0A149-A681-4B97-9DAF-A50DC80AF2C8}"/>
              </a:ext>
            </a:extLst>
          </p:cNvPr>
          <p:cNvSpPr txBox="1"/>
          <p:nvPr/>
        </p:nvSpPr>
        <p:spPr>
          <a:xfrm>
            <a:off x="7423101" y="494558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65E1F9-1E0B-461A-AD61-0D1CF4CA6314}"/>
              </a:ext>
            </a:extLst>
          </p:cNvPr>
          <p:cNvSpPr txBox="1"/>
          <p:nvPr/>
        </p:nvSpPr>
        <p:spPr>
          <a:xfrm>
            <a:off x="7452320" y="5425993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9B1775-77FD-47B1-B347-E0CBFD3683D3}"/>
              </a:ext>
            </a:extLst>
          </p:cNvPr>
          <p:cNvSpPr txBox="1"/>
          <p:nvPr/>
        </p:nvSpPr>
        <p:spPr>
          <a:xfrm>
            <a:off x="7456235" y="5873287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8C67A0-F54D-4E8F-9063-484CE2FC96F0}"/>
              </a:ext>
            </a:extLst>
          </p:cNvPr>
          <p:cNvSpPr txBox="1"/>
          <p:nvPr/>
        </p:nvSpPr>
        <p:spPr>
          <a:xfrm>
            <a:off x="6219347" y="631581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16.200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FF0079D-F529-4A15-AA06-C390FA0CAF55}"/>
              </a:ext>
            </a:extLst>
          </p:cNvPr>
          <p:cNvSpPr txBox="1"/>
          <p:nvPr/>
        </p:nvSpPr>
        <p:spPr>
          <a:xfrm>
            <a:off x="5032439" y="6281424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FF0599-42AB-4477-AF7F-2698E5503EAB}"/>
              </a:ext>
            </a:extLst>
          </p:cNvPr>
          <p:cNvSpPr txBox="1"/>
          <p:nvPr/>
        </p:nvSpPr>
        <p:spPr>
          <a:xfrm>
            <a:off x="3399110" y="408117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2D4F7B-D35C-4CFA-A40A-BE249F42D96C}"/>
              </a:ext>
            </a:extLst>
          </p:cNvPr>
          <p:cNvSpPr txBox="1"/>
          <p:nvPr/>
        </p:nvSpPr>
        <p:spPr>
          <a:xfrm>
            <a:off x="3405668" y="454020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6E1612-DC57-4949-9E83-2F6839027C14}"/>
              </a:ext>
            </a:extLst>
          </p:cNvPr>
          <p:cNvSpPr txBox="1"/>
          <p:nvPr/>
        </p:nvSpPr>
        <p:spPr>
          <a:xfrm>
            <a:off x="3423089" y="499263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D4C111-D20B-4D81-99ED-B77C5D9BEDEC}"/>
              </a:ext>
            </a:extLst>
          </p:cNvPr>
          <p:cNvSpPr txBox="1"/>
          <p:nvPr/>
        </p:nvSpPr>
        <p:spPr>
          <a:xfrm>
            <a:off x="3423089" y="5445066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507EA7-41C2-4883-B36E-7BA9D5AC53FC}"/>
              </a:ext>
            </a:extLst>
          </p:cNvPr>
          <p:cNvSpPr txBox="1"/>
          <p:nvPr/>
        </p:nvSpPr>
        <p:spPr>
          <a:xfrm>
            <a:off x="3423089" y="5908551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8CE3E9-29BC-4907-B78E-6F1D240B011A}"/>
              </a:ext>
            </a:extLst>
          </p:cNvPr>
          <p:cNvSpPr txBox="1"/>
          <p:nvPr/>
        </p:nvSpPr>
        <p:spPr>
          <a:xfrm>
            <a:off x="3423089" y="637203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1.200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1228B9-FA99-41D7-8E7D-66B8F2392F5F}"/>
              </a:ext>
            </a:extLst>
          </p:cNvPr>
          <p:cNvSpPr txBox="1"/>
          <p:nvPr/>
        </p:nvSpPr>
        <p:spPr>
          <a:xfrm>
            <a:off x="1904079" y="40909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DC8A5B5-5527-429C-B971-52F654B3C996}"/>
              </a:ext>
            </a:extLst>
          </p:cNvPr>
          <p:cNvSpPr txBox="1"/>
          <p:nvPr/>
        </p:nvSpPr>
        <p:spPr>
          <a:xfrm>
            <a:off x="1875193" y="4549887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3A69338-B464-420E-9AA4-A937EB04CC91}"/>
              </a:ext>
            </a:extLst>
          </p:cNvPr>
          <p:cNvSpPr txBox="1"/>
          <p:nvPr/>
        </p:nvSpPr>
        <p:spPr>
          <a:xfrm>
            <a:off x="1832916" y="4986079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FF82649-52F2-4070-BDD5-69FB57F828C9}"/>
              </a:ext>
            </a:extLst>
          </p:cNvPr>
          <p:cNvSpPr txBox="1"/>
          <p:nvPr/>
        </p:nvSpPr>
        <p:spPr>
          <a:xfrm>
            <a:off x="1804030" y="544506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505A54-9F38-4866-8B85-D72284B67071}"/>
              </a:ext>
            </a:extLst>
          </p:cNvPr>
          <p:cNvSpPr txBox="1"/>
          <p:nvPr/>
        </p:nvSpPr>
        <p:spPr>
          <a:xfrm>
            <a:off x="1840458" y="5873287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15.000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FA88FD6-93A9-4154-B5A1-E406D348FB8C}"/>
              </a:ext>
            </a:extLst>
          </p:cNvPr>
          <p:cNvSpPr txBox="1"/>
          <p:nvPr/>
        </p:nvSpPr>
        <p:spPr>
          <a:xfrm>
            <a:off x="2110701" y="63363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4FFC6BA-CEA9-4C13-94D9-60060A38C690}"/>
              </a:ext>
            </a:extLst>
          </p:cNvPr>
          <p:cNvSpPr txBox="1"/>
          <p:nvPr/>
        </p:nvSpPr>
        <p:spPr>
          <a:xfrm>
            <a:off x="7769450" y="63199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0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6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CA4BB6-2E1E-4A8A-8DC4-798FA46A4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2. Καταβολή ίσων Χρεολυσίων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9D5F1A-3E25-4D91-B147-C6C7FFF68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1"/>
            <a:ext cx="7765322" cy="1120486"/>
          </a:xfrm>
        </p:spPr>
        <p:txBody>
          <a:bodyPr/>
          <a:lstStyle/>
          <a:p>
            <a:pPr algn="just"/>
            <a:r>
              <a:rPr lang="el-GR" b="1" dirty="0">
                <a:solidFill>
                  <a:srgbClr val="FF0000"/>
                </a:solidFill>
              </a:rPr>
              <a:t>Καταβάλλει σε κάθε περίοδο τόκους Τ, βάσει το ανεξόφλητο κεφάλαιο της κάθε περιόδου και χρεολύσια ίσης ονομαστικής αξίας.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418D0DF-9323-4EFD-8A56-08B2436E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078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CA4BB6-2E1E-4A8A-8DC4-798FA46A4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2. Καταβολή ίσων Χρεολυσίων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9D5F1A-3E25-4D91-B147-C6C7FFF68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1336509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Δάνειο 12.000 ευρώ πρέπει να εξοφληθεί μετά από 6 έτη με επιτόκιο 10%. Αν το δάνειο εξοφλείται με ίσα μέρη να βρεθεί η απόσβεση του δανείου ανά έτος.</a:t>
            </a:r>
          </a:p>
          <a:p>
            <a:pPr marL="36900" indent="0" algn="just">
              <a:buNone/>
            </a:pPr>
            <a:r>
              <a:rPr lang="el-GR" b="1" dirty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418D0DF-9323-4EFD-8A56-08B2436E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162D9E-8229-42A4-A676-32F03AA7F193}"/>
              </a:ext>
            </a:extLst>
          </p:cNvPr>
          <p:cNvSpPr txBox="1"/>
          <p:nvPr/>
        </p:nvSpPr>
        <p:spPr>
          <a:xfrm>
            <a:off x="685347" y="3212976"/>
            <a:ext cx="7765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Καταβολή ίσως χρεολυσίων σημαίνει ότι η επιχείρηση είναι υποχρεωμένη να καταβάλει ίσα ποσά κάθε έτος για την εξόφληση του δανείου σε 6ετή.</a:t>
            </a:r>
          </a:p>
          <a:p>
            <a:pPr algn="just"/>
            <a:r>
              <a:rPr lang="el-GR" sz="2000" b="1" dirty="0">
                <a:solidFill>
                  <a:srgbClr val="FF0000"/>
                </a:solidFill>
              </a:rPr>
              <a:t>Άρα</a:t>
            </a:r>
            <a:r>
              <a:rPr lang="en-US" sz="2000" b="1" dirty="0">
                <a:solidFill>
                  <a:srgbClr val="FF0000"/>
                </a:solidFill>
              </a:rPr>
              <a:t>: 1</a:t>
            </a:r>
            <a:r>
              <a:rPr lang="el-GR" sz="2000" b="1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.000/</a:t>
            </a:r>
            <a:r>
              <a:rPr lang="el-GR" sz="2000" b="1" dirty="0">
                <a:solidFill>
                  <a:srgbClr val="FF0000"/>
                </a:solidFill>
              </a:rPr>
              <a:t>6</a:t>
            </a:r>
            <a:r>
              <a:rPr lang="en-US" sz="2000" b="1" dirty="0">
                <a:solidFill>
                  <a:srgbClr val="FF0000"/>
                </a:solidFill>
              </a:rPr>
              <a:t> = </a:t>
            </a:r>
            <a:r>
              <a:rPr lang="el-GR" sz="2000" b="1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.000 (</a:t>
            </a:r>
            <a:r>
              <a:rPr lang="el-GR" sz="2000" b="1" dirty="0">
                <a:solidFill>
                  <a:srgbClr val="FF0000"/>
                </a:solidFill>
              </a:rPr>
              <a:t>χρεολύσιο)</a:t>
            </a:r>
          </a:p>
        </p:txBody>
      </p:sp>
    </p:spTree>
    <p:extLst>
      <p:ext uri="{BB962C8B-B14F-4D97-AF65-F5344CB8AC3E}">
        <p14:creationId xmlns:p14="http://schemas.microsoft.com/office/powerpoint/2010/main" val="271512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C2D394A-74C7-43A9-9B04-20B18D6DB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B94C-B5E6-4293-A41E-9D2D60527EE3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  <p:graphicFrame>
        <p:nvGraphicFramePr>
          <p:cNvPr id="5" name="Πίνακας 5">
            <a:extLst>
              <a:ext uri="{FF2B5EF4-FFF2-40B4-BE49-F238E27FC236}">
                <a16:creationId xmlns:a16="http://schemas.microsoft.com/office/drawing/2014/main" id="{79B5BB47-326A-4BBE-BB61-30053B815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197321"/>
              </p:ext>
            </p:extLst>
          </p:nvPr>
        </p:nvGraphicFramePr>
        <p:xfrm>
          <a:off x="261636" y="53625"/>
          <a:ext cx="8568954" cy="464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976">
                  <a:extLst>
                    <a:ext uri="{9D8B030D-6E8A-4147-A177-3AD203B41FA5}">
                      <a16:colId xmlns:a16="http://schemas.microsoft.com/office/drawing/2014/main" val="4049605808"/>
                    </a:ext>
                  </a:extLst>
                </a:gridCol>
                <a:gridCol w="1572269">
                  <a:extLst>
                    <a:ext uri="{9D8B030D-6E8A-4147-A177-3AD203B41FA5}">
                      <a16:colId xmlns:a16="http://schemas.microsoft.com/office/drawing/2014/main" val="33954461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4269009146"/>
                    </a:ext>
                  </a:extLst>
                </a:gridCol>
                <a:gridCol w="1380059">
                  <a:extLst>
                    <a:ext uri="{9D8B030D-6E8A-4147-A177-3AD203B41FA5}">
                      <a16:colId xmlns:a16="http://schemas.microsoft.com/office/drawing/2014/main" val="2504943059"/>
                    </a:ext>
                  </a:extLst>
                </a:gridCol>
                <a:gridCol w="1620275">
                  <a:extLst>
                    <a:ext uri="{9D8B030D-6E8A-4147-A177-3AD203B41FA5}">
                      <a16:colId xmlns:a16="http://schemas.microsoft.com/office/drawing/2014/main" val="2112017164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311519774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Έτος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Ανεξόφλητο Κεφάλαιο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Τόκος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Χρεολύσιο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00" dirty="0">
                          <a:solidFill>
                            <a:schemeClr val="tx1"/>
                          </a:solidFill>
                        </a:rPr>
                        <a:t>Τοκοχρεολύσιο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50" dirty="0">
                          <a:solidFill>
                            <a:schemeClr val="tx1"/>
                          </a:solidFill>
                        </a:rPr>
                        <a:t>Καταβληθέν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675933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0152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48346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1626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204078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327253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1757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81319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A50E7E3-DBF2-49DB-8748-C8A96305FA0D}"/>
              </a:ext>
            </a:extLst>
          </p:cNvPr>
          <p:cNvSpPr txBox="1"/>
          <p:nvPr/>
        </p:nvSpPr>
        <p:spPr>
          <a:xfrm>
            <a:off x="902808" y="548059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12.000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932CF-667B-49E1-8B0A-BAAFAEE6E514}"/>
              </a:ext>
            </a:extLst>
          </p:cNvPr>
          <p:cNvSpPr txBox="1"/>
          <p:nvPr/>
        </p:nvSpPr>
        <p:spPr>
          <a:xfrm>
            <a:off x="902808" y="928699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10.000 </a:t>
            </a:r>
            <a:r>
              <a:rPr lang="el-GR" i="1" dirty="0"/>
              <a:t>=</a:t>
            </a:r>
          </a:p>
          <a:p>
            <a:r>
              <a:rPr lang="el-GR" i="1" dirty="0"/>
              <a:t>12.000-</a:t>
            </a:r>
            <a:r>
              <a:rPr lang="en-US" i="1" dirty="0"/>
              <a:t>2</a:t>
            </a:r>
            <a:r>
              <a:rPr lang="el-GR" i="1" dirty="0"/>
              <a:t>.000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5DB66D-D0B8-472C-BB4C-7261619253EA}"/>
              </a:ext>
            </a:extLst>
          </p:cNvPr>
          <p:cNvSpPr txBox="1"/>
          <p:nvPr/>
        </p:nvSpPr>
        <p:spPr>
          <a:xfrm>
            <a:off x="893763" y="1550274"/>
            <a:ext cx="1433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8.000=</a:t>
            </a:r>
          </a:p>
          <a:p>
            <a:r>
              <a:rPr lang="el-GR" dirty="0"/>
              <a:t>10.000-</a:t>
            </a:r>
            <a:r>
              <a:rPr lang="en-US" dirty="0"/>
              <a:t>2</a:t>
            </a:r>
            <a:r>
              <a:rPr lang="el-GR" dirty="0"/>
              <a:t>.000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55A029-CEBC-4E9E-86AB-4A5D96759FCC}"/>
              </a:ext>
            </a:extLst>
          </p:cNvPr>
          <p:cNvSpPr txBox="1"/>
          <p:nvPr/>
        </p:nvSpPr>
        <p:spPr>
          <a:xfrm>
            <a:off x="915961" y="2179864"/>
            <a:ext cx="131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6.000=</a:t>
            </a:r>
          </a:p>
          <a:p>
            <a:r>
              <a:rPr lang="el-GR" dirty="0"/>
              <a:t>8.000-</a:t>
            </a:r>
            <a:r>
              <a:rPr lang="en-US" dirty="0"/>
              <a:t>2</a:t>
            </a:r>
            <a:r>
              <a:rPr lang="el-GR" dirty="0"/>
              <a:t>.000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F2F43-DACE-4E25-9DC3-B0F35D3C5D3C}"/>
              </a:ext>
            </a:extLst>
          </p:cNvPr>
          <p:cNvSpPr txBox="1"/>
          <p:nvPr/>
        </p:nvSpPr>
        <p:spPr>
          <a:xfrm>
            <a:off x="926431" y="28337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4.000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1B9198-B588-44E4-8F77-99D7C48A231B}"/>
              </a:ext>
            </a:extLst>
          </p:cNvPr>
          <p:cNvSpPr txBox="1"/>
          <p:nvPr/>
        </p:nvSpPr>
        <p:spPr>
          <a:xfrm>
            <a:off x="905401" y="3430086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2.000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DFBFA7-EA06-4281-B7CA-1A3B5719923C}"/>
              </a:ext>
            </a:extLst>
          </p:cNvPr>
          <p:cNvSpPr txBox="1"/>
          <p:nvPr/>
        </p:nvSpPr>
        <p:spPr>
          <a:xfrm>
            <a:off x="986399" y="4092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9A16B7-67B4-4744-931E-1053E3CB79A2}"/>
              </a:ext>
            </a:extLst>
          </p:cNvPr>
          <p:cNvSpPr txBox="1"/>
          <p:nvPr/>
        </p:nvSpPr>
        <p:spPr>
          <a:xfrm>
            <a:off x="3527208" y="462794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CCDF80-FDF2-4828-A92E-8EB484B3B5F2}"/>
              </a:ext>
            </a:extLst>
          </p:cNvPr>
          <p:cNvSpPr txBox="1"/>
          <p:nvPr/>
        </p:nvSpPr>
        <p:spPr>
          <a:xfrm>
            <a:off x="5040837" y="445930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DE9C0A-7AFE-4A7C-933E-5474FB720C42}"/>
              </a:ext>
            </a:extLst>
          </p:cNvPr>
          <p:cNvSpPr txBox="1"/>
          <p:nvPr/>
        </p:nvSpPr>
        <p:spPr>
          <a:xfrm>
            <a:off x="6528938" y="519868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CE8C9B-948E-4F53-B55C-1790E563FD79}"/>
              </a:ext>
            </a:extLst>
          </p:cNvPr>
          <p:cNvSpPr txBox="1"/>
          <p:nvPr/>
        </p:nvSpPr>
        <p:spPr>
          <a:xfrm>
            <a:off x="2419807" y="941343"/>
            <a:ext cx="2037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=12.000*10%=</a:t>
            </a:r>
          </a:p>
          <a:p>
            <a:pPr algn="ctr"/>
            <a:r>
              <a:rPr lang="el-GR" dirty="0"/>
              <a:t>1.200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67F00D-756F-4F2C-BE0E-BED8E6E92DDA}"/>
              </a:ext>
            </a:extLst>
          </p:cNvPr>
          <p:cNvSpPr txBox="1"/>
          <p:nvPr/>
        </p:nvSpPr>
        <p:spPr>
          <a:xfrm>
            <a:off x="4854253" y="1039663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2.000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44C1B1-DE18-48C6-924E-670D1AB0FADF}"/>
              </a:ext>
            </a:extLst>
          </p:cNvPr>
          <p:cNvSpPr txBox="1"/>
          <p:nvPr/>
        </p:nvSpPr>
        <p:spPr>
          <a:xfrm>
            <a:off x="4888894" y="166970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2.000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28DBD1-E95E-4D8C-86FA-8926FD865291}"/>
              </a:ext>
            </a:extLst>
          </p:cNvPr>
          <p:cNvSpPr txBox="1"/>
          <p:nvPr/>
        </p:nvSpPr>
        <p:spPr>
          <a:xfrm>
            <a:off x="4908495" y="221032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2.000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8B4368-7DE9-4950-A126-D1BEDC46A538}"/>
              </a:ext>
            </a:extLst>
          </p:cNvPr>
          <p:cNvSpPr txBox="1"/>
          <p:nvPr/>
        </p:nvSpPr>
        <p:spPr>
          <a:xfrm>
            <a:off x="4931525" y="280422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2.000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6BDFD6-F50A-4C0E-B117-5B8A3F2B2FAE}"/>
              </a:ext>
            </a:extLst>
          </p:cNvPr>
          <p:cNvSpPr txBox="1"/>
          <p:nvPr/>
        </p:nvSpPr>
        <p:spPr>
          <a:xfrm>
            <a:off x="4943507" y="3418335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2.000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A1CC15F-9561-43F2-BD3C-2EE8EEFAD432}"/>
              </a:ext>
            </a:extLst>
          </p:cNvPr>
          <p:cNvSpPr txBox="1"/>
          <p:nvPr/>
        </p:nvSpPr>
        <p:spPr>
          <a:xfrm>
            <a:off x="4931525" y="403244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2.000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6FF50F-7926-4085-A0BD-162408AAC685}"/>
              </a:ext>
            </a:extLst>
          </p:cNvPr>
          <p:cNvSpPr txBox="1"/>
          <p:nvPr/>
        </p:nvSpPr>
        <p:spPr>
          <a:xfrm>
            <a:off x="7665329" y="424616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12.000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650976-9A21-4FEF-86D7-5A6827AF120F}"/>
              </a:ext>
            </a:extLst>
          </p:cNvPr>
          <p:cNvSpPr txBox="1"/>
          <p:nvPr/>
        </p:nvSpPr>
        <p:spPr>
          <a:xfrm>
            <a:off x="7665330" y="3591261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10.000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671843-F5A7-4C46-B6AC-6D160E5B3568}"/>
              </a:ext>
            </a:extLst>
          </p:cNvPr>
          <p:cNvSpPr txBox="1"/>
          <p:nvPr/>
        </p:nvSpPr>
        <p:spPr>
          <a:xfrm>
            <a:off x="7743251" y="294930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8.000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2D8B71-735A-4FEA-B0D2-CCE028DF5B88}"/>
              </a:ext>
            </a:extLst>
          </p:cNvPr>
          <p:cNvSpPr txBox="1"/>
          <p:nvPr/>
        </p:nvSpPr>
        <p:spPr>
          <a:xfrm>
            <a:off x="7702232" y="2307343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6.000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807C96-4CE9-4C1E-987A-512E91106938}"/>
              </a:ext>
            </a:extLst>
          </p:cNvPr>
          <p:cNvSpPr txBox="1"/>
          <p:nvPr/>
        </p:nvSpPr>
        <p:spPr>
          <a:xfrm>
            <a:off x="7680809" y="173793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4.000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16E9FA5-C279-40FF-900C-E93E4333A31F}"/>
              </a:ext>
            </a:extLst>
          </p:cNvPr>
          <p:cNvSpPr txBox="1"/>
          <p:nvPr/>
        </p:nvSpPr>
        <p:spPr>
          <a:xfrm>
            <a:off x="7702233" y="104096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2.000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E9304E-499C-43B3-8FEC-BF7C707766F3}"/>
              </a:ext>
            </a:extLst>
          </p:cNvPr>
          <p:cNvSpPr txBox="1"/>
          <p:nvPr/>
        </p:nvSpPr>
        <p:spPr>
          <a:xfrm>
            <a:off x="7944820" y="486569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-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5ED3854-533F-4E5E-9E3C-15AC2BB48AF3}"/>
              </a:ext>
            </a:extLst>
          </p:cNvPr>
          <p:cNvSpPr txBox="1"/>
          <p:nvPr/>
        </p:nvSpPr>
        <p:spPr>
          <a:xfrm>
            <a:off x="5749568" y="90116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=1.200+2.000=</a:t>
            </a:r>
          </a:p>
          <a:p>
            <a:pPr algn="ctr"/>
            <a:r>
              <a:rPr lang="el-GR" dirty="0"/>
              <a:t>3.200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E1C4AB4-BCD3-420B-B2AE-5D9766DEE753}"/>
              </a:ext>
            </a:extLst>
          </p:cNvPr>
          <p:cNvSpPr txBox="1"/>
          <p:nvPr/>
        </p:nvSpPr>
        <p:spPr>
          <a:xfrm>
            <a:off x="2483681" y="1561117"/>
            <a:ext cx="1917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=10.000*10%= 1.000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924AEAC-DE75-41FD-A7D8-1F3756931BDA}"/>
              </a:ext>
            </a:extLst>
          </p:cNvPr>
          <p:cNvSpPr txBox="1"/>
          <p:nvPr/>
        </p:nvSpPr>
        <p:spPr>
          <a:xfrm>
            <a:off x="2453673" y="2173411"/>
            <a:ext cx="1947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=8.000*10%=</a:t>
            </a:r>
          </a:p>
          <a:p>
            <a:pPr algn="ctr"/>
            <a:r>
              <a:rPr lang="el-GR" dirty="0"/>
              <a:t>800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6223B5-8B42-43D4-A648-3341208EC327}"/>
              </a:ext>
            </a:extLst>
          </p:cNvPr>
          <p:cNvSpPr txBox="1"/>
          <p:nvPr/>
        </p:nvSpPr>
        <p:spPr>
          <a:xfrm>
            <a:off x="2508303" y="2811749"/>
            <a:ext cx="1847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=6.000*10%=</a:t>
            </a:r>
          </a:p>
          <a:p>
            <a:pPr algn="ctr"/>
            <a:r>
              <a:rPr lang="el-GR" dirty="0"/>
              <a:t>600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C57C9BB-4EB3-4650-A20C-7FB545517692}"/>
              </a:ext>
            </a:extLst>
          </p:cNvPr>
          <p:cNvSpPr txBox="1"/>
          <p:nvPr/>
        </p:nvSpPr>
        <p:spPr>
          <a:xfrm>
            <a:off x="2444047" y="3407740"/>
            <a:ext cx="195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=4.000*10%=</a:t>
            </a:r>
          </a:p>
          <a:p>
            <a:pPr algn="ctr"/>
            <a:r>
              <a:rPr lang="el-GR" dirty="0"/>
              <a:t>400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F1CE9DE-6956-4FFA-845D-6D62E48D7610}"/>
              </a:ext>
            </a:extLst>
          </p:cNvPr>
          <p:cNvSpPr txBox="1"/>
          <p:nvPr/>
        </p:nvSpPr>
        <p:spPr>
          <a:xfrm>
            <a:off x="2444048" y="4074357"/>
            <a:ext cx="1911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=2.000*10%=</a:t>
            </a:r>
          </a:p>
          <a:p>
            <a:pPr algn="ctr"/>
            <a:r>
              <a:rPr lang="el-GR" dirty="0"/>
              <a:t>200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81CEC0F-7D87-4E5F-A9FD-C8FA9ACC878E}"/>
              </a:ext>
            </a:extLst>
          </p:cNvPr>
          <p:cNvSpPr txBox="1"/>
          <p:nvPr/>
        </p:nvSpPr>
        <p:spPr>
          <a:xfrm>
            <a:off x="5751862" y="165002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=3.000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6741724-DED4-4795-A7D9-C5987F28CE73}"/>
              </a:ext>
            </a:extLst>
          </p:cNvPr>
          <p:cNvSpPr txBox="1"/>
          <p:nvPr/>
        </p:nvSpPr>
        <p:spPr>
          <a:xfrm>
            <a:off x="5751862" y="22349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=2.800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C4D9B97-FBA7-4140-A202-9C131FE5F14A}"/>
              </a:ext>
            </a:extLst>
          </p:cNvPr>
          <p:cNvSpPr txBox="1"/>
          <p:nvPr/>
        </p:nvSpPr>
        <p:spPr>
          <a:xfrm>
            <a:off x="5751862" y="283720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=2.600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7D31F69-3D1C-4523-80DD-B2D4C361E31E}"/>
              </a:ext>
            </a:extLst>
          </p:cNvPr>
          <p:cNvSpPr txBox="1"/>
          <p:nvPr/>
        </p:nvSpPr>
        <p:spPr>
          <a:xfrm>
            <a:off x="5706116" y="3429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=2.400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421ED76-D7C5-4A50-B343-B71D8C437A6A}"/>
              </a:ext>
            </a:extLst>
          </p:cNvPr>
          <p:cNvSpPr txBox="1"/>
          <p:nvPr/>
        </p:nvSpPr>
        <p:spPr>
          <a:xfrm>
            <a:off x="5715049" y="402819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=2.200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FB5BCE59-D516-4626-B38C-B5DD5474CBEE}"/>
              </a:ext>
            </a:extLst>
          </p:cNvPr>
          <p:cNvSpPr/>
          <p:nvPr/>
        </p:nvSpPr>
        <p:spPr>
          <a:xfrm>
            <a:off x="95069" y="6268608"/>
            <a:ext cx="3585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</a:t>
            </a:r>
            <a:r>
              <a:rPr lang="el-GR" sz="2000" b="1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.000/</a:t>
            </a:r>
            <a:r>
              <a:rPr lang="el-GR" sz="2000" b="1" dirty="0">
                <a:solidFill>
                  <a:srgbClr val="FF0000"/>
                </a:solidFill>
              </a:rPr>
              <a:t>6</a:t>
            </a:r>
            <a:r>
              <a:rPr lang="en-US" sz="2000" b="1" dirty="0">
                <a:solidFill>
                  <a:srgbClr val="FF0000"/>
                </a:solidFill>
              </a:rPr>
              <a:t> = </a:t>
            </a:r>
            <a:r>
              <a:rPr lang="el-GR" sz="2000" b="1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.000 (</a:t>
            </a:r>
            <a:r>
              <a:rPr lang="el-GR" sz="2000" b="1" dirty="0">
                <a:solidFill>
                  <a:srgbClr val="FF0000"/>
                </a:solidFill>
              </a:rPr>
              <a:t>χρεολύσιο)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879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1" grpId="0"/>
      <p:bldP spid="22" grpId="0"/>
      <p:bldP spid="23" grpId="0"/>
      <p:bldP spid="29" grpId="0"/>
      <p:bldP spid="30" grpId="0"/>
      <p:bldP spid="31" grpId="0"/>
      <p:bldP spid="32" grpId="0"/>
      <p:bldP spid="41" grpId="0"/>
      <p:bldP spid="42" grpId="0"/>
      <p:bldP spid="43" grpId="0"/>
      <p:bldP spid="44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0" grpId="0"/>
      <p:bldP spid="61" grpId="0"/>
      <p:bldP spid="62" grpId="0"/>
      <p:bldP spid="63" grpId="0"/>
      <p:bldP spid="6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χιστόλιθος">
  <a:themeElements>
    <a:clrScheme name="Σχιστόλιθος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826F61"/>
      </a:accent1>
      <a:accent2>
        <a:srgbClr val="A19C7F"/>
      </a:accent2>
      <a:accent3>
        <a:srgbClr val="9AA489"/>
      </a:accent3>
      <a:accent4>
        <a:srgbClr val="7C938B"/>
      </a:accent4>
      <a:accent5>
        <a:srgbClr val="7C7D92"/>
      </a:accent5>
      <a:accent6>
        <a:srgbClr val="897376"/>
      </a:accent6>
      <a:hlink>
        <a:srgbClr val="D29B73"/>
      </a:hlink>
      <a:folHlink>
        <a:srgbClr val="F4C5A4"/>
      </a:folHlink>
    </a:clrScheme>
    <a:fontScheme name="Σχιστόλιθος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κούρο γυαλί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1204</Words>
  <Application>Microsoft Office PowerPoint</Application>
  <PresentationFormat>Προβολή στην οθόνη (4:3)</PresentationFormat>
  <Paragraphs>434</Paragraphs>
  <Slides>15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Calibri</vt:lpstr>
      <vt:lpstr>Calisto MT</vt:lpstr>
      <vt:lpstr>Cambria Math</vt:lpstr>
      <vt:lpstr>Wingdings</vt:lpstr>
      <vt:lpstr>Wingdings 2</vt:lpstr>
      <vt:lpstr>Σχιστόλιθος</vt:lpstr>
      <vt:lpstr>Εισαγωγή στα Χρηματοοικονομικά Μαθηματικά</vt:lpstr>
      <vt:lpstr>1Α. Με εφάπαξ πληρωμή</vt:lpstr>
      <vt:lpstr>1Α. Με εφάπαξ πληρωμή</vt:lpstr>
      <vt:lpstr>1Β. Με εφάπαξ πληρωμή</vt:lpstr>
      <vt:lpstr>1Β. Με εφάπαξ πληρωμή </vt:lpstr>
      <vt:lpstr>1Β. Με εφάπαξ πληρωμή </vt:lpstr>
      <vt:lpstr>2. Καταβολή ίσων Χρεολυσίων</vt:lpstr>
      <vt:lpstr>2. Καταβολή ίσων Χρεολυσίων</vt:lpstr>
      <vt:lpstr>Παρουσίαση του PowerPoint</vt:lpstr>
      <vt:lpstr>2. Καταβολή ίσων Χρεολυσίων</vt:lpstr>
      <vt:lpstr>Παρουσίαση του PowerPoint</vt:lpstr>
      <vt:lpstr>3. Μέθοδος του σταθερού χρεολυσίου</vt:lpstr>
      <vt:lpstr>3. Μέθοδος του σταθερού χρεολυσίου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Σύνθετη Κεφαλαιοποίηση</dc:title>
  <dc:creator>user</dc:creator>
  <cp:lastModifiedBy>Windows User</cp:lastModifiedBy>
  <cp:revision>107</cp:revision>
  <dcterms:created xsi:type="dcterms:W3CDTF">2010-09-12T10:14:34Z</dcterms:created>
  <dcterms:modified xsi:type="dcterms:W3CDTF">2021-05-19T12:19:16Z</dcterms:modified>
</cp:coreProperties>
</file>