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</p:sldIdLst>
  <p:sldSz cx="9906000" cy="6858000" type="A4"/>
  <p:notesSz cx="9906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51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5B4D2-27C9-49C0-9B5F-CB7FE9A6917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D173C0-9AC8-428E-A287-B637498A2853}">
      <dgm:prSet/>
      <dgm:spPr/>
      <dgm:t>
        <a:bodyPr/>
        <a:lstStyle/>
        <a:p>
          <a:r>
            <a:rPr lang="en-US" b="1"/>
            <a:t>Διακρίσεις στην απασχόληση</a:t>
          </a:r>
          <a:endParaRPr lang="en-US"/>
        </a:p>
      </dgm:t>
    </dgm:pt>
    <dgm:pt modelId="{4CCA0347-B9B1-427C-9E87-B89DCD6C651A}" type="parTrans" cxnId="{AD78B63E-C276-46F7-BBCA-718475D95BCD}">
      <dgm:prSet/>
      <dgm:spPr/>
      <dgm:t>
        <a:bodyPr/>
        <a:lstStyle/>
        <a:p>
          <a:endParaRPr lang="en-US"/>
        </a:p>
      </dgm:t>
    </dgm:pt>
    <dgm:pt modelId="{A52D6041-CBCA-4A02-B7F4-64C13B6AEF34}" type="sibTrans" cxnId="{AD78B63E-C276-46F7-BBCA-718475D95BCD}">
      <dgm:prSet/>
      <dgm:spPr/>
      <dgm:t>
        <a:bodyPr/>
        <a:lstStyle/>
        <a:p>
          <a:endParaRPr lang="en-US"/>
        </a:p>
      </dgm:t>
    </dgm:pt>
    <dgm:pt modelId="{DFABFE07-33DB-4B30-A258-330363D59963}">
      <dgm:prSet/>
      <dgm:spPr/>
      <dgm:t>
        <a:bodyPr/>
        <a:lstStyle/>
        <a:p>
          <a:r>
            <a:rPr lang="en-US" dirty="0"/>
            <a:t>Λαμβ</a:t>
          </a:r>
          <a:r>
            <a:rPr lang="en-US" dirty="0" err="1"/>
            <a:t>άνουν</a:t>
          </a:r>
          <a:r>
            <a:rPr lang="en-US" dirty="0"/>
            <a:t> </a:t>
          </a:r>
          <a:r>
            <a:rPr lang="en-US" dirty="0" err="1"/>
            <a:t>χώρ</a:t>
          </a:r>
          <a:r>
            <a:rPr lang="en-US" dirty="0"/>
            <a:t>α όταν κάποιος αποκλείεται από μια θέση ή ανάθεση εργασίας για λόγους άσχετους με τις ικανότητές του.</a:t>
          </a:r>
        </a:p>
      </dgm:t>
    </dgm:pt>
    <dgm:pt modelId="{13B0C82D-F548-4B65-AB92-B94F0293B9CA}" type="parTrans" cxnId="{C044A191-B039-40D8-BC9E-3320946F2F5C}">
      <dgm:prSet/>
      <dgm:spPr/>
      <dgm:t>
        <a:bodyPr/>
        <a:lstStyle/>
        <a:p>
          <a:endParaRPr lang="en-US"/>
        </a:p>
      </dgm:t>
    </dgm:pt>
    <dgm:pt modelId="{34357B12-1995-4EE7-9B9E-0AE3CBA026C8}" type="sibTrans" cxnId="{C044A191-B039-40D8-BC9E-3320946F2F5C}">
      <dgm:prSet/>
      <dgm:spPr/>
      <dgm:t>
        <a:bodyPr/>
        <a:lstStyle/>
        <a:p>
          <a:endParaRPr lang="en-US"/>
        </a:p>
      </dgm:t>
    </dgm:pt>
    <dgm:pt modelId="{5A343871-EE26-4EF2-B4D1-0ADCCD5FDE0E}">
      <dgm:prSet/>
      <dgm:spPr/>
      <dgm:t>
        <a:bodyPr/>
        <a:lstStyle/>
        <a:p>
          <a:r>
            <a:rPr lang="en-US" b="1"/>
            <a:t>Ίσες ευκαιρίες απασχόλησης</a:t>
          </a:r>
          <a:endParaRPr lang="en-US"/>
        </a:p>
      </dgm:t>
    </dgm:pt>
    <dgm:pt modelId="{978AAC74-7A8E-4188-8FE9-478169BAC0A0}" type="parTrans" cxnId="{8579464B-29E2-4205-BAC2-3B9008DE082D}">
      <dgm:prSet/>
      <dgm:spPr/>
      <dgm:t>
        <a:bodyPr/>
        <a:lstStyle/>
        <a:p>
          <a:endParaRPr lang="en-US"/>
        </a:p>
      </dgm:t>
    </dgm:pt>
    <dgm:pt modelId="{65E7B38D-EAC5-4EE2-8862-DC3FF2D28BC0}" type="sibTrans" cxnId="{8579464B-29E2-4205-BAC2-3B9008DE082D}">
      <dgm:prSet/>
      <dgm:spPr/>
      <dgm:t>
        <a:bodyPr/>
        <a:lstStyle/>
        <a:p>
          <a:endParaRPr lang="en-US"/>
        </a:p>
      </dgm:t>
    </dgm:pt>
    <dgm:pt modelId="{99A54428-3F37-4BA5-8239-2F440D2D2201}">
      <dgm:prSet/>
      <dgm:spPr/>
      <dgm:t>
        <a:bodyPr/>
        <a:lstStyle/>
        <a:p>
          <a:r>
            <a:rPr lang="en-US" dirty="0" err="1"/>
            <a:t>Το</a:t>
          </a:r>
          <a:r>
            <a:rPr lang="en-US" dirty="0"/>
            <a:t> </a:t>
          </a:r>
          <a:r>
            <a:rPr lang="en-US" dirty="0" err="1"/>
            <a:t>δικ</a:t>
          </a:r>
          <a:r>
            <a:rPr lang="en-US" dirty="0"/>
            <a:t>αίωμα στην απασχόληση χωρίς διακρίσεις λόγω</a:t>
          </a:r>
          <a:r>
            <a:rPr lang="el-GR" dirty="0"/>
            <a:t> </a:t>
          </a:r>
          <a:r>
            <a:rPr lang="en-US" dirty="0" err="1"/>
            <a:t>φυλής</a:t>
          </a:r>
          <a:r>
            <a:rPr lang="en-US" dirty="0"/>
            <a:t>, </a:t>
          </a:r>
          <a:r>
            <a:rPr lang="en-US" dirty="0" err="1"/>
            <a:t>χρώμ</a:t>
          </a:r>
          <a:r>
            <a:rPr lang="en-US" dirty="0"/>
            <a:t>ατος, καταγωγής, θρησκείας, φύλου, ηλικίας ή σωματικής ικανότητας.</a:t>
          </a:r>
        </a:p>
      </dgm:t>
    </dgm:pt>
    <dgm:pt modelId="{E9E610D5-98A0-4CF5-BA4E-1E98F7297986}" type="parTrans" cxnId="{12F6BFB2-CF03-49CB-B66A-E11FC378415C}">
      <dgm:prSet/>
      <dgm:spPr/>
      <dgm:t>
        <a:bodyPr/>
        <a:lstStyle/>
        <a:p>
          <a:endParaRPr lang="en-US"/>
        </a:p>
      </dgm:t>
    </dgm:pt>
    <dgm:pt modelId="{23967964-339E-4ACA-963B-59EA5EBC0245}" type="sibTrans" cxnId="{12F6BFB2-CF03-49CB-B66A-E11FC378415C}">
      <dgm:prSet/>
      <dgm:spPr/>
      <dgm:t>
        <a:bodyPr/>
        <a:lstStyle/>
        <a:p>
          <a:endParaRPr lang="en-US"/>
        </a:p>
      </dgm:t>
    </dgm:pt>
    <dgm:pt modelId="{F0C607B2-D3B3-40F7-87F7-742535C8355A}">
      <dgm:prSet/>
      <dgm:spPr/>
      <dgm:t>
        <a:bodyPr/>
        <a:lstStyle/>
        <a:p>
          <a:endParaRPr lang="en-US" dirty="0"/>
        </a:p>
      </dgm:t>
    </dgm:pt>
    <dgm:pt modelId="{546B6681-0217-4A8A-AA77-B59768242053}" type="parTrans" cxnId="{3753085E-7AB7-4CF2-A20A-39D1B8C6ED86}">
      <dgm:prSet/>
      <dgm:spPr/>
      <dgm:t>
        <a:bodyPr/>
        <a:lstStyle/>
        <a:p>
          <a:endParaRPr lang="el-GR"/>
        </a:p>
      </dgm:t>
    </dgm:pt>
    <dgm:pt modelId="{B58B34F7-6F7C-4134-8C1D-291DD6A6AFA9}" type="sibTrans" cxnId="{3753085E-7AB7-4CF2-A20A-39D1B8C6ED86}">
      <dgm:prSet/>
      <dgm:spPr/>
      <dgm:t>
        <a:bodyPr/>
        <a:lstStyle/>
        <a:p>
          <a:endParaRPr lang="el-GR"/>
        </a:p>
      </dgm:t>
    </dgm:pt>
    <dgm:pt modelId="{3C2E0258-0429-4A20-8456-4EB2007A2182}" type="pres">
      <dgm:prSet presAssocID="{0C15B4D2-27C9-49C0-9B5F-CB7FE9A69179}" presName="linear" presStyleCnt="0">
        <dgm:presLayoutVars>
          <dgm:animLvl val="lvl"/>
          <dgm:resizeHandles val="exact"/>
        </dgm:presLayoutVars>
      </dgm:prSet>
      <dgm:spPr/>
    </dgm:pt>
    <dgm:pt modelId="{2BEA6BC3-BC24-4EFA-B62F-81DE8E539F7A}" type="pres">
      <dgm:prSet presAssocID="{BDD173C0-9AC8-428E-A287-B637498A28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3553A7-D191-4A05-A597-9813D6E8A451}" type="pres">
      <dgm:prSet presAssocID="{BDD173C0-9AC8-428E-A287-B637498A2853}" presName="childText" presStyleLbl="revTx" presStyleIdx="0" presStyleCnt="2">
        <dgm:presLayoutVars>
          <dgm:bulletEnabled val="1"/>
        </dgm:presLayoutVars>
      </dgm:prSet>
      <dgm:spPr/>
    </dgm:pt>
    <dgm:pt modelId="{5EF78061-FF4B-419A-A213-59B5278F5DD0}" type="pres">
      <dgm:prSet presAssocID="{5A343871-EE26-4EF2-B4D1-0ADCCD5FDE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2B33ECD-4675-4BF3-A292-A59495F76A33}" type="pres">
      <dgm:prSet presAssocID="{5A343871-EE26-4EF2-B4D1-0ADCCD5FDE0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42451C-6B20-41D8-9DA4-7F7D10B10945}" type="presOf" srcId="{BDD173C0-9AC8-428E-A287-B637498A2853}" destId="{2BEA6BC3-BC24-4EFA-B62F-81DE8E539F7A}" srcOrd="0" destOrd="0" presId="urn:microsoft.com/office/officeart/2005/8/layout/vList2"/>
    <dgm:cxn modelId="{AD78B63E-C276-46F7-BBCA-718475D95BCD}" srcId="{0C15B4D2-27C9-49C0-9B5F-CB7FE9A69179}" destId="{BDD173C0-9AC8-428E-A287-B637498A2853}" srcOrd="0" destOrd="0" parTransId="{4CCA0347-B9B1-427C-9E87-B89DCD6C651A}" sibTransId="{A52D6041-CBCA-4A02-B7F4-64C13B6AEF34}"/>
    <dgm:cxn modelId="{3753085E-7AB7-4CF2-A20A-39D1B8C6ED86}" srcId="{BDD173C0-9AC8-428E-A287-B637498A2853}" destId="{F0C607B2-D3B3-40F7-87F7-742535C8355A}" srcOrd="1" destOrd="0" parTransId="{546B6681-0217-4A8A-AA77-B59768242053}" sibTransId="{B58B34F7-6F7C-4134-8C1D-291DD6A6AFA9}"/>
    <dgm:cxn modelId="{8579464B-29E2-4205-BAC2-3B9008DE082D}" srcId="{0C15B4D2-27C9-49C0-9B5F-CB7FE9A69179}" destId="{5A343871-EE26-4EF2-B4D1-0ADCCD5FDE0E}" srcOrd="1" destOrd="0" parTransId="{978AAC74-7A8E-4188-8FE9-478169BAC0A0}" sibTransId="{65E7B38D-EAC5-4EE2-8862-DC3FF2D28BC0}"/>
    <dgm:cxn modelId="{C1316483-48EF-45CC-82AE-686577B0E818}" type="presOf" srcId="{F0C607B2-D3B3-40F7-87F7-742535C8355A}" destId="{503553A7-D191-4A05-A597-9813D6E8A451}" srcOrd="0" destOrd="1" presId="urn:microsoft.com/office/officeart/2005/8/layout/vList2"/>
    <dgm:cxn modelId="{88C2848D-0DDC-41B6-948A-5C86D6BFDEEC}" type="presOf" srcId="{0C15B4D2-27C9-49C0-9B5F-CB7FE9A69179}" destId="{3C2E0258-0429-4A20-8456-4EB2007A2182}" srcOrd="0" destOrd="0" presId="urn:microsoft.com/office/officeart/2005/8/layout/vList2"/>
    <dgm:cxn modelId="{1C873B91-C30E-4301-821B-0F01E3F4556B}" type="presOf" srcId="{DFABFE07-33DB-4B30-A258-330363D59963}" destId="{503553A7-D191-4A05-A597-9813D6E8A451}" srcOrd="0" destOrd="0" presId="urn:microsoft.com/office/officeart/2005/8/layout/vList2"/>
    <dgm:cxn modelId="{C044A191-B039-40D8-BC9E-3320946F2F5C}" srcId="{BDD173C0-9AC8-428E-A287-B637498A2853}" destId="{DFABFE07-33DB-4B30-A258-330363D59963}" srcOrd="0" destOrd="0" parTransId="{13B0C82D-F548-4B65-AB92-B94F0293B9CA}" sibTransId="{34357B12-1995-4EE7-9B9E-0AE3CBA026C8}"/>
    <dgm:cxn modelId="{38FD0CAA-B5E4-4234-A889-4F9E5B9FF407}" type="presOf" srcId="{5A343871-EE26-4EF2-B4D1-0ADCCD5FDE0E}" destId="{5EF78061-FF4B-419A-A213-59B5278F5DD0}" srcOrd="0" destOrd="0" presId="urn:microsoft.com/office/officeart/2005/8/layout/vList2"/>
    <dgm:cxn modelId="{12F6BFB2-CF03-49CB-B66A-E11FC378415C}" srcId="{5A343871-EE26-4EF2-B4D1-0ADCCD5FDE0E}" destId="{99A54428-3F37-4BA5-8239-2F440D2D2201}" srcOrd="0" destOrd="0" parTransId="{E9E610D5-98A0-4CF5-BA4E-1E98F7297986}" sibTransId="{23967964-339E-4ACA-963B-59EA5EBC0245}"/>
    <dgm:cxn modelId="{FB48BBB5-4724-4022-9400-8A9A9D2AC9A2}" type="presOf" srcId="{99A54428-3F37-4BA5-8239-2F440D2D2201}" destId="{B2B33ECD-4675-4BF3-A292-A59495F76A33}" srcOrd="0" destOrd="0" presId="urn:microsoft.com/office/officeart/2005/8/layout/vList2"/>
    <dgm:cxn modelId="{576A62CB-50F2-48AB-BB7D-76C1D24D1711}" type="presParOf" srcId="{3C2E0258-0429-4A20-8456-4EB2007A2182}" destId="{2BEA6BC3-BC24-4EFA-B62F-81DE8E539F7A}" srcOrd="0" destOrd="0" presId="urn:microsoft.com/office/officeart/2005/8/layout/vList2"/>
    <dgm:cxn modelId="{32C021D2-B594-41B9-BDE0-7B26D96DD46A}" type="presParOf" srcId="{3C2E0258-0429-4A20-8456-4EB2007A2182}" destId="{503553A7-D191-4A05-A597-9813D6E8A451}" srcOrd="1" destOrd="0" presId="urn:microsoft.com/office/officeart/2005/8/layout/vList2"/>
    <dgm:cxn modelId="{9D48EC91-CACD-4B03-8F6B-3051F04F37DB}" type="presParOf" srcId="{3C2E0258-0429-4A20-8456-4EB2007A2182}" destId="{5EF78061-FF4B-419A-A213-59B5278F5DD0}" srcOrd="2" destOrd="0" presId="urn:microsoft.com/office/officeart/2005/8/layout/vList2"/>
    <dgm:cxn modelId="{B84D2B72-F417-44D6-A272-5A61C4B0B4B2}" type="presParOf" srcId="{3C2E0258-0429-4A20-8456-4EB2007A2182}" destId="{B2B33ECD-4675-4BF3-A292-A59495F76A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97133-5A0B-4D6B-92C6-4B46034EF98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1338431-3F1E-4D9A-BDE3-DE60FE82E4B5}">
      <dgm:prSet/>
      <dgm:spPr/>
      <dgm:t>
        <a:bodyPr/>
        <a:lstStyle/>
        <a:p>
          <a:pPr>
            <a:defRPr b="1"/>
          </a:pPr>
          <a:r>
            <a:rPr lang="en-US" b="1"/>
            <a:t>Θετικές δράσεις (affirmative actions)</a:t>
          </a:r>
          <a:endParaRPr lang="en-US"/>
        </a:p>
      </dgm:t>
    </dgm:pt>
    <dgm:pt modelId="{9F380362-DDDC-4D24-928B-DD292F1DF0D1}" type="parTrans" cxnId="{A4649567-9E4E-4430-9743-FCAC91C6DC45}">
      <dgm:prSet/>
      <dgm:spPr/>
      <dgm:t>
        <a:bodyPr/>
        <a:lstStyle/>
        <a:p>
          <a:endParaRPr lang="en-US"/>
        </a:p>
      </dgm:t>
    </dgm:pt>
    <dgm:pt modelId="{2D5AF826-DE34-475A-9F8B-EBD8F5A8B552}" type="sibTrans" cxnId="{A4649567-9E4E-4430-9743-FCAC91C6DC45}">
      <dgm:prSet/>
      <dgm:spPr/>
      <dgm:t>
        <a:bodyPr/>
        <a:lstStyle/>
        <a:p>
          <a:endParaRPr lang="en-US"/>
        </a:p>
      </dgm:t>
    </dgm:pt>
    <dgm:pt modelId="{EA98890A-88E9-4BCD-9082-833E251B6D9F}">
      <dgm:prSet/>
      <dgm:spPr/>
      <dgm:t>
        <a:bodyPr/>
        <a:lstStyle/>
        <a:p>
          <a:r>
            <a:rPr lang="en-US"/>
            <a:t>Προσπάθεια να δοθεί προτεραιότητα στην απασχόληση στις γυναίκες και στα μέλη μειονοτικών ομάδων.</a:t>
          </a:r>
        </a:p>
      </dgm:t>
    </dgm:pt>
    <dgm:pt modelId="{1FCD21E0-E7D4-4E79-A307-947E264E58BF}" type="parTrans" cxnId="{7D13A1FC-3C31-4BCA-943C-EEF33F47DC33}">
      <dgm:prSet/>
      <dgm:spPr/>
      <dgm:t>
        <a:bodyPr/>
        <a:lstStyle/>
        <a:p>
          <a:endParaRPr lang="en-US"/>
        </a:p>
      </dgm:t>
    </dgm:pt>
    <dgm:pt modelId="{97D1CB46-C8B2-4688-8C31-553BCE6FA981}" type="sibTrans" cxnId="{7D13A1FC-3C31-4BCA-943C-EEF33F47DC33}">
      <dgm:prSet/>
      <dgm:spPr/>
      <dgm:t>
        <a:bodyPr/>
        <a:lstStyle/>
        <a:p>
          <a:endParaRPr lang="en-US"/>
        </a:p>
      </dgm:t>
    </dgm:pt>
    <dgm:pt modelId="{7B12A27C-F5DC-4F2C-B00F-FFCCBAE44FAD}">
      <dgm:prSet/>
      <dgm:spPr/>
      <dgm:t>
        <a:bodyPr/>
        <a:lstStyle/>
        <a:p>
          <a:pPr>
            <a:defRPr b="1"/>
          </a:pPr>
          <a:r>
            <a:rPr lang="en-US" b="1"/>
            <a:t>Επαγγελματικά προσόντα καλής πίστης</a:t>
          </a:r>
          <a:endParaRPr lang="en-US"/>
        </a:p>
      </dgm:t>
    </dgm:pt>
    <dgm:pt modelId="{8DB16101-B9AE-4280-8D9E-9AADA3F26CA1}" type="parTrans" cxnId="{2963786C-7735-4C6A-87D5-577BA7B684C5}">
      <dgm:prSet/>
      <dgm:spPr/>
      <dgm:t>
        <a:bodyPr/>
        <a:lstStyle/>
        <a:p>
          <a:endParaRPr lang="en-US"/>
        </a:p>
      </dgm:t>
    </dgm:pt>
    <dgm:pt modelId="{B0D3DB7F-8D08-4BB5-ACC3-E5F5E5629349}" type="sibTrans" cxnId="{2963786C-7735-4C6A-87D5-577BA7B684C5}">
      <dgm:prSet/>
      <dgm:spPr/>
      <dgm:t>
        <a:bodyPr/>
        <a:lstStyle/>
        <a:p>
          <a:endParaRPr lang="en-US"/>
        </a:p>
      </dgm:t>
    </dgm:pt>
    <dgm:pt modelId="{3159C15D-E5F4-430C-9839-0A7C89E06A32}">
      <dgm:prSet/>
      <dgm:spPr/>
      <dgm:t>
        <a:bodyPr/>
        <a:lstStyle/>
        <a:p>
          <a:r>
            <a:rPr lang="en-US"/>
            <a:t>Επαγγελματικά κριτήρια που βασίζονται στην ικανότητα εκτέλεσης μιας εργασίας.</a:t>
          </a:r>
        </a:p>
      </dgm:t>
    </dgm:pt>
    <dgm:pt modelId="{AAE9C674-9CE2-4E4C-BD7F-B4E426DE6BA8}" type="parTrans" cxnId="{C2052B4A-CAB7-4341-AC2A-015FCA97AC6F}">
      <dgm:prSet/>
      <dgm:spPr/>
      <dgm:t>
        <a:bodyPr/>
        <a:lstStyle/>
        <a:p>
          <a:endParaRPr lang="en-US"/>
        </a:p>
      </dgm:t>
    </dgm:pt>
    <dgm:pt modelId="{32365A37-7C68-4021-BC4B-286592D3BAF3}" type="sibTrans" cxnId="{C2052B4A-CAB7-4341-AC2A-015FCA97AC6F}">
      <dgm:prSet/>
      <dgm:spPr/>
      <dgm:t>
        <a:bodyPr/>
        <a:lstStyle/>
        <a:p>
          <a:endParaRPr lang="en-US"/>
        </a:p>
      </dgm:t>
    </dgm:pt>
    <dgm:pt modelId="{6A707176-F3FD-4BBD-9D17-174ECAF4FE1E}" type="pres">
      <dgm:prSet presAssocID="{F2D97133-5A0B-4D6B-92C6-4B46034EF989}" presName="root" presStyleCnt="0">
        <dgm:presLayoutVars>
          <dgm:dir/>
          <dgm:resizeHandles val="exact"/>
        </dgm:presLayoutVars>
      </dgm:prSet>
      <dgm:spPr/>
    </dgm:pt>
    <dgm:pt modelId="{D3E7B3D7-1588-4154-A861-FC7B41434E38}" type="pres">
      <dgm:prSet presAssocID="{F1338431-3F1E-4D9A-BDE3-DE60FE82E4B5}" presName="compNode" presStyleCnt="0"/>
      <dgm:spPr/>
    </dgm:pt>
    <dgm:pt modelId="{CF4BCA92-B525-46AC-876B-425AB979BF3F}" type="pres">
      <dgm:prSet presAssocID="{F1338431-3F1E-4D9A-BDE3-DE60FE82E4B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Εξαγωγή"/>
        </a:ext>
      </dgm:extLst>
    </dgm:pt>
    <dgm:pt modelId="{101574C4-A33A-49AA-9B20-420F5AAA36C5}" type="pres">
      <dgm:prSet presAssocID="{F1338431-3F1E-4D9A-BDE3-DE60FE82E4B5}" presName="iconSpace" presStyleCnt="0"/>
      <dgm:spPr/>
    </dgm:pt>
    <dgm:pt modelId="{46CE648F-61B6-4A5D-86D0-8A0626DB74C2}" type="pres">
      <dgm:prSet presAssocID="{F1338431-3F1E-4D9A-BDE3-DE60FE82E4B5}" presName="parTx" presStyleLbl="revTx" presStyleIdx="0" presStyleCnt="4">
        <dgm:presLayoutVars>
          <dgm:chMax val="0"/>
          <dgm:chPref val="0"/>
        </dgm:presLayoutVars>
      </dgm:prSet>
      <dgm:spPr/>
    </dgm:pt>
    <dgm:pt modelId="{6FB1ED78-B032-4C38-8A1B-FE83A580B716}" type="pres">
      <dgm:prSet presAssocID="{F1338431-3F1E-4D9A-BDE3-DE60FE82E4B5}" presName="txSpace" presStyleCnt="0"/>
      <dgm:spPr/>
    </dgm:pt>
    <dgm:pt modelId="{4F0F795B-561D-4C78-90B7-67DF2E71250F}" type="pres">
      <dgm:prSet presAssocID="{F1338431-3F1E-4D9A-BDE3-DE60FE82E4B5}" presName="desTx" presStyleLbl="revTx" presStyleIdx="1" presStyleCnt="4">
        <dgm:presLayoutVars/>
      </dgm:prSet>
      <dgm:spPr/>
    </dgm:pt>
    <dgm:pt modelId="{8EC235A7-0189-4C14-87B8-3108AF1F2625}" type="pres">
      <dgm:prSet presAssocID="{2D5AF826-DE34-475A-9F8B-EBD8F5A8B552}" presName="sibTrans" presStyleCnt="0"/>
      <dgm:spPr/>
    </dgm:pt>
    <dgm:pt modelId="{C6C47519-7E81-44BA-A8EE-E7BDAEAFC252}" type="pres">
      <dgm:prSet presAssocID="{7B12A27C-F5DC-4F2C-B00F-FFCCBAE44FAD}" presName="compNode" presStyleCnt="0"/>
      <dgm:spPr/>
    </dgm:pt>
    <dgm:pt modelId="{2FCCA57D-3B9A-404F-80FD-A5489CB378AD}" type="pres">
      <dgm:prSet presAssocID="{7B12A27C-F5DC-4F2C-B00F-FFCCBAE44FA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Σημάδι ελέγχου"/>
        </a:ext>
      </dgm:extLst>
    </dgm:pt>
    <dgm:pt modelId="{E129555F-4981-47E9-8B20-824550D99F52}" type="pres">
      <dgm:prSet presAssocID="{7B12A27C-F5DC-4F2C-B00F-FFCCBAE44FAD}" presName="iconSpace" presStyleCnt="0"/>
      <dgm:spPr/>
    </dgm:pt>
    <dgm:pt modelId="{3DC3A0CC-3764-4068-93EC-FBC678FBEC8D}" type="pres">
      <dgm:prSet presAssocID="{7B12A27C-F5DC-4F2C-B00F-FFCCBAE44FAD}" presName="parTx" presStyleLbl="revTx" presStyleIdx="2" presStyleCnt="4">
        <dgm:presLayoutVars>
          <dgm:chMax val="0"/>
          <dgm:chPref val="0"/>
        </dgm:presLayoutVars>
      </dgm:prSet>
      <dgm:spPr/>
    </dgm:pt>
    <dgm:pt modelId="{D39F6493-3ACF-4758-AB72-3A3E65047558}" type="pres">
      <dgm:prSet presAssocID="{7B12A27C-F5DC-4F2C-B00F-FFCCBAE44FAD}" presName="txSpace" presStyleCnt="0"/>
      <dgm:spPr/>
    </dgm:pt>
    <dgm:pt modelId="{3C19ACFA-5BC0-47BC-905A-BCE1B4BCF61B}" type="pres">
      <dgm:prSet presAssocID="{7B12A27C-F5DC-4F2C-B00F-FFCCBAE44FAD}" presName="desTx" presStyleLbl="revTx" presStyleIdx="3" presStyleCnt="4">
        <dgm:presLayoutVars/>
      </dgm:prSet>
      <dgm:spPr/>
    </dgm:pt>
  </dgm:ptLst>
  <dgm:cxnLst>
    <dgm:cxn modelId="{9E3A6418-47F8-496A-B9EB-92BB8FCD1507}" type="presOf" srcId="{F2D97133-5A0B-4D6B-92C6-4B46034EF989}" destId="{6A707176-F3FD-4BBD-9D17-174ECAF4FE1E}" srcOrd="0" destOrd="0" presId="urn:microsoft.com/office/officeart/2018/2/layout/IconLabelDescriptionList"/>
    <dgm:cxn modelId="{9E51761D-A87E-4B23-84C4-39B995CC18F5}" type="presOf" srcId="{EA98890A-88E9-4BCD-9082-833E251B6D9F}" destId="{4F0F795B-561D-4C78-90B7-67DF2E71250F}" srcOrd="0" destOrd="0" presId="urn:microsoft.com/office/officeart/2018/2/layout/IconLabelDescriptionList"/>
    <dgm:cxn modelId="{A4649567-9E4E-4430-9743-FCAC91C6DC45}" srcId="{F2D97133-5A0B-4D6B-92C6-4B46034EF989}" destId="{F1338431-3F1E-4D9A-BDE3-DE60FE82E4B5}" srcOrd="0" destOrd="0" parTransId="{9F380362-DDDC-4D24-928B-DD292F1DF0D1}" sibTransId="{2D5AF826-DE34-475A-9F8B-EBD8F5A8B552}"/>
    <dgm:cxn modelId="{C2052B4A-CAB7-4341-AC2A-015FCA97AC6F}" srcId="{7B12A27C-F5DC-4F2C-B00F-FFCCBAE44FAD}" destId="{3159C15D-E5F4-430C-9839-0A7C89E06A32}" srcOrd="0" destOrd="0" parTransId="{AAE9C674-9CE2-4E4C-BD7F-B4E426DE6BA8}" sibTransId="{32365A37-7C68-4021-BC4B-286592D3BAF3}"/>
    <dgm:cxn modelId="{2963786C-7735-4C6A-87D5-577BA7B684C5}" srcId="{F2D97133-5A0B-4D6B-92C6-4B46034EF989}" destId="{7B12A27C-F5DC-4F2C-B00F-FFCCBAE44FAD}" srcOrd="1" destOrd="0" parTransId="{8DB16101-B9AE-4280-8D9E-9AADA3F26CA1}" sibTransId="{B0D3DB7F-8D08-4BB5-ACC3-E5F5E5629349}"/>
    <dgm:cxn modelId="{A56D948C-B2C7-450D-B4F7-B619E4802617}" type="presOf" srcId="{F1338431-3F1E-4D9A-BDE3-DE60FE82E4B5}" destId="{46CE648F-61B6-4A5D-86D0-8A0626DB74C2}" srcOrd="0" destOrd="0" presId="urn:microsoft.com/office/officeart/2018/2/layout/IconLabelDescriptionList"/>
    <dgm:cxn modelId="{0134B5B9-296A-4A5C-B35A-A80268E44B05}" type="presOf" srcId="{7B12A27C-F5DC-4F2C-B00F-FFCCBAE44FAD}" destId="{3DC3A0CC-3764-4068-93EC-FBC678FBEC8D}" srcOrd="0" destOrd="0" presId="urn:microsoft.com/office/officeart/2018/2/layout/IconLabelDescriptionList"/>
    <dgm:cxn modelId="{26DB20E5-33F6-445D-A8CD-695783B3C170}" type="presOf" srcId="{3159C15D-E5F4-430C-9839-0A7C89E06A32}" destId="{3C19ACFA-5BC0-47BC-905A-BCE1B4BCF61B}" srcOrd="0" destOrd="0" presId="urn:microsoft.com/office/officeart/2018/2/layout/IconLabelDescriptionList"/>
    <dgm:cxn modelId="{7D13A1FC-3C31-4BCA-943C-EEF33F47DC33}" srcId="{F1338431-3F1E-4D9A-BDE3-DE60FE82E4B5}" destId="{EA98890A-88E9-4BCD-9082-833E251B6D9F}" srcOrd="0" destOrd="0" parTransId="{1FCD21E0-E7D4-4E79-A307-947E264E58BF}" sibTransId="{97D1CB46-C8B2-4688-8C31-553BCE6FA981}"/>
    <dgm:cxn modelId="{D240EA44-9084-431A-A139-D87FE726C7FC}" type="presParOf" srcId="{6A707176-F3FD-4BBD-9D17-174ECAF4FE1E}" destId="{D3E7B3D7-1588-4154-A861-FC7B41434E38}" srcOrd="0" destOrd="0" presId="urn:microsoft.com/office/officeart/2018/2/layout/IconLabelDescriptionList"/>
    <dgm:cxn modelId="{770B4495-F60E-47C2-A00C-BC07AA8BF4FA}" type="presParOf" srcId="{D3E7B3D7-1588-4154-A861-FC7B41434E38}" destId="{CF4BCA92-B525-46AC-876B-425AB979BF3F}" srcOrd="0" destOrd="0" presId="urn:microsoft.com/office/officeart/2018/2/layout/IconLabelDescriptionList"/>
    <dgm:cxn modelId="{EEAF9C69-C4D0-4B99-AC51-D7E9FD08D485}" type="presParOf" srcId="{D3E7B3D7-1588-4154-A861-FC7B41434E38}" destId="{101574C4-A33A-49AA-9B20-420F5AAA36C5}" srcOrd="1" destOrd="0" presId="urn:microsoft.com/office/officeart/2018/2/layout/IconLabelDescriptionList"/>
    <dgm:cxn modelId="{EDD06501-8635-4205-B368-BE51FBCAFEB7}" type="presParOf" srcId="{D3E7B3D7-1588-4154-A861-FC7B41434E38}" destId="{46CE648F-61B6-4A5D-86D0-8A0626DB74C2}" srcOrd="2" destOrd="0" presId="urn:microsoft.com/office/officeart/2018/2/layout/IconLabelDescriptionList"/>
    <dgm:cxn modelId="{B8F2429C-E2CB-47FF-83CE-C793DF700CD5}" type="presParOf" srcId="{D3E7B3D7-1588-4154-A861-FC7B41434E38}" destId="{6FB1ED78-B032-4C38-8A1B-FE83A580B716}" srcOrd="3" destOrd="0" presId="urn:microsoft.com/office/officeart/2018/2/layout/IconLabelDescriptionList"/>
    <dgm:cxn modelId="{2B10711E-4FCB-43BD-BD73-0C77B543CBA9}" type="presParOf" srcId="{D3E7B3D7-1588-4154-A861-FC7B41434E38}" destId="{4F0F795B-561D-4C78-90B7-67DF2E71250F}" srcOrd="4" destOrd="0" presId="urn:microsoft.com/office/officeart/2018/2/layout/IconLabelDescriptionList"/>
    <dgm:cxn modelId="{14C7273D-CD54-4700-BF49-51B727E16E3A}" type="presParOf" srcId="{6A707176-F3FD-4BBD-9D17-174ECAF4FE1E}" destId="{8EC235A7-0189-4C14-87B8-3108AF1F2625}" srcOrd="1" destOrd="0" presId="urn:microsoft.com/office/officeart/2018/2/layout/IconLabelDescriptionList"/>
    <dgm:cxn modelId="{8B90CB4A-359E-4F98-9FFE-FC5F2B6346B8}" type="presParOf" srcId="{6A707176-F3FD-4BBD-9D17-174ECAF4FE1E}" destId="{C6C47519-7E81-44BA-A8EE-E7BDAEAFC252}" srcOrd="2" destOrd="0" presId="urn:microsoft.com/office/officeart/2018/2/layout/IconLabelDescriptionList"/>
    <dgm:cxn modelId="{A22A9659-7EF5-4542-B45D-E45F1AF3CC2A}" type="presParOf" srcId="{C6C47519-7E81-44BA-A8EE-E7BDAEAFC252}" destId="{2FCCA57D-3B9A-404F-80FD-A5489CB378AD}" srcOrd="0" destOrd="0" presId="urn:microsoft.com/office/officeart/2018/2/layout/IconLabelDescriptionList"/>
    <dgm:cxn modelId="{444872F6-BA55-4783-B01F-9F13CB74A854}" type="presParOf" srcId="{C6C47519-7E81-44BA-A8EE-E7BDAEAFC252}" destId="{E129555F-4981-47E9-8B20-824550D99F52}" srcOrd="1" destOrd="0" presId="urn:microsoft.com/office/officeart/2018/2/layout/IconLabelDescriptionList"/>
    <dgm:cxn modelId="{D317952B-57DC-497B-98C2-B9B16F732513}" type="presParOf" srcId="{C6C47519-7E81-44BA-A8EE-E7BDAEAFC252}" destId="{3DC3A0CC-3764-4068-93EC-FBC678FBEC8D}" srcOrd="2" destOrd="0" presId="urn:microsoft.com/office/officeart/2018/2/layout/IconLabelDescriptionList"/>
    <dgm:cxn modelId="{92249F0C-E7B4-4647-96D6-793AECF1A880}" type="presParOf" srcId="{C6C47519-7E81-44BA-A8EE-E7BDAEAFC252}" destId="{D39F6493-3ACF-4758-AB72-3A3E65047558}" srcOrd="3" destOrd="0" presId="urn:microsoft.com/office/officeart/2018/2/layout/IconLabelDescriptionList"/>
    <dgm:cxn modelId="{D428BFB9-8D67-4316-B60E-FD78CB885AFE}" type="presParOf" srcId="{C6C47519-7E81-44BA-A8EE-E7BDAEAFC252}" destId="{3C19ACFA-5BC0-47BC-905A-BCE1B4BCF61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A6BC3-BC24-4EFA-B62F-81DE8E539F7A}">
      <dsp:nvSpPr>
        <dsp:cNvPr id="0" name=""/>
        <dsp:cNvSpPr/>
      </dsp:nvSpPr>
      <dsp:spPr>
        <a:xfrm>
          <a:off x="0" y="418901"/>
          <a:ext cx="5091134" cy="647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Διακρίσεις στην απασχόληση</a:t>
          </a:r>
          <a:endParaRPr lang="en-US" sz="2700" kern="1200"/>
        </a:p>
      </dsp:txBody>
      <dsp:txXfrm>
        <a:off x="31613" y="450514"/>
        <a:ext cx="5027908" cy="584369"/>
      </dsp:txXfrm>
    </dsp:sp>
    <dsp:sp modelId="{503553A7-D191-4A05-A597-9813D6E8A451}">
      <dsp:nvSpPr>
        <dsp:cNvPr id="0" name=""/>
        <dsp:cNvSpPr/>
      </dsp:nvSpPr>
      <dsp:spPr>
        <a:xfrm>
          <a:off x="0" y="1066496"/>
          <a:ext cx="5091134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4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Λαμβ</a:t>
          </a:r>
          <a:r>
            <a:rPr lang="en-US" sz="2100" kern="1200" dirty="0" err="1"/>
            <a:t>άνουν</a:t>
          </a:r>
          <a:r>
            <a:rPr lang="en-US" sz="2100" kern="1200" dirty="0"/>
            <a:t> </a:t>
          </a:r>
          <a:r>
            <a:rPr lang="en-US" sz="2100" kern="1200" dirty="0" err="1"/>
            <a:t>χώρ</a:t>
          </a:r>
          <a:r>
            <a:rPr lang="en-US" sz="2100" kern="1200" dirty="0"/>
            <a:t>α όταν κάποιος αποκλείεται από μια θέση ή ανάθεση εργασίας για λόγους άσχετους με τις ικανότητές του.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1066496"/>
        <a:ext cx="5091134" cy="1564920"/>
      </dsp:txXfrm>
    </dsp:sp>
    <dsp:sp modelId="{5EF78061-FF4B-419A-A213-59B5278F5DD0}">
      <dsp:nvSpPr>
        <dsp:cNvPr id="0" name=""/>
        <dsp:cNvSpPr/>
      </dsp:nvSpPr>
      <dsp:spPr>
        <a:xfrm>
          <a:off x="0" y="2631416"/>
          <a:ext cx="5091134" cy="647595"/>
        </a:xfrm>
        <a:prstGeom prst="roundRect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Ίσες ευκαιρίες απασχόλησης</a:t>
          </a:r>
          <a:endParaRPr lang="en-US" sz="2700" kern="1200"/>
        </a:p>
      </dsp:txBody>
      <dsp:txXfrm>
        <a:off x="31613" y="2663029"/>
        <a:ext cx="5027908" cy="584369"/>
      </dsp:txXfrm>
    </dsp:sp>
    <dsp:sp modelId="{B2B33ECD-4675-4BF3-A292-A59495F76A33}">
      <dsp:nvSpPr>
        <dsp:cNvPr id="0" name=""/>
        <dsp:cNvSpPr/>
      </dsp:nvSpPr>
      <dsp:spPr>
        <a:xfrm>
          <a:off x="0" y="3279011"/>
          <a:ext cx="5091134" cy="1201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4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 err="1"/>
            <a:t>Το</a:t>
          </a:r>
          <a:r>
            <a:rPr lang="en-US" sz="2100" kern="1200" dirty="0"/>
            <a:t> </a:t>
          </a:r>
          <a:r>
            <a:rPr lang="en-US" sz="2100" kern="1200" dirty="0" err="1"/>
            <a:t>δικ</a:t>
          </a:r>
          <a:r>
            <a:rPr lang="en-US" sz="2100" kern="1200" dirty="0"/>
            <a:t>αίωμα στην απασχόληση χωρίς διακρίσεις λόγω</a:t>
          </a:r>
          <a:r>
            <a:rPr lang="el-GR" sz="2100" kern="1200" dirty="0"/>
            <a:t> </a:t>
          </a:r>
          <a:r>
            <a:rPr lang="en-US" sz="2100" kern="1200" dirty="0" err="1"/>
            <a:t>φυλής</a:t>
          </a:r>
          <a:r>
            <a:rPr lang="en-US" sz="2100" kern="1200" dirty="0"/>
            <a:t>, </a:t>
          </a:r>
          <a:r>
            <a:rPr lang="en-US" sz="2100" kern="1200" dirty="0" err="1"/>
            <a:t>χρώμ</a:t>
          </a:r>
          <a:r>
            <a:rPr lang="en-US" sz="2100" kern="1200" dirty="0"/>
            <a:t>ατος, καταγωγής, θρησκείας, φύλου, ηλικίας ή σωματικής ικανότητας.</a:t>
          </a:r>
        </a:p>
      </dsp:txBody>
      <dsp:txXfrm>
        <a:off x="0" y="3279011"/>
        <a:ext cx="5091134" cy="1201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BCA92-B525-46AC-876B-425AB979BF3F}">
      <dsp:nvSpPr>
        <dsp:cNvPr id="0" name=""/>
        <dsp:cNvSpPr/>
      </dsp:nvSpPr>
      <dsp:spPr>
        <a:xfrm>
          <a:off x="3672" y="571811"/>
          <a:ext cx="1352531" cy="13525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E648F-61B6-4A5D-86D0-8A0626DB74C2}">
      <dsp:nvSpPr>
        <dsp:cNvPr id="0" name=""/>
        <dsp:cNvSpPr/>
      </dsp:nvSpPr>
      <dsp:spPr>
        <a:xfrm>
          <a:off x="3672" y="2042796"/>
          <a:ext cx="3864375" cy="57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Θετικές δράσεις (affirmative actions)</a:t>
          </a:r>
          <a:endParaRPr lang="en-US" sz="2100" kern="1200"/>
        </a:p>
      </dsp:txBody>
      <dsp:txXfrm>
        <a:off x="3672" y="2042796"/>
        <a:ext cx="3864375" cy="579656"/>
      </dsp:txXfrm>
    </dsp:sp>
    <dsp:sp modelId="{4F0F795B-561D-4C78-90B7-67DF2E71250F}">
      <dsp:nvSpPr>
        <dsp:cNvPr id="0" name=""/>
        <dsp:cNvSpPr/>
      </dsp:nvSpPr>
      <dsp:spPr>
        <a:xfrm>
          <a:off x="3672" y="2677548"/>
          <a:ext cx="3864375" cy="64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Προσπάθεια να δοθεί προτεραιότητα στην απασχόληση στις γυναίκες και στα μέλη μειονοτικών ομάδων.</a:t>
          </a:r>
        </a:p>
      </dsp:txBody>
      <dsp:txXfrm>
        <a:off x="3672" y="2677548"/>
        <a:ext cx="3864375" cy="649009"/>
      </dsp:txXfrm>
    </dsp:sp>
    <dsp:sp modelId="{2FCCA57D-3B9A-404F-80FD-A5489CB378AD}">
      <dsp:nvSpPr>
        <dsp:cNvPr id="0" name=""/>
        <dsp:cNvSpPr/>
      </dsp:nvSpPr>
      <dsp:spPr>
        <a:xfrm>
          <a:off x="4544312" y="571811"/>
          <a:ext cx="1352531" cy="13525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3A0CC-3764-4068-93EC-FBC678FBEC8D}">
      <dsp:nvSpPr>
        <dsp:cNvPr id="0" name=""/>
        <dsp:cNvSpPr/>
      </dsp:nvSpPr>
      <dsp:spPr>
        <a:xfrm>
          <a:off x="4544312" y="2042796"/>
          <a:ext cx="3864375" cy="579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/>
            <a:t>Επαγγελματικά προσόντα καλής πίστης</a:t>
          </a:r>
          <a:endParaRPr lang="en-US" sz="2100" kern="1200"/>
        </a:p>
      </dsp:txBody>
      <dsp:txXfrm>
        <a:off x="4544312" y="2042796"/>
        <a:ext cx="3864375" cy="579656"/>
      </dsp:txXfrm>
    </dsp:sp>
    <dsp:sp modelId="{3C19ACFA-5BC0-47BC-905A-BCE1B4BCF61B}">
      <dsp:nvSpPr>
        <dsp:cNvPr id="0" name=""/>
        <dsp:cNvSpPr/>
      </dsp:nvSpPr>
      <dsp:spPr>
        <a:xfrm>
          <a:off x="4544312" y="2677548"/>
          <a:ext cx="3864375" cy="649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Επαγγελματικά κριτήρια που βασίζονται στην ικανότητα εκτέλεσης μιας εργασίας.</a:t>
          </a:r>
        </a:p>
      </dsp:txBody>
      <dsp:txXfrm>
        <a:off x="4544312" y="2677548"/>
        <a:ext cx="3864375" cy="64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688" y="1769542"/>
            <a:ext cx="7670028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688" y="3598339"/>
            <a:ext cx="7670028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6611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5" y="540085"/>
            <a:ext cx="8294011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7" y="4565255"/>
            <a:ext cx="8413703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3402" y="695011"/>
            <a:ext cx="7892733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5108728"/>
            <a:ext cx="841243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84334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608437"/>
            <a:ext cx="841243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295180"/>
            <a:ext cx="841243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908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4"/>
            <a:ext cx="7111243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304353"/>
            <a:ext cx="841243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  <p:sp>
        <p:nvSpPr>
          <p:cNvPr id="11" name="TextBox 10"/>
          <p:cNvSpPr txBox="1"/>
          <p:nvPr/>
        </p:nvSpPr>
        <p:spPr>
          <a:xfrm>
            <a:off x="679747" y="873912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0722" y="2933245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113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2126944"/>
            <a:ext cx="841243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1" y="4650556"/>
            <a:ext cx="8411161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53408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58" y="609600"/>
            <a:ext cx="841243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58" y="1885950"/>
            <a:ext cx="268205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58" y="2571750"/>
            <a:ext cx="2682050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2952" y="1885950"/>
            <a:ext cx="268205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665" y="2571750"/>
            <a:ext cx="2682050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2840" y="1885950"/>
            <a:ext cx="268205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2840" y="2571750"/>
            <a:ext cx="2682050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35294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6" y="1826045"/>
            <a:ext cx="2739800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97" y="1826045"/>
            <a:ext cx="2739800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91" y="1826045"/>
            <a:ext cx="2739800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58" y="609600"/>
            <a:ext cx="841243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58" y="3904106"/>
            <a:ext cx="268205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27208" y="1938918"/>
            <a:ext cx="2512549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58" y="4480370"/>
            <a:ext cx="2682050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65" y="3904106"/>
            <a:ext cx="268205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93416" y="1939094"/>
            <a:ext cx="2512549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665" y="4480369"/>
            <a:ext cx="2683149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2941" y="3904106"/>
            <a:ext cx="268205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61505" y="1934432"/>
            <a:ext cx="2512549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2840" y="4480367"/>
            <a:ext cx="2682050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578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83600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8745" y="609601"/>
            <a:ext cx="185614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59" y="609601"/>
            <a:ext cx="6432459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82654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/>
              <a:t>Εργαστήριο</a:t>
            </a:r>
            <a:r>
              <a:rPr spc="-60" dirty="0"/>
              <a:t> </a:t>
            </a:r>
            <a:r>
              <a:rPr dirty="0"/>
              <a:t>Συστημάτων</a:t>
            </a:r>
            <a:r>
              <a:rPr spc="-50" dirty="0"/>
              <a:t> </a:t>
            </a:r>
            <a:r>
              <a:rPr dirty="0"/>
              <a:t>Αποφάσεων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dirty="0"/>
              <a:t>Διοίκησης</a:t>
            </a:r>
            <a:r>
              <a:rPr spc="-70" dirty="0"/>
              <a:t> </a:t>
            </a:r>
            <a:r>
              <a:rPr spc="-10" dirty="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/>
              <a:t>Οργάνωση</a:t>
            </a:r>
            <a:r>
              <a:rPr spc="-55" dirty="0"/>
              <a:t> </a:t>
            </a:r>
            <a:r>
              <a:rPr dirty="0"/>
              <a:t>και</a:t>
            </a:r>
            <a:r>
              <a:rPr spc="-50" dirty="0"/>
              <a:t> </a:t>
            </a:r>
            <a:r>
              <a:rPr dirty="0"/>
              <a:t>Διοίκηση,</a:t>
            </a:r>
            <a:r>
              <a:rPr spc="-45" dirty="0"/>
              <a:t> </a:t>
            </a:r>
            <a:r>
              <a:rPr dirty="0"/>
              <a:t>3</a:t>
            </a:r>
            <a:r>
              <a:rPr sz="1575" baseline="26455" dirty="0"/>
              <a:t>ο</a:t>
            </a:r>
            <a:r>
              <a:rPr sz="1575" spc="104" baseline="26455" dirty="0"/>
              <a:t> </a:t>
            </a:r>
            <a:r>
              <a:rPr sz="1600" spc="-10" dirty="0"/>
              <a:t>εξάμηνο</a:t>
            </a:r>
            <a:endParaRPr sz="16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99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10-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25784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67608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4" y="1761069"/>
            <a:ext cx="7792322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14" y="3589879"/>
            <a:ext cx="7792322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8075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60" y="1732449"/>
            <a:ext cx="4111654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850" y="1732451"/>
            <a:ext cx="4115041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89793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7" y="1770324"/>
            <a:ext cx="4103042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49" y="1770324"/>
            <a:ext cx="4103042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71" y="1835254"/>
            <a:ext cx="3962030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71" y="2380139"/>
            <a:ext cx="39620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661" y="1835256"/>
            <a:ext cx="3977456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661" y="2380139"/>
            <a:ext cx="3977456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39660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63648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92880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0"/>
            <a:ext cx="3011848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203" y="609600"/>
            <a:ext cx="5209688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60" y="2431518"/>
            <a:ext cx="3011848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88968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36" y="609923"/>
            <a:ext cx="3713825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9" y="609923"/>
            <a:ext cx="4251732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1456" y="743989"/>
            <a:ext cx="3429156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9" y="2439261"/>
            <a:ext cx="425173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583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58" y="609600"/>
            <a:ext cx="841243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58" y="1732451"/>
            <a:ext cx="841243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3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60" y="5883277"/>
            <a:ext cx="542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12700">
              <a:lnSpc>
                <a:spcPts val="1614"/>
              </a:lnSpc>
            </a:pPr>
            <a:r>
              <a:rPr lang="el-GR"/>
              <a:t>Εργαστήριο</a:t>
            </a:r>
            <a:r>
              <a:rPr lang="el-GR" spc="-60"/>
              <a:t> </a:t>
            </a:r>
            <a:r>
              <a:rPr lang="el-GR"/>
              <a:t>Συστημάτων</a:t>
            </a:r>
            <a:r>
              <a:rPr lang="el-GR" spc="-50"/>
              <a:t> </a:t>
            </a:r>
            <a:r>
              <a:rPr lang="el-GR"/>
              <a:t>Αποφάσεων</a:t>
            </a:r>
            <a:r>
              <a:rPr lang="el-GR" spc="-65"/>
              <a:t> </a:t>
            </a:r>
            <a:r>
              <a:rPr lang="el-GR"/>
              <a:t>&amp;</a:t>
            </a:r>
            <a:r>
              <a:rPr lang="el-GR" spc="-65"/>
              <a:t> </a:t>
            </a:r>
            <a:r>
              <a:rPr lang="el-GR"/>
              <a:t>Διοίκησης</a:t>
            </a:r>
            <a:r>
              <a:rPr lang="el-GR" spc="-70"/>
              <a:t> </a:t>
            </a:r>
            <a:r>
              <a:rPr lang="el-GR" spc="-1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el-GR"/>
              <a:t>Οργάνωση</a:t>
            </a:r>
            <a:r>
              <a:rPr lang="el-GR" spc="-55"/>
              <a:t> </a:t>
            </a:r>
            <a:r>
              <a:rPr lang="el-GR"/>
              <a:t>και</a:t>
            </a:r>
            <a:r>
              <a:rPr lang="el-GR" spc="-50"/>
              <a:t> </a:t>
            </a:r>
            <a:r>
              <a:rPr lang="el-GR"/>
              <a:t>Διοίκηση,</a:t>
            </a:r>
            <a:r>
              <a:rPr lang="el-GR" spc="-45"/>
              <a:t> </a:t>
            </a:r>
            <a:r>
              <a:rPr lang="el-GR"/>
              <a:t>3</a:t>
            </a:r>
            <a:r>
              <a:rPr lang="el-GR" sz="1575" baseline="26455"/>
              <a:t>ο</a:t>
            </a:r>
            <a:r>
              <a:rPr lang="el-GR" sz="1575" spc="104" baseline="26455"/>
              <a:t> </a:t>
            </a:r>
            <a:r>
              <a:rPr lang="el-GR" sz="1600" spc="-10"/>
              <a:t>εξάμηνο</a:t>
            </a:r>
            <a:endParaRPr lang="el-GR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7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12700">
              <a:lnSpc>
                <a:spcPts val="1650"/>
              </a:lnSpc>
            </a:pPr>
            <a:r>
              <a:rPr lang="el-GR" spc="-10"/>
              <a:t>10-</a:t>
            </a:r>
            <a:fld id="{81D60167-4931-47E6-BA6A-407CBD079E47}" type="slidenum">
              <a:rPr spc="-25" smtClean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685958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08733" y="1243329"/>
            <a:ext cx="62731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8860" marR="925830" indent="-288925">
              <a:lnSpc>
                <a:spcPct val="100000"/>
              </a:lnSpc>
            </a:pPr>
            <a:r>
              <a:rPr sz="2800" b="1" spc="-35" dirty="0">
                <a:latin typeface="Arial"/>
                <a:cs typeface="Arial"/>
              </a:rPr>
              <a:t>ΟΡΓΑΝΩΣΗ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ΚΑΙ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ΔΙΟΙΚΗΣΗ: </a:t>
            </a:r>
            <a:r>
              <a:rPr sz="2800" b="1" dirty="0">
                <a:latin typeface="Arial"/>
                <a:cs typeface="Arial"/>
              </a:rPr>
              <a:t>ΘΕΩΡΙΑ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ΚΑΙ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ΠΡΑΚΤΙΚΗ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3167" y="3779520"/>
            <a:ext cx="8358505" cy="1355725"/>
            <a:chOff x="963167" y="3779520"/>
            <a:chExt cx="8358505" cy="1355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3779520"/>
              <a:ext cx="8230361" cy="11894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67" y="3945636"/>
              <a:ext cx="8230361" cy="11894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2520" y="2875776"/>
            <a:ext cx="1459300" cy="3123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5196" y="2875776"/>
            <a:ext cx="1470335" cy="312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7714" y="2875776"/>
            <a:ext cx="1464067" cy="31234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8722" y="2875776"/>
            <a:ext cx="1460796" cy="31234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688" y="117337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936" y="1254252"/>
            <a:ext cx="9079230" cy="134188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90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2520" y="2875776"/>
            <a:ext cx="1459300" cy="3123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5196" y="2875776"/>
            <a:ext cx="1470335" cy="312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7714" y="2875776"/>
            <a:ext cx="1464067" cy="31234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8722" y="2875776"/>
            <a:ext cx="1460796" cy="31234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53752"/>
            <a:ext cx="818260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Βήματα</a:t>
            </a:r>
            <a:r>
              <a:rPr spc="-80" dirty="0"/>
              <a:t> </a:t>
            </a:r>
            <a:r>
              <a:rPr dirty="0"/>
              <a:t>στο</a:t>
            </a:r>
            <a:r>
              <a:rPr spc="-75" dirty="0"/>
              <a:t> </a:t>
            </a:r>
            <a:r>
              <a:rPr dirty="0"/>
              <a:t>στρατηγικό</a:t>
            </a:r>
            <a:r>
              <a:rPr spc="-75" dirty="0"/>
              <a:t> </a:t>
            </a:r>
            <a:r>
              <a:rPr spc="-10" dirty="0"/>
              <a:t>σχεδιασμό</a:t>
            </a:r>
            <a:r>
              <a:rPr lang="el-GR" spc="-10" dirty="0"/>
              <a:t> </a:t>
            </a:r>
            <a:r>
              <a:rPr lang="el-GR" sz="4000" dirty="0">
                <a:solidFill>
                  <a:srgbClr val="BD0416"/>
                </a:solidFill>
                <a:latin typeface="Calibri"/>
                <a:cs typeface="Calibri"/>
              </a:rPr>
              <a:t>του</a:t>
            </a:r>
            <a:r>
              <a:rPr lang="el-GR" sz="4000" spc="-130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lang="el-GR" sz="4000" dirty="0">
                <a:solidFill>
                  <a:srgbClr val="BD0416"/>
                </a:solidFill>
                <a:latin typeface="Calibri"/>
                <a:cs typeface="Calibri"/>
              </a:rPr>
              <a:t>ανθρώπινου</a:t>
            </a:r>
            <a:r>
              <a:rPr lang="el-GR" sz="4000" spc="-114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lang="el-GR" sz="4000" spc="-10" dirty="0">
                <a:solidFill>
                  <a:srgbClr val="BD0416"/>
                </a:solidFill>
                <a:latin typeface="Calibri"/>
                <a:cs typeface="Calibri"/>
              </a:rPr>
              <a:t>δυναμικού.</a:t>
            </a:r>
            <a:endParaRPr spc="-1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2206" y="1981200"/>
            <a:ext cx="7511796" cy="41772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282283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dirty="0"/>
              <a:t>Βήματα</a:t>
            </a:r>
            <a:r>
              <a:rPr spc="-65" dirty="0"/>
              <a:t> </a:t>
            </a:r>
            <a:r>
              <a:rPr dirty="0"/>
              <a:t>Στρατηγικού</a:t>
            </a:r>
            <a:r>
              <a:rPr spc="-55" dirty="0"/>
              <a:t> </a:t>
            </a:r>
            <a:r>
              <a:rPr dirty="0"/>
              <a:t>Σχεδιασμού</a:t>
            </a:r>
            <a:r>
              <a:rPr spc="-55" dirty="0"/>
              <a:t> </a:t>
            </a:r>
            <a:r>
              <a:rPr spc="-25" dirty="0"/>
              <a:t>ΑΔ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43252" y="1240662"/>
            <a:ext cx="7852409" cy="461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Καθορισμός</a:t>
            </a:r>
            <a:r>
              <a:rPr sz="2500" b="1" spc="-12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Υφιστάμενης</a:t>
            </a:r>
            <a:r>
              <a:rPr sz="2500" b="1" spc="-10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Κατάστασης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Στρατηγική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στόχευση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επιχείρησης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σχεδιασμός</a:t>
            </a:r>
            <a:endParaRPr sz="2000" dirty="0">
              <a:latin typeface="Calibri"/>
              <a:cs typeface="Calibri"/>
            </a:endParaRPr>
          </a:p>
          <a:p>
            <a:pPr marL="593725" marR="5080" lvl="1" indent="-267335">
              <a:lnSpc>
                <a:spcPts val="1920"/>
              </a:lnSpc>
              <a:spcBef>
                <a:spcPts val="465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725" algn="l"/>
              </a:tabLst>
            </a:pPr>
            <a:r>
              <a:rPr sz="2000" dirty="0">
                <a:latin typeface="Calibri"/>
                <a:cs typeface="Calibri"/>
              </a:rPr>
              <a:t>Εξωτερική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κατάσταση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(διαθέσιμο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δυναμικό,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επίπεδα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απασχόλησης, </a:t>
            </a:r>
            <a:r>
              <a:rPr sz="2000" dirty="0">
                <a:latin typeface="Calibri"/>
                <a:cs typeface="Calibri"/>
              </a:rPr>
              <a:t>προσόντα,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τυπικές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αμοιβές,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οικονομικές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συγκυρίες,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θεσμικά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πλαίσια)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spcBef>
                <a:spcPts val="15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Εσωτερική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κατάσταση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διαθέσιμο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δυναμικό,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δεξιότητες,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κ.ο.κ)</a:t>
            </a:r>
            <a:endParaRPr sz="2000" dirty="0">
              <a:latin typeface="Calibri"/>
              <a:cs typeface="Calibri"/>
            </a:endParaRPr>
          </a:p>
          <a:p>
            <a:pPr marL="198120" indent="-185420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8120" algn="l"/>
              </a:tabLst>
            </a:pPr>
            <a:r>
              <a:rPr sz="2500" b="1" spc="-10" dirty="0">
                <a:latin typeface="Calibri"/>
                <a:cs typeface="Calibri"/>
              </a:rPr>
              <a:t>Διαμόρφωση</a:t>
            </a:r>
            <a:r>
              <a:rPr sz="2500" b="1" spc="-6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Στόχων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Εργασίες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πρέπει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εκτελεστούν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Αριθμός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προσωπικού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spc="-10" dirty="0">
                <a:latin typeface="Calibri"/>
                <a:cs typeface="Calibri"/>
              </a:rPr>
              <a:t>Δεξιότητες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Αποδοχές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παροχές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Εταιρική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κουλτούρα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Κατάρτιση</a:t>
            </a:r>
            <a:r>
              <a:rPr sz="2500" b="1" spc="-12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στρατηγικής</a:t>
            </a:r>
            <a:r>
              <a:rPr sz="2500" b="1" spc="-114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ανθρώπινου</a:t>
            </a:r>
            <a:r>
              <a:rPr sz="2500" b="1" spc="-10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δυναμικού</a:t>
            </a:r>
            <a:endParaRPr sz="2500" dirty="0">
              <a:latin typeface="Calibri"/>
              <a:cs typeface="Calibri"/>
            </a:endParaRPr>
          </a:p>
          <a:p>
            <a:pPr marL="197485" indent="-184785">
              <a:lnSpc>
                <a:spcPct val="10000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Υλοποίηση</a:t>
            </a:r>
            <a:r>
              <a:rPr sz="2500" b="1" spc="-12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προγράμματος</a:t>
            </a:r>
            <a:r>
              <a:rPr sz="2500" b="1" spc="-110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ΑΔ</a:t>
            </a:r>
            <a:endParaRPr sz="2500" dirty="0">
              <a:latin typeface="Calibri"/>
              <a:cs typeface="Calibri"/>
            </a:endParaRPr>
          </a:p>
          <a:p>
            <a:pPr marL="197485" indent="-184785">
              <a:lnSpc>
                <a:spcPct val="10000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Αξιολόγηση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9701" y="1189989"/>
            <a:ext cx="1165225" cy="4549775"/>
            <a:chOff x="409701" y="1189989"/>
            <a:chExt cx="1165225" cy="4549775"/>
          </a:xfrm>
        </p:grpSpPr>
        <p:sp>
          <p:nvSpPr>
            <p:cNvPr id="5" name="object 5"/>
            <p:cNvSpPr/>
            <p:nvPr/>
          </p:nvSpPr>
          <p:spPr>
            <a:xfrm>
              <a:off x="416051" y="1196339"/>
              <a:ext cx="1152525" cy="4537075"/>
            </a:xfrm>
            <a:custGeom>
              <a:avLst/>
              <a:gdLst/>
              <a:ahLst/>
              <a:cxnLst/>
              <a:rect l="l" t="t" r="r" b="b"/>
              <a:pathLst>
                <a:path w="1152525" h="4537075">
                  <a:moveTo>
                    <a:pt x="438556" y="0"/>
                  </a:moveTo>
                  <a:lnTo>
                    <a:pt x="438556" y="204215"/>
                  </a:lnTo>
                  <a:lnTo>
                    <a:pt x="390771" y="206789"/>
                  </a:lnTo>
                  <a:lnTo>
                    <a:pt x="344477" y="214330"/>
                  </a:lnTo>
                  <a:lnTo>
                    <a:pt x="299941" y="226573"/>
                  </a:lnTo>
                  <a:lnTo>
                    <a:pt x="257429" y="243248"/>
                  </a:lnTo>
                  <a:lnTo>
                    <a:pt x="217211" y="264089"/>
                  </a:lnTo>
                  <a:lnTo>
                    <a:pt x="179553" y="288828"/>
                  </a:lnTo>
                  <a:lnTo>
                    <a:pt x="144723" y="317198"/>
                  </a:lnTo>
                  <a:lnTo>
                    <a:pt x="112989" y="348930"/>
                  </a:lnTo>
                  <a:lnTo>
                    <a:pt x="84617" y="383758"/>
                  </a:lnTo>
                  <a:lnTo>
                    <a:pt x="59877" y="421414"/>
                  </a:lnTo>
                  <a:lnTo>
                    <a:pt x="39034" y="461630"/>
                  </a:lnTo>
                  <a:lnTo>
                    <a:pt x="22358" y="504139"/>
                  </a:lnTo>
                  <a:lnTo>
                    <a:pt x="10238" y="548225"/>
                  </a:lnTo>
                  <a:lnTo>
                    <a:pt x="2573" y="594965"/>
                  </a:lnTo>
                  <a:lnTo>
                    <a:pt x="0" y="642746"/>
                  </a:lnTo>
                  <a:lnTo>
                    <a:pt x="0" y="4098417"/>
                  </a:lnTo>
                  <a:lnTo>
                    <a:pt x="2573" y="4146198"/>
                  </a:lnTo>
                  <a:lnTo>
                    <a:pt x="10115" y="4192490"/>
                  </a:lnTo>
                  <a:lnTo>
                    <a:pt x="22358" y="4237024"/>
                  </a:lnTo>
                  <a:lnTo>
                    <a:pt x="39034" y="4279533"/>
                  </a:lnTo>
                  <a:lnTo>
                    <a:pt x="59877" y="4319749"/>
                  </a:lnTo>
                  <a:lnTo>
                    <a:pt x="84617" y="4357405"/>
                  </a:lnTo>
                  <a:lnTo>
                    <a:pt x="112989" y="4392233"/>
                  </a:lnTo>
                  <a:lnTo>
                    <a:pt x="144723" y="4423965"/>
                  </a:lnTo>
                  <a:lnTo>
                    <a:pt x="179553" y="4452335"/>
                  </a:lnTo>
                  <a:lnTo>
                    <a:pt x="217211" y="4477074"/>
                  </a:lnTo>
                  <a:lnTo>
                    <a:pt x="257429" y="4497915"/>
                  </a:lnTo>
                  <a:lnTo>
                    <a:pt x="299941" y="4514590"/>
                  </a:lnTo>
                  <a:lnTo>
                    <a:pt x="344477" y="4526833"/>
                  </a:lnTo>
                  <a:lnTo>
                    <a:pt x="390771" y="4534374"/>
                  </a:lnTo>
                  <a:lnTo>
                    <a:pt x="438556" y="4536948"/>
                  </a:lnTo>
                  <a:lnTo>
                    <a:pt x="1152144" y="4536948"/>
                  </a:lnTo>
                  <a:lnTo>
                    <a:pt x="1152144" y="4369181"/>
                  </a:lnTo>
                  <a:lnTo>
                    <a:pt x="438569" y="4369181"/>
                  </a:lnTo>
                  <a:lnTo>
                    <a:pt x="389881" y="4364820"/>
                  </a:lnTo>
                  <a:lnTo>
                    <a:pt x="344057" y="4352249"/>
                  </a:lnTo>
                  <a:lnTo>
                    <a:pt x="301862" y="4332228"/>
                  </a:lnTo>
                  <a:lnTo>
                    <a:pt x="264059" y="4305522"/>
                  </a:lnTo>
                  <a:lnTo>
                    <a:pt x="231415" y="4272894"/>
                  </a:lnTo>
                  <a:lnTo>
                    <a:pt x="204694" y="4235106"/>
                  </a:lnTo>
                  <a:lnTo>
                    <a:pt x="184660" y="4192922"/>
                  </a:lnTo>
                  <a:lnTo>
                    <a:pt x="172079" y="4147104"/>
                  </a:lnTo>
                  <a:lnTo>
                    <a:pt x="167716" y="4098417"/>
                  </a:lnTo>
                  <a:lnTo>
                    <a:pt x="167716" y="642747"/>
                  </a:lnTo>
                  <a:lnTo>
                    <a:pt x="171998" y="594965"/>
                  </a:lnTo>
                  <a:lnTo>
                    <a:pt x="172079" y="594054"/>
                  </a:lnTo>
                  <a:lnTo>
                    <a:pt x="184537" y="548673"/>
                  </a:lnTo>
                  <a:lnTo>
                    <a:pt x="204693" y="506024"/>
                  </a:lnTo>
                  <a:lnTo>
                    <a:pt x="231414" y="468216"/>
                  </a:lnTo>
                  <a:lnTo>
                    <a:pt x="264057" y="435567"/>
                  </a:lnTo>
                  <a:lnTo>
                    <a:pt x="301858" y="408841"/>
                  </a:lnTo>
                  <a:lnTo>
                    <a:pt x="344051" y="388803"/>
                  </a:lnTo>
                  <a:lnTo>
                    <a:pt x="389872" y="376220"/>
                  </a:lnTo>
                  <a:lnTo>
                    <a:pt x="438556" y="371856"/>
                  </a:lnTo>
                  <a:lnTo>
                    <a:pt x="740270" y="371856"/>
                  </a:lnTo>
                  <a:lnTo>
                    <a:pt x="864107" y="288036"/>
                  </a:lnTo>
                  <a:lnTo>
                    <a:pt x="438556" y="0"/>
                  </a:lnTo>
                  <a:close/>
                </a:path>
                <a:path w="1152525" h="4537075">
                  <a:moveTo>
                    <a:pt x="740270" y="371856"/>
                  </a:moveTo>
                  <a:lnTo>
                    <a:pt x="438556" y="371856"/>
                  </a:lnTo>
                  <a:lnTo>
                    <a:pt x="438556" y="576072"/>
                  </a:lnTo>
                  <a:lnTo>
                    <a:pt x="740270" y="371856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1" y="1196339"/>
              <a:ext cx="1152525" cy="4537075"/>
            </a:xfrm>
            <a:custGeom>
              <a:avLst/>
              <a:gdLst/>
              <a:ahLst/>
              <a:cxnLst/>
              <a:rect l="l" t="t" r="r" b="b"/>
              <a:pathLst>
                <a:path w="1152525" h="4537075">
                  <a:moveTo>
                    <a:pt x="1152144" y="4536948"/>
                  </a:moveTo>
                  <a:lnTo>
                    <a:pt x="438556" y="4536948"/>
                  </a:lnTo>
                  <a:lnTo>
                    <a:pt x="390771" y="4534374"/>
                  </a:lnTo>
                  <a:lnTo>
                    <a:pt x="344477" y="4526833"/>
                  </a:lnTo>
                  <a:lnTo>
                    <a:pt x="299941" y="4514590"/>
                  </a:lnTo>
                  <a:lnTo>
                    <a:pt x="257429" y="4497915"/>
                  </a:lnTo>
                  <a:lnTo>
                    <a:pt x="217211" y="4477074"/>
                  </a:lnTo>
                  <a:lnTo>
                    <a:pt x="179553" y="4452335"/>
                  </a:lnTo>
                  <a:lnTo>
                    <a:pt x="144723" y="4423965"/>
                  </a:lnTo>
                  <a:lnTo>
                    <a:pt x="112989" y="4392233"/>
                  </a:lnTo>
                  <a:lnTo>
                    <a:pt x="84617" y="4357405"/>
                  </a:lnTo>
                  <a:lnTo>
                    <a:pt x="59877" y="4319749"/>
                  </a:lnTo>
                  <a:lnTo>
                    <a:pt x="39034" y="4279533"/>
                  </a:lnTo>
                  <a:lnTo>
                    <a:pt x="22358" y="4237024"/>
                  </a:lnTo>
                  <a:lnTo>
                    <a:pt x="10115" y="4192490"/>
                  </a:lnTo>
                  <a:lnTo>
                    <a:pt x="2573" y="4146198"/>
                  </a:lnTo>
                  <a:lnTo>
                    <a:pt x="0" y="4098417"/>
                  </a:lnTo>
                  <a:lnTo>
                    <a:pt x="0" y="642747"/>
                  </a:lnTo>
                  <a:lnTo>
                    <a:pt x="2573" y="594965"/>
                  </a:lnTo>
                  <a:lnTo>
                    <a:pt x="10115" y="548673"/>
                  </a:lnTo>
                  <a:lnTo>
                    <a:pt x="22358" y="504139"/>
                  </a:lnTo>
                  <a:lnTo>
                    <a:pt x="39034" y="461630"/>
                  </a:lnTo>
                  <a:lnTo>
                    <a:pt x="59877" y="421414"/>
                  </a:lnTo>
                  <a:lnTo>
                    <a:pt x="84617" y="383758"/>
                  </a:lnTo>
                  <a:lnTo>
                    <a:pt x="112989" y="348930"/>
                  </a:lnTo>
                  <a:lnTo>
                    <a:pt x="144723" y="317198"/>
                  </a:lnTo>
                  <a:lnTo>
                    <a:pt x="179553" y="288828"/>
                  </a:lnTo>
                  <a:lnTo>
                    <a:pt x="217211" y="264089"/>
                  </a:lnTo>
                  <a:lnTo>
                    <a:pt x="257429" y="243248"/>
                  </a:lnTo>
                  <a:lnTo>
                    <a:pt x="299941" y="226573"/>
                  </a:lnTo>
                  <a:lnTo>
                    <a:pt x="344477" y="214330"/>
                  </a:lnTo>
                  <a:lnTo>
                    <a:pt x="390771" y="206789"/>
                  </a:lnTo>
                  <a:lnTo>
                    <a:pt x="438556" y="204215"/>
                  </a:lnTo>
                  <a:lnTo>
                    <a:pt x="438556" y="0"/>
                  </a:lnTo>
                  <a:lnTo>
                    <a:pt x="864107" y="288036"/>
                  </a:lnTo>
                  <a:lnTo>
                    <a:pt x="438556" y="576072"/>
                  </a:lnTo>
                  <a:lnTo>
                    <a:pt x="438556" y="371856"/>
                  </a:lnTo>
                  <a:lnTo>
                    <a:pt x="389872" y="376220"/>
                  </a:lnTo>
                  <a:lnTo>
                    <a:pt x="344051" y="388803"/>
                  </a:lnTo>
                  <a:lnTo>
                    <a:pt x="301858" y="408841"/>
                  </a:lnTo>
                  <a:lnTo>
                    <a:pt x="264057" y="435567"/>
                  </a:lnTo>
                  <a:lnTo>
                    <a:pt x="231414" y="468216"/>
                  </a:lnTo>
                  <a:lnTo>
                    <a:pt x="204693" y="506024"/>
                  </a:lnTo>
                  <a:lnTo>
                    <a:pt x="184660" y="548225"/>
                  </a:lnTo>
                  <a:lnTo>
                    <a:pt x="172079" y="594054"/>
                  </a:lnTo>
                  <a:lnTo>
                    <a:pt x="167716" y="642747"/>
                  </a:lnTo>
                  <a:lnTo>
                    <a:pt x="167716" y="4098417"/>
                  </a:lnTo>
                  <a:lnTo>
                    <a:pt x="172079" y="4147104"/>
                  </a:lnTo>
                  <a:lnTo>
                    <a:pt x="184660" y="4192922"/>
                  </a:lnTo>
                  <a:lnTo>
                    <a:pt x="204694" y="4235106"/>
                  </a:lnTo>
                  <a:lnTo>
                    <a:pt x="231415" y="4272894"/>
                  </a:lnTo>
                  <a:lnTo>
                    <a:pt x="264059" y="4305522"/>
                  </a:lnTo>
                  <a:lnTo>
                    <a:pt x="301862" y="4332228"/>
                  </a:lnTo>
                  <a:lnTo>
                    <a:pt x="344057" y="4352249"/>
                  </a:lnTo>
                  <a:lnTo>
                    <a:pt x="389881" y="4364820"/>
                  </a:lnTo>
                  <a:lnTo>
                    <a:pt x="438569" y="4369181"/>
                  </a:lnTo>
                  <a:lnTo>
                    <a:pt x="1152144" y="4369181"/>
                  </a:lnTo>
                  <a:lnTo>
                    <a:pt x="1152144" y="453694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12" y="2828544"/>
            <a:ext cx="1562862" cy="32179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784" y="167021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8839" y="2866644"/>
            <a:ext cx="1486662" cy="31417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5196" y="2875776"/>
            <a:ext cx="1470335" cy="312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7714" y="2875776"/>
            <a:ext cx="1464067" cy="31234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8722" y="2875776"/>
            <a:ext cx="1460796" cy="31234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251620"/>
            <a:ext cx="8412432" cy="9704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Ανάλυση</a:t>
            </a:r>
            <a:r>
              <a:rPr sz="3600" spc="-55" dirty="0"/>
              <a:t> </a:t>
            </a:r>
            <a:r>
              <a:rPr sz="3600" dirty="0"/>
              <a:t>Αναγκών</a:t>
            </a:r>
            <a:r>
              <a:rPr sz="3600" spc="-50" dirty="0"/>
              <a:t> </a:t>
            </a:r>
            <a:r>
              <a:rPr sz="3600" dirty="0"/>
              <a:t>και</a:t>
            </a:r>
            <a:r>
              <a:rPr sz="3600" spc="-55" dirty="0"/>
              <a:t> </a:t>
            </a:r>
            <a:r>
              <a:rPr sz="3600" dirty="0"/>
              <a:t>Σχεδιασμός</a:t>
            </a:r>
            <a:r>
              <a:rPr sz="3600" spc="-50" dirty="0"/>
              <a:t> </a:t>
            </a:r>
            <a:r>
              <a:rPr sz="3600" spc="-10" dirty="0"/>
              <a:t>εργασίας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19708" y="1222070"/>
            <a:ext cx="8762365" cy="43091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98120" marR="864869" indent="-187960">
              <a:lnSpc>
                <a:spcPts val="2880"/>
              </a:lnSpc>
              <a:spcBef>
                <a:spcPts val="795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Το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πρώτο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βήμα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ΔΑΔ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είναι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η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καταγραφή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των </a:t>
            </a:r>
            <a:r>
              <a:rPr sz="3000" b="1" dirty="0">
                <a:latin typeface="Calibri"/>
                <a:cs typeface="Calibri"/>
              </a:rPr>
              <a:t>αναγκών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στον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τομέα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του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προσωπικού</a:t>
            </a:r>
            <a:endParaRPr sz="3000">
              <a:latin typeface="Calibri"/>
              <a:cs typeface="Calibri"/>
            </a:endParaRPr>
          </a:p>
          <a:p>
            <a:pPr marL="198120" marR="1092835" indent="-187960">
              <a:lnSpc>
                <a:spcPct val="80000"/>
              </a:lnSpc>
              <a:spcBef>
                <a:spcPts val="75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Προέρχονται</a:t>
            </a:r>
            <a:r>
              <a:rPr sz="3000" b="1" spc="-1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από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τις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στρατηγικές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επιλογές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του </a:t>
            </a:r>
            <a:r>
              <a:rPr sz="3000" b="1" dirty="0">
                <a:latin typeface="Calibri"/>
                <a:cs typeface="Calibri"/>
              </a:rPr>
              <a:t>οργανισμού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σε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όλα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τα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επίπεδα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(εταιρικό,</a:t>
            </a:r>
            <a:endParaRPr sz="3000">
              <a:latin typeface="Calibri"/>
              <a:cs typeface="Calibri"/>
            </a:endParaRPr>
          </a:p>
          <a:p>
            <a:pPr marL="198120">
              <a:lnSpc>
                <a:spcPts val="2880"/>
              </a:lnSpc>
            </a:pPr>
            <a:r>
              <a:rPr sz="3000" b="1" spc="-10" dirty="0">
                <a:latin typeface="Calibri"/>
                <a:cs typeface="Calibri"/>
              </a:rPr>
              <a:t>επιχειρησιακό,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λειτουργικό)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π.χ.</a:t>
            </a:r>
            <a:endParaRPr sz="3000">
              <a:latin typeface="Calibri"/>
              <a:cs typeface="Calibri"/>
            </a:endParaRPr>
          </a:p>
          <a:p>
            <a:pPr marL="591820" marR="387350" lvl="1" indent="-265430" algn="just">
              <a:lnSpc>
                <a:spcPct val="80000"/>
              </a:lnSpc>
              <a:spcBef>
                <a:spcPts val="60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Η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είσοδος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νέα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αγορά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απαιτεί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πρόσληψη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προσωπικού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με 	</a:t>
            </a:r>
            <a:r>
              <a:rPr sz="2400" dirty="0">
                <a:latin typeface="Calibri"/>
                <a:cs typeface="Calibri"/>
              </a:rPr>
              <a:t>σχετικές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δεξιότητες</a:t>
            </a:r>
            <a:endParaRPr sz="2400">
              <a:latin typeface="Calibri"/>
              <a:cs typeface="Calibri"/>
            </a:endParaRPr>
          </a:p>
          <a:p>
            <a:pPr marL="591820" marR="683895" lvl="1" indent="-265430" algn="just">
              <a:lnSpc>
                <a:spcPts val="2310"/>
              </a:lnSpc>
              <a:spcBef>
                <a:spcPts val="55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Ο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ανταγωνισμός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βάση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διαφοροποιημένο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προϊόν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υψηλής 	</a:t>
            </a:r>
            <a:r>
              <a:rPr sz="2400" dirty="0">
                <a:latin typeface="Calibri"/>
                <a:cs typeface="Calibri"/>
              </a:rPr>
              <a:t>ποιότητας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απαιτεί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εκπαίδευση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διαδικασίες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διασφάλισης 	ποιότητας</a:t>
            </a:r>
            <a:endParaRPr sz="2400">
              <a:latin typeface="Calibri"/>
              <a:cs typeface="Calibri"/>
            </a:endParaRPr>
          </a:p>
          <a:p>
            <a:pPr marL="591820" marR="5080" lvl="1" indent="-265430" algn="just">
              <a:lnSpc>
                <a:spcPts val="2300"/>
              </a:lnSpc>
              <a:spcBef>
                <a:spcPts val="56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Η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ενίσχυση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στρατηγικής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μάρκετινγκ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προσωπικές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πωλήσεις 	</a:t>
            </a:r>
            <a:r>
              <a:rPr sz="2400" dirty="0">
                <a:latin typeface="Calibri"/>
                <a:cs typeface="Calibri"/>
              </a:rPr>
              <a:t>μπορεί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γίνεται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αμοιβή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των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πωλητών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βάση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απόδοσης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304800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</a:pPr>
            <a:r>
              <a:rPr dirty="0"/>
              <a:t>Σημασία</a:t>
            </a:r>
            <a:r>
              <a:rPr spc="-55" dirty="0"/>
              <a:t> </a:t>
            </a:r>
            <a:r>
              <a:rPr dirty="0"/>
              <a:t>της</a:t>
            </a:r>
            <a:r>
              <a:rPr spc="-45" dirty="0"/>
              <a:t> </a:t>
            </a:r>
            <a:r>
              <a:rPr dirty="0"/>
              <a:t>ανάλυσης</a:t>
            </a:r>
            <a:r>
              <a:rPr spc="-45" dirty="0"/>
              <a:t> </a:t>
            </a:r>
            <a:r>
              <a:rPr spc="-10" dirty="0"/>
              <a:t>εργασίας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200144"/>
            <a:ext cx="8171815" cy="39509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08915" indent="-196850">
              <a:lnSpc>
                <a:spcPct val="100000"/>
              </a:lnSpc>
              <a:spcBef>
                <a:spcPts val="915"/>
              </a:spcBef>
              <a:buClr>
                <a:srgbClr val="530053"/>
              </a:buClr>
              <a:buSzPct val="60937"/>
              <a:buFont typeface="Wingdings"/>
              <a:buChar char=""/>
              <a:tabLst>
                <a:tab pos="208915" algn="l"/>
              </a:tabLst>
            </a:pPr>
            <a:r>
              <a:rPr sz="3200" b="1" dirty="0">
                <a:latin typeface="Calibri"/>
                <a:cs typeface="Calibri"/>
              </a:rPr>
              <a:t>Αποτελεί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την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βάση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για:</a:t>
            </a:r>
            <a:endParaRPr sz="32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6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Σχεδιασμό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Ανθρώπινων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Πόρων</a:t>
            </a:r>
            <a:endParaRPr sz="26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Σχεδιασμό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εργασιών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(υφιστάμενων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ή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μελλοντικών)</a:t>
            </a:r>
            <a:endParaRPr sz="26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Σχεδιασμός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συστημάτων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ανταμοιβής</a:t>
            </a:r>
            <a:endParaRPr sz="26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Σχεδιασμός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υποδομών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υποστηρικτικών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λειτουργιών</a:t>
            </a:r>
            <a:endParaRPr sz="26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Επιλογή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ανθρώπινου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δυναμικού</a:t>
            </a:r>
            <a:endParaRPr sz="26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Εκπαίδευση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ανάπτυξη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ανθρώπινου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δυναμικού</a:t>
            </a:r>
            <a:endParaRPr sz="260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Αξιολόγηση</a:t>
            </a:r>
            <a:r>
              <a:rPr sz="2600" spc="-1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απόδοσης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89" y="26444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7575">
              <a:lnSpc>
                <a:spcPct val="100000"/>
              </a:lnSpc>
              <a:spcBef>
                <a:spcPts val="100"/>
              </a:spcBef>
            </a:pPr>
            <a:r>
              <a:rPr dirty="0"/>
              <a:t>Ανάλυση</a:t>
            </a:r>
            <a:r>
              <a:rPr spc="-50" dirty="0"/>
              <a:t> </a:t>
            </a:r>
            <a:r>
              <a:rPr spc="-10" dirty="0"/>
              <a:t>Εργασίας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/>
              <a:t>Εργαστήριο</a:t>
            </a:r>
            <a:r>
              <a:rPr spc="-60" dirty="0"/>
              <a:t> </a:t>
            </a:r>
            <a:r>
              <a:rPr dirty="0"/>
              <a:t>Συστημάτων</a:t>
            </a:r>
            <a:r>
              <a:rPr spc="-50" dirty="0"/>
              <a:t> </a:t>
            </a:r>
            <a:r>
              <a:rPr dirty="0"/>
              <a:t>Αποφάσεων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dirty="0"/>
              <a:t>Διοίκησης</a:t>
            </a:r>
            <a:r>
              <a:rPr spc="-70" dirty="0"/>
              <a:t> </a:t>
            </a:r>
            <a:r>
              <a:rPr spc="-10" dirty="0"/>
              <a:t>Ε.Μ.Π.</a:t>
            </a: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/>
              <a:t>Οργάνωση</a:t>
            </a:r>
            <a:r>
              <a:rPr spc="-55" dirty="0"/>
              <a:t> </a:t>
            </a:r>
            <a:r>
              <a:rPr dirty="0"/>
              <a:t>και</a:t>
            </a:r>
            <a:r>
              <a:rPr spc="-50" dirty="0"/>
              <a:t> </a:t>
            </a:r>
            <a:r>
              <a:rPr dirty="0"/>
              <a:t>Διοίκηση,</a:t>
            </a:r>
            <a:r>
              <a:rPr spc="-45" dirty="0"/>
              <a:t> </a:t>
            </a:r>
            <a:r>
              <a:rPr dirty="0"/>
              <a:t>3</a:t>
            </a:r>
            <a:r>
              <a:rPr sz="1575" baseline="26455" dirty="0"/>
              <a:t>ο</a:t>
            </a:r>
            <a:r>
              <a:rPr sz="1575" spc="104" baseline="26455" dirty="0"/>
              <a:t> </a:t>
            </a:r>
            <a:r>
              <a:rPr sz="1600" spc="-10" dirty="0"/>
              <a:t>εξάμηνο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700" y="1188695"/>
            <a:ext cx="2218228" cy="12139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5668" y="1241882"/>
            <a:ext cx="184594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CC"/>
                </a:solidFill>
                <a:latin typeface="Calibri"/>
                <a:cs typeface="Calibri"/>
              </a:rPr>
              <a:t>Είσοδοι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5"/>
              </a:spcBef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Ποια</a:t>
            </a:r>
            <a:r>
              <a:rPr sz="1600" spc="-1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υλικά,</a:t>
            </a:r>
            <a:r>
              <a:rPr sz="1600" spc="-3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δεδομένα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πληροφόρηση απαιτούνται;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700" y="4280888"/>
            <a:ext cx="2218228" cy="15066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8619" y="4361433"/>
            <a:ext cx="1558925" cy="127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CC"/>
                </a:solidFill>
                <a:latin typeface="Calibri"/>
                <a:cs typeface="Calibri"/>
              </a:rPr>
              <a:t>Υποδομές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20"/>
              </a:spcBef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Ποια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μηχανήματα,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υποστηρικτικές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λειτουργίες,</a:t>
            </a:r>
            <a:r>
              <a:rPr sz="1600" spc="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κτλ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απαιτούνται;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700" y="2702001"/>
            <a:ext cx="2218228" cy="14258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7918" y="2984753"/>
            <a:ext cx="1802130" cy="7905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499"/>
              </a:lnSpc>
              <a:spcBef>
                <a:spcPts val="90"/>
              </a:spcBef>
            </a:pPr>
            <a:r>
              <a:rPr sz="1800" b="1" dirty="0">
                <a:solidFill>
                  <a:srgbClr val="FFFFCC"/>
                </a:solidFill>
                <a:latin typeface="Calibri"/>
                <a:cs typeface="Calibri"/>
              </a:rPr>
              <a:t>Ανθρώπινοι</a:t>
            </a:r>
            <a:r>
              <a:rPr sz="1800" b="1" spc="-7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CC"/>
                </a:solidFill>
                <a:latin typeface="Calibri"/>
                <a:cs typeface="Calibri"/>
              </a:rPr>
              <a:t>Πόροι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Ποιες</a:t>
            </a:r>
            <a:r>
              <a:rPr sz="1600" spc="-3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δεξιότητες απαιτούνται;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8724" y="2557242"/>
            <a:ext cx="2218228" cy="171532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67353" y="2740914"/>
            <a:ext cx="1684020" cy="1278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" algn="ctr">
              <a:lnSpc>
                <a:spcPct val="100299"/>
              </a:lnSpc>
              <a:spcBef>
                <a:spcPts val="90"/>
              </a:spcBef>
            </a:pPr>
            <a:r>
              <a:rPr sz="1800" b="1" spc="-10" dirty="0">
                <a:solidFill>
                  <a:srgbClr val="FFFFCC"/>
                </a:solidFill>
                <a:latin typeface="Calibri"/>
                <a:cs typeface="Calibri"/>
              </a:rPr>
              <a:t>Δραστηριότητα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Ποιες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εργασίες απαιτούνται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 για</a:t>
            </a:r>
            <a:r>
              <a:rPr sz="1600" spc="-1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την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παραγωγή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 των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εξόδων;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2322" y="2485594"/>
            <a:ext cx="2219789" cy="18586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32421" y="2618994"/>
            <a:ext cx="1800860" cy="1522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3530" marR="292735" indent="281940">
              <a:lnSpc>
                <a:spcPct val="100499"/>
              </a:lnSpc>
              <a:spcBef>
                <a:spcPts val="90"/>
              </a:spcBef>
            </a:pPr>
            <a:r>
              <a:rPr sz="1800" b="1" spc="-10" dirty="0">
                <a:solidFill>
                  <a:srgbClr val="FFFFCC"/>
                </a:solidFill>
                <a:latin typeface="Calibri"/>
                <a:cs typeface="Calibri"/>
              </a:rPr>
              <a:t>Έξοδοι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Ποιο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προϊόν, πληροφορία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CC"/>
                </a:solidFill>
                <a:latin typeface="Calibri"/>
                <a:cs typeface="Calibri"/>
              </a:rPr>
              <a:t>ή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υπηρεσία</a:t>
            </a:r>
            <a:r>
              <a:rPr sz="1600" spc="-1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παράγεται;</a:t>
            </a:r>
            <a:endParaRPr sz="1600">
              <a:latin typeface="Calibri"/>
              <a:cs typeface="Calibri"/>
            </a:endParaRPr>
          </a:p>
          <a:p>
            <a:pPr marL="250190" marR="239395" algn="ctr">
              <a:lnSpc>
                <a:spcPct val="100000"/>
              </a:lnSpc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Πως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μετράται</a:t>
            </a:r>
            <a:r>
              <a:rPr sz="1600" spc="-3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CC"/>
                </a:solidFill>
                <a:latin typeface="Calibri"/>
                <a:cs typeface="Calibri"/>
              </a:rPr>
              <a:t>η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απόδοση;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07564" y="1734299"/>
            <a:ext cx="4354195" cy="3361054"/>
            <a:chOff x="2607564" y="1734299"/>
            <a:chExt cx="4354195" cy="3361054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7564" y="1734299"/>
              <a:ext cx="2409443" cy="10622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49474" y="1754124"/>
              <a:ext cx="2245995" cy="811530"/>
            </a:xfrm>
            <a:custGeom>
              <a:avLst/>
              <a:gdLst/>
              <a:ahLst/>
              <a:cxnLst/>
              <a:rect l="l" t="t" r="r" b="b"/>
              <a:pathLst>
                <a:path w="2245995" h="811530">
                  <a:moveTo>
                    <a:pt x="2091136" y="640226"/>
                  </a:moveTo>
                  <a:lnTo>
                    <a:pt x="2083942" y="642620"/>
                  </a:lnTo>
                  <a:lnTo>
                    <a:pt x="2078317" y="647670"/>
                  </a:lnTo>
                  <a:lnTo>
                    <a:pt x="2075132" y="654256"/>
                  </a:lnTo>
                  <a:lnTo>
                    <a:pt x="2074638" y="661533"/>
                  </a:lnTo>
                  <a:lnTo>
                    <a:pt x="2077085" y="668654"/>
                  </a:lnTo>
                  <a:lnTo>
                    <a:pt x="2160270" y="811276"/>
                  </a:lnTo>
                  <a:lnTo>
                    <a:pt x="2182310" y="773429"/>
                  </a:lnTo>
                  <a:lnTo>
                    <a:pt x="2141220" y="773429"/>
                  </a:lnTo>
                  <a:lnTo>
                    <a:pt x="2141220" y="703035"/>
                  </a:lnTo>
                  <a:lnTo>
                    <a:pt x="2109978" y="649477"/>
                  </a:lnTo>
                  <a:lnTo>
                    <a:pt x="2104999" y="643870"/>
                  </a:lnTo>
                  <a:lnTo>
                    <a:pt x="2098436" y="640715"/>
                  </a:lnTo>
                  <a:lnTo>
                    <a:pt x="2091136" y="640226"/>
                  </a:lnTo>
                  <a:close/>
                </a:path>
                <a:path w="2245995" h="811530">
                  <a:moveTo>
                    <a:pt x="2141220" y="703035"/>
                  </a:moveTo>
                  <a:lnTo>
                    <a:pt x="2141220" y="773429"/>
                  </a:lnTo>
                  <a:lnTo>
                    <a:pt x="2179320" y="773429"/>
                  </a:lnTo>
                  <a:lnTo>
                    <a:pt x="2179320" y="763777"/>
                  </a:lnTo>
                  <a:lnTo>
                    <a:pt x="2143760" y="763777"/>
                  </a:lnTo>
                  <a:lnTo>
                    <a:pt x="2160206" y="735584"/>
                  </a:lnTo>
                  <a:lnTo>
                    <a:pt x="2141220" y="703035"/>
                  </a:lnTo>
                  <a:close/>
                </a:path>
                <a:path w="2245995" h="811530">
                  <a:moveTo>
                    <a:pt x="2229348" y="640226"/>
                  </a:moveTo>
                  <a:lnTo>
                    <a:pt x="2222071" y="640715"/>
                  </a:lnTo>
                  <a:lnTo>
                    <a:pt x="2215485" y="643870"/>
                  </a:lnTo>
                  <a:lnTo>
                    <a:pt x="2210435" y="649477"/>
                  </a:lnTo>
                  <a:lnTo>
                    <a:pt x="2179320" y="702817"/>
                  </a:lnTo>
                  <a:lnTo>
                    <a:pt x="2179320" y="773429"/>
                  </a:lnTo>
                  <a:lnTo>
                    <a:pt x="2182310" y="773429"/>
                  </a:lnTo>
                  <a:lnTo>
                    <a:pt x="2243328" y="668654"/>
                  </a:lnTo>
                  <a:lnTo>
                    <a:pt x="2245792" y="661533"/>
                  </a:lnTo>
                  <a:lnTo>
                    <a:pt x="2245328" y="654256"/>
                  </a:lnTo>
                  <a:lnTo>
                    <a:pt x="2242149" y="647670"/>
                  </a:lnTo>
                  <a:lnTo>
                    <a:pt x="2236470" y="642620"/>
                  </a:lnTo>
                  <a:lnTo>
                    <a:pt x="2229348" y="640226"/>
                  </a:lnTo>
                  <a:close/>
                </a:path>
                <a:path w="2245995" h="811530">
                  <a:moveTo>
                    <a:pt x="2160206" y="735584"/>
                  </a:moveTo>
                  <a:lnTo>
                    <a:pt x="2143760" y="763777"/>
                  </a:lnTo>
                  <a:lnTo>
                    <a:pt x="2176653" y="763777"/>
                  </a:lnTo>
                  <a:lnTo>
                    <a:pt x="2160206" y="735584"/>
                  </a:lnTo>
                  <a:close/>
                </a:path>
                <a:path w="2245995" h="811530">
                  <a:moveTo>
                    <a:pt x="2179320" y="702817"/>
                  </a:moveTo>
                  <a:lnTo>
                    <a:pt x="2160206" y="735584"/>
                  </a:lnTo>
                  <a:lnTo>
                    <a:pt x="2176653" y="763777"/>
                  </a:lnTo>
                  <a:lnTo>
                    <a:pt x="2179320" y="763777"/>
                  </a:lnTo>
                  <a:lnTo>
                    <a:pt x="2179320" y="702817"/>
                  </a:lnTo>
                  <a:close/>
                </a:path>
                <a:path w="2245995" h="811530">
                  <a:moveTo>
                    <a:pt x="2141220" y="19050"/>
                  </a:moveTo>
                  <a:lnTo>
                    <a:pt x="2141220" y="703035"/>
                  </a:lnTo>
                  <a:lnTo>
                    <a:pt x="2160206" y="735584"/>
                  </a:lnTo>
                  <a:lnTo>
                    <a:pt x="2179320" y="702817"/>
                  </a:lnTo>
                  <a:lnTo>
                    <a:pt x="2179320" y="38100"/>
                  </a:lnTo>
                  <a:lnTo>
                    <a:pt x="2160270" y="38100"/>
                  </a:lnTo>
                  <a:lnTo>
                    <a:pt x="2141220" y="19050"/>
                  </a:lnTo>
                  <a:close/>
                </a:path>
                <a:path w="2245995" h="811530">
                  <a:moveTo>
                    <a:pt x="216027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141220" y="38100"/>
                  </a:lnTo>
                  <a:lnTo>
                    <a:pt x="2141220" y="19050"/>
                  </a:lnTo>
                  <a:lnTo>
                    <a:pt x="2179320" y="19050"/>
                  </a:lnTo>
                  <a:lnTo>
                    <a:pt x="2177825" y="11626"/>
                  </a:lnTo>
                  <a:lnTo>
                    <a:pt x="2173747" y="5572"/>
                  </a:lnTo>
                  <a:lnTo>
                    <a:pt x="2167693" y="1494"/>
                  </a:lnTo>
                  <a:lnTo>
                    <a:pt x="2160270" y="0"/>
                  </a:lnTo>
                  <a:close/>
                </a:path>
                <a:path w="2245995" h="811530">
                  <a:moveTo>
                    <a:pt x="2179320" y="19050"/>
                  </a:moveTo>
                  <a:lnTo>
                    <a:pt x="2141220" y="19050"/>
                  </a:lnTo>
                  <a:lnTo>
                    <a:pt x="2160270" y="38100"/>
                  </a:lnTo>
                  <a:lnTo>
                    <a:pt x="2179320" y="38100"/>
                  </a:lnTo>
                  <a:lnTo>
                    <a:pt x="217932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07564" y="3204921"/>
              <a:ext cx="1330452" cy="4206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49474" y="3309187"/>
              <a:ext cx="1080770" cy="171450"/>
            </a:xfrm>
            <a:custGeom>
              <a:avLst/>
              <a:gdLst/>
              <a:ahLst/>
              <a:cxnLst/>
              <a:rect l="l" t="t" r="r" b="b"/>
              <a:pathLst>
                <a:path w="1080770" h="171450">
                  <a:moveTo>
                    <a:pt x="1004569" y="85586"/>
                  </a:moveTo>
                  <a:lnTo>
                    <a:pt x="918463" y="135814"/>
                  </a:lnTo>
                  <a:lnTo>
                    <a:pt x="912856" y="140864"/>
                  </a:lnTo>
                  <a:lnTo>
                    <a:pt x="909701" y="147450"/>
                  </a:lnTo>
                  <a:lnTo>
                    <a:pt x="909212" y="154727"/>
                  </a:lnTo>
                  <a:lnTo>
                    <a:pt x="911605" y="161849"/>
                  </a:lnTo>
                  <a:lnTo>
                    <a:pt x="916656" y="167528"/>
                  </a:lnTo>
                  <a:lnTo>
                    <a:pt x="923242" y="170707"/>
                  </a:lnTo>
                  <a:lnTo>
                    <a:pt x="930519" y="171172"/>
                  </a:lnTo>
                  <a:lnTo>
                    <a:pt x="937640" y="168707"/>
                  </a:lnTo>
                  <a:lnTo>
                    <a:pt x="1047600" y="104572"/>
                  </a:lnTo>
                  <a:lnTo>
                    <a:pt x="1042415" y="104572"/>
                  </a:lnTo>
                  <a:lnTo>
                    <a:pt x="1042415" y="102032"/>
                  </a:lnTo>
                  <a:lnTo>
                    <a:pt x="1032763" y="102032"/>
                  </a:lnTo>
                  <a:lnTo>
                    <a:pt x="1004569" y="85586"/>
                  </a:lnTo>
                  <a:close/>
                </a:path>
                <a:path w="1080770" h="171450">
                  <a:moveTo>
                    <a:pt x="557529" y="83998"/>
                  </a:moveTo>
                  <a:lnTo>
                    <a:pt x="520953" y="83998"/>
                  </a:lnTo>
                  <a:lnTo>
                    <a:pt x="540003" y="103048"/>
                  </a:lnTo>
                  <a:lnTo>
                    <a:pt x="532487" y="103048"/>
                  </a:lnTo>
                  <a:lnTo>
                    <a:pt x="540003" y="104572"/>
                  </a:lnTo>
                  <a:lnTo>
                    <a:pt x="972021" y="104572"/>
                  </a:lnTo>
                  <a:lnTo>
                    <a:pt x="1004569" y="85586"/>
                  </a:lnTo>
                  <a:lnTo>
                    <a:pt x="559117" y="85586"/>
                  </a:lnTo>
                  <a:lnTo>
                    <a:pt x="557529" y="83998"/>
                  </a:lnTo>
                  <a:close/>
                </a:path>
                <a:path w="1080770" h="171450">
                  <a:moveTo>
                    <a:pt x="1047550" y="66472"/>
                  </a:moveTo>
                  <a:lnTo>
                    <a:pt x="1042415" y="66472"/>
                  </a:lnTo>
                  <a:lnTo>
                    <a:pt x="1042415" y="104572"/>
                  </a:lnTo>
                  <a:lnTo>
                    <a:pt x="1047600" y="104572"/>
                  </a:lnTo>
                  <a:lnTo>
                    <a:pt x="1080153" y="85586"/>
                  </a:lnTo>
                  <a:lnTo>
                    <a:pt x="1080371" y="85586"/>
                  </a:lnTo>
                  <a:lnTo>
                    <a:pt x="1047550" y="66472"/>
                  </a:lnTo>
                  <a:close/>
                </a:path>
                <a:path w="1080770" h="171450">
                  <a:moveTo>
                    <a:pt x="540003" y="64948"/>
                  </a:moveTo>
                  <a:lnTo>
                    <a:pt x="0" y="64948"/>
                  </a:lnTo>
                  <a:lnTo>
                    <a:pt x="0" y="103048"/>
                  </a:lnTo>
                  <a:lnTo>
                    <a:pt x="532634" y="103048"/>
                  </a:lnTo>
                  <a:lnTo>
                    <a:pt x="526573" y="99000"/>
                  </a:lnTo>
                  <a:lnTo>
                    <a:pt x="522466" y="92946"/>
                  </a:lnTo>
                  <a:lnTo>
                    <a:pt x="520966" y="85586"/>
                  </a:lnTo>
                  <a:lnTo>
                    <a:pt x="520953" y="83998"/>
                  </a:lnTo>
                  <a:lnTo>
                    <a:pt x="557529" y="83998"/>
                  </a:lnTo>
                  <a:lnTo>
                    <a:pt x="540003" y="66472"/>
                  </a:lnTo>
                  <a:lnTo>
                    <a:pt x="547575" y="66472"/>
                  </a:lnTo>
                  <a:lnTo>
                    <a:pt x="540003" y="64948"/>
                  </a:lnTo>
                  <a:close/>
                </a:path>
                <a:path w="1080770" h="171450">
                  <a:moveTo>
                    <a:pt x="520953" y="83998"/>
                  </a:moveTo>
                  <a:lnTo>
                    <a:pt x="520966" y="85586"/>
                  </a:lnTo>
                  <a:lnTo>
                    <a:pt x="522466" y="92946"/>
                  </a:lnTo>
                  <a:lnTo>
                    <a:pt x="526573" y="99000"/>
                  </a:lnTo>
                  <a:lnTo>
                    <a:pt x="532634" y="103048"/>
                  </a:lnTo>
                  <a:lnTo>
                    <a:pt x="540003" y="103048"/>
                  </a:lnTo>
                  <a:lnTo>
                    <a:pt x="520953" y="83998"/>
                  </a:lnTo>
                  <a:close/>
                </a:path>
                <a:path w="1080770" h="171450">
                  <a:moveTo>
                    <a:pt x="1032763" y="69139"/>
                  </a:moveTo>
                  <a:lnTo>
                    <a:pt x="1004569" y="85586"/>
                  </a:lnTo>
                  <a:lnTo>
                    <a:pt x="1032763" y="102032"/>
                  </a:lnTo>
                  <a:lnTo>
                    <a:pt x="1032763" y="69139"/>
                  </a:lnTo>
                  <a:close/>
                </a:path>
                <a:path w="1080770" h="171450">
                  <a:moveTo>
                    <a:pt x="1042415" y="69139"/>
                  </a:moveTo>
                  <a:lnTo>
                    <a:pt x="1032763" y="69139"/>
                  </a:lnTo>
                  <a:lnTo>
                    <a:pt x="1032763" y="102032"/>
                  </a:lnTo>
                  <a:lnTo>
                    <a:pt x="1042415" y="102032"/>
                  </a:lnTo>
                  <a:lnTo>
                    <a:pt x="1042415" y="69139"/>
                  </a:lnTo>
                  <a:close/>
                </a:path>
                <a:path w="1080770" h="171450">
                  <a:moveTo>
                    <a:pt x="547427" y="66472"/>
                  </a:moveTo>
                  <a:lnTo>
                    <a:pt x="540003" y="66472"/>
                  </a:lnTo>
                  <a:lnTo>
                    <a:pt x="559117" y="85586"/>
                  </a:lnTo>
                  <a:lnTo>
                    <a:pt x="559053" y="83998"/>
                  </a:lnTo>
                  <a:lnTo>
                    <a:pt x="557559" y="76575"/>
                  </a:lnTo>
                  <a:lnTo>
                    <a:pt x="553481" y="70520"/>
                  </a:lnTo>
                  <a:lnTo>
                    <a:pt x="547427" y="66472"/>
                  </a:lnTo>
                  <a:close/>
                </a:path>
                <a:path w="1080770" h="171450">
                  <a:moveTo>
                    <a:pt x="971803" y="66472"/>
                  </a:moveTo>
                  <a:lnTo>
                    <a:pt x="547427" y="66472"/>
                  </a:lnTo>
                  <a:lnTo>
                    <a:pt x="553481" y="70520"/>
                  </a:lnTo>
                  <a:lnTo>
                    <a:pt x="557559" y="76575"/>
                  </a:lnTo>
                  <a:lnTo>
                    <a:pt x="559053" y="83998"/>
                  </a:lnTo>
                  <a:lnTo>
                    <a:pt x="559053" y="85586"/>
                  </a:lnTo>
                  <a:lnTo>
                    <a:pt x="1004569" y="85586"/>
                  </a:lnTo>
                  <a:lnTo>
                    <a:pt x="971803" y="66472"/>
                  </a:lnTo>
                  <a:close/>
                </a:path>
                <a:path w="1080770" h="171450">
                  <a:moveTo>
                    <a:pt x="930519" y="0"/>
                  </a:moveTo>
                  <a:lnTo>
                    <a:pt x="923242" y="464"/>
                  </a:lnTo>
                  <a:lnTo>
                    <a:pt x="916656" y="3643"/>
                  </a:lnTo>
                  <a:lnTo>
                    <a:pt x="911605" y="9322"/>
                  </a:lnTo>
                  <a:lnTo>
                    <a:pt x="909212" y="16444"/>
                  </a:lnTo>
                  <a:lnTo>
                    <a:pt x="909701" y="23721"/>
                  </a:lnTo>
                  <a:lnTo>
                    <a:pt x="912856" y="30307"/>
                  </a:lnTo>
                  <a:lnTo>
                    <a:pt x="918463" y="35357"/>
                  </a:lnTo>
                  <a:lnTo>
                    <a:pt x="1004569" y="85586"/>
                  </a:lnTo>
                  <a:lnTo>
                    <a:pt x="1032763" y="69139"/>
                  </a:lnTo>
                  <a:lnTo>
                    <a:pt x="1042415" y="69139"/>
                  </a:lnTo>
                  <a:lnTo>
                    <a:pt x="1042415" y="66472"/>
                  </a:lnTo>
                  <a:lnTo>
                    <a:pt x="1047550" y="66472"/>
                  </a:lnTo>
                  <a:lnTo>
                    <a:pt x="937640" y="2464"/>
                  </a:lnTo>
                  <a:lnTo>
                    <a:pt x="930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7564" y="4032491"/>
              <a:ext cx="2409443" cy="106224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49474" y="4222115"/>
              <a:ext cx="2245995" cy="811530"/>
            </a:xfrm>
            <a:custGeom>
              <a:avLst/>
              <a:gdLst/>
              <a:ahLst/>
              <a:cxnLst/>
              <a:rect l="l" t="t" r="r" b="b"/>
              <a:pathLst>
                <a:path w="2245995" h="811529">
                  <a:moveTo>
                    <a:pt x="2141220" y="773176"/>
                  </a:moveTo>
                  <a:lnTo>
                    <a:pt x="0" y="773176"/>
                  </a:lnTo>
                  <a:lnTo>
                    <a:pt x="0" y="811276"/>
                  </a:lnTo>
                  <a:lnTo>
                    <a:pt x="2160270" y="811276"/>
                  </a:lnTo>
                  <a:lnTo>
                    <a:pt x="2167693" y="809781"/>
                  </a:lnTo>
                  <a:lnTo>
                    <a:pt x="2173747" y="805703"/>
                  </a:lnTo>
                  <a:lnTo>
                    <a:pt x="2177825" y="799649"/>
                  </a:lnTo>
                  <a:lnTo>
                    <a:pt x="2179320" y="792226"/>
                  </a:lnTo>
                  <a:lnTo>
                    <a:pt x="2141220" y="792226"/>
                  </a:lnTo>
                  <a:lnTo>
                    <a:pt x="2141220" y="773176"/>
                  </a:lnTo>
                  <a:close/>
                </a:path>
                <a:path w="2245995" h="811529">
                  <a:moveTo>
                    <a:pt x="2160206" y="75691"/>
                  </a:moveTo>
                  <a:lnTo>
                    <a:pt x="2141220" y="108240"/>
                  </a:lnTo>
                  <a:lnTo>
                    <a:pt x="2141220" y="792226"/>
                  </a:lnTo>
                  <a:lnTo>
                    <a:pt x="2160270" y="773176"/>
                  </a:lnTo>
                  <a:lnTo>
                    <a:pt x="2179320" y="773176"/>
                  </a:lnTo>
                  <a:lnTo>
                    <a:pt x="2179320" y="108458"/>
                  </a:lnTo>
                  <a:lnTo>
                    <a:pt x="2160206" y="75691"/>
                  </a:lnTo>
                  <a:close/>
                </a:path>
                <a:path w="2245995" h="811529">
                  <a:moveTo>
                    <a:pt x="2179320" y="773176"/>
                  </a:moveTo>
                  <a:lnTo>
                    <a:pt x="2160270" y="773176"/>
                  </a:lnTo>
                  <a:lnTo>
                    <a:pt x="2141220" y="792226"/>
                  </a:lnTo>
                  <a:lnTo>
                    <a:pt x="2179320" y="792226"/>
                  </a:lnTo>
                  <a:lnTo>
                    <a:pt x="2179320" y="773176"/>
                  </a:lnTo>
                  <a:close/>
                </a:path>
                <a:path w="2245995" h="811529">
                  <a:moveTo>
                    <a:pt x="2160270" y="0"/>
                  </a:moveTo>
                  <a:lnTo>
                    <a:pt x="2077085" y="142494"/>
                  </a:lnTo>
                  <a:lnTo>
                    <a:pt x="2074638" y="149689"/>
                  </a:lnTo>
                  <a:lnTo>
                    <a:pt x="2075132" y="157003"/>
                  </a:lnTo>
                  <a:lnTo>
                    <a:pt x="2078317" y="163603"/>
                  </a:lnTo>
                  <a:lnTo>
                    <a:pt x="2083942" y="168656"/>
                  </a:lnTo>
                  <a:lnTo>
                    <a:pt x="2091136" y="171049"/>
                  </a:lnTo>
                  <a:lnTo>
                    <a:pt x="2098436" y="170561"/>
                  </a:lnTo>
                  <a:lnTo>
                    <a:pt x="2104999" y="167405"/>
                  </a:lnTo>
                  <a:lnTo>
                    <a:pt x="2109978" y="161798"/>
                  </a:lnTo>
                  <a:lnTo>
                    <a:pt x="2141220" y="108240"/>
                  </a:lnTo>
                  <a:lnTo>
                    <a:pt x="2141220" y="37846"/>
                  </a:lnTo>
                  <a:lnTo>
                    <a:pt x="2182329" y="37846"/>
                  </a:lnTo>
                  <a:lnTo>
                    <a:pt x="2160270" y="0"/>
                  </a:lnTo>
                  <a:close/>
                </a:path>
                <a:path w="2245995" h="811529">
                  <a:moveTo>
                    <a:pt x="2182329" y="37846"/>
                  </a:moveTo>
                  <a:lnTo>
                    <a:pt x="2179320" y="37846"/>
                  </a:lnTo>
                  <a:lnTo>
                    <a:pt x="2179320" y="108458"/>
                  </a:lnTo>
                  <a:lnTo>
                    <a:pt x="2210435" y="161798"/>
                  </a:lnTo>
                  <a:lnTo>
                    <a:pt x="2215485" y="167405"/>
                  </a:lnTo>
                  <a:lnTo>
                    <a:pt x="2222071" y="170561"/>
                  </a:lnTo>
                  <a:lnTo>
                    <a:pt x="2229348" y="171049"/>
                  </a:lnTo>
                  <a:lnTo>
                    <a:pt x="2236470" y="168656"/>
                  </a:lnTo>
                  <a:lnTo>
                    <a:pt x="2242149" y="163603"/>
                  </a:lnTo>
                  <a:lnTo>
                    <a:pt x="2245328" y="157003"/>
                  </a:lnTo>
                  <a:lnTo>
                    <a:pt x="2245792" y="149689"/>
                  </a:lnTo>
                  <a:lnTo>
                    <a:pt x="2243328" y="142494"/>
                  </a:lnTo>
                  <a:lnTo>
                    <a:pt x="2182329" y="37846"/>
                  </a:lnTo>
                  <a:close/>
                </a:path>
                <a:path w="2245995" h="811529">
                  <a:moveTo>
                    <a:pt x="2179320" y="47498"/>
                  </a:moveTo>
                  <a:lnTo>
                    <a:pt x="2176653" y="47498"/>
                  </a:lnTo>
                  <a:lnTo>
                    <a:pt x="2160206" y="75691"/>
                  </a:lnTo>
                  <a:lnTo>
                    <a:pt x="2179320" y="108458"/>
                  </a:lnTo>
                  <a:lnTo>
                    <a:pt x="2179320" y="47498"/>
                  </a:lnTo>
                  <a:close/>
                </a:path>
                <a:path w="2245995" h="811529">
                  <a:moveTo>
                    <a:pt x="2179320" y="37846"/>
                  </a:moveTo>
                  <a:lnTo>
                    <a:pt x="2141220" y="37846"/>
                  </a:lnTo>
                  <a:lnTo>
                    <a:pt x="2141220" y="108240"/>
                  </a:lnTo>
                  <a:lnTo>
                    <a:pt x="2160206" y="75691"/>
                  </a:lnTo>
                  <a:lnTo>
                    <a:pt x="2143760" y="47498"/>
                  </a:lnTo>
                  <a:lnTo>
                    <a:pt x="2179320" y="47498"/>
                  </a:lnTo>
                  <a:lnTo>
                    <a:pt x="2179320" y="37846"/>
                  </a:lnTo>
                  <a:close/>
                </a:path>
                <a:path w="2245995" h="811529">
                  <a:moveTo>
                    <a:pt x="2176653" y="47498"/>
                  </a:moveTo>
                  <a:lnTo>
                    <a:pt x="2143760" y="47498"/>
                  </a:lnTo>
                  <a:lnTo>
                    <a:pt x="2160206" y="75691"/>
                  </a:lnTo>
                  <a:lnTo>
                    <a:pt x="2176653" y="474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7588" y="3204921"/>
              <a:ext cx="1114031" cy="42067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89498" y="3309187"/>
              <a:ext cx="864869" cy="171450"/>
            </a:xfrm>
            <a:custGeom>
              <a:avLst/>
              <a:gdLst/>
              <a:ahLst/>
              <a:cxnLst/>
              <a:rect l="l" t="t" r="r" b="b"/>
              <a:pathLst>
                <a:path w="864870" h="171450">
                  <a:moveTo>
                    <a:pt x="788542" y="85586"/>
                  </a:moveTo>
                  <a:lnTo>
                    <a:pt x="702436" y="135814"/>
                  </a:lnTo>
                  <a:lnTo>
                    <a:pt x="696829" y="140864"/>
                  </a:lnTo>
                  <a:lnTo>
                    <a:pt x="693674" y="147450"/>
                  </a:lnTo>
                  <a:lnTo>
                    <a:pt x="693185" y="154727"/>
                  </a:lnTo>
                  <a:lnTo>
                    <a:pt x="695578" y="161849"/>
                  </a:lnTo>
                  <a:lnTo>
                    <a:pt x="700629" y="167528"/>
                  </a:lnTo>
                  <a:lnTo>
                    <a:pt x="707215" y="170707"/>
                  </a:lnTo>
                  <a:lnTo>
                    <a:pt x="714492" y="171172"/>
                  </a:lnTo>
                  <a:lnTo>
                    <a:pt x="721613" y="168707"/>
                  </a:lnTo>
                  <a:lnTo>
                    <a:pt x="831573" y="104572"/>
                  </a:lnTo>
                  <a:lnTo>
                    <a:pt x="826388" y="104572"/>
                  </a:lnTo>
                  <a:lnTo>
                    <a:pt x="826388" y="102032"/>
                  </a:lnTo>
                  <a:lnTo>
                    <a:pt x="816736" y="102032"/>
                  </a:lnTo>
                  <a:lnTo>
                    <a:pt x="788542" y="85586"/>
                  </a:lnTo>
                  <a:close/>
                </a:path>
                <a:path w="864870" h="171450">
                  <a:moveTo>
                    <a:pt x="449579" y="83998"/>
                  </a:moveTo>
                  <a:lnTo>
                    <a:pt x="413003" y="83998"/>
                  </a:lnTo>
                  <a:lnTo>
                    <a:pt x="432053" y="103048"/>
                  </a:lnTo>
                  <a:lnTo>
                    <a:pt x="424482" y="103048"/>
                  </a:lnTo>
                  <a:lnTo>
                    <a:pt x="432053" y="104572"/>
                  </a:lnTo>
                  <a:lnTo>
                    <a:pt x="755994" y="104572"/>
                  </a:lnTo>
                  <a:lnTo>
                    <a:pt x="788542" y="85586"/>
                  </a:lnTo>
                  <a:lnTo>
                    <a:pt x="451167" y="85586"/>
                  </a:lnTo>
                  <a:lnTo>
                    <a:pt x="449579" y="83998"/>
                  </a:lnTo>
                  <a:close/>
                </a:path>
                <a:path w="864870" h="171450">
                  <a:moveTo>
                    <a:pt x="831523" y="66472"/>
                  </a:moveTo>
                  <a:lnTo>
                    <a:pt x="826388" y="66472"/>
                  </a:lnTo>
                  <a:lnTo>
                    <a:pt x="826388" y="104572"/>
                  </a:lnTo>
                  <a:lnTo>
                    <a:pt x="831573" y="104572"/>
                  </a:lnTo>
                  <a:lnTo>
                    <a:pt x="864126" y="85586"/>
                  </a:lnTo>
                  <a:lnTo>
                    <a:pt x="864344" y="85586"/>
                  </a:lnTo>
                  <a:lnTo>
                    <a:pt x="831523" y="66472"/>
                  </a:lnTo>
                  <a:close/>
                </a:path>
                <a:path w="864870" h="171450">
                  <a:moveTo>
                    <a:pt x="432053" y="64948"/>
                  </a:moveTo>
                  <a:lnTo>
                    <a:pt x="0" y="64948"/>
                  </a:lnTo>
                  <a:lnTo>
                    <a:pt x="0" y="103048"/>
                  </a:lnTo>
                  <a:lnTo>
                    <a:pt x="424630" y="103048"/>
                  </a:lnTo>
                  <a:lnTo>
                    <a:pt x="418576" y="99000"/>
                  </a:lnTo>
                  <a:lnTo>
                    <a:pt x="414498" y="92946"/>
                  </a:lnTo>
                  <a:lnTo>
                    <a:pt x="413016" y="85586"/>
                  </a:lnTo>
                  <a:lnTo>
                    <a:pt x="413003" y="83998"/>
                  </a:lnTo>
                  <a:lnTo>
                    <a:pt x="449579" y="83998"/>
                  </a:lnTo>
                  <a:lnTo>
                    <a:pt x="432053" y="66472"/>
                  </a:lnTo>
                  <a:lnTo>
                    <a:pt x="439625" y="66472"/>
                  </a:lnTo>
                  <a:lnTo>
                    <a:pt x="432053" y="64948"/>
                  </a:lnTo>
                  <a:close/>
                </a:path>
                <a:path w="864870" h="171450">
                  <a:moveTo>
                    <a:pt x="413003" y="83998"/>
                  </a:moveTo>
                  <a:lnTo>
                    <a:pt x="413016" y="85586"/>
                  </a:lnTo>
                  <a:lnTo>
                    <a:pt x="414498" y="92946"/>
                  </a:lnTo>
                  <a:lnTo>
                    <a:pt x="418576" y="99000"/>
                  </a:lnTo>
                  <a:lnTo>
                    <a:pt x="424630" y="103048"/>
                  </a:lnTo>
                  <a:lnTo>
                    <a:pt x="432053" y="103048"/>
                  </a:lnTo>
                  <a:lnTo>
                    <a:pt x="413003" y="83998"/>
                  </a:lnTo>
                  <a:close/>
                </a:path>
                <a:path w="864870" h="171450">
                  <a:moveTo>
                    <a:pt x="816736" y="69139"/>
                  </a:moveTo>
                  <a:lnTo>
                    <a:pt x="788542" y="85586"/>
                  </a:lnTo>
                  <a:lnTo>
                    <a:pt x="816736" y="102032"/>
                  </a:lnTo>
                  <a:lnTo>
                    <a:pt x="816736" y="69139"/>
                  </a:lnTo>
                  <a:close/>
                </a:path>
                <a:path w="864870" h="171450">
                  <a:moveTo>
                    <a:pt x="826388" y="69139"/>
                  </a:moveTo>
                  <a:lnTo>
                    <a:pt x="816736" y="69139"/>
                  </a:lnTo>
                  <a:lnTo>
                    <a:pt x="816736" y="102032"/>
                  </a:lnTo>
                  <a:lnTo>
                    <a:pt x="826388" y="102032"/>
                  </a:lnTo>
                  <a:lnTo>
                    <a:pt x="826388" y="69139"/>
                  </a:lnTo>
                  <a:close/>
                </a:path>
                <a:path w="864870" h="171450">
                  <a:moveTo>
                    <a:pt x="439477" y="66472"/>
                  </a:moveTo>
                  <a:lnTo>
                    <a:pt x="432053" y="66472"/>
                  </a:lnTo>
                  <a:lnTo>
                    <a:pt x="451167" y="85586"/>
                  </a:lnTo>
                  <a:lnTo>
                    <a:pt x="451103" y="83998"/>
                  </a:lnTo>
                  <a:lnTo>
                    <a:pt x="449609" y="76575"/>
                  </a:lnTo>
                  <a:lnTo>
                    <a:pt x="445531" y="70520"/>
                  </a:lnTo>
                  <a:lnTo>
                    <a:pt x="439477" y="66472"/>
                  </a:lnTo>
                  <a:close/>
                </a:path>
                <a:path w="864870" h="171450">
                  <a:moveTo>
                    <a:pt x="755776" y="66472"/>
                  </a:moveTo>
                  <a:lnTo>
                    <a:pt x="439477" y="66472"/>
                  </a:lnTo>
                  <a:lnTo>
                    <a:pt x="445531" y="70520"/>
                  </a:lnTo>
                  <a:lnTo>
                    <a:pt x="449609" y="76575"/>
                  </a:lnTo>
                  <a:lnTo>
                    <a:pt x="451103" y="83998"/>
                  </a:lnTo>
                  <a:lnTo>
                    <a:pt x="451103" y="85586"/>
                  </a:lnTo>
                  <a:lnTo>
                    <a:pt x="788542" y="85586"/>
                  </a:lnTo>
                  <a:lnTo>
                    <a:pt x="755776" y="66472"/>
                  </a:lnTo>
                  <a:close/>
                </a:path>
                <a:path w="864870" h="171450">
                  <a:moveTo>
                    <a:pt x="714492" y="0"/>
                  </a:moveTo>
                  <a:lnTo>
                    <a:pt x="707215" y="464"/>
                  </a:lnTo>
                  <a:lnTo>
                    <a:pt x="700629" y="3643"/>
                  </a:lnTo>
                  <a:lnTo>
                    <a:pt x="695578" y="9322"/>
                  </a:lnTo>
                  <a:lnTo>
                    <a:pt x="693185" y="16444"/>
                  </a:lnTo>
                  <a:lnTo>
                    <a:pt x="693674" y="23721"/>
                  </a:lnTo>
                  <a:lnTo>
                    <a:pt x="696829" y="30307"/>
                  </a:lnTo>
                  <a:lnTo>
                    <a:pt x="702436" y="35357"/>
                  </a:lnTo>
                  <a:lnTo>
                    <a:pt x="788542" y="85586"/>
                  </a:lnTo>
                  <a:lnTo>
                    <a:pt x="816736" y="69139"/>
                  </a:lnTo>
                  <a:lnTo>
                    <a:pt x="826388" y="69139"/>
                  </a:lnTo>
                  <a:lnTo>
                    <a:pt x="826388" y="66472"/>
                  </a:lnTo>
                  <a:lnTo>
                    <a:pt x="831523" y="66472"/>
                  </a:lnTo>
                  <a:lnTo>
                    <a:pt x="721613" y="2464"/>
                  </a:lnTo>
                  <a:lnTo>
                    <a:pt x="7144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212709"/>
            <a:ext cx="8412432" cy="9704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7292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Περιγραφή</a:t>
            </a:r>
            <a:r>
              <a:rPr sz="3600" spc="-110" dirty="0"/>
              <a:t> </a:t>
            </a:r>
            <a:r>
              <a:rPr sz="3600" dirty="0"/>
              <a:t>Θέσης</a:t>
            </a:r>
            <a:r>
              <a:rPr sz="3600" spc="-130" dirty="0"/>
              <a:t> </a:t>
            </a:r>
            <a:r>
              <a:rPr sz="3600" spc="-10" dirty="0"/>
              <a:t>Εργασίας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819708" y="1212696"/>
            <a:ext cx="8300720" cy="446214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464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Τίτλος</a:t>
            </a:r>
            <a:endParaRPr sz="30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6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Καθήκοντα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/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Αρμοδιότητες</a:t>
            </a:r>
            <a:endParaRPr sz="30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6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Εμπειρία,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Δεξιότητες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και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άλλα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Χαρακτηριστικά</a:t>
            </a:r>
            <a:endParaRPr sz="3000">
              <a:latin typeface="Calibri"/>
              <a:cs typeface="Calibri"/>
            </a:endParaRPr>
          </a:p>
          <a:p>
            <a:pPr marL="198120" marR="1033780" indent="-187960">
              <a:lnSpc>
                <a:spcPts val="3240"/>
              </a:lnSpc>
              <a:spcBef>
                <a:spcPts val="77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Θέση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οργάνωση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και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σχέσεις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με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άλλους εργαζόμενους</a:t>
            </a:r>
            <a:endParaRPr sz="30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15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Είσοδοι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και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Αποτελέσματα</a:t>
            </a:r>
            <a:endParaRPr sz="30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59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Τρόπος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μέτρησης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απόδοσης</a:t>
            </a:r>
            <a:endParaRPr sz="30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6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Ανταμοιβή</a:t>
            </a:r>
            <a:endParaRPr sz="30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6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Συνθήκες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εργασίας,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περιβάλλον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και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άλλα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στοιχεία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784" y="335435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9852" y="2842237"/>
            <a:ext cx="1544636" cy="31951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5196" y="2875776"/>
            <a:ext cx="1470335" cy="312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7714" y="2875776"/>
            <a:ext cx="1464067" cy="31234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8722" y="2875776"/>
            <a:ext cx="1460796" cy="31234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16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431" y="1078264"/>
            <a:ext cx="2781131" cy="47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5745" algn="r"/>
            <a:r>
              <a:rPr lang="en-US" sz="3400">
                <a:solidFill>
                  <a:srgbClr val="FFFFFF"/>
                </a:solidFill>
              </a:rPr>
              <a:t>Tι</a:t>
            </a:r>
            <a:r>
              <a:rPr lang="en-US" sz="3400" spc="-125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είναι</a:t>
            </a:r>
            <a:r>
              <a:rPr lang="en-US" sz="3400" spc="-90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η</a:t>
            </a:r>
            <a:r>
              <a:rPr lang="en-US" sz="3400" spc="-120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διοίκηση</a:t>
            </a:r>
            <a:r>
              <a:rPr lang="en-US" sz="3400" spc="-100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ανθρώπινων</a:t>
            </a:r>
            <a:r>
              <a:rPr lang="en-US" sz="3400" spc="-70">
                <a:solidFill>
                  <a:srgbClr val="FFFFFF"/>
                </a:solidFill>
              </a:rPr>
              <a:t> </a:t>
            </a:r>
            <a:r>
              <a:rPr lang="en-US" sz="3400" spc="-10">
                <a:solidFill>
                  <a:srgbClr val="FFFFFF"/>
                </a:solidFill>
              </a:rPr>
              <a:t>πόρων;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260" y="990600"/>
            <a:ext cx="5293540" cy="47891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97815" marR="528955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198120" algn="l"/>
              </a:tabLst>
            </a:pP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</a:t>
            </a:r>
            <a:r>
              <a:rPr lang="en-US" sz="17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νθρώ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πινο</a:t>
            </a:r>
            <a:r>
              <a:rPr lang="en-US" sz="1700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κεφάλαιο</a:t>
            </a:r>
            <a:r>
              <a:rPr lang="en-US" sz="1700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είναι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απαραίτητο</a:t>
            </a:r>
            <a:r>
              <a:rPr lang="en-US" sz="1700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για</a:t>
            </a:r>
            <a:r>
              <a:rPr lang="el-GR" sz="17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τη</a:t>
            </a:r>
            <a:r>
              <a:rPr lang="en-US" sz="1700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μακροπρόθεσμη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επιτυχία</a:t>
            </a:r>
            <a:r>
              <a:rPr lang="en-US" sz="1700" spc="-1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οποιουδήποτε</a:t>
            </a:r>
            <a:r>
              <a:rPr lang="en-US" sz="1700" spc="-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οργανισμού.</a:t>
            </a:r>
            <a:endParaRPr lang="en-US" sz="1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297815" marR="757555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198120" algn="l"/>
              </a:tabLst>
            </a:pP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Κοινωνικό</a:t>
            </a:r>
            <a:r>
              <a:rPr lang="el-GR" sz="1700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συμ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βόλαιο</a:t>
            </a:r>
            <a:r>
              <a:rPr lang="en-US" sz="17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είναι</a:t>
            </a:r>
            <a:r>
              <a:rPr lang="en-US" sz="17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z="17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προσδοκίες</a:t>
            </a:r>
            <a:r>
              <a:rPr lang="en-US" sz="17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της</a:t>
            </a:r>
            <a:r>
              <a:rPr lang="en-US" sz="17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σχέσης</a:t>
            </a:r>
            <a:r>
              <a:rPr lang="en-US" sz="17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εργοδότη- εργαζόμενου.</a:t>
            </a:r>
            <a:endParaRPr lang="en-US" sz="1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297815" marR="105029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198120" algn="l"/>
              </a:tabLst>
            </a:pP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z="17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οργ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ανισμοί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έχουν</a:t>
            </a:r>
            <a:r>
              <a:rPr lang="en-US" sz="17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καλύτερη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απόδοση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όταν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μεταχειρίζονται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καλύτερα</a:t>
            </a:r>
            <a:r>
              <a:rPr lang="en-US" sz="17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τους</a:t>
            </a:r>
            <a:r>
              <a:rPr lang="en-US" sz="17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εργαζόμενούς</a:t>
            </a:r>
            <a:r>
              <a:rPr lang="en-US" sz="1700" spc="-7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τους.</a:t>
            </a:r>
            <a:endParaRPr lang="en-US" sz="1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297815" marR="465455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198120" algn="l"/>
              </a:tabLst>
            </a:pP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z="1700" spc="-7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νθρώ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πινοι</a:t>
            </a:r>
            <a:r>
              <a:rPr lang="en-US" sz="17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πόροι</a:t>
            </a:r>
            <a:r>
              <a:rPr lang="en-US" sz="17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διαδραματίζουν</a:t>
            </a:r>
            <a:r>
              <a:rPr lang="en-US" sz="1700" spc="-8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ζωτικό</a:t>
            </a:r>
            <a:r>
              <a:rPr lang="en-US" sz="17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ρόλο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στην</a:t>
            </a:r>
            <a:r>
              <a:rPr lang="en-US" sz="17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επιτυχία</a:t>
            </a:r>
            <a:r>
              <a:rPr lang="en-US" sz="17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ή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αποτυχία</a:t>
            </a:r>
            <a:r>
              <a:rPr lang="en-US" sz="17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ενός</a:t>
            </a:r>
            <a:r>
              <a:rPr lang="en-US" sz="1700" spc="-7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οργανισμού.</a:t>
            </a:r>
            <a:endParaRPr lang="en-US" sz="1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297815" marR="508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198120" algn="l"/>
              </a:tabLst>
            </a:pP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7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στρ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ατηγική</a:t>
            </a:r>
            <a:r>
              <a:rPr lang="en-US" sz="1700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διοίκηση</a:t>
            </a:r>
            <a:r>
              <a:rPr lang="en-US" sz="17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ανθρώπινων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πόρων</a:t>
            </a:r>
            <a:r>
              <a:rPr lang="en-US" sz="17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κινητοποιεί</a:t>
            </a:r>
            <a:r>
              <a:rPr lang="en-US" sz="17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</a:t>
            </a:r>
            <a:r>
              <a:rPr lang="en-US" sz="17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ανθρώπινο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κεφάλαιο</a:t>
            </a:r>
            <a:r>
              <a:rPr lang="en-US" sz="17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μέσω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της</a:t>
            </a:r>
            <a:r>
              <a:rPr lang="en-US" sz="1700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διαδικασίας</a:t>
            </a:r>
            <a:r>
              <a:rPr lang="en-US" sz="17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διαχείρισης</a:t>
            </a:r>
            <a:r>
              <a:rPr lang="en-US" sz="17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</a:t>
            </a:r>
            <a:r>
              <a:rPr lang="en-US" sz="1700" spc="-1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ανθρώπινου</a:t>
            </a:r>
            <a:r>
              <a:rPr lang="el-GR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αμικού</a:t>
            </a:r>
            <a:r>
              <a:rPr lang="en-US" sz="1700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(HRM)</a:t>
            </a:r>
            <a:r>
              <a:rPr lang="en-US" sz="17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για</a:t>
            </a:r>
            <a:r>
              <a:rPr lang="en-US" sz="17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την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καλύτερη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εφαρμογή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των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στρατηγικών</a:t>
            </a:r>
            <a:r>
              <a:rPr lang="en-US" sz="17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700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 </a:t>
            </a:r>
            <a:r>
              <a:rPr lang="en-US" sz="17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οργανισμού.</a:t>
            </a:r>
            <a:endParaRPr lang="en-US" sz="17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992" y="628236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5280" algn="l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Στελέχωση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992" y="1905000"/>
            <a:ext cx="8702675" cy="36226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423545">
              <a:lnSpc>
                <a:spcPts val="3020"/>
              </a:lnSpc>
              <a:spcBef>
                <a:spcPts val="480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436245" algn="l"/>
              </a:tabLst>
            </a:pPr>
            <a:r>
              <a:rPr sz="2800" b="1" spc="-10" dirty="0">
                <a:latin typeface="Calibri"/>
                <a:cs typeface="Calibri"/>
              </a:rPr>
              <a:t>Προαπαιτούμενο: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Πρόβλεψη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αναγκών,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σχεδιασμός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και </a:t>
            </a:r>
            <a:r>
              <a:rPr sz="2800" b="1" dirty="0">
                <a:latin typeface="Calibri"/>
                <a:cs typeface="Calibri"/>
              </a:rPr>
              <a:t>περιγραφή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θέσης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εργασίας.</a:t>
            </a:r>
            <a:endParaRPr sz="2800" dirty="0">
              <a:latin typeface="Calibri"/>
              <a:cs typeface="Calibri"/>
            </a:endParaRPr>
          </a:p>
          <a:p>
            <a:pPr marL="436245" indent="-423545">
              <a:lnSpc>
                <a:spcPct val="100000"/>
              </a:lnSpc>
              <a:spcBef>
                <a:spcPts val="29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436245" algn="l"/>
              </a:tabLst>
            </a:pPr>
            <a:r>
              <a:rPr sz="2800" b="1" spc="-10" dirty="0">
                <a:latin typeface="Calibri"/>
                <a:cs typeface="Calibri"/>
              </a:rPr>
              <a:t>Προσέλκυση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του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προσωπικού</a:t>
            </a:r>
            <a:endParaRPr sz="2800" dirty="0">
              <a:latin typeface="Calibri"/>
              <a:cs typeface="Calibri"/>
            </a:endParaRPr>
          </a:p>
          <a:p>
            <a:pPr marL="436245" indent="-423545">
              <a:lnSpc>
                <a:spcPct val="100000"/>
              </a:lnSpc>
              <a:spcBef>
                <a:spcPts val="32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436245" algn="l"/>
              </a:tabLst>
            </a:pPr>
            <a:r>
              <a:rPr sz="2400" dirty="0">
                <a:latin typeface="Calibri"/>
                <a:cs typeface="Calibri"/>
              </a:rPr>
              <a:t>Εσωτερική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εξωτερική</a:t>
            </a:r>
            <a:endParaRPr sz="2400" dirty="0">
              <a:latin typeface="Calibri"/>
              <a:cs typeface="Calibri"/>
            </a:endParaRPr>
          </a:p>
          <a:p>
            <a:pPr marL="436245" indent="-423545">
              <a:lnSpc>
                <a:spcPts val="2735"/>
              </a:lnSpc>
              <a:spcBef>
                <a:spcPts val="28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436245" algn="l"/>
              </a:tabLst>
            </a:pPr>
            <a:r>
              <a:rPr sz="2400" dirty="0">
                <a:latin typeface="Calibri"/>
                <a:cs typeface="Calibri"/>
              </a:rPr>
              <a:t>Ανεπίσημες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μέθοδοι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σύσταση)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επίσημες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αγγελίες</a:t>
            </a:r>
            <a:endParaRPr sz="2400" dirty="0">
              <a:latin typeface="Calibri"/>
              <a:cs typeface="Calibri"/>
            </a:endParaRPr>
          </a:p>
          <a:p>
            <a:pPr marL="407034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/καταχωρήσεις,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γραφεία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ευρέσεως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εργασίας,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σωματεία,</a:t>
            </a:r>
            <a:endParaRPr sz="2400" dirty="0">
              <a:latin typeface="Calibri"/>
              <a:cs typeface="Calibri"/>
            </a:endParaRPr>
          </a:p>
          <a:p>
            <a:pPr marL="407034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πανεπιστήμια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μέσω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διαδικτύου)</a:t>
            </a:r>
            <a:endParaRPr sz="2400" dirty="0">
              <a:latin typeface="Calibri"/>
              <a:cs typeface="Calibri"/>
            </a:endParaRPr>
          </a:p>
          <a:p>
            <a:pPr marL="12700" marR="161925" indent="423545">
              <a:lnSpc>
                <a:spcPts val="3020"/>
              </a:lnSpc>
              <a:spcBef>
                <a:spcPts val="69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436245" algn="l"/>
              </a:tabLst>
            </a:pPr>
            <a:r>
              <a:rPr sz="2800" b="1" dirty="0">
                <a:latin typeface="Calibri"/>
                <a:cs typeface="Calibri"/>
              </a:rPr>
              <a:t>Επιλογή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του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καταλληλότερου</a:t>
            </a:r>
            <a:r>
              <a:rPr sz="2800" b="1" dirty="0">
                <a:latin typeface="Calibri"/>
                <a:cs typeface="Calibri"/>
              </a:rPr>
              <a:t> -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για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τη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θέση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και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για</a:t>
            </a:r>
            <a:r>
              <a:rPr sz="2800" b="1" spc="-25" dirty="0">
                <a:latin typeface="Calibri"/>
                <a:cs typeface="Calibri"/>
              </a:rPr>
              <a:t> την </a:t>
            </a:r>
            <a:r>
              <a:rPr sz="2800" b="1" dirty="0">
                <a:latin typeface="Calibri"/>
                <a:cs typeface="Calibri"/>
              </a:rPr>
              <a:t>επιχείρηση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-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προσωπικού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69" y="3048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523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Προσέλκυση</a:t>
            </a:r>
            <a:r>
              <a:rPr spc="-80" dirty="0"/>
              <a:t> </a:t>
            </a:r>
            <a:r>
              <a:rPr spc="-25" dirty="0"/>
              <a:t>ΑΔ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15298" y="1066800"/>
            <a:ext cx="8412432" cy="4058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Εσωτερικές</a:t>
            </a:r>
            <a:r>
              <a:rPr sz="2200" spc="-85" dirty="0"/>
              <a:t> </a:t>
            </a:r>
            <a:r>
              <a:rPr sz="2200" spc="-20" dirty="0"/>
              <a:t>πηγές</a:t>
            </a:r>
            <a:endParaRPr sz="2200" dirty="0"/>
          </a:p>
          <a:p>
            <a:pPr marL="593090" lvl="1" indent="-266700">
              <a:lnSpc>
                <a:spcPts val="2030"/>
              </a:lnSpc>
              <a:spcBef>
                <a:spcPts val="20"/>
              </a:spcBef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Ανακοινώσεις,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αιτήσεις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εργαζομένων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κ.ο.κ.</a:t>
            </a:r>
            <a:endParaRPr sz="1700" dirty="0">
              <a:latin typeface="Calibri"/>
              <a:cs typeface="Calibri"/>
            </a:endParaRPr>
          </a:p>
          <a:p>
            <a:pPr marL="198120" indent="-185420">
              <a:lnSpc>
                <a:spcPts val="2630"/>
              </a:lnSpc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Εξωτερικές</a:t>
            </a:r>
            <a:r>
              <a:rPr sz="2200" spc="-95" dirty="0"/>
              <a:t> </a:t>
            </a:r>
            <a:r>
              <a:rPr sz="2200" spc="-20" dirty="0"/>
              <a:t>πηγές</a:t>
            </a:r>
            <a:endParaRPr sz="2200" dirty="0"/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Απευθείας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αιτήσεις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και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συστάσεις</a:t>
            </a:r>
            <a:endParaRPr sz="1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Διαφημίσεις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στον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τύπο</a:t>
            </a:r>
            <a:endParaRPr sz="1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Εταιρείες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στελέχωσης</a:t>
            </a:r>
            <a:endParaRPr sz="1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Εκπαιδευτικά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ιδρύματα</a:t>
            </a:r>
            <a:endParaRPr sz="1700" dirty="0">
              <a:latin typeface="Calibri"/>
              <a:cs typeface="Calibri"/>
            </a:endParaRPr>
          </a:p>
          <a:p>
            <a:pPr marL="593090" lvl="1" indent="-266700">
              <a:lnSpc>
                <a:spcPts val="2030"/>
              </a:lnSpc>
              <a:spcBef>
                <a:spcPts val="5"/>
              </a:spcBef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Εκθέσεις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και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κλαδικές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διοργανώσεις</a:t>
            </a:r>
            <a:endParaRPr sz="1700" dirty="0">
              <a:latin typeface="Calibri"/>
              <a:cs typeface="Calibri"/>
            </a:endParaRPr>
          </a:p>
          <a:p>
            <a:pPr marL="198120" marR="5080" indent="-186055">
              <a:lnSpc>
                <a:spcPct val="80000"/>
              </a:lnSpc>
              <a:spcBef>
                <a:spcPts val="515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Οι</a:t>
            </a:r>
            <a:r>
              <a:rPr sz="2200" spc="-50" dirty="0"/>
              <a:t> </a:t>
            </a:r>
            <a:r>
              <a:rPr sz="2200" dirty="0"/>
              <a:t>πηγές</a:t>
            </a:r>
            <a:r>
              <a:rPr sz="2200" spc="-50" dirty="0"/>
              <a:t> </a:t>
            </a:r>
            <a:r>
              <a:rPr sz="2200" spc="-10" dirty="0"/>
              <a:t>αξιολογούνται</a:t>
            </a:r>
            <a:r>
              <a:rPr sz="2200" spc="5" dirty="0"/>
              <a:t> </a:t>
            </a:r>
            <a:r>
              <a:rPr sz="2200" dirty="0"/>
              <a:t>ως</a:t>
            </a:r>
            <a:r>
              <a:rPr sz="2200" spc="-40" dirty="0"/>
              <a:t> </a:t>
            </a:r>
            <a:r>
              <a:rPr sz="2200" dirty="0"/>
              <a:t>προς</a:t>
            </a:r>
            <a:r>
              <a:rPr sz="2200" spc="-15" dirty="0"/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το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κόστος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ανά</a:t>
            </a:r>
            <a:r>
              <a:rPr sz="2200"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υποψήφιο</a:t>
            </a:r>
            <a:r>
              <a:rPr sz="2200" dirty="0"/>
              <a:t>,</a:t>
            </a:r>
            <a:r>
              <a:rPr sz="2200" spc="-15" dirty="0"/>
              <a:t> </a:t>
            </a:r>
            <a:r>
              <a:rPr sz="2200" spc="-25" dirty="0"/>
              <a:t>την </a:t>
            </a:r>
            <a:r>
              <a:rPr sz="2200" dirty="0"/>
              <a:t>προσέλκυση</a:t>
            </a:r>
            <a:r>
              <a:rPr sz="2200" spc="-55" dirty="0"/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των</a:t>
            </a:r>
            <a:r>
              <a:rPr sz="2200" u="sng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κατάλληλων</a:t>
            </a:r>
            <a:r>
              <a:rPr sz="2200" u="sng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ανθρώπων</a:t>
            </a:r>
            <a:r>
              <a:rPr sz="2200" dirty="0"/>
              <a:t>,</a:t>
            </a:r>
            <a:r>
              <a:rPr sz="2200" spc="-75" dirty="0"/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τις</a:t>
            </a:r>
            <a:r>
              <a:rPr sz="2200" u="sng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επιτυχείς</a:t>
            </a:r>
            <a:r>
              <a:rPr sz="2200"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προσλήψεις</a:t>
            </a:r>
            <a:r>
              <a:rPr sz="2200"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spc="-25" dirty="0"/>
              <a:t>και </a:t>
            </a:r>
            <a:r>
              <a:rPr sz="2200" dirty="0"/>
              <a:t>την</a:t>
            </a:r>
            <a:r>
              <a:rPr sz="2200" spc="-55" dirty="0"/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ποιότητά</a:t>
            </a:r>
            <a:r>
              <a:rPr sz="2200"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</a:rPr>
              <a:t>του</a:t>
            </a:r>
            <a:r>
              <a:rPr sz="2200"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</a:rPr>
              <a:t>προσωπικού</a:t>
            </a:r>
            <a:endParaRPr sz="2200" dirty="0"/>
          </a:p>
          <a:p>
            <a:pPr marL="198120" indent="-185420">
              <a:lnSpc>
                <a:spcPct val="100000"/>
              </a:lnSpc>
              <a:spcBef>
                <a:spcPts val="5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Η</a:t>
            </a:r>
            <a:r>
              <a:rPr sz="2200" spc="-85" dirty="0"/>
              <a:t> </a:t>
            </a:r>
            <a:r>
              <a:rPr sz="2200" dirty="0"/>
              <a:t>επιτυχία</a:t>
            </a:r>
            <a:r>
              <a:rPr sz="2200" spc="-60" dirty="0"/>
              <a:t> </a:t>
            </a:r>
            <a:r>
              <a:rPr sz="2200" dirty="0"/>
              <a:t>της</a:t>
            </a:r>
            <a:r>
              <a:rPr sz="2200" spc="-65" dirty="0"/>
              <a:t> </a:t>
            </a:r>
            <a:r>
              <a:rPr sz="2200" dirty="0"/>
              <a:t>προσέλκυσης</a:t>
            </a:r>
            <a:r>
              <a:rPr sz="2200" spc="-45" dirty="0"/>
              <a:t> </a:t>
            </a:r>
            <a:r>
              <a:rPr sz="2200" dirty="0"/>
              <a:t>εξαρτάται</a:t>
            </a:r>
            <a:r>
              <a:rPr sz="2200" spc="-75" dirty="0"/>
              <a:t> </a:t>
            </a:r>
            <a:r>
              <a:rPr sz="2200" spc="-25" dirty="0"/>
              <a:t>από</a:t>
            </a:r>
            <a:endParaRPr sz="2200" dirty="0"/>
          </a:p>
          <a:p>
            <a:pPr marL="593090" marR="36195" lvl="1" indent="-266700">
              <a:lnSpc>
                <a:spcPts val="1630"/>
              </a:lnSpc>
              <a:spcBef>
                <a:spcPts val="415"/>
              </a:spcBef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Την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παροχή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κατάλληλων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και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ορθών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πληροφοριών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για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την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θέση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εργασίας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και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τις </a:t>
            </a:r>
            <a:r>
              <a:rPr sz="1700" spc="-10" dirty="0">
                <a:latin typeface="Calibri"/>
                <a:cs typeface="Calibri"/>
              </a:rPr>
              <a:t>συνθήκες </a:t>
            </a:r>
            <a:r>
              <a:rPr sz="1700" spc="-25" dirty="0">
                <a:latin typeface="Calibri"/>
                <a:cs typeface="Calibri"/>
              </a:rPr>
              <a:t>της</a:t>
            </a:r>
            <a:endParaRPr sz="1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5"/>
              </a:spcBef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Από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την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έγκαιρη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απόκριση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στην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προσέγγιση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του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υποψηφίου</a:t>
            </a:r>
            <a:endParaRPr sz="1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4705"/>
              <a:buFont typeface="Wingdings"/>
              <a:buChar char=""/>
              <a:tabLst>
                <a:tab pos="593090" algn="l"/>
              </a:tabLst>
            </a:pPr>
            <a:r>
              <a:rPr sz="1700" dirty="0">
                <a:latin typeface="Calibri"/>
                <a:cs typeface="Calibri"/>
              </a:rPr>
              <a:t>Από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την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εικόνα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που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σχηματίζει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για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την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επιχείρηση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577095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181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Επιλογή</a:t>
            </a:r>
            <a:r>
              <a:rPr spc="-175" dirty="0"/>
              <a:t> </a:t>
            </a:r>
            <a:r>
              <a:rPr spc="-25" dirty="0"/>
              <a:t>ΑΔ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4000"/>
            <a:ext cx="7997825" cy="46202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98120" marR="240029" indent="-187960">
              <a:lnSpc>
                <a:spcPct val="80000"/>
              </a:lnSpc>
              <a:spcBef>
                <a:spcPts val="819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Μία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«αποτυχημένη»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πρόσληψη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μπορεί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να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έχει </a:t>
            </a:r>
            <a:r>
              <a:rPr sz="3000" b="1" dirty="0">
                <a:latin typeface="Calibri"/>
                <a:cs typeface="Calibri"/>
              </a:rPr>
              <a:t>κόστος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πολλαπλάσιο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των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απολαβών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του </a:t>
            </a:r>
            <a:r>
              <a:rPr sz="3000" b="1" spc="-10" dirty="0">
                <a:latin typeface="Calibri"/>
                <a:cs typeface="Calibri"/>
              </a:rPr>
              <a:t>εργαζόμενου</a:t>
            </a:r>
            <a:endParaRPr sz="3000" dirty="0">
              <a:latin typeface="Calibri"/>
              <a:cs typeface="Calibri"/>
            </a:endParaRPr>
          </a:p>
          <a:p>
            <a:pPr marL="198120" marR="5080" indent="-187960">
              <a:lnSpc>
                <a:spcPts val="2880"/>
              </a:lnSpc>
              <a:spcBef>
                <a:spcPts val="695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Συχνά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δίνεται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έμφαση,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όχι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πρόσληψη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του </a:t>
            </a:r>
            <a:r>
              <a:rPr sz="3000" b="1" dirty="0">
                <a:latin typeface="Calibri"/>
                <a:cs typeface="Calibri"/>
              </a:rPr>
              <a:t>καλύτερου,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αλλά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αποφυγή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πρόσληψης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του</a:t>
            </a:r>
            <a:endParaRPr sz="3000" dirty="0">
              <a:latin typeface="Calibri"/>
              <a:cs typeface="Calibri"/>
            </a:endParaRPr>
          </a:p>
          <a:p>
            <a:pPr marL="198120">
              <a:lnSpc>
                <a:spcPts val="2905"/>
              </a:lnSpc>
            </a:pPr>
            <a:r>
              <a:rPr sz="3000" b="1" dirty="0">
                <a:latin typeface="Calibri"/>
                <a:cs typeface="Calibri"/>
              </a:rPr>
              <a:t>«λάθος»</a:t>
            </a:r>
            <a:r>
              <a:rPr sz="3000" b="1" spc="-11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υποψήφιου</a:t>
            </a:r>
            <a:endParaRPr sz="3000" dirty="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Παράγοντες</a:t>
            </a:r>
            <a:r>
              <a:rPr sz="3000" b="1" spc="-11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για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μία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επιτυχημένη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πρόσληψη: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Ρεαλιστική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περιγραφή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εργασίας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Συσχετισμός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κριτηρίων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επιτυχίας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σύστημα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επιλογής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Ορθή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εφαρμογή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συστήματος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επιλογής</a:t>
            </a:r>
            <a:endParaRPr sz="2400" dirty="0">
              <a:latin typeface="Calibri"/>
              <a:cs typeface="Calibri"/>
            </a:endParaRPr>
          </a:p>
          <a:p>
            <a:pPr marL="591820" marR="347980" lvl="1" indent="-265430">
              <a:lnSpc>
                <a:spcPct val="80000"/>
              </a:lnSpc>
              <a:spcBef>
                <a:spcPts val="57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Εκπαίδευση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των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στελεχών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επιλογής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προσωπικού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και 	</a:t>
            </a:r>
            <a:r>
              <a:rPr sz="2400" dirty="0">
                <a:latin typeface="Calibri"/>
                <a:cs typeface="Calibri"/>
              </a:rPr>
              <a:t>αξιολόγηση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απόδοσής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τους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5253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847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40" dirty="0"/>
              <a:t> </a:t>
            </a:r>
            <a:r>
              <a:rPr dirty="0"/>
              <a:t>διαδικασία</a:t>
            </a:r>
            <a:r>
              <a:rPr spc="-45" dirty="0"/>
              <a:t> </a:t>
            </a:r>
            <a:r>
              <a:rPr spc="-10" dirty="0"/>
              <a:t>επιλογής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9223" y="1295400"/>
            <a:ext cx="8347075" cy="4648200"/>
            <a:chOff x="649223" y="1295400"/>
            <a:chExt cx="8347075" cy="4648200"/>
          </a:xfrm>
        </p:grpSpPr>
        <p:sp>
          <p:nvSpPr>
            <p:cNvPr id="4" name="object 4"/>
            <p:cNvSpPr/>
            <p:nvPr/>
          </p:nvSpPr>
          <p:spPr>
            <a:xfrm>
              <a:off x="1347215" y="1295400"/>
              <a:ext cx="7649209" cy="4648200"/>
            </a:xfrm>
            <a:custGeom>
              <a:avLst/>
              <a:gdLst/>
              <a:ahLst/>
              <a:cxnLst/>
              <a:rect l="l" t="t" r="r" b="b"/>
              <a:pathLst>
                <a:path w="7649209" h="4648200">
                  <a:moveTo>
                    <a:pt x="5324856" y="0"/>
                  </a:moveTo>
                  <a:lnTo>
                    <a:pt x="5324856" y="1162050"/>
                  </a:lnTo>
                  <a:lnTo>
                    <a:pt x="0" y="1162050"/>
                  </a:lnTo>
                  <a:lnTo>
                    <a:pt x="0" y="3486150"/>
                  </a:lnTo>
                  <a:lnTo>
                    <a:pt x="5324856" y="3486150"/>
                  </a:lnTo>
                  <a:lnTo>
                    <a:pt x="5324856" y="4648200"/>
                  </a:lnTo>
                  <a:lnTo>
                    <a:pt x="7648956" y="2324100"/>
                  </a:lnTo>
                  <a:lnTo>
                    <a:pt x="5324856" y="0"/>
                  </a:lnTo>
                  <a:close/>
                </a:path>
              </a:pathLst>
            </a:custGeom>
            <a:solidFill>
              <a:srgbClr val="E8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1385315"/>
              <a:ext cx="1861566" cy="45209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45007" y="3144774"/>
            <a:ext cx="139192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2540" algn="just">
              <a:lnSpc>
                <a:spcPct val="91800"/>
              </a:lnSpc>
              <a:spcBef>
                <a:spcPts val="300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Φιλτράρισμα βιογραφικών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2000" spc="-114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αιτήσεων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64307" y="1911095"/>
            <a:ext cx="1849373" cy="34693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78938" y="3005074"/>
            <a:ext cx="135636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Έλεγχος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ts val="2205"/>
              </a:lnSpc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δειγμάτων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ts val="2200"/>
              </a:lnSpc>
              <a:spcBef>
                <a:spcPts val="135"/>
              </a:spcBef>
            </a:pP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εργασίας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εξετάσεις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0915" y="2537460"/>
            <a:ext cx="1835658" cy="221665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67554" y="3423920"/>
            <a:ext cx="1210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Συνέντευξη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2846832"/>
            <a:ext cx="1835657" cy="15979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86246" y="3005074"/>
            <a:ext cx="1402080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2305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Έλεγχος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ts val="2205"/>
              </a:lnSpc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συστάσεων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25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επιβεβαίωση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11083" y="3278111"/>
            <a:ext cx="1835657" cy="73534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372093" y="3423920"/>
            <a:ext cx="861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Επιλογή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538" y="348055"/>
            <a:ext cx="8112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Βήματα</a:t>
            </a:r>
            <a:r>
              <a:rPr sz="4000" spc="-120" dirty="0"/>
              <a:t> </a:t>
            </a:r>
            <a:r>
              <a:rPr sz="4000" dirty="0"/>
              <a:t>κατά</a:t>
            </a:r>
            <a:r>
              <a:rPr sz="4000" spc="-130" dirty="0"/>
              <a:t> </a:t>
            </a:r>
            <a:r>
              <a:rPr sz="4000" dirty="0"/>
              <a:t>τη</a:t>
            </a:r>
            <a:r>
              <a:rPr sz="4000" spc="-125" dirty="0"/>
              <a:t> </a:t>
            </a:r>
            <a:r>
              <a:rPr sz="4000" dirty="0"/>
              <a:t>διαδικασία</a:t>
            </a:r>
            <a:r>
              <a:rPr sz="4000" spc="-85" dirty="0"/>
              <a:t> </a:t>
            </a:r>
            <a:r>
              <a:rPr sz="4000" dirty="0"/>
              <a:t>επιλογής</a:t>
            </a:r>
            <a:r>
              <a:rPr sz="4000" spc="-90" dirty="0"/>
              <a:t> </a:t>
            </a:r>
            <a:r>
              <a:rPr sz="4000" spc="-50" dirty="0"/>
              <a:t>–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276585" y="990600"/>
            <a:ext cx="3790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BD0416"/>
                </a:solidFill>
                <a:latin typeface="Calibri"/>
                <a:cs typeface="Calibri"/>
              </a:rPr>
              <a:t>Λόγοι</a:t>
            </a:r>
            <a:r>
              <a:rPr sz="4000" spc="-110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BD0416"/>
                </a:solidFill>
                <a:latin typeface="Calibri"/>
                <a:cs typeface="Calibri"/>
              </a:rPr>
              <a:t>απόρριψης.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364" y="2057400"/>
            <a:ext cx="7924800" cy="39166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860" y="270212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dirty="0"/>
              <a:t>Βάσεις</a:t>
            </a:r>
            <a:r>
              <a:rPr spc="-35" dirty="0"/>
              <a:t> </a:t>
            </a:r>
            <a:r>
              <a:rPr dirty="0"/>
              <a:t>για</a:t>
            </a:r>
            <a:r>
              <a:rPr spc="-40" dirty="0"/>
              <a:t> </a:t>
            </a:r>
            <a:r>
              <a:rPr dirty="0"/>
              <a:t>τα</a:t>
            </a:r>
            <a:r>
              <a:rPr spc="-40" dirty="0"/>
              <a:t> </a:t>
            </a:r>
            <a:r>
              <a:rPr dirty="0"/>
              <a:t>κριτήρια</a:t>
            </a:r>
            <a:r>
              <a:rPr spc="-40" dirty="0"/>
              <a:t> </a:t>
            </a:r>
            <a:r>
              <a:rPr spc="-10" dirty="0"/>
              <a:t>αξιολόγησης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905000"/>
            <a:ext cx="8661400" cy="4189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Συνέπεια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Κατά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πόσο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ένα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κριτήριο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παρέχει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ίδια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αποτελέσματα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κάθε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δοκιμή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Εγκυρότητα</a:t>
            </a:r>
            <a:endParaRPr sz="2500" dirty="0">
              <a:latin typeface="Calibri"/>
              <a:cs typeface="Calibri"/>
            </a:endParaRPr>
          </a:p>
          <a:p>
            <a:pPr marL="593090" marR="284480" lvl="1" indent="-266700">
              <a:lnSpc>
                <a:spcPts val="1920"/>
              </a:lnSpc>
              <a:spcBef>
                <a:spcPts val="484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Κατά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πόσο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κριτήριο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μπορεί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προβλέψει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απόδοση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υποψήφιου </a:t>
            </a:r>
            <a:r>
              <a:rPr sz="2000" dirty="0">
                <a:latin typeface="Calibri"/>
                <a:cs typeface="Calibri"/>
              </a:rPr>
              <a:t>στην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εργασία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καλείται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εκτελέσει</a:t>
            </a:r>
            <a:endParaRPr sz="2000" dirty="0">
              <a:latin typeface="Calibri"/>
              <a:cs typeface="Calibri"/>
            </a:endParaRPr>
          </a:p>
          <a:p>
            <a:pPr marL="198120" indent="-185420">
              <a:lnSpc>
                <a:spcPts val="2995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8120" algn="l"/>
              </a:tabLst>
            </a:pPr>
            <a:r>
              <a:rPr sz="2500" b="1" spc="-10" dirty="0">
                <a:latin typeface="Calibri"/>
                <a:cs typeface="Calibri"/>
              </a:rPr>
              <a:t>Γενικότητα</a:t>
            </a:r>
            <a:endParaRPr sz="2500" dirty="0">
              <a:latin typeface="Calibri"/>
              <a:cs typeface="Calibri"/>
            </a:endParaRPr>
          </a:p>
          <a:p>
            <a:pPr marL="593090" marR="396875" lvl="1" indent="-266700">
              <a:lnSpc>
                <a:spcPct val="80000"/>
              </a:lnSpc>
              <a:spcBef>
                <a:spcPts val="50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Μπορεί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κριτήριο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εφαρμοστεί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πολλές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περιπτώσεις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ή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έγκυρο </a:t>
            </a:r>
            <a:r>
              <a:rPr sz="2000" dirty="0">
                <a:latin typeface="Calibri"/>
                <a:cs typeface="Calibri"/>
              </a:rPr>
              <a:t>μόνο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συγκεκριμένες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εργασίες;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98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Πρακτικότητα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Πόσο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κοστίζει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έλεγχος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κριτηρίου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σχέση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σημασία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του;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Νομιμότητα</a:t>
            </a:r>
            <a:endParaRPr sz="25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50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νόμιμη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δικαιολογημένη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χρήση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συγκεκριμένου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κριτηρίου;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(Π.χ. </a:t>
            </a:r>
            <a:r>
              <a:rPr sz="2000" dirty="0">
                <a:latin typeface="Calibri"/>
                <a:cs typeface="Calibri"/>
              </a:rPr>
              <a:t>εθνικότητα,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πεποιθήσεις,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ποινικό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παρελθόν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κ.ο.κ.)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458" y="0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Βιογραφικά</a:t>
            </a:r>
            <a:r>
              <a:rPr spc="-100" dirty="0"/>
              <a:t> </a:t>
            </a:r>
            <a:r>
              <a:rPr dirty="0"/>
              <a:t>σημειώματα</a:t>
            </a:r>
            <a:r>
              <a:rPr spc="-95" dirty="0"/>
              <a:t> </a:t>
            </a:r>
            <a:r>
              <a:rPr dirty="0"/>
              <a:t>και</a:t>
            </a:r>
            <a:r>
              <a:rPr spc="-100" dirty="0"/>
              <a:t> </a:t>
            </a:r>
            <a:r>
              <a:rPr spc="-10" dirty="0"/>
              <a:t>αιτήσεις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42458" y="914400"/>
            <a:ext cx="8412432" cy="4058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Συνήθως</a:t>
            </a:r>
            <a:r>
              <a:rPr sz="2200" spc="-45" dirty="0"/>
              <a:t> </a:t>
            </a:r>
            <a:r>
              <a:rPr sz="2200" dirty="0"/>
              <a:t>το</a:t>
            </a:r>
            <a:r>
              <a:rPr sz="2200" spc="-70" dirty="0"/>
              <a:t> </a:t>
            </a:r>
            <a:r>
              <a:rPr sz="2200" dirty="0"/>
              <a:t>πρώτο</a:t>
            </a:r>
            <a:r>
              <a:rPr sz="2200" spc="-55" dirty="0"/>
              <a:t> </a:t>
            </a:r>
            <a:r>
              <a:rPr sz="2200" dirty="0"/>
              <a:t>στάδιο</a:t>
            </a:r>
            <a:r>
              <a:rPr sz="2200" spc="-55" dirty="0"/>
              <a:t> </a:t>
            </a:r>
            <a:r>
              <a:rPr sz="2200" dirty="0"/>
              <a:t>μίας</a:t>
            </a:r>
            <a:r>
              <a:rPr sz="2200" spc="-60" dirty="0"/>
              <a:t> </a:t>
            </a:r>
            <a:r>
              <a:rPr sz="2200" dirty="0"/>
              <a:t>διαδικασίας</a:t>
            </a:r>
            <a:r>
              <a:rPr sz="2200" spc="-30" dirty="0"/>
              <a:t> </a:t>
            </a:r>
            <a:r>
              <a:rPr sz="2200" spc="-10" dirty="0"/>
              <a:t>επιλογής</a:t>
            </a:r>
            <a:endParaRPr sz="2200" dirty="0"/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Περιέχουν</a:t>
            </a:r>
            <a:r>
              <a:rPr sz="2200" spc="-100" dirty="0"/>
              <a:t> </a:t>
            </a:r>
            <a:r>
              <a:rPr sz="2200" spc="-10" dirty="0"/>
              <a:t>συνήθως:</a:t>
            </a:r>
            <a:endParaRPr sz="2200" dirty="0"/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Προσωπικά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στοιχεία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Εργασιακή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εμπειρία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Μορφωτικό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επίπεδο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ts val="2155"/>
              </a:lnSpc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Προσόντα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σχετικά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την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θέση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εργασίας</a:t>
            </a:r>
            <a:endParaRPr sz="1800" dirty="0">
              <a:latin typeface="Calibri"/>
              <a:cs typeface="Calibri"/>
            </a:endParaRPr>
          </a:p>
          <a:p>
            <a:pPr marL="198120" marR="20320" indent="-186055">
              <a:lnSpc>
                <a:spcPct val="80000"/>
              </a:lnSpc>
              <a:spcBef>
                <a:spcPts val="520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Οι</a:t>
            </a:r>
            <a:r>
              <a:rPr sz="2200" spc="-65" dirty="0"/>
              <a:t> </a:t>
            </a:r>
            <a:r>
              <a:rPr sz="2200" dirty="0"/>
              <a:t>αιτήσεις</a:t>
            </a:r>
            <a:r>
              <a:rPr sz="2200" spc="-60" dirty="0"/>
              <a:t> </a:t>
            </a:r>
            <a:r>
              <a:rPr sz="2200" dirty="0"/>
              <a:t>είναι</a:t>
            </a:r>
            <a:r>
              <a:rPr sz="2200" spc="-55" dirty="0"/>
              <a:t> </a:t>
            </a:r>
            <a:r>
              <a:rPr sz="2200" dirty="0"/>
              <a:t>τυποποιημένες</a:t>
            </a:r>
            <a:r>
              <a:rPr sz="2200" spc="-15" dirty="0"/>
              <a:t> </a:t>
            </a:r>
            <a:r>
              <a:rPr sz="2200" dirty="0"/>
              <a:t>από</a:t>
            </a:r>
            <a:r>
              <a:rPr sz="2200" spc="-55" dirty="0"/>
              <a:t> </a:t>
            </a:r>
            <a:r>
              <a:rPr sz="2200" dirty="0"/>
              <a:t>τον</a:t>
            </a:r>
            <a:r>
              <a:rPr sz="2200" spc="-55" dirty="0"/>
              <a:t> </a:t>
            </a:r>
            <a:r>
              <a:rPr sz="2200" dirty="0"/>
              <a:t>υποψήφιο</a:t>
            </a:r>
            <a:r>
              <a:rPr sz="2200" spc="-35" dirty="0"/>
              <a:t> </a:t>
            </a:r>
            <a:r>
              <a:rPr sz="2200" dirty="0"/>
              <a:t>εργοδότη</a:t>
            </a:r>
            <a:r>
              <a:rPr sz="2200" spc="-15" dirty="0"/>
              <a:t> </a:t>
            </a:r>
            <a:r>
              <a:rPr sz="2200" dirty="0"/>
              <a:t>–</a:t>
            </a:r>
            <a:r>
              <a:rPr sz="2200" spc="-50" dirty="0"/>
              <a:t> </a:t>
            </a:r>
            <a:r>
              <a:rPr sz="2200" dirty="0"/>
              <a:t>ενώ</a:t>
            </a:r>
            <a:r>
              <a:rPr sz="2200" spc="-70" dirty="0"/>
              <a:t> </a:t>
            </a:r>
            <a:r>
              <a:rPr sz="2200" spc="-25" dirty="0"/>
              <a:t>τα </a:t>
            </a:r>
            <a:r>
              <a:rPr sz="2200" dirty="0"/>
              <a:t>βιογραφικά</a:t>
            </a:r>
            <a:r>
              <a:rPr sz="2200" spc="-75" dirty="0"/>
              <a:t> </a:t>
            </a:r>
            <a:r>
              <a:rPr sz="2200" dirty="0"/>
              <a:t>είναι</a:t>
            </a:r>
            <a:r>
              <a:rPr sz="2200" spc="-65" dirty="0"/>
              <a:t> </a:t>
            </a:r>
            <a:r>
              <a:rPr sz="2200" dirty="0"/>
              <a:t>στον</a:t>
            </a:r>
            <a:r>
              <a:rPr sz="2200" spc="-60" dirty="0"/>
              <a:t> </a:t>
            </a:r>
            <a:r>
              <a:rPr sz="2200" dirty="0"/>
              <a:t>έλεγχο</a:t>
            </a:r>
            <a:r>
              <a:rPr sz="2200" spc="-55" dirty="0"/>
              <a:t> </a:t>
            </a:r>
            <a:r>
              <a:rPr sz="2200" dirty="0"/>
              <a:t>του</a:t>
            </a:r>
            <a:r>
              <a:rPr sz="2200" spc="-55" dirty="0"/>
              <a:t> </a:t>
            </a:r>
            <a:r>
              <a:rPr sz="2200" spc="-10" dirty="0"/>
              <a:t>υποψηφίου</a:t>
            </a:r>
            <a:endParaRPr sz="2200" dirty="0"/>
          </a:p>
          <a:p>
            <a:pPr marL="198120" marR="759460" indent="-186055">
              <a:lnSpc>
                <a:spcPts val="2110"/>
              </a:lnSpc>
              <a:spcBef>
                <a:spcPts val="509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Πολλές</a:t>
            </a:r>
            <a:r>
              <a:rPr sz="2200" spc="-70" dirty="0"/>
              <a:t> </a:t>
            </a:r>
            <a:r>
              <a:rPr sz="2200" dirty="0"/>
              <a:t>επιχειρήσεις</a:t>
            </a:r>
            <a:r>
              <a:rPr sz="2200" spc="-95" dirty="0"/>
              <a:t> </a:t>
            </a:r>
            <a:r>
              <a:rPr sz="2200" dirty="0"/>
              <a:t>χρησιμοποιούν</a:t>
            </a:r>
            <a:r>
              <a:rPr sz="2200" spc="-65" dirty="0"/>
              <a:t> </a:t>
            </a:r>
            <a:r>
              <a:rPr sz="2200" dirty="0"/>
              <a:t>πλέον</a:t>
            </a:r>
            <a:r>
              <a:rPr sz="2200" spc="-95" dirty="0"/>
              <a:t> </a:t>
            </a:r>
            <a:r>
              <a:rPr sz="2200" dirty="0"/>
              <a:t>συστήματα</a:t>
            </a:r>
            <a:r>
              <a:rPr sz="2200" spc="-85" dirty="0"/>
              <a:t> </a:t>
            </a:r>
            <a:r>
              <a:rPr sz="2200" spc="-10" dirty="0"/>
              <a:t>υποβολής βιογραφικών/αιτήσεων</a:t>
            </a:r>
            <a:r>
              <a:rPr sz="2200" spc="15" dirty="0"/>
              <a:t> </a:t>
            </a:r>
            <a:r>
              <a:rPr sz="2200" dirty="0"/>
              <a:t>μέσω</a:t>
            </a:r>
            <a:r>
              <a:rPr sz="2200" spc="10" dirty="0"/>
              <a:t> </a:t>
            </a:r>
            <a:r>
              <a:rPr sz="2200" spc="-10" dirty="0"/>
              <a:t>διαδικτύου</a:t>
            </a:r>
            <a:endParaRPr sz="2200" dirty="0"/>
          </a:p>
          <a:p>
            <a:pPr marL="198120" indent="-185420">
              <a:lnSpc>
                <a:spcPct val="100000"/>
              </a:lnSpc>
              <a:spcBef>
                <a:spcPts val="20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Συχνά</a:t>
            </a:r>
            <a:r>
              <a:rPr sz="2200" spc="-60" dirty="0"/>
              <a:t> </a:t>
            </a:r>
            <a:r>
              <a:rPr sz="2200" spc="-10" dirty="0"/>
              <a:t>συμπληρώνονται</a:t>
            </a:r>
            <a:r>
              <a:rPr sz="2200" spc="-35" dirty="0"/>
              <a:t> </a:t>
            </a:r>
            <a:r>
              <a:rPr sz="2200" dirty="0"/>
              <a:t>με</a:t>
            </a:r>
            <a:r>
              <a:rPr sz="2200" spc="-70" dirty="0"/>
              <a:t> </a:t>
            </a:r>
            <a:r>
              <a:rPr sz="2200" dirty="0"/>
              <a:t>συστάσεις</a:t>
            </a:r>
            <a:r>
              <a:rPr sz="2200" spc="-50" dirty="0"/>
              <a:t> </a:t>
            </a:r>
            <a:r>
              <a:rPr sz="2200" dirty="0"/>
              <a:t>εργοδοτών,</a:t>
            </a:r>
            <a:r>
              <a:rPr sz="2200" spc="-50" dirty="0"/>
              <a:t> </a:t>
            </a:r>
            <a:r>
              <a:rPr sz="2200" dirty="0"/>
              <a:t>εκπαιδευτικών</a:t>
            </a:r>
            <a:r>
              <a:rPr sz="2200" spc="-40" dirty="0"/>
              <a:t> </a:t>
            </a:r>
            <a:r>
              <a:rPr sz="2200" spc="-10" dirty="0"/>
              <a:t>κ.ο.κ.</a:t>
            </a:r>
            <a:endParaRPr sz="2200" dirty="0"/>
          </a:p>
          <a:p>
            <a:pPr marL="593090" lvl="1" indent="-266700">
              <a:lnSpc>
                <a:spcPts val="2150"/>
              </a:lnSpc>
              <a:spcBef>
                <a:spcPts val="20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Ανάλογα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όμως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περιεχόμενό τους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μπορεί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αντιμετωπιστούν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επιφύλαξη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ts val="2370"/>
              </a:lnSpc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dirty="0"/>
              <a:t>O</a:t>
            </a:r>
            <a:r>
              <a:rPr sz="2200" spc="-60" dirty="0"/>
              <a:t> </a:t>
            </a:r>
            <a:r>
              <a:rPr sz="2200" dirty="0"/>
              <a:t>εργοδότης</a:t>
            </a:r>
            <a:r>
              <a:rPr sz="2200" spc="-30" dirty="0"/>
              <a:t> </a:t>
            </a:r>
            <a:r>
              <a:rPr sz="2200" dirty="0"/>
              <a:t>μπορεί</a:t>
            </a:r>
            <a:r>
              <a:rPr sz="2200" spc="-55" dirty="0"/>
              <a:t> </a:t>
            </a:r>
            <a:r>
              <a:rPr sz="2200" dirty="0"/>
              <a:t>να</a:t>
            </a:r>
            <a:r>
              <a:rPr sz="2200" spc="-65" dirty="0"/>
              <a:t> </a:t>
            </a:r>
            <a:r>
              <a:rPr sz="2200" dirty="0"/>
              <a:t>απαιτήσει</a:t>
            </a:r>
            <a:r>
              <a:rPr sz="2200" spc="-50" dirty="0"/>
              <a:t> </a:t>
            </a:r>
            <a:r>
              <a:rPr sz="2200" dirty="0"/>
              <a:t>η</a:t>
            </a:r>
            <a:r>
              <a:rPr sz="2200" spc="-55" dirty="0"/>
              <a:t> </a:t>
            </a:r>
            <a:r>
              <a:rPr sz="2200" dirty="0"/>
              <a:t>να</a:t>
            </a:r>
            <a:r>
              <a:rPr sz="2200" spc="-50" dirty="0"/>
              <a:t> </a:t>
            </a:r>
            <a:r>
              <a:rPr sz="2200" dirty="0"/>
              <a:t>αναζητήσει</a:t>
            </a:r>
            <a:r>
              <a:rPr sz="2200" spc="-65" dirty="0"/>
              <a:t> </a:t>
            </a:r>
            <a:r>
              <a:rPr sz="2200" spc="-10" dirty="0"/>
              <a:t>επιπλέον</a:t>
            </a:r>
            <a:endParaRPr sz="2200" dirty="0"/>
          </a:p>
          <a:p>
            <a:pPr marL="198120" marR="71755">
              <a:lnSpc>
                <a:spcPts val="2110"/>
              </a:lnSpc>
              <a:spcBef>
                <a:spcPts val="245"/>
              </a:spcBef>
            </a:pPr>
            <a:r>
              <a:rPr sz="2200" dirty="0"/>
              <a:t>πιστοποιήσεις</a:t>
            </a:r>
            <a:r>
              <a:rPr sz="2200" spc="-35" dirty="0"/>
              <a:t> </a:t>
            </a:r>
            <a:r>
              <a:rPr sz="2200" dirty="0"/>
              <a:t>(π.χ.</a:t>
            </a:r>
            <a:r>
              <a:rPr sz="2200" spc="-75" dirty="0"/>
              <a:t> </a:t>
            </a:r>
            <a:r>
              <a:rPr sz="2200" dirty="0"/>
              <a:t>ποινικό</a:t>
            </a:r>
            <a:r>
              <a:rPr sz="2200" spc="-55" dirty="0"/>
              <a:t> </a:t>
            </a:r>
            <a:r>
              <a:rPr sz="2200" dirty="0"/>
              <a:t>μητρώο,</a:t>
            </a:r>
            <a:r>
              <a:rPr sz="2200" spc="-60" dirty="0"/>
              <a:t> </a:t>
            </a:r>
            <a:r>
              <a:rPr sz="2200" spc="-10" dirty="0"/>
              <a:t>επικοινωνία</a:t>
            </a:r>
            <a:r>
              <a:rPr sz="2200" spc="-60" dirty="0"/>
              <a:t> </a:t>
            </a:r>
            <a:r>
              <a:rPr sz="2200" dirty="0"/>
              <a:t>με</a:t>
            </a:r>
            <a:r>
              <a:rPr sz="2200" spc="-65" dirty="0"/>
              <a:t> </a:t>
            </a:r>
            <a:r>
              <a:rPr sz="2200" dirty="0"/>
              <a:t>πρώην</a:t>
            </a:r>
            <a:r>
              <a:rPr sz="2200" spc="-60" dirty="0"/>
              <a:t> </a:t>
            </a:r>
            <a:r>
              <a:rPr sz="2200" spc="-10" dirty="0"/>
              <a:t>εργοδότες, </a:t>
            </a:r>
            <a:r>
              <a:rPr sz="2200" spc="-20" dirty="0"/>
              <a:t>κτλ)</a:t>
            </a:r>
            <a:endParaRPr sz="2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152400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100"/>
              </a:spcBef>
            </a:pPr>
            <a:r>
              <a:rPr dirty="0"/>
              <a:t>Δοκιμασίες</a:t>
            </a:r>
            <a:r>
              <a:rPr spc="-105" dirty="0"/>
              <a:t> </a:t>
            </a:r>
            <a:r>
              <a:rPr dirty="0"/>
              <a:t>και</a:t>
            </a:r>
            <a:r>
              <a:rPr spc="-110" dirty="0"/>
              <a:t> </a:t>
            </a:r>
            <a:r>
              <a:rPr dirty="0"/>
              <a:t>δείγματα</a:t>
            </a:r>
            <a:r>
              <a:rPr spc="-110" dirty="0"/>
              <a:t> </a:t>
            </a:r>
            <a:r>
              <a:rPr spc="-10" dirty="0"/>
              <a:t>εργασίας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311" y="1752600"/>
            <a:ext cx="8588375" cy="438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Δοκιμασίες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ts val="2590"/>
              </a:lnSpc>
              <a:spcBef>
                <a:spcPts val="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Σωματικές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ικανότητες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ιατρικές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εξετάσεις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(π.χ.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σώματα</a:t>
            </a:r>
            <a:endParaRPr sz="2400" dirty="0">
              <a:latin typeface="Calibri"/>
              <a:cs typeface="Calibri"/>
            </a:endParaRPr>
          </a:p>
          <a:p>
            <a:pPr marL="59309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ασφαλείας,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εξαιρετικά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επικίνδυνες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εξειδικευμένες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εργασίες)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Νοητικές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ικανότητες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(λεκτικές,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ποσοτικές/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αριθμητικές,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λογικές)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ts val="2595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Απόδοση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συγκεκριμένες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εργασίες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προσομοιώσεις</a:t>
            </a:r>
            <a:r>
              <a:rPr sz="2400" spc="-25" dirty="0">
                <a:latin typeface="Calibri"/>
                <a:cs typeface="Calibri"/>
              </a:rPr>
              <a:t> της</a:t>
            </a:r>
            <a:endParaRPr sz="2400" dirty="0">
              <a:latin typeface="Calibri"/>
              <a:cs typeface="Calibri"/>
            </a:endParaRPr>
          </a:p>
          <a:p>
            <a:pPr marL="59309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εργασίας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υπολογιστή,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σενάρια)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Τεστ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γνώσεων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Τεστ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προσωπικότητας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ts val="287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«Δοκιμαστική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περίοδος»</a:t>
            </a:r>
            <a:endParaRPr sz="2400" dirty="0">
              <a:latin typeface="Calibri"/>
              <a:cs typeface="Calibri"/>
            </a:endParaRPr>
          </a:p>
          <a:p>
            <a:pPr marL="198120" indent="-187325">
              <a:lnSpc>
                <a:spcPts val="3590"/>
              </a:lnSpc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Δείγματα</a:t>
            </a:r>
            <a:r>
              <a:rPr sz="3000" b="1" spc="-13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προηγούμενης</a:t>
            </a:r>
            <a:r>
              <a:rPr sz="3000" b="1" spc="-13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εργασίας</a:t>
            </a:r>
            <a:endParaRPr sz="3000" dirty="0">
              <a:latin typeface="Calibri"/>
              <a:cs typeface="Calibri"/>
            </a:endParaRPr>
          </a:p>
          <a:p>
            <a:pPr marL="591820" marR="1515110" lvl="1" indent="-265430">
              <a:lnSpc>
                <a:spcPts val="2300"/>
              </a:lnSpc>
              <a:spcBef>
                <a:spcPts val="58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  <a:tab pos="3497579" algn="l"/>
              </a:tabLst>
            </a:pPr>
            <a:r>
              <a:rPr sz="2400" dirty="0">
                <a:latin typeface="Calibri"/>
                <a:cs typeface="Calibri"/>
              </a:rPr>
              <a:t>Συλλογές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σχεδιαστών,</a:t>
            </a:r>
            <a:r>
              <a:rPr sz="2400" dirty="0">
                <a:latin typeface="Calibri"/>
                <a:cs typeface="Calibri"/>
              </a:rPr>
              <a:t>	εκτελεσθέντα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έργα,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κείμενα, 	</a:t>
            </a:r>
            <a:r>
              <a:rPr sz="2400" dirty="0">
                <a:latin typeface="Calibri"/>
                <a:cs typeface="Calibri"/>
              </a:rPr>
              <a:t>επιστημονικές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δημοσιεύσεις,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μελέτες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κ.ο.κ.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265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Συνεντεύξεις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222070"/>
            <a:ext cx="8570595" cy="452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Η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πιο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συχνή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μέθοδος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επιλογής.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Αποσκοπεί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να:</a:t>
            </a:r>
            <a:endParaRPr sz="300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Διευκρινίσει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επιβεβαιώσει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στοιχεία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βιογραφικού</a:t>
            </a:r>
            <a:endParaRPr sz="240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Να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δημιουργηθεί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πληρέστερη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εικόνα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υποψήφιο</a:t>
            </a:r>
            <a:endParaRPr sz="2400">
              <a:latin typeface="Calibri"/>
              <a:cs typeface="Calibri"/>
            </a:endParaRPr>
          </a:p>
          <a:p>
            <a:pPr marL="591820" marR="161290" lvl="1" indent="-265430">
              <a:lnSpc>
                <a:spcPts val="2300"/>
              </a:lnSpc>
              <a:spcBef>
                <a:spcPts val="56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Να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ενημερωθεί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καλύτερα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υποψήφιος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επιχείρηση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και 	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θέση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εργασίας</a:t>
            </a:r>
            <a:endParaRPr sz="240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5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Είδη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συνέντευξης</a:t>
            </a:r>
            <a:endParaRPr sz="3000">
              <a:latin typeface="Calibri"/>
              <a:cs typeface="Calibri"/>
            </a:endParaRPr>
          </a:p>
          <a:p>
            <a:pPr marL="591820" lvl="1" indent="-265430">
              <a:lnSpc>
                <a:spcPts val="2590"/>
              </a:lnSpc>
              <a:spcBef>
                <a:spcPts val="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b="1" dirty="0">
                <a:latin typeface="Calibri"/>
                <a:cs typeface="Calibri"/>
              </a:rPr>
              <a:t>Αδόμητη: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Οι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ερωτήσεις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θέματα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συζήτησης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επιλέγονται</a:t>
            </a:r>
            <a:endParaRPr sz="2400">
              <a:latin typeface="Calibri"/>
              <a:cs typeface="Calibri"/>
            </a:endParaRPr>
          </a:p>
          <a:p>
            <a:pPr marL="593090" marR="5080">
              <a:lnSpc>
                <a:spcPct val="80000"/>
              </a:lnSpc>
              <a:spcBef>
                <a:spcPts val="285"/>
              </a:spcBef>
            </a:pPr>
            <a:r>
              <a:rPr sz="2400" dirty="0">
                <a:latin typeface="Calibri"/>
                <a:cs typeface="Calibri"/>
              </a:rPr>
              <a:t>ελεύθερα,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βάση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πορεία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συζήτησης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υπάρχει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όμως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ο </a:t>
            </a:r>
            <a:r>
              <a:rPr sz="2400" dirty="0">
                <a:latin typeface="Calibri"/>
                <a:cs typeface="Calibri"/>
              </a:rPr>
              <a:t>κίνδυνος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απομάκρυνσης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«έγκυρα»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«σημαντικά» κριτήρια</a:t>
            </a:r>
            <a:endParaRPr sz="2400">
              <a:latin typeface="Calibri"/>
              <a:cs typeface="Calibri"/>
            </a:endParaRPr>
          </a:p>
          <a:p>
            <a:pPr marL="591820" marR="351790" lvl="1" indent="-265430">
              <a:lnSpc>
                <a:spcPts val="2300"/>
              </a:lnSpc>
              <a:spcBef>
                <a:spcPts val="56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b="1" dirty="0">
                <a:latin typeface="Calibri"/>
                <a:cs typeface="Calibri"/>
              </a:rPr>
              <a:t>Δομημένη: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Η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συζήτηση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έχει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συγκεκριμένη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θεματολογία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και 	</a:t>
            </a:r>
            <a:r>
              <a:rPr sz="2400" dirty="0">
                <a:latin typeface="Calibri"/>
                <a:cs typeface="Calibri"/>
              </a:rPr>
              <a:t>πλάνο,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ακόμα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ερωτήσεις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πάνω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υποθετικά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σενάρια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(ή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σε 	</a:t>
            </a:r>
            <a:r>
              <a:rPr sz="2400" dirty="0">
                <a:latin typeface="Calibri"/>
                <a:cs typeface="Calibri"/>
              </a:rPr>
              <a:t>πραγματικά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σενάρια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εργασιακού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παρελθόντος)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265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Συνεντεύξεις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222070"/>
            <a:ext cx="8754110" cy="447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Άμεσα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σχετιζόμενα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με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την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εργασία</a:t>
            </a:r>
            <a:endParaRPr sz="3000" dirty="0">
              <a:latin typeface="Calibri"/>
              <a:cs typeface="Calibri"/>
            </a:endParaRPr>
          </a:p>
          <a:p>
            <a:pPr marL="591820" marR="2092325" lvl="1" indent="-265430">
              <a:lnSpc>
                <a:spcPct val="80000"/>
              </a:lnSpc>
              <a:spcBef>
                <a:spcPts val="60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Γενικά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χαρακτηριστικά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(Πνευματικές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ικανότητες, 	</a:t>
            </a:r>
            <a:r>
              <a:rPr sz="2400" dirty="0">
                <a:latin typeface="Calibri"/>
                <a:cs typeface="Calibri"/>
              </a:rPr>
              <a:t>προσωπικότητα,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ενδιαφέροντα,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στόχοι)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Εμπειρία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Εκπαίδευση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ts val="2595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Ικανότητα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εκπληρώσει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εργασία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(γνώσεις,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δραστηριότητες,</a:t>
            </a:r>
            <a:endParaRPr sz="2400" dirty="0">
              <a:latin typeface="Calibri"/>
              <a:cs typeface="Calibri"/>
            </a:endParaRPr>
          </a:p>
          <a:p>
            <a:pPr marL="593090">
              <a:lnSpc>
                <a:spcPts val="2580"/>
              </a:lnSpc>
            </a:pPr>
            <a:r>
              <a:rPr sz="2400" spc="-10" dirty="0">
                <a:latin typeface="Calibri"/>
                <a:cs typeface="Calibri"/>
              </a:rPr>
              <a:t>κινητοποίηση)</a:t>
            </a:r>
            <a:endParaRPr sz="2400" dirty="0">
              <a:latin typeface="Calibri"/>
              <a:cs typeface="Calibri"/>
            </a:endParaRPr>
          </a:p>
          <a:p>
            <a:pPr marL="198120" indent="-187325">
              <a:lnSpc>
                <a:spcPts val="3590"/>
              </a:lnSpc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Εμμέσως</a:t>
            </a:r>
            <a:r>
              <a:rPr sz="3000" b="1" spc="-114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σχετιζόμενα</a:t>
            </a:r>
            <a:endParaRPr sz="3000" dirty="0">
              <a:latin typeface="Calibri"/>
              <a:cs typeface="Calibri"/>
            </a:endParaRPr>
          </a:p>
          <a:p>
            <a:pPr marL="591820" marR="40005" lvl="1" indent="-265430">
              <a:lnSpc>
                <a:spcPct val="80000"/>
              </a:lnSpc>
              <a:spcBef>
                <a:spcPts val="60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Κοινωνικές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ικανότητες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(διαπροσωπικές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ικανότητες,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αυτοέλεγχος, 	</a:t>
            </a:r>
            <a:r>
              <a:rPr sz="2400" dirty="0">
                <a:latin typeface="Calibri"/>
                <a:cs typeface="Calibri"/>
              </a:rPr>
              <a:t>παρουσίαση,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χειρισμός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συζήτησης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κτλ)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ts val="287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Κινητοποίηση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ενθουσιασμός</a:t>
            </a:r>
            <a:endParaRPr sz="2400" dirty="0">
              <a:latin typeface="Calibri"/>
              <a:cs typeface="Calibri"/>
            </a:endParaRPr>
          </a:p>
          <a:p>
            <a:pPr marL="198120" marR="542925" indent="-187960">
              <a:lnSpc>
                <a:spcPct val="80000"/>
              </a:lnSpc>
              <a:spcBef>
                <a:spcPts val="71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Υποκειμενικοί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παράγοντες</a:t>
            </a:r>
            <a:r>
              <a:rPr sz="3000" b="1" spc="-1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(ομοιότητα,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εμφάνιση, </a:t>
            </a:r>
            <a:r>
              <a:rPr sz="3000" b="1" dirty="0">
                <a:latin typeface="Calibri"/>
                <a:cs typeface="Calibri"/>
              </a:rPr>
              <a:t>φύλο,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κουλτούρα,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κτλ)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16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431" y="1078264"/>
            <a:ext cx="2781131" cy="47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r"/>
            <a:r>
              <a:rPr lang="en-US" sz="3700">
                <a:solidFill>
                  <a:srgbClr val="FFFFFF"/>
                </a:solidFill>
              </a:rPr>
              <a:t>Τι</a:t>
            </a:r>
            <a:r>
              <a:rPr lang="en-US" sz="3700" spc="-125">
                <a:solidFill>
                  <a:srgbClr val="FFFFFF"/>
                </a:solidFill>
              </a:rPr>
              <a:t> </a:t>
            </a:r>
            <a:r>
              <a:rPr lang="en-US" sz="3700">
                <a:solidFill>
                  <a:srgbClr val="FFFFFF"/>
                </a:solidFill>
              </a:rPr>
              <a:t>είναι</a:t>
            </a:r>
            <a:r>
              <a:rPr lang="en-US" sz="3700" spc="-95">
                <a:solidFill>
                  <a:srgbClr val="FFFFFF"/>
                </a:solidFill>
              </a:rPr>
              <a:t> </a:t>
            </a:r>
            <a:r>
              <a:rPr lang="en-US" sz="3700">
                <a:solidFill>
                  <a:srgbClr val="FFFFFF"/>
                </a:solidFill>
              </a:rPr>
              <a:t>η</a:t>
            </a:r>
            <a:r>
              <a:rPr lang="en-US" sz="3700" spc="-120">
                <a:solidFill>
                  <a:srgbClr val="FFFFFF"/>
                </a:solidFill>
              </a:rPr>
              <a:t> </a:t>
            </a:r>
            <a:r>
              <a:rPr lang="en-US" sz="3700">
                <a:solidFill>
                  <a:srgbClr val="FFFFFF"/>
                </a:solidFill>
              </a:rPr>
              <a:t>διοίκηση</a:t>
            </a:r>
            <a:r>
              <a:rPr lang="en-US" sz="3700" spc="-100">
                <a:solidFill>
                  <a:srgbClr val="FFFFFF"/>
                </a:solidFill>
              </a:rPr>
              <a:t> </a:t>
            </a:r>
            <a:r>
              <a:rPr lang="en-US" sz="3700">
                <a:solidFill>
                  <a:srgbClr val="FFFFFF"/>
                </a:solidFill>
              </a:rPr>
              <a:t>ανθρώπινων</a:t>
            </a:r>
            <a:r>
              <a:rPr lang="en-US" sz="3700" spc="-70">
                <a:solidFill>
                  <a:srgbClr val="FFFFFF"/>
                </a:solidFill>
              </a:rPr>
              <a:t> </a:t>
            </a:r>
            <a:r>
              <a:rPr lang="en-US" sz="3700" spc="-10">
                <a:solidFill>
                  <a:srgbClr val="FFFFFF"/>
                </a:solidFill>
              </a:rPr>
              <a:t>πόρων;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260" y="1078263"/>
            <a:ext cx="4970532" cy="47014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Κύριες</a:t>
            </a:r>
            <a:r>
              <a:rPr lang="en-US" sz="1500" b="1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ευθύνες</a:t>
            </a:r>
            <a:r>
              <a:rPr lang="en-US" sz="1500" b="1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στη</a:t>
            </a:r>
            <a:r>
              <a:rPr lang="en-US" sz="1500" b="1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διοίκηση</a:t>
            </a:r>
            <a:r>
              <a:rPr lang="en-US" sz="1500" b="1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z="15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νθρώ</a:t>
            </a:r>
            <a:r>
              <a:rPr lang="en-US" sz="15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πινων</a:t>
            </a:r>
            <a:r>
              <a:rPr lang="en-US" sz="1500" b="1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b="1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πόρων: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592455" algn="l"/>
              </a:tabLst>
            </a:pP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9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ροσέλκυση</a:t>
            </a:r>
            <a:r>
              <a:rPr lang="en-US" sz="1500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οιοτικού</a:t>
            </a:r>
            <a:r>
              <a:rPr lang="en-US" sz="1500" spc="-9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ατικού</a:t>
            </a:r>
            <a:r>
              <a:rPr lang="en-US" sz="1500" spc="-9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δυναμικού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1007745" marR="7683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981710" algn="l"/>
              </a:tabLst>
            </a:pP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</a:t>
            </a:r>
            <a:r>
              <a:rPr lang="en-US" sz="15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σχεδι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ασμός</a:t>
            </a:r>
            <a:r>
              <a:rPr lang="en-US" sz="1500" spc="-7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</a:t>
            </a:r>
            <a:r>
              <a:rPr lang="en-US" sz="15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ανθρώπινου</a:t>
            </a:r>
            <a:r>
              <a:rPr lang="en-US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δυναμικού,</a:t>
            </a:r>
            <a:r>
              <a:rPr lang="en-US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πρόσληψη</a:t>
            </a:r>
            <a:r>
              <a:rPr lang="el-GR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αζομένων</a:t>
            </a:r>
            <a:r>
              <a:rPr lang="en-US" sz="15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z="15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επιλογή</a:t>
            </a:r>
            <a:r>
              <a:rPr lang="en-US" sz="15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τους.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593090" algn="l"/>
              </a:tabLst>
            </a:pP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νά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πτυξη</a:t>
            </a:r>
            <a:r>
              <a:rPr lang="en-US" sz="15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ποιοτικού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εργατικού</a:t>
            </a:r>
            <a:r>
              <a:rPr lang="en-US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δυναμικού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1007745" marR="508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981710" algn="l"/>
              </a:tabLst>
            </a:pP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</a:t>
            </a:r>
            <a:r>
              <a:rPr lang="en-US" sz="1500" spc="-1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ροσ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ανατολισμός</a:t>
            </a:r>
            <a:r>
              <a:rPr lang="en-US" sz="1500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</a:t>
            </a:r>
            <a:r>
              <a:rPr lang="en-US" sz="15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εργατικού</a:t>
            </a:r>
            <a:r>
              <a:rPr lang="en-US" sz="15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δυναμικού,</a:t>
            </a:r>
            <a:r>
              <a:rPr lang="en-US" sz="1500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εκπαίδευση, 	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ανάπτυξη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αποτίμηση</a:t>
            </a:r>
            <a:r>
              <a:rPr lang="en-US" sz="15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των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επιδόσεών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του.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ü"/>
              <a:tabLst>
                <a:tab pos="593090" algn="l"/>
              </a:tabLst>
            </a:pP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ατήρηση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ποιοτικού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εργατικού</a:t>
            </a:r>
            <a:r>
              <a:rPr lang="en-US" sz="1500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δυναμικού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1007745" marR="80391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981710" algn="l"/>
              </a:tabLst>
            </a:pP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επα</a:t>
            </a:r>
            <a:r>
              <a:rPr lang="en-US" sz="1500" spc="-1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γγελμ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ατική</a:t>
            </a:r>
            <a:r>
              <a:rPr lang="en-US" sz="1500" spc="-8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εξέλιξη</a:t>
            </a:r>
            <a:r>
              <a:rPr lang="en-US" sz="1500" spc="-7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του</a:t>
            </a:r>
            <a:r>
              <a:rPr lang="el-GR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νθρώ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πινου</a:t>
            </a:r>
            <a:r>
              <a:rPr lang="en-US" sz="1500" spc="-7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δυναμικού,</a:t>
            </a:r>
            <a:r>
              <a:rPr lang="en-US" sz="1500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l-GR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ισορρο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πία</a:t>
            </a:r>
            <a:r>
              <a:rPr lang="en-US" sz="1500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δουλειάς-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ζωής,</a:t>
            </a:r>
            <a:r>
              <a:rPr lang="en-US" sz="1500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αμοιβή</a:t>
            </a:r>
            <a:r>
              <a:rPr lang="en-US" sz="15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z="15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z="1500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παροχές,</a:t>
            </a:r>
            <a:r>
              <a:rPr lang="en-US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η </a:t>
            </a:r>
            <a:r>
              <a:rPr lang="el-GR" sz="1500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ατήρηση</a:t>
            </a:r>
            <a:r>
              <a:rPr lang="en-US" sz="1500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z="1500" spc="-1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η</a:t>
            </a:r>
            <a:r>
              <a:rPr lang="en-US" sz="1500" spc="-1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ανανέωση,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καθώς</a:t>
            </a:r>
            <a:r>
              <a:rPr lang="en-US" sz="1500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z="1500" spc="-1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z="1500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σχέσεις</a:t>
            </a:r>
            <a:r>
              <a:rPr lang="el-GR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1500" spc="-2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</a:t>
            </a:r>
            <a:r>
              <a:rPr lang="en-US" sz="1500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αζομένων-</a:t>
            </a:r>
            <a:r>
              <a:rPr lang="en-US" sz="1500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διοίκησης.</a:t>
            </a:r>
            <a:endParaRPr lang="en-US" sz="15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3810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0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Περιεχόμενο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466215"/>
            <a:ext cx="728599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105"/>
              </a:spcBef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Ερωτήσεις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συμπεριφοράς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5"/>
              </a:spcBef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Κατάσταση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Στόχος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Δράση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Αποτέλεσμα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ts val="191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«Περιγράψτε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μία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περίπτωση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όπου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χρειάστηκε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να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πείσετε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έναν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συνάδελφό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σας»</a:t>
            </a:r>
            <a:endParaRPr sz="1600" dirty="0">
              <a:latin typeface="Calibri"/>
              <a:cs typeface="Calibri"/>
            </a:endParaRPr>
          </a:p>
          <a:p>
            <a:pPr marL="198120" indent="-185420">
              <a:lnSpc>
                <a:spcPts val="239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Υποθετικές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καταστάσεις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ts val="1910"/>
              </a:lnSpc>
              <a:spcBef>
                <a:spcPts val="20"/>
              </a:spcBef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«Έστω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κατάσταση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&lt;Χ&gt;.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Πως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θα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την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αντιμετωπίζατε;»</a:t>
            </a:r>
            <a:endParaRPr sz="1600" dirty="0">
              <a:latin typeface="Calibri"/>
              <a:cs typeface="Calibri"/>
            </a:endParaRPr>
          </a:p>
          <a:p>
            <a:pPr marL="198120" indent="-185420">
              <a:lnSpc>
                <a:spcPts val="239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Προβλήματα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και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δοκιμές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5"/>
              </a:spcBef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Τεχνικά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προβλήματα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Μελέτες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περίπτωσης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Ερωτήσεις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γνώσεων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spc="-10" dirty="0">
                <a:latin typeface="Calibri"/>
                <a:cs typeface="Calibri"/>
              </a:rPr>
              <a:t>Δημιουργικότητα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(«πως θα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μετακινούσατε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το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όρος </a:t>
            </a:r>
            <a:r>
              <a:rPr sz="1600" spc="-10" dirty="0">
                <a:latin typeface="Calibri"/>
                <a:cs typeface="Calibri"/>
              </a:rPr>
              <a:t>Φούτζι;»)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ts val="191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spc="-10" dirty="0">
                <a:latin typeface="Calibri"/>
                <a:cs typeface="Calibri"/>
              </a:rPr>
              <a:t>Διεξαγωγή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παρουσίασης</a:t>
            </a:r>
            <a:endParaRPr sz="1600" dirty="0">
              <a:latin typeface="Calibri"/>
              <a:cs typeface="Calibri"/>
            </a:endParaRPr>
          </a:p>
          <a:p>
            <a:pPr marL="197485" indent="-184785">
              <a:lnSpc>
                <a:spcPts val="239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197485" algn="l"/>
              </a:tabLst>
            </a:pPr>
            <a:r>
              <a:rPr sz="2000" b="1" dirty="0">
                <a:latin typeface="Calibri"/>
                <a:cs typeface="Calibri"/>
              </a:rPr>
              <a:t>Πληροφορίες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για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τον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υποψήφιο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Ενδιαφέρον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για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την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συγκεκριμένη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θέση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Εκπαίδευση,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εμπειρία,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ενδιαφέροντα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κτλ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Αποδεκτές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αποδοχές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και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συνθήκες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εργασίας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ts val="191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spc="-10" dirty="0">
                <a:latin typeface="Calibri"/>
                <a:cs typeface="Calibri"/>
              </a:rPr>
              <a:t>Επαγγελματικοί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στόχοι,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σταδιοδρομία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και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πορεία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ζωής</a:t>
            </a:r>
            <a:endParaRPr sz="1600" dirty="0">
              <a:latin typeface="Calibri"/>
              <a:cs typeface="Calibri"/>
            </a:endParaRPr>
          </a:p>
          <a:p>
            <a:pPr marL="198120" indent="-185420">
              <a:lnSpc>
                <a:spcPts val="239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Απόκριση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πίεση</a:t>
            </a:r>
            <a:endParaRPr sz="20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Ερωτήσεις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υποψήφιου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για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την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θέση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και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τον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οργανισμό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265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Συνεντεύξεις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980" y="1676400"/>
            <a:ext cx="8661400" cy="421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b="1" spc="-10" dirty="0">
                <a:latin typeface="Calibri"/>
                <a:cs typeface="Calibri"/>
              </a:rPr>
              <a:t>Πλεονεκτήματα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5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Ενδείξεις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για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την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προσωπικότητα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τις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διαπροσωπικές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ικανότητες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υποψήφιου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Μπορούν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να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επιβεβαιώσουν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ικανότητες,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εμπειρία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άλλα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δηλωθέντα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προσόντα</a:t>
            </a:r>
            <a:endParaRPr sz="1800" dirty="0">
              <a:latin typeface="Calibri"/>
              <a:cs typeface="Calibri"/>
            </a:endParaRPr>
          </a:p>
          <a:p>
            <a:pPr marL="593090" marR="1014730" lvl="1" indent="-266700">
              <a:lnSpc>
                <a:spcPct val="80000"/>
              </a:lnSpc>
              <a:spcBef>
                <a:spcPts val="430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Αποτελούν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έναν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«φυσικό»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τρόπο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αξιολόγησης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δημιουργεί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μία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αίσθηση αξιοπιστίας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ts val="2625"/>
              </a:lnSpc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b="1" spc="-10" dirty="0">
                <a:latin typeface="Calibri"/>
                <a:cs typeface="Calibri"/>
              </a:rPr>
              <a:t>Μειονεκτήματα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5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Ισχυρό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στοιχείο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υποκειμενικότητας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βάρους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«πρώτων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εντυπώσεων»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Κίνδυνος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μεροληψίας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διακρίσεων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βάρος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ατόμων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ομάδων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ts val="2150"/>
              </a:lnSpc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Υψηλά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κόστη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προσπάθεια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για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οργανισμό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τους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υποψήφιους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ts val="2630"/>
              </a:lnSpc>
              <a:buClr>
                <a:srgbClr val="530053"/>
              </a:buClr>
              <a:buSzPct val="63636"/>
              <a:buFont typeface="Wingdings"/>
              <a:buChar char=""/>
              <a:tabLst>
                <a:tab pos="198120" algn="l"/>
              </a:tabLst>
            </a:pPr>
            <a:r>
              <a:rPr sz="2200" b="1" dirty="0">
                <a:latin typeface="Calibri"/>
                <a:cs typeface="Calibri"/>
              </a:rPr>
              <a:t>Τρόποι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αντιμετώπισης: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5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Προετοιμασία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(στοιχεία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υποψήφιου,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απαιτήσεις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θέσης,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επάρκεια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χρόνου)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Δομημένες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συνεντεύξεις</a:t>
            </a:r>
            <a:endParaRPr sz="18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434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Περιορισμός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υποκειμενικότητας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αξιολόγηση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κριτηρίων/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μεμονωμένων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απαντήσεων, </a:t>
            </a:r>
            <a:r>
              <a:rPr sz="1800" dirty="0">
                <a:latin typeface="Calibri"/>
                <a:cs typeface="Calibri"/>
              </a:rPr>
              <a:t>πολλαπλοί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συμμετέχοντες)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Εναλλακτικές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μέθοδοι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(π.χ.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τηλεφωνική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τηλε-διάσκεψη)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0539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Ενδεικτικές</a:t>
            </a:r>
            <a:r>
              <a:rPr spc="-210" dirty="0"/>
              <a:t> </a:t>
            </a:r>
            <a:r>
              <a:rPr spc="-10" dirty="0"/>
              <a:t>ερωτήσεις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600200"/>
            <a:ext cx="891857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«Γιατί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θέλετε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να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εργαστείτε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μαζί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μας;»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«Γιατί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φεύγετε (ή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φύγατε)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από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την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παρούσα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θέση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σας;»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«Που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βλέπετε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τον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εαυτό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σας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5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χρόνια;»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«Τι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σας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κάνει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ικανό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για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την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θέση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αυτή;»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«Ποιο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είναι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το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μεγαλύτερο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σας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ελάττωμα;»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ts val="1945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«Πείτε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μας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για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κάποιο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τρόπο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που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βελτιώσατε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τον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τρόπο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εργασίας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στην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προηγούμενη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σας</a:t>
            </a:r>
            <a:endParaRPr sz="1800" dirty="0">
              <a:latin typeface="Calibri"/>
              <a:cs typeface="Calibri"/>
            </a:endParaRPr>
          </a:p>
          <a:p>
            <a:pPr marL="198120">
              <a:lnSpc>
                <a:spcPts val="1945"/>
              </a:lnSpc>
            </a:pPr>
            <a:r>
              <a:rPr sz="1800" b="1" spc="-10" dirty="0">
                <a:latin typeface="Calibri"/>
                <a:cs typeface="Calibri"/>
              </a:rPr>
              <a:t>θέση»</a:t>
            </a:r>
            <a:endParaRPr sz="1800" dirty="0">
              <a:latin typeface="Calibri"/>
              <a:cs typeface="Calibri"/>
            </a:endParaRPr>
          </a:p>
          <a:p>
            <a:pPr marL="198120" marR="181610" indent="-186055">
              <a:lnSpc>
                <a:spcPct val="80000"/>
              </a:lnSpc>
              <a:spcBef>
                <a:spcPts val="434"/>
              </a:spcBef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«Περιγράψετε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μία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κατάσταση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όπου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ένας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υφιστάμενος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σας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έκανε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να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αλλάξετε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γνώμη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για </a:t>
            </a:r>
            <a:r>
              <a:rPr sz="1800" b="1" dirty="0">
                <a:latin typeface="Calibri"/>
                <a:cs typeface="Calibri"/>
              </a:rPr>
              <a:t>κάποιο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ζήτημα»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«Πείτε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μας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για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την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λιγότερο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δημοφιλή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απόφαση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που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πήρατε»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ts val="1945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«Περιγράψτε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μία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κατάσταση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στην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οποία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έπρεπε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να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ισορροπήσετε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την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προσωπική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σας</a:t>
            </a:r>
            <a:r>
              <a:rPr sz="1800" b="1" spc="-25" dirty="0">
                <a:latin typeface="Calibri"/>
                <a:cs typeface="Calibri"/>
              </a:rPr>
              <a:t> ζωή</a:t>
            </a:r>
            <a:endParaRPr sz="1800" dirty="0">
              <a:latin typeface="Calibri"/>
              <a:cs typeface="Calibri"/>
            </a:endParaRPr>
          </a:p>
          <a:p>
            <a:pPr marL="198120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με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την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εργασία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σας»</a:t>
            </a:r>
            <a:endParaRPr sz="1800" dirty="0">
              <a:latin typeface="Calibri"/>
              <a:cs typeface="Calibri"/>
            </a:endParaRPr>
          </a:p>
          <a:p>
            <a:pPr marL="250190" indent="-237490">
              <a:lnSpc>
                <a:spcPct val="100000"/>
              </a:lnSpc>
              <a:spcBef>
                <a:spcPts val="5"/>
              </a:spcBef>
              <a:buClr>
                <a:srgbClr val="530053"/>
              </a:buClr>
              <a:buSzPct val="63888"/>
              <a:buFont typeface="Wingdings"/>
              <a:buChar char=""/>
              <a:tabLst>
                <a:tab pos="250190" algn="l"/>
              </a:tabLst>
            </a:pPr>
            <a:r>
              <a:rPr sz="1800" b="1" dirty="0">
                <a:latin typeface="Calibri"/>
                <a:cs typeface="Calibri"/>
              </a:rPr>
              <a:t>«Περιγράψτε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μία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κρίση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ή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πρόβλημα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που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έχετε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συναντήσει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και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πως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την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διαχειριστήκατε»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dirty="0">
                <a:latin typeface="Calibri"/>
                <a:cs typeface="Calibri"/>
              </a:rPr>
              <a:t>«Τι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αποδοχές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περιμένετε;»</a:t>
            </a:r>
            <a:endParaRPr sz="1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3888"/>
              <a:buFont typeface="Wingdings"/>
              <a:buChar char=""/>
              <a:tabLst>
                <a:tab pos="198120" algn="l"/>
              </a:tabLst>
            </a:pPr>
            <a:r>
              <a:rPr sz="1800" b="1" spc="-10" dirty="0">
                <a:latin typeface="Calibri"/>
                <a:cs typeface="Calibri"/>
              </a:rPr>
              <a:t>Κ.ο.κ…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360173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636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Τελική</a:t>
            </a:r>
            <a:r>
              <a:rPr spc="-155" dirty="0"/>
              <a:t> </a:t>
            </a:r>
            <a:r>
              <a:rPr spc="-10" dirty="0"/>
              <a:t>επιλογή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266266"/>
            <a:ext cx="8723630" cy="462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5420">
              <a:lnSpc>
                <a:spcPts val="3080"/>
              </a:lnSpc>
              <a:spcBef>
                <a:spcPts val="100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Τυπικά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εφαρμόζεται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το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μοντέλο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των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«πολλαπλών</a:t>
            </a:r>
            <a:endParaRPr sz="2700" dirty="0">
              <a:latin typeface="Calibri"/>
              <a:cs typeface="Calibri"/>
            </a:endParaRPr>
          </a:p>
          <a:p>
            <a:pPr marL="198120" marR="808355">
              <a:lnSpc>
                <a:spcPts val="2920"/>
              </a:lnSpc>
              <a:spcBef>
                <a:spcPts val="204"/>
              </a:spcBef>
            </a:pPr>
            <a:r>
              <a:rPr sz="2700" b="1" dirty="0">
                <a:latin typeface="Calibri"/>
                <a:cs typeface="Calibri"/>
              </a:rPr>
              <a:t>εμποδίων»: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Κάθε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στάδιο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της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διαδικασίας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μειώνει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τον </a:t>
            </a:r>
            <a:r>
              <a:rPr sz="2700" b="1" dirty="0">
                <a:latin typeface="Calibri"/>
                <a:cs typeface="Calibri"/>
              </a:rPr>
              <a:t>αριθμό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των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υποψηφίων</a:t>
            </a:r>
            <a:endParaRPr sz="2700" dirty="0">
              <a:latin typeface="Calibri"/>
              <a:cs typeface="Calibri"/>
            </a:endParaRPr>
          </a:p>
          <a:p>
            <a:pPr marL="198120" marR="40640" indent="-186055">
              <a:lnSpc>
                <a:spcPts val="2920"/>
              </a:lnSpc>
              <a:spcBef>
                <a:spcPts val="640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Αν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οι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υποψήφιοι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είναι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λίγοι,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μπορεί</a:t>
            </a:r>
            <a:r>
              <a:rPr sz="2700" b="1" spc="-6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να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περάσουν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από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όλα </a:t>
            </a:r>
            <a:r>
              <a:rPr sz="2700" b="1" dirty="0">
                <a:latin typeface="Calibri"/>
                <a:cs typeface="Calibri"/>
              </a:rPr>
              <a:t>τα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στάδια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της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διαδικασίας</a:t>
            </a:r>
            <a:endParaRPr sz="2700" dirty="0">
              <a:latin typeface="Calibri"/>
              <a:cs typeface="Calibri"/>
            </a:endParaRPr>
          </a:p>
          <a:p>
            <a:pPr marL="198120" marR="628015" indent="-186055">
              <a:lnSpc>
                <a:spcPts val="2920"/>
              </a:lnSpc>
              <a:spcBef>
                <a:spcPts val="640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Η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επιλογή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των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κριτηρίων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με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την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μεγαλύτερη</a:t>
            </a:r>
            <a:r>
              <a:rPr sz="2700" b="1" spc="-4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βαρύτητα </a:t>
            </a:r>
            <a:r>
              <a:rPr sz="2700" b="1" dirty="0">
                <a:latin typeface="Calibri"/>
                <a:cs typeface="Calibri"/>
              </a:rPr>
              <a:t>είναι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δύσκολη</a:t>
            </a:r>
            <a:endParaRPr sz="2700" dirty="0">
              <a:latin typeface="Calibri"/>
              <a:cs typeface="Calibri"/>
            </a:endParaRPr>
          </a:p>
          <a:p>
            <a:pPr marL="593090" lvl="1" indent="-266700">
              <a:lnSpc>
                <a:spcPts val="2510"/>
              </a:lnSpc>
              <a:spcBef>
                <a:spcPts val="25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Ένας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υποψήφιος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λιγότερα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τυπικά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προσόντα,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μπορεί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να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έχει</a:t>
            </a:r>
            <a:endParaRPr sz="2200" dirty="0">
              <a:latin typeface="Calibri"/>
              <a:cs typeface="Calibri"/>
            </a:endParaRPr>
          </a:p>
          <a:p>
            <a:pPr marL="593090" marR="5080">
              <a:lnSpc>
                <a:spcPts val="2380"/>
              </a:lnSpc>
              <a:spcBef>
                <a:spcPts val="165"/>
              </a:spcBef>
            </a:pPr>
            <a:r>
              <a:rPr sz="2200" dirty="0">
                <a:latin typeface="Calibri"/>
                <a:cs typeface="Calibri"/>
              </a:rPr>
              <a:t>μεγαλύτερη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απόδοση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έναν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άλλο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λιγότερο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ενθουσιασμό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για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την </a:t>
            </a:r>
            <a:r>
              <a:rPr sz="2200" spc="-20" dirty="0">
                <a:latin typeface="Calibri"/>
                <a:cs typeface="Calibri"/>
              </a:rPr>
              <a:t>θέση</a:t>
            </a:r>
            <a:endParaRPr sz="22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250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Η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επιλογή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των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αποφασιζόντων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είναι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επίσης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δύσκολη</a:t>
            </a:r>
            <a:endParaRPr sz="2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30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Ο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άμεσος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προϊστάμενος;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Επιτροπή;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τμήμα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ανθρώπινου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δυναμικού;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770" y="369105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2520" y="2875776"/>
            <a:ext cx="1459300" cy="3123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7739" y="2842237"/>
            <a:ext cx="1546195" cy="31951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7884" y="2866644"/>
            <a:ext cx="1570482" cy="31417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5788" y="2866644"/>
            <a:ext cx="1573529" cy="31417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5028" y="2866644"/>
            <a:ext cx="1488185" cy="314172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3048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Εκπαίδευση</a:t>
            </a:r>
            <a:r>
              <a:rPr spc="-45" dirty="0"/>
              <a:t> </a:t>
            </a:r>
            <a:r>
              <a:rPr dirty="0"/>
              <a:t>και</a:t>
            </a:r>
            <a:r>
              <a:rPr spc="-45" dirty="0"/>
              <a:t> </a:t>
            </a:r>
            <a:r>
              <a:rPr dirty="0"/>
              <a:t>ανάπτυξη</a:t>
            </a:r>
            <a:r>
              <a:rPr spc="-60" dirty="0"/>
              <a:t> </a:t>
            </a:r>
            <a:r>
              <a:rPr spc="-10" dirty="0"/>
              <a:t>δυναμικού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258646"/>
            <a:ext cx="8767445" cy="451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7325" algn="just">
              <a:lnSpc>
                <a:spcPts val="3420"/>
              </a:lnSpc>
              <a:spcBef>
                <a:spcPts val="10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Εκπαίδευση: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οργανωμένη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προσπάθεια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για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την</a:t>
            </a:r>
            <a:endParaRPr sz="3000" dirty="0">
              <a:latin typeface="Calibri"/>
              <a:cs typeface="Calibri"/>
            </a:endParaRPr>
          </a:p>
          <a:p>
            <a:pPr marL="198120" marR="366395" algn="just">
              <a:lnSpc>
                <a:spcPts val="3240"/>
              </a:lnSpc>
              <a:spcBef>
                <a:spcPts val="229"/>
              </a:spcBef>
            </a:pPr>
            <a:r>
              <a:rPr sz="3000" b="1" dirty="0">
                <a:latin typeface="Calibri"/>
                <a:cs typeface="Calibri"/>
              </a:rPr>
              <a:t>υποστήριξη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των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εργαζόμενων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απόκτηση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νέων </a:t>
            </a:r>
            <a:r>
              <a:rPr sz="3000" b="1" dirty="0">
                <a:latin typeface="Calibri"/>
                <a:cs typeface="Calibri"/>
              </a:rPr>
              <a:t>δεξιοτήτων,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γνώσεων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και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συμπεριφορών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με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στόχο </a:t>
            </a:r>
            <a:r>
              <a:rPr sz="3000" b="1" dirty="0">
                <a:latin typeface="Calibri"/>
                <a:cs typeface="Calibri"/>
              </a:rPr>
              <a:t>την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εφαρμογή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εργασία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τους</a:t>
            </a:r>
            <a:endParaRPr sz="3000" dirty="0">
              <a:latin typeface="Calibri"/>
              <a:cs typeface="Calibri"/>
            </a:endParaRPr>
          </a:p>
          <a:p>
            <a:pPr marL="591820" marR="360045" lvl="1" indent="-265430">
              <a:lnSpc>
                <a:spcPts val="2590"/>
              </a:lnSpc>
              <a:spcBef>
                <a:spcPts val="60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Έχει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στόχευση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παρόν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στην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τρέχουσα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θέση,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είναι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συχνά 	υποχρεωτική</a:t>
            </a:r>
            <a:endParaRPr sz="2400" dirty="0">
              <a:latin typeface="Calibri"/>
              <a:cs typeface="Calibri"/>
            </a:endParaRPr>
          </a:p>
          <a:p>
            <a:pPr marL="198120" marR="566420" indent="-187960">
              <a:lnSpc>
                <a:spcPct val="90000"/>
              </a:lnSpc>
              <a:spcBef>
                <a:spcPts val="65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Ανάπτυξη: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ο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συνδυασμός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εκπαίδευσης,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εμπειρίας </a:t>
            </a:r>
            <a:r>
              <a:rPr sz="3000" b="1" dirty="0">
                <a:latin typeface="Calibri"/>
                <a:cs typeface="Calibri"/>
              </a:rPr>
              <a:t>και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αξιολόγησης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με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σκοπό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την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μελλοντική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τους </a:t>
            </a:r>
            <a:r>
              <a:rPr sz="3000" b="1" spc="-10" dirty="0">
                <a:latin typeface="Calibri"/>
                <a:cs typeface="Calibri"/>
              </a:rPr>
              <a:t>εξέλιξη</a:t>
            </a:r>
            <a:endParaRPr sz="3000" dirty="0">
              <a:latin typeface="Calibri"/>
              <a:cs typeface="Calibri"/>
            </a:endParaRPr>
          </a:p>
          <a:p>
            <a:pPr marL="591820" marR="5080" lvl="1" indent="-265430">
              <a:lnSpc>
                <a:spcPts val="2590"/>
              </a:lnSpc>
              <a:spcBef>
                <a:spcPts val="65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Στόχευση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μέλλον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μελλοντικές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εργασίες,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είναι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συνήθως 	προαιρετική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82129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Εκπαίδευση</a:t>
            </a:r>
            <a:r>
              <a:rPr spc="-45" dirty="0"/>
              <a:t> </a:t>
            </a:r>
            <a:r>
              <a:rPr dirty="0"/>
              <a:t>και</a:t>
            </a:r>
            <a:r>
              <a:rPr spc="-45" dirty="0"/>
              <a:t> </a:t>
            </a:r>
            <a:r>
              <a:rPr dirty="0"/>
              <a:t>ανάπτυξη</a:t>
            </a:r>
            <a:r>
              <a:rPr spc="-60" dirty="0"/>
              <a:t> </a:t>
            </a:r>
            <a:r>
              <a:rPr spc="-10" dirty="0"/>
              <a:t>δυναμικού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382" y="1447800"/>
            <a:ext cx="8648700" cy="45434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98120" marR="1959610" indent="-186055">
              <a:lnSpc>
                <a:spcPts val="2590"/>
              </a:lnSpc>
              <a:spcBef>
                <a:spcPts val="730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  <a:tab pos="3443604" algn="l"/>
              </a:tabLst>
            </a:pPr>
            <a:r>
              <a:rPr sz="2700" b="1" dirty="0">
                <a:latin typeface="Calibri"/>
                <a:cs typeface="Calibri"/>
              </a:rPr>
              <a:t>Στόχευση</a:t>
            </a:r>
            <a:r>
              <a:rPr sz="2700" b="1" spc="-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σε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γνώσεις,</a:t>
            </a:r>
            <a:r>
              <a:rPr sz="2700" b="1" dirty="0">
                <a:latin typeface="Calibri"/>
                <a:cs typeface="Calibri"/>
              </a:rPr>
              <a:t>	δεξιότητες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στάσεις</a:t>
            </a:r>
            <a:r>
              <a:rPr sz="2700" b="1" spc="-6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και </a:t>
            </a:r>
            <a:r>
              <a:rPr sz="2700" b="1" spc="-10" dirty="0">
                <a:latin typeface="Calibri"/>
                <a:cs typeface="Calibri"/>
              </a:rPr>
              <a:t>συμπεριφορές</a:t>
            </a:r>
            <a:endParaRPr sz="27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25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Κυκλική</a:t>
            </a:r>
            <a:r>
              <a:rPr sz="2700" b="1" spc="-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διαδικασία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εκπαίδευσης</a:t>
            </a:r>
            <a:endParaRPr sz="2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Ανάλυση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εκπαιδευτικών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αναγκών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Εξασφάλιση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ετοιμότητας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Σχεδιασμός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εκπαιδευτικού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προγράμματος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Εφαρμογή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προγράμματος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ts val="263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Αξιολόγηση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αποτελεσμάτων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&gt;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ανατροφοδότηση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όλα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τα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βήματα</a:t>
            </a:r>
            <a:endParaRPr sz="2200" dirty="0">
              <a:latin typeface="Calibri"/>
              <a:cs typeface="Calibri"/>
            </a:endParaRPr>
          </a:p>
          <a:p>
            <a:pPr marL="198120" indent="-185420">
              <a:lnSpc>
                <a:spcPts val="3229"/>
              </a:lnSpc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Οι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εκπαιδευτικές</a:t>
            </a:r>
            <a:r>
              <a:rPr sz="2700" b="1" spc="-5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ανάγκες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προκύπτουν</a:t>
            </a:r>
            <a:r>
              <a:rPr sz="2700" b="1" spc="-5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από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ανάλυση:</a:t>
            </a:r>
            <a:endParaRPr sz="2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στρατηγικών</a:t>
            </a:r>
            <a:r>
              <a:rPr sz="2200" spc="-10" dirty="0">
                <a:latin typeface="Calibri"/>
                <a:cs typeface="Calibri"/>
              </a:rPr>
              <a:t> προτεραιοτήτων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πόρων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του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οργανισμού</a:t>
            </a:r>
            <a:endParaRPr sz="22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εργαζόμενων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των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ιδιαίτερων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δεξιοτήτων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τους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(ή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της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έλλειψής τους)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Την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φύση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της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εργασίας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για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την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οποία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πρέπει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να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εκπαιδευθούν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6109" y="2558542"/>
            <a:ext cx="445770" cy="1452880"/>
            <a:chOff x="626109" y="2558542"/>
            <a:chExt cx="445770" cy="1452880"/>
          </a:xfrm>
        </p:grpSpPr>
        <p:sp>
          <p:nvSpPr>
            <p:cNvPr id="5" name="object 5"/>
            <p:cNvSpPr/>
            <p:nvPr/>
          </p:nvSpPr>
          <p:spPr>
            <a:xfrm>
              <a:off x="632459" y="2564892"/>
              <a:ext cx="433070" cy="1440180"/>
            </a:xfrm>
            <a:custGeom>
              <a:avLst/>
              <a:gdLst/>
              <a:ahLst/>
              <a:cxnLst/>
              <a:rect l="l" t="t" r="r" b="b"/>
              <a:pathLst>
                <a:path w="433069" h="1440179">
                  <a:moveTo>
                    <a:pt x="216408" y="0"/>
                  </a:moveTo>
                  <a:lnTo>
                    <a:pt x="216408" y="54102"/>
                  </a:lnTo>
                  <a:lnTo>
                    <a:pt x="189356" y="54102"/>
                  </a:lnTo>
                  <a:lnTo>
                    <a:pt x="139016" y="60870"/>
                  </a:lnTo>
                  <a:lnTo>
                    <a:pt x="93782" y="79967"/>
                  </a:lnTo>
                  <a:lnTo>
                    <a:pt x="55459" y="109585"/>
                  </a:lnTo>
                  <a:lnTo>
                    <a:pt x="25851" y="147912"/>
                  </a:lnTo>
                  <a:lnTo>
                    <a:pt x="6763" y="193140"/>
                  </a:lnTo>
                  <a:lnTo>
                    <a:pt x="0" y="243459"/>
                  </a:lnTo>
                  <a:lnTo>
                    <a:pt x="0" y="1250823"/>
                  </a:lnTo>
                  <a:lnTo>
                    <a:pt x="6763" y="1301141"/>
                  </a:lnTo>
                  <a:lnTo>
                    <a:pt x="25851" y="1346369"/>
                  </a:lnTo>
                  <a:lnTo>
                    <a:pt x="55459" y="1384696"/>
                  </a:lnTo>
                  <a:lnTo>
                    <a:pt x="93782" y="1414314"/>
                  </a:lnTo>
                  <a:lnTo>
                    <a:pt x="139016" y="1433411"/>
                  </a:lnTo>
                  <a:lnTo>
                    <a:pt x="189356" y="1440180"/>
                  </a:lnTo>
                  <a:lnTo>
                    <a:pt x="432816" y="1440180"/>
                  </a:lnTo>
                  <a:lnTo>
                    <a:pt x="432816" y="1331976"/>
                  </a:lnTo>
                  <a:lnTo>
                    <a:pt x="189356" y="1331976"/>
                  </a:lnTo>
                  <a:lnTo>
                    <a:pt x="157769" y="1325600"/>
                  </a:lnTo>
                  <a:lnTo>
                    <a:pt x="131973" y="1308211"/>
                  </a:lnTo>
                  <a:lnTo>
                    <a:pt x="114581" y="1282416"/>
                  </a:lnTo>
                  <a:lnTo>
                    <a:pt x="108204" y="1250823"/>
                  </a:lnTo>
                  <a:lnTo>
                    <a:pt x="108204" y="243459"/>
                  </a:lnTo>
                  <a:lnTo>
                    <a:pt x="114581" y="211865"/>
                  </a:lnTo>
                  <a:lnTo>
                    <a:pt x="131973" y="186070"/>
                  </a:lnTo>
                  <a:lnTo>
                    <a:pt x="157769" y="168681"/>
                  </a:lnTo>
                  <a:lnTo>
                    <a:pt x="189356" y="162306"/>
                  </a:lnTo>
                  <a:lnTo>
                    <a:pt x="216408" y="162306"/>
                  </a:lnTo>
                  <a:lnTo>
                    <a:pt x="216408" y="216408"/>
                  </a:lnTo>
                  <a:lnTo>
                    <a:pt x="324612" y="10820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2459" y="2564892"/>
              <a:ext cx="433070" cy="1440180"/>
            </a:xfrm>
            <a:custGeom>
              <a:avLst/>
              <a:gdLst/>
              <a:ahLst/>
              <a:cxnLst/>
              <a:rect l="l" t="t" r="r" b="b"/>
              <a:pathLst>
                <a:path w="433069" h="1440179">
                  <a:moveTo>
                    <a:pt x="432816" y="1440180"/>
                  </a:moveTo>
                  <a:lnTo>
                    <a:pt x="189356" y="1440180"/>
                  </a:lnTo>
                  <a:lnTo>
                    <a:pt x="139016" y="1433411"/>
                  </a:lnTo>
                  <a:lnTo>
                    <a:pt x="93782" y="1414314"/>
                  </a:lnTo>
                  <a:lnTo>
                    <a:pt x="55459" y="1384696"/>
                  </a:lnTo>
                  <a:lnTo>
                    <a:pt x="25851" y="1346369"/>
                  </a:lnTo>
                  <a:lnTo>
                    <a:pt x="6763" y="1301141"/>
                  </a:lnTo>
                  <a:lnTo>
                    <a:pt x="0" y="1250823"/>
                  </a:lnTo>
                  <a:lnTo>
                    <a:pt x="0" y="243459"/>
                  </a:lnTo>
                  <a:lnTo>
                    <a:pt x="6763" y="193140"/>
                  </a:lnTo>
                  <a:lnTo>
                    <a:pt x="25851" y="147912"/>
                  </a:lnTo>
                  <a:lnTo>
                    <a:pt x="55459" y="109585"/>
                  </a:lnTo>
                  <a:lnTo>
                    <a:pt x="93782" y="79967"/>
                  </a:lnTo>
                  <a:lnTo>
                    <a:pt x="139016" y="60870"/>
                  </a:lnTo>
                  <a:lnTo>
                    <a:pt x="189356" y="54102"/>
                  </a:lnTo>
                  <a:lnTo>
                    <a:pt x="216408" y="54102"/>
                  </a:lnTo>
                  <a:lnTo>
                    <a:pt x="216408" y="0"/>
                  </a:lnTo>
                  <a:lnTo>
                    <a:pt x="324612" y="108204"/>
                  </a:lnTo>
                  <a:lnTo>
                    <a:pt x="216408" y="216408"/>
                  </a:lnTo>
                  <a:lnTo>
                    <a:pt x="216408" y="162306"/>
                  </a:lnTo>
                  <a:lnTo>
                    <a:pt x="189356" y="162306"/>
                  </a:lnTo>
                  <a:lnTo>
                    <a:pt x="157769" y="168681"/>
                  </a:lnTo>
                  <a:lnTo>
                    <a:pt x="131973" y="186070"/>
                  </a:lnTo>
                  <a:lnTo>
                    <a:pt x="114581" y="211865"/>
                  </a:lnTo>
                  <a:lnTo>
                    <a:pt x="108204" y="243459"/>
                  </a:lnTo>
                  <a:lnTo>
                    <a:pt x="108204" y="1250823"/>
                  </a:lnTo>
                  <a:lnTo>
                    <a:pt x="114581" y="1282416"/>
                  </a:lnTo>
                  <a:lnTo>
                    <a:pt x="131973" y="1308211"/>
                  </a:lnTo>
                  <a:lnTo>
                    <a:pt x="157769" y="1325600"/>
                  </a:lnTo>
                  <a:lnTo>
                    <a:pt x="189356" y="1331976"/>
                  </a:lnTo>
                  <a:lnTo>
                    <a:pt x="432816" y="1331976"/>
                  </a:lnTo>
                  <a:lnTo>
                    <a:pt x="432816" y="14401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3810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664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Διαστάσεις</a:t>
            </a:r>
            <a:r>
              <a:rPr spc="-45" dirty="0"/>
              <a:t> </a:t>
            </a:r>
            <a:r>
              <a:rPr dirty="0"/>
              <a:t>της</a:t>
            </a:r>
            <a:r>
              <a:rPr spc="-20" dirty="0"/>
              <a:t> </a:t>
            </a:r>
            <a:r>
              <a:rPr spc="-10" dirty="0"/>
              <a:t>εκπαίδευσης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4000"/>
            <a:ext cx="6142355" cy="435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Στόχοι</a:t>
            </a:r>
            <a:r>
              <a:rPr sz="2700" b="1" spc="-6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του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εκπαιδευτικού</a:t>
            </a:r>
            <a:r>
              <a:rPr sz="2700" b="1" spc="-4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προγράμματος</a:t>
            </a:r>
            <a:endParaRPr sz="27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5"/>
              </a:spcBef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Εσωτερικοί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ή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εξωτερικοί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εκπαιδευτές</a:t>
            </a:r>
            <a:endParaRPr sz="27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dirty="0">
                <a:latin typeface="Calibri"/>
                <a:cs typeface="Calibri"/>
              </a:rPr>
              <a:t>Εκπαιδευτική</a:t>
            </a:r>
            <a:r>
              <a:rPr sz="2700" b="1" spc="-15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μέθοδος</a:t>
            </a:r>
            <a:endParaRPr sz="2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10" dirty="0">
                <a:latin typeface="Calibri"/>
                <a:cs typeface="Calibri"/>
              </a:rPr>
              <a:t>Παραδοσιακά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μαθήματα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σεμινάρια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Μελέτες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περιπτώσεων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Αυτόνομη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μελέτη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Παιχνίδια,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προσομοιώσεις,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ρόλοι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ts val="263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Προγράμματα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εμπειρίας,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πρακτική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άσκηση</a:t>
            </a:r>
            <a:endParaRPr sz="2200" dirty="0">
              <a:latin typeface="Calibri"/>
              <a:cs typeface="Calibri"/>
            </a:endParaRPr>
          </a:p>
          <a:p>
            <a:pPr marL="198120" indent="-185420">
              <a:lnSpc>
                <a:spcPts val="3229"/>
              </a:lnSpc>
              <a:buClr>
                <a:srgbClr val="530053"/>
              </a:buClr>
              <a:buSzPct val="64814"/>
              <a:buFont typeface="Wingdings"/>
              <a:buChar char=""/>
              <a:tabLst>
                <a:tab pos="198120" algn="l"/>
              </a:tabLst>
            </a:pPr>
            <a:r>
              <a:rPr sz="2700" b="1" spc="-10" dirty="0">
                <a:latin typeface="Calibri"/>
                <a:cs typeface="Calibri"/>
              </a:rPr>
              <a:t>Μη-</a:t>
            </a:r>
            <a:r>
              <a:rPr sz="2700" b="1" dirty="0">
                <a:latin typeface="Calibri"/>
                <a:cs typeface="Calibri"/>
              </a:rPr>
              <a:t>τυπικά</a:t>
            </a:r>
            <a:r>
              <a:rPr sz="2700" b="1" spc="-10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εκπαιδευτικά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προγράμματα</a:t>
            </a:r>
            <a:endParaRPr sz="27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Ασκήσεις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ομαδικότητας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Ασκήσεις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συντονισμού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10" dirty="0">
                <a:latin typeface="Calibri"/>
                <a:cs typeface="Calibri"/>
              </a:rPr>
              <a:t>«Διαθεματική»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εκπαίδευση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5334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446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Αξιολόγηση</a:t>
            </a:r>
            <a:r>
              <a:rPr spc="-175" dirty="0"/>
              <a:t> </a:t>
            </a:r>
            <a:r>
              <a:rPr spc="-10" dirty="0"/>
              <a:t>εκπαίδευσης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784" y="1905000"/>
            <a:ext cx="8736330" cy="4098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 marR="30480" indent="-186690">
              <a:lnSpc>
                <a:spcPct val="100000"/>
              </a:lnSpc>
              <a:spcBef>
                <a:spcPts val="105"/>
              </a:spcBef>
              <a:buSzPct val="60937"/>
              <a:buFont typeface="Wingdings"/>
              <a:buChar char=""/>
              <a:tabLst>
                <a:tab pos="223520" algn="l"/>
                <a:tab pos="233679" algn="l"/>
              </a:tabLst>
            </a:pPr>
            <a:r>
              <a:rPr sz="3200" dirty="0">
                <a:solidFill>
                  <a:srgbClr val="530053"/>
                </a:solidFill>
                <a:latin typeface="Calibri"/>
                <a:cs typeface="Calibri"/>
              </a:rPr>
              <a:t>	</a:t>
            </a:r>
            <a:r>
              <a:rPr sz="3200" b="1" dirty="0">
                <a:latin typeface="Calibri"/>
                <a:cs typeface="Calibri"/>
              </a:rPr>
              <a:t>Βασικά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επίπεδα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αξιολόγησης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ενός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εκπαιδευτικού προγράμματος</a:t>
            </a:r>
            <a:endParaRPr sz="3200" dirty="0">
              <a:latin typeface="Calibri"/>
              <a:cs typeface="Calibri"/>
            </a:endParaRPr>
          </a:p>
          <a:p>
            <a:pPr marL="618490" marR="838200" lvl="1" indent="-266700">
              <a:lnSpc>
                <a:spcPct val="100000"/>
              </a:lnSpc>
              <a:spcBef>
                <a:spcPts val="66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18490" algn="l"/>
              </a:tabLst>
            </a:pPr>
            <a:r>
              <a:rPr sz="2600" dirty="0">
                <a:latin typeface="Calibri"/>
                <a:cs typeface="Calibri"/>
              </a:rPr>
              <a:t>1</a:t>
            </a:r>
            <a:r>
              <a:rPr sz="2550" baseline="26143" dirty="0">
                <a:latin typeface="Calibri"/>
                <a:cs typeface="Calibri"/>
              </a:rPr>
              <a:t>ο</a:t>
            </a:r>
            <a:r>
              <a:rPr sz="2550" spc="217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επίπεδο: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Άμεση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αντίδραση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ικανοποίηση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το </a:t>
            </a:r>
            <a:r>
              <a:rPr sz="2600" spc="-10" dirty="0">
                <a:latin typeface="Calibri"/>
                <a:cs typeface="Calibri"/>
              </a:rPr>
              <a:t>πρόγραμμα)</a:t>
            </a:r>
            <a:endParaRPr sz="2600" dirty="0">
              <a:latin typeface="Calibri"/>
              <a:cs typeface="Calibri"/>
            </a:endParaRPr>
          </a:p>
          <a:p>
            <a:pPr marL="617855" lvl="1" indent="-266065">
              <a:lnSpc>
                <a:spcPct val="100000"/>
              </a:lnSpc>
              <a:spcBef>
                <a:spcPts val="63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17855" algn="l"/>
              </a:tabLst>
            </a:pPr>
            <a:r>
              <a:rPr sz="2600" dirty="0">
                <a:latin typeface="Calibri"/>
                <a:cs typeface="Calibri"/>
              </a:rPr>
              <a:t>2</a:t>
            </a:r>
            <a:r>
              <a:rPr sz="2550" baseline="26143" dirty="0">
                <a:latin typeface="Calibri"/>
                <a:cs typeface="Calibri"/>
              </a:rPr>
              <a:t>ο</a:t>
            </a:r>
            <a:r>
              <a:rPr sz="2550" spc="262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επίπεδο: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Μάθηση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νέες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γνώσεις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ή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δεξιότητες)</a:t>
            </a:r>
            <a:endParaRPr sz="2600" dirty="0">
              <a:latin typeface="Calibri"/>
              <a:cs typeface="Calibri"/>
            </a:endParaRPr>
          </a:p>
          <a:p>
            <a:pPr marL="618490" marR="56515" lvl="1" indent="-266700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18490" algn="l"/>
              </a:tabLst>
            </a:pPr>
            <a:r>
              <a:rPr sz="2600" dirty="0">
                <a:latin typeface="Calibri"/>
                <a:cs typeface="Calibri"/>
              </a:rPr>
              <a:t>3</a:t>
            </a:r>
            <a:r>
              <a:rPr sz="2550" baseline="26143" dirty="0">
                <a:latin typeface="Calibri"/>
                <a:cs typeface="Calibri"/>
              </a:rPr>
              <a:t>ο</a:t>
            </a:r>
            <a:r>
              <a:rPr sz="2550" spc="240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επίπεδο: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Συμπεριφορά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εφαρμογή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νέων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δεξιοτήτων, </a:t>
            </a:r>
            <a:r>
              <a:rPr sz="2600" dirty="0">
                <a:latin typeface="Calibri"/>
                <a:cs typeface="Calibri"/>
              </a:rPr>
              <a:t>νέες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εργασιακές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συμπεριφορές)</a:t>
            </a:r>
            <a:endParaRPr sz="2600" dirty="0">
              <a:latin typeface="Calibri"/>
              <a:cs typeface="Calibri"/>
            </a:endParaRPr>
          </a:p>
          <a:p>
            <a:pPr marL="6178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17855" algn="l"/>
              </a:tabLst>
            </a:pPr>
            <a:r>
              <a:rPr sz="2600" dirty="0">
                <a:latin typeface="Calibri"/>
                <a:cs typeface="Calibri"/>
              </a:rPr>
              <a:t>4</a:t>
            </a:r>
            <a:r>
              <a:rPr sz="2550" baseline="26143" dirty="0">
                <a:latin typeface="Calibri"/>
                <a:cs typeface="Calibri"/>
              </a:rPr>
              <a:t>ο</a:t>
            </a:r>
            <a:r>
              <a:rPr sz="2550" spc="232" baseline="26143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επίπεδο: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Αποτελέσματα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(π.χ.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αύξηση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παραγωγικότητας,</a:t>
            </a:r>
            <a:endParaRPr sz="2600" dirty="0">
              <a:latin typeface="Calibri"/>
              <a:cs typeface="Calibri"/>
            </a:endParaRPr>
          </a:p>
          <a:p>
            <a:pPr marL="618490">
              <a:lnSpc>
                <a:spcPct val="100000"/>
              </a:lnSpc>
            </a:pPr>
            <a:r>
              <a:rPr sz="2600" spc="-20" dirty="0">
                <a:latin typeface="Calibri"/>
                <a:cs typeface="Calibri"/>
              </a:rPr>
              <a:t>ROI)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91374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Ανάπτυξη</a:t>
            </a:r>
            <a:r>
              <a:rPr spc="-65" dirty="0"/>
              <a:t> </a:t>
            </a:r>
            <a:r>
              <a:rPr dirty="0"/>
              <a:t>δυναμικού</a:t>
            </a:r>
            <a:r>
              <a:rPr spc="-40" dirty="0"/>
              <a:t> </a:t>
            </a:r>
            <a:r>
              <a:rPr dirty="0"/>
              <a:t>για</a:t>
            </a:r>
            <a:r>
              <a:rPr spc="-45" dirty="0"/>
              <a:t> </a:t>
            </a:r>
            <a:r>
              <a:rPr dirty="0"/>
              <a:t>το</a:t>
            </a:r>
            <a:r>
              <a:rPr spc="-45" dirty="0"/>
              <a:t> </a:t>
            </a:r>
            <a:r>
              <a:rPr spc="-10" dirty="0"/>
              <a:t>μέλλον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875" y="1447800"/>
            <a:ext cx="9620250" cy="46501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37820" indent="-325120">
              <a:lnSpc>
                <a:spcPct val="100000"/>
              </a:lnSpc>
              <a:spcBef>
                <a:spcPts val="1040"/>
              </a:spcBef>
              <a:buClr>
                <a:srgbClr val="530053"/>
              </a:buClr>
              <a:buSzPct val="73437"/>
              <a:buFont typeface="Wingdings"/>
              <a:buChar char=""/>
              <a:tabLst>
                <a:tab pos="337820" algn="l"/>
              </a:tabLst>
            </a:pPr>
            <a:r>
              <a:rPr sz="3200" b="1" i="1" dirty="0">
                <a:latin typeface="Calibri"/>
                <a:cs typeface="Calibri"/>
              </a:rPr>
              <a:t>Ανάπτυξη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Ανθρώπινου</a:t>
            </a:r>
            <a:r>
              <a:rPr sz="3200" b="1" i="1" spc="-8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Δυναμικού</a:t>
            </a:r>
            <a:endParaRPr sz="32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77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Διαχείριση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Σταδιοδρομίας</a:t>
            </a:r>
            <a:endParaRPr sz="2600" dirty="0">
              <a:latin typeface="Calibri"/>
              <a:cs typeface="Calibri"/>
            </a:endParaRPr>
          </a:p>
          <a:p>
            <a:pPr marL="1049020" marR="5080" lvl="2" indent="-259079">
              <a:lnSpc>
                <a:spcPct val="100000"/>
              </a:lnSpc>
              <a:spcBef>
                <a:spcPts val="605"/>
              </a:spcBef>
              <a:buClr>
                <a:srgbClr val="FFCC00"/>
              </a:buClr>
              <a:buSzPct val="74000"/>
              <a:buFont typeface="Wingdings"/>
              <a:buChar char=""/>
              <a:tabLst>
                <a:tab pos="1049020" algn="l"/>
              </a:tabLst>
            </a:pPr>
            <a:r>
              <a:rPr sz="2500" dirty="0">
                <a:latin typeface="Calibri"/>
                <a:cs typeface="Calibri"/>
              </a:rPr>
              <a:t>Η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Διαχείριση</a:t>
            </a:r>
            <a:r>
              <a:rPr sz="2500" b="1" spc="-5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Σταδιοδρομίας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σχεδιάζει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και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μορφοποιεί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την </a:t>
            </a:r>
            <a:r>
              <a:rPr sz="2500" dirty="0">
                <a:latin typeface="Calibri"/>
                <a:cs typeface="Calibri"/>
              </a:rPr>
              <a:t>πρόοδο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των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ατόμων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σε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μία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επιχείρηση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ή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οργανισμό,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σύμφωνα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με </a:t>
            </a:r>
            <a:r>
              <a:rPr sz="2500" dirty="0">
                <a:latin typeface="Calibri"/>
                <a:cs typeface="Calibri"/>
              </a:rPr>
              <a:t>τις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οργανωτικές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ανάγκες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και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την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απόδοση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και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λαμβάνοντας </a:t>
            </a:r>
            <a:r>
              <a:rPr sz="2500" dirty="0">
                <a:latin typeface="Calibri"/>
                <a:cs typeface="Calibri"/>
              </a:rPr>
              <a:t>υπόψη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τις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δυνατότητες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και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τις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προτιμήσεις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των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ατόμων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της</a:t>
            </a:r>
            <a:endParaRPr sz="2500" dirty="0">
              <a:latin typeface="Calibri"/>
              <a:cs typeface="Calibri"/>
            </a:endParaRPr>
          </a:p>
          <a:p>
            <a:pPr marL="104902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Calibri"/>
                <a:cs typeface="Calibri"/>
              </a:rPr>
              <a:t>επιχείρησης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ή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του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οργανισμού.</a:t>
            </a:r>
            <a:endParaRPr sz="25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30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Ανάπτυξη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στελεχών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διαχείριση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ταλέντων</a:t>
            </a:r>
            <a:endParaRPr sz="2600" dirty="0">
              <a:latin typeface="Calibri"/>
              <a:cs typeface="Calibri"/>
            </a:endParaRPr>
          </a:p>
          <a:p>
            <a:pPr marL="1049020" marR="194310" lvl="2" indent="-259079">
              <a:lnSpc>
                <a:spcPct val="90000"/>
              </a:lnSpc>
              <a:spcBef>
                <a:spcPts val="605"/>
              </a:spcBef>
              <a:buClr>
                <a:srgbClr val="FFCC00"/>
              </a:buClr>
              <a:buSzPct val="74000"/>
              <a:buFont typeface="Wingdings"/>
              <a:buChar char=""/>
              <a:tabLst>
                <a:tab pos="1049020" algn="l"/>
              </a:tabLst>
            </a:pPr>
            <a:r>
              <a:rPr sz="2500" dirty="0">
                <a:latin typeface="Calibri"/>
                <a:cs typeface="Calibri"/>
              </a:rPr>
              <a:t>Η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Ανάπτυξη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Στελεχών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είναι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η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συστηματική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διαδικασία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ελέγχου </a:t>
            </a:r>
            <a:r>
              <a:rPr sz="2500" dirty="0">
                <a:latin typeface="Calibri"/>
                <a:cs typeface="Calibri"/>
              </a:rPr>
              <a:t>της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ανάπτυξης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των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στελεχιακών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πόρων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μιας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επιχείρησης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για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την </a:t>
            </a:r>
            <a:r>
              <a:rPr sz="2500" dirty="0">
                <a:latin typeface="Calibri"/>
                <a:cs typeface="Calibri"/>
              </a:rPr>
              <a:t>επίτευξη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των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στόχων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και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των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στρατηγικών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της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916" y="609599"/>
            <a:ext cx="2773189" cy="527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5745"/>
            <a:r>
              <a:rPr lang="en-US" sz="3400"/>
              <a:t>Τι</a:t>
            </a:r>
            <a:r>
              <a:rPr lang="en-US" sz="3400" spc="-125"/>
              <a:t> </a:t>
            </a:r>
            <a:r>
              <a:rPr lang="en-US" sz="3400"/>
              <a:t>είναι</a:t>
            </a:r>
            <a:r>
              <a:rPr lang="en-US" sz="3400" spc="-95"/>
              <a:t> </a:t>
            </a:r>
            <a:r>
              <a:rPr lang="en-US" sz="3400"/>
              <a:t>η</a:t>
            </a:r>
            <a:r>
              <a:rPr lang="en-US" sz="3400" spc="-120"/>
              <a:t> </a:t>
            </a:r>
            <a:r>
              <a:rPr lang="en-US" sz="3400"/>
              <a:t>διοίκηση</a:t>
            </a:r>
            <a:r>
              <a:rPr lang="en-US" sz="3400" spc="-100"/>
              <a:t> </a:t>
            </a:r>
            <a:r>
              <a:rPr lang="en-US" sz="3400"/>
              <a:t>ανθρώπινων</a:t>
            </a:r>
            <a:r>
              <a:rPr lang="en-US" sz="3400" spc="-70"/>
              <a:t> </a:t>
            </a:r>
            <a:r>
              <a:rPr lang="en-US" sz="3400" spc="-10"/>
              <a:t>πόρων;</a:t>
            </a:r>
            <a:endParaRPr lang="en-US" sz="3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769233" y="2"/>
            <a:ext cx="6136767" cy="6857998"/>
          </a:xfrm>
          <a:prstGeom prst="rect">
            <a:avLst/>
          </a:prstGeom>
        </p:spPr>
      </p:pic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60CBA6E0-5582-65F7-03C3-337FC3BEA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369370"/>
              </p:ext>
            </p:extLst>
          </p:nvPr>
        </p:nvGraphicFramePr>
        <p:xfrm>
          <a:off x="4292048" y="709683"/>
          <a:ext cx="5091134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82759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Ανάπτυξη</a:t>
            </a:r>
            <a:r>
              <a:rPr spc="-85" dirty="0"/>
              <a:t> </a:t>
            </a:r>
            <a:r>
              <a:rPr dirty="0"/>
              <a:t>δυναμικού</a:t>
            </a:r>
            <a:r>
              <a:rPr spc="-70" dirty="0"/>
              <a:t> </a:t>
            </a:r>
            <a:r>
              <a:rPr dirty="0"/>
              <a:t>για</a:t>
            </a:r>
            <a:r>
              <a:rPr spc="-65" dirty="0"/>
              <a:t> </a:t>
            </a:r>
            <a:r>
              <a:rPr dirty="0"/>
              <a:t>το</a:t>
            </a:r>
            <a:r>
              <a:rPr spc="-70" dirty="0"/>
              <a:t> </a:t>
            </a:r>
            <a:r>
              <a:rPr spc="-10" dirty="0"/>
              <a:t>μέλλον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784" y="1600200"/>
            <a:ext cx="8747125" cy="42360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98120" marR="718185" indent="-187960">
              <a:lnSpc>
                <a:spcPts val="2880"/>
              </a:lnSpc>
              <a:spcBef>
                <a:spcPts val="795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Η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εξέλιξη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ενός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εργαζόμενου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τείνει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πλέον</a:t>
            </a:r>
            <a:r>
              <a:rPr sz="3000" b="1" spc="-4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να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γίνει </a:t>
            </a:r>
            <a:r>
              <a:rPr sz="3000" b="1" dirty="0">
                <a:latin typeface="Calibri"/>
                <a:cs typeface="Calibri"/>
              </a:rPr>
              <a:t>λιγότερο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γραμμική</a:t>
            </a:r>
            <a:endParaRPr sz="3000" dirty="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3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Βασικές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προσεγγίσεις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10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ανάπτυξη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του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δυναμικού:</a:t>
            </a:r>
            <a:endParaRPr sz="3000" dirty="0">
              <a:latin typeface="Calibri"/>
              <a:cs typeface="Calibri"/>
            </a:endParaRPr>
          </a:p>
          <a:p>
            <a:pPr marL="591820" marR="1890395" lvl="1" indent="-265430">
              <a:lnSpc>
                <a:spcPts val="2300"/>
              </a:lnSpc>
              <a:spcBef>
                <a:spcPts val="58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Εκπαίδευση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παρακολούθηση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μεταπτυχιακών 	προγραμμάτων)</a:t>
            </a:r>
            <a:endParaRPr sz="2400" dirty="0">
              <a:latin typeface="Calibri"/>
              <a:cs typeface="Calibri"/>
            </a:endParaRPr>
          </a:p>
          <a:p>
            <a:pPr marL="591820" marR="782955" lvl="1" indent="-265430">
              <a:lnSpc>
                <a:spcPts val="2300"/>
              </a:lnSpc>
              <a:spcBef>
                <a:spcPts val="59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Αξιολόγηση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δεξιοτήτων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γνώσεων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καθοδήγηση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στην 	</a:t>
            </a:r>
            <a:r>
              <a:rPr sz="2400" dirty="0">
                <a:latin typeface="Calibri"/>
                <a:cs typeface="Calibri"/>
              </a:rPr>
              <a:t>βελτίωσή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απόκτηση</a:t>
            </a:r>
            <a:r>
              <a:rPr sz="2400" spc="-20" dirty="0">
                <a:latin typeface="Calibri"/>
                <a:cs typeface="Calibri"/>
              </a:rPr>
              <a:t> νέων</a:t>
            </a:r>
            <a:endParaRPr sz="2400" dirty="0">
              <a:latin typeface="Calibri"/>
              <a:cs typeface="Calibri"/>
            </a:endParaRPr>
          </a:p>
          <a:p>
            <a:pPr marL="591820" marR="702310" lvl="1" indent="-265430" algn="just">
              <a:lnSpc>
                <a:spcPct val="80000"/>
              </a:lnSpc>
              <a:spcBef>
                <a:spcPts val="60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Απόκτηση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εργασιακών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εμπειριών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(εμπλουτισμός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εργασίας, 	</a:t>
            </a:r>
            <a:r>
              <a:rPr sz="2400" dirty="0">
                <a:latin typeface="Calibri"/>
                <a:cs typeface="Calibri"/>
              </a:rPr>
              <a:t>εναλλαγή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καθηκόντων,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μεταθέσεις,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απασχόληση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άλλους 	οργανισμούς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κτλ)</a:t>
            </a:r>
            <a:endParaRPr sz="2400" dirty="0">
              <a:latin typeface="Calibri"/>
              <a:cs typeface="Calibri"/>
            </a:endParaRPr>
          </a:p>
          <a:p>
            <a:pPr marL="591820" marR="398145" lvl="1" indent="-265430" algn="just">
              <a:lnSpc>
                <a:spcPts val="2300"/>
              </a:lnSpc>
              <a:spcBef>
                <a:spcPts val="56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Ανάπτυξη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επαφών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διαπροσωπικών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σχέσεων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(καθοδήγηση 	</a:t>
            </a:r>
            <a:r>
              <a:rPr sz="2400" dirty="0">
                <a:latin typeface="Calibri"/>
                <a:cs typeface="Calibri"/>
              </a:rPr>
              <a:t>από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εμπειρότερους,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δίκτυα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επικοινωνίας)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784" y="505594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2520" y="2875776"/>
            <a:ext cx="1459300" cy="3123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1742" y="2842237"/>
            <a:ext cx="1540170" cy="319510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5788" y="2866644"/>
            <a:ext cx="1573529" cy="314172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5028" y="2866644"/>
            <a:ext cx="1488185" cy="314172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581984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641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Αξιολόγηση</a:t>
            </a:r>
            <a:r>
              <a:rPr spc="-175" dirty="0"/>
              <a:t> </a:t>
            </a:r>
            <a:r>
              <a:rPr spc="-10" dirty="0"/>
              <a:t>απόδοσης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7538" y="1676400"/>
            <a:ext cx="8757285" cy="43935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8120" marR="139065" indent="-186690">
              <a:lnSpc>
                <a:spcPts val="3460"/>
              </a:lnSpc>
              <a:spcBef>
                <a:spcPts val="535"/>
              </a:spcBef>
              <a:buSzPct val="60937"/>
              <a:buFont typeface="Wingdings"/>
              <a:buChar char=""/>
              <a:tabLst>
                <a:tab pos="198120" algn="l"/>
                <a:tab pos="208279" algn="l"/>
              </a:tabLst>
            </a:pPr>
            <a:r>
              <a:rPr sz="3200" dirty="0">
                <a:solidFill>
                  <a:srgbClr val="530053"/>
                </a:solidFill>
                <a:latin typeface="Calibri"/>
                <a:cs typeface="Calibri"/>
              </a:rPr>
              <a:t>	</a:t>
            </a:r>
            <a:r>
              <a:rPr sz="3200" b="1" dirty="0">
                <a:latin typeface="Calibri"/>
                <a:cs typeface="Calibri"/>
              </a:rPr>
              <a:t>Διαχείριση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απόδοσης: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η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διαδικασία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με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την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οποία </a:t>
            </a:r>
            <a:r>
              <a:rPr sz="3200" b="1" dirty="0">
                <a:latin typeface="Calibri"/>
                <a:cs typeface="Calibri"/>
              </a:rPr>
              <a:t>διασφαλίζεται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ότι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οι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δραστηριότητες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και</a:t>
            </a:r>
            <a:r>
              <a:rPr sz="3200" b="1" spc="-25" dirty="0">
                <a:latin typeface="Calibri"/>
                <a:cs typeface="Calibri"/>
              </a:rPr>
              <a:t> τα</a:t>
            </a:r>
            <a:endParaRPr sz="3200" dirty="0">
              <a:latin typeface="Calibri"/>
              <a:cs typeface="Calibri"/>
            </a:endParaRPr>
          </a:p>
          <a:p>
            <a:pPr marL="198120">
              <a:lnSpc>
                <a:spcPts val="3210"/>
              </a:lnSpc>
            </a:pPr>
            <a:r>
              <a:rPr sz="3200" b="1" dirty="0">
                <a:latin typeface="Calibri"/>
                <a:cs typeface="Calibri"/>
              </a:rPr>
              <a:t>παραγόμενα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των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εργαζόμενων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ευθυγραμμίζονται</a:t>
            </a:r>
            <a:endParaRPr sz="3200" dirty="0">
              <a:latin typeface="Calibri"/>
              <a:cs typeface="Calibri"/>
            </a:endParaRPr>
          </a:p>
          <a:p>
            <a:pPr marL="198120">
              <a:lnSpc>
                <a:spcPts val="3650"/>
              </a:lnSpc>
            </a:pPr>
            <a:r>
              <a:rPr sz="3200" b="1" dirty="0">
                <a:latin typeface="Calibri"/>
                <a:cs typeface="Calibri"/>
              </a:rPr>
              <a:t>με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τους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στόχους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του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οργανισμού</a:t>
            </a:r>
            <a:endParaRPr sz="3200" dirty="0">
              <a:latin typeface="Calibri"/>
              <a:cs typeface="Calibri"/>
            </a:endParaRPr>
          </a:p>
          <a:p>
            <a:pPr marL="208279" indent="-196850">
              <a:lnSpc>
                <a:spcPct val="100000"/>
              </a:lnSpc>
              <a:spcBef>
                <a:spcPts val="390"/>
              </a:spcBef>
              <a:buClr>
                <a:srgbClr val="530053"/>
              </a:buClr>
              <a:buSzPct val="60937"/>
              <a:buFont typeface="Wingdings"/>
              <a:buChar char=""/>
              <a:tabLst>
                <a:tab pos="208279" algn="l"/>
              </a:tabLst>
            </a:pPr>
            <a:r>
              <a:rPr sz="3200" b="1" spc="-10" dirty="0">
                <a:latin typeface="Calibri"/>
                <a:cs typeface="Calibri"/>
              </a:rPr>
              <a:t>Στόχοι</a:t>
            </a:r>
            <a:endParaRPr sz="3200" dirty="0">
              <a:latin typeface="Calibri"/>
              <a:cs typeface="Calibri"/>
            </a:endParaRPr>
          </a:p>
          <a:p>
            <a:pPr marL="593090" marR="654050" lvl="1" indent="-266700">
              <a:lnSpc>
                <a:spcPts val="2810"/>
              </a:lnSpc>
              <a:spcBef>
                <a:spcPts val="70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3090" algn="l"/>
              </a:tabLst>
            </a:pPr>
            <a:r>
              <a:rPr sz="2600" dirty="0">
                <a:latin typeface="Calibri"/>
                <a:cs typeface="Calibri"/>
              </a:rPr>
              <a:t>Στρατηγικοί: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η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υλοποίηση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στρατηγικού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σχεδίου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και </a:t>
            </a:r>
            <a:r>
              <a:rPr sz="2600" dirty="0">
                <a:latin typeface="Calibri"/>
                <a:cs typeface="Calibri"/>
              </a:rPr>
              <a:t>επίτευξη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των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στόχων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του</a:t>
            </a:r>
            <a:endParaRPr sz="2600" dirty="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27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Διοικητικοί: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ανταμοιβές,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σχεδιασμός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ΑΔ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κ.ο.κ.</a:t>
            </a:r>
            <a:endParaRPr sz="2600" dirty="0">
              <a:latin typeface="Calibri"/>
              <a:cs typeface="Calibri"/>
            </a:endParaRPr>
          </a:p>
          <a:p>
            <a:pPr marL="593090" marR="481965" lvl="1" indent="-266700">
              <a:lnSpc>
                <a:spcPts val="2810"/>
              </a:lnSpc>
              <a:spcBef>
                <a:spcPts val="66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3090" algn="l"/>
              </a:tabLst>
            </a:pPr>
            <a:r>
              <a:rPr sz="2600" dirty="0">
                <a:latin typeface="Calibri"/>
                <a:cs typeface="Calibri"/>
              </a:rPr>
              <a:t>Αναπτυξιακοί: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ανάδραση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προς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τον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εργαζόμενο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σκοπό </a:t>
            </a:r>
            <a:r>
              <a:rPr sz="2600" dirty="0">
                <a:latin typeface="Calibri"/>
                <a:cs typeface="Calibri"/>
              </a:rPr>
              <a:t>την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ανάπτυξη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ή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προσανατολισμό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των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δεξιοτήτων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του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458" y="5334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4310" algn="l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Αξιολόγηση</a:t>
            </a:r>
            <a:r>
              <a:rPr b="1" spc="-18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Απόδοσης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809" y="1828800"/>
            <a:ext cx="9015730" cy="39693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2351405" indent="424815">
              <a:lnSpc>
                <a:spcPts val="3890"/>
              </a:lnSpc>
              <a:spcBef>
                <a:spcPts val="585"/>
              </a:spcBef>
              <a:buClr>
                <a:srgbClr val="530053"/>
              </a:buClr>
              <a:buSzPct val="65277"/>
              <a:buFont typeface="Wingdings"/>
              <a:buChar char=""/>
              <a:tabLst>
                <a:tab pos="437515" algn="l"/>
              </a:tabLst>
            </a:pPr>
            <a:r>
              <a:rPr sz="3600" b="1" dirty="0">
                <a:latin typeface="Calibri"/>
                <a:cs typeface="Calibri"/>
              </a:rPr>
              <a:t>Προϋποθέσεις</a:t>
            </a:r>
            <a:r>
              <a:rPr sz="3600" b="1" spc="-15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αποτελεσματικής αξιολόγησης</a:t>
            </a:r>
            <a:endParaRPr sz="3600" dirty="0">
              <a:latin typeface="Calibri"/>
              <a:cs typeface="Calibri"/>
            </a:endParaRPr>
          </a:p>
          <a:p>
            <a:pPr marL="660400" lvl="1" indent="-266700">
              <a:lnSpc>
                <a:spcPct val="100000"/>
              </a:lnSpc>
              <a:spcBef>
                <a:spcPts val="31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60400" algn="l"/>
              </a:tabLst>
            </a:pPr>
            <a:r>
              <a:rPr sz="2600" dirty="0">
                <a:latin typeface="Calibri"/>
                <a:cs typeface="Calibri"/>
              </a:rPr>
              <a:t>Σύστημα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αξιολόγησης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συγκεκριμένο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σαφές</a:t>
            </a:r>
            <a:endParaRPr sz="26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31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Ευθυγραμμισμένο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τις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ιδιαιτερότητες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της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κάθε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επιχείρησης</a:t>
            </a:r>
            <a:endParaRPr sz="2600" dirty="0">
              <a:latin typeface="Calibri"/>
              <a:cs typeface="Calibri"/>
            </a:endParaRPr>
          </a:p>
          <a:p>
            <a:pPr marL="660400" marR="1009015" lvl="1" indent="-266700">
              <a:lnSpc>
                <a:spcPts val="2810"/>
              </a:lnSpc>
              <a:spcBef>
                <a:spcPts val="66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60400" algn="l"/>
              </a:tabLst>
            </a:pPr>
            <a:r>
              <a:rPr sz="2600" dirty="0">
                <a:latin typeface="Calibri"/>
                <a:cs typeface="Calibri"/>
              </a:rPr>
              <a:t>Αποδεκτό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από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τους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αξιολογούμενους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την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εταιρική κουλτούρα</a:t>
            </a:r>
            <a:endParaRPr sz="26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27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Ικανότητες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κατανόηση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των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αξιολογητών</a:t>
            </a:r>
            <a:endParaRPr sz="2600" dirty="0">
              <a:latin typeface="Calibri"/>
              <a:cs typeface="Calibri"/>
            </a:endParaRPr>
          </a:p>
          <a:p>
            <a:pPr marL="660400" marR="928369" lvl="1" indent="-266700">
              <a:lnSpc>
                <a:spcPts val="2810"/>
              </a:lnSpc>
              <a:spcBef>
                <a:spcPts val="66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60400" algn="l"/>
              </a:tabLst>
            </a:pPr>
            <a:r>
              <a:rPr sz="2600" dirty="0">
                <a:latin typeface="Calibri"/>
                <a:cs typeface="Calibri"/>
              </a:rPr>
              <a:t>Σύνδεση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του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συστήματος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αξιολόγησης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τα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υπόλοιπα </a:t>
            </a:r>
            <a:r>
              <a:rPr sz="2600" dirty="0">
                <a:latin typeface="Calibri"/>
                <a:cs typeface="Calibri"/>
              </a:rPr>
              <a:t>συστήματα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ΔΑΔ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(αμοιβές,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προαγωγές,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εκπαίδευση)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6096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4310" algn="l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Αξιολόγηση</a:t>
            </a:r>
            <a:r>
              <a:rPr b="1" spc="-18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Απόδοσης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286000"/>
            <a:ext cx="7622540" cy="27489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37515" indent="-424815">
              <a:lnSpc>
                <a:spcPct val="100000"/>
              </a:lnSpc>
              <a:spcBef>
                <a:spcPts val="620"/>
              </a:spcBef>
              <a:buClr>
                <a:srgbClr val="530053"/>
              </a:buClr>
              <a:buSzPct val="65277"/>
              <a:buFont typeface="Wingdings"/>
              <a:buChar char=""/>
              <a:tabLst>
                <a:tab pos="437515" algn="l"/>
              </a:tabLst>
            </a:pPr>
            <a:r>
              <a:rPr sz="3600" b="1" dirty="0">
                <a:latin typeface="Calibri"/>
                <a:cs typeface="Calibri"/>
              </a:rPr>
              <a:t>Σχεδιασμός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συστήματος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αξιολόγησης</a:t>
            </a:r>
            <a:endParaRPr sz="3600" dirty="0">
              <a:latin typeface="Calibri"/>
              <a:cs typeface="Calibri"/>
            </a:endParaRPr>
          </a:p>
          <a:p>
            <a:pPr marL="660400" marR="461009" lvl="1" indent="-266700">
              <a:lnSpc>
                <a:spcPts val="2810"/>
              </a:lnSpc>
              <a:spcBef>
                <a:spcPts val="73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60400" algn="l"/>
              </a:tabLst>
            </a:pPr>
            <a:r>
              <a:rPr sz="2600" dirty="0">
                <a:latin typeface="Calibri"/>
                <a:cs typeface="Calibri"/>
              </a:rPr>
              <a:t>Στόχοι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βασικές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αρχές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της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αξιολόγησης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(γιατί αξιολογούμε)</a:t>
            </a:r>
            <a:endParaRPr sz="26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26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Επιδόσεις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κριτήρια</a:t>
            </a:r>
            <a:endParaRPr sz="26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31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Μέθοδοι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μέτρησης</a:t>
            </a:r>
            <a:endParaRPr sz="2600" dirty="0">
              <a:latin typeface="Calibri"/>
              <a:cs typeface="Calibri"/>
            </a:endParaRPr>
          </a:p>
          <a:p>
            <a:pPr marL="659765" lvl="1" indent="-266065">
              <a:lnSpc>
                <a:spcPct val="100000"/>
              </a:lnSpc>
              <a:spcBef>
                <a:spcPts val="31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659765" algn="l"/>
              </a:tabLst>
            </a:pPr>
            <a:r>
              <a:rPr sz="2600" dirty="0">
                <a:latin typeface="Calibri"/>
                <a:cs typeface="Calibri"/>
              </a:rPr>
              <a:t>Διαδικασία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της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αξιολόγησης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458" y="780636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36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Περιοχές</a:t>
            </a:r>
            <a:r>
              <a:rPr spc="-110" dirty="0"/>
              <a:t> </a:t>
            </a:r>
            <a:r>
              <a:rPr dirty="0"/>
              <a:t>κριτηρίων</a:t>
            </a:r>
            <a:r>
              <a:rPr spc="-105" dirty="0"/>
              <a:t> </a:t>
            </a:r>
            <a:r>
              <a:rPr spc="-10" dirty="0"/>
              <a:t>(ενδεικτικά)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828" y="1697769"/>
            <a:ext cx="8756650" cy="4379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105"/>
              </a:spcBef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Κάθε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περιοχή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περιέχει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πολλά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κριτήρια</a:t>
            </a:r>
            <a:endParaRPr sz="2000" dirty="0">
              <a:latin typeface="Calibri"/>
              <a:cs typeface="Calibri"/>
            </a:endParaRPr>
          </a:p>
          <a:p>
            <a:pPr marL="254000" indent="-241300">
              <a:lnSpc>
                <a:spcPct val="10000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254000" algn="l"/>
              </a:tabLst>
            </a:pPr>
            <a:r>
              <a:rPr sz="2000" b="1" spc="-10" dirty="0">
                <a:latin typeface="Calibri"/>
                <a:cs typeface="Calibri"/>
              </a:rPr>
              <a:t>Ενδεικτικά:</a:t>
            </a:r>
            <a:endParaRPr sz="2000" dirty="0">
              <a:latin typeface="Calibri"/>
              <a:cs typeface="Calibri"/>
            </a:endParaRPr>
          </a:p>
          <a:p>
            <a:pPr marL="593090" marR="935355" lvl="1" indent="-266700">
              <a:lnSpc>
                <a:spcPct val="80000"/>
              </a:lnSpc>
              <a:spcBef>
                <a:spcPts val="400"/>
              </a:spcBef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spc="-10" dirty="0">
                <a:latin typeface="Calibri"/>
                <a:cs typeface="Calibri"/>
              </a:rPr>
              <a:t>Λειτουργική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απόδοση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(«ύψος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πωλήσεων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ανά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έτος»,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«ικανοποίηση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πελατών»,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«χρόνος </a:t>
            </a:r>
            <a:r>
              <a:rPr sz="1600" dirty="0">
                <a:latin typeface="Calibri"/>
                <a:cs typeface="Calibri"/>
              </a:rPr>
              <a:t>υλοποίησης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της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εργασίας»,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«αριθμός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νέων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συμφωνιών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κ.α.»)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ts val="173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Ηγεσία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Διοίκηση(π.χ.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Παραμένει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εντός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προϋπολογισμού»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«θέτει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σωστούς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στόχους»,</a:t>
            </a:r>
            <a:endParaRPr sz="1600" dirty="0">
              <a:latin typeface="Calibri"/>
              <a:cs typeface="Calibri"/>
            </a:endParaRPr>
          </a:p>
          <a:p>
            <a:pPr marL="593090">
              <a:lnSpc>
                <a:spcPts val="1730"/>
              </a:lnSpc>
            </a:pPr>
            <a:r>
              <a:rPr sz="1600" dirty="0">
                <a:latin typeface="Calibri"/>
                <a:cs typeface="Calibri"/>
              </a:rPr>
              <a:t>«κινητοποιεί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τους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υφιστάμενους»)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Συμπεριφορά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(«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Συνέπεια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στην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προσέλευση»,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«Ανταπόκριση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στην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επικοινωνία»)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dirty="0">
                <a:latin typeface="Calibri"/>
                <a:cs typeface="Calibri"/>
              </a:rPr>
              <a:t>Επικοινωνία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(π.χ.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«Εκφράζει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ξεκάθαρα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ιδέες»,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«διαχειρίζεται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καλά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συγκρούσεις»)</a:t>
            </a:r>
            <a:endParaRPr sz="1600" dirty="0">
              <a:latin typeface="Calibri"/>
              <a:cs typeface="Calibri"/>
            </a:endParaRPr>
          </a:p>
          <a:p>
            <a:pPr marL="593090" lvl="1" indent="-266700">
              <a:lnSpc>
                <a:spcPts val="1910"/>
              </a:lnSpc>
              <a:spcBef>
                <a:spcPts val="5"/>
              </a:spcBef>
              <a:buClr>
                <a:srgbClr val="AEFD74"/>
              </a:buClr>
              <a:buSzPct val="65625"/>
              <a:buFont typeface="Wingdings"/>
              <a:buChar char=""/>
              <a:tabLst>
                <a:tab pos="593090" algn="l"/>
              </a:tabLst>
            </a:pPr>
            <a:r>
              <a:rPr sz="1600" spc="-20" dirty="0">
                <a:latin typeface="Calibri"/>
                <a:cs typeface="Calibri"/>
              </a:rPr>
              <a:t>Κ.α.</a:t>
            </a:r>
            <a:endParaRPr sz="1600" dirty="0">
              <a:latin typeface="Calibri"/>
              <a:cs typeface="Calibri"/>
            </a:endParaRPr>
          </a:p>
          <a:p>
            <a:pPr marL="198120" marR="195580" indent="-186055">
              <a:lnSpc>
                <a:spcPct val="80000"/>
              </a:lnSpc>
              <a:spcBef>
                <a:spcPts val="470"/>
              </a:spcBef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Συνίσταται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τα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κριτήρια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είναι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σχετισμένα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τις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ανάγκες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θέσης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εργασίας </a:t>
            </a:r>
            <a:r>
              <a:rPr sz="2000" b="1" dirty="0">
                <a:latin typeface="Calibri"/>
                <a:cs typeface="Calibri"/>
              </a:rPr>
              <a:t>και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τις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αρμοδιότητες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του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εργαζόμενου.</a:t>
            </a:r>
            <a:endParaRPr sz="2000" dirty="0">
              <a:latin typeface="Calibri"/>
              <a:cs typeface="Calibri"/>
            </a:endParaRPr>
          </a:p>
          <a:p>
            <a:pPr marL="198120" indent="-185420">
              <a:lnSpc>
                <a:spcPts val="2160"/>
              </a:lnSpc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Κάποια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έχουν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αφηρημένο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χαρακτήρα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και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εφαρμόζονται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πολλές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περιπτώσεις</a:t>
            </a:r>
            <a:endParaRPr sz="2000" dirty="0">
              <a:latin typeface="Calibri"/>
              <a:cs typeface="Calibri"/>
            </a:endParaRPr>
          </a:p>
          <a:p>
            <a:pPr marL="198120">
              <a:lnSpc>
                <a:spcPts val="2160"/>
              </a:lnSpc>
            </a:pPr>
            <a:r>
              <a:rPr sz="2000" b="1" dirty="0">
                <a:latin typeface="Calibri"/>
                <a:cs typeface="Calibri"/>
              </a:rPr>
              <a:t>(π.χ.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«ικανότητα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συνεργασίας»).</a:t>
            </a:r>
            <a:endParaRPr sz="2000" dirty="0">
              <a:latin typeface="Calibri"/>
              <a:cs typeface="Calibri"/>
            </a:endParaRPr>
          </a:p>
          <a:p>
            <a:pPr marL="198120" marR="452755" indent="-186055">
              <a:lnSpc>
                <a:spcPct val="80000"/>
              </a:lnSpc>
              <a:spcBef>
                <a:spcPts val="480"/>
              </a:spcBef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Πάντα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όμως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πρέπει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να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δικαιολογείται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το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γιατί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εφαρμόζεται</a:t>
            </a:r>
            <a:r>
              <a:rPr sz="2000" b="1" spc="3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το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κριτήριο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και </a:t>
            </a:r>
            <a:r>
              <a:rPr sz="2000" b="1" dirty="0">
                <a:latin typeface="Calibri"/>
                <a:cs typeface="Calibri"/>
              </a:rPr>
              <a:t>πως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σχετίζεται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τις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ανάγκες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της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θέσης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και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τις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αρμοδιότητες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(π.χ.</a:t>
            </a:r>
            <a:endParaRPr sz="2000" dirty="0">
              <a:latin typeface="Calibri"/>
              <a:cs typeface="Calibri"/>
            </a:endParaRPr>
          </a:p>
          <a:p>
            <a:pPr marL="198120" marR="116839">
              <a:lnSpc>
                <a:spcPct val="80000"/>
              </a:lnSpc>
            </a:pPr>
            <a:r>
              <a:rPr sz="2000" b="1" dirty="0">
                <a:latin typeface="Calibri"/>
                <a:cs typeface="Calibri"/>
              </a:rPr>
              <a:t>«αξιολογείται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επειδή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ο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εργαζόμενος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συνεργάζεται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άλλους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κατά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διάρκεια </a:t>
            </a:r>
            <a:r>
              <a:rPr sz="2000" b="1" dirty="0">
                <a:latin typeface="Calibri"/>
                <a:cs typeface="Calibri"/>
              </a:rPr>
              <a:t>συγκεκριμένης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εργασίας»).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21087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657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Εγκυρότητα</a:t>
            </a:r>
            <a:r>
              <a:rPr spc="-60" dirty="0"/>
              <a:t> </a:t>
            </a:r>
            <a:r>
              <a:rPr spc="-10" dirty="0"/>
              <a:t>κριτηρίων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991866" y="1289558"/>
            <a:ext cx="2146935" cy="2146935"/>
            <a:chOff x="2991866" y="1289558"/>
            <a:chExt cx="2146935" cy="2146935"/>
          </a:xfrm>
        </p:grpSpPr>
        <p:sp>
          <p:nvSpPr>
            <p:cNvPr id="4" name="object 4"/>
            <p:cNvSpPr/>
            <p:nvPr/>
          </p:nvSpPr>
          <p:spPr>
            <a:xfrm>
              <a:off x="3004566" y="1302258"/>
              <a:ext cx="2121535" cy="2121535"/>
            </a:xfrm>
            <a:custGeom>
              <a:avLst/>
              <a:gdLst/>
              <a:ahLst/>
              <a:cxnLst/>
              <a:rect l="l" t="t" r="r" b="b"/>
              <a:pathLst>
                <a:path w="2121535" h="2121535">
                  <a:moveTo>
                    <a:pt x="1060704" y="0"/>
                  </a:moveTo>
                  <a:lnTo>
                    <a:pt x="1012147" y="1091"/>
                  </a:lnTo>
                  <a:lnTo>
                    <a:pt x="964152" y="4334"/>
                  </a:lnTo>
                  <a:lnTo>
                    <a:pt x="916764" y="9682"/>
                  </a:lnTo>
                  <a:lnTo>
                    <a:pt x="870030" y="17088"/>
                  </a:lnTo>
                  <a:lnTo>
                    <a:pt x="823997" y="26505"/>
                  </a:lnTo>
                  <a:lnTo>
                    <a:pt x="778712" y="37886"/>
                  </a:lnTo>
                  <a:lnTo>
                    <a:pt x="734222" y="51185"/>
                  </a:lnTo>
                  <a:lnTo>
                    <a:pt x="690573" y="66355"/>
                  </a:lnTo>
                  <a:lnTo>
                    <a:pt x="647813" y="83349"/>
                  </a:lnTo>
                  <a:lnTo>
                    <a:pt x="605987" y="102121"/>
                  </a:lnTo>
                  <a:lnTo>
                    <a:pt x="565143" y="122622"/>
                  </a:lnTo>
                  <a:lnTo>
                    <a:pt x="525328" y="144808"/>
                  </a:lnTo>
                  <a:lnTo>
                    <a:pt x="486588" y="168630"/>
                  </a:lnTo>
                  <a:lnTo>
                    <a:pt x="448970" y="194042"/>
                  </a:lnTo>
                  <a:lnTo>
                    <a:pt x="412522" y="220998"/>
                  </a:lnTo>
                  <a:lnTo>
                    <a:pt x="377289" y="249450"/>
                  </a:lnTo>
                  <a:lnTo>
                    <a:pt x="343318" y="279352"/>
                  </a:lnTo>
                  <a:lnTo>
                    <a:pt x="310657" y="310657"/>
                  </a:lnTo>
                  <a:lnTo>
                    <a:pt x="279352" y="343318"/>
                  </a:lnTo>
                  <a:lnTo>
                    <a:pt x="249450" y="377289"/>
                  </a:lnTo>
                  <a:lnTo>
                    <a:pt x="220998" y="412522"/>
                  </a:lnTo>
                  <a:lnTo>
                    <a:pt x="194042" y="448970"/>
                  </a:lnTo>
                  <a:lnTo>
                    <a:pt x="168630" y="486588"/>
                  </a:lnTo>
                  <a:lnTo>
                    <a:pt x="144808" y="525328"/>
                  </a:lnTo>
                  <a:lnTo>
                    <a:pt x="122622" y="565143"/>
                  </a:lnTo>
                  <a:lnTo>
                    <a:pt x="102121" y="605987"/>
                  </a:lnTo>
                  <a:lnTo>
                    <a:pt x="83349" y="647813"/>
                  </a:lnTo>
                  <a:lnTo>
                    <a:pt x="66355" y="690573"/>
                  </a:lnTo>
                  <a:lnTo>
                    <a:pt x="51185" y="734222"/>
                  </a:lnTo>
                  <a:lnTo>
                    <a:pt x="37886" y="778712"/>
                  </a:lnTo>
                  <a:lnTo>
                    <a:pt x="26505" y="823997"/>
                  </a:lnTo>
                  <a:lnTo>
                    <a:pt x="17088" y="870030"/>
                  </a:lnTo>
                  <a:lnTo>
                    <a:pt x="9682" y="916764"/>
                  </a:lnTo>
                  <a:lnTo>
                    <a:pt x="4334" y="964152"/>
                  </a:lnTo>
                  <a:lnTo>
                    <a:pt x="1091" y="1012147"/>
                  </a:lnTo>
                  <a:lnTo>
                    <a:pt x="0" y="1060703"/>
                  </a:lnTo>
                  <a:lnTo>
                    <a:pt x="1091" y="1109260"/>
                  </a:lnTo>
                  <a:lnTo>
                    <a:pt x="4334" y="1157255"/>
                  </a:lnTo>
                  <a:lnTo>
                    <a:pt x="9682" y="1204643"/>
                  </a:lnTo>
                  <a:lnTo>
                    <a:pt x="17088" y="1251377"/>
                  </a:lnTo>
                  <a:lnTo>
                    <a:pt x="26505" y="1297410"/>
                  </a:lnTo>
                  <a:lnTo>
                    <a:pt x="37886" y="1342695"/>
                  </a:lnTo>
                  <a:lnTo>
                    <a:pt x="51185" y="1387185"/>
                  </a:lnTo>
                  <a:lnTo>
                    <a:pt x="66355" y="1430834"/>
                  </a:lnTo>
                  <a:lnTo>
                    <a:pt x="83349" y="1473594"/>
                  </a:lnTo>
                  <a:lnTo>
                    <a:pt x="102121" y="1515420"/>
                  </a:lnTo>
                  <a:lnTo>
                    <a:pt x="122622" y="1556264"/>
                  </a:lnTo>
                  <a:lnTo>
                    <a:pt x="144808" y="1596079"/>
                  </a:lnTo>
                  <a:lnTo>
                    <a:pt x="168630" y="1634819"/>
                  </a:lnTo>
                  <a:lnTo>
                    <a:pt x="194042" y="1672437"/>
                  </a:lnTo>
                  <a:lnTo>
                    <a:pt x="220998" y="1708885"/>
                  </a:lnTo>
                  <a:lnTo>
                    <a:pt x="249450" y="1744118"/>
                  </a:lnTo>
                  <a:lnTo>
                    <a:pt x="279352" y="1778089"/>
                  </a:lnTo>
                  <a:lnTo>
                    <a:pt x="310657" y="1810750"/>
                  </a:lnTo>
                  <a:lnTo>
                    <a:pt x="343318" y="1842055"/>
                  </a:lnTo>
                  <a:lnTo>
                    <a:pt x="377289" y="1871957"/>
                  </a:lnTo>
                  <a:lnTo>
                    <a:pt x="412522" y="1900409"/>
                  </a:lnTo>
                  <a:lnTo>
                    <a:pt x="448970" y="1927365"/>
                  </a:lnTo>
                  <a:lnTo>
                    <a:pt x="486588" y="1952777"/>
                  </a:lnTo>
                  <a:lnTo>
                    <a:pt x="525328" y="1976599"/>
                  </a:lnTo>
                  <a:lnTo>
                    <a:pt x="565143" y="1998785"/>
                  </a:lnTo>
                  <a:lnTo>
                    <a:pt x="605987" y="2019286"/>
                  </a:lnTo>
                  <a:lnTo>
                    <a:pt x="647813" y="2038058"/>
                  </a:lnTo>
                  <a:lnTo>
                    <a:pt x="690573" y="2055052"/>
                  </a:lnTo>
                  <a:lnTo>
                    <a:pt x="734222" y="2070222"/>
                  </a:lnTo>
                  <a:lnTo>
                    <a:pt x="778712" y="2083521"/>
                  </a:lnTo>
                  <a:lnTo>
                    <a:pt x="823997" y="2094902"/>
                  </a:lnTo>
                  <a:lnTo>
                    <a:pt x="870030" y="2104319"/>
                  </a:lnTo>
                  <a:lnTo>
                    <a:pt x="916764" y="2111725"/>
                  </a:lnTo>
                  <a:lnTo>
                    <a:pt x="964152" y="2117073"/>
                  </a:lnTo>
                  <a:lnTo>
                    <a:pt x="1012147" y="2120316"/>
                  </a:lnTo>
                  <a:lnTo>
                    <a:pt x="1060704" y="2121407"/>
                  </a:lnTo>
                  <a:lnTo>
                    <a:pt x="1109260" y="2120316"/>
                  </a:lnTo>
                  <a:lnTo>
                    <a:pt x="1157255" y="2117073"/>
                  </a:lnTo>
                  <a:lnTo>
                    <a:pt x="1204643" y="2111725"/>
                  </a:lnTo>
                  <a:lnTo>
                    <a:pt x="1251377" y="2104319"/>
                  </a:lnTo>
                  <a:lnTo>
                    <a:pt x="1297410" y="2094902"/>
                  </a:lnTo>
                  <a:lnTo>
                    <a:pt x="1342695" y="2083521"/>
                  </a:lnTo>
                  <a:lnTo>
                    <a:pt x="1387185" y="2070222"/>
                  </a:lnTo>
                  <a:lnTo>
                    <a:pt x="1430834" y="2055052"/>
                  </a:lnTo>
                  <a:lnTo>
                    <a:pt x="1473594" y="2038058"/>
                  </a:lnTo>
                  <a:lnTo>
                    <a:pt x="1515420" y="2019286"/>
                  </a:lnTo>
                  <a:lnTo>
                    <a:pt x="1556264" y="1998785"/>
                  </a:lnTo>
                  <a:lnTo>
                    <a:pt x="1596079" y="1976599"/>
                  </a:lnTo>
                  <a:lnTo>
                    <a:pt x="1634819" y="1952777"/>
                  </a:lnTo>
                  <a:lnTo>
                    <a:pt x="1672437" y="1927365"/>
                  </a:lnTo>
                  <a:lnTo>
                    <a:pt x="1708885" y="1900409"/>
                  </a:lnTo>
                  <a:lnTo>
                    <a:pt x="1744118" y="1871957"/>
                  </a:lnTo>
                  <a:lnTo>
                    <a:pt x="1778089" y="1842055"/>
                  </a:lnTo>
                  <a:lnTo>
                    <a:pt x="1810750" y="1810750"/>
                  </a:lnTo>
                  <a:lnTo>
                    <a:pt x="1842055" y="1778089"/>
                  </a:lnTo>
                  <a:lnTo>
                    <a:pt x="1871957" y="1744118"/>
                  </a:lnTo>
                  <a:lnTo>
                    <a:pt x="1900409" y="1708885"/>
                  </a:lnTo>
                  <a:lnTo>
                    <a:pt x="1927365" y="1672437"/>
                  </a:lnTo>
                  <a:lnTo>
                    <a:pt x="1952777" y="1634819"/>
                  </a:lnTo>
                  <a:lnTo>
                    <a:pt x="1976599" y="1596079"/>
                  </a:lnTo>
                  <a:lnTo>
                    <a:pt x="1998785" y="1556264"/>
                  </a:lnTo>
                  <a:lnTo>
                    <a:pt x="2019286" y="1515420"/>
                  </a:lnTo>
                  <a:lnTo>
                    <a:pt x="2038058" y="1473594"/>
                  </a:lnTo>
                  <a:lnTo>
                    <a:pt x="2055052" y="1430834"/>
                  </a:lnTo>
                  <a:lnTo>
                    <a:pt x="2070222" y="1387185"/>
                  </a:lnTo>
                  <a:lnTo>
                    <a:pt x="2083521" y="1342695"/>
                  </a:lnTo>
                  <a:lnTo>
                    <a:pt x="2094902" y="1297410"/>
                  </a:lnTo>
                  <a:lnTo>
                    <a:pt x="2104319" y="1251377"/>
                  </a:lnTo>
                  <a:lnTo>
                    <a:pt x="2111725" y="1204643"/>
                  </a:lnTo>
                  <a:lnTo>
                    <a:pt x="2117073" y="1157255"/>
                  </a:lnTo>
                  <a:lnTo>
                    <a:pt x="2120316" y="1109260"/>
                  </a:lnTo>
                  <a:lnTo>
                    <a:pt x="2121408" y="1060703"/>
                  </a:lnTo>
                  <a:lnTo>
                    <a:pt x="2120316" y="1012147"/>
                  </a:lnTo>
                  <a:lnTo>
                    <a:pt x="2117073" y="964152"/>
                  </a:lnTo>
                  <a:lnTo>
                    <a:pt x="2111725" y="916764"/>
                  </a:lnTo>
                  <a:lnTo>
                    <a:pt x="2104319" y="870030"/>
                  </a:lnTo>
                  <a:lnTo>
                    <a:pt x="2094902" y="823997"/>
                  </a:lnTo>
                  <a:lnTo>
                    <a:pt x="2083521" y="778712"/>
                  </a:lnTo>
                  <a:lnTo>
                    <a:pt x="2070222" y="734222"/>
                  </a:lnTo>
                  <a:lnTo>
                    <a:pt x="2055052" y="690573"/>
                  </a:lnTo>
                  <a:lnTo>
                    <a:pt x="2038058" y="647813"/>
                  </a:lnTo>
                  <a:lnTo>
                    <a:pt x="2019286" y="605987"/>
                  </a:lnTo>
                  <a:lnTo>
                    <a:pt x="1998785" y="565143"/>
                  </a:lnTo>
                  <a:lnTo>
                    <a:pt x="1976599" y="525328"/>
                  </a:lnTo>
                  <a:lnTo>
                    <a:pt x="1952777" y="486588"/>
                  </a:lnTo>
                  <a:lnTo>
                    <a:pt x="1927365" y="448970"/>
                  </a:lnTo>
                  <a:lnTo>
                    <a:pt x="1900409" y="412522"/>
                  </a:lnTo>
                  <a:lnTo>
                    <a:pt x="1871957" y="377289"/>
                  </a:lnTo>
                  <a:lnTo>
                    <a:pt x="1842055" y="343318"/>
                  </a:lnTo>
                  <a:lnTo>
                    <a:pt x="1810750" y="310657"/>
                  </a:lnTo>
                  <a:lnTo>
                    <a:pt x="1778089" y="279352"/>
                  </a:lnTo>
                  <a:lnTo>
                    <a:pt x="1744118" y="249450"/>
                  </a:lnTo>
                  <a:lnTo>
                    <a:pt x="1708885" y="220998"/>
                  </a:lnTo>
                  <a:lnTo>
                    <a:pt x="1672437" y="194042"/>
                  </a:lnTo>
                  <a:lnTo>
                    <a:pt x="1634819" y="168630"/>
                  </a:lnTo>
                  <a:lnTo>
                    <a:pt x="1596079" y="144808"/>
                  </a:lnTo>
                  <a:lnTo>
                    <a:pt x="1556264" y="122622"/>
                  </a:lnTo>
                  <a:lnTo>
                    <a:pt x="1515420" y="102121"/>
                  </a:lnTo>
                  <a:lnTo>
                    <a:pt x="1473594" y="83349"/>
                  </a:lnTo>
                  <a:lnTo>
                    <a:pt x="1430834" y="66355"/>
                  </a:lnTo>
                  <a:lnTo>
                    <a:pt x="1387185" y="51185"/>
                  </a:lnTo>
                  <a:lnTo>
                    <a:pt x="1342695" y="37886"/>
                  </a:lnTo>
                  <a:lnTo>
                    <a:pt x="1297410" y="26505"/>
                  </a:lnTo>
                  <a:lnTo>
                    <a:pt x="1251377" y="17088"/>
                  </a:lnTo>
                  <a:lnTo>
                    <a:pt x="1204643" y="9682"/>
                  </a:lnTo>
                  <a:lnTo>
                    <a:pt x="1157255" y="4334"/>
                  </a:lnTo>
                  <a:lnTo>
                    <a:pt x="1109260" y="1091"/>
                  </a:lnTo>
                  <a:lnTo>
                    <a:pt x="1060704" y="0"/>
                  </a:lnTo>
                  <a:close/>
                </a:path>
              </a:pathLst>
            </a:custGeom>
            <a:solidFill>
              <a:srgbClr val="0099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4566" y="1302258"/>
              <a:ext cx="2121535" cy="2121535"/>
            </a:xfrm>
            <a:custGeom>
              <a:avLst/>
              <a:gdLst/>
              <a:ahLst/>
              <a:cxnLst/>
              <a:rect l="l" t="t" r="r" b="b"/>
              <a:pathLst>
                <a:path w="2121535" h="2121535">
                  <a:moveTo>
                    <a:pt x="0" y="1060703"/>
                  </a:moveTo>
                  <a:lnTo>
                    <a:pt x="1091" y="1012147"/>
                  </a:lnTo>
                  <a:lnTo>
                    <a:pt x="4334" y="964152"/>
                  </a:lnTo>
                  <a:lnTo>
                    <a:pt x="9682" y="916764"/>
                  </a:lnTo>
                  <a:lnTo>
                    <a:pt x="17088" y="870030"/>
                  </a:lnTo>
                  <a:lnTo>
                    <a:pt x="26505" y="823997"/>
                  </a:lnTo>
                  <a:lnTo>
                    <a:pt x="37886" y="778712"/>
                  </a:lnTo>
                  <a:lnTo>
                    <a:pt x="51185" y="734222"/>
                  </a:lnTo>
                  <a:lnTo>
                    <a:pt x="66355" y="690573"/>
                  </a:lnTo>
                  <a:lnTo>
                    <a:pt x="83349" y="647813"/>
                  </a:lnTo>
                  <a:lnTo>
                    <a:pt x="102121" y="605987"/>
                  </a:lnTo>
                  <a:lnTo>
                    <a:pt x="122622" y="565143"/>
                  </a:lnTo>
                  <a:lnTo>
                    <a:pt x="144808" y="525328"/>
                  </a:lnTo>
                  <a:lnTo>
                    <a:pt x="168630" y="486588"/>
                  </a:lnTo>
                  <a:lnTo>
                    <a:pt x="194042" y="448970"/>
                  </a:lnTo>
                  <a:lnTo>
                    <a:pt x="220998" y="412522"/>
                  </a:lnTo>
                  <a:lnTo>
                    <a:pt x="249450" y="377289"/>
                  </a:lnTo>
                  <a:lnTo>
                    <a:pt x="279352" y="343318"/>
                  </a:lnTo>
                  <a:lnTo>
                    <a:pt x="310657" y="310657"/>
                  </a:lnTo>
                  <a:lnTo>
                    <a:pt x="343318" y="279352"/>
                  </a:lnTo>
                  <a:lnTo>
                    <a:pt x="377289" y="249450"/>
                  </a:lnTo>
                  <a:lnTo>
                    <a:pt x="412522" y="220998"/>
                  </a:lnTo>
                  <a:lnTo>
                    <a:pt x="448970" y="194042"/>
                  </a:lnTo>
                  <a:lnTo>
                    <a:pt x="486588" y="168630"/>
                  </a:lnTo>
                  <a:lnTo>
                    <a:pt x="525328" y="144808"/>
                  </a:lnTo>
                  <a:lnTo>
                    <a:pt x="565143" y="122622"/>
                  </a:lnTo>
                  <a:lnTo>
                    <a:pt x="605987" y="102121"/>
                  </a:lnTo>
                  <a:lnTo>
                    <a:pt x="647813" y="83349"/>
                  </a:lnTo>
                  <a:lnTo>
                    <a:pt x="690573" y="66355"/>
                  </a:lnTo>
                  <a:lnTo>
                    <a:pt x="734222" y="51185"/>
                  </a:lnTo>
                  <a:lnTo>
                    <a:pt x="778712" y="37886"/>
                  </a:lnTo>
                  <a:lnTo>
                    <a:pt x="823997" y="26505"/>
                  </a:lnTo>
                  <a:lnTo>
                    <a:pt x="870030" y="17088"/>
                  </a:lnTo>
                  <a:lnTo>
                    <a:pt x="916764" y="9682"/>
                  </a:lnTo>
                  <a:lnTo>
                    <a:pt x="964152" y="4334"/>
                  </a:lnTo>
                  <a:lnTo>
                    <a:pt x="1012147" y="1091"/>
                  </a:lnTo>
                  <a:lnTo>
                    <a:pt x="1060704" y="0"/>
                  </a:lnTo>
                  <a:lnTo>
                    <a:pt x="1109260" y="1091"/>
                  </a:lnTo>
                  <a:lnTo>
                    <a:pt x="1157255" y="4334"/>
                  </a:lnTo>
                  <a:lnTo>
                    <a:pt x="1204643" y="9682"/>
                  </a:lnTo>
                  <a:lnTo>
                    <a:pt x="1251377" y="17088"/>
                  </a:lnTo>
                  <a:lnTo>
                    <a:pt x="1297410" y="26505"/>
                  </a:lnTo>
                  <a:lnTo>
                    <a:pt x="1342695" y="37886"/>
                  </a:lnTo>
                  <a:lnTo>
                    <a:pt x="1387185" y="51185"/>
                  </a:lnTo>
                  <a:lnTo>
                    <a:pt x="1430834" y="66355"/>
                  </a:lnTo>
                  <a:lnTo>
                    <a:pt x="1473594" y="83349"/>
                  </a:lnTo>
                  <a:lnTo>
                    <a:pt x="1515420" y="102121"/>
                  </a:lnTo>
                  <a:lnTo>
                    <a:pt x="1556264" y="122622"/>
                  </a:lnTo>
                  <a:lnTo>
                    <a:pt x="1596079" y="144808"/>
                  </a:lnTo>
                  <a:lnTo>
                    <a:pt x="1634819" y="168630"/>
                  </a:lnTo>
                  <a:lnTo>
                    <a:pt x="1672437" y="194042"/>
                  </a:lnTo>
                  <a:lnTo>
                    <a:pt x="1708885" y="220998"/>
                  </a:lnTo>
                  <a:lnTo>
                    <a:pt x="1744118" y="249450"/>
                  </a:lnTo>
                  <a:lnTo>
                    <a:pt x="1778089" y="279352"/>
                  </a:lnTo>
                  <a:lnTo>
                    <a:pt x="1810750" y="310657"/>
                  </a:lnTo>
                  <a:lnTo>
                    <a:pt x="1842055" y="343318"/>
                  </a:lnTo>
                  <a:lnTo>
                    <a:pt x="1871957" y="377289"/>
                  </a:lnTo>
                  <a:lnTo>
                    <a:pt x="1900409" y="412522"/>
                  </a:lnTo>
                  <a:lnTo>
                    <a:pt x="1927365" y="448970"/>
                  </a:lnTo>
                  <a:lnTo>
                    <a:pt x="1952777" y="486588"/>
                  </a:lnTo>
                  <a:lnTo>
                    <a:pt x="1976599" y="525328"/>
                  </a:lnTo>
                  <a:lnTo>
                    <a:pt x="1998785" y="565143"/>
                  </a:lnTo>
                  <a:lnTo>
                    <a:pt x="2019286" y="605987"/>
                  </a:lnTo>
                  <a:lnTo>
                    <a:pt x="2038058" y="647813"/>
                  </a:lnTo>
                  <a:lnTo>
                    <a:pt x="2055052" y="690573"/>
                  </a:lnTo>
                  <a:lnTo>
                    <a:pt x="2070222" y="734222"/>
                  </a:lnTo>
                  <a:lnTo>
                    <a:pt x="2083521" y="778712"/>
                  </a:lnTo>
                  <a:lnTo>
                    <a:pt x="2094902" y="823997"/>
                  </a:lnTo>
                  <a:lnTo>
                    <a:pt x="2104319" y="870030"/>
                  </a:lnTo>
                  <a:lnTo>
                    <a:pt x="2111725" y="916764"/>
                  </a:lnTo>
                  <a:lnTo>
                    <a:pt x="2117073" y="964152"/>
                  </a:lnTo>
                  <a:lnTo>
                    <a:pt x="2120316" y="1012147"/>
                  </a:lnTo>
                  <a:lnTo>
                    <a:pt x="2121408" y="1060703"/>
                  </a:lnTo>
                  <a:lnTo>
                    <a:pt x="2120316" y="1109260"/>
                  </a:lnTo>
                  <a:lnTo>
                    <a:pt x="2117073" y="1157255"/>
                  </a:lnTo>
                  <a:lnTo>
                    <a:pt x="2111725" y="1204643"/>
                  </a:lnTo>
                  <a:lnTo>
                    <a:pt x="2104319" y="1251377"/>
                  </a:lnTo>
                  <a:lnTo>
                    <a:pt x="2094902" y="1297410"/>
                  </a:lnTo>
                  <a:lnTo>
                    <a:pt x="2083521" y="1342695"/>
                  </a:lnTo>
                  <a:lnTo>
                    <a:pt x="2070222" y="1387185"/>
                  </a:lnTo>
                  <a:lnTo>
                    <a:pt x="2055052" y="1430834"/>
                  </a:lnTo>
                  <a:lnTo>
                    <a:pt x="2038058" y="1473594"/>
                  </a:lnTo>
                  <a:lnTo>
                    <a:pt x="2019286" y="1515420"/>
                  </a:lnTo>
                  <a:lnTo>
                    <a:pt x="1998785" y="1556264"/>
                  </a:lnTo>
                  <a:lnTo>
                    <a:pt x="1976599" y="1596079"/>
                  </a:lnTo>
                  <a:lnTo>
                    <a:pt x="1952777" y="1634819"/>
                  </a:lnTo>
                  <a:lnTo>
                    <a:pt x="1927365" y="1672437"/>
                  </a:lnTo>
                  <a:lnTo>
                    <a:pt x="1900409" y="1708885"/>
                  </a:lnTo>
                  <a:lnTo>
                    <a:pt x="1871957" y="1744118"/>
                  </a:lnTo>
                  <a:lnTo>
                    <a:pt x="1842055" y="1778089"/>
                  </a:lnTo>
                  <a:lnTo>
                    <a:pt x="1810750" y="1810750"/>
                  </a:lnTo>
                  <a:lnTo>
                    <a:pt x="1778089" y="1842055"/>
                  </a:lnTo>
                  <a:lnTo>
                    <a:pt x="1744118" y="1871957"/>
                  </a:lnTo>
                  <a:lnTo>
                    <a:pt x="1708885" y="1900409"/>
                  </a:lnTo>
                  <a:lnTo>
                    <a:pt x="1672437" y="1927365"/>
                  </a:lnTo>
                  <a:lnTo>
                    <a:pt x="1634819" y="1952777"/>
                  </a:lnTo>
                  <a:lnTo>
                    <a:pt x="1596079" y="1976599"/>
                  </a:lnTo>
                  <a:lnTo>
                    <a:pt x="1556264" y="1998785"/>
                  </a:lnTo>
                  <a:lnTo>
                    <a:pt x="1515420" y="2019286"/>
                  </a:lnTo>
                  <a:lnTo>
                    <a:pt x="1473594" y="2038058"/>
                  </a:lnTo>
                  <a:lnTo>
                    <a:pt x="1430834" y="2055052"/>
                  </a:lnTo>
                  <a:lnTo>
                    <a:pt x="1387185" y="2070222"/>
                  </a:lnTo>
                  <a:lnTo>
                    <a:pt x="1342695" y="2083521"/>
                  </a:lnTo>
                  <a:lnTo>
                    <a:pt x="1297410" y="2094902"/>
                  </a:lnTo>
                  <a:lnTo>
                    <a:pt x="1251377" y="2104319"/>
                  </a:lnTo>
                  <a:lnTo>
                    <a:pt x="1204643" y="2111725"/>
                  </a:lnTo>
                  <a:lnTo>
                    <a:pt x="1157255" y="2117073"/>
                  </a:lnTo>
                  <a:lnTo>
                    <a:pt x="1109260" y="2120316"/>
                  </a:lnTo>
                  <a:lnTo>
                    <a:pt x="1060704" y="2121407"/>
                  </a:lnTo>
                  <a:lnTo>
                    <a:pt x="1012147" y="2120316"/>
                  </a:lnTo>
                  <a:lnTo>
                    <a:pt x="964152" y="2117073"/>
                  </a:lnTo>
                  <a:lnTo>
                    <a:pt x="916764" y="2111725"/>
                  </a:lnTo>
                  <a:lnTo>
                    <a:pt x="870030" y="2104319"/>
                  </a:lnTo>
                  <a:lnTo>
                    <a:pt x="823997" y="2094902"/>
                  </a:lnTo>
                  <a:lnTo>
                    <a:pt x="778712" y="2083521"/>
                  </a:lnTo>
                  <a:lnTo>
                    <a:pt x="734222" y="2070222"/>
                  </a:lnTo>
                  <a:lnTo>
                    <a:pt x="690573" y="2055052"/>
                  </a:lnTo>
                  <a:lnTo>
                    <a:pt x="647813" y="2038058"/>
                  </a:lnTo>
                  <a:lnTo>
                    <a:pt x="605987" y="2019286"/>
                  </a:lnTo>
                  <a:lnTo>
                    <a:pt x="565143" y="1998785"/>
                  </a:lnTo>
                  <a:lnTo>
                    <a:pt x="525328" y="1976599"/>
                  </a:lnTo>
                  <a:lnTo>
                    <a:pt x="486588" y="1952777"/>
                  </a:lnTo>
                  <a:lnTo>
                    <a:pt x="448970" y="1927365"/>
                  </a:lnTo>
                  <a:lnTo>
                    <a:pt x="412522" y="1900409"/>
                  </a:lnTo>
                  <a:lnTo>
                    <a:pt x="377289" y="1871957"/>
                  </a:lnTo>
                  <a:lnTo>
                    <a:pt x="343318" y="1842055"/>
                  </a:lnTo>
                  <a:lnTo>
                    <a:pt x="310657" y="1810750"/>
                  </a:lnTo>
                  <a:lnTo>
                    <a:pt x="279352" y="1778089"/>
                  </a:lnTo>
                  <a:lnTo>
                    <a:pt x="249450" y="1744118"/>
                  </a:lnTo>
                  <a:lnTo>
                    <a:pt x="220998" y="1708885"/>
                  </a:lnTo>
                  <a:lnTo>
                    <a:pt x="194042" y="1672437"/>
                  </a:lnTo>
                  <a:lnTo>
                    <a:pt x="168630" y="1634819"/>
                  </a:lnTo>
                  <a:lnTo>
                    <a:pt x="144808" y="1596079"/>
                  </a:lnTo>
                  <a:lnTo>
                    <a:pt x="122622" y="1556264"/>
                  </a:lnTo>
                  <a:lnTo>
                    <a:pt x="102121" y="1515420"/>
                  </a:lnTo>
                  <a:lnTo>
                    <a:pt x="83349" y="1473594"/>
                  </a:lnTo>
                  <a:lnTo>
                    <a:pt x="66355" y="1430834"/>
                  </a:lnTo>
                  <a:lnTo>
                    <a:pt x="51185" y="1387185"/>
                  </a:lnTo>
                  <a:lnTo>
                    <a:pt x="37886" y="1342695"/>
                  </a:lnTo>
                  <a:lnTo>
                    <a:pt x="26505" y="1297410"/>
                  </a:lnTo>
                  <a:lnTo>
                    <a:pt x="17088" y="1251377"/>
                  </a:lnTo>
                  <a:lnTo>
                    <a:pt x="9682" y="1204643"/>
                  </a:lnTo>
                  <a:lnTo>
                    <a:pt x="4334" y="1157255"/>
                  </a:lnTo>
                  <a:lnTo>
                    <a:pt x="1091" y="1109260"/>
                  </a:lnTo>
                  <a:lnTo>
                    <a:pt x="0" y="1060703"/>
                  </a:lnTo>
                  <a:close/>
                </a:path>
              </a:pathLst>
            </a:custGeom>
            <a:ln w="25400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99840" y="2060828"/>
            <a:ext cx="122491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79705" marR="5080" indent="-167640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latin typeface="Calibri"/>
                <a:cs typeface="Calibri"/>
              </a:rPr>
              <a:t>Μετρούμενη απόδοση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20438" y="1289558"/>
            <a:ext cx="2148840" cy="2146935"/>
            <a:chOff x="4520438" y="1289558"/>
            <a:chExt cx="2148840" cy="2146935"/>
          </a:xfrm>
        </p:grpSpPr>
        <p:sp>
          <p:nvSpPr>
            <p:cNvPr id="8" name="object 8"/>
            <p:cNvSpPr/>
            <p:nvPr/>
          </p:nvSpPr>
          <p:spPr>
            <a:xfrm>
              <a:off x="4533138" y="1302258"/>
              <a:ext cx="2123440" cy="2121535"/>
            </a:xfrm>
            <a:custGeom>
              <a:avLst/>
              <a:gdLst/>
              <a:ahLst/>
              <a:cxnLst/>
              <a:rect l="l" t="t" r="r" b="b"/>
              <a:pathLst>
                <a:path w="2123440" h="2121535">
                  <a:moveTo>
                    <a:pt x="1061465" y="0"/>
                  </a:moveTo>
                  <a:lnTo>
                    <a:pt x="1012878" y="1091"/>
                  </a:lnTo>
                  <a:lnTo>
                    <a:pt x="964850" y="4334"/>
                  </a:lnTo>
                  <a:lnTo>
                    <a:pt x="917431" y="9682"/>
                  </a:lnTo>
                  <a:lnTo>
                    <a:pt x="870666" y="17088"/>
                  </a:lnTo>
                  <a:lnTo>
                    <a:pt x="824602" y="26505"/>
                  </a:lnTo>
                  <a:lnTo>
                    <a:pt x="779286" y="37886"/>
                  </a:lnTo>
                  <a:lnTo>
                    <a:pt x="734765" y="51185"/>
                  </a:lnTo>
                  <a:lnTo>
                    <a:pt x="691085" y="66355"/>
                  </a:lnTo>
                  <a:lnTo>
                    <a:pt x="648295" y="83349"/>
                  </a:lnTo>
                  <a:lnTo>
                    <a:pt x="606440" y="102121"/>
                  </a:lnTo>
                  <a:lnTo>
                    <a:pt x="565567" y="122622"/>
                  </a:lnTo>
                  <a:lnTo>
                    <a:pt x="525723" y="144808"/>
                  </a:lnTo>
                  <a:lnTo>
                    <a:pt x="486955" y="168630"/>
                  </a:lnTo>
                  <a:lnTo>
                    <a:pt x="449310" y="194042"/>
                  </a:lnTo>
                  <a:lnTo>
                    <a:pt x="412835" y="220998"/>
                  </a:lnTo>
                  <a:lnTo>
                    <a:pt x="377576" y="249450"/>
                  </a:lnTo>
                  <a:lnTo>
                    <a:pt x="343581" y="279352"/>
                  </a:lnTo>
                  <a:lnTo>
                    <a:pt x="310895" y="310657"/>
                  </a:lnTo>
                  <a:lnTo>
                    <a:pt x="279567" y="343318"/>
                  </a:lnTo>
                  <a:lnTo>
                    <a:pt x="249643" y="377289"/>
                  </a:lnTo>
                  <a:lnTo>
                    <a:pt x="221169" y="412522"/>
                  </a:lnTo>
                  <a:lnTo>
                    <a:pt x="194193" y="448970"/>
                  </a:lnTo>
                  <a:lnTo>
                    <a:pt x="168761" y="486588"/>
                  </a:lnTo>
                  <a:lnTo>
                    <a:pt x="144921" y="525328"/>
                  </a:lnTo>
                  <a:lnTo>
                    <a:pt x="122718" y="565143"/>
                  </a:lnTo>
                  <a:lnTo>
                    <a:pt x="102201" y="605987"/>
                  </a:lnTo>
                  <a:lnTo>
                    <a:pt x="83415" y="647813"/>
                  </a:lnTo>
                  <a:lnTo>
                    <a:pt x="66407" y="690573"/>
                  </a:lnTo>
                  <a:lnTo>
                    <a:pt x="51226" y="734222"/>
                  </a:lnTo>
                  <a:lnTo>
                    <a:pt x="37916" y="778712"/>
                  </a:lnTo>
                  <a:lnTo>
                    <a:pt x="26526" y="823997"/>
                  </a:lnTo>
                  <a:lnTo>
                    <a:pt x="17101" y="870030"/>
                  </a:lnTo>
                  <a:lnTo>
                    <a:pt x="9689" y="916764"/>
                  </a:lnTo>
                  <a:lnTo>
                    <a:pt x="4337" y="964152"/>
                  </a:lnTo>
                  <a:lnTo>
                    <a:pt x="1092" y="1012147"/>
                  </a:lnTo>
                  <a:lnTo>
                    <a:pt x="0" y="1060703"/>
                  </a:lnTo>
                  <a:lnTo>
                    <a:pt x="1092" y="1109260"/>
                  </a:lnTo>
                  <a:lnTo>
                    <a:pt x="4337" y="1157255"/>
                  </a:lnTo>
                  <a:lnTo>
                    <a:pt x="9689" y="1204643"/>
                  </a:lnTo>
                  <a:lnTo>
                    <a:pt x="17101" y="1251377"/>
                  </a:lnTo>
                  <a:lnTo>
                    <a:pt x="26526" y="1297410"/>
                  </a:lnTo>
                  <a:lnTo>
                    <a:pt x="37916" y="1342695"/>
                  </a:lnTo>
                  <a:lnTo>
                    <a:pt x="51226" y="1387185"/>
                  </a:lnTo>
                  <a:lnTo>
                    <a:pt x="66407" y="1430834"/>
                  </a:lnTo>
                  <a:lnTo>
                    <a:pt x="83415" y="1473594"/>
                  </a:lnTo>
                  <a:lnTo>
                    <a:pt x="102201" y="1515420"/>
                  </a:lnTo>
                  <a:lnTo>
                    <a:pt x="122718" y="1556264"/>
                  </a:lnTo>
                  <a:lnTo>
                    <a:pt x="144921" y="1596079"/>
                  </a:lnTo>
                  <a:lnTo>
                    <a:pt x="168761" y="1634819"/>
                  </a:lnTo>
                  <a:lnTo>
                    <a:pt x="194193" y="1672437"/>
                  </a:lnTo>
                  <a:lnTo>
                    <a:pt x="221169" y="1708885"/>
                  </a:lnTo>
                  <a:lnTo>
                    <a:pt x="249643" y="1744118"/>
                  </a:lnTo>
                  <a:lnTo>
                    <a:pt x="279567" y="1778089"/>
                  </a:lnTo>
                  <a:lnTo>
                    <a:pt x="310895" y="1810750"/>
                  </a:lnTo>
                  <a:lnTo>
                    <a:pt x="343581" y="1842055"/>
                  </a:lnTo>
                  <a:lnTo>
                    <a:pt x="377576" y="1871957"/>
                  </a:lnTo>
                  <a:lnTo>
                    <a:pt x="412835" y="1900409"/>
                  </a:lnTo>
                  <a:lnTo>
                    <a:pt x="449310" y="1927365"/>
                  </a:lnTo>
                  <a:lnTo>
                    <a:pt x="486955" y="1952777"/>
                  </a:lnTo>
                  <a:lnTo>
                    <a:pt x="525723" y="1976599"/>
                  </a:lnTo>
                  <a:lnTo>
                    <a:pt x="565567" y="1998785"/>
                  </a:lnTo>
                  <a:lnTo>
                    <a:pt x="606440" y="2019286"/>
                  </a:lnTo>
                  <a:lnTo>
                    <a:pt x="648295" y="2038058"/>
                  </a:lnTo>
                  <a:lnTo>
                    <a:pt x="691085" y="2055052"/>
                  </a:lnTo>
                  <a:lnTo>
                    <a:pt x="734765" y="2070222"/>
                  </a:lnTo>
                  <a:lnTo>
                    <a:pt x="779286" y="2083521"/>
                  </a:lnTo>
                  <a:lnTo>
                    <a:pt x="824602" y="2094902"/>
                  </a:lnTo>
                  <a:lnTo>
                    <a:pt x="870666" y="2104319"/>
                  </a:lnTo>
                  <a:lnTo>
                    <a:pt x="917431" y="2111725"/>
                  </a:lnTo>
                  <a:lnTo>
                    <a:pt x="964850" y="2117073"/>
                  </a:lnTo>
                  <a:lnTo>
                    <a:pt x="1012878" y="2120316"/>
                  </a:lnTo>
                  <a:lnTo>
                    <a:pt x="1061465" y="2121407"/>
                  </a:lnTo>
                  <a:lnTo>
                    <a:pt x="1110053" y="2120316"/>
                  </a:lnTo>
                  <a:lnTo>
                    <a:pt x="1158081" y="2117073"/>
                  </a:lnTo>
                  <a:lnTo>
                    <a:pt x="1205500" y="2111725"/>
                  </a:lnTo>
                  <a:lnTo>
                    <a:pt x="1252265" y="2104319"/>
                  </a:lnTo>
                  <a:lnTo>
                    <a:pt x="1298329" y="2094902"/>
                  </a:lnTo>
                  <a:lnTo>
                    <a:pt x="1343645" y="2083521"/>
                  </a:lnTo>
                  <a:lnTo>
                    <a:pt x="1388166" y="2070222"/>
                  </a:lnTo>
                  <a:lnTo>
                    <a:pt x="1431846" y="2055052"/>
                  </a:lnTo>
                  <a:lnTo>
                    <a:pt x="1474636" y="2038058"/>
                  </a:lnTo>
                  <a:lnTo>
                    <a:pt x="1516491" y="2019286"/>
                  </a:lnTo>
                  <a:lnTo>
                    <a:pt x="1557364" y="1998785"/>
                  </a:lnTo>
                  <a:lnTo>
                    <a:pt x="1597208" y="1976599"/>
                  </a:lnTo>
                  <a:lnTo>
                    <a:pt x="1635976" y="1952777"/>
                  </a:lnTo>
                  <a:lnTo>
                    <a:pt x="1673621" y="1927365"/>
                  </a:lnTo>
                  <a:lnTo>
                    <a:pt x="1710096" y="1900409"/>
                  </a:lnTo>
                  <a:lnTo>
                    <a:pt x="1745355" y="1871957"/>
                  </a:lnTo>
                  <a:lnTo>
                    <a:pt x="1779350" y="1842055"/>
                  </a:lnTo>
                  <a:lnTo>
                    <a:pt x="1812036" y="1810750"/>
                  </a:lnTo>
                  <a:lnTo>
                    <a:pt x="1843364" y="1778089"/>
                  </a:lnTo>
                  <a:lnTo>
                    <a:pt x="1873288" y="1744118"/>
                  </a:lnTo>
                  <a:lnTo>
                    <a:pt x="1901762" y="1708885"/>
                  </a:lnTo>
                  <a:lnTo>
                    <a:pt x="1928738" y="1672437"/>
                  </a:lnTo>
                  <a:lnTo>
                    <a:pt x="1954170" y="1634819"/>
                  </a:lnTo>
                  <a:lnTo>
                    <a:pt x="1978010" y="1596079"/>
                  </a:lnTo>
                  <a:lnTo>
                    <a:pt x="2000213" y="1556264"/>
                  </a:lnTo>
                  <a:lnTo>
                    <a:pt x="2020730" y="1515420"/>
                  </a:lnTo>
                  <a:lnTo>
                    <a:pt x="2039516" y="1473594"/>
                  </a:lnTo>
                  <a:lnTo>
                    <a:pt x="2056524" y="1430834"/>
                  </a:lnTo>
                  <a:lnTo>
                    <a:pt x="2071705" y="1387185"/>
                  </a:lnTo>
                  <a:lnTo>
                    <a:pt x="2085015" y="1342695"/>
                  </a:lnTo>
                  <a:lnTo>
                    <a:pt x="2096405" y="1297410"/>
                  </a:lnTo>
                  <a:lnTo>
                    <a:pt x="2105830" y="1251377"/>
                  </a:lnTo>
                  <a:lnTo>
                    <a:pt x="2113242" y="1204643"/>
                  </a:lnTo>
                  <a:lnTo>
                    <a:pt x="2118594" y="1157255"/>
                  </a:lnTo>
                  <a:lnTo>
                    <a:pt x="2121839" y="1109260"/>
                  </a:lnTo>
                  <a:lnTo>
                    <a:pt x="2122932" y="1060703"/>
                  </a:lnTo>
                  <a:lnTo>
                    <a:pt x="2121839" y="1012147"/>
                  </a:lnTo>
                  <a:lnTo>
                    <a:pt x="2118594" y="964152"/>
                  </a:lnTo>
                  <a:lnTo>
                    <a:pt x="2113242" y="916764"/>
                  </a:lnTo>
                  <a:lnTo>
                    <a:pt x="2105830" y="870030"/>
                  </a:lnTo>
                  <a:lnTo>
                    <a:pt x="2096405" y="823997"/>
                  </a:lnTo>
                  <a:lnTo>
                    <a:pt x="2085015" y="778712"/>
                  </a:lnTo>
                  <a:lnTo>
                    <a:pt x="2071705" y="734222"/>
                  </a:lnTo>
                  <a:lnTo>
                    <a:pt x="2056524" y="690573"/>
                  </a:lnTo>
                  <a:lnTo>
                    <a:pt x="2039516" y="647813"/>
                  </a:lnTo>
                  <a:lnTo>
                    <a:pt x="2020730" y="605987"/>
                  </a:lnTo>
                  <a:lnTo>
                    <a:pt x="2000213" y="565143"/>
                  </a:lnTo>
                  <a:lnTo>
                    <a:pt x="1978010" y="525328"/>
                  </a:lnTo>
                  <a:lnTo>
                    <a:pt x="1954170" y="486588"/>
                  </a:lnTo>
                  <a:lnTo>
                    <a:pt x="1928738" y="448970"/>
                  </a:lnTo>
                  <a:lnTo>
                    <a:pt x="1901762" y="412522"/>
                  </a:lnTo>
                  <a:lnTo>
                    <a:pt x="1873288" y="377289"/>
                  </a:lnTo>
                  <a:lnTo>
                    <a:pt x="1843364" y="343318"/>
                  </a:lnTo>
                  <a:lnTo>
                    <a:pt x="1812036" y="310657"/>
                  </a:lnTo>
                  <a:lnTo>
                    <a:pt x="1779350" y="279352"/>
                  </a:lnTo>
                  <a:lnTo>
                    <a:pt x="1745355" y="249450"/>
                  </a:lnTo>
                  <a:lnTo>
                    <a:pt x="1710096" y="220998"/>
                  </a:lnTo>
                  <a:lnTo>
                    <a:pt x="1673621" y="194042"/>
                  </a:lnTo>
                  <a:lnTo>
                    <a:pt x="1635976" y="168630"/>
                  </a:lnTo>
                  <a:lnTo>
                    <a:pt x="1597208" y="144808"/>
                  </a:lnTo>
                  <a:lnTo>
                    <a:pt x="1557364" y="122622"/>
                  </a:lnTo>
                  <a:lnTo>
                    <a:pt x="1516491" y="102121"/>
                  </a:lnTo>
                  <a:lnTo>
                    <a:pt x="1474636" y="83349"/>
                  </a:lnTo>
                  <a:lnTo>
                    <a:pt x="1431846" y="66355"/>
                  </a:lnTo>
                  <a:lnTo>
                    <a:pt x="1388166" y="51185"/>
                  </a:lnTo>
                  <a:lnTo>
                    <a:pt x="1343645" y="37886"/>
                  </a:lnTo>
                  <a:lnTo>
                    <a:pt x="1298329" y="26505"/>
                  </a:lnTo>
                  <a:lnTo>
                    <a:pt x="1252265" y="17088"/>
                  </a:lnTo>
                  <a:lnTo>
                    <a:pt x="1205500" y="9682"/>
                  </a:lnTo>
                  <a:lnTo>
                    <a:pt x="1158081" y="4334"/>
                  </a:lnTo>
                  <a:lnTo>
                    <a:pt x="1110053" y="1091"/>
                  </a:lnTo>
                  <a:lnTo>
                    <a:pt x="1061465" y="0"/>
                  </a:lnTo>
                  <a:close/>
                </a:path>
              </a:pathLst>
            </a:custGeom>
            <a:solidFill>
              <a:srgbClr val="D54B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3138" y="1302258"/>
              <a:ext cx="2123440" cy="2121535"/>
            </a:xfrm>
            <a:custGeom>
              <a:avLst/>
              <a:gdLst/>
              <a:ahLst/>
              <a:cxnLst/>
              <a:rect l="l" t="t" r="r" b="b"/>
              <a:pathLst>
                <a:path w="2123440" h="2121535">
                  <a:moveTo>
                    <a:pt x="0" y="1060703"/>
                  </a:moveTo>
                  <a:lnTo>
                    <a:pt x="1092" y="1012147"/>
                  </a:lnTo>
                  <a:lnTo>
                    <a:pt x="4337" y="964152"/>
                  </a:lnTo>
                  <a:lnTo>
                    <a:pt x="9689" y="916764"/>
                  </a:lnTo>
                  <a:lnTo>
                    <a:pt x="17101" y="870030"/>
                  </a:lnTo>
                  <a:lnTo>
                    <a:pt x="26526" y="823997"/>
                  </a:lnTo>
                  <a:lnTo>
                    <a:pt x="37916" y="778712"/>
                  </a:lnTo>
                  <a:lnTo>
                    <a:pt x="51226" y="734222"/>
                  </a:lnTo>
                  <a:lnTo>
                    <a:pt x="66407" y="690573"/>
                  </a:lnTo>
                  <a:lnTo>
                    <a:pt x="83415" y="647813"/>
                  </a:lnTo>
                  <a:lnTo>
                    <a:pt x="102201" y="605987"/>
                  </a:lnTo>
                  <a:lnTo>
                    <a:pt x="122718" y="565143"/>
                  </a:lnTo>
                  <a:lnTo>
                    <a:pt x="144921" y="525328"/>
                  </a:lnTo>
                  <a:lnTo>
                    <a:pt x="168761" y="486588"/>
                  </a:lnTo>
                  <a:lnTo>
                    <a:pt x="194193" y="448970"/>
                  </a:lnTo>
                  <a:lnTo>
                    <a:pt x="221169" y="412522"/>
                  </a:lnTo>
                  <a:lnTo>
                    <a:pt x="249643" y="377289"/>
                  </a:lnTo>
                  <a:lnTo>
                    <a:pt x="279567" y="343318"/>
                  </a:lnTo>
                  <a:lnTo>
                    <a:pt x="310895" y="310657"/>
                  </a:lnTo>
                  <a:lnTo>
                    <a:pt x="343581" y="279352"/>
                  </a:lnTo>
                  <a:lnTo>
                    <a:pt x="377576" y="249450"/>
                  </a:lnTo>
                  <a:lnTo>
                    <a:pt x="412835" y="220998"/>
                  </a:lnTo>
                  <a:lnTo>
                    <a:pt x="449310" y="194042"/>
                  </a:lnTo>
                  <a:lnTo>
                    <a:pt x="486955" y="168630"/>
                  </a:lnTo>
                  <a:lnTo>
                    <a:pt x="525723" y="144808"/>
                  </a:lnTo>
                  <a:lnTo>
                    <a:pt x="565567" y="122622"/>
                  </a:lnTo>
                  <a:lnTo>
                    <a:pt x="606440" y="102121"/>
                  </a:lnTo>
                  <a:lnTo>
                    <a:pt x="648295" y="83349"/>
                  </a:lnTo>
                  <a:lnTo>
                    <a:pt x="691085" y="66355"/>
                  </a:lnTo>
                  <a:lnTo>
                    <a:pt x="734765" y="51185"/>
                  </a:lnTo>
                  <a:lnTo>
                    <a:pt x="779286" y="37886"/>
                  </a:lnTo>
                  <a:lnTo>
                    <a:pt x="824602" y="26505"/>
                  </a:lnTo>
                  <a:lnTo>
                    <a:pt x="870666" y="17088"/>
                  </a:lnTo>
                  <a:lnTo>
                    <a:pt x="917431" y="9682"/>
                  </a:lnTo>
                  <a:lnTo>
                    <a:pt x="964850" y="4334"/>
                  </a:lnTo>
                  <a:lnTo>
                    <a:pt x="1012878" y="1091"/>
                  </a:lnTo>
                  <a:lnTo>
                    <a:pt x="1061465" y="0"/>
                  </a:lnTo>
                  <a:lnTo>
                    <a:pt x="1110053" y="1091"/>
                  </a:lnTo>
                  <a:lnTo>
                    <a:pt x="1158081" y="4334"/>
                  </a:lnTo>
                  <a:lnTo>
                    <a:pt x="1205500" y="9682"/>
                  </a:lnTo>
                  <a:lnTo>
                    <a:pt x="1252265" y="17088"/>
                  </a:lnTo>
                  <a:lnTo>
                    <a:pt x="1298329" y="26505"/>
                  </a:lnTo>
                  <a:lnTo>
                    <a:pt x="1343645" y="37886"/>
                  </a:lnTo>
                  <a:lnTo>
                    <a:pt x="1388166" y="51185"/>
                  </a:lnTo>
                  <a:lnTo>
                    <a:pt x="1431846" y="66355"/>
                  </a:lnTo>
                  <a:lnTo>
                    <a:pt x="1474636" y="83349"/>
                  </a:lnTo>
                  <a:lnTo>
                    <a:pt x="1516491" y="102121"/>
                  </a:lnTo>
                  <a:lnTo>
                    <a:pt x="1557364" y="122622"/>
                  </a:lnTo>
                  <a:lnTo>
                    <a:pt x="1597208" y="144808"/>
                  </a:lnTo>
                  <a:lnTo>
                    <a:pt x="1635976" y="168630"/>
                  </a:lnTo>
                  <a:lnTo>
                    <a:pt x="1673621" y="194042"/>
                  </a:lnTo>
                  <a:lnTo>
                    <a:pt x="1710096" y="220998"/>
                  </a:lnTo>
                  <a:lnTo>
                    <a:pt x="1745355" y="249450"/>
                  </a:lnTo>
                  <a:lnTo>
                    <a:pt x="1779350" y="279352"/>
                  </a:lnTo>
                  <a:lnTo>
                    <a:pt x="1812036" y="310657"/>
                  </a:lnTo>
                  <a:lnTo>
                    <a:pt x="1843364" y="343318"/>
                  </a:lnTo>
                  <a:lnTo>
                    <a:pt x="1873288" y="377289"/>
                  </a:lnTo>
                  <a:lnTo>
                    <a:pt x="1901762" y="412522"/>
                  </a:lnTo>
                  <a:lnTo>
                    <a:pt x="1928738" y="448970"/>
                  </a:lnTo>
                  <a:lnTo>
                    <a:pt x="1954170" y="486588"/>
                  </a:lnTo>
                  <a:lnTo>
                    <a:pt x="1978010" y="525328"/>
                  </a:lnTo>
                  <a:lnTo>
                    <a:pt x="2000213" y="565143"/>
                  </a:lnTo>
                  <a:lnTo>
                    <a:pt x="2020730" y="605987"/>
                  </a:lnTo>
                  <a:lnTo>
                    <a:pt x="2039516" y="647813"/>
                  </a:lnTo>
                  <a:lnTo>
                    <a:pt x="2056524" y="690573"/>
                  </a:lnTo>
                  <a:lnTo>
                    <a:pt x="2071705" y="734222"/>
                  </a:lnTo>
                  <a:lnTo>
                    <a:pt x="2085015" y="778712"/>
                  </a:lnTo>
                  <a:lnTo>
                    <a:pt x="2096405" y="823997"/>
                  </a:lnTo>
                  <a:lnTo>
                    <a:pt x="2105830" y="870030"/>
                  </a:lnTo>
                  <a:lnTo>
                    <a:pt x="2113242" y="916764"/>
                  </a:lnTo>
                  <a:lnTo>
                    <a:pt x="2118594" y="964152"/>
                  </a:lnTo>
                  <a:lnTo>
                    <a:pt x="2121839" y="1012147"/>
                  </a:lnTo>
                  <a:lnTo>
                    <a:pt x="2122932" y="1060703"/>
                  </a:lnTo>
                  <a:lnTo>
                    <a:pt x="2121839" y="1109260"/>
                  </a:lnTo>
                  <a:lnTo>
                    <a:pt x="2118594" y="1157255"/>
                  </a:lnTo>
                  <a:lnTo>
                    <a:pt x="2113242" y="1204643"/>
                  </a:lnTo>
                  <a:lnTo>
                    <a:pt x="2105830" y="1251377"/>
                  </a:lnTo>
                  <a:lnTo>
                    <a:pt x="2096405" y="1297410"/>
                  </a:lnTo>
                  <a:lnTo>
                    <a:pt x="2085015" y="1342695"/>
                  </a:lnTo>
                  <a:lnTo>
                    <a:pt x="2071705" y="1387185"/>
                  </a:lnTo>
                  <a:lnTo>
                    <a:pt x="2056524" y="1430834"/>
                  </a:lnTo>
                  <a:lnTo>
                    <a:pt x="2039516" y="1473594"/>
                  </a:lnTo>
                  <a:lnTo>
                    <a:pt x="2020730" y="1515420"/>
                  </a:lnTo>
                  <a:lnTo>
                    <a:pt x="2000213" y="1556264"/>
                  </a:lnTo>
                  <a:lnTo>
                    <a:pt x="1978010" y="1596079"/>
                  </a:lnTo>
                  <a:lnTo>
                    <a:pt x="1954170" y="1634819"/>
                  </a:lnTo>
                  <a:lnTo>
                    <a:pt x="1928738" y="1672437"/>
                  </a:lnTo>
                  <a:lnTo>
                    <a:pt x="1901762" y="1708885"/>
                  </a:lnTo>
                  <a:lnTo>
                    <a:pt x="1873288" y="1744118"/>
                  </a:lnTo>
                  <a:lnTo>
                    <a:pt x="1843364" y="1778089"/>
                  </a:lnTo>
                  <a:lnTo>
                    <a:pt x="1812036" y="1810750"/>
                  </a:lnTo>
                  <a:lnTo>
                    <a:pt x="1779350" y="1842055"/>
                  </a:lnTo>
                  <a:lnTo>
                    <a:pt x="1745355" y="1871957"/>
                  </a:lnTo>
                  <a:lnTo>
                    <a:pt x="1710096" y="1900409"/>
                  </a:lnTo>
                  <a:lnTo>
                    <a:pt x="1673621" y="1927365"/>
                  </a:lnTo>
                  <a:lnTo>
                    <a:pt x="1635976" y="1952777"/>
                  </a:lnTo>
                  <a:lnTo>
                    <a:pt x="1597208" y="1976599"/>
                  </a:lnTo>
                  <a:lnTo>
                    <a:pt x="1557364" y="1998785"/>
                  </a:lnTo>
                  <a:lnTo>
                    <a:pt x="1516491" y="2019286"/>
                  </a:lnTo>
                  <a:lnTo>
                    <a:pt x="1474636" y="2038058"/>
                  </a:lnTo>
                  <a:lnTo>
                    <a:pt x="1431846" y="2055052"/>
                  </a:lnTo>
                  <a:lnTo>
                    <a:pt x="1388166" y="2070222"/>
                  </a:lnTo>
                  <a:lnTo>
                    <a:pt x="1343645" y="2083521"/>
                  </a:lnTo>
                  <a:lnTo>
                    <a:pt x="1298329" y="2094902"/>
                  </a:lnTo>
                  <a:lnTo>
                    <a:pt x="1252265" y="2104319"/>
                  </a:lnTo>
                  <a:lnTo>
                    <a:pt x="1205500" y="2111725"/>
                  </a:lnTo>
                  <a:lnTo>
                    <a:pt x="1158081" y="2117073"/>
                  </a:lnTo>
                  <a:lnTo>
                    <a:pt x="1110053" y="2120316"/>
                  </a:lnTo>
                  <a:lnTo>
                    <a:pt x="1061465" y="2121407"/>
                  </a:lnTo>
                  <a:lnTo>
                    <a:pt x="1012878" y="2120316"/>
                  </a:lnTo>
                  <a:lnTo>
                    <a:pt x="964850" y="2117073"/>
                  </a:lnTo>
                  <a:lnTo>
                    <a:pt x="917431" y="2111725"/>
                  </a:lnTo>
                  <a:lnTo>
                    <a:pt x="870666" y="2104319"/>
                  </a:lnTo>
                  <a:lnTo>
                    <a:pt x="824602" y="2094902"/>
                  </a:lnTo>
                  <a:lnTo>
                    <a:pt x="779286" y="2083521"/>
                  </a:lnTo>
                  <a:lnTo>
                    <a:pt x="734765" y="2070222"/>
                  </a:lnTo>
                  <a:lnTo>
                    <a:pt x="691085" y="2055052"/>
                  </a:lnTo>
                  <a:lnTo>
                    <a:pt x="648295" y="2038058"/>
                  </a:lnTo>
                  <a:lnTo>
                    <a:pt x="606440" y="2019286"/>
                  </a:lnTo>
                  <a:lnTo>
                    <a:pt x="565567" y="1998785"/>
                  </a:lnTo>
                  <a:lnTo>
                    <a:pt x="525723" y="1976599"/>
                  </a:lnTo>
                  <a:lnTo>
                    <a:pt x="486955" y="1952777"/>
                  </a:lnTo>
                  <a:lnTo>
                    <a:pt x="449310" y="1927365"/>
                  </a:lnTo>
                  <a:lnTo>
                    <a:pt x="412835" y="1900409"/>
                  </a:lnTo>
                  <a:lnTo>
                    <a:pt x="377576" y="1871957"/>
                  </a:lnTo>
                  <a:lnTo>
                    <a:pt x="343581" y="1842055"/>
                  </a:lnTo>
                  <a:lnTo>
                    <a:pt x="310895" y="1810750"/>
                  </a:lnTo>
                  <a:lnTo>
                    <a:pt x="279567" y="1778089"/>
                  </a:lnTo>
                  <a:lnTo>
                    <a:pt x="249643" y="1744118"/>
                  </a:lnTo>
                  <a:lnTo>
                    <a:pt x="221169" y="1708885"/>
                  </a:lnTo>
                  <a:lnTo>
                    <a:pt x="194193" y="1672437"/>
                  </a:lnTo>
                  <a:lnTo>
                    <a:pt x="168761" y="1634819"/>
                  </a:lnTo>
                  <a:lnTo>
                    <a:pt x="144921" y="1596079"/>
                  </a:lnTo>
                  <a:lnTo>
                    <a:pt x="122718" y="1556264"/>
                  </a:lnTo>
                  <a:lnTo>
                    <a:pt x="102201" y="1515420"/>
                  </a:lnTo>
                  <a:lnTo>
                    <a:pt x="83415" y="1473594"/>
                  </a:lnTo>
                  <a:lnTo>
                    <a:pt x="66407" y="1430834"/>
                  </a:lnTo>
                  <a:lnTo>
                    <a:pt x="51226" y="1387185"/>
                  </a:lnTo>
                  <a:lnTo>
                    <a:pt x="37916" y="1342695"/>
                  </a:lnTo>
                  <a:lnTo>
                    <a:pt x="26526" y="1297410"/>
                  </a:lnTo>
                  <a:lnTo>
                    <a:pt x="17101" y="1251377"/>
                  </a:lnTo>
                  <a:lnTo>
                    <a:pt x="9689" y="1204643"/>
                  </a:lnTo>
                  <a:lnTo>
                    <a:pt x="4337" y="1157255"/>
                  </a:lnTo>
                  <a:lnTo>
                    <a:pt x="1092" y="1109260"/>
                  </a:lnTo>
                  <a:lnTo>
                    <a:pt x="0" y="1060703"/>
                  </a:lnTo>
                  <a:close/>
                </a:path>
              </a:pathLst>
            </a:custGeom>
            <a:ln w="25400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74996" y="2060828"/>
            <a:ext cx="1146175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0335" marR="5080" indent="-128270">
              <a:lnSpc>
                <a:spcPts val="1970"/>
              </a:lnSpc>
              <a:spcBef>
                <a:spcPts val="325"/>
              </a:spcBef>
            </a:pPr>
            <a:r>
              <a:rPr sz="1800" spc="-10" dirty="0">
                <a:latin typeface="Calibri"/>
                <a:cs typeface="Calibri"/>
              </a:rPr>
              <a:t>Πραγματική απόδοση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5479" y="3562967"/>
            <a:ext cx="2239582" cy="7035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767328" y="3604259"/>
            <a:ext cx="2083435" cy="56578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99060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780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Εγκυρότητα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27" y="3562967"/>
            <a:ext cx="2239582" cy="70356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03375" y="3604259"/>
            <a:ext cx="2083435" cy="56578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060" rIns="0" bIns="0" rtlCol="0">
            <a:spAutoFit/>
          </a:bodyPr>
          <a:lstStyle/>
          <a:p>
            <a:pPr marL="546735">
              <a:lnSpc>
                <a:spcPct val="100000"/>
              </a:lnSpc>
              <a:spcBef>
                <a:spcPts val="780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Μόλυνση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803" y="3562967"/>
            <a:ext cx="2239582" cy="7035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359652" y="3604259"/>
            <a:ext cx="2083435" cy="5657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9906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780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Ελλειμματικότητα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40712" y="2566415"/>
            <a:ext cx="5264785" cy="1043305"/>
          </a:xfrm>
          <a:custGeom>
            <a:avLst/>
            <a:gdLst/>
            <a:ahLst/>
            <a:cxnLst/>
            <a:rect l="l" t="t" r="r" b="b"/>
            <a:pathLst>
              <a:path w="5264784" h="1043304">
                <a:moveTo>
                  <a:pt x="1299718" y="143256"/>
                </a:moveTo>
                <a:lnTo>
                  <a:pt x="1197356" y="151003"/>
                </a:lnTo>
                <a:lnTo>
                  <a:pt x="1194816" y="154051"/>
                </a:lnTo>
                <a:lnTo>
                  <a:pt x="1195324" y="161036"/>
                </a:lnTo>
                <a:lnTo>
                  <a:pt x="1198372" y="163703"/>
                </a:lnTo>
                <a:lnTo>
                  <a:pt x="1266405" y="158521"/>
                </a:lnTo>
                <a:lnTo>
                  <a:pt x="0" y="1032764"/>
                </a:lnTo>
                <a:lnTo>
                  <a:pt x="7112" y="1043178"/>
                </a:lnTo>
                <a:lnTo>
                  <a:pt x="1273619" y="168948"/>
                </a:lnTo>
                <a:lnTo>
                  <a:pt x="1246124" y="227584"/>
                </a:lnTo>
                <a:lnTo>
                  <a:pt x="1244600" y="230759"/>
                </a:lnTo>
                <a:lnTo>
                  <a:pt x="1245997" y="234569"/>
                </a:lnTo>
                <a:lnTo>
                  <a:pt x="1249426" y="236093"/>
                </a:lnTo>
                <a:lnTo>
                  <a:pt x="1252347" y="237490"/>
                </a:lnTo>
                <a:lnTo>
                  <a:pt x="1256157" y="236093"/>
                </a:lnTo>
                <a:lnTo>
                  <a:pt x="1257681" y="232918"/>
                </a:lnTo>
                <a:lnTo>
                  <a:pt x="1298816" y="145161"/>
                </a:lnTo>
                <a:lnTo>
                  <a:pt x="1299718" y="143256"/>
                </a:lnTo>
                <a:close/>
              </a:path>
              <a:path w="5264784" h="1043304">
                <a:moveTo>
                  <a:pt x="2720594" y="88646"/>
                </a:moveTo>
                <a:lnTo>
                  <a:pt x="2718943" y="85598"/>
                </a:lnTo>
                <a:lnTo>
                  <a:pt x="2676360" y="12573"/>
                </a:lnTo>
                <a:lnTo>
                  <a:pt x="2669032" y="0"/>
                </a:lnTo>
                <a:lnTo>
                  <a:pt x="2618917" y="85598"/>
                </a:lnTo>
                <a:lnTo>
                  <a:pt x="2617241" y="88646"/>
                </a:lnTo>
                <a:lnTo>
                  <a:pt x="2618257" y="92583"/>
                </a:lnTo>
                <a:lnTo>
                  <a:pt x="2618448" y="92583"/>
                </a:lnTo>
                <a:lnTo>
                  <a:pt x="2624315" y="96012"/>
                </a:lnTo>
                <a:lnTo>
                  <a:pt x="2627769" y="95123"/>
                </a:lnTo>
                <a:lnTo>
                  <a:pt x="2628188" y="95123"/>
                </a:lnTo>
                <a:lnTo>
                  <a:pt x="2662644" y="36068"/>
                </a:lnTo>
                <a:lnTo>
                  <a:pt x="2661158" y="1008126"/>
                </a:lnTo>
                <a:lnTo>
                  <a:pt x="2673858" y="1008126"/>
                </a:lnTo>
                <a:lnTo>
                  <a:pt x="2675242" y="96139"/>
                </a:lnTo>
                <a:lnTo>
                  <a:pt x="2675344" y="36068"/>
                </a:lnTo>
                <a:lnTo>
                  <a:pt x="2709672" y="95123"/>
                </a:lnTo>
                <a:lnTo>
                  <a:pt x="2713609" y="96139"/>
                </a:lnTo>
                <a:lnTo>
                  <a:pt x="2716657" y="94361"/>
                </a:lnTo>
                <a:lnTo>
                  <a:pt x="2719578" y="92583"/>
                </a:lnTo>
                <a:lnTo>
                  <a:pt x="2720594" y="88646"/>
                </a:lnTo>
                <a:close/>
              </a:path>
              <a:path w="5264784" h="1043304">
                <a:moveTo>
                  <a:pt x="5264277" y="1001014"/>
                </a:moveTo>
                <a:lnTo>
                  <a:pt x="3997566" y="86118"/>
                </a:lnTo>
                <a:lnTo>
                  <a:pt x="4061841" y="92329"/>
                </a:lnTo>
                <a:lnTo>
                  <a:pt x="4065270" y="92710"/>
                </a:lnTo>
                <a:lnTo>
                  <a:pt x="4068445" y="90170"/>
                </a:lnTo>
                <a:lnTo>
                  <a:pt x="4068699" y="86614"/>
                </a:lnTo>
                <a:lnTo>
                  <a:pt x="4068889" y="84874"/>
                </a:lnTo>
                <a:lnTo>
                  <a:pt x="4069003" y="83820"/>
                </a:lnTo>
                <a:lnTo>
                  <a:pt x="4069080" y="83185"/>
                </a:lnTo>
                <a:lnTo>
                  <a:pt x="4066540" y="80010"/>
                </a:lnTo>
                <a:lnTo>
                  <a:pt x="4062984" y="79756"/>
                </a:lnTo>
                <a:lnTo>
                  <a:pt x="3986466" y="72263"/>
                </a:lnTo>
                <a:lnTo>
                  <a:pt x="3964432" y="70104"/>
                </a:lnTo>
                <a:lnTo>
                  <a:pt x="4005961" y="163830"/>
                </a:lnTo>
                <a:lnTo>
                  <a:pt x="4009771" y="165354"/>
                </a:lnTo>
                <a:lnTo>
                  <a:pt x="4016121" y="162560"/>
                </a:lnTo>
                <a:lnTo>
                  <a:pt x="4017645" y="158750"/>
                </a:lnTo>
                <a:lnTo>
                  <a:pt x="4016121" y="155575"/>
                </a:lnTo>
                <a:lnTo>
                  <a:pt x="3989933" y="96431"/>
                </a:lnTo>
                <a:lnTo>
                  <a:pt x="5256911" y="1011301"/>
                </a:lnTo>
                <a:lnTo>
                  <a:pt x="5264277" y="1001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76858" y="4343146"/>
            <a:ext cx="7868920" cy="119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5625"/>
              <a:buFont typeface="Wingdings"/>
              <a:buChar char=""/>
              <a:tabLst>
                <a:tab pos="198120" algn="l"/>
              </a:tabLst>
            </a:pPr>
            <a:r>
              <a:rPr sz="1600" b="1" dirty="0">
                <a:latin typeface="Calibri"/>
                <a:cs typeface="Calibri"/>
              </a:rPr>
              <a:t>Ο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αριθμός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τηλεφωνημάτων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ενός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πωλητή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δεν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συνδέεται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απόλυτα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με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την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επίδοσή</a:t>
            </a:r>
            <a:r>
              <a:rPr sz="1600" b="1" spc="-25" dirty="0">
                <a:latin typeface="Calibri"/>
                <a:cs typeface="Calibri"/>
              </a:rPr>
              <a:t> του</a:t>
            </a:r>
            <a:endParaRPr sz="1600" dirty="0">
              <a:latin typeface="Calibri"/>
              <a:cs typeface="Calibri"/>
            </a:endParaRPr>
          </a:p>
          <a:p>
            <a:pPr marL="198120" marR="5080" indent="-186055">
              <a:lnSpc>
                <a:spcPts val="1540"/>
              </a:lnSpc>
              <a:spcBef>
                <a:spcPts val="365"/>
              </a:spcBef>
              <a:buClr>
                <a:srgbClr val="530053"/>
              </a:buClr>
              <a:buSzPct val="65625"/>
              <a:buFont typeface="Wingdings"/>
              <a:buChar char=""/>
              <a:tabLst>
                <a:tab pos="198120" algn="l"/>
              </a:tabLst>
            </a:pPr>
            <a:r>
              <a:rPr sz="1600" b="1" dirty="0">
                <a:latin typeface="Calibri"/>
                <a:cs typeface="Calibri"/>
              </a:rPr>
              <a:t>Η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ταχύτητα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ολοκλήρωσης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τηλεφωνημάτων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τεχνικής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υποστήριξης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αγνοεί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την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ποιότητα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της </a:t>
            </a:r>
            <a:r>
              <a:rPr sz="1600" b="1" spc="-10" dirty="0">
                <a:latin typeface="Calibri"/>
                <a:cs typeface="Calibri"/>
              </a:rPr>
              <a:t>υποστήριξης</a:t>
            </a:r>
            <a:endParaRPr sz="16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10"/>
              </a:spcBef>
              <a:buClr>
                <a:srgbClr val="530053"/>
              </a:buClr>
              <a:buSzPct val="65625"/>
              <a:buFont typeface="Wingdings"/>
              <a:buChar char=""/>
              <a:tabLst>
                <a:tab pos="198120" algn="l"/>
              </a:tabLst>
            </a:pPr>
            <a:r>
              <a:rPr sz="1600" b="1" dirty="0">
                <a:latin typeface="Calibri"/>
                <a:cs typeface="Calibri"/>
              </a:rPr>
              <a:t>Οι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γραμμές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κώδικα/ημέρα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αγνοούν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την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ποιότητα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του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παραγόμενου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λογισμικού</a:t>
            </a:r>
            <a:endParaRPr sz="16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buClr>
                <a:srgbClr val="530053"/>
              </a:buClr>
              <a:buSzPct val="65625"/>
              <a:buFont typeface="Wingdings"/>
              <a:buChar char=""/>
              <a:tabLst>
                <a:tab pos="198120" algn="l"/>
              </a:tabLst>
            </a:pPr>
            <a:r>
              <a:rPr sz="1600" b="1" dirty="0">
                <a:latin typeface="Calibri"/>
                <a:cs typeface="Calibri"/>
              </a:rPr>
              <a:t>Τα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βραχυπρόθεσμα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κέρδη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δεν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αποτελούν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απαραίτητα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μέτρο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της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υγείας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μίας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επιχείρησης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431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Αξιολόγηση</a:t>
            </a:r>
            <a:r>
              <a:rPr b="1" spc="-18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Απόδοσης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992" y="1256862"/>
            <a:ext cx="8939530" cy="395795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905"/>
              </a:spcBef>
              <a:buClr>
                <a:srgbClr val="530053"/>
              </a:buClr>
              <a:buSzPct val="73214"/>
              <a:buFont typeface="Wingdings"/>
              <a:buChar char=""/>
              <a:tabLst>
                <a:tab pos="300355" algn="l"/>
              </a:tabLst>
            </a:pPr>
            <a:r>
              <a:rPr sz="2800" b="1" i="1" spc="-10" dirty="0">
                <a:latin typeface="Calibri"/>
                <a:cs typeface="Calibri"/>
              </a:rPr>
              <a:t>Αξιολόγηση</a:t>
            </a:r>
            <a:endParaRPr sz="2800">
              <a:latin typeface="Calibri"/>
              <a:cs typeface="Calibri"/>
            </a:endParaRPr>
          </a:p>
          <a:p>
            <a:pPr marL="640080" lvl="1" indent="-269240">
              <a:lnSpc>
                <a:spcPct val="100000"/>
              </a:lnSpc>
              <a:spcBef>
                <a:spcPts val="720"/>
              </a:spcBef>
              <a:buClr>
                <a:srgbClr val="FFCC00"/>
              </a:buClr>
              <a:buSzPct val="74000"/>
              <a:buFont typeface="Wingdings"/>
              <a:buChar char=""/>
              <a:tabLst>
                <a:tab pos="640080" algn="l"/>
              </a:tabLst>
            </a:pPr>
            <a:r>
              <a:rPr sz="2500" spc="-10" dirty="0">
                <a:latin typeface="Calibri"/>
                <a:cs typeface="Calibri"/>
              </a:rPr>
              <a:t>Μέθοδοι</a:t>
            </a:r>
            <a:endParaRPr sz="2500">
              <a:latin typeface="Calibri"/>
              <a:cs typeface="Calibri"/>
            </a:endParaRPr>
          </a:p>
          <a:p>
            <a:pPr marL="1358265" marR="5080" lvl="2" indent="-266700">
              <a:lnSpc>
                <a:spcPct val="100000"/>
              </a:lnSpc>
              <a:spcBef>
                <a:spcPts val="509"/>
              </a:spcBef>
              <a:buClr>
                <a:srgbClr val="C3031A"/>
              </a:buClr>
              <a:buSzPct val="75000"/>
              <a:buFont typeface="Wingdings"/>
              <a:buChar char=""/>
              <a:tabLst>
                <a:tab pos="1358265" algn="l"/>
              </a:tabLst>
            </a:pPr>
            <a:r>
              <a:rPr sz="2000" b="1" i="1" dirty="0">
                <a:latin typeface="Calibri"/>
                <a:cs typeface="Calibri"/>
              </a:rPr>
              <a:t>αντικειμενικές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μέθοδοι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(π.χ.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βάσει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παραγωγής,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πωλήσεων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ή</a:t>
            </a:r>
            <a:r>
              <a:rPr sz="2000" spc="-25" dirty="0">
                <a:latin typeface="Calibri"/>
                <a:cs typeface="Calibri"/>
              </a:rPr>
              <a:t> της </a:t>
            </a:r>
            <a:r>
              <a:rPr sz="2000" dirty="0">
                <a:latin typeface="Calibri"/>
                <a:cs typeface="Calibri"/>
              </a:rPr>
              <a:t>συνέπειας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εργαζομένου)</a:t>
            </a:r>
            <a:endParaRPr sz="2000">
              <a:latin typeface="Calibri"/>
              <a:cs typeface="Calibri"/>
            </a:endParaRPr>
          </a:p>
          <a:p>
            <a:pPr marL="1358265" marR="160655" lvl="2" indent="-266700">
              <a:lnSpc>
                <a:spcPct val="100000"/>
              </a:lnSpc>
              <a:spcBef>
                <a:spcPts val="480"/>
              </a:spcBef>
              <a:buClr>
                <a:srgbClr val="C3031A"/>
              </a:buClr>
              <a:buSzPct val="75000"/>
              <a:buFont typeface="Wingdings"/>
              <a:buChar char=""/>
              <a:tabLst>
                <a:tab pos="1358265" algn="l"/>
              </a:tabLst>
            </a:pPr>
            <a:r>
              <a:rPr sz="2000" b="1" i="1" dirty="0">
                <a:latin typeface="Calibri"/>
                <a:cs typeface="Calibri"/>
              </a:rPr>
              <a:t>υποκειμενικές</a:t>
            </a:r>
            <a:r>
              <a:rPr sz="2000" b="1" i="1" spc="-6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μέθοδοι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(π.χ.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αξιολόγηση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προϊσταμένους,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από </a:t>
            </a:r>
            <a:r>
              <a:rPr sz="2000" dirty="0">
                <a:latin typeface="Calibri"/>
                <a:cs typeface="Calibri"/>
              </a:rPr>
              <a:t>υφισταμένους,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επιτροπές,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πελάτες,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συνεργάτες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αυτό- αξιολόγηση)</a:t>
            </a:r>
            <a:endParaRPr sz="2000">
              <a:latin typeface="Calibri"/>
              <a:cs typeface="Calibri"/>
            </a:endParaRPr>
          </a:p>
          <a:p>
            <a:pPr marL="1358265" marR="278130" lvl="2" indent="-266700">
              <a:lnSpc>
                <a:spcPct val="100000"/>
              </a:lnSpc>
              <a:spcBef>
                <a:spcPts val="484"/>
              </a:spcBef>
              <a:buClr>
                <a:srgbClr val="C3031A"/>
              </a:buClr>
              <a:buSzPct val="75000"/>
              <a:buFont typeface="Wingdings"/>
              <a:buChar char=""/>
              <a:tabLst>
                <a:tab pos="1358265" algn="l"/>
              </a:tabLst>
            </a:pPr>
            <a:r>
              <a:rPr sz="2000" b="1" i="1" dirty="0">
                <a:latin typeface="Calibri"/>
                <a:cs typeface="Calibri"/>
              </a:rPr>
              <a:t>Αξιολόγηση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απόδοσης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360°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</a:t>
            </a:r>
            <a:r>
              <a:rPr sz="2000" b="1" i="1" spc="-10" dirty="0">
                <a:latin typeface="Calibri"/>
                <a:cs typeface="Calibri"/>
              </a:rPr>
              <a:t>360-</a:t>
            </a:r>
            <a:r>
              <a:rPr sz="2000" b="1" i="1" dirty="0">
                <a:latin typeface="Calibri"/>
                <a:cs typeface="Calibri"/>
              </a:rPr>
              <a:t>degree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performance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appraisal)</a:t>
            </a:r>
            <a:r>
              <a:rPr sz="2000" b="1" i="1" spc="3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που </a:t>
            </a:r>
            <a:r>
              <a:rPr sz="2000" dirty="0">
                <a:latin typeface="Calibri"/>
                <a:cs typeface="Calibri"/>
              </a:rPr>
              <a:t>συγκεντρώνει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αξιολογήσεις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όσων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σχετίζονται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εργαζόμενο</a:t>
            </a:r>
            <a:endParaRPr sz="2000">
              <a:latin typeface="Calibri"/>
              <a:cs typeface="Calibri"/>
            </a:endParaRPr>
          </a:p>
          <a:p>
            <a:pPr marL="135826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(συνεργατών,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προϊσταμένων,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υφισταμένων,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πελατών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ιδίου)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και</a:t>
            </a:r>
            <a:endParaRPr sz="2000">
              <a:latin typeface="Calibri"/>
              <a:cs typeface="Calibri"/>
            </a:endParaRPr>
          </a:p>
          <a:p>
            <a:pPr marL="135826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παρέχει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μια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πιο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ολοκληρωμένη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εικόνα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εργαζομένου.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60474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987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Συστήματα</a:t>
            </a:r>
            <a:r>
              <a:rPr spc="-80" dirty="0"/>
              <a:t> </a:t>
            </a:r>
            <a:r>
              <a:rPr spc="-10" dirty="0"/>
              <a:t>Αξιολόγησης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136" y="1828800"/>
            <a:ext cx="8748395" cy="429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Συγκριτικά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ts val="216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Μικρή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σύνδεση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στρατηγική,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εγκυρότητα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σωστό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σχεδιασμό),</a:t>
            </a:r>
            <a:endParaRPr sz="2000" dirty="0">
              <a:latin typeface="Calibri"/>
              <a:cs typeface="Calibri"/>
            </a:endParaRPr>
          </a:p>
          <a:p>
            <a:pPr marL="593090">
              <a:lnSpc>
                <a:spcPts val="2150"/>
              </a:lnSpc>
            </a:pPr>
            <a:r>
              <a:rPr sz="2000" dirty="0">
                <a:latin typeface="Calibri"/>
                <a:cs typeface="Calibri"/>
              </a:rPr>
              <a:t>μέτρια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αποδοχή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τείνει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είναι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αόριστη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Δεξιοτήτων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ts val="216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Χαμηλή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σύνδεση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στρατηγική,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χαμηλή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εγκυρότητα,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συνέπεια,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εύκολη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στην</a:t>
            </a:r>
            <a:endParaRPr sz="2000" dirty="0">
              <a:latin typeface="Calibri"/>
              <a:cs typeface="Calibri"/>
            </a:endParaRPr>
          </a:p>
          <a:p>
            <a:pPr marL="593090">
              <a:lnSpc>
                <a:spcPts val="2150"/>
              </a:lnSpc>
            </a:pPr>
            <a:r>
              <a:rPr sz="2000" dirty="0">
                <a:latin typeface="Calibri"/>
                <a:cs typeface="Calibri"/>
              </a:rPr>
              <a:t>χρήση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αποδοχή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Συμπεριφοράς</a:t>
            </a:r>
            <a:endParaRPr sz="2500" dirty="0">
              <a:latin typeface="Calibri"/>
              <a:cs typeface="Calibri"/>
            </a:endParaRPr>
          </a:p>
          <a:p>
            <a:pPr marL="593090" marR="247650" lvl="1" indent="-266700">
              <a:lnSpc>
                <a:spcPct val="80000"/>
              </a:lnSpc>
              <a:spcBef>
                <a:spcPts val="50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συσχέτιση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στρατηγική,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εγκυρότητα,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μέτρια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αποδοχή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μέχρι </a:t>
            </a:r>
            <a:r>
              <a:rPr sz="2000" dirty="0">
                <a:latin typeface="Calibri"/>
                <a:cs typeface="Calibri"/>
              </a:rPr>
              <a:t>να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γίνει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αποδεκτή,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μεγάλη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αοριστία</a:t>
            </a:r>
            <a:endParaRPr sz="2000" dirty="0">
              <a:latin typeface="Calibri"/>
              <a:cs typeface="Calibri"/>
            </a:endParaRPr>
          </a:p>
          <a:p>
            <a:pPr marL="196850" marR="563880" indent="-184785">
              <a:lnSpc>
                <a:spcPts val="2400"/>
              </a:lnSpc>
              <a:spcBef>
                <a:spcPts val="560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8120" algn="l"/>
              </a:tabLst>
            </a:pPr>
            <a:r>
              <a:rPr sz="2500" b="1" dirty="0">
                <a:latin typeface="Calibri"/>
                <a:cs typeface="Calibri"/>
              </a:rPr>
              <a:t>Αποτελέσματα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(Συγκεκριμένα,</a:t>
            </a:r>
            <a:r>
              <a:rPr sz="2500" b="1" spc="-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Μετρήσιμα,</a:t>
            </a:r>
            <a:r>
              <a:rPr sz="2500" b="1" spc="-8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Εφικτά,</a:t>
            </a:r>
            <a:r>
              <a:rPr sz="2500" b="1" spc="-10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Σχετικά, 	Χρονομετρημένα)</a:t>
            </a:r>
            <a:endParaRPr sz="25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5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σύνδεση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στρατηγική,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συνήθως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εγκυρότητα,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αλλά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κίνδυνο </a:t>
            </a:r>
            <a:r>
              <a:rPr sz="2000" dirty="0">
                <a:latin typeface="Calibri"/>
                <a:cs typeface="Calibri"/>
              </a:rPr>
              <a:t>ελλειμματικότητας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μόλυνσης,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υψηλή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αποδοχή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μικρή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αοριστία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στα </a:t>
            </a:r>
            <a:r>
              <a:rPr sz="2000" dirty="0">
                <a:latin typeface="Calibri"/>
                <a:cs typeface="Calibri"/>
              </a:rPr>
              <a:t>αποτελέσματα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αλλά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μεγάλη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στις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συμπεριφορές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επίτευξή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τους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2286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Πηγές</a:t>
            </a:r>
            <a:r>
              <a:rPr spc="-90" dirty="0"/>
              <a:t> </a:t>
            </a:r>
            <a:r>
              <a:rPr spc="-10" dirty="0"/>
              <a:t>πληροφοριών</a:t>
            </a:r>
            <a:r>
              <a:rPr spc="-75" dirty="0"/>
              <a:t> </a:t>
            </a:r>
            <a:r>
              <a:rPr spc="-10" dirty="0"/>
              <a:t>Αξιολόγησης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09600" y="881874"/>
            <a:ext cx="8412432" cy="596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spc="-10" dirty="0"/>
              <a:t>Πηγές</a:t>
            </a:r>
            <a:endParaRPr sz="2500" dirty="0"/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Ο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ίδιος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ο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εργαζόμενος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Προϊστάμενοι,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Συνάδελφοι,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Υφιστάμενοι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spc="-10" dirty="0">
                <a:latin typeface="Calibri"/>
                <a:cs typeface="Calibri"/>
              </a:rPr>
              <a:t>Πελάτες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Απευθείας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μέτρηση</a:t>
            </a:r>
            <a:endParaRPr sz="2000" dirty="0">
              <a:latin typeface="Calibri"/>
              <a:cs typeface="Calibri"/>
            </a:endParaRPr>
          </a:p>
          <a:p>
            <a:pPr marL="198120" marR="824865" indent="-186055">
              <a:lnSpc>
                <a:spcPts val="2400"/>
              </a:lnSpc>
              <a:spcBef>
                <a:spcPts val="570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8120" algn="l"/>
              </a:tabLst>
            </a:pPr>
            <a:r>
              <a:rPr sz="2500" dirty="0"/>
              <a:t>Συστήματα</a:t>
            </a:r>
            <a:r>
              <a:rPr sz="2500" spc="-30" dirty="0"/>
              <a:t> </a:t>
            </a:r>
            <a:r>
              <a:rPr sz="2500" dirty="0"/>
              <a:t>360</a:t>
            </a:r>
            <a:r>
              <a:rPr sz="2475" baseline="25252" dirty="0"/>
              <a:t>ο</a:t>
            </a:r>
            <a:r>
              <a:rPr sz="2475" spc="209" baseline="25252" dirty="0"/>
              <a:t> </a:t>
            </a:r>
            <a:r>
              <a:rPr sz="2500" dirty="0"/>
              <a:t>:</a:t>
            </a:r>
            <a:r>
              <a:rPr sz="2500" spc="-55" dirty="0"/>
              <a:t> </a:t>
            </a:r>
            <a:r>
              <a:rPr sz="2500" dirty="0"/>
              <a:t>αξιολόγηση</a:t>
            </a:r>
            <a:r>
              <a:rPr sz="2500" spc="-50" dirty="0"/>
              <a:t> </a:t>
            </a:r>
            <a:r>
              <a:rPr sz="2500" dirty="0"/>
              <a:t>από</a:t>
            </a:r>
            <a:r>
              <a:rPr sz="2500" spc="-50" dirty="0"/>
              <a:t> </a:t>
            </a:r>
            <a:r>
              <a:rPr sz="2500" dirty="0"/>
              <a:t>πολλές</a:t>
            </a:r>
            <a:r>
              <a:rPr sz="2500" spc="-30" dirty="0"/>
              <a:t> </a:t>
            </a:r>
            <a:r>
              <a:rPr sz="2500" dirty="0"/>
              <a:t>όλες</a:t>
            </a:r>
            <a:r>
              <a:rPr sz="2500" spc="-55" dirty="0"/>
              <a:t> </a:t>
            </a:r>
            <a:r>
              <a:rPr sz="2500" dirty="0"/>
              <a:t>ή</a:t>
            </a:r>
            <a:r>
              <a:rPr sz="2500" spc="-55" dirty="0"/>
              <a:t> </a:t>
            </a:r>
            <a:r>
              <a:rPr sz="2500" dirty="0"/>
              <a:t>όλες</a:t>
            </a:r>
            <a:r>
              <a:rPr sz="2500" spc="-55" dirty="0"/>
              <a:t> </a:t>
            </a:r>
            <a:r>
              <a:rPr sz="2500" spc="-25" dirty="0"/>
              <a:t>τις </a:t>
            </a:r>
            <a:r>
              <a:rPr sz="2500" dirty="0"/>
              <a:t>δυνατές</a:t>
            </a:r>
            <a:r>
              <a:rPr sz="2500" spc="-75" dirty="0"/>
              <a:t> </a:t>
            </a:r>
            <a:r>
              <a:rPr sz="2500" spc="-10" dirty="0"/>
              <a:t>πηγές</a:t>
            </a:r>
            <a:endParaRPr sz="2500" dirty="0"/>
          </a:p>
          <a:p>
            <a:pPr marL="197485" indent="-184785">
              <a:lnSpc>
                <a:spcPct val="100000"/>
              </a:lnSpc>
              <a:spcBef>
                <a:spcPts val="2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dirty="0"/>
              <a:t>Σφάλματα</a:t>
            </a:r>
            <a:r>
              <a:rPr sz="2500" spc="-105" dirty="0"/>
              <a:t> </a:t>
            </a:r>
            <a:r>
              <a:rPr sz="2500" spc="-10" dirty="0"/>
              <a:t>αξιολόγησης</a:t>
            </a:r>
            <a:endParaRPr sz="2500" dirty="0"/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Ομοιότητα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τον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αξιολογητή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Αντίθεση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άλλους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εργαζόμενους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Σφάλματα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κατανομής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(π.χ.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πληθωρισμός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βαθμολογίας)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Έμφαση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πρόσφατη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δουλειά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Έμφαση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στην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παρουσίαση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«εικόνας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δραστηριότητας»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Υποκειμενικότητα,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επικοινωνιακή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ικανότητα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αξιολογούμενου,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εστίαση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458" y="609600"/>
            <a:ext cx="841243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5745"/>
            <a:r>
              <a:rPr lang="en-US" sz="3700"/>
              <a:t>Τι</a:t>
            </a:r>
            <a:r>
              <a:rPr lang="en-US" sz="3700" spc="-125"/>
              <a:t> </a:t>
            </a:r>
            <a:r>
              <a:rPr lang="en-US" sz="3700"/>
              <a:t>είναι</a:t>
            </a:r>
            <a:r>
              <a:rPr lang="en-US" sz="3700" spc="-95"/>
              <a:t> </a:t>
            </a:r>
            <a:r>
              <a:rPr lang="en-US" sz="3700"/>
              <a:t>η</a:t>
            </a:r>
            <a:r>
              <a:rPr lang="en-US" sz="3700" spc="-120"/>
              <a:t> </a:t>
            </a:r>
            <a:r>
              <a:rPr lang="en-US" sz="3700"/>
              <a:t>διοίκηση</a:t>
            </a:r>
            <a:r>
              <a:rPr lang="en-US" sz="3700" spc="-100"/>
              <a:t> </a:t>
            </a:r>
            <a:r>
              <a:rPr lang="en-US" sz="3700"/>
              <a:t>ανθρώπινων</a:t>
            </a:r>
            <a:r>
              <a:rPr lang="en-US" sz="3700" spc="-70"/>
              <a:t> </a:t>
            </a:r>
            <a:r>
              <a:rPr lang="en-US" sz="3700" spc="-10"/>
              <a:t>πόρων;</a:t>
            </a:r>
            <a:endParaRPr lang="en-US" sz="3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0" y="1731964"/>
            <a:ext cx="9906000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C0EE455-35B5-EEED-8E57-32AB6CCCA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624540"/>
              </p:ext>
            </p:extLst>
          </p:nvPr>
        </p:nvGraphicFramePr>
        <p:xfrm>
          <a:off x="742950" y="1892830"/>
          <a:ext cx="8412360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594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641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Αξιολόγηση</a:t>
            </a:r>
            <a:r>
              <a:rPr spc="-175" dirty="0"/>
              <a:t> </a:t>
            </a:r>
            <a:r>
              <a:rPr spc="-10" dirty="0"/>
              <a:t>απόδοσης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7" y="1447800"/>
            <a:ext cx="8244205" cy="37922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08915" indent="-196850">
              <a:lnSpc>
                <a:spcPct val="100000"/>
              </a:lnSpc>
              <a:spcBef>
                <a:spcPts val="915"/>
              </a:spcBef>
              <a:buClr>
                <a:srgbClr val="530053"/>
              </a:buClr>
              <a:buSzPct val="60937"/>
              <a:buFont typeface="Wingdings"/>
              <a:buChar char=""/>
              <a:tabLst>
                <a:tab pos="208915" algn="l"/>
              </a:tabLst>
            </a:pPr>
            <a:r>
              <a:rPr sz="3200" b="1" dirty="0">
                <a:latin typeface="Calibri"/>
                <a:cs typeface="Calibri"/>
              </a:rPr>
              <a:t>Προϋποθέσεις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καλών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κριτηρίων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απόδοσης</a:t>
            </a:r>
            <a:endParaRPr sz="32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100000"/>
              </a:lnSpc>
              <a:spcBef>
                <a:spcPts val="66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3090" algn="l"/>
              </a:tabLst>
            </a:pPr>
            <a:r>
              <a:rPr sz="2600" dirty="0">
                <a:latin typeface="Calibri"/>
                <a:cs typeface="Calibri"/>
              </a:rPr>
              <a:t>Σύνδεση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στρατηγική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στόχευση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(οι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στρατηγικοί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στόχοι </a:t>
            </a:r>
            <a:r>
              <a:rPr sz="2600" dirty="0">
                <a:latin typeface="Calibri"/>
                <a:cs typeface="Calibri"/>
              </a:rPr>
              <a:t>μεταφράζονται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συγκεκριμένα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μέτρα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στόχους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για </a:t>
            </a:r>
            <a:r>
              <a:rPr sz="2600" dirty="0">
                <a:latin typeface="Calibri"/>
                <a:cs typeface="Calibri"/>
              </a:rPr>
              <a:t>τμήματα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εργαζόμενους)</a:t>
            </a:r>
            <a:endParaRPr sz="2600" dirty="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3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spc="-10" dirty="0">
                <a:latin typeface="Calibri"/>
                <a:cs typeface="Calibri"/>
              </a:rPr>
              <a:t>Συνέπεια</a:t>
            </a:r>
            <a:endParaRPr sz="2600" dirty="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0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Εγκυρότητα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(μετρά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το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σωστό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μέγεθος)</a:t>
            </a:r>
            <a:endParaRPr sz="2600" dirty="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Συγκεκριμένο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και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όχι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αόριστο</a:t>
            </a:r>
            <a:endParaRPr sz="2600" dirty="0">
              <a:latin typeface="Calibri"/>
              <a:cs typeface="Calibri"/>
            </a:endParaRPr>
          </a:p>
          <a:p>
            <a:pPr marL="592455" lvl="1" indent="-266065">
              <a:lnSpc>
                <a:spcPct val="100000"/>
              </a:lnSpc>
              <a:spcBef>
                <a:spcPts val="625"/>
              </a:spcBef>
              <a:buClr>
                <a:srgbClr val="AEFD74"/>
              </a:buClr>
              <a:buSzPct val="65384"/>
              <a:buFont typeface="Wingdings"/>
              <a:buChar char=""/>
              <a:tabLst>
                <a:tab pos="592455" algn="l"/>
              </a:tabLst>
            </a:pPr>
            <a:r>
              <a:rPr sz="2600" spc="-10" dirty="0">
                <a:latin typeface="Calibri"/>
                <a:cs typeface="Calibri"/>
              </a:rPr>
              <a:t>Αποδοχή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787" y="418292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5489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Βελτίωση</a:t>
            </a:r>
            <a:r>
              <a:rPr spc="-40" dirty="0"/>
              <a:t> </a:t>
            </a:r>
            <a:r>
              <a:rPr spc="-10" dirty="0"/>
              <a:t>απόδοσης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48355" y="1295400"/>
            <a:ext cx="4648200" cy="4648200"/>
            <a:chOff x="2848355" y="1295400"/>
            <a:chExt cx="4648200" cy="4648200"/>
          </a:xfrm>
        </p:grpSpPr>
        <p:sp>
          <p:nvSpPr>
            <p:cNvPr id="4" name="object 4"/>
            <p:cNvSpPr/>
            <p:nvPr/>
          </p:nvSpPr>
          <p:spPr>
            <a:xfrm>
              <a:off x="2848355" y="1295400"/>
              <a:ext cx="4648200" cy="4648200"/>
            </a:xfrm>
            <a:custGeom>
              <a:avLst/>
              <a:gdLst/>
              <a:ahLst/>
              <a:cxnLst/>
              <a:rect l="l" t="t" r="r" b="b"/>
              <a:pathLst>
                <a:path w="4648200" h="4648200">
                  <a:moveTo>
                    <a:pt x="2324099" y="0"/>
                  </a:moveTo>
                  <a:lnTo>
                    <a:pt x="2138172" y="232410"/>
                  </a:lnTo>
                  <a:lnTo>
                    <a:pt x="2277618" y="232410"/>
                  </a:lnTo>
                  <a:lnTo>
                    <a:pt x="2277618" y="2277617"/>
                  </a:lnTo>
                  <a:lnTo>
                    <a:pt x="232410" y="2277617"/>
                  </a:lnTo>
                  <a:lnTo>
                    <a:pt x="232410" y="2138172"/>
                  </a:lnTo>
                  <a:lnTo>
                    <a:pt x="0" y="2324100"/>
                  </a:lnTo>
                  <a:lnTo>
                    <a:pt x="232410" y="2510028"/>
                  </a:lnTo>
                  <a:lnTo>
                    <a:pt x="232410" y="2370582"/>
                  </a:lnTo>
                  <a:lnTo>
                    <a:pt x="2277618" y="2370582"/>
                  </a:lnTo>
                  <a:lnTo>
                    <a:pt x="2277618" y="4415790"/>
                  </a:lnTo>
                  <a:lnTo>
                    <a:pt x="2138172" y="4415790"/>
                  </a:lnTo>
                  <a:lnTo>
                    <a:pt x="2324099" y="4648200"/>
                  </a:lnTo>
                  <a:lnTo>
                    <a:pt x="2510028" y="4415790"/>
                  </a:lnTo>
                  <a:lnTo>
                    <a:pt x="2370582" y="4415790"/>
                  </a:lnTo>
                  <a:lnTo>
                    <a:pt x="2370582" y="2370582"/>
                  </a:lnTo>
                  <a:lnTo>
                    <a:pt x="4415790" y="2370582"/>
                  </a:lnTo>
                  <a:lnTo>
                    <a:pt x="4415790" y="2510028"/>
                  </a:lnTo>
                  <a:lnTo>
                    <a:pt x="4648200" y="2324100"/>
                  </a:lnTo>
                  <a:lnTo>
                    <a:pt x="4415790" y="2138172"/>
                  </a:lnTo>
                  <a:lnTo>
                    <a:pt x="4415790" y="2277617"/>
                  </a:lnTo>
                  <a:lnTo>
                    <a:pt x="2370582" y="2277617"/>
                  </a:lnTo>
                  <a:lnTo>
                    <a:pt x="2370582" y="232410"/>
                  </a:lnTo>
                  <a:lnTo>
                    <a:pt x="2510028" y="232410"/>
                  </a:lnTo>
                  <a:lnTo>
                    <a:pt x="2324099" y="0"/>
                  </a:lnTo>
                  <a:close/>
                </a:path>
              </a:pathLst>
            </a:custGeom>
            <a:solidFill>
              <a:srgbClr val="E8C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50869" y="1597913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1549400" y="0"/>
                  </a:moveTo>
                  <a:lnTo>
                    <a:pt x="309880" y="0"/>
                  </a:lnTo>
                  <a:lnTo>
                    <a:pt x="264076" y="3358"/>
                  </a:lnTo>
                  <a:lnTo>
                    <a:pt x="220362" y="13115"/>
                  </a:lnTo>
                  <a:lnTo>
                    <a:pt x="179219" y="28792"/>
                  </a:lnTo>
                  <a:lnTo>
                    <a:pt x="141123" y="49909"/>
                  </a:lnTo>
                  <a:lnTo>
                    <a:pt x="106554" y="75990"/>
                  </a:lnTo>
                  <a:lnTo>
                    <a:pt x="75990" y="106554"/>
                  </a:lnTo>
                  <a:lnTo>
                    <a:pt x="49909" y="141123"/>
                  </a:lnTo>
                  <a:lnTo>
                    <a:pt x="28792" y="179219"/>
                  </a:lnTo>
                  <a:lnTo>
                    <a:pt x="13115" y="220362"/>
                  </a:lnTo>
                  <a:lnTo>
                    <a:pt x="3358" y="264076"/>
                  </a:lnTo>
                  <a:lnTo>
                    <a:pt x="0" y="309880"/>
                  </a:lnTo>
                  <a:lnTo>
                    <a:pt x="0" y="1549400"/>
                  </a:lnTo>
                  <a:lnTo>
                    <a:pt x="3358" y="1595203"/>
                  </a:lnTo>
                  <a:lnTo>
                    <a:pt x="13115" y="1638917"/>
                  </a:lnTo>
                  <a:lnTo>
                    <a:pt x="28792" y="1680060"/>
                  </a:lnTo>
                  <a:lnTo>
                    <a:pt x="49909" y="1718156"/>
                  </a:lnTo>
                  <a:lnTo>
                    <a:pt x="75990" y="1752725"/>
                  </a:lnTo>
                  <a:lnTo>
                    <a:pt x="106554" y="1783289"/>
                  </a:lnTo>
                  <a:lnTo>
                    <a:pt x="141123" y="1809370"/>
                  </a:lnTo>
                  <a:lnTo>
                    <a:pt x="179219" y="1830487"/>
                  </a:lnTo>
                  <a:lnTo>
                    <a:pt x="220362" y="1846164"/>
                  </a:lnTo>
                  <a:lnTo>
                    <a:pt x="264076" y="1855921"/>
                  </a:lnTo>
                  <a:lnTo>
                    <a:pt x="309880" y="1859280"/>
                  </a:lnTo>
                  <a:lnTo>
                    <a:pt x="1549400" y="1859280"/>
                  </a:lnTo>
                  <a:lnTo>
                    <a:pt x="1595203" y="1855921"/>
                  </a:lnTo>
                  <a:lnTo>
                    <a:pt x="1638917" y="1846164"/>
                  </a:lnTo>
                  <a:lnTo>
                    <a:pt x="1680060" y="1830487"/>
                  </a:lnTo>
                  <a:lnTo>
                    <a:pt x="1718156" y="1809370"/>
                  </a:lnTo>
                  <a:lnTo>
                    <a:pt x="1752725" y="1783289"/>
                  </a:lnTo>
                  <a:lnTo>
                    <a:pt x="1783289" y="1752725"/>
                  </a:lnTo>
                  <a:lnTo>
                    <a:pt x="1809370" y="1718156"/>
                  </a:lnTo>
                  <a:lnTo>
                    <a:pt x="1830487" y="1680060"/>
                  </a:lnTo>
                  <a:lnTo>
                    <a:pt x="1846164" y="1638917"/>
                  </a:lnTo>
                  <a:lnTo>
                    <a:pt x="1855921" y="1595203"/>
                  </a:lnTo>
                  <a:lnTo>
                    <a:pt x="1859280" y="1549400"/>
                  </a:lnTo>
                  <a:lnTo>
                    <a:pt x="1859280" y="309880"/>
                  </a:lnTo>
                  <a:lnTo>
                    <a:pt x="1855921" y="264076"/>
                  </a:lnTo>
                  <a:lnTo>
                    <a:pt x="1846164" y="220362"/>
                  </a:lnTo>
                  <a:lnTo>
                    <a:pt x="1830487" y="179219"/>
                  </a:lnTo>
                  <a:lnTo>
                    <a:pt x="1809370" y="141123"/>
                  </a:lnTo>
                  <a:lnTo>
                    <a:pt x="1783289" y="106554"/>
                  </a:lnTo>
                  <a:lnTo>
                    <a:pt x="1752725" y="75990"/>
                  </a:lnTo>
                  <a:lnTo>
                    <a:pt x="1718156" y="49909"/>
                  </a:lnTo>
                  <a:lnTo>
                    <a:pt x="1680060" y="28792"/>
                  </a:lnTo>
                  <a:lnTo>
                    <a:pt x="1638917" y="13115"/>
                  </a:lnTo>
                  <a:lnTo>
                    <a:pt x="1595203" y="3358"/>
                  </a:lnTo>
                  <a:lnTo>
                    <a:pt x="15494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50869" y="1597913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0" y="309880"/>
                  </a:moveTo>
                  <a:lnTo>
                    <a:pt x="3358" y="264076"/>
                  </a:lnTo>
                  <a:lnTo>
                    <a:pt x="13115" y="220362"/>
                  </a:lnTo>
                  <a:lnTo>
                    <a:pt x="28792" y="179219"/>
                  </a:lnTo>
                  <a:lnTo>
                    <a:pt x="49909" y="141123"/>
                  </a:lnTo>
                  <a:lnTo>
                    <a:pt x="75990" y="106554"/>
                  </a:lnTo>
                  <a:lnTo>
                    <a:pt x="106554" y="75990"/>
                  </a:lnTo>
                  <a:lnTo>
                    <a:pt x="141123" y="49909"/>
                  </a:lnTo>
                  <a:lnTo>
                    <a:pt x="179219" y="28792"/>
                  </a:lnTo>
                  <a:lnTo>
                    <a:pt x="220362" y="13115"/>
                  </a:lnTo>
                  <a:lnTo>
                    <a:pt x="264076" y="3358"/>
                  </a:lnTo>
                  <a:lnTo>
                    <a:pt x="309880" y="0"/>
                  </a:lnTo>
                  <a:lnTo>
                    <a:pt x="1549400" y="0"/>
                  </a:lnTo>
                  <a:lnTo>
                    <a:pt x="1595203" y="3358"/>
                  </a:lnTo>
                  <a:lnTo>
                    <a:pt x="1638917" y="13115"/>
                  </a:lnTo>
                  <a:lnTo>
                    <a:pt x="1680060" y="28792"/>
                  </a:lnTo>
                  <a:lnTo>
                    <a:pt x="1718156" y="49909"/>
                  </a:lnTo>
                  <a:lnTo>
                    <a:pt x="1752725" y="75990"/>
                  </a:lnTo>
                  <a:lnTo>
                    <a:pt x="1783289" y="106554"/>
                  </a:lnTo>
                  <a:lnTo>
                    <a:pt x="1809370" y="141123"/>
                  </a:lnTo>
                  <a:lnTo>
                    <a:pt x="1830487" y="179219"/>
                  </a:lnTo>
                  <a:lnTo>
                    <a:pt x="1846164" y="220362"/>
                  </a:lnTo>
                  <a:lnTo>
                    <a:pt x="1855921" y="264076"/>
                  </a:lnTo>
                  <a:lnTo>
                    <a:pt x="1859280" y="309880"/>
                  </a:lnTo>
                  <a:lnTo>
                    <a:pt x="1859280" y="1549400"/>
                  </a:lnTo>
                  <a:lnTo>
                    <a:pt x="1855921" y="1595203"/>
                  </a:lnTo>
                  <a:lnTo>
                    <a:pt x="1846164" y="1638917"/>
                  </a:lnTo>
                  <a:lnTo>
                    <a:pt x="1830487" y="1680060"/>
                  </a:lnTo>
                  <a:lnTo>
                    <a:pt x="1809370" y="1718156"/>
                  </a:lnTo>
                  <a:lnTo>
                    <a:pt x="1783289" y="1752725"/>
                  </a:lnTo>
                  <a:lnTo>
                    <a:pt x="1752725" y="1783289"/>
                  </a:lnTo>
                  <a:lnTo>
                    <a:pt x="1718156" y="1809370"/>
                  </a:lnTo>
                  <a:lnTo>
                    <a:pt x="1680060" y="1830487"/>
                  </a:lnTo>
                  <a:lnTo>
                    <a:pt x="1638917" y="1846164"/>
                  </a:lnTo>
                  <a:lnTo>
                    <a:pt x="1595203" y="1855921"/>
                  </a:lnTo>
                  <a:lnTo>
                    <a:pt x="1549400" y="1859280"/>
                  </a:lnTo>
                  <a:lnTo>
                    <a:pt x="309880" y="1859280"/>
                  </a:lnTo>
                  <a:lnTo>
                    <a:pt x="264076" y="1855921"/>
                  </a:lnTo>
                  <a:lnTo>
                    <a:pt x="220362" y="1846164"/>
                  </a:lnTo>
                  <a:lnTo>
                    <a:pt x="179219" y="1830487"/>
                  </a:lnTo>
                  <a:lnTo>
                    <a:pt x="141123" y="1809370"/>
                  </a:lnTo>
                  <a:lnTo>
                    <a:pt x="106554" y="1783289"/>
                  </a:lnTo>
                  <a:lnTo>
                    <a:pt x="75990" y="1752725"/>
                  </a:lnTo>
                  <a:lnTo>
                    <a:pt x="49909" y="1718156"/>
                  </a:lnTo>
                  <a:lnTo>
                    <a:pt x="28792" y="1680060"/>
                  </a:lnTo>
                  <a:lnTo>
                    <a:pt x="13115" y="1638917"/>
                  </a:lnTo>
                  <a:lnTo>
                    <a:pt x="3358" y="1595203"/>
                  </a:lnTo>
                  <a:lnTo>
                    <a:pt x="0" y="1549400"/>
                  </a:lnTo>
                  <a:lnTo>
                    <a:pt x="0" y="30988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89808" y="1703019"/>
            <a:ext cx="1419860" cy="1252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Προσπάθεια</a:t>
            </a:r>
            <a:r>
              <a:rPr sz="16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σε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λάθος</a:t>
            </a:r>
            <a:r>
              <a:rPr sz="1600" spc="-5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στόχους</a:t>
            </a:r>
            <a:endParaRPr sz="1600" dirty="0">
              <a:latin typeface="Calibri"/>
              <a:cs typeface="Calibri"/>
            </a:endParaRPr>
          </a:p>
          <a:p>
            <a:pPr marL="127000" marR="5080" indent="-114300">
              <a:lnSpc>
                <a:spcPts val="1320"/>
              </a:lnSpc>
              <a:spcBef>
                <a:spcPts val="74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Στοχοθεσία, καθοδήγηση, εκπαίδευση,</a:t>
            </a:r>
            <a:r>
              <a:rPr sz="1200" spc="3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αλλαγή στόχων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23585" y="1585213"/>
            <a:ext cx="1884680" cy="1884680"/>
            <a:chOff x="5323585" y="1585213"/>
            <a:chExt cx="1884680" cy="1884680"/>
          </a:xfrm>
        </p:grpSpPr>
        <p:sp>
          <p:nvSpPr>
            <p:cNvPr id="9" name="object 9"/>
            <p:cNvSpPr/>
            <p:nvPr/>
          </p:nvSpPr>
          <p:spPr>
            <a:xfrm>
              <a:off x="5336285" y="1597913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1549399" y="0"/>
                  </a:moveTo>
                  <a:lnTo>
                    <a:pt x="309879" y="0"/>
                  </a:lnTo>
                  <a:lnTo>
                    <a:pt x="264076" y="3358"/>
                  </a:lnTo>
                  <a:lnTo>
                    <a:pt x="220362" y="13115"/>
                  </a:lnTo>
                  <a:lnTo>
                    <a:pt x="179219" y="28792"/>
                  </a:lnTo>
                  <a:lnTo>
                    <a:pt x="141123" y="49909"/>
                  </a:lnTo>
                  <a:lnTo>
                    <a:pt x="106554" y="75990"/>
                  </a:lnTo>
                  <a:lnTo>
                    <a:pt x="75990" y="106554"/>
                  </a:lnTo>
                  <a:lnTo>
                    <a:pt x="49909" y="141123"/>
                  </a:lnTo>
                  <a:lnTo>
                    <a:pt x="28792" y="179219"/>
                  </a:lnTo>
                  <a:lnTo>
                    <a:pt x="13115" y="220362"/>
                  </a:lnTo>
                  <a:lnTo>
                    <a:pt x="3358" y="264076"/>
                  </a:lnTo>
                  <a:lnTo>
                    <a:pt x="0" y="309880"/>
                  </a:lnTo>
                  <a:lnTo>
                    <a:pt x="0" y="1549400"/>
                  </a:lnTo>
                  <a:lnTo>
                    <a:pt x="3358" y="1595203"/>
                  </a:lnTo>
                  <a:lnTo>
                    <a:pt x="13115" y="1638917"/>
                  </a:lnTo>
                  <a:lnTo>
                    <a:pt x="28792" y="1680060"/>
                  </a:lnTo>
                  <a:lnTo>
                    <a:pt x="49909" y="1718156"/>
                  </a:lnTo>
                  <a:lnTo>
                    <a:pt x="75990" y="1752725"/>
                  </a:lnTo>
                  <a:lnTo>
                    <a:pt x="106554" y="1783289"/>
                  </a:lnTo>
                  <a:lnTo>
                    <a:pt x="141123" y="1809370"/>
                  </a:lnTo>
                  <a:lnTo>
                    <a:pt x="179219" y="1830487"/>
                  </a:lnTo>
                  <a:lnTo>
                    <a:pt x="220362" y="1846164"/>
                  </a:lnTo>
                  <a:lnTo>
                    <a:pt x="264076" y="1855921"/>
                  </a:lnTo>
                  <a:lnTo>
                    <a:pt x="309879" y="1859280"/>
                  </a:lnTo>
                  <a:lnTo>
                    <a:pt x="1549399" y="1859280"/>
                  </a:lnTo>
                  <a:lnTo>
                    <a:pt x="1595203" y="1855921"/>
                  </a:lnTo>
                  <a:lnTo>
                    <a:pt x="1638917" y="1846164"/>
                  </a:lnTo>
                  <a:lnTo>
                    <a:pt x="1680060" y="1830487"/>
                  </a:lnTo>
                  <a:lnTo>
                    <a:pt x="1718156" y="1809370"/>
                  </a:lnTo>
                  <a:lnTo>
                    <a:pt x="1752725" y="1783289"/>
                  </a:lnTo>
                  <a:lnTo>
                    <a:pt x="1783289" y="1752725"/>
                  </a:lnTo>
                  <a:lnTo>
                    <a:pt x="1809370" y="1718156"/>
                  </a:lnTo>
                  <a:lnTo>
                    <a:pt x="1830487" y="1680060"/>
                  </a:lnTo>
                  <a:lnTo>
                    <a:pt x="1846164" y="1638917"/>
                  </a:lnTo>
                  <a:lnTo>
                    <a:pt x="1855921" y="1595203"/>
                  </a:lnTo>
                  <a:lnTo>
                    <a:pt x="1859280" y="1549400"/>
                  </a:lnTo>
                  <a:lnTo>
                    <a:pt x="1859280" y="309880"/>
                  </a:lnTo>
                  <a:lnTo>
                    <a:pt x="1855921" y="264076"/>
                  </a:lnTo>
                  <a:lnTo>
                    <a:pt x="1846164" y="220362"/>
                  </a:lnTo>
                  <a:lnTo>
                    <a:pt x="1830487" y="179219"/>
                  </a:lnTo>
                  <a:lnTo>
                    <a:pt x="1809370" y="141123"/>
                  </a:lnTo>
                  <a:lnTo>
                    <a:pt x="1783289" y="106554"/>
                  </a:lnTo>
                  <a:lnTo>
                    <a:pt x="1752725" y="75990"/>
                  </a:lnTo>
                  <a:lnTo>
                    <a:pt x="1718156" y="49909"/>
                  </a:lnTo>
                  <a:lnTo>
                    <a:pt x="1680060" y="28792"/>
                  </a:lnTo>
                  <a:lnTo>
                    <a:pt x="1638917" y="13115"/>
                  </a:lnTo>
                  <a:lnTo>
                    <a:pt x="1595203" y="3358"/>
                  </a:lnTo>
                  <a:lnTo>
                    <a:pt x="1549399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6285" y="1597913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0" y="309880"/>
                  </a:moveTo>
                  <a:lnTo>
                    <a:pt x="3358" y="264076"/>
                  </a:lnTo>
                  <a:lnTo>
                    <a:pt x="13115" y="220362"/>
                  </a:lnTo>
                  <a:lnTo>
                    <a:pt x="28792" y="179219"/>
                  </a:lnTo>
                  <a:lnTo>
                    <a:pt x="49909" y="141123"/>
                  </a:lnTo>
                  <a:lnTo>
                    <a:pt x="75990" y="106554"/>
                  </a:lnTo>
                  <a:lnTo>
                    <a:pt x="106554" y="75990"/>
                  </a:lnTo>
                  <a:lnTo>
                    <a:pt x="141123" y="49909"/>
                  </a:lnTo>
                  <a:lnTo>
                    <a:pt x="179219" y="28792"/>
                  </a:lnTo>
                  <a:lnTo>
                    <a:pt x="220362" y="13115"/>
                  </a:lnTo>
                  <a:lnTo>
                    <a:pt x="264076" y="3358"/>
                  </a:lnTo>
                  <a:lnTo>
                    <a:pt x="309879" y="0"/>
                  </a:lnTo>
                  <a:lnTo>
                    <a:pt x="1549399" y="0"/>
                  </a:lnTo>
                  <a:lnTo>
                    <a:pt x="1595203" y="3358"/>
                  </a:lnTo>
                  <a:lnTo>
                    <a:pt x="1638917" y="13115"/>
                  </a:lnTo>
                  <a:lnTo>
                    <a:pt x="1680060" y="28792"/>
                  </a:lnTo>
                  <a:lnTo>
                    <a:pt x="1718156" y="49909"/>
                  </a:lnTo>
                  <a:lnTo>
                    <a:pt x="1752725" y="75990"/>
                  </a:lnTo>
                  <a:lnTo>
                    <a:pt x="1783289" y="106554"/>
                  </a:lnTo>
                  <a:lnTo>
                    <a:pt x="1809370" y="141123"/>
                  </a:lnTo>
                  <a:lnTo>
                    <a:pt x="1830487" y="179219"/>
                  </a:lnTo>
                  <a:lnTo>
                    <a:pt x="1846164" y="220362"/>
                  </a:lnTo>
                  <a:lnTo>
                    <a:pt x="1855921" y="264076"/>
                  </a:lnTo>
                  <a:lnTo>
                    <a:pt x="1859280" y="309880"/>
                  </a:lnTo>
                  <a:lnTo>
                    <a:pt x="1859280" y="1549400"/>
                  </a:lnTo>
                  <a:lnTo>
                    <a:pt x="1855921" y="1595203"/>
                  </a:lnTo>
                  <a:lnTo>
                    <a:pt x="1846164" y="1638917"/>
                  </a:lnTo>
                  <a:lnTo>
                    <a:pt x="1830487" y="1680060"/>
                  </a:lnTo>
                  <a:lnTo>
                    <a:pt x="1809370" y="1718156"/>
                  </a:lnTo>
                  <a:lnTo>
                    <a:pt x="1783289" y="1752725"/>
                  </a:lnTo>
                  <a:lnTo>
                    <a:pt x="1752725" y="1783289"/>
                  </a:lnTo>
                  <a:lnTo>
                    <a:pt x="1718156" y="1809370"/>
                  </a:lnTo>
                  <a:lnTo>
                    <a:pt x="1680060" y="1830487"/>
                  </a:lnTo>
                  <a:lnTo>
                    <a:pt x="1638917" y="1846164"/>
                  </a:lnTo>
                  <a:lnTo>
                    <a:pt x="1595203" y="1855921"/>
                  </a:lnTo>
                  <a:lnTo>
                    <a:pt x="1549399" y="1859280"/>
                  </a:lnTo>
                  <a:lnTo>
                    <a:pt x="309879" y="1859280"/>
                  </a:lnTo>
                  <a:lnTo>
                    <a:pt x="264076" y="1855921"/>
                  </a:lnTo>
                  <a:lnTo>
                    <a:pt x="220362" y="1846164"/>
                  </a:lnTo>
                  <a:lnTo>
                    <a:pt x="179219" y="1830487"/>
                  </a:lnTo>
                  <a:lnTo>
                    <a:pt x="141123" y="1809370"/>
                  </a:lnTo>
                  <a:lnTo>
                    <a:pt x="106554" y="1783289"/>
                  </a:lnTo>
                  <a:lnTo>
                    <a:pt x="75990" y="1752725"/>
                  </a:lnTo>
                  <a:lnTo>
                    <a:pt x="49909" y="1718156"/>
                  </a:lnTo>
                  <a:lnTo>
                    <a:pt x="28792" y="1680060"/>
                  </a:lnTo>
                  <a:lnTo>
                    <a:pt x="13115" y="1638917"/>
                  </a:lnTo>
                  <a:lnTo>
                    <a:pt x="3358" y="1595203"/>
                  </a:lnTo>
                  <a:lnTo>
                    <a:pt x="0" y="1549400"/>
                  </a:lnTo>
                  <a:lnTo>
                    <a:pt x="0" y="30988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4589" y="1604511"/>
            <a:ext cx="1527810" cy="79248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Καλή</a:t>
            </a:r>
            <a:r>
              <a:rPr sz="1600" spc="-4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απόδοση</a:t>
            </a:r>
            <a:endParaRPr sz="1600">
              <a:latin typeface="Calibri"/>
              <a:cs typeface="Calibri"/>
            </a:endParaRPr>
          </a:p>
          <a:p>
            <a:pPr marL="127000" marR="5080" indent="-114300">
              <a:lnSpc>
                <a:spcPts val="1320"/>
              </a:lnSpc>
              <a:spcBef>
                <a:spcPts val="72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Ανταμοιβή,</a:t>
            </a:r>
            <a:r>
              <a:rPr sz="1200" spc="3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ανάπτυξη, καθοδήγηση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38170" y="3770629"/>
            <a:ext cx="1884680" cy="1884680"/>
            <a:chOff x="3138170" y="3770629"/>
            <a:chExt cx="1884680" cy="1884680"/>
          </a:xfrm>
        </p:grpSpPr>
        <p:sp>
          <p:nvSpPr>
            <p:cNvPr id="13" name="object 13"/>
            <p:cNvSpPr/>
            <p:nvPr/>
          </p:nvSpPr>
          <p:spPr>
            <a:xfrm>
              <a:off x="3150870" y="3783329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1549400" y="0"/>
                  </a:moveTo>
                  <a:lnTo>
                    <a:pt x="309880" y="0"/>
                  </a:lnTo>
                  <a:lnTo>
                    <a:pt x="264076" y="3358"/>
                  </a:lnTo>
                  <a:lnTo>
                    <a:pt x="220362" y="13115"/>
                  </a:lnTo>
                  <a:lnTo>
                    <a:pt x="179219" y="28792"/>
                  </a:lnTo>
                  <a:lnTo>
                    <a:pt x="141123" y="49909"/>
                  </a:lnTo>
                  <a:lnTo>
                    <a:pt x="106554" y="75990"/>
                  </a:lnTo>
                  <a:lnTo>
                    <a:pt x="75990" y="106554"/>
                  </a:lnTo>
                  <a:lnTo>
                    <a:pt x="49909" y="141123"/>
                  </a:lnTo>
                  <a:lnTo>
                    <a:pt x="28792" y="179219"/>
                  </a:lnTo>
                  <a:lnTo>
                    <a:pt x="13115" y="220362"/>
                  </a:lnTo>
                  <a:lnTo>
                    <a:pt x="3358" y="264076"/>
                  </a:lnTo>
                  <a:lnTo>
                    <a:pt x="0" y="309880"/>
                  </a:lnTo>
                  <a:lnTo>
                    <a:pt x="0" y="1549400"/>
                  </a:lnTo>
                  <a:lnTo>
                    <a:pt x="3358" y="1595203"/>
                  </a:lnTo>
                  <a:lnTo>
                    <a:pt x="13115" y="1638917"/>
                  </a:lnTo>
                  <a:lnTo>
                    <a:pt x="28792" y="1680060"/>
                  </a:lnTo>
                  <a:lnTo>
                    <a:pt x="49909" y="1718156"/>
                  </a:lnTo>
                  <a:lnTo>
                    <a:pt x="75990" y="1752725"/>
                  </a:lnTo>
                  <a:lnTo>
                    <a:pt x="106554" y="1783289"/>
                  </a:lnTo>
                  <a:lnTo>
                    <a:pt x="141123" y="1809370"/>
                  </a:lnTo>
                  <a:lnTo>
                    <a:pt x="179219" y="1830487"/>
                  </a:lnTo>
                  <a:lnTo>
                    <a:pt x="220362" y="1846164"/>
                  </a:lnTo>
                  <a:lnTo>
                    <a:pt x="264076" y="1855921"/>
                  </a:lnTo>
                  <a:lnTo>
                    <a:pt x="309880" y="1859280"/>
                  </a:lnTo>
                  <a:lnTo>
                    <a:pt x="1549400" y="1859280"/>
                  </a:lnTo>
                  <a:lnTo>
                    <a:pt x="1595203" y="1855921"/>
                  </a:lnTo>
                  <a:lnTo>
                    <a:pt x="1638917" y="1846164"/>
                  </a:lnTo>
                  <a:lnTo>
                    <a:pt x="1680060" y="1830487"/>
                  </a:lnTo>
                  <a:lnTo>
                    <a:pt x="1718156" y="1809370"/>
                  </a:lnTo>
                  <a:lnTo>
                    <a:pt x="1752725" y="1783289"/>
                  </a:lnTo>
                  <a:lnTo>
                    <a:pt x="1783289" y="1752725"/>
                  </a:lnTo>
                  <a:lnTo>
                    <a:pt x="1809370" y="1718156"/>
                  </a:lnTo>
                  <a:lnTo>
                    <a:pt x="1830487" y="1680060"/>
                  </a:lnTo>
                  <a:lnTo>
                    <a:pt x="1846164" y="1638917"/>
                  </a:lnTo>
                  <a:lnTo>
                    <a:pt x="1855921" y="1595203"/>
                  </a:lnTo>
                  <a:lnTo>
                    <a:pt x="1859280" y="1549400"/>
                  </a:lnTo>
                  <a:lnTo>
                    <a:pt x="1859280" y="309880"/>
                  </a:lnTo>
                  <a:lnTo>
                    <a:pt x="1855921" y="264076"/>
                  </a:lnTo>
                  <a:lnTo>
                    <a:pt x="1846164" y="220362"/>
                  </a:lnTo>
                  <a:lnTo>
                    <a:pt x="1830487" y="179219"/>
                  </a:lnTo>
                  <a:lnTo>
                    <a:pt x="1809370" y="141123"/>
                  </a:lnTo>
                  <a:lnTo>
                    <a:pt x="1783289" y="106554"/>
                  </a:lnTo>
                  <a:lnTo>
                    <a:pt x="1752725" y="75990"/>
                  </a:lnTo>
                  <a:lnTo>
                    <a:pt x="1718156" y="49909"/>
                  </a:lnTo>
                  <a:lnTo>
                    <a:pt x="1680060" y="28792"/>
                  </a:lnTo>
                  <a:lnTo>
                    <a:pt x="1638917" y="13115"/>
                  </a:lnTo>
                  <a:lnTo>
                    <a:pt x="1595203" y="3358"/>
                  </a:lnTo>
                  <a:lnTo>
                    <a:pt x="15494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0870" y="3783329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0" y="309880"/>
                  </a:moveTo>
                  <a:lnTo>
                    <a:pt x="3358" y="264076"/>
                  </a:lnTo>
                  <a:lnTo>
                    <a:pt x="13115" y="220362"/>
                  </a:lnTo>
                  <a:lnTo>
                    <a:pt x="28792" y="179219"/>
                  </a:lnTo>
                  <a:lnTo>
                    <a:pt x="49909" y="141123"/>
                  </a:lnTo>
                  <a:lnTo>
                    <a:pt x="75990" y="106554"/>
                  </a:lnTo>
                  <a:lnTo>
                    <a:pt x="106554" y="75990"/>
                  </a:lnTo>
                  <a:lnTo>
                    <a:pt x="141123" y="49909"/>
                  </a:lnTo>
                  <a:lnTo>
                    <a:pt x="179219" y="28792"/>
                  </a:lnTo>
                  <a:lnTo>
                    <a:pt x="220362" y="13115"/>
                  </a:lnTo>
                  <a:lnTo>
                    <a:pt x="264076" y="3358"/>
                  </a:lnTo>
                  <a:lnTo>
                    <a:pt x="309880" y="0"/>
                  </a:lnTo>
                  <a:lnTo>
                    <a:pt x="1549400" y="0"/>
                  </a:lnTo>
                  <a:lnTo>
                    <a:pt x="1595203" y="3358"/>
                  </a:lnTo>
                  <a:lnTo>
                    <a:pt x="1638917" y="13115"/>
                  </a:lnTo>
                  <a:lnTo>
                    <a:pt x="1680060" y="28792"/>
                  </a:lnTo>
                  <a:lnTo>
                    <a:pt x="1718156" y="49909"/>
                  </a:lnTo>
                  <a:lnTo>
                    <a:pt x="1752725" y="75990"/>
                  </a:lnTo>
                  <a:lnTo>
                    <a:pt x="1783289" y="106554"/>
                  </a:lnTo>
                  <a:lnTo>
                    <a:pt x="1809370" y="141123"/>
                  </a:lnTo>
                  <a:lnTo>
                    <a:pt x="1830487" y="179219"/>
                  </a:lnTo>
                  <a:lnTo>
                    <a:pt x="1846164" y="220362"/>
                  </a:lnTo>
                  <a:lnTo>
                    <a:pt x="1855921" y="264076"/>
                  </a:lnTo>
                  <a:lnTo>
                    <a:pt x="1859280" y="309880"/>
                  </a:lnTo>
                  <a:lnTo>
                    <a:pt x="1859280" y="1549400"/>
                  </a:lnTo>
                  <a:lnTo>
                    <a:pt x="1855921" y="1595203"/>
                  </a:lnTo>
                  <a:lnTo>
                    <a:pt x="1846164" y="1638917"/>
                  </a:lnTo>
                  <a:lnTo>
                    <a:pt x="1830487" y="1680060"/>
                  </a:lnTo>
                  <a:lnTo>
                    <a:pt x="1809370" y="1718156"/>
                  </a:lnTo>
                  <a:lnTo>
                    <a:pt x="1783289" y="1752725"/>
                  </a:lnTo>
                  <a:lnTo>
                    <a:pt x="1752725" y="1783289"/>
                  </a:lnTo>
                  <a:lnTo>
                    <a:pt x="1718156" y="1809370"/>
                  </a:lnTo>
                  <a:lnTo>
                    <a:pt x="1680060" y="1830487"/>
                  </a:lnTo>
                  <a:lnTo>
                    <a:pt x="1638917" y="1846164"/>
                  </a:lnTo>
                  <a:lnTo>
                    <a:pt x="1595203" y="1855921"/>
                  </a:lnTo>
                  <a:lnTo>
                    <a:pt x="1549400" y="1859280"/>
                  </a:lnTo>
                  <a:lnTo>
                    <a:pt x="309880" y="1859280"/>
                  </a:lnTo>
                  <a:lnTo>
                    <a:pt x="264076" y="1855921"/>
                  </a:lnTo>
                  <a:lnTo>
                    <a:pt x="220362" y="1846164"/>
                  </a:lnTo>
                  <a:lnTo>
                    <a:pt x="179219" y="1830487"/>
                  </a:lnTo>
                  <a:lnTo>
                    <a:pt x="141123" y="1809370"/>
                  </a:lnTo>
                  <a:lnTo>
                    <a:pt x="106554" y="1783289"/>
                  </a:lnTo>
                  <a:lnTo>
                    <a:pt x="75990" y="1752725"/>
                  </a:lnTo>
                  <a:lnTo>
                    <a:pt x="49909" y="1718156"/>
                  </a:lnTo>
                  <a:lnTo>
                    <a:pt x="28792" y="1680060"/>
                  </a:lnTo>
                  <a:lnTo>
                    <a:pt x="13115" y="1638917"/>
                  </a:lnTo>
                  <a:lnTo>
                    <a:pt x="3358" y="1595203"/>
                  </a:lnTo>
                  <a:lnTo>
                    <a:pt x="0" y="1549400"/>
                  </a:lnTo>
                  <a:lnTo>
                    <a:pt x="0" y="30988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89808" y="3790637"/>
            <a:ext cx="1480185" cy="12941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Χαμηλή</a:t>
            </a:r>
            <a:r>
              <a:rPr sz="1600" spc="-6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απόδοση</a:t>
            </a:r>
            <a:endParaRPr sz="1600">
              <a:latin typeface="Calibri"/>
              <a:cs typeface="Calibri"/>
            </a:endParaRPr>
          </a:p>
          <a:p>
            <a:pPr marL="127000" marR="497205" indent="-114300">
              <a:lnSpc>
                <a:spcPts val="1320"/>
              </a:lnSpc>
              <a:spcBef>
                <a:spcPts val="72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Συγκεκριμένη καθοδήγηση, συγκράτηση ανταμοιβών,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ts val="1295"/>
              </a:lnSpc>
            </a:pP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πειθαρχικά</a:t>
            </a:r>
            <a:r>
              <a:rPr sz="1200" spc="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μέτρα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23585" y="3770629"/>
            <a:ext cx="1884680" cy="1884680"/>
            <a:chOff x="5323585" y="3770629"/>
            <a:chExt cx="1884680" cy="1884680"/>
          </a:xfrm>
        </p:grpSpPr>
        <p:sp>
          <p:nvSpPr>
            <p:cNvPr id="17" name="object 17"/>
            <p:cNvSpPr/>
            <p:nvPr/>
          </p:nvSpPr>
          <p:spPr>
            <a:xfrm>
              <a:off x="5336285" y="3783329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1549399" y="0"/>
                  </a:moveTo>
                  <a:lnTo>
                    <a:pt x="309879" y="0"/>
                  </a:lnTo>
                  <a:lnTo>
                    <a:pt x="264076" y="3358"/>
                  </a:lnTo>
                  <a:lnTo>
                    <a:pt x="220362" y="13115"/>
                  </a:lnTo>
                  <a:lnTo>
                    <a:pt x="179219" y="28792"/>
                  </a:lnTo>
                  <a:lnTo>
                    <a:pt x="141123" y="49909"/>
                  </a:lnTo>
                  <a:lnTo>
                    <a:pt x="106554" y="75990"/>
                  </a:lnTo>
                  <a:lnTo>
                    <a:pt x="75990" y="106554"/>
                  </a:lnTo>
                  <a:lnTo>
                    <a:pt x="49909" y="141123"/>
                  </a:lnTo>
                  <a:lnTo>
                    <a:pt x="28792" y="179219"/>
                  </a:lnTo>
                  <a:lnTo>
                    <a:pt x="13115" y="220362"/>
                  </a:lnTo>
                  <a:lnTo>
                    <a:pt x="3358" y="264076"/>
                  </a:lnTo>
                  <a:lnTo>
                    <a:pt x="0" y="309880"/>
                  </a:lnTo>
                  <a:lnTo>
                    <a:pt x="0" y="1549400"/>
                  </a:lnTo>
                  <a:lnTo>
                    <a:pt x="3358" y="1595203"/>
                  </a:lnTo>
                  <a:lnTo>
                    <a:pt x="13115" y="1638917"/>
                  </a:lnTo>
                  <a:lnTo>
                    <a:pt x="28792" y="1680060"/>
                  </a:lnTo>
                  <a:lnTo>
                    <a:pt x="49909" y="1718156"/>
                  </a:lnTo>
                  <a:lnTo>
                    <a:pt x="75990" y="1752725"/>
                  </a:lnTo>
                  <a:lnTo>
                    <a:pt x="106554" y="1783289"/>
                  </a:lnTo>
                  <a:lnTo>
                    <a:pt x="141123" y="1809370"/>
                  </a:lnTo>
                  <a:lnTo>
                    <a:pt x="179219" y="1830487"/>
                  </a:lnTo>
                  <a:lnTo>
                    <a:pt x="220362" y="1846164"/>
                  </a:lnTo>
                  <a:lnTo>
                    <a:pt x="264076" y="1855921"/>
                  </a:lnTo>
                  <a:lnTo>
                    <a:pt x="309879" y="1859280"/>
                  </a:lnTo>
                  <a:lnTo>
                    <a:pt x="1549399" y="1859280"/>
                  </a:lnTo>
                  <a:lnTo>
                    <a:pt x="1595203" y="1855921"/>
                  </a:lnTo>
                  <a:lnTo>
                    <a:pt x="1638917" y="1846164"/>
                  </a:lnTo>
                  <a:lnTo>
                    <a:pt x="1680060" y="1830487"/>
                  </a:lnTo>
                  <a:lnTo>
                    <a:pt x="1718156" y="1809370"/>
                  </a:lnTo>
                  <a:lnTo>
                    <a:pt x="1752725" y="1783289"/>
                  </a:lnTo>
                  <a:lnTo>
                    <a:pt x="1783289" y="1752725"/>
                  </a:lnTo>
                  <a:lnTo>
                    <a:pt x="1809370" y="1718156"/>
                  </a:lnTo>
                  <a:lnTo>
                    <a:pt x="1830487" y="1680060"/>
                  </a:lnTo>
                  <a:lnTo>
                    <a:pt x="1846164" y="1638917"/>
                  </a:lnTo>
                  <a:lnTo>
                    <a:pt x="1855921" y="1595203"/>
                  </a:lnTo>
                  <a:lnTo>
                    <a:pt x="1859280" y="1549400"/>
                  </a:lnTo>
                  <a:lnTo>
                    <a:pt x="1859280" y="309880"/>
                  </a:lnTo>
                  <a:lnTo>
                    <a:pt x="1855921" y="264076"/>
                  </a:lnTo>
                  <a:lnTo>
                    <a:pt x="1846164" y="220362"/>
                  </a:lnTo>
                  <a:lnTo>
                    <a:pt x="1830487" y="179219"/>
                  </a:lnTo>
                  <a:lnTo>
                    <a:pt x="1809370" y="141123"/>
                  </a:lnTo>
                  <a:lnTo>
                    <a:pt x="1783289" y="106554"/>
                  </a:lnTo>
                  <a:lnTo>
                    <a:pt x="1752725" y="75990"/>
                  </a:lnTo>
                  <a:lnTo>
                    <a:pt x="1718156" y="49909"/>
                  </a:lnTo>
                  <a:lnTo>
                    <a:pt x="1680060" y="28792"/>
                  </a:lnTo>
                  <a:lnTo>
                    <a:pt x="1638917" y="13115"/>
                  </a:lnTo>
                  <a:lnTo>
                    <a:pt x="1595203" y="3358"/>
                  </a:lnTo>
                  <a:lnTo>
                    <a:pt x="15493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36285" y="3783329"/>
              <a:ext cx="1859280" cy="1859280"/>
            </a:xfrm>
            <a:custGeom>
              <a:avLst/>
              <a:gdLst/>
              <a:ahLst/>
              <a:cxnLst/>
              <a:rect l="l" t="t" r="r" b="b"/>
              <a:pathLst>
                <a:path w="1859279" h="1859279">
                  <a:moveTo>
                    <a:pt x="0" y="309880"/>
                  </a:moveTo>
                  <a:lnTo>
                    <a:pt x="3358" y="264076"/>
                  </a:lnTo>
                  <a:lnTo>
                    <a:pt x="13115" y="220362"/>
                  </a:lnTo>
                  <a:lnTo>
                    <a:pt x="28792" y="179219"/>
                  </a:lnTo>
                  <a:lnTo>
                    <a:pt x="49909" y="141123"/>
                  </a:lnTo>
                  <a:lnTo>
                    <a:pt x="75990" y="106554"/>
                  </a:lnTo>
                  <a:lnTo>
                    <a:pt x="106554" y="75990"/>
                  </a:lnTo>
                  <a:lnTo>
                    <a:pt x="141123" y="49909"/>
                  </a:lnTo>
                  <a:lnTo>
                    <a:pt x="179219" y="28792"/>
                  </a:lnTo>
                  <a:lnTo>
                    <a:pt x="220362" y="13115"/>
                  </a:lnTo>
                  <a:lnTo>
                    <a:pt x="264076" y="3358"/>
                  </a:lnTo>
                  <a:lnTo>
                    <a:pt x="309879" y="0"/>
                  </a:lnTo>
                  <a:lnTo>
                    <a:pt x="1549399" y="0"/>
                  </a:lnTo>
                  <a:lnTo>
                    <a:pt x="1595203" y="3358"/>
                  </a:lnTo>
                  <a:lnTo>
                    <a:pt x="1638917" y="13115"/>
                  </a:lnTo>
                  <a:lnTo>
                    <a:pt x="1680060" y="28792"/>
                  </a:lnTo>
                  <a:lnTo>
                    <a:pt x="1718156" y="49909"/>
                  </a:lnTo>
                  <a:lnTo>
                    <a:pt x="1752725" y="75990"/>
                  </a:lnTo>
                  <a:lnTo>
                    <a:pt x="1783289" y="106554"/>
                  </a:lnTo>
                  <a:lnTo>
                    <a:pt x="1809370" y="141123"/>
                  </a:lnTo>
                  <a:lnTo>
                    <a:pt x="1830487" y="179219"/>
                  </a:lnTo>
                  <a:lnTo>
                    <a:pt x="1846164" y="220362"/>
                  </a:lnTo>
                  <a:lnTo>
                    <a:pt x="1855921" y="264076"/>
                  </a:lnTo>
                  <a:lnTo>
                    <a:pt x="1859280" y="309880"/>
                  </a:lnTo>
                  <a:lnTo>
                    <a:pt x="1859280" y="1549400"/>
                  </a:lnTo>
                  <a:lnTo>
                    <a:pt x="1855921" y="1595203"/>
                  </a:lnTo>
                  <a:lnTo>
                    <a:pt x="1846164" y="1638917"/>
                  </a:lnTo>
                  <a:lnTo>
                    <a:pt x="1830487" y="1680060"/>
                  </a:lnTo>
                  <a:lnTo>
                    <a:pt x="1809370" y="1718156"/>
                  </a:lnTo>
                  <a:lnTo>
                    <a:pt x="1783289" y="1752725"/>
                  </a:lnTo>
                  <a:lnTo>
                    <a:pt x="1752725" y="1783289"/>
                  </a:lnTo>
                  <a:lnTo>
                    <a:pt x="1718156" y="1809370"/>
                  </a:lnTo>
                  <a:lnTo>
                    <a:pt x="1680060" y="1830487"/>
                  </a:lnTo>
                  <a:lnTo>
                    <a:pt x="1638917" y="1846164"/>
                  </a:lnTo>
                  <a:lnTo>
                    <a:pt x="1595203" y="1855921"/>
                  </a:lnTo>
                  <a:lnTo>
                    <a:pt x="1549399" y="1859280"/>
                  </a:lnTo>
                  <a:lnTo>
                    <a:pt x="309879" y="1859280"/>
                  </a:lnTo>
                  <a:lnTo>
                    <a:pt x="264076" y="1855921"/>
                  </a:lnTo>
                  <a:lnTo>
                    <a:pt x="220362" y="1846164"/>
                  </a:lnTo>
                  <a:lnTo>
                    <a:pt x="179219" y="1830487"/>
                  </a:lnTo>
                  <a:lnTo>
                    <a:pt x="141123" y="1809370"/>
                  </a:lnTo>
                  <a:lnTo>
                    <a:pt x="106554" y="1783289"/>
                  </a:lnTo>
                  <a:lnTo>
                    <a:pt x="75990" y="1752725"/>
                  </a:lnTo>
                  <a:lnTo>
                    <a:pt x="49909" y="1718156"/>
                  </a:lnTo>
                  <a:lnTo>
                    <a:pt x="28792" y="1680060"/>
                  </a:lnTo>
                  <a:lnTo>
                    <a:pt x="13115" y="1638917"/>
                  </a:lnTo>
                  <a:lnTo>
                    <a:pt x="3358" y="1595203"/>
                  </a:lnTo>
                  <a:lnTo>
                    <a:pt x="0" y="1549400"/>
                  </a:lnTo>
                  <a:lnTo>
                    <a:pt x="0" y="30988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74589" y="3790637"/>
            <a:ext cx="1556385" cy="14617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Μικρή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αξιοποίηση</a:t>
            </a:r>
            <a:endParaRPr sz="1600">
              <a:latin typeface="Calibri"/>
              <a:cs typeface="Calibri"/>
            </a:endParaRPr>
          </a:p>
          <a:p>
            <a:pPr marL="127000" marR="29209" indent="-114300">
              <a:lnSpc>
                <a:spcPts val="1320"/>
              </a:lnSpc>
              <a:spcBef>
                <a:spcPts val="72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Καθοδήγηση, καλόπιστη κριτική, </a:t>
            </a:r>
            <a:r>
              <a:rPr sz="1200" dirty="0">
                <a:solidFill>
                  <a:srgbClr val="FFFFCC"/>
                </a:solidFill>
                <a:latin typeface="Calibri"/>
                <a:cs typeface="Calibri"/>
              </a:rPr>
              <a:t>παροχή</a:t>
            </a:r>
            <a:r>
              <a:rPr sz="1200" spc="-5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κινήτρων, </a:t>
            </a:r>
            <a:r>
              <a:rPr sz="1200" dirty="0">
                <a:solidFill>
                  <a:srgbClr val="FFFFCC"/>
                </a:solidFill>
                <a:latin typeface="Calibri"/>
                <a:cs typeface="Calibri"/>
              </a:rPr>
              <a:t>εκπαίδευση</a:t>
            </a:r>
            <a:r>
              <a:rPr sz="12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CC"/>
                </a:solidFill>
                <a:latin typeface="Calibri"/>
                <a:cs typeface="Calibri"/>
              </a:rPr>
              <a:t>σε </a:t>
            </a: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δεξιότητες,</a:t>
            </a:r>
            <a:r>
              <a:rPr sz="1200" spc="1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πίεσης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401" y="2007234"/>
            <a:ext cx="1311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Υψηλή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Κινητοποίηση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334" y="4455921"/>
            <a:ext cx="1311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Χαμηλή Κινητοποίηση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44114" y="1142746"/>
            <a:ext cx="40817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0625" algn="l"/>
              </a:tabLst>
            </a:pPr>
            <a:r>
              <a:rPr sz="1800" dirty="0">
                <a:latin typeface="Calibri"/>
                <a:cs typeface="Calibri"/>
              </a:rPr>
              <a:t>Χαμηλή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Ικανότητα</a:t>
            </a:r>
            <a:r>
              <a:rPr sz="1800" dirty="0">
                <a:latin typeface="Calibri"/>
                <a:cs typeface="Calibri"/>
              </a:rPr>
              <a:t>	Υψηλή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Ικανότητα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784" y="391951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2520" y="2875776"/>
            <a:ext cx="1459300" cy="3123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5196" y="2875776"/>
            <a:ext cx="1470335" cy="312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1182" y="2842237"/>
            <a:ext cx="1537085" cy="319510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8722" y="2875776"/>
            <a:ext cx="1460796" cy="31234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84124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4910" algn="l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Ανταμοιβή</a:t>
            </a:r>
            <a:r>
              <a:rPr sz="3600" spc="-55" dirty="0"/>
              <a:t> </a:t>
            </a:r>
            <a:r>
              <a:rPr sz="3600" dirty="0"/>
              <a:t>και</a:t>
            </a:r>
            <a:r>
              <a:rPr sz="3600" spc="-50" dirty="0"/>
              <a:t> </a:t>
            </a:r>
            <a:r>
              <a:rPr sz="3600" spc="-10" dirty="0"/>
              <a:t>Παρακίνηση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46784" y="1066800"/>
            <a:ext cx="8412432" cy="5178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400" dirty="0"/>
              <a:t>Η</a:t>
            </a:r>
            <a:r>
              <a:rPr sz="2400" spc="-100" dirty="0"/>
              <a:t> </a:t>
            </a:r>
            <a:r>
              <a:rPr sz="2400" dirty="0"/>
              <a:t>εργασία</a:t>
            </a:r>
            <a:r>
              <a:rPr sz="2400" spc="-85" dirty="0"/>
              <a:t> </a:t>
            </a:r>
            <a:r>
              <a:rPr sz="2400" dirty="0"/>
              <a:t>καλύπτει</a:t>
            </a:r>
            <a:r>
              <a:rPr sz="2400" spc="-80" dirty="0"/>
              <a:t> </a:t>
            </a:r>
            <a:r>
              <a:rPr sz="2400" dirty="0"/>
              <a:t>πολλαπλές</a:t>
            </a:r>
            <a:r>
              <a:rPr sz="2400" spc="-75" dirty="0"/>
              <a:t> </a:t>
            </a:r>
            <a:r>
              <a:rPr sz="2400" dirty="0"/>
              <a:t>ανθρώπινες</a:t>
            </a:r>
            <a:r>
              <a:rPr sz="2400" spc="-80" dirty="0"/>
              <a:t> </a:t>
            </a:r>
            <a:r>
              <a:rPr sz="2400" spc="-10" dirty="0"/>
              <a:t>ανάγκες:</a:t>
            </a:r>
            <a:endParaRPr sz="2400" dirty="0"/>
          </a:p>
          <a:p>
            <a:pPr marL="593090" lvl="1" indent="-266700">
              <a:lnSpc>
                <a:spcPts val="216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dirty="0">
                <a:latin typeface="Calibri"/>
                <a:cs typeface="Calibri"/>
              </a:rPr>
              <a:t>Maslow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(1954)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: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Πυραμίδα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αναγκών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(Φυσικές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ανάγκες-</a:t>
            </a:r>
            <a:r>
              <a:rPr dirty="0">
                <a:latin typeface="Calibri"/>
                <a:cs typeface="Calibri"/>
              </a:rPr>
              <a:t>&gt;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Ασφάλεια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-</a:t>
            </a:r>
            <a:r>
              <a:rPr spc="-50" dirty="0">
                <a:latin typeface="Calibri"/>
                <a:cs typeface="Calibri"/>
              </a:rPr>
              <a:t>&gt;</a:t>
            </a:r>
            <a:endParaRPr dirty="0">
              <a:latin typeface="Calibri"/>
              <a:cs typeface="Calibri"/>
            </a:endParaRPr>
          </a:p>
          <a:p>
            <a:pPr marL="593090">
              <a:lnSpc>
                <a:spcPts val="2160"/>
              </a:lnSpc>
            </a:pPr>
            <a:r>
              <a:rPr sz="1800" b="0" dirty="0">
                <a:latin typeface="Calibri"/>
                <a:cs typeface="Calibri"/>
              </a:rPr>
              <a:t>Κοινωνικότητα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-</a:t>
            </a:r>
            <a:r>
              <a:rPr sz="1800" b="0" dirty="0">
                <a:latin typeface="Calibri"/>
                <a:cs typeface="Calibri"/>
              </a:rPr>
              <a:t>&gt;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Αναγνώριση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-</a:t>
            </a:r>
            <a:r>
              <a:rPr sz="1800" b="0" dirty="0">
                <a:latin typeface="Calibri"/>
                <a:cs typeface="Calibri"/>
              </a:rPr>
              <a:t>&gt;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Αυτοπραγμάτωση)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dirty="0">
                <a:latin typeface="Calibri"/>
                <a:cs typeface="Calibri"/>
              </a:rPr>
              <a:t>Herzberg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(1957):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Διαφορά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ανάμεσα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στην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συμμόρφωση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και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στην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παρακίνηση</a:t>
            </a:r>
            <a:endParaRPr dirty="0">
              <a:latin typeface="Calibri"/>
              <a:cs typeface="Calibri"/>
            </a:endParaRPr>
          </a:p>
          <a:p>
            <a:pPr marL="981710" marR="499745" lvl="2" indent="-259079">
              <a:lnSpc>
                <a:spcPts val="1820"/>
              </a:lnSpc>
              <a:spcBef>
                <a:spcPts val="445"/>
              </a:spcBef>
              <a:buClr>
                <a:srgbClr val="FFCC00"/>
              </a:buClr>
              <a:buSzPct val="73684"/>
              <a:buFont typeface="Wingdings"/>
              <a:buChar char=""/>
              <a:tabLst>
                <a:tab pos="981710" algn="l"/>
              </a:tabLst>
            </a:pPr>
            <a:r>
              <a:rPr sz="1800" dirty="0">
                <a:latin typeface="Calibri"/>
                <a:cs typeface="Calibri"/>
              </a:rPr>
              <a:t>Ικανοποίηση: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επιτεύγματα,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αναγνώριση,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φύση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της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εργασίας,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ευθύνη, πρόοδος</a:t>
            </a:r>
            <a:endParaRPr sz="1800" dirty="0">
              <a:latin typeface="Calibri"/>
              <a:cs typeface="Calibri"/>
            </a:endParaRPr>
          </a:p>
          <a:p>
            <a:pPr marL="981075" lvl="2" indent="-258445">
              <a:lnSpc>
                <a:spcPts val="2055"/>
              </a:lnSpc>
              <a:spcBef>
                <a:spcPts val="20"/>
              </a:spcBef>
              <a:buClr>
                <a:srgbClr val="FFCC00"/>
              </a:buClr>
              <a:buSzPct val="73684"/>
              <a:buFont typeface="Wingdings"/>
              <a:buChar char=""/>
              <a:tabLst>
                <a:tab pos="981075" algn="l"/>
              </a:tabLst>
            </a:pPr>
            <a:r>
              <a:rPr sz="1800" dirty="0">
                <a:latin typeface="Calibri"/>
                <a:cs typeface="Calibri"/>
              </a:rPr>
              <a:t>Δυσφορία: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εταιρικές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πολιτικές,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επίβλεψη,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σχέση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προϊσταμένους,</a:t>
            </a:r>
            <a:r>
              <a:rPr lang="el-GR" sz="1800" spc="-10" dirty="0">
                <a:latin typeface="Calibri"/>
                <a:cs typeface="Calibri"/>
              </a:rPr>
              <a:t> </a:t>
            </a:r>
            <a:r>
              <a:rPr sz="1800" b="0" dirty="0" err="1">
                <a:latin typeface="Calibri"/>
                <a:cs typeface="Calibri"/>
              </a:rPr>
              <a:t>εργ</a:t>
            </a:r>
            <a:r>
              <a:rPr sz="1800" b="0" dirty="0">
                <a:latin typeface="Calibri"/>
                <a:cs typeface="Calibri"/>
              </a:rPr>
              <a:t>ασιακές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συνθήκες,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μισθός,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σχέση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με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συναδέλφους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ts val="24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dirty="0">
                <a:latin typeface="Calibri"/>
                <a:cs typeface="Calibri"/>
              </a:rPr>
              <a:t>Pink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(2009):</a:t>
            </a:r>
            <a:endParaRPr dirty="0">
              <a:latin typeface="Calibri"/>
              <a:cs typeface="Calibri"/>
            </a:endParaRPr>
          </a:p>
          <a:p>
            <a:pPr marL="981710" marR="77470" lvl="2" indent="-259079">
              <a:lnSpc>
                <a:spcPts val="1820"/>
              </a:lnSpc>
              <a:spcBef>
                <a:spcPts val="450"/>
              </a:spcBef>
              <a:buClr>
                <a:srgbClr val="FFCC00"/>
              </a:buClr>
              <a:buSzPct val="73684"/>
              <a:buFont typeface="Wingdings"/>
              <a:buChar char=""/>
              <a:tabLst>
                <a:tab pos="981710" algn="l"/>
              </a:tabLst>
            </a:pPr>
            <a:r>
              <a:rPr sz="1800" dirty="0">
                <a:latin typeface="Calibri"/>
                <a:cs typeface="Calibri"/>
              </a:rPr>
              <a:t>Η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αποτελεσματική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κινητοποίηση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βασίζεται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πρωτίστως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ενδογενείς </a:t>
            </a:r>
            <a:r>
              <a:rPr sz="1800" dirty="0">
                <a:latin typeface="Calibri"/>
                <a:cs typeface="Calibri"/>
              </a:rPr>
              <a:t>παράγοντες: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Δεξιοτεχνία,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Αυτονομία,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Σκοπός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(mastery,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autonomy,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purpose),</a:t>
            </a:r>
            <a:endParaRPr sz="1800" dirty="0">
              <a:latin typeface="Calibri"/>
              <a:cs typeface="Calibri"/>
            </a:endParaRPr>
          </a:p>
          <a:p>
            <a:pPr marL="981075" lvl="2" indent="-258445">
              <a:lnSpc>
                <a:spcPts val="2270"/>
              </a:lnSpc>
              <a:spcBef>
                <a:spcPts val="20"/>
              </a:spcBef>
              <a:buClr>
                <a:srgbClr val="FFCC00"/>
              </a:buClr>
              <a:buSzPct val="73684"/>
              <a:buFont typeface="Wingdings"/>
              <a:buChar char=""/>
              <a:tabLst>
                <a:tab pos="981075" algn="l"/>
              </a:tabLst>
            </a:pPr>
            <a:r>
              <a:rPr sz="1800" dirty="0">
                <a:latin typeface="Calibri"/>
                <a:cs typeface="Calibri"/>
              </a:rPr>
              <a:t>ενώ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εξωγενείς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(αμοιβή,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φόβος,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κτλ)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είναι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λιγότερο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αποτελεσματικοί.</a:t>
            </a:r>
            <a:endParaRPr sz="1800" dirty="0">
              <a:latin typeface="Calibri"/>
              <a:cs typeface="Calibri"/>
            </a:endParaRPr>
          </a:p>
          <a:p>
            <a:pPr marL="197485" indent="-184785">
              <a:lnSpc>
                <a:spcPts val="26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400" dirty="0"/>
              <a:t>Οι</a:t>
            </a:r>
            <a:r>
              <a:rPr sz="2400" spc="-110" dirty="0"/>
              <a:t> </a:t>
            </a:r>
            <a:r>
              <a:rPr sz="2400" dirty="0"/>
              <a:t>ικανοποιούμενες</a:t>
            </a:r>
            <a:r>
              <a:rPr sz="2400" spc="-75" dirty="0"/>
              <a:t> </a:t>
            </a:r>
            <a:r>
              <a:rPr sz="2400" dirty="0"/>
              <a:t>ανάγκες</a:t>
            </a:r>
            <a:r>
              <a:rPr sz="2400" spc="-105" dirty="0"/>
              <a:t> </a:t>
            </a:r>
            <a:r>
              <a:rPr sz="2400" dirty="0"/>
              <a:t>διαφέρουν</a:t>
            </a:r>
            <a:r>
              <a:rPr sz="2400" spc="-85" dirty="0"/>
              <a:t> </a:t>
            </a:r>
            <a:r>
              <a:rPr sz="2400" dirty="0"/>
              <a:t>ανάμεσα</a:t>
            </a:r>
            <a:r>
              <a:rPr sz="2400" spc="-90" dirty="0"/>
              <a:t> </a:t>
            </a:r>
            <a:r>
              <a:rPr sz="2400" spc="-25" dirty="0"/>
              <a:t>σε</a:t>
            </a:r>
            <a:endParaRPr sz="2400" dirty="0"/>
          </a:p>
          <a:p>
            <a:pPr marL="198120">
              <a:lnSpc>
                <a:spcPts val="2700"/>
              </a:lnSpc>
            </a:pPr>
            <a:r>
              <a:rPr sz="2400" dirty="0"/>
              <a:t>ειδικότητες,</a:t>
            </a:r>
            <a:r>
              <a:rPr sz="2400" spc="-80" dirty="0"/>
              <a:t> </a:t>
            </a:r>
            <a:r>
              <a:rPr sz="2400" dirty="0"/>
              <a:t>κοινωνίες</a:t>
            </a:r>
            <a:r>
              <a:rPr sz="2400" spc="-95" dirty="0"/>
              <a:t> </a:t>
            </a:r>
            <a:r>
              <a:rPr sz="2400" dirty="0"/>
              <a:t>και</a:t>
            </a:r>
            <a:r>
              <a:rPr sz="2400" spc="-95" dirty="0"/>
              <a:t> </a:t>
            </a:r>
            <a:r>
              <a:rPr sz="2400" dirty="0"/>
              <a:t>κοινωνικές</a:t>
            </a:r>
            <a:r>
              <a:rPr sz="2400" spc="-100" dirty="0"/>
              <a:t> </a:t>
            </a:r>
            <a:r>
              <a:rPr sz="2400" dirty="0"/>
              <a:t>τάξεις,</a:t>
            </a:r>
            <a:r>
              <a:rPr sz="2400" spc="-85" dirty="0"/>
              <a:t> </a:t>
            </a:r>
            <a:r>
              <a:rPr sz="2400" dirty="0"/>
              <a:t>ηλικίες,</a:t>
            </a:r>
            <a:r>
              <a:rPr sz="2400" spc="-60" dirty="0"/>
              <a:t> </a:t>
            </a:r>
            <a:r>
              <a:rPr sz="2400" spc="-10" dirty="0"/>
              <a:t>κ.ο.κ.</a:t>
            </a:r>
            <a:endParaRPr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5685" y="288329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891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Αμοιβές</a:t>
            </a:r>
            <a:r>
              <a:rPr spc="-110" dirty="0"/>
              <a:t> </a:t>
            </a:r>
            <a:r>
              <a:rPr dirty="0"/>
              <a:t>και</a:t>
            </a:r>
            <a:r>
              <a:rPr spc="-105" dirty="0"/>
              <a:t> </a:t>
            </a:r>
            <a:r>
              <a:rPr spc="-10" dirty="0"/>
              <a:t>ικανοποίηση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24711"/>
            <a:ext cx="7620000" cy="549554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552044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2810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Αμοιβές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200" y="1524000"/>
            <a:ext cx="8539480" cy="44450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509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Στην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διαμόρφωση</a:t>
            </a:r>
            <a:r>
              <a:rPr sz="3000" b="1" spc="-5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των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αμοιβών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συμβάλλουν: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3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spc="-10" dirty="0">
                <a:latin typeface="Calibri"/>
                <a:cs typeface="Calibri"/>
              </a:rPr>
              <a:t>Νομοθεσία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28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Δυνάμεις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αγοράς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(εργασίας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δραστηριοποίησης)</a:t>
            </a:r>
            <a:endParaRPr sz="2400" dirty="0">
              <a:latin typeface="Calibri"/>
              <a:cs typeface="Calibri"/>
            </a:endParaRPr>
          </a:p>
          <a:p>
            <a:pPr marL="591820" marR="5080" lvl="1" indent="-265430">
              <a:lnSpc>
                <a:spcPts val="2590"/>
              </a:lnSpc>
              <a:spcBef>
                <a:spcPts val="62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spc="-10" dirty="0">
                <a:latin typeface="Calibri"/>
                <a:cs typeface="Calibri"/>
              </a:rPr>
              <a:t>Οργανωσιακοί </a:t>
            </a:r>
            <a:r>
              <a:rPr sz="2400" dirty="0">
                <a:latin typeface="Calibri"/>
                <a:cs typeface="Calibri"/>
              </a:rPr>
              <a:t>στόχοι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(ποιότητα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προσωπικού,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έλεγχος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κόστους, 	</a:t>
            </a:r>
            <a:r>
              <a:rPr sz="2400" dirty="0">
                <a:latin typeface="Calibri"/>
                <a:cs typeface="Calibri"/>
              </a:rPr>
              <a:t>αίσθημα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δικαίου,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τήρηση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νομοθεσίας)</a:t>
            </a:r>
            <a:endParaRPr sz="2400" dirty="0">
              <a:latin typeface="Calibri"/>
              <a:cs typeface="Calibri"/>
            </a:endParaRPr>
          </a:p>
          <a:p>
            <a:pPr marL="198120" indent="-187325">
              <a:lnSpc>
                <a:spcPct val="100000"/>
              </a:lnSpc>
              <a:spcBef>
                <a:spcPts val="29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Το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επίπεδο</a:t>
            </a:r>
            <a:r>
              <a:rPr sz="3000" b="1" spc="-10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αμοιβής</a:t>
            </a:r>
            <a:r>
              <a:rPr sz="3000" b="1" spc="-8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περιλαμβάνει</a:t>
            </a:r>
            <a:r>
              <a:rPr sz="3000" b="1" spc="-9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αποφάσεις</a:t>
            </a:r>
            <a:r>
              <a:rPr sz="3000" b="1" spc="-8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για: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3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Για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γενική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στόχευση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των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αμοιβών</a:t>
            </a:r>
            <a:endParaRPr sz="2400" dirty="0">
              <a:latin typeface="Calibri"/>
              <a:cs typeface="Calibri"/>
            </a:endParaRPr>
          </a:p>
          <a:p>
            <a:pPr marL="592455" lvl="1" indent="-266065">
              <a:lnSpc>
                <a:spcPts val="2735"/>
              </a:lnSpc>
              <a:spcBef>
                <a:spcPts val="28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2455" algn="l"/>
              </a:tabLst>
            </a:pPr>
            <a:r>
              <a:rPr sz="2400" dirty="0">
                <a:latin typeface="Calibri"/>
                <a:cs typeface="Calibri"/>
              </a:rPr>
              <a:t>Αξία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εργασίας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(ικανότητα,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ευθύνη,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προσπάθεια,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συνθήκες</a:t>
            </a:r>
            <a:endParaRPr sz="2400" dirty="0">
              <a:latin typeface="Calibri"/>
              <a:cs typeface="Calibri"/>
            </a:endParaRPr>
          </a:p>
          <a:p>
            <a:pPr marL="59309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εργασίας)</a:t>
            </a:r>
            <a:endParaRPr sz="2400" dirty="0">
              <a:latin typeface="Calibri"/>
              <a:cs typeface="Calibri"/>
            </a:endParaRPr>
          </a:p>
          <a:p>
            <a:pPr marL="591820" marR="383540" lvl="1" indent="-265430">
              <a:lnSpc>
                <a:spcPts val="2590"/>
              </a:lnSpc>
              <a:spcBef>
                <a:spcPts val="61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Δομή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αμοιβής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(ημερομίσθια,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επιδόματα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ανταμοιβές, 	</a:t>
            </a:r>
            <a:r>
              <a:rPr sz="2400" dirty="0">
                <a:latin typeface="Calibri"/>
                <a:cs typeface="Calibri"/>
              </a:rPr>
              <a:t>βαθμίδες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κλιμάκωση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εύρος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αμοιβών)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708" y="5334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17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Μεταβλητές</a:t>
            </a:r>
            <a:r>
              <a:rPr spc="-15" dirty="0"/>
              <a:t> </a:t>
            </a:r>
            <a:r>
              <a:rPr dirty="0"/>
              <a:t>αμοιβές </a:t>
            </a:r>
            <a:r>
              <a:rPr spc="-10" dirty="0"/>
              <a:t>(Κίνητρα)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6128" y="1371600"/>
            <a:ext cx="7943850" cy="462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Ατομικές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Με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κομμάτι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Με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τον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χρόνο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ολοκλήρωσης</a:t>
            </a:r>
            <a:endParaRPr sz="2400" dirty="0">
              <a:latin typeface="Calibri"/>
              <a:cs typeface="Calibri"/>
            </a:endParaRPr>
          </a:p>
          <a:p>
            <a:pPr marL="591820" marR="5080" lvl="1" indent="-265430">
              <a:lnSpc>
                <a:spcPts val="2300"/>
              </a:lnSpc>
              <a:spcBef>
                <a:spcPts val="56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Βάση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απόδοσης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γενικά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κριτήρια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για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επίτευξη 	στόχων)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ts val="2870"/>
              </a:lnSpc>
              <a:spcBef>
                <a:spcPts val="3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Προμήθειες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(π.χ.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ποσοστό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επί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των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πωλήσεων)</a:t>
            </a:r>
            <a:endParaRPr sz="2400" dirty="0">
              <a:latin typeface="Calibri"/>
              <a:cs typeface="Calibri"/>
            </a:endParaRPr>
          </a:p>
          <a:p>
            <a:pPr marL="198120" indent="-187325">
              <a:lnSpc>
                <a:spcPts val="3590"/>
              </a:lnSpc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Ομαδικά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Μοίρασμα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κερδών</a:t>
            </a:r>
            <a:endParaRPr sz="2400" dirty="0">
              <a:latin typeface="Calibri"/>
              <a:cs typeface="Calibri"/>
            </a:endParaRPr>
          </a:p>
          <a:p>
            <a:pPr marL="592455" lvl="1" indent="-266065">
              <a:lnSpc>
                <a:spcPts val="287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2455" algn="l"/>
              </a:tabLst>
            </a:pPr>
            <a:r>
              <a:rPr sz="2400" dirty="0">
                <a:latin typeface="Calibri"/>
                <a:cs typeface="Calibri"/>
              </a:rPr>
              <a:t>Ομαδικές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ανταμοιβές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απόδοσης</a:t>
            </a:r>
            <a:endParaRPr sz="2400" dirty="0">
              <a:latin typeface="Calibri"/>
              <a:cs typeface="Calibri"/>
            </a:endParaRPr>
          </a:p>
          <a:p>
            <a:pPr marL="198120" indent="-187325">
              <a:lnSpc>
                <a:spcPts val="3590"/>
              </a:lnSpc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spc="-10" dirty="0">
                <a:latin typeface="Calibri"/>
                <a:cs typeface="Calibri"/>
              </a:rPr>
              <a:t>Οργανωσιακά</a:t>
            </a:r>
            <a:endParaRPr sz="30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Μοίρασμα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κερδών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στο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σύνολο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επιχείρησης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Παροχή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μετοχών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ή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options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800" y="228601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2125" algn="l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Ανταμοιβές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05139"/>
              </p:ext>
            </p:extLst>
          </p:nvPr>
        </p:nvGraphicFramePr>
        <p:xfrm>
          <a:off x="266129" y="1118360"/>
          <a:ext cx="9434257" cy="551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4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3526"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Αποζημίωση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38100">
                      <a:solidFill>
                        <a:srgbClr val="FFFFCC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Παροχές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38100">
                      <a:solidFill>
                        <a:srgbClr val="FFFFCC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91590" marR="248285" indent="-10369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Ισορροπία</a:t>
                      </a:r>
                      <a:r>
                        <a:rPr sz="1400" b="1" spc="-6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εργασίας</a:t>
                      </a:r>
                      <a:r>
                        <a:rPr sz="1400" b="1" spc="-6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b="1" spc="-4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προσωπικού χρόνου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38100">
                      <a:solidFill>
                        <a:srgbClr val="FFFFCC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Αναγνώριση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38100">
                      <a:solidFill>
                        <a:srgbClr val="FFFFCC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247650" indent="228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Ανάπτυξη</a:t>
                      </a:r>
                      <a:r>
                        <a:rPr sz="1400" b="1" spc="-25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 και </a:t>
                      </a:r>
                      <a:r>
                        <a:rPr sz="1400" b="1" spc="-10" dirty="0">
                          <a:solidFill>
                            <a:srgbClr val="FFFFCC"/>
                          </a:solidFill>
                          <a:latin typeface="Calibri"/>
                          <a:cs typeface="Calibri"/>
                        </a:rPr>
                        <a:t>σταδιοδρομία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38100">
                      <a:solidFill>
                        <a:srgbClr val="FFFFCC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6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Αμοιβή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381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2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Νομοθετημένες παροχές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3492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(αποζημιώσεις, ασφαλιστικές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εισφορές,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381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3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Ευελιξία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ωραρίου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τόπου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απασχόλησης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(ευέλικτα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ωραρια,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10731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τηλε-εργασία,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μερική απασχόληση,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εποχιακά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ωράρια)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381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489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Κοινωνική συμμετοχή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968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(συμμετοχή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σε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κοινωφελείς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2686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προσπάθειες,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381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886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Αξιολόγηση απόδοσης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3556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(αξιολογήσεις, στοχοθεσία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και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έλεγχος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απόδοσης)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381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355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Ευκαιρίες εκπαίδευσης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(μεταπτυχιακά, σεμινάρια,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εμπειρία)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381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439">
                <a:tc>
                  <a:txBody>
                    <a:bodyPr/>
                    <a:lstStyle/>
                    <a:p>
                      <a:pPr marL="91440" marR="1339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Επιπλέον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αμοιβές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επιδόματα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(π.χ.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επίδομα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5905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ανθυγιεινής εργασίας,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οικογενειακά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EE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16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Ασφάλιση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και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Συνταξιοδότηση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(Επιπλέον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5372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ασφαλιστική κάλυψη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και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συνταξιοδότηση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EE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Άδειες,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αμειβόμενες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ή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μη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(διακοπές,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68135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προσωπικές, αναρρωτικές,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εκπαιδευτικές,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2729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Φροντίδα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για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εξαρτώμενα πρόσωπα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(παιδικοί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054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σταθμοί, ασφάλιση, υποτροφίες,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κατασκηνώσεις)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81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Αναγνώριση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(Βραβεία,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έπαινοι,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Καθοδήγηση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(εκπαίδευση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 marR="1422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ηγεσίας,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γνωριμία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με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ειδικούς,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δίκτυα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πληροφόρησης)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E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402">
                <a:tc>
                  <a:txBody>
                    <a:bodyPr/>
                    <a:lstStyle/>
                    <a:p>
                      <a:pPr marL="91440" marR="165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Μεταβαλλόμενες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αμοιβές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π.χ.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Bonus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1440" marR="130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παραγωγικότητας,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προμήθειες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Αμοιβή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για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χρόνο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εκτός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εργασίας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(διακοπές,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γιορτές,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Υγεία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και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ευεξία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(π.χ.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γυμναστήρια,</a:t>
                      </a:r>
                      <a:r>
                        <a:rPr sz="1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ιατρική παρακολούθηση,</a:t>
                      </a:r>
                      <a:r>
                        <a:rPr sz="14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Άλλη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40830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Οικονομική Στήριξη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4025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(στεγαστικά δάνεια,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ενισχύσεις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κτλ)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590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Προοπτικές σταδιοδρομίας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(π.χ.,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πρακτική, προαγωγές, επαγγελματική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πρόοδος,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δίκτυα γνωριμιών)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CC"/>
                      </a:solidFill>
                      <a:prstDash val="solid"/>
                    </a:lnL>
                    <a:lnR w="12700">
                      <a:solidFill>
                        <a:srgbClr val="FFFFCC"/>
                      </a:solidFill>
                      <a:prstDash val="solid"/>
                    </a:lnR>
                    <a:lnT w="12700">
                      <a:solidFill>
                        <a:srgbClr val="FFFFCC"/>
                      </a:solidFill>
                      <a:prstDash val="solid"/>
                    </a:lnT>
                    <a:lnB w="12700">
                      <a:solidFill>
                        <a:srgbClr val="FFFFCC"/>
                      </a:solidFill>
                      <a:prstDash val="solid"/>
                    </a:lnB>
                    <a:solidFill>
                      <a:srgbClr val="FFD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051" y="2875776"/>
            <a:ext cx="1459383" cy="3123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051" y="160174"/>
            <a:ext cx="8412432" cy="97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100"/>
              </a:spcBef>
            </a:pPr>
            <a:r>
              <a:rPr dirty="0"/>
              <a:t>Οι</a:t>
            </a:r>
            <a:r>
              <a:rPr spc="-80" dirty="0"/>
              <a:t> </a:t>
            </a:r>
            <a:r>
              <a:rPr dirty="0"/>
              <a:t>λειτουργίες</a:t>
            </a:r>
            <a:r>
              <a:rPr spc="-75" dirty="0"/>
              <a:t> </a:t>
            </a:r>
            <a:r>
              <a:rPr dirty="0"/>
              <a:t>της</a:t>
            </a:r>
            <a:r>
              <a:rPr spc="-85" dirty="0"/>
              <a:t> </a:t>
            </a:r>
            <a:r>
              <a:rPr spc="-25" dirty="0"/>
              <a:t>ΔΑΔ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19" y="1283171"/>
            <a:ext cx="9056386" cy="13297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28645" y="1730501"/>
            <a:ext cx="508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</a:t>
            </a:r>
            <a:r>
              <a:rPr sz="2000" spc="-9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στρατηγικής</a:t>
            </a:r>
            <a:r>
              <a:rPr sz="2000" spc="-9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CC"/>
                </a:solidFill>
                <a:latin typeface="Calibri"/>
                <a:cs typeface="Calibri"/>
              </a:rPr>
              <a:t>Ανθρώπινου</a:t>
            </a:r>
            <a:r>
              <a:rPr sz="2000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CC"/>
                </a:solidFill>
                <a:latin typeface="Calibri"/>
                <a:cs typeface="Calibri"/>
              </a:rPr>
              <a:t>Δυναμικού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007" y="3923791"/>
            <a:ext cx="105791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Ανάλυση αναγκών</a:t>
            </a:r>
            <a:r>
              <a:rPr sz="1600" spc="-40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σχεδιασμός εργασίας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62520" y="2875776"/>
            <a:ext cx="1459300" cy="312346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33066" y="4258817"/>
            <a:ext cx="919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Στελέχωση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80425" y="2875776"/>
            <a:ext cx="1463928" cy="31234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5814" y="4147184"/>
            <a:ext cx="113474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Εκπαίδευση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ανάπτυξη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5196" y="2875776"/>
            <a:ext cx="1470335" cy="312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24094" y="4035297"/>
            <a:ext cx="121920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-317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Αξιολόγηση </a:t>
            </a:r>
            <a:r>
              <a:rPr sz="1600" dirty="0">
                <a:solidFill>
                  <a:srgbClr val="FFFFCC"/>
                </a:solidFill>
                <a:latin typeface="Calibri"/>
                <a:cs typeface="Calibri"/>
              </a:rPr>
              <a:t>και</a:t>
            </a:r>
            <a:r>
              <a:rPr sz="1600" spc="-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διαχείριση απόδοσης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7714" y="2875776"/>
            <a:ext cx="1464067" cy="31234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42252" y="4035297"/>
            <a:ext cx="1217930" cy="7156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  <a:spcBef>
                <a:spcPts val="254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Κινητοποίηση,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ανταμοιβή</a:t>
            </a:r>
            <a:r>
              <a:rPr sz="1600" spc="-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CC"/>
                </a:solidFill>
                <a:latin typeface="Calibri"/>
                <a:cs typeface="Calibri"/>
              </a:rPr>
              <a:t>και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παροχές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96022" y="2842237"/>
            <a:ext cx="1546195" cy="319510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85123" y="4147184"/>
            <a:ext cx="97218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1610" marR="5080" indent="-169545">
              <a:lnSpc>
                <a:spcPts val="1750"/>
              </a:lnSpc>
              <a:spcBef>
                <a:spcPts val="295"/>
              </a:spcBef>
            </a:pPr>
            <a:r>
              <a:rPr sz="1600" spc="-20" dirty="0">
                <a:solidFill>
                  <a:srgbClr val="FFFFCC"/>
                </a:solidFill>
                <a:latin typeface="Calibri"/>
                <a:cs typeface="Calibri"/>
              </a:rPr>
              <a:t>Εργασιακές </a:t>
            </a:r>
            <a:r>
              <a:rPr sz="1600" spc="-10" dirty="0">
                <a:solidFill>
                  <a:srgbClr val="FFFFCC"/>
                </a:solidFill>
                <a:latin typeface="Calibri"/>
                <a:cs typeface="Calibri"/>
              </a:rPr>
              <a:t>Σχέσεις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4323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5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Εργασιακές</a:t>
            </a:r>
            <a:r>
              <a:rPr spc="-215" dirty="0"/>
              <a:t> </a:t>
            </a:r>
            <a:r>
              <a:rPr spc="-10" dirty="0"/>
              <a:t>Σχέσεις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447800"/>
            <a:ext cx="8930005" cy="49669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6850" marR="10795" indent="-184785">
              <a:lnSpc>
                <a:spcPts val="2400"/>
              </a:lnSpc>
              <a:spcBef>
                <a:spcPts val="67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8120" algn="l"/>
              </a:tabLst>
            </a:pPr>
            <a:r>
              <a:rPr sz="2500" b="1" dirty="0">
                <a:latin typeface="Calibri"/>
                <a:cs typeface="Calibri"/>
              </a:rPr>
              <a:t>Η</a:t>
            </a:r>
            <a:r>
              <a:rPr sz="2500" b="1" spc="-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Διοίκηση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Ανθρώπινου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Δυναμικού</a:t>
            </a:r>
            <a:r>
              <a:rPr sz="2500" b="1" spc="-6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περιλαμβάνει</a:t>
            </a:r>
            <a:r>
              <a:rPr sz="2500" b="1" spc="-5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την</a:t>
            </a:r>
            <a:r>
              <a:rPr sz="2500" b="1" spc="-8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διαχείριση 	</a:t>
            </a:r>
            <a:r>
              <a:rPr sz="2500" b="1" dirty="0">
                <a:latin typeface="Calibri"/>
                <a:cs typeface="Calibri"/>
              </a:rPr>
              <a:t>των</a:t>
            </a:r>
            <a:r>
              <a:rPr sz="2500" b="1" spc="-8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εργασιακών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σχέσεων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με</a:t>
            </a:r>
            <a:r>
              <a:rPr sz="2500" b="1" spc="-7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τις</a:t>
            </a:r>
            <a:r>
              <a:rPr sz="2500" b="1" spc="-9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οργανώσεις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στων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εργαζομένων</a:t>
            </a:r>
            <a:endParaRPr sz="2500" dirty="0">
              <a:latin typeface="Calibri"/>
              <a:cs typeface="Calibri"/>
            </a:endParaRPr>
          </a:p>
          <a:p>
            <a:pPr marL="197485" indent="-184785">
              <a:lnSpc>
                <a:spcPct val="100000"/>
              </a:lnSpc>
              <a:spcBef>
                <a:spcPts val="2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spc="-10" dirty="0">
                <a:latin typeface="Calibri"/>
                <a:cs typeface="Calibri"/>
              </a:rPr>
              <a:t>Συνδικαλιστικές</a:t>
            </a:r>
            <a:r>
              <a:rPr sz="2500" b="1" spc="-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οργανώσεις:</a:t>
            </a:r>
            <a:endParaRPr sz="2500" dirty="0">
              <a:latin typeface="Calibri"/>
              <a:cs typeface="Calibri"/>
            </a:endParaRPr>
          </a:p>
          <a:p>
            <a:pPr marL="593090" marR="457200" lvl="1" indent="-266700">
              <a:lnSpc>
                <a:spcPct val="80000"/>
              </a:lnSpc>
              <a:spcBef>
                <a:spcPts val="50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αποσκοπούν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στην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αντιπροσώπευση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συμφερόντων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μελών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στις </a:t>
            </a:r>
            <a:r>
              <a:rPr sz="2000" dirty="0">
                <a:latin typeface="Calibri"/>
                <a:cs typeface="Calibri"/>
              </a:rPr>
              <a:t>σχέσεις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εργοδότες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τους</a:t>
            </a:r>
            <a:endParaRPr sz="2000" dirty="0">
              <a:latin typeface="Calibri"/>
              <a:cs typeface="Calibri"/>
            </a:endParaRPr>
          </a:p>
          <a:p>
            <a:pPr marL="197485" indent="-184785">
              <a:lnSpc>
                <a:spcPts val="268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Οι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συνδικαλιστικές</a:t>
            </a:r>
            <a:r>
              <a:rPr sz="2500" b="1" spc="-6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οργανώσεις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εξασφαλίζουν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την</a:t>
            </a:r>
            <a:endParaRPr sz="2500" dirty="0">
              <a:latin typeface="Calibri"/>
              <a:cs typeface="Calibri"/>
            </a:endParaRPr>
          </a:p>
          <a:p>
            <a:pPr marL="198120" marR="435609">
              <a:lnSpc>
                <a:spcPts val="2400"/>
              </a:lnSpc>
              <a:spcBef>
                <a:spcPts val="280"/>
              </a:spcBef>
            </a:pPr>
            <a:r>
              <a:rPr sz="2500" b="1" spc="-10" dirty="0">
                <a:latin typeface="Calibri"/>
                <a:cs typeface="Calibri"/>
              </a:rPr>
              <a:t>αναλογικότητα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της</a:t>
            </a:r>
            <a:r>
              <a:rPr sz="2500" b="1" spc="-6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διαπραγματευτικής</a:t>
            </a:r>
            <a:r>
              <a:rPr sz="2500" b="1" spc="-3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ισχύος</a:t>
            </a:r>
            <a:r>
              <a:rPr sz="2500" b="1" spc="-6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εργοδοσίας</a:t>
            </a:r>
            <a:r>
              <a:rPr sz="2500" b="1" spc="-55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και </a:t>
            </a:r>
            <a:r>
              <a:rPr sz="2500" b="1" spc="-10" dirty="0">
                <a:latin typeface="Calibri"/>
                <a:cs typeface="Calibri"/>
              </a:rPr>
              <a:t>εργαζόμενων</a:t>
            </a:r>
            <a:endParaRPr sz="2500" dirty="0">
              <a:latin typeface="Calibri"/>
              <a:cs typeface="Calibri"/>
            </a:endParaRPr>
          </a:p>
          <a:p>
            <a:pPr marL="197485" indent="-184785">
              <a:lnSpc>
                <a:spcPct val="100000"/>
              </a:lnSpc>
              <a:spcBef>
                <a:spcPts val="20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Η</a:t>
            </a:r>
            <a:r>
              <a:rPr sz="2500" b="1" spc="-8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παρουσία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συνδικαλισμού</a:t>
            </a:r>
            <a:r>
              <a:rPr sz="2500" b="1" spc="-5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μπορεί</a:t>
            </a:r>
            <a:r>
              <a:rPr sz="2500" b="1" spc="-60" dirty="0">
                <a:latin typeface="Calibri"/>
                <a:cs typeface="Calibri"/>
              </a:rPr>
              <a:t> </a:t>
            </a:r>
            <a:r>
              <a:rPr sz="2500" b="1" spc="-25" dirty="0">
                <a:latin typeface="Calibri"/>
                <a:cs typeface="Calibri"/>
              </a:rPr>
              <a:t>να:</a:t>
            </a:r>
            <a:endParaRPr sz="25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Αυξήσει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διατήρηση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εργαζομένων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(μείωση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turnover)</a:t>
            </a:r>
            <a:endParaRPr sz="20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48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Παρέχει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εναλλακτικά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μέσα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επικοινωνία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διοίκηση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επίλυση </a:t>
            </a:r>
            <a:r>
              <a:rPr sz="2000" dirty="0">
                <a:latin typeface="Calibri"/>
                <a:cs typeface="Calibri"/>
              </a:rPr>
              <a:t>προβλημάτων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διαφορών</a:t>
            </a:r>
            <a:endParaRPr sz="2000" dirty="0">
              <a:latin typeface="Calibri"/>
              <a:cs typeface="Calibri"/>
            </a:endParaRPr>
          </a:p>
          <a:p>
            <a:pPr marL="593090" lvl="1" indent="-266700">
              <a:lnSpc>
                <a:spcPts val="216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Διαχείριση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ενδο-οργανωσιακής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αντιπαλότητας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(ανταγωνισμός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εργαζομένων,</a:t>
            </a:r>
            <a:endParaRPr sz="2000" dirty="0">
              <a:latin typeface="Calibri"/>
              <a:cs typeface="Calibri"/>
            </a:endParaRPr>
          </a:p>
          <a:p>
            <a:pPr marL="59309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διαπραγματεύσεις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διοίκηση)</a:t>
            </a:r>
            <a:endParaRPr sz="2000" dirty="0">
              <a:latin typeface="Calibri"/>
              <a:cs typeface="Calibri"/>
            </a:endParaRPr>
          </a:p>
          <a:p>
            <a:pPr marL="593090" marR="658495" lvl="1" indent="-266700">
              <a:lnSpc>
                <a:spcPct val="80000"/>
              </a:lnSpc>
              <a:spcBef>
                <a:spcPts val="484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Επηρεάζουν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συνθήκες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φόρτο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απασχόλησης,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αμοιβές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τις </a:t>
            </a:r>
            <a:r>
              <a:rPr sz="2000" spc="-10" dirty="0">
                <a:latin typeface="Calibri"/>
                <a:cs typeface="Calibri"/>
              </a:rPr>
              <a:t>παροχές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6248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0" marR="5080" indent="-64198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Δείγμα</a:t>
            </a:r>
            <a:r>
              <a:rPr sz="2800" spc="-70" dirty="0"/>
              <a:t> </a:t>
            </a:r>
            <a:r>
              <a:rPr sz="2800" dirty="0"/>
              <a:t>νόμων</a:t>
            </a:r>
            <a:r>
              <a:rPr sz="2800" spc="-50" dirty="0"/>
              <a:t> </a:t>
            </a:r>
            <a:r>
              <a:rPr sz="2800" dirty="0"/>
              <a:t>των</a:t>
            </a:r>
            <a:r>
              <a:rPr sz="2800" spc="-55" dirty="0"/>
              <a:t> </a:t>
            </a:r>
            <a:r>
              <a:rPr sz="2800" dirty="0"/>
              <a:t>Η.Π.Α.</a:t>
            </a:r>
            <a:r>
              <a:rPr sz="2800" spc="-20" dirty="0"/>
              <a:t> </a:t>
            </a:r>
            <a:r>
              <a:rPr sz="2800" dirty="0"/>
              <a:t>κατά</a:t>
            </a:r>
            <a:r>
              <a:rPr sz="2800" spc="-65" dirty="0"/>
              <a:t> </a:t>
            </a:r>
            <a:r>
              <a:rPr sz="2800" spc="-25" dirty="0"/>
              <a:t>των </a:t>
            </a:r>
            <a:r>
              <a:rPr sz="2800" dirty="0"/>
              <a:t>διακρίσεων</a:t>
            </a:r>
            <a:r>
              <a:rPr sz="2800" spc="-75" dirty="0"/>
              <a:t> </a:t>
            </a:r>
            <a:r>
              <a:rPr sz="2800" dirty="0"/>
              <a:t>στην</a:t>
            </a:r>
            <a:r>
              <a:rPr sz="2800" spc="-55" dirty="0"/>
              <a:t> </a:t>
            </a:r>
            <a:r>
              <a:rPr sz="2800" spc="-10" dirty="0"/>
              <a:t>εργασία.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790123"/>
            <a:ext cx="6248400" cy="4687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95054" y="6356662"/>
            <a:ext cx="13906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50" dirty="0">
                <a:latin typeface="Verdana"/>
                <a:cs typeface="Verdana"/>
              </a:rPr>
              <a:t>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5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Εργασιακές</a:t>
            </a:r>
            <a:r>
              <a:rPr spc="-215" dirty="0"/>
              <a:t> </a:t>
            </a:r>
            <a:r>
              <a:rPr spc="-10" dirty="0"/>
              <a:t>Σχέσεις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240662"/>
            <a:ext cx="8665845" cy="4646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Στόχοι</a:t>
            </a:r>
            <a:r>
              <a:rPr sz="2500" b="1" spc="-7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εργοδοσίας</a:t>
            </a:r>
            <a:endParaRPr sz="250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0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Αύξηση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παραγωγικότητας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κερδών</a:t>
            </a:r>
            <a:endParaRPr sz="200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Ευχέρεια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στην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λήψη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αποφάσεων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στρατηγικών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κινήσεων</a:t>
            </a:r>
            <a:endParaRPr sz="200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Αποφυγή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συγκρούσεων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διοίκησης/εργαζομένων</a:t>
            </a:r>
            <a:endParaRPr sz="200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spc="-10" dirty="0">
                <a:latin typeface="Calibri"/>
                <a:cs typeface="Calibri"/>
              </a:rPr>
              <a:t>Ανταγωνιστικότητα</a:t>
            </a:r>
            <a:endParaRPr sz="2000">
              <a:latin typeface="Calibri"/>
              <a:cs typeface="Calibri"/>
            </a:endParaRPr>
          </a:p>
          <a:p>
            <a:pPr marL="198120" indent="-185420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8120" algn="l"/>
              </a:tabLst>
            </a:pPr>
            <a:r>
              <a:rPr sz="2500" b="1" dirty="0">
                <a:latin typeface="Calibri"/>
                <a:cs typeface="Calibri"/>
              </a:rPr>
              <a:t>Στόχοι</a:t>
            </a:r>
            <a:r>
              <a:rPr sz="2500" b="1" spc="-9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σωματείων</a:t>
            </a:r>
            <a:endParaRPr sz="250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Εξασφάλιση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απασχόλησης,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αμοιβών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παροχών</a:t>
            </a:r>
            <a:endParaRPr sz="2000">
              <a:latin typeface="Calibri"/>
              <a:cs typeface="Calibri"/>
            </a:endParaRPr>
          </a:p>
          <a:p>
            <a:pPr marL="593090" marR="1008380" lvl="1" indent="-266700">
              <a:lnSpc>
                <a:spcPts val="1920"/>
              </a:lnSpc>
              <a:spcBef>
                <a:spcPts val="464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Συμμετοχή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των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εργαζομένων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αποφάσεις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τους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αφορούν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(π.χ. </a:t>
            </a:r>
            <a:r>
              <a:rPr sz="2000" dirty="0">
                <a:latin typeface="Calibri"/>
                <a:cs typeface="Calibri"/>
              </a:rPr>
              <a:t>επιχειρηματικές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κινήσεις,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συστήματα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αξιολόγησης,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κτλ)</a:t>
            </a:r>
            <a:endParaRPr sz="2000">
              <a:latin typeface="Calibri"/>
              <a:cs typeface="Calibri"/>
            </a:endParaRPr>
          </a:p>
          <a:p>
            <a:pPr marL="593090" lvl="1" indent="-266700">
              <a:lnSpc>
                <a:spcPts val="2390"/>
              </a:lnSpc>
              <a:spcBef>
                <a:spcPts val="15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Επίδραση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στο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θεσμικό,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πολιτικό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κοινωνικό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περιβάλλον</a:t>
            </a:r>
            <a:endParaRPr sz="2000">
              <a:latin typeface="Calibri"/>
              <a:cs typeface="Calibri"/>
            </a:endParaRPr>
          </a:p>
          <a:p>
            <a:pPr marL="197485" indent="-184785">
              <a:lnSpc>
                <a:spcPts val="2990"/>
              </a:lnSpc>
              <a:buClr>
                <a:srgbClr val="530053"/>
              </a:buClr>
              <a:buSzPct val="64000"/>
              <a:buFont typeface="Wingdings"/>
              <a:buChar char=""/>
              <a:tabLst>
                <a:tab pos="197485" algn="l"/>
              </a:tabLst>
            </a:pPr>
            <a:r>
              <a:rPr sz="2500" b="1" dirty="0">
                <a:latin typeface="Calibri"/>
                <a:cs typeface="Calibri"/>
              </a:rPr>
              <a:t>Στόχοι</a:t>
            </a:r>
            <a:r>
              <a:rPr sz="2500" b="1" spc="-7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πολιτείας</a:t>
            </a:r>
            <a:endParaRPr sz="2500">
              <a:latin typeface="Calibri"/>
              <a:cs typeface="Calibri"/>
            </a:endParaRPr>
          </a:p>
          <a:p>
            <a:pPr marL="593090" marR="5080" lvl="1" indent="-266700">
              <a:lnSpc>
                <a:spcPts val="1920"/>
              </a:lnSpc>
              <a:spcBef>
                <a:spcPts val="484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Αποφυγή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συνεχόμενων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συγκρούσεων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με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την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θέσπιση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κανονιστικών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πλαισίων </a:t>
            </a:r>
            <a:r>
              <a:rPr sz="2000" dirty="0">
                <a:latin typeface="Calibri"/>
                <a:cs typeface="Calibri"/>
              </a:rPr>
              <a:t>για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τις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εργασιακές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σχέσεις</a:t>
            </a:r>
            <a:endParaRPr sz="2000">
              <a:latin typeface="Calibri"/>
              <a:cs typeface="Calibri"/>
            </a:endParaRPr>
          </a:p>
          <a:p>
            <a:pPr marL="593090" lvl="1" indent="-266700">
              <a:lnSpc>
                <a:spcPts val="2160"/>
              </a:lnSpc>
              <a:spcBef>
                <a:spcPts val="15"/>
              </a:spcBef>
              <a:buClr>
                <a:srgbClr val="AEFD74"/>
              </a:buClr>
              <a:buSzPct val="65000"/>
              <a:buFont typeface="Wingdings"/>
              <a:buChar char=""/>
              <a:tabLst>
                <a:tab pos="593090" algn="l"/>
              </a:tabLst>
            </a:pPr>
            <a:r>
              <a:rPr sz="2000" dirty="0">
                <a:latin typeface="Calibri"/>
                <a:cs typeface="Calibri"/>
              </a:rPr>
              <a:t>Συμμετοχή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και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παρέμβαση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στις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εργασιακές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διαπραγματεύσεις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(διαιτησία,</a:t>
            </a:r>
            <a:endParaRPr sz="2000">
              <a:latin typeface="Calibri"/>
              <a:cs typeface="Calibri"/>
            </a:endParaRPr>
          </a:p>
          <a:p>
            <a:pPr marL="59309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διαμεσολάβηση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κτλ)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641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ΔΑΔ</a:t>
            </a:r>
            <a:r>
              <a:rPr spc="-4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dirty="0"/>
              <a:t>Οργανωσιακή</a:t>
            </a:r>
            <a:r>
              <a:rPr spc="-30" dirty="0"/>
              <a:t> </a:t>
            </a:r>
            <a:r>
              <a:rPr spc="-10" dirty="0"/>
              <a:t>Κουλτούρα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641" y="1600200"/>
            <a:ext cx="8550275" cy="416115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580"/>
              </a:spcBef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Η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οργανωσιακή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κουλτούρα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ορίζει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το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«μικρο-</a:t>
            </a:r>
            <a:r>
              <a:rPr sz="2000" b="1" dirty="0">
                <a:latin typeface="Calibri"/>
                <a:cs typeface="Calibri"/>
              </a:rPr>
              <a:t>περιβάλλον»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της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επιχείρησης.</a:t>
            </a:r>
            <a:endParaRPr sz="20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480"/>
              </a:spcBef>
              <a:buClr>
                <a:srgbClr val="530053"/>
              </a:buClr>
              <a:buSzPct val="65000"/>
              <a:buFont typeface="Wingdings"/>
              <a:buChar char=""/>
              <a:tabLst>
                <a:tab pos="198120" algn="l"/>
              </a:tabLst>
            </a:pPr>
            <a:r>
              <a:rPr sz="2000" b="1" dirty="0">
                <a:latin typeface="Calibri"/>
                <a:cs typeface="Calibri"/>
              </a:rPr>
              <a:t>Περιλαμβάνει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(ενδεικτικά)</a:t>
            </a:r>
            <a:endParaRPr sz="2000" dirty="0">
              <a:latin typeface="Calibri"/>
              <a:cs typeface="Calibri"/>
            </a:endParaRPr>
          </a:p>
          <a:p>
            <a:pPr marL="593090" marR="690880" lvl="1" indent="-266700">
              <a:lnSpc>
                <a:spcPct val="100000"/>
              </a:lnSpc>
              <a:spcBef>
                <a:spcPts val="440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Ισχυρή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έμφαση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στην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ιεραρχία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(κανάλια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εξουσίας,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αρμοδιότητας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κτλ),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ή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μικρή </a:t>
            </a:r>
            <a:r>
              <a:rPr sz="1800" dirty="0">
                <a:latin typeface="Calibri"/>
                <a:cs typeface="Calibri"/>
              </a:rPr>
              <a:t>(επίπεδες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ιεραρχίες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κτλ)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434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Επίπεδο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Δυναμισμού: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ταχύτητα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στη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λήψη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αποφάσεων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παραγωγή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προϊόντων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ή</a:t>
            </a:r>
            <a:endParaRPr sz="1800" dirty="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περισσότερη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εστίαση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στην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ποιότητα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στις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προσεκτικές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αποφάσεις</a:t>
            </a:r>
            <a:endParaRPr sz="18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100000"/>
              </a:lnSpc>
              <a:spcBef>
                <a:spcPts val="434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Λειτουργικός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Προσανατολισμός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ποιες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λειτουργίες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είναι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σημαντικότερες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στην </a:t>
            </a:r>
            <a:r>
              <a:rPr sz="1800" dirty="0">
                <a:latin typeface="Calibri"/>
                <a:cs typeface="Calibri"/>
              </a:rPr>
              <a:t>επιχείρηση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(π.χ.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παραγωγή,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μάρκετινγκ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κ.α.),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και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στις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οποίες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δίνεται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μεγάλη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έμφαση </a:t>
            </a:r>
            <a:r>
              <a:rPr sz="1800" dirty="0">
                <a:latin typeface="Calibri"/>
                <a:cs typeface="Calibri"/>
              </a:rPr>
              <a:t>στη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ΔΑΔ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430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Προσανατολισμός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αποτέλεσμα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Προσανατολισμός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στους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ανθρώπους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434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‘Έμφαση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στην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ομαδικότητα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έμφαση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στον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εσωτερικό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ανταγωνισμό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430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dirty="0">
                <a:latin typeface="Calibri"/>
                <a:cs typeface="Calibri"/>
              </a:rPr>
              <a:t>Επίπεδο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καινοτομικότητας</a:t>
            </a:r>
            <a:endParaRPr sz="1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434"/>
              </a:spcBef>
              <a:buClr>
                <a:srgbClr val="AEFD74"/>
              </a:buClr>
              <a:buSzPct val="63888"/>
              <a:buFont typeface="Wingdings"/>
              <a:buChar char=""/>
              <a:tabLst>
                <a:tab pos="593090" algn="l"/>
              </a:tabLst>
            </a:pPr>
            <a:r>
              <a:rPr sz="1800" spc="-20" dirty="0">
                <a:latin typeface="Calibri"/>
                <a:cs typeface="Calibri"/>
              </a:rPr>
              <a:t>Κ.α.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458" y="458037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ΔΑΔ</a:t>
            </a:r>
            <a:r>
              <a:rPr spc="-40" dirty="0"/>
              <a:t> </a:t>
            </a:r>
            <a:r>
              <a:rPr dirty="0"/>
              <a:t>και</a:t>
            </a:r>
            <a:r>
              <a:rPr spc="-30" dirty="0"/>
              <a:t> </a:t>
            </a:r>
            <a:r>
              <a:rPr dirty="0"/>
              <a:t>Οργανωσιακή</a:t>
            </a:r>
            <a:r>
              <a:rPr spc="-30" dirty="0"/>
              <a:t> </a:t>
            </a:r>
            <a:r>
              <a:rPr spc="-10" dirty="0"/>
              <a:t>Κουλτούρα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42458" y="1371600"/>
            <a:ext cx="8412432" cy="538288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8120" marR="846455" indent="-18605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dirty="0"/>
              <a:t>Η</a:t>
            </a:r>
            <a:r>
              <a:rPr spc="-50" dirty="0"/>
              <a:t> </a:t>
            </a:r>
            <a:r>
              <a:rPr dirty="0"/>
              <a:t>ΔΑΔ</a:t>
            </a:r>
            <a:r>
              <a:rPr spc="-45" dirty="0"/>
              <a:t> </a:t>
            </a:r>
            <a:r>
              <a:rPr dirty="0"/>
              <a:t>είναι</a:t>
            </a:r>
            <a:r>
              <a:rPr spc="-55" dirty="0"/>
              <a:t> </a:t>
            </a:r>
            <a:r>
              <a:rPr dirty="0"/>
              <a:t>ο</a:t>
            </a:r>
            <a:r>
              <a:rPr spc="-45" dirty="0"/>
              <a:t> </a:t>
            </a:r>
            <a:r>
              <a:rPr dirty="0"/>
              <a:t>«διαχειριστής»</a:t>
            </a:r>
            <a:r>
              <a:rPr spc="-40" dirty="0"/>
              <a:t> </a:t>
            </a:r>
            <a:r>
              <a:rPr dirty="0"/>
              <a:t>της</a:t>
            </a:r>
            <a:r>
              <a:rPr spc="-35" dirty="0"/>
              <a:t> </a:t>
            </a:r>
            <a:r>
              <a:rPr dirty="0"/>
              <a:t>κουλτούρας</a:t>
            </a:r>
            <a:r>
              <a:rPr spc="-30" dirty="0"/>
              <a:t> </a:t>
            </a:r>
            <a:r>
              <a:rPr spc="-20" dirty="0"/>
              <a:t>ενός </a:t>
            </a:r>
            <a:r>
              <a:rPr spc="-10" dirty="0"/>
              <a:t>οργανισμού:</a:t>
            </a:r>
          </a:p>
          <a:p>
            <a:pPr marL="591820" lvl="1" indent="-265430">
              <a:lnSpc>
                <a:spcPct val="100000"/>
              </a:lnSpc>
              <a:spcBef>
                <a:spcPts val="61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Καθορίζει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ρόλους,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αρμοδιότητες,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ευθύνες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57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Οριοθετεί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τους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κανόνες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συμπεριφοράς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μέσα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έναν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οργανισμό</a:t>
            </a:r>
            <a:endParaRPr sz="2400" dirty="0">
              <a:latin typeface="Calibri"/>
              <a:cs typeface="Calibri"/>
            </a:endParaRPr>
          </a:p>
          <a:p>
            <a:pPr marL="591820" marR="866775" lvl="1" indent="-265430">
              <a:lnSpc>
                <a:spcPct val="100000"/>
              </a:lnSpc>
              <a:spcBef>
                <a:spcPts val="58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Διασφαλίζει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διαύλους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επικοινωνίας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ανάδρασης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το </a:t>
            </a:r>
            <a:r>
              <a:rPr sz="2400" spc="-10" dirty="0">
                <a:latin typeface="Calibri"/>
                <a:cs typeface="Calibri"/>
              </a:rPr>
              <a:t>προσωπικό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57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Παρέχει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εκπαίδευση</a:t>
            </a:r>
            <a:endParaRPr sz="2400" dirty="0">
              <a:latin typeface="Calibri"/>
              <a:cs typeface="Calibri"/>
            </a:endParaRPr>
          </a:p>
          <a:p>
            <a:pPr marL="591820" lvl="1" indent="-265430">
              <a:lnSpc>
                <a:spcPct val="100000"/>
              </a:lnSpc>
              <a:spcBef>
                <a:spcPts val="575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1820" algn="l"/>
              </a:tabLst>
            </a:pPr>
            <a:r>
              <a:rPr sz="2400" dirty="0">
                <a:latin typeface="Calibri"/>
                <a:cs typeface="Calibri"/>
              </a:rPr>
              <a:t>Διαχειρίζεται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τα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συστήματα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ανταμοιβής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αναγνώρισης</a:t>
            </a:r>
            <a:endParaRPr sz="2400" dirty="0">
              <a:latin typeface="Calibri"/>
              <a:cs typeface="Calibri"/>
            </a:endParaRPr>
          </a:p>
          <a:p>
            <a:pPr marL="591820" marR="94615" lvl="1" indent="-265430">
              <a:lnSpc>
                <a:spcPct val="100000"/>
              </a:lnSpc>
              <a:spcBef>
                <a:spcPts val="580"/>
              </a:spcBef>
              <a:buClr>
                <a:srgbClr val="AEFD74"/>
              </a:buClr>
              <a:buSzPct val="64583"/>
              <a:buFont typeface="Wingdings"/>
              <a:buChar char=""/>
              <a:tabLst>
                <a:tab pos="593090" algn="l"/>
              </a:tabLst>
            </a:pPr>
            <a:r>
              <a:rPr sz="2400" dirty="0">
                <a:latin typeface="Calibri"/>
                <a:cs typeface="Calibri"/>
              </a:rPr>
              <a:t>Παρακολουθεί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και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διαχειρίζεται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το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κλίμα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εντός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της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επιχείρησης 	</a:t>
            </a:r>
            <a:r>
              <a:rPr sz="2400" dirty="0">
                <a:latin typeface="Calibri"/>
                <a:cs typeface="Calibri"/>
              </a:rPr>
              <a:t>(ικανοποίηση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εργαζομένων,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συνεργασία,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σχέσεις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μεταξύ</a:t>
            </a:r>
            <a:r>
              <a:rPr lang="el-GR" sz="2400" spc="-1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επιπ</a:t>
            </a:r>
            <a:r>
              <a:rPr sz="2400" b="0" dirty="0" err="1">
                <a:latin typeface="Calibri"/>
                <a:cs typeface="Calibri"/>
              </a:rPr>
              <a:t>έδων</a:t>
            </a:r>
            <a:r>
              <a:rPr sz="2400" b="0" spc="-5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της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διοίκησης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και</a:t>
            </a:r>
            <a:r>
              <a:rPr sz="2400" b="0" spc="-3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μεταξύ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των</a:t>
            </a:r>
            <a:r>
              <a:rPr sz="2400" b="0" spc="-2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εργαζομένων)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ΔΑΔ</a:t>
            </a:r>
            <a:r>
              <a:rPr spc="-100" dirty="0"/>
              <a:t> </a:t>
            </a:r>
            <a:r>
              <a:rPr dirty="0"/>
              <a:t>και</a:t>
            </a:r>
            <a:r>
              <a:rPr spc="-95" dirty="0"/>
              <a:t> </a:t>
            </a:r>
            <a:r>
              <a:rPr dirty="0"/>
              <a:t>Κοινωνικά</a:t>
            </a:r>
            <a:r>
              <a:rPr spc="-100" dirty="0"/>
              <a:t> </a:t>
            </a:r>
            <a:r>
              <a:rPr spc="-10" dirty="0"/>
              <a:t>Ζητήματα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305890"/>
            <a:ext cx="8718550" cy="465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z="2800" b="1" dirty="0">
                <a:latin typeface="Calibri"/>
                <a:cs typeface="Calibri"/>
              </a:rPr>
              <a:t>Η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ΔΑΔ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καλείται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να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αντιμετωπίσει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ζητήματα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διακρίσεων </a:t>
            </a:r>
            <a:r>
              <a:rPr sz="2800" b="1" dirty="0">
                <a:latin typeface="Calibri"/>
                <a:cs typeface="Calibri"/>
              </a:rPr>
              <a:t>που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απορρέουν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από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αντιλήψεις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και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συμπεριφορές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εντός </a:t>
            </a:r>
            <a:r>
              <a:rPr sz="2800" b="1" dirty="0">
                <a:latin typeface="Calibri"/>
                <a:cs typeface="Calibri"/>
              </a:rPr>
              <a:t>και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εκτός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του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οργανισμού</a:t>
            </a:r>
            <a:endParaRPr sz="2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8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20" dirty="0">
                <a:latin typeface="Calibri"/>
                <a:cs typeface="Calibri"/>
              </a:rPr>
              <a:t>Φύλο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10" dirty="0">
                <a:latin typeface="Calibri"/>
                <a:cs typeface="Calibri"/>
              </a:rPr>
              <a:t>Εθνικότητα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10" dirty="0">
                <a:latin typeface="Calibri"/>
                <a:cs typeface="Calibri"/>
              </a:rPr>
              <a:t>Αναπηρία,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2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Σεξουαλικός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προσανατολισμός,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Ταυτότητα</a:t>
            </a:r>
            <a:r>
              <a:rPr sz="2200" spc="-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Φύλου,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Κοινωνική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ομάδα,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Τάξη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κ.α.</a:t>
            </a:r>
            <a:endParaRPr sz="2200" dirty="0">
              <a:latin typeface="Calibri"/>
              <a:cs typeface="Calibri"/>
            </a:endParaRPr>
          </a:p>
          <a:p>
            <a:pPr marL="198120" marR="240029" indent="-186055">
              <a:lnSpc>
                <a:spcPct val="100000"/>
              </a:lnSpc>
              <a:spcBef>
                <a:spcPts val="62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z="2800" b="1" dirty="0">
                <a:latin typeface="Calibri"/>
                <a:cs typeface="Calibri"/>
              </a:rPr>
              <a:t>Τα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ζητήματα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αυτά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μπορούν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να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επηρεάσουν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όλους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τους </a:t>
            </a:r>
            <a:r>
              <a:rPr sz="2800" b="1" dirty="0">
                <a:latin typeface="Calibri"/>
                <a:cs typeface="Calibri"/>
              </a:rPr>
              <a:t>τομείς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της</a:t>
            </a:r>
            <a:r>
              <a:rPr sz="2800" b="1" spc="-25" dirty="0">
                <a:latin typeface="Calibri"/>
                <a:cs typeface="Calibri"/>
              </a:rPr>
              <a:t> ΔΑΔ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708" y="53692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ΔΑΔ</a:t>
            </a:r>
            <a:r>
              <a:rPr spc="-100" dirty="0"/>
              <a:t> </a:t>
            </a:r>
            <a:r>
              <a:rPr dirty="0"/>
              <a:t>και</a:t>
            </a:r>
            <a:r>
              <a:rPr spc="-95" dirty="0"/>
              <a:t> </a:t>
            </a:r>
            <a:r>
              <a:rPr dirty="0"/>
              <a:t>Κοινωνικά</a:t>
            </a:r>
            <a:r>
              <a:rPr spc="-100" dirty="0"/>
              <a:t> </a:t>
            </a:r>
            <a:r>
              <a:rPr spc="-10" dirty="0"/>
              <a:t>Ζητήματα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08" y="1524000"/>
            <a:ext cx="8761730" cy="4473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z="2800" b="1" dirty="0">
                <a:latin typeface="Calibri"/>
                <a:cs typeface="Calibri"/>
              </a:rPr>
              <a:t>Ενδεικτικά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προβλήματα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που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αντιμετωπίζει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η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ΔΑΔ:</a:t>
            </a:r>
            <a:endParaRPr sz="2800" dirty="0">
              <a:latin typeface="Calibri"/>
              <a:cs typeface="Calibri"/>
            </a:endParaRPr>
          </a:p>
          <a:p>
            <a:pPr marL="198120" indent="-185420">
              <a:lnSpc>
                <a:spcPct val="100000"/>
              </a:lnSpc>
              <a:spcBef>
                <a:spcPts val="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z="2800" b="1" dirty="0">
                <a:latin typeface="Calibri"/>
                <a:cs typeface="Calibri"/>
              </a:rPr>
              <a:t>Ανάλυση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αναγκών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–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σχεδιασμός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εργασίας</a:t>
            </a:r>
            <a:endParaRPr sz="2800" dirty="0">
              <a:latin typeface="Calibri"/>
              <a:cs typeface="Calibri"/>
            </a:endParaRPr>
          </a:p>
          <a:p>
            <a:pPr marL="593090" marR="895350" lvl="1" indent="-266700">
              <a:lnSpc>
                <a:spcPct val="80300"/>
              </a:lnSpc>
              <a:spcBef>
                <a:spcPts val="54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Σχεδιασμός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θέσεων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εργασίας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βάση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στερεότυπα: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«ανδρικές</a:t>
            </a:r>
            <a:r>
              <a:rPr sz="2100" spc="-105" dirty="0">
                <a:latin typeface="Calibri"/>
                <a:cs typeface="Calibri"/>
              </a:rPr>
              <a:t> </a:t>
            </a:r>
            <a:r>
              <a:rPr sz="2100" spc="-50" dirty="0">
                <a:latin typeface="Calibri"/>
                <a:cs typeface="Calibri"/>
              </a:rPr>
              <a:t>– </a:t>
            </a:r>
            <a:r>
              <a:rPr sz="2100" dirty="0">
                <a:latin typeface="Calibri"/>
                <a:cs typeface="Calibri"/>
              </a:rPr>
              <a:t>γυναικείες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δουλειές»</a:t>
            </a:r>
            <a:endParaRPr sz="2100" dirty="0">
              <a:latin typeface="Calibri"/>
              <a:cs typeface="Calibri"/>
            </a:endParaRPr>
          </a:p>
          <a:p>
            <a:pPr marL="198120" indent="-185420">
              <a:lnSpc>
                <a:spcPts val="3329"/>
              </a:lnSpc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z="2800" b="1" spc="-10" dirty="0">
                <a:latin typeface="Calibri"/>
                <a:cs typeface="Calibri"/>
              </a:rPr>
              <a:t>Στελέχωση</a:t>
            </a:r>
            <a:endParaRPr sz="2800" dirty="0">
              <a:latin typeface="Calibri"/>
              <a:cs typeface="Calibri"/>
            </a:endParaRPr>
          </a:p>
          <a:p>
            <a:pPr marL="593090" marR="5080" lvl="1" indent="-266700">
              <a:lnSpc>
                <a:spcPts val="2110"/>
              </a:lnSpc>
              <a:spcBef>
                <a:spcPts val="53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10" dirty="0">
                <a:latin typeface="Calibri"/>
                <a:cs typeface="Calibri"/>
              </a:rPr>
              <a:t>Αντίληψη(συνειδητή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ασυνείδητη)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ότι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συγκεκριμένη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κοινωνική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ομάδα </a:t>
            </a:r>
            <a:r>
              <a:rPr sz="2200" dirty="0">
                <a:latin typeface="Calibri"/>
                <a:cs typeface="Calibri"/>
              </a:rPr>
              <a:t>είναι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κατάλληλη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ακατάλληλη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για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μία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θέση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εργασίας</a:t>
            </a:r>
            <a:endParaRPr sz="2200" dirty="0">
              <a:latin typeface="Calibri"/>
              <a:cs typeface="Calibri"/>
            </a:endParaRPr>
          </a:p>
          <a:p>
            <a:pPr marL="593090" marR="1771014" lvl="1" indent="-266700">
              <a:lnSpc>
                <a:spcPts val="2110"/>
              </a:lnSpc>
              <a:spcBef>
                <a:spcPts val="53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Αποκλεισμός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πρόσληψη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εξέλιξη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λόγω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κοινωνικών χαρακτηριστικών</a:t>
            </a:r>
            <a:endParaRPr sz="2200" dirty="0">
              <a:latin typeface="Calibri"/>
              <a:cs typeface="Calibri"/>
            </a:endParaRPr>
          </a:p>
          <a:p>
            <a:pPr marL="593090" marR="1469390" lvl="1" indent="-266700">
              <a:lnSpc>
                <a:spcPct val="80000"/>
              </a:lnSpc>
              <a:spcBef>
                <a:spcPts val="55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Εμπόδια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σταδιοδρομίας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γυναικών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(Glass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Ceiling)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π.χ.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λόγω </a:t>
            </a:r>
            <a:r>
              <a:rPr sz="2200" dirty="0">
                <a:latin typeface="Calibri"/>
                <a:cs typeface="Calibri"/>
              </a:rPr>
              <a:t>ανισορροπίας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οικογενειακών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υποχρεώσεων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εργασίας</a:t>
            </a:r>
            <a:endParaRPr sz="2200" dirty="0">
              <a:latin typeface="Calibri"/>
              <a:cs typeface="Calibri"/>
            </a:endParaRPr>
          </a:p>
          <a:p>
            <a:pPr marL="198120" indent="-185420">
              <a:lnSpc>
                <a:spcPts val="3335"/>
              </a:lnSpc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z="2800" b="1" dirty="0">
                <a:latin typeface="Calibri"/>
                <a:cs typeface="Calibri"/>
              </a:rPr>
              <a:t>Εκπαίδευση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και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ανάπτυξη</a:t>
            </a:r>
            <a:endParaRPr sz="28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Ανάγκη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για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ανάπτυξη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συμπεριληπτικής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οργανωσιακής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κουλτούρας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458" y="3810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ΔΑΔ</a:t>
            </a:r>
            <a:r>
              <a:rPr spc="-100" dirty="0"/>
              <a:t> </a:t>
            </a:r>
            <a:r>
              <a:rPr dirty="0"/>
              <a:t>και</a:t>
            </a:r>
            <a:r>
              <a:rPr spc="-95" dirty="0"/>
              <a:t> </a:t>
            </a:r>
            <a:r>
              <a:rPr dirty="0"/>
              <a:t>Κοινωνικά</a:t>
            </a:r>
            <a:r>
              <a:rPr spc="-100" dirty="0"/>
              <a:t> </a:t>
            </a:r>
            <a:r>
              <a:rPr spc="-10" dirty="0"/>
              <a:t>Ζητήματα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742458" y="1143000"/>
            <a:ext cx="8412432" cy="55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8120" indent="-185420">
              <a:lnSpc>
                <a:spcPct val="100000"/>
              </a:lnSpc>
              <a:spcBef>
                <a:spcPts val="95"/>
              </a:spcBef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dirty="0"/>
              <a:t>Αξιολόγηση</a:t>
            </a:r>
            <a:r>
              <a:rPr spc="-50" dirty="0"/>
              <a:t> </a:t>
            </a:r>
            <a:r>
              <a:rPr dirty="0"/>
              <a:t>και</a:t>
            </a:r>
            <a:r>
              <a:rPr spc="-60" dirty="0"/>
              <a:t> </a:t>
            </a:r>
            <a:r>
              <a:rPr dirty="0"/>
              <a:t>διαχείριση</a:t>
            </a:r>
            <a:r>
              <a:rPr spc="-75" dirty="0"/>
              <a:t> </a:t>
            </a:r>
            <a:r>
              <a:rPr spc="-10" dirty="0"/>
              <a:t>απόδοσης</a:t>
            </a:r>
          </a:p>
          <a:p>
            <a:pPr marL="593090" marR="196215" lvl="1" indent="-266700">
              <a:lnSpc>
                <a:spcPct val="80000"/>
              </a:lnSpc>
              <a:spcBef>
                <a:spcPts val="55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Κίνδυνος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μεροληψίας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από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αξιολογητές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(συνειδητής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ασυνείδητης): </a:t>
            </a:r>
            <a:r>
              <a:rPr sz="2200" dirty="0">
                <a:latin typeface="Calibri"/>
                <a:cs typeface="Calibri"/>
              </a:rPr>
              <a:t>ομοιότητες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διαφορές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αξιολογητή,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στερεότυπα</a:t>
            </a:r>
            <a:endParaRPr sz="2200" dirty="0">
              <a:latin typeface="Calibri"/>
              <a:cs typeface="Calibri"/>
            </a:endParaRPr>
          </a:p>
          <a:p>
            <a:pPr marL="198120" indent="-185420">
              <a:lnSpc>
                <a:spcPts val="3335"/>
              </a:lnSpc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spc="-10" dirty="0"/>
              <a:t>Ανταμοιβές</a:t>
            </a:r>
          </a:p>
          <a:p>
            <a:pPr marL="593090" lvl="1" indent="-266700">
              <a:lnSpc>
                <a:spcPts val="2375"/>
              </a:lnSpc>
              <a:spcBef>
                <a:spcPts val="2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Διαφορές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αποδοχών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ανδρών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γυναικών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(Pay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Gap)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(π.χ.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 err="1">
                <a:latin typeface="Calibri"/>
                <a:cs typeface="Calibri"/>
              </a:rPr>
              <a:t>λόγω</a:t>
            </a:r>
            <a:r>
              <a:rPr lang="el-GR" sz="2200" spc="-20" dirty="0">
                <a:latin typeface="Calibri"/>
                <a:cs typeface="Calibri"/>
              </a:rPr>
              <a:t> </a:t>
            </a:r>
            <a:r>
              <a:rPr sz="2200" b="0" dirty="0" err="1">
                <a:latin typeface="Calibri"/>
                <a:cs typeface="Calibri"/>
              </a:rPr>
              <a:t>εμ</a:t>
            </a:r>
            <a:r>
              <a:rPr sz="2200" b="0" dirty="0">
                <a:latin typeface="Calibri"/>
                <a:cs typeface="Calibri"/>
              </a:rPr>
              <a:t>ποδίων</a:t>
            </a:r>
            <a:r>
              <a:rPr sz="2200" b="0" spc="-7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σταδιοδρομίας,</a:t>
            </a:r>
            <a:r>
              <a:rPr sz="2200" b="0" spc="-6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επιλογή</a:t>
            </a:r>
            <a:r>
              <a:rPr sz="2200" b="0" spc="-7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στερεοτυπικών</a:t>
            </a:r>
            <a:r>
              <a:rPr sz="2200" b="0" spc="-5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ρόλων</a:t>
            </a:r>
            <a:r>
              <a:rPr sz="2200" b="0" spc="-7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κ.α.)</a:t>
            </a:r>
            <a:endParaRPr sz="2200" dirty="0">
              <a:latin typeface="Calibri"/>
              <a:cs typeface="Calibri"/>
            </a:endParaRPr>
          </a:p>
          <a:p>
            <a:pPr marL="198120" indent="-185420">
              <a:lnSpc>
                <a:spcPts val="3350"/>
              </a:lnSpc>
              <a:buClr>
                <a:srgbClr val="530053"/>
              </a:buClr>
              <a:buSzPct val="64285"/>
              <a:buFont typeface="Wingdings"/>
              <a:buChar char=""/>
              <a:tabLst>
                <a:tab pos="198120" algn="l"/>
              </a:tabLst>
            </a:pPr>
            <a:r>
              <a:rPr dirty="0"/>
              <a:t>Οργανωσιακή</a:t>
            </a:r>
            <a:r>
              <a:rPr spc="-90" dirty="0"/>
              <a:t> </a:t>
            </a:r>
            <a:r>
              <a:rPr dirty="0"/>
              <a:t>κουλτούρα</a:t>
            </a:r>
            <a:r>
              <a:rPr spc="-75" dirty="0"/>
              <a:t> </a:t>
            </a:r>
            <a:r>
              <a:rPr dirty="0"/>
              <a:t>και</a:t>
            </a:r>
            <a:r>
              <a:rPr spc="-95" dirty="0"/>
              <a:t> </a:t>
            </a:r>
            <a:r>
              <a:rPr spc="-10" dirty="0"/>
              <a:t>περιβάλλον</a:t>
            </a:r>
            <a:r>
              <a:rPr spc="-105" dirty="0"/>
              <a:t> </a:t>
            </a:r>
            <a:r>
              <a:rPr spc="-10" dirty="0"/>
              <a:t>εργασίας</a:t>
            </a:r>
          </a:p>
          <a:p>
            <a:pPr marL="593090" lvl="1" indent="-266700">
              <a:lnSpc>
                <a:spcPct val="100000"/>
              </a:lnSpc>
              <a:spcBef>
                <a:spcPts val="2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Σεξιστική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συμπεριφορά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έμφυλη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βία</a:t>
            </a:r>
            <a:endParaRPr sz="2200" dirty="0">
              <a:latin typeface="Calibri"/>
              <a:cs typeface="Calibri"/>
            </a:endParaRPr>
          </a:p>
          <a:p>
            <a:pPr marL="593090" marR="95250" lvl="1" indent="-266700">
              <a:lnSpc>
                <a:spcPts val="2110"/>
              </a:lnSpc>
              <a:spcBef>
                <a:spcPts val="509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Ρατσιστικές,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ομοφοβικές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κ.α.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συμπεριφορές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απέναντι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σε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μειονοτικές ομάδες</a:t>
            </a:r>
            <a:endParaRPr sz="22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55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Μη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συμπεριληπτικό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περιβάλλον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εργασίας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(π.χ.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μη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διαμορφωμένο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για </a:t>
            </a:r>
            <a:r>
              <a:rPr sz="2200" dirty="0">
                <a:latin typeface="Calibri"/>
                <a:cs typeface="Calibri"/>
              </a:rPr>
              <a:t>άτομα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με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αναπηρία,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χωρίς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κατάλληλες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υποδομές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υγιεινής)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ts val="2375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Μη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συμπεριληπτική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επικοινωνία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(π.χ.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συνεχής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χρήση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 err="1">
                <a:latin typeface="Calibri"/>
                <a:cs typeface="Calibri"/>
              </a:rPr>
              <a:t>του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α</a:t>
            </a:r>
            <a:r>
              <a:rPr sz="2200" spc="-10" dirty="0" err="1">
                <a:latin typeface="Calibri"/>
                <a:cs typeface="Calibri"/>
              </a:rPr>
              <a:t>ρσενικού</a:t>
            </a:r>
            <a:r>
              <a:rPr lang="el-GR" sz="2200" spc="-10" dirty="0">
                <a:latin typeface="Calibri"/>
                <a:cs typeface="Calibri"/>
              </a:rPr>
              <a:t> </a:t>
            </a:r>
            <a:r>
              <a:rPr sz="2200" b="0" dirty="0" err="1">
                <a:latin typeface="Calibri"/>
                <a:cs typeface="Calibri"/>
              </a:rPr>
              <a:t>γένους</a:t>
            </a:r>
            <a:r>
              <a:rPr sz="2200" b="0" dirty="0">
                <a:latin typeface="Calibri"/>
                <a:cs typeface="Calibri"/>
              </a:rPr>
              <a:t>,</a:t>
            </a:r>
            <a:r>
              <a:rPr sz="2200" b="0" spc="-6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αποκλεισμός</a:t>
            </a:r>
            <a:r>
              <a:rPr sz="2200" b="0" spc="-55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ομάδων</a:t>
            </a:r>
            <a:r>
              <a:rPr sz="2200" b="0" spc="-6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από</a:t>
            </a:r>
            <a:r>
              <a:rPr sz="2200" b="0" spc="-60" dirty="0">
                <a:latin typeface="Calibri"/>
                <a:cs typeface="Calibri"/>
              </a:rPr>
              <a:t> </a:t>
            </a:r>
            <a:r>
              <a:rPr sz="2200" b="0" dirty="0">
                <a:latin typeface="Calibri"/>
                <a:cs typeface="Calibri"/>
              </a:rPr>
              <a:t>δράσεις</a:t>
            </a:r>
            <a:r>
              <a:rPr sz="2200" b="0" spc="-60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δημοσιότητας)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784" y="457200"/>
            <a:ext cx="841243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885" algn="l">
              <a:lnSpc>
                <a:spcPct val="100000"/>
              </a:lnSpc>
              <a:spcBef>
                <a:spcPts val="100"/>
              </a:spcBef>
            </a:pPr>
            <a:r>
              <a:rPr dirty="0"/>
              <a:t>ΔΑΔ</a:t>
            </a:r>
            <a:r>
              <a:rPr spc="-100" dirty="0"/>
              <a:t> </a:t>
            </a:r>
            <a:r>
              <a:rPr dirty="0"/>
              <a:t>και</a:t>
            </a:r>
            <a:r>
              <a:rPr spc="-95" dirty="0"/>
              <a:t> </a:t>
            </a:r>
            <a:r>
              <a:rPr dirty="0"/>
              <a:t>Κοινωνικά</a:t>
            </a:r>
            <a:r>
              <a:rPr spc="-100" dirty="0"/>
              <a:t> </a:t>
            </a:r>
            <a:r>
              <a:rPr spc="-10" dirty="0"/>
              <a:t>Ζητήματα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489" y="1676400"/>
            <a:ext cx="8704580" cy="425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7325">
              <a:lnSpc>
                <a:spcPct val="100000"/>
              </a:lnSpc>
              <a:spcBef>
                <a:spcPts val="100"/>
              </a:spcBef>
              <a:buClr>
                <a:srgbClr val="530053"/>
              </a:buClr>
              <a:buSzPct val="61666"/>
              <a:buFont typeface="Wingdings"/>
              <a:buChar char=""/>
              <a:tabLst>
                <a:tab pos="198120" algn="l"/>
              </a:tabLst>
            </a:pPr>
            <a:r>
              <a:rPr sz="3000" b="1" dirty="0">
                <a:latin typeface="Calibri"/>
                <a:cs typeface="Calibri"/>
              </a:rPr>
              <a:t>Τρόποι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αντιμετώπισης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(ενδεικτικά):</a:t>
            </a:r>
            <a:endParaRPr sz="30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spcBef>
                <a:spcPts val="105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Δράσεις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εκπαίδευσης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ενημέρωσης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στελεχών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ΔΑΔ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προσωπικού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«Τυφλή»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επιλογή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υποψήφιων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για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συνέντευξη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ή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εξέλιξη</a:t>
            </a:r>
            <a:endParaRPr sz="2200" dirty="0">
              <a:latin typeface="Calibri"/>
              <a:cs typeface="Calibri"/>
            </a:endParaRPr>
          </a:p>
          <a:p>
            <a:pPr marL="593090" marR="247015" lvl="1" indent="-266700">
              <a:lnSpc>
                <a:spcPct val="8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Εισαγωγή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μέτρων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ισορροπίας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ζωής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εργασίας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(τηλεεργασία,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μερική </a:t>
            </a:r>
            <a:r>
              <a:rPr sz="2200" dirty="0">
                <a:latin typeface="Calibri"/>
                <a:cs typeface="Calibri"/>
              </a:rPr>
              <a:t>απασχόληση,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ευέλικτο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ωράριο,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φροντίδα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παιδιών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κ.α.)</a:t>
            </a:r>
            <a:endParaRPr sz="2200" dirty="0">
              <a:latin typeface="Calibri"/>
              <a:cs typeface="Calibri"/>
            </a:endParaRPr>
          </a:p>
          <a:p>
            <a:pPr marL="593090" marR="5080" lvl="1" indent="-266700">
              <a:lnSpc>
                <a:spcPct val="8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Υιοθέτηση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μηχανισμών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αντιμετώπισης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περιστατικών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έμφυλης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βίας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και </a:t>
            </a:r>
            <a:r>
              <a:rPr sz="2200" dirty="0">
                <a:latin typeface="Calibri"/>
                <a:cs typeface="Calibri"/>
              </a:rPr>
              <a:t>άλλων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συμπεριφορών</a:t>
            </a:r>
            <a:endParaRPr sz="2200" dirty="0">
              <a:latin typeface="Calibri"/>
              <a:cs typeface="Calibri"/>
            </a:endParaRPr>
          </a:p>
          <a:p>
            <a:pPr marL="593090" marR="233679" lvl="1" indent="-266700">
              <a:lnSpc>
                <a:spcPct val="8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Ποσοστώσεις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προσωπικού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(π.χ.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τουλάχιστον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30%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εκπροσώπηση</a:t>
            </a:r>
            <a:r>
              <a:rPr sz="2200" spc="-25" dirty="0">
                <a:latin typeface="Calibri"/>
                <a:cs typeface="Calibri"/>
              </a:rPr>
              <a:t> από </a:t>
            </a:r>
            <a:r>
              <a:rPr sz="2200" dirty="0">
                <a:latin typeface="Calibri"/>
                <a:cs typeface="Calibri"/>
              </a:rPr>
              <a:t>το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κάθε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φύλο)</a:t>
            </a:r>
            <a:endParaRPr sz="2200" dirty="0">
              <a:latin typeface="Calibri"/>
              <a:cs typeface="Calibri"/>
            </a:endParaRPr>
          </a:p>
          <a:p>
            <a:pPr marL="593090" lvl="1" indent="-266700">
              <a:lnSpc>
                <a:spcPct val="100000"/>
              </a:lnSpc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spc="-10" dirty="0">
                <a:latin typeface="Calibri"/>
                <a:cs typeface="Calibri"/>
              </a:rPr>
              <a:t>Δημιουργία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συμπεριληπτικών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υποδομών</a:t>
            </a:r>
            <a:endParaRPr sz="2200" dirty="0">
              <a:latin typeface="Calibri"/>
              <a:cs typeface="Calibri"/>
            </a:endParaRPr>
          </a:p>
          <a:p>
            <a:pPr marL="593090" marR="419100" lvl="1" indent="-266700">
              <a:lnSpc>
                <a:spcPct val="80000"/>
              </a:lnSpc>
              <a:spcBef>
                <a:spcPts val="530"/>
              </a:spcBef>
              <a:buClr>
                <a:srgbClr val="AEFD74"/>
              </a:buClr>
              <a:buSzPct val="63636"/>
              <a:buFont typeface="Wingdings"/>
              <a:buChar char=""/>
              <a:tabLst>
                <a:tab pos="593090" algn="l"/>
              </a:tabLst>
            </a:pPr>
            <a:r>
              <a:rPr sz="2200" dirty="0">
                <a:latin typeface="Calibri"/>
                <a:cs typeface="Calibri"/>
              </a:rPr>
              <a:t>Υιοθέτηση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προτύπων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για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συμπεριληπτική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εσωτερική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και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εξωτερική επικοινωνία</a:t>
            </a:r>
            <a:endParaRPr sz="2200" dirty="0">
              <a:latin typeface="Calibri"/>
              <a:cs typeface="Calibri"/>
            </a:endParaRPr>
          </a:p>
          <a:p>
            <a:pPr marL="326390" lvl="1">
              <a:lnSpc>
                <a:spcPct val="100000"/>
              </a:lnSpc>
              <a:buClr>
                <a:srgbClr val="AEFD74"/>
              </a:buClr>
              <a:buSzPct val="63636"/>
              <a:tabLst>
                <a:tab pos="657225" algn="l"/>
              </a:tabLst>
            </a:pP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16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431" y="1078264"/>
            <a:ext cx="2781131" cy="4701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5745" algn="r"/>
            <a:r>
              <a:rPr lang="en-US" sz="3400">
                <a:solidFill>
                  <a:srgbClr val="FFFFFF"/>
                </a:solidFill>
              </a:rPr>
              <a:t>Τι</a:t>
            </a:r>
            <a:r>
              <a:rPr lang="en-US" sz="3400" spc="-125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είναι</a:t>
            </a:r>
            <a:r>
              <a:rPr lang="en-US" sz="3400" spc="-95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η</a:t>
            </a:r>
            <a:r>
              <a:rPr lang="en-US" sz="3400" spc="-120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διοίκηση</a:t>
            </a:r>
            <a:r>
              <a:rPr lang="en-US" sz="3400" spc="-100">
                <a:solidFill>
                  <a:srgbClr val="FFFFFF"/>
                </a:solidFill>
              </a:rPr>
              <a:t> </a:t>
            </a:r>
            <a:r>
              <a:rPr lang="en-US" sz="3400">
                <a:solidFill>
                  <a:srgbClr val="FFFFFF"/>
                </a:solidFill>
              </a:rPr>
              <a:t>ανθρώπινων</a:t>
            </a:r>
            <a:r>
              <a:rPr lang="en-US" sz="3400" spc="-70">
                <a:solidFill>
                  <a:srgbClr val="FFFFFF"/>
                </a:solidFill>
              </a:rPr>
              <a:t> </a:t>
            </a:r>
            <a:r>
              <a:rPr lang="en-US" sz="3400" spc="-10">
                <a:solidFill>
                  <a:srgbClr val="FFFFFF"/>
                </a:solidFill>
              </a:rPr>
              <a:t>πόρων;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260" y="1078262"/>
            <a:ext cx="5064940" cy="4941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11430" marR="508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>
                <a:tab pos="198120" algn="l"/>
                <a:tab pos="208279" algn="l"/>
              </a:tabLst>
            </a:pPr>
            <a:r>
              <a:rPr lang="en-US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Σύγχρον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b="1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νομικά</a:t>
            </a:r>
            <a:r>
              <a:rPr lang="en-US" b="1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ζητήματα</a:t>
            </a:r>
            <a:r>
              <a:rPr lang="en-US" b="1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της</a:t>
            </a:r>
            <a:r>
              <a:rPr lang="en-US" b="1" spc="-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διοίκησης 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ανθρώπινων</a:t>
            </a:r>
            <a:r>
              <a:rPr lang="en-US" b="1" spc="-9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πόρων</a:t>
            </a:r>
            <a:r>
              <a:rPr lang="en-US" b="1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(HRM)</a:t>
            </a:r>
            <a:r>
              <a:rPr lang="en-US" b="1" spc="-5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ενδεικτικά: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  <a:tabLst>
                <a:tab pos="592455" algn="l"/>
              </a:tabLst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Σεξου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αλική</a:t>
            </a:r>
            <a:r>
              <a:rPr lang="en-US" spc="-6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παρενόχληση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  <a:tabLst>
                <a:tab pos="592455" algn="l"/>
              </a:tabLst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Δι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ακρίσεις,</a:t>
            </a:r>
            <a:r>
              <a:rPr lang="en-US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Ίση</a:t>
            </a:r>
            <a:r>
              <a:rPr lang="en-US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αμοιβή</a:t>
            </a:r>
            <a:r>
              <a:rPr lang="en-US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συγκρίσιμη</a:t>
            </a:r>
            <a:r>
              <a:rPr lang="en-US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αξία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  <a:tabLst>
                <a:tab pos="592455" algn="l"/>
              </a:tabLst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Νομικό</a:t>
            </a:r>
            <a:r>
              <a:rPr lang="en-US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θεστώς</a:t>
            </a:r>
            <a:r>
              <a:rPr lang="en-US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των</a:t>
            </a:r>
            <a:r>
              <a:rPr lang="en-US" spc="-3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νεξάρτητων</a:t>
            </a:r>
            <a:r>
              <a:rPr lang="en-US" spc="-3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1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συνεργ</a:t>
            </a:r>
            <a:r>
              <a:rPr lang="en-US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ατών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  <a:tabLst>
                <a:tab pos="592455" algn="l"/>
              </a:tabLst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Ιδιωτικότητ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pc="-10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στον</a:t>
            </a:r>
            <a:r>
              <a:rPr lang="en-US" spc="-1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εργασιακό</a:t>
            </a:r>
            <a:r>
              <a:rPr lang="en-US" spc="-1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χώρο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  <a:tabLst>
                <a:tab pos="592455" algn="l"/>
              </a:tabLst>
            </a:pPr>
            <a:r>
              <a:rPr lang="en-US" spc="-1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Τηλε-εργ</a:t>
            </a:r>
            <a:r>
              <a:rPr lang="en-US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ασία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26390" lvl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>
                <a:tab pos="592455" algn="l"/>
              </a:tabLst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rcRect l="38415" r="13547" b="1"/>
          <a:stretch/>
        </p:blipFill>
        <p:spPr>
          <a:xfrm>
            <a:off x="-7005" y="10"/>
            <a:ext cx="495299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083833" y="1"/>
            <a:ext cx="4822166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6650" y="609600"/>
            <a:ext cx="3687226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700"/>
              <a:t>Στρατηγική</a:t>
            </a:r>
            <a:r>
              <a:rPr lang="en-US" sz="2700" spc="-125"/>
              <a:t> </a:t>
            </a:r>
            <a:r>
              <a:rPr lang="en-US" sz="2700" spc="-10"/>
              <a:t>Διαχείριση</a:t>
            </a:r>
            <a:r>
              <a:rPr lang="en-US" sz="2700" spc="-145"/>
              <a:t> </a:t>
            </a:r>
            <a:r>
              <a:rPr lang="en-US" sz="2700"/>
              <a:t>Ανθρώπινου</a:t>
            </a:r>
            <a:r>
              <a:rPr lang="en-US" sz="2700" spc="-145"/>
              <a:t> </a:t>
            </a:r>
            <a:r>
              <a:rPr lang="en-US" sz="2700" spc="-10"/>
              <a:t>Δυναμικού</a:t>
            </a:r>
            <a:endParaRPr lang="en-US" sz="2700"/>
          </a:p>
        </p:txBody>
      </p:sp>
      <p:sp>
        <p:nvSpPr>
          <p:cNvPr id="3" name="object 3"/>
          <p:cNvSpPr txBox="1"/>
          <p:nvPr/>
        </p:nvSpPr>
        <p:spPr>
          <a:xfrm>
            <a:off x="5606650" y="1732449"/>
            <a:ext cx="3577922" cy="4058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>
                <a:tab pos="198120" algn="l"/>
              </a:tabLst>
            </a:pPr>
            <a:r>
              <a:rPr lang="en-US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Ανθρώ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πινο</a:t>
            </a:r>
            <a:r>
              <a:rPr lang="en-US" b="1" spc="-114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κεφάλαιο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612140" marR="431165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Ø"/>
              <a:tabLst>
                <a:tab pos="593090" algn="l"/>
              </a:tabLst>
            </a:pP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pc="-6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γνώσεις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,</a:t>
            </a:r>
            <a:r>
              <a:rPr lang="en-US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1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ικ</a:t>
            </a:r>
            <a:r>
              <a:rPr lang="en-US" spc="-1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ανότητες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και</a:t>
            </a:r>
            <a:r>
              <a:rPr lang="en-US" spc="-4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</a:t>
            </a:r>
            <a:r>
              <a:rPr lang="en-US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δεξιότητες</a:t>
            </a:r>
            <a:r>
              <a:rPr lang="en-US" spc="-4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των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εργαζομένων</a:t>
            </a:r>
            <a:r>
              <a:rPr lang="en-US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που</a:t>
            </a:r>
            <a:r>
              <a:rPr lang="el-GR" spc="-2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π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ροσδίδουν</a:t>
            </a:r>
            <a:r>
              <a:rPr lang="en-US" spc="-5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οικονομική</a:t>
            </a:r>
            <a:r>
              <a:rPr lang="en-US" spc="-75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r>
              <a:rPr lang="en-US" spc="-2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ξί</a:t>
            </a:r>
            <a:r>
              <a:rPr lang="en-US" spc="-2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α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542633" y="5883275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pc="-10">
                <a:solidFill>
                  <a:srgbClr val="FFFFFF"/>
                </a:solidFill>
              </a:rPr>
              <a:t>10-</a:t>
            </a:r>
            <a:fld id="{81D60167-4931-47E6-BA6A-407CBD079E47}" type="slidenum">
              <a:rPr lang="en-US" spc="-25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 spc="-2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876" y="297256"/>
            <a:ext cx="830389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Στρατηγική</a:t>
            </a:r>
            <a:r>
              <a:rPr sz="3200" spc="-55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Διαχείρισης</a:t>
            </a:r>
            <a:r>
              <a:rPr sz="3200" spc="-60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Ανθρώπινου</a:t>
            </a:r>
            <a:r>
              <a:rPr sz="3200" spc="-55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Δυναμικού</a:t>
            </a:r>
            <a:r>
              <a:rPr sz="3200" spc="-60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BD0416"/>
                </a:solidFill>
                <a:latin typeface="Calibri"/>
                <a:cs typeface="Calibri"/>
              </a:rPr>
              <a:t>– </a:t>
            </a: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Αναπτύσσοντας</a:t>
            </a:r>
            <a:r>
              <a:rPr sz="3200" spc="-65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ανταγωνιστικό</a:t>
            </a:r>
            <a:r>
              <a:rPr sz="3200" spc="-75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BD0416"/>
                </a:solidFill>
                <a:latin typeface="Calibri"/>
                <a:cs typeface="Calibri"/>
              </a:rPr>
              <a:t>πλεονέκτημα</a:t>
            </a:r>
            <a:r>
              <a:rPr sz="3200" spc="-65" dirty="0">
                <a:solidFill>
                  <a:srgbClr val="BD0416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BD0416"/>
                </a:solidFill>
                <a:latin typeface="Calibri"/>
                <a:cs typeface="Calibri"/>
              </a:rPr>
              <a:t>….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54473" y="1694650"/>
            <a:ext cx="3280410" cy="1933575"/>
            <a:chOff x="1554473" y="1694650"/>
            <a:chExt cx="3280410" cy="1933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73" y="1694650"/>
              <a:ext cx="3189067" cy="19332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6963" y="1854708"/>
              <a:ext cx="3217926" cy="11361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3723" y="2412492"/>
              <a:ext cx="1605534" cy="113614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24557" y="1983739"/>
            <a:ext cx="2455545" cy="11925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9460" marR="5080" indent="-747395">
              <a:lnSpc>
                <a:spcPts val="4390"/>
              </a:lnSpc>
              <a:spcBef>
                <a:spcPts val="580"/>
              </a:spcBef>
            </a:pPr>
            <a:r>
              <a:rPr sz="4000" b="1" spc="-20" dirty="0">
                <a:solidFill>
                  <a:srgbClr val="FFFFCC"/>
                </a:solidFill>
                <a:latin typeface="Calibri"/>
                <a:cs typeface="Calibri"/>
              </a:rPr>
              <a:t>Δημιουργεί αξία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13376" y="1694650"/>
            <a:ext cx="3382645" cy="1933575"/>
            <a:chOff x="4913376" y="1694650"/>
            <a:chExt cx="3382645" cy="193357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5482" y="1694650"/>
              <a:ext cx="3186350" cy="19332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3376" y="2135124"/>
              <a:ext cx="3382518" cy="113461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20715" y="2262327"/>
            <a:ext cx="2736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FFCC"/>
                </a:solidFill>
                <a:latin typeface="Calibri"/>
                <a:cs typeface="Calibri"/>
              </a:rPr>
              <a:t>Είναι</a:t>
            </a:r>
            <a:r>
              <a:rPr sz="4000" b="1" spc="-16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CC"/>
                </a:solidFill>
                <a:latin typeface="Calibri"/>
                <a:cs typeface="Calibri"/>
              </a:rPr>
              <a:t>σπάνιο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9616" y="3881590"/>
            <a:ext cx="3435985" cy="1933575"/>
            <a:chOff x="1499616" y="3881590"/>
            <a:chExt cx="3435985" cy="193357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8986" y="3881590"/>
              <a:ext cx="3184614" cy="19332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9616" y="4117848"/>
              <a:ext cx="3435858" cy="10279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4396" y="4620768"/>
              <a:ext cx="3042666" cy="102793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776729" y="4234383"/>
            <a:ext cx="2749550" cy="10775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57480" marR="5080" indent="-144780">
              <a:lnSpc>
                <a:spcPts val="3960"/>
              </a:lnSpc>
              <a:spcBef>
                <a:spcPts val="535"/>
              </a:spcBef>
            </a:pPr>
            <a:r>
              <a:rPr sz="3600" b="1" dirty="0">
                <a:solidFill>
                  <a:srgbClr val="FFFFCC"/>
                </a:solidFill>
                <a:latin typeface="Calibri"/>
                <a:cs typeface="Calibri"/>
              </a:rPr>
              <a:t>Είναι</a:t>
            </a:r>
            <a:r>
              <a:rPr sz="3600" b="1" spc="-8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FFFFCC"/>
                </a:solidFill>
                <a:latin typeface="Calibri"/>
                <a:cs typeface="Calibri"/>
              </a:rPr>
              <a:t>δύσκολο </a:t>
            </a:r>
            <a:r>
              <a:rPr sz="3600" b="1" dirty="0">
                <a:solidFill>
                  <a:srgbClr val="FFFFCC"/>
                </a:solidFill>
                <a:latin typeface="Calibri"/>
                <a:cs typeface="Calibri"/>
              </a:rPr>
              <a:t>προς</a:t>
            </a:r>
            <a:r>
              <a:rPr sz="3600" b="1" spc="-75" dirty="0">
                <a:solidFill>
                  <a:srgbClr val="FFFFCC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CC"/>
                </a:solidFill>
                <a:latin typeface="Calibri"/>
                <a:cs typeface="Calibri"/>
              </a:rPr>
              <a:t>μίμηση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73752" y="3867911"/>
            <a:ext cx="3462020" cy="1960880"/>
            <a:chOff x="4873752" y="3867911"/>
            <a:chExt cx="3462020" cy="196088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3752" y="3867911"/>
              <a:ext cx="3461765" cy="19606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4812" y="4043171"/>
              <a:ext cx="1856993" cy="11346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14900" y="4600955"/>
              <a:ext cx="3379470" cy="113461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222240" y="4171010"/>
            <a:ext cx="2735580" cy="11931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819785">
              <a:lnSpc>
                <a:spcPts val="4390"/>
              </a:lnSpc>
              <a:spcBef>
                <a:spcPts val="585"/>
              </a:spcBef>
            </a:pPr>
            <a:r>
              <a:rPr sz="4000" b="1" spc="-10" dirty="0">
                <a:solidFill>
                  <a:srgbClr val="FFFFCC"/>
                </a:solidFill>
                <a:latin typeface="Calibri"/>
                <a:cs typeface="Calibri"/>
              </a:rPr>
              <a:t>Είναι οργανωμένο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10-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χιστόλιθο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Σχιστόλιθος</Template>
  <TotalTime>29</TotalTime>
  <Words>4306</Words>
  <Application>Microsoft Office PowerPoint</Application>
  <PresentationFormat>Χαρτί Α4 (210x297 χιλ.)</PresentationFormat>
  <Paragraphs>637</Paragraphs>
  <Slides>66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5" baseType="lpstr">
      <vt:lpstr>Arial</vt:lpstr>
      <vt:lpstr>Arial MT</vt:lpstr>
      <vt:lpstr>Calibri</vt:lpstr>
      <vt:lpstr>Calisto MT</vt:lpstr>
      <vt:lpstr>Times New Roman</vt:lpstr>
      <vt:lpstr>Verdana</vt:lpstr>
      <vt:lpstr>Wingdings</vt:lpstr>
      <vt:lpstr>Wingdings 2</vt:lpstr>
      <vt:lpstr>Σχιστόλιθος</vt:lpstr>
      <vt:lpstr>Παρουσίαση του PowerPoint</vt:lpstr>
      <vt:lpstr>Tι είναι η διοίκηση ανθρώπινων πόρων;</vt:lpstr>
      <vt:lpstr>Τι είναι η διοίκηση ανθρώπινων πόρων;</vt:lpstr>
      <vt:lpstr>Τι είναι η διοίκηση ανθρώπινων πόρων;</vt:lpstr>
      <vt:lpstr>Τι είναι η διοίκηση ανθρώπινων πόρων;</vt:lpstr>
      <vt:lpstr>Δείγμα νόμων των Η.Π.Α. κατά των διακρίσεων στην εργασία.</vt:lpstr>
      <vt:lpstr>Τι είναι η διοίκηση ανθρώπινων πόρων;</vt:lpstr>
      <vt:lpstr>Στρατηγική Διαχείριση Ανθρώπινου Δυναμικού</vt:lpstr>
      <vt:lpstr>Παρουσίαση του PowerPoint</vt:lpstr>
      <vt:lpstr>Οι λειτουργίες της ΔΑΔ</vt:lpstr>
      <vt:lpstr>Οι λειτουργίες της ΔΑΔ</vt:lpstr>
      <vt:lpstr>Βήματα στο στρατηγικό σχεδιασμό του ανθρώπινου δυναμικού.</vt:lpstr>
      <vt:lpstr>Βήματα Στρατηγικού Σχεδιασμού ΑΔ</vt:lpstr>
      <vt:lpstr>Οι λειτουργίες της ΔΑΔ</vt:lpstr>
      <vt:lpstr>Ανάλυση Αναγκών και Σχεδιασμός εργασίας</vt:lpstr>
      <vt:lpstr>Σημασία της ανάλυσης εργασίας</vt:lpstr>
      <vt:lpstr>Ανάλυση Εργασίας</vt:lpstr>
      <vt:lpstr>Περιγραφή Θέσης Εργασίας</vt:lpstr>
      <vt:lpstr>Οι λειτουργίες της ΔΑΔ</vt:lpstr>
      <vt:lpstr>Στελέχωση</vt:lpstr>
      <vt:lpstr>Προσέλκυση ΑΔ</vt:lpstr>
      <vt:lpstr>Επιλογή ΑΔ</vt:lpstr>
      <vt:lpstr>Η διαδικασία επιλογής</vt:lpstr>
      <vt:lpstr>Βήματα κατά τη διαδικασία επιλογής –</vt:lpstr>
      <vt:lpstr>Βάσεις για τα κριτήρια αξιολόγησης</vt:lpstr>
      <vt:lpstr>Βιογραφικά σημειώματα και αιτήσεις</vt:lpstr>
      <vt:lpstr>Δοκιμασίες και δείγματα εργασίας</vt:lpstr>
      <vt:lpstr>Συνεντεύξεις</vt:lpstr>
      <vt:lpstr>Συνεντεύξεις</vt:lpstr>
      <vt:lpstr>Περιεχόμενο</vt:lpstr>
      <vt:lpstr>Συνεντεύξεις</vt:lpstr>
      <vt:lpstr>Ενδεικτικές ερωτήσεις</vt:lpstr>
      <vt:lpstr>Τελική επιλογή</vt:lpstr>
      <vt:lpstr>Οι λειτουργίες της ΔΑΔ</vt:lpstr>
      <vt:lpstr>Εκπαίδευση και ανάπτυξη δυναμικού</vt:lpstr>
      <vt:lpstr>Εκπαίδευση και ανάπτυξη δυναμικού</vt:lpstr>
      <vt:lpstr>Διαστάσεις της εκπαίδευσης</vt:lpstr>
      <vt:lpstr>Αξιολόγηση εκπαίδευσης</vt:lpstr>
      <vt:lpstr>Ανάπτυξη δυναμικού για το μέλλον</vt:lpstr>
      <vt:lpstr>Ανάπτυξη δυναμικού για το μέλλον</vt:lpstr>
      <vt:lpstr>Οι λειτουργίες της ΔΑΔ</vt:lpstr>
      <vt:lpstr>Αξιολόγηση απόδοσης</vt:lpstr>
      <vt:lpstr>Αξιολόγηση Απόδοσης</vt:lpstr>
      <vt:lpstr>Αξιολόγηση Απόδοσης</vt:lpstr>
      <vt:lpstr>Περιοχές κριτηρίων (ενδεικτικά)</vt:lpstr>
      <vt:lpstr>Εγκυρότητα κριτηρίων</vt:lpstr>
      <vt:lpstr>Αξιολόγηση Απόδοσης</vt:lpstr>
      <vt:lpstr>Συστήματα Αξιολόγησης</vt:lpstr>
      <vt:lpstr>Πηγές πληροφοριών Αξιολόγησης</vt:lpstr>
      <vt:lpstr>Αξιολόγηση απόδοσης</vt:lpstr>
      <vt:lpstr>Βελτίωση απόδοσης</vt:lpstr>
      <vt:lpstr>Οι λειτουργίες της ΔΑΔ</vt:lpstr>
      <vt:lpstr>Ανταμοιβή και Παρακίνηση</vt:lpstr>
      <vt:lpstr>Αμοιβές και ικανοποίηση</vt:lpstr>
      <vt:lpstr>Αμοιβές</vt:lpstr>
      <vt:lpstr>Μεταβλητές αμοιβές (Κίνητρα)</vt:lpstr>
      <vt:lpstr>Ανταμοιβές</vt:lpstr>
      <vt:lpstr>Οι λειτουργίες της ΔΑΔ</vt:lpstr>
      <vt:lpstr>Εργασιακές Σχέσεις</vt:lpstr>
      <vt:lpstr>Εργασιακές Σχέσεις</vt:lpstr>
      <vt:lpstr>ΔΑΔ και Οργανωσιακή Κουλτούρα</vt:lpstr>
      <vt:lpstr>ΔΑΔ και Οργανωσιακή Κουλτούρα</vt:lpstr>
      <vt:lpstr>ΔΑΔ και Κοινωνικά Ζητήματα</vt:lpstr>
      <vt:lpstr>ΔΑΔ και Κοινωνικά Ζητήματα</vt:lpstr>
      <vt:lpstr>ΔΑΔ και Κοινωνικά Ζητήματα</vt:lpstr>
      <vt:lpstr>ΔΑΔ και Κοινωνικά Ζητήματα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Authorized Gateway Customer</dc:creator>
  <cp:lastModifiedBy>ΠΑΠΑΓΕΩΡΓΙΟΥ ΝΙΚΟΛΑΟΣ</cp:lastModifiedBy>
  <cp:revision>1</cp:revision>
  <dcterms:created xsi:type="dcterms:W3CDTF">2025-03-27T09:45:46Z</dcterms:created>
  <dcterms:modified xsi:type="dcterms:W3CDTF">2025-03-27T10:15:21Z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2022-01-17T00:00:00Z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2025-03-27T00:00:00Z</vt:filetime>
  </property>
  <property fmtid="{D5CDD505-2E9C-101B-9397-08002B2CF9AE}" pid="5" name="Producer">
    <vt:lpwstr>Microsoft® PowerPoint® για το Microsoft 365</vt:lpwstr>
  </property>
</Properties>
</file>