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455" r:id="rId3"/>
    <p:sldId id="258" r:id="rId4"/>
    <p:sldId id="257" r:id="rId5"/>
    <p:sldId id="259" r:id="rId6"/>
    <p:sldId id="260" r:id="rId7"/>
    <p:sldId id="261" r:id="rId8"/>
    <p:sldId id="262" r:id="rId9"/>
    <p:sldId id="263" r:id="rId10"/>
    <p:sldId id="264"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21" r:id="rId62"/>
    <p:sldId id="422" r:id="rId63"/>
    <p:sldId id="425" r:id="rId64"/>
    <p:sldId id="426" r:id="rId65"/>
    <p:sldId id="427" r:id="rId66"/>
    <p:sldId id="428" r:id="rId67"/>
    <p:sldId id="429" r:id="rId68"/>
    <p:sldId id="430" r:id="rId69"/>
    <p:sldId id="432" r:id="rId70"/>
    <p:sldId id="433" r:id="rId71"/>
    <p:sldId id="434" r:id="rId72"/>
    <p:sldId id="437" r:id="rId73"/>
    <p:sldId id="439" r:id="rId74"/>
    <p:sldId id="441" r:id="rId75"/>
    <p:sldId id="442" r:id="rId76"/>
    <p:sldId id="444" r:id="rId77"/>
    <p:sldId id="448" r:id="rId78"/>
    <p:sldId id="449" r:id="rId79"/>
    <p:sldId id="451" r:id="rId80"/>
    <p:sldId id="452" r:id="rId81"/>
    <p:sldId id="453" r:id="rId82"/>
    <p:sldId id="454" r:id="rId83"/>
    <p:sldId id="456" r:id="rId84"/>
    <p:sldId id="457" r:id="rId85"/>
    <p:sldId id="458" r:id="rId86"/>
    <p:sldId id="459" r:id="rId87"/>
    <p:sldId id="460" r:id="rId88"/>
    <p:sldId id="461" r:id="rId8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C03FF-6672-4EAB-9CAD-D7980C6926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23D4F8-223A-48A1-A2F5-E6AC12B2EEA4}">
      <dgm:prSet/>
      <dgm:spPr/>
      <dgm:t>
        <a:bodyPr/>
        <a:lstStyle/>
        <a:p>
          <a:r>
            <a:rPr lang="en-GB"/>
            <a:t>R</a:t>
          </a:r>
          <a:r>
            <a:rPr lang="en-US"/>
            <a:t>ationale </a:t>
          </a:r>
        </a:p>
      </dgm:t>
    </dgm:pt>
    <dgm:pt modelId="{818642B3-60FA-4592-8F2D-BC0CBD7E513F}" type="parTrans" cxnId="{46CEFEC4-DE44-4BED-8050-197951B9BB99}">
      <dgm:prSet/>
      <dgm:spPr/>
      <dgm:t>
        <a:bodyPr/>
        <a:lstStyle/>
        <a:p>
          <a:endParaRPr lang="en-US"/>
        </a:p>
      </dgm:t>
    </dgm:pt>
    <dgm:pt modelId="{5A330DA9-0D6E-4172-8D52-A2D2284E4878}" type="sibTrans" cxnId="{46CEFEC4-DE44-4BED-8050-197951B9BB99}">
      <dgm:prSet/>
      <dgm:spPr/>
      <dgm:t>
        <a:bodyPr/>
        <a:lstStyle/>
        <a:p>
          <a:endParaRPr lang="en-US"/>
        </a:p>
      </dgm:t>
    </dgm:pt>
    <dgm:pt modelId="{CC4998AE-13E0-43DC-B199-0D134DC3267A}">
      <dgm:prSet/>
      <dgm:spPr/>
      <dgm:t>
        <a:bodyPr/>
        <a:lstStyle/>
        <a:p>
          <a:r>
            <a:rPr lang="en-GB"/>
            <a:t>H</a:t>
          </a:r>
          <a:r>
            <a:rPr lang="en-US"/>
            <a:t>euristic </a:t>
          </a:r>
        </a:p>
      </dgm:t>
    </dgm:pt>
    <dgm:pt modelId="{F3C2C4C7-DF9E-4A3B-AAEE-BB7F8E2BE591}" type="parTrans" cxnId="{5F734AC8-DB45-4E94-B706-73487BE1AE3E}">
      <dgm:prSet/>
      <dgm:spPr/>
      <dgm:t>
        <a:bodyPr/>
        <a:lstStyle/>
        <a:p>
          <a:endParaRPr lang="en-US"/>
        </a:p>
      </dgm:t>
    </dgm:pt>
    <dgm:pt modelId="{59DAFDAC-1850-4061-82E2-5459B1AD87EF}" type="sibTrans" cxnId="{5F734AC8-DB45-4E94-B706-73487BE1AE3E}">
      <dgm:prSet/>
      <dgm:spPr/>
      <dgm:t>
        <a:bodyPr/>
        <a:lstStyle/>
        <a:p>
          <a:endParaRPr lang="en-US"/>
        </a:p>
      </dgm:t>
    </dgm:pt>
    <dgm:pt modelId="{53BDFE65-26D9-4AFB-B528-770F6EA0C624}">
      <dgm:prSet/>
      <dgm:spPr/>
      <dgm:t>
        <a:bodyPr/>
        <a:lstStyle/>
        <a:p>
          <a:r>
            <a:rPr lang="en-GB"/>
            <a:t>M</a:t>
          </a:r>
          <a:r>
            <a:rPr lang="en-US"/>
            <a:t>ixed methods?</a:t>
          </a:r>
        </a:p>
      </dgm:t>
    </dgm:pt>
    <dgm:pt modelId="{0661208D-0670-48D4-90EF-9DCD0F10773A}" type="parTrans" cxnId="{84F55009-6B60-415F-94FE-B505B9AFF747}">
      <dgm:prSet/>
      <dgm:spPr/>
      <dgm:t>
        <a:bodyPr/>
        <a:lstStyle/>
        <a:p>
          <a:endParaRPr lang="en-US"/>
        </a:p>
      </dgm:t>
    </dgm:pt>
    <dgm:pt modelId="{11EDC9DA-5539-4D0A-9653-EC072B114869}" type="sibTrans" cxnId="{84F55009-6B60-415F-94FE-B505B9AFF747}">
      <dgm:prSet/>
      <dgm:spPr/>
      <dgm:t>
        <a:bodyPr/>
        <a:lstStyle/>
        <a:p>
          <a:endParaRPr lang="en-US"/>
        </a:p>
      </dgm:t>
    </dgm:pt>
    <dgm:pt modelId="{99BCD1F7-DAA3-48B2-9D0B-554F7F10363C}" type="pres">
      <dgm:prSet presAssocID="{5A7C03FF-6672-4EAB-9CAD-D7980C6926D1}" presName="root" presStyleCnt="0">
        <dgm:presLayoutVars>
          <dgm:dir/>
          <dgm:resizeHandles val="exact"/>
        </dgm:presLayoutVars>
      </dgm:prSet>
      <dgm:spPr/>
    </dgm:pt>
    <dgm:pt modelId="{7EC23860-F01F-462F-BC58-B3868BA4A188}" type="pres">
      <dgm:prSet presAssocID="{7F23D4F8-223A-48A1-A2F5-E6AC12B2EEA4}" presName="compNode" presStyleCnt="0"/>
      <dgm:spPr/>
    </dgm:pt>
    <dgm:pt modelId="{8ABA8A7F-9605-4FF9-BD06-711341331AD4}" type="pres">
      <dgm:prSet presAssocID="{7F23D4F8-223A-48A1-A2F5-E6AC12B2EEA4}" presName="bgRect" presStyleLbl="bgShp" presStyleIdx="0" presStyleCnt="3"/>
      <dgm:spPr/>
    </dgm:pt>
    <dgm:pt modelId="{CB72FBC9-145B-4F22-9391-057495A906B8}" type="pres">
      <dgm:prSet presAssocID="{7F23D4F8-223A-48A1-A2F5-E6AC12B2EE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9A2840E-4A7C-4D83-8580-5A97D412F484}" type="pres">
      <dgm:prSet presAssocID="{7F23D4F8-223A-48A1-A2F5-E6AC12B2EEA4}" presName="spaceRect" presStyleCnt="0"/>
      <dgm:spPr/>
    </dgm:pt>
    <dgm:pt modelId="{AB1371C1-5B07-4E90-9580-013FDEA0C960}" type="pres">
      <dgm:prSet presAssocID="{7F23D4F8-223A-48A1-A2F5-E6AC12B2EEA4}" presName="parTx" presStyleLbl="revTx" presStyleIdx="0" presStyleCnt="3">
        <dgm:presLayoutVars>
          <dgm:chMax val="0"/>
          <dgm:chPref val="0"/>
        </dgm:presLayoutVars>
      </dgm:prSet>
      <dgm:spPr/>
    </dgm:pt>
    <dgm:pt modelId="{FA6034B5-78DF-4B7D-B4EB-A9CE0D0AAF0B}" type="pres">
      <dgm:prSet presAssocID="{5A330DA9-0D6E-4172-8D52-A2D2284E4878}" presName="sibTrans" presStyleCnt="0"/>
      <dgm:spPr/>
    </dgm:pt>
    <dgm:pt modelId="{01EF44FE-F1E3-4C5A-BEB0-8BDBF9CA301D}" type="pres">
      <dgm:prSet presAssocID="{CC4998AE-13E0-43DC-B199-0D134DC3267A}" presName="compNode" presStyleCnt="0"/>
      <dgm:spPr/>
    </dgm:pt>
    <dgm:pt modelId="{5046F3D7-CE59-4479-8D10-365856DE46E5}" type="pres">
      <dgm:prSet presAssocID="{CC4998AE-13E0-43DC-B199-0D134DC3267A}" presName="bgRect" presStyleLbl="bgShp" presStyleIdx="1" presStyleCnt="3"/>
      <dgm:spPr/>
    </dgm:pt>
    <dgm:pt modelId="{9AFB6083-62F3-4B9C-A9AF-1FAFE03D00BF}" type="pres">
      <dgm:prSet presAssocID="{CC4998AE-13E0-43DC-B199-0D134DC326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BC882629-5A40-4594-B9EF-81F5EE098B29}" type="pres">
      <dgm:prSet presAssocID="{CC4998AE-13E0-43DC-B199-0D134DC3267A}" presName="spaceRect" presStyleCnt="0"/>
      <dgm:spPr/>
    </dgm:pt>
    <dgm:pt modelId="{2EF83D04-A672-44F6-A609-339E9ED1CCC0}" type="pres">
      <dgm:prSet presAssocID="{CC4998AE-13E0-43DC-B199-0D134DC3267A}" presName="parTx" presStyleLbl="revTx" presStyleIdx="1" presStyleCnt="3">
        <dgm:presLayoutVars>
          <dgm:chMax val="0"/>
          <dgm:chPref val="0"/>
        </dgm:presLayoutVars>
      </dgm:prSet>
      <dgm:spPr/>
    </dgm:pt>
    <dgm:pt modelId="{315075C4-857F-442A-94E5-1029A6DF2528}" type="pres">
      <dgm:prSet presAssocID="{59DAFDAC-1850-4061-82E2-5459B1AD87EF}" presName="sibTrans" presStyleCnt="0"/>
      <dgm:spPr/>
    </dgm:pt>
    <dgm:pt modelId="{EB2D1101-F511-4A0A-944C-3395AC0D0FD1}" type="pres">
      <dgm:prSet presAssocID="{53BDFE65-26D9-4AFB-B528-770F6EA0C624}" presName="compNode" presStyleCnt="0"/>
      <dgm:spPr/>
    </dgm:pt>
    <dgm:pt modelId="{145385F7-0933-470C-868D-83C7CD5E2B4E}" type="pres">
      <dgm:prSet presAssocID="{53BDFE65-26D9-4AFB-B528-770F6EA0C624}" presName="bgRect" presStyleLbl="bgShp" presStyleIdx="2" presStyleCnt="3"/>
      <dgm:spPr/>
    </dgm:pt>
    <dgm:pt modelId="{56A61C6C-A058-44DC-B49B-F798C1E29761}" type="pres">
      <dgm:prSet presAssocID="{53BDFE65-26D9-4AFB-B528-770F6EA0C6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D2A11DB7-3800-4013-B5F1-9096042146C3}" type="pres">
      <dgm:prSet presAssocID="{53BDFE65-26D9-4AFB-B528-770F6EA0C624}" presName="spaceRect" presStyleCnt="0"/>
      <dgm:spPr/>
    </dgm:pt>
    <dgm:pt modelId="{53B60BBB-B2FF-4438-8E1F-D38BDC2637FF}" type="pres">
      <dgm:prSet presAssocID="{53BDFE65-26D9-4AFB-B528-770F6EA0C624}" presName="parTx" presStyleLbl="revTx" presStyleIdx="2" presStyleCnt="3">
        <dgm:presLayoutVars>
          <dgm:chMax val="0"/>
          <dgm:chPref val="0"/>
        </dgm:presLayoutVars>
      </dgm:prSet>
      <dgm:spPr/>
    </dgm:pt>
  </dgm:ptLst>
  <dgm:cxnLst>
    <dgm:cxn modelId="{84F55009-6B60-415F-94FE-B505B9AFF747}" srcId="{5A7C03FF-6672-4EAB-9CAD-D7980C6926D1}" destId="{53BDFE65-26D9-4AFB-B528-770F6EA0C624}" srcOrd="2" destOrd="0" parTransId="{0661208D-0670-48D4-90EF-9DCD0F10773A}" sibTransId="{11EDC9DA-5539-4D0A-9653-EC072B114869}"/>
    <dgm:cxn modelId="{AB40A245-FB20-4F55-BC3E-5DB5100C182E}" type="presOf" srcId="{5A7C03FF-6672-4EAB-9CAD-D7980C6926D1}" destId="{99BCD1F7-DAA3-48B2-9D0B-554F7F10363C}" srcOrd="0" destOrd="0" presId="urn:microsoft.com/office/officeart/2018/2/layout/IconVerticalSolidList"/>
    <dgm:cxn modelId="{86C0EBBB-F7E2-4B2D-9A1E-8132C6BC761A}" type="presOf" srcId="{53BDFE65-26D9-4AFB-B528-770F6EA0C624}" destId="{53B60BBB-B2FF-4438-8E1F-D38BDC2637FF}" srcOrd="0" destOrd="0" presId="urn:microsoft.com/office/officeart/2018/2/layout/IconVerticalSolidList"/>
    <dgm:cxn modelId="{46CEFEC4-DE44-4BED-8050-197951B9BB99}" srcId="{5A7C03FF-6672-4EAB-9CAD-D7980C6926D1}" destId="{7F23D4F8-223A-48A1-A2F5-E6AC12B2EEA4}" srcOrd="0" destOrd="0" parTransId="{818642B3-60FA-4592-8F2D-BC0CBD7E513F}" sibTransId="{5A330DA9-0D6E-4172-8D52-A2D2284E4878}"/>
    <dgm:cxn modelId="{5F734AC8-DB45-4E94-B706-73487BE1AE3E}" srcId="{5A7C03FF-6672-4EAB-9CAD-D7980C6926D1}" destId="{CC4998AE-13E0-43DC-B199-0D134DC3267A}" srcOrd="1" destOrd="0" parTransId="{F3C2C4C7-DF9E-4A3B-AAEE-BB7F8E2BE591}" sibTransId="{59DAFDAC-1850-4061-82E2-5459B1AD87EF}"/>
    <dgm:cxn modelId="{FF6FE5D4-51E6-4956-BD32-77784DC2C69F}" type="presOf" srcId="{7F23D4F8-223A-48A1-A2F5-E6AC12B2EEA4}" destId="{AB1371C1-5B07-4E90-9580-013FDEA0C960}" srcOrd="0" destOrd="0" presId="urn:microsoft.com/office/officeart/2018/2/layout/IconVerticalSolidList"/>
    <dgm:cxn modelId="{1769C8EE-501E-4808-86D3-2C89617F7CB9}" type="presOf" srcId="{CC4998AE-13E0-43DC-B199-0D134DC3267A}" destId="{2EF83D04-A672-44F6-A609-339E9ED1CCC0}" srcOrd="0" destOrd="0" presId="urn:microsoft.com/office/officeart/2018/2/layout/IconVerticalSolidList"/>
    <dgm:cxn modelId="{0781599E-4347-4574-BDF5-47B1F3DD3505}" type="presParOf" srcId="{99BCD1F7-DAA3-48B2-9D0B-554F7F10363C}" destId="{7EC23860-F01F-462F-BC58-B3868BA4A188}" srcOrd="0" destOrd="0" presId="urn:microsoft.com/office/officeart/2018/2/layout/IconVerticalSolidList"/>
    <dgm:cxn modelId="{035B092D-3B3E-4C39-8FB8-058727C28EE7}" type="presParOf" srcId="{7EC23860-F01F-462F-BC58-B3868BA4A188}" destId="{8ABA8A7F-9605-4FF9-BD06-711341331AD4}" srcOrd="0" destOrd="0" presId="urn:microsoft.com/office/officeart/2018/2/layout/IconVerticalSolidList"/>
    <dgm:cxn modelId="{3B085FDD-7754-4638-BE0E-BAEE77861211}" type="presParOf" srcId="{7EC23860-F01F-462F-BC58-B3868BA4A188}" destId="{CB72FBC9-145B-4F22-9391-057495A906B8}" srcOrd="1" destOrd="0" presId="urn:microsoft.com/office/officeart/2018/2/layout/IconVerticalSolidList"/>
    <dgm:cxn modelId="{D5B0D170-A353-4F3D-A5B9-3A9738811476}" type="presParOf" srcId="{7EC23860-F01F-462F-BC58-B3868BA4A188}" destId="{A9A2840E-4A7C-4D83-8580-5A97D412F484}" srcOrd="2" destOrd="0" presId="urn:microsoft.com/office/officeart/2018/2/layout/IconVerticalSolidList"/>
    <dgm:cxn modelId="{BC884CBB-6F1A-4374-A13D-5D1B218C2A7B}" type="presParOf" srcId="{7EC23860-F01F-462F-BC58-B3868BA4A188}" destId="{AB1371C1-5B07-4E90-9580-013FDEA0C960}" srcOrd="3" destOrd="0" presId="urn:microsoft.com/office/officeart/2018/2/layout/IconVerticalSolidList"/>
    <dgm:cxn modelId="{2A07EBA8-31F3-47CD-B344-C0C16E14DEA4}" type="presParOf" srcId="{99BCD1F7-DAA3-48B2-9D0B-554F7F10363C}" destId="{FA6034B5-78DF-4B7D-B4EB-A9CE0D0AAF0B}" srcOrd="1" destOrd="0" presId="urn:microsoft.com/office/officeart/2018/2/layout/IconVerticalSolidList"/>
    <dgm:cxn modelId="{8748E994-0EA1-4710-9793-C3EE837B805F}" type="presParOf" srcId="{99BCD1F7-DAA3-48B2-9D0B-554F7F10363C}" destId="{01EF44FE-F1E3-4C5A-BEB0-8BDBF9CA301D}" srcOrd="2" destOrd="0" presId="urn:microsoft.com/office/officeart/2018/2/layout/IconVerticalSolidList"/>
    <dgm:cxn modelId="{79A18ABE-10D5-4B63-8263-A6631765A452}" type="presParOf" srcId="{01EF44FE-F1E3-4C5A-BEB0-8BDBF9CA301D}" destId="{5046F3D7-CE59-4479-8D10-365856DE46E5}" srcOrd="0" destOrd="0" presId="urn:microsoft.com/office/officeart/2018/2/layout/IconVerticalSolidList"/>
    <dgm:cxn modelId="{01E55F1A-E221-4D7A-BC65-D78B8335ACA4}" type="presParOf" srcId="{01EF44FE-F1E3-4C5A-BEB0-8BDBF9CA301D}" destId="{9AFB6083-62F3-4B9C-A9AF-1FAFE03D00BF}" srcOrd="1" destOrd="0" presId="urn:microsoft.com/office/officeart/2018/2/layout/IconVerticalSolidList"/>
    <dgm:cxn modelId="{31B3E219-9A05-4687-B23C-E226B06F29F2}" type="presParOf" srcId="{01EF44FE-F1E3-4C5A-BEB0-8BDBF9CA301D}" destId="{BC882629-5A40-4594-B9EF-81F5EE098B29}" srcOrd="2" destOrd="0" presId="urn:microsoft.com/office/officeart/2018/2/layout/IconVerticalSolidList"/>
    <dgm:cxn modelId="{449EE149-8A70-4EA1-B096-85B5F4DE699E}" type="presParOf" srcId="{01EF44FE-F1E3-4C5A-BEB0-8BDBF9CA301D}" destId="{2EF83D04-A672-44F6-A609-339E9ED1CCC0}" srcOrd="3" destOrd="0" presId="urn:microsoft.com/office/officeart/2018/2/layout/IconVerticalSolidList"/>
    <dgm:cxn modelId="{04D8B7B5-5CA6-4919-80F0-2C3251475A78}" type="presParOf" srcId="{99BCD1F7-DAA3-48B2-9D0B-554F7F10363C}" destId="{315075C4-857F-442A-94E5-1029A6DF2528}" srcOrd="3" destOrd="0" presId="urn:microsoft.com/office/officeart/2018/2/layout/IconVerticalSolidList"/>
    <dgm:cxn modelId="{E766C61E-8B2F-4258-8EC8-19F37CFA5E05}" type="presParOf" srcId="{99BCD1F7-DAA3-48B2-9D0B-554F7F10363C}" destId="{EB2D1101-F511-4A0A-944C-3395AC0D0FD1}" srcOrd="4" destOrd="0" presId="urn:microsoft.com/office/officeart/2018/2/layout/IconVerticalSolidList"/>
    <dgm:cxn modelId="{EDCE1A0D-8AA3-4315-836E-193185CF2D89}" type="presParOf" srcId="{EB2D1101-F511-4A0A-944C-3395AC0D0FD1}" destId="{145385F7-0933-470C-868D-83C7CD5E2B4E}" srcOrd="0" destOrd="0" presId="urn:microsoft.com/office/officeart/2018/2/layout/IconVerticalSolidList"/>
    <dgm:cxn modelId="{7176C061-6793-4231-8516-092D95E72DAF}" type="presParOf" srcId="{EB2D1101-F511-4A0A-944C-3395AC0D0FD1}" destId="{56A61C6C-A058-44DC-B49B-F798C1E29761}" srcOrd="1" destOrd="0" presId="urn:microsoft.com/office/officeart/2018/2/layout/IconVerticalSolidList"/>
    <dgm:cxn modelId="{35A97E42-4961-4116-820D-80BB65260C8B}" type="presParOf" srcId="{EB2D1101-F511-4A0A-944C-3395AC0D0FD1}" destId="{D2A11DB7-3800-4013-B5F1-9096042146C3}" srcOrd="2" destOrd="0" presId="urn:microsoft.com/office/officeart/2018/2/layout/IconVerticalSolidList"/>
    <dgm:cxn modelId="{1EEEC213-D291-45FA-8496-C90E7614893C}" type="presParOf" srcId="{EB2D1101-F511-4A0A-944C-3395AC0D0FD1}" destId="{53B60BBB-B2FF-4438-8E1F-D38BDC2637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63C6D-23D6-4805-ACD7-3058EFF396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263ED31-A65A-4C47-B47E-1AC68C376F89}">
      <dgm:prSet/>
      <dgm:spPr/>
      <dgm:t>
        <a:bodyPr/>
        <a:lstStyle/>
        <a:p>
          <a:r>
            <a:rPr lang="en-GB"/>
            <a:t>S</a:t>
          </a:r>
          <a:r>
            <a:rPr lang="en-US"/>
            <a:t>ense making </a:t>
          </a:r>
        </a:p>
      </dgm:t>
    </dgm:pt>
    <dgm:pt modelId="{257272F9-F09A-413F-93A5-5EB55FE33F4F}" type="parTrans" cxnId="{D3D15E65-384C-4077-8E56-EB2D756210C5}">
      <dgm:prSet/>
      <dgm:spPr/>
      <dgm:t>
        <a:bodyPr/>
        <a:lstStyle/>
        <a:p>
          <a:endParaRPr lang="en-US"/>
        </a:p>
      </dgm:t>
    </dgm:pt>
    <dgm:pt modelId="{7994C912-3F02-471F-91A8-DAD6B56B97C5}" type="sibTrans" cxnId="{D3D15E65-384C-4077-8E56-EB2D756210C5}">
      <dgm:prSet/>
      <dgm:spPr/>
      <dgm:t>
        <a:bodyPr/>
        <a:lstStyle/>
        <a:p>
          <a:endParaRPr lang="en-US"/>
        </a:p>
      </dgm:t>
    </dgm:pt>
    <dgm:pt modelId="{61F90511-0B02-45B4-AC17-F0ADF70A12F9}">
      <dgm:prSet/>
      <dgm:spPr/>
      <dgm:t>
        <a:bodyPr/>
        <a:lstStyle/>
        <a:p>
          <a:r>
            <a:rPr lang="en-GB"/>
            <a:t>U</a:t>
          </a:r>
          <a:r>
            <a:rPr lang="en-US"/>
            <a:t>nderstanding </a:t>
          </a:r>
        </a:p>
      </dgm:t>
    </dgm:pt>
    <dgm:pt modelId="{75789F94-9237-4DB8-86EA-14217BC3E6DF}" type="parTrans" cxnId="{1555D939-1F40-48C6-87AE-8534736FC892}">
      <dgm:prSet/>
      <dgm:spPr/>
      <dgm:t>
        <a:bodyPr/>
        <a:lstStyle/>
        <a:p>
          <a:endParaRPr lang="en-US"/>
        </a:p>
      </dgm:t>
    </dgm:pt>
    <dgm:pt modelId="{D0B3A80F-CBA6-4B60-8AF7-5C9CCD5127F1}" type="sibTrans" cxnId="{1555D939-1F40-48C6-87AE-8534736FC892}">
      <dgm:prSet/>
      <dgm:spPr/>
      <dgm:t>
        <a:bodyPr/>
        <a:lstStyle/>
        <a:p>
          <a:endParaRPr lang="en-US"/>
        </a:p>
      </dgm:t>
    </dgm:pt>
    <dgm:pt modelId="{1DA25C91-427C-49E3-BF5F-D530716D2E3A}">
      <dgm:prSet/>
      <dgm:spPr/>
      <dgm:t>
        <a:bodyPr/>
        <a:lstStyle/>
        <a:p>
          <a:r>
            <a:rPr lang="en-GB"/>
            <a:t>I</a:t>
          </a:r>
          <a:r>
            <a:rPr lang="en-US"/>
            <a:t>nterpretation </a:t>
          </a:r>
        </a:p>
      </dgm:t>
    </dgm:pt>
    <dgm:pt modelId="{F5262C94-9533-40FD-9912-272682F09781}" type="parTrans" cxnId="{D89E4241-39B8-4130-A5E2-494D871ED1A4}">
      <dgm:prSet/>
      <dgm:spPr/>
      <dgm:t>
        <a:bodyPr/>
        <a:lstStyle/>
        <a:p>
          <a:endParaRPr lang="en-US"/>
        </a:p>
      </dgm:t>
    </dgm:pt>
    <dgm:pt modelId="{35FB1EE7-4EFA-4773-B842-5B2222BDB942}" type="sibTrans" cxnId="{D89E4241-39B8-4130-A5E2-494D871ED1A4}">
      <dgm:prSet/>
      <dgm:spPr/>
      <dgm:t>
        <a:bodyPr/>
        <a:lstStyle/>
        <a:p>
          <a:endParaRPr lang="en-US"/>
        </a:p>
      </dgm:t>
    </dgm:pt>
    <dgm:pt modelId="{D91019DC-1552-4001-BC53-FF1D91C11FD5}">
      <dgm:prSet/>
      <dgm:spPr/>
      <dgm:t>
        <a:bodyPr/>
        <a:lstStyle/>
        <a:p>
          <a:r>
            <a:rPr lang="en-GB"/>
            <a:t>I</a:t>
          </a:r>
          <a:r>
            <a:rPr lang="en-US"/>
            <a:t>nteraction </a:t>
          </a:r>
        </a:p>
      </dgm:t>
    </dgm:pt>
    <dgm:pt modelId="{8FBCEC46-55D2-4CC9-9A6E-E0B3710BB4A5}" type="parTrans" cxnId="{D8AEDDB6-DC63-40D3-A190-2F36A41D176B}">
      <dgm:prSet/>
      <dgm:spPr/>
      <dgm:t>
        <a:bodyPr/>
        <a:lstStyle/>
        <a:p>
          <a:endParaRPr lang="en-US"/>
        </a:p>
      </dgm:t>
    </dgm:pt>
    <dgm:pt modelId="{447FAD8B-42D4-45C5-AA44-0D257E32CBF0}" type="sibTrans" cxnId="{D8AEDDB6-DC63-40D3-A190-2F36A41D176B}">
      <dgm:prSet/>
      <dgm:spPr/>
      <dgm:t>
        <a:bodyPr/>
        <a:lstStyle/>
        <a:p>
          <a:endParaRPr lang="en-US"/>
        </a:p>
      </dgm:t>
    </dgm:pt>
    <dgm:pt modelId="{74710A6D-6351-4DDC-B40D-6369481A45F2}">
      <dgm:prSet/>
      <dgm:spPr/>
      <dgm:t>
        <a:bodyPr/>
        <a:lstStyle/>
        <a:p>
          <a:r>
            <a:rPr lang="en-GB"/>
            <a:t>E</a:t>
          </a:r>
          <a:r>
            <a:rPr lang="en-US"/>
            <a:t>xperience </a:t>
          </a:r>
        </a:p>
      </dgm:t>
    </dgm:pt>
    <dgm:pt modelId="{14993111-1542-42A8-BB82-97549FFDC49B}" type="parTrans" cxnId="{0395A691-DC78-48BE-B558-ACF0E072353A}">
      <dgm:prSet/>
      <dgm:spPr/>
      <dgm:t>
        <a:bodyPr/>
        <a:lstStyle/>
        <a:p>
          <a:endParaRPr lang="en-US"/>
        </a:p>
      </dgm:t>
    </dgm:pt>
    <dgm:pt modelId="{10941CC4-C112-415B-8E45-60F5BEBFA733}" type="sibTrans" cxnId="{0395A691-DC78-48BE-B558-ACF0E072353A}">
      <dgm:prSet/>
      <dgm:spPr/>
      <dgm:t>
        <a:bodyPr/>
        <a:lstStyle/>
        <a:p>
          <a:endParaRPr lang="en-US"/>
        </a:p>
      </dgm:t>
    </dgm:pt>
    <dgm:pt modelId="{D84042AC-2EFD-B34E-897D-91427A8B07D7}" type="pres">
      <dgm:prSet presAssocID="{E2863C6D-23D6-4805-ACD7-3058EFF396F8}" presName="linear" presStyleCnt="0">
        <dgm:presLayoutVars>
          <dgm:animLvl val="lvl"/>
          <dgm:resizeHandles val="exact"/>
        </dgm:presLayoutVars>
      </dgm:prSet>
      <dgm:spPr/>
    </dgm:pt>
    <dgm:pt modelId="{6E6FA21C-B45F-5F43-BD03-618CDE088291}" type="pres">
      <dgm:prSet presAssocID="{2263ED31-A65A-4C47-B47E-1AC68C376F89}" presName="parentText" presStyleLbl="node1" presStyleIdx="0" presStyleCnt="5">
        <dgm:presLayoutVars>
          <dgm:chMax val="0"/>
          <dgm:bulletEnabled val="1"/>
        </dgm:presLayoutVars>
      </dgm:prSet>
      <dgm:spPr/>
    </dgm:pt>
    <dgm:pt modelId="{F70C8C48-5481-4740-AB68-9A8A5B26654D}" type="pres">
      <dgm:prSet presAssocID="{7994C912-3F02-471F-91A8-DAD6B56B97C5}" presName="spacer" presStyleCnt="0"/>
      <dgm:spPr/>
    </dgm:pt>
    <dgm:pt modelId="{48418FAF-627F-F947-ABE3-30DC2549D035}" type="pres">
      <dgm:prSet presAssocID="{61F90511-0B02-45B4-AC17-F0ADF70A12F9}" presName="parentText" presStyleLbl="node1" presStyleIdx="1" presStyleCnt="5">
        <dgm:presLayoutVars>
          <dgm:chMax val="0"/>
          <dgm:bulletEnabled val="1"/>
        </dgm:presLayoutVars>
      </dgm:prSet>
      <dgm:spPr/>
    </dgm:pt>
    <dgm:pt modelId="{0D360345-7140-6349-A8C9-F282E5D53CD0}" type="pres">
      <dgm:prSet presAssocID="{D0B3A80F-CBA6-4B60-8AF7-5C9CCD5127F1}" presName="spacer" presStyleCnt="0"/>
      <dgm:spPr/>
    </dgm:pt>
    <dgm:pt modelId="{D9B703FF-94CC-044E-804A-25F13BE694D7}" type="pres">
      <dgm:prSet presAssocID="{1DA25C91-427C-49E3-BF5F-D530716D2E3A}" presName="parentText" presStyleLbl="node1" presStyleIdx="2" presStyleCnt="5">
        <dgm:presLayoutVars>
          <dgm:chMax val="0"/>
          <dgm:bulletEnabled val="1"/>
        </dgm:presLayoutVars>
      </dgm:prSet>
      <dgm:spPr/>
    </dgm:pt>
    <dgm:pt modelId="{52A949B0-C126-EE49-A4A9-09A7CED846F1}" type="pres">
      <dgm:prSet presAssocID="{35FB1EE7-4EFA-4773-B842-5B2222BDB942}" presName="spacer" presStyleCnt="0"/>
      <dgm:spPr/>
    </dgm:pt>
    <dgm:pt modelId="{09FC0F97-A57E-4B43-8E02-0DF3CA512EF9}" type="pres">
      <dgm:prSet presAssocID="{D91019DC-1552-4001-BC53-FF1D91C11FD5}" presName="parentText" presStyleLbl="node1" presStyleIdx="3" presStyleCnt="5">
        <dgm:presLayoutVars>
          <dgm:chMax val="0"/>
          <dgm:bulletEnabled val="1"/>
        </dgm:presLayoutVars>
      </dgm:prSet>
      <dgm:spPr/>
    </dgm:pt>
    <dgm:pt modelId="{DECE6F88-7D7E-E147-8B73-34690FF2515D}" type="pres">
      <dgm:prSet presAssocID="{447FAD8B-42D4-45C5-AA44-0D257E32CBF0}" presName="spacer" presStyleCnt="0"/>
      <dgm:spPr/>
    </dgm:pt>
    <dgm:pt modelId="{A16CF0AA-97D5-3140-A86C-9DCEB4D660D1}" type="pres">
      <dgm:prSet presAssocID="{74710A6D-6351-4DDC-B40D-6369481A45F2}" presName="parentText" presStyleLbl="node1" presStyleIdx="4" presStyleCnt="5">
        <dgm:presLayoutVars>
          <dgm:chMax val="0"/>
          <dgm:bulletEnabled val="1"/>
        </dgm:presLayoutVars>
      </dgm:prSet>
      <dgm:spPr/>
    </dgm:pt>
  </dgm:ptLst>
  <dgm:cxnLst>
    <dgm:cxn modelId="{1555D939-1F40-48C6-87AE-8534736FC892}" srcId="{E2863C6D-23D6-4805-ACD7-3058EFF396F8}" destId="{61F90511-0B02-45B4-AC17-F0ADF70A12F9}" srcOrd="1" destOrd="0" parTransId="{75789F94-9237-4DB8-86EA-14217BC3E6DF}" sibTransId="{D0B3A80F-CBA6-4B60-8AF7-5C9CCD5127F1}"/>
    <dgm:cxn modelId="{D89E4241-39B8-4130-A5E2-494D871ED1A4}" srcId="{E2863C6D-23D6-4805-ACD7-3058EFF396F8}" destId="{1DA25C91-427C-49E3-BF5F-D530716D2E3A}" srcOrd="2" destOrd="0" parTransId="{F5262C94-9533-40FD-9912-272682F09781}" sibTransId="{35FB1EE7-4EFA-4773-B842-5B2222BDB942}"/>
    <dgm:cxn modelId="{2AC47162-6F8B-C14E-992A-E110B6A00F27}" type="presOf" srcId="{74710A6D-6351-4DDC-B40D-6369481A45F2}" destId="{A16CF0AA-97D5-3140-A86C-9DCEB4D660D1}" srcOrd="0" destOrd="0" presId="urn:microsoft.com/office/officeart/2005/8/layout/vList2"/>
    <dgm:cxn modelId="{D3D15E65-384C-4077-8E56-EB2D756210C5}" srcId="{E2863C6D-23D6-4805-ACD7-3058EFF396F8}" destId="{2263ED31-A65A-4C47-B47E-1AC68C376F89}" srcOrd="0" destOrd="0" parTransId="{257272F9-F09A-413F-93A5-5EB55FE33F4F}" sibTransId="{7994C912-3F02-471F-91A8-DAD6B56B97C5}"/>
    <dgm:cxn modelId="{0395A691-DC78-48BE-B558-ACF0E072353A}" srcId="{E2863C6D-23D6-4805-ACD7-3058EFF396F8}" destId="{74710A6D-6351-4DDC-B40D-6369481A45F2}" srcOrd="4" destOrd="0" parTransId="{14993111-1542-42A8-BB82-97549FFDC49B}" sibTransId="{10941CC4-C112-415B-8E45-60F5BEBFA733}"/>
    <dgm:cxn modelId="{C11EBDA1-AD0E-F747-9FA8-745E98C075E3}" type="presOf" srcId="{D91019DC-1552-4001-BC53-FF1D91C11FD5}" destId="{09FC0F97-A57E-4B43-8E02-0DF3CA512EF9}" srcOrd="0" destOrd="0" presId="urn:microsoft.com/office/officeart/2005/8/layout/vList2"/>
    <dgm:cxn modelId="{A98B6BAA-0D2A-A445-9445-EEE8D6312247}" type="presOf" srcId="{61F90511-0B02-45B4-AC17-F0ADF70A12F9}" destId="{48418FAF-627F-F947-ABE3-30DC2549D035}" srcOrd="0" destOrd="0" presId="urn:microsoft.com/office/officeart/2005/8/layout/vList2"/>
    <dgm:cxn modelId="{D8AEDDB6-DC63-40D3-A190-2F36A41D176B}" srcId="{E2863C6D-23D6-4805-ACD7-3058EFF396F8}" destId="{D91019DC-1552-4001-BC53-FF1D91C11FD5}" srcOrd="3" destOrd="0" parTransId="{8FBCEC46-55D2-4CC9-9A6E-E0B3710BB4A5}" sibTransId="{447FAD8B-42D4-45C5-AA44-0D257E32CBF0}"/>
    <dgm:cxn modelId="{3AA2D8D3-9AFA-5049-8F62-CBB29F3654F7}" type="presOf" srcId="{E2863C6D-23D6-4805-ACD7-3058EFF396F8}" destId="{D84042AC-2EFD-B34E-897D-91427A8B07D7}" srcOrd="0" destOrd="0" presId="urn:microsoft.com/office/officeart/2005/8/layout/vList2"/>
    <dgm:cxn modelId="{BBBE4FDB-D554-AA4B-83E5-76030C359104}" type="presOf" srcId="{2263ED31-A65A-4C47-B47E-1AC68C376F89}" destId="{6E6FA21C-B45F-5F43-BD03-618CDE088291}" srcOrd="0" destOrd="0" presId="urn:microsoft.com/office/officeart/2005/8/layout/vList2"/>
    <dgm:cxn modelId="{7AFD25F5-9255-4C4B-8E68-A2844EC8E6CA}" type="presOf" srcId="{1DA25C91-427C-49E3-BF5F-D530716D2E3A}" destId="{D9B703FF-94CC-044E-804A-25F13BE694D7}" srcOrd="0" destOrd="0" presId="urn:microsoft.com/office/officeart/2005/8/layout/vList2"/>
    <dgm:cxn modelId="{E222FD4D-A3FF-394E-B9F7-7B5BD4B9F82A}" type="presParOf" srcId="{D84042AC-2EFD-B34E-897D-91427A8B07D7}" destId="{6E6FA21C-B45F-5F43-BD03-618CDE088291}" srcOrd="0" destOrd="0" presId="urn:microsoft.com/office/officeart/2005/8/layout/vList2"/>
    <dgm:cxn modelId="{D95082A8-CB6B-3243-B008-AB8FB8BE2E9C}" type="presParOf" srcId="{D84042AC-2EFD-B34E-897D-91427A8B07D7}" destId="{F70C8C48-5481-4740-AB68-9A8A5B26654D}" srcOrd="1" destOrd="0" presId="urn:microsoft.com/office/officeart/2005/8/layout/vList2"/>
    <dgm:cxn modelId="{7008FEFE-469C-0643-9098-4C779B442DDC}" type="presParOf" srcId="{D84042AC-2EFD-B34E-897D-91427A8B07D7}" destId="{48418FAF-627F-F947-ABE3-30DC2549D035}" srcOrd="2" destOrd="0" presId="urn:microsoft.com/office/officeart/2005/8/layout/vList2"/>
    <dgm:cxn modelId="{9ED937B3-DF2A-BE4D-818B-C69705FA3645}" type="presParOf" srcId="{D84042AC-2EFD-B34E-897D-91427A8B07D7}" destId="{0D360345-7140-6349-A8C9-F282E5D53CD0}" srcOrd="3" destOrd="0" presId="urn:microsoft.com/office/officeart/2005/8/layout/vList2"/>
    <dgm:cxn modelId="{73A4BD11-1A56-7945-A0DC-79A8A63C9267}" type="presParOf" srcId="{D84042AC-2EFD-B34E-897D-91427A8B07D7}" destId="{D9B703FF-94CC-044E-804A-25F13BE694D7}" srcOrd="4" destOrd="0" presId="urn:microsoft.com/office/officeart/2005/8/layout/vList2"/>
    <dgm:cxn modelId="{8DAED90F-93BB-BE45-B94A-7FF37896153F}" type="presParOf" srcId="{D84042AC-2EFD-B34E-897D-91427A8B07D7}" destId="{52A949B0-C126-EE49-A4A9-09A7CED846F1}" srcOrd="5" destOrd="0" presId="urn:microsoft.com/office/officeart/2005/8/layout/vList2"/>
    <dgm:cxn modelId="{E7DE5E6C-455E-DC4E-B5EC-1A0C47117466}" type="presParOf" srcId="{D84042AC-2EFD-B34E-897D-91427A8B07D7}" destId="{09FC0F97-A57E-4B43-8E02-0DF3CA512EF9}" srcOrd="6" destOrd="0" presId="urn:microsoft.com/office/officeart/2005/8/layout/vList2"/>
    <dgm:cxn modelId="{37D1C498-F80C-A743-BF9D-B7D4156F4B03}" type="presParOf" srcId="{D84042AC-2EFD-B34E-897D-91427A8B07D7}" destId="{DECE6F88-7D7E-E147-8B73-34690FF2515D}" srcOrd="7" destOrd="0" presId="urn:microsoft.com/office/officeart/2005/8/layout/vList2"/>
    <dgm:cxn modelId="{1E1B129C-657A-744B-B225-190945253C21}" type="presParOf" srcId="{D84042AC-2EFD-B34E-897D-91427A8B07D7}" destId="{A16CF0AA-97D5-3140-A86C-9DCEB4D660D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952D8-6045-48B3-AE2B-47B3C2F1E2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0B3097-17AD-473A-9167-EA05BCB4334E}">
      <dgm:prSet/>
      <dgm:spPr/>
      <dgm:t>
        <a:bodyPr/>
        <a:lstStyle/>
        <a:p>
          <a:r>
            <a:rPr lang="en-GB"/>
            <a:t>Context</a:t>
          </a:r>
          <a:endParaRPr lang="en-US"/>
        </a:p>
      </dgm:t>
    </dgm:pt>
    <dgm:pt modelId="{6EA058F3-5E5E-42FB-9873-382716A6F1AB}" type="parTrans" cxnId="{740B95FC-9A60-4FC6-8D22-DD9DF539973F}">
      <dgm:prSet/>
      <dgm:spPr/>
      <dgm:t>
        <a:bodyPr/>
        <a:lstStyle/>
        <a:p>
          <a:endParaRPr lang="en-US"/>
        </a:p>
      </dgm:t>
    </dgm:pt>
    <dgm:pt modelId="{FEA4D5DF-790A-4C6D-984C-6E94BA8AE4AC}" type="sibTrans" cxnId="{740B95FC-9A60-4FC6-8D22-DD9DF539973F}">
      <dgm:prSet/>
      <dgm:spPr/>
      <dgm:t>
        <a:bodyPr/>
        <a:lstStyle/>
        <a:p>
          <a:endParaRPr lang="en-US"/>
        </a:p>
      </dgm:t>
    </dgm:pt>
    <dgm:pt modelId="{417DD4E9-8970-4937-9DE0-04C755CFBCBA}">
      <dgm:prSet/>
      <dgm:spPr/>
      <dgm:t>
        <a:bodyPr/>
        <a:lstStyle/>
        <a:p>
          <a:r>
            <a:rPr lang="en-GB"/>
            <a:t>Meaning production</a:t>
          </a:r>
          <a:endParaRPr lang="en-US"/>
        </a:p>
      </dgm:t>
    </dgm:pt>
    <dgm:pt modelId="{AA04400A-5CD5-40D0-A0A4-0A69682F392F}" type="parTrans" cxnId="{7C99520C-7A49-4D56-9C9D-1105C2669235}">
      <dgm:prSet/>
      <dgm:spPr/>
      <dgm:t>
        <a:bodyPr/>
        <a:lstStyle/>
        <a:p>
          <a:endParaRPr lang="en-US"/>
        </a:p>
      </dgm:t>
    </dgm:pt>
    <dgm:pt modelId="{6BDD4C9E-F5F0-4F1C-A8CC-56F5C5F59272}" type="sibTrans" cxnId="{7C99520C-7A49-4D56-9C9D-1105C2669235}">
      <dgm:prSet/>
      <dgm:spPr/>
      <dgm:t>
        <a:bodyPr/>
        <a:lstStyle/>
        <a:p>
          <a:endParaRPr lang="en-US"/>
        </a:p>
      </dgm:t>
    </dgm:pt>
    <dgm:pt modelId="{35466A47-37F3-46A8-A81F-22DC07493002}">
      <dgm:prSet/>
      <dgm:spPr/>
      <dgm:t>
        <a:bodyPr/>
        <a:lstStyle/>
        <a:p>
          <a:r>
            <a:rPr lang="en-GB"/>
            <a:t>Construction </a:t>
          </a:r>
          <a:endParaRPr lang="en-US"/>
        </a:p>
      </dgm:t>
    </dgm:pt>
    <dgm:pt modelId="{BC837E87-3916-4699-AE92-AB9959C65060}" type="parTrans" cxnId="{9E868A5F-E40C-4EE2-9183-E61BD2A3153E}">
      <dgm:prSet/>
      <dgm:spPr/>
      <dgm:t>
        <a:bodyPr/>
        <a:lstStyle/>
        <a:p>
          <a:endParaRPr lang="en-US"/>
        </a:p>
      </dgm:t>
    </dgm:pt>
    <dgm:pt modelId="{34EFBEDB-76D4-4D02-B0A7-C315D80BC816}" type="sibTrans" cxnId="{9E868A5F-E40C-4EE2-9183-E61BD2A3153E}">
      <dgm:prSet/>
      <dgm:spPr/>
      <dgm:t>
        <a:bodyPr/>
        <a:lstStyle/>
        <a:p>
          <a:endParaRPr lang="en-US"/>
        </a:p>
      </dgm:t>
    </dgm:pt>
    <dgm:pt modelId="{DB83E180-F1B7-445C-B7CB-B91D1C0409AC}">
      <dgm:prSet/>
      <dgm:spPr/>
      <dgm:t>
        <a:bodyPr/>
        <a:lstStyle/>
        <a:p>
          <a:r>
            <a:rPr lang="en-GB"/>
            <a:t>Dynamic </a:t>
          </a:r>
          <a:endParaRPr lang="en-US"/>
        </a:p>
      </dgm:t>
    </dgm:pt>
    <dgm:pt modelId="{B25756AB-1A88-472A-8E34-187549D7AEB6}" type="parTrans" cxnId="{4A757A15-76A9-41AC-BF91-001E183FE5EC}">
      <dgm:prSet/>
      <dgm:spPr/>
      <dgm:t>
        <a:bodyPr/>
        <a:lstStyle/>
        <a:p>
          <a:endParaRPr lang="en-US"/>
        </a:p>
      </dgm:t>
    </dgm:pt>
    <dgm:pt modelId="{E88DB241-F64E-4607-A7C7-09E653DA9251}" type="sibTrans" cxnId="{4A757A15-76A9-41AC-BF91-001E183FE5EC}">
      <dgm:prSet/>
      <dgm:spPr/>
      <dgm:t>
        <a:bodyPr/>
        <a:lstStyle/>
        <a:p>
          <a:endParaRPr lang="en-US"/>
        </a:p>
      </dgm:t>
    </dgm:pt>
    <dgm:pt modelId="{F4284C0F-D1E6-4A83-8F6B-352D67D1DA7E}" type="pres">
      <dgm:prSet presAssocID="{491952D8-6045-48B3-AE2B-47B3C2F1E242}" presName="root" presStyleCnt="0">
        <dgm:presLayoutVars>
          <dgm:dir/>
          <dgm:resizeHandles val="exact"/>
        </dgm:presLayoutVars>
      </dgm:prSet>
      <dgm:spPr/>
    </dgm:pt>
    <dgm:pt modelId="{517C3614-4C90-48AB-95BD-EC811095D3BC}" type="pres">
      <dgm:prSet presAssocID="{B60B3097-17AD-473A-9167-EA05BCB4334E}" presName="compNode" presStyleCnt="0"/>
      <dgm:spPr/>
    </dgm:pt>
    <dgm:pt modelId="{D64BB7B1-010D-4DFA-851C-2A02580BCA47}" type="pres">
      <dgm:prSet presAssocID="{B60B3097-17AD-473A-9167-EA05BCB4334E}" presName="bgRect" presStyleLbl="bgShp" presStyleIdx="0" presStyleCnt="4"/>
      <dgm:spPr/>
    </dgm:pt>
    <dgm:pt modelId="{05D9D5B5-A705-46A8-8C80-D29EDD301CEC}" type="pres">
      <dgm:prSet presAssocID="{B60B3097-17AD-473A-9167-EA05BCB433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9511BF6-C63C-47B9-A634-0A4AA83A70B7}" type="pres">
      <dgm:prSet presAssocID="{B60B3097-17AD-473A-9167-EA05BCB4334E}" presName="spaceRect" presStyleCnt="0"/>
      <dgm:spPr/>
    </dgm:pt>
    <dgm:pt modelId="{26D6672D-FD0B-4428-99B2-447F6AB87F5D}" type="pres">
      <dgm:prSet presAssocID="{B60B3097-17AD-473A-9167-EA05BCB4334E}" presName="parTx" presStyleLbl="revTx" presStyleIdx="0" presStyleCnt="4">
        <dgm:presLayoutVars>
          <dgm:chMax val="0"/>
          <dgm:chPref val="0"/>
        </dgm:presLayoutVars>
      </dgm:prSet>
      <dgm:spPr/>
    </dgm:pt>
    <dgm:pt modelId="{3023B727-4838-46B8-8BF6-0810362120D4}" type="pres">
      <dgm:prSet presAssocID="{FEA4D5DF-790A-4C6D-984C-6E94BA8AE4AC}" presName="sibTrans" presStyleCnt="0"/>
      <dgm:spPr/>
    </dgm:pt>
    <dgm:pt modelId="{A41B0237-BA90-42F0-8871-7D65EA22D7F8}" type="pres">
      <dgm:prSet presAssocID="{417DD4E9-8970-4937-9DE0-04C755CFBCBA}" presName="compNode" presStyleCnt="0"/>
      <dgm:spPr/>
    </dgm:pt>
    <dgm:pt modelId="{ADDDA88A-C744-46A3-8908-D4C2ADFF37F6}" type="pres">
      <dgm:prSet presAssocID="{417DD4E9-8970-4937-9DE0-04C755CFBCBA}" presName="bgRect" presStyleLbl="bgShp" presStyleIdx="1" presStyleCnt="4"/>
      <dgm:spPr/>
    </dgm:pt>
    <dgm:pt modelId="{5C0619AF-0169-4953-ADF2-71803D64094B}" type="pres">
      <dgm:prSet presAssocID="{417DD4E9-8970-4937-9DE0-04C755CFBC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duction"/>
        </a:ext>
      </dgm:extLst>
    </dgm:pt>
    <dgm:pt modelId="{34ADA419-5CA0-4C9F-9B3D-A819F7C84AE6}" type="pres">
      <dgm:prSet presAssocID="{417DD4E9-8970-4937-9DE0-04C755CFBCBA}" presName="spaceRect" presStyleCnt="0"/>
      <dgm:spPr/>
    </dgm:pt>
    <dgm:pt modelId="{917050DA-8902-41D9-B8D3-B298F7DC734C}" type="pres">
      <dgm:prSet presAssocID="{417DD4E9-8970-4937-9DE0-04C755CFBCBA}" presName="parTx" presStyleLbl="revTx" presStyleIdx="1" presStyleCnt="4">
        <dgm:presLayoutVars>
          <dgm:chMax val="0"/>
          <dgm:chPref val="0"/>
        </dgm:presLayoutVars>
      </dgm:prSet>
      <dgm:spPr/>
    </dgm:pt>
    <dgm:pt modelId="{D15FBD26-7BA7-41A5-B6B5-2481D9267E71}" type="pres">
      <dgm:prSet presAssocID="{6BDD4C9E-F5F0-4F1C-A8CC-56F5C5F59272}" presName="sibTrans" presStyleCnt="0"/>
      <dgm:spPr/>
    </dgm:pt>
    <dgm:pt modelId="{D913A128-B15F-4562-B805-735FDB1C1848}" type="pres">
      <dgm:prSet presAssocID="{35466A47-37F3-46A8-A81F-22DC07493002}" presName="compNode" presStyleCnt="0"/>
      <dgm:spPr/>
    </dgm:pt>
    <dgm:pt modelId="{DE29E61D-FC4A-46F1-AFCF-8C8A279D52B7}" type="pres">
      <dgm:prSet presAssocID="{35466A47-37F3-46A8-A81F-22DC07493002}" presName="bgRect" presStyleLbl="bgShp" presStyleIdx="2" presStyleCnt="4"/>
      <dgm:spPr/>
    </dgm:pt>
    <dgm:pt modelId="{1EC4D440-A6CF-4E38-B2C4-16DA7CC631B7}" type="pres">
      <dgm:prSet presAssocID="{35466A47-37F3-46A8-A81F-22DC074930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w blade"/>
        </a:ext>
      </dgm:extLst>
    </dgm:pt>
    <dgm:pt modelId="{E7BEC3B9-F3B0-4C82-8319-939754CD7E98}" type="pres">
      <dgm:prSet presAssocID="{35466A47-37F3-46A8-A81F-22DC07493002}" presName="spaceRect" presStyleCnt="0"/>
      <dgm:spPr/>
    </dgm:pt>
    <dgm:pt modelId="{C294C21E-3401-4664-AF4E-6E6A90BAF3EA}" type="pres">
      <dgm:prSet presAssocID="{35466A47-37F3-46A8-A81F-22DC07493002}" presName="parTx" presStyleLbl="revTx" presStyleIdx="2" presStyleCnt="4">
        <dgm:presLayoutVars>
          <dgm:chMax val="0"/>
          <dgm:chPref val="0"/>
        </dgm:presLayoutVars>
      </dgm:prSet>
      <dgm:spPr/>
    </dgm:pt>
    <dgm:pt modelId="{B95AF82B-07FF-49D2-92A0-45966AB103C3}" type="pres">
      <dgm:prSet presAssocID="{34EFBEDB-76D4-4D02-B0A7-C315D80BC816}" presName="sibTrans" presStyleCnt="0"/>
      <dgm:spPr/>
    </dgm:pt>
    <dgm:pt modelId="{1647A3D6-C491-46AB-B6FE-A252F9184D5E}" type="pres">
      <dgm:prSet presAssocID="{DB83E180-F1B7-445C-B7CB-B91D1C0409AC}" presName="compNode" presStyleCnt="0"/>
      <dgm:spPr/>
    </dgm:pt>
    <dgm:pt modelId="{DE71B766-6E8C-4FB8-9194-72A45C7D2C17}" type="pres">
      <dgm:prSet presAssocID="{DB83E180-F1B7-445C-B7CB-B91D1C0409AC}" presName="bgRect" presStyleLbl="bgShp" presStyleIdx="3" presStyleCnt="4"/>
      <dgm:spPr/>
    </dgm:pt>
    <dgm:pt modelId="{B174D7FC-6AAE-4DF5-A196-9D764737C0F2}" type="pres">
      <dgm:prSet presAssocID="{DB83E180-F1B7-445C-B7CB-B91D1C0409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6BECD889-10E4-4D53-AB65-667ACA088D95}" type="pres">
      <dgm:prSet presAssocID="{DB83E180-F1B7-445C-B7CB-B91D1C0409AC}" presName="spaceRect" presStyleCnt="0"/>
      <dgm:spPr/>
    </dgm:pt>
    <dgm:pt modelId="{C8930212-867E-4BBD-9FC0-DAC70CC1D817}" type="pres">
      <dgm:prSet presAssocID="{DB83E180-F1B7-445C-B7CB-B91D1C0409AC}" presName="parTx" presStyleLbl="revTx" presStyleIdx="3" presStyleCnt="4">
        <dgm:presLayoutVars>
          <dgm:chMax val="0"/>
          <dgm:chPref val="0"/>
        </dgm:presLayoutVars>
      </dgm:prSet>
      <dgm:spPr/>
    </dgm:pt>
  </dgm:ptLst>
  <dgm:cxnLst>
    <dgm:cxn modelId="{7C99520C-7A49-4D56-9C9D-1105C2669235}" srcId="{491952D8-6045-48B3-AE2B-47B3C2F1E242}" destId="{417DD4E9-8970-4937-9DE0-04C755CFBCBA}" srcOrd="1" destOrd="0" parTransId="{AA04400A-5CD5-40D0-A0A4-0A69682F392F}" sibTransId="{6BDD4C9E-F5F0-4F1C-A8CC-56F5C5F59272}"/>
    <dgm:cxn modelId="{1346130D-CDA8-4614-B50A-E7C600A27BA9}" type="presOf" srcId="{417DD4E9-8970-4937-9DE0-04C755CFBCBA}" destId="{917050DA-8902-41D9-B8D3-B298F7DC734C}" srcOrd="0" destOrd="0" presId="urn:microsoft.com/office/officeart/2018/2/layout/IconVerticalSolidList"/>
    <dgm:cxn modelId="{4A757A15-76A9-41AC-BF91-001E183FE5EC}" srcId="{491952D8-6045-48B3-AE2B-47B3C2F1E242}" destId="{DB83E180-F1B7-445C-B7CB-B91D1C0409AC}" srcOrd="3" destOrd="0" parTransId="{B25756AB-1A88-472A-8E34-187549D7AEB6}" sibTransId="{E88DB241-F64E-4607-A7C7-09E653DA9251}"/>
    <dgm:cxn modelId="{07446A38-E46C-4DEB-BE90-D7ECFE76DCF4}" type="presOf" srcId="{DB83E180-F1B7-445C-B7CB-B91D1C0409AC}" destId="{C8930212-867E-4BBD-9FC0-DAC70CC1D817}" srcOrd="0" destOrd="0" presId="urn:microsoft.com/office/officeart/2018/2/layout/IconVerticalSolidList"/>
    <dgm:cxn modelId="{9E868A5F-E40C-4EE2-9183-E61BD2A3153E}" srcId="{491952D8-6045-48B3-AE2B-47B3C2F1E242}" destId="{35466A47-37F3-46A8-A81F-22DC07493002}" srcOrd="2" destOrd="0" parTransId="{BC837E87-3916-4699-AE92-AB9959C65060}" sibTransId="{34EFBEDB-76D4-4D02-B0A7-C315D80BC816}"/>
    <dgm:cxn modelId="{901B27C1-5BE8-4FCB-9BA9-18D0A55BC4F8}" type="presOf" srcId="{491952D8-6045-48B3-AE2B-47B3C2F1E242}" destId="{F4284C0F-D1E6-4A83-8F6B-352D67D1DA7E}" srcOrd="0" destOrd="0" presId="urn:microsoft.com/office/officeart/2018/2/layout/IconVerticalSolidList"/>
    <dgm:cxn modelId="{F64F2DD8-E04C-46FF-9060-1D5C0A75F741}" type="presOf" srcId="{35466A47-37F3-46A8-A81F-22DC07493002}" destId="{C294C21E-3401-4664-AF4E-6E6A90BAF3EA}" srcOrd="0" destOrd="0" presId="urn:microsoft.com/office/officeart/2018/2/layout/IconVerticalSolidList"/>
    <dgm:cxn modelId="{DAFF40F4-041C-4D39-80ED-90901D0115A6}" type="presOf" srcId="{B60B3097-17AD-473A-9167-EA05BCB4334E}" destId="{26D6672D-FD0B-4428-99B2-447F6AB87F5D}" srcOrd="0" destOrd="0" presId="urn:microsoft.com/office/officeart/2018/2/layout/IconVerticalSolidList"/>
    <dgm:cxn modelId="{740B95FC-9A60-4FC6-8D22-DD9DF539973F}" srcId="{491952D8-6045-48B3-AE2B-47B3C2F1E242}" destId="{B60B3097-17AD-473A-9167-EA05BCB4334E}" srcOrd="0" destOrd="0" parTransId="{6EA058F3-5E5E-42FB-9873-382716A6F1AB}" sibTransId="{FEA4D5DF-790A-4C6D-984C-6E94BA8AE4AC}"/>
    <dgm:cxn modelId="{D084D075-85EE-46D9-9E92-8987FDBFEBB0}" type="presParOf" srcId="{F4284C0F-D1E6-4A83-8F6B-352D67D1DA7E}" destId="{517C3614-4C90-48AB-95BD-EC811095D3BC}" srcOrd="0" destOrd="0" presId="urn:microsoft.com/office/officeart/2018/2/layout/IconVerticalSolidList"/>
    <dgm:cxn modelId="{71CFF01A-6218-42B0-AB1D-B0D8FFA4163C}" type="presParOf" srcId="{517C3614-4C90-48AB-95BD-EC811095D3BC}" destId="{D64BB7B1-010D-4DFA-851C-2A02580BCA47}" srcOrd="0" destOrd="0" presId="urn:microsoft.com/office/officeart/2018/2/layout/IconVerticalSolidList"/>
    <dgm:cxn modelId="{12C2C313-8314-42E4-B186-470848D6109F}" type="presParOf" srcId="{517C3614-4C90-48AB-95BD-EC811095D3BC}" destId="{05D9D5B5-A705-46A8-8C80-D29EDD301CEC}" srcOrd="1" destOrd="0" presId="urn:microsoft.com/office/officeart/2018/2/layout/IconVerticalSolidList"/>
    <dgm:cxn modelId="{2A591AC7-618A-4435-BD2B-0979B8DE2B24}" type="presParOf" srcId="{517C3614-4C90-48AB-95BD-EC811095D3BC}" destId="{39511BF6-C63C-47B9-A634-0A4AA83A70B7}" srcOrd="2" destOrd="0" presId="urn:microsoft.com/office/officeart/2018/2/layout/IconVerticalSolidList"/>
    <dgm:cxn modelId="{49291832-F082-4087-9E53-CBDCADA9F2E9}" type="presParOf" srcId="{517C3614-4C90-48AB-95BD-EC811095D3BC}" destId="{26D6672D-FD0B-4428-99B2-447F6AB87F5D}" srcOrd="3" destOrd="0" presId="urn:microsoft.com/office/officeart/2018/2/layout/IconVerticalSolidList"/>
    <dgm:cxn modelId="{B8258854-7F98-49F3-BABB-E52BC6D21C27}" type="presParOf" srcId="{F4284C0F-D1E6-4A83-8F6B-352D67D1DA7E}" destId="{3023B727-4838-46B8-8BF6-0810362120D4}" srcOrd="1" destOrd="0" presId="urn:microsoft.com/office/officeart/2018/2/layout/IconVerticalSolidList"/>
    <dgm:cxn modelId="{18E84296-41AC-4F81-AA32-905E6A38DFAE}" type="presParOf" srcId="{F4284C0F-D1E6-4A83-8F6B-352D67D1DA7E}" destId="{A41B0237-BA90-42F0-8871-7D65EA22D7F8}" srcOrd="2" destOrd="0" presId="urn:microsoft.com/office/officeart/2018/2/layout/IconVerticalSolidList"/>
    <dgm:cxn modelId="{03ED1F61-3383-49B5-BC5A-2DF42CB09D39}" type="presParOf" srcId="{A41B0237-BA90-42F0-8871-7D65EA22D7F8}" destId="{ADDDA88A-C744-46A3-8908-D4C2ADFF37F6}" srcOrd="0" destOrd="0" presId="urn:microsoft.com/office/officeart/2018/2/layout/IconVerticalSolidList"/>
    <dgm:cxn modelId="{0C708B43-7145-4154-AA33-B00FC72ABE60}" type="presParOf" srcId="{A41B0237-BA90-42F0-8871-7D65EA22D7F8}" destId="{5C0619AF-0169-4953-ADF2-71803D64094B}" srcOrd="1" destOrd="0" presId="urn:microsoft.com/office/officeart/2018/2/layout/IconVerticalSolidList"/>
    <dgm:cxn modelId="{06E09DDC-8314-437F-9BCC-30472CDAFFC9}" type="presParOf" srcId="{A41B0237-BA90-42F0-8871-7D65EA22D7F8}" destId="{34ADA419-5CA0-4C9F-9B3D-A819F7C84AE6}" srcOrd="2" destOrd="0" presId="urn:microsoft.com/office/officeart/2018/2/layout/IconVerticalSolidList"/>
    <dgm:cxn modelId="{8ED7F88D-957F-45B0-A688-FA05840A4DAA}" type="presParOf" srcId="{A41B0237-BA90-42F0-8871-7D65EA22D7F8}" destId="{917050DA-8902-41D9-B8D3-B298F7DC734C}" srcOrd="3" destOrd="0" presId="urn:microsoft.com/office/officeart/2018/2/layout/IconVerticalSolidList"/>
    <dgm:cxn modelId="{3AF82382-3ABC-48DE-9174-77C041EB98C3}" type="presParOf" srcId="{F4284C0F-D1E6-4A83-8F6B-352D67D1DA7E}" destId="{D15FBD26-7BA7-41A5-B6B5-2481D9267E71}" srcOrd="3" destOrd="0" presId="urn:microsoft.com/office/officeart/2018/2/layout/IconVerticalSolidList"/>
    <dgm:cxn modelId="{718CEB3B-96EA-4DB8-8476-719C0E45A8B9}" type="presParOf" srcId="{F4284C0F-D1E6-4A83-8F6B-352D67D1DA7E}" destId="{D913A128-B15F-4562-B805-735FDB1C1848}" srcOrd="4" destOrd="0" presId="urn:microsoft.com/office/officeart/2018/2/layout/IconVerticalSolidList"/>
    <dgm:cxn modelId="{33539DC7-5F74-471F-9C20-43316217F784}" type="presParOf" srcId="{D913A128-B15F-4562-B805-735FDB1C1848}" destId="{DE29E61D-FC4A-46F1-AFCF-8C8A279D52B7}" srcOrd="0" destOrd="0" presId="urn:microsoft.com/office/officeart/2018/2/layout/IconVerticalSolidList"/>
    <dgm:cxn modelId="{2E5308F0-615E-4A85-A1FA-6A3BDD931040}" type="presParOf" srcId="{D913A128-B15F-4562-B805-735FDB1C1848}" destId="{1EC4D440-A6CF-4E38-B2C4-16DA7CC631B7}" srcOrd="1" destOrd="0" presId="urn:microsoft.com/office/officeart/2018/2/layout/IconVerticalSolidList"/>
    <dgm:cxn modelId="{A27D64A8-4E18-4184-A121-81899337E745}" type="presParOf" srcId="{D913A128-B15F-4562-B805-735FDB1C1848}" destId="{E7BEC3B9-F3B0-4C82-8319-939754CD7E98}" srcOrd="2" destOrd="0" presId="urn:microsoft.com/office/officeart/2018/2/layout/IconVerticalSolidList"/>
    <dgm:cxn modelId="{5004E272-9617-456F-B637-1B9C488DFB00}" type="presParOf" srcId="{D913A128-B15F-4562-B805-735FDB1C1848}" destId="{C294C21E-3401-4664-AF4E-6E6A90BAF3EA}" srcOrd="3" destOrd="0" presId="urn:microsoft.com/office/officeart/2018/2/layout/IconVerticalSolidList"/>
    <dgm:cxn modelId="{44930200-FDF2-45DF-88C9-BED36E6B3AF5}" type="presParOf" srcId="{F4284C0F-D1E6-4A83-8F6B-352D67D1DA7E}" destId="{B95AF82B-07FF-49D2-92A0-45966AB103C3}" srcOrd="5" destOrd="0" presId="urn:microsoft.com/office/officeart/2018/2/layout/IconVerticalSolidList"/>
    <dgm:cxn modelId="{F62A7C7E-64A2-466D-B109-8CF026041337}" type="presParOf" srcId="{F4284C0F-D1E6-4A83-8F6B-352D67D1DA7E}" destId="{1647A3D6-C491-46AB-B6FE-A252F9184D5E}" srcOrd="6" destOrd="0" presId="urn:microsoft.com/office/officeart/2018/2/layout/IconVerticalSolidList"/>
    <dgm:cxn modelId="{E237D00F-6F5A-4802-A312-A7161CF61EBC}" type="presParOf" srcId="{1647A3D6-C491-46AB-B6FE-A252F9184D5E}" destId="{DE71B766-6E8C-4FB8-9194-72A45C7D2C17}" srcOrd="0" destOrd="0" presId="urn:microsoft.com/office/officeart/2018/2/layout/IconVerticalSolidList"/>
    <dgm:cxn modelId="{B2D91CDC-022B-4043-BCF5-74E4839B6A59}" type="presParOf" srcId="{1647A3D6-C491-46AB-B6FE-A252F9184D5E}" destId="{B174D7FC-6AAE-4DF5-A196-9D764737C0F2}" srcOrd="1" destOrd="0" presId="urn:microsoft.com/office/officeart/2018/2/layout/IconVerticalSolidList"/>
    <dgm:cxn modelId="{A49048AF-9FD4-4324-8BC5-246743EFD655}" type="presParOf" srcId="{1647A3D6-C491-46AB-B6FE-A252F9184D5E}" destId="{6BECD889-10E4-4D53-AB65-667ACA088D95}" srcOrd="2" destOrd="0" presId="urn:microsoft.com/office/officeart/2018/2/layout/IconVerticalSolidList"/>
    <dgm:cxn modelId="{373706FE-C52C-48CA-A461-81C916C76696}" type="presParOf" srcId="{1647A3D6-C491-46AB-B6FE-A252F9184D5E}" destId="{C8930212-867E-4BBD-9FC0-DAC70CC1D8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268B7C-2056-499D-8CCC-1B7B4221A0F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53E2B7B-CC60-477E-B4D1-A075056D0171}">
      <dgm:prSet/>
      <dgm:spPr/>
      <dgm:t>
        <a:bodyPr/>
        <a:lstStyle/>
        <a:p>
          <a:r>
            <a:rPr lang="en-US"/>
            <a:t>Social constructionist </a:t>
          </a:r>
        </a:p>
      </dgm:t>
    </dgm:pt>
    <dgm:pt modelId="{9B42828D-ABD9-4C45-B646-D43AEA9F2C4D}" type="parTrans" cxnId="{AE541C8A-D33D-4DF8-AABB-6ECDDEFE4C57}">
      <dgm:prSet/>
      <dgm:spPr/>
      <dgm:t>
        <a:bodyPr/>
        <a:lstStyle/>
        <a:p>
          <a:endParaRPr lang="en-US"/>
        </a:p>
      </dgm:t>
    </dgm:pt>
    <dgm:pt modelId="{7E6EFFAB-1AAA-41C5-99BD-FE4FC5F1CFD8}" type="sibTrans" cxnId="{AE541C8A-D33D-4DF8-AABB-6ECDDEFE4C57}">
      <dgm:prSet/>
      <dgm:spPr/>
      <dgm:t>
        <a:bodyPr/>
        <a:lstStyle/>
        <a:p>
          <a:endParaRPr lang="en-US"/>
        </a:p>
      </dgm:t>
    </dgm:pt>
    <dgm:pt modelId="{A1274AE8-B22F-4E16-8CE4-A8EB78B8AE6E}">
      <dgm:prSet/>
      <dgm:spPr/>
      <dgm:t>
        <a:bodyPr/>
        <a:lstStyle/>
        <a:p>
          <a:r>
            <a:rPr lang="en-US"/>
            <a:t>Phenomenological </a:t>
          </a:r>
        </a:p>
      </dgm:t>
    </dgm:pt>
    <dgm:pt modelId="{9E9DA343-A2CD-4A90-BDE6-7806E16B511B}" type="parTrans" cxnId="{81C9541F-1CAA-470A-B389-44A91E05546A}">
      <dgm:prSet/>
      <dgm:spPr/>
      <dgm:t>
        <a:bodyPr/>
        <a:lstStyle/>
        <a:p>
          <a:endParaRPr lang="en-US"/>
        </a:p>
      </dgm:t>
    </dgm:pt>
    <dgm:pt modelId="{5125722F-E889-45EE-9354-92306B64475B}" type="sibTrans" cxnId="{81C9541F-1CAA-470A-B389-44A91E05546A}">
      <dgm:prSet/>
      <dgm:spPr/>
      <dgm:t>
        <a:bodyPr/>
        <a:lstStyle/>
        <a:p>
          <a:endParaRPr lang="en-US"/>
        </a:p>
      </dgm:t>
    </dgm:pt>
    <dgm:pt modelId="{4AC4317F-5732-46CA-A6DF-8A735368E8B8}">
      <dgm:prSet/>
      <dgm:spPr/>
      <dgm:t>
        <a:bodyPr/>
        <a:lstStyle/>
        <a:p>
          <a:r>
            <a:rPr lang="en-US"/>
            <a:t>Interpretivist </a:t>
          </a:r>
        </a:p>
      </dgm:t>
    </dgm:pt>
    <dgm:pt modelId="{169E76BE-6241-49A0-8535-08158405673A}" type="parTrans" cxnId="{29013FC6-8C49-4AD0-A788-EC0C3F2430ED}">
      <dgm:prSet/>
      <dgm:spPr/>
      <dgm:t>
        <a:bodyPr/>
        <a:lstStyle/>
        <a:p>
          <a:endParaRPr lang="en-US"/>
        </a:p>
      </dgm:t>
    </dgm:pt>
    <dgm:pt modelId="{C92CAAFD-6828-46AD-B916-72E7F53E4189}" type="sibTrans" cxnId="{29013FC6-8C49-4AD0-A788-EC0C3F2430ED}">
      <dgm:prSet/>
      <dgm:spPr/>
      <dgm:t>
        <a:bodyPr/>
        <a:lstStyle/>
        <a:p>
          <a:endParaRPr lang="en-US"/>
        </a:p>
      </dgm:t>
    </dgm:pt>
    <dgm:pt modelId="{6C39283B-6BCE-8140-BC0B-4EE6EB1D3A9A}" type="pres">
      <dgm:prSet presAssocID="{8F268B7C-2056-499D-8CCC-1B7B4221A0F3}" presName="hierChild1" presStyleCnt="0">
        <dgm:presLayoutVars>
          <dgm:chPref val="1"/>
          <dgm:dir/>
          <dgm:animOne val="branch"/>
          <dgm:animLvl val="lvl"/>
          <dgm:resizeHandles/>
        </dgm:presLayoutVars>
      </dgm:prSet>
      <dgm:spPr/>
    </dgm:pt>
    <dgm:pt modelId="{5B607B48-3658-E649-909E-D5ABF3979F4C}" type="pres">
      <dgm:prSet presAssocID="{F53E2B7B-CC60-477E-B4D1-A075056D0171}" presName="hierRoot1" presStyleCnt="0"/>
      <dgm:spPr/>
    </dgm:pt>
    <dgm:pt modelId="{65FA60DF-7095-564C-AA37-DA2EBEBD0485}" type="pres">
      <dgm:prSet presAssocID="{F53E2B7B-CC60-477E-B4D1-A075056D0171}" presName="composite" presStyleCnt="0"/>
      <dgm:spPr/>
    </dgm:pt>
    <dgm:pt modelId="{E26C1CDC-E4DB-4F4F-BD08-144C4828B710}" type="pres">
      <dgm:prSet presAssocID="{F53E2B7B-CC60-477E-B4D1-A075056D0171}" presName="background" presStyleLbl="node0" presStyleIdx="0" presStyleCnt="3"/>
      <dgm:spPr/>
    </dgm:pt>
    <dgm:pt modelId="{66EFA991-0393-E04A-B0A2-16978CA9DA20}" type="pres">
      <dgm:prSet presAssocID="{F53E2B7B-CC60-477E-B4D1-A075056D0171}" presName="text" presStyleLbl="fgAcc0" presStyleIdx="0" presStyleCnt="3">
        <dgm:presLayoutVars>
          <dgm:chPref val="3"/>
        </dgm:presLayoutVars>
      </dgm:prSet>
      <dgm:spPr/>
    </dgm:pt>
    <dgm:pt modelId="{EED9E511-521B-E34E-B0FA-7CD5A2A54E42}" type="pres">
      <dgm:prSet presAssocID="{F53E2B7B-CC60-477E-B4D1-A075056D0171}" presName="hierChild2" presStyleCnt="0"/>
      <dgm:spPr/>
    </dgm:pt>
    <dgm:pt modelId="{4D6A9627-F5E0-4342-8E12-B31347B10601}" type="pres">
      <dgm:prSet presAssocID="{A1274AE8-B22F-4E16-8CE4-A8EB78B8AE6E}" presName="hierRoot1" presStyleCnt="0"/>
      <dgm:spPr/>
    </dgm:pt>
    <dgm:pt modelId="{D5230A45-0F5F-744D-8A0A-06C9A711A193}" type="pres">
      <dgm:prSet presAssocID="{A1274AE8-B22F-4E16-8CE4-A8EB78B8AE6E}" presName="composite" presStyleCnt="0"/>
      <dgm:spPr/>
    </dgm:pt>
    <dgm:pt modelId="{07952099-318A-4E49-BC53-0C9E987166D1}" type="pres">
      <dgm:prSet presAssocID="{A1274AE8-B22F-4E16-8CE4-A8EB78B8AE6E}" presName="background" presStyleLbl="node0" presStyleIdx="1" presStyleCnt="3"/>
      <dgm:spPr/>
    </dgm:pt>
    <dgm:pt modelId="{A518B2BB-53A5-F446-AA72-B254E745BFA0}" type="pres">
      <dgm:prSet presAssocID="{A1274AE8-B22F-4E16-8CE4-A8EB78B8AE6E}" presName="text" presStyleLbl="fgAcc0" presStyleIdx="1" presStyleCnt="3">
        <dgm:presLayoutVars>
          <dgm:chPref val="3"/>
        </dgm:presLayoutVars>
      </dgm:prSet>
      <dgm:spPr/>
    </dgm:pt>
    <dgm:pt modelId="{6F129767-1C28-914C-8035-31B9172E6553}" type="pres">
      <dgm:prSet presAssocID="{A1274AE8-B22F-4E16-8CE4-A8EB78B8AE6E}" presName="hierChild2" presStyleCnt="0"/>
      <dgm:spPr/>
    </dgm:pt>
    <dgm:pt modelId="{4A666C3B-342E-5A4E-96B9-9355314DB3D4}" type="pres">
      <dgm:prSet presAssocID="{4AC4317F-5732-46CA-A6DF-8A735368E8B8}" presName="hierRoot1" presStyleCnt="0"/>
      <dgm:spPr/>
    </dgm:pt>
    <dgm:pt modelId="{37133149-6900-314D-B163-B451474F4E60}" type="pres">
      <dgm:prSet presAssocID="{4AC4317F-5732-46CA-A6DF-8A735368E8B8}" presName="composite" presStyleCnt="0"/>
      <dgm:spPr/>
    </dgm:pt>
    <dgm:pt modelId="{BB97CDC1-B955-0845-899E-C6CE2C578BAF}" type="pres">
      <dgm:prSet presAssocID="{4AC4317F-5732-46CA-A6DF-8A735368E8B8}" presName="background" presStyleLbl="node0" presStyleIdx="2" presStyleCnt="3"/>
      <dgm:spPr/>
    </dgm:pt>
    <dgm:pt modelId="{C8A5F382-7AC5-C34A-B2EB-EBB75D380559}" type="pres">
      <dgm:prSet presAssocID="{4AC4317F-5732-46CA-A6DF-8A735368E8B8}" presName="text" presStyleLbl="fgAcc0" presStyleIdx="2" presStyleCnt="3">
        <dgm:presLayoutVars>
          <dgm:chPref val="3"/>
        </dgm:presLayoutVars>
      </dgm:prSet>
      <dgm:spPr/>
    </dgm:pt>
    <dgm:pt modelId="{35FF997D-E793-944A-89B1-73F9C7C8B178}" type="pres">
      <dgm:prSet presAssocID="{4AC4317F-5732-46CA-A6DF-8A735368E8B8}" presName="hierChild2" presStyleCnt="0"/>
      <dgm:spPr/>
    </dgm:pt>
  </dgm:ptLst>
  <dgm:cxnLst>
    <dgm:cxn modelId="{81C9541F-1CAA-470A-B389-44A91E05546A}" srcId="{8F268B7C-2056-499D-8CCC-1B7B4221A0F3}" destId="{A1274AE8-B22F-4E16-8CE4-A8EB78B8AE6E}" srcOrd="1" destOrd="0" parTransId="{9E9DA343-A2CD-4A90-BDE6-7806E16B511B}" sibTransId="{5125722F-E889-45EE-9354-92306B64475B}"/>
    <dgm:cxn modelId="{B5C98F26-3129-3348-9061-25C23EDB0A1A}" type="presOf" srcId="{F53E2B7B-CC60-477E-B4D1-A075056D0171}" destId="{66EFA991-0393-E04A-B0A2-16978CA9DA20}" srcOrd="0" destOrd="0" presId="urn:microsoft.com/office/officeart/2005/8/layout/hierarchy1"/>
    <dgm:cxn modelId="{13103943-C99F-D94A-9EBD-65686BFAD127}" type="presOf" srcId="{A1274AE8-B22F-4E16-8CE4-A8EB78B8AE6E}" destId="{A518B2BB-53A5-F446-AA72-B254E745BFA0}" srcOrd="0" destOrd="0" presId="urn:microsoft.com/office/officeart/2005/8/layout/hierarchy1"/>
    <dgm:cxn modelId="{AE541C8A-D33D-4DF8-AABB-6ECDDEFE4C57}" srcId="{8F268B7C-2056-499D-8CCC-1B7B4221A0F3}" destId="{F53E2B7B-CC60-477E-B4D1-A075056D0171}" srcOrd="0" destOrd="0" parTransId="{9B42828D-ABD9-4C45-B646-D43AEA9F2C4D}" sibTransId="{7E6EFFAB-1AAA-41C5-99BD-FE4FC5F1CFD8}"/>
    <dgm:cxn modelId="{AB5424A4-CFAD-1145-8B78-6543787549DF}" type="presOf" srcId="{8F268B7C-2056-499D-8CCC-1B7B4221A0F3}" destId="{6C39283B-6BCE-8140-BC0B-4EE6EB1D3A9A}" srcOrd="0" destOrd="0" presId="urn:microsoft.com/office/officeart/2005/8/layout/hierarchy1"/>
    <dgm:cxn modelId="{29013FC6-8C49-4AD0-A788-EC0C3F2430ED}" srcId="{8F268B7C-2056-499D-8CCC-1B7B4221A0F3}" destId="{4AC4317F-5732-46CA-A6DF-8A735368E8B8}" srcOrd="2" destOrd="0" parTransId="{169E76BE-6241-49A0-8535-08158405673A}" sibTransId="{C92CAAFD-6828-46AD-B916-72E7F53E4189}"/>
    <dgm:cxn modelId="{2E671FE1-03BC-6C43-A671-FC679BB95846}" type="presOf" srcId="{4AC4317F-5732-46CA-A6DF-8A735368E8B8}" destId="{C8A5F382-7AC5-C34A-B2EB-EBB75D380559}" srcOrd="0" destOrd="0" presId="urn:microsoft.com/office/officeart/2005/8/layout/hierarchy1"/>
    <dgm:cxn modelId="{3419B511-5F8D-3E4C-AD5B-87A007B524FA}" type="presParOf" srcId="{6C39283B-6BCE-8140-BC0B-4EE6EB1D3A9A}" destId="{5B607B48-3658-E649-909E-D5ABF3979F4C}" srcOrd="0" destOrd="0" presId="urn:microsoft.com/office/officeart/2005/8/layout/hierarchy1"/>
    <dgm:cxn modelId="{97E3DD0C-5382-904C-A9D0-2549967571A8}" type="presParOf" srcId="{5B607B48-3658-E649-909E-D5ABF3979F4C}" destId="{65FA60DF-7095-564C-AA37-DA2EBEBD0485}" srcOrd="0" destOrd="0" presId="urn:microsoft.com/office/officeart/2005/8/layout/hierarchy1"/>
    <dgm:cxn modelId="{D266DC71-A530-5647-896C-D6F48EAD7B09}" type="presParOf" srcId="{65FA60DF-7095-564C-AA37-DA2EBEBD0485}" destId="{E26C1CDC-E4DB-4F4F-BD08-144C4828B710}" srcOrd="0" destOrd="0" presId="urn:microsoft.com/office/officeart/2005/8/layout/hierarchy1"/>
    <dgm:cxn modelId="{4E8ACB84-8116-4143-A409-F3FE40C11E95}" type="presParOf" srcId="{65FA60DF-7095-564C-AA37-DA2EBEBD0485}" destId="{66EFA991-0393-E04A-B0A2-16978CA9DA20}" srcOrd="1" destOrd="0" presId="urn:microsoft.com/office/officeart/2005/8/layout/hierarchy1"/>
    <dgm:cxn modelId="{CBA69B59-2644-984E-BBD2-FC311FFBC2B2}" type="presParOf" srcId="{5B607B48-3658-E649-909E-D5ABF3979F4C}" destId="{EED9E511-521B-E34E-B0FA-7CD5A2A54E42}" srcOrd="1" destOrd="0" presId="urn:microsoft.com/office/officeart/2005/8/layout/hierarchy1"/>
    <dgm:cxn modelId="{8AE98A83-E10D-7441-96B3-682115336F2D}" type="presParOf" srcId="{6C39283B-6BCE-8140-BC0B-4EE6EB1D3A9A}" destId="{4D6A9627-F5E0-4342-8E12-B31347B10601}" srcOrd="1" destOrd="0" presId="urn:microsoft.com/office/officeart/2005/8/layout/hierarchy1"/>
    <dgm:cxn modelId="{5D6AF978-C974-8744-B4D7-95D7CBC55E30}" type="presParOf" srcId="{4D6A9627-F5E0-4342-8E12-B31347B10601}" destId="{D5230A45-0F5F-744D-8A0A-06C9A711A193}" srcOrd="0" destOrd="0" presId="urn:microsoft.com/office/officeart/2005/8/layout/hierarchy1"/>
    <dgm:cxn modelId="{000B7069-8399-6A4B-A03B-80C31B8B81B4}" type="presParOf" srcId="{D5230A45-0F5F-744D-8A0A-06C9A711A193}" destId="{07952099-318A-4E49-BC53-0C9E987166D1}" srcOrd="0" destOrd="0" presId="urn:microsoft.com/office/officeart/2005/8/layout/hierarchy1"/>
    <dgm:cxn modelId="{D754D25A-3EC6-0848-8A31-9112F5B9F4F6}" type="presParOf" srcId="{D5230A45-0F5F-744D-8A0A-06C9A711A193}" destId="{A518B2BB-53A5-F446-AA72-B254E745BFA0}" srcOrd="1" destOrd="0" presId="urn:microsoft.com/office/officeart/2005/8/layout/hierarchy1"/>
    <dgm:cxn modelId="{34E07635-6540-A747-B3ED-2881428AE30D}" type="presParOf" srcId="{4D6A9627-F5E0-4342-8E12-B31347B10601}" destId="{6F129767-1C28-914C-8035-31B9172E6553}" srcOrd="1" destOrd="0" presId="urn:microsoft.com/office/officeart/2005/8/layout/hierarchy1"/>
    <dgm:cxn modelId="{91417D7D-DFAA-9A4C-ADDE-7D9CB54FCDAF}" type="presParOf" srcId="{6C39283B-6BCE-8140-BC0B-4EE6EB1D3A9A}" destId="{4A666C3B-342E-5A4E-96B9-9355314DB3D4}" srcOrd="2" destOrd="0" presId="urn:microsoft.com/office/officeart/2005/8/layout/hierarchy1"/>
    <dgm:cxn modelId="{27DA6CEA-D11C-AA47-AF32-2E4338FEEBE0}" type="presParOf" srcId="{4A666C3B-342E-5A4E-96B9-9355314DB3D4}" destId="{37133149-6900-314D-B163-B451474F4E60}" srcOrd="0" destOrd="0" presId="urn:microsoft.com/office/officeart/2005/8/layout/hierarchy1"/>
    <dgm:cxn modelId="{10C3B5C4-5E3F-994F-9C14-0FC907E3B2CC}" type="presParOf" srcId="{37133149-6900-314D-B163-B451474F4E60}" destId="{BB97CDC1-B955-0845-899E-C6CE2C578BAF}" srcOrd="0" destOrd="0" presId="urn:microsoft.com/office/officeart/2005/8/layout/hierarchy1"/>
    <dgm:cxn modelId="{001681EB-E745-1944-A57F-E52335F2C54C}" type="presParOf" srcId="{37133149-6900-314D-B163-B451474F4E60}" destId="{C8A5F382-7AC5-C34A-B2EB-EBB75D380559}" srcOrd="1" destOrd="0" presId="urn:microsoft.com/office/officeart/2005/8/layout/hierarchy1"/>
    <dgm:cxn modelId="{AA3F4153-B2C3-BC43-8E0E-5E52842CE101}" type="presParOf" srcId="{4A666C3B-342E-5A4E-96B9-9355314DB3D4}" destId="{35FF997D-E793-944A-89B1-73F9C7C8B1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B8EAD4-984D-4A36-8985-B9F66F9F76B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1851E5-9658-4724-90EC-C75F494A0867}">
      <dgm:prSet/>
      <dgm:spPr/>
      <dgm:t>
        <a:bodyPr/>
        <a:lstStyle/>
        <a:p>
          <a:pPr>
            <a:defRPr cap="all"/>
          </a:pPr>
          <a:r>
            <a:rPr lang="en-GB"/>
            <a:t>A</a:t>
          </a:r>
          <a:r>
            <a:rPr lang="en-US"/>
            <a:t>im &amp; Research Questions / Objectives </a:t>
          </a:r>
        </a:p>
      </dgm:t>
    </dgm:pt>
    <dgm:pt modelId="{25C518C0-B9F8-4C05-A48A-88529A1ACEC7}" type="parTrans" cxnId="{172A645E-A18B-44EC-B4C5-EA779E1B8840}">
      <dgm:prSet/>
      <dgm:spPr/>
      <dgm:t>
        <a:bodyPr/>
        <a:lstStyle/>
        <a:p>
          <a:endParaRPr lang="en-US"/>
        </a:p>
      </dgm:t>
    </dgm:pt>
    <dgm:pt modelId="{F3A24355-FCF9-4102-93DD-D1C4A02CEC9C}" type="sibTrans" cxnId="{172A645E-A18B-44EC-B4C5-EA779E1B8840}">
      <dgm:prSet/>
      <dgm:spPr/>
      <dgm:t>
        <a:bodyPr/>
        <a:lstStyle/>
        <a:p>
          <a:endParaRPr lang="en-US"/>
        </a:p>
      </dgm:t>
    </dgm:pt>
    <dgm:pt modelId="{CA4216F7-9259-431B-8B19-0163A7FA2E9F}">
      <dgm:prSet/>
      <dgm:spPr/>
      <dgm:t>
        <a:bodyPr/>
        <a:lstStyle/>
        <a:p>
          <a:pPr>
            <a:defRPr cap="all"/>
          </a:pPr>
          <a:r>
            <a:rPr lang="en-US"/>
            <a:t>Field / population / participants</a:t>
          </a:r>
        </a:p>
      </dgm:t>
    </dgm:pt>
    <dgm:pt modelId="{CD987751-CB9B-4912-892C-0320E8FF0984}" type="parTrans" cxnId="{36A1AEE8-D4F0-4AB5-913A-C551E04EF688}">
      <dgm:prSet/>
      <dgm:spPr/>
      <dgm:t>
        <a:bodyPr/>
        <a:lstStyle/>
        <a:p>
          <a:endParaRPr lang="en-US"/>
        </a:p>
      </dgm:t>
    </dgm:pt>
    <dgm:pt modelId="{D2233A05-65CD-46D0-A716-E7EDFE5FE1BD}" type="sibTrans" cxnId="{36A1AEE8-D4F0-4AB5-913A-C551E04EF688}">
      <dgm:prSet/>
      <dgm:spPr/>
      <dgm:t>
        <a:bodyPr/>
        <a:lstStyle/>
        <a:p>
          <a:endParaRPr lang="en-US"/>
        </a:p>
      </dgm:t>
    </dgm:pt>
    <dgm:pt modelId="{5524B847-3C18-46A2-9FA3-C90F44BDB2E7}">
      <dgm:prSet/>
      <dgm:spPr/>
      <dgm:t>
        <a:bodyPr/>
        <a:lstStyle/>
        <a:p>
          <a:pPr>
            <a:defRPr cap="all"/>
          </a:pPr>
          <a:r>
            <a:rPr lang="en-GB"/>
            <a:t>R</a:t>
          </a:r>
          <a:r>
            <a:rPr lang="en-US"/>
            <a:t>ecruitment </a:t>
          </a:r>
        </a:p>
      </dgm:t>
    </dgm:pt>
    <dgm:pt modelId="{9F99E38F-C548-4DBE-BDFA-A81D11C4123C}" type="parTrans" cxnId="{5F0BC6EC-264E-45EF-95F3-A7A3281D4BCC}">
      <dgm:prSet/>
      <dgm:spPr/>
      <dgm:t>
        <a:bodyPr/>
        <a:lstStyle/>
        <a:p>
          <a:endParaRPr lang="en-US"/>
        </a:p>
      </dgm:t>
    </dgm:pt>
    <dgm:pt modelId="{577E08DB-E0AD-4498-AFF8-11B094759105}" type="sibTrans" cxnId="{5F0BC6EC-264E-45EF-95F3-A7A3281D4BCC}">
      <dgm:prSet/>
      <dgm:spPr/>
      <dgm:t>
        <a:bodyPr/>
        <a:lstStyle/>
        <a:p>
          <a:endParaRPr lang="en-US"/>
        </a:p>
      </dgm:t>
    </dgm:pt>
    <dgm:pt modelId="{DEEACD67-C6F8-468C-B262-783079A27989}">
      <dgm:prSet/>
      <dgm:spPr/>
      <dgm:t>
        <a:bodyPr/>
        <a:lstStyle/>
        <a:p>
          <a:pPr>
            <a:defRPr cap="all"/>
          </a:pPr>
          <a:r>
            <a:rPr lang="en-GB"/>
            <a:t>S</a:t>
          </a:r>
          <a:r>
            <a:rPr lang="en-US"/>
            <a:t>ettings </a:t>
          </a:r>
        </a:p>
      </dgm:t>
    </dgm:pt>
    <dgm:pt modelId="{04E9C9A9-B150-4AF3-9473-1446A1FFB71E}" type="parTrans" cxnId="{BEA28A94-AA7E-46A4-BF83-DE3323FDB0BE}">
      <dgm:prSet/>
      <dgm:spPr/>
      <dgm:t>
        <a:bodyPr/>
        <a:lstStyle/>
        <a:p>
          <a:endParaRPr lang="en-US"/>
        </a:p>
      </dgm:t>
    </dgm:pt>
    <dgm:pt modelId="{867A9C09-4E3F-4366-8A2D-920A34978608}" type="sibTrans" cxnId="{BEA28A94-AA7E-46A4-BF83-DE3323FDB0BE}">
      <dgm:prSet/>
      <dgm:spPr/>
      <dgm:t>
        <a:bodyPr/>
        <a:lstStyle/>
        <a:p>
          <a:endParaRPr lang="en-US"/>
        </a:p>
      </dgm:t>
    </dgm:pt>
    <dgm:pt modelId="{A3155BA2-6923-431C-B91D-69FA5521306A}">
      <dgm:prSet/>
      <dgm:spPr/>
      <dgm:t>
        <a:bodyPr/>
        <a:lstStyle/>
        <a:p>
          <a:pPr>
            <a:defRPr cap="all"/>
          </a:pPr>
          <a:r>
            <a:rPr lang="en-GB"/>
            <a:t>A</a:t>
          </a:r>
          <a:r>
            <a:rPr lang="en-US"/>
            <a:t>nalysis </a:t>
          </a:r>
        </a:p>
      </dgm:t>
    </dgm:pt>
    <dgm:pt modelId="{EF301681-A956-4BA7-9FE2-BB0AC20A0ECF}" type="parTrans" cxnId="{2AD6DE22-7B69-4F56-99F0-FF4BC298AE8E}">
      <dgm:prSet/>
      <dgm:spPr/>
      <dgm:t>
        <a:bodyPr/>
        <a:lstStyle/>
        <a:p>
          <a:endParaRPr lang="en-US"/>
        </a:p>
      </dgm:t>
    </dgm:pt>
    <dgm:pt modelId="{03BCA8DA-B48F-4D10-AD9F-FBD740A55804}" type="sibTrans" cxnId="{2AD6DE22-7B69-4F56-99F0-FF4BC298AE8E}">
      <dgm:prSet/>
      <dgm:spPr/>
      <dgm:t>
        <a:bodyPr/>
        <a:lstStyle/>
        <a:p>
          <a:endParaRPr lang="en-US"/>
        </a:p>
      </dgm:t>
    </dgm:pt>
    <dgm:pt modelId="{FAE018B2-0238-4A33-A65E-F392A685E23C}" type="pres">
      <dgm:prSet presAssocID="{2FB8EAD4-984D-4A36-8985-B9F66F9F76BD}" presName="root" presStyleCnt="0">
        <dgm:presLayoutVars>
          <dgm:dir/>
          <dgm:resizeHandles val="exact"/>
        </dgm:presLayoutVars>
      </dgm:prSet>
      <dgm:spPr/>
    </dgm:pt>
    <dgm:pt modelId="{00B8A9CF-BB1D-4A41-888B-16DF2664FC0D}" type="pres">
      <dgm:prSet presAssocID="{671851E5-9658-4724-90EC-C75F494A0867}" presName="compNode" presStyleCnt="0"/>
      <dgm:spPr/>
    </dgm:pt>
    <dgm:pt modelId="{11FECA23-089D-4871-BF68-464D59E855F4}" type="pres">
      <dgm:prSet presAssocID="{671851E5-9658-4724-90EC-C75F494A0867}" presName="iconBgRect" presStyleLbl="bgShp" presStyleIdx="0" presStyleCnt="5"/>
      <dgm:spPr/>
    </dgm:pt>
    <dgm:pt modelId="{0E84163B-5539-4D75-85EF-5D4F4780E380}" type="pres">
      <dgm:prSet presAssocID="{671851E5-9658-4724-90EC-C75F494A086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D328252B-4D13-4767-B7F2-3072113A6FC5}" type="pres">
      <dgm:prSet presAssocID="{671851E5-9658-4724-90EC-C75F494A0867}" presName="spaceRect" presStyleCnt="0"/>
      <dgm:spPr/>
    </dgm:pt>
    <dgm:pt modelId="{EC231F0B-E798-4536-A080-CCB441738F5A}" type="pres">
      <dgm:prSet presAssocID="{671851E5-9658-4724-90EC-C75F494A0867}" presName="textRect" presStyleLbl="revTx" presStyleIdx="0" presStyleCnt="5">
        <dgm:presLayoutVars>
          <dgm:chMax val="1"/>
          <dgm:chPref val="1"/>
        </dgm:presLayoutVars>
      </dgm:prSet>
      <dgm:spPr/>
    </dgm:pt>
    <dgm:pt modelId="{D04CE7FA-C163-4099-8AE1-988C86F9244F}" type="pres">
      <dgm:prSet presAssocID="{F3A24355-FCF9-4102-93DD-D1C4A02CEC9C}" presName="sibTrans" presStyleCnt="0"/>
      <dgm:spPr/>
    </dgm:pt>
    <dgm:pt modelId="{05813304-AB94-48AE-80E8-6343CF25ED22}" type="pres">
      <dgm:prSet presAssocID="{CA4216F7-9259-431B-8B19-0163A7FA2E9F}" presName="compNode" presStyleCnt="0"/>
      <dgm:spPr/>
    </dgm:pt>
    <dgm:pt modelId="{EF1F201E-ECB0-4FF8-B907-C6D68CE7623A}" type="pres">
      <dgm:prSet presAssocID="{CA4216F7-9259-431B-8B19-0163A7FA2E9F}" presName="iconBgRect" presStyleLbl="bgShp" presStyleIdx="1" presStyleCnt="5"/>
      <dgm:spPr/>
    </dgm:pt>
    <dgm:pt modelId="{5394FF00-D394-40F0-813A-170FE16AA60D}" type="pres">
      <dgm:prSet presAssocID="{CA4216F7-9259-431B-8B19-0163A7FA2E9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atre"/>
        </a:ext>
      </dgm:extLst>
    </dgm:pt>
    <dgm:pt modelId="{A7ED1588-8274-4571-B476-55A15F07194C}" type="pres">
      <dgm:prSet presAssocID="{CA4216F7-9259-431B-8B19-0163A7FA2E9F}" presName="spaceRect" presStyleCnt="0"/>
      <dgm:spPr/>
    </dgm:pt>
    <dgm:pt modelId="{15D0FF14-41FB-4951-89A7-3796B50E4B32}" type="pres">
      <dgm:prSet presAssocID="{CA4216F7-9259-431B-8B19-0163A7FA2E9F}" presName="textRect" presStyleLbl="revTx" presStyleIdx="1" presStyleCnt="5">
        <dgm:presLayoutVars>
          <dgm:chMax val="1"/>
          <dgm:chPref val="1"/>
        </dgm:presLayoutVars>
      </dgm:prSet>
      <dgm:spPr/>
    </dgm:pt>
    <dgm:pt modelId="{2243BF9F-3240-44EA-BF39-7A3F0BD5690C}" type="pres">
      <dgm:prSet presAssocID="{D2233A05-65CD-46D0-A716-E7EDFE5FE1BD}" presName="sibTrans" presStyleCnt="0"/>
      <dgm:spPr/>
    </dgm:pt>
    <dgm:pt modelId="{EA3171C0-7AE1-4561-BE16-E6305BB9B234}" type="pres">
      <dgm:prSet presAssocID="{5524B847-3C18-46A2-9FA3-C90F44BDB2E7}" presName="compNode" presStyleCnt="0"/>
      <dgm:spPr/>
    </dgm:pt>
    <dgm:pt modelId="{69F15BD8-B6F6-43AF-A70D-25BEA21515EA}" type="pres">
      <dgm:prSet presAssocID="{5524B847-3C18-46A2-9FA3-C90F44BDB2E7}" presName="iconBgRect" presStyleLbl="bgShp" presStyleIdx="2" presStyleCnt="5"/>
      <dgm:spPr/>
    </dgm:pt>
    <dgm:pt modelId="{75119B65-C5FA-4D1A-938F-AE43DC27151D}" type="pres">
      <dgm:prSet presAssocID="{5524B847-3C18-46A2-9FA3-C90F44BDB2E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D7861641-271C-49A5-9DEB-19C4934645A9}" type="pres">
      <dgm:prSet presAssocID="{5524B847-3C18-46A2-9FA3-C90F44BDB2E7}" presName="spaceRect" presStyleCnt="0"/>
      <dgm:spPr/>
    </dgm:pt>
    <dgm:pt modelId="{03F8151B-D368-4F04-9D98-1A1113CCDFC5}" type="pres">
      <dgm:prSet presAssocID="{5524B847-3C18-46A2-9FA3-C90F44BDB2E7}" presName="textRect" presStyleLbl="revTx" presStyleIdx="2" presStyleCnt="5">
        <dgm:presLayoutVars>
          <dgm:chMax val="1"/>
          <dgm:chPref val="1"/>
        </dgm:presLayoutVars>
      </dgm:prSet>
      <dgm:spPr/>
    </dgm:pt>
    <dgm:pt modelId="{2284A540-1431-4830-80A1-D9B410700597}" type="pres">
      <dgm:prSet presAssocID="{577E08DB-E0AD-4498-AFF8-11B094759105}" presName="sibTrans" presStyleCnt="0"/>
      <dgm:spPr/>
    </dgm:pt>
    <dgm:pt modelId="{0F8DAC03-E5E0-4101-9FAB-07D23A9DB220}" type="pres">
      <dgm:prSet presAssocID="{DEEACD67-C6F8-468C-B262-783079A27989}" presName="compNode" presStyleCnt="0"/>
      <dgm:spPr/>
    </dgm:pt>
    <dgm:pt modelId="{A9A54133-6F38-4043-864F-9319F69DB70B}" type="pres">
      <dgm:prSet presAssocID="{DEEACD67-C6F8-468C-B262-783079A27989}" presName="iconBgRect" presStyleLbl="bgShp" presStyleIdx="3" presStyleCnt="5"/>
      <dgm:spPr/>
    </dgm:pt>
    <dgm:pt modelId="{5829BE5E-CB74-4256-8D04-88512A8C379D}" type="pres">
      <dgm:prSet presAssocID="{DEEACD67-C6F8-468C-B262-783079A2798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gle gear"/>
        </a:ext>
      </dgm:extLst>
    </dgm:pt>
    <dgm:pt modelId="{EC95E62A-4A0F-4B21-948D-118909FE36A4}" type="pres">
      <dgm:prSet presAssocID="{DEEACD67-C6F8-468C-B262-783079A27989}" presName="spaceRect" presStyleCnt="0"/>
      <dgm:spPr/>
    </dgm:pt>
    <dgm:pt modelId="{DD30C6CA-082D-4DE5-9393-987213A6DE99}" type="pres">
      <dgm:prSet presAssocID="{DEEACD67-C6F8-468C-B262-783079A27989}" presName="textRect" presStyleLbl="revTx" presStyleIdx="3" presStyleCnt="5">
        <dgm:presLayoutVars>
          <dgm:chMax val="1"/>
          <dgm:chPref val="1"/>
        </dgm:presLayoutVars>
      </dgm:prSet>
      <dgm:spPr/>
    </dgm:pt>
    <dgm:pt modelId="{7CBEAE49-A1F9-49E5-A5ED-DF4F83B75EBE}" type="pres">
      <dgm:prSet presAssocID="{867A9C09-4E3F-4366-8A2D-920A34978608}" presName="sibTrans" presStyleCnt="0"/>
      <dgm:spPr/>
    </dgm:pt>
    <dgm:pt modelId="{042B4DE1-D580-4174-81D1-A952EDE8CE66}" type="pres">
      <dgm:prSet presAssocID="{A3155BA2-6923-431C-B91D-69FA5521306A}" presName="compNode" presStyleCnt="0"/>
      <dgm:spPr/>
    </dgm:pt>
    <dgm:pt modelId="{C4A00A25-A3EC-40D7-8C1E-D61530CCA4C8}" type="pres">
      <dgm:prSet presAssocID="{A3155BA2-6923-431C-B91D-69FA5521306A}" presName="iconBgRect" presStyleLbl="bgShp" presStyleIdx="4" presStyleCnt="5"/>
      <dgm:spPr/>
    </dgm:pt>
    <dgm:pt modelId="{5A143B0F-FDC0-4A6F-97E0-2713BA546CB2}" type="pres">
      <dgm:prSet presAssocID="{A3155BA2-6923-431C-B91D-69FA5521306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tistics"/>
        </a:ext>
      </dgm:extLst>
    </dgm:pt>
    <dgm:pt modelId="{F1AA8955-486B-497A-A83C-FABE71135411}" type="pres">
      <dgm:prSet presAssocID="{A3155BA2-6923-431C-B91D-69FA5521306A}" presName="spaceRect" presStyleCnt="0"/>
      <dgm:spPr/>
    </dgm:pt>
    <dgm:pt modelId="{CCBE7618-540A-4EB0-BAD8-4EEFBF7E6F6F}" type="pres">
      <dgm:prSet presAssocID="{A3155BA2-6923-431C-B91D-69FA5521306A}" presName="textRect" presStyleLbl="revTx" presStyleIdx="4" presStyleCnt="5">
        <dgm:presLayoutVars>
          <dgm:chMax val="1"/>
          <dgm:chPref val="1"/>
        </dgm:presLayoutVars>
      </dgm:prSet>
      <dgm:spPr/>
    </dgm:pt>
  </dgm:ptLst>
  <dgm:cxnLst>
    <dgm:cxn modelId="{2AD6DE22-7B69-4F56-99F0-FF4BC298AE8E}" srcId="{2FB8EAD4-984D-4A36-8985-B9F66F9F76BD}" destId="{A3155BA2-6923-431C-B91D-69FA5521306A}" srcOrd="4" destOrd="0" parTransId="{EF301681-A956-4BA7-9FE2-BB0AC20A0ECF}" sibTransId="{03BCA8DA-B48F-4D10-AD9F-FBD740A55804}"/>
    <dgm:cxn modelId="{37594A2A-8D7C-4FA5-8251-2E7DC7DE9DCD}" type="presOf" srcId="{5524B847-3C18-46A2-9FA3-C90F44BDB2E7}" destId="{03F8151B-D368-4F04-9D98-1A1113CCDFC5}" srcOrd="0" destOrd="0" presId="urn:microsoft.com/office/officeart/2018/5/layout/IconCircleLabelList"/>
    <dgm:cxn modelId="{E214953D-50E6-4480-8F48-510DC3E78053}" type="presOf" srcId="{CA4216F7-9259-431B-8B19-0163A7FA2E9F}" destId="{15D0FF14-41FB-4951-89A7-3796B50E4B32}" srcOrd="0" destOrd="0" presId="urn:microsoft.com/office/officeart/2018/5/layout/IconCircleLabelList"/>
    <dgm:cxn modelId="{172A645E-A18B-44EC-B4C5-EA779E1B8840}" srcId="{2FB8EAD4-984D-4A36-8985-B9F66F9F76BD}" destId="{671851E5-9658-4724-90EC-C75F494A0867}" srcOrd="0" destOrd="0" parTransId="{25C518C0-B9F8-4C05-A48A-88529A1ACEC7}" sibTransId="{F3A24355-FCF9-4102-93DD-D1C4A02CEC9C}"/>
    <dgm:cxn modelId="{CCF6CF5F-8798-463D-B485-6A4C21A0C287}" type="presOf" srcId="{2FB8EAD4-984D-4A36-8985-B9F66F9F76BD}" destId="{FAE018B2-0238-4A33-A65E-F392A685E23C}" srcOrd="0" destOrd="0" presId="urn:microsoft.com/office/officeart/2018/5/layout/IconCircleLabelList"/>
    <dgm:cxn modelId="{D3FEA062-3DE5-49CB-8C56-AB2839BC26A7}" type="presOf" srcId="{DEEACD67-C6F8-468C-B262-783079A27989}" destId="{DD30C6CA-082D-4DE5-9393-987213A6DE99}" srcOrd="0" destOrd="0" presId="urn:microsoft.com/office/officeart/2018/5/layout/IconCircleLabelList"/>
    <dgm:cxn modelId="{FD98F66D-7027-4F0F-A419-A4792896C707}" type="presOf" srcId="{A3155BA2-6923-431C-B91D-69FA5521306A}" destId="{CCBE7618-540A-4EB0-BAD8-4EEFBF7E6F6F}" srcOrd="0" destOrd="0" presId="urn:microsoft.com/office/officeart/2018/5/layout/IconCircleLabelList"/>
    <dgm:cxn modelId="{6FC3F075-F7E9-4C6E-A338-B38D96B32958}" type="presOf" srcId="{671851E5-9658-4724-90EC-C75F494A0867}" destId="{EC231F0B-E798-4536-A080-CCB441738F5A}" srcOrd="0" destOrd="0" presId="urn:microsoft.com/office/officeart/2018/5/layout/IconCircleLabelList"/>
    <dgm:cxn modelId="{BEA28A94-AA7E-46A4-BF83-DE3323FDB0BE}" srcId="{2FB8EAD4-984D-4A36-8985-B9F66F9F76BD}" destId="{DEEACD67-C6F8-468C-B262-783079A27989}" srcOrd="3" destOrd="0" parTransId="{04E9C9A9-B150-4AF3-9473-1446A1FFB71E}" sibTransId="{867A9C09-4E3F-4366-8A2D-920A34978608}"/>
    <dgm:cxn modelId="{36A1AEE8-D4F0-4AB5-913A-C551E04EF688}" srcId="{2FB8EAD4-984D-4A36-8985-B9F66F9F76BD}" destId="{CA4216F7-9259-431B-8B19-0163A7FA2E9F}" srcOrd="1" destOrd="0" parTransId="{CD987751-CB9B-4912-892C-0320E8FF0984}" sibTransId="{D2233A05-65CD-46D0-A716-E7EDFE5FE1BD}"/>
    <dgm:cxn modelId="{5F0BC6EC-264E-45EF-95F3-A7A3281D4BCC}" srcId="{2FB8EAD4-984D-4A36-8985-B9F66F9F76BD}" destId="{5524B847-3C18-46A2-9FA3-C90F44BDB2E7}" srcOrd="2" destOrd="0" parTransId="{9F99E38F-C548-4DBE-BDFA-A81D11C4123C}" sibTransId="{577E08DB-E0AD-4498-AFF8-11B094759105}"/>
    <dgm:cxn modelId="{5C32B48A-0062-411B-9996-C50E1B461AD4}" type="presParOf" srcId="{FAE018B2-0238-4A33-A65E-F392A685E23C}" destId="{00B8A9CF-BB1D-4A41-888B-16DF2664FC0D}" srcOrd="0" destOrd="0" presId="urn:microsoft.com/office/officeart/2018/5/layout/IconCircleLabelList"/>
    <dgm:cxn modelId="{F054195E-59EC-4B50-A542-E4156F720EC7}" type="presParOf" srcId="{00B8A9CF-BB1D-4A41-888B-16DF2664FC0D}" destId="{11FECA23-089D-4871-BF68-464D59E855F4}" srcOrd="0" destOrd="0" presId="urn:microsoft.com/office/officeart/2018/5/layout/IconCircleLabelList"/>
    <dgm:cxn modelId="{5C25B951-6781-4D13-AE77-318950D1926D}" type="presParOf" srcId="{00B8A9CF-BB1D-4A41-888B-16DF2664FC0D}" destId="{0E84163B-5539-4D75-85EF-5D4F4780E380}" srcOrd="1" destOrd="0" presId="urn:microsoft.com/office/officeart/2018/5/layout/IconCircleLabelList"/>
    <dgm:cxn modelId="{66A4E5AF-A1C0-40F2-B53E-588948B711AB}" type="presParOf" srcId="{00B8A9CF-BB1D-4A41-888B-16DF2664FC0D}" destId="{D328252B-4D13-4767-B7F2-3072113A6FC5}" srcOrd="2" destOrd="0" presId="urn:microsoft.com/office/officeart/2018/5/layout/IconCircleLabelList"/>
    <dgm:cxn modelId="{EFB2AE8F-B457-42DD-98AA-996A9F16A61D}" type="presParOf" srcId="{00B8A9CF-BB1D-4A41-888B-16DF2664FC0D}" destId="{EC231F0B-E798-4536-A080-CCB441738F5A}" srcOrd="3" destOrd="0" presId="urn:microsoft.com/office/officeart/2018/5/layout/IconCircleLabelList"/>
    <dgm:cxn modelId="{CB899FA3-A1ED-4A61-BD61-22DB850637B5}" type="presParOf" srcId="{FAE018B2-0238-4A33-A65E-F392A685E23C}" destId="{D04CE7FA-C163-4099-8AE1-988C86F9244F}" srcOrd="1" destOrd="0" presId="urn:microsoft.com/office/officeart/2018/5/layout/IconCircleLabelList"/>
    <dgm:cxn modelId="{3F2BDE8C-3C9F-4475-85C4-A87350FF811E}" type="presParOf" srcId="{FAE018B2-0238-4A33-A65E-F392A685E23C}" destId="{05813304-AB94-48AE-80E8-6343CF25ED22}" srcOrd="2" destOrd="0" presId="urn:microsoft.com/office/officeart/2018/5/layout/IconCircleLabelList"/>
    <dgm:cxn modelId="{1BAEDEB4-0E4A-4369-8B14-CAFB1B1DA0F2}" type="presParOf" srcId="{05813304-AB94-48AE-80E8-6343CF25ED22}" destId="{EF1F201E-ECB0-4FF8-B907-C6D68CE7623A}" srcOrd="0" destOrd="0" presId="urn:microsoft.com/office/officeart/2018/5/layout/IconCircleLabelList"/>
    <dgm:cxn modelId="{F4B4ACF6-FB82-49E6-8BC8-A3927FC5FE9A}" type="presParOf" srcId="{05813304-AB94-48AE-80E8-6343CF25ED22}" destId="{5394FF00-D394-40F0-813A-170FE16AA60D}" srcOrd="1" destOrd="0" presId="urn:microsoft.com/office/officeart/2018/5/layout/IconCircleLabelList"/>
    <dgm:cxn modelId="{C455DF5D-BB98-4DA0-98A5-C111C78BDCBF}" type="presParOf" srcId="{05813304-AB94-48AE-80E8-6343CF25ED22}" destId="{A7ED1588-8274-4571-B476-55A15F07194C}" srcOrd="2" destOrd="0" presId="urn:microsoft.com/office/officeart/2018/5/layout/IconCircleLabelList"/>
    <dgm:cxn modelId="{AF13E20E-BAFA-45ED-A241-840F5CDE8E67}" type="presParOf" srcId="{05813304-AB94-48AE-80E8-6343CF25ED22}" destId="{15D0FF14-41FB-4951-89A7-3796B50E4B32}" srcOrd="3" destOrd="0" presId="urn:microsoft.com/office/officeart/2018/5/layout/IconCircleLabelList"/>
    <dgm:cxn modelId="{ED621306-FDB2-46AB-94DB-D621201B2BDB}" type="presParOf" srcId="{FAE018B2-0238-4A33-A65E-F392A685E23C}" destId="{2243BF9F-3240-44EA-BF39-7A3F0BD5690C}" srcOrd="3" destOrd="0" presId="urn:microsoft.com/office/officeart/2018/5/layout/IconCircleLabelList"/>
    <dgm:cxn modelId="{B7168482-2C43-469E-9759-2C2C828AFEE6}" type="presParOf" srcId="{FAE018B2-0238-4A33-A65E-F392A685E23C}" destId="{EA3171C0-7AE1-4561-BE16-E6305BB9B234}" srcOrd="4" destOrd="0" presId="urn:microsoft.com/office/officeart/2018/5/layout/IconCircleLabelList"/>
    <dgm:cxn modelId="{D6A463E6-965A-4CB3-9928-D08BF96211AD}" type="presParOf" srcId="{EA3171C0-7AE1-4561-BE16-E6305BB9B234}" destId="{69F15BD8-B6F6-43AF-A70D-25BEA21515EA}" srcOrd="0" destOrd="0" presId="urn:microsoft.com/office/officeart/2018/5/layout/IconCircleLabelList"/>
    <dgm:cxn modelId="{374D30CE-AA6C-4186-A815-AB8992AACC5F}" type="presParOf" srcId="{EA3171C0-7AE1-4561-BE16-E6305BB9B234}" destId="{75119B65-C5FA-4D1A-938F-AE43DC27151D}" srcOrd="1" destOrd="0" presId="urn:microsoft.com/office/officeart/2018/5/layout/IconCircleLabelList"/>
    <dgm:cxn modelId="{B92B8332-2D06-4E0C-AB6A-EBD6B39C31DA}" type="presParOf" srcId="{EA3171C0-7AE1-4561-BE16-E6305BB9B234}" destId="{D7861641-271C-49A5-9DEB-19C4934645A9}" srcOrd="2" destOrd="0" presId="urn:microsoft.com/office/officeart/2018/5/layout/IconCircleLabelList"/>
    <dgm:cxn modelId="{AEF42EE5-3566-48EE-B8D8-DD6CCBAC5B55}" type="presParOf" srcId="{EA3171C0-7AE1-4561-BE16-E6305BB9B234}" destId="{03F8151B-D368-4F04-9D98-1A1113CCDFC5}" srcOrd="3" destOrd="0" presId="urn:microsoft.com/office/officeart/2018/5/layout/IconCircleLabelList"/>
    <dgm:cxn modelId="{0AE80F57-E6CF-4AC6-838D-38F143589961}" type="presParOf" srcId="{FAE018B2-0238-4A33-A65E-F392A685E23C}" destId="{2284A540-1431-4830-80A1-D9B410700597}" srcOrd="5" destOrd="0" presId="urn:microsoft.com/office/officeart/2018/5/layout/IconCircleLabelList"/>
    <dgm:cxn modelId="{E1E255A3-C27B-4773-BED5-04CBD807A5FB}" type="presParOf" srcId="{FAE018B2-0238-4A33-A65E-F392A685E23C}" destId="{0F8DAC03-E5E0-4101-9FAB-07D23A9DB220}" srcOrd="6" destOrd="0" presId="urn:microsoft.com/office/officeart/2018/5/layout/IconCircleLabelList"/>
    <dgm:cxn modelId="{76535478-46C3-4147-89DC-99ABF4EB80BB}" type="presParOf" srcId="{0F8DAC03-E5E0-4101-9FAB-07D23A9DB220}" destId="{A9A54133-6F38-4043-864F-9319F69DB70B}" srcOrd="0" destOrd="0" presId="urn:microsoft.com/office/officeart/2018/5/layout/IconCircleLabelList"/>
    <dgm:cxn modelId="{533FCBB7-76BC-4668-8D5E-F0CFBE6E33EC}" type="presParOf" srcId="{0F8DAC03-E5E0-4101-9FAB-07D23A9DB220}" destId="{5829BE5E-CB74-4256-8D04-88512A8C379D}" srcOrd="1" destOrd="0" presId="urn:microsoft.com/office/officeart/2018/5/layout/IconCircleLabelList"/>
    <dgm:cxn modelId="{9A3B5CFD-532B-4482-88E8-64AE037663C2}" type="presParOf" srcId="{0F8DAC03-E5E0-4101-9FAB-07D23A9DB220}" destId="{EC95E62A-4A0F-4B21-948D-118909FE36A4}" srcOrd="2" destOrd="0" presId="urn:microsoft.com/office/officeart/2018/5/layout/IconCircleLabelList"/>
    <dgm:cxn modelId="{4A35B9E3-C39D-4CBC-A7F1-9A2DDA967C1A}" type="presParOf" srcId="{0F8DAC03-E5E0-4101-9FAB-07D23A9DB220}" destId="{DD30C6CA-082D-4DE5-9393-987213A6DE99}" srcOrd="3" destOrd="0" presId="urn:microsoft.com/office/officeart/2018/5/layout/IconCircleLabelList"/>
    <dgm:cxn modelId="{FA15F5AA-E332-4A7F-8029-B35568E0FDFC}" type="presParOf" srcId="{FAE018B2-0238-4A33-A65E-F392A685E23C}" destId="{7CBEAE49-A1F9-49E5-A5ED-DF4F83B75EBE}" srcOrd="7" destOrd="0" presId="urn:microsoft.com/office/officeart/2018/5/layout/IconCircleLabelList"/>
    <dgm:cxn modelId="{681560CF-796D-49DA-84AE-D7F4618E6D43}" type="presParOf" srcId="{FAE018B2-0238-4A33-A65E-F392A685E23C}" destId="{042B4DE1-D580-4174-81D1-A952EDE8CE66}" srcOrd="8" destOrd="0" presId="urn:microsoft.com/office/officeart/2018/5/layout/IconCircleLabelList"/>
    <dgm:cxn modelId="{4EFC8935-830D-4AA2-9961-EB75941D4A24}" type="presParOf" srcId="{042B4DE1-D580-4174-81D1-A952EDE8CE66}" destId="{C4A00A25-A3EC-40D7-8C1E-D61530CCA4C8}" srcOrd="0" destOrd="0" presId="urn:microsoft.com/office/officeart/2018/5/layout/IconCircleLabelList"/>
    <dgm:cxn modelId="{13BD1C4D-774D-4731-97E6-75256F5A1480}" type="presParOf" srcId="{042B4DE1-D580-4174-81D1-A952EDE8CE66}" destId="{5A143B0F-FDC0-4A6F-97E0-2713BA546CB2}" srcOrd="1" destOrd="0" presId="urn:microsoft.com/office/officeart/2018/5/layout/IconCircleLabelList"/>
    <dgm:cxn modelId="{F430AB47-6592-478B-912E-30941C61B56F}" type="presParOf" srcId="{042B4DE1-D580-4174-81D1-A952EDE8CE66}" destId="{F1AA8955-486B-497A-A83C-FABE71135411}" srcOrd="2" destOrd="0" presId="urn:microsoft.com/office/officeart/2018/5/layout/IconCircleLabelList"/>
    <dgm:cxn modelId="{2B79232B-BE0E-4C4E-B75B-F272E544F4C5}" type="presParOf" srcId="{042B4DE1-D580-4174-81D1-A952EDE8CE66}" destId="{CCBE7618-540A-4EB0-BAD8-4EEFBF7E6F6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9CD267-4693-450F-A677-F67F9690AF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BB785A4-3241-45CB-AC40-9380666C65F0}">
      <dgm:prSet/>
      <dgm:spPr/>
      <dgm:t>
        <a:bodyPr/>
        <a:lstStyle/>
        <a:p>
          <a:r>
            <a:rPr lang="en-GB"/>
            <a:t>E</a:t>
          </a:r>
          <a:r>
            <a:rPr lang="en-US"/>
            <a:t>ntrance to the field</a:t>
          </a:r>
        </a:p>
      </dgm:t>
    </dgm:pt>
    <dgm:pt modelId="{BAC59776-2582-4287-9004-333811B0D7D5}" type="parTrans" cxnId="{58E95C83-F6A8-4D9E-ABDA-BD751F1ECE88}">
      <dgm:prSet/>
      <dgm:spPr/>
      <dgm:t>
        <a:bodyPr/>
        <a:lstStyle/>
        <a:p>
          <a:endParaRPr lang="en-US"/>
        </a:p>
      </dgm:t>
    </dgm:pt>
    <dgm:pt modelId="{648B4CA7-21FB-4540-8E4D-16AEAD2C2851}" type="sibTrans" cxnId="{58E95C83-F6A8-4D9E-ABDA-BD751F1ECE88}">
      <dgm:prSet/>
      <dgm:spPr/>
      <dgm:t>
        <a:bodyPr/>
        <a:lstStyle/>
        <a:p>
          <a:endParaRPr lang="en-US"/>
        </a:p>
      </dgm:t>
    </dgm:pt>
    <dgm:pt modelId="{1BBECD33-13AC-441F-9B8B-85FFACD21A27}">
      <dgm:prSet/>
      <dgm:spPr/>
      <dgm:t>
        <a:bodyPr/>
        <a:lstStyle/>
        <a:p>
          <a:r>
            <a:rPr lang="en-GB"/>
            <a:t>R</a:t>
          </a:r>
          <a:r>
            <a:rPr lang="en-US"/>
            <a:t>ecruitment </a:t>
          </a:r>
        </a:p>
      </dgm:t>
    </dgm:pt>
    <dgm:pt modelId="{3F6B2AD7-FB85-4595-BB50-E01A52BF7C5B}" type="parTrans" cxnId="{F2161805-EF13-4503-BC15-5D50A8362DC2}">
      <dgm:prSet/>
      <dgm:spPr/>
      <dgm:t>
        <a:bodyPr/>
        <a:lstStyle/>
        <a:p>
          <a:endParaRPr lang="en-US"/>
        </a:p>
      </dgm:t>
    </dgm:pt>
    <dgm:pt modelId="{C305D71D-6478-4416-A527-834A3A8CA1F6}" type="sibTrans" cxnId="{F2161805-EF13-4503-BC15-5D50A8362DC2}">
      <dgm:prSet/>
      <dgm:spPr/>
      <dgm:t>
        <a:bodyPr/>
        <a:lstStyle/>
        <a:p>
          <a:endParaRPr lang="en-US"/>
        </a:p>
      </dgm:t>
    </dgm:pt>
    <dgm:pt modelId="{A712BA84-917C-4ED0-A1BE-BD9D301F06EE}">
      <dgm:prSet/>
      <dgm:spPr/>
      <dgm:t>
        <a:bodyPr/>
        <a:lstStyle/>
        <a:p>
          <a:r>
            <a:rPr lang="en-US"/>
            <a:t>Rapport</a:t>
          </a:r>
        </a:p>
      </dgm:t>
    </dgm:pt>
    <dgm:pt modelId="{74548AEA-FADB-4D4F-89E8-2131B5DA5B5D}" type="parTrans" cxnId="{1FD618D6-FB30-456C-BB60-A63EEE71D823}">
      <dgm:prSet/>
      <dgm:spPr/>
      <dgm:t>
        <a:bodyPr/>
        <a:lstStyle/>
        <a:p>
          <a:endParaRPr lang="en-US"/>
        </a:p>
      </dgm:t>
    </dgm:pt>
    <dgm:pt modelId="{A050F204-FA9C-4483-B71B-A49C3A6E4E8A}" type="sibTrans" cxnId="{1FD618D6-FB30-456C-BB60-A63EEE71D823}">
      <dgm:prSet/>
      <dgm:spPr/>
      <dgm:t>
        <a:bodyPr/>
        <a:lstStyle/>
        <a:p>
          <a:endParaRPr lang="en-US"/>
        </a:p>
      </dgm:t>
    </dgm:pt>
    <dgm:pt modelId="{ACC9C12E-A286-452E-890C-465CDE653231}">
      <dgm:prSet/>
      <dgm:spPr/>
      <dgm:t>
        <a:bodyPr/>
        <a:lstStyle/>
        <a:p>
          <a:r>
            <a:rPr lang="en-GB"/>
            <a:t>E</a:t>
          </a:r>
          <a:r>
            <a:rPr lang="en-US"/>
            <a:t>thics, subjects  &amp; data use</a:t>
          </a:r>
        </a:p>
      </dgm:t>
    </dgm:pt>
    <dgm:pt modelId="{83247236-C88F-455D-ABE6-00D2FDF3B811}" type="parTrans" cxnId="{7515EC2F-4CF8-405F-98AD-C295F5DE2B98}">
      <dgm:prSet/>
      <dgm:spPr/>
      <dgm:t>
        <a:bodyPr/>
        <a:lstStyle/>
        <a:p>
          <a:endParaRPr lang="en-US"/>
        </a:p>
      </dgm:t>
    </dgm:pt>
    <dgm:pt modelId="{192BE831-BE13-4B8B-95BD-3685A87C1E1F}" type="sibTrans" cxnId="{7515EC2F-4CF8-405F-98AD-C295F5DE2B98}">
      <dgm:prSet/>
      <dgm:spPr/>
      <dgm:t>
        <a:bodyPr/>
        <a:lstStyle/>
        <a:p>
          <a:endParaRPr lang="en-US"/>
        </a:p>
      </dgm:t>
    </dgm:pt>
    <dgm:pt modelId="{9E03ED02-C7BD-4992-A212-99E792A7619A}">
      <dgm:prSet/>
      <dgm:spPr/>
      <dgm:t>
        <a:bodyPr/>
        <a:lstStyle/>
        <a:p>
          <a:r>
            <a:rPr lang="en-GB"/>
            <a:t>C</a:t>
          </a:r>
          <a:r>
            <a:rPr lang="en-US"/>
            <a:t>o-construction </a:t>
          </a:r>
        </a:p>
      </dgm:t>
    </dgm:pt>
    <dgm:pt modelId="{133EF8FD-E17C-4A3D-9C75-7725EA0F851C}" type="parTrans" cxnId="{0C3AA04C-664F-4DAC-BE91-52AB0DF6DCB0}">
      <dgm:prSet/>
      <dgm:spPr/>
      <dgm:t>
        <a:bodyPr/>
        <a:lstStyle/>
        <a:p>
          <a:endParaRPr lang="en-US"/>
        </a:p>
      </dgm:t>
    </dgm:pt>
    <dgm:pt modelId="{212BE2E2-D40A-40DD-9058-316D48F66085}" type="sibTrans" cxnId="{0C3AA04C-664F-4DAC-BE91-52AB0DF6DCB0}">
      <dgm:prSet/>
      <dgm:spPr/>
      <dgm:t>
        <a:bodyPr/>
        <a:lstStyle/>
        <a:p>
          <a:endParaRPr lang="en-US"/>
        </a:p>
      </dgm:t>
    </dgm:pt>
    <dgm:pt modelId="{386069DE-602A-4316-91C0-3D064D6EA8E7}">
      <dgm:prSet/>
      <dgm:spPr/>
      <dgm:t>
        <a:bodyPr/>
        <a:lstStyle/>
        <a:p>
          <a:r>
            <a:rPr lang="en-US"/>
            <a:t>Interpretation </a:t>
          </a:r>
        </a:p>
      </dgm:t>
    </dgm:pt>
    <dgm:pt modelId="{AC2771FC-F20A-455A-80C2-8EB6632A66E6}" type="parTrans" cxnId="{D6865055-7377-4734-A1FE-C1217D3AD261}">
      <dgm:prSet/>
      <dgm:spPr/>
      <dgm:t>
        <a:bodyPr/>
        <a:lstStyle/>
        <a:p>
          <a:endParaRPr lang="en-US"/>
        </a:p>
      </dgm:t>
    </dgm:pt>
    <dgm:pt modelId="{6AFE614A-35A5-4637-963E-0A3E60A8B0C6}" type="sibTrans" cxnId="{D6865055-7377-4734-A1FE-C1217D3AD261}">
      <dgm:prSet/>
      <dgm:spPr/>
      <dgm:t>
        <a:bodyPr/>
        <a:lstStyle/>
        <a:p>
          <a:endParaRPr lang="en-US"/>
        </a:p>
      </dgm:t>
    </dgm:pt>
    <dgm:pt modelId="{1BF3BC4E-7CCA-A84B-BD88-6C35C547E870}" type="pres">
      <dgm:prSet presAssocID="{C09CD267-4693-450F-A677-F67F9690AFCE}" presName="linear" presStyleCnt="0">
        <dgm:presLayoutVars>
          <dgm:animLvl val="lvl"/>
          <dgm:resizeHandles val="exact"/>
        </dgm:presLayoutVars>
      </dgm:prSet>
      <dgm:spPr/>
    </dgm:pt>
    <dgm:pt modelId="{4DABDE8F-C04F-034E-93AF-0D9F0BBC2F63}" type="pres">
      <dgm:prSet presAssocID="{0BB785A4-3241-45CB-AC40-9380666C65F0}" presName="parentText" presStyleLbl="node1" presStyleIdx="0" presStyleCnt="6">
        <dgm:presLayoutVars>
          <dgm:chMax val="0"/>
          <dgm:bulletEnabled val="1"/>
        </dgm:presLayoutVars>
      </dgm:prSet>
      <dgm:spPr/>
    </dgm:pt>
    <dgm:pt modelId="{6DDC3C1D-AB87-CD46-A4DC-6F389DA4AB1A}" type="pres">
      <dgm:prSet presAssocID="{648B4CA7-21FB-4540-8E4D-16AEAD2C2851}" presName="spacer" presStyleCnt="0"/>
      <dgm:spPr/>
    </dgm:pt>
    <dgm:pt modelId="{150BC5D7-530E-454D-91CF-43AF1AB56840}" type="pres">
      <dgm:prSet presAssocID="{1BBECD33-13AC-441F-9B8B-85FFACD21A27}" presName="parentText" presStyleLbl="node1" presStyleIdx="1" presStyleCnt="6">
        <dgm:presLayoutVars>
          <dgm:chMax val="0"/>
          <dgm:bulletEnabled val="1"/>
        </dgm:presLayoutVars>
      </dgm:prSet>
      <dgm:spPr/>
    </dgm:pt>
    <dgm:pt modelId="{F71A4C0E-BF8A-5546-AFE7-FDA666995816}" type="pres">
      <dgm:prSet presAssocID="{C305D71D-6478-4416-A527-834A3A8CA1F6}" presName="spacer" presStyleCnt="0"/>
      <dgm:spPr/>
    </dgm:pt>
    <dgm:pt modelId="{73E4C709-1E3A-E64F-AD7B-9DE95B6FE9B4}" type="pres">
      <dgm:prSet presAssocID="{A712BA84-917C-4ED0-A1BE-BD9D301F06EE}" presName="parentText" presStyleLbl="node1" presStyleIdx="2" presStyleCnt="6">
        <dgm:presLayoutVars>
          <dgm:chMax val="0"/>
          <dgm:bulletEnabled val="1"/>
        </dgm:presLayoutVars>
      </dgm:prSet>
      <dgm:spPr/>
    </dgm:pt>
    <dgm:pt modelId="{83FDD95E-15A1-9A4C-98D8-D99BF67C1D85}" type="pres">
      <dgm:prSet presAssocID="{A050F204-FA9C-4483-B71B-A49C3A6E4E8A}" presName="spacer" presStyleCnt="0"/>
      <dgm:spPr/>
    </dgm:pt>
    <dgm:pt modelId="{FDF7A73F-6526-BA4A-854E-EA760B80D6CC}" type="pres">
      <dgm:prSet presAssocID="{ACC9C12E-A286-452E-890C-465CDE653231}" presName="parentText" presStyleLbl="node1" presStyleIdx="3" presStyleCnt="6">
        <dgm:presLayoutVars>
          <dgm:chMax val="0"/>
          <dgm:bulletEnabled val="1"/>
        </dgm:presLayoutVars>
      </dgm:prSet>
      <dgm:spPr/>
    </dgm:pt>
    <dgm:pt modelId="{13CF49F9-86DC-CD44-9A3B-FEC3C7F2036D}" type="pres">
      <dgm:prSet presAssocID="{192BE831-BE13-4B8B-95BD-3685A87C1E1F}" presName="spacer" presStyleCnt="0"/>
      <dgm:spPr/>
    </dgm:pt>
    <dgm:pt modelId="{1F2B649D-9001-FF4B-A7A1-C8925822F74E}" type="pres">
      <dgm:prSet presAssocID="{9E03ED02-C7BD-4992-A212-99E792A7619A}" presName="parentText" presStyleLbl="node1" presStyleIdx="4" presStyleCnt="6">
        <dgm:presLayoutVars>
          <dgm:chMax val="0"/>
          <dgm:bulletEnabled val="1"/>
        </dgm:presLayoutVars>
      </dgm:prSet>
      <dgm:spPr/>
    </dgm:pt>
    <dgm:pt modelId="{DF8497EC-8F4D-5345-8AA1-15E9E9C33EC9}" type="pres">
      <dgm:prSet presAssocID="{212BE2E2-D40A-40DD-9058-316D48F66085}" presName="spacer" presStyleCnt="0"/>
      <dgm:spPr/>
    </dgm:pt>
    <dgm:pt modelId="{30744606-2D87-444E-9699-C10A1ACD8440}" type="pres">
      <dgm:prSet presAssocID="{386069DE-602A-4316-91C0-3D064D6EA8E7}" presName="parentText" presStyleLbl="node1" presStyleIdx="5" presStyleCnt="6">
        <dgm:presLayoutVars>
          <dgm:chMax val="0"/>
          <dgm:bulletEnabled val="1"/>
        </dgm:presLayoutVars>
      </dgm:prSet>
      <dgm:spPr/>
    </dgm:pt>
  </dgm:ptLst>
  <dgm:cxnLst>
    <dgm:cxn modelId="{F2161805-EF13-4503-BC15-5D50A8362DC2}" srcId="{C09CD267-4693-450F-A677-F67F9690AFCE}" destId="{1BBECD33-13AC-441F-9B8B-85FFACD21A27}" srcOrd="1" destOrd="0" parTransId="{3F6B2AD7-FB85-4595-BB50-E01A52BF7C5B}" sibTransId="{C305D71D-6478-4416-A527-834A3A8CA1F6}"/>
    <dgm:cxn modelId="{B2BBF706-A3C3-C24A-ACD2-9B4BB6C81E1D}" type="presOf" srcId="{A712BA84-917C-4ED0-A1BE-BD9D301F06EE}" destId="{73E4C709-1E3A-E64F-AD7B-9DE95B6FE9B4}" srcOrd="0" destOrd="0" presId="urn:microsoft.com/office/officeart/2005/8/layout/vList2"/>
    <dgm:cxn modelId="{F6985628-DC08-C44E-8550-53C7689499F9}" type="presOf" srcId="{ACC9C12E-A286-452E-890C-465CDE653231}" destId="{FDF7A73F-6526-BA4A-854E-EA760B80D6CC}" srcOrd="0" destOrd="0" presId="urn:microsoft.com/office/officeart/2005/8/layout/vList2"/>
    <dgm:cxn modelId="{7515EC2F-4CF8-405F-98AD-C295F5DE2B98}" srcId="{C09CD267-4693-450F-A677-F67F9690AFCE}" destId="{ACC9C12E-A286-452E-890C-465CDE653231}" srcOrd="3" destOrd="0" parTransId="{83247236-C88F-455D-ABE6-00D2FDF3B811}" sibTransId="{192BE831-BE13-4B8B-95BD-3685A87C1E1F}"/>
    <dgm:cxn modelId="{3999BE32-B83D-EA4C-B634-97B3C8C38DF8}" type="presOf" srcId="{9E03ED02-C7BD-4992-A212-99E792A7619A}" destId="{1F2B649D-9001-FF4B-A7A1-C8925822F74E}" srcOrd="0" destOrd="0" presId="urn:microsoft.com/office/officeart/2005/8/layout/vList2"/>
    <dgm:cxn modelId="{0C3AA04C-664F-4DAC-BE91-52AB0DF6DCB0}" srcId="{C09CD267-4693-450F-A677-F67F9690AFCE}" destId="{9E03ED02-C7BD-4992-A212-99E792A7619A}" srcOrd="4" destOrd="0" parTransId="{133EF8FD-E17C-4A3D-9C75-7725EA0F851C}" sibTransId="{212BE2E2-D40A-40DD-9058-316D48F66085}"/>
    <dgm:cxn modelId="{2002D06F-6ADF-C346-8EA3-92287AC54766}" type="presOf" srcId="{1BBECD33-13AC-441F-9B8B-85FFACD21A27}" destId="{150BC5D7-530E-454D-91CF-43AF1AB56840}" srcOrd="0" destOrd="0" presId="urn:microsoft.com/office/officeart/2005/8/layout/vList2"/>
    <dgm:cxn modelId="{D6865055-7377-4734-A1FE-C1217D3AD261}" srcId="{C09CD267-4693-450F-A677-F67F9690AFCE}" destId="{386069DE-602A-4316-91C0-3D064D6EA8E7}" srcOrd="5" destOrd="0" parTransId="{AC2771FC-F20A-455A-80C2-8EB6632A66E6}" sibTransId="{6AFE614A-35A5-4637-963E-0A3E60A8B0C6}"/>
    <dgm:cxn modelId="{58E95C83-F6A8-4D9E-ABDA-BD751F1ECE88}" srcId="{C09CD267-4693-450F-A677-F67F9690AFCE}" destId="{0BB785A4-3241-45CB-AC40-9380666C65F0}" srcOrd="0" destOrd="0" parTransId="{BAC59776-2582-4287-9004-333811B0D7D5}" sibTransId="{648B4CA7-21FB-4540-8E4D-16AEAD2C2851}"/>
    <dgm:cxn modelId="{C7EE0D92-3472-464B-8221-8A58C0465687}" type="presOf" srcId="{C09CD267-4693-450F-A677-F67F9690AFCE}" destId="{1BF3BC4E-7CCA-A84B-BD88-6C35C547E870}" srcOrd="0" destOrd="0" presId="urn:microsoft.com/office/officeart/2005/8/layout/vList2"/>
    <dgm:cxn modelId="{1FD618D6-FB30-456C-BB60-A63EEE71D823}" srcId="{C09CD267-4693-450F-A677-F67F9690AFCE}" destId="{A712BA84-917C-4ED0-A1BE-BD9D301F06EE}" srcOrd="2" destOrd="0" parTransId="{74548AEA-FADB-4D4F-89E8-2131B5DA5B5D}" sibTransId="{A050F204-FA9C-4483-B71B-A49C3A6E4E8A}"/>
    <dgm:cxn modelId="{F34242DE-07E0-194E-B3C4-5154A011B2D7}" type="presOf" srcId="{386069DE-602A-4316-91C0-3D064D6EA8E7}" destId="{30744606-2D87-444E-9699-C10A1ACD8440}" srcOrd="0" destOrd="0" presId="urn:microsoft.com/office/officeart/2005/8/layout/vList2"/>
    <dgm:cxn modelId="{FB53E8E0-6392-424A-B1A6-43B70D23C8CB}" type="presOf" srcId="{0BB785A4-3241-45CB-AC40-9380666C65F0}" destId="{4DABDE8F-C04F-034E-93AF-0D9F0BBC2F63}" srcOrd="0" destOrd="0" presId="urn:microsoft.com/office/officeart/2005/8/layout/vList2"/>
    <dgm:cxn modelId="{D7028192-B07A-854B-A49F-C54F0487FEF1}" type="presParOf" srcId="{1BF3BC4E-7CCA-A84B-BD88-6C35C547E870}" destId="{4DABDE8F-C04F-034E-93AF-0D9F0BBC2F63}" srcOrd="0" destOrd="0" presId="urn:microsoft.com/office/officeart/2005/8/layout/vList2"/>
    <dgm:cxn modelId="{CD16C423-52C1-B940-9350-C3463A683FD7}" type="presParOf" srcId="{1BF3BC4E-7CCA-A84B-BD88-6C35C547E870}" destId="{6DDC3C1D-AB87-CD46-A4DC-6F389DA4AB1A}" srcOrd="1" destOrd="0" presId="urn:microsoft.com/office/officeart/2005/8/layout/vList2"/>
    <dgm:cxn modelId="{366D80CC-4686-1044-8ED6-A38BA716044A}" type="presParOf" srcId="{1BF3BC4E-7CCA-A84B-BD88-6C35C547E870}" destId="{150BC5D7-530E-454D-91CF-43AF1AB56840}" srcOrd="2" destOrd="0" presId="urn:microsoft.com/office/officeart/2005/8/layout/vList2"/>
    <dgm:cxn modelId="{B78BDC08-0B48-974F-B823-208EE3EF9F5F}" type="presParOf" srcId="{1BF3BC4E-7CCA-A84B-BD88-6C35C547E870}" destId="{F71A4C0E-BF8A-5546-AFE7-FDA666995816}" srcOrd="3" destOrd="0" presId="urn:microsoft.com/office/officeart/2005/8/layout/vList2"/>
    <dgm:cxn modelId="{8DA56DB1-6F12-8646-A72A-D411D37BB79C}" type="presParOf" srcId="{1BF3BC4E-7CCA-A84B-BD88-6C35C547E870}" destId="{73E4C709-1E3A-E64F-AD7B-9DE95B6FE9B4}" srcOrd="4" destOrd="0" presId="urn:microsoft.com/office/officeart/2005/8/layout/vList2"/>
    <dgm:cxn modelId="{DB54F64F-6E21-E847-8295-95F20B74E761}" type="presParOf" srcId="{1BF3BC4E-7CCA-A84B-BD88-6C35C547E870}" destId="{83FDD95E-15A1-9A4C-98D8-D99BF67C1D85}" srcOrd="5" destOrd="0" presId="urn:microsoft.com/office/officeart/2005/8/layout/vList2"/>
    <dgm:cxn modelId="{E5277C46-0CD9-3543-8AF4-82481B1ED722}" type="presParOf" srcId="{1BF3BC4E-7CCA-A84B-BD88-6C35C547E870}" destId="{FDF7A73F-6526-BA4A-854E-EA760B80D6CC}" srcOrd="6" destOrd="0" presId="urn:microsoft.com/office/officeart/2005/8/layout/vList2"/>
    <dgm:cxn modelId="{DDAAA466-A20F-534E-8088-86794508A08A}" type="presParOf" srcId="{1BF3BC4E-7CCA-A84B-BD88-6C35C547E870}" destId="{13CF49F9-86DC-CD44-9A3B-FEC3C7F2036D}" srcOrd="7" destOrd="0" presId="urn:microsoft.com/office/officeart/2005/8/layout/vList2"/>
    <dgm:cxn modelId="{B99A49FA-75E9-584B-9E4B-CD1C0C54CACB}" type="presParOf" srcId="{1BF3BC4E-7CCA-A84B-BD88-6C35C547E870}" destId="{1F2B649D-9001-FF4B-A7A1-C8925822F74E}" srcOrd="8" destOrd="0" presId="urn:microsoft.com/office/officeart/2005/8/layout/vList2"/>
    <dgm:cxn modelId="{716563A4-0E6B-EF41-A01D-9E63CF02B897}" type="presParOf" srcId="{1BF3BC4E-7CCA-A84B-BD88-6C35C547E870}" destId="{DF8497EC-8F4D-5345-8AA1-15E9E9C33EC9}" srcOrd="9" destOrd="0" presId="urn:microsoft.com/office/officeart/2005/8/layout/vList2"/>
    <dgm:cxn modelId="{871A51EC-8027-734C-AEF0-18909C56D11B}" type="presParOf" srcId="{1BF3BC4E-7CCA-A84B-BD88-6C35C547E870}" destId="{30744606-2D87-444E-9699-C10A1ACD844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A7D9FE-B8F7-4E84-B8D8-E200244D593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3B7B0A6C-4B96-45BB-84B6-6F12BE5B4396}">
      <dgm:prSet/>
      <dgm:spPr/>
      <dgm:t>
        <a:bodyPr/>
        <a:lstStyle/>
        <a:p>
          <a:r>
            <a:rPr lang="en-US" i="1" dirty="0"/>
            <a:t>Interest not in whether they constitute truths but in the ways they are constructed as "truths"</a:t>
          </a:r>
          <a:r>
            <a:rPr lang="el-GR" i="1" dirty="0"/>
            <a:t> (</a:t>
          </a:r>
          <a:r>
            <a:rPr lang="en-US" i="1" dirty="0"/>
            <a:t>thus, rendering others "false"</a:t>
          </a:r>
          <a:r>
            <a:rPr lang="el-GR" i="1" dirty="0"/>
            <a:t>). </a:t>
          </a:r>
          <a:endParaRPr lang="en-US" dirty="0"/>
        </a:p>
      </dgm:t>
    </dgm:pt>
    <dgm:pt modelId="{D64C02B4-30E7-46EA-A716-6BBBF6821716}" type="parTrans" cxnId="{2FAF00A2-A795-49A1-A7F1-D3839DF764CA}">
      <dgm:prSet/>
      <dgm:spPr/>
      <dgm:t>
        <a:bodyPr/>
        <a:lstStyle/>
        <a:p>
          <a:endParaRPr lang="en-US"/>
        </a:p>
      </dgm:t>
    </dgm:pt>
    <dgm:pt modelId="{EDF91FE7-B7AC-457B-BB2E-7EA1A2827123}" type="sibTrans" cxnId="{2FAF00A2-A795-49A1-A7F1-D3839DF764CA}">
      <dgm:prSet/>
      <dgm:spPr/>
      <dgm:t>
        <a:bodyPr/>
        <a:lstStyle/>
        <a:p>
          <a:endParaRPr lang="en-US"/>
        </a:p>
      </dgm:t>
    </dgm:pt>
    <dgm:pt modelId="{F6F115B5-1FE1-478D-8FA8-8C446ED0F0F3}">
      <dgm:prSet/>
      <dgm:spPr/>
      <dgm:t>
        <a:bodyPr/>
        <a:lstStyle/>
        <a:p>
          <a:pPr algn="ctr"/>
          <a:r>
            <a:rPr lang="en-US" b="1" dirty="0"/>
            <a:t>Variability</a:t>
          </a:r>
        </a:p>
      </dgm:t>
    </dgm:pt>
    <dgm:pt modelId="{336EC2EA-2E60-4C58-B4B8-ADFA3C934E6E}" type="parTrans" cxnId="{EA46EB85-8B94-4713-A834-8E5D17327A2C}">
      <dgm:prSet/>
      <dgm:spPr/>
      <dgm:t>
        <a:bodyPr/>
        <a:lstStyle/>
        <a:p>
          <a:endParaRPr lang="en-US"/>
        </a:p>
      </dgm:t>
    </dgm:pt>
    <dgm:pt modelId="{5076A950-6440-4C87-B05B-0415CD6A9CA2}" type="sibTrans" cxnId="{EA46EB85-8B94-4713-A834-8E5D17327A2C}">
      <dgm:prSet/>
      <dgm:spPr/>
      <dgm:t>
        <a:bodyPr/>
        <a:lstStyle/>
        <a:p>
          <a:endParaRPr lang="en-US"/>
        </a:p>
      </dgm:t>
    </dgm:pt>
    <dgm:pt modelId="{0F96DA18-D9F1-421F-8EBA-A0B7A43005B0}">
      <dgm:prSet/>
      <dgm:spPr/>
      <dgm:t>
        <a:bodyPr/>
        <a:lstStyle/>
        <a:p>
          <a:pPr algn="ctr"/>
          <a:r>
            <a:rPr lang="en-US" b="1" dirty="0" err="1"/>
            <a:t>Factualisation</a:t>
          </a:r>
          <a:r>
            <a:rPr lang="en-US" b="1" dirty="0"/>
            <a:t> </a:t>
          </a:r>
        </a:p>
      </dgm:t>
    </dgm:pt>
    <dgm:pt modelId="{7EDDF0D3-B336-48C0-A653-FD90134D772E}" type="parTrans" cxnId="{186D9B06-65D0-44F2-95C2-C8D2A6CB8E52}">
      <dgm:prSet/>
      <dgm:spPr/>
      <dgm:t>
        <a:bodyPr/>
        <a:lstStyle/>
        <a:p>
          <a:endParaRPr lang="en-US"/>
        </a:p>
      </dgm:t>
    </dgm:pt>
    <dgm:pt modelId="{253B4FF8-945D-4D16-8016-B4CB7CD315A6}" type="sibTrans" cxnId="{186D9B06-65D0-44F2-95C2-C8D2A6CB8E52}">
      <dgm:prSet/>
      <dgm:spPr/>
      <dgm:t>
        <a:bodyPr/>
        <a:lstStyle/>
        <a:p>
          <a:endParaRPr lang="en-US"/>
        </a:p>
      </dgm:t>
    </dgm:pt>
    <dgm:pt modelId="{A5B09D29-14AA-425D-95B2-0288517648AD}">
      <dgm:prSet/>
      <dgm:spPr/>
      <dgm:t>
        <a:bodyPr/>
        <a:lstStyle/>
        <a:p>
          <a:pPr algn="ctr"/>
          <a:r>
            <a:rPr lang="en-US" b="1" dirty="0"/>
            <a:t>Accountability </a:t>
          </a:r>
          <a:r>
            <a:rPr lang="el-GR" b="1" dirty="0"/>
            <a:t> </a:t>
          </a:r>
          <a:endParaRPr lang="en-US" b="1" dirty="0"/>
        </a:p>
      </dgm:t>
    </dgm:pt>
    <dgm:pt modelId="{317055A2-8EBF-4103-8920-4AD07C94C3C1}" type="parTrans" cxnId="{880A9ECE-0E5F-459E-8630-7DB9385EDFC4}">
      <dgm:prSet/>
      <dgm:spPr/>
      <dgm:t>
        <a:bodyPr/>
        <a:lstStyle/>
        <a:p>
          <a:endParaRPr lang="en-US"/>
        </a:p>
      </dgm:t>
    </dgm:pt>
    <dgm:pt modelId="{4FC9C5F4-16EA-4602-A4EC-EB705DA5CF1A}" type="sibTrans" cxnId="{880A9ECE-0E5F-459E-8630-7DB9385EDFC4}">
      <dgm:prSet/>
      <dgm:spPr/>
      <dgm:t>
        <a:bodyPr/>
        <a:lstStyle/>
        <a:p>
          <a:endParaRPr lang="en-US"/>
        </a:p>
      </dgm:t>
    </dgm:pt>
    <dgm:pt modelId="{81DB3A1D-220D-BC45-B0E1-2CE8483E4F01}" type="pres">
      <dgm:prSet presAssocID="{B1A7D9FE-B8F7-4E84-B8D8-E200244D5939}" presName="linear" presStyleCnt="0">
        <dgm:presLayoutVars>
          <dgm:animLvl val="lvl"/>
          <dgm:resizeHandles val="exact"/>
        </dgm:presLayoutVars>
      </dgm:prSet>
      <dgm:spPr/>
    </dgm:pt>
    <dgm:pt modelId="{6002C9CB-6E0A-A64D-88E2-87FDE9134E55}" type="pres">
      <dgm:prSet presAssocID="{3B7B0A6C-4B96-45BB-84B6-6F12BE5B4396}" presName="parentText" presStyleLbl="node1" presStyleIdx="0" presStyleCnt="1">
        <dgm:presLayoutVars>
          <dgm:chMax val="0"/>
          <dgm:bulletEnabled val="1"/>
        </dgm:presLayoutVars>
      </dgm:prSet>
      <dgm:spPr/>
    </dgm:pt>
    <dgm:pt modelId="{87CC605E-7F3C-D24E-8CD0-90A739269368}" type="pres">
      <dgm:prSet presAssocID="{3B7B0A6C-4B96-45BB-84B6-6F12BE5B4396}" presName="childText" presStyleLbl="revTx" presStyleIdx="0" presStyleCnt="1">
        <dgm:presLayoutVars>
          <dgm:bulletEnabled val="1"/>
        </dgm:presLayoutVars>
      </dgm:prSet>
      <dgm:spPr/>
    </dgm:pt>
  </dgm:ptLst>
  <dgm:cxnLst>
    <dgm:cxn modelId="{186D9B06-65D0-44F2-95C2-C8D2A6CB8E52}" srcId="{3B7B0A6C-4B96-45BB-84B6-6F12BE5B4396}" destId="{0F96DA18-D9F1-421F-8EBA-A0B7A43005B0}" srcOrd="1" destOrd="0" parTransId="{7EDDF0D3-B336-48C0-A653-FD90134D772E}" sibTransId="{253B4FF8-945D-4D16-8016-B4CB7CD315A6}"/>
    <dgm:cxn modelId="{2E6D9D0C-7124-4849-A0F6-B4F66BA89C38}" type="presOf" srcId="{3B7B0A6C-4B96-45BB-84B6-6F12BE5B4396}" destId="{6002C9CB-6E0A-A64D-88E2-87FDE9134E55}" srcOrd="0" destOrd="0" presId="urn:microsoft.com/office/officeart/2005/8/layout/vList2"/>
    <dgm:cxn modelId="{3A268860-44CC-1849-87CA-9B71F47C9E23}" type="presOf" srcId="{F6F115B5-1FE1-478D-8FA8-8C446ED0F0F3}" destId="{87CC605E-7F3C-D24E-8CD0-90A739269368}" srcOrd="0" destOrd="0" presId="urn:microsoft.com/office/officeart/2005/8/layout/vList2"/>
    <dgm:cxn modelId="{9A022048-4502-E54F-9629-75DB7E399380}" type="presOf" srcId="{0F96DA18-D9F1-421F-8EBA-A0B7A43005B0}" destId="{87CC605E-7F3C-D24E-8CD0-90A739269368}" srcOrd="0" destOrd="1" presId="urn:microsoft.com/office/officeart/2005/8/layout/vList2"/>
    <dgm:cxn modelId="{DB24AD59-6D05-1D46-B60F-6C028B8C5CDC}" type="presOf" srcId="{A5B09D29-14AA-425D-95B2-0288517648AD}" destId="{87CC605E-7F3C-D24E-8CD0-90A739269368}" srcOrd="0" destOrd="2" presId="urn:microsoft.com/office/officeart/2005/8/layout/vList2"/>
    <dgm:cxn modelId="{EA46EB85-8B94-4713-A834-8E5D17327A2C}" srcId="{3B7B0A6C-4B96-45BB-84B6-6F12BE5B4396}" destId="{F6F115B5-1FE1-478D-8FA8-8C446ED0F0F3}" srcOrd="0" destOrd="0" parTransId="{336EC2EA-2E60-4C58-B4B8-ADFA3C934E6E}" sibTransId="{5076A950-6440-4C87-B05B-0415CD6A9CA2}"/>
    <dgm:cxn modelId="{2FAF00A2-A795-49A1-A7F1-D3839DF764CA}" srcId="{B1A7D9FE-B8F7-4E84-B8D8-E200244D5939}" destId="{3B7B0A6C-4B96-45BB-84B6-6F12BE5B4396}" srcOrd="0" destOrd="0" parTransId="{D64C02B4-30E7-46EA-A716-6BBBF6821716}" sibTransId="{EDF91FE7-B7AC-457B-BB2E-7EA1A2827123}"/>
    <dgm:cxn modelId="{880A9ECE-0E5F-459E-8630-7DB9385EDFC4}" srcId="{3B7B0A6C-4B96-45BB-84B6-6F12BE5B4396}" destId="{A5B09D29-14AA-425D-95B2-0288517648AD}" srcOrd="2" destOrd="0" parTransId="{317055A2-8EBF-4103-8920-4AD07C94C3C1}" sibTransId="{4FC9C5F4-16EA-4602-A4EC-EB705DA5CF1A}"/>
    <dgm:cxn modelId="{87BEEDF1-351B-AD4B-B1CF-75BCCE53E693}" type="presOf" srcId="{B1A7D9FE-B8F7-4E84-B8D8-E200244D5939}" destId="{81DB3A1D-220D-BC45-B0E1-2CE8483E4F01}" srcOrd="0" destOrd="0" presId="urn:microsoft.com/office/officeart/2005/8/layout/vList2"/>
    <dgm:cxn modelId="{D5D1E49D-CEB2-8F4A-9533-29B5B48FF9CA}" type="presParOf" srcId="{81DB3A1D-220D-BC45-B0E1-2CE8483E4F01}" destId="{6002C9CB-6E0A-A64D-88E2-87FDE9134E55}" srcOrd="0" destOrd="0" presId="urn:microsoft.com/office/officeart/2005/8/layout/vList2"/>
    <dgm:cxn modelId="{E7FCB2F8-C032-5A4D-B478-64B93FC6D546}" type="presParOf" srcId="{81DB3A1D-220D-BC45-B0E1-2CE8483E4F01}" destId="{87CC605E-7F3C-D24E-8CD0-90A73926936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321743-30F5-4A87-9A66-C74ACDFDCE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193BF34-08A8-4B49-B74B-7BF649944E4F}">
      <dgm:prSet/>
      <dgm:spPr/>
      <dgm:t>
        <a:bodyPr/>
        <a:lstStyle/>
        <a:p>
          <a:r>
            <a:rPr lang="en-US" b="1" dirty="0"/>
            <a:t>=</a:t>
          </a:r>
          <a:r>
            <a:rPr lang="en-US" dirty="0"/>
            <a:t>		no discernible gap between utterances</a:t>
          </a:r>
        </a:p>
      </dgm:t>
    </dgm:pt>
    <dgm:pt modelId="{A7D58308-8372-4C62-B841-441FDE01BE18}" type="parTrans" cxnId="{E56D484E-8A47-4038-A038-FEFDC6AF59E9}">
      <dgm:prSet/>
      <dgm:spPr/>
      <dgm:t>
        <a:bodyPr/>
        <a:lstStyle/>
        <a:p>
          <a:endParaRPr lang="en-US"/>
        </a:p>
      </dgm:t>
    </dgm:pt>
    <dgm:pt modelId="{DBA3D463-66E9-4179-AE78-6CF6CDDB6938}" type="sibTrans" cxnId="{E56D484E-8A47-4038-A038-FEFDC6AF59E9}">
      <dgm:prSet/>
      <dgm:spPr/>
      <dgm:t>
        <a:bodyPr/>
        <a:lstStyle/>
        <a:p>
          <a:endParaRPr lang="en-US"/>
        </a:p>
      </dgm:t>
    </dgm:pt>
    <dgm:pt modelId="{8891AE5A-ED8B-4065-9D8D-5FC6375638F1}">
      <dgm:prSet/>
      <dgm:spPr/>
      <dgm:t>
        <a:bodyPr/>
        <a:lstStyle/>
        <a:p>
          <a:r>
            <a:rPr lang="en-US"/>
            <a:t>((text))		researcher’s comments</a:t>
          </a:r>
        </a:p>
      </dgm:t>
    </dgm:pt>
    <dgm:pt modelId="{3DD2F29B-60E2-459D-A62D-0E80C3CB48A6}" type="parTrans" cxnId="{158A7716-1C78-4F37-9C0D-A661BED6BFD2}">
      <dgm:prSet/>
      <dgm:spPr/>
      <dgm:t>
        <a:bodyPr/>
        <a:lstStyle/>
        <a:p>
          <a:endParaRPr lang="en-US"/>
        </a:p>
      </dgm:t>
    </dgm:pt>
    <dgm:pt modelId="{631CD3DE-5B84-4450-BD70-2236BA36D09B}" type="sibTrans" cxnId="{158A7716-1C78-4F37-9C0D-A661BED6BFD2}">
      <dgm:prSet/>
      <dgm:spPr/>
      <dgm:t>
        <a:bodyPr/>
        <a:lstStyle/>
        <a:p>
          <a:endParaRPr lang="en-US"/>
        </a:p>
      </dgm:t>
    </dgm:pt>
    <dgm:pt modelId="{F2CF4D8E-566A-4CD7-8A3A-D34CAE5D4B4C}">
      <dgm:prSet/>
      <dgm:spPr/>
      <dgm:t>
        <a:bodyPr/>
        <a:lstStyle/>
        <a:p>
          <a:r>
            <a:rPr lang="en-US"/>
            <a:t>CAPITALS	louder speech</a:t>
          </a:r>
        </a:p>
      </dgm:t>
    </dgm:pt>
    <dgm:pt modelId="{E27E7C74-C703-4CEA-909E-AB02CB75A6FC}" type="parTrans" cxnId="{1E90A37F-5B36-4C76-A2A1-EE7F60CAE256}">
      <dgm:prSet/>
      <dgm:spPr/>
      <dgm:t>
        <a:bodyPr/>
        <a:lstStyle/>
        <a:p>
          <a:endParaRPr lang="en-US"/>
        </a:p>
      </dgm:t>
    </dgm:pt>
    <dgm:pt modelId="{78092D2E-DDB0-47CF-A303-42D2ED3F87E5}" type="sibTrans" cxnId="{1E90A37F-5B36-4C76-A2A1-EE7F60CAE256}">
      <dgm:prSet/>
      <dgm:spPr/>
      <dgm:t>
        <a:bodyPr/>
        <a:lstStyle/>
        <a:p>
          <a:endParaRPr lang="en-US"/>
        </a:p>
      </dgm:t>
    </dgm:pt>
    <dgm:pt modelId="{BFE603C1-65E4-4799-B1E6-5BDAE79C4427}">
      <dgm:prSet/>
      <dgm:spPr/>
      <dgm:t>
        <a:bodyPr/>
        <a:lstStyle/>
        <a:p>
          <a:r>
            <a:rPr lang="en-US">
              <a:sym typeface="Symbol" panose="05050102010706020507" pitchFamily="18" charset="2"/>
            </a:rPr>
            <a:t></a:t>
          </a:r>
          <a:r>
            <a:rPr lang="en-US"/>
            <a:t>text</a:t>
          </a:r>
          <a:r>
            <a:rPr lang="en-US">
              <a:sym typeface="Symbol" panose="05050102010706020507" pitchFamily="18" charset="2"/>
            </a:rPr>
            <a:t></a:t>
          </a:r>
          <a:r>
            <a:rPr lang="en-US"/>
            <a:t>		quieter speech</a:t>
          </a:r>
        </a:p>
      </dgm:t>
    </dgm:pt>
    <dgm:pt modelId="{E8971E5B-8319-4CB6-9D17-DB9D3EF38678}" type="parTrans" cxnId="{9425ED78-0B39-47D6-A410-1463CAD771BC}">
      <dgm:prSet/>
      <dgm:spPr/>
      <dgm:t>
        <a:bodyPr/>
        <a:lstStyle/>
        <a:p>
          <a:endParaRPr lang="en-US"/>
        </a:p>
      </dgm:t>
    </dgm:pt>
    <dgm:pt modelId="{44F018B3-821C-4264-B1AA-3A084F2FA385}" type="sibTrans" cxnId="{9425ED78-0B39-47D6-A410-1463CAD771BC}">
      <dgm:prSet/>
      <dgm:spPr/>
      <dgm:t>
        <a:bodyPr/>
        <a:lstStyle/>
        <a:p>
          <a:endParaRPr lang="en-US"/>
        </a:p>
      </dgm:t>
    </dgm:pt>
    <dgm:pt modelId="{CB36668B-CFA8-464C-8211-D1150868D10C}">
      <dgm:prSet/>
      <dgm:spPr/>
      <dgm:t>
        <a:bodyPr/>
        <a:lstStyle/>
        <a:p>
          <a:r>
            <a:rPr lang="en-US" dirty="0"/>
            <a:t>[		overlapping speech</a:t>
          </a:r>
        </a:p>
      </dgm:t>
    </dgm:pt>
    <dgm:pt modelId="{53BF7B01-E14A-4460-9B7A-22788036D5C5}" type="parTrans" cxnId="{7AA44831-7811-41BB-9E8B-DA8054271768}">
      <dgm:prSet/>
      <dgm:spPr/>
      <dgm:t>
        <a:bodyPr/>
        <a:lstStyle/>
        <a:p>
          <a:endParaRPr lang="en-US"/>
        </a:p>
      </dgm:t>
    </dgm:pt>
    <dgm:pt modelId="{6CC9F0DB-0CBB-469D-85DA-91DE9392D821}" type="sibTrans" cxnId="{7AA44831-7811-41BB-9E8B-DA8054271768}">
      <dgm:prSet/>
      <dgm:spPr/>
      <dgm:t>
        <a:bodyPr/>
        <a:lstStyle/>
        <a:p>
          <a:endParaRPr lang="en-US"/>
        </a:p>
      </dgm:t>
    </dgm:pt>
    <dgm:pt modelId="{87EA99CB-38A2-4EA2-AE2E-68CE0454F535}">
      <dgm:prSet/>
      <dgm:spPr/>
      <dgm:t>
        <a:bodyPr/>
        <a:lstStyle/>
        <a:p>
          <a:r>
            <a:rPr lang="en-US" u="sng"/>
            <a:t>Text</a:t>
          </a:r>
          <a:r>
            <a:rPr lang="en-US"/>
            <a:t>		emphasised speech</a:t>
          </a:r>
        </a:p>
      </dgm:t>
    </dgm:pt>
    <dgm:pt modelId="{EB7C3031-7AE6-4E4E-9C0A-67979926AF76}" type="parTrans" cxnId="{4146FEBA-5D15-4F9A-BDC3-88999637D68F}">
      <dgm:prSet/>
      <dgm:spPr/>
      <dgm:t>
        <a:bodyPr/>
        <a:lstStyle/>
        <a:p>
          <a:endParaRPr lang="en-US"/>
        </a:p>
      </dgm:t>
    </dgm:pt>
    <dgm:pt modelId="{01E246C9-C022-4E16-BC71-6AE6A5DBE894}" type="sibTrans" cxnId="{4146FEBA-5D15-4F9A-BDC3-88999637D68F}">
      <dgm:prSet/>
      <dgm:spPr/>
      <dgm:t>
        <a:bodyPr/>
        <a:lstStyle/>
        <a:p>
          <a:endParaRPr lang="en-US"/>
        </a:p>
      </dgm:t>
    </dgm:pt>
    <dgm:pt modelId="{A28610F5-07D9-45B7-9BB9-89938962B832}">
      <dgm:prSet/>
      <dgm:spPr/>
      <dgm:t>
        <a:bodyPr/>
        <a:lstStyle/>
        <a:p>
          <a:r>
            <a:rPr lang="en-US"/>
            <a:t>“text”		direct speech</a:t>
          </a:r>
        </a:p>
      </dgm:t>
    </dgm:pt>
    <dgm:pt modelId="{D26B87D6-F898-4075-9C30-3BAA0019EC79}" type="parTrans" cxnId="{39E17D19-0318-4CA6-8CA0-E74CA6CB83DD}">
      <dgm:prSet/>
      <dgm:spPr/>
      <dgm:t>
        <a:bodyPr/>
        <a:lstStyle/>
        <a:p>
          <a:endParaRPr lang="en-US"/>
        </a:p>
      </dgm:t>
    </dgm:pt>
    <dgm:pt modelId="{A503B2AC-6719-4AA3-9D02-497B3732A353}" type="sibTrans" cxnId="{39E17D19-0318-4CA6-8CA0-E74CA6CB83DD}">
      <dgm:prSet/>
      <dgm:spPr/>
      <dgm:t>
        <a:bodyPr/>
        <a:lstStyle/>
        <a:p>
          <a:endParaRPr lang="en-US"/>
        </a:p>
      </dgm:t>
    </dgm:pt>
    <dgm:pt modelId="{DE48959A-0635-4DD6-8AF9-4AB79248A96C}">
      <dgm:prSet/>
      <dgm:spPr/>
      <dgm:t>
        <a:bodyPr/>
        <a:lstStyle/>
        <a:p>
          <a:r>
            <a:rPr lang="en-US"/>
            <a:t>Te::xt		extension of preceding vowel</a:t>
          </a:r>
        </a:p>
      </dgm:t>
    </dgm:pt>
    <dgm:pt modelId="{C7B8CA36-7D7F-4652-A079-107EAD6CB7B1}" type="parTrans" cxnId="{DB7FFF5F-FAFC-4026-A0F2-CAA567A57427}">
      <dgm:prSet/>
      <dgm:spPr/>
      <dgm:t>
        <a:bodyPr/>
        <a:lstStyle/>
        <a:p>
          <a:endParaRPr lang="en-US"/>
        </a:p>
      </dgm:t>
    </dgm:pt>
    <dgm:pt modelId="{4519F669-CECC-46EF-9945-21E987A0DD67}" type="sibTrans" cxnId="{DB7FFF5F-FAFC-4026-A0F2-CAA567A57427}">
      <dgm:prSet/>
      <dgm:spPr/>
      <dgm:t>
        <a:bodyPr/>
        <a:lstStyle/>
        <a:p>
          <a:endParaRPr lang="en-US"/>
        </a:p>
      </dgm:t>
    </dgm:pt>
    <dgm:pt modelId="{2D940BFC-846F-450C-BDD7-D423325075AF}">
      <dgm:prSet/>
      <dgm:spPr/>
      <dgm:t>
        <a:bodyPr/>
        <a:lstStyle/>
        <a:p>
          <a:r>
            <a:rPr lang="en-US" dirty="0"/>
            <a:t>(.)		short pause</a:t>
          </a:r>
        </a:p>
      </dgm:t>
    </dgm:pt>
    <dgm:pt modelId="{607E98A9-DAB6-4BBA-A59A-81711616ABF3}" type="parTrans" cxnId="{F41DD2CF-C20E-425E-96ED-513EFAE93B08}">
      <dgm:prSet/>
      <dgm:spPr/>
      <dgm:t>
        <a:bodyPr/>
        <a:lstStyle/>
        <a:p>
          <a:endParaRPr lang="en-US"/>
        </a:p>
      </dgm:t>
    </dgm:pt>
    <dgm:pt modelId="{61599DE4-F215-4E03-B956-1656B93B2E01}" type="sibTrans" cxnId="{F41DD2CF-C20E-425E-96ED-513EFAE93B08}">
      <dgm:prSet/>
      <dgm:spPr/>
      <dgm:t>
        <a:bodyPr/>
        <a:lstStyle/>
        <a:p>
          <a:endParaRPr lang="en-US"/>
        </a:p>
      </dgm:t>
    </dgm:pt>
    <dgm:pt modelId="{A8B6A202-6516-48D5-AAEF-68F9AAD567B7}">
      <dgm:prSet/>
      <dgm:spPr/>
      <dgm:t>
        <a:bodyPr/>
        <a:lstStyle/>
        <a:p>
          <a:r>
            <a:rPr lang="en-US"/>
            <a:t>&gt;text&lt;		speeded-up speech</a:t>
          </a:r>
        </a:p>
      </dgm:t>
    </dgm:pt>
    <dgm:pt modelId="{5552A41E-11C3-42BC-B524-98DF2CAC367A}" type="parTrans" cxnId="{784AF960-807E-4018-9D97-0614A2CCCE74}">
      <dgm:prSet/>
      <dgm:spPr/>
      <dgm:t>
        <a:bodyPr/>
        <a:lstStyle/>
        <a:p>
          <a:endParaRPr lang="en-US"/>
        </a:p>
      </dgm:t>
    </dgm:pt>
    <dgm:pt modelId="{42AF79A9-28AE-4CFF-886E-48B6D2D95F53}" type="sibTrans" cxnId="{784AF960-807E-4018-9D97-0614A2CCCE74}">
      <dgm:prSet/>
      <dgm:spPr/>
      <dgm:t>
        <a:bodyPr/>
        <a:lstStyle/>
        <a:p>
          <a:endParaRPr lang="en-US"/>
        </a:p>
      </dgm:t>
    </dgm:pt>
    <dgm:pt modelId="{F440E69B-1F41-4694-ADB3-C19089626530}">
      <dgm:prSet/>
      <dgm:spPr/>
      <dgm:t>
        <a:bodyPr/>
        <a:lstStyle/>
        <a:p>
          <a:r>
            <a:rPr lang="en-US"/>
            <a:t>Text*		original term used</a:t>
          </a:r>
        </a:p>
      </dgm:t>
    </dgm:pt>
    <dgm:pt modelId="{43FD2DEB-F7F6-474F-ACE9-57CFF29327CB}" type="parTrans" cxnId="{86D318FE-08B1-4A11-B958-897197880AB1}">
      <dgm:prSet/>
      <dgm:spPr/>
      <dgm:t>
        <a:bodyPr/>
        <a:lstStyle/>
        <a:p>
          <a:endParaRPr lang="en-US"/>
        </a:p>
      </dgm:t>
    </dgm:pt>
    <dgm:pt modelId="{0E761E1A-A5AB-4CBC-84FC-CE7010FE24B3}" type="sibTrans" cxnId="{86D318FE-08B1-4A11-B958-897197880AB1}">
      <dgm:prSet/>
      <dgm:spPr/>
      <dgm:t>
        <a:bodyPr/>
        <a:lstStyle/>
        <a:p>
          <a:endParaRPr lang="en-US"/>
        </a:p>
      </dgm:t>
    </dgm:pt>
    <dgm:pt modelId="{34A57E46-CED8-44ED-9DA9-DEE29CA88796}">
      <dgm:prSet/>
      <dgm:spPr/>
      <dgm:t>
        <a:bodyPr/>
        <a:lstStyle/>
        <a:p>
          <a:r>
            <a:rPr lang="en-US" i="1"/>
            <a:t>All other punctuation marks (commas, full stops) can be used based on their regular usage.</a:t>
          </a:r>
          <a:endParaRPr lang="en-US"/>
        </a:p>
      </dgm:t>
    </dgm:pt>
    <dgm:pt modelId="{8A1A8E04-44D7-4FAA-89DE-9849A8F731A8}" type="parTrans" cxnId="{70850A92-C28B-4ADE-934A-A8AA3D624AD9}">
      <dgm:prSet/>
      <dgm:spPr/>
      <dgm:t>
        <a:bodyPr/>
        <a:lstStyle/>
        <a:p>
          <a:endParaRPr lang="en-US"/>
        </a:p>
      </dgm:t>
    </dgm:pt>
    <dgm:pt modelId="{57677711-78FB-41EF-AD78-975568B4B606}" type="sibTrans" cxnId="{70850A92-C28B-4ADE-934A-A8AA3D624AD9}">
      <dgm:prSet/>
      <dgm:spPr/>
      <dgm:t>
        <a:bodyPr/>
        <a:lstStyle/>
        <a:p>
          <a:endParaRPr lang="en-US"/>
        </a:p>
      </dgm:t>
    </dgm:pt>
    <dgm:pt modelId="{28F3B4C3-E881-4471-B5FC-37124C489B1D}">
      <dgm:prSet/>
      <dgm:spPr/>
      <dgm:t>
        <a:bodyPr/>
        <a:lstStyle/>
        <a:p>
          <a:pPr algn="r"/>
          <a:r>
            <a:rPr lang="en-US" dirty="0"/>
            <a:t>(see Jefferson, 1984)</a:t>
          </a:r>
        </a:p>
      </dgm:t>
    </dgm:pt>
    <dgm:pt modelId="{0797344F-674D-4AE2-9A67-41B4449E7E69}" type="parTrans" cxnId="{A3498CAC-AD40-4EEB-9F2F-3CCCEAED9032}">
      <dgm:prSet/>
      <dgm:spPr/>
      <dgm:t>
        <a:bodyPr/>
        <a:lstStyle/>
        <a:p>
          <a:endParaRPr lang="en-US"/>
        </a:p>
      </dgm:t>
    </dgm:pt>
    <dgm:pt modelId="{FD44EBAA-B448-48C9-9E2C-C932931AB6E6}" type="sibTrans" cxnId="{A3498CAC-AD40-4EEB-9F2F-3CCCEAED9032}">
      <dgm:prSet/>
      <dgm:spPr/>
      <dgm:t>
        <a:bodyPr/>
        <a:lstStyle/>
        <a:p>
          <a:endParaRPr lang="en-US"/>
        </a:p>
      </dgm:t>
    </dgm:pt>
    <dgm:pt modelId="{72D43F6E-2F36-1747-AA91-BEED8B5EF52E}" type="pres">
      <dgm:prSet presAssocID="{55321743-30F5-4A87-9A66-C74ACDFDCED0}" presName="vert0" presStyleCnt="0">
        <dgm:presLayoutVars>
          <dgm:dir/>
          <dgm:animOne val="branch"/>
          <dgm:animLvl val="lvl"/>
        </dgm:presLayoutVars>
      </dgm:prSet>
      <dgm:spPr/>
    </dgm:pt>
    <dgm:pt modelId="{491B04AE-8DC4-844A-9D5F-A44D1D31A9E9}" type="pres">
      <dgm:prSet presAssocID="{2193BF34-08A8-4B49-B74B-7BF649944E4F}" presName="thickLine" presStyleLbl="alignNode1" presStyleIdx="0" presStyleCnt="13"/>
      <dgm:spPr/>
    </dgm:pt>
    <dgm:pt modelId="{C99CF2A7-8940-9E48-AA93-2F8D998879F1}" type="pres">
      <dgm:prSet presAssocID="{2193BF34-08A8-4B49-B74B-7BF649944E4F}" presName="horz1" presStyleCnt="0"/>
      <dgm:spPr/>
    </dgm:pt>
    <dgm:pt modelId="{A93206A6-ED5F-B84F-8A8C-A6C9087F59B9}" type="pres">
      <dgm:prSet presAssocID="{2193BF34-08A8-4B49-B74B-7BF649944E4F}" presName="tx1" presStyleLbl="revTx" presStyleIdx="0" presStyleCnt="13"/>
      <dgm:spPr/>
    </dgm:pt>
    <dgm:pt modelId="{F9932500-080D-B448-AEDD-A38D0162B4F8}" type="pres">
      <dgm:prSet presAssocID="{2193BF34-08A8-4B49-B74B-7BF649944E4F}" presName="vert1" presStyleCnt="0"/>
      <dgm:spPr/>
    </dgm:pt>
    <dgm:pt modelId="{D75B0743-725F-EF47-B78C-B41623C1B10E}" type="pres">
      <dgm:prSet presAssocID="{8891AE5A-ED8B-4065-9D8D-5FC6375638F1}" presName="thickLine" presStyleLbl="alignNode1" presStyleIdx="1" presStyleCnt="13"/>
      <dgm:spPr/>
    </dgm:pt>
    <dgm:pt modelId="{1CF2D9B1-A774-AB4A-B6CC-7820EA146CD0}" type="pres">
      <dgm:prSet presAssocID="{8891AE5A-ED8B-4065-9D8D-5FC6375638F1}" presName="horz1" presStyleCnt="0"/>
      <dgm:spPr/>
    </dgm:pt>
    <dgm:pt modelId="{4606A820-BB60-B943-9831-ADA6D702DFDB}" type="pres">
      <dgm:prSet presAssocID="{8891AE5A-ED8B-4065-9D8D-5FC6375638F1}" presName="tx1" presStyleLbl="revTx" presStyleIdx="1" presStyleCnt="13"/>
      <dgm:spPr/>
    </dgm:pt>
    <dgm:pt modelId="{E108EBDE-8555-274C-8118-CB565968CE66}" type="pres">
      <dgm:prSet presAssocID="{8891AE5A-ED8B-4065-9D8D-5FC6375638F1}" presName="vert1" presStyleCnt="0"/>
      <dgm:spPr/>
    </dgm:pt>
    <dgm:pt modelId="{1C22B59B-E913-EB47-AF91-2AAFF0B49563}" type="pres">
      <dgm:prSet presAssocID="{F2CF4D8E-566A-4CD7-8A3A-D34CAE5D4B4C}" presName="thickLine" presStyleLbl="alignNode1" presStyleIdx="2" presStyleCnt="13"/>
      <dgm:spPr/>
    </dgm:pt>
    <dgm:pt modelId="{0225A768-A434-CE4A-8AF1-609B80688A18}" type="pres">
      <dgm:prSet presAssocID="{F2CF4D8E-566A-4CD7-8A3A-D34CAE5D4B4C}" presName="horz1" presStyleCnt="0"/>
      <dgm:spPr/>
    </dgm:pt>
    <dgm:pt modelId="{46C0A611-7822-1149-9FF4-CB5F13428080}" type="pres">
      <dgm:prSet presAssocID="{F2CF4D8E-566A-4CD7-8A3A-D34CAE5D4B4C}" presName="tx1" presStyleLbl="revTx" presStyleIdx="2" presStyleCnt="13"/>
      <dgm:spPr/>
    </dgm:pt>
    <dgm:pt modelId="{D9799CDD-DD19-6B40-AA28-B05FDF520159}" type="pres">
      <dgm:prSet presAssocID="{F2CF4D8E-566A-4CD7-8A3A-D34CAE5D4B4C}" presName="vert1" presStyleCnt="0"/>
      <dgm:spPr/>
    </dgm:pt>
    <dgm:pt modelId="{DC877CC9-6D74-EF45-8287-6467EABE0389}" type="pres">
      <dgm:prSet presAssocID="{BFE603C1-65E4-4799-B1E6-5BDAE79C4427}" presName="thickLine" presStyleLbl="alignNode1" presStyleIdx="3" presStyleCnt="13"/>
      <dgm:spPr/>
    </dgm:pt>
    <dgm:pt modelId="{DA1738EC-CE3B-EA44-BC2A-06B194D81B49}" type="pres">
      <dgm:prSet presAssocID="{BFE603C1-65E4-4799-B1E6-5BDAE79C4427}" presName="horz1" presStyleCnt="0"/>
      <dgm:spPr/>
    </dgm:pt>
    <dgm:pt modelId="{A1046C85-9BE5-7841-8FAF-E290B53DEC92}" type="pres">
      <dgm:prSet presAssocID="{BFE603C1-65E4-4799-B1E6-5BDAE79C4427}" presName="tx1" presStyleLbl="revTx" presStyleIdx="3" presStyleCnt="13"/>
      <dgm:spPr/>
    </dgm:pt>
    <dgm:pt modelId="{A3CB4A48-0705-CA4A-A8D9-14E181C439DB}" type="pres">
      <dgm:prSet presAssocID="{BFE603C1-65E4-4799-B1E6-5BDAE79C4427}" presName="vert1" presStyleCnt="0"/>
      <dgm:spPr/>
    </dgm:pt>
    <dgm:pt modelId="{453F89E9-039A-4F41-95E4-3FC33AC35990}" type="pres">
      <dgm:prSet presAssocID="{CB36668B-CFA8-464C-8211-D1150868D10C}" presName="thickLine" presStyleLbl="alignNode1" presStyleIdx="4" presStyleCnt="13"/>
      <dgm:spPr/>
    </dgm:pt>
    <dgm:pt modelId="{94BA1CFF-BEF6-D546-9627-DAE87B5F3A4E}" type="pres">
      <dgm:prSet presAssocID="{CB36668B-CFA8-464C-8211-D1150868D10C}" presName="horz1" presStyleCnt="0"/>
      <dgm:spPr/>
    </dgm:pt>
    <dgm:pt modelId="{A370C18A-1356-D043-B481-632E5524CA31}" type="pres">
      <dgm:prSet presAssocID="{CB36668B-CFA8-464C-8211-D1150868D10C}" presName="tx1" presStyleLbl="revTx" presStyleIdx="4" presStyleCnt="13"/>
      <dgm:spPr/>
    </dgm:pt>
    <dgm:pt modelId="{525F989B-3381-704C-83DF-5304D89E04A0}" type="pres">
      <dgm:prSet presAssocID="{CB36668B-CFA8-464C-8211-D1150868D10C}" presName="vert1" presStyleCnt="0"/>
      <dgm:spPr/>
    </dgm:pt>
    <dgm:pt modelId="{ADA9EE8C-A639-8240-AB19-C9ADD823F56C}" type="pres">
      <dgm:prSet presAssocID="{87EA99CB-38A2-4EA2-AE2E-68CE0454F535}" presName="thickLine" presStyleLbl="alignNode1" presStyleIdx="5" presStyleCnt="13"/>
      <dgm:spPr/>
    </dgm:pt>
    <dgm:pt modelId="{99D8822C-D33C-7842-BB62-6D040D5822B3}" type="pres">
      <dgm:prSet presAssocID="{87EA99CB-38A2-4EA2-AE2E-68CE0454F535}" presName="horz1" presStyleCnt="0"/>
      <dgm:spPr/>
    </dgm:pt>
    <dgm:pt modelId="{7C9881C5-93CD-0B47-823B-F774390A5926}" type="pres">
      <dgm:prSet presAssocID="{87EA99CB-38A2-4EA2-AE2E-68CE0454F535}" presName="tx1" presStyleLbl="revTx" presStyleIdx="5" presStyleCnt="13"/>
      <dgm:spPr/>
    </dgm:pt>
    <dgm:pt modelId="{03857C1B-90C6-E84B-AD62-C382A42FACD2}" type="pres">
      <dgm:prSet presAssocID="{87EA99CB-38A2-4EA2-AE2E-68CE0454F535}" presName="vert1" presStyleCnt="0"/>
      <dgm:spPr/>
    </dgm:pt>
    <dgm:pt modelId="{2B13E04C-7160-0C47-A97C-7E29684A857E}" type="pres">
      <dgm:prSet presAssocID="{A28610F5-07D9-45B7-9BB9-89938962B832}" presName="thickLine" presStyleLbl="alignNode1" presStyleIdx="6" presStyleCnt="13"/>
      <dgm:spPr/>
    </dgm:pt>
    <dgm:pt modelId="{555B5797-3E0F-654B-9A72-5C93383A591E}" type="pres">
      <dgm:prSet presAssocID="{A28610F5-07D9-45B7-9BB9-89938962B832}" presName="horz1" presStyleCnt="0"/>
      <dgm:spPr/>
    </dgm:pt>
    <dgm:pt modelId="{5E5074C4-A5F1-1C40-8975-4934639A031E}" type="pres">
      <dgm:prSet presAssocID="{A28610F5-07D9-45B7-9BB9-89938962B832}" presName="tx1" presStyleLbl="revTx" presStyleIdx="6" presStyleCnt="13"/>
      <dgm:spPr/>
    </dgm:pt>
    <dgm:pt modelId="{E4C1C12D-AC0F-744F-8C80-32156EB7D09C}" type="pres">
      <dgm:prSet presAssocID="{A28610F5-07D9-45B7-9BB9-89938962B832}" presName="vert1" presStyleCnt="0"/>
      <dgm:spPr/>
    </dgm:pt>
    <dgm:pt modelId="{560FDE39-A9DE-3545-8636-A8DC6B7DFE07}" type="pres">
      <dgm:prSet presAssocID="{DE48959A-0635-4DD6-8AF9-4AB79248A96C}" presName="thickLine" presStyleLbl="alignNode1" presStyleIdx="7" presStyleCnt="13"/>
      <dgm:spPr/>
    </dgm:pt>
    <dgm:pt modelId="{CFDE6AB8-7DA4-234C-8947-D3A9FCCF87C1}" type="pres">
      <dgm:prSet presAssocID="{DE48959A-0635-4DD6-8AF9-4AB79248A96C}" presName="horz1" presStyleCnt="0"/>
      <dgm:spPr/>
    </dgm:pt>
    <dgm:pt modelId="{76A15CCB-3CCC-D741-BB61-49160C9DFB3A}" type="pres">
      <dgm:prSet presAssocID="{DE48959A-0635-4DD6-8AF9-4AB79248A96C}" presName="tx1" presStyleLbl="revTx" presStyleIdx="7" presStyleCnt="13"/>
      <dgm:spPr/>
    </dgm:pt>
    <dgm:pt modelId="{506B2C01-65FC-0744-9CED-2FE7B381C9F3}" type="pres">
      <dgm:prSet presAssocID="{DE48959A-0635-4DD6-8AF9-4AB79248A96C}" presName="vert1" presStyleCnt="0"/>
      <dgm:spPr/>
    </dgm:pt>
    <dgm:pt modelId="{67B64221-0D98-414A-B8CA-8704BBB300C9}" type="pres">
      <dgm:prSet presAssocID="{2D940BFC-846F-450C-BDD7-D423325075AF}" presName="thickLine" presStyleLbl="alignNode1" presStyleIdx="8" presStyleCnt="13"/>
      <dgm:spPr/>
    </dgm:pt>
    <dgm:pt modelId="{D854B033-56AE-DF43-82A1-238DA10BD757}" type="pres">
      <dgm:prSet presAssocID="{2D940BFC-846F-450C-BDD7-D423325075AF}" presName="horz1" presStyleCnt="0"/>
      <dgm:spPr/>
    </dgm:pt>
    <dgm:pt modelId="{9682DC3E-A91E-CE44-9D2F-5D70BECA10DA}" type="pres">
      <dgm:prSet presAssocID="{2D940BFC-846F-450C-BDD7-D423325075AF}" presName="tx1" presStyleLbl="revTx" presStyleIdx="8" presStyleCnt="13"/>
      <dgm:spPr/>
    </dgm:pt>
    <dgm:pt modelId="{69B0B492-1AB7-6742-8824-7357F087FF7A}" type="pres">
      <dgm:prSet presAssocID="{2D940BFC-846F-450C-BDD7-D423325075AF}" presName="vert1" presStyleCnt="0"/>
      <dgm:spPr/>
    </dgm:pt>
    <dgm:pt modelId="{106F003D-0FF3-5449-A13C-6F094365CB21}" type="pres">
      <dgm:prSet presAssocID="{A8B6A202-6516-48D5-AAEF-68F9AAD567B7}" presName="thickLine" presStyleLbl="alignNode1" presStyleIdx="9" presStyleCnt="13"/>
      <dgm:spPr/>
    </dgm:pt>
    <dgm:pt modelId="{53CF4E87-4F97-A846-B8C0-3363C45C33D0}" type="pres">
      <dgm:prSet presAssocID="{A8B6A202-6516-48D5-AAEF-68F9AAD567B7}" presName="horz1" presStyleCnt="0"/>
      <dgm:spPr/>
    </dgm:pt>
    <dgm:pt modelId="{7ABDA15F-1197-4D4B-B334-B9B1A3482EF4}" type="pres">
      <dgm:prSet presAssocID="{A8B6A202-6516-48D5-AAEF-68F9AAD567B7}" presName="tx1" presStyleLbl="revTx" presStyleIdx="9" presStyleCnt="13"/>
      <dgm:spPr/>
    </dgm:pt>
    <dgm:pt modelId="{E902D852-0195-E845-9A2C-CA4B41A0E598}" type="pres">
      <dgm:prSet presAssocID="{A8B6A202-6516-48D5-AAEF-68F9AAD567B7}" presName="vert1" presStyleCnt="0"/>
      <dgm:spPr/>
    </dgm:pt>
    <dgm:pt modelId="{92A4390D-C475-6048-8F56-79294759E9E6}" type="pres">
      <dgm:prSet presAssocID="{F440E69B-1F41-4694-ADB3-C19089626530}" presName="thickLine" presStyleLbl="alignNode1" presStyleIdx="10" presStyleCnt="13"/>
      <dgm:spPr/>
    </dgm:pt>
    <dgm:pt modelId="{1B92E363-49D8-DF4B-A07B-90AFE4EAA573}" type="pres">
      <dgm:prSet presAssocID="{F440E69B-1F41-4694-ADB3-C19089626530}" presName="horz1" presStyleCnt="0"/>
      <dgm:spPr/>
    </dgm:pt>
    <dgm:pt modelId="{E7C4BD3B-0DBB-E947-A016-AF814FD0871C}" type="pres">
      <dgm:prSet presAssocID="{F440E69B-1F41-4694-ADB3-C19089626530}" presName="tx1" presStyleLbl="revTx" presStyleIdx="10" presStyleCnt="13"/>
      <dgm:spPr/>
    </dgm:pt>
    <dgm:pt modelId="{72502682-D7A3-F14C-99CA-EE768E89C499}" type="pres">
      <dgm:prSet presAssocID="{F440E69B-1F41-4694-ADB3-C19089626530}" presName="vert1" presStyleCnt="0"/>
      <dgm:spPr/>
    </dgm:pt>
    <dgm:pt modelId="{5EA06AD2-7335-6949-BAF5-FD387811C3F1}" type="pres">
      <dgm:prSet presAssocID="{34A57E46-CED8-44ED-9DA9-DEE29CA88796}" presName="thickLine" presStyleLbl="alignNode1" presStyleIdx="11" presStyleCnt="13"/>
      <dgm:spPr/>
    </dgm:pt>
    <dgm:pt modelId="{28EC7BCD-599A-D24B-8455-036EEA09E2FB}" type="pres">
      <dgm:prSet presAssocID="{34A57E46-CED8-44ED-9DA9-DEE29CA88796}" presName="horz1" presStyleCnt="0"/>
      <dgm:spPr/>
    </dgm:pt>
    <dgm:pt modelId="{8897F3C4-7291-A54F-A2F4-C6D80EFB3FDE}" type="pres">
      <dgm:prSet presAssocID="{34A57E46-CED8-44ED-9DA9-DEE29CA88796}" presName="tx1" presStyleLbl="revTx" presStyleIdx="11" presStyleCnt="13"/>
      <dgm:spPr/>
    </dgm:pt>
    <dgm:pt modelId="{795BB954-5212-FC42-B5B5-5C7C0CBF6CD5}" type="pres">
      <dgm:prSet presAssocID="{34A57E46-CED8-44ED-9DA9-DEE29CA88796}" presName="vert1" presStyleCnt="0"/>
      <dgm:spPr/>
    </dgm:pt>
    <dgm:pt modelId="{E178A49E-0B26-E843-9FDB-7B78C57B5AED}" type="pres">
      <dgm:prSet presAssocID="{28F3B4C3-E881-4471-B5FC-37124C489B1D}" presName="thickLine" presStyleLbl="alignNode1" presStyleIdx="12" presStyleCnt="13"/>
      <dgm:spPr/>
    </dgm:pt>
    <dgm:pt modelId="{21C55CF2-300F-7C49-9FD6-A3ECB3DBD3D2}" type="pres">
      <dgm:prSet presAssocID="{28F3B4C3-E881-4471-B5FC-37124C489B1D}" presName="horz1" presStyleCnt="0"/>
      <dgm:spPr/>
    </dgm:pt>
    <dgm:pt modelId="{97BE09C6-1671-FB4C-AB2F-00657043A517}" type="pres">
      <dgm:prSet presAssocID="{28F3B4C3-E881-4471-B5FC-37124C489B1D}" presName="tx1" presStyleLbl="revTx" presStyleIdx="12" presStyleCnt="13"/>
      <dgm:spPr/>
    </dgm:pt>
    <dgm:pt modelId="{E5EDCB3E-BD4E-9B47-B229-1D58B4D66AF5}" type="pres">
      <dgm:prSet presAssocID="{28F3B4C3-E881-4471-B5FC-37124C489B1D}" presName="vert1" presStyleCnt="0"/>
      <dgm:spPr/>
    </dgm:pt>
  </dgm:ptLst>
  <dgm:cxnLst>
    <dgm:cxn modelId="{12778C07-3589-3448-9494-966ACFBE7DBC}" type="presOf" srcId="{28F3B4C3-E881-4471-B5FC-37124C489B1D}" destId="{97BE09C6-1671-FB4C-AB2F-00657043A517}" srcOrd="0" destOrd="0" presId="urn:microsoft.com/office/officeart/2008/layout/LinedList"/>
    <dgm:cxn modelId="{145F490B-E0C7-1246-B3FA-6E4438EBBAC9}" type="presOf" srcId="{87EA99CB-38A2-4EA2-AE2E-68CE0454F535}" destId="{7C9881C5-93CD-0B47-823B-F774390A5926}" srcOrd="0" destOrd="0" presId="urn:microsoft.com/office/officeart/2008/layout/LinedList"/>
    <dgm:cxn modelId="{158A7716-1C78-4F37-9C0D-A661BED6BFD2}" srcId="{55321743-30F5-4A87-9A66-C74ACDFDCED0}" destId="{8891AE5A-ED8B-4065-9D8D-5FC6375638F1}" srcOrd="1" destOrd="0" parTransId="{3DD2F29B-60E2-459D-A62D-0E80C3CB48A6}" sibTransId="{631CD3DE-5B84-4450-BD70-2236BA36D09B}"/>
    <dgm:cxn modelId="{39E17D19-0318-4CA6-8CA0-E74CA6CB83DD}" srcId="{55321743-30F5-4A87-9A66-C74ACDFDCED0}" destId="{A28610F5-07D9-45B7-9BB9-89938962B832}" srcOrd="6" destOrd="0" parTransId="{D26B87D6-F898-4075-9C30-3BAA0019EC79}" sibTransId="{A503B2AC-6719-4AA3-9D02-497B3732A353}"/>
    <dgm:cxn modelId="{DF68FE2E-F7A1-B245-B7F2-559774B1EC97}" type="presOf" srcId="{BFE603C1-65E4-4799-B1E6-5BDAE79C4427}" destId="{A1046C85-9BE5-7841-8FAF-E290B53DEC92}" srcOrd="0" destOrd="0" presId="urn:microsoft.com/office/officeart/2008/layout/LinedList"/>
    <dgm:cxn modelId="{ABC5E930-905E-7546-9DB3-0435FCCC2909}" type="presOf" srcId="{F440E69B-1F41-4694-ADB3-C19089626530}" destId="{E7C4BD3B-0DBB-E947-A016-AF814FD0871C}" srcOrd="0" destOrd="0" presId="urn:microsoft.com/office/officeart/2008/layout/LinedList"/>
    <dgm:cxn modelId="{7AA44831-7811-41BB-9E8B-DA8054271768}" srcId="{55321743-30F5-4A87-9A66-C74ACDFDCED0}" destId="{CB36668B-CFA8-464C-8211-D1150868D10C}" srcOrd="4" destOrd="0" parTransId="{53BF7B01-E14A-4460-9B7A-22788036D5C5}" sibTransId="{6CC9F0DB-0CBB-469D-85DA-91DE9392D821}"/>
    <dgm:cxn modelId="{4ACE225B-AD16-1848-91C0-C135043ED6D9}" type="presOf" srcId="{CB36668B-CFA8-464C-8211-D1150868D10C}" destId="{A370C18A-1356-D043-B481-632E5524CA31}" srcOrd="0" destOrd="0" presId="urn:microsoft.com/office/officeart/2008/layout/LinedList"/>
    <dgm:cxn modelId="{DB7FFF5F-FAFC-4026-A0F2-CAA567A57427}" srcId="{55321743-30F5-4A87-9A66-C74ACDFDCED0}" destId="{DE48959A-0635-4DD6-8AF9-4AB79248A96C}" srcOrd="7" destOrd="0" parTransId="{C7B8CA36-7D7F-4652-A079-107EAD6CB7B1}" sibTransId="{4519F669-CECC-46EF-9945-21E987A0DD67}"/>
    <dgm:cxn modelId="{784AF960-807E-4018-9D97-0614A2CCCE74}" srcId="{55321743-30F5-4A87-9A66-C74ACDFDCED0}" destId="{A8B6A202-6516-48D5-AAEF-68F9AAD567B7}" srcOrd="9" destOrd="0" parTransId="{5552A41E-11C3-42BC-B524-98DF2CAC367A}" sibTransId="{42AF79A9-28AE-4CFF-886E-48B6D2D95F53}"/>
    <dgm:cxn modelId="{FD8EC863-035B-9441-AADE-F1003B22DA47}" type="presOf" srcId="{55321743-30F5-4A87-9A66-C74ACDFDCED0}" destId="{72D43F6E-2F36-1747-AA91-BEED8B5EF52E}" srcOrd="0" destOrd="0" presId="urn:microsoft.com/office/officeart/2008/layout/LinedList"/>
    <dgm:cxn modelId="{E56D484E-8A47-4038-A038-FEFDC6AF59E9}" srcId="{55321743-30F5-4A87-9A66-C74ACDFDCED0}" destId="{2193BF34-08A8-4B49-B74B-7BF649944E4F}" srcOrd="0" destOrd="0" parTransId="{A7D58308-8372-4C62-B841-441FDE01BE18}" sibTransId="{DBA3D463-66E9-4179-AE78-6CF6CDDB6938}"/>
    <dgm:cxn modelId="{EA9C4458-155C-2B48-80A2-CC34E4CB4784}" type="presOf" srcId="{34A57E46-CED8-44ED-9DA9-DEE29CA88796}" destId="{8897F3C4-7291-A54F-A2F4-C6D80EFB3FDE}" srcOrd="0" destOrd="0" presId="urn:microsoft.com/office/officeart/2008/layout/LinedList"/>
    <dgm:cxn modelId="{9425ED78-0B39-47D6-A410-1463CAD771BC}" srcId="{55321743-30F5-4A87-9A66-C74ACDFDCED0}" destId="{BFE603C1-65E4-4799-B1E6-5BDAE79C4427}" srcOrd="3" destOrd="0" parTransId="{E8971E5B-8319-4CB6-9D17-DB9D3EF38678}" sibTransId="{44F018B3-821C-4264-B1AA-3A084F2FA385}"/>
    <dgm:cxn modelId="{1E90A37F-5B36-4C76-A2A1-EE7F60CAE256}" srcId="{55321743-30F5-4A87-9A66-C74ACDFDCED0}" destId="{F2CF4D8E-566A-4CD7-8A3A-D34CAE5D4B4C}" srcOrd="2" destOrd="0" parTransId="{E27E7C74-C703-4CEA-909E-AB02CB75A6FC}" sibTransId="{78092D2E-DDB0-47CF-A303-42D2ED3F87E5}"/>
    <dgm:cxn modelId="{5E256F84-2A96-624F-B36E-4EC4E54B0B63}" type="presOf" srcId="{8891AE5A-ED8B-4065-9D8D-5FC6375638F1}" destId="{4606A820-BB60-B943-9831-ADA6D702DFDB}" srcOrd="0" destOrd="0" presId="urn:microsoft.com/office/officeart/2008/layout/LinedList"/>
    <dgm:cxn modelId="{70850A92-C28B-4ADE-934A-A8AA3D624AD9}" srcId="{55321743-30F5-4A87-9A66-C74ACDFDCED0}" destId="{34A57E46-CED8-44ED-9DA9-DEE29CA88796}" srcOrd="11" destOrd="0" parTransId="{8A1A8E04-44D7-4FAA-89DE-9849A8F731A8}" sibTransId="{57677711-78FB-41EF-AD78-975568B4B606}"/>
    <dgm:cxn modelId="{BAD296A5-00A2-7145-8771-0446D03D752E}" type="presOf" srcId="{F2CF4D8E-566A-4CD7-8A3A-D34CAE5D4B4C}" destId="{46C0A611-7822-1149-9FF4-CB5F13428080}" srcOrd="0" destOrd="0" presId="urn:microsoft.com/office/officeart/2008/layout/LinedList"/>
    <dgm:cxn modelId="{A3498CAC-AD40-4EEB-9F2F-3CCCEAED9032}" srcId="{55321743-30F5-4A87-9A66-C74ACDFDCED0}" destId="{28F3B4C3-E881-4471-B5FC-37124C489B1D}" srcOrd="12" destOrd="0" parTransId="{0797344F-674D-4AE2-9A67-41B4449E7E69}" sibTransId="{FD44EBAA-B448-48C9-9E2C-C932931AB6E6}"/>
    <dgm:cxn modelId="{3DA809B7-F7D2-994E-97EF-60DF7B40C507}" type="presOf" srcId="{DE48959A-0635-4DD6-8AF9-4AB79248A96C}" destId="{76A15CCB-3CCC-D741-BB61-49160C9DFB3A}" srcOrd="0" destOrd="0" presId="urn:microsoft.com/office/officeart/2008/layout/LinedList"/>
    <dgm:cxn modelId="{4146FEBA-5D15-4F9A-BDC3-88999637D68F}" srcId="{55321743-30F5-4A87-9A66-C74ACDFDCED0}" destId="{87EA99CB-38A2-4EA2-AE2E-68CE0454F535}" srcOrd="5" destOrd="0" parTransId="{EB7C3031-7AE6-4E4E-9C0A-67979926AF76}" sibTransId="{01E246C9-C022-4E16-BC71-6AE6A5DBE894}"/>
    <dgm:cxn modelId="{F9117EBC-0B73-FE41-ABC5-17BBE4A47809}" type="presOf" srcId="{A28610F5-07D9-45B7-9BB9-89938962B832}" destId="{5E5074C4-A5F1-1C40-8975-4934639A031E}" srcOrd="0" destOrd="0" presId="urn:microsoft.com/office/officeart/2008/layout/LinedList"/>
    <dgm:cxn modelId="{6C2411C6-FE65-CA48-B099-4D2F0EB7E538}" type="presOf" srcId="{2193BF34-08A8-4B49-B74B-7BF649944E4F}" destId="{A93206A6-ED5F-B84F-8A8C-A6C9087F59B9}" srcOrd="0" destOrd="0" presId="urn:microsoft.com/office/officeart/2008/layout/LinedList"/>
    <dgm:cxn modelId="{F41DD2CF-C20E-425E-96ED-513EFAE93B08}" srcId="{55321743-30F5-4A87-9A66-C74ACDFDCED0}" destId="{2D940BFC-846F-450C-BDD7-D423325075AF}" srcOrd="8" destOrd="0" parTransId="{607E98A9-DAB6-4BBA-A59A-81711616ABF3}" sibTransId="{61599DE4-F215-4E03-B956-1656B93B2E01}"/>
    <dgm:cxn modelId="{5E2C73D3-0F8F-BD49-89C5-A70AB2CF669C}" type="presOf" srcId="{2D940BFC-846F-450C-BDD7-D423325075AF}" destId="{9682DC3E-A91E-CE44-9D2F-5D70BECA10DA}" srcOrd="0" destOrd="0" presId="urn:microsoft.com/office/officeart/2008/layout/LinedList"/>
    <dgm:cxn modelId="{CC94C4F8-7CB3-6044-94D9-83CD06554E7E}" type="presOf" srcId="{A8B6A202-6516-48D5-AAEF-68F9AAD567B7}" destId="{7ABDA15F-1197-4D4B-B334-B9B1A3482EF4}" srcOrd="0" destOrd="0" presId="urn:microsoft.com/office/officeart/2008/layout/LinedList"/>
    <dgm:cxn modelId="{86D318FE-08B1-4A11-B958-897197880AB1}" srcId="{55321743-30F5-4A87-9A66-C74ACDFDCED0}" destId="{F440E69B-1F41-4694-ADB3-C19089626530}" srcOrd="10" destOrd="0" parTransId="{43FD2DEB-F7F6-474F-ACE9-57CFF29327CB}" sibTransId="{0E761E1A-A5AB-4CBC-84FC-CE7010FE24B3}"/>
    <dgm:cxn modelId="{DC96135F-2740-6A46-8CBA-C33FD90BC41E}" type="presParOf" srcId="{72D43F6E-2F36-1747-AA91-BEED8B5EF52E}" destId="{491B04AE-8DC4-844A-9D5F-A44D1D31A9E9}" srcOrd="0" destOrd="0" presId="urn:microsoft.com/office/officeart/2008/layout/LinedList"/>
    <dgm:cxn modelId="{38318F30-AEFE-2B46-A1BA-17A5DD1A2DD5}" type="presParOf" srcId="{72D43F6E-2F36-1747-AA91-BEED8B5EF52E}" destId="{C99CF2A7-8940-9E48-AA93-2F8D998879F1}" srcOrd="1" destOrd="0" presId="urn:microsoft.com/office/officeart/2008/layout/LinedList"/>
    <dgm:cxn modelId="{E4D79085-E04F-0344-8E76-537C4379C9A7}" type="presParOf" srcId="{C99CF2A7-8940-9E48-AA93-2F8D998879F1}" destId="{A93206A6-ED5F-B84F-8A8C-A6C9087F59B9}" srcOrd="0" destOrd="0" presId="urn:microsoft.com/office/officeart/2008/layout/LinedList"/>
    <dgm:cxn modelId="{77E6C740-9CEE-8543-A0C7-54E2993F35B9}" type="presParOf" srcId="{C99CF2A7-8940-9E48-AA93-2F8D998879F1}" destId="{F9932500-080D-B448-AEDD-A38D0162B4F8}" srcOrd="1" destOrd="0" presId="urn:microsoft.com/office/officeart/2008/layout/LinedList"/>
    <dgm:cxn modelId="{0DA7F1B9-3AFF-6D49-B756-A29632BE5D25}" type="presParOf" srcId="{72D43F6E-2F36-1747-AA91-BEED8B5EF52E}" destId="{D75B0743-725F-EF47-B78C-B41623C1B10E}" srcOrd="2" destOrd="0" presId="urn:microsoft.com/office/officeart/2008/layout/LinedList"/>
    <dgm:cxn modelId="{06B572D6-CA2C-6646-AEE4-4FAC0FA81FBC}" type="presParOf" srcId="{72D43F6E-2F36-1747-AA91-BEED8B5EF52E}" destId="{1CF2D9B1-A774-AB4A-B6CC-7820EA146CD0}" srcOrd="3" destOrd="0" presId="urn:microsoft.com/office/officeart/2008/layout/LinedList"/>
    <dgm:cxn modelId="{47D83F44-E9EB-2441-ACC7-E5D6B98B4094}" type="presParOf" srcId="{1CF2D9B1-A774-AB4A-B6CC-7820EA146CD0}" destId="{4606A820-BB60-B943-9831-ADA6D702DFDB}" srcOrd="0" destOrd="0" presId="urn:microsoft.com/office/officeart/2008/layout/LinedList"/>
    <dgm:cxn modelId="{B442EBE4-B607-4541-898F-F6DDF9EF843B}" type="presParOf" srcId="{1CF2D9B1-A774-AB4A-B6CC-7820EA146CD0}" destId="{E108EBDE-8555-274C-8118-CB565968CE66}" srcOrd="1" destOrd="0" presId="urn:microsoft.com/office/officeart/2008/layout/LinedList"/>
    <dgm:cxn modelId="{5C22F3B4-7BB0-E143-B8C6-D08A6FF14DF9}" type="presParOf" srcId="{72D43F6E-2F36-1747-AA91-BEED8B5EF52E}" destId="{1C22B59B-E913-EB47-AF91-2AAFF0B49563}" srcOrd="4" destOrd="0" presId="urn:microsoft.com/office/officeart/2008/layout/LinedList"/>
    <dgm:cxn modelId="{3BB279F9-E4CA-514B-8804-CF40DD45BE34}" type="presParOf" srcId="{72D43F6E-2F36-1747-AA91-BEED8B5EF52E}" destId="{0225A768-A434-CE4A-8AF1-609B80688A18}" srcOrd="5" destOrd="0" presId="urn:microsoft.com/office/officeart/2008/layout/LinedList"/>
    <dgm:cxn modelId="{031FBECD-905B-324B-9EDD-8A275DA11463}" type="presParOf" srcId="{0225A768-A434-CE4A-8AF1-609B80688A18}" destId="{46C0A611-7822-1149-9FF4-CB5F13428080}" srcOrd="0" destOrd="0" presId="urn:microsoft.com/office/officeart/2008/layout/LinedList"/>
    <dgm:cxn modelId="{F76F89B6-E958-3F41-8EBF-8B5D8354F758}" type="presParOf" srcId="{0225A768-A434-CE4A-8AF1-609B80688A18}" destId="{D9799CDD-DD19-6B40-AA28-B05FDF520159}" srcOrd="1" destOrd="0" presId="urn:microsoft.com/office/officeart/2008/layout/LinedList"/>
    <dgm:cxn modelId="{8FABBCB1-FBAB-FD4F-BD97-D99C2609A318}" type="presParOf" srcId="{72D43F6E-2F36-1747-AA91-BEED8B5EF52E}" destId="{DC877CC9-6D74-EF45-8287-6467EABE0389}" srcOrd="6" destOrd="0" presId="urn:microsoft.com/office/officeart/2008/layout/LinedList"/>
    <dgm:cxn modelId="{D8F8441F-26D2-5D48-8696-30A1A0D3F4FC}" type="presParOf" srcId="{72D43F6E-2F36-1747-AA91-BEED8B5EF52E}" destId="{DA1738EC-CE3B-EA44-BC2A-06B194D81B49}" srcOrd="7" destOrd="0" presId="urn:microsoft.com/office/officeart/2008/layout/LinedList"/>
    <dgm:cxn modelId="{522262D8-E1FC-0F48-BD2E-252AC48F9AF5}" type="presParOf" srcId="{DA1738EC-CE3B-EA44-BC2A-06B194D81B49}" destId="{A1046C85-9BE5-7841-8FAF-E290B53DEC92}" srcOrd="0" destOrd="0" presId="urn:microsoft.com/office/officeart/2008/layout/LinedList"/>
    <dgm:cxn modelId="{46F8F4A4-D577-3C4A-A1E4-B420A226C5C7}" type="presParOf" srcId="{DA1738EC-CE3B-EA44-BC2A-06B194D81B49}" destId="{A3CB4A48-0705-CA4A-A8D9-14E181C439DB}" srcOrd="1" destOrd="0" presId="urn:microsoft.com/office/officeart/2008/layout/LinedList"/>
    <dgm:cxn modelId="{95BE004F-2AAE-9042-85EE-AC70C56E1F6D}" type="presParOf" srcId="{72D43F6E-2F36-1747-AA91-BEED8B5EF52E}" destId="{453F89E9-039A-4F41-95E4-3FC33AC35990}" srcOrd="8" destOrd="0" presId="urn:microsoft.com/office/officeart/2008/layout/LinedList"/>
    <dgm:cxn modelId="{20182228-FD21-0543-A795-07ACF4882EB4}" type="presParOf" srcId="{72D43F6E-2F36-1747-AA91-BEED8B5EF52E}" destId="{94BA1CFF-BEF6-D546-9627-DAE87B5F3A4E}" srcOrd="9" destOrd="0" presId="urn:microsoft.com/office/officeart/2008/layout/LinedList"/>
    <dgm:cxn modelId="{CCE830F9-B9DD-2842-95C9-64ECA6553C7F}" type="presParOf" srcId="{94BA1CFF-BEF6-D546-9627-DAE87B5F3A4E}" destId="{A370C18A-1356-D043-B481-632E5524CA31}" srcOrd="0" destOrd="0" presId="urn:microsoft.com/office/officeart/2008/layout/LinedList"/>
    <dgm:cxn modelId="{FC04126A-8461-8E41-B8BA-9D677404B912}" type="presParOf" srcId="{94BA1CFF-BEF6-D546-9627-DAE87B5F3A4E}" destId="{525F989B-3381-704C-83DF-5304D89E04A0}" srcOrd="1" destOrd="0" presId="urn:microsoft.com/office/officeart/2008/layout/LinedList"/>
    <dgm:cxn modelId="{CE1CE48F-6EEB-A143-8BF4-28EA4B402E5C}" type="presParOf" srcId="{72D43F6E-2F36-1747-AA91-BEED8B5EF52E}" destId="{ADA9EE8C-A639-8240-AB19-C9ADD823F56C}" srcOrd="10" destOrd="0" presId="urn:microsoft.com/office/officeart/2008/layout/LinedList"/>
    <dgm:cxn modelId="{2F1BF413-520E-0F4B-A681-FF1BF34FB6C6}" type="presParOf" srcId="{72D43F6E-2F36-1747-AA91-BEED8B5EF52E}" destId="{99D8822C-D33C-7842-BB62-6D040D5822B3}" srcOrd="11" destOrd="0" presId="urn:microsoft.com/office/officeart/2008/layout/LinedList"/>
    <dgm:cxn modelId="{809AF374-73FF-BE4C-B17F-9790762E564C}" type="presParOf" srcId="{99D8822C-D33C-7842-BB62-6D040D5822B3}" destId="{7C9881C5-93CD-0B47-823B-F774390A5926}" srcOrd="0" destOrd="0" presId="urn:microsoft.com/office/officeart/2008/layout/LinedList"/>
    <dgm:cxn modelId="{7249DB1C-F0E0-3A4A-874D-24D0E67E43E0}" type="presParOf" srcId="{99D8822C-D33C-7842-BB62-6D040D5822B3}" destId="{03857C1B-90C6-E84B-AD62-C382A42FACD2}" srcOrd="1" destOrd="0" presId="urn:microsoft.com/office/officeart/2008/layout/LinedList"/>
    <dgm:cxn modelId="{494877A2-1E58-3E46-A412-1FBC21B90250}" type="presParOf" srcId="{72D43F6E-2F36-1747-AA91-BEED8B5EF52E}" destId="{2B13E04C-7160-0C47-A97C-7E29684A857E}" srcOrd="12" destOrd="0" presId="urn:microsoft.com/office/officeart/2008/layout/LinedList"/>
    <dgm:cxn modelId="{0C9BC0BB-267D-B845-AAE8-EA0552340C4E}" type="presParOf" srcId="{72D43F6E-2F36-1747-AA91-BEED8B5EF52E}" destId="{555B5797-3E0F-654B-9A72-5C93383A591E}" srcOrd="13" destOrd="0" presId="urn:microsoft.com/office/officeart/2008/layout/LinedList"/>
    <dgm:cxn modelId="{5ABCEB70-CC0C-F142-A622-BF619814BF83}" type="presParOf" srcId="{555B5797-3E0F-654B-9A72-5C93383A591E}" destId="{5E5074C4-A5F1-1C40-8975-4934639A031E}" srcOrd="0" destOrd="0" presId="urn:microsoft.com/office/officeart/2008/layout/LinedList"/>
    <dgm:cxn modelId="{77A34076-0F9C-E746-9DC6-D0D8112E03FB}" type="presParOf" srcId="{555B5797-3E0F-654B-9A72-5C93383A591E}" destId="{E4C1C12D-AC0F-744F-8C80-32156EB7D09C}" srcOrd="1" destOrd="0" presId="urn:microsoft.com/office/officeart/2008/layout/LinedList"/>
    <dgm:cxn modelId="{D4EF6C11-F3F4-6943-A02A-AFC05D4BB046}" type="presParOf" srcId="{72D43F6E-2F36-1747-AA91-BEED8B5EF52E}" destId="{560FDE39-A9DE-3545-8636-A8DC6B7DFE07}" srcOrd="14" destOrd="0" presId="urn:microsoft.com/office/officeart/2008/layout/LinedList"/>
    <dgm:cxn modelId="{DD339EF6-911F-DA41-86C1-6DCF0B1970AD}" type="presParOf" srcId="{72D43F6E-2F36-1747-AA91-BEED8B5EF52E}" destId="{CFDE6AB8-7DA4-234C-8947-D3A9FCCF87C1}" srcOrd="15" destOrd="0" presId="urn:microsoft.com/office/officeart/2008/layout/LinedList"/>
    <dgm:cxn modelId="{B9660317-CE90-E04F-B426-1FECD3397B3E}" type="presParOf" srcId="{CFDE6AB8-7DA4-234C-8947-D3A9FCCF87C1}" destId="{76A15CCB-3CCC-D741-BB61-49160C9DFB3A}" srcOrd="0" destOrd="0" presId="urn:microsoft.com/office/officeart/2008/layout/LinedList"/>
    <dgm:cxn modelId="{C3EA3365-AD4A-AB4E-86E6-135B70AD0BEA}" type="presParOf" srcId="{CFDE6AB8-7DA4-234C-8947-D3A9FCCF87C1}" destId="{506B2C01-65FC-0744-9CED-2FE7B381C9F3}" srcOrd="1" destOrd="0" presId="urn:microsoft.com/office/officeart/2008/layout/LinedList"/>
    <dgm:cxn modelId="{C1D3D1DC-0A00-B641-9492-EC510068FA44}" type="presParOf" srcId="{72D43F6E-2F36-1747-AA91-BEED8B5EF52E}" destId="{67B64221-0D98-414A-B8CA-8704BBB300C9}" srcOrd="16" destOrd="0" presId="urn:microsoft.com/office/officeart/2008/layout/LinedList"/>
    <dgm:cxn modelId="{EF4886B5-958E-FD46-9003-4F8334B51ED1}" type="presParOf" srcId="{72D43F6E-2F36-1747-AA91-BEED8B5EF52E}" destId="{D854B033-56AE-DF43-82A1-238DA10BD757}" srcOrd="17" destOrd="0" presId="urn:microsoft.com/office/officeart/2008/layout/LinedList"/>
    <dgm:cxn modelId="{E11666F9-5736-0647-84A2-F2F29EC903A0}" type="presParOf" srcId="{D854B033-56AE-DF43-82A1-238DA10BD757}" destId="{9682DC3E-A91E-CE44-9D2F-5D70BECA10DA}" srcOrd="0" destOrd="0" presId="urn:microsoft.com/office/officeart/2008/layout/LinedList"/>
    <dgm:cxn modelId="{B47203D8-352E-B54D-828E-237853268994}" type="presParOf" srcId="{D854B033-56AE-DF43-82A1-238DA10BD757}" destId="{69B0B492-1AB7-6742-8824-7357F087FF7A}" srcOrd="1" destOrd="0" presId="urn:microsoft.com/office/officeart/2008/layout/LinedList"/>
    <dgm:cxn modelId="{2CAC75A0-4F4E-C743-8409-91C6931DDB9A}" type="presParOf" srcId="{72D43F6E-2F36-1747-AA91-BEED8B5EF52E}" destId="{106F003D-0FF3-5449-A13C-6F094365CB21}" srcOrd="18" destOrd="0" presId="urn:microsoft.com/office/officeart/2008/layout/LinedList"/>
    <dgm:cxn modelId="{445F2EA4-3DEC-9246-92BB-E2E8AF686961}" type="presParOf" srcId="{72D43F6E-2F36-1747-AA91-BEED8B5EF52E}" destId="{53CF4E87-4F97-A846-B8C0-3363C45C33D0}" srcOrd="19" destOrd="0" presId="urn:microsoft.com/office/officeart/2008/layout/LinedList"/>
    <dgm:cxn modelId="{F204ED6F-DC76-8945-92D8-D661D70AF0A6}" type="presParOf" srcId="{53CF4E87-4F97-A846-B8C0-3363C45C33D0}" destId="{7ABDA15F-1197-4D4B-B334-B9B1A3482EF4}" srcOrd="0" destOrd="0" presId="urn:microsoft.com/office/officeart/2008/layout/LinedList"/>
    <dgm:cxn modelId="{3B1D6877-EE22-FA44-9152-1F4D4A36755B}" type="presParOf" srcId="{53CF4E87-4F97-A846-B8C0-3363C45C33D0}" destId="{E902D852-0195-E845-9A2C-CA4B41A0E598}" srcOrd="1" destOrd="0" presId="urn:microsoft.com/office/officeart/2008/layout/LinedList"/>
    <dgm:cxn modelId="{01DA2428-371D-774B-90EB-B1D8C125CE07}" type="presParOf" srcId="{72D43F6E-2F36-1747-AA91-BEED8B5EF52E}" destId="{92A4390D-C475-6048-8F56-79294759E9E6}" srcOrd="20" destOrd="0" presId="urn:microsoft.com/office/officeart/2008/layout/LinedList"/>
    <dgm:cxn modelId="{42CFD33A-AC5D-7F49-BB0B-5AAE5390ACBA}" type="presParOf" srcId="{72D43F6E-2F36-1747-AA91-BEED8B5EF52E}" destId="{1B92E363-49D8-DF4B-A07B-90AFE4EAA573}" srcOrd="21" destOrd="0" presId="urn:microsoft.com/office/officeart/2008/layout/LinedList"/>
    <dgm:cxn modelId="{62C8898A-8815-CB47-B58F-F60344E330C8}" type="presParOf" srcId="{1B92E363-49D8-DF4B-A07B-90AFE4EAA573}" destId="{E7C4BD3B-0DBB-E947-A016-AF814FD0871C}" srcOrd="0" destOrd="0" presId="urn:microsoft.com/office/officeart/2008/layout/LinedList"/>
    <dgm:cxn modelId="{944AD6D8-07DB-7341-B25A-39962ECC36C7}" type="presParOf" srcId="{1B92E363-49D8-DF4B-A07B-90AFE4EAA573}" destId="{72502682-D7A3-F14C-99CA-EE768E89C499}" srcOrd="1" destOrd="0" presId="urn:microsoft.com/office/officeart/2008/layout/LinedList"/>
    <dgm:cxn modelId="{EC88B35A-B3EF-6E42-9758-6D10E77C3D03}" type="presParOf" srcId="{72D43F6E-2F36-1747-AA91-BEED8B5EF52E}" destId="{5EA06AD2-7335-6949-BAF5-FD387811C3F1}" srcOrd="22" destOrd="0" presId="urn:microsoft.com/office/officeart/2008/layout/LinedList"/>
    <dgm:cxn modelId="{F538B699-8C7D-FE47-B125-F62AB589CD65}" type="presParOf" srcId="{72D43F6E-2F36-1747-AA91-BEED8B5EF52E}" destId="{28EC7BCD-599A-D24B-8455-036EEA09E2FB}" srcOrd="23" destOrd="0" presId="urn:microsoft.com/office/officeart/2008/layout/LinedList"/>
    <dgm:cxn modelId="{D8E51DF9-AA3A-4C46-A2CF-89076AD3AD02}" type="presParOf" srcId="{28EC7BCD-599A-D24B-8455-036EEA09E2FB}" destId="{8897F3C4-7291-A54F-A2F4-C6D80EFB3FDE}" srcOrd="0" destOrd="0" presId="urn:microsoft.com/office/officeart/2008/layout/LinedList"/>
    <dgm:cxn modelId="{B96DA85E-188E-4F4D-B51D-FA768791B805}" type="presParOf" srcId="{28EC7BCD-599A-D24B-8455-036EEA09E2FB}" destId="{795BB954-5212-FC42-B5B5-5C7C0CBF6CD5}" srcOrd="1" destOrd="0" presId="urn:microsoft.com/office/officeart/2008/layout/LinedList"/>
    <dgm:cxn modelId="{695F4110-B962-AC4F-8235-16ECCA7C50D0}" type="presParOf" srcId="{72D43F6E-2F36-1747-AA91-BEED8B5EF52E}" destId="{E178A49E-0B26-E843-9FDB-7B78C57B5AED}" srcOrd="24" destOrd="0" presId="urn:microsoft.com/office/officeart/2008/layout/LinedList"/>
    <dgm:cxn modelId="{08E11C30-AD68-9B45-AA59-DB627BEDBC83}" type="presParOf" srcId="{72D43F6E-2F36-1747-AA91-BEED8B5EF52E}" destId="{21C55CF2-300F-7C49-9FD6-A3ECB3DBD3D2}" srcOrd="25" destOrd="0" presId="urn:microsoft.com/office/officeart/2008/layout/LinedList"/>
    <dgm:cxn modelId="{FA846A01-DD6A-D54B-B184-2CB7FFABF0D3}" type="presParOf" srcId="{21C55CF2-300F-7C49-9FD6-A3ECB3DBD3D2}" destId="{97BE09C6-1671-FB4C-AB2F-00657043A517}" srcOrd="0" destOrd="0" presId="urn:microsoft.com/office/officeart/2008/layout/LinedList"/>
    <dgm:cxn modelId="{0CC01ADD-13CD-9746-930A-9822D08D46D1}" type="presParOf" srcId="{21C55CF2-300F-7C49-9FD6-A3ECB3DBD3D2}" destId="{E5EDCB3E-BD4E-9B47-B229-1D58B4D66A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8A7F-9605-4FF9-BD06-711341331AD4}">
      <dsp:nvSpPr>
        <dsp:cNvPr id="0" name=""/>
        <dsp:cNvSpPr/>
      </dsp:nvSpPr>
      <dsp:spPr>
        <a:xfrm>
          <a:off x="0" y="581"/>
          <a:ext cx="5283200" cy="1359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2FBC9-145B-4F22-9391-057495A906B8}">
      <dsp:nvSpPr>
        <dsp:cNvPr id="0" name=""/>
        <dsp:cNvSpPr/>
      </dsp:nvSpPr>
      <dsp:spPr>
        <a:xfrm>
          <a:off x="411378" y="306565"/>
          <a:ext cx="747960" cy="747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371C1-5B07-4E90-9580-013FDEA0C960}">
      <dsp:nvSpPr>
        <dsp:cNvPr id="0" name=""/>
        <dsp:cNvSpPr/>
      </dsp:nvSpPr>
      <dsp:spPr>
        <a:xfrm>
          <a:off x="1570717" y="581"/>
          <a:ext cx="3712482" cy="13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26" tIns="143926" rIns="143926" bIns="143926" numCol="1" spcCol="1270" anchor="ctr" anchorCtr="0">
          <a:noAutofit/>
        </a:bodyPr>
        <a:lstStyle/>
        <a:p>
          <a:pPr marL="0" lvl="0" indent="0" algn="l" defTabSz="1111250">
            <a:lnSpc>
              <a:spcPct val="90000"/>
            </a:lnSpc>
            <a:spcBef>
              <a:spcPct val="0"/>
            </a:spcBef>
            <a:spcAft>
              <a:spcPct val="35000"/>
            </a:spcAft>
            <a:buNone/>
          </a:pPr>
          <a:r>
            <a:rPr lang="en-GB" sz="2500" kern="1200"/>
            <a:t>R</a:t>
          </a:r>
          <a:r>
            <a:rPr lang="en-US" sz="2500" kern="1200"/>
            <a:t>ationale </a:t>
          </a:r>
        </a:p>
      </dsp:txBody>
      <dsp:txXfrm>
        <a:off x="1570717" y="581"/>
        <a:ext cx="3712482" cy="1359928"/>
      </dsp:txXfrm>
    </dsp:sp>
    <dsp:sp modelId="{5046F3D7-CE59-4479-8D10-365856DE46E5}">
      <dsp:nvSpPr>
        <dsp:cNvPr id="0" name=""/>
        <dsp:cNvSpPr/>
      </dsp:nvSpPr>
      <dsp:spPr>
        <a:xfrm>
          <a:off x="0" y="1700491"/>
          <a:ext cx="5283200" cy="1359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B6083-62F3-4B9C-A9AF-1FAFE03D00BF}">
      <dsp:nvSpPr>
        <dsp:cNvPr id="0" name=""/>
        <dsp:cNvSpPr/>
      </dsp:nvSpPr>
      <dsp:spPr>
        <a:xfrm>
          <a:off x="411378" y="2006475"/>
          <a:ext cx="747960" cy="747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F83D04-A672-44F6-A609-339E9ED1CCC0}">
      <dsp:nvSpPr>
        <dsp:cNvPr id="0" name=""/>
        <dsp:cNvSpPr/>
      </dsp:nvSpPr>
      <dsp:spPr>
        <a:xfrm>
          <a:off x="1570717" y="1700491"/>
          <a:ext cx="3712482" cy="13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26" tIns="143926" rIns="143926" bIns="143926" numCol="1" spcCol="1270" anchor="ctr" anchorCtr="0">
          <a:noAutofit/>
        </a:bodyPr>
        <a:lstStyle/>
        <a:p>
          <a:pPr marL="0" lvl="0" indent="0" algn="l" defTabSz="1111250">
            <a:lnSpc>
              <a:spcPct val="90000"/>
            </a:lnSpc>
            <a:spcBef>
              <a:spcPct val="0"/>
            </a:spcBef>
            <a:spcAft>
              <a:spcPct val="35000"/>
            </a:spcAft>
            <a:buNone/>
          </a:pPr>
          <a:r>
            <a:rPr lang="en-GB" sz="2500" kern="1200"/>
            <a:t>H</a:t>
          </a:r>
          <a:r>
            <a:rPr lang="en-US" sz="2500" kern="1200"/>
            <a:t>euristic </a:t>
          </a:r>
        </a:p>
      </dsp:txBody>
      <dsp:txXfrm>
        <a:off x="1570717" y="1700491"/>
        <a:ext cx="3712482" cy="1359928"/>
      </dsp:txXfrm>
    </dsp:sp>
    <dsp:sp modelId="{145385F7-0933-470C-868D-83C7CD5E2B4E}">
      <dsp:nvSpPr>
        <dsp:cNvPr id="0" name=""/>
        <dsp:cNvSpPr/>
      </dsp:nvSpPr>
      <dsp:spPr>
        <a:xfrm>
          <a:off x="0" y="3400402"/>
          <a:ext cx="5283200" cy="1359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61C6C-A058-44DC-B49B-F798C1E29761}">
      <dsp:nvSpPr>
        <dsp:cNvPr id="0" name=""/>
        <dsp:cNvSpPr/>
      </dsp:nvSpPr>
      <dsp:spPr>
        <a:xfrm>
          <a:off x="411378" y="3706386"/>
          <a:ext cx="747960" cy="747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60BBB-B2FF-4438-8E1F-D38BDC2637FF}">
      <dsp:nvSpPr>
        <dsp:cNvPr id="0" name=""/>
        <dsp:cNvSpPr/>
      </dsp:nvSpPr>
      <dsp:spPr>
        <a:xfrm>
          <a:off x="1570717" y="3400402"/>
          <a:ext cx="3712482" cy="13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26" tIns="143926" rIns="143926" bIns="143926" numCol="1" spcCol="1270" anchor="ctr" anchorCtr="0">
          <a:noAutofit/>
        </a:bodyPr>
        <a:lstStyle/>
        <a:p>
          <a:pPr marL="0" lvl="0" indent="0" algn="l" defTabSz="1111250">
            <a:lnSpc>
              <a:spcPct val="90000"/>
            </a:lnSpc>
            <a:spcBef>
              <a:spcPct val="0"/>
            </a:spcBef>
            <a:spcAft>
              <a:spcPct val="35000"/>
            </a:spcAft>
            <a:buNone/>
          </a:pPr>
          <a:r>
            <a:rPr lang="en-GB" sz="2500" kern="1200"/>
            <a:t>M</a:t>
          </a:r>
          <a:r>
            <a:rPr lang="en-US" sz="2500" kern="1200"/>
            <a:t>ixed methods?</a:t>
          </a:r>
        </a:p>
      </dsp:txBody>
      <dsp:txXfrm>
        <a:off x="1570717" y="3400402"/>
        <a:ext cx="3712482" cy="135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FA21C-B45F-5F43-BD03-618CDE088291}">
      <dsp:nvSpPr>
        <dsp:cNvPr id="0" name=""/>
        <dsp:cNvSpPr/>
      </dsp:nvSpPr>
      <dsp:spPr>
        <a:xfrm>
          <a:off x="0" y="28981"/>
          <a:ext cx="5283200" cy="8599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S</a:t>
          </a:r>
          <a:r>
            <a:rPr lang="en-US" sz="3500" kern="1200"/>
            <a:t>ense making </a:t>
          </a:r>
        </a:p>
      </dsp:txBody>
      <dsp:txXfrm>
        <a:off x="41979" y="70960"/>
        <a:ext cx="5199242" cy="775991"/>
      </dsp:txXfrm>
    </dsp:sp>
    <dsp:sp modelId="{48418FAF-627F-F947-ABE3-30DC2549D035}">
      <dsp:nvSpPr>
        <dsp:cNvPr id="0" name=""/>
        <dsp:cNvSpPr/>
      </dsp:nvSpPr>
      <dsp:spPr>
        <a:xfrm>
          <a:off x="0" y="989731"/>
          <a:ext cx="5283200" cy="859949"/>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U</a:t>
          </a:r>
          <a:r>
            <a:rPr lang="en-US" sz="3500" kern="1200"/>
            <a:t>nderstanding </a:t>
          </a:r>
        </a:p>
      </dsp:txBody>
      <dsp:txXfrm>
        <a:off x="41979" y="1031710"/>
        <a:ext cx="5199242" cy="775991"/>
      </dsp:txXfrm>
    </dsp:sp>
    <dsp:sp modelId="{D9B703FF-94CC-044E-804A-25F13BE694D7}">
      <dsp:nvSpPr>
        <dsp:cNvPr id="0" name=""/>
        <dsp:cNvSpPr/>
      </dsp:nvSpPr>
      <dsp:spPr>
        <a:xfrm>
          <a:off x="0" y="1950480"/>
          <a:ext cx="5283200" cy="85994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I</a:t>
          </a:r>
          <a:r>
            <a:rPr lang="en-US" sz="3500" kern="1200"/>
            <a:t>nterpretation </a:t>
          </a:r>
        </a:p>
      </dsp:txBody>
      <dsp:txXfrm>
        <a:off x="41979" y="1992459"/>
        <a:ext cx="5199242" cy="775991"/>
      </dsp:txXfrm>
    </dsp:sp>
    <dsp:sp modelId="{09FC0F97-A57E-4B43-8E02-0DF3CA512EF9}">
      <dsp:nvSpPr>
        <dsp:cNvPr id="0" name=""/>
        <dsp:cNvSpPr/>
      </dsp:nvSpPr>
      <dsp:spPr>
        <a:xfrm>
          <a:off x="0" y="2911230"/>
          <a:ext cx="5283200" cy="859949"/>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I</a:t>
          </a:r>
          <a:r>
            <a:rPr lang="en-US" sz="3500" kern="1200"/>
            <a:t>nteraction </a:t>
          </a:r>
        </a:p>
      </dsp:txBody>
      <dsp:txXfrm>
        <a:off x="41979" y="2953209"/>
        <a:ext cx="5199242" cy="775991"/>
      </dsp:txXfrm>
    </dsp:sp>
    <dsp:sp modelId="{A16CF0AA-97D5-3140-A86C-9DCEB4D660D1}">
      <dsp:nvSpPr>
        <dsp:cNvPr id="0" name=""/>
        <dsp:cNvSpPr/>
      </dsp:nvSpPr>
      <dsp:spPr>
        <a:xfrm>
          <a:off x="0" y="3871980"/>
          <a:ext cx="5283200" cy="85994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E</a:t>
          </a:r>
          <a:r>
            <a:rPr lang="en-US" sz="3500" kern="1200"/>
            <a:t>xperience </a:t>
          </a:r>
        </a:p>
      </dsp:txBody>
      <dsp:txXfrm>
        <a:off x="41979" y="3913959"/>
        <a:ext cx="5199242" cy="775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BB7B1-010D-4DFA-851C-2A02580BCA47}">
      <dsp:nvSpPr>
        <dsp:cNvPr id="0" name=""/>
        <dsp:cNvSpPr/>
      </dsp:nvSpPr>
      <dsp:spPr>
        <a:xfrm>
          <a:off x="0" y="1975"/>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9D5B5-A705-46A8-8C80-D29EDD301CEC}">
      <dsp:nvSpPr>
        <dsp:cNvPr id="0" name=""/>
        <dsp:cNvSpPr/>
      </dsp:nvSpPr>
      <dsp:spPr>
        <a:xfrm>
          <a:off x="302943" y="227305"/>
          <a:ext cx="550805" cy="550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D6672D-FD0B-4428-99B2-447F6AB87F5D}">
      <dsp:nvSpPr>
        <dsp:cNvPr id="0" name=""/>
        <dsp:cNvSpPr/>
      </dsp:nvSpPr>
      <dsp:spPr>
        <a:xfrm>
          <a:off x="1156692" y="1975"/>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90000"/>
            </a:lnSpc>
            <a:spcBef>
              <a:spcPct val="0"/>
            </a:spcBef>
            <a:spcAft>
              <a:spcPct val="35000"/>
            </a:spcAft>
            <a:buNone/>
          </a:pPr>
          <a:r>
            <a:rPr lang="en-GB" sz="2200" kern="1200"/>
            <a:t>Context</a:t>
          </a:r>
          <a:endParaRPr lang="en-US" sz="2200" kern="1200"/>
        </a:p>
      </dsp:txBody>
      <dsp:txXfrm>
        <a:off x="1156692" y="1975"/>
        <a:ext cx="4126507" cy="1001465"/>
      </dsp:txXfrm>
    </dsp:sp>
    <dsp:sp modelId="{ADDDA88A-C744-46A3-8908-D4C2ADFF37F6}">
      <dsp:nvSpPr>
        <dsp:cNvPr id="0" name=""/>
        <dsp:cNvSpPr/>
      </dsp:nvSpPr>
      <dsp:spPr>
        <a:xfrm>
          <a:off x="0" y="1253807"/>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619AF-0169-4953-ADF2-71803D64094B}">
      <dsp:nvSpPr>
        <dsp:cNvPr id="0" name=""/>
        <dsp:cNvSpPr/>
      </dsp:nvSpPr>
      <dsp:spPr>
        <a:xfrm>
          <a:off x="302943" y="1479137"/>
          <a:ext cx="550805" cy="5508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7050DA-8902-41D9-B8D3-B298F7DC734C}">
      <dsp:nvSpPr>
        <dsp:cNvPr id="0" name=""/>
        <dsp:cNvSpPr/>
      </dsp:nvSpPr>
      <dsp:spPr>
        <a:xfrm>
          <a:off x="1156692" y="1253807"/>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90000"/>
            </a:lnSpc>
            <a:spcBef>
              <a:spcPct val="0"/>
            </a:spcBef>
            <a:spcAft>
              <a:spcPct val="35000"/>
            </a:spcAft>
            <a:buNone/>
          </a:pPr>
          <a:r>
            <a:rPr lang="en-GB" sz="2200" kern="1200"/>
            <a:t>Meaning production</a:t>
          </a:r>
          <a:endParaRPr lang="en-US" sz="2200" kern="1200"/>
        </a:p>
      </dsp:txBody>
      <dsp:txXfrm>
        <a:off x="1156692" y="1253807"/>
        <a:ext cx="4126507" cy="1001465"/>
      </dsp:txXfrm>
    </dsp:sp>
    <dsp:sp modelId="{DE29E61D-FC4A-46F1-AFCF-8C8A279D52B7}">
      <dsp:nvSpPr>
        <dsp:cNvPr id="0" name=""/>
        <dsp:cNvSpPr/>
      </dsp:nvSpPr>
      <dsp:spPr>
        <a:xfrm>
          <a:off x="0" y="2505639"/>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4D440-A6CF-4E38-B2C4-16DA7CC631B7}">
      <dsp:nvSpPr>
        <dsp:cNvPr id="0" name=""/>
        <dsp:cNvSpPr/>
      </dsp:nvSpPr>
      <dsp:spPr>
        <a:xfrm>
          <a:off x="302943" y="2730968"/>
          <a:ext cx="550805" cy="5508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4C21E-3401-4664-AF4E-6E6A90BAF3EA}">
      <dsp:nvSpPr>
        <dsp:cNvPr id="0" name=""/>
        <dsp:cNvSpPr/>
      </dsp:nvSpPr>
      <dsp:spPr>
        <a:xfrm>
          <a:off x="1156692" y="2505639"/>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90000"/>
            </a:lnSpc>
            <a:spcBef>
              <a:spcPct val="0"/>
            </a:spcBef>
            <a:spcAft>
              <a:spcPct val="35000"/>
            </a:spcAft>
            <a:buNone/>
          </a:pPr>
          <a:r>
            <a:rPr lang="en-GB" sz="2200" kern="1200"/>
            <a:t>Construction </a:t>
          </a:r>
          <a:endParaRPr lang="en-US" sz="2200" kern="1200"/>
        </a:p>
      </dsp:txBody>
      <dsp:txXfrm>
        <a:off x="1156692" y="2505639"/>
        <a:ext cx="4126507" cy="1001465"/>
      </dsp:txXfrm>
    </dsp:sp>
    <dsp:sp modelId="{DE71B766-6E8C-4FB8-9194-72A45C7D2C17}">
      <dsp:nvSpPr>
        <dsp:cNvPr id="0" name=""/>
        <dsp:cNvSpPr/>
      </dsp:nvSpPr>
      <dsp:spPr>
        <a:xfrm>
          <a:off x="0" y="3757470"/>
          <a:ext cx="5283200" cy="10014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4D7FC-6AAE-4DF5-A196-9D764737C0F2}">
      <dsp:nvSpPr>
        <dsp:cNvPr id="0" name=""/>
        <dsp:cNvSpPr/>
      </dsp:nvSpPr>
      <dsp:spPr>
        <a:xfrm>
          <a:off x="302943" y="3982800"/>
          <a:ext cx="550805" cy="5508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930212-867E-4BBD-9FC0-DAC70CC1D817}">
      <dsp:nvSpPr>
        <dsp:cNvPr id="0" name=""/>
        <dsp:cNvSpPr/>
      </dsp:nvSpPr>
      <dsp:spPr>
        <a:xfrm>
          <a:off x="1156692" y="3757470"/>
          <a:ext cx="4126507" cy="100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88" tIns="105988" rIns="105988" bIns="105988" numCol="1" spcCol="1270" anchor="ctr" anchorCtr="0">
          <a:noAutofit/>
        </a:bodyPr>
        <a:lstStyle/>
        <a:p>
          <a:pPr marL="0" lvl="0" indent="0" algn="l" defTabSz="977900">
            <a:lnSpc>
              <a:spcPct val="90000"/>
            </a:lnSpc>
            <a:spcBef>
              <a:spcPct val="0"/>
            </a:spcBef>
            <a:spcAft>
              <a:spcPct val="35000"/>
            </a:spcAft>
            <a:buNone/>
          </a:pPr>
          <a:r>
            <a:rPr lang="en-GB" sz="2200" kern="1200"/>
            <a:t>Dynamic </a:t>
          </a:r>
          <a:endParaRPr lang="en-US" sz="2200" kern="1200"/>
        </a:p>
      </dsp:txBody>
      <dsp:txXfrm>
        <a:off x="1156692" y="3757470"/>
        <a:ext cx="4126507" cy="1001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C1CDC-E4DB-4F4F-BD08-144C4828B710}">
      <dsp:nvSpPr>
        <dsp:cNvPr id="0" name=""/>
        <dsp:cNvSpPr/>
      </dsp:nvSpPr>
      <dsp:spPr>
        <a:xfrm>
          <a:off x="0" y="686675"/>
          <a:ext cx="2668637" cy="16945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FA991-0393-E04A-B0A2-16978CA9DA20}">
      <dsp:nvSpPr>
        <dsp:cNvPr id="0" name=""/>
        <dsp:cNvSpPr/>
      </dsp:nvSpPr>
      <dsp:spPr>
        <a:xfrm>
          <a:off x="296515" y="968364"/>
          <a:ext cx="2668637" cy="16945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Social constructionist </a:t>
          </a:r>
        </a:p>
      </dsp:txBody>
      <dsp:txXfrm>
        <a:off x="346148" y="1017997"/>
        <a:ext cx="2569371" cy="1595318"/>
      </dsp:txXfrm>
    </dsp:sp>
    <dsp:sp modelId="{07952099-318A-4E49-BC53-0C9E987166D1}">
      <dsp:nvSpPr>
        <dsp:cNvPr id="0" name=""/>
        <dsp:cNvSpPr/>
      </dsp:nvSpPr>
      <dsp:spPr>
        <a:xfrm>
          <a:off x="3261667" y="686675"/>
          <a:ext cx="2668637" cy="16945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8B2BB-53A5-F446-AA72-B254E745BFA0}">
      <dsp:nvSpPr>
        <dsp:cNvPr id="0" name=""/>
        <dsp:cNvSpPr/>
      </dsp:nvSpPr>
      <dsp:spPr>
        <a:xfrm>
          <a:off x="3558183" y="968364"/>
          <a:ext cx="2668637" cy="16945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Phenomenological </a:t>
          </a:r>
        </a:p>
      </dsp:txBody>
      <dsp:txXfrm>
        <a:off x="3607816" y="1017997"/>
        <a:ext cx="2569371" cy="1595318"/>
      </dsp:txXfrm>
    </dsp:sp>
    <dsp:sp modelId="{BB97CDC1-B955-0845-899E-C6CE2C578BAF}">
      <dsp:nvSpPr>
        <dsp:cNvPr id="0" name=""/>
        <dsp:cNvSpPr/>
      </dsp:nvSpPr>
      <dsp:spPr>
        <a:xfrm>
          <a:off x="6523335" y="686675"/>
          <a:ext cx="2668637" cy="16945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5F382-7AC5-C34A-B2EB-EBB75D380559}">
      <dsp:nvSpPr>
        <dsp:cNvPr id="0" name=""/>
        <dsp:cNvSpPr/>
      </dsp:nvSpPr>
      <dsp:spPr>
        <a:xfrm>
          <a:off x="6819850" y="968364"/>
          <a:ext cx="2668637" cy="16945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Interpretivist </a:t>
          </a:r>
        </a:p>
      </dsp:txBody>
      <dsp:txXfrm>
        <a:off x="6869483" y="1017997"/>
        <a:ext cx="2569371" cy="1595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ECA23-089D-4871-BF68-464D59E855F4}">
      <dsp:nvSpPr>
        <dsp:cNvPr id="0" name=""/>
        <dsp:cNvSpPr/>
      </dsp:nvSpPr>
      <dsp:spPr>
        <a:xfrm>
          <a:off x="329269" y="677078"/>
          <a:ext cx="1014363" cy="101436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4163B-5539-4D75-85EF-5D4F4780E380}">
      <dsp:nvSpPr>
        <dsp:cNvPr id="0" name=""/>
        <dsp:cNvSpPr/>
      </dsp:nvSpPr>
      <dsp:spPr>
        <a:xfrm>
          <a:off x="545445" y="893253"/>
          <a:ext cx="582011" cy="582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231F0B-E798-4536-A080-CCB441738F5A}">
      <dsp:nvSpPr>
        <dsp:cNvPr id="0" name=""/>
        <dsp:cNvSpPr/>
      </dsp:nvSpPr>
      <dsp:spPr>
        <a:xfrm>
          <a:off x="5005" y="2007390"/>
          <a:ext cx="1662890" cy="6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A</a:t>
          </a:r>
          <a:r>
            <a:rPr lang="en-US" sz="1500" kern="1200"/>
            <a:t>im &amp; Research Questions / Objectives </a:t>
          </a:r>
        </a:p>
      </dsp:txBody>
      <dsp:txXfrm>
        <a:off x="5005" y="2007390"/>
        <a:ext cx="1662890" cy="665156"/>
      </dsp:txXfrm>
    </dsp:sp>
    <dsp:sp modelId="{EF1F201E-ECB0-4FF8-B907-C6D68CE7623A}">
      <dsp:nvSpPr>
        <dsp:cNvPr id="0" name=""/>
        <dsp:cNvSpPr/>
      </dsp:nvSpPr>
      <dsp:spPr>
        <a:xfrm>
          <a:off x="2283165" y="677078"/>
          <a:ext cx="1014363" cy="101436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4FF00-D394-40F0-813A-170FE16AA60D}">
      <dsp:nvSpPr>
        <dsp:cNvPr id="0" name=""/>
        <dsp:cNvSpPr/>
      </dsp:nvSpPr>
      <dsp:spPr>
        <a:xfrm>
          <a:off x="2499341" y="893253"/>
          <a:ext cx="582011" cy="582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0FF14-41FB-4951-89A7-3796B50E4B32}">
      <dsp:nvSpPr>
        <dsp:cNvPr id="0" name=""/>
        <dsp:cNvSpPr/>
      </dsp:nvSpPr>
      <dsp:spPr>
        <a:xfrm>
          <a:off x="1958902" y="2007390"/>
          <a:ext cx="1662890" cy="6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Field / population / participants</a:t>
          </a:r>
        </a:p>
      </dsp:txBody>
      <dsp:txXfrm>
        <a:off x="1958902" y="2007390"/>
        <a:ext cx="1662890" cy="665156"/>
      </dsp:txXfrm>
    </dsp:sp>
    <dsp:sp modelId="{69F15BD8-B6F6-43AF-A70D-25BEA21515EA}">
      <dsp:nvSpPr>
        <dsp:cNvPr id="0" name=""/>
        <dsp:cNvSpPr/>
      </dsp:nvSpPr>
      <dsp:spPr>
        <a:xfrm>
          <a:off x="4237062" y="677078"/>
          <a:ext cx="1014363" cy="101436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19B65-C5FA-4D1A-938F-AE43DC27151D}">
      <dsp:nvSpPr>
        <dsp:cNvPr id="0" name=""/>
        <dsp:cNvSpPr/>
      </dsp:nvSpPr>
      <dsp:spPr>
        <a:xfrm>
          <a:off x="4453238" y="893253"/>
          <a:ext cx="582011" cy="582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8151B-D368-4F04-9D98-1A1113CCDFC5}">
      <dsp:nvSpPr>
        <dsp:cNvPr id="0" name=""/>
        <dsp:cNvSpPr/>
      </dsp:nvSpPr>
      <dsp:spPr>
        <a:xfrm>
          <a:off x="3912798" y="2007390"/>
          <a:ext cx="1662890" cy="6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R</a:t>
          </a:r>
          <a:r>
            <a:rPr lang="en-US" sz="1500" kern="1200"/>
            <a:t>ecruitment </a:t>
          </a:r>
        </a:p>
      </dsp:txBody>
      <dsp:txXfrm>
        <a:off x="3912798" y="2007390"/>
        <a:ext cx="1662890" cy="665156"/>
      </dsp:txXfrm>
    </dsp:sp>
    <dsp:sp modelId="{A9A54133-6F38-4043-864F-9319F69DB70B}">
      <dsp:nvSpPr>
        <dsp:cNvPr id="0" name=""/>
        <dsp:cNvSpPr/>
      </dsp:nvSpPr>
      <dsp:spPr>
        <a:xfrm>
          <a:off x="6190958" y="677078"/>
          <a:ext cx="1014363" cy="10143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9BE5E-CB74-4256-8D04-88512A8C379D}">
      <dsp:nvSpPr>
        <dsp:cNvPr id="0" name=""/>
        <dsp:cNvSpPr/>
      </dsp:nvSpPr>
      <dsp:spPr>
        <a:xfrm>
          <a:off x="6407134" y="893253"/>
          <a:ext cx="582011" cy="582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30C6CA-082D-4DE5-9393-987213A6DE99}">
      <dsp:nvSpPr>
        <dsp:cNvPr id="0" name=""/>
        <dsp:cNvSpPr/>
      </dsp:nvSpPr>
      <dsp:spPr>
        <a:xfrm>
          <a:off x="5866695" y="2007390"/>
          <a:ext cx="1662890" cy="6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S</a:t>
          </a:r>
          <a:r>
            <a:rPr lang="en-US" sz="1500" kern="1200"/>
            <a:t>ettings </a:t>
          </a:r>
        </a:p>
      </dsp:txBody>
      <dsp:txXfrm>
        <a:off x="5866695" y="2007390"/>
        <a:ext cx="1662890" cy="665156"/>
      </dsp:txXfrm>
    </dsp:sp>
    <dsp:sp modelId="{C4A00A25-A3EC-40D7-8C1E-D61530CCA4C8}">
      <dsp:nvSpPr>
        <dsp:cNvPr id="0" name=""/>
        <dsp:cNvSpPr/>
      </dsp:nvSpPr>
      <dsp:spPr>
        <a:xfrm>
          <a:off x="8144855" y="677078"/>
          <a:ext cx="1014363" cy="101436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43B0F-FDC0-4A6F-97E0-2713BA546CB2}">
      <dsp:nvSpPr>
        <dsp:cNvPr id="0" name=""/>
        <dsp:cNvSpPr/>
      </dsp:nvSpPr>
      <dsp:spPr>
        <a:xfrm>
          <a:off x="8361031" y="893253"/>
          <a:ext cx="582011" cy="5820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BE7618-540A-4EB0-BAD8-4EEFBF7E6F6F}">
      <dsp:nvSpPr>
        <dsp:cNvPr id="0" name=""/>
        <dsp:cNvSpPr/>
      </dsp:nvSpPr>
      <dsp:spPr>
        <a:xfrm>
          <a:off x="7820591" y="2007390"/>
          <a:ext cx="1662890" cy="6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A</a:t>
          </a:r>
          <a:r>
            <a:rPr lang="en-US" sz="1500" kern="1200"/>
            <a:t>nalysis </a:t>
          </a:r>
        </a:p>
      </dsp:txBody>
      <dsp:txXfrm>
        <a:off x="7820591" y="2007390"/>
        <a:ext cx="1662890" cy="665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BDE8F-C04F-034E-93AF-0D9F0BBC2F63}">
      <dsp:nvSpPr>
        <dsp:cNvPr id="0" name=""/>
        <dsp:cNvSpPr/>
      </dsp:nvSpPr>
      <dsp:spPr>
        <a:xfrm>
          <a:off x="0" y="34065"/>
          <a:ext cx="5283200" cy="7125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E</a:t>
          </a:r>
          <a:r>
            <a:rPr lang="en-US" sz="2900" kern="1200"/>
            <a:t>ntrance to the field</a:t>
          </a:r>
        </a:p>
      </dsp:txBody>
      <dsp:txXfrm>
        <a:off x="34783" y="68848"/>
        <a:ext cx="5213634" cy="642964"/>
      </dsp:txXfrm>
    </dsp:sp>
    <dsp:sp modelId="{150BC5D7-530E-454D-91CF-43AF1AB56840}">
      <dsp:nvSpPr>
        <dsp:cNvPr id="0" name=""/>
        <dsp:cNvSpPr/>
      </dsp:nvSpPr>
      <dsp:spPr>
        <a:xfrm>
          <a:off x="0" y="830115"/>
          <a:ext cx="5283200" cy="712530"/>
        </a:xfrm>
        <a:prstGeom prst="round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R</a:t>
          </a:r>
          <a:r>
            <a:rPr lang="en-US" sz="2900" kern="1200"/>
            <a:t>ecruitment </a:t>
          </a:r>
        </a:p>
      </dsp:txBody>
      <dsp:txXfrm>
        <a:off x="34783" y="864898"/>
        <a:ext cx="5213634" cy="642964"/>
      </dsp:txXfrm>
    </dsp:sp>
    <dsp:sp modelId="{73E4C709-1E3A-E64F-AD7B-9DE95B6FE9B4}">
      <dsp:nvSpPr>
        <dsp:cNvPr id="0" name=""/>
        <dsp:cNvSpPr/>
      </dsp:nvSpPr>
      <dsp:spPr>
        <a:xfrm>
          <a:off x="0" y="1626165"/>
          <a:ext cx="5283200" cy="712530"/>
        </a:xfrm>
        <a:prstGeom prst="round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Rapport</a:t>
          </a:r>
        </a:p>
      </dsp:txBody>
      <dsp:txXfrm>
        <a:off x="34783" y="1660948"/>
        <a:ext cx="5213634" cy="642964"/>
      </dsp:txXfrm>
    </dsp:sp>
    <dsp:sp modelId="{FDF7A73F-6526-BA4A-854E-EA760B80D6CC}">
      <dsp:nvSpPr>
        <dsp:cNvPr id="0" name=""/>
        <dsp:cNvSpPr/>
      </dsp:nvSpPr>
      <dsp:spPr>
        <a:xfrm>
          <a:off x="0" y="2422215"/>
          <a:ext cx="5283200" cy="712530"/>
        </a:xfrm>
        <a:prstGeom prst="round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E</a:t>
          </a:r>
          <a:r>
            <a:rPr lang="en-US" sz="2900" kern="1200"/>
            <a:t>thics, subjects  &amp; data use</a:t>
          </a:r>
        </a:p>
      </dsp:txBody>
      <dsp:txXfrm>
        <a:off x="34783" y="2456998"/>
        <a:ext cx="5213634" cy="642964"/>
      </dsp:txXfrm>
    </dsp:sp>
    <dsp:sp modelId="{1F2B649D-9001-FF4B-A7A1-C8925822F74E}">
      <dsp:nvSpPr>
        <dsp:cNvPr id="0" name=""/>
        <dsp:cNvSpPr/>
      </dsp:nvSpPr>
      <dsp:spPr>
        <a:xfrm>
          <a:off x="0" y="3218266"/>
          <a:ext cx="5283200" cy="712530"/>
        </a:xfrm>
        <a:prstGeom prst="round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a:t>
          </a:r>
          <a:r>
            <a:rPr lang="en-US" sz="2900" kern="1200"/>
            <a:t>o-construction </a:t>
          </a:r>
        </a:p>
      </dsp:txBody>
      <dsp:txXfrm>
        <a:off x="34783" y="3253049"/>
        <a:ext cx="5213634" cy="642964"/>
      </dsp:txXfrm>
    </dsp:sp>
    <dsp:sp modelId="{30744606-2D87-444E-9699-C10A1ACD8440}">
      <dsp:nvSpPr>
        <dsp:cNvPr id="0" name=""/>
        <dsp:cNvSpPr/>
      </dsp:nvSpPr>
      <dsp:spPr>
        <a:xfrm>
          <a:off x="0" y="4014316"/>
          <a:ext cx="5283200" cy="7125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Interpretation </a:t>
          </a:r>
        </a:p>
      </dsp:txBody>
      <dsp:txXfrm>
        <a:off x="34783" y="4049099"/>
        <a:ext cx="5213634" cy="6429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2C9CB-6E0A-A64D-88E2-87FDE9134E55}">
      <dsp:nvSpPr>
        <dsp:cNvPr id="0" name=""/>
        <dsp:cNvSpPr/>
      </dsp:nvSpPr>
      <dsp:spPr>
        <a:xfrm>
          <a:off x="0" y="9907"/>
          <a:ext cx="4939867" cy="17842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Interest not in whether they constitute truths but in the ways they are constructed as "truths"</a:t>
          </a:r>
          <a:r>
            <a:rPr lang="el-GR" sz="2500" i="1" kern="1200" dirty="0"/>
            <a:t> (</a:t>
          </a:r>
          <a:r>
            <a:rPr lang="en-US" sz="2500" i="1" kern="1200" dirty="0"/>
            <a:t>thus, rendering others "false"</a:t>
          </a:r>
          <a:r>
            <a:rPr lang="el-GR" sz="2500" i="1" kern="1200" dirty="0"/>
            <a:t>). </a:t>
          </a:r>
          <a:endParaRPr lang="en-US" sz="2500" kern="1200" dirty="0"/>
        </a:p>
      </dsp:txBody>
      <dsp:txXfrm>
        <a:off x="87100" y="97007"/>
        <a:ext cx="4765667" cy="1610050"/>
      </dsp:txXfrm>
    </dsp:sp>
    <dsp:sp modelId="{87CC605E-7F3C-D24E-8CD0-90A739269368}">
      <dsp:nvSpPr>
        <dsp:cNvPr id="0" name=""/>
        <dsp:cNvSpPr/>
      </dsp:nvSpPr>
      <dsp:spPr>
        <a:xfrm>
          <a:off x="0" y="1794157"/>
          <a:ext cx="493986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41" tIns="31750" rIns="177800" bIns="31750" numCol="1" spcCol="1270" anchor="t" anchorCtr="0">
          <a:noAutofit/>
        </a:bodyPr>
        <a:lstStyle/>
        <a:p>
          <a:pPr marL="228600" lvl="1" indent="-228600" algn="ctr" defTabSz="889000">
            <a:lnSpc>
              <a:spcPct val="90000"/>
            </a:lnSpc>
            <a:spcBef>
              <a:spcPct val="0"/>
            </a:spcBef>
            <a:spcAft>
              <a:spcPct val="20000"/>
            </a:spcAft>
            <a:buChar char="•"/>
          </a:pPr>
          <a:r>
            <a:rPr lang="en-US" sz="2000" b="1" kern="1200" dirty="0"/>
            <a:t>Variability</a:t>
          </a:r>
        </a:p>
        <a:p>
          <a:pPr marL="228600" lvl="1" indent="-228600" algn="ctr" defTabSz="889000">
            <a:lnSpc>
              <a:spcPct val="90000"/>
            </a:lnSpc>
            <a:spcBef>
              <a:spcPct val="0"/>
            </a:spcBef>
            <a:spcAft>
              <a:spcPct val="20000"/>
            </a:spcAft>
            <a:buChar char="•"/>
          </a:pPr>
          <a:r>
            <a:rPr lang="en-US" sz="2000" b="1" kern="1200" dirty="0" err="1"/>
            <a:t>Factualisation</a:t>
          </a:r>
          <a:r>
            <a:rPr lang="en-US" sz="2000" b="1" kern="1200" dirty="0"/>
            <a:t> </a:t>
          </a:r>
        </a:p>
        <a:p>
          <a:pPr marL="228600" lvl="1" indent="-228600" algn="ctr" defTabSz="889000">
            <a:lnSpc>
              <a:spcPct val="90000"/>
            </a:lnSpc>
            <a:spcBef>
              <a:spcPct val="0"/>
            </a:spcBef>
            <a:spcAft>
              <a:spcPct val="20000"/>
            </a:spcAft>
            <a:buChar char="•"/>
          </a:pPr>
          <a:r>
            <a:rPr lang="en-US" sz="2000" b="1" kern="1200" dirty="0"/>
            <a:t>Accountability </a:t>
          </a:r>
          <a:r>
            <a:rPr lang="el-GR" sz="2000" b="1" kern="1200" dirty="0"/>
            <a:t> </a:t>
          </a:r>
          <a:endParaRPr lang="en-US" sz="2000" b="1" kern="1200" dirty="0"/>
        </a:p>
      </dsp:txBody>
      <dsp:txXfrm>
        <a:off x="0" y="1794157"/>
        <a:ext cx="4939867" cy="103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B04AE-8DC4-844A-9D5F-A44D1D31A9E9}">
      <dsp:nvSpPr>
        <dsp:cNvPr id="0" name=""/>
        <dsp:cNvSpPr/>
      </dsp:nvSpPr>
      <dsp:spPr>
        <a:xfrm>
          <a:off x="0" y="66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06A6-ED5F-B84F-8A8C-A6C9087F59B9}">
      <dsp:nvSpPr>
        <dsp:cNvPr id="0" name=""/>
        <dsp:cNvSpPr/>
      </dsp:nvSpPr>
      <dsp:spPr>
        <a:xfrm>
          <a:off x="0" y="665"/>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a:t>
          </a:r>
          <a:r>
            <a:rPr lang="en-US" sz="1600" kern="1200" dirty="0"/>
            <a:t>		no discernible gap between utterances</a:t>
          </a:r>
        </a:p>
      </dsp:txBody>
      <dsp:txXfrm>
        <a:off x="0" y="665"/>
        <a:ext cx="8229600" cy="419106"/>
      </dsp:txXfrm>
    </dsp:sp>
    <dsp:sp modelId="{D75B0743-725F-EF47-B78C-B41623C1B10E}">
      <dsp:nvSpPr>
        <dsp:cNvPr id="0" name=""/>
        <dsp:cNvSpPr/>
      </dsp:nvSpPr>
      <dsp:spPr>
        <a:xfrm>
          <a:off x="0" y="41977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6A820-BB60-B943-9831-ADA6D702DFDB}">
      <dsp:nvSpPr>
        <dsp:cNvPr id="0" name=""/>
        <dsp:cNvSpPr/>
      </dsp:nvSpPr>
      <dsp:spPr>
        <a:xfrm>
          <a:off x="0" y="419771"/>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((text))		researcher’s comments</a:t>
          </a:r>
        </a:p>
      </dsp:txBody>
      <dsp:txXfrm>
        <a:off x="0" y="419771"/>
        <a:ext cx="8229600" cy="419106"/>
      </dsp:txXfrm>
    </dsp:sp>
    <dsp:sp modelId="{1C22B59B-E913-EB47-AF91-2AAFF0B49563}">
      <dsp:nvSpPr>
        <dsp:cNvPr id="0" name=""/>
        <dsp:cNvSpPr/>
      </dsp:nvSpPr>
      <dsp:spPr>
        <a:xfrm>
          <a:off x="0" y="838878"/>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0A611-7822-1149-9FF4-CB5F13428080}">
      <dsp:nvSpPr>
        <dsp:cNvPr id="0" name=""/>
        <dsp:cNvSpPr/>
      </dsp:nvSpPr>
      <dsp:spPr>
        <a:xfrm>
          <a:off x="0" y="838878"/>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CAPITALS	louder speech</a:t>
          </a:r>
        </a:p>
      </dsp:txBody>
      <dsp:txXfrm>
        <a:off x="0" y="838878"/>
        <a:ext cx="8229600" cy="419106"/>
      </dsp:txXfrm>
    </dsp:sp>
    <dsp:sp modelId="{DC877CC9-6D74-EF45-8287-6467EABE0389}">
      <dsp:nvSpPr>
        <dsp:cNvPr id="0" name=""/>
        <dsp:cNvSpPr/>
      </dsp:nvSpPr>
      <dsp:spPr>
        <a:xfrm>
          <a:off x="0" y="125798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46C85-9BE5-7841-8FAF-E290B53DEC92}">
      <dsp:nvSpPr>
        <dsp:cNvPr id="0" name=""/>
        <dsp:cNvSpPr/>
      </dsp:nvSpPr>
      <dsp:spPr>
        <a:xfrm>
          <a:off x="0" y="1257985"/>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ym typeface="Symbol" panose="05050102010706020507" pitchFamily="18" charset="2"/>
            </a:rPr>
            <a:t></a:t>
          </a:r>
          <a:r>
            <a:rPr lang="en-US" sz="1600" kern="1200"/>
            <a:t>text</a:t>
          </a:r>
          <a:r>
            <a:rPr lang="en-US" sz="1600" kern="1200">
              <a:sym typeface="Symbol" panose="05050102010706020507" pitchFamily="18" charset="2"/>
            </a:rPr>
            <a:t></a:t>
          </a:r>
          <a:r>
            <a:rPr lang="en-US" sz="1600" kern="1200"/>
            <a:t>		quieter speech</a:t>
          </a:r>
        </a:p>
      </dsp:txBody>
      <dsp:txXfrm>
        <a:off x="0" y="1257985"/>
        <a:ext cx="8229600" cy="419106"/>
      </dsp:txXfrm>
    </dsp:sp>
    <dsp:sp modelId="{453F89E9-039A-4F41-95E4-3FC33AC35990}">
      <dsp:nvSpPr>
        <dsp:cNvPr id="0" name=""/>
        <dsp:cNvSpPr/>
      </dsp:nvSpPr>
      <dsp:spPr>
        <a:xfrm>
          <a:off x="0" y="167709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0C18A-1356-D043-B481-632E5524CA31}">
      <dsp:nvSpPr>
        <dsp:cNvPr id="0" name=""/>
        <dsp:cNvSpPr/>
      </dsp:nvSpPr>
      <dsp:spPr>
        <a:xfrm>
          <a:off x="0" y="1677091"/>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overlapping speech</a:t>
          </a:r>
        </a:p>
      </dsp:txBody>
      <dsp:txXfrm>
        <a:off x="0" y="1677091"/>
        <a:ext cx="8229600" cy="419106"/>
      </dsp:txXfrm>
    </dsp:sp>
    <dsp:sp modelId="{ADA9EE8C-A639-8240-AB19-C9ADD823F56C}">
      <dsp:nvSpPr>
        <dsp:cNvPr id="0" name=""/>
        <dsp:cNvSpPr/>
      </dsp:nvSpPr>
      <dsp:spPr>
        <a:xfrm>
          <a:off x="0" y="2096198"/>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881C5-93CD-0B47-823B-F774390A5926}">
      <dsp:nvSpPr>
        <dsp:cNvPr id="0" name=""/>
        <dsp:cNvSpPr/>
      </dsp:nvSpPr>
      <dsp:spPr>
        <a:xfrm>
          <a:off x="0" y="2096198"/>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u="sng" kern="1200"/>
            <a:t>Text</a:t>
          </a:r>
          <a:r>
            <a:rPr lang="en-US" sz="1600" kern="1200"/>
            <a:t>		emphasised speech</a:t>
          </a:r>
        </a:p>
      </dsp:txBody>
      <dsp:txXfrm>
        <a:off x="0" y="2096198"/>
        <a:ext cx="8229600" cy="419106"/>
      </dsp:txXfrm>
    </dsp:sp>
    <dsp:sp modelId="{2B13E04C-7160-0C47-A97C-7E29684A857E}">
      <dsp:nvSpPr>
        <dsp:cNvPr id="0" name=""/>
        <dsp:cNvSpPr/>
      </dsp:nvSpPr>
      <dsp:spPr>
        <a:xfrm>
          <a:off x="0" y="251530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074C4-A5F1-1C40-8975-4934639A031E}">
      <dsp:nvSpPr>
        <dsp:cNvPr id="0" name=""/>
        <dsp:cNvSpPr/>
      </dsp:nvSpPr>
      <dsp:spPr>
        <a:xfrm>
          <a:off x="0" y="2515305"/>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“text”		direct speech</a:t>
          </a:r>
        </a:p>
      </dsp:txBody>
      <dsp:txXfrm>
        <a:off x="0" y="2515305"/>
        <a:ext cx="8229600" cy="419106"/>
      </dsp:txXfrm>
    </dsp:sp>
    <dsp:sp modelId="{560FDE39-A9DE-3545-8636-A8DC6B7DFE07}">
      <dsp:nvSpPr>
        <dsp:cNvPr id="0" name=""/>
        <dsp:cNvSpPr/>
      </dsp:nvSpPr>
      <dsp:spPr>
        <a:xfrm>
          <a:off x="0" y="293441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15CCB-3CCC-D741-BB61-49160C9DFB3A}">
      <dsp:nvSpPr>
        <dsp:cNvPr id="0" name=""/>
        <dsp:cNvSpPr/>
      </dsp:nvSpPr>
      <dsp:spPr>
        <a:xfrm>
          <a:off x="0" y="2934411"/>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Te::xt		extension of preceding vowel</a:t>
          </a:r>
        </a:p>
      </dsp:txBody>
      <dsp:txXfrm>
        <a:off x="0" y="2934411"/>
        <a:ext cx="8229600" cy="419106"/>
      </dsp:txXfrm>
    </dsp:sp>
    <dsp:sp modelId="{67B64221-0D98-414A-B8CA-8704BBB300C9}">
      <dsp:nvSpPr>
        <dsp:cNvPr id="0" name=""/>
        <dsp:cNvSpPr/>
      </dsp:nvSpPr>
      <dsp:spPr>
        <a:xfrm>
          <a:off x="0" y="3353518"/>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2DC3E-A91E-CE44-9D2F-5D70BECA10DA}">
      <dsp:nvSpPr>
        <dsp:cNvPr id="0" name=""/>
        <dsp:cNvSpPr/>
      </dsp:nvSpPr>
      <dsp:spPr>
        <a:xfrm>
          <a:off x="0" y="3353518"/>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		short pause</a:t>
          </a:r>
        </a:p>
      </dsp:txBody>
      <dsp:txXfrm>
        <a:off x="0" y="3353518"/>
        <a:ext cx="8229600" cy="419106"/>
      </dsp:txXfrm>
    </dsp:sp>
    <dsp:sp modelId="{106F003D-0FF3-5449-A13C-6F094365CB21}">
      <dsp:nvSpPr>
        <dsp:cNvPr id="0" name=""/>
        <dsp:cNvSpPr/>
      </dsp:nvSpPr>
      <dsp:spPr>
        <a:xfrm>
          <a:off x="0" y="377262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DA15F-1197-4D4B-B334-B9B1A3482EF4}">
      <dsp:nvSpPr>
        <dsp:cNvPr id="0" name=""/>
        <dsp:cNvSpPr/>
      </dsp:nvSpPr>
      <dsp:spPr>
        <a:xfrm>
          <a:off x="0" y="3772625"/>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&gt;text&lt;		speeded-up speech</a:t>
          </a:r>
        </a:p>
      </dsp:txBody>
      <dsp:txXfrm>
        <a:off x="0" y="3772625"/>
        <a:ext cx="8229600" cy="419106"/>
      </dsp:txXfrm>
    </dsp:sp>
    <dsp:sp modelId="{92A4390D-C475-6048-8F56-79294759E9E6}">
      <dsp:nvSpPr>
        <dsp:cNvPr id="0" name=""/>
        <dsp:cNvSpPr/>
      </dsp:nvSpPr>
      <dsp:spPr>
        <a:xfrm>
          <a:off x="0" y="4191731"/>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4BD3B-0DBB-E947-A016-AF814FD0871C}">
      <dsp:nvSpPr>
        <dsp:cNvPr id="0" name=""/>
        <dsp:cNvSpPr/>
      </dsp:nvSpPr>
      <dsp:spPr>
        <a:xfrm>
          <a:off x="0" y="4191731"/>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Text*		original term used</a:t>
          </a:r>
        </a:p>
      </dsp:txBody>
      <dsp:txXfrm>
        <a:off x="0" y="4191731"/>
        <a:ext cx="8229600" cy="419106"/>
      </dsp:txXfrm>
    </dsp:sp>
    <dsp:sp modelId="{5EA06AD2-7335-6949-BAF5-FD387811C3F1}">
      <dsp:nvSpPr>
        <dsp:cNvPr id="0" name=""/>
        <dsp:cNvSpPr/>
      </dsp:nvSpPr>
      <dsp:spPr>
        <a:xfrm>
          <a:off x="0" y="4610838"/>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7F3C4-7291-A54F-A2F4-C6D80EFB3FDE}">
      <dsp:nvSpPr>
        <dsp:cNvPr id="0" name=""/>
        <dsp:cNvSpPr/>
      </dsp:nvSpPr>
      <dsp:spPr>
        <a:xfrm>
          <a:off x="0" y="4610838"/>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a:t>All other punctuation marks (commas, full stops) can be used based on their regular usage.</a:t>
          </a:r>
          <a:endParaRPr lang="en-US" sz="1600" kern="1200"/>
        </a:p>
      </dsp:txBody>
      <dsp:txXfrm>
        <a:off x="0" y="4610838"/>
        <a:ext cx="8229600" cy="419106"/>
      </dsp:txXfrm>
    </dsp:sp>
    <dsp:sp modelId="{E178A49E-0B26-E843-9FDB-7B78C57B5AED}">
      <dsp:nvSpPr>
        <dsp:cNvPr id="0" name=""/>
        <dsp:cNvSpPr/>
      </dsp:nvSpPr>
      <dsp:spPr>
        <a:xfrm>
          <a:off x="0" y="5029945"/>
          <a:ext cx="8229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E09C6-1671-FB4C-AB2F-00657043A517}">
      <dsp:nvSpPr>
        <dsp:cNvPr id="0" name=""/>
        <dsp:cNvSpPr/>
      </dsp:nvSpPr>
      <dsp:spPr>
        <a:xfrm>
          <a:off x="0" y="5029945"/>
          <a:ext cx="8229600" cy="41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r" defTabSz="711200">
            <a:lnSpc>
              <a:spcPct val="90000"/>
            </a:lnSpc>
            <a:spcBef>
              <a:spcPct val="0"/>
            </a:spcBef>
            <a:spcAft>
              <a:spcPct val="35000"/>
            </a:spcAft>
            <a:buNone/>
          </a:pPr>
          <a:r>
            <a:rPr lang="en-US" sz="1600" kern="1200" dirty="0"/>
            <a:t>(see Jefferson, 1984)</a:t>
          </a:r>
        </a:p>
      </dsp:txBody>
      <dsp:txXfrm>
        <a:off x="0" y="5029945"/>
        <a:ext cx="8229600" cy="4191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8EB8E-8959-4375-991B-F08C477A10E9}" type="datetimeFigureOut">
              <a:rPr lang="el-GR" smtClean="0"/>
              <a:t>26/9/2024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0984C-E19F-465A-8ACD-229419C3556D}" type="slidenum">
              <a:rPr lang="el-GR" smtClean="0"/>
              <a:t>‹#›</a:t>
            </a:fld>
            <a:endParaRPr lang="el-GR"/>
          </a:p>
        </p:txBody>
      </p:sp>
    </p:spTree>
    <p:extLst>
      <p:ext uri="{BB962C8B-B14F-4D97-AF65-F5344CB8AC3E}">
        <p14:creationId xmlns:p14="http://schemas.microsoft.com/office/powerpoint/2010/main" val="45747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2" name="Google Shape;172;p2: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5" name="Google Shape;235;p11: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50800" y="8604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a:solidFill>
                  <a:schemeClr val="dk1"/>
                </a:solidFill>
                <a:latin typeface="Calibri"/>
                <a:ea typeface="Calibri"/>
                <a:cs typeface="Calibri"/>
                <a:sym typeface="Calibri"/>
              </a:rPr>
              <a:t>Themes or patterns within data can be identified in one of two primary ways in thematic analysis: in an inductive or ‘bottom up’ way (eg, Frith and Gleeson, 2004), or in a theoretical or deductive or ‘top down’ way (e.g., Boyatzis, 1998; Hayes, 1997). </a:t>
            </a:r>
            <a:endParaRPr/>
          </a:p>
          <a:p>
            <a:pPr marL="0" lvl="0" indent="0" algn="l" rtl="0">
              <a:spcBef>
                <a:spcPts val="0"/>
              </a:spcBef>
              <a:spcAft>
                <a:spcPts val="0"/>
              </a:spcAft>
              <a:buNone/>
            </a:pPr>
            <a:endParaRPr sz="1400"/>
          </a:p>
          <a:p>
            <a:pPr marL="0" lvl="0" indent="0" algn="l" rtl="0">
              <a:spcBef>
                <a:spcPts val="0"/>
              </a:spcBef>
              <a:spcAft>
                <a:spcPts val="0"/>
              </a:spcAft>
              <a:buNone/>
            </a:pPr>
            <a:r>
              <a:rPr lang="en-GB" sz="1400">
                <a:solidFill>
                  <a:schemeClr val="dk1"/>
                </a:solidFill>
                <a:latin typeface="Calibri"/>
                <a:ea typeface="Calibri"/>
                <a:cs typeface="Calibri"/>
                <a:sym typeface="Calibri"/>
              </a:rPr>
              <a:t>An inductive approach means the themes identified are strongly linked to the data themselves (as such, this form of thematic analysis bears some similarity to grounded theory). In this approach, if the data have been collected specifically for the research (eg, via interview or focus group), the themes identified may bear little relation to the specific questions that were asked of the participants. They would also not be driven by the researcher’s theoretical interest in the area or topic.</a:t>
            </a:r>
            <a:endParaRPr/>
          </a:p>
          <a:p>
            <a:pPr marL="0" lvl="0" indent="0" algn="l" rtl="0">
              <a:spcBef>
                <a:spcPts val="0"/>
              </a:spcBef>
              <a:spcAft>
                <a:spcPts val="0"/>
              </a:spcAft>
              <a:buNone/>
            </a:pPr>
            <a:endParaRPr sz="1400"/>
          </a:p>
          <a:p>
            <a:pPr marL="0" lvl="0" indent="0" algn="l" rtl="0">
              <a:spcBef>
                <a:spcPts val="0"/>
              </a:spcBef>
              <a:spcAft>
                <a:spcPts val="0"/>
              </a:spcAft>
              <a:buNone/>
            </a:pPr>
            <a:r>
              <a:rPr lang="en-GB" sz="1400"/>
              <a:t>In contrast, a ‘theoretical’ thematic analysis would tend to be driven by the researcher’s theoretical or analytic interest in the area, and is thus more explicitly analyst driven. This form of thematic analysis tends to provide less a rich description of the data overall, and more a detailed analysis of some aspect of the data.</a:t>
            </a:r>
            <a:endParaRPr/>
          </a:p>
        </p:txBody>
      </p:sp>
      <p:sp>
        <p:nvSpPr>
          <p:cNvPr id="242" name="Google Shape;242;p12: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9" name="Google Shape;249;p13: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1600" b="1">
                <a:solidFill>
                  <a:schemeClr val="dk1"/>
                </a:solidFill>
                <a:latin typeface="Calibri"/>
                <a:ea typeface="Calibri"/>
                <a:cs typeface="Calibri"/>
                <a:sym typeface="Calibri"/>
              </a:rPr>
              <a:t>This research explores the ways in which men’s subjective feelings about their bodies influence their clothing practices. </a:t>
            </a:r>
            <a:endParaRPr/>
          </a:p>
          <a:p>
            <a:pPr marL="0" lvl="0" indent="0" algn="l" rtl="0">
              <a:spcBef>
                <a:spcPts val="0"/>
              </a:spcBef>
              <a:spcAft>
                <a:spcPts val="0"/>
              </a:spcAft>
              <a:buNone/>
            </a:pPr>
            <a:endParaRPr sz="1600"/>
          </a:p>
          <a:p>
            <a:pPr marL="0" lvl="0" indent="0" algn="l" rtl="0">
              <a:spcBef>
                <a:spcPts val="0"/>
              </a:spcBef>
              <a:spcAft>
                <a:spcPts val="0"/>
              </a:spcAft>
              <a:buNone/>
            </a:pPr>
            <a:r>
              <a:rPr lang="en-GB" sz="1600">
                <a:solidFill>
                  <a:schemeClr val="dk1"/>
                </a:solidFill>
                <a:latin typeface="Calibri"/>
                <a:ea typeface="Calibri"/>
                <a:cs typeface="Calibri"/>
                <a:sym typeface="Calibri"/>
              </a:rPr>
              <a:t>Thematic analysis revealed 4 key themes: practicality of clothing choices, lack of concern about appearance, use of clothing to conceal or reveal the body, and use of clothing to fit cultural ideals. </a:t>
            </a:r>
            <a:endParaRPr/>
          </a:p>
          <a:p>
            <a:pPr marL="0" lvl="0" indent="0" algn="l" rtl="0">
              <a:spcBef>
                <a:spcPts val="0"/>
              </a:spcBef>
              <a:spcAft>
                <a:spcPts val="0"/>
              </a:spcAft>
              <a:buNone/>
            </a:pPr>
            <a:endParaRPr sz="1600"/>
          </a:p>
          <a:p>
            <a:pPr marL="0" lvl="0" indent="0" algn="l" rtl="0">
              <a:spcBef>
                <a:spcPts val="0"/>
              </a:spcBef>
              <a:spcAft>
                <a:spcPts val="0"/>
              </a:spcAft>
              <a:buNone/>
            </a:pPr>
            <a:r>
              <a:rPr lang="en-GB" sz="1600">
                <a:solidFill>
                  <a:schemeClr val="dk1"/>
                </a:solidFill>
                <a:latin typeface="Calibri"/>
                <a:ea typeface="Calibri"/>
                <a:cs typeface="Calibri"/>
                <a:sym typeface="Calibri"/>
              </a:rPr>
              <a:t>The research demonstrates the pervasive and mundane role of clothing in men’s self-surveillance and self-presentation and the range and complexity of the processes involved in clothing the body.</a:t>
            </a:r>
            <a:endParaRPr sz="1600"/>
          </a:p>
        </p:txBody>
      </p:sp>
      <p:sp>
        <p:nvSpPr>
          <p:cNvPr id="256" name="Google Shape;256;p14: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5: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3" name="Google Shape;263;p15: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0" name="Google Shape;270;p16: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7: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7" name="Google Shape;277;p17: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4" name="Google Shape;284;p18: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1" name="Google Shape;291;p19: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0: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8" name="Google Shape;298;p20: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1600"/>
              <a:t>Holloway and Todres (2003: 347) identify ‘thematizing meanings’ as one of a few shared generic skills across qualitative analysis.  For this reason some researchers (Boyatzis, 1998; Ryan and Bernard, 2000) characterize it, not as a specific method, but as a tool to use across different methods.</a:t>
            </a:r>
            <a:endParaRPr/>
          </a:p>
          <a:p>
            <a:pPr marL="0" lvl="0" indent="0" algn="l" rtl="0">
              <a:spcBef>
                <a:spcPts val="0"/>
              </a:spcBef>
              <a:spcAft>
                <a:spcPts val="0"/>
              </a:spcAft>
              <a:buNone/>
            </a:pPr>
            <a:endParaRPr sz="1600"/>
          </a:p>
          <a:p>
            <a:pPr marL="0" lvl="0" indent="0" algn="l" rtl="0">
              <a:spcBef>
                <a:spcPts val="0"/>
              </a:spcBef>
              <a:spcAft>
                <a:spcPts val="0"/>
              </a:spcAft>
              <a:buNone/>
            </a:pPr>
            <a:r>
              <a:rPr lang="en-GB" sz="1600"/>
              <a:t>Braun &amp; Clarke (2006) argue thematic analysis should be considered a method in its own right.</a:t>
            </a:r>
            <a:endParaRPr/>
          </a:p>
          <a:p>
            <a:pPr marL="0" lvl="0" indent="0" algn="l" rtl="0">
              <a:spcBef>
                <a:spcPts val="0"/>
              </a:spcBef>
              <a:spcAft>
                <a:spcPts val="0"/>
              </a:spcAft>
              <a:buNone/>
            </a:pPr>
            <a:endParaRPr/>
          </a:p>
        </p:txBody>
      </p:sp>
      <p:sp>
        <p:nvSpPr>
          <p:cNvPr id="179" name="Google Shape;179;p3: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1: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5" name="Google Shape;305;p21: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2: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2" name="Google Shape;312;p22: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3: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9" name="Google Shape;319;p23: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6" name="Google Shape;326;p24: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5: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Lupus is an autoimmune disease where the body's immune system becomes hyperactive and attacks normal, healthy tissue. This results in symptoms such as inflammation, swelling, and damage to joints, skin, kidneys, blood, the heart, and lungs. </a:t>
            </a:r>
            <a:endParaRPr/>
          </a:p>
        </p:txBody>
      </p:sp>
      <p:sp>
        <p:nvSpPr>
          <p:cNvPr id="334" name="Google Shape;334;p25: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6: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2" name="Google Shape;342;p26: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7: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9" name="Google Shape;349;p27: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8: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9" name="Google Shape;399;p28: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9: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32" name="Google Shape;432;p29: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0: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52" name="Google Shape;452;p30: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4: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6" name="Google Shape;186;p4: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1: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59" name="Google Shape;459;p31: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2: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6" name="Google Shape;466;p32: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3: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73" name="Google Shape;473;p33: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4: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80" name="Google Shape;480;p34: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5: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87" name="Google Shape;487;p35: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6: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4" name="Google Shape;494;p36: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7: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01" name="Google Shape;501;p37: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8: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08" name="Google Shape;508;p38: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9: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5" name="Google Shape;515;p39: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8" name="Google Shape;14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Different types, formats and purposes </a:t>
            </a:r>
            <a:endParaRPr/>
          </a:p>
          <a:p>
            <a:pPr marL="0" lvl="0" indent="0" algn="l" rtl="0">
              <a:lnSpc>
                <a:spcPct val="100000"/>
              </a:lnSpc>
              <a:spcBef>
                <a:spcPts val="360"/>
              </a:spcBef>
              <a:spcAft>
                <a:spcPts val="0"/>
              </a:spcAft>
              <a:buSzPts val="1400"/>
              <a:buNone/>
            </a:pPr>
            <a:r>
              <a:rPr lang="en-US"/>
              <a:t>Focus group e.g. marketing and consumer research, media research </a:t>
            </a:r>
            <a:endParaRPr/>
          </a:p>
        </p:txBody>
      </p:sp>
      <p:sp>
        <p:nvSpPr>
          <p:cNvPr id="149" name="Google Shape;149;p3:notes"/>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200"/>
              <a:buNone/>
            </a:pPr>
            <a:r>
              <a:rPr lang="en-US"/>
              <a:t>13/02/2013</a:t>
            </a:r>
            <a:endParaRPr/>
          </a:p>
        </p:txBody>
      </p:sp>
      <p:sp>
        <p:nvSpPr>
          <p:cNvPr id="150" name="Google Shape;150;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t>50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5:notes"/>
          <p:cNvSpPr txBox="1">
            <a:spLocks noGrp="1"/>
          </p:cNvSpPr>
          <p:nvPr>
            <p:ph type="body" idx="1"/>
          </p:nvPr>
        </p:nvSpPr>
        <p:spPr>
          <a:xfrm>
            <a:off x="446510" y="4531339"/>
            <a:ext cx="6120680" cy="51117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193" name="Google Shape;193;p5: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0"/>
              <a:t>Crime in a neighbourhood or quality in science </a:t>
            </a:r>
            <a:endParaRPr i="0"/>
          </a:p>
        </p:txBody>
      </p:sp>
      <p:sp>
        <p:nvSpPr>
          <p:cNvPr id="158" name="Google Shape;158;p4:notes"/>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200"/>
              <a:buNone/>
            </a:pPr>
            <a:r>
              <a:rPr lang="en-US"/>
              <a:t>13/02/2013</a:t>
            </a:r>
            <a:endParaRPr/>
          </a:p>
        </p:txBody>
      </p:sp>
      <p:sp>
        <p:nvSpPr>
          <p:cNvPr id="159" name="Google Shape;159;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t>51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SzPts val="1400"/>
              <a:buNone/>
            </a:pPr>
            <a:r>
              <a:rPr lang="en-US" sz="2200"/>
              <a:t>media &amp; communication studies (audience research) : 6-8 participants </a:t>
            </a:r>
            <a:endParaRPr/>
          </a:p>
          <a:p>
            <a:pPr marL="457200" lvl="1" indent="0" algn="l" rtl="0">
              <a:lnSpc>
                <a:spcPct val="100000"/>
              </a:lnSpc>
              <a:spcBef>
                <a:spcPts val="660"/>
              </a:spcBef>
              <a:spcAft>
                <a:spcPts val="0"/>
              </a:spcAft>
              <a:buSzPts val="1400"/>
              <a:buNone/>
            </a:pPr>
            <a:r>
              <a:rPr lang="en-US" sz="2200"/>
              <a:t>marketing research: 10-12 participants</a:t>
            </a:r>
            <a:endParaRPr/>
          </a:p>
          <a:p>
            <a:pPr marL="457200" lvl="1" indent="0" algn="l" rtl="0">
              <a:lnSpc>
                <a:spcPct val="100000"/>
              </a:lnSpc>
              <a:spcBef>
                <a:spcPts val="600"/>
              </a:spcBef>
              <a:spcAft>
                <a:spcPts val="0"/>
              </a:spcAft>
              <a:buSzPts val="1400"/>
              <a:buNone/>
            </a:pPr>
            <a:r>
              <a:rPr lang="en-US" sz="2000"/>
              <a:t>e.g. someone’s home, a community centre, a coffee shop, or a conference room).</a:t>
            </a:r>
            <a:endParaRPr sz="2200"/>
          </a:p>
          <a:p>
            <a:pPr marL="0" lvl="0" indent="0" algn="l" rtl="0">
              <a:lnSpc>
                <a:spcPct val="100000"/>
              </a:lnSpc>
              <a:spcBef>
                <a:spcPts val="360"/>
              </a:spcBef>
              <a:spcAft>
                <a:spcPts val="0"/>
              </a:spcAft>
              <a:buSzPts val="1400"/>
              <a:buNone/>
            </a:pPr>
            <a:endParaRPr/>
          </a:p>
        </p:txBody>
      </p:sp>
      <p:sp>
        <p:nvSpPr>
          <p:cNvPr id="167" name="Google Shape;167;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Times New Roman"/>
              <a:buNone/>
            </a:pPr>
            <a:fld id="{00000000-1234-1234-1234-123412341234}" type="slidenum">
              <a:rPr lang="en-US"/>
              <a:t>52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While focus groups may not represent random everyday talk, attention should be paid to holding these group discussions in ‘familiar’ settings and to minimising the moderator’s role in order for interaction to develop in a similar way as it does in everyday social encounters.  In terms of logistics, therefore, focus groups should be typically held in ‘neutral’ or ‘natural’ places for participants, (such as a coffee shops, people’s homes or community halls/other meeting places).  </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Yet, focus groups remain a kind of social interaction in their own right (Puchta and Potter, 2004), with their own ways of establishing topic and relevance.  Researcher’s role important in this – naturalness, asking elaborate questions: reformulation, for example some people say…., minimal question signal …</a:t>
            </a: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 talk tends to be reflective, anecdotal, and off-stage, about life in some other place, and what speakers may think about it, at least when asked” (Edwards and Stokoe, 2004, p. 5; Condor, 2000; Verkuyten, 2005).  </a:t>
            </a:r>
            <a:endParaRPr/>
          </a:p>
          <a:p>
            <a:pPr marL="0" lvl="0" indent="0" algn="l" rtl="0">
              <a:lnSpc>
                <a:spcPct val="100000"/>
              </a:lnSpc>
              <a:spcBef>
                <a:spcPts val="360"/>
              </a:spcBef>
              <a:spcAft>
                <a:spcPts val="0"/>
              </a:spcAft>
              <a:buSzPts val="1400"/>
              <a:buNone/>
            </a:pPr>
            <a:endParaRPr/>
          </a:p>
        </p:txBody>
      </p:sp>
      <p:sp>
        <p:nvSpPr>
          <p:cNvPr id="183" name="Google Shape;183;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Times New Roman"/>
              <a:buNone/>
            </a:pPr>
            <a:fld id="{00000000-1234-1234-1234-123412341234}" type="slidenum">
              <a:rPr lang="en-US"/>
              <a:t>54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None/>
            </a:pPr>
            <a:fld id="{00000000-1234-1234-1234-123412341234}" type="slidenum">
              <a:rPr lang="en-US">
                <a:solidFill>
                  <a:srgbClr val="000000"/>
                </a:solidFill>
              </a:rPr>
              <a:t>57</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l-GR" sz="1200" dirty="0"/>
              <a:t>Ο όρος «λόγος» έχει χρησιμοποιηθεί με πολλά διαφορετικά περιεχόμενα. Ως «λόγο» θα ορίσουμε όλα τα είδη προφορικής αλληλεπίδρασης, επίσημης και ανεπίσημης καθώς και τα είδη γραπτών κειμένων. </a:t>
            </a:r>
            <a:endParaRPr lang="en-GB" sz="1200"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el-GR"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t>
            </a:r>
            <a:r>
              <a:rPr lang="el-GR" dirty="0"/>
              <a:t> ένα σύστημα δηλώσεων που κατασκευάζει αυτό για το οποίο μιλά</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r>
              <a:rPr lang="el-GR" dirty="0"/>
              <a:t>Πχ. Εθνικιστικός λόγος καθιστά έναν κόσμο</a:t>
            </a:r>
            <a:r>
              <a:rPr lang="el-GR" baseline="0" dirty="0"/>
              <a:t> αποτελούμενο από έθνη-κράτη ως «αληθινό», με ουσία και όχι ως μια κυρίαρχη κατασκευή του κόσμου</a:t>
            </a:r>
            <a:endParaRPr lang="en-US" dirty="0"/>
          </a:p>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59</a:t>
            </a:fld>
            <a:endParaRPr lang="en-US"/>
          </a:p>
        </p:txBody>
      </p:sp>
    </p:spTree>
    <p:extLst>
      <p:ext uri="{BB962C8B-B14F-4D97-AF65-F5344CB8AC3E}">
        <p14:creationId xmlns:p14="http://schemas.microsoft.com/office/powerpoint/2010/main" val="1153428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discourse analyst</a:t>
            </a:r>
            <a:r>
              <a:rPr lang="en-US" baseline="0" dirty="0"/>
              <a:t> may proceed from one to the other</a:t>
            </a:r>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60</a:t>
            </a:fld>
            <a:endParaRPr lang="en-US"/>
          </a:p>
        </p:txBody>
      </p:sp>
    </p:spTree>
    <p:extLst>
      <p:ext uri="{BB962C8B-B14F-4D97-AF65-F5344CB8AC3E}">
        <p14:creationId xmlns:p14="http://schemas.microsoft.com/office/powerpoint/2010/main" val="148455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a:t>
            </a:r>
            <a:r>
              <a:rPr lang="en-US" baseline="0" dirty="0"/>
              <a:t> analysis, discourse needs to be turned into text. In that respect it can be used to </a:t>
            </a:r>
            <a:r>
              <a:rPr lang="en-US" baseline="0" dirty="0" err="1"/>
              <a:t>analyse</a:t>
            </a:r>
            <a:r>
              <a:rPr lang="en-US" baseline="0" dirty="0"/>
              <a:t> different types of data. Yet rather than other forms of analysis DA, especially DP do not see themselves as method but as a paradigm which spans ontology – epistemology – and methodology. So not a tool per se…</a:t>
            </a:r>
          </a:p>
          <a:p>
            <a:endParaRPr lang="en-US" baseline="0" dirty="0"/>
          </a:p>
          <a:p>
            <a:r>
              <a:rPr lang="en-US" baseline="0" dirty="0"/>
              <a:t>Social constructionism: how is meaning and knowledge constructed? Critically question what is considered given; socio-cultural context matters; knowledge is constructed and re-produced through social process </a:t>
            </a:r>
          </a:p>
          <a:p>
            <a:r>
              <a:rPr lang="en-US" baseline="0" dirty="0"/>
              <a:t>&amp; Discourse: everyday interactions</a:t>
            </a:r>
            <a:endParaRPr lang="en-US" dirty="0"/>
          </a:p>
        </p:txBody>
      </p:sp>
      <p:sp>
        <p:nvSpPr>
          <p:cNvPr id="4" name="Slide Number Placeholder 3"/>
          <p:cNvSpPr>
            <a:spLocks noGrp="1"/>
          </p:cNvSpPr>
          <p:nvPr>
            <p:ph type="sldNum" sz="quarter" idx="10"/>
          </p:nvPr>
        </p:nvSpPr>
        <p:spPr/>
        <p:txBody>
          <a:bodyPr/>
          <a:lstStyle/>
          <a:p>
            <a:fld id="{717D2EDF-74AB-2049-8057-72AA31FA31B2}" type="slidenum">
              <a:rPr lang="en-US" smtClean="0"/>
              <a:t>61</a:t>
            </a:fld>
            <a:endParaRPr lang="en-US"/>
          </a:p>
        </p:txBody>
      </p:sp>
    </p:spTree>
    <p:extLst>
      <p:ext uri="{BB962C8B-B14F-4D97-AF65-F5344CB8AC3E}">
        <p14:creationId xmlns:p14="http://schemas.microsoft.com/office/powerpoint/2010/main" val="38593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0" name="Google Shape;200;p6: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50000"/>
              </a:spcBef>
              <a:buFont typeface="Arial"/>
              <a:buChar char="•"/>
            </a:pPr>
            <a:r>
              <a:rPr lang="el-GR" i="1" dirty="0"/>
              <a:t>Βέβαια ορισμένες φορές τα άτομα μπορεί να αναφέρουν αυτό που τους «έρχεται» φυσιολογικά μέσα σε μια συζήτηση. </a:t>
            </a:r>
          </a:p>
          <a:p>
            <a:pPr marL="285750" indent="-285750">
              <a:spcBef>
                <a:spcPct val="50000"/>
              </a:spcBef>
              <a:buFont typeface="Arial"/>
              <a:buChar char="•"/>
            </a:pPr>
            <a:r>
              <a:rPr lang="el-GR" i="1" dirty="0"/>
              <a:t>Το ίδιο φαινόμενο μπορεί να περιγραφεί με πολλούς διαφορετικούς τρόπους. </a:t>
            </a:r>
            <a:endParaRPr lang="en-GB" i="1" dirty="0"/>
          </a:p>
          <a:p>
            <a:pPr marL="285750" indent="-285750">
              <a:spcBef>
                <a:spcPct val="50000"/>
              </a:spcBef>
              <a:buFont typeface="Arial"/>
              <a:buChar char="•"/>
            </a:pPr>
            <a:r>
              <a:rPr lang="el-GR" i="1" dirty="0"/>
              <a:t>Δεν υπάρχει ακόμη ένας αλάνθαστος τρόπος να αντιμετωπίσουμε την μεταβλητότητα των αναφορών και να εξακριβώσουμε «ακριβείς» από μη αληθείς αναφορές. </a:t>
            </a:r>
            <a:endParaRPr lang="en-GB" i="1" dirty="0"/>
          </a:p>
          <a:p>
            <a:pPr marL="285750" indent="-285750">
              <a:spcBef>
                <a:spcPct val="50000"/>
              </a:spcBef>
              <a:buFont typeface="Arial"/>
              <a:buChar char="•"/>
            </a:pPr>
            <a:r>
              <a:rPr lang="el-GR" i="1" dirty="0"/>
              <a:t>Οι κατασκευαστικοί και ευέλικτοι τρόποι με τους οποίους χρησιμοποιείται η γλώσσα θα πρέπει να αποτελέσουν οι ίδιοι κεντρικό θέμα μελέτης. </a:t>
            </a:r>
            <a:endParaRPr lang="en-GB" i="1" dirty="0"/>
          </a:p>
          <a:p>
            <a:pPr marL="285750" indent="-285750">
              <a:spcBef>
                <a:spcPct val="50000"/>
              </a:spcBef>
              <a:buFont typeface="Arial"/>
              <a:buChar char="•"/>
            </a:pPr>
            <a:endParaRPr lang="en-GB"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a:t>Ό </a:t>
            </a:r>
            <a:r>
              <a:rPr lang="el-GR" sz="1200" dirty="0" err="1"/>
              <a:t>όρος</a:t>
            </a:r>
            <a:r>
              <a:rPr lang="el-GR" sz="1200" dirty="0"/>
              <a:t> </a:t>
            </a:r>
            <a:r>
              <a:rPr lang="el-GR" sz="1200" dirty="0" err="1"/>
              <a:t>αναφέρεται</a:t>
            </a:r>
            <a:r>
              <a:rPr lang="el-GR" sz="1200" dirty="0"/>
              <a:t> στην </a:t>
            </a:r>
            <a:r>
              <a:rPr lang="el-GR" sz="1200" dirty="0" err="1"/>
              <a:t>ιδέα</a:t>
            </a:r>
            <a:r>
              <a:rPr lang="el-GR" sz="1200" dirty="0"/>
              <a:t> </a:t>
            </a:r>
            <a:r>
              <a:rPr lang="el-GR" sz="1200" dirty="0" err="1"/>
              <a:t>ότι</a:t>
            </a:r>
            <a:r>
              <a:rPr lang="el-GR" sz="1200" dirty="0"/>
              <a:t> τα </a:t>
            </a:r>
            <a:r>
              <a:rPr lang="el-GR" sz="1200" dirty="0" err="1"/>
              <a:t>συμβάντα</a:t>
            </a:r>
            <a:r>
              <a:rPr lang="el-GR" sz="1200" dirty="0"/>
              <a:t> </a:t>
            </a:r>
            <a:r>
              <a:rPr lang="el-GR" sz="1200" dirty="0" err="1"/>
              <a:t>μπορούν</a:t>
            </a:r>
            <a:r>
              <a:rPr lang="el-GR" sz="1200" dirty="0"/>
              <a:t> να </a:t>
            </a:r>
            <a:r>
              <a:rPr lang="el-GR" sz="1200" dirty="0" err="1"/>
              <a:t>συζητηθούν</a:t>
            </a:r>
            <a:r>
              <a:rPr lang="el-GR" sz="1200" dirty="0"/>
              <a:t> ή να </a:t>
            </a:r>
            <a:r>
              <a:rPr lang="el-GR" sz="1200" dirty="0" err="1"/>
              <a:t>κατασκευαστούν</a:t>
            </a:r>
            <a:r>
              <a:rPr lang="el-GR" sz="1200" dirty="0"/>
              <a:t> με </a:t>
            </a:r>
            <a:r>
              <a:rPr lang="el-GR" sz="1200" dirty="0" err="1"/>
              <a:t>διαφορετικούς</a:t>
            </a:r>
            <a:r>
              <a:rPr lang="el-GR" sz="1200" dirty="0"/>
              <a:t> </a:t>
            </a:r>
            <a:r>
              <a:rPr lang="el-GR" sz="1200" dirty="0" err="1"/>
              <a:t>τρόπους</a:t>
            </a:r>
            <a:r>
              <a:rPr lang="el-GR" sz="1200" dirty="0"/>
              <a:t> και </a:t>
            </a:r>
            <a:r>
              <a:rPr lang="el-GR" sz="1200" dirty="0" err="1"/>
              <a:t>ότι</a:t>
            </a:r>
            <a:r>
              <a:rPr lang="el-GR" sz="1200" dirty="0"/>
              <a:t> </a:t>
            </a:r>
            <a:r>
              <a:rPr lang="el-GR" sz="1200" dirty="0" err="1"/>
              <a:t>οποιαδήποτε</a:t>
            </a:r>
            <a:r>
              <a:rPr lang="el-GR" sz="1200" dirty="0"/>
              <a:t> </a:t>
            </a:r>
            <a:r>
              <a:rPr lang="el-GR" sz="1200" dirty="0" err="1"/>
              <a:t>απο</a:t>
            </a:r>
            <a:r>
              <a:rPr lang="el-GR" sz="1200" dirty="0"/>
              <a:t>́ </a:t>
            </a:r>
            <a:r>
              <a:rPr lang="el-GR" sz="1200" dirty="0" err="1"/>
              <a:t>αυτές</a:t>
            </a:r>
            <a:r>
              <a:rPr lang="el-GR" sz="1200" dirty="0"/>
              <a:t> τις </a:t>
            </a:r>
            <a:r>
              <a:rPr lang="el-GR" sz="1200" dirty="0" err="1"/>
              <a:t>εκδοχές</a:t>
            </a:r>
            <a:r>
              <a:rPr lang="el-GR" sz="1200" dirty="0"/>
              <a:t> τους </a:t>
            </a:r>
            <a:r>
              <a:rPr lang="el-GR" sz="1200" dirty="0" err="1"/>
              <a:t>μπορει</a:t>
            </a:r>
            <a:r>
              <a:rPr lang="el-GR" sz="1200" dirty="0"/>
              <a:t>́ να </a:t>
            </a:r>
            <a:r>
              <a:rPr lang="el-GR" sz="1200" dirty="0" err="1"/>
              <a:t>ερευνηθει</a:t>
            </a:r>
            <a:r>
              <a:rPr lang="el-GR" sz="1200" dirty="0"/>
              <a:t>́ ως προς το </a:t>
            </a:r>
            <a:r>
              <a:rPr lang="el-GR" sz="1200" b="1" dirty="0" err="1"/>
              <a:t>διαδραστικο</a:t>
            </a:r>
            <a:r>
              <a:rPr lang="el-GR" sz="1200" b="1" dirty="0"/>
              <a:t>́ ή </a:t>
            </a:r>
            <a:r>
              <a:rPr lang="el-GR" sz="1200" b="1" dirty="0" err="1"/>
              <a:t>ιδεολογικο</a:t>
            </a:r>
            <a:r>
              <a:rPr lang="el-GR" sz="1200" b="1" dirty="0"/>
              <a:t>́ </a:t>
            </a:r>
            <a:r>
              <a:rPr lang="el-GR" sz="1200" b="1" dirty="0" err="1"/>
              <a:t>έργο</a:t>
            </a:r>
            <a:r>
              <a:rPr lang="el-GR" sz="1200" b="1" dirty="0"/>
              <a:t> </a:t>
            </a:r>
            <a:r>
              <a:rPr lang="el-GR" sz="1200" dirty="0"/>
              <a:t>που </a:t>
            </a:r>
            <a:r>
              <a:rPr lang="el-GR" sz="1200" dirty="0" err="1"/>
              <a:t>ενδέχεται</a:t>
            </a:r>
            <a:r>
              <a:rPr lang="el-GR" sz="1200" dirty="0"/>
              <a:t> να </a:t>
            </a:r>
            <a:r>
              <a:rPr lang="el-GR" sz="1200" dirty="0" err="1"/>
              <a:t>επιτελει</a:t>
            </a:r>
            <a:r>
              <a:rPr lang="el-GR" sz="1200" dirty="0"/>
              <a:t>́ (</a:t>
            </a:r>
            <a:r>
              <a:rPr lang="en-GB" sz="1200" dirty="0"/>
              <a:t>Drew (1998</a:t>
            </a:r>
            <a:r>
              <a:rPr lang="el-GR" sz="1200" dirty="0"/>
              <a:t>).</a:t>
            </a:r>
          </a:p>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62</a:t>
            </a:fld>
            <a:endParaRPr lang="en-US"/>
          </a:p>
        </p:txBody>
      </p:sp>
    </p:spTree>
    <p:extLst>
      <p:ext uri="{BB962C8B-B14F-4D97-AF65-F5344CB8AC3E}">
        <p14:creationId xmlns:p14="http://schemas.microsoft.com/office/powerpoint/2010/main" val="2844132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Discursive</a:t>
            </a:r>
            <a:r>
              <a:rPr lang="en-US" baseline="0" dirty="0"/>
              <a:t> Research in Social Psychology</a:t>
            </a:r>
          </a:p>
          <a:p>
            <a:r>
              <a:rPr lang="en-US" baseline="0" dirty="0"/>
              <a:t>Different strands: CA, DA, CDA, FDA, DP, CDSP, RP</a:t>
            </a:r>
            <a:endParaRPr lang="el-GR" baseline="0" dirty="0"/>
          </a:p>
          <a:p>
            <a:r>
              <a:rPr lang="en-US" b="1" baseline="0" dirty="0"/>
              <a:t>R</a:t>
            </a:r>
            <a:r>
              <a:rPr lang="en-GB" b="1" baseline="0" dirty="0" err="1"/>
              <a:t>ealities</a:t>
            </a:r>
            <a:r>
              <a:rPr lang="en-GB" b="1" baseline="0" dirty="0"/>
              <a:t> constructed in and through discourse </a:t>
            </a:r>
            <a:r>
              <a:rPr lang="en-US" b="1" baseline="0" dirty="0"/>
              <a:t>–</a:t>
            </a:r>
            <a:r>
              <a:rPr lang="en-GB" b="1" baseline="0" dirty="0"/>
              <a:t> </a:t>
            </a:r>
            <a:r>
              <a:rPr lang="en-US" b="1" baseline="0" dirty="0"/>
              <a:t>social constructionist take but different strands bear different assumptions </a:t>
            </a:r>
          </a:p>
          <a:p>
            <a:endParaRPr lang="en-US" b="1" baseline="0" dirty="0"/>
          </a:p>
          <a:p>
            <a:r>
              <a:rPr lang="en-GB" b="1" baseline="0" dirty="0"/>
              <a:t>People use discourse to do things; construct versions of the world; variability (</a:t>
            </a:r>
            <a:r>
              <a:rPr lang="en-GB" b="1" baseline="0" dirty="0" err="1"/>
              <a:t>vs</a:t>
            </a:r>
            <a:r>
              <a:rPr lang="en-GB" b="1" baseline="0" dirty="0"/>
              <a:t> inconsistency) </a:t>
            </a:r>
          </a:p>
          <a:p>
            <a:r>
              <a:rPr lang="en-US" b="1" baseline="0" dirty="0"/>
              <a:t>C</a:t>
            </a:r>
            <a:r>
              <a:rPr lang="en-GB" b="1" baseline="0" dirty="0" err="1"/>
              <a:t>onstruction</a:t>
            </a:r>
            <a:r>
              <a:rPr lang="en-GB" b="1" baseline="0" dirty="0"/>
              <a:t> </a:t>
            </a:r>
            <a:r>
              <a:rPr lang="en-US" b="1" baseline="0" dirty="0"/>
              <a:t>–</a:t>
            </a:r>
            <a:r>
              <a:rPr lang="en-GB" b="1" baseline="0" dirty="0"/>
              <a:t> descriptions constructed drawing on existing resources; it may imply active choice but it may treated as normal plus different ways to construct the same phenomenon</a:t>
            </a:r>
          </a:p>
        </p:txBody>
      </p:sp>
      <p:sp>
        <p:nvSpPr>
          <p:cNvPr id="4" name="Slide Number Placeholder 3"/>
          <p:cNvSpPr>
            <a:spLocks noGrp="1"/>
          </p:cNvSpPr>
          <p:nvPr>
            <p:ph type="sldNum" sz="quarter" idx="10"/>
          </p:nvPr>
        </p:nvSpPr>
        <p:spPr/>
        <p:txBody>
          <a:bodyPr/>
          <a:lstStyle/>
          <a:p>
            <a:fld id="{717D2EDF-74AB-2049-8057-72AA31FA31B2}" type="slidenum">
              <a:rPr lang="en-US" smtClean="0"/>
              <a:t>63</a:t>
            </a:fld>
            <a:endParaRPr lang="en-US"/>
          </a:p>
        </p:txBody>
      </p:sp>
    </p:spTree>
    <p:extLst>
      <p:ext uri="{BB962C8B-B14F-4D97-AF65-F5344CB8AC3E}">
        <p14:creationId xmlns:p14="http://schemas.microsoft.com/office/powerpoint/2010/main" val="3217256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64</a:t>
            </a:fld>
            <a:endParaRPr lang="en-US"/>
          </a:p>
        </p:txBody>
      </p:sp>
    </p:spTree>
    <p:extLst>
      <p:ext uri="{BB962C8B-B14F-4D97-AF65-F5344CB8AC3E}">
        <p14:creationId xmlns:p14="http://schemas.microsoft.com/office/powerpoint/2010/main" val="856110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BB61187-8108-A742-A025-4D5402FD99B2}" type="slidenum">
              <a:rPr lang="en-US" smtClean="0"/>
              <a:t>65</a:t>
            </a:fld>
            <a:endParaRPr lang="en-US"/>
          </a:p>
        </p:txBody>
      </p:sp>
    </p:spTree>
    <p:extLst>
      <p:ext uri="{BB962C8B-B14F-4D97-AF65-F5344CB8AC3E}">
        <p14:creationId xmlns:p14="http://schemas.microsoft.com/office/powerpoint/2010/main" val="153399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l-GR" dirty="0"/>
              <a:t>πλαίσιο,</a:t>
            </a:r>
            <a:r>
              <a:rPr lang="en-GB" dirty="0"/>
              <a:t> different accounts</a:t>
            </a:r>
            <a:r>
              <a:rPr lang="en-GB" baseline="0" dirty="0"/>
              <a:t> for different effects (not strategically)</a:t>
            </a:r>
            <a:r>
              <a:rPr lang="el-GR" baseline="0" dirty="0"/>
              <a:t> η ίδια </a:t>
            </a:r>
            <a:r>
              <a:rPr lang="el-GR" baseline="0" dirty="0" err="1"/>
              <a:t>εκφορα</a:t>
            </a:r>
            <a:r>
              <a:rPr lang="el-GR" baseline="0" dirty="0"/>
              <a:t> μπορεί να χρησιμοποιηθεί για να επιτελέσει άλλες λειτουργίες </a:t>
            </a:r>
            <a:r>
              <a:rPr lang="en-GB" baseline="0" dirty="0"/>
              <a:t>(Potter &amp; Wetherell, 1987)</a:t>
            </a:r>
          </a:p>
          <a:p>
            <a:pPr marL="228600" indent="-228600">
              <a:buAutoNum type="arabicPeriod"/>
            </a:pPr>
            <a:r>
              <a:rPr lang="en-US" baseline="0" dirty="0"/>
              <a:t>V</a:t>
            </a:r>
            <a:r>
              <a:rPr lang="en-GB" baseline="0" dirty="0" err="1"/>
              <a:t>ersions</a:t>
            </a:r>
            <a:r>
              <a:rPr lang="en-GB" baseline="0" dirty="0"/>
              <a:t> of versions </a:t>
            </a:r>
            <a:endParaRPr lang="el-GR" dirty="0"/>
          </a:p>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66</a:t>
            </a:fld>
            <a:endParaRPr lang="en-US"/>
          </a:p>
        </p:txBody>
      </p:sp>
    </p:spTree>
    <p:extLst>
      <p:ext uri="{BB962C8B-B14F-4D97-AF65-F5344CB8AC3E}">
        <p14:creationId xmlns:p14="http://schemas.microsoft.com/office/powerpoint/2010/main" val="3986630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2. Έμφαση στους</a:t>
            </a:r>
            <a:r>
              <a:rPr lang="el-GR" baseline="0" dirty="0"/>
              <a:t> τρόπους που οι ομιλητές παίρνουν το λόγο (</a:t>
            </a:r>
            <a:r>
              <a:rPr lang="el-GR" baseline="0" dirty="0" err="1"/>
              <a:t>εθνομεθοδολογία</a:t>
            </a:r>
            <a:r>
              <a:rPr lang="el-GR" baseline="0" dirty="0"/>
              <a:t>). </a:t>
            </a:r>
            <a:r>
              <a:rPr lang="el-GR" baseline="0" dirty="0" err="1"/>
              <a:t>Αυτοδιόρθωση</a:t>
            </a:r>
            <a:r>
              <a:rPr lang="el-GR" baseline="0" dirty="0"/>
              <a:t>, </a:t>
            </a:r>
            <a:r>
              <a:rPr lang="el-GR" baseline="0" dirty="0" err="1"/>
              <a:t>νοηματοδότηση</a:t>
            </a:r>
            <a:r>
              <a:rPr lang="el-GR" baseline="0" dirty="0"/>
              <a:t> εντός άμεσου πλαισίου </a:t>
            </a:r>
            <a:r>
              <a:rPr lang="el-GR" baseline="0" dirty="0" err="1"/>
              <a:t>διάδρασης</a:t>
            </a:r>
            <a:r>
              <a:rPr lang="el-GR" baseline="0" dirty="0"/>
              <a:t> </a:t>
            </a:r>
            <a:r>
              <a:rPr lang="en-GB" baseline="0" dirty="0"/>
              <a:t>(</a:t>
            </a:r>
            <a:r>
              <a:rPr lang="en-GB" baseline="0" dirty="0" err="1"/>
              <a:t>Wooffitt</a:t>
            </a:r>
            <a:r>
              <a:rPr lang="en-GB" baseline="0" dirty="0"/>
              <a:t>, 1998)</a:t>
            </a:r>
            <a:endParaRPr lang="el-GR" baseline="0" dirty="0"/>
          </a:p>
          <a:p>
            <a:endParaRPr lang="en-US" i="0" dirty="0"/>
          </a:p>
        </p:txBody>
      </p:sp>
      <p:sp>
        <p:nvSpPr>
          <p:cNvPr id="4" name="Slide Number Placeholder 3"/>
          <p:cNvSpPr>
            <a:spLocks noGrp="1"/>
          </p:cNvSpPr>
          <p:nvPr>
            <p:ph type="sldNum" sz="quarter" idx="10"/>
          </p:nvPr>
        </p:nvSpPr>
        <p:spPr/>
        <p:txBody>
          <a:bodyPr/>
          <a:lstStyle/>
          <a:p>
            <a:fld id="{1BB61187-8108-A742-A025-4D5402FD99B2}" type="slidenum">
              <a:rPr lang="en-US" smtClean="0"/>
              <a:t>67</a:t>
            </a:fld>
            <a:endParaRPr lang="en-US"/>
          </a:p>
        </p:txBody>
      </p:sp>
    </p:spTree>
    <p:extLst>
      <p:ext uri="{BB962C8B-B14F-4D97-AF65-F5344CB8AC3E}">
        <p14:creationId xmlns:p14="http://schemas.microsoft.com/office/powerpoint/2010/main" val="2483410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3. </a:t>
            </a:r>
            <a:r>
              <a:rPr lang="el-GR" i="0" baseline="0" dirty="0"/>
              <a:t>πως η </a:t>
            </a:r>
            <a:r>
              <a:rPr lang="el-GR" i="0" dirty="0">
                <a:solidFill>
                  <a:srgbClr val="0000FF"/>
                </a:solidFill>
              </a:rPr>
              <a:t>κοινωνική και πολιτική αδικία δηλώνεται στο λόγο</a:t>
            </a:r>
            <a:r>
              <a:rPr lang="en-GB" i="0" dirty="0">
                <a:solidFill>
                  <a:srgbClr val="0000FF"/>
                </a:solidFill>
              </a:rPr>
              <a:t>, dominant ideology</a:t>
            </a:r>
            <a:r>
              <a:rPr lang="en-GB" i="0" baseline="0" dirty="0">
                <a:solidFill>
                  <a:srgbClr val="0000FF"/>
                </a:solidFill>
              </a:rPr>
              <a:t> and challenge (van </a:t>
            </a:r>
            <a:r>
              <a:rPr lang="en-GB" i="0" baseline="0" dirty="0" err="1">
                <a:solidFill>
                  <a:srgbClr val="0000FF"/>
                </a:solidFill>
              </a:rPr>
              <a:t>Dijk</a:t>
            </a:r>
            <a:r>
              <a:rPr lang="en-GB" i="0" baseline="0" dirty="0">
                <a:solidFill>
                  <a:srgbClr val="0000FF"/>
                </a:solidFill>
              </a:rPr>
              <a:t>, 2001)</a:t>
            </a:r>
            <a:endParaRPr lang="el-GR" i="0" dirty="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68</a:t>
            </a:fld>
            <a:endParaRPr lang="en-US"/>
          </a:p>
        </p:txBody>
      </p:sp>
    </p:spTree>
    <p:extLst>
      <p:ext uri="{BB962C8B-B14F-4D97-AF65-F5344CB8AC3E}">
        <p14:creationId xmlns:p14="http://schemas.microsoft.com/office/powerpoint/2010/main" val="2511159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i="0" dirty="0">
                <a:solidFill>
                  <a:srgbClr val="0000FF"/>
                </a:solidFill>
              </a:rPr>
              <a:t>4. Οι</a:t>
            </a:r>
            <a:r>
              <a:rPr lang="el-GR" i="0" baseline="0" dirty="0">
                <a:solidFill>
                  <a:srgbClr val="0000FF"/>
                </a:solidFill>
              </a:rPr>
              <a:t> δομές της</a:t>
            </a:r>
            <a:r>
              <a:rPr lang="el-GR" i="0" dirty="0">
                <a:solidFill>
                  <a:srgbClr val="0000FF"/>
                </a:solidFill>
              </a:rPr>
              <a:t> γλώσσας δηλώνουν μια ιστορική φύση λόγω</a:t>
            </a:r>
            <a:r>
              <a:rPr lang="el-GR" i="0" baseline="0" dirty="0">
                <a:solidFill>
                  <a:srgbClr val="0000FF"/>
                </a:solidFill>
              </a:rPr>
              <a:t> του ότι αλλάζουν με το χρόνο και αλλάζοντας παράγουν και αντανακλούν κοινωνικές και θεσμικές πρακτικές. Πως έχουν καταστεί κάποιες πρακτικές κυρίαρχες; Και έμφαση στις θέσεις υποκειμένων,</a:t>
            </a:r>
            <a:r>
              <a:rPr lang="en-GB" i="0" baseline="0" dirty="0">
                <a:solidFill>
                  <a:srgbClr val="0000FF"/>
                </a:solidFill>
              </a:rPr>
              <a:t>discourse produces subject positions which affect how people construct experience</a:t>
            </a:r>
            <a:r>
              <a:rPr lang="el-GR" i="0" baseline="0" dirty="0">
                <a:solidFill>
                  <a:srgbClr val="0000FF"/>
                </a:solidFill>
              </a:rPr>
              <a:t> πχ. Ιατρικός λόγος </a:t>
            </a:r>
            <a:r>
              <a:rPr lang="en-US" i="0" baseline="0" dirty="0">
                <a:solidFill>
                  <a:srgbClr val="0000FF"/>
                </a:solidFill>
              </a:rPr>
              <a:t>–</a:t>
            </a:r>
            <a:r>
              <a:rPr lang="el-GR" i="0" baseline="0" dirty="0">
                <a:solidFill>
                  <a:srgbClr val="0000FF"/>
                </a:solidFill>
              </a:rPr>
              <a:t> κανονικότητες </a:t>
            </a:r>
            <a:r>
              <a:rPr lang="el-GR" i="0" dirty="0">
                <a:solidFill>
                  <a:srgbClr val="0000FF"/>
                </a:solidFill>
              </a:rPr>
              <a:t> </a:t>
            </a:r>
            <a:endParaRPr lang="en-GB" i="0" dirty="0">
              <a:solidFill>
                <a:srgbClr val="0000FF"/>
              </a:solidFill>
            </a:endParaRPr>
          </a:p>
          <a:p>
            <a:r>
              <a:rPr lang="en-GB" i="0" dirty="0">
                <a:solidFill>
                  <a:srgbClr val="0000FF"/>
                </a:solidFill>
              </a:rPr>
              <a:t>(Parker,</a:t>
            </a:r>
            <a:r>
              <a:rPr lang="en-GB" i="0" baseline="0" dirty="0">
                <a:solidFill>
                  <a:srgbClr val="0000FF"/>
                </a:solidFill>
              </a:rPr>
              <a:t> 1992)</a:t>
            </a:r>
            <a:endParaRPr lang="el-GR" i="0" dirty="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69</a:t>
            </a:fld>
            <a:endParaRPr lang="en-US"/>
          </a:p>
        </p:txBody>
      </p:sp>
    </p:spTree>
    <p:extLst>
      <p:ext uri="{BB962C8B-B14F-4D97-AF65-F5344CB8AC3E}">
        <p14:creationId xmlns:p14="http://schemas.microsoft.com/office/powerpoint/2010/main" val="12855540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i="0" dirty="0">
                <a:solidFill>
                  <a:srgbClr val="0000FF"/>
                </a:solidFill>
              </a:rPr>
              <a:t>5. έμφαση στην κοινωνική λογοδοσία</a:t>
            </a:r>
            <a:r>
              <a:rPr lang="en-GB" i="0" dirty="0">
                <a:solidFill>
                  <a:srgbClr val="0000FF"/>
                </a:solidFill>
              </a:rPr>
              <a:t> (stake or interest)</a:t>
            </a:r>
            <a:r>
              <a:rPr lang="el-GR" i="0" dirty="0">
                <a:solidFill>
                  <a:srgbClr val="0000FF"/>
                </a:solidFill>
              </a:rPr>
              <a:t> και τη </a:t>
            </a:r>
            <a:r>
              <a:rPr lang="el-GR" i="0" dirty="0" err="1">
                <a:solidFill>
                  <a:srgbClr val="0000FF"/>
                </a:solidFill>
              </a:rPr>
              <a:t>γεγονικότητα</a:t>
            </a:r>
            <a:r>
              <a:rPr lang="el-GR" i="0" dirty="0">
                <a:solidFill>
                  <a:srgbClr val="0000FF"/>
                </a:solidFill>
              </a:rPr>
              <a:t>, τον</a:t>
            </a:r>
            <a:r>
              <a:rPr lang="el-GR" i="0" baseline="0" dirty="0">
                <a:solidFill>
                  <a:srgbClr val="0000FF"/>
                </a:solidFill>
              </a:rPr>
              <a:t> προσανατολισμό προς δράση. Πχ. Ταυτότητα, μνήμη. Από τις κοινωνικές αναπαραστάσεις στα ερμηνευτικά ρεπερτόρια και αποθέματα</a:t>
            </a:r>
            <a:r>
              <a:rPr lang="en-US" i="0" baseline="0" dirty="0">
                <a:solidFill>
                  <a:srgbClr val="0000FF"/>
                </a:solidFill>
              </a:rPr>
              <a:t> (</a:t>
            </a:r>
            <a:r>
              <a:rPr lang="en-US" dirty="0"/>
              <a:t>Edwards</a:t>
            </a:r>
            <a:r>
              <a:rPr lang="en-US" baseline="0" dirty="0"/>
              <a:t> &amp; Potter, 2005)</a:t>
            </a:r>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71</a:t>
            </a:fld>
            <a:endParaRPr lang="en-US"/>
          </a:p>
        </p:txBody>
      </p:sp>
    </p:spTree>
    <p:extLst>
      <p:ext uri="{BB962C8B-B14F-4D97-AF65-F5344CB8AC3E}">
        <p14:creationId xmlns:p14="http://schemas.microsoft.com/office/powerpoint/2010/main" val="422094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Αντλώντας από τη γενεαλογική ανάλυση του </a:t>
            </a:r>
            <a:r>
              <a:rPr lang="el-GR" dirty="0" err="1"/>
              <a:t>Φουκώ</a:t>
            </a:r>
            <a:r>
              <a:rPr lang="el-GR" dirty="0"/>
              <a:t> </a:t>
            </a:r>
            <a:endParaRPr lang="en-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42303-3EA7-2D47-9DF4-1E598B0A88FD}" type="slidenum">
              <a:rPr kumimoji="0" lang="en-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74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7" name="Google Shape;207;p7: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i="0" dirty="0">
                <a:solidFill>
                  <a:srgbClr val="0000FF"/>
                </a:solidFill>
              </a:rPr>
              <a:t>6. διαλογικότητα: οι κοινοί τόποι, η κοινή λογική εμπεριέχει αντιθέσεις,</a:t>
            </a:r>
            <a:r>
              <a:rPr lang="el-GR" i="0" baseline="0" dirty="0">
                <a:solidFill>
                  <a:srgbClr val="0000FF"/>
                </a:solidFill>
              </a:rPr>
              <a:t> πχ. </a:t>
            </a:r>
            <a:r>
              <a:rPr lang="en-US" i="0" baseline="0" dirty="0">
                <a:solidFill>
                  <a:srgbClr val="0000FF"/>
                </a:solidFill>
              </a:rPr>
              <a:t>C</a:t>
            </a:r>
            <a:r>
              <a:rPr lang="en-GB" i="0" baseline="0" dirty="0" err="1">
                <a:solidFill>
                  <a:srgbClr val="0000FF"/>
                </a:solidFill>
              </a:rPr>
              <a:t>ommon</a:t>
            </a:r>
            <a:r>
              <a:rPr lang="en-GB" i="0" baseline="0" dirty="0">
                <a:solidFill>
                  <a:srgbClr val="0000FF"/>
                </a:solidFill>
              </a:rPr>
              <a:t> sense entails dilemmas e.g. ‘better late than never’ / ‘</a:t>
            </a:r>
            <a:r>
              <a:rPr lang="en-US" sz="1200" kern="1200" dirty="0">
                <a:solidFill>
                  <a:schemeClr val="tx1"/>
                </a:solidFill>
                <a:latin typeface="+mn-lt"/>
                <a:ea typeface="+mn-ea"/>
                <a:cs typeface="+mn-cs"/>
              </a:rPr>
              <a:t>There's no time like the present’</a:t>
            </a:r>
            <a:endParaRPr lang="en-GB" i="0" baseline="0" dirty="0">
              <a:solidFill>
                <a:srgbClr val="0000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i="0" baseline="0" dirty="0">
                <a:solidFill>
                  <a:srgbClr val="0000FF"/>
                </a:solidFill>
              </a:rPr>
              <a:t>Με αυτή την έννοια ο λόγος χαρακτηρίζεται από επιχειρήματα με έμφαση από τη μια να πείσει και από την άλλη να πείσει με όρους αποδεκτούς κα λογικούς </a:t>
            </a:r>
            <a:r>
              <a:rPr lang="en-GB" i="0" baseline="0" dirty="0">
                <a:solidFill>
                  <a:srgbClr val="0000FF"/>
                </a:solidFill>
              </a:rPr>
              <a:t> (</a:t>
            </a:r>
            <a:r>
              <a:rPr lang="en-GB" i="0" baseline="0" dirty="0" err="1">
                <a:solidFill>
                  <a:srgbClr val="0000FF"/>
                </a:solidFill>
              </a:rPr>
              <a:t>Billig</a:t>
            </a:r>
            <a:r>
              <a:rPr lang="en-GB" i="0" baseline="0" dirty="0">
                <a:solidFill>
                  <a:srgbClr val="0000FF"/>
                </a:solidFill>
              </a:rPr>
              <a:t>, 1991)</a:t>
            </a:r>
            <a:endParaRPr lang="en-US" i="0" dirty="0"/>
          </a:p>
          <a:p>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73</a:t>
            </a:fld>
            <a:endParaRPr lang="en-US"/>
          </a:p>
        </p:txBody>
      </p:sp>
    </p:spTree>
    <p:extLst>
      <p:ext uri="{BB962C8B-B14F-4D97-AF65-F5344CB8AC3E}">
        <p14:creationId xmlns:p14="http://schemas.microsoft.com/office/powerpoint/2010/main" val="7875057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Wetherell</a:t>
            </a:r>
            <a:r>
              <a:rPr lang="en-US" dirty="0"/>
              <a:t> 1998</a:t>
            </a:r>
          </a:p>
        </p:txBody>
      </p:sp>
      <p:sp>
        <p:nvSpPr>
          <p:cNvPr id="4" name="Slide Number Placeholder 3"/>
          <p:cNvSpPr>
            <a:spLocks noGrp="1"/>
          </p:cNvSpPr>
          <p:nvPr>
            <p:ph type="sldNum" sz="quarter" idx="10"/>
          </p:nvPr>
        </p:nvSpPr>
        <p:spPr/>
        <p:txBody>
          <a:bodyPr/>
          <a:lstStyle/>
          <a:p>
            <a:fld id="{1BB61187-8108-A742-A025-4D5402FD99B2}" type="slidenum">
              <a:rPr lang="en-US" smtClean="0"/>
              <a:t>74</a:t>
            </a:fld>
            <a:endParaRPr lang="en-US"/>
          </a:p>
        </p:txBody>
      </p:sp>
    </p:spTree>
    <p:extLst>
      <p:ext uri="{BB962C8B-B14F-4D97-AF65-F5344CB8AC3E}">
        <p14:creationId xmlns:p14="http://schemas.microsoft.com/office/powerpoint/2010/main" val="26440343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Wetherell</a:t>
            </a:r>
            <a:r>
              <a:rPr lang="en-US" dirty="0"/>
              <a:t> 1998</a:t>
            </a:r>
          </a:p>
        </p:txBody>
      </p:sp>
      <p:sp>
        <p:nvSpPr>
          <p:cNvPr id="4" name="Slide Number Placeholder 3"/>
          <p:cNvSpPr>
            <a:spLocks noGrp="1"/>
          </p:cNvSpPr>
          <p:nvPr>
            <p:ph type="sldNum" sz="quarter" idx="10"/>
          </p:nvPr>
        </p:nvSpPr>
        <p:spPr/>
        <p:txBody>
          <a:bodyPr/>
          <a:lstStyle/>
          <a:p>
            <a:fld id="{1BB61187-8108-A742-A025-4D5402FD99B2}" type="slidenum">
              <a:rPr lang="en-US" smtClean="0"/>
              <a:t>75</a:t>
            </a:fld>
            <a:endParaRPr lang="en-US"/>
          </a:p>
        </p:txBody>
      </p:sp>
    </p:spTree>
    <p:extLst>
      <p:ext uri="{BB962C8B-B14F-4D97-AF65-F5344CB8AC3E}">
        <p14:creationId xmlns:p14="http://schemas.microsoft.com/office/powerpoint/2010/main" val="1951529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61187-8108-A742-A025-4D5402FD99B2}" type="slidenum">
              <a:rPr lang="en-US" smtClean="0"/>
              <a:t>76</a:t>
            </a:fld>
            <a:endParaRPr lang="en-US"/>
          </a:p>
        </p:txBody>
      </p:sp>
    </p:spTree>
    <p:extLst>
      <p:ext uri="{BB962C8B-B14F-4D97-AF65-F5344CB8AC3E}">
        <p14:creationId xmlns:p14="http://schemas.microsoft.com/office/powerpoint/2010/main" val="3950286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Dilemma of stake</a:t>
            </a:r>
          </a:p>
          <a:p>
            <a:r>
              <a:rPr lang="en-US" dirty="0"/>
              <a:t>Justified</a:t>
            </a:r>
            <a:r>
              <a:rPr lang="en-US" baseline="0" dirty="0"/>
              <a:t> and logical </a:t>
            </a:r>
          </a:p>
        </p:txBody>
      </p:sp>
      <p:sp>
        <p:nvSpPr>
          <p:cNvPr id="4" name="Slide Number Placeholder 3"/>
          <p:cNvSpPr>
            <a:spLocks noGrp="1"/>
          </p:cNvSpPr>
          <p:nvPr>
            <p:ph type="sldNum" sz="quarter" idx="10"/>
          </p:nvPr>
        </p:nvSpPr>
        <p:spPr/>
        <p:txBody>
          <a:bodyPr/>
          <a:lstStyle/>
          <a:p>
            <a:fld id="{1BB61187-8108-A742-A025-4D5402FD99B2}" type="slidenum">
              <a:rPr lang="en-US" smtClean="0"/>
              <a:t>77</a:t>
            </a:fld>
            <a:endParaRPr lang="en-US"/>
          </a:p>
        </p:txBody>
      </p:sp>
    </p:spTree>
    <p:extLst>
      <p:ext uri="{BB962C8B-B14F-4D97-AF65-F5344CB8AC3E}">
        <p14:creationId xmlns:p14="http://schemas.microsoft.com/office/powerpoint/2010/main" val="4263356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Witness </a:t>
            </a:r>
          </a:p>
          <a:p>
            <a:r>
              <a:rPr lang="en-US" dirty="0"/>
              <a:t>Contrary/competing</a:t>
            </a:r>
            <a:r>
              <a:rPr lang="en-US" baseline="0" dirty="0"/>
              <a:t> versions: </a:t>
            </a:r>
            <a:r>
              <a:rPr lang="en-US" sz="1200" kern="1200" dirty="0">
                <a:solidFill>
                  <a:schemeClr val="tx1"/>
                </a:solidFill>
                <a:effectLst/>
                <a:latin typeface="+mn-lt"/>
                <a:ea typeface="+mn-ea"/>
                <a:cs typeface="+mn-cs"/>
              </a:rPr>
              <a:t>claims in the form of logical arguments as being external to the speaker and as a reassurance of rationality</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what in attributions is called differentiating information </a:t>
            </a:r>
          </a:p>
          <a:p>
            <a:r>
              <a:rPr lang="en-US" sz="1200" kern="1200" baseline="0" dirty="0">
                <a:solidFill>
                  <a:schemeClr val="tx1"/>
                </a:solidFill>
                <a:effectLst/>
                <a:latin typeface="+mn-lt"/>
                <a:ea typeface="+mn-ea"/>
                <a:cs typeface="+mn-cs"/>
              </a:rPr>
              <a:t>L</a:t>
            </a:r>
            <a:r>
              <a:rPr lang="en-GB" sz="1200" kern="1200" baseline="0" dirty="0" err="1">
                <a:solidFill>
                  <a:schemeClr val="tx1"/>
                </a:solidFill>
                <a:effectLst/>
                <a:latin typeface="+mn-lt"/>
                <a:ea typeface="+mn-ea"/>
                <a:cs typeface="+mn-cs"/>
              </a:rPr>
              <a:t>ists</a:t>
            </a:r>
            <a:r>
              <a:rPr lang="en-GB"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complete and representative </a:t>
            </a:r>
            <a:endParaRPr lang="en-US" dirty="0"/>
          </a:p>
        </p:txBody>
      </p:sp>
      <p:sp>
        <p:nvSpPr>
          <p:cNvPr id="4" name="Slide Number Placeholder 3"/>
          <p:cNvSpPr>
            <a:spLocks noGrp="1"/>
          </p:cNvSpPr>
          <p:nvPr>
            <p:ph type="sldNum" sz="quarter" idx="10"/>
          </p:nvPr>
        </p:nvSpPr>
        <p:spPr/>
        <p:txBody>
          <a:bodyPr/>
          <a:lstStyle/>
          <a:p>
            <a:fld id="{1BB61187-8108-A742-A025-4D5402FD99B2}" type="slidenum">
              <a:rPr lang="en-US" smtClean="0"/>
              <a:t>78</a:t>
            </a:fld>
            <a:endParaRPr lang="en-US"/>
          </a:p>
        </p:txBody>
      </p:sp>
    </p:spTree>
    <p:extLst>
      <p:ext uri="{BB962C8B-B14F-4D97-AF65-F5344CB8AC3E}">
        <p14:creationId xmlns:p14="http://schemas.microsoft.com/office/powerpoint/2010/main" val="16241770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3D7D"/>
                </a:solidFill>
                <a:latin typeface="Frutiger LT Std 45 Light" charset="0"/>
                <a:ea typeface="ＭＳ Ｐゴシック" charset="0"/>
                <a:cs typeface="ＭＳ Ｐゴシック" charset="0"/>
              </a:defRPr>
            </a:lvl1pPr>
            <a:lvl2pPr marL="742950" indent="-285750">
              <a:defRPr sz="2400">
                <a:solidFill>
                  <a:srgbClr val="003D7D"/>
                </a:solidFill>
                <a:latin typeface="Frutiger LT Std 45 Light" charset="0"/>
                <a:ea typeface="ＭＳ Ｐゴシック" charset="0"/>
              </a:defRPr>
            </a:lvl2pPr>
            <a:lvl3pPr marL="1143000" indent="-228600">
              <a:defRPr sz="2400">
                <a:solidFill>
                  <a:srgbClr val="003D7D"/>
                </a:solidFill>
                <a:latin typeface="Frutiger LT Std 45 Light" charset="0"/>
                <a:ea typeface="ＭＳ Ｐゴシック" charset="0"/>
              </a:defRPr>
            </a:lvl3pPr>
            <a:lvl4pPr marL="1600200" indent="-228600">
              <a:defRPr sz="2400">
                <a:solidFill>
                  <a:srgbClr val="003D7D"/>
                </a:solidFill>
                <a:latin typeface="Frutiger LT Std 45 Light" charset="0"/>
                <a:ea typeface="ＭＳ Ｐゴシック" charset="0"/>
              </a:defRPr>
            </a:lvl4pPr>
            <a:lvl5pPr marL="2057400" indent="-228600">
              <a:defRPr sz="2400">
                <a:solidFill>
                  <a:srgbClr val="003D7D"/>
                </a:solidFill>
                <a:latin typeface="Frutiger LT Std 45 Light" charset="0"/>
                <a:ea typeface="ＭＳ Ｐゴシック" charset="0"/>
              </a:defRPr>
            </a:lvl5pPr>
            <a:lvl6pPr marL="2514600" indent="-228600" eaLnBrk="0" fontAlgn="base" hangingPunct="0">
              <a:spcBef>
                <a:spcPct val="0"/>
              </a:spcBef>
              <a:spcAft>
                <a:spcPct val="0"/>
              </a:spcAft>
              <a:defRPr sz="2400">
                <a:solidFill>
                  <a:srgbClr val="003D7D"/>
                </a:solidFill>
                <a:latin typeface="Frutiger LT Std 45 Light" charset="0"/>
                <a:ea typeface="ＭＳ Ｐゴシック" charset="0"/>
              </a:defRPr>
            </a:lvl6pPr>
            <a:lvl7pPr marL="2971800" indent="-228600" eaLnBrk="0" fontAlgn="base" hangingPunct="0">
              <a:spcBef>
                <a:spcPct val="0"/>
              </a:spcBef>
              <a:spcAft>
                <a:spcPct val="0"/>
              </a:spcAft>
              <a:defRPr sz="2400">
                <a:solidFill>
                  <a:srgbClr val="003D7D"/>
                </a:solidFill>
                <a:latin typeface="Frutiger LT Std 45 Light" charset="0"/>
                <a:ea typeface="ＭＳ Ｐゴシック" charset="0"/>
              </a:defRPr>
            </a:lvl7pPr>
            <a:lvl8pPr marL="3429000" indent="-228600" eaLnBrk="0" fontAlgn="base" hangingPunct="0">
              <a:spcBef>
                <a:spcPct val="0"/>
              </a:spcBef>
              <a:spcAft>
                <a:spcPct val="0"/>
              </a:spcAft>
              <a:defRPr sz="2400">
                <a:solidFill>
                  <a:srgbClr val="003D7D"/>
                </a:solidFill>
                <a:latin typeface="Frutiger LT Std 45 Light" charset="0"/>
                <a:ea typeface="ＭＳ Ｐゴシック" charset="0"/>
              </a:defRPr>
            </a:lvl8pPr>
            <a:lvl9pPr marL="3886200" indent="-228600" eaLnBrk="0" fontAlgn="base" hangingPunct="0">
              <a:spcBef>
                <a:spcPct val="0"/>
              </a:spcBef>
              <a:spcAft>
                <a:spcPct val="0"/>
              </a:spcAft>
              <a:defRPr sz="2400">
                <a:solidFill>
                  <a:srgbClr val="003D7D"/>
                </a:solidFill>
                <a:latin typeface="Frutiger LT Std 45 Light" charset="0"/>
                <a:ea typeface="ＭＳ Ｐゴシック" charset="0"/>
              </a:defRPr>
            </a:lvl9pPr>
          </a:lstStyle>
          <a:p>
            <a:fld id="{94523589-EBF2-524C-B9A7-9296D14E8515}" type="datetime1">
              <a:rPr lang="en-GB" sz="1200"/>
              <a:pPr/>
              <a:t>26/09/2024</a:t>
            </a:fld>
            <a:endParaRPr lang="en-GB" sz="1200"/>
          </a:p>
        </p:txBody>
      </p:sp>
      <p:sp>
        <p:nvSpPr>
          <p:cNvPr id="2150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rgbClr val="003D7D"/>
                </a:solidFill>
                <a:latin typeface="Frutiger LT Std 45 Light" charset="0"/>
                <a:ea typeface="ＭＳ Ｐゴシック" charset="0"/>
                <a:cs typeface="ＭＳ Ｐゴシック" charset="0"/>
              </a:defRPr>
            </a:lvl1pPr>
            <a:lvl2pPr marL="742950" indent="-285750">
              <a:defRPr sz="2400">
                <a:solidFill>
                  <a:srgbClr val="003D7D"/>
                </a:solidFill>
                <a:latin typeface="Frutiger LT Std 45 Light" charset="0"/>
                <a:ea typeface="ＭＳ Ｐゴシック" charset="0"/>
              </a:defRPr>
            </a:lvl2pPr>
            <a:lvl3pPr marL="1143000" indent="-228600">
              <a:defRPr sz="2400">
                <a:solidFill>
                  <a:srgbClr val="003D7D"/>
                </a:solidFill>
                <a:latin typeface="Frutiger LT Std 45 Light" charset="0"/>
                <a:ea typeface="ＭＳ Ｐゴシック" charset="0"/>
              </a:defRPr>
            </a:lvl3pPr>
            <a:lvl4pPr marL="1600200" indent="-228600">
              <a:defRPr sz="2400">
                <a:solidFill>
                  <a:srgbClr val="003D7D"/>
                </a:solidFill>
                <a:latin typeface="Frutiger LT Std 45 Light" charset="0"/>
                <a:ea typeface="ＭＳ Ｐゴシック" charset="0"/>
              </a:defRPr>
            </a:lvl4pPr>
            <a:lvl5pPr marL="2057400" indent="-228600">
              <a:defRPr sz="2400">
                <a:solidFill>
                  <a:srgbClr val="003D7D"/>
                </a:solidFill>
                <a:latin typeface="Frutiger LT Std 45 Light" charset="0"/>
                <a:ea typeface="ＭＳ Ｐゴシック" charset="0"/>
              </a:defRPr>
            </a:lvl5pPr>
            <a:lvl6pPr marL="2514600" indent="-228600" eaLnBrk="0" fontAlgn="base" hangingPunct="0">
              <a:spcBef>
                <a:spcPct val="0"/>
              </a:spcBef>
              <a:spcAft>
                <a:spcPct val="0"/>
              </a:spcAft>
              <a:defRPr sz="2400">
                <a:solidFill>
                  <a:srgbClr val="003D7D"/>
                </a:solidFill>
                <a:latin typeface="Frutiger LT Std 45 Light" charset="0"/>
                <a:ea typeface="ＭＳ Ｐゴシック" charset="0"/>
              </a:defRPr>
            </a:lvl6pPr>
            <a:lvl7pPr marL="2971800" indent="-228600" eaLnBrk="0" fontAlgn="base" hangingPunct="0">
              <a:spcBef>
                <a:spcPct val="0"/>
              </a:spcBef>
              <a:spcAft>
                <a:spcPct val="0"/>
              </a:spcAft>
              <a:defRPr sz="2400">
                <a:solidFill>
                  <a:srgbClr val="003D7D"/>
                </a:solidFill>
                <a:latin typeface="Frutiger LT Std 45 Light" charset="0"/>
                <a:ea typeface="ＭＳ Ｐゴシック" charset="0"/>
              </a:defRPr>
            </a:lvl7pPr>
            <a:lvl8pPr marL="3429000" indent="-228600" eaLnBrk="0" fontAlgn="base" hangingPunct="0">
              <a:spcBef>
                <a:spcPct val="0"/>
              </a:spcBef>
              <a:spcAft>
                <a:spcPct val="0"/>
              </a:spcAft>
              <a:defRPr sz="2400">
                <a:solidFill>
                  <a:srgbClr val="003D7D"/>
                </a:solidFill>
                <a:latin typeface="Frutiger LT Std 45 Light" charset="0"/>
                <a:ea typeface="ＭＳ Ｐゴシック" charset="0"/>
              </a:defRPr>
            </a:lvl8pPr>
            <a:lvl9pPr marL="3886200" indent="-228600" eaLnBrk="0" fontAlgn="base" hangingPunct="0">
              <a:spcBef>
                <a:spcPct val="0"/>
              </a:spcBef>
              <a:spcAft>
                <a:spcPct val="0"/>
              </a:spcAft>
              <a:defRPr sz="2400">
                <a:solidFill>
                  <a:srgbClr val="003D7D"/>
                </a:solidFill>
                <a:latin typeface="Frutiger LT Std 45 Light" charset="0"/>
                <a:ea typeface="ＭＳ Ｐゴシック" charset="0"/>
              </a:defRPr>
            </a:lvl9pPr>
          </a:lstStyle>
          <a:p>
            <a:fld id="{9446E1AB-AB87-C446-A337-846B0658E4E7}" type="slidenum">
              <a:rPr lang="en-GB" sz="1200"/>
              <a:pPr/>
              <a:t>79</a:t>
            </a:fld>
            <a:endParaRPr lang="en-GB" sz="120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ea typeface="ＭＳ Ｐゴシック" charset="0"/>
              </a:rPr>
              <a:t>indicative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61187-8108-A742-A025-4D5402FD99B2}" type="slidenum">
              <a:rPr lang="en-US" smtClean="0"/>
              <a:t>80</a:t>
            </a:fld>
            <a:endParaRPr lang="en-US"/>
          </a:p>
        </p:txBody>
      </p:sp>
    </p:spTree>
    <p:extLst>
      <p:ext uri="{BB962C8B-B14F-4D97-AF65-F5344CB8AC3E}">
        <p14:creationId xmlns:p14="http://schemas.microsoft.com/office/powerpoint/2010/main" val="35254476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Arguments which made straightforward links between movement into the UK and ‘race’ or ethnic/national identity were relatively rare. In most interviews, the orientation to such issues as being potentially racist or xenophobic led to them being treated as illegitimate criteria upon which to base decisions about migration to the UK. Indeed, one of the question card prompts that we used to stimulate discussion of issues of national identity and immigration led in many interviews to participants explicitly distancing themselves from the assumption that residency in the UK should be contingent upon sharing some essential quality of ‘</a:t>
            </a:r>
            <a:r>
              <a:rPr lang="en-US" sz="1200" b="0" i="0" u="none" strike="noStrike" kern="1200" baseline="0" dirty="0" err="1">
                <a:solidFill>
                  <a:schemeClr val="tx1"/>
                </a:solidFill>
                <a:latin typeface="+mn-lt"/>
                <a:ea typeface="+mn-ea"/>
                <a:cs typeface="+mn-cs"/>
              </a:rPr>
              <a:t>Britishness</a:t>
            </a:r>
            <a:r>
              <a:rPr lang="en-US" sz="1200" b="0" i="0" u="none" strike="noStrike" kern="1200" baseline="0" dirty="0">
                <a:solidFill>
                  <a:schemeClr val="tx1"/>
                </a:solidFill>
                <a:latin typeface="+mn-lt"/>
                <a:ea typeface="+mn-ea"/>
                <a:cs typeface="+mn-cs"/>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not only is the idea of a ‘test to see how British’ someone is dismissed as a ‘stupid idea’, but the use of nationality as a criterion for residency is challenged. Such lines of argument were typical of the majority of our interviews, but this did not mean that participants adopted a generally laissez-faire approach to immigration. Denials of the appropriateness of using nationality, ethnicity or ‘race’ as grounds on which to make judgements about immigration were usually accompanied by the mobilization of alternative criteria and the general assumption that immigration was indeed a ‘problem’ that had to be ‘controlled’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7D2EDF-74AB-2049-8057-72AA31FA31B2}" type="slidenum">
              <a:rPr lang="en-US" smtClean="0"/>
              <a:t>81</a:t>
            </a:fld>
            <a:endParaRPr lang="en-US"/>
          </a:p>
        </p:txBody>
      </p:sp>
    </p:spTree>
    <p:extLst>
      <p:ext uri="{BB962C8B-B14F-4D97-AF65-F5344CB8AC3E}">
        <p14:creationId xmlns:p14="http://schemas.microsoft.com/office/powerpoint/2010/main" val="6837630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Despite the respondents’ joint dismissal of ‘</a:t>
            </a:r>
            <a:r>
              <a:rPr lang="en-US" sz="1200" kern="1200" dirty="0" err="1">
                <a:solidFill>
                  <a:schemeClr val="tx1"/>
                </a:solidFill>
                <a:effectLst/>
                <a:latin typeface="+mn-lt"/>
                <a:ea typeface="+mn-ea"/>
                <a:cs typeface="+mn-cs"/>
              </a:rPr>
              <a:t>Britishness</a:t>
            </a:r>
            <a:r>
              <a:rPr lang="en-US" sz="1200" kern="1200" dirty="0">
                <a:solidFill>
                  <a:schemeClr val="tx1"/>
                </a:solidFill>
                <a:effectLst/>
                <a:latin typeface="+mn-lt"/>
                <a:ea typeface="+mn-ea"/>
                <a:cs typeface="+mn-cs"/>
              </a:rPr>
              <a:t>’ as a criterion for residency in Extract 2 (a), Henry nevertheless constructs the movement of ‘refugees’ and ‘asylum seekers’ to ‘this country’ as a problem. In response to Lilly’s assertion of a universal right to reside in a place of one’s choosing (ll. 24–27), Henry goes on to acknowledge the in principle desirability of such an entitlement, whilst suggesting that in practice this is problematic (ll. 28–31). He suggests that a limit should be placed and predicates this on a container metaphor (</a:t>
            </a:r>
            <a:r>
              <a:rPr lang="en-US" sz="1200" kern="1200" dirty="0" err="1">
                <a:solidFill>
                  <a:schemeClr val="tx1"/>
                </a:solidFill>
                <a:effectLst/>
                <a:latin typeface="+mn-lt"/>
                <a:ea typeface="+mn-ea"/>
                <a:cs typeface="+mn-cs"/>
              </a:rPr>
              <a:t>Charteris</a:t>
            </a:r>
            <a:r>
              <a:rPr lang="en-US" sz="1200" kern="1200" dirty="0">
                <a:solidFill>
                  <a:schemeClr val="tx1"/>
                </a:solidFill>
                <a:effectLst/>
                <a:latin typeface="+mn-lt"/>
                <a:ea typeface="+mn-ea"/>
                <a:cs typeface="+mn-cs"/>
              </a:rPr>
              <a:t>-Black, 2006) whereby ‘this country’s already holding over 60 million’ (ll. 30–31). Thus, whilst basing immigration decisions explicitly on a criterion of national identity is treated as inappropriate, the practical demands imposed by global migration patterns are worked up in such a way as to construct limits on immigration as necessary, rational and legitimate. In the same way that immigration talk was often de- </a:t>
            </a:r>
            <a:r>
              <a:rPr lang="en-US" sz="1200" kern="1200" dirty="0" err="1">
                <a:solidFill>
                  <a:schemeClr val="tx1"/>
                </a:solidFill>
                <a:effectLst/>
                <a:latin typeface="+mn-lt"/>
                <a:ea typeface="+mn-ea"/>
                <a:cs typeface="+mn-cs"/>
              </a:rPr>
              <a:t>racialized</a:t>
            </a:r>
            <a:r>
              <a:rPr lang="en-US" sz="1200" kern="1200" dirty="0">
                <a:solidFill>
                  <a:schemeClr val="tx1"/>
                </a:solidFill>
                <a:effectLst/>
                <a:latin typeface="+mn-lt"/>
                <a:ea typeface="+mn-ea"/>
                <a:cs typeface="+mn-cs"/>
              </a:rPr>
              <a:t> (Reeves, 1983), Extracts 3a and 3b show how immigration talk was also frequently de-nationalized such that decisions over inclusion/exclusion were divorced from concerns over category membership or identity. </a:t>
            </a:r>
            <a:endParaRPr lang="en-US" dirty="0"/>
          </a:p>
          <a:p>
            <a:endParaRPr lang="en-US" dirty="0"/>
          </a:p>
        </p:txBody>
      </p:sp>
      <p:sp>
        <p:nvSpPr>
          <p:cNvPr id="4" name="Slide Number Placeholder 3"/>
          <p:cNvSpPr>
            <a:spLocks noGrp="1"/>
          </p:cNvSpPr>
          <p:nvPr>
            <p:ph type="sldNum" sz="quarter" idx="10"/>
          </p:nvPr>
        </p:nvSpPr>
        <p:spPr/>
        <p:txBody>
          <a:bodyPr/>
          <a:lstStyle/>
          <a:p>
            <a:fld id="{717D2EDF-74AB-2049-8057-72AA31FA31B2}" type="slidenum">
              <a:rPr lang="en-US" smtClean="0"/>
              <a:t>82</a:t>
            </a:fld>
            <a:endParaRPr lang="en-US"/>
          </a:p>
        </p:txBody>
      </p:sp>
    </p:spTree>
    <p:extLst>
      <p:ext uri="{BB962C8B-B14F-4D97-AF65-F5344CB8AC3E}">
        <p14:creationId xmlns:p14="http://schemas.microsoft.com/office/powerpoint/2010/main" val="291175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4" name="Google Shape;214;p8: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20638" y="715963"/>
            <a:ext cx="6616701"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9: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1600">
                <a:solidFill>
                  <a:schemeClr val="dk1"/>
                </a:solidFill>
                <a:latin typeface="Calibri"/>
                <a:ea typeface="Calibri"/>
                <a:cs typeface="Calibri"/>
                <a:sym typeface="Calibri"/>
              </a:rPr>
              <a:t>what is important is that as well as applying a method to data, researchers make their (epistemological and other) assumptions explicit.</a:t>
            </a:r>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GB" sz="1600">
                <a:solidFill>
                  <a:schemeClr val="dk1"/>
                </a:solidFill>
                <a:latin typeface="Calibri"/>
                <a:ea typeface="Calibri"/>
                <a:cs typeface="Calibri"/>
                <a:sym typeface="Calibri"/>
              </a:rPr>
              <a:t>Qualitative psychologists need to be clear about what they are doing and why, and to include the often-omitted ‘how’ they did their analysis in their reports.</a:t>
            </a:r>
            <a:endParaRPr sz="1600"/>
          </a:p>
        </p:txBody>
      </p:sp>
      <p:sp>
        <p:nvSpPr>
          <p:cNvPr id="221" name="Google Shape;221;p9: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679450" y="4715711"/>
            <a:ext cx="5438775" cy="4466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8" name="Google Shape;228;p10:notes"/>
          <p:cNvSpPr txBox="1">
            <a:spLocks noGrp="1"/>
          </p:cNvSpPr>
          <p:nvPr>
            <p:ph type="sldNum" idx="12"/>
          </p:nvPr>
        </p:nvSpPr>
        <p:spPr>
          <a:xfrm>
            <a:off x="3849688" y="9428242"/>
            <a:ext cx="2946400" cy="4968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30035F-3C8E-3EE3-7DF8-A766973BB28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F8B8982-0D88-B3D8-D7C2-439A8D7EF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1370DF6-B497-3D11-A3BE-BC081022AD16}"/>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5" name="Θέση υποσέλιδου 4">
            <a:extLst>
              <a:ext uri="{FF2B5EF4-FFF2-40B4-BE49-F238E27FC236}">
                <a16:creationId xmlns:a16="http://schemas.microsoft.com/office/drawing/2014/main" id="{9FB4404A-974D-AE87-F31F-1453DABA67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08F56D-32C6-A7B1-1E89-22DFAAA0265E}"/>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174619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2AACA-962E-C665-D26D-E09D4FABA6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FA71FB6-9272-9CCF-D231-DD5C501B3AB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C31C147-0FB2-A6F1-66FB-7A2F51638063}"/>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5" name="Θέση υποσέλιδου 4">
            <a:extLst>
              <a:ext uri="{FF2B5EF4-FFF2-40B4-BE49-F238E27FC236}">
                <a16:creationId xmlns:a16="http://schemas.microsoft.com/office/drawing/2014/main" id="{577D81BC-32DD-04E2-7F33-9D753D73129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270948-A202-AC92-62C5-FA8DFB32EEA2}"/>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94754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22DD402-B496-44B9-72A3-703CEEA5BA0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7FCB5A-A50E-198A-22F5-EE58479A76C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6D6D3FF-6B2F-5990-E592-60A6238B2DF6}"/>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5" name="Θέση υποσέλιδου 4">
            <a:extLst>
              <a:ext uri="{FF2B5EF4-FFF2-40B4-BE49-F238E27FC236}">
                <a16:creationId xmlns:a16="http://schemas.microsoft.com/office/drawing/2014/main" id="{86A5B4CB-B63D-7F25-A5D2-D985A5CD07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5977898-91AC-F359-DC23-C4BB85788B85}"/>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33221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4D3D8B-7EDE-6811-55C8-2B6951BE40B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7110F59-4EE1-E8AD-569B-D9AD4A892F5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78F736-15B6-E96B-3DCA-505348C13088}"/>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5" name="Θέση υποσέλιδου 4">
            <a:extLst>
              <a:ext uri="{FF2B5EF4-FFF2-40B4-BE49-F238E27FC236}">
                <a16:creationId xmlns:a16="http://schemas.microsoft.com/office/drawing/2014/main" id="{F62D7F02-73DA-CE85-C9BA-8E425D4984E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DB74622-F9A9-9410-39D8-AAAF2746EE53}"/>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411498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738700-530F-1A21-CD0C-7663E5FD345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4EB3B8-9B1E-DD41-47A3-072C64564C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CAE250F-3CEF-AD1C-423B-349B01A8F796}"/>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5" name="Θέση υποσέλιδου 4">
            <a:extLst>
              <a:ext uri="{FF2B5EF4-FFF2-40B4-BE49-F238E27FC236}">
                <a16:creationId xmlns:a16="http://schemas.microsoft.com/office/drawing/2014/main" id="{2017B416-66BC-0AD9-EE26-71C9723022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04CE13-49DF-38BA-153D-B5EBF64F2DD3}"/>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139168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EDC0E-2152-051E-E04C-05B60A96A8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0590B96-4B6F-BB5F-2446-B8B1AC1C11E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E662241-6697-06D5-EF5C-2AA65F49340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2F0ABF3-E913-B0F2-C431-F475A8F5C249}"/>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6" name="Θέση υποσέλιδου 5">
            <a:extLst>
              <a:ext uri="{FF2B5EF4-FFF2-40B4-BE49-F238E27FC236}">
                <a16:creationId xmlns:a16="http://schemas.microsoft.com/office/drawing/2014/main" id="{C4D29146-D152-DAB0-1B26-A09CF9E4700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D8A673E-35F3-0348-9FBB-4ECF401597D1}"/>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385916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FF8BE2-291E-012C-4B89-F3920BD97DD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706ED41-4940-7E88-C649-4129F00D1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EAA03F0-8DE4-9EA0-A0F7-8E58A616EBE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BA41C59-6D36-3D60-009C-C958B33C5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C73A40C-3FC8-B892-9978-7231D254F0E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373E132-11BD-666E-6DD0-1039E9D8A809}"/>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8" name="Θέση υποσέλιδου 7">
            <a:extLst>
              <a:ext uri="{FF2B5EF4-FFF2-40B4-BE49-F238E27FC236}">
                <a16:creationId xmlns:a16="http://schemas.microsoft.com/office/drawing/2014/main" id="{A3FED197-9B4D-FA25-2185-51E780659FF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DEBEA92-CC6A-5A8B-74FF-8D0A6EAB7E59}"/>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171284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36A664-BB6D-3D7A-86C9-AA723808CB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7AB3B06-6DD1-AFEC-B439-10D740947B55}"/>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4" name="Θέση υποσέλιδου 3">
            <a:extLst>
              <a:ext uri="{FF2B5EF4-FFF2-40B4-BE49-F238E27FC236}">
                <a16:creationId xmlns:a16="http://schemas.microsoft.com/office/drawing/2014/main" id="{A3511018-81AA-48D2-705C-E3BB910B756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E8E1F6B-0822-DCAD-ABA0-9503B9C8CAFB}"/>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18841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90E5194-24AE-2FD5-1D53-C02B46DCEE27}"/>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3" name="Θέση υποσέλιδου 2">
            <a:extLst>
              <a:ext uri="{FF2B5EF4-FFF2-40B4-BE49-F238E27FC236}">
                <a16:creationId xmlns:a16="http://schemas.microsoft.com/office/drawing/2014/main" id="{5EEA8268-F53F-113E-2A6C-1C5DC66B41A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4B1AD6C-997C-5EE9-5ED8-9C6A3C4C6B81}"/>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352866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9A6DE-E746-6220-25F0-4B01432A3DD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10E1DC0-7862-D150-76F1-784DF677C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315672C-E080-8B54-8DF9-E0F61956D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453C3DB-2B85-52E4-A9F4-F6C1F390D059}"/>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6" name="Θέση υποσέλιδου 5">
            <a:extLst>
              <a:ext uri="{FF2B5EF4-FFF2-40B4-BE49-F238E27FC236}">
                <a16:creationId xmlns:a16="http://schemas.microsoft.com/office/drawing/2014/main" id="{53C83307-C6FB-9EC8-78EA-3455DF2C9E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9904328-383B-F7B1-95CF-BD68FBC504A0}"/>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382646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5AFB0D-B368-7CD9-36BB-F681DD51A11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95D11F2-EE5A-1E55-9C8E-9D4F5C0715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5BD84A7-48B3-AF53-C789-C374C5B99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3BE948F-0AA5-76F2-F925-AC88A0A9FED9}"/>
              </a:ext>
            </a:extLst>
          </p:cNvPr>
          <p:cNvSpPr>
            <a:spLocks noGrp="1"/>
          </p:cNvSpPr>
          <p:nvPr>
            <p:ph type="dt" sz="half" idx="10"/>
          </p:nvPr>
        </p:nvSpPr>
        <p:spPr/>
        <p:txBody>
          <a:bodyPr/>
          <a:lstStyle/>
          <a:p>
            <a:fld id="{A6BB52DD-A73B-4188-B034-6AF99C50D1FC}" type="datetimeFigureOut">
              <a:rPr lang="el-GR" smtClean="0"/>
              <a:t>26/9/2024</a:t>
            </a:fld>
            <a:endParaRPr lang="el-GR"/>
          </a:p>
        </p:txBody>
      </p:sp>
      <p:sp>
        <p:nvSpPr>
          <p:cNvPr id="6" name="Θέση υποσέλιδου 5">
            <a:extLst>
              <a:ext uri="{FF2B5EF4-FFF2-40B4-BE49-F238E27FC236}">
                <a16:creationId xmlns:a16="http://schemas.microsoft.com/office/drawing/2014/main" id="{D6C6A2AD-FC92-9E57-ED81-8BD100DCCA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2A83FC6-6F8A-2D7D-CB84-737A503F5FCA}"/>
              </a:ext>
            </a:extLst>
          </p:cNvPr>
          <p:cNvSpPr>
            <a:spLocks noGrp="1"/>
          </p:cNvSpPr>
          <p:nvPr>
            <p:ph type="sldNum" sz="quarter" idx="12"/>
          </p:nvPr>
        </p:nvSpPr>
        <p:spPr/>
        <p:txBody>
          <a:bodyPr/>
          <a:lstStyle/>
          <a:p>
            <a:fld id="{E65BA55C-284F-4E41-971F-E451EF4D57F2}" type="slidenum">
              <a:rPr lang="el-GR" smtClean="0"/>
              <a:t>‹#›</a:t>
            </a:fld>
            <a:endParaRPr lang="el-GR"/>
          </a:p>
        </p:txBody>
      </p:sp>
    </p:spTree>
    <p:extLst>
      <p:ext uri="{BB962C8B-B14F-4D97-AF65-F5344CB8AC3E}">
        <p14:creationId xmlns:p14="http://schemas.microsoft.com/office/powerpoint/2010/main" val="8233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F201806-4FDF-3170-61C1-3A4DB4FB7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B9DADEA-AA3F-6B5C-A444-AF7B7EA2A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6F7DFF4-1310-43FA-CCBA-99B761DF5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BB52DD-A73B-4188-B034-6AF99C50D1FC}" type="datetimeFigureOut">
              <a:rPr lang="el-GR" smtClean="0"/>
              <a:t>26/9/2024</a:t>
            </a:fld>
            <a:endParaRPr lang="el-GR"/>
          </a:p>
        </p:txBody>
      </p:sp>
      <p:sp>
        <p:nvSpPr>
          <p:cNvPr id="5" name="Θέση υποσέλιδου 4">
            <a:extLst>
              <a:ext uri="{FF2B5EF4-FFF2-40B4-BE49-F238E27FC236}">
                <a16:creationId xmlns:a16="http://schemas.microsoft.com/office/drawing/2014/main" id="{6737B9BD-9029-453A-BB2C-32F8F09B3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3111FA7-4F25-5940-661B-55C513B56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5BA55C-284F-4E41-971F-E451EF4D57F2}" type="slidenum">
              <a:rPr lang="el-GR" smtClean="0"/>
              <a:t>‹#›</a:t>
            </a:fld>
            <a:endParaRPr lang="el-GR"/>
          </a:p>
        </p:txBody>
      </p:sp>
    </p:spTree>
    <p:extLst>
      <p:ext uri="{BB962C8B-B14F-4D97-AF65-F5344CB8AC3E}">
        <p14:creationId xmlns:p14="http://schemas.microsoft.com/office/powerpoint/2010/main" val="201648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ditIG4wkJS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youtube.com/watch?v=hpFT8ZDeJx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jpeg"/><Relationship Id="rId7" Type="http://schemas.openxmlformats.org/officeDocument/2006/relationships/diagramColors" Target="../diagrams/colors7.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atlasti.com/" TargetMode="External"/><Relationship Id="rId2" Type="http://schemas.openxmlformats.org/officeDocument/2006/relationships/hyperlink" Target="https://www.surrey.ac.uk/sites/default/files/2024-03/ATLAS.ti-v23-review.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6.xml.rels><?xml version="1.0" encoding="UTF-8" standalone="yes"?>
<Relationships xmlns="http://schemas.openxmlformats.org/package/2006/relationships"><Relationship Id="rId3" Type="http://schemas.openxmlformats.org/officeDocument/2006/relationships/hyperlink" Target="https://lumivero.com/products/nvivo/" TargetMode="External"/><Relationship Id="rId2" Type="http://schemas.openxmlformats.org/officeDocument/2006/relationships/hyperlink" Target="https://www.surrey.ac.uk/sites/default/files/2023-06/nvivo-14-distinguishing-features.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9DEBF4CD-E4E6-84F6-CCFF-CEEFF33BDD5A}"/>
              </a:ext>
            </a:extLst>
          </p:cNvPr>
          <p:cNvSpPr>
            <a:spLocks noGrp="1"/>
          </p:cNvSpPr>
          <p:nvPr>
            <p:ph type="ctrTitle"/>
          </p:nvPr>
        </p:nvSpPr>
        <p:spPr>
          <a:xfrm>
            <a:off x="2558716" y="955309"/>
            <a:ext cx="7074568" cy="2898975"/>
          </a:xfrm>
        </p:spPr>
        <p:txBody>
          <a:bodyPr>
            <a:normAutofit/>
          </a:bodyPr>
          <a:lstStyle/>
          <a:p>
            <a:r>
              <a:rPr lang="en-US" sz="5100" dirty="0">
                <a:solidFill>
                  <a:srgbClr val="FFFFFF"/>
                </a:solidFill>
              </a:rPr>
              <a:t>Qualitative Research in Psychology: Field Methods and Data Analysis Software</a:t>
            </a:r>
            <a:endParaRPr lang="el-GR" sz="5100" dirty="0">
              <a:solidFill>
                <a:srgbClr val="FFFFFF"/>
              </a:solidFill>
            </a:endParaRP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8109D685-5A11-F85D-55FF-D0C81A2E14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03528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02EC-850E-31E7-8D27-1A87F6722DCA}"/>
              </a:ext>
            </a:extLst>
          </p:cNvPr>
          <p:cNvSpPr>
            <a:spLocks noGrp="1"/>
          </p:cNvSpPr>
          <p:nvPr>
            <p:ph type="title"/>
          </p:nvPr>
        </p:nvSpPr>
        <p:spPr>
          <a:xfrm>
            <a:off x="841249" y="810563"/>
            <a:ext cx="3426594" cy="4761237"/>
          </a:xfrm>
        </p:spPr>
        <p:txBody>
          <a:bodyPr anchor="t">
            <a:normAutofit/>
          </a:bodyPr>
          <a:lstStyle/>
          <a:p>
            <a:r>
              <a:rPr lang="en-GB" dirty="0"/>
              <a:t>Some </a:t>
            </a:r>
            <a:r>
              <a:rPr lang="en-GB" dirty="0" err="1"/>
              <a:t>i</a:t>
            </a:r>
            <a:r>
              <a:rPr lang="en-GR" dirty="0"/>
              <a:t>ssues to consider</a:t>
            </a:r>
          </a:p>
        </p:txBody>
      </p:sp>
      <p:graphicFrame>
        <p:nvGraphicFramePr>
          <p:cNvPr id="5" name="Content Placeholder 2">
            <a:extLst>
              <a:ext uri="{FF2B5EF4-FFF2-40B4-BE49-F238E27FC236}">
                <a16:creationId xmlns:a16="http://schemas.microsoft.com/office/drawing/2014/main" id="{B88BEF67-AFC8-76C7-20A9-5B53A8AE0FE7}"/>
              </a:ext>
            </a:extLst>
          </p:cNvPr>
          <p:cNvGraphicFramePr>
            <a:graphicFrameLocks noGrp="1"/>
          </p:cNvGraphicFramePr>
          <p:nvPr>
            <p:ph idx="1"/>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F5777352-1592-C38A-6E45-5BC24CA08B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59210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1904678" y="521159"/>
            <a:ext cx="8640960" cy="634082"/>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0000"/>
            </a:pPr>
            <a:r>
              <a:rPr lang="en-GB" b="1" dirty="0">
                <a:solidFill>
                  <a:schemeClr val="dk1"/>
                </a:solidFill>
              </a:rPr>
              <a:t>Recent History of Thematic Analysis (TA)</a:t>
            </a:r>
            <a:endParaRPr b="1" dirty="0">
              <a:solidFill>
                <a:schemeClr val="dk1"/>
              </a:solidFill>
            </a:endParaRPr>
          </a:p>
        </p:txBody>
      </p:sp>
      <p:sp>
        <p:nvSpPr>
          <p:cNvPr id="175" name="Google Shape;175;p2"/>
          <p:cNvSpPr txBox="1">
            <a:spLocks noGrp="1"/>
          </p:cNvSpPr>
          <p:nvPr>
            <p:ph type="body" idx="1"/>
          </p:nvPr>
        </p:nvSpPr>
        <p:spPr>
          <a:xfrm>
            <a:off x="2438400" y="1628800"/>
            <a:ext cx="7772400" cy="4391000"/>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b="1"/>
              <a:t>Braun &amp; Clarke (2006), p77</a:t>
            </a:r>
            <a:endParaRPr/>
          </a:p>
          <a:p>
            <a:pPr marL="548640" lvl="1" indent="-274320">
              <a:spcBef>
                <a:spcPts val="560"/>
              </a:spcBef>
              <a:buSzPts val="1960"/>
              <a:buNone/>
            </a:pPr>
            <a:r>
              <a:rPr lang="en-GB" sz="2800"/>
              <a:t>“Thematic analysis is a poorly demarcated, rarely acknowledged, yet widely used qualitative analytic method within psychology.”</a:t>
            </a:r>
            <a:endParaRPr/>
          </a:p>
          <a:p>
            <a:pPr marL="548640" lvl="1" indent="-274320">
              <a:spcBef>
                <a:spcPts val="560"/>
              </a:spcBef>
              <a:buSzPts val="1960"/>
              <a:buNone/>
            </a:pPr>
            <a:endParaRPr sz="2800"/>
          </a:p>
          <a:p>
            <a:pPr marL="274320" indent="-274320">
              <a:spcBef>
                <a:spcPts val="560"/>
              </a:spcBef>
              <a:buSzPts val="2380"/>
              <a:buChar char="⚫"/>
            </a:pPr>
            <a:r>
              <a:rPr lang="en-GB" b="1"/>
              <a:t>Joffe (2012), p210</a:t>
            </a:r>
            <a:endParaRPr/>
          </a:p>
          <a:p>
            <a:pPr marL="548640" lvl="1" indent="-274320">
              <a:spcBef>
                <a:spcPts val="560"/>
              </a:spcBef>
              <a:buSzPts val="1960"/>
              <a:buNone/>
            </a:pPr>
            <a:r>
              <a:rPr lang="en-GB" sz="2800"/>
              <a:t>“TA has recently been recognised as a method in its own right.”</a:t>
            </a:r>
            <a:endParaRPr/>
          </a:p>
          <a:p>
            <a:pPr marL="274320" indent="-128587">
              <a:spcBef>
                <a:spcPts val="540"/>
              </a:spcBef>
              <a:buSzPts val="2295"/>
              <a:buNone/>
            </a:pPr>
            <a:endParaRPr/>
          </a:p>
          <a:p>
            <a:pPr marL="274320" indent="-128587">
              <a:spcBef>
                <a:spcPts val="540"/>
              </a:spcBef>
              <a:buSzPts val="2295"/>
              <a:buNone/>
            </a:pPr>
            <a:endParaRPr/>
          </a:p>
        </p:txBody>
      </p:sp>
      <p:pic>
        <p:nvPicPr>
          <p:cNvPr id="2" name="Εικόνα 1">
            <a:extLst>
              <a:ext uri="{FF2B5EF4-FFF2-40B4-BE49-F238E27FC236}">
                <a16:creationId xmlns:a16="http://schemas.microsoft.com/office/drawing/2014/main" id="{335B4D1E-1CDD-FCAA-5C5F-93B189181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1775520" y="116632"/>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600"/>
            </a:pPr>
            <a:r>
              <a:rPr lang="en-GB" sz="3600" b="1">
                <a:solidFill>
                  <a:schemeClr val="dk1"/>
                </a:solidFill>
              </a:rPr>
              <a:t>What is thematic analysis (TA)?</a:t>
            </a:r>
            <a:endParaRPr sz="3600" b="1">
              <a:solidFill>
                <a:schemeClr val="dk1"/>
              </a:solidFill>
            </a:endParaRPr>
          </a:p>
        </p:txBody>
      </p:sp>
      <p:sp>
        <p:nvSpPr>
          <p:cNvPr id="182" name="Google Shape;182;p3"/>
          <p:cNvSpPr txBox="1">
            <a:spLocks noGrp="1"/>
          </p:cNvSpPr>
          <p:nvPr>
            <p:ph type="body" idx="1"/>
          </p:nvPr>
        </p:nvSpPr>
        <p:spPr>
          <a:xfrm>
            <a:off x="2438400" y="1700808"/>
            <a:ext cx="7772400" cy="4318992"/>
          </a:xfrm>
          <a:prstGeom prst="rect">
            <a:avLst/>
          </a:prstGeom>
          <a:noFill/>
          <a:ln>
            <a:noFill/>
          </a:ln>
        </p:spPr>
        <p:txBody>
          <a:bodyPr spcFirstLastPara="1" vert="horz" wrap="square" lIns="91425" tIns="45700" rIns="91425" bIns="45700" rtlCol="0" anchor="t" anchorCtr="0">
            <a:normAutofit fontScale="92500" lnSpcReduction="10000"/>
          </a:bodyPr>
          <a:lstStyle/>
          <a:p>
            <a:pPr marL="274320" indent="-274320">
              <a:spcBef>
                <a:spcPts val="0"/>
              </a:spcBef>
              <a:buSzPct val="85000"/>
              <a:buChar char="⚫"/>
            </a:pPr>
            <a:r>
              <a:rPr lang="en-GB" sz="3200"/>
              <a:t>“Thematic analysis is a method for identifying, analysing and reporting patterns (themes) within the data.  It minimally organises and describes your data in (rich) detail.  However, frequently it goes further than this, and interprets various aspects of the research topic” </a:t>
            </a:r>
            <a:endParaRPr/>
          </a:p>
          <a:p>
            <a:pPr marL="274320" indent="-274320">
              <a:spcBef>
                <a:spcPts val="544"/>
              </a:spcBef>
              <a:buSzPct val="85000"/>
              <a:buNone/>
            </a:pPr>
            <a:r>
              <a:rPr lang="en-GB" sz="3200"/>
              <a:t>	(Braun &amp; Clarke, 2006, p79).</a:t>
            </a:r>
            <a:endParaRPr/>
          </a:p>
          <a:p>
            <a:pPr marL="274320" indent="-274320">
              <a:spcBef>
                <a:spcPts val="544"/>
              </a:spcBef>
              <a:buSzPct val="85000"/>
              <a:buNone/>
            </a:pPr>
            <a:endParaRPr sz="3200"/>
          </a:p>
          <a:p>
            <a:pPr marL="274320" indent="-274320">
              <a:spcBef>
                <a:spcPts val="544"/>
              </a:spcBef>
              <a:buSzPct val="85000"/>
              <a:buChar char="⚫"/>
            </a:pPr>
            <a:r>
              <a:rPr lang="en-GB" sz="3200"/>
              <a:t>A foundational method for qualitative analysis (Braun &amp; Clarke, 2006)</a:t>
            </a:r>
            <a:endParaRPr/>
          </a:p>
        </p:txBody>
      </p:sp>
      <p:pic>
        <p:nvPicPr>
          <p:cNvPr id="2" name="Εικόνα 1">
            <a:extLst>
              <a:ext uri="{FF2B5EF4-FFF2-40B4-BE49-F238E27FC236}">
                <a16:creationId xmlns:a16="http://schemas.microsoft.com/office/drawing/2014/main" id="{A4DA1802-3F81-9CD0-C1AB-2812AFC21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Autofit/>
          </a:bodyPr>
          <a:lstStyle/>
          <a:p>
            <a:pPr algn="ctr">
              <a:spcBef>
                <a:spcPts val="0"/>
              </a:spcBef>
              <a:buClr>
                <a:schemeClr val="dk1"/>
              </a:buClr>
              <a:buSzPts val="3600"/>
            </a:pPr>
            <a:r>
              <a:rPr lang="en-GB" sz="3600" b="1">
                <a:solidFill>
                  <a:schemeClr val="dk1"/>
                </a:solidFill>
              </a:rPr>
              <a:t>What is a theme?</a:t>
            </a:r>
            <a:endParaRPr sz="3600" b="1">
              <a:solidFill>
                <a:schemeClr val="dk1"/>
              </a:solidFill>
            </a:endParaRPr>
          </a:p>
        </p:txBody>
      </p:sp>
      <p:sp>
        <p:nvSpPr>
          <p:cNvPr id="189" name="Google Shape;189;p4"/>
          <p:cNvSpPr txBox="1">
            <a:spLocks noGrp="1"/>
          </p:cNvSpPr>
          <p:nvPr>
            <p:ph type="body" idx="1"/>
          </p:nvPr>
        </p:nvSpPr>
        <p:spPr>
          <a:xfrm>
            <a:off x="2438400" y="2060848"/>
            <a:ext cx="7772400" cy="3958952"/>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A theme captures something important about the data in relation to the research question, and represents some level of patterned response or meaning within the data set.” </a:t>
            </a:r>
            <a:endParaRPr/>
          </a:p>
          <a:p>
            <a:pPr marL="274320" indent="-274320">
              <a:spcBef>
                <a:spcPts val="560"/>
              </a:spcBef>
              <a:buSzPts val="2380"/>
              <a:buNone/>
            </a:pPr>
            <a:r>
              <a:rPr lang="en-GB"/>
              <a:t>	(Braun &amp; Clarke, 2006, p82).</a:t>
            </a:r>
            <a:endParaRPr/>
          </a:p>
        </p:txBody>
      </p:sp>
      <p:pic>
        <p:nvPicPr>
          <p:cNvPr id="2" name="Εικόνα 1">
            <a:extLst>
              <a:ext uri="{FF2B5EF4-FFF2-40B4-BE49-F238E27FC236}">
                <a16:creationId xmlns:a16="http://schemas.microsoft.com/office/drawing/2014/main" id="{07DA93F6-4847-E808-41CF-A8EB0E295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1775520" y="260648"/>
            <a:ext cx="8534400" cy="864096"/>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2800"/>
            </a:pPr>
            <a:r>
              <a:rPr lang="en-GB" sz="2800" b="1">
                <a:solidFill>
                  <a:schemeClr val="dk1"/>
                </a:solidFill>
              </a:rPr>
              <a:t>Clarke &amp; Kitzinger (2004):  Representations of lesbian and gay parents on 26 talk shows</a:t>
            </a:r>
            <a:endParaRPr sz="2800" b="1">
              <a:solidFill>
                <a:schemeClr val="dk1"/>
              </a:solidFill>
            </a:endParaRPr>
          </a:p>
        </p:txBody>
      </p:sp>
      <p:sp>
        <p:nvSpPr>
          <p:cNvPr id="196" name="Google Shape;196;p5"/>
          <p:cNvSpPr txBox="1">
            <a:spLocks noGrp="1"/>
          </p:cNvSpPr>
          <p:nvPr>
            <p:ph type="body" idx="1"/>
          </p:nvPr>
        </p:nvSpPr>
        <p:spPr>
          <a:xfrm>
            <a:off x="2438400" y="1700808"/>
            <a:ext cx="7772400" cy="4318992"/>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040"/>
              <a:buNone/>
            </a:pPr>
            <a:r>
              <a:rPr lang="en-GB" sz="2400" b="1"/>
              <a:t>Themes</a:t>
            </a:r>
            <a:endParaRPr/>
          </a:p>
          <a:p>
            <a:pPr marL="514350" indent="-514350">
              <a:spcBef>
                <a:spcPts val="480"/>
              </a:spcBef>
              <a:buSzPts val="2040"/>
              <a:buFont typeface="Georgia"/>
              <a:buAutoNum type="arabicPeriod"/>
            </a:pPr>
            <a:r>
              <a:rPr lang="en-GB" sz="2400"/>
              <a:t>I’m not a lesbian/gay parent</a:t>
            </a:r>
            <a:endParaRPr/>
          </a:p>
          <a:p>
            <a:pPr marL="514350" indent="-514350">
              <a:spcBef>
                <a:spcPts val="480"/>
              </a:spcBef>
              <a:buSzPts val="2040"/>
              <a:buFont typeface="Georgia"/>
              <a:buAutoNum type="arabicPeriod"/>
            </a:pPr>
            <a:r>
              <a:rPr lang="en-GB" sz="2400"/>
              <a:t>We’re just the family next door</a:t>
            </a:r>
            <a:endParaRPr/>
          </a:p>
          <a:p>
            <a:pPr marL="514350" indent="-514350">
              <a:spcBef>
                <a:spcPts val="480"/>
              </a:spcBef>
              <a:buSzPts val="2040"/>
              <a:buFont typeface="Georgia"/>
              <a:buAutoNum type="arabicPeriod"/>
            </a:pPr>
            <a:r>
              <a:rPr lang="en-GB" sz="2400"/>
              <a:t>‘Love makes a family’</a:t>
            </a:r>
            <a:endParaRPr/>
          </a:p>
          <a:p>
            <a:pPr marL="514350" indent="-514350">
              <a:spcBef>
                <a:spcPts val="480"/>
              </a:spcBef>
              <a:buSzPts val="2040"/>
              <a:buFont typeface="Georgia"/>
              <a:buAutoNum type="arabicPeriod"/>
            </a:pPr>
            <a:r>
              <a:rPr lang="en-GB" sz="2400"/>
              <a:t>God made Adam and Steve</a:t>
            </a:r>
            <a:endParaRPr/>
          </a:p>
          <a:p>
            <a:pPr marL="514350" indent="-514350">
              <a:spcBef>
                <a:spcPts val="480"/>
              </a:spcBef>
              <a:buSzPts val="2040"/>
              <a:buFont typeface="Georgia"/>
              <a:buAutoNum type="arabicPeriod"/>
            </a:pPr>
            <a:r>
              <a:rPr lang="en-GB" sz="2400"/>
              <a:t>Children as proof</a:t>
            </a:r>
            <a:endParaRPr/>
          </a:p>
          <a:p>
            <a:pPr marL="514350" indent="-514350">
              <a:spcBef>
                <a:spcPts val="480"/>
              </a:spcBef>
              <a:buSzPts val="2040"/>
              <a:buFont typeface="Georgia"/>
              <a:buAutoNum type="arabicPeriod"/>
            </a:pPr>
            <a:r>
              <a:rPr lang="en-GB" sz="2400"/>
              <a:t>Benefits of growing up in a lesbian/gay family</a:t>
            </a:r>
            <a:endParaRPr/>
          </a:p>
          <a:p>
            <a:pPr marL="274320" indent="-128587">
              <a:spcBef>
                <a:spcPts val="540"/>
              </a:spcBef>
              <a:buSzPts val="2295"/>
              <a:buNone/>
            </a:pPr>
            <a:endParaRPr/>
          </a:p>
        </p:txBody>
      </p:sp>
      <p:pic>
        <p:nvPicPr>
          <p:cNvPr id="2" name="Εικόνα 1">
            <a:extLst>
              <a:ext uri="{FF2B5EF4-FFF2-40B4-BE49-F238E27FC236}">
                <a16:creationId xmlns:a16="http://schemas.microsoft.com/office/drawing/2014/main" id="{73FDA3BB-67D9-E729-3C70-F9501A548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600"/>
            </a:pPr>
            <a:r>
              <a:rPr lang="en-GB" sz="3600" b="1">
                <a:solidFill>
                  <a:schemeClr val="dk1"/>
                </a:solidFill>
              </a:rPr>
              <a:t>Strengths of TA</a:t>
            </a:r>
            <a:endParaRPr sz="3600" b="1">
              <a:solidFill>
                <a:schemeClr val="dk1"/>
              </a:solidFill>
            </a:endParaRPr>
          </a:p>
        </p:txBody>
      </p:sp>
      <p:sp>
        <p:nvSpPr>
          <p:cNvPr id="203" name="Google Shape;203;p6"/>
          <p:cNvSpPr txBox="1">
            <a:spLocks noGrp="1"/>
          </p:cNvSpPr>
          <p:nvPr>
            <p:ph type="body" idx="1"/>
          </p:nvPr>
        </p:nvSpPr>
        <p:spPr>
          <a:xfrm>
            <a:off x="2438400" y="1628800"/>
            <a:ext cx="7772400" cy="4536504"/>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Flexibility –Can be used across a range of data questions, theoretical frameworks, types of data, large and small data sets</a:t>
            </a:r>
            <a:endParaRPr/>
          </a:p>
          <a:p>
            <a:pPr marL="274320" indent="-274320">
              <a:spcBef>
                <a:spcPts val="1200"/>
              </a:spcBef>
              <a:buSzPts val="2380"/>
              <a:buChar char="⚫"/>
            </a:pPr>
            <a:r>
              <a:rPr lang="en-GB"/>
              <a:t>Relatively quick and easy to learn and do</a:t>
            </a:r>
            <a:endParaRPr/>
          </a:p>
          <a:p>
            <a:pPr marL="274320" indent="-274320">
              <a:spcBef>
                <a:spcPts val="1200"/>
              </a:spcBef>
              <a:buSzPts val="2380"/>
              <a:buChar char="⚫"/>
            </a:pPr>
            <a:r>
              <a:rPr lang="en-GB"/>
              <a:t>A good ‘starter’ method, accessible to researchers with little experience of qualitative data analysis</a:t>
            </a:r>
            <a:endParaRPr/>
          </a:p>
          <a:p>
            <a:pPr marL="274320" indent="-274320">
              <a:spcBef>
                <a:spcPts val="1200"/>
              </a:spcBef>
              <a:buSzPts val="2380"/>
              <a:buChar char="⚫"/>
            </a:pPr>
            <a:r>
              <a:rPr lang="en-GB"/>
              <a:t>Results accessible to educated general public (good for policy oriented research)</a:t>
            </a:r>
            <a:endParaRPr/>
          </a:p>
          <a:p>
            <a:pPr marL="274320" indent="-128587">
              <a:spcBef>
                <a:spcPts val="540"/>
              </a:spcBef>
              <a:buSzPts val="2295"/>
              <a:buNone/>
            </a:pPr>
            <a:endParaRPr/>
          </a:p>
        </p:txBody>
      </p:sp>
      <p:pic>
        <p:nvPicPr>
          <p:cNvPr id="2" name="Εικόνα 1">
            <a:extLst>
              <a:ext uri="{FF2B5EF4-FFF2-40B4-BE49-F238E27FC236}">
                <a16:creationId xmlns:a16="http://schemas.microsoft.com/office/drawing/2014/main" id="{5EEBB2B4-CEA7-7326-9395-EEFD0D173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Flexibility of TA</a:t>
            </a:r>
            <a:endParaRPr b="1">
              <a:solidFill>
                <a:schemeClr val="dk1"/>
              </a:solidFill>
            </a:endParaRPr>
          </a:p>
        </p:txBody>
      </p:sp>
      <p:sp>
        <p:nvSpPr>
          <p:cNvPr id="210" name="Google Shape;210;p7"/>
          <p:cNvSpPr txBox="1">
            <a:spLocks noGrp="1"/>
          </p:cNvSpPr>
          <p:nvPr>
            <p:ph type="body" idx="1"/>
          </p:nvPr>
        </p:nvSpPr>
        <p:spPr>
          <a:xfrm>
            <a:off x="1919536" y="1772816"/>
            <a:ext cx="8568952" cy="4246984"/>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Can analyse most types of qualitative data:</a:t>
            </a:r>
            <a:endParaRPr/>
          </a:p>
          <a:p>
            <a:pPr marL="548640" lvl="1" indent="-274320">
              <a:spcBef>
                <a:spcPts val="480"/>
              </a:spcBef>
              <a:buSzPts val="1680"/>
              <a:buFont typeface="Courier New"/>
              <a:buChar char="o"/>
            </a:pPr>
            <a:r>
              <a:rPr lang="en-GB"/>
              <a:t>Interviews (Kitzinger &amp; Wilmott, 2002)</a:t>
            </a:r>
            <a:endParaRPr/>
          </a:p>
          <a:p>
            <a:pPr marL="548640" lvl="1" indent="-274320">
              <a:spcBef>
                <a:spcPts val="480"/>
              </a:spcBef>
              <a:buSzPts val="1680"/>
              <a:buFont typeface="Courier New"/>
              <a:buChar char="o"/>
            </a:pPr>
            <a:r>
              <a:rPr lang="en-GB"/>
              <a:t>Focus groups (Braun, 2008)</a:t>
            </a:r>
            <a:endParaRPr/>
          </a:p>
          <a:p>
            <a:pPr marL="548640" lvl="1" indent="-274320">
              <a:spcBef>
                <a:spcPts val="480"/>
              </a:spcBef>
              <a:buSzPts val="1680"/>
              <a:buFont typeface="Courier New"/>
              <a:buChar char="o"/>
            </a:pPr>
            <a:r>
              <a:rPr lang="en-GB"/>
              <a:t>Qualitative surveys/questionnaires (Frith &amp; Gleeson, 2004)</a:t>
            </a:r>
            <a:endParaRPr/>
          </a:p>
          <a:p>
            <a:pPr marL="548640" lvl="1" indent="-274320">
              <a:spcBef>
                <a:spcPts val="480"/>
              </a:spcBef>
              <a:buSzPts val="1680"/>
              <a:buFont typeface="Courier New"/>
              <a:buChar char="o"/>
            </a:pPr>
            <a:r>
              <a:rPr lang="en-GB"/>
              <a:t>Story completion tasks &amp; vignettes (Kitzinger &amp; Powell, 1995)</a:t>
            </a:r>
            <a:endParaRPr/>
          </a:p>
          <a:p>
            <a:pPr marL="548640" lvl="1" indent="-274320">
              <a:spcBef>
                <a:spcPts val="480"/>
              </a:spcBef>
              <a:buSzPts val="1680"/>
              <a:buFont typeface="Courier New"/>
              <a:buChar char="o"/>
            </a:pPr>
            <a:r>
              <a:rPr lang="en-GB"/>
              <a:t>Diaries (Sillence et al., 2007)</a:t>
            </a:r>
            <a:endParaRPr/>
          </a:p>
          <a:p>
            <a:pPr marL="548640" lvl="1" indent="-274320">
              <a:spcBef>
                <a:spcPts val="480"/>
              </a:spcBef>
              <a:buSzPts val="1680"/>
              <a:buFont typeface="Courier New"/>
              <a:buChar char="o"/>
            </a:pPr>
            <a:r>
              <a:rPr lang="en-GB"/>
              <a:t>Secondary sources (Farvid &amp; Braun, 2006)</a:t>
            </a:r>
            <a:endParaRPr/>
          </a:p>
          <a:p>
            <a:pPr marL="274320" indent="-128587">
              <a:spcBef>
                <a:spcPts val="540"/>
              </a:spcBef>
              <a:buSzPts val="2295"/>
              <a:buNone/>
            </a:pPr>
            <a:endParaRPr/>
          </a:p>
        </p:txBody>
      </p:sp>
      <p:pic>
        <p:nvPicPr>
          <p:cNvPr id="2" name="Εικόνα 1">
            <a:extLst>
              <a:ext uri="{FF2B5EF4-FFF2-40B4-BE49-F238E27FC236}">
                <a16:creationId xmlns:a16="http://schemas.microsoft.com/office/drawing/2014/main" id="{C102CE1A-49B7-D90F-0130-EBD6471FA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2438400" y="274638"/>
            <a:ext cx="7772400" cy="778098"/>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Flexibility of TA</a:t>
            </a:r>
            <a:endParaRPr b="1">
              <a:solidFill>
                <a:schemeClr val="dk1"/>
              </a:solidFill>
            </a:endParaRPr>
          </a:p>
        </p:txBody>
      </p:sp>
      <p:sp>
        <p:nvSpPr>
          <p:cNvPr id="217" name="Google Shape;217;p8"/>
          <p:cNvSpPr txBox="1">
            <a:spLocks noGrp="1"/>
          </p:cNvSpPr>
          <p:nvPr>
            <p:ph type="body" idx="1"/>
          </p:nvPr>
        </p:nvSpPr>
        <p:spPr>
          <a:xfrm>
            <a:off x="2438400" y="1772816"/>
            <a:ext cx="7772400" cy="4896544"/>
          </a:xfrm>
          <a:prstGeom prst="rect">
            <a:avLst/>
          </a:prstGeom>
          <a:noFill/>
          <a:ln>
            <a:noFill/>
          </a:ln>
        </p:spPr>
        <p:txBody>
          <a:bodyPr spcFirstLastPara="1" vert="horz" wrap="square" lIns="91425" tIns="45700" rIns="91425" bIns="45700" rtlCol="0" anchor="t" anchorCtr="0">
            <a:noAutofit/>
          </a:bodyPr>
          <a:lstStyle/>
          <a:p>
            <a:pPr marL="274320" indent="-274320">
              <a:spcBef>
                <a:spcPts val="0"/>
              </a:spcBef>
              <a:buSzPts val="2380"/>
              <a:buChar char="⚫"/>
            </a:pPr>
            <a:r>
              <a:rPr lang="en-GB"/>
              <a:t>Can be used to address most types of research questions</a:t>
            </a:r>
            <a:endParaRPr/>
          </a:p>
          <a:p>
            <a:pPr marL="548640" lvl="1" indent="-274319">
              <a:spcBef>
                <a:spcPts val="560"/>
              </a:spcBef>
              <a:buSzPts val="1960"/>
              <a:buFont typeface="Courier New"/>
              <a:buChar char="o"/>
            </a:pPr>
            <a:r>
              <a:rPr lang="en-GB" sz="2800"/>
              <a:t>Experiences</a:t>
            </a:r>
            <a:endParaRPr/>
          </a:p>
          <a:p>
            <a:pPr marL="548640" lvl="1" indent="-274319">
              <a:spcBef>
                <a:spcPts val="560"/>
              </a:spcBef>
              <a:buSzPts val="1960"/>
              <a:buFont typeface="Courier New"/>
              <a:buChar char="o"/>
            </a:pPr>
            <a:r>
              <a:rPr lang="en-GB" sz="2800"/>
              <a:t>Understandings &amp; perceptions</a:t>
            </a:r>
            <a:endParaRPr/>
          </a:p>
          <a:p>
            <a:pPr marL="548640" lvl="1" indent="-274319">
              <a:spcBef>
                <a:spcPts val="560"/>
              </a:spcBef>
              <a:buSzPts val="1960"/>
              <a:buFont typeface="Courier New"/>
              <a:buChar char="o"/>
            </a:pPr>
            <a:r>
              <a:rPr lang="en-GB" sz="2800"/>
              <a:t>Accounts of practice/Practice</a:t>
            </a:r>
            <a:endParaRPr/>
          </a:p>
          <a:p>
            <a:pPr marL="548640" lvl="1" indent="-274319">
              <a:spcBef>
                <a:spcPts val="560"/>
              </a:spcBef>
              <a:buSzPts val="1960"/>
              <a:buFont typeface="Courier New"/>
              <a:buChar char="o"/>
            </a:pPr>
            <a:r>
              <a:rPr lang="en-GB" sz="2800"/>
              <a:t>Influencing factors</a:t>
            </a:r>
            <a:endParaRPr/>
          </a:p>
          <a:p>
            <a:pPr marL="548640" lvl="1" indent="-274319">
              <a:spcBef>
                <a:spcPts val="560"/>
              </a:spcBef>
              <a:buSzPts val="1960"/>
              <a:buFont typeface="Courier New"/>
              <a:buChar char="o"/>
            </a:pPr>
            <a:r>
              <a:rPr lang="en-GB" sz="2800"/>
              <a:t>Representations</a:t>
            </a:r>
            <a:endParaRPr/>
          </a:p>
          <a:p>
            <a:pPr marL="548640" lvl="1" indent="-274319">
              <a:spcBef>
                <a:spcPts val="560"/>
              </a:spcBef>
              <a:buSzPts val="1960"/>
              <a:buFont typeface="Courier New"/>
              <a:buChar char="o"/>
            </a:pPr>
            <a:r>
              <a:rPr lang="en-GB" sz="2800"/>
              <a:t>Constructions</a:t>
            </a:r>
            <a:endParaRPr/>
          </a:p>
          <a:p>
            <a:pPr marL="548640" lvl="1" indent="-274319">
              <a:spcBef>
                <a:spcPts val="560"/>
              </a:spcBef>
              <a:buSzPts val="1960"/>
              <a:buFont typeface="Courier New"/>
              <a:buChar char="o"/>
            </a:pPr>
            <a:r>
              <a:rPr lang="en-GB" sz="2800"/>
              <a:t>Language practice</a:t>
            </a:r>
            <a:endParaRPr/>
          </a:p>
          <a:p>
            <a:pPr marL="274320" indent="-166370">
              <a:spcBef>
                <a:spcPts val="400"/>
              </a:spcBef>
              <a:buSzPts val="1700"/>
              <a:buNone/>
            </a:pPr>
            <a:endParaRPr sz="2000"/>
          </a:p>
        </p:txBody>
      </p:sp>
      <p:pic>
        <p:nvPicPr>
          <p:cNvPr id="2" name="Εικόνα 1">
            <a:extLst>
              <a:ext uri="{FF2B5EF4-FFF2-40B4-BE49-F238E27FC236}">
                <a16:creationId xmlns:a16="http://schemas.microsoft.com/office/drawing/2014/main" id="{FA674EDE-4600-3219-870F-D72FA48E5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2438400" y="274638"/>
            <a:ext cx="7772400" cy="1210146"/>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200"/>
            </a:pPr>
            <a:r>
              <a:rPr lang="en-GB" sz="3200" b="1">
                <a:solidFill>
                  <a:schemeClr val="dk1"/>
                </a:solidFill>
              </a:rPr>
              <a:t>Flexibility of TA</a:t>
            </a:r>
            <a:br>
              <a:rPr lang="en-GB" sz="3200" b="1">
                <a:solidFill>
                  <a:schemeClr val="dk1"/>
                </a:solidFill>
              </a:rPr>
            </a:br>
            <a:endParaRPr b="1"/>
          </a:p>
        </p:txBody>
      </p:sp>
      <p:sp>
        <p:nvSpPr>
          <p:cNvPr id="224" name="Google Shape;224;p9"/>
          <p:cNvSpPr txBox="1">
            <a:spLocks noGrp="1"/>
          </p:cNvSpPr>
          <p:nvPr>
            <p:ph type="body" idx="1"/>
          </p:nvPr>
        </p:nvSpPr>
        <p:spPr>
          <a:xfrm>
            <a:off x="1991544" y="1556792"/>
            <a:ext cx="8424936" cy="4896544"/>
          </a:xfrm>
          <a:prstGeom prst="rect">
            <a:avLst/>
          </a:prstGeom>
          <a:noFill/>
          <a:ln>
            <a:noFill/>
          </a:ln>
        </p:spPr>
        <p:txBody>
          <a:bodyPr spcFirstLastPara="1" vert="horz" wrap="square" lIns="91425" tIns="45700" rIns="91425" bIns="45700" rtlCol="0" anchor="t" anchorCtr="0">
            <a:normAutofit lnSpcReduction="10000"/>
          </a:bodyPr>
          <a:lstStyle/>
          <a:p>
            <a:pPr marL="274320" indent="-274320">
              <a:spcBef>
                <a:spcPts val="0"/>
              </a:spcBef>
              <a:buSzPct val="85000"/>
              <a:buChar char="⚫"/>
            </a:pPr>
            <a:r>
              <a:rPr lang="en-GB"/>
              <a:t>TA is not tied to a particular theoretical framework, but can be used in a number of different ways:</a:t>
            </a:r>
            <a:endParaRPr/>
          </a:p>
          <a:p>
            <a:pPr marL="548640" lvl="1" indent="-274320">
              <a:spcBef>
                <a:spcPts val="481"/>
              </a:spcBef>
              <a:buSzPct val="70000"/>
              <a:buFont typeface="Courier New"/>
              <a:buChar char="o"/>
            </a:pPr>
            <a:r>
              <a:rPr lang="en-GB" sz="2600"/>
              <a:t>Inductive versus theory-driven (deductive) approach to data coding and analysis</a:t>
            </a:r>
            <a:endParaRPr/>
          </a:p>
          <a:p>
            <a:pPr marL="548640" lvl="1" indent="-274320">
              <a:spcBef>
                <a:spcPts val="481"/>
              </a:spcBef>
              <a:buSzPct val="70000"/>
              <a:buFont typeface="Courier New"/>
              <a:buChar char="o"/>
            </a:pPr>
            <a:r>
              <a:rPr lang="en-GB" sz="2600"/>
              <a:t>Essentialist versus constructionist theoretical perspective</a:t>
            </a:r>
            <a:endParaRPr/>
          </a:p>
          <a:p>
            <a:pPr marL="274320" indent="-134524">
              <a:spcBef>
                <a:spcPts val="518"/>
              </a:spcBef>
              <a:buSzPct val="85000"/>
              <a:buNone/>
            </a:pPr>
            <a:endParaRPr/>
          </a:p>
          <a:p>
            <a:pPr marL="274320" indent="-274320">
              <a:spcBef>
                <a:spcPts val="518"/>
              </a:spcBef>
              <a:buSzPct val="85000"/>
              <a:buChar char="⚫"/>
            </a:pPr>
            <a:r>
              <a:rPr lang="en-GB"/>
              <a:t>A researcher using TA needs to actively make a series of choices regarding what </a:t>
            </a:r>
            <a:r>
              <a:rPr lang="en-GB" i="1"/>
              <a:t>form </a:t>
            </a:r>
            <a:r>
              <a:rPr lang="en-GB"/>
              <a:t>of TA they are using and give a rationale for this.  </a:t>
            </a:r>
            <a:endParaRPr/>
          </a:p>
          <a:p>
            <a:pPr marL="274320" indent="-134524">
              <a:spcBef>
                <a:spcPts val="518"/>
              </a:spcBef>
              <a:buSzPct val="85000"/>
              <a:buNone/>
            </a:pPr>
            <a:endParaRPr/>
          </a:p>
          <a:p>
            <a:pPr marL="274320" indent="-274320">
              <a:spcBef>
                <a:spcPts val="518"/>
              </a:spcBef>
              <a:buSzPct val="85000"/>
              <a:buChar char="⚫"/>
            </a:pPr>
            <a:r>
              <a:rPr lang="en-GB"/>
              <a:t>What, why and how?</a:t>
            </a:r>
            <a:endParaRPr/>
          </a:p>
        </p:txBody>
      </p:sp>
      <p:pic>
        <p:nvPicPr>
          <p:cNvPr id="2" name="Εικόνα 1">
            <a:extLst>
              <a:ext uri="{FF2B5EF4-FFF2-40B4-BE49-F238E27FC236}">
                <a16:creationId xmlns:a16="http://schemas.microsoft.com/office/drawing/2014/main" id="{0BCE0ED7-8081-413D-812D-4619A6E99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1703512" y="332656"/>
            <a:ext cx="8784976" cy="720080"/>
          </a:xfrm>
          <a:prstGeom prst="rect">
            <a:avLst/>
          </a:prstGeom>
          <a:noFill/>
          <a:ln>
            <a:noFill/>
          </a:ln>
        </p:spPr>
        <p:txBody>
          <a:bodyPr spcFirstLastPara="1" vert="horz" wrap="square" lIns="91425" tIns="45700" rIns="91425" bIns="45700" rtlCol="0" anchor="b" anchorCtr="0">
            <a:noAutofit/>
          </a:bodyPr>
          <a:lstStyle/>
          <a:p>
            <a:pPr algn="ctr">
              <a:spcBef>
                <a:spcPts val="0"/>
              </a:spcBef>
              <a:buClr>
                <a:schemeClr val="dk1"/>
              </a:buClr>
              <a:buSzPts val="2400"/>
            </a:pPr>
            <a:r>
              <a:rPr lang="en-GB" sz="2400" b="1">
                <a:solidFill>
                  <a:schemeClr val="dk1"/>
                </a:solidFill>
              </a:rPr>
              <a:t>Essentialist/Realist versus Social Constructionist interpretations of SCT’s: Kitzinger &amp; Powell (1995)</a:t>
            </a:r>
            <a:endParaRPr sz="2400" b="1">
              <a:solidFill>
                <a:schemeClr val="dk1"/>
              </a:solidFill>
            </a:endParaRPr>
          </a:p>
        </p:txBody>
      </p:sp>
      <p:sp>
        <p:nvSpPr>
          <p:cNvPr id="231" name="Google Shape;231;p10"/>
          <p:cNvSpPr txBox="1">
            <a:spLocks noGrp="1"/>
          </p:cNvSpPr>
          <p:nvPr>
            <p:ph type="body" idx="1"/>
          </p:nvPr>
        </p:nvSpPr>
        <p:spPr>
          <a:xfrm>
            <a:off x="1981200" y="1844825"/>
            <a:ext cx="8229600" cy="4281339"/>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295"/>
              <a:buChar char="⚫"/>
            </a:pPr>
            <a:r>
              <a:rPr lang="en-GB" b="1"/>
              <a:t>Essentialist</a:t>
            </a:r>
            <a:endParaRPr/>
          </a:p>
          <a:p>
            <a:pPr marL="274320" indent="-274320">
              <a:spcBef>
                <a:spcPts val="540"/>
              </a:spcBef>
              <a:buSzPts val="2295"/>
              <a:buNone/>
            </a:pPr>
            <a:r>
              <a:rPr lang="en-GB" b="1"/>
              <a:t>	</a:t>
            </a:r>
            <a:r>
              <a:rPr lang="en-GB"/>
              <a:t>Stories reveal ‘real’, ‘underlying’ personality differences, motives and ‘unconscious’ desires.</a:t>
            </a:r>
            <a:endParaRPr/>
          </a:p>
          <a:p>
            <a:pPr marL="274320" indent="-274320">
              <a:spcBef>
                <a:spcPts val="540"/>
              </a:spcBef>
              <a:buSzPts val="2295"/>
              <a:buNone/>
            </a:pPr>
            <a:endParaRPr/>
          </a:p>
          <a:p>
            <a:pPr marL="274320" indent="-274320">
              <a:spcBef>
                <a:spcPts val="540"/>
              </a:spcBef>
              <a:buSzPts val="2295"/>
              <a:buChar char="⚫"/>
            </a:pPr>
            <a:r>
              <a:rPr lang="en-GB" b="1"/>
              <a:t>Social constructionist</a:t>
            </a:r>
            <a:endParaRPr/>
          </a:p>
          <a:p>
            <a:pPr marL="274320" indent="-274320">
              <a:spcBef>
                <a:spcPts val="540"/>
              </a:spcBef>
              <a:buSzPts val="2295"/>
              <a:buNone/>
            </a:pPr>
            <a:r>
              <a:rPr lang="en-GB" b="1"/>
              <a:t>	</a:t>
            </a:r>
            <a:r>
              <a:rPr lang="en-GB"/>
              <a:t>Stories reflect contemporary discourses upon which participants draw in making sense of the scenarios.</a:t>
            </a:r>
            <a:endParaRPr b="1"/>
          </a:p>
        </p:txBody>
      </p:sp>
      <p:pic>
        <p:nvPicPr>
          <p:cNvPr id="2" name="Εικόνα 1">
            <a:extLst>
              <a:ext uri="{FF2B5EF4-FFF2-40B4-BE49-F238E27FC236}">
                <a16:creationId xmlns:a16="http://schemas.microsoft.com/office/drawing/2014/main" id="{86B57DBE-13B8-03D9-7763-34C640C1C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95B6-72A3-1616-DC5E-648551159AA6}"/>
              </a:ext>
            </a:extLst>
          </p:cNvPr>
          <p:cNvSpPr>
            <a:spLocks noGrp="1"/>
          </p:cNvSpPr>
          <p:nvPr>
            <p:ph type="ctrTitle"/>
          </p:nvPr>
        </p:nvSpPr>
        <p:spPr>
          <a:xfrm>
            <a:off x="841248" y="663959"/>
            <a:ext cx="5250598" cy="4003619"/>
          </a:xfrm>
        </p:spPr>
        <p:txBody>
          <a:bodyPr>
            <a:normAutofit/>
          </a:bodyPr>
          <a:lstStyle/>
          <a:p>
            <a:r>
              <a:rPr lang="en-US" sz="4600" dirty="0"/>
              <a:t>Introduction to Qualitative Research </a:t>
            </a:r>
            <a:endParaRPr lang="en-GR" sz="4600" dirty="0"/>
          </a:p>
        </p:txBody>
      </p:sp>
      <p:sp>
        <p:nvSpPr>
          <p:cNvPr id="3" name="Subtitle 2">
            <a:extLst>
              <a:ext uri="{FF2B5EF4-FFF2-40B4-BE49-F238E27FC236}">
                <a16:creationId xmlns:a16="http://schemas.microsoft.com/office/drawing/2014/main" id="{496F9CB3-1B7F-DF23-01E8-9BC026C84D5B}"/>
              </a:ext>
            </a:extLst>
          </p:cNvPr>
          <p:cNvSpPr>
            <a:spLocks noGrp="1"/>
          </p:cNvSpPr>
          <p:nvPr>
            <p:ph type="subTitle" idx="1"/>
          </p:nvPr>
        </p:nvSpPr>
        <p:spPr>
          <a:xfrm>
            <a:off x="848594" y="5181603"/>
            <a:ext cx="5243252" cy="696891"/>
          </a:xfrm>
        </p:spPr>
        <p:txBody>
          <a:bodyPr anchor="ctr">
            <a:normAutofit/>
          </a:bodyPr>
          <a:lstStyle/>
          <a:p>
            <a:r>
              <a:rPr lang="en-GR" b="1" dirty="0"/>
              <a:t> </a:t>
            </a:r>
          </a:p>
        </p:txBody>
      </p:sp>
      <p:pic>
        <p:nvPicPr>
          <p:cNvPr id="4" name="Picture 3" descr="Wavy paint art pattern">
            <a:extLst>
              <a:ext uri="{FF2B5EF4-FFF2-40B4-BE49-F238E27FC236}">
                <a16:creationId xmlns:a16="http://schemas.microsoft.com/office/drawing/2014/main" id="{BACD8D23-62EE-5B26-D3E1-98D2BF88607F}"/>
              </a:ext>
            </a:extLst>
          </p:cNvPr>
          <p:cNvPicPr>
            <a:picLocks noChangeAspect="1"/>
          </p:cNvPicPr>
          <p:nvPr/>
        </p:nvPicPr>
        <p:blipFill>
          <a:blip r:embed="rId2"/>
          <a:srcRect l="40455" r="6601" b="1"/>
          <a:stretch/>
        </p:blipFill>
        <p:spPr>
          <a:xfrm>
            <a:off x="6431816" y="334928"/>
            <a:ext cx="4320623" cy="5712504"/>
          </a:xfrm>
          <a:prstGeom prst="rect">
            <a:avLst/>
          </a:prstGeom>
        </p:spPr>
      </p:pic>
      <p:pic>
        <p:nvPicPr>
          <p:cNvPr id="5" name="Εικόνα 4">
            <a:extLst>
              <a:ext uri="{FF2B5EF4-FFF2-40B4-BE49-F238E27FC236}">
                <a16:creationId xmlns:a16="http://schemas.microsoft.com/office/drawing/2014/main" id="{C1F10929-AEDA-96D6-93F4-AF47A3211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5415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ct val="100000"/>
            </a:pPr>
            <a:r>
              <a:rPr lang="en-GB" sz="3600" b="1">
                <a:solidFill>
                  <a:schemeClr val="dk1"/>
                </a:solidFill>
              </a:rPr>
              <a:t>Decisions which need to be made in TA</a:t>
            </a:r>
            <a:endParaRPr/>
          </a:p>
        </p:txBody>
      </p:sp>
      <p:sp>
        <p:nvSpPr>
          <p:cNvPr id="238" name="Google Shape;238;p11"/>
          <p:cNvSpPr txBox="1">
            <a:spLocks noGrp="1"/>
          </p:cNvSpPr>
          <p:nvPr>
            <p:ph type="body" idx="1"/>
          </p:nvPr>
        </p:nvSpPr>
        <p:spPr>
          <a:xfrm>
            <a:off x="1825752" y="1844824"/>
            <a:ext cx="8503920" cy="4254224"/>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720"/>
              <a:buFont typeface="Arial"/>
              <a:buChar char="•"/>
            </a:pPr>
            <a:r>
              <a:rPr lang="en-GB" sz="3200"/>
              <a:t>Inductive versus deductive analysis</a:t>
            </a:r>
            <a:endParaRPr/>
          </a:p>
          <a:p>
            <a:pPr marL="274320" indent="-101600">
              <a:spcBef>
                <a:spcPts val="640"/>
              </a:spcBef>
              <a:buSzPts val="2720"/>
              <a:buNone/>
            </a:pPr>
            <a:endParaRPr sz="3200"/>
          </a:p>
          <a:p>
            <a:pPr marL="274320" indent="-274320">
              <a:spcBef>
                <a:spcPts val="640"/>
              </a:spcBef>
              <a:buSzPts val="2720"/>
              <a:buFont typeface="Arial"/>
              <a:buChar char="•"/>
            </a:pPr>
            <a:r>
              <a:rPr lang="en-GB" sz="3200"/>
              <a:t>Basic (descriptive) versus interpretative (more sophisticated) TA</a:t>
            </a:r>
            <a:endParaRPr/>
          </a:p>
          <a:p>
            <a:pPr marL="274320" indent="-101600">
              <a:spcBef>
                <a:spcPts val="640"/>
              </a:spcBef>
              <a:buSzPts val="2720"/>
              <a:buNone/>
            </a:pPr>
            <a:endParaRPr sz="3200"/>
          </a:p>
          <a:p>
            <a:pPr marL="274320" indent="-274320">
              <a:spcBef>
                <a:spcPts val="640"/>
              </a:spcBef>
              <a:buSzPts val="2720"/>
              <a:buFont typeface="Arial"/>
              <a:buChar char="•"/>
            </a:pPr>
            <a:r>
              <a:rPr lang="en-GB" sz="3200"/>
              <a:t>Semantic versus latent themes</a:t>
            </a:r>
            <a:endParaRPr sz="3200"/>
          </a:p>
        </p:txBody>
      </p:sp>
      <p:pic>
        <p:nvPicPr>
          <p:cNvPr id="2" name="Εικόνα 1">
            <a:extLst>
              <a:ext uri="{FF2B5EF4-FFF2-40B4-BE49-F238E27FC236}">
                <a16:creationId xmlns:a16="http://schemas.microsoft.com/office/drawing/2014/main" id="{0D82746C-EC66-3444-19A1-7BBEE026C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Inductive versus theoretical TA?</a:t>
            </a:r>
            <a:endParaRPr b="1">
              <a:solidFill>
                <a:schemeClr val="dk1"/>
              </a:solidFill>
            </a:endParaRPr>
          </a:p>
        </p:txBody>
      </p:sp>
      <p:sp>
        <p:nvSpPr>
          <p:cNvPr id="245" name="Google Shape;245;p12"/>
          <p:cNvSpPr txBox="1">
            <a:spLocks noGrp="1"/>
          </p:cNvSpPr>
          <p:nvPr>
            <p:ph type="body" idx="1"/>
          </p:nvPr>
        </p:nvSpPr>
        <p:spPr>
          <a:xfrm>
            <a:off x="1825752" y="1527048"/>
            <a:ext cx="8503920" cy="4572000"/>
          </a:xfrm>
          <a:prstGeom prst="rect">
            <a:avLst/>
          </a:prstGeom>
          <a:noFill/>
          <a:ln>
            <a:noFill/>
          </a:ln>
        </p:spPr>
        <p:txBody>
          <a:bodyPr spcFirstLastPara="1" vert="horz" wrap="square" lIns="91425" tIns="45700" rIns="91425" bIns="45700" rtlCol="0" anchor="t" anchorCtr="0">
            <a:normAutofit/>
          </a:bodyPr>
          <a:lstStyle/>
          <a:p>
            <a:pPr marL="274320" indent="-128587">
              <a:spcBef>
                <a:spcPts val="0"/>
              </a:spcBef>
              <a:buSzPts val="2295"/>
              <a:buNone/>
            </a:pPr>
            <a:endParaRPr/>
          </a:p>
          <a:p>
            <a:pPr marL="274320" indent="-274320">
              <a:spcBef>
                <a:spcPts val="640"/>
              </a:spcBef>
              <a:buSzPts val="2720"/>
              <a:buChar char="⚫"/>
            </a:pPr>
            <a:r>
              <a:rPr lang="en-GB" sz="3200"/>
              <a:t>Inductive – ‘bottom up’ approach: </a:t>
            </a:r>
            <a:endParaRPr/>
          </a:p>
          <a:p>
            <a:pPr marL="274320" indent="-274320">
              <a:spcBef>
                <a:spcPts val="640"/>
              </a:spcBef>
              <a:buSzPts val="2720"/>
              <a:buNone/>
            </a:pPr>
            <a:r>
              <a:rPr lang="en-GB" sz="3200"/>
              <a:t>	informed by the </a:t>
            </a:r>
            <a:r>
              <a:rPr lang="en-GB" sz="3200" b="1"/>
              <a:t>data</a:t>
            </a:r>
            <a:endParaRPr/>
          </a:p>
          <a:p>
            <a:pPr marL="274320" indent="-274320">
              <a:spcBef>
                <a:spcPts val="640"/>
              </a:spcBef>
              <a:buSzPts val="2720"/>
              <a:buNone/>
            </a:pPr>
            <a:endParaRPr sz="3200"/>
          </a:p>
          <a:p>
            <a:pPr marL="274320" indent="-274320">
              <a:spcBef>
                <a:spcPts val="640"/>
              </a:spcBef>
              <a:buSzPts val="2720"/>
              <a:buChar char="⚫"/>
            </a:pPr>
            <a:r>
              <a:rPr lang="en-GB" sz="3200"/>
              <a:t>Deductive  - ‘top down’ approach: </a:t>
            </a:r>
            <a:endParaRPr/>
          </a:p>
          <a:p>
            <a:pPr marL="274320" indent="-274320">
              <a:spcBef>
                <a:spcPts val="640"/>
              </a:spcBef>
              <a:buSzPts val="2720"/>
              <a:buNone/>
            </a:pPr>
            <a:r>
              <a:rPr lang="en-GB" sz="3200"/>
              <a:t>	informed by </a:t>
            </a:r>
            <a:r>
              <a:rPr lang="en-GB" sz="3200" b="1"/>
              <a:t>theory </a:t>
            </a:r>
            <a:endParaRPr sz="3200" b="1"/>
          </a:p>
        </p:txBody>
      </p:sp>
      <p:pic>
        <p:nvPicPr>
          <p:cNvPr id="2" name="Εικόνα 1">
            <a:extLst>
              <a:ext uri="{FF2B5EF4-FFF2-40B4-BE49-F238E27FC236}">
                <a16:creationId xmlns:a16="http://schemas.microsoft.com/office/drawing/2014/main" id="{4ACB9C1E-A208-B8DB-5F6F-4F378E74F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Basic and Sophisticated TA</a:t>
            </a:r>
            <a:endParaRPr b="1">
              <a:solidFill>
                <a:schemeClr val="dk1"/>
              </a:solidFill>
            </a:endParaRPr>
          </a:p>
        </p:txBody>
      </p:sp>
      <p:graphicFrame>
        <p:nvGraphicFramePr>
          <p:cNvPr id="252" name="Google Shape;252;p13"/>
          <p:cNvGraphicFramePr/>
          <p:nvPr/>
        </p:nvGraphicFramePr>
        <p:xfrm>
          <a:off x="1703512" y="1447800"/>
          <a:ext cx="8784975" cy="4328180"/>
        </p:xfrm>
        <a:graphic>
          <a:graphicData uri="http://schemas.openxmlformats.org/drawingml/2006/table">
            <a:tbl>
              <a:tblPr firstRow="1" bandRow="1">
                <a:noFill/>
              </a:tblPr>
              <a:tblGrid>
                <a:gridCol w="4304525">
                  <a:extLst>
                    <a:ext uri="{9D8B030D-6E8A-4147-A177-3AD203B41FA5}">
                      <a16:colId xmlns:a16="http://schemas.microsoft.com/office/drawing/2014/main" val="20000"/>
                    </a:ext>
                  </a:extLst>
                </a:gridCol>
                <a:gridCol w="44804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GB" sz="2800" u="none" strike="noStrike" cap="none"/>
                        <a:t>Basic</a:t>
                      </a:r>
                      <a:endParaRPr sz="2800"/>
                    </a:p>
                  </a:txBody>
                  <a:tcPr marL="91450" marR="91450" marT="45725" marB="45725"/>
                </a:tc>
                <a:tc>
                  <a:txBody>
                    <a:bodyPr/>
                    <a:lstStyle/>
                    <a:p>
                      <a:pPr marL="0" marR="0" lvl="0" indent="0" algn="l" rtl="0">
                        <a:spcBef>
                          <a:spcPts val="0"/>
                        </a:spcBef>
                        <a:spcAft>
                          <a:spcPts val="0"/>
                        </a:spcAft>
                        <a:buNone/>
                      </a:pPr>
                      <a:r>
                        <a:rPr lang="en-GB" sz="2800"/>
                        <a:t>(More or less) Sophisticated</a:t>
                      </a:r>
                      <a:endParaRPr sz="2800"/>
                    </a:p>
                  </a:txBody>
                  <a:tcPr marL="91450" marR="91450" marT="45725" marB="45725"/>
                </a:tc>
                <a:extLst>
                  <a:ext uri="{0D108BD9-81ED-4DB2-BD59-A6C34878D82A}">
                    <a16:rowId xmlns:a16="http://schemas.microsoft.com/office/drawing/2014/main" val="10000"/>
                  </a:ext>
                </a:extLst>
              </a:tr>
              <a:tr h="370850">
                <a:tc>
                  <a:txBody>
                    <a:bodyPr/>
                    <a:lstStyle/>
                    <a:p>
                      <a:pPr marL="0" marR="0" lvl="0" indent="-152400" algn="l" rtl="0">
                        <a:spcBef>
                          <a:spcPts val="0"/>
                        </a:spcBef>
                        <a:spcAft>
                          <a:spcPts val="0"/>
                        </a:spcAft>
                        <a:buClr>
                          <a:schemeClr val="dk1"/>
                        </a:buClr>
                        <a:buSzPts val="2400"/>
                        <a:buFont typeface="Arial"/>
                        <a:buChar char="•"/>
                      </a:pPr>
                      <a:r>
                        <a:rPr lang="en-GB" sz="2400"/>
                        <a:t>Describes</a:t>
                      </a:r>
                      <a:endParaRPr/>
                    </a:p>
                    <a:p>
                      <a:pPr marL="0" marR="0" lvl="0" indent="-152400" algn="l" rtl="0">
                        <a:spcBef>
                          <a:spcPts val="0"/>
                        </a:spcBef>
                        <a:spcAft>
                          <a:spcPts val="0"/>
                        </a:spcAft>
                        <a:buClr>
                          <a:schemeClr val="dk1"/>
                        </a:buClr>
                        <a:buSzPts val="2400"/>
                        <a:buFont typeface="Arial"/>
                        <a:buChar char="•"/>
                      </a:pPr>
                      <a:r>
                        <a:rPr lang="en-GB" sz="2400"/>
                        <a:t>Summarises</a:t>
                      </a:r>
                      <a:endParaRPr/>
                    </a:p>
                    <a:p>
                      <a:pPr marL="0" marR="0" lvl="0" indent="-152400" algn="l" rtl="0">
                        <a:spcBef>
                          <a:spcPts val="0"/>
                        </a:spcBef>
                        <a:spcAft>
                          <a:spcPts val="0"/>
                        </a:spcAft>
                        <a:buClr>
                          <a:schemeClr val="dk1"/>
                        </a:buClr>
                        <a:buSzPts val="2400"/>
                        <a:buFont typeface="Arial"/>
                        <a:buChar char="•"/>
                      </a:pPr>
                      <a:r>
                        <a:rPr lang="en-GB" sz="2400"/>
                        <a:t>Represents</a:t>
                      </a:r>
                      <a:endParaRPr sz="2400"/>
                    </a:p>
                  </a:txBody>
                  <a:tcPr marL="91450" marR="91450" marT="45725" marB="45725"/>
                </a:tc>
                <a:tc>
                  <a:txBody>
                    <a:bodyPr/>
                    <a:lstStyle/>
                    <a:p>
                      <a:pPr marL="0" marR="0" lvl="0" indent="-152400" algn="l" rtl="0">
                        <a:spcBef>
                          <a:spcPts val="0"/>
                        </a:spcBef>
                        <a:spcAft>
                          <a:spcPts val="0"/>
                        </a:spcAft>
                        <a:buClr>
                          <a:schemeClr val="dk1"/>
                        </a:buClr>
                        <a:buSzPts val="2400"/>
                        <a:buFont typeface="Arial"/>
                        <a:buChar char="•"/>
                      </a:pPr>
                      <a:r>
                        <a:rPr lang="en-GB" sz="2400"/>
                        <a:t>Tells a story</a:t>
                      </a:r>
                      <a:endParaRPr/>
                    </a:p>
                    <a:p>
                      <a:pPr marL="0" marR="0" lvl="0" indent="-152400" algn="l" rtl="0">
                        <a:spcBef>
                          <a:spcPts val="0"/>
                        </a:spcBef>
                        <a:spcAft>
                          <a:spcPts val="0"/>
                        </a:spcAft>
                        <a:buClr>
                          <a:schemeClr val="dk1"/>
                        </a:buClr>
                        <a:buSzPts val="2400"/>
                        <a:buFont typeface="Arial"/>
                        <a:buChar char="•"/>
                      </a:pPr>
                      <a:r>
                        <a:rPr lang="en-GB" sz="2400"/>
                        <a:t>Locates data/participants </a:t>
                      </a:r>
                      <a:endParaRPr/>
                    </a:p>
                    <a:p>
                      <a:pPr marL="0" marR="0" lvl="0" indent="0" algn="l" rtl="0">
                        <a:spcBef>
                          <a:spcPts val="0"/>
                        </a:spcBef>
                        <a:spcAft>
                          <a:spcPts val="0"/>
                        </a:spcAft>
                        <a:buClr>
                          <a:schemeClr val="dk1"/>
                        </a:buClr>
                        <a:buSzPts val="2400"/>
                        <a:buFont typeface="Arial"/>
                        <a:buNone/>
                      </a:pPr>
                      <a:r>
                        <a:rPr lang="en-GB" sz="2400"/>
                        <a:t>  within the wider social,   </a:t>
                      </a:r>
                      <a:endParaRPr/>
                    </a:p>
                    <a:p>
                      <a:pPr marL="0" marR="0" lvl="0" indent="0" algn="l" rtl="0">
                        <a:spcBef>
                          <a:spcPts val="0"/>
                        </a:spcBef>
                        <a:spcAft>
                          <a:spcPts val="0"/>
                        </a:spcAft>
                        <a:buClr>
                          <a:schemeClr val="dk1"/>
                        </a:buClr>
                        <a:buSzPts val="2400"/>
                        <a:buFont typeface="Arial"/>
                        <a:buNone/>
                      </a:pPr>
                      <a:r>
                        <a:rPr lang="en-GB" sz="2400"/>
                        <a:t>  cultural, historical, political,</a:t>
                      </a:r>
                      <a:endParaRPr/>
                    </a:p>
                    <a:p>
                      <a:pPr marL="0" marR="0" lvl="0" indent="0" algn="l" rtl="0">
                        <a:spcBef>
                          <a:spcPts val="0"/>
                        </a:spcBef>
                        <a:spcAft>
                          <a:spcPts val="0"/>
                        </a:spcAft>
                        <a:buClr>
                          <a:schemeClr val="dk1"/>
                        </a:buClr>
                        <a:buSzPts val="2400"/>
                        <a:buFont typeface="Arial"/>
                        <a:buNone/>
                      </a:pPr>
                      <a:r>
                        <a:rPr lang="en-GB" sz="2400"/>
                        <a:t>  ideological contexts</a:t>
                      </a:r>
                      <a:endParaRPr/>
                    </a:p>
                    <a:p>
                      <a:pPr marL="0" marR="0" lvl="0" indent="-152400" algn="l" rtl="0">
                        <a:spcBef>
                          <a:spcPts val="0"/>
                        </a:spcBef>
                        <a:spcAft>
                          <a:spcPts val="0"/>
                        </a:spcAft>
                        <a:buClr>
                          <a:schemeClr val="dk1"/>
                        </a:buClr>
                        <a:buSzPts val="2400"/>
                        <a:buFont typeface="Arial"/>
                        <a:buChar char="•"/>
                      </a:pPr>
                      <a:r>
                        <a:rPr lang="en-GB" sz="2400"/>
                        <a:t>Interprets</a:t>
                      </a:r>
                      <a:endParaRPr/>
                    </a:p>
                    <a:p>
                      <a:pPr marL="0" marR="0" lvl="0" indent="-152400" algn="l" rtl="0">
                        <a:spcBef>
                          <a:spcPts val="0"/>
                        </a:spcBef>
                        <a:spcAft>
                          <a:spcPts val="0"/>
                        </a:spcAft>
                        <a:buClr>
                          <a:schemeClr val="dk1"/>
                        </a:buClr>
                        <a:buSzPts val="2400"/>
                        <a:buFont typeface="Arial"/>
                        <a:buChar char="•"/>
                      </a:pPr>
                      <a:r>
                        <a:rPr lang="en-GB" sz="2400"/>
                        <a:t>Theoretical/conceptual  </a:t>
                      </a:r>
                      <a:endParaRPr/>
                    </a:p>
                    <a:p>
                      <a:pPr marL="0" marR="0" lvl="0" indent="0" algn="l" rtl="0">
                        <a:spcBef>
                          <a:spcPts val="0"/>
                        </a:spcBef>
                        <a:spcAft>
                          <a:spcPts val="0"/>
                        </a:spcAft>
                        <a:buClr>
                          <a:schemeClr val="dk1"/>
                        </a:buClr>
                        <a:buSzPts val="2400"/>
                        <a:buFont typeface="Arial"/>
                        <a:buNone/>
                      </a:pPr>
                      <a:r>
                        <a:rPr lang="en-GB" sz="2400"/>
                        <a:t>  analysis</a:t>
                      </a:r>
                      <a:endParaRPr/>
                    </a:p>
                    <a:p>
                      <a:pPr marL="0" marR="0" lvl="0" indent="-152400" algn="l" rtl="0">
                        <a:spcBef>
                          <a:spcPts val="0"/>
                        </a:spcBef>
                        <a:spcAft>
                          <a:spcPts val="0"/>
                        </a:spcAft>
                        <a:buClr>
                          <a:schemeClr val="dk1"/>
                        </a:buClr>
                        <a:buSzPts val="2400"/>
                        <a:buFont typeface="Arial"/>
                        <a:buChar char="•"/>
                      </a:pPr>
                      <a:r>
                        <a:rPr lang="en-GB" sz="2400"/>
                        <a:t>Makes an argument</a:t>
                      </a:r>
                      <a:endParaRPr/>
                    </a:p>
                    <a:p>
                      <a:pPr marL="0" marR="0" lvl="0" indent="0" algn="l" rtl="0">
                        <a:spcBef>
                          <a:spcPts val="0"/>
                        </a:spcBef>
                        <a:spcAft>
                          <a:spcPts val="0"/>
                        </a:spcAft>
                        <a:buClr>
                          <a:schemeClr val="dk1"/>
                        </a:buClr>
                        <a:buSzPts val="2800"/>
                        <a:buFont typeface="Arial"/>
                        <a:buNone/>
                      </a:pPr>
                      <a:endParaRPr sz="2800"/>
                    </a:p>
                  </a:txBody>
                  <a:tcPr marL="91450" marR="91450" marT="45725" marB="45725"/>
                </a:tc>
                <a:extLst>
                  <a:ext uri="{0D108BD9-81ED-4DB2-BD59-A6C34878D82A}">
                    <a16:rowId xmlns:a16="http://schemas.microsoft.com/office/drawing/2014/main" val="10001"/>
                  </a:ext>
                </a:extLst>
              </a:tr>
            </a:tbl>
          </a:graphicData>
        </a:graphic>
      </p:graphicFrame>
      <p:pic>
        <p:nvPicPr>
          <p:cNvPr id="2" name="Εικόνα 1">
            <a:extLst>
              <a:ext uri="{FF2B5EF4-FFF2-40B4-BE49-F238E27FC236}">
                <a16:creationId xmlns:a16="http://schemas.microsoft.com/office/drawing/2014/main" id="{880978B2-FA5A-BFD7-1725-FACD1DF73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2438400" y="274638"/>
            <a:ext cx="7772400" cy="706090"/>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0000"/>
            </a:pPr>
            <a:r>
              <a:rPr lang="en-GB" b="1">
                <a:solidFill>
                  <a:schemeClr val="dk1"/>
                </a:solidFill>
              </a:rPr>
              <a:t>Descriptive versus Interpretative TA?</a:t>
            </a:r>
            <a:endParaRPr b="1">
              <a:solidFill>
                <a:schemeClr val="dk1"/>
              </a:solidFill>
            </a:endParaRPr>
          </a:p>
        </p:txBody>
      </p:sp>
      <p:sp>
        <p:nvSpPr>
          <p:cNvPr id="259" name="Google Shape;259;p14"/>
          <p:cNvSpPr txBox="1">
            <a:spLocks noGrp="1"/>
          </p:cNvSpPr>
          <p:nvPr>
            <p:ph type="body" idx="1"/>
          </p:nvPr>
        </p:nvSpPr>
        <p:spPr>
          <a:xfrm>
            <a:off x="2438400" y="1447800"/>
            <a:ext cx="7772400" cy="5293568"/>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040"/>
              <a:buChar char="⚫"/>
            </a:pPr>
            <a:r>
              <a:rPr lang="en-GB" sz="2400" i="1"/>
              <a:t>Clothing and Embodiment:  Men Managing Body Image and Appearance </a:t>
            </a:r>
            <a:r>
              <a:rPr lang="en-GB" sz="2400"/>
              <a:t>(Frith &amp; Gleeson, 2004)</a:t>
            </a:r>
            <a:endParaRPr/>
          </a:p>
          <a:p>
            <a:pPr marL="274320" indent="-274320">
              <a:spcBef>
                <a:spcPts val="540"/>
              </a:spcBef>
              <a:buSzPts val="2295"/>
              <a:buNone/>
            </a:pPr>
            <a:endParaRPr/>
          </a:p>
          <a:p>
            <a:pPr marL="274320" indent="-274320">
              <a:spcBef>
                <a:spcPts val="540"/>
              </a:spcBef>
              <a:buSzPts val="2295"/>
              <a:buChar char="⚫"/>
            </a:pPr>
            <a:r>
              <a:rPr lang="en-GB" b="1"/>
              <a:t>Descriptive TA</a:t>
            </a:r>
            <a:endParaRPr/>
          </a:p>
          <a:p>
            <a:pPr marL="548640" lvl="1" indent="-274320">
              <a:spcBef>
                <a:spcPts val="480"/>
              </a:spcBef>
              <a:buSzPts val="1680"/>
              <a:buChar char="⚪"/>
            </a:pPr>
            <a:r>
              <a:rPr lang="en-GB" b="1">
                <a:solidFill>
                  <a:schemeClr val="dk1"/>
                </a:solidFill>
              </a:rPr>
              <a:t>Emphasis on practical rather than aesthetic aspects of clothing</a:t>
            </a:r>
            <a:endParaRPr/>
          </a:p>
          <a:p>
            <a:pPr marL="822960" lvl="2">
              <a:spcBef>
                <a:spcPts val="480"/>
              </a:spcBef>
              <a:buSzPts val="1800"/>
              <a:buChar char="⯍"/>
            </a:pPr>
            <a:r>
              <a:rPr lang="en-GB" sz="2400"/>
              <a:t>Functionality</a:t>
            </a:r>
            <a:endParaRPr/>
          </a:p>
          <a:p>
            <a:pPr marL="822960" lvl="2">
              <a:spcBef>
                <a:spcPts val="480"/>
              </a:spcBef>
              <a:buSzPts val="1800"/>
              <a:buChar char="⯍"/>
            </a:pPr>
            <a:r>
              <a:rPr lang="en-GB" sz="2400"/>
              <a:t>Comfort</a:t>
            </a:r>
            <a:endParaRPr/>
          </a:p>
          <a:p>
            <a:pPr marL="822960" lvl="2">
              <a:spcBef>
                <a:spcPts val="480"/>
              </a:spcBef>
              <a:buSzPts val="1800"/>
              <a:buChar char="⯍"/>
            </a:pPr>
            <a:r>
              <a:rPr lang="en-GB" sz="2400"/>
              <a:t>Fit</a:t>
            </a:r>
            <a:endParaRPr/>
          </a:p>
          <a:p>
            <a:pPr marL="822960" lvl="2">
              <a:spcBef>
                <a:spcPts val="480"/>
              </a:spcBef>
              <a:buSzPts val="1800"/>
              <a:buChar char="⯍"/>
            </a:pPr>
            <a:r>
              <a:rPr lang="en-GB" sz="2400"/>
              <a:t>Cost restrains clothing choice</a:t>
            </a:r>
            <a:endParaRPr/>
          </a:p>
          <a:p>
            <a:pPr marL="822960" lvl="2">
              <a:spcBef>
                <a:spcPts val="480"/>
              </a:spcBef>
              <a:buSzPts val="1800"/>
              <a:buChar char="⯍"/>
            </a:pPr>
            <a:r>
              <a:rPr lang="en-GB" sz="2400"/>
              <a:t>Body size limits choice</a:t>
            </a:r>
            <a:endParaRPr/>
          </a:p>
        </p:txBody>
      </p:sp>
      <p:pic>
        <p:nvPicPr>
          <p:cNvPr id="2" name="Εικόνα 1">
            <a:extLst>
              <a:ext uri="{FF2B5EF4-FFF2-40B4-BE49-F238E27FC236}">
                <a16:creationId xmlns:a16="http://schemas.microsoft.com/office/drawing/2014/main" id="{5D82F461-5D0B-E25E-11A3-536E29C1F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2438400" y="274638"/>
            <a:ext cx="7772400" cy="634082"/>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0000"/>
            </a:pPr>
            <a:r>
              <a:rPr lang="en-GB" b="1">
                <a:solidFill>
                  <a:schemeClr val="dk1"/>
                </a:solidFill>
              </a:rPr>
              <a:t>Descriptive versus Interpretative TA?</a:t>
            </a:r>
            <a:endParaRPr b="1">
              <a:solidFill>
                <a:schemeClr val="dk1"/>
              </a:solidFill>
            </a:endParaRPr>
          </a:p>
        </p:txBody>
      </p:sp>
      <p:sp>
        <p:nvSpPr>
          <p:cNvPr id="266" name="Google Shape;266;p15"/>
          <p:cNvSpPr txBox="1">
            <a:spLocks noGrp="1"/>
          </p:cNvSpPr>
          <p:nvPr>
            <p:ph type="body" idx="1"/>
          </p:nvPr>
        </p:nvSpPr>
        <p:spPr>
          <a:xfrm>
            <a:off x="2525486" y="961030"/>
            <a:ext cx="7772400" cy="5184576"/>
          </a:xfrm>
          <a:prstGeom prst="rect">
            <a:avLst/>
          </a:prstGeom>
          <a:noFill/>
          <a:ln>
            <a:noFill/>
          </a:ln>
        </p:spPr>
        <p:txBody>
          <a:bodyPr spcFirstLastPara="1" vert="horz" wrap="square" lIns="91425" tIns="45700" rIns="91425" bIns="45700" rtlCol="0" anchor="t" anchorCtr="0">
            <a:normAutofit fontScale="85000" lnSpcReduction="10000"/>
          </a:bodyPr>
          <a:lstStyle/>
          <a:p>
            <a:pPr marL="274320" indent="-161404">
              <a:spcBef>
                <a:spcPts val="0"/>
              </a:spcBef>
              <a:buSzPct val="85000"/>
              <a:buNone/>
            </a:pPr>
            <a:endParaRPr b="1" dirty="0"/>
          </a:p>
          <a:p>
            <a:pPr marL="274320" indent="-274320">
              <a:spcBef>
                <a:spcPts val="496"/>
              </a:spcBef>
              <a:buSzPct val="85000"/>
              <a:buChar char="⚫"/>
            </a:pPr>
            <a:r>
              <a:rPr lang="en-GB" sz="3200" b="1" dirty="0"/>
              <a:t>Men should not care how they look</a:t>
            </a:r>
            <a:endParaRPr dirty="0"/>
          </a:p>
          <a:p>
            <a:pPr marL="548640" lvl="1" indent="-274320">
              <a:spcBef>
                <a:spcPts val="496"/>
              </a:spcBef>
              <a:buSzPct val="70000"/>
              <a:buChar char="⚪"/>
            </a:pPr>
            <a:r>
              <a:rPr lang="en-GB" sz="3200" dirty="0"/>
              <a:t>Shape of body is irrelevant</a:t>
            </a:r>
            <a:endParaRPr dirty="0"/>
          </a:p>
          <a:p>
            <a:pPr marL="548640" lvl="1" indent="-274320">
              <a:spcBef>
                <a:spcPts val="496"/>
              </a:spcBef>
              <a:buSzPct val="70000"/>
              <a:buChar char="⚪"/>
            </a:pPr>
            <a:r>
              <a:rPr lang="en-GB" sz="3200" dirty="0"/>
              <a:t>Should not care too much about appearance</a:t>
            </a:r>
            <a:endParaRPr dirty="0"/>
          </a:p>
          <a:p>
            <a:pPr marL="548640" lvl="1" indent="-274320">
              <a:spcBef>
                <a:spcPts val="496"/>
              </a:spcBef>
              <a:buSzPct val="70000"/>
              <a:buChar char="⚪"/>
            </a:pPr>
            <a:r>
              <a:rPr lang="en-GB" sz="3200" dirty="0"/>
              <a:t>Wanting to look good</a:t>
            </a:r>
            <a:endParaRPr dirty="0"/>
          </a:p>
          <a:p>
            <a:pPr marL="548640" lvl="1" indent="-274320">
              <a:spcBef>
                <a:spcPts val="496"/>
              </a:spcBef>
              <a:buSzPct val="70000"/>
              <a:buChar char="⚪"/>
            </a:pPr>
            <a:r>
              <a:rPr lang="en-GB" sz="3200" dirty="0"/>
              <a:t>Wanting clothes that flatter the body</a:t>
            </a:r>
            <a:endParaRPr dirty="0"/>
          </a:p>
          <a:p>
            <a:pPr marL="548640" lvl="1" indent="-274320">
              <a:spcBef>
                <a:spcPts val="496"/>
              </a:spcBef>
              <a:buSzPct val="70000"/>
              <a:buNone/>
            </a:pPr>
            <a:endParaRPr sz="3200" dirty="0"/>
          </a:p>
          <a:p>
            <a:pPr marL="274320" indent="-274320">
              <a:spcBef>
                <a:spcPts val="496"/>
              </a:spcBef>
              <a:buSzPct val="85000"/>
              <a:buChar char="⚫"/>
            </a:pPr>
            <a:r>
              <a:rPr lang="en-GB" sz="3200" b="1" dirty="0"/>
              <a:t>Use of clothes to reveal/conceal</a:t>
            </a:r>
            <a:endParaRPr dirty="0"/>
          </a:p>
          <a:p>
            <a:pPr marL="548640" lvl="1" indent="-274320">
              <a:spcBef>
                <a:spcPts val="496"/>
              </a:spcBef>
              <a:buSzPct val="70000"/>
              <a:buChar char="⚪"/>
            </a:pPr>
            <a:r>
              <a:rPr lang="en-GB" sz="3200" dirty="0"/>
              <a:t>Clothes used to hide the body</a:t>
            </a:r>
            <a:endParaRPr dirty="0"/>
          </a:p>
          <a:p>
            <a:pPr marL="548640" lvl="1" indent="-274320">
              <a:spcBef>
                <a:spcPts val="496"/>
              </a:spcBef>
              <a:buSzPct val="70000"/>
              <a:buChar char="⚪"/>
            </a:pPr>
            <a:r>
              <a:rPr lang="en-GB" sz="3200" dirty="0"/>
              <a:t>Clothes used to display</a:t>
            </a:r>
            <a:endParaRPr dirty="0"/>
          </a:p>
          <a:p>
            <a:pPr marL="548640" lvl="1" indent="-274320">
              <a:spcBef>
                <a:spcPts val="496"/>
              </a:spcBef>
              <a:buSzPct val="70000"/>
              <a:buChar char="⚪"/>
            </a:pPr>
            <a:r>
              <a:rPr lang="en-GB" sz="3200" dirty="0"/>
              <a:t>Clothing practice linked to body confidence</a:t>
            </a:r>
            <a:endParaRPr dirty="0"/>
          </a:p>
          <a:p>
            <a:pPr marL="548640" lvl="1" indent="-274320">
              <a:spcBef>
                <a:spcPts val="496"/>
              </a:spcBef>
              <a:buSzPct val="70000"/>
              <a:buChar char="⚪"/>
            </a:pPr>
            <a:r>
              <a:rPr lang="en-GB" sz="3200" dirty="0"/>
              <a:t>Mixed feelings about displaying the body (wanting to reveal/conceal different aspects</a:t>
            </a:r>
            <a:endParaRPr dirty="0"/>
          </a:p>
          <a:p>
            <a:pPr marL="274320" indent="-98631">
              <a:spcBef>
                <a:spcPts val="651"/>
              </a:spcBef>
              <a:buSzPct val="85000"/>
              <a:buNone/>
            </a:pPr>
            <a:endParaRPr sz="4200" dirty="0"/>
          </a:p>
        </p:txBody>
      </p:sp>
      <p:pic>
        <p:nvPicPr>
          <p:cNvPr id="2" name="Εικόνα 1">
            <a:extLst>
              <a:ext uri="{FF2B5EF4-FFF2-40B4-BE49-F238E27FC236}">
                <a16:creationId xmlns:a16="http://schemas.microsoft.com/office/drawing/2014/main" id="{62ED46F8-3695-B1B8-1E85-8E0D67768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2438400" y="274638"/>
            <a:ext cx="7772400" cy="778098"/>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0000"/>
            </a:pPr>
            <a:r>
              <a:rPr lang="en-GB" b="1">
                <a:solidFill>
                  <a:schemeClr val="dk1"/>
                </a:solidFill>
              </a:rPr>
              <a:t>Descriptive versus Interpretative TA?</a:t>
            </a:r>
            <a:endParaRPr b="1">
              <a:solidFill>
                <a:schemeClr val="dk1"/>
              </a:solidFill>
            </a:endParaRPr>
          </a:p>
        </p:txBody>
      </p:sp>
      <p:sp>
        <p:nvSpPr>
          <p:cNvPr id="273" name="Google Shape;273;p16"/>
          <p:cNvSpPr txBox="1">
            <a:spLocks noGrp="1"/>
          </p:cNvSpPr>
          <p:nvPr>
            <p:ph type="body" idx="1"/>
          </p:nvPr>
        </p:nvSpPr>
        <p:spPr>
          <a:xfrm>
            <a:off x="2438400" y="1340768"/>
            <a:ext cx="7772400" cy="4679032"/>
          </a:xfrm>
          <a:prstGeom prst="rect">
            <a:avLst/>
          </a:prstGeom>
          <a:noFill/>
          <a:ln>
            <a:noFill/>
          </a:ln>
        </p:spPr>
        <p:txBody>
          <a:bodyPr spcFirstLastPara="1" vert="horz" wrap="square" lIns="91425" tIns="45700" rIns="91425" bIns="45700" rtlCol="0" anchor="t" anchorCtr="0">
            <a:normAutofit fontScale="92500" lnSpcReduction="10000"/>
          </a:bodyPr>
          <a:lstStyle/>
          <a:p>
            <a:pPr marL="274320" indent="-274320">
              <a:spcBef>
                <a:spcPts val="0"/>
              </a:spcBef>
              <a:buSzPct val="85000"/>
              <a:buNone/>
            </a:pPr>
            <a:r>
              <a:rPr lang="en-GB" b="1"/>
              <a:t>Interpretative TA</a:t>
            </a:r>
            <a:endParaRPr/>
          </a:p>
          <a:p>
            <a:pPr marL="274320" indent="-274347">
              <a:spcBef>
                <a:spcPts val="499"/>
              </a:spcBef>
              <a:buSzPct val="85000"/>
              <a:buChar char="⚫"/>
            </a:pPr>
            <a:r>
              <a:rPr lang="en-GB"/>
              <a:t>Men use clothing to modify and manage the appearance of their body in relation to how well it currently fits the cultural ideal of the male body shape.</a:t>
            </a:r>
            <a:endParaRPr/>
          </a:p>
          <a:p>
            <a:pPr marL="274320" indent="-139544">
              <a:spcBef>
                <a:spcPts val="499"/>
              </a:spcBef>
              <a:buSzPct val="85000"/>
              <a:buNone/>
            </a:pPr>
            <a:endParaRPr/>
          </a:p>
          <a:p>
            <a:pPr marL="274320" indent="-274347">
              <a:spcBef>
                <a:spcPts val="499"/>
              </a:spcBef>
              <a:buSzPct val="85000"/>
              <a:buChar char="⚫"/>
            </a:pPr>
            <a:r>
              <a:rPr lang="en-GB"/>
              <a:t>Muscularity and being overweight play an important role in men’s decisions about clothing.</a:t>
            </a:r>
            <a:endParaRPr/>
          </a:p>
          <a:p>
            <a:pPr marL="274320" indent="-139544">
              <a:spcBef>
                <a:spcPts val="499"/>
              </a:spcBef>
              <a:buSzPct val="85000"/>
              <a:buNone/>
            </a:pPr>
            <a:endParaRPr/>
          </a:p>
          <a:p>
            <a:pPr marL="274320" indent="-274347">
              <a:spcBef>
                <a:spcPts val="499"/>
              </a:spcBef>
              <a:buSzPct val="85000"/>
              <a:buChar char="⚫"/>
            </a:pPr>
            <a:r>
              <a:rPr lang="en-GB"/>
              <a:t>Men’s clothing practices reflect their concerns and anxieties about their bodies and about how other people will evaluate them</a:t>
            </a:r>
            <a:endParaRPr/>
          </a:p>
        </p:txBody>
      </p:sp>
      <p:pic>
        <p:nvPicPr>
          <p:cNvPr id="2" name="Εικόνα 1">
            <a:extLst>
              <a:ext uri="{FF2B5EF4-FFF2-40B4-BE49-F238E27FC236}">
                <a16:creationId xmlns:a16="http://schemas.microsoft.com/office/drawing/2014/main" id="{83D8281B-9FB2-F1C1-1263-BEB971EDC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7"/>
          <p:cNvSpPr txBox="1">
            <a:spLocks noGrp="1"/>
          </p:cNvSpPr>
          <p:nvPr>
            <p:ph type="title"/>
          </p:nvPr>
        </p:nvSpPr>
        <p:spPr>
          <a:xfrm>
            <a:off x="2438400" y="404664"/>
            <a:ext cx="7772400" cy="1152128"/>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ts val="3300"/>
            </a:pPr>
            <a:r>
              <a:rPr lang="en-GB" b="1">
                <a:solidFill>
                  <a:schemeClr val="dk1"/>
                </a:solidFill>
              </a:rPr>
              <a:t>Semantic or latent themes?</a:t>
            </a:r>
            <a:br>
              <a:rPr lang="en-GB" b="1">
                <a:solidFill>
                  <a:schemeClr val="dk1"/>
                </a:solidFill>
              </a:rPr>
            </a:br>
            <a:endParaRPr b="1">
              <a:solidFill>
                <a:schemeClr val="dk1"/>
              </a:solidFill>
            </a:endParaRPr>
          </a:p>
        </p:txBody>
      </p:sp>
      <p:sp>
        <p:nvSpPr>
          <p:cNvPr id="280" name="Google Shape;280;p17"/>
          <p:cNvSpPr txBox="1">
            <a:spLocks noGrp="1"/>
          </p:cNvSpPr>
          <p:nvPr>
            <p:ph type="body" idx="1"/>
          </p:nvPr>
        </p:nvSpPr>
        <p:spPr>
          <a:xfrm>
            <a:off x="1991544" y="1556792"/>
            <a:ext cx="8496944" cy="4896544"/>
          </a:xfrm>
          <a:prstGeom prst="rect">
            <a:avLst/>
          </a:prstGeom>
          <a:noFill/>
          <a:ln>
            <a:noFill/>
          </a:ln>
        </p:spPr>
        <p:txBody>
          <a:bodyPr spcFirstLastPara="1" vert="horz" wrap="square" lIns="91425" tIns="45700" rIns="91425" bIns="45700" rtlCol="0" anchor="t" anchorCtr="0">
            <a:normAutofit fontScale="85000" lnSpcReduction="20000"/>
          </a:bodyPr>
          <a:lstStyle/>
          <a:p>
            <a:pPr marL="274320" indent="-274320">
              <a:spcBef>
                <a:spcPts val="0"/>
              </a:spcBef>
              <a:buSzPct val="85000"/>
              <a:buNone/>
            </a:pPr>
            <a:r>
              <a:rPr lang="en-GB" sz="3200"/>
              <a:t>What level should a theme be coded at?</a:t>
            </a:r>
            <a:endParaRPr/>
          </a:p>
          <a:p>
            <a:pPr marL="274320" indent="-161404">
              <a:spcBef>
                <a:spcPts val="418"/>
              </a:spcBef>
              <a:buSzPct val="85000"/>
              <a:buNone/>
            </a:pPr>
            <a:endParaRPr/>
          </a:p>
          <a:p>
            <a:pPr marL="274320" indent="-274347">
              <a:spcBef>
                <a:spcPts val="480"/>
              </a:spcBef>
              <a:buSzPct val="85000"/>
              <a:buChar char="⚫"/>
            </a:pPr>
            <a:r>
              <a:rPr lang="en-GB" sz="3100" b="1"/>
              <a:t>Semantic/explicit level </a:t>
            </a:r>
            <a:r>
              <a:rPr lang="en-GB" sz="3100"/>
              <a:t>– themes are identified within the explicit or surface meanings of the data.  Analyst is not looking beyond what the person is saying</a:t>
            </a:r>
            <a:endParaRPr/>
          </a:p>
          <a:p>
            <a:pPr marL="274320" indent="-274320">
              <a:spcBef>
                <a:spcPts val="418"/>
              </a:spcBef>
              <a:buSzPct val="85000"/>
              <a:buNone/>
            </a:pPr>
            <a:endParaRPr/>
          </a:p>
          <a:p>
            <a:pPr marL="274320" indent="-274320">
              <a:spcBef>
                <a:spcPts val="480"/>
              </a:spcBef>
              <a:buSzPct val="85000"/>
              <a:buNone/>
            </a:pPr>
            <a:r>
              <a:rPr lang="en-GB" sz="3100">
                <a:solidFill>
                  <a:srgbClr val="4B7B8A"/>
                </a:solidFill>
              </a:rPr>
              <a:t>Surface of the jelly – form &amp; meaning</a:t>
            </a:r>
            <a:endParaRPr/>
          </a:p>
          <a:p>
            <a:pPr marL="274320" indent="-274320">
              <a:spcBef>
                <a:spcPts val="480"/>
              </a:spcBef>
              <a:buSzPct val="85000"/>
              <a:buNone/>
            </a:pPr>
            <a:endParaRPr sz="3100"/>
          </a:p>
          <a:p>
            <a:pPr marL="274320" indent="-274347">
              <a:spcBef>
                <a:spcPts val="480"/>
              </a:spcBef>
              <a:buSzPct val="85000"/>
              <a:buChar char="⚫"/>
            </a:pPr>
            <a:r>
              <a:rPr lang="en-GB" sz="3100" b="1"/>
              <a:t>Latent/interpretative level – </a:t>
            </a:r>
            <a:r>
              <a:rPr lang="en-GB" sz="3100"/>
              <a:t>analyst is concerned to examine the underlying  ideas, assumptions and conceptualisations, and ideologies that are theorised as shaping  or informing the semantic content of the data</a:t>
            </a:r>
            <a:endParaRPr/>
          </a:p>
          <a:p>
            <a:pPr marL="274320" indent="-274320">
              <a:spcBef>
                <a:spcPts val="480"/>
              </a:spcBef>
              <a:buSzPct val="85000"/>
              <a:buNone/>
            </a:pPr>
            <a:endParaRPr sz="3100"/>
          </a:p>
          <a:p>
            <a:pPr marL="274320" indent="-274320">
              <a:spcBef>
                <a:spcPts val="480"/>
              </a:spcBef>
              <a:buSzPct val="85000"/>
              <a:buNone/>
            </a:pPr>
            <a:r>
              <a:rPr lang="en-GB" sz="3100">
                <a:solidFill>
                  <a:srgbClr val="4B7B8A"/>
                </a:solidFill>
              </a:rPr>
              <a:t>Features that give the jelly its particular form and meaning</a:t>
            </a:r>
            <a:endParaRPr sz="3100">
              <a:solidFill>
                <a:srgbClr val="4B7B8A"/>
              </a:solidFill>
            </a:endParaRPr>
          </a:p>
        </p:txBody>
      </p:sp>
      <p:pic>
        <p:nvPicPr>
          <p:cNvPr id="2" name="Εικόνα 1">
            <a:extLst>
              <a:ext uri="{FF2B5EF4-FFF2-40B4-BE49-F238E27FC236}">
                <a16:creationId xmlns:a16="http://schemas.microsoft.com/office/drawing/2014/main" id="{019CA74E-8AB2-1CFA-162F-30B52660F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18"/>
          <p:cNvSpPr txBox="1">
            <a:spLocks noGrp="1"/>
          </p:cNvSpPr>
          <p:nvPr>
            <p:ph type="title"/>
          </p:nvPr>
        </p:nvSpPr>
        <p:spPr>
          <a:xfrm>
            <a:off x="838200" y="1122362"/>
            <a:ext cx="6281928" cy="4135437"/>
          </a:xfrm>
          <a:prstGeom prst="rect">
            <a:avLst/>
          </a:prstGeom>
        </p:spPr>
        <p:txBody>
          <a:bodyPr spcFirstLastPara="1" vert="horz" lIns="91440" tIns="45720" rIns="91440" bIns="45720" rtlCol="0" anchor="b" anchorCtr="0">
            <a:normAutofit/>
          </a:bodyPr>
          <a:lstStyle/>
          <a:p>
            <a:pPr>
              <a:buClr>
                <a:schemeClr val="dk1"/>
              </a:buClr>
              <a:buSzPts val="4200"/>
            </a:pPr>
            <a:r>
              <a:rPr lang="en-US" sz="6600" b="1" kern="1200">
                <a:solidFill>
                  <a:schemeClr val="tx1"/>
                </a:solidFill>
                <a:latin typeface="+mj-lt"/>
                <a:ea typeface="+mj-ea"/>
                <a:cs typeface="+mj-cs"/>
              </a:rPr>
              <a:t>Six Phases of Thematic Analysis</a:t>
            </a:r>
          </a:p>
        </p:txBody>
      </p:sp>
      <p:sp>
        <p:nvSpPr>
          <p:cNvPr id="286" name="Google Shape;286;p18"/>
          <p:cNvSpPr txBox="1">
            <a:spLocks noGrp="1"/>
          </p:cNvSpPr>
          <p:nvPr>
            <p:ph type="body" idx="1"/>
          </p:nvPr>
        </p:nvSpPr>
        <p:spPr>
          <a:xfrm>
            <a:off x="7928114" y="1232452"/>
            <a:ext cx="3200400" cy="3850919"/>
          </a:xfrm>
          <a:prstGeom prst="rect">
            <a:avLst/>
          </a:prstGeom>
        </p:spPr>
        <p:txBody>
          <a:bodyPr spcFirstLastPara="1" vert="horz" lIns="91440" tIns="45720" rIns="91440" bIns="45720" rtlCol="0" anchor="b" anchorCtr="0">
            <a:normAutofit/>
          </a:bodyPr>
          <a:lstStyle/>
          <a:p>
            <a:pPr>
              <a:buSzPts val="1360"/>
            </a:pPr>
            <a:endParaRPr lang="en-US" sz="2400" kern="1200">
              <a:solidFill>
                <a:srgbClr val="FFFFFF"/>
              </a:solidFill>
              <a:latin typeface="+mn-lt"/>
              <a:ea typeface="+mn-ea"/>
              <a:cs typeface="+mn-cs"/>
            </a:endParaRPr>
          </a:p>
        </p:txBody>
      </p:sp>
      <p:pic>
        <p:nvPicPr>
          <p:cNvPr id="2" name="Εικόνα 1">
            <a:extLst>
              <a:ext uri="{FF2B5EF4-FFF2-40B4-BE49-F238E27FC236}">
                <a16:creationId xmlns:a16="http://schemas.microsoft.com/office/drawing/2014/main" id="{5DD5D575-652A-2596-FECC-FA6A0C6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TA: A recursive 6-phase process</a:t>
            </a:r>
            <a:endParaRPr b="1">
              <a:solidFill>
                <a:schemeClr val="dk1"/>
              </a:solidFill>
            </a:endParaRPr>
          </a:p>
        </p:txBody>
      </p:sp>
      <p:sp>
        <p:nvSpPr>
          <p:cNvPr id="294" name="Google Shape;294;p19"/>
          <p:cNvSpPr txBox="1">
            <a:spLocks noGrp="1"/>
          </p:cNvSpPr>
          <p:nvPr>
            <p:ph type="body" idx="1"/>
          </p:nvPr>
        </p:nvSpPr>
        <p:spPr>
          <a:xfrm>
            <a:off x="2438400" y="1700808"/>
            <a:ext cx="7772400" cy="4318992"/>
          </a:xfrm>
          <a:prstGeom prst="rect">
            <a:avLst/>
          </a:prstGeom>
          <a:noFill/>
          <a:ln>
            <a:noFill/>
          </a:ln>
        </p:spPr>
        <p:txBody>
          <a:bodyPr spcFirstLastPara="1" vert="horz" wrap="square" lIns="91425" tIns="45700" rIns="91425" bIns="45700" rtlCol="0" anchor="t" anchorCtr="0">
            <a:noAutofit/>
          </a:bodyPr>
          <a:lstStyle/>
          <a:p>
            <a:pPr marL="514350" indent="-514350">
              <a:spcBef>
                <a:spcPts val="0"/>
              </a:spcBef>
              <a:buSzPts val="2380"/>
              <a:buFont typeface="Georgia"/>
              <a:buAutoNum type="arabicPeriod"/>
            </a:pPr>
            <a:r>
              <a:rPr lang="en-GB"/>
              <a:t>Familiarise yourself with the data and identify items of potential interest. </a:t>
            </a:r>
            <a:endParaRPr/>
          </a:p>
          <a:p>
            <a:pPr marL="514350" indent="-514350">
              <a:spcBef>
                <a:spcPts val="560"/>
              </a:spcBef>
              <a:buSzPts val="2380"/>
              <a:buFont typeface="Georgia"/>
              <a:buAutoNum type="arabicPeriod"/>
            </a:pPr>
            <a:r>
              <a:rPr lang="en-GB"/>
              <a:t>Generate initial codes</a:t>
            </a:r>
            <a:endParaRPr/>
          </a:p>
          <a:p>
            <a:pPr marL="514350" indent="-514350">
              <a:spcBef>
                <a:spcPts val="560"/>
              </a:spcBef>
              <a:buSzPts val="2380"/>
              <a:buFont typeface="Georgia"/>
              <a:buAutoNum type="arabicPeriod"/>
            </a:pPr>
            <a:r>
              <a:rPr lang="en-GB"/>
              <a:t>Search for themes</a:t>
            </a:r>
            <a:endParaRPr/>
          </a:p>
          <a:p>
            <a:pPr marL="514350" indent="-514350">
              <a:spcBef>
                <a:spcPts val="560"/>
              </a:spcBef>
              <a:buSzPts val="2380"/>
              <a:buFont typeface="Georgia"/>
              <a:buAutoNum type="arabicPeriod"/>
            </a:pPr>
            <a:r>
              <a:rPr lang="en-GB"/>
              <a:t>Review potential themes</a:t>
            </a:r>
            <a:endParaRPr/>
          </a:p>
          <a:p>
            <a:pPr marL="514350" indent="-514350">
              <a:spcBef>
                <a:spcPts val="560"/>
              </a:spcBef>
              <a:buSzPts val="2380"/>
              <a:buFont typeface="Georgia"/>
              <a:buAutoNum type="arabicPeriod"/>
            </a:pPr>
            <a:r>
              <a:rPr lang="en-GB"/>
              <a:t>Define and name themes</a:t>
            </a:r>
            <a:endParaRPr/>
          </a:p>
          <a:p>
            <a:pPr marL="514350" indent="-514350">
              <a:spcBef>
                <a:spcPts val="560"/>
              </a:spcBef>
              <a:buSzPts val="2380"/>
              <a:buFont typeface="Georgia"/>
              <a:buAutoNum type="arabicPeriod"/>
            </a:pPr>
            <a:r>
              <a:rPr lang="en-GB"/>
              <a:t>Write up analysis</a:t>
            </a:r>
            <a:endParaRPr/>
          </a:p>
        </p:txBody>
      </p:sp>
      <p:pic>
        <p:nvPicPr>
          <p:cNvPr id="2" name="Εικόνα 1">
            <a:extLst>
              <a:ext uri="{FF2B5EF4-FFF2-40B4-BE49-F238E27FC236}">
                <a16:creationId xmlns:a16="http://schemas.microsoft.com/office/drawing/2014/main" id="{831BA0F9-A450-B7D1-A27E-AA9D8890E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Managing the coding process</a:t>
            </a:r>
            <a:endParaRPr b="1">
              <a:solidFill>
                <a:schemeClr val="dk1"/>
              </a:solidFill>
            </a:endParaRPr>
          </a:p>
        </p:txBody>
      </p:sp>
      <p:sp>
        <p:nvSpPr>
          <p:cNvPr id="301" name="Google Shape;301;p20"/>
          <p:cNvSpPr txBox="1">
            <a:spLocks noGrp="1"/>
          </p:cNvSpPr>
          <p:nvPr>
            <p:ph type="body" idx="1"/>
          </p:nvPr>
        </p:nvSpPr>
        <p:spPr>
          <a:xfrm>
            <a:off x="2438400" y="1700808"/>
            <a:ext cx="7772400" cy="4318992"/>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Print out transcripts with wide margins</a:t>
            </a:r>
            <a:endParaRPr/>
          </a:p>
          <a:p>
            <a:pPr marL="274320" indent="-274320">
              <a:spcBef>
                <a:spcPts val="560"/>
              </a:spcBef>
              <a:buSzPts val="2380"/>
              <a:buChar char="⚫"/>
            </a:pPr>
            <a:r>
              <a:rPr lang="en-GB"/>
              <a:t>Code in these margins</a:t>
            </a:r>
            <a:endParaRPr/>
          </a:p>
          <a:p>
            <a:pPr marL="274320" indent="-274320">
              <a:spcBef>
                <a:spcPts val="640"/>
              </a:spcBef>
              <a:buSzPts val="2380"/>
              <a:buChar char="⚫"/>
            </a:pPr>
            <a:r>
              <a:rPr lang="en-GB"/>
              <a:t>Highlight/underline the relevant data (helps stay close to the data</a:t>
            </a:r>
            <a:r>
              <a:rPr lang="en-GB" sz="3200"/>
              <a:t>)</a:t>
            </a:r>
            <a:endParaRPr sz="3200"/>
          </a:p>
        </p:txBody>
      </p:sp>
      <p:pic>
        <p:nvPicPr>
          <p:cNvPr id="2" name="Εικόνα 1">
            <a:extLst>
              <a:ext uri="{FF2B5EF4-FFF2-40B4-BE49-F238E27FC236}">
                <a16:creationId xmlns:a16="http://schemas.microsoft.com/office/drawing/2014/main" id="{077F21B6-A686-03F3-4132-AFC363062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3B42-2D16-7EF6-FA2C-81EF91EFB225}"/>
              </a:ext>
            </a:extLst>
          </p:cNvPr>
          <p:cNvSpPr>
            <a:spLocks noGrp="1"/>
          </p:cNvSpPr>
          <p:nvPr>
            <p:ph type="title"/>
          </p:nvPr>
        </p:nvSpPr>
        <p:spPr>
          <a:xfrm>
            <a:off x="841249" y="810563"/>
            <a:ext cx="3426600" cy="4761237"/>
          </a:xfrm>
        </p:spPr>
        <p:txBody>
          <a:bodyPr anchor="b">
            <a:normAutofit/>
          </a:bodyPr>
          <a:lstStyle/>
          <a:p>
            <a:r>
              <a:rPr lang="en-US" sz="4100"/>
              <a:t>Is the distinction between qualitative &amp; quantitative useful?</a:t>
            </a:r>
            <a:endParaRPr lang="en-GR" sz="4100"/>
          </a:p>
        </p:txBody>
      </p:sp>
      <p:graphicFrame>
        <p:nvGraphicFramePr>
          <p:cNvPr id="5" name="Content Placeholder 2">
            <a:extLst>
              <a:ext uri="{FF2B5EF4-FFF2-40B4-BE49-F238E27FC236}">
                <a16:creationId xmlns:a16="http://schemas.microsoft.com/office/drawing/2014/main" id="{183D2417-3185-46D8-BE00-FE40050AFC4B}"/>
              </a:ext>
            </a:extLst>
          </p:cNvPr>
          <p:cNvGraphicFramePr>
            <a:graphicFrameLocks noGrp="1"/>
          </p:cNvGraphicFramePr>
          <p:nvPr>
            <p:ph idx="1"/>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12A6054D-D8EE-CA98-1A86-06FD9030BF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2462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rgbClr val="7B788F"/>
              </a:buClr>
              <a:buSzPts val="3300"/>
            </a:pPr>
            <a:r>
              <a:rPr lang="en-GB" b="1"/>
              <a:t>Transcript</a:t>
            </a:r>
            <a:endParaRPr b="1"/>
          </a:p>
        </p:txBody>
      </p:sp>
      <p:graphicFrame>
        <p:nvGraphicFramePr>
          <p:cNvPr id="308" name="Google Shape;308;p21"/>
          <p:cNvGraphicFramePr/>
          <p:nvPr/>
        </p:nvGraphicFramePr>
        <p:xfrm>
          <a:off x="1825625" y="1527174"/>
          <a:ext cx="8504225" cy="4494125"/>
        </p:xfrm>
        <a:graphic>
          <a:graphicData uri="http://schemas.openxmlformats.org/drawingml/2006/table">
            <a:tbl>
              <a:tblPr firstRow="1" bandRow="1">
                <a:noFill/>
              </a:tblPr>
              <a:tblGrid>
                <a:gridCol w="1894100">
                  <a:extLst>
                    <a:ext uri="{9D8B030D-6E8A-4147-A177-3AD203B41FA5}">
                      <a16:colId xmlns:a16="http://schemas.microsoft.com/office/drawing/2014/main" val="20000"/>
                    </a:ext>
                  </a:extLst>
                </a:gridCol>
                <a:gridCol w="4608500">
                  <a:extLst>
                    <a:ext uri="{9D8B030D-6E8A-4147-A177-3AD203B41FA5}">
                      <a16:colId xmlns:a16="http://schemas.microsoft.com/office/drawing/2014/main" val="20001"/>
                    </a:ext>
                  </a:extLst>
                </a:gridCol>
                <a:gridCol w="2001625">
                  <a:extLst>
                    <a:ext uri="{9D8B030D-6E8A-4147-A177-3AD203B41FA5}">
                      <a16:colId xmlns:a16="http://schemas.microsoft.com/office/drawing/2014/main" val="20002"/>
                    </a:ext>
                  </a:extLst>
                </a:gridCol>
              </a:tblGrid>
              <a:tr h="44941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If you have lupus, I mean one day it’s my liver; one day it’s my joints; one day it’s my head, and it’s like people really think you’re a hypochondriac if you keep complaining about different ailments…It’s like you don’t want to say anything because people are going to start thinking, you know, ‘God, don’t go near her, all she is – is complaining about this.’  And I think that’s why I never say anything because I feel like everything I have is related one way or another to the lupus but most of the people don’t know I have lupus, and even those that do are not going to believe that ten different ailments are the same thing. </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pic>
        <p:nvPicPr>
          <p:cNvPr id="2" name="Εικόνα 1">
            <a:extLst>
              <a:ext uri="{FF2B5EF4-FFF2-40B4-BE49-F238E27FC236}">
                <a16:creationId xmlns:a16="http://schemas.microsoft.com/office/drawing/2014/main" id="{7B8E9FD7-AF4A-5003-0F48-E3268B2AA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title"/>
          </p:nvPr>
        </p:nvSpPr>
        <p:spPr>
          <a:xfrm>
            <a:off x="2438400" y="404664"/>
            <a:ext cx="7772400" cy="720080"/>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0000"/>
            </a:pPr>
            <a:r>
              <a:rPr lang="en-GB" b="1">
                <a:solidFill>
                  <a:schemeClr val="dk1"/>
                </a:solidFill>
              </a:rPr>
              <a:t>Phase 1:  Familiarise yourself with the data and identify points of interest</a:t>
            </a:r>
            <a:endParaRPr b="1">
              <a:solidFill>
                <a:schemeClr val="dk1"/>
              </a:solidFill>
            </a:endParaRPr>
          </a:p>
        </p:txBody>
      </p:sp>
      <p:sp>
        <p:nvSpPr>
          <p:cNvPr id="315" name="Google Shape;315;p22"/>
          <p:cNvSpPr txBox="1">
            <a:spLocks noGrp="1"/>
          </p:cNvSpPr>
          <p:nvPr>
            <p:ph type="body" idx="1"/>
          </p:nvPr>
        </p:nvSpPr>
        <p:spPr>
          <a:xfrm>
            <a:off x="2438400" y="1916832"/>
            <a:ext cx="7772400" cy="4102968"/>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Read through each transcript individually</a:t>
            </a:r>
            <a:endParaRPr/>
          </a:p>
          <a:p>
            <a:pPr marL="274320" indent="-274320">
              <a:spcBef>
                <a:spcPts val="560"/>
              </a:spcBef>
              <a:buSzPts val="2380"/>
              <a:buChar char="⚫"/>
            </a:pPr>
            <a:r>
              <a:rPr lang="en-GB"/>
              <a:t>Note items of interest</a:t>
            </a:r>
            <a:endParaRPr/>
          </a:p>
          <a:p>
            <a:pPr marL="274320" indent="-274320">
              <a:spcBef>
                <a:spcPts val="560"/>
              </a:spcBef>
              <a:buSzPts val="2380"/>
              <a:buChar char="⚫"/>
            </a:pPr>
            <a:r>
              <a:rPr lang="en-GB"/>
              <a:t>Try to be as inclusive as possible with </a:t>
            </a:r>
            <a:r>
              <a:rPr lang="en-GB" i="1"/>
              <a:t>each</a:t>
            </a:r>
            <a:r>
              <a:rPr lang="en-GB"/>
              <a:t> transcript</a:t>
            </a:r>
            <a:endParaRPr/>
          </a:p>
          <a:p>
            <a:pPr marL="274320" indent="-274320">
              <a:spcBef>
                <a:spcPts val="560"/>
              </a:spcBef>
              <a:buSzPts val="2380"/>
              <a:buChar char="⚫"/>
            </a:pPr>
            <a:r>
              <a:rPr lang="en-GB"/>
              <a:t>Read actively, analytically, and critically (read data as </a:t>
            </a:r>
            <a:r>
              <a:rPr lang="en-GB" i="1"/>
              <a:t>data</a:t>
            </a:r>
            <a:r>
              <a:rPr lang="en-GB"/>
              <a:t>)</a:t>
            </a:r>
            <a:endParaRPr/>
          </a:p>
          <a:p>
            <a:pPr marL="274320" indent="-128587">
              <a:spcBef>
                <a:spcPts val="540"/>
              </a:spcBef>
              <a:buSzPts val="2295"/>
              <a:buNone/>
            </a:pPr>
            <a:endParaRPr/>
          </a:p>
          <a:p>
            <a:pPr marL="274320" indent="-128587">
              <a:spcBef>
                <a:spcPts val="540"/>
              </a:spcBef>
              <a:buSzPts val="2295"/>
              <a:buNone/>
            </a:pPr>
            <a:endParaRPr/>
          </a:p>
        </p:txBody>
      </p:sp>
      <p:pic>
        <p:nvPicPr>
          <p:cNvPr id="2" name="Εικόνα 1">
            <a:extLst>
              <a:ext uri="{FF2B5EF4-FFF2-40B4-BE49-F238E27FC236}">
                <a16:creationId xmlns:a16="http://schemas.microsoft.com/office/drawing/2014/main" id="{8CBC1B74-1E95-7F22-89EA-577774150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2438400" y="274638"/>
            <a:ext cx="7772400" cy="706090"/>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Phase 2:  Generate initial codes</a:t>
            </a:r>
            <a:endParaRPr b="1">
              <a:solidFill>
                <a:schemeClr val="dk1"/>
              </a:solidFill>
            </a:endParaRPr>
          </a:p>
        </p:txBody>
      </p:sp>
      <p:sp>
        <p:nvSpPr>
          <p:cNvPr id="322" name="Google Shape;322;p23"/>
          <p:cNvSpPr txBox="1">
            <a:spLocks noGrp="1"/>
          </p:cNvSpPr>
          <p:nvPr>
            <p:ph type="body" idx="1"/>
          </p:nvPr>
        </p:nvSpPr>
        <p:spPr>
          <a:xfrm>
            <a:off x="2438400" y="980728"/>
            <a:ext cx="7772400" cy="5256584"/>
          </a:xfrm>
          <a:prstGeom prst="rect">
            <a:avLst/>
          </a:prstGeom>
          <a:noFill/>
          <a:ln>
            <a:noFill/>
          </a:ln>
        </p:spPr>
        <p:txBody>
          <a:bodyPr spcFirstLastPara="1" vert="horz" wrap="square" lIns="91425" tIns="45700" rIns="91425" bIns="45700" rtlCol="0" anchor="t" anchorCtr="0">
            <a:normAutofit fontScale="92500" lnSpcReduction="10000"/>
          </a:bodyPr>
          <a:lstStyle/>
          <a:p>
            <a:pPr marL="274320" indent="-274320">
              <a:spcBef>
                <a:spcPts val="0"/>
              </a:spcBef>
              <a:buSzPct val="85000"/>
              <a:buNone/>
            </a:pPr>
            <a:r>
              <a:rPr lang="en-GB" sz="3300" b="1" dirty="0"/>
              <a:t>What is a code?</a:t>
            </a:r>
            <a:endParaRPr dirty="0"/>
          </a:p>
          <a:p>
            <a:pPr marL="274320" indent="-274320">
              <a:spcBef>
                <a:spcPts val="444"/>
              </a:spcBef>
              <a:buSzPct val="85000"/>
              <a:buChar char="⚫"/>
            </a:pPr>
            <a:r>
              <a:rPr lang="en-GB" sz="2400" dirty="0"/>
              <a:t>“Codes identify a feature of the data (semantic content or latent) which is interesting to the analyst, and refers to the most basic segment, or element of the raw data or information that can be assessed in a meaningful way regarding the phenomenon’ ” (Boyatzis, 1998, p63, cited in Braun &amp; Clarke, 2006, p88)</a:t>
            </a:r>
            <a:endParaRPr dirty="0"/>
          </a:p>
          <a:p>
            <a:pPr marL="274320" indent="-274320">
              <a:spcBef>
                <a:spcPts val="1200"/>
              </a:spcBef>
              <a:buSzPct val="85000"/>
              <a:buChar char="⚫"/>
            </a:pPr>
            <a:r>
              <a:rPr lang="en-GB" sz="2400" dirty="0"/>
              <a:t>A pithy label that captures what is interesting about the data.  It can be seen as </a:t>
            </a:r>
            <a:r>
              <a:rPr lang="en-GB" sz="2400" i="1" dirty="0"/>
              <a:t>the beginning of </a:t>
            </a:r>
            <a:r>
              <a:rPr lang="en-GB" sz="2400" dirty="0"/>
              <a:t>a theme.</a:t>
            </a:r>
            <a:endParaRPr dirty="0"/>
          </a:p>
          <a:p>
            <a:pPr marL="274320" indent="-274320">
              <a:spcBef>
                <a:spcPts val="1200"/>
              </a:spcBef>
              <a:buSzPct val="85000"/>
              <a:buChar char="⚫"/>
            </a:pPr>
            <a:r>
              <a:rPr lang="en-GB" sz="2400" dirty="0"/>
              <a:t>Codes can be semantic or latent (hidden psychological meaning); coding can be fine or coarse</a:t>
            </a:r>
            <a:endParaRPr dirty="0"/>
          </a:p>
          <a:p>
            <a:pPr marL="274320" indent="-274320">
              <a:spcBef>
                <a:spcPts val="1200"/>
              </a:spcBef>
              <a:buSzPct val="85000"/>
              <a:buChar char="⚫"/>
            </a:pPr>
            <a:r>
              <a:rPr lang="en-GB" sz="2400" dirty="0"/>
              <a:t>Code each item equally</a:t>
            </a:r>
            <a:endParaRPr dirty="0"/>
          </a:p>
          <a:p>
            <a:pPr marL="274320" indent="-274320">
              <a:spcBef>
                <a:spcPts val="1200"/>
              </a:spcBef>
              <a:buSzPct val="85000"/>
              <a:buChar char="⚫"/>
            </a:pPr>
            <a:r>
              <a:rPr lang="en-GB" sz="2400" dirty="0"/>
              <a:t>End this phase with a list of codes and all data relevant to each code collated</a:t>
            </a:r>
            <a:endParaRPr dirty="0"/>
          </a:p>
          <a:p>
            <a:pPr marL="274320" indent="-274320">
              <a:spcBef>
                <a:spcPts val="1200"/>
              </a:spcBef>
              <a:buSzPct val="85000"/>
              <a:buChar char="⚫"/>
            </a:pPr>
            <a:r>
              <a:rPr lang="en-GB" sz="2400" dirty="0"/>
              <a:t>Code inclusively, comprehensively, and systema</a:t>
            </a:r>
            <a:r>
              <a:rPr lang="en-GB" dirty="0"/>
              <a:t>tically</a:t>
            </a:r>
            <a:endParaRPr dirty="0"/>
          </a:p>
          <a:p>
            <a:pPr marL="274320" indent="-134524">
              <a:spcBef>
                <a:spcPts val="518"/>
              </a:spcBef>
              <a:buSzPct val="85000"/>
              <a:buNone/>
            </a:pPr>
            <a:endParaRPr dirty="0"/>
          </a:p>
        </p:txBody>
      </p:sp>
      <p:pic>
        <p:nvPicPr>
          <p:cNvPr id="2" name="Εικόνα 1">
            <a:extLst>
              <a:ext uri="{FF2B5EF4-FFF2-40B4-BE49-F238E27FC236}">
                <a16:creationId xmlns:a16="http://schemas.microsoft.com/office/drawing/2014/main" id="{9C0332DB-C41C-C5B0-0C8B-1896591A2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3125"/>
            </a:pPr>
            <a:r>
              <a:rPr lang="en-GB" b="1">
                <a:solidFill>
                  <a:schemeClr val="dk1"/>
                </a:solidFill>
              </a:rPr>
              <a:t>Examples of codes</a:t>
            </a:r>
            <a:r>
              <a:rPr lang="en-GB" sz="3600"/>
              <a:t> </a:t>
            </a:r>
            <a:r>
              <a:rPr lang="en-GB" sz="3200">
                <a:solidFill>
                  <a:schemeClr val="dk1"/>
                </a:solidFill>
              </a:rPr>
              <a:t>(Frith &amp; Gleeson, 2004)</a:t>
            </a:r>
            <a:endParaRPr sz="3200">
              <a:solidFill>
                <a:schemeClr val="dk1"/>
              </a:solidFill>
            </a:endParaRPr>
          </a:p>
        </p:txBody>
      </p:sp>
      <p:sp>
        <p:nvSpPr>
          <p:cNvPr id="329" name="Google Shape;329;p24"/>
          <p:cNvSpPr txBox="1">
            <a:spLocks noGrp="1"/>
          </p:cNvSpPr>
          <p:nvPr>
            <p:ph type="body" idx="1"/>
          </p:nvPr>
        </p:nvSpPr>
        <p:spPr>
          <a:xfrm>
            <a:off x="1825752" y="1371600"/>
            <a:ext cx="4038600" cy="4681728"/>
          </a:xfrm>
          <a:prstGeom prst="rect">
            <a:avLst/>
          </a:prstGeom>
          <a:noFill/>
          <a:ln>
            <a:noFill/>
          </a:ln>
        </p:spPr>
        <p:txBody>
          <a:bodyPr spcFirstLastPara="1" vert="horz" wrap="square" lIns="91425" tIns="45700" rIns="91425" bIns="45700" rtlCol="0" anchor="t" anchorCtr="0">
            <a:noAutofit/>
          </a:bodyPr>
          <a:lstStyle/>
          <a:p>
            <a:pPr marL="274320" indent="-274320">
              <a:spcBef>
                <a:spcPts val="0"/>
              </a:spcBef>
              <a:buSzPts val="1360"/>
              <a:buChar char="⚫"/>
            </a:pPr>
            <a:r>
              <a:rPr lang="en-GB" sz="1600" b="1"/>
              <a:t>Comfort is a priority</a:t>
            </a:r>
            <a:endParaRPr sz="1600"/>
          </a:p>
          <a:p>
            <a:pPr marL="274320" indent="-274320">
              <a:spcBef>
                <a:spcPts val="320"/>
              </a:spcBef>
              <a:buSzPts val="1360"/>
              <a:buChar char="⚫"/>
            </a:pPr>
            <a:r>
              <a:rPr lang="en-GB" sz="1600" b="1"/>
              <a:t>Clothes must fit well. </a:t>
            </a:r>
            <a:endParaRPr sz="1600"/>
          </a:p>
          <a:p>
            <a:pPr marL="274320" indent="-274320">
              <a:spcBef>
                <a:spcPts val="320"/>
              </a:spcBef>
              <a:buSzPts val="1360"/>
              <a:buChar char="⚫"/>
            </a:pPr>
            <a:r>
              <a:rPr lang="en-GB" sz="1600" b="1"/>
              <a:t>We shouldn’t care too much about appearance. </a:t>
            </a:r>
            <a:endParaRPr sz="1600"/>
          </a:p>
          <a:p>
            <a:pPr marL="274320" indent="-274320">
              <a:spcBef>
                <a:spcPts val="320"/>
              </a:spcBef>
              <a:buSzPts val="1360"/>
              <a:buChar char="⚫"/>
            </a:pPr>
            <a:r>
              <a:rPr lang="en-GB" sz="1600" b="1"/>
              <a:t>Clothes must be functional. </a:t>
            </a:r>
            <a:endParaRPr sz="1600"/>
          </a:p>
          <a:p>
            <a:pPr marL="274320" indent="-274320">
              <a:spcBef>
                <a:spcPts val="320"/>
              </a:spcBef>
              <a:buSzPts val="1360"/>
              <a:buChar char="⚫"/>
            </a:pPr>
            <a:r>
              <a:rPr lang="en-GB" sz="1600" b="1"/>
              <a:t>Men have nothing to hide. </a:t>
            </a:r>
            <a:endParaRPr sz="1600"/>
          </a:p>
          <a:p>
            <a:pPr marL="274320" indent="-274320">
              <a:spcBef>
                <a:spcPts val="320"/>
              </a:spcBef>
              <a:buSzPts val="1360"/>
              <a:buChar char="⚫"/>
            </a:pPr>
            <a:r>
              <a:rPr lang="en-GB" sz="1600" b="1"/>
              <a:t>I want to appear taller. </a:t>
            </a:r>
            <a:endParaRPr sz="1600"/>
          </a:p>
          <a:p>
            <a:pPr marL="274320" indent="-274320">
              <a:spcBef>
                <a:spcPts val="320"/>
              </a:spcBef>
              <a:buSzPts val="1360"/>
              <a:buChar char="⚫"/>
            </a:pPr>
            <a:r>
              <a:rPr lang="en-GB" sz="1600" b="1"/>
              <a:t>Cost of clothes is important. </a:t>
            </a:r>
            <a:endParaRPr sz="1600"/>
          </a:p>
          <a:p>
            <a:pPr marL="274320" indent="-274320">
              <a:spcBef>
                <a:spcPts val="320"/>
              </a:spcBef>
              <a:buSzPts val="1360"/>
              <a:buChar char="⚫"/>
            </a:pPr>
            <a:r>
              <a:rPr lang="en-GB" sz="1600" b="1"/>
              <a:t>The shape of my body is irrelevant.</a:t>
            </a:r>
            <a:endParaRPr sz="1600"/>
          </a:p>
          <a:p>
            <a:pPr marL="274320" indent="-274320">
              <a:spcBef>
                <a:spcPts val="320"/>
              </a:spcBef>
              <a:buSzPts val="1360"/>
              <a:buChar char="⚫"/>
            </a:pPr>
            <a:r>
              <a:rPr lang="en-GB" sz="1600" b="1"/>
              <a:t>Clothes are used to communicate about roles.</a:t>
            </a:r>
            <a:endParaRPr sz="1600"/>
          </a:p>
          <a:p>
            <a:pPr marL="274320" indent="-274320">
              <a:spcBef>
                <a:spcPts val="320"/>
              </a:spcBef>
              <a:buSzPts val="1360"/>
              <a:buChar char="⚫"/>
            </a:pPr>
            <a:r>
              <a:rPr lang="en-GB" sz="1600" b="1"/>
              <a:t>I have mixed feelings about displaying the body. </a:t>
            </a:r>
            <a:endParaRPr sz="1600"/>
          </a:p>
          <a:p>
            <a:pPr marL="274320" indent="-274320">
              <a:spcBef>
                <a:spcPts val="320"/>
              </a:spcBef>
              <a:buSzPts val="1360"/>
              <a:buChar char="⚫"/>
            </a:pPr>
            <a:r>
              <a:rPr lang="en-GB" sz="1600" b="1"/>
              <a:t>I want to look muscular. </a:t>
            </a:r>
            <a:endParaRPr sz="1600"/>
          </a:p>
          <a:p>
            <a:pPr marL="274320" indent="-274320">
              <a:spcBef>
                <a:spcPts val="320"/>
              </a:spcBef>
              <a:buSzPts val="1360"/>
              <a:buChar char="⚫"/>
            </a:pPr>
            <a:r>
              <a:rPr lang="en-GB" sz="1600" b="1"/>
              <a:t>Physical size imposes limitations. </a:t>
            </a:r>
            <a:endParaRPr sz="1600"/>
          </a:p>
          <a:p>
            <a:pPr marL="274320" indent="-274320">
              <a:spcBef>
                <a:spcPts val="320"/>
              </a:spcBef>
              <a:buSzPts val="1360"/>
              <a:buChar char="⚫"/>
            </a:pPr>
            <a:r>
              <a:rPr lang="en-GB" sz="1600" b="1"/>
              <a:t>I want to appear slim</a:t>
            </a:r>
            <a:endParaRPr/>
          </a:p>
          <a:p>
            <a:pPr marL="274320" indent="-274320">
              <a:spcBef>
                <a:spcPts val="320"/>
              </a:spcBef>
              <a:buSzPts val="1360"/>
              <a:buChar char="⚫"/>
            </a:pPr>
            <a:r>
              <a:rPr lang="en-GB" sz="1600" b="1"/>
              <a:t>I want to display the body. </a:t>
            </a:r>
            <a:endParaRPr sz="1600"/>
          </a:p>
          <a:p>
            <a:pPr marL="274320" indent="-187960">
              <a:spcBef>
                <a:spcPts val="320"/>
              </a:spcBef>
              <a:buSzPts val="1360"/>
              <a:buNone/>
            </a:pPr>
            <a:endParaRPr sz="1600"/>
          </a:p>
        </p:txBody>
      </p:sp>
      <p:sp>
        <p:nvSpPr>
          <p:cNvPr id="330" name="Google Shape;330;p24"/>
          <p:cNvSpPr txBox="1">
            <a:spLocks noGrp="1"/>
          </p:cNvSpPr>
          <p:nvPr>
            <p:ph type="body" idx="2"/>
          </p:nvPr>
        </p:nvSpPr>
        <p:spPr>
          <a:xfrm>
            <a:off x="6324600" y="1371600"/>
            <a:ext cx="4038600" cy="4681728"/>
          </a:xfrm>
          <a:prstGeom prst="rect">
            <a:avLst/>
          </a:prstGeom>
          <a:noFill/>
          <a:ln>
            <a:noFill/>
          </a:ln>
        </p:spPr>
        <p:txBody>
          <a:bodyPr spcFirstLastPara="1" vert="horz" wrap="square" lIns="91425" tIns="45700" rIns="91425" bIns="45700" rtlCol="0" anchor="t" anchorCtr="0">
            <a:noAutofit/>
          </a:bodyPr>
          <a:lstStyle/>
          <a:p>
            <a:pPr marL="274320" indent="-274320">
              <a:spcBef>
                <a:spcPts val="0"/>
              </a:spcBef>
              <a:buSzPts val="1360"/>
              <a:buChar char="⚫"/>
            </a:pPr>
            <a:r>
              <a:rPr lang="en-GB" sz="1600" b="1"/>
              <a:t>My personal style is important. </a:t>
            </a:r>
            <a:endParaRPr/>
          </a:p>
          <a:p>
            <a:pPr marL="274320" indent="-274320">
              <a:spcBef>
                <a:spcPts val="320"/>
              </a:spcBef>
              <a:buSzPts val="1360"/>
              <a:buChar char="⚫"/>
            </a:pPr>
            <a:r>
              <a:rPr lang="en-GB" sz="1600" b="1"/>
              <a:t>Desire to blend in. </a:t>
            </a:r>
            <a:endParaRPr/>
          </a:p>
          <a:p>
            <a:pPr marL="274320" indent="-274320">
              <a:spcBef>
                <a:spcPts val="320"/>
              </a:spcBef>
              <a:buSzPts val="1360"/>
              <a:buChar char="⚫"/>
            </a:pPr>
            <a:r>
              <a:rPr lang="en-GB" sz="1600" b="1"/>
              <a:t>I hate labels.</a:t>
            </a:r>
            <a:endParaRPr/>
          </a:p>
          <a:p>
            <a:pPr marL="274320" indent="-274320">
              <a:spcBef>
                <a:spcPts val="320"/>
              </a:spcBef>
              <a:buSzPts val="1360"/>
              <a:buChar char="⚫"/>
            </a:pPr>
            <a:r>
              <a:rPr lang="en-GB" sz="1600" b="1"/>
              <a:t>I want to look tidy. </a:t>
            </a:r>
            <a:endParaRPr/>
          </a:p>
          <a:p>
            <a:pPr marL="274320" indent="-274320">
              <a:spcBef>
                <a:spcPts val="320"/>
              </a:spcBef>
              <a:buSzPts val="1360"/>
              <a:buChar char="⚫"/>
            </a:pPr>
            <a:r>
              <a:rPr lang="en-GB" sz="1600" b="1"/>
              <a:t>Clothing can reflect shyness. </a:t>
            </a:r>
            <a:endParaRPr/>
          </a:p>
          <a:p>
            <a:pPr marL="274320" indent="-274320">
              <a:spcBef>
                <a:spcPts val="320"/>
              </a:spcBef>
              <a:buSzPts val="1360"/>
              <a:buChar char="⚫"/>
            </a:pPr>
            <a:r>
              <a:rPr lang="en-GB" sz="1600" b="1"/>
              <a:t>I use smaller clothes to motivate weight loss.</a:t>
            </a:r>
            <a:endParaRPr/>
          </a:p>
          <a:p>
            <a:pPr marL="274320" indent="-274320">
              <a:spcBef>
                <a:spcPts val="320"/>
              </a:spcBef>
              <a:buSzPts val="1360"/>
              <a:buChar char="⚫"/>
            </a:pPr>
            <a:r>
              <a:rPr lang="en-GB" sz="1600" b="1"/>
              <a:t>I want to be attractive to women</a:t>
            </a:r>
            <a:endParaRPr/>
          </a:p>
          <a:p>
            <a:pPr marL="274320" indent="-274320">
              <a:spcBef>
                <a:spcPts val="320"/>
              </a:spcBef>
              <a:buSzPts val="1360"/>
              <a:buChar char="⚫"/>
            </a:pPr>
            <a:r>
              <a:rPr lang="en-GB" sz="1600" b="1"/>
              <a:t>I want my clothes to reflect my personality</a:t>
            </a:r>
            <a:endParaRPr/>
          </a:p>
          <a:p>
            <a:pPr marL="274320" indent="-274320">
              <a:spcBef>
                <a:spcPts val="320"/>
              </a:spcBef>
              <a:buSzPts val="1360"/>
              <a:buChar char="⚫"/>
            </a:pPr>
            <a:r>
              <a:rPr lang="en-GB" sz="1600" b="1"/>
              <a:t>There is pressure from others about appearance.</a:t>
            </a:r>
            <a:endParaRPr/>
          </a:p>
          <a:p>
            <a:pPr marL="274320" indent="-274320">
              <a:spcBef>
                <a:spcPts val="320"/>
              </a:spcBef>
              <a:buSzPts val="1360"/>
              <a:buChar char="⚫"/>
            </a:pPr>
            <a:r>
              <a:rPr lang="en-GB" sz="1600" b="1"/>
              <a:t>I want clothes that flatter the body.</a:t>
            </a:r>
            <a:endParaRPr sz="1600"/>
          </a:p>
          <a:p>
            <a:pPr marL="274320" indent="-274320">
              <a:spcBef>
                <a:spcPts val="320"/>
              </a:spcBef>
              <a:buSzPts val="1360"/>
              <a:buChar char="⚫"/>
            </a:pPr>
            <a:r>
              <a:rPr lang="en-GB" sz="1600" b="1"/>
              <a:t>I use clothes to emphasize particular features of the body</a:t>
            </a:r>
            <a:endParaRPr/>
          </a:p>
          <a:p>
            <a:pPr marL="274320" indent="-274320">
              <a:spcBef>
                <a:spcPts val="320"/>
              </a:spcBef>
              <a:buSzPts val="1360"/>
              <a:buChar char="⚫"/>
            </a:pPr>
            <a:r>
              <a:rPr lang="en-GB" sz="1600" b="1"/>
              <a:t>I want to look good. </a:t>
            </a:r>
            <a:endParaRPr/>
          </a:p>
          <a:p>
            <a:pPr marL="274320" indent="-187960">
              <a:spcBef>
                <a:spcPts val="320"/>
              </a:spcBef>
              <a:buSzPts val="1360"/>
              <a:buNone/>
            </a:pPr>
            <a:endParaRPr sz="1600"/>
          </a:p>
        </p:txBody>
      </p:sp>
      <p:pic>
        <p:nvPicPr>
          <p:cNvPr id="2" name="Εικόνα 1">
            <a:extLst>
              <a:ext uri="{FF2B5EF4-FFF2-40B4-BE49-F238E27FC236}">
                <a16:creationId xmlns:a16="http://schemas.microsoft.com/office/drawing/2014/main" id="{31453174-BDCE-3823-417B-78A708570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title"/>
          </p:nvPr>
        </p:nvSpPr>
        <p:spPr>
          <a:xfrm>
            <a:off x="1703512" y="764704"/>
            <a:ext cx="2664296" cy="432048"/>
          </a:xfrm>
          <a:prstGeom prst="rect">
            <a:avLst/>
          </a:prstGeom>
          <a:noFill/>
          <a:ln>
            <a:noFill/>
          </a:ln>
        </p:spPr>
        <p:txBody>
          <a:bodyPr spcFirstLastPara="1" vert="horz" wrap="square" lIns="91425" tIns="45700" rIns="91425" bIns="45700" rtlCol="0" anchor="b" anchorCtr="0">
            <a:noAutofit/>
          </a:bodyPr>
          <a:lstStyle/>
          <a:p>
            <a:pPr>
              <a:spcBef>
                <a:spcPts val="0"/>
              </a:spcBef>
              <a:buClr>
                <a:srgbClr val="FFFFFF"/>
              </a:buClr>
              <a:buSzPts val="1800"/>
            </a:pPr>
            <a:r>
              <a:rPr lang="en-GB" sz="1800"/>
              <a:t>Line-by-line coding</a:t>
            </a:r>
            <a:endParaRPr sz="1800"/>
          </a:p>
        </p:txBody>
      </p:sp>
      <p:sp>
        <p:nvSpPr>
          <p:cNvPr id="338" name="Google Shape;338;p25"/>
          <p:cNvSpPr txBox="1">
            <a:spLocks noGrp="1"/>
          </p:cNvSpPr>
          <p:nvPr>
            <p:ph type="body" idx="2"/>
          </p:nvPr>
        </p:nvSpPr>
        <p:spPr>
          <a:xfrm>
            <a:off x="4648200" y="836713"/>
            <a:ext cx="5768280" cy="5259287"/>
          </a:xfrm>
          <a:prstGeom prst="rect">
            <a:avLst/>
          </a:prstGeom>
          <a:noFill/>
          <a:ln>
            <a:noFill/>
          </a:ln>
        </p:spPr>
        <p:txBody>
          <a:bodyPr spcFirstLastPara="1" vert="horz" wrap="square" lIns="91425" tIns="45700" rIns="91425" bIns="45700" rtlCol="0" anchor="t" anchorCtr="0">
            <a:noAutofit/>
          </a:bodyPr>
          <a:lstStyle/>
          <a:p>
            <a:pPr marL="274320" indent="-274320">
              <a:spcBef>
                <a:spcPts val="0"/>
              </a:spcBef>
              <a:buSzPts val="2040"/>
              <a:buChar char="⚫"/>
            </a:pPr>
            <a:r>
              <a:rPr lang="en-GB" sz="2400">
                <a:latin typeface="Times New Roman"/>
                <a:ea typeface="Times New Roman"/>
                <a:cs typeface="Times New Roman"/>
                <a:sym typeface="Times New Roman"/>
              </a:rPr>
              <a:t>If you have lupus, I mean one day it’s my liver; one day it’s my joints; one day it’s my head, and it’s like people really think you’re a hypochondriac if you keep complaining about different ailments…It’s like you don’t want to say anything because people are going to start thinking, you know, ‘God, don’t go near her, all she is – is complaining about this.’  And I think that’s why I never say anything because I feel like everything I have is related one way or another to the lupus but most of the people don’t know I have lupus, and even those that do are not going to believe that ten different ailments are the same thing. </a:t>
            </a:r>
            <a:endParaRPr sz="2400">
              <a:latin typeface="Times New Roman"/>
              <a:ea typeface="Times New Roman"/>
              <a:cs typeface="Times New Roman"/>
              <a:sym typeface="Times New Roman"/>
            </a:endParaRPr>
          </a:p>
        </p:txBody>
      </p:sp>
      <p:pic>
        <p:nvPicPr>
          <p:cNvPr id="2" name="Εικόνα 1">
            <a:extLst>
              <a:ext uri="{FF2B5EF4-FFF2-40B4-BE49-F238E27FC236}">
                <a16:creationId xmlns:a16="http://schemas.microsoft.com/office/drawing/2014/main" id="{BC5BB6CC-E11D-D1FB-22C2-A481F16D0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Phase 3: Searching for themes</a:t>
            </a:r>
            <a:endParaRPr b="1">
              <a:solidFill>
                <a:schemeClr val="dk1"/>
              </a:solidFill>
            </a:endParaRPr>
          </a:p>
        </p:txBody>
      </p:sp>
      <p:sp>
        <p:nvSpPr>
          <p:cNvPr id="345" name="Google Shape;345;p26"/>
          <p:cNvSpPr txBox="1">
            <a:spLocks noGrp="1"/>
          </p:cNvSpPr>
          <p:nvPr>
            <p:ph type="body" idx="1"/>
          </p:nvPr>
        </p:nvSpPr>
        <p:spPr>
          <a:xfrm>
            <a:off x="2422450" y="1262878"/>
            <a:ext cx="7772400" cy="4824536"/>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295"/>
              <a:buChar char="⚫"/>
            </a:pPr>
            <a:r>
              <a:rPr lang="en-GB"/>
              <a:t>A coherent and meaningful pattern in the data relevant to he research process</a:t>
            </a:r>
            <a:endParaRPr/>
          </a:p>
          <a:p>
            <a:pPr marL="274320" indent="-274320">
              <a:spcBef>
                <a:spcPts val="540"/>
              </a:spcBef>
              <a:buSzPts val="2295"/>
              <a:buChar char="⚫"/>
            </a:pPr>
            <a:r>
              <a:rPr lang="en-GB"/>
              <a:t>Searching for themes is an active process; themes don’t ‘emerge’ fully formed!</a:t>
            </a:r>
            <a:endParaRPr/>
          </a:p>
          <a:p>
            <a:pPr marL="274320" indent="-274320">
              <a:spcBef>
                <a:spcPts val="540"/>
              </a:spcBef>
              <a:buSzPts val="2295"/>
              <a:buChar char="⚫"/>
            </a:pPr>
            <a:r>
              <a:rPr lang="en-GB"/>
              <a:t>Organising the codes into potential themes:</a:t>
            </a:r>
            <a:endParaRPr/>
          </a:p>
          <a:p>
            <a:pPr marL="548640" lvl="1" indent="-274320">
              <a:spcBef>
                <a:spcPts val="440"/>
              </a:spcBef>
              <a:buSzPts val="1540"/>
              <a:buChar char="⚪"/>
            </a:pPr>
            <a:r>
              <a:rPr lang="en-GB"/>
              <a:t>‘promote’ an important code to a theme</a:t>
            </a:r>
            <a:endParaRPr/>
          </a:p>
          <a:p>
            <a:pPr marL="548640" lvl="1" indent="-274320">
              <a:spcBef>
                <a:spcPts val="440"/>
              </a:spcBef>
              <a:buSzPts val="1540"/>
              <a:buChar char="⚪"/>
            </a:pPr>
            <a:r>
              <a:rPr lang="en-GB"/>
              <a:t>Cluster together similar codes</a:t>
            </a:r>
            <a:endParaRPr/>
          </a:p>
          <a:p>
            <a:pPr marL="548640" lvl="1" indent="-274320">
              <a:spcBef>
                <a:spcPts val="440"/>
              </a:spcBef>
              <a:buSzPts val="1540"/>
              <a:buChar char="⚪"/>
            </a:pPr>
            <a:r>
              <a:rPr lang="en-GB"/>
              <a:t>Review coded data to help identify potential themes</a:t>
            </a:r>
            <a:endParaRPr/>
          </a:p>
          <a:p>
            <a:pPr marL="548640" lvl="1" indent="-274320">
              <a:spcBef>
                <a:spcPts val="440"/>
              </a:spcBef>
              <a:buSzPts val="1540"/>
              <a:buChar char="⚪"/>
            </a:pPr>
            <a:r>
              <a:rPr lang="en-GB"/>
              <a:t>Use thematic maps/tables</a:t>
            </a:r>
            <a:endParaRPr/>
          </a:p>
          <a:p>
            <a:pPr marL="548640" lvl="1" indent="-274320">
              <a:spcBef>
                <a:spcPts val="440"/>
              </a:spcBef>
              <a:buSzPts val="1540"/>
              <a:buChar char="⚪"/>
            </a:pPr>
            <a:r>
              <a:rPr lang="en-GB"/>
              <a:t>Start to think about the relationship between themes – what’s the overall ‘story’?</a:t>
            </a:r>
            <a:endParaRPr/>
          </a:p>
          <a:p>
            <a:pPr marL="274320" indent="-274320">
              <a:spcBef>
                <a:spcPts val="540"/>
              </a:spcBef>
              <a:buSzPts val="2295"/>
              <a:buChar char="⚫"/>
            </a:pPr>
            <a:r>
              <a:rPr lang="en-GB"/>
              <a:t>Gather all the data relevant to each theme</a:t>
            </a:r>
            <a:endParaRPr/>
          </a:p>
        </p:txBody>
      </p:sp>
      <p:pic>
        <p:nvPicPr>
          <p:cNvPr id="2" name="Εικόνα 1">
            <a:extLst>
              <a:ext uri="{FF2B5EF4-FFF2-40B4-BE49-F238E27FC236}">
                <a16:creationId xmlns:a16="http://schemas.microsoft.com/office/drawing/2014/main" id="{21834923-F7A4-9803-5B78-3560299D6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2" name="Εικόνα 1">
            <a:extLst>
              <a:ext uri="{FF2B5EF4-FFF2-40B4-BE49-F238E27FC236}">
                <a16:creationId xmlns:a16="http://schemas.microsoft.com/office/drawing/2014/main" id="{456B114A-97DB-FF22-C215-5E1E6FB68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577" y="6251698"/>
            <a:ext cx="5419725" cy="589915"/>
          </a:xfrm>
          <a:prstGeom prst="rect">
            <a:avLst/>
          </a:prstGeom>
        </p:spPr>
      </p:pic>
      <p:sp>
        <p:nvSpPr>
          <p:cNvPr id="351" name="Google Shape;351;p27"/>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Thematic map</a:t>
            </a:r>
            <a:endParaRPr b="1">
              <a:solidFill>
                <a:schemeClr val="dk1"/>
              </a:solidFill>
            </a:endParaRPr>
          </a:p>
        </p:txBody>
      </p:sp>
      <p:sp>
        <p:nvSpPr>
          <p:cNvPr id="352" name="Google Shape;352;p27"/>
          <p:cNvSpPr/>
          <p:nvPr/>
        </p:nvSpPr>
        <p:spPr>
          <a:xfrm>
            <a:off x="3935760" y="2193501"/>
            <a:ext cx="1872208" cy="914400"/>
          </a:xfrm>
          <a:prstGeom prst="ellipse">
            <a:avLst/>
          </a:prstGeom>
          <a:solidFill>
            <a:schemeClr val="accent1"/>
          </a:solidFill>
          <a:ln w="11425" cap="flat" cmpd="sng">
            <a:solidFill>
              <a:srgbClr val="507480"/>
            </a:solidFill>
            <a:prstDash val="dash"/>
            <a:round/>
            <a:headEnd type="none" w="sm" len="sm"/>
            <a:tailEnd type="none" w="sm" len="sm"/>
          </a:ln>
        </p:spPr>
        <p:txBody>
          <a:bodyPr spcFirstLastPara="1" wrap="square" lIns="91425" tIns="45700" rIns="91425" bIns="45700" anchor="ctr" anchorCtr="0">
            <a:noAutofit/>
          </a:bodyPr>
          <a:lstStyle/>
          <a:p>
            <a:pPr algn="ctr"/>
            <a:r>
              <a:rPr lang="en-GB">
                <a:solidFill>
                  <a:schemeClr val="lt1"/>
                </a:solidFill>
                <a:latin typeface="Georgia"/>
                <a:ea typeface="Georgia"/>
                <a:cs typeface="Georgia"/>
                <a:sym typeface="Georgia"/>
              </a:rPr>
              <a:t>Main theme</a:t>
            </a:r>
            <a:endParaRPr>
              <a:solidFill>
                <a:schemeClr val="lt1"/>
              </a:solidFill>
              <a:latin typeface="Georgia"/>
              <a:ea typeface="Georgia"/>
              <a:cs typeface="Georgia"/>
              <a:sym typeface="Georgia"/>
            </a:endParaRPr>
          </a:p>
        </p:txBody>
      </p:sp>
      <p:pic>
        <p:nvPicPr>
          <p:cNvPr id="353" name="Google Shape;353;p27"/>
          <p:cNvPicPr preferRelativeResize="0">
            <a:picLocks noGrp="1"/>
          </p:cNvPicPr>
          <p:nvPr>
            <p:ph type="body" idx="1"/>
          </p:nvPr>
        </p:nvPicPr>
        <p:blipFill rotWithShape="1">
          <a:blip r:embed="rId4">
            <a:alphaModFix/>
          </a:blip>
          <a:srcRect/>
          <a:stretch/>
        </p:blipFill>
        <p:spPr>
          <a:xfrm>
            <a:off x="8256240" y="3603625"/>
            <a:ext cx="1872208" cy="926672"/>
          </a:xfrm>
          <a:prstGeom prst="rect">
            <a:avLst/>
          </a:prstGeom>
          <a:noFill/>
          <a:ln>
            <a:noFill/>
          </a:ln>
        </p:spPr>
      </p:pic>
      <p:pic>
        <p:nvPicPr>
          <p:cNvPr id="354" name="Google Shape;354;p27"/>
          <p:cNvPicPr preferRelativeResize="0"/>
          <p:nvPr/>
        </p:nvPicPr>
        <p:blipFill rotWithShape="1">
          <a:blip r:embed="rId5">
            <a:alphaModFix/>
          </a:blip>
          <a:srcRect/>
          <a:stretch/>
        </p:blipFill>
        <p:spPr>
          <a:xfrm>
            <a:off x="5576689" y="4238533"/>
            <a:ext cx="1884363" cy="927100"/>
          </a:xfrm>
          <a:prstGeom prst="rect">
            <a:avLst/>
          </a:prstGeom>
          <a:noFill/>
          <a:ln>
            <a:noFill/>
          </a:ln>
        </p:spPr>
      </p:pic>
      <p:pic>
        <p:nvPicPr>
          <p:cNvPr id="355" name="Google Shape;355;p27"/>
          <p:cNvPicPr preferRelativeResize="0"/>
          <p:nvPr/>
        </p:nvPicPr>
        <p:blipFill rotWithShape="1">
          <a:blip r:embed="rId5">
            <a:alphaModFix/>
          </a:blip>
          <a:srcRect/>
          <a:stretch/>
        </p:blipFill>
        <p:spPr>
          <a:xfrm>
            <a:off x="2135561" y="4530725"/>
            <a:ext cx="1830850" cy="927100"/>
          </a:xfrm>
          <a:prstGeom prst="rect">
            <a:avLst/>
          </a:prstGeom>
          <a:noFill/>
          <a:ln>
            <a:noFill/>
          </a:ln>
        </p:spPr>
      </p:pic>
      <p:pic>
        <p:nvPicPr>
          <p:cNvPr id="356" name="Google Shape;356;p27"/>
          <p:cNvPicPr preferRelativeResize="0"/>
          <p:nvPr/>
        </p:nvPicPr>
        <p:blipFill rotWithShape="1">
          <a:blip r:embed="rId5">
            <a:alphaModFix/>
          </a:blip>
          <a:srcRect/>
          <a:stretch/>
        </p:blipFill>
        <p:spPr>
          <a:xfrm>
            <a:off x="6888089" y="1988840"/>
            <a:ext cx="1884363" cy="927100"/>
          </a:xfrm>
          <a:prstGeom prst="rect">
            <a:avLst/>
          </a:prstGeom>
          <a:noFill/>
          <a:ln>
            <a:noFill/>
          </a:ln>
        </p:spPr>
      </p:pic>
      <p:sp>
        <p:nvSpPr>
          <p:cNvPr id="357" name="Google Shape;357;p27"/>
          <p:cNvSpPr/>
          <p:nvPr/>
        </p:nvSpPr>
        <p:spPr>
          <a:xfrm>
            <a:off x="2747628" y="1714473"/>
            <a:ext cx="1080120" cy="457200"/>
          </a:xfrm>
          <a:prstGeom prst="rect">
            <a:avLst/>
          </a:prstGeom>
          <a:solidFill>
            <a:srgbClr val="FFC000"/>
          </a:solidFill>
          <a:ln w="11425" cap="flat" cmpd="sng">
            <a:solidFill>
              <a:srgbClr val="507480"/>
            </a:solidFill>
            <a:prstDash val="dash"/>
            <a:round/>
            <a:headEnd type="none" w="sm" len="sm"/>
            <a:tailEnd type="none" w="sm" len="sm"/>
          </a:ln>
        </p:spPr>
        <p:txBody>
          <a:bodyPr spcFirstLastPara="1" wrap="square" lIns="91425" tIns="45700" rIns="91425" bIns="45700" anchor="ctr" anchorCtr="0">
            <a:noAutofit/>
          </a:bodyPr>
          <a:lstStyle/>
          <a:p>
            <a:pPr algn="ctr"/>
            <a:r>
              <a:rPr lang="en-GB" sz="1600">
                <a:solidFill>
                  <a:schemeClr val="dk1"/>
                </a:solidFill>
                <a:latin typeface="Georgia"/>
                <a:ea typeface="Georgia"/>
                <a:cs typeface="Georgia"/>
                <a:sym typeface="Georgia"/>
              </a:rPr>
              <a:t>Sub-theme</a:t>
            </a:r>
            <a:endParaRPr sz="1600">
              <a:solidFill>
                <a:schemeClr val="dk1"/>
              </a:solidFill>
              <a:latin typeface="Georgia"/>
              <a:ea typeface="Georgia"/>
              <a:cs typeface="Georgia"/>
              <a:sym typeface="Georgia"/>
            </a:endParaRPr>
          </a:p>
        </p:txBody>
      </p:sp>
      <p:pic>
        <p:nvPicPr>
          <p:cNvPr id="358" name="Google Shape;358;p27"/>
          <p:cNvPicPr preferRelativeResize="0"/>
          <p:nvPr/>
        </p:nvPicPr>
        <p:blipFill rotWithShape="1">
          <a:blip r:embed="rId6">
            <a:alphaModFix/>
          </a:blip>
          <a:srcRect/>
          <a:stretch/>
        </p:blipFill>
        <p:spPr>
          <a:xfrm>
            <a:off x="5549901" y="3140075"/>
            <a:ext cx="1090613" cy="469900"/>
          </a:xfrm>
          <a:prstGeom prst="rect">
            <a:avLst/>
          </a:prstGeom>
          <a:noFill/>
          <a:ln>
            <a:noFill/>
          </a:ln>
        </p:spPr>
      </p:pic>
      <p:pic>
        <p:nvPicPr>
          <p:cNvPr id="359" name="Google Shape;359;p27"/>
          <p:cNvPicPr preferRelativeResize="0"/>
          <p:nvPr/>
        </p:nvPicPr>
        <p:blipFill rotWithShape="1">
          <a:blip r:embed="rId6">
            <a:alphaModFix/>
          </a:blip>
          <a:srcRect/>
          <a:stretch/>
        </p:blipFill>
        <p:spPr>
          <a:xfrm>
            <a:off x="1921044" y="5539497"/>
            <a:ext cx="1222629" cy="409784"/>
          </a:xfrm>
          <a:prstGeom prst="rect">
            <a:avLst/>
          </a:prstGeom>
          <a:noFill/>
          <a:ln>
            <a:noFill/>
          </a:ln>
        </p:spPr>
      </p:pic>
      <p:pic>
        <p:nvPicPr>
          <p:cNvPr id="360" name="Google Shape;360;p27"/>
          <p:cNvPicPr preferRelativeResize="0"/>
          <p:nvPr/>
        </p:nvPicPr>
        <p:blipFill rotWithShape="1">
          <a:blip r:embed="rId6">
            <a:alphaModFix/>
          </a:blip>
          <a:srcRect/>
          <a:stretch/>
        </p:blipFill>
        <p:spPr>
          <a:xfrm>
            <a:off x="3695792" y="5539497"/>
            <a:ext cx="1090613" cy="469900"/>
          </a:xfrm>
          <a:prstGeom prst="rect">
            <a:avLst/>
          </a:prstGeom>
          <a:noFill/>
          <a:ln>
            <a:noFill/>
          </a:ln>
        </p:spPr>
      </p:pic>
      <p:pic>
        <p:nvPicPr>
          <p:cNvPr id="361" name="Google Shape;361;p27"/>
          <p:cNvPicPr preferRelativeResize="0"/>
          <p:nvPr/>
        </p:nvPicPr>
        <p:blipFill rotWithShape="1">
          <a:blip r:embed="rId6">
            <a:alphaModFix/>
          </a:blip>
          <a:srcRect/>
          <a:stretch/>
        </p:blipFill>
        <p:spPr>
          <a:xfrm>
            <a:off x="3395463" y="3547311"/>
            <a:ext cx="1090613" cy="469900"/>
          </a:xfrm>
          <a:prstGeom prst="rect">
            <a:avLst/>
          </a:prstGeom>
          <a:noFill/>
          <a:ln>
            <a:noFill/>
          </a:ln>
        </p:spPr>
      </p:pic>
      <p:pic>
        <p:nvPicPr>
          <p:cNvPr id="362" name="Google Shape;362;p27"/>
          <p:cNvPicPr preferRelativeResize="0"/>
          <p:nvPr/>
        </p:nvPicPr>
        <p:blipFill rotWithShape="1">
          <a:blip r:embed="rId6">
            <a:alphaModFix/>
          </a:blip>
          <a:srcRect/>
          <a:stretch/>
        </p:blipFill>
        <p:spPr>
          <a:xfrm>
            <a:off x="2747629" y="2587625"/>
            <a:ext cx="1090613" cy="469900"/>
          </a:xfrm>
          <a:prstGeom prst="rect">
            <a:avLst/>
          </a:prstGeom>
          <a:noFill/>
          <a:ln>
            <a:noFill/>
          </a:ln>
        </p:spPr>
      </p:pic>
      <p:pic>
        <p:nvPicPr>
          <p:cNvPr id="363" name="Google Shape;363;p27"/>
          <p:cNvPicPr preferRelativeResize="0"/>
          <p:nvPr/>
        </p:nvPicPr>
        <p:blipFill rotWithShape="1">
          <a:blip r:embed="rId6">
            <a:alphaModFix/>
          </a:blip>
          <a:srcRect/>
          <a:stretch/>
        </p:blipFill>
        <p:spPr>
          <a:xfrm>
            <a:off x="8544273" y="1582912"/>
            <a:ext cx="1090613" cy="469900"/>
          </a:xfrm>
          <a:prstGeom prst="rect">
            <a:avLst/>
          </a:prstGeom>
          <a:solidFill>
            <a:schemeClr val="accent3"/>
          </a:solidFill>
          <a:ln w="11425" cap="flat" cmpd="sng">
            <a:solidFill>
              <a:srgbClr val="666377"/>
            </a:solidFill>
            <a:prstDash val="dash"/>
            <a:round/>
            <a:headEnd type="none" w="sm" len="sm"/>
            <a:tailEnd type="none" w="sm" len="sm"/>
          </a:ln>
        </p:spPr>
      </p:pic>
      <p:pic>
        <p:nvPicPr>
          <p:cNvPr id="364" name="Google Shape;364;p27"/>
          <p:cNvPicPr preferRelativeResize="0"/>
          <p:nvPr/>
        </p:nvPicPr>
        <p:blipFill rotWithShape="1">
          <a:blip r:embed="rId6">
            <a:alphaModFix/>
          </a:blip>
          <a:srcRect/>
          <a:stretch/>
        </p:blipFill>
        <p:spPr>
          <a:xfrm>
            <a:off x="8808184" y="2527300"/>
            <a:ext cx="1090613" cy="469900"/>
          </a:xfrm>
          <a:prstGeom prst="rect">
            <a:avLst/>
          </a:prstGeom>
          <a:noFill/>
          <a:ln>
            <a:noFill/>
          </a:ln>
        </p:spPr>
      </p:pic>
      <p:pic>
        <p:nvPicPr>
          <p:cNvPr id="365" name="Google Shape;365;p27"/>
          <p:cNvPicPr preferRelativeResize="0"/>
          <p:nvPr/>
        </p:nvPicPr>
        <p:blipFill rotWithShape="1">
          <a:blip r:embed="rId6">
            <a:alphaModFix/>
          </a:blip>
          <a:srcRect/>
          <a:stretch/>
        </p:blipFill>
        <p:spPr>
          <a:xfrm>
            <a:off x="9353490" y="4692650"/>
            <a:ext cx="1090613" cy="469900"/>
          </a:xfrm>
          <a:prstGeom prst="rect">
            <a:avLst/>
          </a:prstGeom>
          <a:noFill/>
          <a:ln>
            <a:noFill/>
          </a:ln>
        </p:spPr>
      </p:pic>
      <p:pic>
        <p:nvPicPr>
          <p:cNvPr id="366" name="Google Shape;366;p27"/>
          <p:cNvPicPr preferRelativeResize="0"/>
          <p:nvPr/>
        </p:nvPicPr>
        <p:blipFill rotWithShape="1">
          <a:blip r:embed="rId6">
            <a:alphaModFix/>
          </a:blip>
          <a:srcRect/>
          <a:stretch/>
        </p:blipFill>
        <p:spPr>
          <a:xfrm>
            <a:off x="7830270" y="4671503"/>
            <a:ext cx="1090613" cy="469900"/>
          </a:xfrm>
          <a:prstGeom prst="rect">
            <a:avLst/>
          </a:prstGeom>
          <a:noFill/>
          <a:ln>
            <a:noFill/>
          </a:ln>
        </p:spPr>
      </p:pic>
      <p:pic>
        <p:nvPicPr>
          <p:cNvPr id="367" name="Google Shape;367;p27"/>
          <p:cNvPicPr preferRelativeResize="0"/>
          <p:nvPr/>
        </p:nvPicPr>
        <p:blipFill rotWithShape="1">
          <a:blip r:embed="rId6">
            <a:alphaModFix/>
          </a:blip>
          <a:srcRect/>
          <a:stretch/>
        </p:blipFill>
        <p:spPr>
          <a:xfrm>
            <a:off x="4486076" y="4897505"/>
            <a:ext cx="1090613" cy="469900"/>
          </a:xfrm>
          <a:prstGeom prst="rect">
            <a:avLst/>
          </a:prstGeom>
          <a:noFill/>
          <a:ln>
            <a:noFill/>
          </a:ln>
        </p:spPr>
      </p:pic>
      <p:pic>
        <p:nvPicPr>
          <p:cNvPr id="368" name="Google Shape;368;p27"/>
          <p:cNvPicPr preferRelativeResize="0"/>
          <p:nvPr/>
        </p:nvPicPr>
        <p:blipFill rotWithShape="1">
          <a:blip r:embed="rId6">
            <a:alphaModFix/>
          </a:blip>
          <a:srcRect/>
          <a:stretch/>
        </p:blipFill>
        <p:spPr>
          <a:xfrm>
            <a:off x="6095207" y="5658427"/>
            <a:ext cx="1090613" cy="469900"/>
          </a:xfrm>
          <a:prstGeom prst="rect">
            <a:avLst/>
          </a:prstGeom>
          <a:noFill/>
          <a:ln>
            <a:noFill/>
          </a:ln>
        </p:spPr>
      </p:pic>
      <p:pic>
        <p:nvPicPr>
          <p:cNvPr id="369" name="Google Shape;369;p27"/>
          <p:cNvPicPr preferRelativeResize="0"/>
          <p:nvPr/>
        </p:nvPicPr>
        <p:blipFill rotWithShape="1">
          <a:blip r:embed="rId6">
            <a:alphaModFix/>
          </a:blip>
          <a:srcRect/>
          <a:stretch/>
        </p:blipFill>
        <p:spPr>
          <a:xfrm>
            <a:off x="7258541" y="5616726"/>
            <a:ext cx="1090613" cy="469900"/>
          </a:xfrm>
          <a:prstGeom prst="rect">
            <a:avLst/>
          </a:prstGeom>
          <a:noFill/>
          <a:ln>
            <a:noFill/>
          </a:ln>
        </p:spPr>
      </p:pic>
      <p:cxnSp>
        <p:nvCxnSpPr>
          <p:cNvPr id="370" name="Google Shape;370;p27"/>
          <p:cNvCxnSpPr>
            <a:stCxn id="352" idx="1"/>
            <a:endCxn id="357" idx="3"/>
          </p:cNvCxnSpPr>
          <p:nvPr/>
        </p:nvCxnSpPr>
        <p:spPr>
          <a:xfrm rot="10800000">
            <a:off x="3827739" y="1943112"/>
            <a:ext cx="382200" cy="3843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1" name="Google Shape;371;p27"/>
          <p:cNvCxnSpPr/>
          <p:nvPr/>
        </p:nvCxnSpPr>
        <p:spPr>
          <a:xfrm flipH="1">
            <a:off x="3827749" y="2822576"/>
            <a:ext cx="191095" cy="93365"/>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2" name="Google Shape;372;p27"/>
          <p:cNvCxnSpPr>
            <a:stCxn id="352" idx="6"/>
            <a:endCxn id="358" idx="0"/>
          </p:cNvCxnSpPr>
          <p:nvPr/>
        </p:nvCxnSpPr>
        <p:spPr>
          <a:xfrm>
            <a:off x="5807968" y="2650701"/>
            <a:ext cx="287100" cy="4893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3" name="Google Shape;373;p27"/>
          <p:cNvCxnSpPr/>
          <p:nvPr/>
        </p:nvCxnSpPr>
        <p:spPr>
          <a:xfrm flipH="1">
            <a:off x="4209940" y="3119265"/>
            <a:ext cx="445901" cy="428047"/>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4" name="Google Shape;374;p27"/>
          <p:cNvCxnSpPr>
            <a:stCxn id="361" idx="2"/>
          </p:cNvCxnSpPr>
          <p:nvPr/>
        </p:nvCxnSpPr>
        <p:spPr>
          <a:xfrm flipH="1">
            <a:off x="3450869" y="4017211"/>
            <a:ext cx="489900" cy="6543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5" name="Google Shape;375;p27"/>
          <p:cNvCxnSpPr/>
          <p:nvPr/>
        </p:nvCxnSpPr>
        <p:spPr>
          <a:xfrm flipH="1">
            <a:off x="2690301" y="5412031"/>
            <a:ext cx="108012" cy="158901"/>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6" name="Google Shape;376;p27"/>
          <p:cNvCxnSpPr>
            <a:endCxn id="360" idx="0"/>
          </p:cNvCxnSpPr>
          <p:nvPr/>
        </p:nvCxnSpPr>
        <p:spPr>
          <a:xfrm>
            <a:off x="3838198" y="5165697"/>
            <a:ext cx="402900" cy="3738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7" name="Google Shape;377;p27"/>
          <p:cNvCxnSpPr>
            <a:stCxn id="356" idx="1"/>
            <a:endCxn id="352" idx="6"/>
          </p:cNvCxnSpPr>
          <p:nvPr/>
        </p:nvCxnSpPr>
        <p:spPr>
          <a:xfrm flipH="1">
            <a:off x="5808088" y="2452390"/>
            <a:ext cx="1080000" cy="1983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8" name="Google Shape;378;p27"/>
          <p:cNvCxnSpPr>
            <a:endCxn id="363" idx="1"/>
          </p:cNvCxnSpPr>
          <p:nvPr/>
        </p:nvCxnSpPr>
        <p:spPr>
          <a:xfrm rot="10800000" flipH="1">
            <a:off x="8375672" y="1817862"/>
            <a:ext cx="168600" cy="2349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79" name="Google Shape;379;p27"/>
          <p:cNvCxnSpPr>
            <a:stCxn id="363" idx="2"/>
          </p:cNvCxnSpPr>
          <p:nvPr/>
        </p:nvCxnSpPr>
        <p:spPr>
          <a:xfrm>
            <a:off x="9089579" y="2052812"/>
            <a:ext cx="0" cy="5232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0" name="Google Shape;380;p27"/>
          <p:cNvCxnSpPr>
            <a:stCxn id="364" idx="1"/>
          </p:cNvCxnSpPr>
          <p:nvPr/>
        </p:nvCxnSpPr>
        <p:spPr>
          <a:xfrm rot="10800000">
            <a:off x="8544183" y="2662050"/>
            <a:ext cx="264000" cy="1002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1" name="Google Shape;381;p27"/>
          <p:cNvCxnSpPr/>
          <p:nvPr/>
        </p:nvCxnSpPr>
        <p:spPr>
          <a:xfrm>
            <a:off x="8184233" y="2869257"/>
            <a:ext cx="623951" cy="740718"/>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2" name="Google Shape;382;p27"/>
          <p:cNvCxnSpPr>
            <a:endCxn id="366" idx="0"/>
          </p:cNvCxnSpPr>
          <p:nvPr/>
        </p:nvCxnSpPr>
        <p:spPr>
          <a:xfrm flipH="1">
            <a:off x="8375576" y="4344503"/>
            <a:ext cx="168600" cy="3270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3" name="Google Shape;383;p27"/>
          <p:cNvCxnSpPr>
            <a:endCxn id="365" idx="0"/>
          </p:cNvCxnSpPr>
          <p:nvPr/>
        </p:nvCxnSpPr>
        <p:spPr>
          <a:xfrm>
            <a:off x="9634796" y="4344350"/>
            <a:ext cx="264000" cy="3483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4" name="Google Shape;384;p27"/>
          <p:cNvCxnSpPr>
            <a:endCxn id="367" idx="3"/>
          </p:cNvCxnSpPr>
          <p:nvPr/>
        </p:nvCxnSpPr>
        <p:spPr>
          <a:xfrm flipH="1">
            <a:off x="5576688" y="4994155"/>
            <a:ext cx="231300" cy="1383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5" name="Google Shape;385;p27"/>
          <p:cNvCxnSpPr/>
          <p:nvPr/>
        </p:nvCxnSpPr>
        <p:spPr>
          <a:xfrm flipH="1">
            <a:off x="7185819" y="2869257"/>
            <a:ext cx="422350" cy="14751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6" name="Google Shape;386;p27"/>
          <p:cNvCxnSpPr>
            <a:stCxn id="354" idx="2"/>
            <a:endCxn id="368" idx="0"/>
          </p:cNvCxnSpPr>
          <p:nvPr/>
        </p:nvCxnSpPr>
        <p:spPr>
          <a:xfrm>
            <a:off x="6518870" y="5165633"/>
            <a:ext cx="121500" cy="4929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387" name="Google Shape;387;p27"/>
          <p:cNvCxnSpPr>
            <a:endCxn id="369" idx="0"/>
          </p:cNvCxnSpPr>
          <p:nvPr/>
        </p:nvCxnSpPr>
        <p:spPr>
          <a:xfrm>
            <a:off x="7032247" y="5063226"/>
            <a:ext cx="771600" cy="5535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sp>
        <p:nvSpPr>
          <p:cNvPr id="388" name="Google Shape;388;p27"/>
          <p:cNvSpPr/>
          <p:nvPr/>
        </p:nvSpPr>
        <p:spPr>
          <a:xfrm>
            <a:off x="1703240" y="6037635"/>
            <a:ext cx="1023156" cy="325009"/>
          </a:xfrm>
          <a:prstGeom prst="roundRect">
            <a:avLst>
              <a:gd name="adj" fmla="val 16667"/>
            </a:avLst>
          </a:prstGeom>
          <a:solidFill>
            <a:srgbClr val="C00000"/>
          </a:solidFill>
          <a:ln w="11425" cap="flat" cmpd="sng">
            <a:solidFill>
              <a:srgbClr val="C00000"/>
            </a:solidFill>
            <a:prstDash val="dash"/>
            <a:round/>
            <a:headEnd type="none" w="sm" len="sm"/>
            <a:tailEnd type="none" w="sm" len="sm"/>
          </a:ln>
        </p:spPr>
        <p:txBody>
          <a:bodyPr spcFirstLastPara="1" wrap="square" lIns="91425" tIns="45700" rIns="91425" bIns="45700" anchor="ctr" anchorCtr="0">
            <a:noAutofit/>
          </a:bodyPr>
          <a:lstStyle/>
          <a:p>
            <a:pPr marL="171450" indent="-171450" algn="ctr">
              <a:buClr>
                <a:schemeClr val="lt1"/>
              </a:buClr>
              <a:buSzPts val="1200"/>
              <a:buFont typeface="Noto Sans Symbols"/>
              <a:buChar char="▪"/>
            </a:pPr>
            <a:r>
              <a:rPr lang="en-GB" sz="1200">
                <a:solidFill>
                  <a:schemeClr val="lt1"/>
                </a:solidFill>
                <a:latin typeface="Georgia"/>
                <a:ea typeface="Georgia"/>
                <a:cs typeface="Georgia"/>
                <a:sym typeface="Georgia"/>
              </a:rPr>
              <a:t>Sub sub-theme</a:t>
            </a:r>
            <a:endParaRPr sz="1200">
              <a:solidFill>
                <a:schemeClr val="lt1"/>
              </a:solidFill>
              <a:latin typeface="Georgia"/>
              <a:ea typeface="Georgia"/>
              <a:cs typeface="Georgia"/>
              <a:sym typeface="Georgia"/>
            </a:endParaRPr>
          </a:p>
        </p:txBody>
      </p:sp>
      <p:cxnSp>
        <p:nvCxnSpPr>
          <p:cNvPr id="389" name="Google Shape;389;p27"/>
          <p:cNvCxnSpPr>
            <a:endCxn id="388" idx="0"/>
          </p:cNvCxnSpPr>
          <p:nvPr/>
        </p:nvCxnSpPr>
        <p:spPr>
          <a:xfrm flipH="1">
            <a:off x="2214818" y="5844434"/>
            <a:ext cx="14400" cy="193200"/>
          </a:xfrm>
          <a:prstGeom prst="straightConnector1">
            <a:avLst/>
          </a:prstGeom>
          <a:noFill/>
          <a:ln w="9525" cap="flat" cmpd="sng">
            <a:solidFill>
              <a:schemeClr val="dk1"/>
            </a:solidFill>
            <a:prstDash val="solid"/>
            <a:round/>
            <a:headEnd type="none" w="sm" len="sm"/>
            <a:tailEnd type="none" w="sm" len="sm"/>
          </a:ln>
        </p:spPr>
      </p:cxnSp>
      <p:cxnSp>
        <p:nvCxnSpPr>
          <p:cNvPr id="390" name="Google Shape;390;p27"/>
          <p:cNvCxnSpPr/>
          <p:nvPr/>
        </p:nvCxnSpPr>
        <p:spPr>
          <a:xfrm>
            <a:off x="3092977" y="5839453"/>
            <a:ext cx="92686" cy="230515"/>
          </a:xfrm>
          <a:prstGeom prst="straightConnector1">
            <a:avLst/>
          </a:prstGeom>
          <a:noFill/>
          <a:ln w="9525" cap="flat" cmpd="sng">
            <a:solidFill>
              <a:schemeClr val="dk1"/>
            </a:solidFill>
            <a:prstDash val="solid"/>
            <a:round/>
            <a:headEnd type="none" w="sm" len="sm"/>
            <a:tailEnd type="none" w="sm" len="sm"/>
          </a:ln>
        </p:spPr>
      </p:cxnSp>
      <p:cxnSp>
        <p:nvCxnSpPr>
          <p:cNvPr id="391" name="Google Shape;391;p27"/>
          <p:cNvCxnSpPr/>
          <p:nvPr/>
        </p:nvCxnSpPr>
        <p:spPr>
          <a:xfrm flipH="1">
            <a:off x="9353490" y="5141404"/>
            <a:ext cx="126887" cy="215325"/>
          </a:xfrm>
          <a:prstGeom prst="straightConnector1">
            <a:avLst/>
          </a:prstGeom>
          <a:noFill/>
          <a:ln w="9525" cap="flat" cmpd="sng">
            <a:solidFill>
              <a:schemeClr val="dk1"/>
            </a:solidFill>
            <a:prstDash val="solid"/>
            <a:round/>
            <a:headEnd type="none" w="sm" len="sm"/>
            <a:tailEnd type="none" w="sm" len="sm"/>
          </a:ln>
        </p:spPr>
      </p:cxnSp>
      <p:cxnSp>
        <p:nvCxnSpPr>
          <p:cNvPr id="392" name="Google Shape;392;p27"/>
          <p:cNvCxnSpPr>
            <a:stCxn id="365" idx="2"/>
            <a:endCxn id="393" idx="0"/>
          </p:cNvCxnSpPr>
          <p:nvPr/>
        </p:nvCxnSpPr>
        <p:spPr>
          <a:xfrm>
            <a:off x="9898796" y="5162550"/>
            <a:ext cx="140700" cy="249600"/>
          </a:xfrm>
          <a:prstGeom prst="straightConnector1">
            <a:avLst/>
          </a:prstGeom>
          <a:noFill/>
          <a:ln w="9525" cap="flat" cmpd="sng">
            <a:solidFill>
              <a:schemeClr val="dk1"/>
            </a:solidFill>
            <a:prstDash val="solid"/>
            <a:round/>
            <a:headEnd type="none" w="sm" len="sm"/>
            <a:tailEnd type="none" w="sm" len="sm"/>
          </a:ln>
        </p:spPr>
      </p:cxnSp>
      <p:sp>
        <p:nvSpPr>
          <p:cNvPr id="394" name="Google Shape;394;p27"/>
          <p:cNvSpPr/>
          <p:nvPr/>
        </p:nvSpPr>
        <p:spPr>
          <a:xfrm>
            <a:off x="2798313" y="6086627"/>
            <a:ext cx="963561" cy="312119"/>
          </a:xfrm>
          <a:prstGeom prst="rect">
            <a:avLst/>
          </a:prstGeom>
          <a:solidFill>
            <a:srgbClr val="C00000"/>
          </a:solidFill>
          <a:ln w="11425" cap="flat" cmpd="sng">
            <a:solidFill>
              <a:srgbClr val="507480"/>
            </a:solidFill>
            <a:prstDash val="dash"/>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Georgia"/>
              <a:ea typeface="Georgia"/>
              <a:cs typeface="Georgia"/>
              <a:sym typeface="Georgia"/>
            </a:endParaRPr>
          </a:p>
        </p:txBody>
      </p:sp>
      <p:pic>
        <p:nvPicPr>
          <p:cNvPr id="395" name="Google Shape;395;p27"/>
          <p:cNvPicPr preferRelativeResize="0"/>
          <p:nvPr/>
        </p:nvPicPr>
        <p:blipFill rotWithShape="1">
          <a:blip r:embed="rId7">
            <a:alphaModFix/>
          </a:blip>
          <a:srcRect/>
          <a:stretch/>
        </p:blipFill>
        <p:spPr>
          <a:xfrm>
            <a:off x="8676228" y="5380246"/>
            <a:ext cx="804149" cy="328613"/>
          </a:xfrm>
          <a:prstGeom prst="rect">
            <a:avLst/>
          </a:prstGeom>
          <a:noFill/>
          <a:ln>
            <a:noFill/>
          </a:ln>
        </p:spPr>
      </p:pic>
      <p:pic>
        <p:nvPicPr>
          <p:cNvPr id="393" name="Google Shape;393;p27"/>
          <p:cNvPicPr preferRelativeResize="0"/>
          <p:nvPr/>
        </p:nvPicPr>
        <p:blipFill rotWithShape="1">
          <a:blip r:embed="rId7">
            <a:alphaModFix/>
          </a:blip>
          <a:srcRect/>
          <a:stretch/>
        </p:blipFill>
        <p:spPr>
          <a:xfrm>
            <a:off x="9634886" y="5412031"/>
            <a:ext cx="809217" cy="32861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Thematic map</a:t>
            </a:r>
            <a:endParaRPr/>
          </a:p>
        </p:txBody>
      </p:sp>
      <p:pic>
        <p:nvPicPr>
          <p:cNvPr id="402" name="Google Shape;402;p28"/>
          <p:cNvPicPr preferRelativeResize="0"/>
          <p:nvPr/>
        </p:nvPicPr>
        <p:blipFill rotWithShape="1">
          <a:blip r:embed="rId3">
            <a:alphaModFix/>
          </a:blip>
          <a:srcRect/>
          <a:stretch/>
        </p:blipFill>
        <p:spPr>
          <a:xfrm>
            <a:off x="2385964" y="1911852"/>
            <a:ext cx="1884363" cy="927100"/>
          </a:xfrm>
          <a:prstGeom prst="rect">
            <a:avLst/>
          </a:prstGeom>
          <a:noFill/>
          <a:ln>
            <a:noFill/>
          </a:ln>
        </p:spPr>
      </p:pic>
      <p:pic>
        <p:nvPicPr>
          <p:cNvPr id="403" name="Google Shape;403;p28"/>
          <p:cNvPicPr preferRelativeResize="0"/>
          <p:nvPr/>
        </p:nvPicPr>
        <p:blipFill rotWithShape="1">
          <a:blip r:embed="rId3">
            <a:alphaModFix/>
          </a:blip>
          <a:srcRect/>
          <a:stretch/>
        </p:blipFill>
        <p:spPr>
          <a:xfrm>
            <a:off x="4667995" y="4112622"/>
            <a:ext cx="1884363" cy="927100"/>
          </a:xfrm>
          <a:prstGeom prst="rect">
            <a:avLst/>
          </a:prstGeom>
          <a:noFill/>
          <a:ln>
            <a:noFill/>
          </a:ln>
        </p:spPr>
      </p:pic>
      <p:pic>
        <p:nvPicPr>
          <p:cNvPr id="404" name="Google Shape;404;p28"/>
          <p:cNvPicPr preferRelativeResize="0"/>
          <p:nvPr/>
        </p:nvPicPr>
        <p:blipFill rotWithShape="1">
          <a:blip r:embed="rId3">
            <a:alphaModFix/>
          </a:blip>
          <a:srcRect/>
          <a:stretch/>
        </p:blipFill>
        <p:spPr>
          <a:xfrm>
            <a:off x="7037389" y="2790825"/>
            <a:ext cx="1884363" cy="927100"/>
          </a:xfrm>
          <a:prstGeom prst="rect">
            <a:avLst/>
          </a:prstGeom>
          <a:noFill/>
          <a:ln>
            <a:noFill/>
          </a:ln>
        </p:spPr>
      </p:pic>
      <p:pic>
        <p:nvPicPr>
          <p:cNvPr id="405" name="Google Shape;405;p28"/>
          <p:cNvPicPr preferRelativeResize="0"/>
          <p:nvPr/>
        </p:nvPicPr>
        <p:blipFill rotWithShape="1">
          <a:blip r:embed="rId4">
            <a:alphaModFix/>
          </a:blip>
          <a:srcRect/>
          <a:stretch/>
        </p:blipFill>
        <p:spPr>
          <a:xfrm>
            <a:off x="5886053" y="5216185"/>
            <a:ext cx="1090613" cy="676275"/>
          </a:xfrm>
          <a:prstGeom prst="rect">
            <a:avLst/>
          </a:prstGeom>
          <a:noFill/>
          <a:ln>
            <a:noFill/>
          </a:ln>
        </p:spPr>
      </p:pic>
      <p:pic>
        <p:nvPicPr>
          <p:cNvPr id="406" name="Google Shape;406;p28"/>
          <p:cNvPicPr preferRelativeResize="0"/>
          <p:nvPr/>
        </p:nvPicPr>
        <p:blipFill rotWithShape="1">
          <a:blip r:embed="rId4">
            <a:alphaModFix/>
          </a:blip>
          <a:srcRect/>
          <a:stretch/>
        </p:blipFill>
        <p:spPr>
          <a:xfrm>
            <a:off x="4122689" y="5216186"/>
            <a:ext cx="1090613" cy="676275"/>
          </a:xfrm>
          <a:prstGeom prst="rect">
            <a:avLst/>
          </a:prstGeom>
          <a:noFill/>
          <a:ln>
            <a:noFill/>
          </a:ln>
        </p:spPr>
      </p:pic>
      <p:pic>
        <p:nvPicPr>
          <p:cNvPr id="407" name="Google Shape;407;p28"/>
          <p:cNvPicPr preferRelativeResize="0"/>
          <p:nvPr/>
        </p:nvPicPr>
        <p:blipFill rotWithShape="1">
          <a:blip r:embed="rId4">
            <a:alphaModFix/>
          </a:blip>
          <a:srcRect/>
          <a:stretch/>
        </p:blipFill>
        <p:spPr>
          <a:xfrm>
            <a:off x="4122689" y="3065959"/>
            <a:ext cx="1090613" cy="676275"/>
          </a:xfrm>
          <a:prstGeom prst="rect">
            <a:avLst/>
          </a:prstGeom>
          <a:noFill/>
          <a:ln>
            <a:noFill/>
          </a:ln>
        </p:spPr>
      </p:pic>
      <p:pic>
        <p:nvPicPr>
          <p:cNvPr id="408" name="Google Shape;408;p28"/>
          <p:cNvPicPr preferRelativeResize="0"/>
          <p:nvPr/>
        </p:nvPicPr>
        <p:blipFill rotWithShape="1">
          <a:blip r:embed="rId4">
            <a:alphaModFix/>
          </a:blip>
          <a:srcRect/>
          <a:stretch/>
        </p:blipFill>
        <p:spPr>
          <a:xfrm>
            <a:off x="2422058" y="3742234"/>
            <a:ext cx="1090613" cy="676275"/>
          </a:xfrm>
          <a:prstGeom prst="rect">
            <a:avLst/>
          </a:prstGeom>
          <a:noFill/>
          <a:ln>
            <a:noFill/>
          </a:ln>
        </p:spPr>
      </p:pic>
      <p:pic>
        <p:nvPicPr>
          <p:cNvPr id="409" name="Google Shape;409;p28"/>
          <p:cNvPicPr preferRelativeResize="0"/>
          <p:nvPr/>
        </p:nvPicPr>
        <p:blipFill rotWithShape="1">
          <a:blip r:embed="rId4">
            <a:alphaModFix/>
          </a:blip>
          <a:srcRect/>
          <a:stretch/>
        </p:blipFill>
        <p:spPr>
          <a:xfrm>
            <a:off x="1699946" y="2989514"/>
            <a:ext cx="1090613" cy="676275"/>
          </a:xfrm>
          <a:prstGeom prst="rect">
            <a:avLst/>
          </a:prstGeom>
          <a:noFill/>
          <a:ln>
            <a:noFill/>
          </a:ln>
        </p:spPr>
      </p:pic>
      <p:pic>
        <p:nvPicPr>
          <p:cNvPr id="410" name="Google Shape;410;p28"/>
          <p:cNvPicPr preferRelativeResize="0"/>
          <p:nvPr/>
        </p:nvPicPr>
        <p:blipFill rotWithShape="1">
          <a:blip r:embed="rId4">
            <a:alphaModFix/>
          </a:blip>
          <a:srcRect/>
          <a:stretch/>
        </p:blipFill>
        <p:spPr>
          <a:xfrm>
            <a:off x="7434263" y="4691845"/>
            <a:ext cx="1090613" cy="676275"/>
          </a:xfrm>
          <a:prstGeom prst="rect">
            <a:avLst/>
          </a:prstGeom>
          <a:noFill/>
          <a:ln>
            <a:noFill/>
          </a:ln>
        </p:spPr>
      </p:pic>
      <p:pic>
        <p:nvPicPr>
          <p:cNvPr id="411" name="Google Shape;411;p28"/>
          <p:cNvPicPr preferRelativeResize="0"/>
          <p:nvPr/>
        </p:nvPicPr>
        <p:blipFill rotWithShape="1">
          <a:blip r:embed="rId4">
            <a:alphaModFix/>
          </a:blip>
          <a:srcRect/>
          <a:stretch/>
        </p:blipFill>
        <p:spPr>
          <a:xfrm>
            <a:off x="8760297" y="2078456"/>
            <a:ext cx="1090613" cy="676275"/>
          </a:xfrm>
          <a:prstGeom prst="rect">
            <a:avLst/>
          </a:prstGeom>
          <a:noFill/>
          <a:ln>
            <a:noFill/>
          </a:ln>
        </p:spPr>
      </p:pic>
      <p:pic>
        <p:nvPicPr>
          <p:cNvPr id="412" name="Google Shape;412;p28"/>
          <p:cNvPicPr preferRelativeResize="0"/>
          <p:nvPr/>
        </p:nvPicPr>
        <p:blipFill rotWithShape="1">
          <a:blip r:embed="rId4">
            <a:alphaModFix/>
          </a:blip>
          <a:srcRect/>
          <a:stretch/>
        </p:blipFill>
        <p:spPr>
          <a:xfrm>
            <a:off x="8995778" y="3363383"/>
            <a:ext cx="1090613" cy="676275"/>
          </a:xfrm>
          <a:prstGeom prst="rect">
            <a:avLst/>
          </a:prstGeom>
          <a:noFill/>
          <a:ln>
            <a:noFill/>
          </a:ln>
        </p:spPr>
      </p:pic>
      <p:pic>
        <p:nvPicPr>
          <p:cNvPr id="413" name="Google Shape;413;p28"/>
          <p:cNvPicPr preferRelativeResize="0"/>
          <p:nvPr/>
        </p:nvPicPr>
        <p:blipFill rotWithShape="1">
          <a:blip r:embed="rId5">
            <a:alphaModFix/>
          </a:blip>
          <a:srcRect/>
          <a:stretch/>
        </p:blipFill>
        <p:spPr>
          <a:xfrm>
            <a:off x="5456634" y="5892460"/>
            <a:ext cx="974725" cy="328613"/>
          </a:xfrm>
          <a:prstGeom prst="rect">
            <a:avLst/>
          </a:prstGeom>
          <a:noFill/>
          <a:ln>
            <a:noFill/>
          </a:ln>
        </p:spPr>
      </p:pic>
      <p:pic>
        <p:nvPicPr>
          <p:cNvPr id="414" name="Google Shape;414;p28"/>
          <p:cNvPicPr preferRelativeResize="0"/>
          <p:nvPr/>
        </p:nvPicPr>
        <p:blipFill rotWithShape="1">
          <a:blip r:embed="rId5">
            <a:alphaModFix/>
          </a:blip>
          <a:srcRect/>
          <a:stretch/>
        </p:blipFill>
        <p:spPr>
          <a:xfrm>
            <a:off x="6583364" y="5892459"/>
            <a:ext cx="974725" cy="328613"/>
          </a:xfrm>
          <a:prstGeom prst="rect">
            <a:avLst/>
          </a:prstGeom>
          <a:noFill/>
          <a:ln>
            <a:noFill/>
          </a:ln>
        </p:spPr>
      </p:pic>
      <p:pic>
        <p:nvPicPr>
          <p:cNvPr id="415" name="Google Shape;415;p28"/>
          <p:cNvPicPr preferRelativeResize="0"/>
          <p:nvPr/>
        </p:nvPicPr>
        <p:blipFill rotWithShape="1">
          <a:blip r:embed="rId5">
            <a:alphaModFix/>
          </a:blip>
          <a:srcRect/>
          <a:stretch/>
        </p:blipFill>
        <p:spPr>
          <a:xfrm>
            <a:off x="8760297" y="4527538"/>
            <a:ext cx="974725" cy="328613"/>
          </a:xfrm>
          <a:prstGeom prst="rect">
            <a:avLst/>
          </a:prstGeom>
          <a:noFill/>
          <a:ln>
            <a:noFill/>
          </a:ln>
        </p:spPr>
      </p:pic>
      <p:pic>
        <p:nvPicPr>
          <p:cNvPr id="416" name="Google Shape;416;p28"/>
          <p:cNvPicPr preferRelativeResize="0"/>
          <p:nvPr/>
        </p:nvPicPr>
        <p:blipFill rotWithShape="1">
          <a:blip r:embed="rId5">
            <a:alphaModFix/>
          </a:blip>
          <a:srcRect/>
          <a:stretch/>
        </p:blipFill>
        <p:spPr>
          <a:xfrm>
            <a:off x="8728608" y="5390016"/>
            <a:ext cx="974725" cy="328613"/>
          </a:xfrm>
          <a:prstGeom prst="rect">
            <a:avLst/>
          </a:prstGeom>
          <a:noFill/>
          <a:ln>
            <a:noFill/>
          </a:ln>
        </p:spPr>
      </p:pic>
      <p:cxnSp>
        <p:nvCxnSpPr>
          <p:cNvPr id="417" name="Google Shape;417;p28"/>
          <p:cNvCxnSpPr/>
          <p:nvPr/>
        </p:nvCxnSpPr>
        <p:spPr>
          <a:xfrm flipH="1">
            <a:off x="2422058" y="2636912"/>
            <a:ext cx="217559" cy="429046"/>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18" name="Google Shape;418;p28"/>
          <p:cNvCxnSpPr/>
          <p:nvPr/>
        </p:nvCxnSpPr>
        <p:spPr>
          <a:xfrm>
            <a:off x="3215680" y="2790826"/>
            <a:ext cx="0" cy="1070223"/>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19" name="Google Shape;419;p28"/>
          <p:cNvCxnSpPr/>
          <p:nvPr/>
        </p:nvCxnSpPr>
        <p:spPr>
          <a:xfrm>
            <a:off x="4122688" y="2636912"/>
            <a:ext cx="677168" cy="504056"/>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0" name="Google Shape;420;p28"/>
          <p:cNvCxnSpPr/>
          <p:nvPr/>
        </p:nvCxnSpPr>
        <p:spPr>
          <a:xfrm flipH="1">
            <a:off x="4583832" y="4856151"/>
            <a:ext cx="216024" cy="511969"/>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1" name="Google Shape;421;p28"/>
          <p:cNvCxnSpPr/>
          <p:nvPr/>
        </p:nvCxnSpPr>
        <p:spPr>
          <a:xfrm>
            <a:off x="6312025" y="4856151"/>
            <a:ext cx="240333" cy="511969"/>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2" name="Google Shape;422;p28"/>
          <p:cNvCxnSpPr>
            <a:endCxn id="413" idx="0"/>
          </p:cNvCxnSpPr>
          <p:nvPr/>
        </p:nvCxnSpPr>
        <p:spPr>
          <a:xfrm flipH="1">
            <a:off x="5943996" y="5718759"/>
            <a:ext cx="80100" cy="1737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3" name="Google Shape;423;p28"/>
          <p:cNvCxnSpPr/>
          <p:nvPr/>
        </p:nvCxnSpPr>
        <p:spPr>
          <a:xfrm>
            <a:off x="6744073" y="5718628"/>
            <a:ext cx="232593" cy="173832"/>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4" name="Google Shape;424;p28"/>
          <p:cNvCxnSpPr>
            <a:stCxn id="403" idx="3"/>
          </p:cNvCxnSpPr>
          <p:nvPr/>
        </p:nvCxnSpPr>
        <p:spPr>
          <a:xfrm>
            <a:off x="6552357" y="4576172"/>
            <a:ext cx="882000" cy="2799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5" name="Google Shape;425;p28"/>
          <p:cNvCxnSpPr>
            <a:endCxn id="415" idx="1"/>
          </p:cNvCxnSpPr>
          <p:nvPr/>
        </p:nvCxnSpPr>
        <p:spPr>
          <a:xfrm rot="10800000" flipH="1">
            <a:off x="8524796" y="4691844"/>
            <a:ext cx="235500" cy="1644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6" name="Google Shape;426;p28"/>
          <p:cNvCxnSpPr>
            <a:endCxn id="416" idx="1"/>
          </p:cNvCxnSpPr>
          <p:nvPr/>
        </p:nvCxnSpPr>
        <p:spPr>
          <a:xfrm>
            <a:off x="8400107" y="5216222"/>
            <a:ext cx="328500" cy="3381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7" name="Google Shape;427;p28"/>
          <p:cNvCxnSpPr>
            <a:endCxn id="411" idx="1"/>
          </p:cNvCxnSpPr>
          <p:nvPr/>
        </p:nvCxnSpPr>
        <p:spPr>
          <a:xfrm rot="10800000" flipH="1">
            <a:off x="8184296" y="2416593"/>
            <a:ext cx="576000" cy="4347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28" name="Google Shape;428;p28"/>
          <p:cNvCxnSpPr>
            <a:endCxn id="412" idx="1"/>
          </p:cNvCxnSpPr>
          <p:nvPr/>
        </p:nvCxnSpPr>
        <p:spPr>
          <a:xfrm>
            <a:off x="8400277" y="3665820"/>
            <a:ext cx="595500" cy="357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pic>
        <p:nvPicPr>
          <p:cNvPr id="2" name="Εικόνα 1">
            <a:extLst>
              <a:ext uri="{FF2B5EF4-FFF2-40B4-BE49-F238E27FC236}">
                <a16:creationId xmlns:a16="http://schemas.microsoft.com/office/drawing/2014/main" id="{7EE2DA0B-6CC4-A806-3085-11B246D6E8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9"/>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Thematic map</a:t>
            </a:r>
            <a:endParaRPr/>
          </a:p>
        </p:txBody>
      </p:sp>
      <p:pic>
        <p:nvPicPr>
          <p:cNvPr id="435" name="Google Shape;435;p29"/>
          <p:cNvPicPr preferRelativeResize="0"/>
          <p:nvPr/>
        </p:nvPicPr>
        <p:blipFill rotWithShape="1">
          <a:blip r:embed="rId3">
            <a:alphaModFix/>
          </a:blip>
          <a:srcRect/>
          <a:stretch/>
        </p:blipFill>
        <p:spPr>
          <a:xfrm>
            <a:off x="6888089" y="2646280"/>
            <a:ext cx="1890713" cy="927100"/>
          </a:xfrm>
          <a:prstGeom prst="rect">
            <a:avLst/>
          </a:prstGeom>
          <a:noFill/>
          <a:ln>
            <a:noFill/>
          </a:ln>
        </p:spPr>
      </p:pic>
      <p:pic>
        <p:nvPicPr>
          <p:cNvPr id="436" name="Google Shape;436;p29"/>
          <p:cNvPicPr preferRelativeResize="0"/>
          <p:nvPr/>
        </p:nvPicPr>
        <p:blipFill rotWithShape="1">
          <a:blip r:embed="rId3">
            <a:alphaModFix/>
          </a:blip>
          <a:srcRect/>
          <a:stretch/>
        </p:blipFill>
        <p:spPr>
          <a:xfrm>
            <a:off x="2711625" y="2492896"/>
            <a:ext cx="1890713" cy="927100"/>
          </a:xfrm>
          <a:prstGeom prst="rect">
            <a:avLst/>
          </a:prstGeom>
          <a:noFill/>
          <a:ln>
            <a:noFill/>
          </a:ln>
        </p:spPr>
      </p:pic>
      <p:pic>
        <p:nvPicPr>
          <p:cNvPr id="437" name="Google Shape;437;p29"/>
          <p:cNvPicPr preferRelativeResize="0"/>
          <p:nvPr/>
        </p:nvPicPr>
        <p:blipFill rotWithShape="1">
          <a:blip r:embed="rId4">
            <a:alphaModFix/>
          </a:blip>
          <a:srcRect/>
          <a:stretch/>
        </p:blipFill>
        <p:spPr>
          <a:xfrm>
            <a:off x="4202287" y="3733444"/>
            <a:ext cx="1090613" cy="676275"/>
          </a:xfrm>
          <a:prstGeom prst="rect">
            <a:avLst/>
          </a:prstGeom>
          <a:noFill/>
          <a:ln>
            <a:noFill/>
          </a:ln>
        </p:spPr>
      </p:pic>
      <p:pic>
        <p:nvPicPr>
          <p:cNvPr id="438" name="Google Shape;438;p29"/>
          <p:cNvPicPr preferRelativeResize="0"/>
          <p:nvPr/>
        </p:nvPicPr>
        <p:blipFill rotWithShape="1">
          <a:blip r:embed="rId4">
            <a:alphaModFix/>
          </a:blip>
          <a:srcRect/>
          <a:stretch/>
        </p:blipFill>
        <p:spPr>
          <a:xfrm>
            <a:off x="3111674" y="4797153"/>
            <a:ext cx="1090613" cy="676275"/>
          </a:xfrm>
          <a:prstGeom prst="rect">
            <a:avLst/>
          </a:prstGeom>
          <a:noFill/>
          <a:ln>
            <a:noFill/>
          </a:ln>
        </p:spPr>
      </p:pic>
      <p:pic>
        <p:nvPicPr>
          <p:cNvPr id="439" name="Google Shape;439;p29"/>
          <p:cNvPicPr preferRelativeResize="0"/>
          <p:nvPr/>
        </p:nvPicPr>
        <p:blipFill rotWithShape="1">
          <a:blip r:embed="rId4">
            <a:alphaModFix/>
          </a:blip>
          <a:srcRect/>
          <a:stretch/>
        </p:blipFill>
        <p:spPr>
          <a:xfrm>
            <a:off x="1775521" y="3823621"/>
            <a:ext cx="1090613" cy="676275"/>
          </a:xfrm>
          <a:prstGeom prst="rect">
            <a:avLst/>
          </a:prstGeom>
          <a:noFill/>
          <a:ln>
            <a:noFill/>
          </a:ln>
        </p:spPr>
      </p:pic>
      <p:pic>
        <p:nvPicPr>
          <p:cNvPr id="440" name="Google Shape;440;p29"/>
          <p:cNvPicPr preferRelativeResize="0"/>
          <p:nvPr/>
        </p:nvPicPr>
        <p:blipFill rotWithShape="1">
          <a:blip r:embed="rId4">
            <a:alphaModFix/>
          </a:blip>
          <a:srcRect/>
          <a:stretch/>
        </p:blipFill>
        <p:spPr>
          <a:xfrm>
            <a:off x="6130939" y="3782740"/>
            <a:ext cx="1090613" cy="676275"/>
          </a:xfrm>
          <a:prstGeom prst="rect">
            <a:avLst/>
          </a:prstGeom>
          <a:noFill/>
          <a:ln>
            <a:noFill/>
          </a:ln>
        </p:spPr>
      </p:pic>
      <p:pic>
        <p:nvPicPr>
          <p:cNvPr id="441" name="Google Shape;441;p29"/>
          <p:cNvPicPr preferRelativeResize="0"/>
          <p:nvPr/>
        </p:nvPicPr>
        <p:blipFill rotWithShape="1">
          <a:blip r:embed="rId4">
            <a:alphaModFix/>
          </a:blip>
          <a:srcRect/>
          <a:stretch/>
        </p:blipFill>
        <p:spPr>
          <a:xfrm>
            <a:off x="7392145" y="4459015"/>
            <a:ext cx="1090613" cy="676275"/>
          </a:xfrm>
          <a:prstGeom prst="rect">
            <a:avLst/>
          </a:prstGeom>
          <a:noFill/>
          <a:ln>
            <a:noFill/>
          </a:ln>
        </p:spPr>
      </p:pic>
      <p:pic>
        <p:nvPicPr>
          <p:cNvPr id="442" name="Google Shape;442;p29"/>
          <p:cNvPicPr preferRelativeResize="0"/>
          <p:nvPr/>
        </p:nvPicPr>
        <p:blipFill rotWithShape="1">
          <a:blip r:embed="rId4">
            <a:alphaModFix/>
          </a:blip>
          <a:srcRect/>
          <a:stretch/>
        </p:blipFill>
        <p:spPr>
          <a:xfrm>
            <a:off x="8904313" y="3823621"/>
            <a:ext cx="1090613" cy="676275"/>
          </a:xfrm>
          <a:prstGeom prst="rect">
            <a:avLst/>
          </a:prstGeom>
          <a:noFill/>
          <a:ln>
            <a:noFill/>
          </a:ln>
        </p:spPr>
      </p:pic>
      <p:cxnSp>
        <p:nvCxnSpPr>
          <p:cNvPr id="443" name="Google Shape;443;p29"/>
          <p:cNvCxnSpPr/>
          <p:nvPr/>
        </p:nvCxnSpPr>
        <p:spPr>
          <a:xfrm flipH="1">
            <a:off x="2423593" y="3091782"/>
            <a:ext cx="442541" cy="841274"/>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44" name="Google Shape;444;p29"/>
          <p:cNvCxnSpPr/>
          <p:nvPr/>
        </p:nvCxnSpPr>
        <p:spPr>
          <a:xfrm>
            <a:off x="3503712" y="3419996"/>
            <a:ext cx="72008" cy="1449164"/>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45" name="Google Shape;445;p29"/>
          <p:cNvCxnSpPr/>
          <p:nvPr/>
        </p:nvCxnSpPr>
        <p:spPr>
          <a:xfrm>
            <a:off x="4577404" y="3036447"/>
            <a:ext cx="413543" cy="731838"/>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46" name="Google Shape;446;p29"/>
          <p:cNvCxnSpPr/>
          <p:nvPr/>
        </p:nvCxnSpPr>
        <p:spPr>
          <a:xfrm flipH="1">
            <a:off x="6888088" y="3419996"/>
            <a:ext cx="216024" cy="403624"/>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47" name="Google Shape;447;p29"/>
          <p:cNvCxnSpPr>
            <a:stCxn id="435" idx="2"/>
          </p:cNvCxnSpPr>
          <p:nvPr/>
        </p:nvCxnSpPr>
        <p:spPr>
          <a:xfrm>
            <a:off x="7833445" y="3573380"/>
            <a:ext cx="0" cy="926400"/>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cxnSp>
        <p:nvCxnSpPr>
          <p:cNvPr id="448" name="Google Shape;448;p29"/>
          <p:cNvCxnSpPr/>
          <p:nvPr/>
        </p:nvCxnSpPr>
        <p:spPr>
          <a:xfrm>
            <a:off x="8616280" y="3366420"/>
            <a:ext cx="457200" cy="566636"/>
          </a:xfrm>
          <a:prstGeom prst="straightConnector1">
            <a:avLst/>
          </a:prstGeom>
          <a:noFill/>
          <a:ln w="20000" cap="flat" cmpd="sng">
            <a:solidFill>
              <a:schemeClr val="dk1"/>
            </a:solidFill>
            <a:prstDash val="solid"/>
            <a:round/>
            <a:headEnd type="none" w="sm" len="sm"/>
            <a:tailEnd type="none" w="sm" len="sm"/>
          </a:ln>
          <a:effectLst>
            <a:outerShdw blurRad="50800" dist="25400" dir="5400000" rotWithShape="0">
              <a:srgbClr val="000000">
                <a:alpha val="44705"/>
              </a:srgbClr>
            </a:outerShdw>
          </a:effectLst>
        </p:spPr>
      </p:cxnSp>
      <p:pic>
        <p:nvPicPr>
          <p:cNvPr id="2" name="Εικόνα 1">
            <a:extLst>
              <a:ext uri="{FF2B5EF4-FFF2-40B4-BE49-F238E27FC236}">
                <a16:creationId xmlns:a16="http://schemas.microsoft.com/office/drawing/2014/main" id="{3C5E9A07-00B6-AB99-357C-E36C301C53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0"/>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ts val="3300"/>
            </a:pPr>
            <a:r>
              <a:rPr lang="en-GB" b="1">
                <a:solidFill>
                  <a:schemeClr val="dk1"/>
                </a:solidFill>
              </a:rPr>
              <a:t>Phase 4: Reviewing potential themes</a:t>
            </a:r>
            <a:endParaRPr b="1">
              <a:solidFill>
                <a:schemeClr val="dk1"/>
              </a:solidFill>
            </a:endParaRPr>
          </a:p>
        </p:txBody>
      </p:sp>
      <p:sp>
        <p:nvSpPr>
          <p:cNvPr id="455" name="Google Shape;455;p30"/>
          <p:cNvSpPr txBox="1">
            <a:spLocks noGrp="1"/>
          </p:cNvSpPr>
          <p:nvPr>
            <p:ph type="body" idx="1"/>
          </p:nvPr>
        </p:nvSpPr>
        <p:spPr>
          <a:xfrm>
            <a:off x="2587752" y="1125970"/>
            <a:ext cx="7772400" cy="4933528"/>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295"/>
              <a:buChar char="⚫"/>
            </a:pPr>
            <a:r>
              <a:rPr lang="en-GB" dirty="0"/>
              <a:t>Start to identify nature/character of potential themes</a:t>
            </a:r>
            <a:endParaRPr dirty="0"/>
          </a:p>
          <a:p>
            <a:pPr marL="274320" indent="-274320">
              <a:spcBef>
                <a:spcPts val="540"/>
              </a:spcBef>
              <a:buSzPts val="2295"/>
              <a:buChar char="⚫"/>
            </a:pPr>
            <a:r>
              <a:rPr lang="en-GB" dirty="0"/>
              <a:t>Ask:</a:t>
            </a:r>
            <a:endParaRPr dirty="0"/>
          </a:p>
          <a:p>
            <a:pPr marL="548640" lvl="1" indent="-274320">
              <a:spcBef>
                <a:spcPts val="440"/>
              </a:spcBef>
              <a:buSzPts val="1540"/>
              <a:buChar char="⚪"/>
            </a:pPr>
            <a:r>
              <a:rPr lang="en-GB" dirty="0"/>
              <a:t>Is this a theme?</a:t>
            </a:r>
            <a:endParaRPr dirty="0"/>
          </a:p>
          <a:p>
            <a:pPr marL="548640" lvl="1" indent="-274320">
              <a:spcBef>
                <a:spcPts val="440"/>
              </a:spcBef>
              <a:buSzPts val="1540"/>
              <a:buChar char="⚪"/>
            </a:pPr>
            <a:r>
              <a:rPr lang="en-GB" dirty="0"/>
              <a:t>What is the quality of this theme?</a:t>
            </a:r>
            <a:endParaRPr dirty="0"/>
          </a:p>
          <a:p>
            <a:pPr marL="548640" lvl="1" indent="-274320">
              <a:spcBef>
                <a:spcPts val="440"/>
              </a:spcBef>
              <a:buSzPts val="1540"/>
              <a:buChar char="⚪"/>
            </a:pPr>
            <a:r>
              <a:rPr lang="en-GB" dirty="0"/>
              <a:t>What are the boundaries of this theme?</a:t>
            </a:r>
            <a:endParaRPr dirty="0"/>
          </a:p>
          <a:p>
            <a:pPr marL="548640" lvl="1" indent="-274320">
              <a:spcBef>
                <a:spcPts val="440"/>
              </a:spcBef>
              <a:buSzPts val="1540"/>
              <a:buChar char="⚪"/>
            </a:pPr>
            <a:r>
              <a:rPr lang="en-GB" dirty="0"/>
              <a:t>Is there enough (meaningful) data to support this theme?</a:t>
            </a:r>
            <a:endParaRPr dirty="0"/>
          </a:p>
          <a:p>
            <a:pPr marL="274320" indent="-274320">
              <a:spcBef>
                <a:spcPts val="540"/>
              </a:spcBef>
              <a:buSzPts val="2295"/>
              <a:buChar char="⚫"/>
            </a:pPr>
            <a:r>
              <a:rPr lang="en-GB" dirty="0"/>
              <a:t>Check if the themes work in relation to  (a) the coded extracts, and (b) the entire data set</a:t>
            </a:r>
            <a:endParaRPr dirty="0"/>
          </a:p>
          <a:p>
            <a:pPr marL="274320" indent="-274320">
              <a:spcBef>
                <a:spcPts val="540"/>
              </a:spcBef>
              <a:buSzPts val="2295"/>
              <a:buChar char="⚫"/>
            </a:pPr>
            <a:r>
              <a:rPr lang="en-GB" dirty="0"/>
              <a:t>Be prepared to let things go</a:t>
            </a:r>
            <a:endParaRPr dirty="0"/>
          </a:p>
          <a:p>
            <a:pPr marL="274320" indent="-274320">
              <a:spcBef>
                <a:spcPts val="540"/>
              </a:spcBef>
              <a:buSzPts val="2295"/>
              <a:buChar char="⚫"/>
            </a:pPr>
            <a:r>
              <a:rPr lang="en-GB" dirty="0"/>
              <a:t>Finalise thematic map</a:t>
            </a:r>
            <a:endParaRPr dirty="0"/>
          </a:p>
        </p:txBody>
      </p:sp>
      <p:pic>
        <p:nvPicPr>
          <p:cNvPr id="2" name="Εικόνα 1">
            <a:extLst>
              <a:ext uri="{FF2B5EF4-FFF2-40B4-BE49-F238E27FC236}">
                <a16:creationId xmlns:a16="http://schemas.microsoft.com/office/drawing/2014/main" id="{2F77CD72-B3B9-BA13-FA79-3D6259BB1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B1CD-6C06-D2A6-4EA0-77207D108D62}"/>
              </a:ext>
            </a:extLst>
          </p:cNvPr>
          <p:cNvSpPr>
            <a:spLocks noGrp="1"/>
          </p:cNvSpPr>
          <p:nvPr>
            <p:ph type="title"/>
          </p:nvPr>
        </p:nvSpPr>
        <p:spPr>
          <a:xfrm>
            <a:off x="841249" y="810563"/>
            <a:ext cx="3426594" cy="4761237"/>
          </a:xfrm>
        </p:spPr>
        <p:txBody>
          <a:bodyPr anchor="t">
            <a:normAutofit/>
          </a:bodyPr>
          <a:lstStyle/>
          <a:p>
            <a:r>
              <a:rPr lang="en-US" b="1">
                <a:latin typeface="GT Super Text"/>
              </a:rPr>
              <a:t>Qualitative aiming at</a:t>
            </a:r>
            <a:endParaRPr lang="en-GR" dirty="0"/>
          </a:p>
        </p:txBody>
      </p:sp>
      <p:graphicFrame>
        <p:nvGraphicFramePr>
          <p:cNvPr id="69" name="Content Placeholder 5">
            <a:extLst>
              <a:ext uri="{FF2B5EF4-FFF2-40B4-BE49-F238E27FC236}">
                <a16:creationId xmlns:a16="http://schemas.microsoft.com/office/drawing/2014/main" id="{4D6CC389-D099-A3CD-AF1C-7C5271183081}"/>
              </a:ext>
            </a:extLst>
          </p:cNvPr>
          <p:cNvGraphicFramePr>
            <a:graphicFrameLocks noGrp="1"/>
          </p:cNvGraphicFramePr>
          <p:nvPr>
            <p:ph idx="1"/>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B6C57C84-D618-0CAD-77F2-FEAB3E800F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551177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1"/>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ts val="3300"/>
            </a:pPr>
            <a:r>
              <a:rPr lang="en-GB" b="1">
                <a:solidFill>
                  <a:schemeClr val="dk1"/>
                </a:solidFill>
              </a:rPr>
              <a:t>Phase 5:  Defining &amp; naming themes</a:t>
            </a:r>
            <a:endParaRPr b="1">
              <a:solidFill>
                <a:schemeClr val="dk1"/>
              </a:solidFill>
            </a:endParaRPr>
          </a:p>
        </p:txBody>
      </p:sp>
      <p:sp>
        <p:nvSpPr>
          <p:cNvPr id="462" name="Google Shape;462;p31"/>
          <p:cNvSpPr txBox="1">
            <a:spLocks noGrp="1"/>
          </p:cNvSpPr>
          <p:nvPr>
            <p:ph type="body" idx="1"/>
          </p:nvPr>
        </p:nvSpPr>
        <p:spPr>
          <a:xfrm>
            <a:off x="2438400" y="1772816"/>
            <a:ext cx="7772400" cy="4392488"/>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Name/ label theme</a:t>
            </a:r>
            <a:endParaRPr/>
          </a:p>
          <a:p>
            <a:pPr marL="274320" indent="-274320">
              <a:spcBef>
                <a:spcPts val="560"/>
              </a:spcBef>
              <a:buSzPts val="2380"/>
              <a:buChar char="⚫"/>
            </a:pPr>
            <a:r>
              <a:rPr lang="en-GB"/>
              <a:t>Define/describe theme</a:t>
            </a:r>
            <a:endParaRPr/>
          </a:p>
          <a:p>
            <a:pPr marL="274320" indent="-274320">
              <a:spcBef>
                <a:spcPts val="560"/>
              </a:spcBef>
              <a:buSzPts val="2380"/>
              <a:buChar char="⚫"/>
            </a:pPr>
            <a:r>
              <a:rPr lang="en-GB"/>
              <a:t>Refine the specifics of each theme and the overall story of the analysis</a:t>
            </a:r>
            <a:endParaRPr/>
          </a:p>
          <a:p>
            <a:pPr marL="274320" indent="-274320">
              <a:spcBef>
                <a:spcPts val="560"/>
              </a:spcBef>
              <a:buSzPts val="2380"/>
              <a:buChar char="⚫"/>
            </a:pPr>
            <a:r>
              <a:rPr lang="en-GB"/>
              <a:t>Are there enough/too many themes?</a:t>
            </a:r>
            <a:endParaRPr/>
          </a:p>
        </p:txBody>
      </p:sp>
      <p:pic>
        <p:nvPicPr>
          <p:cNvPr id="2" name="Εικόνα 1">
            <a:extLst>
              <a:ext uri="{FF2B5EF4-FFF2-40B4-BE49-F238E27FC236}">
                <a16:creationId xmlns:a16="http://schemas.microsoft.com/office/drawing/2014/main" id="{293539FC-6BBC-D7A0-E0ED-6B1D87C75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2"/>
          <p:cNvSpPr txBox="1">
            <a:spLocks noGrp="1"/>
          </p:cNvSpPr>
          <p:nvPr>
            <p:ph type="title"/>
          </p:nvPr>
        </p:nvSpPr>
        <p:spPr>
          <a:xfrm>
            <a:off x="1825752" y="228600"/>
            <a:ext cx="8534400" cy="896144"/>
          </a:xfrm>
          <a:prstGeom prst="rect">
            <a:avLst/>
          </a:prstGeom>
          <a:noFill/>
          <a:ln>
            <a:noFill/>
          </a:ln>
        </p:spPr>
        <p:txBody>
          <a:bodyPr spcFirstLastPara="1" vert="horz" wrap="square" lIns="91425" tIns="45700" rIns="91425" bIns="45700" rtlCol="0" anchor="b" anchorCtr="0">
            <a:normAutofit fontScale="90000"/>
          </a:bodyPr>
          <a:lstStyle/>
          <a:p>
            <a:pPr algn="ctr">
              <a:spcBef>
                <a:spcPts val="0"/>
              </a:spcBef>
              <a:buClr>
                <a:schemeClr val="dk1"/>
              </a:buClr>
              <a:buSzPct val="100000"/>
            </a:pPr>
            <a:r>
              <a:rPr lang="en-GB" b="1">
                <a:solidFill>
                  <a:schemeClr val="dk1"/>
                </a:solidFill>
              </a:rPr>
              <a:t>Questions that need to be asked towards the end of your analysis</a:t>
            </a:r>
            <a:endParaRPr b="1">
              <a:solidFill>
                <a:schemeClr val="dk1"/>
              </a:solidFill>
            </a:endParaRPr>
          </a:p>
        </p:txBody>
      </p:sp>
      <p:sp>
        <p:nvSpPr>
          <p:cNvPr id="469" name="Google Shape;469;p32"/>
          <p:cNvSpPr txBox="1">
            <a:spLocks noGrp="1"/>
          </p:cNvSpPr>
          <p:nvPr>
            <p:ph type="body" idx="1"/>
          </p:nvPr>
        </p:nvSpPr>
        <p:spPr>
          <a:xfrm>
            <a:off x="1825752" y="1527048"/>
            <a:ext cx="8503920" cy="4572000"/>
          </a:xfrm>
          <a:prstGeom prst="rect">
            <a:avLst/>
          </a:prstGeom>
          <a:noFill/>
          <a:ln>
            <a:noFill/>
          </a:ln>
        </p:spPr>
        <p:txBody>
          <a:bodyPr spcFirstLastPara="1" vert="horz" wrap="square" lIns="91425" tIns="45700" rIns="91425" bIns="45700" rtlCol="0" anchor="t" anchorCtr="0">
            <a:normAutofit lnSpcReduction="10000"/>
          </a:bodyPr>
          <a:lstStyle/>
          <a:p>
            <a:pPr marL="274320" indent="-139544">
              <a:spcBef>
                <a:spcPts val="0"/>
              </a:spcBef>
              <a:buSzPct val="85000"/>
              <a:buNone/>
            </a:pPr>
            <a:endParaRPr/>
          </a:p>
          <a:p>
            <a:pPr marL="274320" indent="-274320">
              <a:spcBef>
                <a:spcPts val="555"/>
              </a:spcBef>
              <a:buSzPct val="85000"/>
              <a:buChar char="⚫"/>
            </a:pPr>
            <a:r>
              <a:rPr lang="en-GB" sz="3000"/>
              <a:t>What does this theme mean?</a:t>
            </a:r>
            <a:endParaRPr/>
          </a:p>
          <a:p>
            <a:pPr marL="274320" indent="-274320">
              <a:spcBef>
                <a:spcPts val="555"/>
              </a:spcBef>
              <a:buSzPct val="85000"/>
              <a:buChar char="⚫"/>
            </a:pPr>
            <a:r>
              <a:rPr lang="en-GB" sz="3000"/>
              <a:t>What are the assumptions underpinning it?</a:t>
            </a:r>
            <a:endParaRPr/>
          </a:p>
          <a:p>
            <a:pPr marL="274320" indent="-274320">
              <a:spcBef>
                <a:spcPts val="555"/>
              </a:spcBef>
              <a:buSzPct val="85000"/>
              <a:buChar char="⚫"/>
            </a:pPr>
            <a:r>
              <a:rPr lang="en-GB" sz="3000"/>
              <a:t>What are the implications of this theme?</a:t>
            </a:r>
            <a:endParaRPr/>
          </a:p>
          <a:p>
            <a:pPr marL="274320" indent="-274320">
              <a:spcBef>
                <a:spcPts val="555"/>
              </a:spcBef>
              <a:buSzPct val="85000"/>
              <a:buChar char="⚫"/>
            </a:pPr>
            <a:r>
              <a:rPr lang="en-GB" sz="3000"/>
              <a:t>What conditions are likely to have given rise to it?</a:t>
            </a:r>
            <a:endParaRPr/>
          </a:p>
          <a:p>
            <a:pPr marL="274320" indent="-274320">
              <a:spcBef>
                <a:spcPts val="555"/>
              </a:spcBef>
              <a:buSzPct val="85000"/>
              <a:buChar char="⚫"/>
            </a:pPr>
            <a:r>
              <a:rPr lang="en-GB" sz="3000"/>
              <a:t>Why do people talk about this thing in this particular way (as opposed to other ways)?</a:t>
            </a:r>
            <a:endParaRPr/>
          </a:p>
          <a:p>
            <a:pPr marL="274320" indent="-274320">
              <a:spcBef>
                <a:spcPts val="555"/>
              </a:spcBef>
              <a:buSzPct val="85000"/>
              <a:buChar char="⚫"/>
            </a:pPr>
            <a:r>
              <a:rPr lang="en-GB" sz="3000"/>
              <a:t>What is the overall story the different themes suggest about this particular topic?</a:t>
            </a:r>
            <a:endParaRPr sz="3000"/>
          </a:p>
        </p:txBody>
      </p:sp>
      <p:pic>
        <p:nvPicPr>
          <p:cNvPr id="2" name="Εικόνα 1">
            <a:extLst>
              <a:ext uri="{FF2B5EF4-FFF2-40B4-BE49-F238E27FC236}">
                <a16:creationId xmlns:a16="http://schemas.microsoft.com/office/drawing/2014/main" id="{9B476051-0023-7398-C7F6-ECA7BAB7C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Writing up the analysis</a:t>
            </a:r>
            <a:endParaRPr b="1">
              <a:solidFill>
                <a:schemeClr val="dk1"/>
              </a:solidFill>
            </a:endParaRPr>
          </a:p>
        </p:txBody>
      </p:sp>
      <p:sp>
        <p:nvSpPr>
          <p:cNvPr id="476" name="Google Shape;476;p33"/>
          <p:cNvSpPr txBox="1">
            <a:spLocks noGrp="1"/>
          </p:cNvSpPr>
          <p:nvPr>
            <p:ph type="body" idx="1"/>
          </p:nvPr>
        </p:nvSpPr>
        <p:spPr>
          <a:xfrm>
            <a:off x="1825752" y="1527048"/>
            <a:ext cx="8503920" cy="4572000"/>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Final chance to ‘tweak’ analysis</a:t>
            </a:r>
            <a:endParaRPr/>
          </a:p>
          <a:p>
            <a:pPr marL="274320" indent="-274320">
              <a:spcBef>
                <a:spcPts val="560"/>
              </a:spcBef>
              <a:buSzPts val="2380"/>
              <a:buChar char="⚫"/>
            </a:pPr>
            <a:r>
              <a:rPr lang="en-GB"/>
              <a:t>Decide on the order in which to present the themes</a:t>
            </a:r>
            <a:endParaRPr/>
          </a:p>
          <a:p>
            <a:pPr marL="274320" indent="-274320">
              <a:spcBef>
                <a:spcPts val="560"/>
              </a:spcBef>
              <a:buSzPts val="2380"/>
              <a:buChar char="⚫"/>
            </a:pPr>
            <a:r>
              <a:rPr lang="en-GB"/>
              <a:t>Select vivid and compelling extracts from the data to support each theme</a:t>
            </a:r>
            <a:endParaRPr/>
          </a:p>
          <a:p>
            <a:pPr marL="274320" indent="-274320">
              <a:spcBef>
                <a:spcPts val="560"/>
              </a:spcBef>
              <a:buSzPts val="2380"/>
              <a:buChar char="⚫"/>
            </a:pPr>
            <a:r>
              <a:rPr lang="en-GB"/>
              <a:t>Final analysis of selected examples</a:t>
            </a:r>
            <a:endParaRPr/>
          </a:p>
          <a:p>
            <a:pPr marL="274320" indent="-274320">
              <a:spcBef>
                <a:spcPts val="560"/>
              </a:spcBef>
              <a:buSzPts val="2380"/>
              <a:buChar char="⚫"/>
            </a:pPr>
            <a:r>
              <a:rPr lang="en-GB"/>
              <a:t>Relate analysis to research question and the literature (and wider context)</a:t>
            </a:r>
            <a:endParaRPr/>
          </a:p>
          <a:p>
            <a:pPr marL="274320" indent="-274320">
              <a:spcBef>
                <a:spcPts val="560"/>
              </a:spcBef>
              <a:buSzPts val="2380"/>
              <a:buChar char="⚫"/>
            </a:pPr>
            <a:r>
              <a:rPr lang="en-GB"/>
              <a:t>(Still) be prepared to let things go</a:t>
            </a:r>
            <a:endParaRPr/>
          </a:p>
        </p:txBody>
      </p:sp>
      <p:pic>
        <p:nvPicPr>
          <p:cNvPr id="2" name="Εικόνα 1">
            <a:extLst>
              <a:ext uri="{FF2B5EF4-FFF2-40B4-BE49-F238E27FC236}">
                <a16:creationId xmlns:a16="http://schemas.microsoft.com/office/drawing/2014/main" id="{9EA40304-1788-6A27-1D3C-32F777227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4"/>
          <p:cNvSpPr txBox="1">
            <a:spLocks noGrp="1"/>
          </p:cNvSpPr>
          <p:nvPr>
            <p:ph type="body" idx="1"/>
          </p:nvPr>
        </p:nvSpPr>
        <p:spPr>
          <a:xfrm>
            <a:off x="2892426" y="2743201"/>
            <a:ext cx="6480174" cy="1673225"/>
          </a:xfrm>
          <a:prstGeom prst="rect">
            <a:avLst/>
          </a:prstGeom>
          <a:noFill/>
          <a:ln>
            <a:noFill/>
          </a:ln>
        </p:spPr>
        <p:txBody>
          <a:bodyPr spcFirstLastPara="1" vert="horz" wrap="square" lIns="91425" tIns="45700" rIns="91425" bIns="45700" rtlCol="0" anchor="t" anchorCtr="0">
            <a:normAutofit/>
          </a:bodyPr>
          <a:lstStyle/>
          <a:p>
            <a:pPr algn="ctr">
              <a:spcBef>
                <a:spcPts val="0"/>
              </a:spcBef>
              <a:buSzPts val="1360"/>
            </a:pPr>
            <a:endParaRPr/>
          </a:p>
        </p:txBody>
      </p:sp>
      <p:sp>
        <p:nvSpPr>
          <p:cNvPr id="483" name="Google Shape;483;p34"/>
          <p:cNvSpPr txBox="1">
            <a:spLocks noGrp="1"/>
          </p:cNvSpPr>
          <p:nvPr>
            <p:ph type="title"/>
          </p:nvPr>
        </p:nvSpPr>
        <p:spPr>
          <a:xfrm>
            <a:off x="2246313" y="533400"/>
            <a:ext cx="7772400" cy="1524000"/>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4200"/>
            </a:pPr>
            <a:r>
              <a:rPr lang="en-GB" b="1">
                <a:solidFill>
                  <a:schemeClr val="dk1"/>
                </a:solidFill>
              </a:rPr>
              <a:t>Evaluating TA</a:t>
            </a:r>
            <a:endParaRPr b="1">
              <a:solidFill>
                <a:schemeClr val="dk1"/>
              </a:solidFill>
            </a:endParaRPr>
          </a:p>
        </p:txBody>
      </p:sp>
      <p:pic>
        <p:nvPicPr>
          <p:cNvPr id="2" name="Εικόνα 1">
            <a:extLst>
              <a:ext uri="{FF2B5EF4-FFF2-40B4-BE49-F238E27FC236}">
                <a16:creationId xmlns:a16="http://schemas.microsoft.com/office/drawing/2014/main" id="{D0083F11-C711-C1AB-8690-19D77F22C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5"/>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Some common problems...</a:t>
            </a:r>
            <a:endParaRPr b="1">
              <a:solidFill>
                <a:schemeClr val="dk1"/>
              </a:solidFill>
            </a:endParaRPr>
          </a:p>
        </p:txBody>
      </p:sp>
      <p:sp>
        <p:nvSpPr>
          <p:cNvPr id="490" name="Google Shape;490;p35"/>
          <p:cNvSpPr txBox="1">
            <a:spLocks noGrp="1"/>
          </p:cNvSpPr>
          <p:nvPr>
            <p:ph type="body" idx="1"/>
          </p:nvPr>
        </p:nvSpPr>
        <p:spPr>
          <a:xfrm>
            <a:off x="2438400" y="1628800"/>
            <a:ext cx="7772400" cy="4391000"/>
          </a:xfrm>
          <a:prstGeom prst="rect">
            <a:avLst/>
          </a:prstGeom>
          <a:noFill/>
          <a:ln>
            <a:noFill/>
          </a:ln>
        </p:spPr>
        <p:txBody>
          <a:bodyPr spcFirstLastPara="1" vert="horz" wrap="square" lIns="91425" tIns="45700" rIns="91425" bIns="45700" rtlCol="0" anchor="t" anchorCtr="0">
            <a:normAutofit lnSpcReduction="10000"/>
          </a:bodyPr>
          <a:lstStyle/>
          <a:p>
            <a:pPr marL="274320" indent="-274320">
              <a:spcBef>
                <a:spcPts val="0"/>
              </a:spcBef>
              <a:buSzPct val="85000"/>
              <a:buChar char="⚫"/>
            </a:pPr>
            <a:r>
              <a:rPr lang="en-GB"/>
              <a:t>Failure to address the research question</a:t>
            </a:r>
            <a:endParaRPr/>
          </a:p>
          <a:p>
            <a:pPr marL="274320" indent="-274320">
              <a:spcBef>
                <a:spcPts val="518"/>
              </a:spcBef>
              <a:buSzPct val="85000"/>
              <a:buChar char="⚫"/>
            </a:pPr>
            <a:r>
              <a:rPr lang="en-GB"/>
              <a:t>Weak or unconvincing analysis</a:t>
            </a:r>
            <a:endParaRPr/>
          </a:p>
          <a:p>
            <a:pPr marL="548640" lvl="1" indent="-274319">
              <a:spcBef>
                <a:spcPts val="518"/>
              </a:spcBef>
              <a:buSzPct val="70000"/>
              <a:buFont typeface="Courier New"/>
              <a:buChar char="o"/>
            </a:pPr>
            <a:r>
              <a:rPr lang="en-GB" sz="2800"/>
              <a:t>Too many themes (themes are thin and scrappy)</a:t>
            </a:r>
            <a:endParaRPr/>
          </a:p>
          <a:p>
            <a:pPr marL="548640" lvl="1" indent="-274319">
              <a:spcBef>
                <a:spcPts val="518"/>
              </a:spcBef>
              <a:buSzPct val="70000"/>
              <a:buFont typeface="Courier New"/>
              <a:buChar char="o"/>
            </a:pPr>
            <a:r>
              <a:rPr lang="en-GB" sz="2800"/>
              <a:t>Too few themes (themes are unwieldy &amp; too complex)</a:t>
            </a:r>
            <a:endParaRPr/>
          </a:p>
          <a:p>
            <a:pPr marL="548640" lvl="1" indent="-274319">
              <a:spcBef>
                <a:spcPts val="518"/>
              </a:spcBef>
              <a:buSzPct val="70000"/>
              <a:buFont typeface="Courier New"/>
              <a:buChar char="o"/>
            </a:pPr>
            <a:r>
              <a:rPr lang="en-GB" sz="2800"/>
              <a:t>Too much overlap between themes</a:t>
            </a:r>
            <a:endParaRPr/>
          </a:p>
          <a:p>
            <a:pPr marL="548640" lvl="1" indent="-274319">
              <a:spcBef>
                <a:spcPts val="518"/>
              </a:spcBef>
              <a:buSzPct val="70000"/>
              <a:buFont typeface="Courier New"/>
              <a:buChar char="o"/>
            </a:pPr>
            <a:r>
              <a:rPr lang="en-GB" sz="2800"/>
              <a:t>Themes too vague</a:t>
            </a:r>
            <a:endParaRPr/>
          </a:p>
          <a:p>
            <a:pPr marL="548640" lvl="1" indent="-274319">
              <a:spcBef>
                <a:spcPts val="518"/>
              </a:spcBef>
              <a:buSzPct val="70000"/>
              <a:buFont typeface="Courier New"/>
              <a:buChar char="o"/>
            </a:pPr>
            <a:r>
              <a:rPr lang="en-GB" sz="2800"/>
              <a:t>Themes are unrelated (no ‘story’)</a:t>
            </a:r>
            <a:endParaRPr/>
          </a:p>
          <a:p>
            <a:pPr marL="274320" indent="-274320">
              <a:spcBef>
                <a:spcPts val="518"/>
              </a:spcBef>
              <a:buSzPct val="85000"/>
              <a:buChar char="⚫"/>
            </a:pPr>
            <a:r>
              <a:rPr lang="en-GB"/>
              <a:t>Themes do not provide a rich or ‘thick’ description of the data</a:t>
            </a:r>
            <a:endParaRPr/>
          </a:p>
        </p:txBody>
      </p:sp>
      <p:pic>
        <p:nvPicPr>
          <p:cNvPr id="2" name="Εικόνα 1">
            <a:extLst>
              <a:ext uri="{FF2B5EF4-FFF2-40B4-BE49-F238E27FC236}">
                <a16:creationId xmlns:a16="http://schemas.microsoft.com/office/drawing/2014/main" id="{36FADA60-3A68-0E56-D02E-2E85F4821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Some common problems...</a:t>
            </a:r>
            <a:endParaRPr b="1">
              <a:solidFill>
                <a:schemeClr val="dk1"/>
              </a:solidFill>
            </a:endParaRPr>
          </a:p>
        </p:txBody>
      </p:sp>
      <p:sp>
        <p:nvSpPr>
          <p:cNvPr id="497" name="Google Shape;497;p36"/>
          <p:cNvSpPr txBox="1">
            <a:spLocks noGrp="1"/>
          </p:cNvSpPr>
          <p:nvPr>
            <p:ph type="body" idx="1"/>
          </p:nvPr>
        </p:nvSpPr>
        <p:spPr>
          <a:xfrm>
            <a:off x="2438400" y="1628800"/>
            <a:ext cx="7772400" cy="4391000"/>
          </a:xfrm>
          <a:prstGeom prst="rect">
            <a:avLst/>
          </a:prstGeom>
          <a:noFill/>
          <a:ln>
            <a:noFill/>
          </a:ln>
        </p:spPr>
        <p:txBody>
          <a:bodyPr spcFirstLastPara="1" vert="horz" wrap="square" lIns="91425" tIns="45700" rIns="91425" bIns="45700" rtlCol="0" anchor="t" anchorCtr="0">
            <a:normAutofit fontScale="92500" lnSpcReduction="10000"/>
          </a:bodyPr>
          <a:lstStyle/>
          <a:p>
            <a:pPr marL="274320" indent="-274320">
              <a:spcBef>
                <a:spcPts val="0"/>
              </a:spcBef>
              <a:buSzPct val="85000"/>
              <a:buChar char="⚫"/>
            </a:pPr>
            <a:r>
              <a:rPr lang="en-GB"/>
              <a:t>Using data collection questions as themes</a:t>
            </a:r>
            <a:endParaRPr/>
          </a:p>
          <a:p>
            <a:pPr marL="274320" indent="-274320">
              <a:spcBef>
                <a:spcPts val="476"/>
              </a:spcBef>
              <a:buSzPct val="85000"/>
              <a:buChar char="⚫"/>
            </a:pPr>
            <a:r>
              <a:rPr lang="en-GB"/>
              <a:t>Mismatch between data and analytic claims</a:t>
            </a:r>
            <a:endParaRPr/>
          </a:p>
          <a:p>
            <a:pPr marL="274320" indent="-274320">
              <a:spcBef>
                <a:spcPts val="476"/>
              </a:spcBef>
              <a:buSzPct val="85000"/>
              <a:buChar char="⚫"/>
            </a:pPr>
            <a:r>
              <a:rPr lang="en-GB"/>
              <a:t>Extracts are not compelling</a:t>
            </a:r>
            <a:endParaRPr/>
          </a:p>
          <a:p>
            <a:pPr marL="274320" indent="-274320">
              <a:spcBef>
                <a:spcPts val="476"/>
              </a:spcBef>
              <a:buSzPct val="85000"/>
              <a:buChar char="⚫"/>
            </a:pPr>
            <a:r>
              <a:rPr lang="en-GB"/>
              <a:t>Insufficient extracts from data </a:t>
            </a:r>
            <a:endParaRPr/>
          </a:p>
          <a:p>
            <a:pPr marL="274320" indent="-274320">
              <a:spcBef>
                <a:spcPts val="476"/>
              </a:spcBef>
              <a:buSzPct val="85000"/>
              <a:buChar char="⚫"/>
            </a:pPr>
            <a:r>
              <a:rPr lang="en-GB"/>
              <a:t>Lots of data extracts, but little analytic commentary</a:t>
            </a:r>
            <a:endParaRPr/>
          </a:p>
          <a:p>
            <a:pPr marL="274320" indent="-274320">
              <a:spcBef>
                <a:spcPts val="476"/>
              </a:spcBef>
              <a:buSzPct val="85000"/>
              <a:buChar char="⚫"/>
            </a:pPr>
            <a:r>
              <a:rPr lang="en-GB"/>
              <a:t>Paraphrasing, rather than  analysing/interpreting data</a:t>
            </a:r>
            <a:endParaRPr/>
          </a:p>
          <a:p>
            <a:pPr marL="274320" indent="-274320">
              <a:spcBef>
                <a:spcPts val="476"/>
              </a:spcBef>
              <a:buSzPct val="85000"/>
              <a:buChar char="⚫"/>
            </a:pPr>
            <a:r>
              <a:rPr lang="en-GB"/>
              <a:t>Failure to consider alternative readings of the data</a:t>
            </a:r>
            <a:endParaRPr/>
          </a:p>
          <a:p>
            <a:pPr marL="274320" indent="-274320">
              <a:spcBef>
                <a:spcPts val="476"/>
              </a:spcBef>
              <a:buSzPct val="85000"/>
              <a:buChar char="⚫"/>
            </a:pPr>
            <a:r>
              <a:rPr lang="en-GB"/>
              <a:t>Failure to consider variation and contradiction in the data</a:t>
            </a:r>
            <a:endParaRPr/>
          </a:p>
        </p:txBody>
      </p:sp>
      <p:pic>
        <p:nvPicPr>
          <p:cNvPr id="2" name="Εικόνα 1">
            <a:extLst>
              <a:ext uri="{FF2B5EF4-FFF2-40B4-BE49-F238E27FC236}">
                <a16:creationId xmlns:a16="http://schemas.microsoft.com/office/drawing/2014/main" id="{2DD488A4-92D4-3E2A-2AEE-2B1BD908B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7"/>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300"/>
            </a:pPr>
            <a:r>
              <a:rPr lang="en-GB" b="1">
                <a:solidFill>
                  <a:schemeClr val="dk1"/>
                </a:solidFill>
              </a:rPr>
              <a:t>Some common problems...</a:t>
            </a:r>
            <a:endParaRPr b="1">
              <a:solidFill>
                <a:schemeClr val="dk1"/>
              </a:solidFill>
            </a:endParaRPr>
          </a:p>
        </p:txBody>
      </p:sp>
      <p:sp>
        <p:nvSpPr>
          <p:cNvPr id="504" name="Google Shape;504;p37"/>
          <p:cNvSpPr txBox="1">
            <a:spLocks noGrp="1"/>
          </p:cNvSpPr>
          <p:nvPr>
            <p:ph type="body" idx="1"/>
          </p:nvPr>
        </p:nvSpPr>
        <p:spPr>
          <a:xfrm>
            <a:off x="2438400" y="1844824"/>
            <a:ext cx="7772400" cy="4174976"/>
          </a:xfrm>
          <a:prstGeom prst="rect">
            <a:avLst/>
          </a:prstGeom>
          <a:noFill/>
          <a:ln>
            <a:noFill/>
          </a:ln>
        </p:spPr>
        <p:txBody>
          <a:bodyPr spcFirstLastPara="1" vert="horz" wrap="square" lIns="91425" tIns="45700" rIns="91425" bIns="45700" rtlCol="0" anchor="t" anchorCtr="0">
            <a:normAutofit/>
          </a:bodyPr>
          <a:lstStyle/>
          <a:p>
            <a:pPr marL="274320" indent="-274320">
              <a:spcBef>
                <a:spcPts val="0"/>
              </a:spcBef>
              <a:buSzPts val="2380"/>
              <a:buChar char="⚫"/>
            </a:pPr>
            <a:r>
              <a:rPr lang="en-GB"/>
              <a:t>Data are interpreted in a social vacuum</a:t>
            </a:r>
            <a:endParaRPr/>
          </a:p>
          <a:p>
            <a:pPr marL="274320" indent="-274320">
              <a:spcBef>
                <a:spcPts val="560"/>
              </a:spcBef>
              <a:buSzPts val="2380"/>
              <a:buChar char="⚫"/>
            </a:pPr>
            <a:r>
              <a:rPr lang="en-GB"/>
              <a:t>Analysis and theoretical frameworks are contradictory OR analysis is theoretically inconsistent</a:t>
            </a:r>
            <a:endParaRPr/>
          </a:p>
        </p:txBody>
      </p:sp>
      <p:pic>
        <p:nvPicPr>
          <p:cNvPr id="2" name="Εικόνα 1">
            <a:extLst>
              <a:ext uri="{FF2B5EF4-FFF2-40B4-BE49-F238E27FC236}">
                <a16:creationId xmlns:a16="http://schemas.microsoft.com/office/drawing/2014/main" id="{088FB498-0353-1B25-B604-ECEAEED31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8"/>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3600"/>
            </a:pPr>
            <a:r>
              <a:rPr lang="en-GB" sz="3600" b="1">
                <a:solidFill>
                  <a:schemeClr val="dk1"/>
                </a:solidFill>
              </a:rPr>
              <a:t>Weaknesses of TA</a:t>
            </a:r>
            <a:endParaRPr sz="3600" b="1">
              <a:solidFill>
                <a:schemeClr val="dk1"/>
              </a:solidFill>
            </a:endParaRPr>
          </a:p>
        </p:txBody>
      </p:sp>
      <p:sp>
        <p:nvSpPr>
          <p:cNvPr id="511" name="Google Shape;511;p38"/>
          <p:cNvSpPr txBox="1">
            <a:spLocks noGrp="1"/>
          </p:cNvSpPr>
          <p:nvPr>
            <p:ph type="body" idx="1"/>
          </p:nvPr>
        </p:nvSpPr>
        <p:spPr>
          <a:xfrm>
            <a:off x="2438400" y="1628800"/>
            <a:ext cx="7772400" cy="4391000"/>
          </a:xfrm>
          <a:prstGeom prst="rect">
            <a:avLst/>
          </a:prstGeom>
          <a:noFill/>
          <a:ln>
            <a:noFill/>
          </a:ln>
        </p:spPr>
        <p:txBody>
          <a:bodyPr spcFirstLastPara="1" vert="horz" wrap="square" lIns="91425" tIns="45700" rIns="91425" bIns="45700" rtlCol="0" anchor="t" anchorCtr="0">
            <a:normAutofit fontScale="92500" lnSpcReduction="10000"/>
          </a:bodyPr>
          <a:lstStyle/>
          <a:p>
            <a:pPr marL="274320" indent="-274320">
              <a:spcBef>
                <a:spcPts val="0"/>
              </a:spcBef>
              <a:buSzPct val="85000"/>
              <a:buChar char="⚫"/>
            </a:pPr>
            <a:r>
              <a:rPr lang="en-GB"/>
              <a:t>Many disadvantages depend on poorly conducted analysis and inappropriate research questions</a:t>
            </a:r>
            <a:endParaRPr/>
          </a:p>
          <a:p>
            <a:pPr marL="274320" indent="-274320">
              <a:spcBef>
                <a:spcPts val="518"/>
              </a:spcBef>
              <a:buSzPct val="85000"/>
              <a:buChar char="⚫"/>
            </a:pPr>
            <a:r>
              <a:rPr lang="en-GB"/>
              <a:t>No specific guidelines for higher level analysis</a:t>
            </a:r>
            <a:endParaRPr/>
          </a:p>
          <a:p>
            <a:pPr marL="274320" indent="-274320">
              <a:spcBef>
                <a:spcPts val="518"/>
              </a:spcBef>
              <a:buSzPct val="85000"/>
              <a:buChar char="⚫"/>
            </a:pPr>
            <a:r>
              <a:rPr lang="en-GB"/>
              <a:t>Limited interpretative power if not used within an existing theoretical framework</a:t>
            </a:r>
            <a:endParaRPr/>
          </a:p>
          <a:p>
            <a:pPr marL="274320" indent="-274320">
              <a:spcBef>
                <a:spcPts val="518"/>
              </a:spcBef>
              <a:buSzPct val="85000"/>
              <a:buChar char="⚫"/>
            </a:pPr>
            <a:r>
              <a:rPr lang="en-GB"/>
              <a:t>No sense of continuity and contradiction through an individual account (unlike NA and IPA), and the ‘voices’ of individuals can be lost, particularly in larger data sets</a:t>
            </a:r>
            <a:endParaRPr/>
          </a:p>
          <a:p>
            <a:pPr marL="274320" indent="-274320">
              <a:spcBef>
                <a:spcPts val="518"/>
              </a:spcBef>
              <a:buSzPct val="85000"/>
              <a:buChar char="⚫"/>
            </a:pPr>
            <a:r>
              <a:rPr lang="en-GB"/>
              <a:t>Cannot make claims about language practice or the functionality of talk (unlike DA)</a:t>
            </a:r>
            <a:endParaRPr/>
          </a:p>
          <a:p>
            <a:pPr marL="274320" indent="-274320">
              <a:spcBef>
                <a:spcPts val="499"/>
              </a:spcBef>
              <a:buSzPct val="85000"/>
              <a:buNone/>
            </a:pPr>
            <a:r>
              <a:rPr lang="en-GB"/>
              <a:t> </a:t>
            </a:r>
            <a:endParaRPr/>
          </a:p>
        </p:txBody>
      </p:sp>
      <p:pic>
        <p:nvPicPr>
          <p:cNvPr id="2" name="Εικόνα 1">
            <a:extLst>
              <a:ext uri="{FF2B5EF4-FFF2-40B4-BE49-F238E27FC236}">
                <a16:creationId xmlns:a16="http://schemas.microsoft.com/office/drawing/2014/main" id="{359D38AA-5D5E-A3A3-A1DB-7A9013D37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9"/>
          <p:cNvSpPr txBox="1">
            <a:spLocks noGrp="1"/>
          </p:cNvSpPr>
          <p:nvPr>
            <p:ph type="title"/>
          </p:nvPr>
        </p:nvSpPr>
        <p:spPr>
          <a:xfrm>
            <a:off x="1825752" y="228600"/>
            <a:ext cx="8534400" cy="75895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rgbClr val="7B788F"/>
              </a:buClr>
              <a:buSzPts val="3300"/>
            </a:pPr>
            <a:r>
              <a:rPr lang="en-GB" b="1"/>
              <a:t>References</a:t>
            </a:r>
            <a:endParaRPr b="1"/>
          </a:p>
        </p:txBody>
      </p:sp>
      <p:sp>
        <p:nvSpPr>
          <p:cNvPr id="518" name="Google Shape;518;p39"/>
          <p:cNvSpPr/>
          <p:nvPr/>
        </p:nvSpPr>
        <p:spPr>
          <a:xfrm>
            <a:off x="1977824" y="1872880"/>
            <a:ext cx="8438656" cy="2308324"/>
          </a:xfrm>
          <a:prstGeom prst="rect">
            <a:avLst/>
          </a:prstGeom>
          <a:noFill/>
          <a:ln>
            <a:noFill/>
          </a:ln>
        </p:spPr>
        <p:txBody>
          <a:bodyPr spcFirstLastPara="1" wrap="square" lIns="91425" tIns="45700" rIns="91425" bIns="45700" anchor="t" anchorCtr="0">
            <a:spAutoFit/>
          </a:bodyPr>
          <a:lstStyle/>
          <a:p>
            <a:endParaRPr>
              <a:solidFill>
                <a:schemeClr val="dk1"/>
              </a:solidFill>
              <a:latin typeface="Georgia"/>
              <a:ea typeface="Georgia"/>
              <a:cs typeface="Georgia"/>
              <a:sym typeface="Georgia"/>
            </a:endParaRPr>
          </a:p>
          <a:p>
            <a:r>
              <a:rPr lang="en-GB">
                <a:solidFill>
                  <a:schemeClr val="dk1"/>
                </a:solidFill>
                <a:latin typeface="Georgia"/>
                <a:ea typeface="Georgia"/>
                <a:cs typeface="Georgia"/>
                <a:sym typeface="Georgia"/>
              </a:rPr>
              <a:t>Braun, V., &amp; Clarke, V. (2006). Using thematic analysis in psychology. </a:t>
            </a:r>
            <a:r>
              <a:rPr lang="en-GB" i="1">
                <a:solidFill>
                  <a:schemeClr val="dk1"/>
                </a:solidFill>
                <a:latin typeface="Georgia"/>
                <a:ea typeface="Georgia"/>
                <a:cs typeface="Georgia"/>
                <a:sym typeface="Georgia"/>
              </a:rPr>
              <a:t>Qualitative Research in Psychology</a:t>
            </a:r>
            <a:r>
              <a:rPr lang="en-GB">
                <a:solidFill>
                  <a:schemeClr val="dk1"/>
                </a:solidFill>
                <a:latin typeface="Georgia"/>
                <a:ea typeface="Georgia"/>
                <a:cs typeface="Georgia"/>
                <a:sym typeface="Georgia"/>
              </a:rPr>
              <a:t>, 3, 77-101.</a:t>
            </a:r>
            <a:endParaRPr/>
          </a:p>
          <a:p>
            <a:endParaRPr>
              <a:solidFill>
                <a:schemeClr val="dk1"/>
              </a:solidFill>
              <a:latin typeface="Georgia"/>
              <a:ea typeface="Georgia"/>
              <a:cs typeface="Georgia"/>
              <a:sym typeface="Georgia"/>
            </a:endParaRPr>
          </a:p>
          <a:p>
            <a:endParaRPr>
              <a:solidFill>
                <a:schemeClr val="dk1"/>
              </a:solidFill>
              <a:latin typeface="Georgia"/>
              <a:ea typeface="Georgia"/>
              <a:cs typeface="Georgia"/>
              <a:sym typeface="Georgia"/>
            </a:endParaRPr>
          </a:p>
          <a:p>
            <a:r>
              <a:rPr lang="en-GB">
                <a:solidFill>
                  <a:schemeClr val="dk1"/>
                </a:solidFill>
                <a:latin typeface="Georgia"/>
                <a:ea typeface="Georgia"/>
                <a:cs typeface="Georgia"/>
                <a:sym typeface="Georgia"/>
              </a:rPr>
              <a:t>Frith, H., &amp; Gleeson, K. (2004).  Clothing and Embodiment: Men Managing Body Image and Appearance. </a:t>
            </a:r>
            <a:r>
              <a:rPr lang="en-GB" i="1">
                <a:solidFill>
                  <a:schemeClr val="dk1"/>
                </a:solidFill>
                <a:latin typeface="Georgia"/>
                <a:ea typeface="Georgia"/>
                <a:cs typeface="Georgia"/>
                <a:sym typeface="Georgia"/>
              </a:rPr>
              <a:t>Psychology of Men &amp; Masculinity</a:t>
            </a:r>
            <a:r>
              <a:rPr lang="en-GB">
                <a:solidFill>
                  <a:schemeClr val="dk1"/>
                </a:solidFill>
                <a:latin typeface="Georgia"/>
                <a:ea typeface="Georgia"/>
                <a:cs typeface="Georgia"/>
                <a:sym typeface="Georgia"/>
              </a:rPr>
              <a:t>, 5(1),, 40-48. doi: 10.1037/1524-9220.5.1.40 </a:t>
            </a:r>
            <a:endParaRPr/>
          </a:p>
        </p:txBody>
      </p:sp>
      <p:pic>
        <p:nvPicPr>
          <p:cNvPr id="2" name="Εικόνα 1">
            <a:extLst>
              <a:ext uri="{FF2B5EF4-FFF2-40B4-BE49-F238E27FC236}">
                <a16:creationId xmlns:a16="http://schemas.microsoft.com/office/drawing/2014/main" id="{D5B7B811-720C-06A4-49A9-86D4C325E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EBA5ED-26D4-0E17-7C28-B529CB78DBC5}"/>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Interviews and focus groups</a:t>
            </a:r>
          </a:p>
        </p:txBody>
      </p:sp>
      <p:sp>
        <p:nvSpPr>
          <p:cNvPr id="3" name="Θέση κειμένου 2">
            <a:extLst>
              <a:ext uri="{FF2B5EF4-FFF2-40B4-BE49-F238E27FC236}">
                <a16:creationId xmlns:a16="http://schemas.microsoft.com/office/drawing/2014/main" id="{DD9AE981-0D43-97ED-A976-8EA9501A921F}"/>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endParaRPr lang="en-US" sz="2400" kern="1200">
              <a:solidFill>
                <a:srgbClr val="FFFFFF"/>
              </a:solidFill>
              <a:latin typeface="+mn-lt"/>
              <a:ea typeface="+mn-ea"/>
              <a:cs typeface="+mn-cs"/>
            </a:endParaRPr>
          </a:p>
        </p:txBody>
      </p:sp>
      <p:pic>
        <p:nvPicPr>
          <p:cNvPr id="5" name="Εικόνα 4">
            <a:extLst>
              <a:ext uri="{FF2B5EF4-FFF2-40B4-BE49-F238E27FC236}">
                <a16:creationId xmlns:a16="http://schemas.microsoft.com/office/drawing/2014/main" id="{0B072BC2-963F-7DCC-1089-A674D13B7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6435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26A5-62E0-DA95-1313-5185B09ED132}"/>
              </a:ext>
            </a:extLst>
          </p:cNvPr>
          <p:cNvSpPr>
            <a:spLocks noGrp="1"/>
          </p:cNvSpPr>
          <p:nvPr>
            <p:ph type="title"/>
          </p:nvPr>
        </p:nvSpPr>
        <p:spPr>
          <a:xfrm>
            <a:off x="841249" y="810563"/>
            <a:ext cx="3426594" cy="4761237"/>
          </a:xfrm>
        </p:spPr>
        <p:txBody>
          <a:bodyPr anchor="t">
            <a:normAutofit/>
          </a:bodyPr>
          <a:lstStyle/>
          <a:p>
            <a:r>
              <a:rPr lang="en-GB" dirty="0"/>
              <a:t>C</a:t>
            </a:r>
            <a:r>
              <a:rPr lang="en-GR" dirty="0"/>
              <a:t>entral premises</a:t>
            </a:r>
          </a:p>
        </p:txBody>
      </p:sp>
      <p:graphicFrame>
        <p:nvGraphicFramePr>
          <p:cNvPr id="5" name="Content Placeholder 2">
            <a:extLst>
              <a:ext uri="{FF2B5EF4-FFF2-40B4-BE49-F238E27FC236}">
                <a16:creationId xmlns:a16="http://schemas.microsoft.com/office/drawing/2014/main" id="{7D0365DA-5C9B-7896-1E43-56AB1F76FDC5}"/>
              </a:ext>
            </a:extLst>
          </p:cNvPr>
          <p:cNvGraphicFramePr>
            <a:graphicFrameLocks noGrp="1"/>
          </p:cNvGraphicFramePr>
          <p:nvPr>
            <p:ph idx="1"/>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9D95FED7-6F0B-2D2B-9763-85A567E3D6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063237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2207568" y="13957"/>
            <a:ext cx="7772400" cy="836712"/>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rgbClr val="E36C09"/>
              </a:buClr>
              <a:buSzPts val="4400"/>
            </a:pPr>
            <a:r>
              <a:rPr lang="en-US" b="1">
                <a:solidFill>
                  <a:srgbClr val="E36C09"/>
                </a:solidFill>
              </a:rPr>
              <a:t>Introduction</a:t>
            </a:r>
            <a:endParaRPr b="1">
              <a:solidFill>
                <a:srgbClr val="E36C09"/>
              </a:solidFill>
            </a:endParaRPr>
          </a:p>
        </p:txBody>
      </p:sp>
      <p:sp>
        <p:nvSpPr>
          <p:cNvPr id="153" name="Google Shape;153;p3"/>
          <p:cNvSpPr txBox="1">
            <a:spLocks noGrp="1"/>
          </p:cNvSpPr>
          <p:nvPr>
            <p:ph type="body" idx="1"/>
          </p:nvPr>
        </p:nvSpPr>
        <p:spPr>
          <a:xfrm>
            <a:off x="1775520" y="908720"/>
            <a:ext cx="8496944" cy="5259288"/>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3200"/>
            </a:pPr>
            <a:r>
              <a:rPr lang="en-US"/>
              <a:t>One to one interviews </a:t>
            </a:r>
            <a:endParaRPr/>
          </a:p>
          <a:p>
            <a:pPr marL="742950" lvl="1" indent="-285750">
              <a:lnSpc>
                <a:spcPct val="100000"/>
              </a:lnSpc>
              <a:spcBef>
                <a:spcPts val="480"/>
              </a:spcBef>
              <a:buClr>
                <a:schemeClr val="dk1"/>
              </a:buClr>
              <a:buSzPts val="2400"/>
              <a:buChar char="–"/>
            </a:pPr>
            <a:r>
              <a:rPr lang="en-US"/>
              <a:t>verbal </a:t>
            </a:r>
            <a:r>
              <a:rPr lang="en-US" i="1"/>
              <a:t>one-to-one interaction </a:t>
            </a:r>
            <a:r>
              <a:rPr lang="en-US"/>
              <a:t>between interviewer and interviewee (face-to-face, telephone, on-line) </a:t>
            </a:r>
            <a:endParaRPr/>
          </a:p>
          <a:p>
            <a:pPr marL="742950" lvl="1" indent="-285750">
              <a:lnSpc>
                <a:spcPct val="100000"/>
              </a:lnSpc>
              <a:spcBef>
                <a:spcPts val="480"/>
              </a:spcBef>
              <a:buClr>
                <a:schemeClr val="dk1"/>
              </a:buClr>
              <a:buSzPts val="2400"/>
              <a:buChar char="–"/>
            </a:pPr>
            <a:r>
              <a:rPr lang="en-US"/>
              <a:t>interviewees ‘talk about’ their attitudes, behaviour, beliefs</a:t>
            </a:r>
            <a:endParaRPr/>
          </a:p>
          <a:p>
            <a:pPr marL="342900" indent="-342900">
              <a:lnSpc>
                <a:spcPct val="100000"/>
              </a:lnSpc>
              <a:spcBef>
                <a:spcPts val="640"/>
              </a:spcBef>
              <a:buClr>
                <a:schemeClr val="dk1"/>
              </a:buClr>
              <a:buSzPts val="3200"/>
            </a:pPr>
            <a:r>
              <a:rPr lang="en-US"/>
              <a:t>Group interviews and focus groups</a:t>
            </a:r>
            <a:endParaRPr/>
          </a:p>
          <a:p>
            <a:pPr marL="742950" lvl="1" indent="-285750">
              <a:lnSpc>
                <a:spcPct val="100000"/>
              </a:lnSpc>
              <a:spcBef>
                <a:spcPts val="480"/>
              </a:spcBef>
              <a:buClr>
                <a:schemeClr val="dk1"/>
              </a:buClr>
              <a:buSzPts val="2400"/>
              <a:buChar char="–"/>
            </a:pPr>
            <a:r>
              <a:rPr lang="en-US"/>
              <a:t>One-to-many </a:t>
            </a:r>
            <a:endParaRPr/>
          </a:p>
          <a:p>
            <a:pPr marL="342900" lvl="1" indent="-342900">
              <a:lnSpc>
                <a:spcPct val="100000"/>
              </a:lnSpc>
              <a:spcBef>
                <a:spcPts val="640"/>
              </a:spcBef>
              <a:buClr>
                <a:schemeClr val="dk1"/>
              </a:buClr>
              <a:buSzPts val="3200"/>
              <a:buFont typeface="Arial"/>
              <a:buChar char="•"/>
            </a:pPr>
            <a:r>
              <a:rPr lang="en-US" sz="3200"/>
              <a:t>Group discussions</a:t>
            </a:r>
            <a:endParaRPr/>
          </a:p>
          <a:p>
            <a:pPr marL="742950" lvl="1" indent="-285750">
              <a:lnSpc>
                <a:spcPct val="100000"/>
              </a:lnSpc>
              <a:spcBef>
                <a:spcPts val="480"/>
              </a:spcBef>
              <a:buClr>
                <a:schemeClr val="dk1"/>
              </a:buClr>
              <a:buSzPts val="2400"/>
              <a:buChar char="–"/>
            </a:pPr>
            <a:r>
              <a:rPr lang="en-US"/>
              <a:t>designed to elicit small group discussion amongst participants</a:t>
            </a:r>
            <a:endParaRPr/>
          </a:p>
          <a:p>
            <a:pPr marL="742950" lvl="1" indent="-285750">
              <a:lnSpc>
                <a:spcPct val="100000"/>
              </a:lnSpc>
              <a:spcBef>
                <a:spcPts val="480"/>
              </a:spcBef>
              <a:buClr>
                <a:schemeClr val="dk1"/>
              </a:buClr>
              <a:buSzPts val="2400"/>
              <a:buChar char="–"/>
            </a:pPr>
            <a:r>
              <a:rPr lang="en-US"/>
              <a:t>collection of data which occur in </a:t>
            </a:r>
            <a:r>
              <a:rPr lang="en-US" i="1"/>
              <a:t>group interaction</a:t>
            </a:r>
            <a:endParaRPr/>
          </a:p>
          <a:p>
            <a:pPr marL="342900" indent="-139700">
              <a:lnSpc>
                <a:spcPct val="100000"/>
              </a:lnSpc>
              <a:spcBef>
                <a:spcPts val="640"/>
              </a:spcBef>
              <a:buClr>
                <a:schemeClr val="dk1"/>
              </a:buClr>
              <a:buSzPts val="3200"/>
              <a:buNone/>
            </a:pPr>
            <a:endParaRPr/>
          </a:p>
        </p:txBody>
      </p:sp>
      <p:sp>
        <p:nvSpPr>
          <p:cNvPr id="154" name="Google Shape;154;p3"/>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lnSpc>
                <a:spcPct val="90000"/>
              </a:lnSpc>
              <a:buClr>
                <a:srgbClr val="888888"/>
              </a:buClr>
              <a:buSzPts val="1200"/>
              <a:buChar char="●"/>
            </a:pPr>
            <a:fld id="{00000000-1234-1234-1234-123412341234}" type="slidenum">
              <a:rPr lang="en-US"/>
              <a:pPr>
                <a:lnSpc>
                  <a:spcPct val="90000"/>
                </a:lnSpc>
                <a:buClr>
                  <a:srgbClr val="888888"/>
                </a:buClr>
                <a:buSzPts val="1200"/>
                <a:buChar char="●"/>
              </a:pPr>
              <a:t>50</a:t>
            </a:fld>
            <a:endParaRPr/>
          </a:p>
        </p:txBody>
      </p:sp>
      <p:pic>
        <p:nvPicPr>
          <p:cNvPr id="2" name="Εικόνα 1">
            <a:extLst>
              <a:ext uri="{FF2B5EF4-FFF2-40B4-BE49-F238E27FC236}">
                <a16:creationId xmlns:a16="http://schemas.microsoft.com/office/drawing/2014/main" id="{C007362F-AF54-4AA6-77E6-A1AD6A761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2351584" y="0"/>
            <a:ext cx="7772400" cy="836712"/>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rgbClr val="E46C0A"/>
              </a:buClr>
              <a:buSzPts val="4400"/>
            </a:pPr>
            <a:r>
              <a:rPr lang="en-US" b="1">
                <a:solidFill>
                  <a:srgbClr val="E46C0A"/>
                </a:solidFill>
              </a:rPr>
              <a:t>Focused group discussion</a:t>
            </a:r>
            <a:endParaRPr b="1">
              <a:solidFill>
                <a:srgbClr val="E46C0A"/>
              </a:solidFill>
            </a:endParaRPr>
          </a:p>
        </p:txBody>
      </p:sp>
      <p:sp>
        <p:nvSpPr>
          <p:cNvPr id="162" name="Google Shape;162;p4"/>
          <p:cNvSpPr txBox="1">
            <a:spLocks noGrp="1"/>
          </p:cNvSpPr>
          <p:nvPr>
            <p:ph type="body" idx="1"/>
          </p:nvPr>
        </p:nvSpPr>
        <p:spPr>
          <a:xfrm>
            <a:off x="1528043" y="764704"/>
            <a:ext cx="8892480" cy="6093296"/>
          </a:xfrm>
          <a:prstGeom prst="rect">
            <a:avLst/>
          </a:prstGeom>
          <a:noFill/>
          <a:ln>
            <a:noFill/>
          </a:ln>
        </p:spPr>
        <p:txBody>
          <a:bodyPr spcFirstLastPara="1" vert="horz" wrap="square" lIns="91425" tIns="45700" rIns="91425" bIns="45700" rtlCol="0" anchor="t" anchorCtr="0">
            <a:normAutofit/>
          </a:bodyPr>
          <a:lstStyle/>
          <a:p>
            <a:pPr marL="742950" lvl="1" indent="-133350">
              <a:lnSpc>
                <a:spcPct val="100000"/>
              </a:lnSpc>
              <a:spcBef>
                <a:spcPts val="0"/>
              </a:spcBef>
              <a:buClr>
                <a:schemeClr val="dk1"/>
              </a:buClr>
              <a:buSzPts val="2400"/>
              <a:buNone/>
            </a:pPr>
            <a:endParaRPr/>
          </a:p>
          <a:p>
            <a:pPr marL="742950" lvl="1" indent="-285750">
              <a:lnSpc>
                <a:spcPct val="100000"/>
              </a:lnSpc>
              <a:spcBef>
                <a:spcPts val="480"/>
              </a:spcBef>
              <a:buClr>
                <a:schemeClr val="dk1"/>
              </a:buClr>
              <a:buSzPts val="2400"/>
              <a:buChar char="–"/>
            </a:pPr>
            <a:r>
              <a:rPr lang="en-US"/>
              <a:t>opinions and experiences of participants on a </a:t>
            </a:r>
            <a:r>
              <a:rPr lang="en-US" i="1"/>
              <a:t>specific issue</a:t>
            </a:r>
            <a:endParaRPr/>
          </a:p>
          <a:p>
            <a:pPr marL="742950" lvl="1" indent="-285750">
              <a:lnSpc>
                <a:spcPct val="100000"/>
              </a:lnSpc>
              <a:spcBef>
                <a:spcPts val="480"/>
              </a:spcBef>
              <a:buClr>
                <a:schemeClr val="dk1"/>
              </a:buClr>
              <a:buSzPts val="2400"/>
              <a:buChar char="–"/>
            </a:pPr>
            <a:r>
              <a:rPr lang="en-US"/>
              <a:t>emphasis is on meaning produced or negotiated in </a:t>
            </a:r>
            <a:r>
              <a:rPr lang="en-US" i="1"/>
              <a:t>interaction</a:t>
            </a:r>
            <a:endParaRPr/>
          </a:p>
          <a:p>
            <a:pPr lvl="2">
              <a:lnSpc>
                <a:spcPct val="100000"/>
              </a:lnSpc>
              <a:spcBef>
                <a:spcPts val="400"/>
              </a:spcBef>
              <a:buClr>
                <a:schemeClr val="dk1"/>
              </a:buClr>
              <a:buSzPts val="2000"/>
            </a:pPr>
            <a:r>
              <a:rPr lang="en-US"/>
              <a:t>participants </a:t>
            </a:r>
            <a:r>
              <a:rPr lang="en-US" i="1"/>
              <a:t>share certain knowledge or understanding</a:t>
            </a:r>
            <a:endParaRPr i="1"/>
          </a:p>
          <a:p>
            <a:pPr marL="742950" lvl="1" indent="-285750">
              <a:lnSpc>
                <a:spcPct val="100000"/>
              </a:lnSpc>
              <a:spcBef>
                <a:spcPts val="480"/>
              </a:spcBef>
              <a:buClr>
                <a:schemeClr val="dk1"/>
              </a:buClr>
              <a:buSzPts val="2400"/>
              <a:buChar char="–"/>
            </a:pPr>
            <a:r>
              <a:rPr lang="en-US" i="1"/>
              <a:t>so </a:t>
            </a:r>
            <a:r>
              <a:rPr lang="en-US"/>
              <a:t>they do not simply enable multiple opinions  (multisubjectivity) but also shared views (intersubjectivity) </a:t>
            </a:r>
            <a:endParaRPr/>
          </a:p>
          <a:p>
            <a:pPr marL="742950" lvl="1" indent="-285750">
              <a:lnSpc>
                <a:spcPct val="100000"/>
              </a:lnSpc>
              <a:spcBef>
                <a:spcPts val="480"/>
              </a:spcBef>
              <a:buClr>
                <a:schemeClr val="dk1"/>
              </a:buClr>
              <a:buSzPts val="2400"/>
              <a:buChar char="–"/>
            </a:pPr>
            <a:r>
              <a:rPr lang="en-US"/>
              <a:t>this works best in cases where </a:t>
            </a:r>
            <a:endParaRPr/>
          </a:p>
          <a:p>
            <a:pPr lvl="2">
              <a:lnSpc>
                <a:spcPct val="100000"/>
              </a:lnSpc>
              <a:spcBef>
                <a:spcPts val="400"/>
              </a:spcBef>
              <a:buClr>
                <a:schemeClr val="dk1"/>
              </a:buClr>
              <a:buSzPts val="2000"/>
            </a:pPr>
            <a:r>
              <a:rPr lang="en-US"/>
              <a:t>participants’ </a:t>
            </a:r>
            <a:r>
              <a:rPr lang="en-US" i="1"/>
              <a:t>knowledge</a:t>
            </a:r>
            <a:r>
              <a:rPr lang="en-US"/>
              <a:t> about a subject is required in your study </a:t>
            </a:r>
            <a:r>
              <a:rPr lang="en-US" i="1"/>
              <a:t>or</a:t>
            </a:r>
            <a:r>
              <a:rPr lang="en-US"/>
              <a:t> </a:t>
            </a:r>
            <a:endParaRPr/>
          </a:p>
          <a:p>
            <a:pPr lvl="2">
              <a:lnSpc>
                <a:spcPct val="100000"/>
              </a:lnSpc>
              <a:spcBef>
                <a:spcPts val="400"/>
              </a:spcBef>
              <a:buClr>
                <a:schemeClr val="dk1"/>
              </a:buClr>
              <a:buSzPts val="2000"/>
            </a:pPr>
            <a:r>
              <a:rPr lang="en-US"/>
              <a:t>where participants are treated as </a:t>
            </a:r>
            <a:r>
              <a:rPr lang="en-US" i="1"/>
              <a:t>a group/small community </a:t>
            </a:r>
            <a:r>
              <a:rPr lang="en-US"/>
              <a:t>whose shared or diverse views and </a:t>
            </a:r>
            <a:r>
              <a:rPr lang="en-US" i="1"/>
              <a:t>experience</a:t>
            </a:r>
            <a:r>
              <a:rPr lang="en-US"/>
              <a:t> are the topic of your study</a:t>
            </a:r>
            <a:endParaRPr/>
          </a:p>
          <a:p>
            <a:pPr marL="742950" lvl="1" indent="-107950">
              <a:lnSpc>
                <a:spcPct val="100000"/>
              </a:lnSpc>
              <a:spcBef>
                <a:spcPts val="560"/>
              </a:spcBef>
              <a:buClr>
                <a:schemeClr val="dk1"/>
              </a:buClr>
              <a:buSzPts val="2800"/>
              <a:buNone/>
            </a:pPr>
            <a:endParaRPr/>
          </a:p>
          <a:p>
            <a:pPr marL="742950" lvl="1" indent="-107950">
              <a:lnSpc>
                <a:spcPct val="100000"/>
              </a:lnSpc>
              <a:spcBef>
                <a:spcPts val="560"/>
              </a:spcBef>
              <a:buClr>
                <a:schemeClr val="dk1"/>
              </a:buClr>
              <a:buSzPts val="2800"/>
              <a:buNone/>
            </a:pPr>
            <a:endParaRPr/>
          </a:p>
          <a:p>
            <a:pPr marL="742950" lvl="1" indent="-107950">
              <a:lnSpc>
                <a:spcPct val="100000"/>
              </a:lnSpc>
              <a:spcBef>
                <a:spcPts val="560"/>
              </a:spcBef>
              <a:buClr>
                <a:schemeClr val="dk1"/>
              </a:buClr>
              <a:buSzPts val="2800"/>
              <a:buNone/>
            </a:pPr>
            <a:endParaRPr/>
          </a:p>
          <a:p>
            <a:pPr marL="742950" lvl="1" indent="-107950">
              <a:lnSpc>
                <a:spcPct val="100000"/>
              </a:lnSpc>
              <a:spcBef>
                <a:spcPts val="560"/>
              </a:spcBef>
              <a:buClr>
                <a:schemeClr val="dk1"/>
              </a:buClr>
              <a:buSzPts val="2800"/>
              <a:buNone/>
            </a:pPr>
            <a:endParaRPr/>
          </a:p>
          <a:p>
            <a:pPr marL="742950" lvl="1" indent="-107950">
              <a:lnSpc>
                <a:spcPct val="100000"/>
              </a:lnSpc>
              <a:spcBef>
                <a:spcPts val="560"/>
              </a:spcBef>
              <a:buClr>
                <a:schemeClr val="dk1"/>
              </a:buClr>
              <a:buSzPts val="2800"/>
              <a:buNone/>
            </a:pPr>
            <a:endParaRPr/>
          </a:p>
        </p:txBody>
      </p:sp>
      <p:sp>
        <p:nvSpPr>
          <p:cNvPr id="163" name="Google Shape;163;p4"/>
          <p:cNvSpPr txBox="1">
            <a:spLocks noGrp="1"/>
          </p:cNvSpPr>
          <p:nvPr>
            <p:ph type="sldNum" idx="12"/>
          </p:nvPr>
        </p:nvSpPr>
        <p:spPr>
          <a:xfrm>
            <a:off x="8472264" y="6400800"/>
            <a:ext cx="1905000" cy="457200"/>
          </a:xfrm>
          <a:prstGeom prst="rect">
            <a:avLst/>
          </a:prstGeom>
          <a:noFill/>
          <a:ln>
            <a:noFill/>
          </a:ln>
        </p:spPr>
        <p:txBody>
          <a:bodyPr spcFirstLastPara="1" vert="horz" wrap="square" lIns="91425" tIns="45700" rIns="91425" bIns="45700" rtlCol="0" anchor="ctr" anchorCtr="0">
            <a:noAutofit/>
          </a:bodyPr>
          <a:lstStyle/>
          <a:p>
            <a:pPr>
              <a:lnSpc>
                <a:spcPct val="90000"/>
              </a:lnSpc>
              <a:buClr>
                <a:srgbClr val="888888"/>
              </a:buClr>
              <a:buSzPts val="1200"/>
              <a:buChar char="●"/>
            </a:pPr>
            <a:fld id="{00000000-1234-1234-1234-123412341234}" type="slidenum">
              <a:rPr lang="en-US"/>
              <a:pPr>
                <a:lnSpc>
                  <a:spcPct val="90000"/>
                </a:lnSpc>
                <a:buClr>
                  <a:srgbClr val="888888"/>
                </a:buClr>
                <a:buSzPts val="1200"/>
                <a:buChar char="●"/>
              </a:pPr>
              <a:t>51</a:t>
            </a:fld>
            <a:endParaRPr/>
          </a:p>
        </p:txBody>
      </p:sp>
      <p:pic>
        <p:nvPicPr>
          <p:cNvPr id="2" name="Εικόνα 1">
            <a:extLst>
              <a:ext uri="{FF2B5EF4-FFF2-40B4-BE49-F238E27FC236}">
                <a16:creationId xmlns:a16="http://schemas.microsoft.com/office/drawing/2014/main" id="{A19EC842-618E-F506-5293-18FD8B4A7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title"/>
          </p:nvPr>
        </p:nvSpPr>
        <p:spPr>
          <a:xfrm>
            <a:off x="1919536" y="0"/>
            <a:ext cx="8229600" cy="792088"/>
          </a:xfrm>
          <a:prstGeom prst="rect">
            <a:avLst/>
          </a:prstGeom>
          <a:noFill/>
          <a:ln>
            <a:noFill/>
          </a:ln>
          <a:effectLst>
            <a:outerShdw dist="107763" dir="13500000" algn="ctr" rotWithShape="0">
              <a:schemeClr val="lt2"/>
            </a:outerShdw>
          </a:effectLst>
        </p:spPr>
        <p:txBody>
          <a:bodyPr spcFirstLastPara="1" vert="horz" wrap="square" lIns="91425" tIns="45700" rIns="91425" bIns="45700" rtlCol="0" anchor="ctr" anchorCtr="0">
            <a:normAutofit/>
          </a:bodyPr>
          <a:lstStyle/>
          <a:p>
            <a:pPr algn="ctr">
              <a:lnSpc>
                <a:spcPct val="100000"/>
              </a:lnSpc>
              <a:spcBef>
                <a:spcPts val="0"/>
              </a:spcBef>
              <a:buClr>
                <a:srgbClr val="76923C"/>
              </a:buClr>
              <a:buSzPts val="4400"/>
            </a:pPr>
            <a:r>
              <a:rPr lang="en-US" b="1">
                <a:solidFill>
                  <a:srgbClr val="76923C"/>
                </a:solidFill>
              </a:rPr>
              <a:t>Design</a:t>
            </a:r>
            <a:endParaRPr b="1">
              <a:solidFill>
                <a:srgbClr val="76923C"/>
              </a:solidFill>
            </a:endParaRPr>
          </a:p>
        </p:txBody>
      </p:sp>
      <p:sp>
        <p:nvSpPr>
          <p:cNvPr id="170" name="Google Shape;170;p5"/>
          <p:cNvSpPr txBox="1">
            <a:spLocks noGrp="1"/>
          </p:cNvSpPr>
          <p:nvPr>
            <p:ph type="body" idx="1"/>
          </p:nvPr>
        </p:nvSpPr>
        <p:spPr>
          <a:xfrm>
            <a:off x="1991544" y="836712"/>
            <a:ext cx="8229600" cy="5688632"/>
          </a:xfrm>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spcBef>
                <a:spcPts val="0"/>
              </a:spcBef>
              <a:buClr>
                <a:schemeClr val="dk1"/>
              </a:buClr>
              <a:buSzPct val="100000"/>
            </a:pPr>
            <a:r>
              <a:rPr lang="en-US" sz="3000"/>
              <a:t>Composition – Participants should:</a:t>
            </a:r>
            <a:endParaRPr/>
          </a:p>
          <a:p>
            <a:pPr marL="742950" lvl="1" indent="-285750">
              <a:spcBef>
                <a:spcPts val="407"/>
              </a:spcBef>
              <a:buClr>
                <a:schemeClr val="dk1"/>
              </a:buClr>
              <a:buSzPct val="100000"/>
              <a:buChar char="–"/>
            </a:pPr>
            <a:r>
              <a:rPr lang="en-US" sz="2200"/>
              <a:t>Have </a:t>
            </a:r>
            <a:r>
              <a:rPr lang="en-US" sz="2200" b="1"/>
              <a:t>something to say</a:t>
            </a:r>
            <a:r>
              <a:rPr lang="en-US" sz="2200"/>
              <a:t> about topic</a:t>
            </a:r>
            <a:endParaRPr/>
          </a:p>
          <a:p>
            <a:pPr marL="742950" lvl="1" indent="-285750">
              <a:spcBef>
                <a:spcPts val="407"/>
              </a:spcBef>
              <a:buClr>
                <a:schemeClr val="dk1"/>
              </a:buClr>
              <a:buSzPct val="100000"/>
              <a:buChar char="–"/>
            </a:pPr>
            <a:r>
              <a:rPr lang="en-US" sz="2200"/>
              <a:t>Feel </a:t>
            </a:r>
            <a:r>
              <a:rPr lang="en-US" sz="2200" b="1"/>
              <a:t>comfortable </a:t>
            </a:r>
            <a:r>
              <a:rPr lang="en-US" sz="2200"/>
              <a:t>saying it in front of a group</a:t>
            </a:r>
            <a:endParaRPr/>
          </a:p>
          <a:p>
            <a:pPr marL="742950" lvl="1" indent="-285750">
              <a:spcBef>
                <a:spcPts val="407"/>
              </a:spcBef>
              <a:buClr>
                <a:schemeClr val="dk1"/>
              </a:buClr>
              <a:buSzPct val="100000"/>
              <a:buChar char="–"/>
            </a:pPr>
            <a:r>
              <a:rPr lang="en-US" sz="2200"/>
              <a:t>Be relatively </a:t>
            </a:r>
            <a:r>
              <a:rPr lang="en-US" sz="2200" b="1"/>
              <a:t>homogeneous</a:t>
            </a:r>
            <a:r>
              <a:rPr lang="en-US" sz="2200"/>
              <a:t> in terms of age, gender, occupation, family characteristics, education (etc. for example, past use of a service) </a:t>
            </a:r>
            <a:endParaRPr sz="2200"/>
          </a:p>
          <a:p>
            <a:pPr marL="342900" indent="-342900">
              <a:lnSpc>
                <a:spcPct val="100000"/>
              </a:lnSpc>
              <a:spcBef>
                <a:spcPts val="555"/>
              </a:spcBef>
              <a:buClr>
                <a:schemeClr val="dk1"/>
              </a:buClr>
              <a:buSzPct val="100000"/>
            </a:pPr>
            <a:r>
              <a:rPr lang="en-US" sz="3000"/>
              <a:t>Structure – </a:t>
            </a:r>
            <a:r>
              <a:rPr lang="en-US" sz="3000" b="1"/>
              <a:t>Structured &amp; less structured approaches</a:t>
            </a:r>
            <a:endParaRPr/>
          </a:p>
          <a:p>
            <a:pPr marL="742950" lvl="1" indent="-285750">
              <a:lnSpc>
                <a:spcPct val="100000"/>
              </a:lnSpc>
              <a:spcBef>
                <a:spcPts val="407"/>
              </a:spcBef>
              <a:buClr>
                <a:schemeClr val="dk1"/>
              </a:buClr>
              <a:buSzPct val="100000"/>
              <a:buChar char="–"/>
            </a:pPr>
            <a:r>
              <a:rPr lang="en-US" sz="2200"/>
              <a:t>Focus group guide</a:t>
            </a:r>
            <a:endParaRPr/>
          </a:p>
          <a:p>
            <a:pPr marL="742950" lvl="1" indent="-285750">
              <a:lnSpc>
                <a:spcPct val="100000"/>
              </a:lnSpc>
              <a:spcBef>
                <a:spcPts val="407"/>
              </a:spcBef>
              <a:buClr>
                <a:schemeClr val="dk1"/>
              </a:buClr>
              <a:buSzPct val="100000"/>
              <a:buChar char="–"/>
            </a:pPr>
            <a:r>
              <a:rPr lang="en-US" sz="2200"/>
              <a:t>Moderator’s role</a:t>
            </a:r>
            <a:endParaRPr/>
          </a:p>
          <a:p>
            <a:pPr marL="342900" indent="-342900">
              <a:lnSpc>
                <a:spcPct val="100000"/>
              </a:lnSpc>
              <a:spcBef>
                <a:spcPts val="555"/>
              </a:spcBef>
              <a:buClr>
                <a:schemeClr val="dk1"/>
              </a:buClr>
              <a:buSzPct val="100000"/>
            </a:pPr>
            <a:r>
              <a:rPr lang="en-US" sz="3000"/>
              <a:t>Size</a:t>
            </a:r>
            <a:endParaRPr/>
          </a:p>
          <a:p>
            <a:pPr marL="742950" lvl="1" indent="-285750">
              <a:lnSpc>
                <a:spcPct val="100000"/>
              </a:lnSpc>
              <a:spcBef>
                <a:spcPts val="407"/>
              </a:spcBef>
              <a:buClr>
                <a:schemeClr val="dk1"/>
              </a:buClr>
              <a:buSzPct val="100000"/>
              <a:buChar char="–"/>
            </a:pPr>
            <a:r>
              <a:rPr lang="en-US" sz="2200"/>
              <a:t>social sciences: 4-6 participants </a:t>
            </a:r>
            <a:endParaRPr/>
          </a:p>
          <a:p>
            <a:pPr marL="342900" indent="-342900">
              <a:spcBef>
                <a:spcPts val="555"/>
              </a:spcBef>
              <a:buClr>
                <a:schemeClr val="dk1"/>
              </a:buClr>
              <a:buSzPct val="100000"/>
            </a:pPr>
            <a:r>
              <a:rPr lang="en-US" sz="3000"/>
              <a:t>Location</a:t>
            </a:r>
            <a:endParaRPr/>
          </a:p>
          <a:p>
            <a:pPr marL="742950" lvl="1" indent="-285750">
              <a:spcBef>
                <a:spcPts val="444"/>
              </a:spcBef>
              <a:buClr>
                <a:schemeClr val="dk1"/>
              </a:buClr>
              <a:buSzPct val="100000"/>
              <a:buChar char="–"/>
            </a:pPr>
            <a:r>
              <a:rPr lang="en-US"/>
              <a:t>may influence participants’ responses</a:t>
            </a:r>
            <a:endParaRPr/>
          </a:p>
          <a:p>
            <a:pPr marL="742950" lvl="1" indent="-285750">
              <a:spcBef>
                <a:spcPts val="444"/>
              </a:spcBef>
              <a:buClr>
                <a:schemeClr val="dk1"/>
              </a:buClr>
              <a:buSzPct val="100000"/>
              <a:buChar char="–"/>
            </a:pPr>
            <a:r>
              <a:rPr lang="en-US"/>
              <a:t>Quiet room, free of distractions (to enable reliable recording)</a:t>
            </a:r>
            <a:endParaRPr/>
          </a:p>
          <a:p>
            <a:pPr marL="742950" lvl="1" indent="-285750">
              <a:spcBef>
                <a:spcPts val="444"/>
              </a:spcBef>
              <a:buClr>
                <a:schemeClr val="dk1"/>
              </a:buClr>
              <a:buSzPct val="100000"/>
              <a:buChar char="–"/>
            </a:pPr>
            <a:r>
              <a:rPr lang="en-US"/>
              <a:t>where the participants will be comfortable (</a:t>
            </a:r>
            <a:endParaRPr/>
          </a:p>
          <a:p>
            <a:pPr marL="342900" indent="-166687">
              <a:lnSpc>
                <a:spcPct val="100000"/>
              </a:lnSpc>
              <a:spcBef>
                <a:spcPts val="555"/>
              </a:spcBef>
              <a:buClr>
                <a:schemeClr val="dk1"/>
              </a:buClr>
              <a:buSzPct val="100000"/>
              <a:buNone/>
            </a:pPr>
            <a:endParaRPr sz="3000"/>
          </a:p>
          <a:p>
            <a:pPr marL="342900" indent="-154940">
              <a:lnSpc>
                <a:spcPct val="100000"/>
              </a:lnSpc>
              <a:spcBef>
                <a:spcPts val="592"/>
              </a:spcBef>
              <a:buClr>
                <a:schemeClr val="dk1"/>
              </a:buClr>
              <a:buSzPct val="100000"/>
              <a:buNone/>
            </a:pPr>
            <a:endParaRPr/>
          </a:p>
        </p:txBody>
      </p:sp>
      <p:sp>
        <p:nvSpPr>
          <p:cNvPr id="171" name="Google Shape;171;p5"/>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lnSpc>
                <a:spcPct val="90000"/>
              </a:lnSpc>
              <a:buClr>
                <a:srgbClr val="888888"/>
              </a:buClr>
              <a:buSzPts val="1200"/>
              <a:buChar char="●"/>
            </a:pPr>
            <a:fld id="{00000000-1234-1234-1234-123412341234}" type="slidenum">
              <a:rPr lang="en-US"/>
              <a:pPr>
                <a:lnSpc>
                  <a:spcPct val="90000"/>
                </a:lnSpc>
                <a:buClr>
                  <a:srgbClr val="888888"/>
                </a:buClr>
                <a:buSzPts val="1200"/>
                <a:buChar char="●"/>
              </a:pPr>
              <a:t>52</a:t>
            </a:fld>
            <a:endParaRPr/>
          </a:p>
        </p:txBody>
      </p:sp>
      <p:pic>
        <p:nvPicPr>
          <p:cNvPr id="2" name="Εικόνα 1">
            <a:extLst>
              <a:ext uri="{FF2B5EF4-FFF2-40B4-BE49-F238E27FC236}">
                <a16:creationId xmlns:a16="http://schemas.microsoft.com/office/drawing/2014/main" id="{5654A34F-525D-921D-58F3-68E6E1576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1981200" y="274638"/>
            <a:ext cx="8229600" cy="1143000"/>
          </a:xfrm>
          <a:prstGeom prst="rect">
            <a:avLst/>
          </a:prstGeom>
          <a:noFill/>
          <a:ln>
            <a:noFill/>
          </a:ln>
          <a:effectLst>
            <a:outerShdw dist="107763" dir="13500000" algn="ctr" rotWithShape="0">
              <a:schemeClr val="lt2"/>
            </a:outerShdw>
          </a:effectLst>
        </p:spPr>
        <p:txBody>
          <a:bodyPr spcFirstLastPara="1" vert="horz" wrap="square" lIns="91425" tIns="45700" rIns="91425" bIns="45700" rtlCol="0" anchor="ctr" anchorCtr="0">
            <a:normAutofit fontScale="90000"/>
          </a:bodyPr>
          <a:lstStyle/>
          <a:p>
            <a:pPr algn="ctr">
              <a:lnSpc>
                <a:spcPct val="100000"/>
              </a:lnSpc>
              <a:spcBef>
                <a:spcPts val="0"/>
              </a:spcBef>
              <a:buClr>
                <a:srgbClr val="000090"/>
              </a:buClr>
              <a:buSzPct val="100000"/>
            </a:pPr>
            <a:r>
              <a:rPr lang="en-US" b="1">
                <a:solidFill>
                  <a:srgbClr val="000090"/>
                </a:solidFill>
              </a:rPr>
              <a:t>Appropriateness of focused group discussions</a:t>
            </a:r>
            <a:endParaRPr b="1">
              <a:solidFill>
                <a:srgbClr val="000090"/>
              </a:solidFill>
            </a:endParaRPr>
          </a:p>
        </p:txBody>
      </p:sp>
      <p:sp>
        <p:nvSpPr>
          <p:cNvPr id="177" name="Google Shape;177;p6"/>
          <p:cNvSpPr txBox="1">
            <a:spLocks noGrp="1"/>
          </p:cNvSpPr>
          <p:nvPr>
            <p:ph type="body" idx="1"/>
          </p:nvPr>
        </p:nvSpPr>
        <p:spPr>
          <a:xfrm>
            <a:off x="1981200" y="1600201"/>
            <a:ext cx="4038600" cy="4525963"/>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2400"/>
              <a:buNone/>
            </a:pPr>
            <a:r>
              <a:rPr lang="en-US" sz="2400" u="sng"/>
              <a:t>appropriate when:</a:t>
            </a:r>
            <a:endParaRPr/>
          </a:p>
          <a:p>
            <a:pPr marL="342900" indent="-342900">
              <a:lnSpc>
                <a:spcPct val="100000"/>
              </a:lnSpc>
              <a:spcBef>
                <a:spcPts val="480"/>
              </a:spcBef>
              <a:buClr>
                <a:schemeClr val="dk1"/>
              </a:buClr>
              <a:buSzPts val="2400"/>
            </a:pPr>
            <a:r>
              <a:rPr lang="en-US" sz="2400"/>
              <a:t>Interested in a range of ideas</a:t>
            </a:r>
            <a:endParaRPr/>
          </a:p>
          <a:p>
            <a:pPr marL="342900" indent="-342900">
              <a:lnSpc>
                <a:spcPct val="100000"/>
              </a:lnSpc>
              <a:spcBef>
                <a:spcPts val="480"/>
              </a:spcBef>
              <a:buClr>
                <a:schemeClr val="dk1"/>
              </a:buClr>
              <a:buSzPts val="2400"/>
            </a:pPr>
            <a:r>
              <a:rPr lang="en-US" sz="2400"/>
              <a:t>Ideas emerging from a group (discussion)</a:t>
            </a:r>
            <a:endParaRPr sz="2400"/>
          </a:p>
          <a:p>
            <a:pPr marL="342900" indent="-342900">
              <a:lnSpc>
                <a:spcPct val="100000"/>
              </a:lnSpc>
              <a:spcBef>
                <a:spcPts val="480"/>
              </a:spcBef>
              <a:buClr>
                <a:schemeClr val="dk1"/>
              </a:buClr>
              <a:buSzPts val="2400"/>
            </a:pPr>
            <a:r>
              <a:rPr lang="en-US" sz="2400"/>
              <a:t>Understand differences in perspectives</a:t>
            </a:r>
            <a:endParaRPr/>
          </a:p>
          <a:p>
            <a:pPr marL="342900" indent="-342900">
              <a:lnSpc>
                <a:spcPct val="100000"/>
              </a:lnSpc>
              <a:spcBef>
                <a:spcPts val="480"/>
              </a:spcBef>
              <a:buClr>
                <a:schemeClr val="dk1"/>
              </a:buClr>
              <a:buSzPts val="2400"/>
            </a:pPr>
            <a:r>
              <a:rPr lang="en-US" sz="2400"/>
              <a:t>Uncover factors that influence views</a:t>
            </a:r>
            <a:endParaRPr sz="2400"/>
          </a:p>
          <a:p>
            <a:pPr marL="342900" indent="-190500">
              <a:lnSpc>
                <a:spcPct val="100000"/>
              </a:lnSpc>
              <a:spcBef>
                <a:spcPts val="480"/>
              </a:spcBef>
              <a:buClr>
                <a:schemeClr val="dk1"/>
              </a:buClr>
              <a:buSzPts val="2400"/>
              <a:buNone/>
            </a:pPr>
            <a:endParaRPr sz="2400"/>
          </a:p>
        </p:txBody>
      </p:sp>
      <p:sp>
        <p:nvSpPr>
          <p:cNvPr id="178" name="Google Shape;178;p6"/>
          <p:cNvSpPr txBox="1">
            <a:spLocks noGrp="1"/>
          </p:cNvSpPr>
          <p:nvPr>
            <p:ph type="body" idx="2"/>
          </p:nvPr>
        </p:nvSpPr>
        <p:spPr>
          <a:xfrm>
            <a:off x="6172200" y="1600201"/>
            <a:ext cx="4038600" cy="4525963"/>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2800"/>
              <a:buNone/>
            </a:pPr>
            <a:r>
              <a:rPr lang="en-US"/>
              <a:t> </a:t>
            </a:r>
            <a:r>
              <a:rPr lang="en-US" sz="2400" u="sng"/>
              <a:t>not advisable when:</a:t>
            </a:r>
            <a:endParaRPr/>
          </a:p>
          <a:p>
            <a:pPr marL="342900" indent="-342900">
              <a:lnSpc>
                <a:spcPct val="100000"/>
              </a:lnSpc>
              <a:spcBef>
                <a:spcPts val="480"/>
              </a:spcBef>
              <a:buClr>
                <a:schemeClr val="dk1"/>
              </a:buClr>
              <a:buSzPts val="2400"/>
            </a:pPr>
            <a:r>
              <a:rPr lang="en-US" sz="2400"/>
              <a:t>Interested in (a) consensus (cf. focus groups)</a:t>
            </a:r>
            <a:endParaRPr sz="2400"/>
          </a:p>
          <a:p>
            <a:pPr marL="342900" indent="-342900">
              <a:lnSpc>
                <a:spcPct val="100000"/>
              </a:lnSpc>
              <a:spcBef>
                <a:spcPts val="480"/>
              </a:spcBef>
              <a:buClr>
                <a:schemeClr val="dk1"/>
              </a:buClr>
              <a:buSzPts val="2400"/>
            </a:pPr>
            <a:r>
              <a:rPr lang="en-US" sz="2400"/>
              <a:t>Asking sensitive information</a:t>
            </a:r>
            <a:endParaRPr/>
          </a:p>
          <a:p>
            <a:pPr marL="342900" indent="-342900">
              <a:lnSpc>
                <a:spcPct val="100000"/>
              </a:lnSpc>
              <a:spcBef>
                <a:spcPts val="480"/>
              </a:spcBef>
              <a:buClr>
                <a:schemeClr val="dk1"/>
              </a:buClr>
              <a:buSzPts val="2400"/>
            </a:pPr>
            <a:r>
              <a:rPr lang="en-US" sz="2400"/>
              <a:t>Emotionally charged environment</a:t>
            </a:r>
            <a:endParaRPr/>
          </a:p>
          <a:p>
            <a:pPr marL="342900" indent="-342900">
              <a:lnSpc>
                <a:spcPct val="100000"/>
              </a:lnSpc>
              <a:spcBef>
                <a:spcPts val="480"/>
              </a:spcBef>
              <a:buClr>
                <a:schemeClr val="dk1"/>
              </a:buClr>
              <a:buSzPts val="2400"/>
            </a:pPr>
            <a:r>
              <a:rPr lang="en-US" sz="2400"/>
              <a:t>Need statistical results</a:t>
            </a:r>
            <a:endParaRPr/>
          </a:p>
          <a:p>
            <a:pPr marL="342900" indent="-165100">
              <a:lnSpc>
                <a:spcPct val="100000"/>
              </a:lnSpc>
              <a:spcBef>
                <a:spcPts val="560"/>
              </a:spcBef>
              <a:buClr>
                <a:schemeClr val="dk1"/>
              </a:buClr>
              <a:buSzPts val="2800"/>
              <a:buNone/>
            </a:pPr>
            <a:endParaRPr u="sng"/>
          </a:p>
        </p:txBody>
      </p:sp>
      <p:sp>
        <p:nvSpPr>
          <p:cNvPr id="179" name="Google Shape;179;p6"/>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lnSpc>
                <a:spcPct val="90000"/>
              </a:lnSpc>
              <a:buClr>
                <a:srgbClr val="888888"/>
              </a:buClr>
              <a:buSzPts val="1200"/>
              <a:buChar char="●"/>
            </a:pPr>
            <a:fld id="{00000000-1234-1234-1234-123412341234}" type="slidenum">
              <a:rPr lang="en-US"/>
              <a:pPr>
                <a:lnSpc>
                  <a:spcPct val="90000"/>
                </a:lnSpc>
                <a:buClr>
                  <a:srgbClr val="888888"/>
                </a:buClr>
                <a:buSzPts val="1200"/>
                <a:buChar char="●"/>
              </a:pPr>
              <a:t>53</a:t>
            </a:fld>
            <a:endParaRPr/>
          </a:p>
        </p:txBody>
      </p:sp>
      <p:pic>
        <p:nvPicPr>
          <p:cNvPr id="2" name="Εικόνα 1">
            <a:extLst>
              <a:ext uri="{FF2B5EF4-FFF2-40B4-BE49-F238E27FC236}">
                <a16:creationId xmlns:a16="http://schemas.microsoft.com/office/drawing/2014/main" id="{C89FCAD2-1112-5010-9489-43F2B26A7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1981200" y="274638"/>
            <a:ext cx="8229600" cy="1143000"/>
          </a:xfrm>
          <a:prstGeom prst="rect">
            <a:avLst/>
          </a:prstGeom>
          <a:noFill/>
          <a:ln>
            <a:noFill/>
          </a:ln>
          <a:effectLst>
            <a:outerShdw dist="107763" dir="13500000" algn="ctr" rotWithShape="0">
              <a:schemeClr val="lt2"/>
            </a:outerShdw>
          </a:effectLst>
        </p:spPr>
        <p:txBody>
          <a:bodyPr spcFirstLastPara="1" vert="horz" wrap="square" lIns="91425" tIns="45700" rIns="91425" bIns="45700" rtlCol="0" anchor="ctr" anchorCtr="0">
            <a:normAutofit/>
          </a:bodyPr>
          <a:lstStyle/>
          <a:p>
            <a:pPr algn="ctr">
              <a:lnSpc>
                <a:spcPct val="100000"/>
              </a:lnSpc>
              <a:spcBef>
                <a:spcPts val="0"/>
              </a:spcBef>
              <a:buClr>
                <a:srgbClr val="660066"/>
              </a:buClr>
              <a:buSzPts val="4400"/>
            </a:pPr>
            <a:r>
              <a:rPr lang="en-US" b="1">
                <a:solidFill>
                  <a:srgbClr val="660066"/>
                </a:solidFill>
              </a:rPr>
              <a:t>Researcher’s skills &amp; role</a:t>
            </a:r>
            <a:endParaRPr b="1">
              <a:solidFill>
                <a:srgbClr val="660066"/>
              </a:solidFill>
            </a:endParaRPr>
          </a:p>
        </p:txBody>
      </p:sp>
      <p:sp>
        <p:nvSpPr>
          <p:cNvPr id="186" name="Google Shape;186;p7"/>
          <p:cNvSpPr txBox="1">
            <a:spLocks noGrp="1"/>
          </p:cNvSpPr>
          <p:nvPr>
            <p:ph type="body" idx="1"/>
          </p:nvPr>
        </p:nvSpPr>
        <p:spPr>
          <a:xfrm>
            <a:off x="1981200" y="1600201"/>
            <a:ext cx="4038600" cy="4525963"/>
          </a:xfrm>
          <a:prstGeom prst="rect">
            <a:avLst/>
          </a:prstGeom>
          <a:noFill/>
          <a:ln>
            <a:noFill/>
          </a:ln>
        </p:spPr>
        <p:txBody>
          <a:bodyPr spcFirstLastPara="1" vert="horz" wrap="square" lIns="91425" tIns="45700" rIns="91425" bIns="45700" rtlCol="0" anchor="t" anchorCtr="0">
            <a:normAutofit/>
          </a:bodyPr>
          <a:lstStyle/>
          <a:p>
            <a:pPr marL="342900" indent="-342900" algn="ctr">
              <a:lnSpc>
                <a:spcPct val="100000"/>
              </a:lnSpc>
              <a:spcBef>
                <a:spcPts val="0"/>
              </a:spcBef>
              <a:buClr>
                <a:schemeClr val="dk1"/>
              </a:buClr>
              <a:buSzPts val="2800"/>
              <a:buNone/>
            </a:pPr>
            <a:r>
              <a:rPr lang="en-US" b="1"/>
              <a:t>DOs</a:t>
            </a:r>
            <a:endParaRPr/>
          </a:p>
          <a:p>
            <a:pPr marL="342900" indent="-342900">
              <a:lnSpc>
                <a:spcPct val="100000"/>
              </a:lnSpc>
              <a:spcBef>
                <a:spcPts val="560"/>
              </a:spcBef>
              <a:buClr>
                <a:schemeClr val="dk1"/>
              </a:buClr>
              <a:buSzPts val="2800"/>
            </a:pPr>
            <a:r>
              <a:rPr lang="en-US"/>
              <a:t>Moderate</a:t>
            </a:r>
            <a:endParaRPr/>
          </a:p>
          <a:p>
            <a:pPr marL="342900" indent="-342900">
              <a:lnSpc>
                <a:spcPct val="100000"/>
              </a:lnSpc>
              <a:spcBef>
                <a:spcPts val="560"/>
              </a:spcBef>
              <a:buClr>
                <a:schemeClr val="dk1"/>
              </a:buClr>
              <a:buSzPts val="2800"/>
            </a:pPr>
            <a:r>
              <a:rPr lang="en-US"/>
              <a:t>Ask questions</a:t>
            </a:r>
            <a:endParaRPr/>
          </a:p>
          <a:p>
            <a:pPr marL="342900" indent="-342900">
              <a:lnSpc>
                <a:spcPct val="100000"/>
              </a:lnSpc>
              <a:spcBef>
                <a:spcPts val="560"/>
              </a:spcBef>
              <a:buClr>
                <a:schemeClr val="dk1"/>
              </a:buClr>
              <a:buSzPts val="2800"/>
            </a:pPr>
            <a:r>
              <a:rPr lang="en-US"/>
              <a:t>Listen and Observe</a:t>
            </a:r>
            <a:endParaRPr/>
          </a:p>
          <a:p>
            <a:pPr marL="342900" indent="-342900">
              <a:lnSpc>
                <a:spcPct val="100000"/>
              </a:lnSpc>
              <a:spcBef>
                <a:spcPts val="560"/>
              </a:spcBef>
              <a:buClr>
                <a:schemeClr val="dk1"/>
              </a:buClr>
              <a:buSzPts val="2800"/>
            </a:pPr>
            <a:r>
              <a:rPr lang="en-US"/>
              <a:t>Keep conversation on track</a:t>
            </a:r>
            <a:endParaRPr/>
          </a:p>
          <a:p>
            <a:pPr marL="342900" indent="-165100">
              <a:lnSpc>
                <a:spcPct val="100000"/>
              </a:lnSpc>
              <a:spcBef>
                <a:spcPts val="560"/>
              </a:spcBef>
              <a:buClr>
                <a:schemeClr val="dk1"/>
              </a:buClr>
              <a:buSzPts val="2800"/>
              <a:buNone/>
            </a:pPr>
            <a:endParaRPr/>
          </a:p>
          <a:p>
            <a:pPr marL="342900" indent="-165100">
              <a:lnSpc>
                <a:spcPct val="100000"/>
              </a:lnSpc>
              <a:spcBef>
                <a:spcPts val="560"/>
              </a:spcBef>
              <a:buClr>
                <a:schemeClr val="dk1"/>
              </a:buClr>
              <a:buSzPts val="2800"/>
              <a:buNone/>
            </a:pPr>
            <a:endParaRPr/>
          </a:p>
          <a:p>
            <a:pPr marL="342900" indent="-165100">
              <a:lnSpc>
                <a:spcPct val="100000"/>
              </a:lnSpc>
              <a:spcBef>
                <a:spcPts val="560"/>
              </a:spcBef>
              <a:buClr>
                <a:schemeClr val="dk1"/>
              </a:buClr>
              <a:buSzPts val="2800"/>
              <a:buNone/>
            </a:pPr>
            <a:endParaRPr/>
          </a:p>
        </p:txBody>
      </p:sp>
      <p:sp>
        <p:nvSpPr>
          <p:cNvPr id="187" name="Google Shape;187;p7"/>
          <p:cNvSpPr txBox="1">
            <a:spLocks noGrp="1"/>
          </p:cNvSpPr>
          <p:nvPr>
            <p:ph type="body" idx="2"/>
          </p:nvPr>
        </p:nvSpPr>
        <p:spPr>
          <a:xfrm>
            <a:off x="6172200" y="1600201"/>
            <a:ext cx="4038600" cy="4525963"/>
          </a:xfrm>
          <a:prstGeom prst="rect">
            <a:avLst/>
          </a:prstGeom>
          <a:noFill/>
          <a:ln>
            <a:noFill/>
          </a:ln>
        </p:spPr>
        <p:txBody>
          <a:bodyPr spcFirstLastPara="1" vert="horz" wrap="square" lIns="91425" tIns="45700" rIns="91425" bIns="45700" rtlCol="0" anchor="t" anchorCtr="0">
            <a:normAutofit/>
          </a:bodyPr>
          <a:lstStyle/>
          <a:p>
            <a:pPr marL="342900" indent="-342900" algn="ctr">
              <a:lnSpc>
                <a:spcPct val="100000"/>
              </a:lnSpc>
              <a:spcBef>
                <a:spcPts val="0"/>
              </a:spcBef>
              <a:buClr>
                <a:schemeClr val="dk1"/>
              </a:buClr>
              <a:buSzPts val="2800"/>
              <a:buNone/>
            </a:pPr>
            <a:r>
              <a:rPr lang="en-US" b="1"/>
              <a:t>DON’Ts</a:t>
            </a:r>
            <a:endParaRPr/>
          </a:p>
          <a:p>
            <a:pPr marL="342900" indent="-342900">
              <a:lnSpc>
                <a:spcPct val="100000"/>
              </a:lnSpc>
              <a:spcBef>
                <a:spcPts val="560"/>
              </a:spcBef>
              <a:buClr>
                <a:schemeClr val="dk1"/>
              </a:buClr>
              <a:buSzPts val="2800"/>
            </a:pPr>
            <a:r>
              <a:rPr lang="en-US"/>
              <a:t>Assume a position of power</a:t>
            </a:r>
            <a:endParaRPr/>
          </a:p>
          <a:p>
            <a:pPr marL="342900" indent="-342900">
              <a:lnSpc>
                <a:spcPct val="100000"/>
              </a:lnSpc>
              <a:spcBef>
                <a:spcPts val="560"/>
              </a:spcBef>
              <a:buClr>
                <a:schemeClr val="dk1"/>
              </a:buClr>
              <a:buSzPts val="2800"/>
            </a:pPr>
            <a:r>
              <a:rPr lang="en-US"/>
              <a:t>Influence/ encourage comments</a:t>
            </a:r>
            <a:endParaRPr/>
          </a:p>
          <a:p>
            <a:pPr marL="342900" indent="-342900">
              <a:lnSpc>
                <a:spcPct val="100000"/>
              </a:lnSpc>
              <a:spcBef>
                <a:spcPts val="560"/>
              </a:spcBef>
              <a:buClr>
                <a:schemeClr val="dk1"/>
              </a:buClr>
              <a:buSzPts val="2800"/>
            </a:pPr>
            <a:r>
              <a:rPr lang="en-US"/>
              <a:t>Make judgments</a:t>
            </a:r>
            <a:endParaRPr/>
          </a:p>
          <a:p>
            <a:pPr marL="342900" indent="-342900">
              <a:lnSpc>
                <a:spcPct val="100000"/>
              </a:lnSpc>
              <a:spcBef>
                <a:spcPts val="560"/>
              </a:spcBef>
              <a:buClr>
                <a:schemeClr val="dk1"/>
              </a:buClr>
              <a:buSzPts val="2800"/>
            </a:pPr>
            <a:r>
              <a:rPr lang="en-US"/>
              <a:t>Show approval/disapproval</a:t>
            </a:r>
            <a:endParaRPr/>
          </a:p>
          <a:p>
            <a:pPr marL="342900" indent="-165100">
              <a:lnSpc>
                <a:spcPct val="100000"/>
              </a:lnSpc>
              <a:spcBef>
                <a:spcPts val="560"/>
              </a:spcBef>
              <a:buClr>
                <a:schemeClr val="dk1"/>
              </a:buClr>
              <a:buSzPts val="2800"/>
              <a:buNone/>
            </a:pPr>
            <a:endParaRPr/>
          </a:p>
        </p:txBody>
      </p:sp>
      <p:sp>
        <p:nvSpPr>
          <p:cNvPr id="188" name="Google Shape;188;p7"/>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lnSpc>
                <a:spcPct val="90000"/>
              </a:lnSpc>
              <a:buClr>
                <a:srgbClr val="888888"/>
              </a:buClr>
              <a:buSzPts val="1200"/>
              <a:buChar char="●"/>
            </a:pPr>
            <a:fld id="{00000000-1234-1234-1234-123412341234}" type="slidenum">
              <a:rPr lang="en-US"/>
              <a:pPr>
                <a:lnSpc>
                  <a:spcPct val="90000"/>
                </a:lnSpc>
                <a:buClr>
                  <a:srgbClr val="888888"/>
                </a:buClr>
                <a:buSzPts val="1200"/>
                <a:buChar char="●"/>
              </a:pPr>
              <a:t>54</a:t>
            </a:fld>
            <a:endParaRPr/>
          </a:p>
        </p:txBody>
      </p:sp>
      <p:pic>
        <p:nvPicPr>
          <p:cNvPr id="2" name="Εικόνα 1">
            <a:extLst>
              <a:ext uri="{FF2B5EF4-FFF2-40B4-BE49-F238E27FC236}">
                <a16:creationId xmlns:a16="http://schemas.microsoft.com/office/drawing/2014/main" id="{AD8A9170-4065-07E3-91EA-19F5D99B3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nSpc>
                <a:spcPct val="100000"/>
              </a:lnSpc>
              <a:spcBef>
                <a:spcPts val="0"/>
              </a:spcBef>
              <a:buClr>
                <a:schemeClr val="dk1"/>
              </a:buClr>
              <a:buSzPts val="4400"/>
            </a:pPr>
            <a:r>
              <a:rPr lang="en-US">
                <a:solidFill>
                  <a:schemeClr val="dk1"/>
                </a:solidFill>
              </a:rPr>
              <a:t>Examples</a:t>
            </a:r>
            <a:r>
              <a:rPr lang="en-US" sz="3200">
                <a:solidFill>
                  <a:srgbClr val="CC9900"/>
                </a:solidFill>
              </a:rPr>
              <a:t>: </a:t>
            </a:r>
            <a:r>
              <a:rPr lang="en-US" i="1"/>
              <a:t>Types</a:t>
            </a:r>
            <a:endParaRPr i="1"/>
          </a:p>
        </p:txBody>
      </p:sp>
      <p:sp>
        <p:nvSpPr>
          <p:cNvPr id="194" name="Google Shape;194;p8"/>
          <p:cNvSpPr txBox="1">
            <a:spLocks noGrp="1"/>
          </p:cNvSpPr>
          <p:nvPr>
            <p:ph type="body" idx="1"/>
          </p:nvPr>
        </p:nvSpPr>
        <p:spPr>
          <a:xfrm>
            <a:off x="1703512" y="1600201"/>
            <a:ext cx="8507288" cy="4525963"/>
          </a:xfrm>
          <a:prstGeom prst="rect">
            <a:avLst/>
          </a:prstGeom>
          <a:noFill/>
          <a:ln>
            <a:noFill/>
          </a:ln>
        </p:spPr>
        <p:txBody>
          <a:bodyPr spcFirstLastPara="1" vert="horz" wrap="square" lIns="91425" tIns="45700" rIns="91425" bIns="45700" rtlCol="0" anchor="t" anchorCtr="0">
            <a:normAutofit/>
          </a:bodyPr>
          <a:lstStyle/>
          <a:p>
            <a:pPr marL="0" indent="0">
              <a:lnSpc>
                <a:spcPct val="100000"/>
              </a:lnSpc>
              <a:spcBef>
                <a:spcPts val="0"/>
              </a:spcBef>
              <a:buClr>
                <a:schemeClr val="dk1"/>
              </a:buClr>
              <a:buSzPts val="3200"/>
              <a:buNone/>
            </a:pPr>
            <a:endParaRPr u="sng">
              <a:solidFill>
                <a:schemeClr val="hlink"/>
              </a:solidFill>
              <a:hlinkClick r:id=""/>
            </a:endParaRPr>
          </a:p>
          <a:p>
            <a:pPr marL="0" indent="0">
              <a:lnSpc>
                <a:spcPct val="100000"/>
              </a:lnSpc>
              <a:spcBef>
                <a:spcPts val="640"/>
              </a:spcBef>
              <a:buClr>
                <a:schemeClr val="dk1"/>
              </a:buClr>
              <a:buSzPts val="3200"/>
              <a:buNone/>
            </a:pPr>
            <a:endParaRPr u="sng">
              <a:solidFill>
                <a:schemeClr val="hlink"/>
              </a:solidFill>
              <a:hlinkClick r:id=""/>
            </a:endParaRPr>
          </a:p>
          <a:p>
            <a:pPr marL="0" indent="0">
              <a:lnSpc>
                <a:spcPct val="100000"/>
              </a:lnSpc>
              <a:spcBef>
                <a:spcPts val="640"/>
              </a:spcBef>
              <a:buClr>
                <a:schemeClr val="dk1"/>
              </a:buClr>
              <a:buSzPts val="3200"/>
              <a:buNone/>
            </a:pPr>
            <a:r>
              <a:rPr lang="en-US" u="sng">
                <a:solidFill>
                  <a:schemeClr val="hlink"/>
                </a:solidFill>
                <a:hlinkClick r:id="rId3"/>
              </a:rPr>
              <a:t>http://www.youtube.com/watch?v=ditIG4wkJSg</a:t>
            </a:r>
            <a:endParaRPr/>
          </a:p>
          <a:p>
            <a:pPr marL="0" indent="0">
              <a:lnSpc>
                <a:spcPct val="100000"/>
              </a:lnSpc>
              <a:spcBef>
                <a:spcPts val="640"/>
              </a:spcBef>
              <a:buClr>
                <a:schemeClr val="dk1"/>
              </a:buClr>
              <a:buSzPts val="3200"/>
              <a:buNone/>
            </a:pPr>
            <a:endParaRPr/>
          </a:p>
          <a:p>
            <a:pPr marL="0" indent="0">
              <a:lnSpc>
                <a:spcPct val="100000"/>
              </a:lnSpc>
              <a:spcBef>
                <a:spcPts val="640"/>
              </a:spcBef>
              <a:buClr>
                <a:schemeClr val="dk1"/>
              </a:buClr>
              <a:buSzPts val="3200"/>
              <a:buNone/>
            </a:pPr>
            <a:r>
              <a:rPr lang="en-US" u="sng">
                <a:solidFill>
                  <a:schemeClr val="hlink"/>
                </a:solidFill>
                <a:hlinkClick r:id="rId4"/>
              </a:rPr>
              <a:t>http://www.youtube.com/watch?v=hpFT8ZDeJxg</a:t>
            </a:r>
            <a:endParaRPr/>
          </a:p>
          <a:p>
            <a:pPr marL="0" indent="0">
              <a:lnSpc>
                <a:spcPct val="100000"/>
              </a:lnSpc>
              <a:spcBef>
                <a:spcPts val="640"/>
              </a:spcBef>
              <a:buClr>
                <a:schemeClr val="dk1"/>
              </a:buClr>
              <a:buSzPts val="3200"/>
              <a:buNone/>
            </a:pPr>
            <a:endParaRPr/>
          </a:p>
          <a:p>
            <a:pPr marL="0" indent="0">
              <a:lnSpc>
                <a:spcPct val="100000"/>
              </a:lnSpc>
              <a:spcBef>
                <a:spcPts val="640"/>
              </a:spcBef>
              <a:buClr>
                <a:schemeClr val="dk1"/>
              </a:buClr>
              <a:buSzPts val="3200"/>
              <a:buNone/>
            </a:pPr>
            <a:endParaRPr/>
          </a:p>
          <a:p>
            <a:pPr marL="0" indent="0">
              <a:lnSpc>
                <a:spcPct val="100000"/>
              </a:lnSpc>
              <a:spcBef>
                <a:spcPts val="640"/>
              </a:spcBef>
              <a:buClr>
                <a:schemeClr val="dk1"/>
              </a:buClr>
              <a:buSzPts val="3200"/>
              <a:buNone/>
            </a:pPr>
            <a:endParaRPr/>
          </a:p>
          <a:p>
            <a:pPr marL="0" indent="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p:txBody>
      </p:sp>
      <p:pic>
        <p:nvPicPr>
          <p:cNvPr id="2" name="Εικόνα 1">
            <a:extLst>
              <a:ext uri="{FF2B5EF4-FFF2-40B4-BE49-F238E27FC236}">
                <a16:creationId xmlns:a16="http://schemas.microsoft.com/office/drawing/2014/main" id="{ADF9BBD6-D3D5-B794-5D89-FAF9FECAE6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nSpc>
                <a:spcPct val="100000"/>
              </a:lnSpc>
              <a:spcBef>
                <a:spcPts val="0"/>
              </a:spcBef>
              <a:buClr>
                <a:schemeClr val="dk1"/>
              </a:buClr>
              <a:buSzPts val="4000"/>
            </a:pPr>
            <a:r>
              <a:rPr lang="en-US" sz="4000">
                <a:solidFill>
                  <a:schemeClr val="dk1"/>
                </a:solidFill>
              </a:rPr>
              <a:t>Examples</a:t>
            </a:r>
            <a:r>
              <a:rPr lang="en-US" sz="4000">
                <a:solidFill>
                  <a:srgbClr val="CC9900"/>
                </a:solidFill>
              </a:rPr>
              <a:t>: </a:t>
            </a:r>
            <a:r>
              <a:rPr lang="en-US" sz="4000" i="1"/>
              <a:t>Researcher’s Role </a:t>
            </a:r>
            <a:endParaRPr sz="4000" i="1"/>
          </a:p>
        </p:txBody>
      </p:sp>
      <p:sp>
        <p:nvSpPr>
          <p:cNvPr id="200" name="Google Shape;200;p9"/>
          <p:cNvSpPr txBox="1">
            <a:spLocks noGrp="1"/>
          </p:cNvSpPr>
          <p:nvPr>
            <p:ph type="body" idx="1"/>
          </p:nvPr>
        </p:nvSpPr>
        <p:spPr>
          <a:xfrm>
            <a:off x="1847528" y="1628801"/>
            <a:ext cx="8445624" cy="4525963"/>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3200"/>
            </a:pPr>
            <a:r>
              <a:rPr lang="en-US"/>
              <a:t>Instructions:</a:t>
            </a:r>
            <a:endParaRPr>
              <a:solidFill>
                <a:srgbClr val="244061"/>
              </a:solidFill>
            </a:endParaRPr>
          </a:p>
          <a:p>
            <a:pPr marL="0" indent="0">
              <a:lnSpc>
                <a:spcPct val="100000"/>
              </a:lnSpc>
              <a:spcBef>
                <a:spcPts val="640"/>
              </a:spcBef>
              <a:buClr>
                <a:srgbClr val="31859B"/>
              </a:buClr>
              <a:buSzPts val="3200"/>
              <a:buNone/>
            </a:pPr>
            <a:r>
              <a:rPr lang="en-US">
                <a:solidFill>
                  <a:srgbClr val="31859B"/>
                </a:solidFill>
              </a:rPr>
              <a:t>P1: are you looking for a consensus of view? </a:t>
            </a:r>
            <a:endParaRPr/>
          </a:p>
          <a:p>
            <a:pPr marL="0" indent="0">
              <a:lnSpc>
                <a:spcPct val="100000"/>
              </a:lnSpc>
              <a:spcBef>
                <a:spcPts val="640"/>
              </a:spcBef>
              <a:buClr>
                <a:srgbClr val="31859B"/>
              </a:buClr>
              <a:buSzPts val="3200"/>
              <a:buNone/>
            </a:pPr>
            <a:r>
              <a:rPr lang="en-US">
                <a:solidFill>
                  <a:srgbClr val="31859B"/>
                </a:solidFill>
              </a:rPr>
              <a:t>M: eh (.) see how far you get </a:t>
            </a:r>
            <a:endParaRPr/>
          </a:p>
          <a:p>
            <a:pPr marL="0" indent="0">
              <a:lnSpc>
                <a:spcPct val="100000"/>
              </a:lnSpc>
              <a:spcBef>
                <a:spcPts val="640"/>
              </a:spcBef>
              <a:buClr>
                <a:schemeClr val="dk1"/>
              </a:buClr>
              <a:buSzPts val="3200"/>
              <a:buNone/>
            </a:pPr>
            <a:endParaRPr/>
          </a:p>
          <a:p>
            <a:pPr marL="342900" indent="-342900">
              <a:lnSpc>
                <a:spcPct val="100000"/>
              </a:lnSpc>
              <a:spcBef>
                <a:spcPts val="640"/>
              </a:spcBef>
              <a:buClr>
                <a:schemeClr val="dk1"/>
              </a:buClr>
              <a:buSzPts val="3200"/>
            </a:pPr>
            <a:r>
              <a:rPr lang="en-US"/>
              <a:t>Interaction / participation – offering options/answers</a:t>
            </a:r>
            <a:endParaRPr/>
          </a:p>
          <a:p>
            <a:pPr marL="0" indent="0">
              <a:lnSpc>
                <a:spcPct val="100000"/>
              </a:lnSpc>
              <a:spcBef>
                <a:spcPts val="640"/>
              </a:spcBef>
              <a:buClr>
                <a:srgbClr val="31859C"/>
              </a:buClr>
              <a:buSzPts val="3200"/>
              <a:buNone/>
            </a:pPr>
            <a:r>
              <a:rPr lang="en-US">
                <a:solidFill>
                  <a:srgbClr val="31859C"/>
                </a:solidFill>
              </a:rPr>
              <a:t>P1: What do you mean? </a:t>
            </a:r>
            <a:endParaRPr>
              <a:solidFill>
                <a:srgbClr val="31859C"/>
              </a:solidFill>
            </a:endParaRPr>
          </a:p>
          <a:p>
            <a:pPr marL="0" indent="0">
              <a:lnSpc>
                <a:spcPct val="100000"/>
              </a:lnSpc>
              <a:spcBef>
                <a:spcPts val="640"/>
              </a:spcBef>
              <a:buClr>
                <a:srgbClr val="31859C"/>
              </a:buClr>
              <a:buSzPts val="3200"/>
              <a:buNone/>
            </a:pPr>
            <a:r>
              <a:rPr lang="en-US">
                <a:solidFill>
                  <a:srgbClr val="31859C"/>
                </a:solidFill>
              </a:rPr>
              <a:t>M:</a:t>
            </a:r>
            <a:endParaRPr/>
          </a:p>
          <a:p>
            <a:pPr marL="342900" indent="-139700">
              <a:lnSpc>
                <a:spcPct val="100000"/>
              </a:lnSpc>
              <a:spcBef>
                <a:spcPts val="640"/>
              </a:spcBef>
              <a:buClr>
                <a:schemeClr val="dk1"/>
              </a:buClr>
              <a:buSzPts val="3200"/>
              <a:buNone/>
            </a:pPr>
            <a:endParaRPr/>
          </a:p>
          <a:p>
            <a:pPr marL="0" indent="0">
              <a:lnSpc>
                <a:spcPct val="100000"/>
              </a:lnSpc>
              <a:spcBef>
                <a:spcPts val="640"/>
              </a:spcBef>
              <a:buClr>
                <a:schemeClr val="dk1"/>
              </a:buClr>
              <a:buSzPts val="3200"/>
              <a:buNone/>
            </a:pPr>
            <a:endParaRPr b="1"/>
          </a:p>
          <a:p>
            <a:pPr marL="0" indent="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p:txBody>
      </p:sp>
      <p:pic>
        <p:nvPicPr>
          <p:cNvPr id="2" name="Εικόνα 1">
            <a:extLst>
              <a:ext uri="{FF2B5EF4-FFF2-40B4-BE49-F238E27FC236}">
                <a16:creationId xmlns:a16="http://schemas.microsoft.com/office/drawing/2014/main" id="{CDE60BA5-B3B1-9607-75C7-DAD41A6AC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1991544" y="188640"/>
            <a:ext cx="8229600" cy="792088"/>
          </a:xfrm>
          <a:prstGeom prst="rect">
            <a:avLst/>
          </a:prstGeom>
          <a:noFill/>
          <a:ln>
            <a:noFill/>
          </a:ln>
        </p:spPr>
        <p:txBody>
          <a:bodyPr spcFirstLastPara="1" vert="horz" wrap="square" lIns="91425" tIns="45700" rIns="91425" bIns="45700" rtlCol="0" anchor="ctr" anchorCtr="0">
            <a:normAutofit/>
          </a:bodyPr>
          <a:lstStyle/>
          <a:p>
            <a:pPr>
              <a:lnSpc>
                <a:spcPct val="100000"/>
              </a:lnSpc>
              <a:spcBef>
                <a:spcPts val="0"/>
              </a:spcBef>
              <a:buClr>
                <a:schemeClr val="dk1"/>
              </a:buClr>
              <a:buSzPts val="4400"/>
            </a:pPr>
            <a:r>
              <a:rPr lang="en-US">
                <a:solidFill>
                  <a:schemeClr val="dk1"/>
                </a:solidFill>
              </a:rPr>
              <a:t>Examples</a:t>
            </a:r>
            <a:r>
              <a:rPr lang="en-US" sz="3200">
                <a:solidFill>
                  <a:srgbClr val="CC9900"/>
                </a:solidFill>
              </a:rPr>
              <a:t>: </a:t>
            </a:r>
            <a:r>
              <a:rPr lang="en-US" i="1"/>
              <a:t>Location</a:t>
            </a:r>
            <a:r>
              <a:rPr lang="en-US"/>
              <a:t> </a:t>
            </a:r>
            <a:endParaRPr/>
          </a:p>
        </p:txBody>
      </p:sp>
      <p:sp>
        <p:nvSpPr>
          <p:cNvPr id="207" name="Google Shape;207;p10"/>
          <p:cNvSpPr txBox="1">
            <a:spLocks noGrp="1"/>
          </p:cNvSpPr>
          <p:nvPr>
            <p:ph type="body" idx="1"/>
          </p:nvPr>
        </p:nvSpPr>
        <p:spPr>
          <a:xfrm>
            <a:off x="1991544" y="980729"/>
            <a:ext cx="8229600" cy="3960440"/>
          </a:xfrm>
          <a:prstGeom prst="rect">
            <a:avLst/>
          </a:prstGeom>
          <a:noFill/>
          <a:ln w="9525" cap="flat" cmpd="sng">
            <a:solidFill>
              <a:srgbClr val="003D7D"/>
            </a:solidFill>
            <a:prstDash val="solid"/>
            <a:round/>
            <a:headEnd type="none" w="sm" len="sm"/>
            <a:tailEnd type="none" w="sm" len="sm"/>
          </a:ln>
        </p:spPr>
        <p:txBody>
          <a:bodyPr spcFirstLastPara="1" vert="horz" wrap="square" lIns="91425" tIns="45700" rIns="91425" bIns="45700" rtlCol="0" anchor="t" anchorCtr="0">
            <a:normAutofit/>
          </a:bodyPr>
          <a:lstStyle/>
          <a:p>
            <a:pPr marL="0" indent="0">
              <a:lnSpc>
                <a:spcPct val="100000"/>
              </a:lnSpc>
              <a:spcBef>
                <a:spcPts val="0"/>
              </a:spcBef>
              <a:buClr>
                <a:srgbClr val="3C8C93"/>
              </a:buClr>
              <a:buSzPts val="1800"/>
              <a:buNone/>
            </a:pPr>
            <a:r>
              <a:rPr lang="en-US" sz="1800" b="1">
                <a:solidFill>
                  <a:srgbClr val="3C8C93"/>
                </a:solidFill>
              </a:rPr>
              <a:t>M:	(inaudible 00:10:46).</a:t>
            </a:r>
            <a:endParaRPr sz="1800">
              <a:solidFill>
                <a:srgbClr val="3C8C93"/>
              </a:solidFill>
            </a:endParaRPr>
          </a:p>
          <a:p>
            <a:pPr marL="0" indent="0">
              <a:lnSpc>
                <a:spcPct val="100000"/>
              </a:lnSpc>
              <a:spcBef>
                <a:spcPts val="360"/>
              </a:spcBef>
              <a:buClr>
                <a:srgbClr val="3C8C93"/>
              </a:buClr>
              <a:buSzPts val="1800"/>
              <a:buNone/>
            </a:pPr>
            <a:r>
              <a:rPr lang="en-US" sz="1800">
                <a:solidFill>
                  <a:srgbClr val="3C8C93"/>
                </a:solidFill>
              </a:rPr>
              <a:t>P:	Yeah.</a:t>
            </a:r>
            <a:endParaRPr sz="1800">
              <a:solidFill>
                <a:srgbClr val="3C8C93"/>
              </a:solidFill>
            </a:endParaRPr>
          </a:p>
          <a:p>
            <a:pPr marL="0" indent="0">
              <a:lnSpc>
                <a:spcPct val="100000"/>
              </a:lnSpc>
              <a:spcBef>
                <a:spcPts val="360"/>
              </a:spcBef>
              <a:buClr>
                <a:srgbClr val="3C8C93"/>
              </a:buClr>
              <a:buSzPts val="1800"/>
              <a:buNone/>
            </a:pPr>
            <a:r>
              <a:rPr lang="en-US" sz="1800" b="1">
                <a:solidFill>
                  <a:srgbClr val="3C8C93"/>
                </a:solidFill>
              </a:rPr>
              <a:t>M:	(inaudible 00:10:48).</a:t>
            </a:r>
            <a:endParaRPr sz="1800">
              <a:solidFill>
                <a:srgbClr val="3C8C93"/>
              </a:solidFill>
            </a:endParaRPr>
          </a:p>
          <a:p>
            <a:pPr marL="0" indent="0">
              <a:lnSpc>
                <a:spcPct val="100000"/>
              </a:lnSpc>
              <a:spcBef>
                <a:spcPts val="360"/>
              </a:spcBef>
              <a:buClr>
                <a:srgbClr val="3C8C93"/>
              </a:buClr>
              <a:buSzPts val="1800"/>
              <a:buNone/>
            </a:pPr>
            <a:r>
              <a:rPr lang="en-US" sz="1800">
                <a:solidFill>
                  <a:srgbClr val="3C8C93"/>
                </a:solidFill>
              </a:rPr>
              <a:t>P:	Yeah trying to make sure that I am keeping on top of that. (inaudible 00:11:05).  I think probably maybe a couple of months back it would of been a different story.  You know gone out, gym, (inaudible 00:11:13) things and taking it more easy but now priority is try and maximise the amount of money I am making (inaudible 00:11:21).</a:t>
            </a:r>
            <a:endParaRPr sz="1800">
              <a:solidFill>
                <a:srgbClr val="3C8C93"/>
              </a:solidFill>
            </a:endParaRPr>
          </a:p>
          <a:p>
            <a:pPr marL="0" indent="0">
              <a:lnSpc>
                <a:spcPct val="100000"/>
              </a:lnSpc>
              <a:spcBef>
                <a:spcPts val="360"/>
              </a:spcBef>
              <a:buClr>
                <a:srgbClr val="3C8C93"/>
              </a:buClr>
              <a:buSzPts val="1800"/>
              <a:buNone/>
            </a:pPr>
            <a:r>
              <a:rPr lang="en-US" sz="1800" b="1">
                <a:solidFill>
                  <a:srgbClr val="3C8C93"/>
                </a:solidFill>
              </a:rPr>
              <a:t>M:	 (inaudible 00:11:25) (inaudible 00:11:33) so you have got that transition from being (inaudible 00:11:41) to now being an accepted father.</a:t>
            </a:r>
            <a:endParaRPr sz="1800">
              <a:solidFill>
                <a:srgbClr val="3C8C93"/>
              </a:solidFill>
            </a:endParaRPr>
          </a:p>
          <a:p>
            <a:pPr marL="0" indent="0">
              <a:lnSpc>
                <a:spcPct val="100000"/>
              </a:lnSpc>
              <a:spcBef>
                <a:spcPts val="360"/>
              </a:spcBef>
              <a:buClr>
                <a:srgbClr val="3C8C93"/>
              </a:buClr>
              <a:buSzPts val="1800"/>
              <a:buNone/>
            </a:pPr>
            <a:r>
              <a:rPr lang="en-US" sz="1800">
                <a:solidFill>
                  <a:srgbClr val="3C8C93"/>
                </a:solidFill>
              </a:rPr>
              <a:t>P:	That is right.</a:t>
            </a:r>
            <a:endParaRPr sz="1800">
              <a:solidFill>
                <a:srgbClr val="3C8C93"/>
              </a:solidFill>
            </a:endParaRPr>
          </a:p>
          <a:p>
            <a:pPr marL="0" indent="0">
              <a:lnSpc>
                <a:spcPct val="100000"/>
              </a:lnSpc>
              <a:spcBef>
                <a:spcPts val="360"/>
              </a:spcBef>
              <a:buClr>
                <a:srgbClr val="3C8C93"/>
              </a:buClr>
              <a:buSzPts val="1800"/>
              <a:buNone/>
            </a:pPr>
            <a:r>
              <a:rPr lang="en-US" sz="1800" b="1">
                <a:solidFill>
                  <a:srgbClr val="3C8C93"/>
                </a:solidFill>
              </a:rPr>
              <a:t>M:	(inaudible 00:11:45) then you have got the (inaudible 00:11:46)</a:t>
            </a:r>
            <a:endParaRPr/>
          </a:p>
          <a:p>
            <a:pPr marL="0" indent="0">
              <a:lnSpc>
                <a:spcPct val="100000"/>
              </a:lnSpc>
              <a:spcBef>
                <a:spcPts val="240"/>
              </a:spcBef>
              <a:buClr>
                <a:schemeClr val="dk1"/>
              </a:buClr>
              <a:buSzPts val="1200"/>
              <a:buNone/>
            </a:pPr>
            <a:endParaRPr sz="1200">
              <a:solidFill>
                <a:srgbClr val="003D7D"/>
              </a:solidFill>
            </a:endParaRPr>
          </a:p>
          <a:p>
            <a:pPr marL="342900" indent="-266700">
              <a:lnSpc>
                <a:spcPct val="100000"/>
              </a:lnSpc>
              <a:spcBef>
                <a:spcPts val="240"/>
              </a:spcBef>
              <a:buClr>
                <a:schemeClr val="dk1"/>
              </a:buClr>
              <a:buSzPts val="1200"/>
              <a:buNone/>
            </a:pPr>
            <a:endParaRPr sz="1200">
              <a:solidFill>
                <a:srgbClr val="003D7D"/>
              </a:solidFill>
            </a:endParaRPr>
          </a:p>
        </p:txBody>
      </p:sp>
      <p:pic>
        <p:nvPicPr>
          <p:cNvPr id="208" name="Google Shape;208;p10"/>
          <p:cNvPicPr preferRelativeResize="0"/>
          <p:nvPr/>
        </p:nvPicPr>
        <p:blipFill rotWithShape="1">
          <a:blip r:embed="rId3">
            <a:alphaModFix/>
          </a:blip>
          <a:srcRect/>
          <a:stretch/>
        </p:blipFill>
        <p:spPr>
          <a:xfrm>
            <a:off x="5087888" y="4869160"/>
            <a:ext cx="1584176" cy="1584176"/>
          </a:xfrm>
          <a:prstGeom prst="rect">
            <a:avLst/>
          </a:prstGeom>
          <a:noFill/>
          <a:ln>
            <a:noFill/>
          </a:ln>
        </p:spPr>
      </p:pic>
      <p:pic>
        <p:nvPicPr>
          <p:cNvPr id="2" name="Εικόνα 1">
            <a:extLst>
              <a:ext uri="{FF2B5EF4-FFF2-40B4-BE49-F238E27FC236}">
                <a16:creationId xmlns:a16="http://schemas.microsoft.com/office/drawing/2014/main" id="{62057562-2E59-0D24-0277-DCEF4E3BB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4A087-CCB7-421F-8842-AD5E29236697}"/>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Discourse Analysis</a:t>
            </a:r>
          </a:p>
        </p:txBody>
      </p:sp>
      <p:sp>
        <p:nvSpPr>
          <p:cNvPr id="3" name="Θέση κειμένου 2">
            <a:extLst>
              <a:ext uri="{FF2B5EF4-FFF2-40B4-BE49-F238E27FC236}">
                <a16:creationId xmlns:a16="http://schemas.microsoft.com/office/drawing/2014/main" id="{C846BEC9-4573-F028-3411-8316D756A9C6}"/>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endParaRPr lang="en-US" sz="2400" kern="1200">
              <a:solidFill>
                <a:srgbClr val="FFFFFF"/>
              </a:solidFill>
              <a:latin typeface="+mn-lt"/>
              <a:ea typeface="+mn-ea"/>
              <a:cs typeface="+mn-cs"/>
            </a:endParaRPr>
          </a:p>
        </p:txBody>
      </p:sp>
      <p:pic>
        <p:nvPicPr>
          <p:cNvPr id="5" name="Εικόνα 4">
            <a:extLst>
              <a:ext uri="{FF2B5EF4-FFF2-40B4-BE49-F238E27FC236}">
                <a16:creationId xmlns:a16="http://schemas.microsoft.com/office/drawing/2014/main" id="{7EEE8D3B-C994-C266-BC9F-B38FF16DD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71811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063552" y="167556"/>
            <a:ext cx="8064500" cy="707886"/>
          </a:xfrm>
          <a:prstGeom prst="rect">
            <a:avLst/>
          </a:prstGeom>
          <a:noFill/>
          <a:ln w="9525">
            <a:noFill/>
            <a:miter lim="800000"/>
            <a:headEnd/>
            <a:tailEnd/>
          </a:ln>
        </p:spPr>
        <p:txBody>
          <a:bodyPr>
            <a:spAutoFit/>
          </a:bodyPr>
          <a:lstStyle/>
          <a:p>
            <a:pPr algn="ctr">
              <a:spcBef>
                <a:spcPct val="50000"/>
              </a:spcBef>
            </a:pPr>
            <a:r>
              <a:rPr lang="en-GB" sz="4000" b="1" dirty="0">
                <a:solidFill>
                  <a:srgbClr val="595959"/>
                </a:solidFill>
              </a:rPr>
              <a:t>Social Constructionism &amp; Discourse</a:t>
            </a:r>
            <a:endParaRPr lang="en-GB" sz="4000" dirty="0">
              <a:solidFill>
                <a:srgbClr val="595959"/>
              </a:solidFill>
            </a:endParaRPr>
          </a:p>
        </p:txBody>
      </p:sp>
      <p:sp>
        <p:nvSpPr>
          <p:cNvPr id="5" name="Text Box 5"/>
          <p:cNvSpPr txBox="1">
            <a:spLocks noChangeArrowheads="1"/>
          </p:cNvSpPr>
          <p:nvPr/>
        </p:nvSpPr>
        <p:spPr bwMode="auto">
          <a:xfrm>
            <a:off x="2195958" y="466319"/>
            <a:ext cx="8146852" cy="3539430"/>
          </a:xfrm>
          <a:prstGeom prst="rect">
            <a:avLst/>
          </a:prstGeom>
          <a:noFill/>
          <a:ln w="9525">
            <a:noFill/>
            <a:miter lim="800000"/>
            <a:headEnd/>
            <a:tailEnd/>
          </a:ln>
        </p:spPr>
        <p:txBody>
          <a:bodyPr wrap="square">
            <a:spAutoFit/>
          </a:bodyPr>
          <a:lstStyle/>
          <a:p>
            <a:pPr marL="285750" indent="-285750">
              <a:spcBef>
                <a:spcPct val="50000"/>
              </a:spcBef>
              <a:buFont typeface="Arial"/>
              <a:buChar char="•"/>
            </a:pPr>
            <a:endParaRPr lang="en-GB" sz="2800" b="1" dirty="0">
              <a:solidFill>
                <a:srgbClr val="000090"/>
              </a:solidFill>
            </a:endParaRPr>
          </a:p>
          <a:p>
            <a:pPr marL="285750" indent="-285750">
              <a:spcBef>
                <a:spcPct val="50000"/>
              </a:spcBef>
              <a:buFont typeface="Arial"/>
              <a:buChar char="•"/>
            </a:pPr>
            <a:r>
              <a:rPr lang="en-GB" sz="2800" b="1" dirty="0">
                <a:solidFill>
                  <a:srgbClr val="000090"/>
                </a:solidFill>
              </a:rPr>
              <a:t>Social construction </a:t>
            </a:r>
            <a:r>
              <a:rPr lang="en-GB" sz="2800" dirty="0"/>
              <a:t>of meaning and knowledge</a:t>
            </a:r>
          </a:p>
          <a:p>
            <a:pPr marL="285750" indent="-285750">
              <a:spcBef>
                <a:spcPct val="50000"/>
              </a:spcBef>
              <a:buFont typeface="Arial"/>
              <a:buChar char="•"/>
            </a:pPr>
            <a:r>
              <a:rPr lang="en-US" sz="2800" dirty="0"/>
              <a:t>S</a:t>
            </a:r>
            <a:r>
              <a:rPr lang="en-GB" sz="2800" dirty="0" err="1"/>
              <a:t>crutinize</a:t>
            </a:r>
            <a:r>
              <a:rPr lang="en-GB" sz="2800" dirty="0"/>
              <a:t> the way we make sense of the world and what we take for granted</a:t>
            </a:r>
          </a:p>
          <a:p>
            <a:pPr marL="285750" indent="-285750">
              <a:spcBef>
                <a:spcPct val="50000"/>
              </a:spcBef>
              <a:buFont typeface="Arial"/>
              <a:buChar char="•"/>
            </a:pPr>
            <a:endParaRPr lang="en-GB" sz="2800" dirty="0"/>
          </a:p>
          <a:p>
            <a:pPr marL="285750" indent="-285750">
              <a:spcBef>
                <a:spcPct val="50000"/>
              </a:spcBef>
              <a:buFont typeface="Arial"/>
              <a:buChar char="•"/>
            </a:pPr>
            <a:endParaRPr lang="en-GB" sz="2800" dirty="0"/>
          </a:p>
        </p:txBody>
      </p:sp>
      <p:sp>
        <p:nvSpPr>
          <p:cNvPr id="7" name="Text Box 4"/>
          <p:cNvSpPr txBox="1">
            <a:spLocks noChangeArrowheads="1"/>
          </p:cNvSpPr>
          <p:nvPr/>
        </p:nvSpPr>
        <p:spPr bwMode="auto">
          <a:xfrm>
            <a:off x="2195958" y="2890314"/>
            <a:ext cx="7930952" cy="954107"/>
          </a:xfrm>
          <a:prstGeom prst="rect">
            <a:avLst/>
          </a:prstGeom>
          <a:noFill/>
          <a:ln w="9525">
            <a:noFill/>
            <a:miter lim="800000"/>
            <a:headEnd/>
            <a:tailEnd/>
          </a:ln>
        </p:spPr>
        <p:txBody>
          <a:bodyPr wrap="square">
            <a:spAutoFit/>
          </a:bodyPr>
          <a:lstStyle/>
          <a:p>
            <a:pPr marL="342900" indent="-342900">
              <a:spcBef>
                <a:spcPct val="50000"/>
              </a:spcBef>
              <a:buFont typeface="Arial"/>
              <a:buChar char="•"/>
            </a:pPr>
            <a:r>
              <a:rPr lang="en-US" sz="2800" dirty="0"/>
              <a:t>… As r</a:t>
            </a:r>
            <a:r>
              <a:rPr lang="en-GB" sz="2800" dirty="0"/>
              <a:t>elated to the cultural context in which we live and to its historical trajectory</a:t>
            </a:r>
          </a:p>
        </p:txBody>
      </p:sp>
      <p:sp>
        <p:nvSpPr>
          <p:cNvPr id="8" name="Text Box 5"/>
          <p:cNvSpPr txBox="1">
            <a:spLocks noChangeArrowheads="1"/>
          </p:cNvSpPr>
          <p:nvPr/>
        </p:nvSpPr>
        <p:spPr bwMode="auto">
          <a:xfrm>
            <a:off x="2195958" y="4132750"/>
            <a:ext cx="7721028" cy="1744067"/>
          </a:xfrm>
          <a:prstGeom prst="rect">
            <a:avLst/>
          </a:prstGeom>
          <a:noFill/>
          <a:ln w="9525">
            <a:noFill/>
            <a:miter lim="800000"/>
            <a:headEnd/>
            <a:tailEnd/>
          </a:ln>
        </p:spPr>
        <p:txBody>
          <a:bodyPr wrap="square">
            <a:spAutoFit/>
          </a:bodyPr>
          <a:lstStyle/>
          <a:p>
            <a:pPr marL="342900" indent="-342900">
              <a:buFont typeface="Arial"/>
              <a:buChar char="•"/>
            </a:pPr>
            <a:r>
              <a:rPr lang="en-US" sz="2800" dirty="0"/>
              <a:t>K</a:t>
            </a:r>
            <a:r>
              <a:rPr lang="en-GB" sz="2800" dirty="0" err="1"/>
              <a:t>nowledge</a:t>
            </a:r>
            <a:r>
              <a:rPr lang="en-GB" sz="2800" dirty="0"/>
              <a:t> as created and sustained through social processes</a:t>
            </a:r>
          </a:p>
          <a:p>
            <a:pPr marL="742950" lvl="1" indent="-285750">
              <a:lnSpc>
                <a:spcPct val="80000"/>
              </a:lnSpc>
              <a:spcBef>
                <a:spcPct val="20000"/>
              </a:spcBef>
              <a:buFont typeface="Arial"/>
              <a:buChar char="–"/>
            </a:pPr>
            <a:r>
              <a:rPr lang="en-US" sz="2600" dirty="0"/>
              <a:t>O</a:t>
            </a:r>
            <a:r>
              <a:rPr lang="en-GB" sz="2600" dirty="0" err="1"/>
              <a:t>ur</a:t>
            </a:r>
            <a:r>
              <a:rPr lang="en-GB" sz="2600" dirty="0"/>
              <a:t> knowledge of the world is constructed in our everyday interactions</a:t>
            </a:r>
            <a:endParaRPr lang="el-GR" sz="2600" dirty="0"/>
          </a:p>
        </p:txBody>
      </p:sp>
      <p:pic>
        <p:nvPicPr>
          <p:cNvPr id="2" name="Εικόνα 1">
            <a:extLst>
              <a:ext uri="{FF2B5EF4-FFF2-40B4-BE49-F238E27FC236}">
                <a16:creationId xmlns:a16="http://schemas.microsoft.com/office/drawing/2014/main" id="{AAD7FC53-0F5D-7FD2-25D2-95638B7A7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37778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2A1F-AC80-3717-6AFD-634E88644E98}"/>
              </a:ext>
            </a:extLst>
          </p:cNvPr>
          <p:cNvSpPr>
            <a:spLocks noGrp="1"/>
          </p:cNvSpPr>
          <p:nvPr>
            <p:ph type="title"/>
          </p:nvPr>
        </p:nvSpPr>
        <p:spPr>
          <a:xfrm>
            <a:off x="841248" y="810562"/>
            <a:ext cx="9489000" cy="937040"/>
          </a:xfrm>
        </p:spPr>
        <p:txBody>
          <a:bodyPr>
            <a:normAutofit/>
          </a:bodyPr>
          <a:lstStyle/>
          <a:p>
            <a:r>
              <a:rPr lang="en-US" dirty="0"/>
              <a:t>Epistemologies </a:t>
            </a:r>
            <a:endParaRPr lang="en-GR" dirty="0"/>
          </a:p>
        </p:txBody>
      </p:sp>
      <p:graphicFrame>
        <p:nvGraphicFramePr>
          <p:cNvPr id="5" name="Content Placeholder 2">
            <a:extLst>
              <a:ext uri="{FF2B5EF4-FFF2-40B4-BE49-F238E27FC236}">
                <a16:creationId xmlns:a16="http://schemas.microsoft.com/office/drawing/2014/main" id="{E0E21D0D-206F-ACA1-8E3A-706568656F98}"/>
              </a:ext>
            </a:extLst>
          </p:cNvPr>
          <p:cNvGraphicFramePr>
            <a:graphicFrameLocks noGrp="1"/>
          </p:cNvGraphicFramePr>
          <p:nvPr>
            <p:ph idx="1"/>
          </p:nvPr>
        </p:nvGraphicFramePr>
        <p:xfrm>
          <a:off x="841375" y="2362200"/>
          <a:ext cx="9488488" cy="334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BBEABDDD-6BAA-D56F-D50F-1FDA8228B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015020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Empty speech bubbles">
            <a:extLst>
              <a:ext uri="{FF2B5EF4-FFF2-40B4-BE49-F238E27FC236}">
                <a16:creationId xmlns:a16="http://schemas.microsoft.com/office/drawing/2014/main" id="{1BDC2E33-76A3-234E-DFD9-10E492DB0B04}"/>
              </a:ext>
            </a:extLst>
          </p:cNvPr>
          <p:cNvPicPr>
            <a:picLocks noChangeAspect="1"/>
          </p:cNvPicPr>
          <p:nvPr/>
        </p:nvPicPr>
        <p:blipFill rotWithShape="1">
          <a:blip r:embed="rId3"/>
          <a:srcRect l="38831" r="30336" b="-1"/>
          <a:stretch/>
        </p:blipFill>
        <p:spPr>
          <a:xfrm>
            <a:off x="7500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2376776" y="609601"/>
            <a:ext cx="5123391" cy="1322887"/>
          </a:xfrm>
        </p:spPr>
        <p:txBody>
          <a:bodyPr>
            <a:normAutofit/>
          </a:bodyPr>
          <a:lstStyle/>
          <a:p>
            <a:pPr>
              <a:lnSpc>
                <a:spcPct val="90000"/>
              </a:lnSpc>
            </a:pPr>
            <a:r>
              <a:rPr lang="en-US" b="1"/>
              <a:t>Discourse &amp; discourse</a:t>
            </a:r>
          </a:p>
        </p:txBody>
      </p:sp>
      <p:sp>
        <p:nvSpPr>
          <p:cNvPr id="3" name="Content Placeholder 2"/>
          <p:cNvSpPr>
            <a:spLocks noGrp="1"/>
          </p:cNvSpPr>
          <p:nvPr>
            <p:ph idx="1"/>
          </p:nvPr>
        </p:nvSpPr>
        <p:spPr>
          <a:xfrm>
            <a:off x="2376776" y="2194103"/>
            <a:ext cx="4887162" cy="3908585"/>
          </a:xfrm>
        </p:spPr>
        <p:txBody>
          <a:bodyPr>
            <a:normAutofit/>
          </a:bodyPr>
          <a:lstStyle/>
          <a:p>
            <a:r>
              <a:rPr lang="en-US" sz="2400" dirty="0"/>
              <a:t>Discourse (with a capital D): </a:t>
            </a:r>
          </a:p>
          <a:p>
            <a:pPr lvl="1"/>
            <a:r>
              <a:rPr lang="en-US" dirty="0"/>
              <a:t>Regime(s) of truth; </a:t>
            </a:r>
            <a:r>
              <a:rPr lang="en-US" i="1" dirty="0"/>
              <a:t>when we speak we construct the object of which we speak</a:t>
            </a:r>
          </a:p>
          <a:p>
            <a:pPr marL="0" indent="0">
              <a:buNone/>
            </a:pPr>
            <a:endParaRPr lang="en-US" sz="2400" dirty="0"/>
          </a:p>
          <a:p>
            <a:r>
              <a:rPr lang="en-US" sz="2400" dirty="0"/>
              <a:t>discourse (with a small d): </a:t>
            </a:r>
          </a:p>
          <a:p>
            <a:pPr lvl="1"/>
            <a:r>
              <a:rPr lang="en-US" dirty="0"/>
              <a:t>spoken &amp; written utterances; </a:t>
            </a:r>
            <a:r>
              <a:rPr lang="en-GB" i="1" dirty="0"/>
              <a:t>as a means of ‘action’</a:t>
            </a:r>
          </a:p>
          <a:p>
            <a:endParaRPr lang="en-US" sz="2400" dirty="0"/>
          </a:p>
        </p:txBody>
      </p:sp>
      <p:pic>
        <p:nvPicPr>
          <p:cNvPr id="4" name="Εικόνα 3">
            <a:extLst>
              <a:ext uri="{FF2B5EF4-FFF2-40B4-BE49-F238E27FC236}">
                <a16:creationId xmlns:a16="http://schemas.microsoft.com/office/drawing/2014/main" id="{17D7D26A-9E0C-8190-64C1-7CB624685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917195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69" y="238540"/>
            <a:ext cx="8263890" cy="1434415"/>
          </a:xfrm>
        </p:spPr>
        <p:txBody>
          <a:bodyPr anchor="b">
            <a:normAutofit/>
          </a:bodyPr>
          <a:lstStyle/>
          <a:p>
            <a:r>
              <a:rPr lang="en-US" sz="4700" b="1"/>
              <a:t>What is discourse?</a:t>
            </a:r>
          </a:p>
        </p:txBody>
      </p:sp>
      <p:sp>
        <p:nvSpPr>
          <p:cNvPr id="3" name="Content Placeholder 2"/>
          <p:cNvSpPr>
            <a:spLocks noGrp="1"/>
          </p:cNvSpPr>
          <p:nvPr>
            <p:ph idx="1"/>
          </p:nvPr>
        </p:nvSpPr>
        <p:spPr>
          <a:xfrm>
            <a:off x="1634837" y="2071316"/>
            <a:ext cx="5645907" cy="4119172"/>
          </a:xfrm>
        </p:spPr>
        <p:txBody>
          <a:bodyPr anchor="t">
            <a:normAutofit fontScale="92500" lnSpcReduction="10000"/>
          </a:bodyPr>
          <a:lstStyle/>
          <a:p>
            <a:pPr marL="0" indent="0">
              <a:buNone/>
            </a:pPr>
            <a:endParaRPr lang="en-US" sz="1800" dirty="0"/>
          </a:p>
          <a:p>
            <a:pPr>
              <a:lnSpc>
                <a:spcPct val="90000"/>
              </a:lnSpc>
            </a:pPr>
            <a:r>
              <a:rPr lang="en-US" sz="2400" dirty="0"/>
              <a:t>Spoken &amp; written utterances</a:t>
            </a:r>
          </a:p>
          <a:p>
            <a:pPr marL="0" indent="0">
              <a:buNone/>
            </a:pPr>
            <a:endParaRPr lang="en-US" sz="1800" dirty="0"/>
          </a:p>
          <a:p>
            <a:pPr>
              <a:lnSpc>
                <a:spcPct val="90000"/>
              </a:lnSpc>
            </a:pPr>
            <a:r>
              <a:rPr lang="en-US" sz="2400" dirty="0"/>
              <a:t>D</a:t>
            </a:r>
            <a:r>
              <a:rPr lang="en-GB" sz="2400" dirty="0" err="1"/>
              <a:t>iscourse</a:t>
            </a:r>
            <a:r>
              <a:rPr lang="en-GB" sz="2400" dirty="0"/>
              <a:t> </a:t>
            </a:r>
            <a:r>
              <a:rPr lang="en-US" sz="2400" dirty="0"/>
              <a:t>–</a:t>
            </a:r>
            <a:r>
              <a:rPr lang="el-GR" sz="2400" dirty="0"/>
              <a:t> </a:t>
            </a:r>
            <a:r>
              <a:rPr lang="en-GB" sz="2400" dirty="0"/>
              <a:t>not individuals </a:t>
            </a:r>
            <a:r>
              <a:rPr lang="en-US" sz="2400" dirty="0"/>
              <a:t>–</a:t>
            </a:r>
            <a:r>
              <a:rPr lang="el-GR" sz="2400" dirty="0"/>
              <a:t> </a:t>
            </a:r>
            <a:r>
              <a:rPr lang="en-GB" sz="2400" dirty="0"/>
              <a:t>as the ‘unit’ of analysis</a:t>
            </a:r>
            <a:r>
              <a:rPr lang="el-GR" sz="2400" dirty="0"/>
              <a:t> </a:t>
            </a:r>
            <a:endParaRPr lang="en-US" sz="2400" dirty="0"/>
          </a:p>
          <a:p>
            <a:pPr lvl="1">
              <a:lnSpc>
                <a:spcPct val="90000"/>
              </a:lnSpc>
            </a:pPr>
            <a:r>
              <a:rPr lang="en-US" sz="1800" dirty="0"/>
              <a:t>Not merely a medium through which we communicate or can discover something ‘hidden’</a:t>
            </a:r>
          </a:p>
          <a:p>
            <a:pPr lvl="1">
              <a:lnSpc>
                <a:spcPct val="90000"/>
              </a:lnSpc>
            </a:pPr>
            <a:r>
              <a:rPr lang="en-US" sz="1800" dirty="0"/>
              <a:t>Discourse as a phenomenon with its own properties, which have an impact on people and their social interactions</a:t>
            </a:r>
          </a:p>
          <a:p>
            <a:pPr>
              <a:lnSpc>
                <a:spcPct val="90000"/>
              </a:lnSpc>
            </a:pPr>
            <a:endParaRPr lang="en-US" sz="1800" dirty="0"/>
          </a:p>
          <a:p>
            <a:pPr marL="0" indent="0">
              <a:buNone/>
            </a:pPr>
            <a:endParaRPr lang="en-US" sz="1800" dirty="0"/>
          </a:p>
          <a:p>
            <a:pPr marL="0" indent="0" algn="r">
              <a:buNone/>
            </a:pPr>
            <a:r>
              <a:rPr lang="en-US" sz="1600" dirty="0"/>
              <a:t>(McKinlay &amp; </a:t>
            </a:r>
            <a:r>
              <a:rPr lang="en-US" sz="1600" dirty="0" err="1"/>
              <a:t>McVittie</a:t>
            </a:r>
            <a:r>
              <a:rPr lang="en-US" sz="1600" dirty="0"/>
              <a:t>, 2008)</a:t>
            </a:r>
          </a:p>
          <a:p>
            <a:pPr>
              <a:lnSpc>
                <a:spcPct val="90000"/>
              </a:lnSpc>
            </a:pPr>
            <a:endParaRPr lang="en-US" sz="1800" dirty="0"/>
          </a:p>
          <a:p>
            <a:pPr>
              <a:lnSpc>
                <a:spcPct val="90000"/>
              </a:lnSpc>
            </a:pPr>
            <a:endParaRPr lang="en-US" sz="1800" dirty="0"/>
          </a:p>
          <a:p>
            <a:pPr>
              <a:lnSpc>
                <a:spcPct val="90000"/>
              </a:lnSpc>
            </a:pPr>
            <a:endParaRPr lang="en-US" sz="1800" dirty="0"/>
          </a:p>
        </p:txBody>
      </p:sp>
      <p:pic>
        <p:nvPicPr>
          <p:cNvPr id="7" name="Picture 6" descr="Empty speech bubbles">
            <a:extLst>
              <a:ext uri="{FF2B5EF4-FFF2-40B4-BE49-F238E27FC236}">
                <a16:creationId xmlns:a16="http://schemas.microsoft.com/office/drawing/2014/main" id="{4BF9B7A9-C14C-E610-824C-E91BDDA04046}"/>
              </a:ext>
            </a:extLst>
          </p:cNvPr>
          <p:cNvPicPr>
            <a:picLocks noChangeAspect="1"/>
          </p:cNvPicPr>
          <p:nvPr/>
        </p:nvPicPr>
        <p:blipFill rotWithShape="1">
          <a:blip r:embed="rId3"/>
          <a:srcRect l="30674" r="21164" b="2"/>
          <a:stretch/>
        </p:blipFill>
        <p:spPr>
          <a:xfrm>
            <a:off x="7280743" y="2093976"/>
            <a:ext cx="2955798" cy="4096512"/>
          </a:xfrm>
          <a:prstGeom prst="rect">
            <a:avLst/>
          </a:prstGeom>
        </p:spPr>
      </p:pic>
      <p:sp>
        <p:nvSpPr>
          <p:cNvPr id="5" name="Slide Number Placeholder 4"/>
          <p:cNvSpPr>
            <a:spLocks noGrp="1"/>
          </p:cNvSpPr>
          <p:nvPr>
            <p:ph type="sldNum" sz="quarter" idx="12"/>
          </p:nvPr>
        </p:nvSpPr>
        <p:spPr>
          <a:xfrm>
            <a:off x="7981950" y="6356351"/>
            <a:ext cx="2057400" cy="365125"/>
          </a:xfrm>
        </p:spPr>
        <p:txBody>
          <a:bodyPr>
            <a:normAutofit/>
          </a:bodyPr>
          <a:lstStyle/>
          <a:p>
            <a:pPr>
              <a:spcAft>
                <a:spcPts val="600"/>
              </a:spcAft>
            </a:pPr>
            <a:fld id="{FF6E54EE-41A7-5F44-8AAB-0C9162CFD710}" type="slidenum">
              <a:rPr lang="en-US"/>
              <a:pPr>
                <a:spcAft>
                  <a:spcPts val="600"/>
                </a:spcAft>
              </a:pPr>
              <a:t>61</a:t>
            </a:fld>
            <a:endParaRPr lang="en-US"/>
          </a:p>
        </p:txBody>
      </p:sp>
      <p:pic>
        <p:nvPicPr>
          <p:cNvPr id="6" name="Εικόνα 5">
            <a:extLst>
              <a:ext uri="{FF2B5EF4-FFF2-40B4-BE49-F238E27FC236}">
                <a16:creationId xmlns:a16="http://schemas.microsoft.com/office/drawing/2014/main" id="{663F240E-E7A2-4602-C2C3-A2E1F8656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155691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154936" y="256032"/>
            <a:ext cx="7879842"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Discourse &amp; Construction</a:t>
            </a:r>
          </a:p>
        </p:txBody>
      </p:sp>
      <p:sp>
        <p:nvSpPr>
          <p:cNvPr id="12291" name="Text Box 5"/>
          <p:cNvSpPr txBox="1">
            <a:spLocks noChangeArrowheads="1"/>
          </p:cNvSpPr>
          <p:nvPr/>
        </p:nvSpPr>
        <p:spPr bwMode="auto">
          <a:xfrm>
            <a:off x="2608651" y="1926267"/>
            <a:ext cx="6857119" cy="790345"/>
          </a:xfrm>
          <a:prstGeom prst="rect">
            <a:avLst/>
          </a:prstGeom>
          <a:noFill/>
          <a:ln w="9525">
            <a:noFill/>
            <a:miter lim="800000"/>
            <a:headEnd/>
            <a:tailEnd/>
          </a:ln>
        </p:spPr>
        <p:txBody>
          <a:bodyPr>
            <a:spAutoFit/>
          </a:bodyPr>
          <a:lstStyle/>
          <a:p>
            <a:pPr defTabSz="370332">
              <a:spcBef>
                <a:spcPct val="50000"/>
              </a:spcBef>
            </a:pPr>
            <a:r>
              <a:rPr lang="en-GB" sz="2268" dirty="0"/>
              <a:t>Versions of the world are constructed drawing on a pool of pre-existing </a:t>
            </a:r>
            <a:r>
              <a:rPr lang="en-GB" sz="2268" b="1" dirty="0">
                <a:solidFill>
                  <a:srgbClr val="000090"/>
                </a:solidFill>
              </a:rPr>
              <a:t>resources</a:t>
            </a:r>
            <a:r>
              <a:rPr lang="en-GB" sz="2268" dirty="0"/>
              <a:t>. </a:t>
            </a:r>
            <a:endParaRPr lang="en-GB" sz="2800" dirty="0"/>
          </a:p>
        </p:txBody>
      </p:sp>
      <p:sp>
        <p:nvSpPr>
          <p:cNvPr id="12292" name="Text Box 6"/>
          <p:cNvSpPr txBox="1">
            <a:spLocks noChangeArrowheads="1"/>
          </p:cNvSpPr>
          <p:nvPr/>
        </p:nvSpPr>
        <p:spPr bwMode="auto">
          <a:xfrm>
            <a:off x="2608652" y="2927840"/>
            <a:ext cx="6974699" cy="790345"/>
          </a:xfrm>
          <a:prstGeom prst="rect">
            <a:avLst/>
          </a:prstGeom>
          <a:noFill/>
          <a:ln w="9525">
            <a:noFill/>
            <a:miter lim="800000"/>
            <a:headEnd/>
            <a:tailEnd/>
          </a:ln>
        </p:spPr>
        <p:txBody>
          <a:bodyPr wrap="square">
            <a:spAutoFit/>
          </a:bodyPr>
          <a:lstStyle/>
          <a:p>
            <a:pPr defTabSz="370332">
              <a:spcBef>
                <a:spcPct val="50000"/>
              </a:spcBef>
            </a:pPr>
            <a:r>
              <a:rPr lang="en-GB" sz="2268" dirty="0"/>
              <a:t>Is this an active choice? Do we </a:t>
            </a:r>
            <a:r>
              <a:rPr lang="en-GB" sz="2268" i="1" dirty="0"/>
              <a:t>choose </a:t>
            </a:r>
            <a:r>
              <a:rPr lang="en-GB" sz="2268" dirty="0"/>
              <a:t>which resources to use? </a:t>
            </a:r>
            <a:endParaRPr lang="en-GB" sz="2800" dirty="0"/>
          </a:p>
        </p:txBody>
      </p:sp>
      <p:sp>
        <p:nvSpPr>
          <p:cNvPr id="12293" name="Text Box 7"/>
          <p:cNvSpPr txBox="1">
            <a:spLocks noChangeArrowheads="1"/>
          </p:cNvSpPr>
          <p:nvPr/>
        </p:nvSpPr>
        <p:spPr bwMode="auto">
          <a:xfrm>
            <a:off x="2608651" y="3859904"/>
            <a:ext cx="6916556" cy="790345"/>
          </a:xfrm>
          <a:prstGeom prst="rect">
            <a:avLst/>
          </a:prstGeom>
          <a:noFill/>
          <a:ln w="9525">
            <a:noFill/>
            <a:miter lim="800000"/>
            <a:headEnd/>
            <a:tailEnd/>
          </a:ln>
        </p:spPr>
        <p:txBody>
          <a:bodyPr>
            <a:spAutoFit/>
          </a:bodyPr>
          <a:lstStyle/>
          <a:p>
            <a:pPr defTabSz="370332">
              <a:spcBef>
                <a:spcPct val="50000"/>
              </a:spcBef>
            </a:pPr>
            <a:r>
              <a:rPr lang="en-GB" sz="2268" dirty="0"/>
              <a:t>The notion of </a:t>
            </a:r>
            <a:r>
              <a:rPr lang="en-GB" sz="2268" b="1" dirty="0"/>
              <a:t>construction</a:t>
            </a:r>
            <a:r>
              <a:rPr lang="en-GB" sz="2268" dirty="0"/>
              <a:t> stresses the ‘action-orientation’ and ‘function’ of utterances</a:t>
            </a:r>
            <a:r>
              <a:rPr lang="el-GR" sz="2268" dirty="0"/>
              <a:t>.</a:t>
            </a:r>
            <a:endParaRPr lang="en-GB" sz="2800" dirty="0"/>
          </a:p>
        </p:txBody>
      </p:sp>
      <p:pic>
        <p:nvPicPr>
          <p:cNvPr id="2" name="Picture 1"/>
          <p:cNvPicPr>
            <a:picLocks noChangeAspect="1"/>
          </p:cNvPicPr>
          <p:nvPr/>
        </p:nvPicPr>
        <p:blipFill>
          <a:blip r:embed="rId3"/>
          <a:stretch>
            <a:fillRect/>
          </a:stretch>
        </p:blipFill>
        <p:spPr>
          <a:xfrm>
            <a:off x="7191692" y="4745814"/>
            <a:ext cx="2274078" cy="1537976"/>
          </a:xfrm>
          <a:prstGeom prst="rect">
            <a:avLst/>
          </a:prstGeom>
        </p:spPr>
      </p:pic>
      <p:pic>
        <p:nvPicPr>
          <p:cNvPr id="3" name="Εικόνα 2">
            <a:extLst>
              <a:ext uri="{FF2B5EF4-FFF2-40B4-BE49-F238E27FC236}">
                <a16:creationId xmlns:a16="http://schemas.microsoft.com/office/drawing/2014/main" id="{B893A44F-96F2-ACA4-EF26-52A52ACC5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097991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051" y="-86354"/>
            <a:ext cx="6380941" cy="1675623"/>
          </a:xfrm>
        </p:spPr>
        <p:txBody>
          <a:bodyPr anchor="b">
            <a:normAutofit/>
          </a:bodyPr>
          <a:lstStyle/>
          <a:p>
            <a:pPr marL="742950" lvl="1" indent="-285750" defTabSz="457200" rtl="0">
              <a:lnSpc>
                <a:spcPct val="90000"/>
              </a:lnSpc>
              <a:spcBef>
                <a:spcPct val="20000"/>
              </a:spcBef>
              <a:defRPr/>
            </a:pPr>
            <a:br>
              <a:rPr lang="en-US" sz="2700" b="1" kern="1200" dirty="0">
                <a:latin typeface="Calibri"/>
                <a:ea typeface="+mn-ea"/>
                <a:cs typeface="+mn-cs"/>
              </a:rPr>
            </a:br>
            <a:r>
              <a:rPr lang="en-US" sz="2700" b="1" kern="1200" dirty="0">
                <a:latin typeface="Calibri"/>
                <a:ea typeface="+mn-ea"/>
                <a:cs typeface="+mn-cs"/>
              </a:rPr>
              <a:t>Discourse, construction &amp; psychology</a:t>
            </a:r>
            <a:br>
              <a:rPr lang="en-US" sz="2700" b="1" kern="1200" dirty="0">
                <a:latin typeface="Calibri"/>
                <a:ea typeface="+mn-ea"/>
                <a:cs typeface="+mn-cs"/>
              </a:rPr>
            </a:br>
            <a:endParaRPr lang="en-US" sz="2700" b="1" dirty="0"/>
          </a:p>
        </p:txBody>
      </p:sp>
      <p:pic>
        <p:nvPicPr>
          <p:cNvPr id="7" name="Picture 6" descr="3D rendering of game pieces tied together with a rope">
            <a:extLst>
              <a:ext uri="{FF2B5EF4-FFF2-40B4-BE49-F238E27FC236}">
                <a16:creationId xmlns:a16="http://schemas.microsoft.com/office/drawing/2014/main" id="{D22C4E6D-7C5C-8900-D452-41C8AB5A57C6}"/>
              </a:ext>
            </a:extLst>
          </p:cNvPr>
          <p:cNvPicPr>
            <a:picLocks noChangeAspect="1"/>
          </p:cNvPicPr>
          <p:nvPr/>
        </p:nvPicPr>
        <p:blipFill rotWithShape="1">
          <a:blip r:embed="rId3"/>
          <a:srcRect l="19704" r="45876"/>
          <a:stretch/>
        </p:blipFill>
        <p:spPr>
          <a:xfrm>
            <a:off x="1524020" y="10"/>
            <a:ext cx="3147352" cy="6857990"/>
          </a:xfrm>
          <a:prstGeom prst="rect">
            <a:avLst/>
          </a:prstGeom>
          <a:effectLst/>
        </p:spPr>
      </p:pic>
      <p:sp>
        <p:nvSpPr>
          <p:cNvPr id="3" name="Content Placeholder 2"/>
          <p:cNvSpPr>
            <a:spLocks noGrp="1"/>
          </p:cNvSpPr>
          <p:nvPr>
            <p:ph idx="1"/>
          </p:nvPr>
        </p:nvSpPr>
        <p:spPr>
          <a:xfrm>
            <a:off x="4939300" y="2409831"/>
            <a:ext cx="5726413" cy="3705217"/>
          </a:xfrm>
        </p:spPr>
        <p:txBody>
          <a:bodyPr>
            <a:normAutofit fontScale="92500" lnSpcReduction="10000"/>
          </a:bodyPr>
          <a:lstStyle/>
          <a:p>
            <a:r>
              <a:rPr lang="en-US" sz="2400" dirty="0"/>
              <a:t>Psychological phenomena e.g. memory, identity, etc. become something people </a:t>
            </a:r>
            <a:r>
              <a:rPr lang="en-US" sz="2400" b="1" i="1" dirty="0"/>
              <a:t>do (discursive actions)</a:t>
            </a:r>
            <a:r>
              <a:rPr lang="en-US" sz="2400" i="1" dirty="0"/>
              <a:t> </a:t>
            </a:r>
            <a:r>
              <a:rPr lang="en-US" sz="2400" dirty="0"/>
              <a:t>rather than something people</a:t>
            </a:r>
            <a:r>
              <a:rPr lang="en-US" sz="2400" b="1" dirty="0"/>
              <a:t> </a:t>
            </a:r>
            <a:r>
              <a:rPr lang="en-US" sz="2400" b="1" i="1" dirty="0"/>
              <a:t>have (cognitive processes</a:t>
            </a:r>
            <a:r>
              <a:rPr lang="en-US" sz="2400" i="1" dirty="0"/>
              <a:t>).</a:t>
            </a:r>
          </a:p>
          <a:p>
            <a:pPr marL="0" indent="0">
              <a:buNone/>
            </a:pPr>
            <a:endParaRPr lang="en-US" sz="2400" i="1" dirty="0"/>
          </a:p>
          <a:p>
            <a:r>
              <a:rPr lang="en-US" sz="2400" b="1" dirty="0"/>
              <a:t>Justification, rationalization, categorization, attribution, naming and blaming </a:t>
            </a:r>
            <a:r>
              <a:rPr lang="en-US" sz="2400" dirty="0"/>
              <a:t>are discursive practices used by people in particular contexts to achieve social and interpersonal objectives.</a:t>
            </a:r>
          </a:p>
          <a:p>
            <a:pPr marL="0" indent="0">
              <a:buNone/>
            </a:pPr>
            <a:endParaRPr lang="en-US" sz="1700" dirty="0"/>
          </a:p>
          <a:p>
            <a:pPr marL="0" indent="0" algn="r">
              <a:buNone/>
            </a:pPr>
            <a:r>
              <a:rPr lang="en-US" sz="1700" dirty="0"/>
              <a:t>(Willig, 2001; </a:t>
            </a:r>
            <a:r>
              <a:rPr lang="en-GB" sz="1700" dirty="0"/>
              <a:t>Potter and Wetherell, 1987</a:t>
            </a:r>
            <a:r>
              <a:rPr lang="en-US" sz="1700" dirty="0"/>
              <a:t>) </a:t>
            </a:r>
          </a:p>
        </p:txBody>
      </p:sp>
      <p:sp>
        <p:nvSpPr>
          <p:cNvPr id="5" name="Slide Number Placeholder 4"/>
          <p:cNvSpPr>
            <a:spLocks noGrp="1"/>
          </p:cNvSpPr>
          <p:nvPr>
            <p:ph type="sldNum" sz="quarter" idx="12"/>
          </p:nvPr>
        </p:nvSpPr>
        <p:spPr>
          <a:xfrm>
            <a:off x="8419264" y="6356351"/>
            <a:ext cx="1620086" cy="365125"/>
          </a:xfrm>
        </p:spPr>
        <p:txBody>
          <a:bodyPr>
            <a:normAutofit/>
          </a:bodyPr>
          <a:lstStyle/>
          <a:p>
            <a:pPr>
              <a:spcAft>
                <a:spcPts val="600"/>
              </a:spcAft>
            </a:pPr>
            <a:fld id="{FF6E54EE-41A7-5F44-8AAB-0C9162CFD710}" type="slidenum">
              <a:rPr lang="en-US" smtClean="0"/>
              <a:pPr>
                <a:spcAft>
                  <a:spcPts val="600"/>
                </a:spcAft>
              </a:pPr>
              <a:t>63</a:t>
            </a:fld>
            <a:endParaRPr lang="en-US"/>
          </a:p>
        </p:txBody>
      </p:sp>
      <p:pic>
        <p:nvPicPr>
          <p:cNvPr id="6" name="Εικόνα 5">
            <a:extLst>
              <a:ext uri="{FF2B5EF4-FFF2-40B4-BE49-F238E27FC236}">
                <a16:creationId xmlns:a16="http://schemas.microsoft.com/office/drawing/2014/main" id="{71CD53BF-7171-4BB0-6C2B-4B845BF41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136943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31" y="431631"/>
            <a:ext cx="4613564" cy="1330840"/>
          </a:xfrm>
        </p:spPr>
        <p:txBody>
          <a:bodyPr vert="horz" lIns="91440" tIns="45720" rIns="91440" bIns="45720" rtlCol="0" anchor="ctr">
            <a:normAutofit/>
          </a:bodyPr>
          <a:lstStyle/>
          <a:p>
            <a:r>
              <a:rPr lang="en-US" b="1" kern="1200">
                <a:solidFill>
                  <a:schemeClr val="tx1"/>
                </a:solidFill>
                <a:latin typeface="+mj-lt"/>
                <a:ea typeface="+mj-ea"/>
                <a:cs typeface="+mj-cs"/>
              </a:rPr>
              <a:t>Discursive Turn</a:t>
            </a:r>
          </a:p>
        </p:txBody>
      </p:sp>
      <p:sp>
        <p:nvSpPr>
          <p:cNvPr id="3" name="Content Placeholder 2"/>
          <p:cNvSpPr>
            <a:spLocks noGrp="1"/>
          </p:cNvSpPr>
          <p:nvPr>
            <p:ph sz="half" idx="1"/>
          </p:nvPr>
        </p:nvSpPr>
        <p:spPr>
          <a:xfrm>
            <a:off x="1676401" y="2194103"/>
            <a:ext cx="4738255" cy="3908585"/>
          </a:xfrm>
        </p:spPr>
        <p:txBody>
          <a:bodyPr vert="horz" lIns="91440" tIns="45720" rIns="91440" bIns="45720" rtlCol="0">
            <a:normAutofit lnSpcReduction="10000"/>
          </a:bodyPr>
          <a:lstStyle/>
          <a:p>
            <a:r>
              <a:rPr lang="en-US" sz="2400" dirty="0"/>
              <a:t>Discourse constructs versions of the world, realities and identities </a:t>
            </a:r>
          </a:p>
          <a:p>
            <a:endParaRPr lang="en-US" sz="2400" dirty="0"/>
          </a:p>
          <a:p>
            <a:r>
              <a:rPr lang="en-US" sz="2400" dirty="0"/>
              <a:t>Key question: </a:t>
            </a:r>
            <a:r>
              <a:rPr lang="en-US" sz="2400" b="1" i="1" dirty="0"/>
              <a:t>what does an utterance do?</a:t>
            </a:r>
          </a:p>
          <a:p>
            <a:pPr lvl="1"/>
            <a:r>
              <a:rPr lang="en-US" dirty="0" err="1"/>
              <a:t>Normalisation</a:t>
            </a:r>
            <a:r>
              <a:rPr lang="en-US" dirty="0"/>
              <a:t> </a:t>
            </a:r>
          </a:p>
          <a:p>
            <a:pPr lvl="1"/>
            <a:r>
              <a:rPr lang="en-US" dirty="0" err="1"/>
              <a:t>Factualisation</a:t>
            </a:r>
            <a:endParaRPr lang="en-US" dirty="0"/>
          </a:p>
          <a:p>
            <a:pPr lvl="1"/>
            <a:r>
              <a:rPr lang="en-US" dirty="0" err="1"/>
              <a:t>Essentialisation</a:t>
            </a:r>
            <a:endParaRPr lang="en-US" dirty="0"/>
          </a:p>
          <a:p>
            <a:pPr lvl="1"/>
            <a:r>
              <a:rPr lang="en-US" dirty="0" err="1"/>
              <a:t>Naturalisation</a:t>
            </a:r>
            <a:endParaRPr lang="en-US" dirty="0"/>
          </a:p>
          <a:p>
            <a:pPr lvl="1"/>
            <a:r>
              <a:rPr lang="en-US" dirty="0"/>
              <a:t>Sense-making </a:t>
            </a:r>
          </a:p>
          <a:p>
            <a:pPr marL="0"/>
            <a:endParaRPr lang="en-US" sz="2400" dirty="0"/>
          </a:p>
          <a:p>
            <a:pPr marL="0"/>
            <a:endParaRPr lang="en-US" sz="2400" dirty="0"/>
          </a:p>
          <a:p>
            <a:endParaRPr lang="en-US" sz="2400" dirty="0"/>
          </a:p>
          <a:p>
            <a:pPr marL="0"/>
            <a:endParaRPr lang="en-US" sz="2400" dirty="0"/>
          </a:p>
        </p:txBody>
      </p:sp>
      <p:pic>
        <p:nvPicPr>
          <p:cNvPr id="8" name="Content Placeholder 7" descr="RealityFrazz.pn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t="-30670" r="-7548" b="-12746"/>
          <a:stretch/>
        </p:blipFill>
        <p:spPr>
          <a:xfrm>
            <a:off x="6684457" y="2634602"/>
            <a:ext cx="3553238" cy="1611010"/>
          </a:xfrm>
          <a:prstGeom prst="rect">
            <a:avLst/>
          </a:prstGeom>
        </p:spPr>
      </p:pic>
      <p:pic>
        <p:nvPicPr>
          <p:cNvPr id="4" name="Εικόνα 3">
            <a:extLst>
              <a:ext uri="{FF2B5EF4-FFF2-40B4-BE49-F238E27FC236}">
                <a16:creationId xmlns:a16="http://schemas.microsoft.com/office/drawing/2014/main" id="{EF2A5AF1-A1C3-F5DE-1C00-8A803ADF2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529614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Many question marks on black background">
            <a:extLst>
              <a:ext uri="{FF2B5EF4-FFF2-40B4-BE49-F238E27FC236}">
                <a16:creationId xmlns:a16="http://schemas.microsoft.com/office/drawing/2014/main" id="{C24E9BB1-2D35-03DD-7AB4-DCD299713D75}"/>
              </a:ext>
            </a:extLst>
          </p:cNvPr>
          <p:cNvPicPr>
            <a:picLocks noChangeAspect="1"/>
          </p:cNvPicPr>
          <p:nvPr/>
        </p:nvPicPr>
        <p:blipFill rotWithShape="1">
          <a:blip r:embed="rId3"/>
          <a:srcRect l="66380" r="5444" b="2"/>
          <a:stretch/>
        </p:blipFill>
        <p:spPr>
          <a:xfrm>
            <a:off x="7500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2346577" y="101016"/>
            <a:ext cx="5123391" cy="1322887"/>
          </a:xfrm>
        </p:spPr>
        <p:txBody>
          <a:bodyPr>
            <a:normAutofit/>
          </a:bodyPr>
          <a:lstStyle/>
          <a:p>
            <a:pPr>
              <a:lnSpc>
                <a:spcPct val="90000"/>
              </a:lnSpc>
            </a:pPr>
            <a:br>
              <a:rPr lang="el-GR" sz="2800" dirty="0"/>
            </a:br>
            <a:r>
              <a:rPr lang="en-GB" sz="2800" b="1" dirty="0"/>
              <a:t>Strands in DA</a:t>
            </a:r>
            <a:br>
              <a:rPr lang="el-GR" sz="2800" b="1" dirty="0"/>
            </a:br>
            <a:endParaRPr lang="en-US" sz="2800" b="1" dirty="0"/>
          </a:p>
        </p:txBody>
      </p:sp>
      <p:sp>
        <p:nvSpPr>
          <p:cNvPr id="3" name="Content Placeholder 2"/>
          <p:cNvSpPr>
            <a:spLocks noGrp="1"/>
          </p:cNvSpPr>
          <p:nvPr>
            <p:ph idx="1"/>
          </p:nvPr>
        </p:nvSpPr>
        <p:spPr>
          <a:xfrm>
            <a:off x="1742510" y="1695339"/>
            <a:ext cx="6331527" cy="3908585"/>
          </a:xfrm>
        </p:spPr>
        <p:txBody>
          <a:bodyPr>
            <a:noAutofit/>
          </a:bodyPr>
          <a:lstStyle/>
          <a:p>
            <a:r>
              <a:rPr lang="en-GB" sz="2400" dirty="0"/>
              <a:t>Discourse Analysis</a:t>
            </a:r>
            <a:r>
              <a:rPr lang="el-GR" sz="2400" dirty="0"/>
              <a:t> (</a:t>
            </a:r>
            <a:r>
              <a:rPr lang="en-GB" sz="2400" dirty="0"/>
              <a:t>DA</a:t>
            </a:r>
            <a:r>
              <a:rPr lang="el-GR" sz="2400" dirty="0"/>
              <a:t>) </a:t>
            </a:r>
            <a:endParaRPr lang="en-GB" sz="2400" dirty="0"/>
          </a:p>
          <a:p>
            <a:r>
              <a:rPr lang="en-GB" sz="2400" dirty="0"/>
              <a:t>Conversation Analysis </a:t>
            </a:r>
            <a:r>
              <a:rPr lang="el-GR" sz="2400" dirty="0"/>
              <a:t>(</a:t>
            </a:r>
            <a:r>
              <a:rPr lang="en-GB" sz="2400" dirty="0"/>
              <a:t>CA</a:t>
            </a:r>
            <a:r>
              <a:rPr lang="el-GR" sz="2400" dirty="0"/>
              <a:t>) </a:t>
            </a:r>
            <a:endParaRPr lang="en-GB" sz="2400" dirty="0"/>
          </a:p>
          <a:p>
            <a:r>
              <a:rPr lang="en-GB" sz="2400" dirty="0"/>
              <a:t>Critical Discourse Analysis</a:t>
            </a:r>
            <a:r>
              <a:rPr lang="el-GR" sz="2400" dirty="0"/>
              <a:t> </a:t>
            </a:r>
            <a:r>
              <a:rPr lang="en-GB" sz="2400" dirty="0"/>
              <a:t>(CDA)</a:t>
            </a:r>
            <a:r>
              <a:rPr lang="el-GR" sz="2400" dirty="0"/>
              <a:t> </a:t>
            </a:r>
            <a:endParaRPr lang="en-GB" sz="2400" dirty="0"/>
          </a:p>
          <a:p>
            <a:pPr lvl="1"/>
            <a:r>
              <a:rPr lang="en-GB" dirty="0"/>
              <a:t>Multimodal Critical Discourse Analysis</a:t>
            </a:r>
            <a:r>
              <a:rPr lang="el-GR" dirty="0"/>
              <a:t> </a:t>
            </a:r>
            <a:r>
              <a:rPr lang="en-GB" dirty="0"/>
              <a:t>(MCDA) </a:t>
            </a:r>
            <a:endParaRPr lang="el-GR" i="1" dirty="0"/>
          </a:p>
          <a:p>
            <a:r>
              <a:rPr lang="en-GB" sz="2400" dirty="0" err="1"/>
              <a:t>Foucaudian</a:t>
            </a:r>
            <a:r>
              <a:rPr lang="en-GB" sz="2400" dirty="0"/>
              <a:t> Discourse Analysis</a:t>
            </a:r>
            <a:r>
              <a:rPr lang="el-GR" sz="2400" dirty="0"/>
              <a:t> </a:t>
            </a:r>
            <a:r>
              <a:rPr lang="en-GB" sz="2400" dirty="0"/>
              <a:t>(FDA)</a:t>
            </a:r>
          </a:p>
          <a:p>
            <a:r>
              <a:rPr lang="en-GB" sz="2400" dirty="0"/>
              <a:t>Discursive Psychology (DP)</a:t>
            </a:r>
            <a:r>
              <a:rPr lang="el-GR" sz="2400" dirty="0"/>
              <a:t> </a:t>
            </a:r>
            <a:endParaRPr lang="en-GB" sz="2400" dirty="0"/>
          </a:p>
          <a:p>
            <a:r>
              <a:rPr lang="en-GB" sz="2400" dirty="0"/>
              <a:t>Rhetorical Psychology (RP)</a:t>
            </a:r>
          </a:p>
          <a:p>
            <a:r>
              <a:rPr lang="en-GB" sz="2400" dirty="0"/>
              <a:t>Critical Discursive Social Psychology (CDSP)</a:t>
            </a:r>
            <a:endParaRPr lang="el-GR" sz="2400" dirty="0"/>
          </a:p>
          <a:p>
            <a:pPr marL="0" indent="0">
              <a:buNone/>
            </a:pPr>
            <a:endParaRPr lang="en-US" sz="2400" dirty="0"/>
          </a:p>
          <a:p>
            <a:pPr marL="0" indent="0" algn="r">
              <a:buNone/>
            </a:pPr>
            <a:r>
              <a:rPr lang="en-US" sz="1600" dirty="0"/>
              <a:t>(see McKinlay &amp; </a:t>
            </a:r>
            <a:r>
              <a:rPr lang="en-US" sz="1600" dirty="0" err="1"/>
              <a:t>McVittie</a:t>
            </a:r>
            <a:r>
              <a:rPr lang="en-US" sz="1600" dirty="0"/>
              <a:t>, 2008)</a:t>
            </a:r>
          </a:p>
          <a:p>
            <a:pPr marL="0" indent="0">
              <a:buNone/>
            </a:pPr>
            <a:endParaRPr lang="en-US" sz="2400" dirty="0"/>
          </a:p>
        </p:txBody>
      </p:sp>
      <p:pic>
        <p:nvPicPr>
          <p:cNvPr id="4" name="Εικόνα 3">
            <a:extLst>
              <a:ext uri="{FF2B5EF4-FFF2-40B4-BE49-F238E27FC236}">
                <a16:creationId xmlns:a16="http://schemas.microsoft.com/office/drawing/2014/main" id="{F7305CC9-E8EC-355F-68D3-00682A07C9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302" y="6268085"/>
            <a:ext cx="5419725" cy="589915"/>
          </a:xfrm>
          <a:prstGeom prst="rect">
            <a:avLst/>
          </a:prstGeom>
        </p:spPr>
      </p:pic>
    </p:spTree>
    <p:extLst>
      <p:ext uri="{BB962C8B-B14F-4D97-AF65-F5344CB8AC3E}">
        <p14:creationId xmlns:p14="http://schemas.microsoft.com/office/powerpoint/2010/main" val="1340854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r>
              <a:rPr lang="en-GB" dirty="0"/>
              <a:t>Discourse Analysis</a:t>
            </a:r>
            <a:r>
              <a:rPr lang="el-GR" dirty="0"/>
              <a:t> (</a:t>
            </a:r>
            <a:r>
              <a:rPr lang="en-GB" dirty="0"/>
              <a:t>DA</a:t>
            </a:r>
            <a:r>
              <a:rPr lang="el-GR" dirty="0"/>
              <a:t>) </a:t>
            </a:r>
            <a:endParaRPr lang="en-US" dirty="0"/>
          </a:p>
        </p:txBody>
      </p:sp>
      <p:sp>
        <p:nvSpPr>
          <p:cNvPr id="3" name="Content Placeholder 2"/>
          <p:cNvSpPr>
            <a:spLocks noGrp="1"/>
          </p:cNvSpPr>
          <p:nvPr>
            <p:ph idx="1"/>
          </p:nvPr>
        </p:nvSpPr>
        <p:spPr>
          <a:xfrm>
            <a:off x="1690255" y="2013626"/>
            <a:ext cx="5122025" cy="4163337"/>
          </a:xfrm>
        </p:spPr>
        <p:txBody>
          <a:bodyPr>
            <a:normAutofit/>
          </a:bodyPr>
          <a:lstStyle/>
          <a:p>
            <a:r>
              <a:rPr lang="en-GB" sz="2400" i="1" dirty="0">
                <a:solidFill>
                  <a:schemeClr val="tx2">
                    <a:lumMod val="75000"/>
                  </a:schemeClr>
                </a:solidFill>
              </a:rPr>
              <a:t>emphasis on the structure, variability and (performative) function of discourse </a:t>
            </a:r>
            <a:endParaRPr lang="el-GR" sz="2400" dirty="0">
              <a:solidFill>
                <a:schemeClr val="tx2">
                  <a:lumMod val="75000"/>
                </a:schemeClr>
              </a:solidFill>
            </a:endParaRPr>
          </a:p>
          <a:p>
            <a:pPr marL="0" indent="0" algn="r">
              <a:buNone/>
            </a:pPr>
            <a:r>
              <a:rPr lang="en-GB" sz="1700" dirty="0"/>
              <a:t>(see Potter &amp; Wetherell, 1987)</a:t>
            </a:r>
            <a:endParaRPr lang="el-GR" sz="1700" dirty="0"/>
          </a:p>
          <a:p>
            <a:endParaRPr lang="en-US" sz="1700" dirty="0"/>
          </a:p>
        </p:txBody>
      </p:sp>
      <p:pic>
        <p:nvPicPr>
          <p:cNvPr id="5" name="Picture 4" descr="Abstarct lines">
            <a:extLst>
              <a:ext uri="{FF2B5EF4-FFF2-40B4-BE49-F238E27FC236}">
                <a16:creationId xmlns:a16="http://schemas.microsoft.com/office/drawing/2014/main" id="{F32989D1-819F-85D7-4F53-AF1A41299C17}"/>
              </a:ext>
            </a:extLst>
          </p:cNvPr>
          <p:cNvPicPr>
            <a:picLocks noChangeAspect="1"/>
          </p:cNvPicPr>
          <p:nvPr/>
        </p:nvPicPr>
        <p:blipFill rotWithShape="1">
          <a:blip r:embed="rId3"/>
          <a:srcRect l="13645" r="15765" b="2"/>
          <a:stretch/>
        </p:blipFill>
        <p:spPr>
          <a:xfrm>
            <a:off x="6931549" y="2741789"/>
            <a:ext cx="3366536"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pic>
        <p:nvPicPr>
          <p:cNvPr id="4" name="Εικόνα 3">
            <a:extLst>
              <a:ext uri="{FF2B5EF4-FFF2-40B4-BE49-F238E27FC236}">
                <a16:creationId xmlns:a16="http://schemas.microsoft.com/office/drawing/2014/main" id="{2C544DDA-AD9C-5A56-8F71-844D6F276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339547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igzag indicator line">
            <a:extLst>
              <a:ext uri="{FF2B5EF4-FFF2-40B4-BE49-F238E27FC236}">
                <a16:creationId xmlns:a16="http://schemas.microsoft.com/office/drawing/2014/main" id="{68CE1644-0BE4-6503-DA08-0C0B7881DC67}"/>
              </a:ext>
            </a:extLst>
          </p:cNvPr>
          <p:cNvPicPr>
            <a:picLocks noChangeAspect="1"/>
          </p:cNvPicPr>
          <p:nvPr/>
        </p:nvPicPr>
        <p:blipFill rotWithShape="1">
          <a:blip r:embed="rId3"/>
          <a:srcRect l="32160" r="37006" b="-1"/>
          <a:stretch/>
        </p:blipFill>
        <p:spPr>
          <a:xfrm>
            <a:off x="7500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2376776" y="609601"/>
            <a:ext cx="5123391" cy="1322887"/>
          </a:xfrm>
        </p:spPr>
        <p:txBody>
          <a:bodyPr>
            <a:normAutofit/>
          </a:bodyPr>
          <a:lstStyle/>
          <a:p>
            <a:pPr>
              <a:lnSpc>
                <a:spcPct val="90000"/>
              </a:lnSpc>
            </a:pPr>
            <a:br>
              <a:rPr lang="el-GR" dirty="0"/>
            </a:br>
            <a:endParaRPr lang="en-US" b="1" dirty="0"/>
          </a:p>
        </p:txBody>
      </p:sp>
      <p:sp>
        <p:nvSpPr>
          <p:cNvPr id="3" name="Content Placeholder 2"/>
          <p:cNvSpPr>
            <a:spLocks noGrp="1"/>
          </p:cNvSpPr>
          <p:nvPr>
            <p:ph idx="1"/>
          </p:nvPr>
        </p:nvSpPr>
        <p:spPr>
          <a:xfrm>
            <a:off x="2376776" y="2194103"/>
            <a:ext cx="4887162" cy="3908585"/>
          </a:xfrm>
        </p:spPr>
        <p:txBody>
          <a:bodyPr>
            <a:normAutofit/>
          </a:bodyPr>
          <a:lstStyle/>
          <a:p>
            <a:pPr>
              <a:lnSpc>
                <a:spcPct val="90000"/>
              </a:lnSpc>
            </a:pPr>
            <a:r>
              <a:rPr lang="en-GB" sz="2400" dirty="0"/>
              <a:t>Conversation Analysis </a:t>
            </a:r>
            <a:r>
              <a:rPr lang="el-GR" sz="2400" dirty="0"/>
              <a:t>(</a:t>
            </a:r>
            <a:r>
              <a:rPr lang="en-GB" sz="2400" dirty="0"/>
              <a:t>CA</a:t>
            </a:r>
            <a:r>
              <a:rPr lang="el-GR" sz="2400" dirty="0"/>
              <a:t>) </a:t>
            </a:r>
            <a:r>
              <a:rPr lang="en-US" sz="2400" dirty="0"/>
              <a:t>–</a:t>
            </a:r>
            <a:r>
              <a:rPr lang="el-GR" sz="2400" dirty="0"/>
              <a:t> </a:t>
            </a:r>
            <a:r>
              <a:rPr lang="en-GB" sz="2400" i="1" dirty="0">
                <a:solidFill>
                  <a:schemeClr val="tx2">
                    <a:lumMod val="75000"/>
                  </a:schemeClr>
                </a:solidFill>
              </a:rPr>
              <a:t>collection and analysis of talk that occurs naturally, emphasis on sequential properties and actions performed</a:t>
            </a:r>
          </a:p>
          <a:p>
            <a:pPr marL="457200" lvl="1" indent="0" algn="r">
              <a:buNone/>
            </a:pPr>
            <a:r>
              <a:rPr lang="en-GB" sz="2000" dirty="0"/>
              <a:t>(see </a:t>
            </a:r>
            <a:r>
              <a:rPr lang="en-GB" sz="2000" dirty="0" err="1"/>
              <a:t>Wooffitt</a:t>
            </a:r>
            <a:r>
              <a:rPr lang="en-GB" sz="2000" dirty="0"/>
              <a:t>, 2005) </a:t>
            </a:r>
          </a:p>
          <a:p>
            <a:pPr marL="0" indent="0">
              <a:buNone/>
            </a:pPr>
            <a:endParaRPr lang="en-US" sz="1700" dirty="0"/>
          </a:p>
        </p:txBody>
      </p:sp>
      <p:pic>
        <p:nvPicPr>
          <p:cNvPr id="4" name="Εικόνα 3">
            <a:extLst>
              <a:ext uri="{FF2B5EF4-FFF2-40B4-BE49-F238E27FC236}">
                <a16:creationId xmlns:a16="http://schemas.microsoft.com/office/drawing/2014/main" id="{1BEA6F88-02D0-422B-3A3E-4A754FE60E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846643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69" y="238540"/>
            <a:ext cx="8263890" cy="1434415"/>
          </a:xfrm>
        </p:spPr>
        <p:txBody>
          <a:bodyPr anchor="b">
            <a:normAutofit/>
          </a:bodyPr>
          <a:lstStyle/>
          <a:p>
            <a:endParaRPr lang="en-US" sz="4700"/>
          </a:p>
        </p:txBody>
      </p:sp>
      <p:sp>
        <p:nvSpPr>
          <p:cNvPr id="3" name="Content Placeholder 2"/>
          <p:cNvSpPr>
            <a:spLocks noGrp="1"/>
          </p:cNvSpPr>
          <p:nvPr>
            <p:ph idx="1"/>
          </p:nvPr>
        </p:nvSpPr>
        <p:spPr>
          <a:xfrm>
            <a:off x="1953369" y="2071316"/>
            <a:ext cx="5035164" cy="4119172"/>
          </a:xfrm>
        </p:spPr>
        <p:txBody>
          <a:bodyPr anchor="t">
            <a:normAutofit/>
          </a:bodyPr>
          <a:lstStyle/>
          <a:p>
            <a:r>
              <a:rPr lang="en-GB" sz="2400" dirty="0"/>
              <a:t>Critical Discourse Analysis</a:t>
            </a:r>
            <a:r>
              <a:rPr lang="el-GR" sz="2400" dirty="0"/>
              <a:t> </a:t>
            </a:r>
            <a:r>
              <a:rPr lang="en-GB" sz="2400" dirty="0"/>
              <a:t>(CDA)</a:t>
            </a:r>
            <a:r>
              <a:rPr lang="el-GR" sz="2400" dirty="0"/>
              <a:t> </a:t>
            </a:r>
            <a:r>
              <a:rPr lang="en-US" sz="2400" dirty="0"/>
              <a:t>–</a:t>
            </a:r>
            <a:r>
              <a:rPr lang="el-GR" sz="2400" dirty="0"/>
              <a:t> </a:t>
            </a:r>
            <a:r>
              <a:rPr lang="en-GB" sz="2400" i="1" dirty="0">
                <a:solidFill>
                  <a:schemeClr val="tx2">
                    <a:lumMod val="75000"/>
                  </a:schemeClr>
                </a:solidFill>
              </a:rPr>
              <a:t>emphasis on the ways in which discourse is affected by power and ideology</a:t>
            </a:r>
            <a:r>
              <a:rPr lang="en-GB" sz="2400" i="1" dirty="0"/>
              <a:t> </a:t>
            </a:r>
          </a:p>
          <a:p>
            <a:pPr marL="0" indent="0" algn="r">
              <a:buNone/>
            </a:pPr>
            <a:r>
              <a:rPr lang="en-GB" sz="1600" dirty="0"/>
              <a:t>(Fairclough, 1992; van Dijk, 1992) </a:t>
            </a:r>
            <a:endParaRPr lang="el-GR" sz="1600" dirty="0"/>
          </a:p>
          <a:p>
            <a:pPr lvl="1"/>
            <a:r>
              <a:rPr lang="en-GB" dirty="0"/>
              <a:t>Multimodal Critical Discourse Analysis</a:t>
            </a:r>
            <a:r>
              <a:rPr lang="el-GR" dirty="0"/>
              <a:t> </a:t>
            </a:r>
            <a:r>
              <a:rPr lang="en-GB" dirty="0"/>
              <a:t>(MCDA) </a:t>
            </a:r>
            <a:r>
              <a:rPr lang="en-US" dirty="0"/>
              <a:t>–</a:t>
            </a:r>
            <a:r>
              <a:rPr lang="en-GB" dirty="0"/>
              <a:t> </a:t>
            </a:r>
            <a:r>
              <a:rPr lang="en-GB" i="1" dirty="0">
                <a:solidFill>
                  <a:schemeClr val="tx2">
                    <a:lumMod val="75000"/>
                  </a:schemeClr>
                </a:solidFill>
              </a:rPr>
              <a:t>CDA of discourses communicated through different semiotic modes</a:t>
            </a:r>
            <a:r>
              <a:rPr lang="en-GB" i="1" dirty="0"/>
              <a:t> </a:t>
            </a:r>
          </a:p>
          <a:p>
            <a:pPr marL="914400" lvl="2" indent="0" algn="r">
              <a:buNone/>
            </a:pPr>
            <a:r>
              <a:rPr lang="en-GB" sz="1600" dirty="0"/>
              <a:t>(Machin, 2013)</a:t>
            </a:r>
            <a:endParaRPr lang="el-GR" sz="1600" dirty="0"/>
          </a:p>
          <a:p>
            <a:endParaRPr lang="en-US" sz="1900" dirty="0"/>
          </a:p>
        </p:txBody>
      </p:sp>
      <p:pic>
        <p:nvPicPr>
          <p:cNvPr id="4" name="Picture 3" descr="Graphical user interface&#10;&#10;Description automatically generated"/>
          <p:cNvPicPr>
            <a:picLocks noChangeAspect="1"/>
          </p:cNvPicPr>
          <p:nvPr/>
        </p:nvPicPr>
        <p:blipFill rotWithShape="1">
          <a:blip r:embed="rId3"/>
          <a:srcRect l="24432" r="21452"/>
          <a:stretch/>
        </p:blipFill>
        <p:spPr>
          <a:xfrm>
            <a:off x="7280743" y="2093976"/>
            <a:ext cx="2955798" cy="4096512"/>
          </a:xfrm>
          <a:prstGeom prst="rect">
            <a:avLst/>
          </a:prstGeom>
        </p:spPr>
      </p:pic>
      <p:pic>
        <p:nvPicPr>
          <p:cNvPr id="5" name="Εικόνα 4">
            <a:extLst>
              <a:ext uri="{FF2B5EF4-FFF2-40B4-BE49-F238E27FC236}">
                <a16:creationId xmlns:a16="http://schemas.microsoft.com/office/drawing/2014/main" id="{9B059852-97DE-0F23-4276-4F95C9153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468015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619" y="273321"/>
            <a:ext cx="7325355" cy="1325563"/>
          </a:xfrm>
        </p:spPr>
        <p:txBody>
          <a:bodyPr vert="horz" lIns="91440" tIns="45720" rIns="91440" bIns="45720" rtlCol="0" anchor="ctr">
            <a:normAutofit/>
          </a:bodyPr>
          <a:lstStyle/>
          <a:p>
            <a:r>
              <a:rPr lang="en-US" dirty="0" err="1"/>
              <a:t>Foucaudian</a:t>
            </a:r>
            <a:r>
              <a:rPr lang="en-US" dirty="0"/>
              <a:t> Discourse Analysis (FDA) </a:t>
            </a:r>
          </a:p>
        </p:txBody>
      </p:sp>
      <p:pic>
        <p:nvPicPr>
          <p:cNvPr id="7" name="Content Placeholder 6" descr="palcomms20177-f2.jpg"/>
          <p:cNvPicPr>
            <a:picLocks noGrp="1" noChangeAspect="1"/>
          </p:cNvPicPr>
          <p:nvPr>
            <p:ph sz="half" idx="2"/>
          </p:nvPr>
        </p:nvPicPr>
        <p:blipFill>
          <a:blip r:embed="rId3" cstate="print">
            <a:extLst>
              <a:ext uri="{28A0092B-C50C-407E-A947-70E740481C1C}">
                <a14:useLocalDpi xmlns:a14="http://schemas.microsoft.com/office/drawing/2010/main"/>
              </a:ext>
            </a:extLst>
          </a:blip>
          <a:srcRect t="-26015" b="-26015"/>
          <a:stretch>
            <a:fillRect/>
          </a:stretch>
        </p:blipFill>
        <p:spPr>
          <a:xfrm>
            <a:off x="2051386" y="1335442"/>
            <a:ext cx="3583036" cy="40173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sz="half" idx="1"/>
          </p:nvPr>
        </p:nvSpPr>
        <p:spPr>
          <a:xfrm>
            <a:off x="5893190" y="2233372"/>
            <a:ext cx="4210698" cy="3358492"/>
          </a:xfrm>
        </p:spPr>
        <p:txBody>
          <a:bodyPr vert="horz" lIns="91440" tIns="45720" rIns="91440" bIns="45720" rtlCol="0">
            <a:normAutofit/>
          </a:bodyPr>
          <a:lstStyle/>
          <a:p>
            <a:r>
              <a:rPr lang="en-US" i="1" dirty="0">
                <a:solidFill>
                  <a:schemeClr val="tx2">
                    <a:lumMod val="75000"/>
                  </a:schemeClr>
                </a:solidFill>
              </a:rPr>
              <a:t>emphasis on the  historical and ideological aspects of discourse</a:t>
            </a:r>
          </a:p>
          <a:p>
            <a:pPr marL="0" indent="0" algn="r">
              <a:buNone/>
            </a:pPr>
            <a:r>
              <a:rPr lang="en-US" sz="1600" dirty="0"/>
              <a:t>(see Parker, 2015)</a:t>
            </a:r>
          </a:p>
          <a:p>
            <a:endParaRPr lang="en-US" dirty="0"/>
          </a:p>
          <a:p>
            <a:endParaRPr lang="en-US" dirty="0"/>
          </a:p>
        </p:txBody>
      </p:sp>
      <p:pic>
        <p:nvPicPr>
          <p:cNvPr id="2" name="Εικόνα 1">
            <a:extLst>
              <a:ext uri="{FF2B5EF4-FFF2-40B4-BE49-F238E27FC236}">
                <a16:creationId xmlns:a16="http://schemas.microsoft.com/office/drawing/2014/main" id="{842468D7-32CC-6A7C-32E5-571A7BF289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82479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D181-B820-96D8-814C-17B726679356}"/>
              </a:ext>
            </a:extLst>
          </p:cNvPr>
          <p:cNvSpPr>
            <a:spLocks noGrp="1"/>
          </p:cNvSpPr>
          <p:nvPr>
            <p:ph type="title"/>
          </p:nvPr>
        </p:nvSpPr>
        <p:spPr>
          <a:xfrm>
            <a:off x="841248" y="810562"/>
            <a:ext cx="9489000" cy="937040"/>
          </a:xfrm>
        </p:spPr>
        <p:txBody>
          <a:bodyPr>
            <a:normAutofit/>
          </a:bodyPr>
          <a:lstStyle/>
          <a:p>
            <a:r>
              <a:rPr lang="en-GR" dirty="0"/>
              <a:t> Key features </a:t>
            </a:r>
          </a:p>
        </p:txBody>
      </p:sp>
      <p:graphicFrame>
        <p:nvGraphicFramePr>
          <p:cNvPr id="5" name="Content Placeholder 2">
            <a:extLst>
              <a:ext uri="{FF2B5EF4-FFF2-40B4-BE49-F238E27FC236}">
                <a16:creationId xmlns:a16="http://schemas.microsoft.com/office/drawing/2014/main" id="{CBE3EB86-9786-D9B3-CEB1-F92D5460969F}"/>
              </a:ext>
            </a:extLst>
          </p:cNvPr>
          <p:cNvGraphicFramePr>
            <a:graphicFrameLocks noGrp="1"/>
          </p:cNvGraphicFramePr>
          <p:nvPr>
            <p:ph idx="1"/>
          </p:nvPr>
        </p:nvGraphicFramePr>
        <p:xfrm>
          <a:off x="841375" y="2362200"/>
          <a:ext cx="9488488" cy="334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a:extLst>
              <a:ext uri="{FF2B5EF4-FFF2-40B4-BE49-F238E27FC236}">
                <a16:creationId xmlns:a16="http://schemas.microsoft.com/office/drawing/2014/main" id="{5998F72C-32BC-83F8-39A8-276736C383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673295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s of various toothbrushes">
            <a:extLst>
              <a:ext uri="{FF2B5EF4-FFF2-40B4-BE49-F238E27FC236}">
                <a16:creationId xmlns:a16="http://schemas.microsoft.com/office/drawing/2014/main" id="{1F13206F-BBA4-9706-41FA-7823E35BBB7A}"/>
              </a:ext>
            </a:extLst>
          </p:cNvPr>
          <p:cNvPicPr>
            <a:picLocks noChangeAspect="1"/>
          </p:cNvPicPr>
          <p:nvPr/>
        </p:nvPicPr>
        <p:blipFill rotWithShape="1">
          <a:blip r:embed="rId2"/>
          <a:srcRect l="23624" r="5788" b="-1"/>
          <a:stretch/>
        </p:blipFill>
        <p:spPr>
          <a:xfrm>
            <a:off x="3415768" y="10"/>
            <a:ext cx="7252231" cy="6857990"/>
          </a:xfrm>
          <a:prstGeom prst="rect">
            <a:avLst/>
          </a:prstGeom>
        </p:spPr>
      </p:pic>
      <p:sp>
        <p:nvSpPr>
          <p:cNvPr id="2" name="Title 1"/>
          <p:cNvSpPr>
            <a:spLocks noGrp="1"/>
          </p:cNvSpPr>
          <p:nvPr>
            <p:ph type="title"/>
          </p:nvPr>
        </p:nvSpPr>
        <p:spPr>
          <a:xfrm>
            <a:off x="2152651" y="365125"/>
            <a:ext cx="2866641" cy="466148"/>
          </a:xfrm>
        </p:spPr>
        <p:txBody>
          <a:bodyPr>
            <a:normAutofit fontScale="90000"/>
          </a:bodyPr>
          <a:lstStyle/>
          <a:p>
            <a:r>
              <a:rPr lang="en-US" sz="3500" b="1" dirty="0"/>
              <a:t>Example</a:t>
            </a:r>
          </a:p>
        </p:txBody>
      </p:sp>
      <p:sp>
        <p:nvSpPr>
          <p:cNvPr id="3" name="Content Placeholder 2"/>
          <p:cNvSpPr>
            <a:spLocks noGrp="1"/>
          </p:cNvSpPr>
          <p:nvPr>
            <p:ph idx="1"/>
          </p:nvPr>
        </p:nvSpPr>
        <p:spPr>
          <a:xfrm>
            <a:off x="1925782" y="993328"/>
            <a:ext cx="8742218" cy="3742762"/>
          </a:xfrm>
        </p:spPr>
        <p:txBody>
          <a:bodyPr>
            <a:noAutofit/>
          </a:bodyPr>
          <a:lstStyle/>
          <a:p>
            <a:pPr marL="0" indent="0">
              <a:buNone/>
            </a:pPr>
            <a:r>
              <a:rPr lang="en-US" sz="2400" cap="all" dirty="0"/>
              <a:t>Directions for use: </a:t>
            </a:r>
          </a:p>
          <a:p>
            <a:pPr marL="0" indent="0">
              <a:buNone/>
            </a:pPr>
            <a:r>
              <a:rPr lang="en-US" sz="2400" dirty="0"/>
              <a:t>Choose a children’ s brush and add a pea-sized amount of toothpaste. To teach your child to clean teeth, stand behind, place your hand under the child’ s chin to tilt it back and see the mouth. Brush both sides of teeth as well as tops. Brush after breakfast and last thing at night. Supervise the brushing of teeth until age of eight. If your child is taking fluoride treatment, seek professional advice concerning daily intake. </a:t>
            </a:r>
          </a:p>
          <a:p>
            <a:pPr marL="0" indent="0">
              <a:buNone/>
            </a:pPr>
            <a:r>
              <a:rPr lang="en-US" sz="2400" dirty="0"/>
              <a:t>Contains 0.8% Sodium </a:t>
            </a:r>
            <a:r>
              <a:rPr lang="en-US" sz="2400" dirty="0" err="1"/>
              <a:t>Monofluorophosphate</a:t>
            </a:r>
            <a:endParaRPr lang="en-US" sz="2400" dirty="0"/>
          </a:p>
          <a:p>
            <a:pPr marL="0" indent="0" algn="r">
              <a:buNone/>
            </a:pPr>
            <a:r>
              <a:rPr lang="en-US" sz="1600" dirty="0"/>
              <a:t>(Parker, 2015) </a:t>
            </a:r>
          </a:p>
          <a:p>
            <a:pPr marL="0" indent="0">
              <a:buNone/>
            </a:pPr>
            <a:endParaRPr lang="en-US" sz="2400" dirty="0"/>
          </a:p>
          <a:p>
            <a:pPr>
              <a:lnSpc>
                <a:spcPct val="90000"/>
              </a:lnSpc>
            </a:pPr>
            <a:endParaRPr lang="en-US" sz="2400" dirty="0"/>
          </a:p>
        </p:txBody>
      </p:sp>
      <p:pic>
        <p:nvPicPr>
          <p:cNvPr id="4" name="Εικόνα 3">
            <a:extLst>
              <a:ext uri="{FF2B5EF4-FFF2-40B4-BE49-F238E27FC236}">
                <a16:creationId xmlns:a16="http://schemas.microsoft.com/office/drawing/2014/main" id="{9A944300-0FD5-E713-D419-F52579E4B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235176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69" y="238540"/>
            <a:ext cx="8263890" cy="1434415"/>
          </a:xfrm>
        </p:spPr>
        <p:txBody>
          <a:bodyPr anchor="b">
            <a:normAutofit/>
          </a:bodyPr>
          <a:lstStyle/>
          <a:p>
            <a:r>
              <a:rPr lang="en-GB" sz="4800" dirty="0"/>
              <a:t>Discursive Psychology (DP)</a:t>
            </a:r>
            <a:r>
              <a:rPr lang="el-GR" sz="4800" dirty="0"/>
              <a:t> </a:t>
            </a:r>
            <a:endParaRPr lang="en-US" sz="4700" dirty="0"/>
          </a:p>
        </p:txBody>
      </p:sp>
      <p:sp>
        <p:nvSpPr>
          <p:cNvPr id="3" name="Content Placeholder 2"/>
          <p:cNvSpPr>
            <a:spLocks noGrp="1"/>
          </p:cNvSpPr>
          <p:nvPr>
            <p:ph idx="1"/>
          </p:nvPr>
        </p:nvSpPr>
        <p:spPr>
          <a:xfrm>
            <a:off x="1953369" y="2071316"/>
            <a:ext cx="5035164" cy="4119172"/>
          </a:xfrm>
        </p:spPr>
        <p:txBody>
          <a:bodyPr anchor="t">
            <a:normAutofit/>
          </a:bodyPr>
          <a:lstStyle/>
          <a:p>
            <a:r>
              <a:rPr lang="en-GB" sz="2400" i="1" dirty="0">
                <a:solidFill>
                  <a:schemeClr val="tx2">
                    <a:lumMod val="75000"/>
                  </a:schemeClr>
                </a:solidFill>
              </a:rPr>
              <a:t>use of discursive techniques in the analysis of psychological states in real world settings</a:t>
            </a:r>
          </a:p>
          <a:p>
            <a:pPr marL="0" indent="0" algn="r">
              <a:buNone/>
            </a:pPr>
            <a:r>
              <a:rPr lang="en-GB" sz="1600" dirty="0"/>
              <a:t>(Edwards &amp; Potter, 1992; Potter, 1996)</a:t>
            </a:r>
            <a:endParaRPr lang="el-GR" sz="1600" dirty="0"/>
          </a:p>
          <a:p>
            <a:endParaRPr lang="en-US" sz="1900" dirty="0"/>
          </a:p>
        </p:txBody>
      </p:sp>
      <p:pic>
        <p:nvPicPr>
          <p:cNvPr id="5" name="Picture 4" descr="A group of multi coloured wooden stick figures">
            <a:extLst>
              <a:ext uri="{FF2B5EF4-FFF2-40B4-BE49-F238E27FC236}">
                <a16:creationId xmlns:a16="http://schemas.microsoft.com/office/drawing/2014/main" id="{E7E3E1E6-429A-53EF-05DF-4D0EE1F44BAD}"/>
              </a:ext>
            </a:extLst>
          </p:cNvPr>
          <p:cNvPicPr>
            <a:picLocks noChangeAspect="1"/>
          </p:cNvPicPr>
          <p:nvPr/>
        </p:nvPicPr>
        <p:blipFill rotWithShape="1">
          <a:blip r:embed="rId3"/>
          <a:srcRect l="18075" r="31959" b="1"/>
          <a:stretch/>
        </p:blipFill>
        <p:spPr>
          <a:xfrm>
            <a:off x="7280743" y="2093976"/>
            <a:ext cx="2955798" cy="4096512"/>
          </a:xfrm>
          <a:prstGeom prst="rect">
            <a:avLst/>
          </a:prstGeom>
        </p:spPr>
      </p:pic>
      <p:pic>
        <p:nvPicPr>
          <p:cNvPr id="4" name="Εικόνα 3">
            <a:extLst>
              <a:ext uri="{FF2B5EF4-FFF2-40B4-BE49-F238E27FC236}">
                <a16:creationId xmlns:a16="http://schemas.microsoft.com/office/drawing/2014/main" id="{B7F8A01B-FA14-9F94-0E3E-C4937BA9B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440754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3B77-B63E-7C3C-2555-3D9136FC30F1}"/>
              </a:ext>
            </a:extLst>
          </p:cNvPr>
          <p:cNvSpPr>
            <a:spLocks noGrp="1"/>
          </p:cNvSpPr>
          <p:nvPr>
            <p:ph type="title"/>
          </p:nvPr>
        </p:nvSpPr>
        <p:spPr>
          <a:xfrm>
            <a:off x="5248074" y="704159"/>
            <a:ext cx="5187248" cy="1257452"/>
          </a:xfrm>
        </p:spPr>
        <p:txBody>
          <a:bodyPr>
            <a:normAutofit/>
          </a:bodyPr>
          <a:lstStyle/>
          <a:p>
            <a:r>
              <a:rPr lang="en-US" sz="3750" b="1" dirty="0"/>
              <a:t>Interpretative repertoires </a:t>
            </a:r>
            <a:endParaRPr lang="en-GR" sz="3750" dirty="0"/>
          </a:p>
        </p:txBody>
      </p:sp>
      <p:pic>
        <p:nvPicPr>
          <p:cNvPr id="6" name="Picture 5">
            <a:extLst>
              <a:ext uri="{FF2B5EF4-FFF2-40B4-BE49-F238E27FC236}">
                <a16:creationId xmlns:a16="http://schemas.microsoft.com/office/drawing/2014/main" id="{C2A887C5-BB18-2790-A57E-4657296C5324}"/>
              </a:ext>
            </a:extLst>
          </p:cNvPr>
          <p:cNvPicPr>
            <a:picLocks noChangeAspect="1"/>
          </p:cNvPicPr>
          <p:nvPr/>
        </p:nvPicPr>
        <p:blipFill rotWithShape="1">
          <a:blip r:embed="rId3"/>
          <a:srcRect l="28842" r="26038" b="-1"/>
          <a:stretch/>
        </p:blipFill>
        <p:spPr>
          <a:xfrm>
            <a:off x="1524016" y="857258"/>
            <a:ext cx="3476678" cy="5143493"/>
          </a:xfrm>
          <a:prstGeom prst="rect">
            <a:avLst/>
          </a:prstGeom>
          <a:effectLst/>
        </p:spPr>
      </p:pic>
      <p:graphicFrame>
        <p:nvGraphicFramePr>
          <p:cNvPr id="5" name="Content Placeholder 2">
            <a:extLst>
              <a:ext uri="{FF2B5EF4-FFF2-40B4-BE49-F238E27FC236}">
                <a16:creationId xmlns:a16="http://schemas.microsoft.com/office/drawing/2014/main" id="{AA65F8A3-E8B0-F5F1-40F5-2F45E4DD3E26}"/>
              </a:ext>
            </a:extLst>
          </p:cNvPr>
          <p:cNvGraphicFramePr>
            <a:graphicFrameLocks noGrp="1"/>
          </p:cNvGraphicFramePr>
          <p:nvPr>
            <p:ph idx="1"/>
          </p:nvPr>
        </p:nvGraphicFramePr>
        <p:xfrm>
          <a:off x="5495456" y="2261982"/>
          <a:ext cx="4939867" cy="2839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Εικόνα 2">
            <a:extLst>
              <a:ext uri="{FF2B5EF4-FFF2-40B4-BE49-F238E27FC236}">
                <a16:creationId xmlns:a16="http://schemas.microsoft.com/office/drawing/2014/main" id="{2B7F6418-679B-8832-442C-614C3E840D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717389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eckmate in a chess game">
            <a:extLst>
              <a:ext uri="{FF2B5EF4-FFF2-40B4-BE49-F238E27FC236}">
                <a16:creationId xmlns:a16="http://schemas.microsoft.com/office/drawing/2014/main" id="{BC54D6D5-78A8-EEFB-761C-57ED9AC6D687}"/>
              </a:ext>
            </a:extLst>
          </p:cNvPr>
          <p:cNvPicPr>
            <a:picLocks noChangeAspect="1"/>
          </p:cNvPicPr>
          <p:nvPr/>
        </p:nvPicPr>
        <p:blipFill rotWithShape="1">
          <a:blip r:embed="rId3"/>
          <a:srcRect t="990"/>
          <a:stretch/>
        </p:blipFill>
        <p:spPr>
          <a:xfrm>
            <a:off x="1524020" y="2"/>
            <a:ext cx="9143980" cy="6857999"/>
          </a:xfrm>
          <a:prstGeom prst="rect">
            <a:avLst/>
          </a:prstGeom>
        </p:spPr>
      </p:pic>
      <p:sp>
        <p:nvSpPr>
          <p:cNvPr id="2" name="Title 1"/>
          <p:cNvSpPr>
            <a:spLocks noGrp="1"/>
          </p:cNvSpPr>
          <p:nvPr>
            <p:ph type="title"/>
          </p:nvPr>
        </p:nvSpPr>
        <p:spPr>
          <a:xfrm>
            <a:off x="2435925" y="1071350"/>
            <a:ext cx="4414836" cy="1211475"/>
          </a:xfrm>
        </p:spPr>
        <p:txBody>
          <a:bodyPr>
            <a:normAutofit/>
          </a:bodyPr>
          <a:lstStyle/>
          <a:p>
            <a:r>
              <a:rPr lang="en-GB" sz="3200" dirty="0"/>
              <a:t>Rhetorical Psychology (RP) </a:t>
            </a:r>
            <a:endParaRPr lang="en-US" sz="3100" dirty="0"/>
          </a:p>
        </p:txBody>
      </p:sp>
      <p:sp>
        <p:nvSpPr>
          <p:cNvPr id="3" name="Content Placeholder 2"/>
          <p:cNvSpPr>
            <a:spLocks noGrp="1"/>
          </p:cNvSpPr>
          <p:nvPr>
            <p:ph idx="1"/>
          </p:nvPr>
        </p:nvSpPr>
        <p:spPr>
          <a:xfrm>
            <a:off x="2486538" y="2419351"/>
            <a:ext cx="4313610" cy="3237647"/>
          </a:xfrm>
        </p:spPr>
        <p:txBody>
          <a:bodyPr anchor="ctr">
            <a:normAutofit/>
          </a:bodyPr>
          <a:lstStyle/>
          <a:p>
            <a:r>
              <a:rPr lang="en-GB" sz="2400" i="1" dirty="0">
                <a:solidFill>
                  <a:schemeClr val="tx2">
                    <a:lumMod val="75000"/>
                  </a:schemeClr>
                </a:solidFill>
              </a:rPr>
              <a:t>use of discursive techniques in the study of persuasion and arguments</a:t>
            </a:r>
          </a:p>
          <a:p>
            <a:pPr marL="0" indent="0" algn="r">
              <a:buNone/>
            </a:pPr>
            <a:r>
              <a:rPr lang="en-GB" sz="1700" dirty="0"/>
              <a:t>(</a:t>
            </a:r>
            <a:r>
              <a:rPr lang="en-GB" sz="1700" dirty="0" err="1"/>
              <a:t>Billig</a:t>
            </a:r>
            <a:r>
              <a:rPr lang="en-GB" sz="1700" dirty="0"/>
              <a:t>, 1987)</a:t>
            </a:r>
            <a:endParaRPr lang="el-GR" sz="1700" dirty="0"/>
          </a:p>
          <a:p>
            <a:pPr marL="0" indent="0">
              <a:buNone/>
            </a:pPr>
            <a:endParaRPr lang="en-US" sz="1700" dirty="0"/>
          </a:p>
        </p:txBody>
      </p:sp>
      <p:pic>
        <p:nvPicPr>
          <p:cNvPr id="4" name="Εικόνα 3">
            <a:extLst>
              <a:ext uri="{FF2B5EF4-FFF2-40B4-BE49-F238E27FC236}">
                <a16:creationId xmlns:a16="http://schemas.microsoft.com/office/drawing/2014/main" id="{0BE9A10D-0948-A537-A4B5-AA2366A2F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705282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69" y="238540"/>
            <a:ext cx="8263890" cy="1434415"/>
          </a:xfrm>
        </p:spPr>
        <p:txBody>
          <a:bodyPr anchor="b">
            <a:normAutofit/>
          </a:bodyPr>
          <a:lstStyle/>
          <a:p>
            <a:r>
              <a:rPr lang="en-GB" sz="4800" dirty="0"/>
              <a:t>Critical Discursive Social Psychology (CDSP) </a:t>
            </a:r>
            <a:endParaRPr lang="en-US" sz="4700" dirty="0"/>
          </a:p>
        </p:txBody>
      </p:sp>
      <p:sp>
        <p:nvSpPr>
          <p:cNvPr id="3" name="Content Placeholder 2"/>
          <p:cNvSpPr>
            <a:spLocks noGrp="1"/>
          </p:cNvSpPr>
          <p:nvPr>
            <p:ph idx="1"/>
          </p:nvPr>
        </p:nvSpPr>
        <p:spPr>
          <a:xfrm>
            <a:off x="1953369" y="2071316"/>
            <a:ext cx="5035164" cy="4119172"/>
          </a:xfrm>
        </p:spPr>
        <p:txBody>
          <a:bodyPr anchor="t">
            <a:normAutofit/>
          </a:bodyPr>
          <a:lstStyle/>
          <a:p>
            <a:r>
              <a:rPr lang="en-GB" sz="2400" i="1" dirty="0">
                <a:solidFill>
                  <a:schemeClr val="tx2">
                    <a:lumMod val="75000"/>
                  </a:schemeClr>
                </a:solidFill>
              </a:rPr>
              <a:t>focuses on regularities in discourse and in the </a:t>
            </a:r>
            <a:r>
              <a:rPr lang="en-GB" sz="2400" i="1" u="sng" dirty="0">
                <a:solidFill>
                  <a:schemeClr val="tx2">
                    <a:lumMod val="75000"/>
                  </a:schemeClr>
                </a:solidFill>
              </a:rPr>
              <a:t>lines of argumentation</a:t>
            </a:r>
            <a:r>
              <a:rPr lang="en-GB" sz="2400" i="1" dirty="0">
                <a:solidFill>
                  <a:schemeClr val="tx2">
                    <a:lumMod val="75000"/>
                  </a:schemeClr>
                </a:solidFill>
              </a:rPr>
              <a:t> that are mobilised in terms of content, common places (</a:t>
            </a:r>
            <a:r>
              <a:rPr lang="en-GB" sz="2400" i="1" dirty="0" err="1">
                <a:solidFill>
                  <a:schemeClr val="tx2">
                    <a:lumMod val="75000"/>
                  </a:schemeClr>
                </a:solidFill>
              </a:rPr>
              <a:t>Billig</a:t>
            </a:r>
            <a:r>
              <a:rPr lang="en-GB" sz="2400" i="1" dirty="0">
                <a:solidFill>
                  <a:schemeClr val="tx2">
                    <a:lumMod val="75000"/>
                  </a:schemeClr>
                </a:solidFill>
              </a:rPr>
              <a:t>, 1991) and dilemmas (</a:t>
            </a:r>
            <a:r>
              <a:rPr lang="en-GB" sz="2400" i="1" dirty="0" err="1">
                <a:solidFill>
                  <a:schemeClr val="tx2">
                    <a:lumMod val="75000"/>
                  </a:schemeClr>
                </a:solidFill>
              </a:rPr>
              <a:t>Billig</a:t>
            </a:r>
            <a:r>
              <a:rPr lang="en-GB" sz="2400" i="1" dirty="0">
                <a:solidFill>
                  <a:schemeClr val="tx2">
                    <a:lumMod val="75000"/>
                  </a:schemeClr>
                </a:solidFill>
              </a:rPr>
              <a:t> et al., 1988) around which the arguments develop, as well as the discursive strategies used to formulate them (Edwards and Potter, 1992). </a:t>
            </a:r>
          </a:p>
          <a:p>
            <a:pPr marL="0" indent="0" algn="r">
              <a:buNone/>
            </a:pPr>
            <a:r>
              <a:rPr lang="en-GB" sz="1900" dirty="0"/>
              <a:t>(Wetherell, 1998)</a:t>
            </a:r>
            <a:endParaRPr lang="el-GR" sz="1900" dirty="0"/>
          </a:p>
          <a:p>
            <a:endParaRPr lang="en-US" sz="1900" dirty="0"/>
          </a:p>
        </p:txBody>
      </p:sp>
      <p:pic>
        <p:nvPicPr>
          <p:cNvPr id="5" name="Picture 4" descr="White puzzle with one red piece">
            <a:extLst>
              <a:ext uri="{FF2B5EF4-FFF2-40B4-BE49-F238E27FC236}">
                <a16:creationId xmlns:a16="http://schemas.microsoft.com/office/drawing/2014/main" id="{E196D4F7-F372-CE17-CB55-ABF680AD5E4A}"/>
              </a:ext>
            </a:extLst>
          </p:cNvPr>
          <p:cNvPicPr>
            <a:picLocks noChangeAspect="1"/>
          </p:cNvPicPr>
          <p:nvPr/>
        </p:nvPicPr>
        <p:blipFill rotWithShape="1">
          <a:blip r:embed="rId3"/>
          <a:srcRect l="30460" r="28954" b="2"/>
          <a:stretch/>
        </p:blipFill>
        <p:spPr>
          <a:xfrm>
            <a:off x="7280743" y="2093976"/>
            <a:ext cx="2955798" cy="4096512"/>
          </a:xfrm>
          <a:prstGeom prst="rect">
            <a:avLst/>
          </a:prstGeom>
        </p:spPr>
      </p:pic>
      <p:pic>
        <p:nvPicPr>
          <p:cNvPr id="4" name="Εικόνα 3">
            <a:extLst>
              <a:ext uri="{FF2B5EF4-FFF2-40B4-BE49-F238E27FC236}">
                <a16:creationId xmlns:a16="http://schemas.microsoft.com/office/drawing/2014/main" id="{9FF4D92D-BFDB-E0A0-29E5-868BAC4CD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532943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69" y="238540"/>
            <a:ext cx="8263890" cy="1434415"/>
          </a:xfrm>
        </p:spPr>
        <p:txBody>
          <a:bodyPr anchor="b">
            <a:normAutofit/>
          </a:bodyPr>
          <a:lstStyle/>
          <a:p>
            <a:r>
              <a:rPr lang="en-GB" sz="4800" dirty="0"/>
              <a:t>Critical Discursive Social Psychology (CDSP) </a:t>
            </a:r>
            <a:endParaRPr lang="en-US" sz="4700" dirty="0"/>
          </a:p>
        </p:txBody>
      </p:sp>
      <p:sp>
        <p:nvSpPr>
          <p:cNvPr id="3" name="Content Placeholder 2"/>
          <p:cNvSpPr>
            <a:spLocks noGrp="1"/>
          </p:cNvSpPr>
          <p:nvPr>
            <p:ph idx="1"/>
          </p:nvPr>
        </p:nvSpPr>
        <p:spPr>
          <a:xfrm>
            <a:off x="1953369" y="2071316"/>
            <a:ext cx="5035164" cy="4119172"/>
          </a:xfrm>
        </p:spPr>
        <p:txBody>
          <a:bodyPr anchor="t">
            <a:normAutofit fontScale="92500" lnSpcReduction="20000"/>
          </a:bodyPr>
          <a:lstStyle/>
          <a:p>
            <a:r>
              <a:rPr lang="en-GB" sz="2400" i="1" dirty="0">
                <a:solidFill>
                  <a:schemeClr val="tx2">
                    <a:lumMod val="75000"/>
                  </a:schemeClr>
                </a:solidFill>
              </a:rPr>
              <a:t>Emphasis on the ways in which versions of the world are constructed and in the discourses used (as) embedded in a specific historical context.</a:t>
            </a:r>
          </a:p>
          <a:p>
            <a:pPr lvl="1"/>
            <a:r>
              <a:rPr lang="en-GB" sz="2000" i="1" dirty="0">
                <a:solidFill>
                  <a:schemeClr val="tx2">
                    <a:lumMod val="75000"/>
                  </a:schemeClr>
                </a:solidFill>
              </a:rPr>
              <a:t>Some of them become dominant </a:t>
            </a:r>
          </a:p>
          <a:p>
            <a:r>
              <a:rPr lang="en-US" sz="2400" i="1" dirty="0">
                <a:solidFill>
                  <a:schemeClr val="tx2">
                    <a:lumMod val="75000"/>
                  </a:schemeClr>
                </a:solidFill>
              </a:rPr>
              <a:t>Accountability is successful so long as people use discourses which pre-exist and are commonplace in a social context</a:t>
            </a:r>
            <a:r>
              <a:rPr lang="el-GR" sz="2400" i="1" dirty="0">
                <a:solidFill>
                  <a:schemeClr val="tx2">
                    <a:lumMod val="75000"/>
                  </a:schemeClr>
                </a:solidFill>
              </a:rPr>
              <a:t>.</a:t>
            </a:r>
            <a:endParaRPr lang="en-GB" sz="2400" i="1" dirty="0">
              <a:solidFill>
                <a:schemeClr val="tx2">
                  <a:lumMod val="75000"/>
                </a:schemeClr>
              </a:solidFill>
            </a:endParaRPr>
          </a:p>
          <a:p>
            <a:r>
              <a:rPr lang="en-GB" sz="2400" i="1" dirty="0">
                <a:solidFill>
                  <a:schemeClr val="tx2">
                    <a:lumMod val="75000"/>
                  </a:schemeClr>
                </a:solidFill>
              </a:rPr>
              <a:t>Key question to guide analysis: </a:t>
            </a:r>
          </a:p>
          <a:p>
            <a:pPr lvl="1"/>
            <a:r>
              <a:rPr lang="en-GB" sz="3000" b="1" i="1" dirty="0">
                <a:solidFill>
                  <a:schemeClr val="tx2">
                    <a:lumMod val="75000"/>
                  </a:schemeClr>
                </a:solidFill>
              </a:rPr>
              <a:t>Why this utterance here? </a:t>
            </a:r>
          </a:p>
          <a:p>
            <a:pPr lvl="1"/>
            <a:endParaRPr lang="en-GB" sz="2000" b="1" i="1" dirty="0">
              <a:solidFill>
                <a:schemeClr val="tx2">
                  <a:lumMod val="75000"/>
                </a:schemeClr>
              </a:solidFill>
            </a:endParaRPr>
          </a:p>
          <a:p>
            <a:pPr marL="0" indent="0" algn="r">
              <a:buNone/>
            </a:pPr>
            <a:r>
              <a:rPr lang="en-GB" sz="1900" dirty="0"/>
              <a:t>(Wetherell, 1998)</a:t>
            </a:r>
            <a:endParaRPr lang="el-GR" sz="1900" dirty="0"/>
          </a:p>
          <a:p>
            <a:endParaRPr lang="en-US" sz="1900" dirty="0"/>
          </a:p>
        </p:txBody>
      </p:sp>
      <p:pic>
        <p:nvPicPr>
          <p:cNvPr id="5" name="Picture 4" descr="White puzzle with one red piece">
            <a:extLst>
              <a:ext uri="{FF2B5EF4-FFF2-40B4-BE49-F238E27FC236}">
                <a16:creationId xmlns:a16="http://schemas.microsoft.com/office/drawing/2014/main" id="{E196D4F7-F372-CE17-CB55-ABF680AD5E4A}"/>
              </a:ext>
            </a:extLst>
          </p:cNvPr>
          <p:cNvPicPr>
            <a:picLocks noChangeAspect="1"/>
          </p:cNvPicPr>
          <p:nvPr/>
        </p:nvPicPr>
        <p:blipFill rotWithShape="1">
          <a:blip r:embed="rId3"/>
          <a:srcRect l="30460" r="28954" b="2"/>
          <a:stretch/>
        </p:blipFill>
        <p:spPr>
          <a:xfrm>
            <a:off x="7280743" y="2093976"/>
            <a:ext cx="2955798" cy="4096512"/>
          </a:xfrm>
          <a:prstGeom prst="rect">
            <a:avLst/>
          </a:prstGeom>
        </p:spPr>
      </p:pic>
      <p:pic>
        <p:nvPicPr>
          <p:cNvPr id="4" name="Εικόνα 3">
            <a:extLst>
              <a:ext uri="{FF2B5EF4-FFF2-40B4-BE49-F238E27FC236}">
                <a16:creationId xmlns:a16="http://schemas.microsoft.com/office/drawing/2014/main" id="{CFF1CA9F-B060-734F-C72C-9C87FA90B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51524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69" y="238540"/>
            <a:ext cx="8263890" cy="1434415"/>
          </a:xfrm>
        </p:spPr>
        <p:txBody>
          <a:bodyPr anchor="b">
            <a:normAutofit/>
          </a:bodyPr>
          <a:lstStyle/>
          <a:p>
            <a:r>
              <a:rPr lang="en-GB" sz="4700" b="1"/>
              <a:t>Analytic Emphases</a:t>
            </a:r>
            <a:endParaRPr lang="en-US" sz="4700" b="1"/>
          </a:p>
        </p:txBody>
      </p:sp>
      <p:sp>
        <p:nvSpPr>
          <p:cNvPr id="3" name="Content Placeholder 2"/>
          <p:cNvSpPr>
            <a:spLocks noGrp="1"/>
          </p:cNvSpPr>
          <p:nvPr>
            <p:ph idx="1"/>
          </p:nvPr>
        </p:nvSpPr>
        <p:spPr>
          <a:xfrm>
            <a:off x="1953369" y="2071316"/>
            <a:ext cx="5035164" cy="4119172"/>
          </a:xfrm>
        </p:spPr>
        <p:txBody>
          <a:bodyPr anchor="t">
            <a:normAutofit/>
          </a:bodyPr>
          <a:lstStyle/>
          <a:p>
            <a:r>
              <a:rPr lang="en-GB" sz="2400" dirty="0"/>
              <a:t>Context</a:t>
            </a:r>
            <a:endParaRPr lang="el-GR" sz="2400" dirty="0"/>
          </a:p>
          <a:p>
            <a:r>
              <a:rPr lang="en-GB" sz="2400" dirty="0"/>
              <a:t>Content &amp; strategies: </a:t>
            </a:r>
            <a:r>
              <a:rPr lang="en-GB" sz="2400" b="1" i="1" dirty="0"/>
              <a:t>what is said and how</a:t>
            </a:r>
            <a:endParaRPr lang="el-GR" sz="2400" b="1" i="1" dirty="0"/>
          </a:p>
          <a:p>
            <a:r>
              <a:rPr lang="en-GB" sz="2400" dirty="0"/>
              <a:t>Accountability &amp; Factualisation</a:t>
            </a:r>
          </a:p>
          <a:p>
            <a:r>
              <a:rPr lang="en-GB" sz="2400" dirty="0"/>
              <a:t>Action orientation</a:t>
            </a:r>
            <a:endParaRPr lang="el-GR" sz="2400" dirty="0"/>
          </a:p>
          <a:p>
            <a:r>
              <a:rPr lang="en-US" sz="2400" dirty="0"/>
              <a:t>O</a:t>
            </a:r>
            <a:r>
              <a:rPr lang="en-GB" sz="2400" dirty="0" err="1"/>
              <a:t>rientation</a:t>
            </a:r>
            <a:r>
              <a:rPr lang="en-GB" sz="2400" dirty="0"/>
              <a:t> </a:t>
            </a:r>
          </a:p>
          <a:p>
            <a:pPr lvl="1"/>
            <a:r>
              <a:rPr lang="en-US" sz="1900" dirty="0"/>
              <a:t>I</a:t>
            </a:r>
            <a:r>
              <a:rPr lang="en-GB" sz="1900" dirty="0"/>
              <a:t>n theory</a:t>
            </a:r>
          </a:p>
          <a:p>
            <a:pPr lvl="1"/>
            <a:r>
              <a:rPr lang="en-US" sz="1900" dirty="0"/>
              <a:t>I</a:t>
            </a:r>
            <a:r>
              <a:rPr lang="en-GB" sz="1900" dirty="0"/>
              <a:t>n practice </a:t>
            </a:r>
            <a:r>
              <a:rPr lang="en-US" sz="1900" dirty="0"/>
              <a:t>(Potter and Litton, 1985) </a:t>
            </a:r>
          </a:p>
        </p:txBody>
      </p:sp>
      <p:pic>
        <p:nvPicPr>
          <p:cNvPr id="5" name="Picture 4" descr="Abstract blurred public library with bookshelves">
            <a:extLst>
              <a:ext uri="{FF2B5EF4-FFF2-40B4-BE49-F238E27FC236}">
                <a16:creationId xmlns:a16="http://schemas.microsoft.com/office/drawing/2014/main" id="{7E6B10A6-9F9A-4C4D-ED37-161A6147AA7B}"/>
              </a:ext>
            </a:extLst>
          </p:cNvPr>
          <p:cNvPicPr>
            <a:picLocks noChangeAspect="1"/>
          </p:cNvPicPr>
          <p:nvPr/>
        </p:nvPicPr>
        <p:blipFill rotWithShape="1">
          <a:blip r:embed="rId3"/>
          <a:srcRect l="15295" r="36543" b="2"/>
          <a:stretch/>
        </p:blipFill>
        <p:spPr>
          <a:xfrm>
            <a:off x="7280743" y="2093976"/>
            <a:ext cx="2955798" cy="4096512"/>
          </a:xfrm>
          <a:prstGeom prst="rect">
            <a:avLst/>
          </a:prstGeom>
        </p:spPr>
      </p:pic>
      <p:pic>
        <p:nvPicPr>
          <p:cNvPr id="4" name="Εικόνα 3">
            <a:extLst>
              <a:ext uri="{FF2B5EF4-FFF2-40B4-BE49-F238E27FC236}">
                <a16:creationId xmlns:a16="http://schemas.microsoft.com/office/drawing/2014/main" id="{6B07B658-B8B1-53BE-83F2-369F9AB7B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65433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r>
              <a:rPr lang="en-GB" sz="4700" b="1"/>
              <a:t>Accountability</a:t>
            </a:r>
            <a:endParaRPr lang="en-US" sz="4700" b="1"/>
          </a:p>
        </p:txBody>
      </p:sp>
      <p:sp>
        <p:nvSpPr>
          <p:cNvPr id="3" name="Content Placeholder 2"/>
          <p:cNvSpPr>
            <a:spLocks noGrp="1"/>
          </p:cNvSpPr>
          <p:nvPr>
            <p:ph idx="1"/>
          </p:nvPr>
        </p:nvSpPr>
        <p:spPr>
          <a:xfrm>
            <a:off x="2152650" y="1929384"/>
            <a:ext cx="7886700" cy="4251960"/>
          </a:xfrm>
        </p:spPr>
        <p:txBody>
          <a:bodyPr>
            <a:normAutofit/>
          </a:bodyPr>
          <a:lstStyle/>
          <a:p>
            <a:endParaRPr lang="en-GB" sz="1900" dirty="0"/>
          </a:p>
          <a:p>
            <a:r>
              <a:rPr lang="en-GB" sz="2400" dirty="0"/>
              <a:t>Footing</a:t>
            </a:r>
            <a:r>
              <a:rPr lang="el-GR" sz="2400" dirty="0"/>
              <a:t> </a:t>
            </a:r>
            <a:r>
              <a:rPr lang="en-GB" sz="2400" dirty="0"/>
              <a:t>(Goffman, 1981)</a:t>
            </a:r>
            <a:endParaRPr lang="el-GR" sz="2400" dirty="0"/>
          </a:p>
          <a:p>
            <a:r>
              <a:rPr lang="en-GB" sz="2400" dirty="0"/>
              <a:t>Face (Goffman, 1967)</a:t>
            </a:r>
            <a:endParaRPr lang="el-GR" sz="2400" dirty="0"/>
          </a:p>
          <a:p>
            <a:r>
              <a:rPr lang="en-GB" sz="2400" dirty="0"/>
              <a:t>Disclaimers (see </a:t>
            </a:r>
            <a:r>
              <a:rPr lang="en-GB" sz="2400" dirty="0" err="1"/>
              <a:t>Billig</a:t>
            </a:r>
            <a:r>
              <a:rPr lang="en-GB" sz="2400" dirty="0"/>
              <a:t>, 1989; </a:t>
            </a:r>
            <a:r>
              <a:rPr lang="en-US" sz="2400" dirty="0"/>
              <a:t>Hewitt &amp; Stokes, 1975</a:t>
            </a:r>
            <a:r>
              <a:rPr lang="en-GB" sz="2400" dirty="0"/>
              <a:t>)</a:t>
            </a:r>
            <a:endParaRPr lang="el-GR" sz="2400" dirty="0"/>
          </a:p>
          <a:p>
            <a:r>
              <a:rPr lang="en-GB" sz="2400" dirty="0"/>
              <a:t>Mitigation (see </a:t>
            </a:r>
            <a:r>
              <a:rPr lang="es-ES_tradnl" sz="2400" dirty="0"/>
              <a:t>Xenitidou, &amp; Greco-</a:t>
            </a:r>
            <a:r>
              <a:rPr lang="es-ES_tradnl" sz="2400" dirty="0" err="1"/>
              <a:t>Morasso</a:t>
            </a:r>
            <a:r>
              <a:rPr lang="es-ES_tradnl" sz="2400" dirty="0"/>
              <a:t>, 2014) </a:t>
            </a:r>
            <a:endParaRPr lang="el-GR" sz="2400" dirty="0"/>
          </a:p>
          <a:p>
            <a:endParaRPr lang="el-GR" sz="2400" dirty="0"/>
          </a:p>
          <a:p>
            <a:pPr marL="0" indent="0">
              <a:buNone/>
            </a:pPr>
            <a:r>
              <a:rPr lang="el-GR" sz="1900" dirty="0"/>
              <a:t> </a:t>
            </a:r>
            <a:endParaRPr lang="en-US" sz="1900" dirty="0"/>
          </a:p>
        </p:txBody>
      </p:sp>
      <p:pic>
        <p:nvPicPr>
          <p:cNvPr id="4" name="Εικόνα 3">
            <a:extLst>
              <a:ext uri="{FF2B5EF4-FFF2-40B4-BE49-F238E27FC236}">
                <a16:creationId xmlns:a16="http://schemas.microsoft.com/office/drawing/2014/main" id="{29B87556-FBDF-060D-2BCE-E1EEA8D4F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8169214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r>
              <a:rPr lang="en-GB" sz="4700" b="1"/>
              <a:t>Factualisation</a:t>
            </a:r>
            <a:endParaRPr lang="en-US" sz="4700" b="1"/>
          </a:p>
        </p:txBody>
      </p:sp>
      <p:sp>
        <p:nvSpPr>
          <p:cNvPr id="3" name="Content Placeholder 2"/>
          <p:cNvSpPr>
            <a:spLocks noGrp="1"/>
          </p:cNvSpPr>
          <p:nvPr>
            <p:ph idx="1"/>
          </p:nvPr>
        </p:nvSpPr>
        <p:spPr>
          <a:xfrm>
            <a:off x="1911928" y="1957093"/>
            <a:ext cx="8520546" cy="4251960"/>
          </a:xfrm>
        </p:spPr>
        <p:txBody>
          <a:bodyPr>
            <a:normAutofit fontScale="92500" lnSpcReduction="20000"/>
          </a:bodyPr>
          <a:lstStyle/>
          <a:p>
            <a:r>
              <a:rPr lang="en-GB" sz="2600" dirty="0"/>
              <a:t>Category entitlement</a:t>
            </a:r>
            <a:endParaRPr lang="el-GR" sz="2600" dirty="0"/>
          </a:p>
          <a:p>
            <a:r>
              <a:rPr lang="en-US" sz="2600" dirty="0"/>
              <a:t>E</a:t>
            </a:r>
            <a:r>
              <a:rPr lang="en-GB" sz="2600" dirty="0" err="1"/>
              <a:t>mpiricist</a:t>
            </a:r>
            <a:r>
              <a:rPr lang="en-GB" sz="2600" dirty="0"/>
              <a:t> discourse</a:t>
            </a:r>
            <a:endParaRPr lang="el-GR" sz="2600" dirty="0"/>
          </a:p>
          <a:p>
            <a:r>
              <a:rPr lang="en-US" sz="2600" dirty="0"/>
              <a:t>L</a:t>
            </a:r>
            <a:r>
              <a:rPr lang="en-GB" sz="2600" dirty="0" err="1"/>
              <a:t>ists</a:t>
            </a:r>
            <a:r>
              <a:rPr lang="en-GB" sz="2600" dirty="0"/>
              <a:t> &amp; contrasts</a:t>
            </a:r>
          </a:p>
          <a:p>
            <a:r>
              <a:rPr lang="en-GB" sz="2600" dirty="0"/>
              <a:t>Consensus &amp; Corroboration </a:t>
            </a:r>
            <a:endParaRPr lang="el-GR" sz="2600" dirty="0"/>
          </a:p>
          <a:p>
            <a:r>
              <a:rPr lang="en-GB" sz="2600" dirty="0"/>
              <a:t>Rhetorical argument</a:t>
            </a:r>
            <a:endParaRPr lang="el-GR" sz="2600" dirty="0"/>
          </a:p>
          <a:p>
            <a:pPr lvl="1"/>
            <a:r>
              <a:rPr lang="en-US" sz="2600" dirty="0"/>
              <a:t>A</a:t>
            </a:r>
            <a:r>
              <a:rPr lang="en-GB" sz="2600" dirty="0" err="1"/>
              <a:t>rgument</a:t>
            </a:r>
            <a:r>
              <a:rPr lang="en-GB" sz="2600" dirty="0"/>
              <a:t> by analogy, personal experience</a:t>
            </a:r>
            <a:endParaRPr lang="el-GR" sz="2600" dirty="0"/>
          </a:p>
          <a:p>
            <a:r>
              <a:rPr lang="en-GB" sz="2600" dirty="0"/>
              <a:t>Extreme case formulation </a:t>
            </a:r>
            <a:endParaRPr lang="el-GR" sz="2600" dirty="0"/>
          </a:p>
          <a:p>
            <a:r>
              <a:rPr lang="en-GB" sz="2600" dirty="0"/>
              <a:t>Vague &amp; detailed description</a:t>
            </a:r>
          </a:p>
          <a:p>
            <a:pPr lvl="1"/>
            <a:r>
              <a:rPr lang="en-US" sz="2600" dirty="0"/>
              <a:t>A</a:t>
            </a:r>
            <a:r>
              <a:rPr lang="en-GB" sz="2600" dirty="0" err="1"/>
              <a:t>ctive</a:t>
            </a:r>
            <a:r>
              <a:rPr lang="en-GB" sz="2600" dirty="0"/>
              <a:t> voicing</a:t>
            </a:r>
          </a:p>
          <a:p>
            <a:pPr lvl="1"/>
            <a:r>
              <a:rPr lang="en-US" sz="2600" dirty="0"/>
              <a:t>N</a:t>
            </a:r>
            <a:r>
              <a:rPr lang="en-GB" sz="2600" dirty="0" err="1"/>
              <a:t>arratives</a:t>
            </a:r>
            <a:r>
              <a:rPr lang="en-GB" sz="2600" dirty="0"/>
              <a:t> (&amp; scripting)</a:t>
            </a:r>
          </a:p>
          <a:p>
            <a:pPr marL="457200" lvl="1" indent="0">
              <a:buNone/>
            </a:pPr>
            <a:endParaRPr lang="el-GR" sz="1900" dirty="0"/>
          </a:p>
          <a:p>
            <a:pPr marL="457200" lvl="1" indent="0" algn="r">
              <a:buNone/>
            </a:pPr>
            <a:r>
              <a:rPr lang="en-US" sz="1900" dirty="0"/>
              <a:t>(Edwards &amp; Potter, 1992; Potter, 1996)</a:t>
            </a:r>
          </a:p>
          <a:p>
            <a:pPr lvl="1"/>
            <a:endParaRPr lang="el-GR" sz="1900" dirty="0"/>
          </a:p>
          <a:p>
            <a:endParaRPr lang="el-GR" sz="1900" dirty="0"/>
          </a:p>
          <a:p>
            <a:endParaRPr lang="en-US" sz="1900" dirty="0"/>
          </a:p>
        </p:txBody>
      </p:sp>
      <p:pic>
        <p:nvPicPr>
          <p:cNvPr id="4" name="Εικόνα 3">
            <a:extLst>
              <a:ext uri="{FF2B5EF4-FFF2-40B4-BE49-F238E27FC236}">
                <a16:creationId xmlns:a16="http://schemas.microsoft.com/office/drawing/2014/main" id="{AD5F4EC7-BBED-CDA4-3CAF-5CCD92C6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212563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sz="2400">
                <a:solidFill>
                  <a:srgbClr val="003D7D"/>
                </a:solidFill>
                <a:latin typeface="Frutiger LT Std 45 Light" charset="0"/>
                <a:ea typeface="ＭＳ Ｐゴシック" charset="0"/>
                <a:cs typeface="ＭＳ Ｐゴシック" charset="0"/>
              </a:defRPr>
            </a:lvl1pPr>
            <a:lvl2pPr marL="742950" indent="-285750">
              <a:defRPr sz="2400">
                <a:solidFill>
                  <a:srgbClr val="003D7D"/>
                </a:solidFill>
                <a:latin typeface="Frutiger LT Std 45 Light" charset="0"/>
                <a:ea typeface="ＭＳ Ｐゴシック" charset="0"/>
              </a:defRPr>
            </a:lvl2pPr>
            <a:lvl3pPr marL="1143000" indent="-228600">
              <a:defRPr sz="2400">
                <a:solidFill>
                  <a:srgbClr val="003D7D"/>
                </a:solidFill>
                <a:latin typeface="Frutiger LT Std 45 Light" charset="0"/>
                <a:ea typeface="ＭＳ Ｐゴシック" charset="0"/>
              </a:defRPr>
            </a:lvl3pPr>
            <a:lvl4pPr marL="1600200" indent="-228600">
              <a:defRPr sz="2400">
                <a:solidFill>
                  <a:srgbClr val="003D7D"/>
                </a:solidFill>
                <a:latin typeface="Frutiger LT Std 45 Light" charset="0"/>
                <a:ea typeface="ＭＳ Ｐゴシック" charset="0"/>
              </a:defRPr>
            </a:lvl4pPr>
            <a:lvl5pPr marL="2057400" indent="-228600">
              <a:defRPr sz="2400">
                <a:solidFill>
                  <a:srgbClr val="003D7D"/>
                </a:solidFill>
                <a:latin typeface="Frutiger LT Std 45 Light" charset="0"/>
                <a:ea typeface="ＭＳ Ｐゴシック" charset="0"/>
              </a:defRPr>
            </a:lvl5pPr>
            <a:lvl6pPr marL="2514600" indent="-228600" eaLnBrk="0" fontAlgn="base" hangingPunct="0">
              <a:spcBef>
                <a:spcPct val="0"/>
              </a:spcBef>
              <a:spcAft>
                <a:spcPct val="0"/>
              </a:spcAft>
              <a:defRPr sz="2400">
                <a:solidFill>
                  <a:srgbClr val="003D7D"/>
                </a:solidFill>
                <a:latin typeface="Frutiger LT Std 45 Light" charset="0"/>
                <a:ea typeface="ＭＳ Ｐゴシック" charset="0"/>
              </a:defRPr>
            </a:lvl6pPr>
            <a:lvl7pPr marL="2971800" indent="-228600" eaLnBrk="0" fontAlgn="base" hangingPunct="0">
              <a:spcBef>
                <a:spcPct val="0"/>
              </a:spcBef>
              <a:spcAft>
                <a:spcPct val="0"/>
              </a:spcAft>
              <a:defRPr sz="2400">
                <a:solidFill>
                  <a:srgbClr val="003D7D"/>
                </a:solidFill>
                <a:latin typeface="Frutiger LT Std 45 Light" charset="0"/>
                <a:ea typeface="ＭＳ Ｐゴシック" charset="0"/>
              </a:defRPr>
            </a:lvl7pPr>
            <a:lvl8pPr marL="3429000" indent="-228600" eaLnBrk="0" fontAlgn="base" hangingPunct="0">
              <a:spcBef>
                <a:spcPct val="0"/>
              </a:spcBef>
              <a:spcAft>
                <a:spcPct val="0"/>
              </a:spcAft>
              <a:defRPr sz="2400">
                <a:solidFill>
                  <a:srgbClr val="003D7D"/>
                </a:solidFill>
                <a:latin typeface="Frutiger LT Std 45 Light" charset="0"/>
                <a:ea typeface="ＭＳ Ｐゴシック" charset="0"/>
              </a:defRPr>
            </a:lvl8pPr>
            <a:lvl9pPr marL="3886200" indent="-228600" eaLnBrk="0" fontAlgn="base" hangingPunct="0">
              <a:spcBef>
                <a:spcPct val="0"/>
              </a:spcBef>
              <a:spcAft>
                <a:spcPct val="0"/>
              </a:spcAft>
              <a:defRPr sz="2400">
                <a:solidFill>
                  <a:srgbClr val="003D7D"/>
                </a:solidFill>
                <a:latin typeface="Frutiger LT Std 45 Light" charset="0"/>
                <a:ea typeface="ＭＳ Ｐゴシック" charset="0"/>
              </a:defRPr>
            </a:lvl9pPr>
          </a:lstStyle>
          <a:p>
            <a:fld id="{A0FA4E28-9589-5D47-AACA-7DCF15D665C8}" type="slidenum">
              <a:rPr lang="en-GB" sz="1400">
                <a:solidFill>
                  <a:schemeClr val="tx1"/>
                </a:solidFill>
                <a:latin typeface="Arial" charset="0"/>
              </a:rPr>
              <a:pPr/>
              <a:t>79</a:t>
            </a:fld>
            <a:endParaRPr lang="en-GB" sz="1400">
              <a:solidFill>
                <a:schemeClr val="tx1"/>
              </a:solidFill>
              <a:latin typeface="Arial" charset="0"/>
            </a:endParaRPr>
          </a:p>
        </p:txBody>
      </p:sp>
      <p:sp>
        <p:nvSpPr>
          <p:cNvPr id="9219" name="Rectangle 2"/>
          <p:cNvSpPr>
            <a:spLocks noGrp="1" noChangeArrowheads="1"/>
          </p:cNvSpPr>
          <p:nvPr>
            <p:ph type="title"/>
          </p:nvPr>
        </p:nvSpPr>
        <p:spPr>
          <a:xfrm>
            <a:off x="2208213" y="115888"/>
            <a:ext cx="7772400" cy="1143000"/>
          </a:xfrm>
        </p:spPr>
        <p:txBody>
          <a:bodyPr>
            <a:noAutofit/>
          </a:bodyPr>
          <a:lstStyle/>
          <a:p>
            <a:pPr eaLnBrk="1" hangingPunct="1"/>
            <a:r>
              <a:rPr lang="en-GB" sz="3600" b="1">
                <a:ea typeface="ＭＳ Ｐゴシック" charset="0"/>
              </a:rPr>
              <a:t>Analytic Process in practice </a:t>
            </a:r>
            <a:br>
              <a:rPr lang="en-GB" sz="3600" b="1">
                <a:ea typeface="ＭＳ Ｐゴシック" charset="0"/>
              </a:rPr>
            </a:br>
            <a:r>
              <a:rPr lang="en-GB" sz="3600" b="1">
                <a:ea typeface="ＭＳ Ｐゴシック" charset="0"/>
              </a:rPr>
              <a:t>(</a:t>
            </a:r>
            <a:r>
              <a:rPr lang="en-GB" sz="3600" b="1" i="1">
                <a:ea typeface="ＭＳ Ｐゴシック" charset="0"/>
              </a:rPr>
              <a:t>micro to macro or reverse?</a:t>
            </a:r>
            <a:r>
              <a:rPr lang="en-GB" sz="3600" b="1">
                <a:ea typeface="ＭＳ Ｐゴシック" charset="0"/>
              </a:rPr>
              <a:t>)</a:t>
            </a:r>
            <a:endParaRPr lang="en-GB" sz="3600" b="1" dirty="0">
              <a:ea typeface="ＭＳ Ｐゴシック" charset="0"/>
            </a:endParaRPr>
          </a:p>
        </p:txBody>
      </p:sp>
      <p:sp>
        <p:nvSpPr>
          <p:cNvPr id="9220" name="Rectangle 3"/>
          <p:cNvSpPr>
            <a:spLocks noGrp="1" noChangeArrowheads="1"/>
          </p:cNvSpPr>
          <p:nvPr>
            <p:ph type="body" idx="1"/>
          </p:nvPr>
        </p:nvSpPr>
        <p:spPr>
          <a:xfrm>
            <a:off x="1847851" y="1196975"/>
            <a:ext cx="8569325" cy="5524500"/>
          </a:xfrm>
        </p:spPr>
        <p:txBody>
          <a:bodyPr>
            <a:normAutofit fontScale="25000" lnSpcReduction="20000"/>
          </a:bodyPr>
          <a:lstStyle/>
          <a:p>
            <a:pPr eaLnBrk="1" hangingPunct="1">
              <a:lnSpc>
                <a:spcPct val="80000"/>
              </a:lnSpc>
              <a:buFontTx/>
              <a:buNone/>
            </a:pPr>
            <a:r>
              <a:rPr lang="el-GR" sz="2400" b="1" dirty="0">
                <a:latin typeface="Arial" charset="0"/>
                <a:ea typeface="ＭＳ Ｐゴシック" charset="0"/>
              </a:rPr>
              <a:t>	</a:t>
            </a:r>
          </a:p>
          <a:p>
            <a:pPr marL="0" indent="0">
              <a:lnSpc>
                <a:spcPct val="130000"/>
              </a:lnSpc>
              <a:spcBef>
                <a:spcPts val="600"/>
              </a:spcBef>
              <a:spcAft>
                <a:spcPts val="600"/>
              </a:spcAft>
              <a:buNone/>
            </a:pPr>
            <a:r>
              <a:rPr lang="en-GB" sz="8000" dirty="0">
                <a:latin typeface="+mj-lt"/>
                <a:ea typeface="ＭＳ Ｐゴシック" charset="0"/>
                <a:cs typeface="Times New Roman" charset="0"/>
              </a:rPr>
              <a:t>1. Apply line numbers</a:t>
            </a:r>
            <a:endParaRPr lang="en-US" sz="8000" dirty="0">
              <a:latin typeface="+mj-lt"/>
              <a:ea typeface="ＭＳ Ｐゴシック" charset="0"/>
              <a:cs typeface="Times New Roman" charset="0"/>
            </a:endParaRPr>
          </a:p>
          <a:p>
            <a:pPr marL="0" indent="0">
              <a:lnSpc>
                <a:spcPct val="130000"/>
              </a:lnSpc>
              <a:spcBef>
                <a:spcPts val="600"/>
              </a:spcBef>
              <a:spcAft>
                <a:spcPts val="600"/>
              </a:spcAft>
              <a:buNone/>
            </a:pPr>
            <a:r>
              <a:rPr lang="en-US" sz="8000" dirty="0">
                <a:solidFill>
                  <a:srgbClr val="000090"/>
                </a:solidFill>
                <a:latin typeface="+mj-lt"/>
                <a:ea typeface="ＭＳ Ｐゴシック" charset="0"/>
                <a:cs typeface="Times New Roman" charset="0"/>
              </a:rPr>
              <a:t>2. </a:t>
            </a:r>
            <a:r>
              <a:rPr lang="en-GB" sz="8000" dirty="0">
                <a:solidFill>
                  <a:srgbClr val="000090"/>
                </a:solidFill>
                <a:latin typeface="+mj-lt"/>
                <a:ea typeface="ＭＳ Ｐゴシック" charset="0"/>
                <a:cs typeface="Times New Roman" charset="0"/>
              </a:rPr>
              <a:t>Identify thematic sections in texts</a:t>
            </a:r>
            <a:endParaRPr lang="en-US" sz="8000" dirty="0">
              <a:solidFill>
                <a:srgbClr val="000090"/>
              </a:solidFill>
              <a:latin typeface="+mj-lt"/>
              <a:ea typeface="ＭＳ Ｐゴシック" charset="0"/>
              <a:cs typeface="Times New Roman" charset="0"/>
            </a:endParaRPr>
          </a:p>
          <a:p>
            <a:pPr marL="108000">
              <a:lnSpc>
                <a:spcPct val="130000"/>
              </a:lnSpc>
              <a:spcBef>
                <a:spcPts val="600"/>
              </a:spcBef>
              <a:spcAft>
                <a:spcPts val="600"/>
              </a:spcAft>
              <a:buNone/>
            </a:pPr>
            <a:r>
              <a:rPr lang="en-US" sz="8000" dirty="0">
                <a:solidFill>
                  <a:srgbClr val="FF3300"/>
                </a:solidFill>
                <a:latin typeface="+mj-lt"/>
                <a:ea typeface="ＭＳ Ｐゴシック" charset="0"/>
                <a:cs typeface="Times New Roman" charset="0"/>
              </a:rPr>
              <a:t>3. </a:t>
            </a:r>
            <a:r>
              <a:rPr lang="en-US" sz="8000" dirty="0" err="1">
                <a:solidFill>
                  <a:srgbClr val="FF3300"/>
                </a:solidFill>
                <a:latin typeface="+mj-lt"/>
                <a:ea typeface="ＭＳ Ｐゴシック" charset="0"/>
                <a:cs typeface="Times New Roman" charset="0"/>
              </a:rPr>
              <a:t>Analyse</a:t>
            </a:r>
            <a:r>
              <a:rPr lang="en-US" sz="8000" dirty="0">
                <a:solidFill>
                  <a:srgbClr val="FF3300"/>
                </a:solidFill>
                <a:latin typeface="+mj-lt"/>
                <a:ea typeface="ＭＳ Ｐゴシック" charset="0"/>
                <a:cs typeface="Times New Roman" charset="0"/>
              </a:rPr>
              <a:t> within sections 1: syntactic analysis, identification of rhetorical strategies and their function</a:t>
            </a:r>
          </a:p>
          <a:p>
            <a:pPr marL="108000">
              <a:lnSpc>
                <a:spcPct val="130000"/>
              </a:lnSpc>
              <a:spcBef>
                <a:spcPts val="600"/>
              </a:spcBef>
              <a:spcAft>
                <a:spcPts val="600"/>
              </a:spcAft>
              <a:buNone/>
            </a:pPr>
            <a:r>
              <a:rPr lang="en-US" sz="8000" dirty="0">
                <a:solidFill>
                  <a:srgbClr val="0000FF"/>
                </a:solidFill>
                <a:latin typeface="+mj-lt"/>
                <a:ea typeface="ＭＳ Ｐゴシック" charset="0"/>
                <a:cs typeface="Times New Roman" charset="0"/>
              </a:rPr>
              <a:t>4. </a:t>
            </a:r>
            <a:r>
              <a:rPr lang="en-US" sz="8000" dirty="0" err="1">
                <a:solidFill>
                  <a:srgbClr val="0000FF"/>
                </a:solidFill>
                <a:latin typeface="+mj-lt"/>
                <a:ea typeface="ＭＳ Ｐゴシック" charset="0"/>
                <a:cs typeface="Times New Roman" charset="0"/>
              </a:rPr>
              <a:t>Analyse</a:t>
            </a:r>
            <a:r>
              <a:rPr lang="en-US" sz="8000" dirty="0">
                <a:solidFill>
                  <a:srgbClr val="0000FF"/>
                </a:solidFill>
                <a:latin typeface="+mj-lt"/>
                <a:ea typeface="ＭＳ Ｐゴシック" charset="0"/>
                <a:cs typeface="Times New Roman" charset="0"/>
              </a:rPr>
              <a:t> within sections 2: orientation in context, resources and common places, constructions and positioning – what is the line of argument formulated?</a:t>
            </a:r>
          </a:p>
          <a:p>
            <a:pPr marL="108000">
              <a:lnSpc>
                <a:spcPct val="130000"/>
              </a:lnSpc>
              <a:spcBef>
                <a:spcPts val="600"/>
              </a:spcBef>
              <a:spcAft>
                <a:spcPts val="600"/>
              </a:spcAft>
              <a:buNone/>
            </a:pPr>
            <a:r>
              <a:rPr lang="en-US" sz="8000" dirty="0">
                <a:latin typeface="+mj-lt"/>
                <a:ea typeface="ＭＳ Ｐゴシック" charset="0"/>
                <a:cs typeface="Times New Roman" charset="0"/>
              </a:rPr>
              <a:t>	</a:t>
            </a:r>
            <a:r>
              <a:rPr lang="en-US" sz="8000" dirty="0">
                <a:solidFill>
                  <a:srgbClr val="003300"/>
                </a:solidFill>
                <a:latin typeface="+mj-lt"/>
                <a:ea typeface="ＭＳ Ｐゴシック" charset="0"/>
                <a:cs typeface="Times New Roman" charset="0"/>
              </a:rPr>
              <a:t>6. </a:t>
            </a:r>
            <a:r>
              <a:rPr lang="en-GB" sz="8000" dirty="0">
                <a:solidFill>
                  <a:srgbClr val="003300"/>
                </a:solidFill>
                <a:latin typeface="+mj-lt"/>
                <a:ea typeface="ＭＳ Ｐゴシック" charset="0"/>
                <a:cs typeface="Times New Roman" charset="0"/>
              </a:rPr>
              <a:t>Are there arguments that exhibit similarities across the data? (regularities)</a:t>
            </a:r>
            <a:endParaRPr lang="el-GR" sz="8000" dirty="0">
              <a:solidFill>
                <a:srgbClr val="003300"/>
              </a:solidFill>
              <a:latin typeface="+mj-lt"/>
              <a:ea typeface="ＭＳ Ｐゴシック" charset="0"/>
              <a:cs typeface="Times New Roman" charset="0"/>
            </a:endParaRPr>
          </a:p>
          <a:p>
            <a:pPr marL="108000">
              <a:lnSpc>
                <a:spcPct val="130000"/>
              </a:lnSpc>
              <a:spcBef>
                <a:spcPts val="600"/>
              </a:spcBef>
              <a:spcAft>
                <a:spcPts val="600"/>
              </a:spcAft>
              <a:buNone/>
            </a:pPr>
            <a:r>
              <a:rPr lang="en-US" sz="8000" dirty="0">
                <a:latin typeface="+mj-lt"/>
                <a:ea typeface="ＭＳ Ｐゴシック" charset="0"/>
                <a:cs typeface="Times New Roman" charset="0"/>
              </a:rPr>
              <a:t>	</a:t>
            </a:r>
            <a:r>
              <a:rPr lang="en-US" sz="8000" dirty="0">
                <a:solidFill>
                  <a:srgbClr val="008000"/>
                </a:solidFill>
                <a:latin typeface="+mj-lt"/>
                <a:ea typeface="ＭＳ Ｐゴシック" charset="0"/>
                <a:cs typeface="Times New Roman" charset="0"/>
              </a:rPr>
              <a:t>7. Are there similarities in the ways in which they have been formulated? E.g. using specific strategies or drawing on </a:t>
            </a:r>
            <a:r>
              <a:rPr lang="en-GB" sz="8000" dirty="0">
                <a:solidFill>
                  <a:srgbClr val="008000"/>
                </a:solidFill>
                <a:latin typeface="+mj-lt"/>
                <a:ea typeface="ＭＳ Ｐゴシック" charset="0"/>
                <a:cs typeface="Times New Roman" charset="0"/>
              </a:rPr>
              <a:t>particular resources?</a:t>
            </a:r>
          </a:p>
          <a:p>
            <a:pPr marL="108000">
              <a:lnSpc>
                <a:spcPct val="130000"/>
              </a:lnSpc>
              <a:spcBef>
                <a:spcPts val="600"/>
              </a:spcBef>
              <a:spcAft>
                <a:spcPts val="600"/>
              </a:spcAft>
              <a:buNone/>
            </a:pPr>
            <a:r>
              <a:rPr lang="en-GB" sz="8000" dirty="0">
                <a:solidFill>
                  <a:srgbClr val="008000"/>
                </a:solidFill>
                <a:latin typeface="+mj-lt"/>
                <a:ea typeface="ＭＳ Ｐゴシック" charset="0"/>
                <a:cs typeface="Times New Roman" charset="0"/>
              </a:rPr>
              <a:t>	</a:t>
            </a:r>
            <a:r>
              <a:rPr lang="en-GB" sz="8000" dirty="0">
                <a:solidFill>
                  <a:schemeClr val="tx2">
                    <a:lumMod val="60000"/>
                    <a:lumOff val="40000"/>
                  </a:schemeClr>
                </a:solidFill>
                <a:latin typeface="+mj-lt"/>
                <a:ea typeface="ＭＳ Ｐゴシック" charset="0"/>
                <a:cs typeface="Times New Roman" charset="0"/>
              </a:rPr>
              <a:t>8. Are the irregularities? </a:t>
            </a:r>
            <a:endParaRPr lang="el-GR" sz="8000" dirty="0">
              <a:solidFill>
                <a:schemeClr val="tx2">
                  <a:lumMod val="60000"/>
                  <a:lumOff val="40000"/>
                </a:schemeClr>
              </a:solidFill>
              <a:latin typeface="+mj-lt"/>
              <a:ea typeface="ＭＳ Ｐゴシック" charset="0"/>
              <a:cs typeface="Times New Roman" charset="0"/>
            </a:endParaRPr>
          </a:p>
          <a:p>
            <a:pPr marL="108000">
              <a:lnSpc>
                <a:spcPct val="130000"/>
              </a:lnSpc>
              <a:spcBef>
                <a:spcPts val="600"/>
              </a:spcBef>
              <a:spcAft>
                <a:spcPts val="600"/>
              </a:spcAft>
              <a:buNone/>
            </a:pPr>
            <a:r>
              <a:rPr lang="el-GR" sz="8000" dirty="0">
                <a:latin typeface="+mj-lt"/>
                <a:ea typeface="ＭＳ Ｐゴシック" charset="0"/>
                <a:cs typeface="Times New Roman" charset="0"/>
              </a:rPr>
              <a:t>	</a:t>
            </a:r>
            <a:r>
              <a:rPr lang="en-US" sz="8000" dirty="0">
                <a:solidFill>
                  <a:srgbClr val="660066"/>
                </a:solidFill>
                <a:latin typeface="+mj-lt"/>
                <a:ea typeface="ＭＳ Ｐゴシック" charset="0"/>
                <a:cs typeface="Times New Roman" charset="0"/>
              </a:rPr>
              <a:t>9. </a:t>
            </a:r>
            <a:r>
              <a:rPr lang="en-GB" sz="8000" dirty="0">
                <a:solidFill>
                  <a:srgbClr val="660066"/>
                </a:solidFill>
                <a:latin typeface="+mj-lt"/>
                <a:ea typeface="ＭＳ Ｐゴシック" charset="0"/>
                <a:cs typeface="Times New Roman" charset="0"/>
              </a:rPr>
              <a:t>Consolidation and conclusions</a:t>
            </a:r>
            <a:endParaRPr lang="el-GR" sz="8000" dirty="0">
              <a:solidFill>
                <a:srgbClr val="660066"/>
              </a:solidFill>
              <a:latin typeface="+mj-lt"/>
              <a:ea typeface="ＭＳ Ｐゴシック" charset="0"/>
              <a:cs typeface="Times New Roman" charset="0"/>
            </a:endParaRPr>
          </a:p>
          <a:p>
            <a:pPr eaLnBrk="1" hangingPunct="1">
              <a:lnSpc>
                <a:spcPct val="80000"/>
              </a:lnSpc>
            </a:pPr>
            <a:endParaRPr lang="en-GB" sz="2400" dirty="0">
              <a:latin typeface="Times New Roman" charset="0"/>
              <a:ea typeface="ＭＳ Ｐゴシック" charset="0"/>
              <a:cs typeface="Times New Roman" charset="0"/>
            </a:endParaRPr>
          </a:p>
        </p:txBody>
      </p:sp>
      <p:pic>
        <p:nvPicPr>
          <p:cNvPr id="2" name="Εικόνα 1">
            <a:extLst>
              <a:ext uri="{FF2B5EF4-FFF2-40B4-BE49-F238E27FC236}">
                <a16:creationId xmlns:a16="http://schemas.microsoft.com/office/drawing/2014/main" id="{4AF1A7C7-22FF-145C-D6DD-753678C18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60599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66E4-55FC-7F46-EB27-EA7CE9D16DF0}"/>
              </a:ext>
            </a:extLst>
          </p:cNvPr>
          <p:cNvSpPr>
            <a:spLocks noGrp="1"/>
          </p:cNvSpPr>
          <p:nvPr>
            <p:ph type="title"/>
          </p:nvPr>
        </p:nvSpPr>
        <p:spPr>
          <a:xfrm>
            <a:off x="5907024" y="552782"/>
            <a:ext cx="4423224" cy="1643663"/>
          </a:xfrm>
        </p:spPr>
        <p:txBody>
          <a:bodyPr>
            <a:normAutofit/>
          </a:bodyPr>
          <a:lstStyle/>
          <a:p>
            <a:r>
              <a:rPr lang="en-GB" dirty="0"/>
              <a:t>Sample T</a:t>
            </a:r>
            <a:r>
              <a:rPr lang="en-GR" dirty="0"/>
              <a:t>opics </a:t>
            </a:r>
          </a:p>
        </p:txBody>
      </p:sp>
      <p:pic>
        <p:nvPicPr>
          <p:cNvPr id="5" name="Picture 4" descr="People working on ideas">
            <a:extLst>
              <a:ext uri="{FF2B5EF4-FFF2-40B4-BE49-F238E27FC236}">
                <a16:creationId xmlns:a16="http://schemas.microsoft.com/office/drawing/2014/main" id="{440AFE75-DAB8-2B4D-130E-AE6523EA19B0}"/>
              </a:ext>
            </a:extLst>
          </p:cNvPr>
          <p:cNvPicPr>
            <a:picLocks noChangeAspect="1"/>
          </p:cNvPicPr>
          <p:nvPr/>
        </p:nvPicPr>
        <p:blipFill>
          <a:blip r:embed="rId2"/>
          <a:srcRect l="21131" r="29105" b="2"/>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212DFEC5-6D45-F144-0695-567D8CE6AF82}"/>
              </a:ext>
            </a:extLst>
          </p:cNvPr>
          <p:cNvSpPr>
            <a:spLocks noGrp="1"/>
          </p:cNvSpPr>
          <p:nvPr>
            <p:ph idx="1"/>
          </p:nvPr>
        </p:nvSpPr>
        <p:spPr>
          <a:xfrm>
            <a:off x="5907024" y="2735229"/>
            <a:ext cx="4423224" cy="3108354"/>
          </a:xfrm>
        </p:spPr>
        <p:txBody>
          <a:bodyPr>
            <a:normAutofit/>
          </a:bodyPr>
          <a:lstStyle/>
          <a:p>
            <a:r>
              <a:rPr lang="en-GB" dirty="0"/>
              <a:t>E</a:t>
            </a:r>
            <a:r>
              <a:rPr lang="en-GR" dirty="0"/>
              <a:t>xperiences </a:t>
            </a:r>
          </a:p>
          <a:p>
            <a:r>
              <a:rPr lang="en-GB" dirty="0"/>
              <a:t>E</a:t>
            </a:r>
            <a:r>
              <a:rPr lang="en-GR" dirty="0"/>
              <a:t>veryday life</a:t>
            </a:r>
          </a:p>
          <a:p>
            <a:r>
              <a:rPr lang="en-GB" dirty="0"/>
              <a:t>I</a:t>
            </a:r>
            <a:r>
              <a:rPr lang="en-GR" dirty="0"/>
              <a:t>dentities</a:t>
            </a:r>
          </a:p>
          <a:p>
            <a:r>
              <a:rPr lang="en-GB" dirty="0"/>
              <a:t>I</a:t>
            </a:r>
            <a:r>
              <a:rPr lang="en-GR" dirty="0"/>
              <a:t>nteractions </a:t>
            </a:r>
          </a:p>
          <a:p>
            <a:r>
              <a:rPr lang="en-GB" dirty="0"/>
              <a:t>C</a:t>
            </a:r>
            <a:r>
              <a:rPr lang="en-GR" dirty="0"/>
              <a:t>ommunication </a:t>
            </a:r>
          </a:p>
          <a:p>
            <a:r>
              <a:rPr lang="en-GB" dirty="0"/>
              <a:t>N</a:t>
            </a:r>
            <a:r>
              <a:rPr lang="en-GR" dirty="0"/>
              <a:t>arratives </a:t>
            </a:r>
          </a:p>
        </p:txBody>
      </p:sp>
      <p:pic>
        <p:nvPicPr>
          <p:cNvPr id="4" name="Εικόνα 3">
            <a:extLst>
              <a:ext uri="{FF2B5EF4-FFF2-40B4-BE49-F238E27FC236}">
                <a16:creationId xmlns:a16="http://schemas.microsoft.com/office/drawing/2014/main" id="{E264C03E-7A0C-77D0-37C5-99FBE0AA6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42437188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77862"/>
          </a:xfrm>
        </p:spPr>
        <p:txBody>
          <a:bodyPr>
            <a:normAutofit fontScale="90000"/>
          </a:bodyPr>
          <a:lstStyle/>
          <a:p>
            <a:r>
              <a:rPr lang="en-GB" b="1" dirty="0"/>
              <a:t>Transcription Notation</a:t>
            </a:r>
            <a:endParaRPr lang="en-US" b="1" dirty="0"/>
          </a:p>
        </p:txBody>
      </p:sp>
      <p:graphicFrame>
        <p:nvGraphicFramePr>
          <p:cNvPr id="5" name="Content Placeholder 2">
            <a:extLst>
              <a:ext uri="{FF2B5EF4-FFF2-40B4-BE49-F238E27FC236}">
                <a16:creationId xmlns:a16="http://schemas.microsoft.com/office/drawing/2014/main" id="{2C85507B-484E-E748-D9D8-F3145C782BAD}"/>
              </a:ext>
            </a:extLst>
          </p:cNvPr>
          <p:cNvGraphicFramePr>
            <a:graphicFrameLocks noGrp="1"/>
          </p:cNvGraphicFramePr>
          <p:nvPr>
            <p:ph idx="1"/>
          </p:nvPr>
        </p:nvGraphicFramePr>
        <p:xfrm>
          <a:off x="1981200" y="1095376"/>
          <a:ext cx="8229600" cy="5449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Εικόνα 2">
            <a:extLst>
              <a:ext uri="{FF2B5EF4-FFF2-40B4-BE49-F238E27FC236}">
                <a16:creationId xmlns:a16="http://schemas.microsoft.com/office/drawing/2014/main" id="{F45B12D4-27DD-658C-6ECF-CBE46E782A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09222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tx1">
                    <a:lumMod val="65000"/>
                    <a:lumOff val="35000"/>
                  </a:schemeClr>
                </a:solidFill>
              </a:rPr>
              <a:t>‘In theory’</a:t>
            </a:r>
          </a:p>
        </p:txBody>
      </p:sp>
      <p:sp>
        <p:nvSpPr>
          <p:cNvPr id="3" name="Content Placeholder 2"/>
          <p:cNvSpPr>
            <a:spLocks noGrp="1"/>
          </p:cNvSpPr>
          <p:nvPr>
            <p:ph idx="1"/>
          </p:nvPr>
        </p:nvSpPr>
        <p:spPr/>
        <p:txBody>
          <a:bodyPr>
            <a:normAutofit fontScale="62500" lnSpcReduction="20000"/>
          </a:bodyPr>
          <a:lstStyle/>
          <a:p>
            <a:pPr marL="0" indent="0">
              <a:buNone/>
            </a:pPr>
            <a:r>
              <a:rPr lang="en-US" sz="4600" b="1" dirty="0"/>
              <a:t>Extract 1</a:t>
            </a:r>
            <a:r>
              <a:rPr lang="en-US" sz="5100" b="1" dirty="0"/>
              <a:t>a</a:t>
            </a:r>
          </a:p>
          <a:p>
            <a:pPr marL="0" indent="0">
              <a:buNone/>
            </a:pPr>
            <a:endParaRPr lang="en-US" dirty="0"/>
          </a:p>
          <a:p>
            <a:pPr marL="0" indent="0">
              <a:buNone/>
            </a:pPr>
            <a:r>
              <a:rPr lang="en-US" dirty="0"/>
              <a:t>1 Lilly: ((reading card)) ‘Some people have suggested that people who </a:t>
            </a:r>
          </a:p>
          <a:p>
            <a:pPr marL="0" indent="0">
              <a:buNone/>
            </a:pPr>
            <a:r>
              <a:rPr lang="en-US" dirty="0"/>
              <a:t>2 move to this country should take a test to see how British they are. </a:t>
            </a:r>
          </a:p>
          <a:p>
            <a:pPr marL="0" indent="0">
              <a:buNone/>
            </a:pPr>
            <a:r>
              <a:rPr lang="en-US" dirty="0"/>
              <a:t>3 Do you think this is a good idea?’ </a:t>
            </a:r>
          </a:p>
          <a:p>
            <a:pPr marL="0" indent="0">
              <a:buNone/>
            </a:pPr>
            <a:r>
              <a:rPr lang="en-US" dirty="0"/>
              <a:t>4  Henry: Rubbish.</a:t>
            </a:r>
          </a:p>
          <a:p>
            <a:pPr marL="0" indent="0">
              <a:buNone/>
            </a:pPr>
            <a:r>
              <a:rPr lang="en-US" dirty="0"/>
              <a:t>5  Deb: No.</a:t>
            </a:r>
          </a:p>
          <a:p>
            <a:pPr marL="0" indent="0">
              <a:buNone/>
            </a:pPr>
            <a:r>
              <a:rPr lang="en-US" dirty="0"/>
              <a:t>6  Lilly: I think [that’s really stupid.]</a:t>
            </a:r>
          </a:p>
          <a:p>
            <a:pPr marL="0" indent="0">
              <a:buNone/>
            </a:pPr>
            <a:r>
              <a:rPr lang="en-US" dirty="0"/>
              <a:t>7  Henry: 	    [Stupid idea.]</a:t>
            </a:r>
          </a:p>
          <a:p>
            <a:pPr marL="0" indent="0">
              <a:buNone/>
            </a:pPr>
            <a:r>
              <a:rPr lang="en-US" dirty="0"/>
              <a:t>8  Deb: Yeah. </a:t>
            </a:r>
            <a:br>
              <a:rPr lang="en-US" dirty="0"/>
            </a:br>
            <a:r>
              <a:rPr lang="en-US" dirty="0"/>
              <a:t>9 Lilly: I don’t think you should have to be, British to live here. </a:t>
            </a:r>
          </a:p>
          <a:p>
            <a:pPr marL="0" indent="0">
              <a:buNone/>
            </a:pPr>
            <a:endParaRPr lang="en-GB" sz="1700" dirty="0"/>
          </a:p>
          <a:p>
            <a:pPr marL="0" indent="0">
              <a:buNone/>
            </a:pPr>
            <a:endParaRPr lang="en-GB" sz="1700" dirty="0"/>
          </a:p>
          <a:p>
            <a:pPr marL="0" indent="0">
              <a:buNone/>
            </a:pPr>
            <a:r>
              <a:rPr lang="en-GB" sz="1700" dirty="0"/>
              <a:t>Gibson, S. and Hamilton, L. (2011) The Rhetorical Construction of Polity Membership: Identity, Culture and Citizenship in Young People’s Discussions of Immigration in Northern England. </a:t>
            </a:r>
            <a:r>
              <a:rPr lang="en-GB" sz="1700" i="1" dirty="0"/>
              <a:t>J. Community Appl. Soc. Psychol. </a:t>
            </a:r>
            <a:r>
              <a:rPr lang="en-GB" sz="1700" dirty="0"/>
              <a:t>Vol. 21, pp. 228–242</a:t>
            </a:r>
          </a:p>
          <a:p>
            <a:pPr marL="0" indent="0">
              <a:buNone/>
            </a:pPr>
            <a:endParaRPr lang="en-US" dirty="0"/>
          </a:p>
        </p:txBody>
      </p:sp>
      <p:sp>
        <p:nvSpPr>
          <p:cNvPr id="4" name="Date Placeholder 3"/>
          <p:cNvSpPr>
            <a:spLocks noGrp="1"/>
          </p:cNvSpPr>
          <p:nvPr>
            <p:ph type="dt" sz="half" idx="10"/>
          </p:nvPr>
        </p:nvSpPr>
        <p:spPr/>
        <p:txBody>
          <a:bodyPr/>
          <a:lstStyle/>
          <a:p>
            <a:fld id="{0C74A6D7-75A2-B541-9DC8-923B29D438BD}" type="datetime1">
              <a:rPr lang="en-US" smtClean="0"/>
              <a:t>9/26/2024</a:t>
            </a:fld>
            <a:endParaRPr lang="en-US"/>
          </a:p>
        </p:txBody>
      </p:sp>
      <p:sp>
        <p:nvSpPr>
          <p:cNvPr id="5" name="Slide Number Placeholder 4"/>
          <p:cNvSpPr>
            <a:spLocks noGrp="1"/>
          </p:cNvSpPr>
          <p:nvPr>
            <p:ph type="sldNum" sz="quarter" idx="12"/>
          </p:nvPr>
        </p:nvSpPr>
        <p:spPr/>
        <p:txBody>
          <a:bodyPr/>
          <a:lstStyle/>
          <a:p>
            <a:fld id="{FF6E54EE-41A7-5F44-8AAB-0C9162CFD710}" type="slidenum">
              <a:rPr lang="en-US" smtClean="0"/>
              <a:t>81</a:t>
            </a:fld>
            <a:endParaRPr lang="en-US"/>
          </a:p>
        </p:txBody>
      </p:sp>
      <p:pic>
        <p:nvPicPr>
          <p:cNvPr id="6" name="Εικόνα 5">
            <a:extLst>
              <a:ext uri="{FF2B5EF4-FFF2-40B4-BE49-F238E27FC236}">
                <a16:creationId xmlns:a16="http://schemas.microsoft.com/office/drawing/2014/main" id="{B3E40418-C675-1687-B7A6-7A381A1EB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245794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595959"/>
                </a:solidFill>
              </a:rPr>
              <a:t>‘In theory’ … and ‘in practice’…</a:t>
            </a:r>
          </a:p>
        </p:txBody>
      </p:sp>
      <p:sp>
        <p:nvSpPr>
          <p:cNvPr id="3" name="Content Placeholder 2"/>
          <p:cNvSpPr>
            <a:spLocks noGrp="1"/>
          </p:cNvSpPr>
          <p:nvPr>
            <p:ph idx="1"/>
          </p:nvPr>
        </p:nvSpPr>
        <p:spPr>
          <a:xfrm>
            <a:off x="1631104" y="1600201"/>
            <a:ext cx="9036896" cy="4525963"/>
          </a:xfrm>
        </p:spPr>
        <p:txBody>
          <a:bodyPr>
            <a:normAutofit lnSpcReduction="10000"/>
          </a:bodyPr>
          <a:lstStyle/>
          <a:p>
            <a:pPr marL="0" indent="0">
              <a:buNone/>
            </a:pPr>
            <a:r>
              <a:rPr lang="en-US" b="1" dirty="0"/>
              <a:t>Extract 1b</a:t>
            </a:r>
          </a:p>
          <a:p>
            <a:pPr marL="0" indent="0">
              <a:buNone/>
            </a:pPr>
            <a:r>
              <a:rPr lang="en-US" sz="2400" dirty="0"/>
              <a:t>21 Henry: [No, but it is a] bit different here isn’t it because, </a:t>
            </a:r>
            <a:r>
              <a:rPr lang="en-US" sz="2400" dirty="0" err="1"/>
              <a:t>er</a:t>
            </a:r>
            <a:r>
              <a:rPr lang="en-US" sz="2400" dirty="0"/>
              <a:t>, </a:t>
            </a:r>
          </a:p>
          <a:p>
            <a:pPr marL="0" indent="0">
              <a:buNone/>
            </a:pPr>
            <a:r>
              <a:rPr lang="en-US" sz="2400" dirty="0"/>
              <a:t>22 refugees and, asylum seekers are all, coming, </a:t>
            </a:r>
          </a:p>
          <a:p>
            <a:pPr marL="0" indent="0">
              <a:buNone/>
            </a:pPr>
            <a:r>
              <a:rPr lang="en-US" sz="2400" dirty="0"/>
              <a:t>23 			[over to this country.] </a:t>
            </a:r>
            <a:br>
              <a:rPr lang="en-US" sz="2400" dirty="0"/>
            </a:br>
            <a:r>
              <a:rPr lang="en-US" sz="2400" dirty="0"/>
              <a:t>24 Lilly: 	[Yeah but I don’t think] that everything else should be like, </a:t>
            </a:r>
          </a:p>
          <a:p>
            <a:pPr marL="0" indent="0">
              <a:buNone/>
            </a:pPr>
            <a:r>
              <a:rPr lang="en-US" sz="2400" dirty="0"/>
              <a:t>25 </a:t>
            </a:r>
            <a:r>
              <a:rPr lang="en-US" sz="2400" dirty="0" err="1"/>
              <a:t>erm</a:t>
            </a:r>
            <a:r>
              <a:rPr lang="en-US" sz="2400" dirty="0"/>
              <a:t>, that  shouldn’t everything be equal to everybody? I mean </a:t>
            </a:r>
          </a:p>
          <a:p>
            <a:pPr marL="0" indent="0">
              <a:buNone/>
            </a:pPr>
            <a:r>
              <a:rPr lang="en-US" sz="2400" dirty="0"/>
              <a:t>26 you’re entitled to live wherever you want really. </a:t>
            </a:r>
          </a:p>
          <a:p>
            <a:pPr marL="0" indent="0">
              <a:buNone/>
            </a:pPr>
            <a:r>
              <a:rPr lang="en-US" sz="2400" dirty="0"/>
              <a:t>27 Henry: Yeah but I think – I agree with that but I think there’s got to 28 be some sort of, stop-off point because I mean this, country’s </a:t>
            </a:r>
          </a:p>
          <a:p>
            <a:pPr marL="0" indent="0">
              <a:buNone/>
            </a:pPr>
            <a:r>
              <a:rPr lang="en-US" sz="2400" dirty="0"/>
              <a:t>29 already holding [over 60 million.] </a:t>
            </a:r>
          </a:p>
          <a:p>
            <a:pPr marL="0" indent="0">
              <a:buNone/>
            </a:pPr>
            <a:endParaRPr lang="en-US" dirty="0"/>
          </a:p>
        </p:txBody>
      </p:sp>
      <p:sp>
        <p:nvSpPr>
          <p:cNvPr id="4" name="Date Placeholder 3"/>
          <p:cNvSpPr>
            <a:spLocks noGrp="1"/>
          </p:cNvSpPr>
          <p:nvPr>
            <p:ph type="dt" sz="half" idx="10"/>
          </p:nvPr>
        </p:nvSpPr>
        <p:spPr/>
        <p:txBody>
          <a:bodyPr/>
          <a:lstStyle/>
          <a:p>
            <a:fld id="{553CDD1D-2A73-FE4B-98FF-98EE604D1889}" type="datetime1">
              <a:rPr lang="en-US" smtClean="0"/>
              <a:t>9/26/2024</a:t>
            </a:fld>
            <a:endParaRPr lang="en-US"/>
          </a:p>
        </p:txBody>
      </p:sp>
      <p:sp>
        <p:nvSpPr>
          <p:cNvPr id="5" name="Slide Number Placeholder 4"/>
          <p:cNvSpPr>
            <a:spLocks noGrp="1"/>
          </p:cNvSpPr>
          <p:nvPr>
            <p:ph type="sldNum" sz="quarter" idx="12"/>
          </p:nvPr>
        </p:nvSpPr>
        <p:spPr/>
        <p:txBody>
          <a:bodyPr/>
          <a:lstStyle/>
          <a:p>
            <a:fld id="{FF6E54EE-41A7-5F44-8AAB-0C9162CFD710}" type="slidenum">
              <a:rPr lang="en-US" smtClean="0"/>
              <a:t>82</a:t>
            </a:fld>
            <a:endParaRPr lang="en-US"/>
          </a:p>
        </p:txBody>
      </p:sp>
      <p:pic>
        <p:nvPicPr>
          <p:cNvPr id="6" name="Εικόνα 5">
            <a:extLst>
              <a:ext uri="{FF2B5EF4-FFF2-40B4-BE49-F238E27FC236}">
                <a16:creationId xmlns:a16="http://schemas.microsoft.com/office/drawing/2014/main" id="{AB501823-8C39-94C8-3AEB-524F03C640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884458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95B6-72A3-1616-DC5E-648551159AA6}"/>
              </a:ext>
            </a:extLst>
          </p:cNvPr>
          <p:cNvSpPr>
            <a:spLocks noGrp="1"/>
          </p:cNvSpPr>
          <p:nvPr>
            <p:ph type="ctrTitle"/>
          </p:nvPr>
        </p:nvSpPr>
        <p:spPr>
          <a:xfrm>
            <a:off x="841248" y="663959"/>
            <a:ext cx="5250598" cy="4003619"/>
          </a:xfrm>
        </p:spPr>
        <p:txBody>
          <a:bodyPr>
            <a:normAutofit/>
          </a:bodyPr>
          <a:lstStyle/>
          <a:p>
            <a:r>
              <a:rPr lang="en-GR" sz="4600"/>
              <a:t>COMPUTER ASSISTED QUALITATIVE ANALYSIS </a:t>
            </a:r>
          </a:p>
        </p:txBody>
      </p:sp>
      <p:sp>
        <p:nvSpPr>
          <p:cNvPr id="3" name="Subtitle 2">
            <a:extLst>
              <a:ext uri="{FF2B5EF4-FFF2-40B4-BE49-F238E27FC236}">
                <a16:creationId xmlns:a16="http://schemas.microsoft.com/office/drawing/2014/main" id="{496F9CB3-1B7F-DF23-01E8-9BC026C84D5B}"/>
              </a:ext>
            </a:extLst>
          </p:cNvPr>
          <p:cNvSpPr>
            <a:spLocks noGrp="1"/>
          </p:cNvSpPr>
          <p:nvPr>
            <p:ph type="subTitle" idx="1"/>
          </p:nvPr>
        </p:nvSpPr>
        <p:spPr>
          <a:xfrm>
            <a:off x="848594" y="5181603"/>
            <a:ext cx="5243252" cy="696891"/>
          </a:xfrm>
        </p:spPr>
        <p:txBody>
          <a:bodyPr anchor="ctr">
            <a:normAutofit/>
          </a:bodyPr>
          <a:lstStyle/>
          <a:p>
            <a:r>
              <a:rPr lang="en-GR" b="1" dirty="0"/>
              <a:t>CAQDAS </a:t>
            </a:r>
            <a:endParaRPr lang="en-GR" b="1"/>
          </a:p>
        </p:txBody>
      </p:sp>
      <p:pic>
        <p:nvPicPr>
          <p:cNvPr id="4" name="Picture 3" descr="Wavy paint art pattern">
            <a:extLst>
              <a:ext uri="{FF2B5EF4-FFF2-40B4-BE49-F238E27FC236}">
                <a16:creationId xmlns:a16="http://schemas.microsoft.com/office/drawing/2014/main" id="{BACD8D23-62EE-5B26-D3E1-98D2BF88607F}"/>
              </a:ext>
            </a:extLst>
          </p:cNvPr>
          <p:cNvPicPr>
            <a:picLocks noChangeAspect="1"/>
          </p:cNvPicPr>
          <p:nvPr/>
        </p:nvPicPr>
        <p:blipFill>
          <a:blip r:embed="rId2"/>
          <a:srcRect l="40455" r="6601" b="1"/>
          <a:stretch/>
        </p:blipFill>
        <p:spPr>
          <a:xfrm>
            <a:off x="6431816" y="334928"/>
            <a:ext cx="4320623" cy="5712504"/>
          </a:xfrm>
          <a:prstGeom prst="rect">
            <a:avLst/>
          </a:prstGeom>
        </p:spPr>
      </p:pic>
      <p:pic>
        <p:nvPicPr>
          <p:cNvPr id="5" name="Εικόνα 4">
            <a:extLst>
              <a:ext uri="{FF2B5EF4-FFF2-40B4-BE49-F238E27FC236}">
                <a16:creationId xmlns:a16="http://schemas.microsoft.com/office/drawing/2014/main" id="{DDBEDBAD-07F6-D2E5-BBAD-7EA30A41C9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8290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3B42-2D16-7EF6-FA2C-81EF91EFB225}"/>
              </a:ext>
            </a:extLst>
          </p:cNvPr>
          <p:cNvSpPr>
            <a:spLocks noGrp="1"/>
          </p:cNvSpPr>
          <p:nvPr>
            <p:ph type="title"/>
          </p:nvPr>
        </p:nvSpPr>
        <p:spPr/>
        <p:txBody>
          <a:bodyPr/>
          <a:lstStyle/>
          <a:p>
            <a:r>
              <a:rPr lang="en-GR" dirty="0"/>
              <a:t>Examples </a:t>
            </a:r>
          </a:p>
        </p:txBody>
      </p:sp>
      <p:sp>
        <p:nvSpPr>
          <p:cNvPr id="3" name="Content Placeholder 2">
            <a:extLst>
              <a:ext uri="{FF2B5EF4-FFF2-40B4-BE49-F238E27FC236}">
                <a16:creationId xmlns:a16="http://schemas.microsoft.com/office/drawing/2014/main" id="{8CFA0627-CE8D-B9E1-DF47-A751A4FE3276}"/>
              </a:ext>
            </a:extLst>
          </p:cNvPr>
          <p:cNvSpPr>
            <a:spLocks noGrp="1"/>
          </p:cNvSpPr>
          <p:nvPr>
            <p:ph idx="1"/>
          </p:nvPr>
        </p:nvSpPr>
        <p:spPr/>
        <p:txBody>
          <a:bodyPr/>
          <a:lstStyle/>
          <a:p>
            <a:r>
              <a:rPr lang="en-GR" dirty="0"/>
              <a:t>Atlas.ti</a:t>
            </a:r>
          </a:p>
          <a:p>
            <a:r>
              <a:rPr lang="en-GR" dirty="0"/>
              <a:t>N</a:t>
            </a:r>
            <a:r>
              <a:rPr lang="en-GB" dirty="0"/>
              <a:t>v</a:t>
            </a:r>
            <a:r>
              <a:rPr lang="en-GR" dirty="0"/>
              <a:t>ivo</a:t>
            </a:r>
          </a:p>
          <a:p>
            <a:endParaRPr lang="en-GR" dirty="0"/>
          </a:p>
        </p:txBody>
      </p:sp>
      <p:pic>
        <p:nvPicPr>
          <p:cNvPr id="4" name="Εικόνα 3">
            <a:extLst>
              <a:ext uri="{FF2B5EF4-FFF2-40B4-BE49-F238E27FC236}">
                <a16:creationId xmlns:a16="http://schemas.microsoft.com/office/drawing/2014/main" id="{F80CD390-25C9-9C2A-482E-F2B1EA585D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0993740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B1CD-6C06-D2A6-4EA0-77207D108D62}"/>
              </a:ext>
            </a:extLst>
          </p:cNvPr>
          <p:cNvSpPr>
            <a:spLocks noGrp="1"/>
          </p:cNvSpPr>
          <p:nvPr>
            <p:ph type="title"/>
          </p:nvPr>
        </p:nvSpPr>
        <p:spPr/>
        <p:txBody>
          <a:bodyPr/>
          <a:lstStyle/>
          <a:p>
            <a:r>
              <a:rPr lang="en-GB" b="1" i="0" u="none" strike="noStrike" dirty="0">
                <a:solidFill>
                  <a:srgbClr val="111827"/>
                </a:solidFill>
                <a:effectLst/>
                <a:latin typeface="GT Super Text"/>
              </a:rPr>
              <a:t>Qualitative analysis tools in </a:t>
            </a:r>
            <a:r>
              <a:rPr lang="en-GB" b="1" i="0" u="none" strike="noStrike" dirty="0" err="1">
                <a:solidFill>
                  <a:srgbClr val="111827"/>
                </a:solidFill>
                <a:effectLst/>
                <a:latin typeface="GT Super Text"/>
              </a:rPr>
              <a:t>ATLAS.ti</a:t>
            </a:r>
            <a:endParaRPr lang="en-GR" dirty="0"/>
          </a:p>
        </p:txBody>
      </p:sp>
      <p:sp>
        <p:nvSpPr>
          <p:cNvPr id="3" name="Content Placeholder 2">
            <a:extLst>
              <a:ext uri="{FF2B5EF4-FFF2-40B4-BE49-F238E27FC236}">
                <a16:creationId xmlns:a16="http://schemas.microsoft.com/office/drawing/2014/main" id="{2849355A-3365-1091-ECF9-BA30184CC01E}"/>
              </a:ext>
            </a:extLst>
          </p:cNvPr>
          <p:cNvSpPr>
            <a:spLocks noGrp="1"/>
          </p:cNvSpPr>
          <p:nvPr>
            <p:ph idx="1"/>
          </p:nvPr>
        </p:nvSpPr>
        <p:spPr/>
        <p:txBody>
          <a:bodyPr/>
          <a:lstStyle/>
          <a:p>
            <a:r>
              <a:rPr lang="en-GR" dirty="0">
                <a:hlinkClick r:id="rId2"/>
              </a:rPr>
              <a:t>Reviewing Atlas.ti </a:t>
            </a:r>
            <a:endParaRPr lang="en-GR" dirty="0"/>
          </a:p>
          <a:p>
            <a:r>
              <a:rPr lang="en-GR" dirty="0">
                <a:hlinkClick r:id="rId3"/>
              </a:rPr>
              <a:t>Atlas.ti </a:t>
            </a:r>
            <a:r>
              <a:rPr lang="en-GR" dirty="0"/>
              <a:t>&amp; free demo </a:t>
            </a:r>
          </a:p>
        </p:txBody>
      </p:sp>
      <p:pic>
        <p:nvPicPr>
          <p:cNvPr id="4" name="Εικόνα 3">
            <a:extLst>
              <a:ext uri="{FF2B5EF4-FFF2-40B4-BE49-F238E27FC236}">
                <a16:creationId xmlns:a16="http://schemas.microsoft.com/office/drawing/2014/main" id="{43BF41EE-4DFA-BD66-8D63-97E8F38C8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34917377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26A5-62E0-DA95-1313-5185B09ED132}"/>
              </a:ext>
            </a:extLst>
          </p:cNvPr>
          <p:cNvSpPr>
            <a:spLocks noGrp="1"/>
          </p:cNvSpPr>
          <p:nvPr>
            <p:ph type="title"/>
          </p:nvPr>
        </p:nvSpPr>
        <p:spPr/>
        <p:txBody>
          <a:bodyPr/>
          <a:lstStyle/>
          <a:p>
            <a:r>
              <a:rPr lang="en-GB" b="1" i="0" u="none" strike="noStrike" dirty="0">
                <a:solidFill>
                  <a:srgbClr val="111827"/>
                </a:solidFill>
                <a:effectLst/>
                <a:latin typeface="GT Super Text"/>
              </a:rPr>
              <a:t>Qualitative analysis tools in </a:t>
            </a:r>
            <a:r>
              <a:rPr lang="en-GR" dirty="0"/>
              <a:t>NVivo</a:t>
            </a:r>
          </a:p>
        </p:txBody>
      </p:sp>
      <p:sp>
        <p:nvSpPr>
          <p:cNvPr id="3" name="Content Placeholder 2">
            <a:extLst>
              <a:ext uri="{FF2B5EF4-FFF2-40B4-BE49-F238E27FC236}">
                <a16:creationId xmlns:a16="http://schemas.microsoft.com/office/drawing/2014/main" id="{23F557CE-5895-6EA7-2ACC-6E9047FEE75F}"/>
              </a:ext>
            </a:extLst>
          </p:cNvPr>
          <p:cNvSpPr>
            <a:spLocks noGrp="1"/>
          </p:cNvSpPr>
          <p:nvPr>
            <p:ph idx="1"/>
          </p:nvPr>
        </p:nvSpPr>
        <p:spPr/>
        <p:txBody>
          <a:bodyPr/>
          <a:lstStyle/>
          <a:p>
            <a:r>
              <a:rPr lang="en-GB" dirty="0">
                <a:hlinkClick r:id="rId2"/>
              </a:rPr>
              <a:t>Reviewing Nvivo</a:t>
            </a:r>
            <a:endParaRPr lang="en-GB" dirty="0"/>
          </a:p>
          <a:p>
            <a:r>
              <a:rPr lang="en-GB" dirty="0">
                <a:hlinkClick r:id="rId3"/>
              </a:rPr>
              <a:t>NVivo</a:t>
            </a:r>
            <a:r>
              <a:rPr lang="en-GB" dirty="0"/>
              <a:t> &amp; free trials </a:t>
            </a:r>
          </a:p>
        </p:txBody>
      </p:sp>
      <p:pic>
        <p:nvPicPr>
          <p:cNvPr id="4" name="Εικόνα 3">
            <a:extLst>
              <a:ext uri="{FF2B5EF4-FFF2-40B4-BE49-F238E27FC236}">
                <a16:creationId xmlns:a16="http://schemas.microsoft.com/office/drawing/2014/main" id="{27B566C4-58BC-CBF3-00F2-FC73880E4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431844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2A1F-AC80-3717-6AFD-634E88644E98}"/>
              </a:ext>
            </a:extLst>
          </p:cNvPr>
          <p:cNvSpPr>
            <a:spLocks noGrp="1"/>
          </p:cNvSpPr>
          <p:nvPr>
            <p:ph type="title"/>
          </p:nvPr>
        </p:nvSpPr>
        <p:spPr/>
        <p:txBody>
          <a:bodyPr/>
          <a:lstStyle/>
          <a:p>
            <a:r>
              <a:rPr lang="en-GR" dirty="0"/>
              <a:t>Exercises</a:t>
            </a:r>
          </a:p>
        </p:txBody>
      </p:sp>
      <p:sp>
        <p:nvSpPr>
          <p:cNvPr id="3" name="Content Placeholder 2">
            <a:extLst>
              <a:ext uri="{FF2B5EF4-FFF2-40B4-BE49-F238E27FC236}">
                <a16:creationId xmlns:a16="http://schemas.microsoft.com/office/drawing/2014/main" id="{BD58B28F-D132-7A12-83FB-E3B161D84C2A}"/>
              </a:ext>
            </a:extLst>
          </p:cNvPr>
          <p:cNvSpPr>
            <a:spLocks noGrp="1"/>
          </p:cNvSpPr>
          <p:nvPr>
            <p:ph idx="1"/>
          </p:nvPr>
        </p:nvSpPr>
        <p:spPr/>
        <p:txBody>
          <a:bodyPr/>
          <a:lstStyle/>
          <a:p>
            <a:r>
              <a:rPr lang="en-GB" dirty="0"/>
              <a:t>S</a:t>
            </a:r>
            <a:r>
              <a:rPr lang="en-GR" dirty="0"/>
              <a:t>toring data</a:t>
            </a:r>
          </a:p>
          <a:p>
            <a:r>
              <a:rPr lang="en-GB" dirty="0"/>
              <a:t>C</a:t>
            </a:r>
            <a:r>
              <a:rPr lang="en-GR" dirty="0"/>
              <a:t>oding</a:t>
            </a:r>
          </a:p>
          <a:p>
            <a:r>
              <a:rPr lang="en-GB" dirty="0"/>
              <a:t>R</a:t>
            </a:r>
            <a:r>
              <a:rPr lang="en-GR" dirty="0"/>
              <a:t>etrieving </a:t>
            </a:r>
          </a:p>
          <a:p>
            <a:r>
              <a:rPr lang="en-GB" dirty="0"/>
              <a:t>T</a:t>
            </a:r>
            <a:r>
              <a:rPr lang="en-GR" dirty="0"/>
              <a:t>ools</a:t>
            </a:r>
          </a:p>
          <a:p>
            <a:r>
              <a:rPr lang="en-GB" dirty="0"/>
              <a:t>O</a:t>
            </a:r>
            <a:r>
              <a:rPr lang="en-GR" dirty="0"/>
              <a:t>utputs</a:t>
            </a:r>
          </a:p>
        </p:txBody>
      </p:sp>
      <p:pic>
        <p:nvPicPr>
          <p:cNvPr id="4" name="Εικόνα 3">
            <a:extLst>
              <a:ext uri="{FF2B5EF4-FFF2-40B4-BE49-F238E27FC236}">
                <a16:creationId xmlns:a16="http://schemas.microsoft.com/office/drawing/2014/main" id="{4F40107A-319D-AF40-B3FE-09F41BF85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287081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0EC7FA59-C49D-3492-BBD5-FA917507D752}"/>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Thank you!</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C16B6EE6-36F9-13DA-AEE7-51EF05246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77609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7FA3-10CE-78D9-1690-EE32AA01961E}"/>
              </a:ext>
            </a:extLst>
          </p:cNvPr>
          <p:cNvSpPr>
            <a:spLocks noGrp="1"/>
          </p:cNvSpPr>
          <p:nvPr>
            <p:ph type="title"/>
          </p:nvPr>
        </p:nvSpPr>
        <p:spPr>
          <a:xfrm>
            <a:off x="5907024" y="552782"/>
            <a:ext cx="4423224" cy="1643663"/>
          </a:xfrm>
        </p:spPr>
        <p:txBody>
          <a:bodyPr>
            <a:normAutofit/>
          </a:bodyPr>
          <a:lstStyle/>
          <a:p>
            <a:r>
              <a:rPr lang="en-GB" dirty="0"/>
              <a:t>M</a:t>
            </a:r>
            <a:r>
              <a:rPr lang="en-GR" dirty="0"/>
              <a:t>ethods</a:t>
            </a:r>
          </a:p>
        </p:txBody>
      </p:sp>
      <p:pic>
        <p:nvPicPr>
          <p:cNvPr id="5" name="Picture 4" descr="Green dialogue boxes">
            <a:extLst>
              <a:ext uri="{FF2B5EF4-FFF2-40B4-BE49-F238E27FC236}">
                <a16:creationId xmlns:a16="http://schemas.microsoft.com/office/drawing/2014/main" id="{DB98F9D6-B08D-2CB7-EB28-AF08A91911AF}"/>
              </a:ext>
            </a:extLst>
          </p:cNvPr>
          <p:cNvPicPr>
            <a:picLocks noChangeAspect="1"/>
          </p:cNvPicPr>
          <p:nvPr/>
        </p:nvPicPr>
        <p:blipFill>
          <a:blip r:embed="rId2"/>
          <a:srcRect l="15461" r="21290" b="2"/>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D9866C13-8049-FB06-3245-9600642C41E4}"/>
              </a:ext>
            </a:extLst>
          </p:cNvPr>
          <p:cNvSpPr>
            <a:spLocks noGrp="1"/>
          </p:cNvSpPr>
          <p:nvPr>
            <p:ph idx="1"/>
          </p:nvPr>
        </p:nvSpPr>
        <p:spPr>
          <a:xfrm>
            <a:off x="5907024" y="2735229"/>
            <a:ext cx="4423224" cy="3108354"/>
          </a:xfrm>
        </p:spPr>
        <p:txBody>
          <a:bodyPr>
            <a:normAutofit lnSpcReduction="10000"/>
          </a:bodyPr>
          <a:lstStyle/>
          <a:p>
            <a:r>
              <a:rPr lang="en-GB" dirty="0"/>
              <a:t>T</a:t>
            </a:r>
            <a:r>
              <a:rPr lang="en-GR" dirty="0"/>
              <a:t>exts (offline &amp; online, audio-visual and written)</a:t>
            </a:r>
          </a:p>
          <a:p>
            <a:r>
              <a:rPr lang="en-GB" dirty="0"/>
              <a:t>I</a:t>
            </a:r>
            <a:r>
              <a:rPr lang="en-GR" dirty="0"/>
              <a:t>nterviews </a:t>
            </a:r>
          </a:p>
          <a:p>
            <a:r>
              <a:rPr lang="en-GB" dirty="0"/>
              <a:t>G</a:t>
            </a:r>
            <a:r>
              <a:rPr lang="en-GR" dirty="0"/>
              <a:t>roup interviews &amp; focus groups</a:t>
            </a:r>
          </a:p>
          <a:p>
            <a:r>
              <a:rPr lang="en-GB" dirty="0"/>
              <a:t>O</a:t>
            </a:r>
            <a:r>
              <a:rPr lang="en-GR" dirty="0"/>
              <a:t>bservations </a:t>
            </a:r>
          </a:p>
          <a:p>
            <a:r>
              <a:rPr lang="en-GR" dirty="0"/>
              <a:t>Conversations </a:t>
            </a:r>
          </a:p>
        </p:txBody>
      </p:sp>
      <p:pic>
        <p:nvPicPr>
          <p:cNvPr id="4" name="Εικόνα 3">
            <a:extLst>
              <a:ext uri="{FF2B5EF4-FFF2-40B4-BE49-F238E27FC236}">
                <a16:creationId xmlns:a16="http://schemas.microsoft.com/office/drawing/2014/main" id="{D4520CD6-81A3-1243-A16B-41E9A0DCE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88" y="6197917"/>
            <a:ext cx="5419725" cy="589915"/>
          </a:xfrm>
          <a:prstGeom prst="rect">
            <a:avLst/>
          </a:prstGeom>
        </p:spPr>
      </p:pic>
    </p:spTree>
    <p:extLst>
      <p:ext uri="{BB962C8B-B14F-4D97-AF65-F5344CB8AC3E}">
        <p14:creationId xmlns:p14="http://schemas.microsoft.com/office/powerpoint/2010/main" val="11217069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6417</Words>
  <Application>Microsoft Office PowerPoint</Application>
  <PresentationFormat>Ευρεία οθόνη</PresentationFormat>
  <Paragraphs>743</Paragraphs>
  <Slides>88</Slides>
  <Notes>69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88</vt:i4>
      </vt:variant>
    </vt:vector>
  </HeadingPairs>
  <TitlesOfParts>
    <vt:vector size="100" baseType="lpstr">
      <vt:lpstr>ＭＳ Ｐゴシック</vt:lpstr>
      <vt:lpstr>Aptos</vt:lpstr>
      <vt:lpstr>Aptos Display</vt:lpstr>
      <vt:lpstr>Arial</vt:lpstr>
      <vt:lpstr>Calibri</vt:lpstr>
      <vt:lpstr>Courier New</vt:lpstr>
      <vt:lpstr>Georgia</vt:lpstr>
      <vt:lpstr>GT Super Text</vt:lpstr>
      <vt:lpstr>Noto Sans Symbols</vt:lpstr>
      <vt:lpstr>Symbol</vt:lpstr>
      <vt:lpstr>Times New Roman</vt:lpstr>
      <vt:lpstr>Θέμα του Office</vt:lpstr>
      <vt:lpstr>Qualitative Research in Psychology: Field Methods and Data Analysis Software</vt:lpstr>
      <vt:lpstr>Introduction to Qualitative Research </vt:lpstr>
      <vt:lpstr>Is the distinction between qualitative &amp; quantitative useful?</vt:lpstr>
      <vt:lpstr>Qualitative aiming at</vt:lpstr>
      <vt:lpstr>Central premises</vt:lpstr>
      <vt:lpstr>Epistemologies </vt:lpstr>
      <vt:lpstr> Key features </vt:lpstr>
      <vt:lpstr>Sample Topics </vt:lpstr>
      <vt:lpstr>Methods</vt:lpstr>
      <vt:lpstr>Some issues to consider</vt:lpstr>
      <vt:lpstr>Recent History of Thematic Analysis (TA)</vt:lpstr>
      <vt:lpstr>What is thematic analysis (TA)?</vt:lpstr>
      <vt:lpstr>What is a theme?</vt:lpstr>
      <vt:lpstr>Clarke &amp; Kitzinger (2004):  Representations of lesbian and gay parents on 26 talk shows</vt:lpstr>
      <vt:lpstr>Strengths of TA</vt:lpstr>
      <vt:lpstr>Flexibility of TA</vt:lpstr>
      <vt:lpstr>Flexibility of TA</vt:lpstr>
      <vt:lpstr>Flexibility of TA </vt:lpstr>
      <vt:lpstr>Essentialist/Realist versus Social Constructionist interpretations of SCT’s: Kitzinger &amp; Powell (1995)</vt:lpstr>
      <vt:lpstr>Decisions which need to be made in TA</vt:lpstr>
      <vt:lpstr>Inductive versus theoretical TA?</vt:lpstr>
      <vt:lpstr>Basic and Sophisticated TA</vt:lpstr>
      <vt:lpstr>Descriptive versus Interpretative TA?</vt:lpstr>
      <vt:lpstr>Descriptive versus Interpretative TA?</vt:lpstr>
      <vt:lpstr>Descriptive versus Interpretative TA?</vt:lpstr>
      <vt:lpstr>Semantic or latent themes? </vt:lpstr>
      <vt:lpstr>Six Phases of Thematic Analysis</vt:lpstr>
      <vt:lpstr>TA: A recursive 6-phase process</vt:lpstr>
      <vt:lpstr>Managing the coding process</vt:lpstr>
      <vt:lpstr>Transcript</vt:lpstr>
      <vt:lpstr>Phase 1:  Familiarise yourself with the data and identify points of interest</vt:lpstr>
      <vt:lpstr>Phase 2:  Generate initial codes</vt:lpstr>
      <vt:lpstr>Examples of codes (Frith &amp; Gleeson, 2004)</vt:lpstr>
      <vt:lpstr>Line-by-line coding</vt:lpstr>
      <vt:lpstr>Phase 3: Searching for themes</vt:lpstr>
      <vt:lpstr>Thematic map</vt:lpstr>
      <vt:lpstr>Thematic map</vt:lpstr>
      <vt:lpstr>Thematic map</vt:lpstr>
      <vt:lpstr>Phase 4: Reviewing potential themes</vt:lpstr>
      <vt:lpstr>Phase 5:  Defining &amp; naming themes</vt:lpstr>
      <vt:lpstr>Questions that need to be asked towards the end of your analysis</vt:lpstr>
      <vt:lpstr>Writing up the analysis</vt:lpstr>
      <vt:lpstr>Evaluating TA</vt:lpstr>
      <vt:lpstr>Some common problems...</vt:lpstr>
      <vt:lpstr>Some common problems...</vt:lpstr>
      <vt:lpstr>Some common problems...</vt:lpstr>
      <vt:lpstr>Weaknesses of TA</vt:lpstr>
      <vt:lpstr>References</vt:lpstr>
      <vt:lpstr>Interviews and focus groups</vt:lpstr>
      <vt:lpstr>Introduction</vt:lpstr>
      <vt:lpstr>Focused group discussion</vt:lpstr>
      <vt:lpstr>Design</vt:lpstr>
      <vt:lpstr>Appropriateness of focused group discussions</vt:lpstr>
      <vt:lpstr>Researcher’s skills &amp; role</vt:lpstr>
      <vt:lpstr>Examples: Types</vt:lpstr>
      <vt:lpstr>Examples: Researcher’s Role </vt:lpstr>
      <vt:lpstr>Examples: Location </vt:lpstr>
      <vt:lpstr>Discourse Analysis</vt:lpstr>
      <vt:lpstr>Παρουσίαση του PowerPoint</vt:lpstr>
      <vt:lpstr>Discourse &amp; discourse</vt:lpstr>
      <vt:lpstr>What is discourse?</vt:lpstr>
      <vt:lpstr>Παρουσίαση του PowerPoint</vt:lpstr>
      <vt:lpstr> Discourse, construction &amp; psychology </vt:lpstr>
      <vt:lpstr>Discursive Turn</vt:lpstr>
      <vt:lpstr> Strands in DA </vt:lpstr>
      <vt:lpstr>Discourse Analysis (DA) </vt:lpstr>
      <vt:lpstr> </vt:lpstr>
      <vt:lpstr>Παρουσίαση του PowerPoint</vt:lpstr>
      <vt:lpstr>Foucaudian Discourse Analysis (FDA) </vt:lpstr>
      <vt:lpstr>Example</vt:lpstr>
      <vt:lpstr>Discursive Psychology (DP) </vt:lpstr>
      <vt:lpstr>Interpretative repertoires </vt:lpstr>
      <vt:lpstr>Rhetorical Psychology (RP) </vt:lpstr>
      <vt:lpstr>Critical Discursive Social Psychology (CDSP) </vt:lpstr>
      <vt:lpstr>Critical Discursive Social Psychology (CDSP) </vt:lpstr>
      <vt:lpstr>Analytic Emphases</vt:lpstr>
      <vt:lpstr>Accountability</vt:lpstr>
      <vt:lpstr>Factualisation</vt:lpstr>
      <vt:lpstr>Analytic Process in practice  (micro to macro or reverse?)</vt:lpstr>
      <vt:lpstr>Transcription Notation</vt:lpstr>
      <vt:lpstr>‘In theory’</vt:lpstr>
      <vt:lpstr>‘In theory’ … and ‘in practice’…</vt:lpstr>
      <vt:lpstr>COMPUTER ASSISTED QUALITATIVE ANALYSIS </vt:lpstr>
      <vt:lpstr>Examples </vt:lpstr>
      <vt:lpstr>Qualitative analysis tools in ATLAS.ti</vt:lpstr>
      <vt:lpstr>Qualitative analysis tools in NVivo</vt:lpstr>
      <vt:lpstr>Exercises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Filio Georgiadou</dc:creator>
  <cp:lastModifiedBy>Filio Georgiadou</cp:lastModifiedBy>
  <cp:revision>1</cp:revision>
  <dcterms:created xsi:type="dcterms:W3CDTF">2024-09-26T16:54:56Z</dcterms:created>
  <dcterms:modified xsi:type="dcterms:W3CDTF">2024-09-26T18:12:18Z</dcterms:modified>
</cp:coreProperties>
</file>