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57" r:id="rId4"/>
    <p:sldId id="258" r:id="rId5"/>
    <p:sldId id="259" r:id="rId6"/>
    <p:sldId id="260" r:id="rId7"/>
    <p:sldId id="291" r:id="rId8"/>
    <p:sldId id="292" r:id="rId9"/>
    <p:sldId id="293" r:id="rId10"/>
    <p:sldId id="294" r:id="rId11"/>
    <p:sldId id="261" r:id="rId12"/>
    <p:sldId id="263" r:id="rId13"/>
    <p:sldId id="264" r:id="rId14"/>
    <p:sldId id="265" r:id="rId15"/>
    <p:sldId id="267" r:id="rId16"/>
    <p:sldId id="268" r:id="rId17"/>
    <p:sldId id="269" r:id="rId18"/>
    <p:sldId id="270" r:id="rId19"/>
    <p:sldId id="289" r:id="rId20"/>
    <p:sldId id="271" r:id="rId21"/>
    <p:sldId id="272" r:id="rId22"/>
    <p:sldId id="273" r:id="rId23"/>
    <p:sldId id="274" r:id="rId24"/>
    <p:sldId id="275" r:id="rId25"/>
    <p:sldId id="276" r:id="rId26"/>
    <p:sldId id="277" r:id="rId27"/>
    <p:sldId id="282" r:id="rId28"/>
    <p:sldId id="285" r:id="rId29"/>
    <p:sldId id="286" r:id="rId30"/>
    <p:sldId id="287" r:id="rId31"/>
    <p:sldId id="288" r:id="rId32"/>
    <p:sldId id="295" r:id="rId33"/>
    <p:sldId id="296" r:id="rId34"/>
    <p:sldId id="297" r:id="rId35"/>
    <p:sldId id="298" r:id="rId36"/>
    <p:sldId id="299" r:id="rId37"/>
    <p:sldId id="300" r:id="rId3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68" d="100"/>
          <a:sy n="68" d="100"/>
        </p:scale>
        <p:origin x="9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D72318-F134-0098-62DD-9A02B7208ED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pl-PL"/>
          </a:p>
        </p:txBody>
      </p:sp>
      <p:sp>
        <p:nvSpPr>
          <p:cNvPr id="3" name="Υπότιτλος 2">
            <a:extLst>
              <a:ext uri="{FF2B5EF4-FFF2-40B4-BE49-F238E27FC236}">
                <a16:creationId xmlns:a16="http://schemas.microsoft.com/office/drawing/2014/main" id="{3F6CB031-FE28-31E3-7285-A17F23B48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pl-PL"/>
          </a:p>
        </p:txBody>
      </p:sp>
      <p:sp>
        <p:nvSpPr>
          <p:cNvPr id="4" name="Θέση ημερομηνίας 3">
            <a:extLst>
              <a:ext uri="{FF2B5EF4-FFF2-40B4-BE49-F238E27FC236}">
                <a16:creationId xmlns:a16="http://schemas.microsoft.com/office/drawing/2014/main" id="{8AE3BB7A-9F8A-CE42-DAA8-6BFD84F92569}"/>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5" name="Θέση υποσέλιδου 4">
            <a:extLst>
              <a:ext uri="{FF2B5EF4-FFF2-40B4-BE49-F238E27FC236}">
                <a16:creationId xmlns:a16="http://schemas.microsoft.com/office/drawing/2014/main" id="{F37BB0C7-A4E4-EFD1-2CCD-1692F6AA4625}"/>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2FE3467D-582F-4C86-86D6-26D0D353B387}"/>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1620318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4712BB-57C5-7B2A-F7F9-3BA80BB3C27B}"/>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86725506-1142-781F-80F3-04D5732317A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C15DB538-7B99-97B2-6DF8-E4E58AE9C15D}"/>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5" name="Θέση υποσέλιδου 4">
            <a:extLst>
              <a:ext uri="{FF2B5EF4-FFF2-40B4-BE49-F238E27FC236}">
                <a16:creationId xmlns:a16="http://schemas.microsoft.com/office/drawing/2014/main" id="{004DC680-2EC0-D084-F43E-4A9CD28DE3C6}"/>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66BF7FF1-D0D4-638F-2830-03DE4B99CD6E}"/>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331967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C4126C1-A19D-74CC-4F49-9CF3A602BE7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2423C262-5CAF-0867-1F2E-822EA0A8B73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9806768B-28DA-B116-7687-B414BB39A99C}"/>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5" name="Θέση υποσέλιδου 4">
            <a:extLst>
              <a:ext uri="{FF2B5EF4-FFF2-40B4-BE49-F238E27FC236}">
                <a16:creationId xmlns:a16="http://schemas.microsoft.com/office/drawing/2014/main" id="{864EAE54-B171-A191-FA3E-980BE249CF98}"/>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89DA0DC7-C385-89C6-EE5E-C652537A284F}"/>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17455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AC0F3E-3724-8987-FAAC-C5B358EC38BA}"/>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B50B4A0B-5F58-6575-C163-DB5375FA6BF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2C1D5F98-53C6-BBD3-FA5E-607E8F0C4902}"/>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5" name="Θέση υποσέλιδου 4">
            <a:extLst>
              <a:ext uri="{FF2B5EF4-FFF2-40B4-BE49-F238E27FC236}">
                <a16:creationId xmlns:a16="http://schemas.microsoft.com/office/drawing/2014/main" id="{B7B340DD-38F7-24CE-BF1B-2A73FBC0FC18}"/>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9E30C911-41DF-15E3-EB36-5E82E5846952}"/>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721609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F03983-DFC5-1189-1FD6-00B572E7CFD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A994AA48-7845-95B7-0238-35EB645837A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1FE6CAC-8549-835A-EAEA-B38D42C23049}"/>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5" name="Θέση υποσέλιδου 4">
            <a:extLst>
              <a:ext uri="{FF2B5EF4-FFF2-40B4-BE49-F238E27FC236}">
                <a16:creationId xmlns:a16="http://schemas.microsoft.com/office/drawing/2014/main" id="{6374D151-8405-C3B7-6368-8EDFF353A4C6}"/>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5E2219F3-33A0-4B3E-BD67-428D62D40D92}"/>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2275194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B92557-D528-1FDC-4990-1CB3F2C1CE4D}"/>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EABD994C-7D9E-7D12-D4D8-42130B0713C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περιεχομένου 3">
            <a:extLst>
              <a:ext uri="{FF2B5EF4-FFF2-40B4-BE49-F238E27FC236}">
                <a16:creationId xmlns:a16="http://schemas.microsoft.com/office/drawing/2014/main" id="{9E235331-958B-19DE-7F23-7FE6F8C21F9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ημερομηνίας 4">
            <a:extLst>
              <a:ext uri="{FF2B5EF4-FFF2-40B4-BE49-F238E27FC236}">
                <a16:creationId xmlns:a16="http://schemas.microsoft.com/office/drawing/2014/main" id="{C7C56238-327C-1AEA-9232-CC7389AD3902}"/>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6" name="Θέση υποσέλιδου 5">
            <a:extLst>
              <a:ext uri="{FF2B5EF4-FFF2-40B4-BE49-F238E27FC236}">
                <a16:creationId xmlns:a16="http://schemas.microsoft.com/office/drawing/2014/main" id="{7DBD0954-9CCD-3364-1C03-D87E07B1398A}"/>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BFA5D889-221F-8FBD-8381-8DBDFC7B8164}"/>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3150948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B80E74-467E-75BC-C5EA-5C3AF4782C7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7D67107C-E2C4-AB9E-C6AC-A8F923DE85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2FC8FE4-53FA-E6C6-5BC2-FA2F5F06B8C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κειμένου 4">
            <a:extLst>
              <a:ext uri="{FF2B5EF4-FFF2-40B4-BE49-F238E27FC236}">
                <a16:creationId xmlns:a16="http://schemas.microsoft.com/office/drawing/2014/main" id="{21D8168B-D253-02D7-4F3B-8B4B458D73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81F9C2D-B4AB-FB42-0AE6-FB34A04D2AD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7" name="Θέση ημερομηνίας 6">
            <a:extLst>
              <a:ext uri="{FF2B5EF4-FFF2-40B4-BE49-F238E27FC236}">
                <a16:creationId xmlns:a16="http://schemas.microsoft.com/office/drawing/2014/main" id="{36635B41-F36D-291B-F306-9A82079BC227}"/>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8" name="Θέση υποσέλιδου 7">
            <a:extLst>
              <a:ext uri="{FF2B5EF4-FFF2-40B4-BE49-F238E27FC236}">
                <a16:creationId xmlns:a16="http://schemas.microsoft.com/office/drawing/2014/main" id="{B79B5055-A76A-DD58-F489-478279EFDF62}"/>
              </a:ext>
            </a:extLst>
          </p:cNvPr>
          <p:cNvSpPr>
            <a:spLocks noGrp="1"/>
          </p:cNvSpPr>
          <p:nvPr>
            <p:ph type="ftr" sz="quarter" idx="11"/>
          </p:nvPr>
        </p:nvSpPr>
        <p:spPr/>
        <p:txBody>
          <a:bodyPr/>
          <a:lstStyle/>
          <a:p>
            <a:endParaRPr lang="pl-PL"/>
          </a:p>
        </p:txBody>
      </p:sp>
      <p:sp>
        <p:nvSpPr>
          <p:cNvPr id="9" name="Θέση αριθμού διαφάνειας 8">
            <a:extLst>
              <a:ext uri="{FF2B5EF4-FFF2-40B4-BE49-F238E27FC236}">
                <a16:creationId xmlns:a16="http://schemas.microsoft.com/office/drawing/2014/main" id="{73DC8B43-E5FD-DC05-C0B1-0BEEE0B727E9}"/>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188503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75E33E-430C-DF12-CBE8-939EA56C439A}"/>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ημερομηνίας 2">
            <a:extLst>
              <a:ext uri="{FF2B5EF4-FFF2-40B4-BE49-F238E27FC236}">
                <a16:creationId xmlns:a16="http://schemas.microsoft.com/office/drawing/2014/main" id="{9716CE6B-D1FB-4993-27F9-D7AA181C4636}"/>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4" name="Θέση υποσέλιδου 3">
            <a:extLst>
              <a:ext uri="{FF2B5EF4-FFF2-40B4-BE49-F238E27FC236}">
                <a16:creationId xmlns:a16="http://schemas.microsoft.com/office/drawing/2014/main" id="{714DD5C8-F58E-E565-0856-766710592B0E}"/>
              </a:ext>
            </a:extLst>
          </p:cNvPr>
          <p:cNvSpPr>
            <a:spLocks noGrp="1"/>
          </p:cNvSpPr>
          <p:nvPr>
            <p:ph type="ftr" sz="quarter" idx="11"/>
          </p:nvPr>
        </p:nvSpPr>
        <p:spPr/>
        <p:txBody>
          <a:bodyPr/>
          <a:lstStyle/>
          <a:p>
            <a:endParaRPr lang="pl-PL"/>
          </a:p>
        </p:txBody>
      </p:sp>
      <p:sp>
        <p:nvSpPr>
          <p:cNvPr id="5" name="Θέση αριθμού διαφάνειας 4">
            <a:extLst>
              <a:ext uri="{FF2B5EF4-FFF2-40B4-BE49-F238E27FC236}">
                <a16:creationId xmlns:a16="http://schemas.microsoft.com/office/drawing/2014/main" id="{4C4A2404-E9F1-15B6-EDCC-2A3FBCB5044F}"/>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1873774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D88BF33-AF0E-97E1-4FA7-284092B5DEA3}"/>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3" name="Θέση υποσέλιδου 2">
            <a:extLst>
              <a:ext uri="{FF2B5EF4-FFF2-40B4-BE49-F238E27FC236}">
                <a16:creationId xmlns:a16="http://schemas.microsoft.com/office/drawing/2014/main" id="{90FE6636-8727-671D-866F-BD3A70FA5D09}"/>
              </a:ext>
            </a:extLst>
          </p:cNvPr>
          <p:cNvSpPr>
            <a:spLocks noGrp="1"/>
          </p:cNvSpPr>
          <p:nvPr>
            <p:ph type="ftr" sz="quarter" idx="11"/>
          </p:nvPr>
        </p:nvSpPr>
        <p:spPr/>
        <p:txBody>
          <a:bodyPr/>
          <a:lstStyle/>
          <a:p>
            <a:endParaRPr lang="pl-PL"/>
          </a:p>
        </p:txBody>
      </p:sp>
      <p:sp>
        <p:nvSpPr>
          <p:cNvPr id="4" name="Θέση αριθμού διαφάνειας 3">
            <a:extLst>
              <a:ext uri="{FF2B5EF4-FFF2-40B4-BE49-F238E27FC236}">
                <a16:creationId xmlns:a16="http://schemas.microsoft.com/office/drawing/2014/main" id="{E6B706CB-65A9-9C42-6A52-CC9F802EF5F5}"/>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73560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87592F-228F-5681-F61E-4E84A005241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8927D3CC-A222-EA24-E3C0-18AAA5E895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κειμένου 3">
            <a:extLst>
              <a:ext uri="{FF2B5EF4-FFF2-40B4-BE49-F238E27FC236}">
                <a16:creationId xmlns:a16="http://schemas.microsoft.com/office/drawing/2014/main" id="{07D6849C-81C0-F127-543C-171C22087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24417F3-3F1A-FFC2-8312-70378DE33265}"/>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6" name="Θέση υποσέλιδου 5">
            <a:extLst>
              <a:ext uri="{FF2B5EF4-FFF2-40B4-BE49-F238E27FC236}">
                <a16:creationId xmlns:a16="http://schemas.microsoft.com/office/drawing/2014/main" id="{C0770C2C-B75F-B652-E0F6-08E4BD1A9548}"/>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F845D715-5E65-C655-4B79-F49E14C2C108}"/>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179118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844E36-F76E-9C89-B4CE-C320557BEEB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εικόνας 2">
            <a:extLst>
              <a:ext uri="{FF2B5EF4-FFF2-40B4-BE49-F238E27FC236}">
                <a16:creationId xmlns:a16="http://schemas.microsoft.com/office/drawing/2014/main" id="{589FF4FC-C386-7792-AE42-9A92B5280C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Θέση κειμένου 3">
            <a:extLst>
              <a:ext uri="{FF2B5EF4-FFF2-40B4-BE49-F238E27FC236}">
                <a16:creationId xmlns:a16="http://schemas.microsoft.com/office/drawing/2014/main" id="{117DF0FA-623B-8736-8211-3A92CEFC1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FADEB8-F3B9-1FF8-665E-7D2F5FA9ADF1}"/>
              </a:ext>
            </a:extLst>
          </p:cNvPr>
          <p:cNvSpPr>
            <a:spLocks noGrp="1"/>
          </p:cNvSpPr>
          <p:nvPr>
            <p:ph type="dt" sz="half" idx="10"/>
          </p:nvPr>
        </p:nvSpPr>
        <p:spPr/>
        <p:txBody>
          <a:bodyPr/>
          <a:lstStyle/>
          <a:p>
            <a:fld id="{ED4F34AF-A4FD-43C7-9D91-AECF4A5DF0C4}" type="datetimeFigureOut">
              <a:rPr lang="pl-PL" smtClean="0"/>
              <a:t>01.04.2024</a:t>
            </a:fld>
            <a:endParaRPr lang="pl-PL"/>
          </a:p>
        </p:txBody>
      </p:sp>
      <p:sp>
        <p:nvSpPr>
          <p:cNvPr id="6" name="Θέση υποσέλιδου 5">
            <a:extLst>
              <a:ext uri="{FF2B5EF4-FFF2-40B4-BE49-F238E27FC236}">
                <a16:creationId xmlns:a16="http://schemas.microsoft.com/office/drawing/2014/main" id="{53486DB0-A98D-AC68-4A16-0AC585F50F68}"/>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A3C20521-97A3-A4AD-D799-9D90A4DAB045}"/>
              </a:ext>
            </a:extLst>
          </p:cNvPr>
          <p:cNvSpPr>
            <a:spLocks noGrp="1"/>
          </p:cNvSpPr>
          <p:nvPr>
            <p:ph type="sldNum" sz="quarter" idx="12"/>
          </p:nvPr>
        </p:nvSpPr>
        <p:spPr/>
        <p:txBody>
          <a:bodyPr/>
          <a:lstStyle/>
          <a:p>
            <a:fld id="{5A85B2D8-2D15-49AA-9614-F0F413ED1FBF}" type="slidenum">
              <a:rPr lang="pl-PL" smtClean="0"/>
              <a:t>‹#›</a:t>
            </a:fld>
            <a:endParaRPr lang="pl-PL"/>
          </a:p>
        </p:txBody>
      </p:sp>
    </p:spTree>
    <p:extLst>
      <p:ext uri="{BB962C8B-B14F-4D97-AF65-F5344CB8AC3E}">
        <p14:creationId xmlns:p14="http://schemas.microsoft.com/office/powerpoint/2010/main" val="3031332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9FF5482-A5F9-1FA4-D9D7-1DB2885F87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57A06433-0BB4-0048-F8B9-534FF805D0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A871AAA3-4107-ECED-1B18-2A276A121C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D4F34AF-A4FD-43C7-9D91-AECF4A5DF0C4}" type="datetimeFigureOut">
              <a:rPr lang="pl-PL" smtClean="0"/>
              <a:t>01.04.2024</a:t>
            </a:fld>
            <a:endParaRPr lang="pl-PL"/>
          </a:p>
        </p:txBody>
      </p:sp>
      <p:sp>
        <p:nvSpPr>
          <p:cNvPr id="5" name="Θέση υποσέλιδου 4">
            <a:extLst>
              <a:ext uri="{FF2B5EF4-FFF2-40B4-BE49-F238E27FC236}">
                <a16:creationId xmlns:a16="http://schemas.microsoft.com/office/drawing/2014/main" id="{E281C602-D348-84B1-B81B-0539A4808A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a:p>
        </p:txBody>
      </p:sp>
      <p:sp>
        <p:nvSpPr>
          <p:cNvPr id="6" name="Θέση αριθμού διαφάνειας 5">
            <a:extLst>
              <a:ext uri="{FF2B5EF4-FFF2-40B4-BE49-F238E27FC236}">
                <a16:creationId xmlns:a16="http://schemas.microsoft.com/office/drawing/2014/main" id="{15912249-6A66-43A2-65E5-CBB45304C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85B2D8-2D15-49AA-9614-F0F413ED1FBF}" type="slidenum">
              <a:rPr lang="pl-PL" smtClean="0"/>
              <a:t>‹#›</a:t>
            </a:fld>
            <a:endParaRPr lang="pl-PL"/>
          </a:p>
        </p:txBody>
      </p:sp>
    </p:spTree>
    <p:extLst>
      <p:ext uri="{BB962C8B-B14F-4D97-AF65-F5344CB8AC3E}">
        <p14:creationId xmlns:p14="http://schemas.microsoft.com/office/powerpoint/2010/main" val="2847610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7A63DC-1ACA-B79E-5802-56DB67B9447B}"/>
              </a:ext>
            </a:extLst>
          </p:cNvPr>
          <p:cNvSpPr>
            <a:spLocks noGrp="1"/>
          </p:cNvSpPr>
          <p:nvPr>
            <p:ph type="ctrTitle"/>
          </p:nvPr>
        </p:nvSpPr>
        <p:spPr/>
        <p:txBody>
          <a:bodyPr/>
          <a:lstStyle/>
          <a:p>
            <a:r>
              <a:rPr lang="el-GR" dirty="0"/>
              <a:t>Ποιοτική έρευνα</a:t>
            </a:r>
            <a:endParaRPr lang="pl-PL" dirty="0"/>
          </a:p>
        </p:txBody>
      </p:sp>
      <p:sp>
        <p:nvSpPr>
          <p:cNvPr id="3" name="Υπότιτλος 2">
            <a:extLst>
              <a:ext uri="{FF2B5EF4-FFF2-40B4-BE49-F238E27FC236}">
                <a16:creationId xmlns:a16="http://schemas.microsoft.com/office/drawing/2014/main" id="{3E6363D2-58C6-4021-E009-466CD1DB74B9}"/>
              </a:ext>
            </a:extLst>
          </p:cNvPr>
          <p:cNvSpPr>
            <a:spLocks noGrp="1"/>
          </p:cNvSpPr>
          <p:nvPr>
            <p:ph type="subTitle" idx="1"/>
          </p:nvPr>
        </p:nvSpPr>
        <p:spPr/>
        <p:txBody>
          <a:bodyPr/>
          <a:lstStyle/>
          <a:p>
            <a:r>
              <a:rPr lang="el-GR" dirty="0"/>
              <a:t>Κ. </a:t>
            </a:r>
            <a:r>
              <a:rPr lang="el-GR"/>
              <a:t>Φλωρά</a:t>
            </a:r>
            <a:endParaRPr lang="pl-PL"/>
          </a:p>
        </p:txBody>
      </p:sp>
    </p:spTree>
    <p:extLst>
      <p:ext uri="{BB962C8B-B14F-4D97-AF65-F5344CB8AC3E}">
        <p14:creationId xmlns:p14="http://schemas.microsoft.com/office/powerpoint/2010/main" val="3290371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l-GR" dirty="0"/>
              <a:t>Τύπος συνέντευξης</a:t>
            </a:r>
          </a:p>
        </p:txBody>
      </p:sp>
      <p:sp>
        <p:nvSpPr>
          <p:cNvPr id="26627" name="Rectangle 3"/>
          <p:cNvSpPr>
            <a:spLocks noGrp="1" noChangeArrowheads="1"/>
          </p:cNvSpPr>
          <p:nvPr>
            <p:ph type="body" idx="1"/>
          </p:nvPr>
        </p:nvSpPr>
        <p:spPr/>
        <p:txBody>
          <a:bodyPr/>
          <a:lstStyle/>
          <a:p>
            <a:r>
              <a:rPr lang="el-GR" dirty="0"/>
              <a:t>Δομημένη</a:t>
            </a:r>
          </a:p>
          <a:p>
            <a:r>
              <a:rPr lang="el-GR" dirty="0"/>
              <a:t>Ημι-δομημένη</a:t>
            </a:r>
          </a:p>
          <a:p>
            <a:r>
              <a:rPr lang="el-GR" dirty="0"/>
              <a:t>Αδόμητη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el-GR" sz="4300" dirty="0"/>
              <a:t>Συνέντευξη</a:t>
            </a:r>
            <a:br>
              <a:rPr lang="el-GR" sz="4300" dirty="0"/>
            </a:br>
            <a:endParaRPr lang="el-GR" sz="4300" dirty="0"/>
          </a:p>
        </p:txBody>
      </p:sp>
      <p:sp>
        <p:nvSpPr>
          <p:cNvPr id="27651" name="Rectangle 3"/>
          <p:cNvSpPr>
            <a:spLocks noGrp="1" noChangeArrowheads="1"/>
          </p:cNvSpPr>
          <p:nvPr>
            <p:ph type="body" idx="1"/>
          </p:nvPr>
        </p:nvSpPr>
        <p:spPr/>
        <p:txBody>
          <a:bodyPr/>
          <a:lstStyle/>
          <a:p>
            <a:r>
              <a:rPr lang="el-GR" dirty="0"/>
              <a:t>Μαγνητοφώνηση</a:t>
            </a:r>
          </a:p>
          <a:p>
            <a:r>
              <a:rPr lang="el-GR" dirty="0"/>
              <a:t>Χρόνος, τόπος και τρόπος διεξαγωγής συνέντευξης</a:t>
            </a:r>
          </a:p>
          <a:p>
            <a:r>
              <a:rPr lang="el-GR" dirty="0"/>
              <a:t>Χρονοβόρες</a:t>
            </a:r>
          </a:p>
          <a:p>
            <a:r>
              <a:rPr lang="el-GR" dirty="0"/>
              <a:t>Σημειώσεις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l-GR" dirty="0"/>
              <a:t>Παρατήρηση</a:t>
            </a:r>
          </a:p>
        </p:txBody>
      </p:sp>
      <p:sp>
        <p:nvSpPr>
          <p:cNvPr id="29699" name="Rectangle 3"/>
          <p:cNvSpPr>
            <a:spLocks noGrp="1" noChangeArrowheads="1"/>
          </p:cNvSpPr>
          <p:nvPr>
            <p:ph type="body" idx="1"/>
          </p:nvPr>
        </p:nvSpPr>
        <p:spPr/>
        <p:txBody>
          <a:bodyPr/>
          <a:lstStyle/>
          <a:p>
            <a:r>
              <a:rPr lang="el-GR" dirty="0"/>
              <a:t>Χρήσιμη για να δούμε εάν οι άνθρωποι κάνουν αυτό που  λένε ότι κάνουν και εάν συμπεριφέρονται με τον τρόπο που ισχυρίζονται  ότι συμπεριφέρονται.</a:t>
            </a:r>
          </a:p>
          <a:p>
            <a:r>
              <a:rPr lang="el-GR" dirty="0"/>
              <a:t>Συμμετοχική</a:t>
            </a:r>
          </a:p>
          <a:p>
            <a:r>
              <a:rPr lang="el-GR" dirty="0"/>
              <a:t>Μη συμμετοχική</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r>
              <a:rPr lang="el-GR" dirty="0"/>
              <a:t>Παρατήρηση: Καταγραφή και ανάλυση</a:t>
            </a:r>
          </a:p>
        </p:txBody>
      </p:sp>
      <p:sp>
        <p:nvSpPr>
          <p:cNvPr id="30723" name="Rectangle 3"/>
          <p:cNvSpPr>
            <a:spLocks noGrp="1" noChangeArrowheads="1"/>
          </p:cNvSpPr>
          <p:nvPr>
            <p:ph type="body" idx="1"/>
          </p:nvPr>
        </p:nvSpPr>
        <p:spPr/>
        <p:txBody>
          <a:bodyPr/>
          <a:lstStyle/>
          <a:p>
            <a:r>
              <a:rPr lang="el-GR" dirty="0"/>
              <a:t>Τι μας ενδιαφέρει να καταγράψουμε;</a:t>
            </a:r>
          </a:p>
          <a:p>
            <a:r>
              <a:rPr lang="el-GR" dirty="0"/>
              <a:t>Περιεχόμενό ή διαδικασία</a:t>
            </a:r>
          </a:p>
          <a:p>
            <a:r>
              <a:rPr lang="el-GR" dirty="0"/>
              <a:t>Αλληλεπίδραση μεταξύ ατόμων</a:t>
            </a:r>
          </a:p>
          <a:p>
            <a:r>
              <a:rPr lang="el-GR" dirty="0"/>
              <a:t>Μια συγκεκριμένη πτυχή π.χ. μια τεχνική εξέτασης</a:t>
            </a:r>
          </a:p>
          <a:p>
            <a:endParaRPr lang="el-GR" dirty="0"/>
          </a:p>
          <a:p>
            <a:r>
              <a:rPr lang="el-GR" dirty="0"/>
              <a:t>Βίντεο και μαγνωτοφώνηση</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l-GR" dirty="0"/>
              <a:t>Συστήματα παρατήρησης</a:t>
            </a:r>
          </a:p>
        </p:txBody>
      </p:sp>
      <p:sp>
        <p:nvSpPr>
          <p:cNvPr id="31747" name="Rectangle 3"/>
          <p:cNvSpPr>
            <a:spLocks noGrp="1" noChangeArrowheads="1"/>
          </p:cNvSpPr>
          <p:nvPr>
            <p:ph type="body" idx="1"/>
          </p:nvPr>
        </p:nvSpPr>
        <p:spPr/>
        <p:txBody>
          <a:bodyPr/>
          <a:lstStyle/>
          <a:p>
            <a:pPr>
              <a:buFont typeface="Wingdings" pitchFamily="2" charset="2"/>
              <a:buNone/>
            </a:pPr>
            <a:r>
              <a:rPr lang="en-US" dirty="0"/>
              <a:t>Bales: </a:t>
            </a:r>
            <a:r>
              <a:rPr lang="el-GR" dirty="0"/>
              <a:t>Παρατήρηση στην ομάδα. Σημειώσεις κάτω από δώδεκα επικεφαλίδες πιθανών συμπεριφορών</a:t>
            </a:r>
            <a:endParaRPr lang="en-US" dirty="0"/>
          </a:p>
          <a:p>
            <a:pPr>
              <a:buFont typeface="Wingdings" pitchFamily="2" charset="2"/>
              <a:buNone/>
            </a:pPr>
            <a:r>
              <a:rPr lang="en-US" dirty="0"/>
              <a:t>Flanders</a:t>
            </a:r>
            <a:r>
              <a:rPr lang="el-GR" dirty="0"/>
              <a:t>: δέκα κατηγορίες συμπεριφοράς δασκάλου-μαθητή</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Είδη ποιοτικής ανάλυσης</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Ανάλυση περιεχομένου</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dirty="0"/>
              <a:t>H</a:t>
            </a:r>
            <a:r>
              <a:rPr lang="el-GR" dirty="0"/>
              <a:t> πιο διαδεδομένη τεχνική για τη μελέτη περιεχομένου, επιτρέπει τη συστηματική διερεύνησή του. </a:t>
            </a:r>
            <a:endParaRPr lang="en-US" dirty="0"/>
          </a:p>
          <a:p>
            <a:r>
              <a:rPr lang="en-US" dirty="0"/>
              <a:t>M</a:t>
            </a:r>
            <a:r>
              <a:rPr lang="el-GR" dirty="0" err="1"/>
              <a:t>ετατρέπει</a:t>
            </a:r>
            <a:r>
              <a:rPr lang="el-GR" dirty="0"/>
              <a:t> υλικό ποιοτικής φύσης σε μορφή ποσοτικών δεδομένων.</a:t>
            </a:r>
            <a:endParaRPr lang="en-US" dirty="0"/>
          </a:p>
          <a:p>
            <a:r>
              <a:rPr lang="en-US" dirty="0"/>
              <a:t>M</a:t>
            </a:r>
            <a:r>
              <a:rPr lang="el-GR" dirty="0" err="1"/>
              <a:t>έθοδος</a:t>
            </a:r>
            <a:r>
              <a:rPr lang="el-GR" dirty="0"/>
              <a:t> που οδηγεί στη συστηματική κωδικοποίηση του γραπτού και του προφορικού λόγου και ως εκ τούτου, αντιστοιχεί στην ποσοτικοποίηση των απαντήσεων στις ανοικτές ερωτήσεις των ερωτηματολογίων και του περιεχομένου των μη τυποποιημένων συνεντεύξεων.</a:t>
            </a:r>
          </a:p>
          <a:p>
            <a:r>
              <a:rPr lang="el-GR" dirty="0"/>
              <a:t> Αυτό συνεπάγεται ότι </a:t>
            </a:r>
          </a:p>
          <a:p>
            <a:pPr>
              <a:buNone/>
            </a:pPr>
            <a:r>
              <a:rPr lang="el-GR" dirty="0"/>
              <a:t>α) το κείμενο εξετάζεται στην ολότητά του και όχι επιλεκτικά, </a:t>
            </a:r>
          </a:p>
          <a:p>
            <a:pPr>
              <a:buNone/>
            </a:pPr>
            <a:r>
              <a:rPr lang="el-GR" dirty="0"/>
              <a:t>β) ότι οι κατηγορίες που χρησιμοποιούνται για την ταξινόμηση των δεδομένων ορίζονται με σαφήνεια, έτσι ώστε να είναι δυνατή η επανάληψη και ο έλεγχος της διαδικασίας από άλλους ερευνητές και </a:t>
            </a:r>
            <a:endParaRPr lang="en-US" dirty="0"/>
          </a:p>
          <a:p>
            <a:pPr>
              <a:buNone/>
            </a:pPr>
            <a:r>
              <a:rPr lang="el-GR" dirty="0"/>
              <a:t>γ) ότι χαρακτηριστικά που εμφανίζονται στο κείμενο </a:t>
            </a:r>
            <a:r>
              <a:rPr lang="el-GR" dirty="0" err="1"/>
              <a:t>ποσοτικοποιούνται</a:t>
            </a:r>
            <a:r>
              <a:rPr lang="el-GR" dirty="0"/>
              <a:t>, ούτως ώστε να μπορεί να διαπιστωθεί η σημασία που φέρουν στο ίδιο κείμενο αλλά και σε σύγκριση με άλλα.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Ανάλυση περιεχομένου-</a:t>
            </a:r>
            <a:endParaRPr lang="el-GR" dirty="0"/>
          </a:p>
        </p:txBody>
      </p:sp>
      <p:sp>
        <p:nvSpPr>
          <p:cNvPr id="3" name="2 - Θέση περιεχομένου"/>
          <p:cNvSpPr>
            <a:spLocks noGrp="1"/>
          </p:cNvSpPr>
          <p:nvPr>
            <p:ph idx="1"/>
          </p:nvPr>
        </p:nvSpPr>
        <p:spPr/>
        <p:txBody>
          <a:bodyPr>
            <a:normAutofit/>
          </a:bodyPr>
          <a:lstStyle/>
          <a:p>
            <a:pPr>
              <a:buNone/>
            </a:pPr>
            <a:r>
              <a:rPr lang="el-GR" dirty="0"/>
              <a:t>Τα αποτελέσματα που συνοψίζονται επιτρέπουν τη στατική ή τη διαχρονική περιγραφή του υπό έρευνα κοινωνικού φαινομένου. </a:t>
            </a:r>
          </a:p>
          <a:p>
            <a:pPr>
              <a:buNone/>
            </a:pPr>
            <a:r>
              <a:rPr lang="el-GR" dirty="0"/>
              <a:t>Η </a:t>
            </a:r>
            <a:r>
              <a:rPr lang="el-GR" i="1" dirty="0"/>
              <a:t>βασική μονάδα καταγραφής(λέξη, έννοια)</a:t>
            </a:r>
            <a:r>
              <a:rPr lang="el-GR" dirty="0"/>
              <a:t> επιλέγεται από τον ερευνητή σε σχέση με τα βασικά ερωτήματα της έρευνας, και όταν η μονάδα καταγραφής (πχ λέξη) δεν είναι δυνατόν να ερμηνευθεί παρά μόνο σε σχέση με τα συμφραζόμενα (πχ πρόταση) τότε αυτό το εκτενέστερο κομμάτι του περιεχομένου αποτελεί τη μονάδα καταγραφής και είναι </a:t>
            </a:r>
            <a:r>
              <a:rPr lang="el-GR" i="1" dirty="0"/>
              <a:t>η μονάδα των συμφραζομένων</a:t>
            </a:r>
            <a:r>
              <a:rPr lang="el-GR" dirty="0"/>
              <a:t> (Κυριαζή, 2002).</a:t>
            </a:r>
          </a:p>
          <a:p>
            <a:endParaRPr lang="el-GR" dirty="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l-GR"/>
              <a:t>Ανάλυση περιεχομένου</a:t>
            </a:r>
          </a:p>
        </p:txBody>
      </p:sp>
      <p:sp>
        <p:nvSpPr>
          <p:cNvPr id="8195" name="Rectangle 3"/>
          <p:cNvSpPr>
            <a:spLocks noGrp="1" noChangeArrowheads="1"/>
          </p:cNvSpPr>
          <p:nvPr>
            <p:ph type="body" idx="1"/>
          </p:nvPr>
        </p:nvSpPr>
        <p:spPr>
          <a:xfrm>
            <a:off x="1847850" y="1628776"/>
            <a:ext cx="8210550" cy="4391025"/>
          </a:xfrm>
        </p:spPr>
        <p:txBody>
          <a:bodyPr>
            <a:normAutofit fontScale="92500" lnSpcReduction="10000"/>
          </a:bodyPr>
          <a:lstStyle/>
          <a:p>
            <a:pPr>
              <a:lnSpc>
                <a:spcPct val="80000"/>
              </a:lnSpc>
            </a:pPr>
            <a:r>
              <a:rPr lang="el-GR" sz="2400" dirty="0"/>
              <a:t>Η ανάλυση περιεχομένου περιλαμβάνει την κωδικοποίηση  των λεγομένων των ατόμων σε κλειστές κατηγορίες, που συνοψίζουν και συστηματοποιούν τα δεδομένα. </a:t>
            </a:r>
          </a:p>
          <a:p>
            <a:pPr>
              <a:lnSpc>
                <a:spcPct val="80000"/>
              </a:lnSpc>
            </a:pPr>
            <a:r>
              <a:rPr lang="el-GR" sz="2400" dirty="0"/>
              <a:t>Η κωδικοποίηση των δεδομένων </a:t>
            </a:r>
            <a:r>
              <a:rPr lang="el-GR" sz="2400" b="1" dirty="0"/>
              <a:t>είτε προκύπτει από τα ίδια τα δεδομένα (</a:t>
            </a:r>
            <a:r>
              <a:rPr lang="en-US" sz="2400" b="1" dirty="0"/>
              <a:t>e</a:t>
            </a:r>
            <a:r>
              <a:rPr lang="en-GB" sz="2400" b="1" dirty="0" err="1"/>
              <a:t>mergent</a:t>
            </a:r>
            <a:r>
              <a:rPr lang="en-GB" sz="2400" b="1" dirty="0"/>
              <a:t> </a:t>
            </a:r>
            <a:r>
              <a:rPr lang="en-US" sz="2400" b="1" dirty="0"/>
              <a:t>coding</a:t>
            </a:r>
            <a:r>
              <a:rPr lang="el-GR" sz="2400" b="1" dirty="0"/>
              <a:t>) είτε υπάρχουν προκαθορισμένες κατηγορίες βασισμένες σε μια συγκεκριμένη θεωρία (</a:t>
            </a:r>
            <a:r>
              <a:rPr lang="en-GB" sz="2400" b="1" i="1" dirty="0"/>
              <a:t>a priori</a:t>
            </a:r>
            <a:r>
              <a:rPr lang="en-GB" sz="2400" b="1" dirty="0"/>
              <a:t> coding</a:t>
            </a:r>
            <a:r>
              <a:rPr lang="el-GR" sz="2400" b="1" dirty="0"/>
              <a:t>).  </a:t>
            </a:r>
          </a:p>
          <a:p>
            <a:pPr>
              <a:lnSpc>
                <a:spcPct val="80000"/>
              </a:lnSpc>
            </a:pPr>
            <a:r>
              <a:rPr lang="el-GR" sz="2400" dirty="0"/>
              <a:t>«Ειδικότερα, δύο ερευνητές διάβασαν προσεκτικά το υλικό και ξεχώρισαν ορισμένα στοιχεία, διαμορφώνοντας έναν κατάλογο. Στη συνέχεια, οι ερευνητές συνέκριναν τις σημειώσεις τους και συνταίριαξαν τις διαφορές που υπήρχαν στο αρχικό υλικό. Έπειτα, οι ερευνητές χρησιμοποίησαν τον τελικό κατάλογο στοιχείων για να κάνουν ξεχωριστά την κωδικοποίηση. Στο τέλος ελέγχθηκε η αξιοπιστία των δεδομένων  (η ο βαθμός συμφωνίας ήταν 97%). Τη βασική κωδικοποίηση ακολούθησε η ανάδειξη των υποκατηγοριών με τον ίδιο ακριβώς τρόπο (</a:t>
            </a:r>
            <a:r>
              <a:rPr lang="en-US" sz="2400" dirty="0"/>
              <a:t>Smith</a:t>
            </a:r>
            <a:r>
              <a:rPr lang="el-GR" sz="2400" dirty="0"/>
              <a:t>, 2003).»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a:t>Βήματα  </a:t>
            </a:r>
            <a:br>
              <a:rPr lang="el-GR" dirty="0"/>
            </a:br>
            <a:r>
              <a:rPr lang="el-GR" dirty="0"/>
              <a:t>Ανάλυση περιεχομένου</a:t>
            </a:r>
          </a:p>
        </p:txBody>
      </p:sp>
      <p:sp>
        <p:nvSpPr>
          <p:cNvPr id="3" name="2 - Θέση περιεχομένου"/>
          <p:cNvSpPr>
            <a:spLocks noGrp="1"/>
          </p:cNvSpPr>
          <p:nvPr>
            <p:ph idx="1"/>
          </p:nvPr>
        </p:nvSpPr>
        <p:spPr/>
        <p:txBody>
          <a:bodyPr>
            <a:normAutofit fontScale="77500" lnSpcReduction="20000"/>
          </a:bodyPr>
          <a:lstStyle/>
          <a:p>
            <a:r>
              <a:rPr lang="el-GR" b="1" dirty="0"/>
              <a:t>Εξοικείωση με τα δεδομένα </a:t>
            </a:r>
            <a:r>
              <a:rPr lang="el-GR" dirty="0"/>
              <a:t>(απομαγνητοφώνηση, διάβασμα πολλές φορές, σημειώσεις)</a:t>
            </a:r>
          </a:p>
          <a:p>
            <a:r>
              <a:rPr lang="el-GR" b="1" dirty="0"/>
              <a:t>Δημιουργία αρχικών κατηγοριών</a:t>
            </a:r>
            <a:r>
              <a:rPr lang="el-GR" dirty="0"/>
              <a:t>: Κωδικοποίηση σημαντικών στοιχείων, ένταξη δεδομένων σε κάθε κατηγορία</a:t>
            </a:r>
          </a:p>
          <a:p>
            <a:r>
              <a:rPr lang="el-GR" b="1" dirty="0"/>
              <a:t>Αναζήτηση θεμάτων</a:t>
            </a:r>
            <a:r>
              <a:rPr lang="el-GR" dirty="0"/>
              <a:t>: ένταξη κατηγοριών σε πιθανά θέματα (</a:t>
            </a:r>
            <a:r>
              <a:rPr lang="el-GR" dirty="0" err="1"/>
              <a:t>υπερ</a:t>
            </a:r>
            <a:r>
              <a:rPr lang="el-GR" dirty="0"/>
              <a:t>-κατηγορίες), ένταξη δεδομένων σε κάθε ένα πιθανό θέμα</a:t>
            </a:r>
          </a:p>
          <a:p>
            <a:r>
              <a:rPr lang="el-GR" b="1" dirty="0"/>
              <a:t>Επανεξέταση θεμάτων</a:t>
            </a:r>
            <a:r>
              <a:rPr lang="el-GR" dirty="0"/>
              <a:t>: ελέγχουμε εάν τα θέματα «λειτουργούν» σε σχέση με την εξωτερική κωδικοποίηση αλλά και σε σχέση με τα ίδια τα δεδομένα, δημιουργώντας τον θεματικό «χάρτη» της ανάλυσης</a:t>
            </a:r>
          </a:p>
          <a:p>
            <a:r>
              <a:rPr lang="el-GR" b="1" dirty="0"/>
              <a:t>Προσδιορισμός και ονομασία θεμάτων</a:t>
            </a:r>
            <a:r>
              <a:rPr lang="el-GR" dirty="0"/>
              <a:t>: μια διαδικασία προσδιορισμού των συγκεκριμένων στοιχείων κάθε θέματος και της ανάλυσης συνολικά, δημιουργώντας σαφείς ορισμούς και ονομασία για κάθε θέμα  </a:t>
            </a:r>
          </a:p>
          <a:p>
            <a:r>
              <a:rPr lang="el-GR" b="1" dirty="0"/>
              <a:t>Δημιουργία αναφοράς</a:t>
            </a:r>
            <a:r>
              <a:rPr lang="el-GR" dirty="0"/>
              <a:t>: Επιλογή χαρακτηριστικών παραδειγμάτων, τελική ανάλυση των επιλεγμένων θεμάτων, γυρνώντας πίσω στα ερευνητικά ερωτήματα και στην βιβλιογραφία, γράφοντας την αναφορά της ανάλυσης.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Είδη ποιοτικών μεθόδων έρευνας</a:t>
            </a:r>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81200" y="228600"/>
            <a:ext cx="8229600" cy="1143000"/>
          </a:xfrm>
        </p:spPr>
        <p:txBody>
          <a:bodyPr>
            <a:noAutofit/>
          </a:bodyPr>
          <a:lstStyle/>
          <a:p>
            <a:r>
              <a:rPr lang="el-GR" sz="3600" dirty="0"/>
              <a:t>Ερμηνευτική Φαινομενολογική Ανάλυση (</a:t>
            </a:r>
            <a:r>
              <a:rPr lang="en-US" sz="3600" dirty="0"/>
              <a:t>Interpretative Phenomenological Analysis-IPA)</a:t>
            </a:r>
            <a:endParaRPr lang="el-GR" sz="3600" dirty="0"/>
          </a:p>
        </p:txBody>
      </p:sp>
      <p:sp>
        <p:nvSpPr>
          <p:cNvPr id="3" name="2 - Θέση περιεχομένου"/>
          <p:cNvSpPr>
            <a:spLocks noGrp="1"/>
          </p:cNvSpPr>
          <p:nvPr>
            <p:ph idx="1"/>
          </p:nvPr>
        </p:nvSpPr>
        <p:spPr>
          <a:xfrm>
            <a:off x="1828800" y="1676401"/>
            <a:ext cx="8229600" cy="4525963"/>
          </a:xfrm>
        </p:spPr>
        <p:txBody>
          <a:bodyPr>
            <a:normAutofit fontScale="92500" lnSpcReduction="10000"/>
          </a:bodyPr>
          <a:lstStyle/>
          <a:p>
            <a:r>
              <a:rPr lang="en-US" dirty="0"/>
              <a:t>Jonathan Smith, 1995</a:t>
            </a:r>
            <a:endParaRPr lang="el-GR" dirty="0"/>
          </a:p>
          <a:p>
            <a:r>
              <a:rPr lang="el-GR" b="1" dirty="0"/>
              <a:t>Στόχος</a:t>
            </a:r>
            <a:r>
              <a:rPr lang="el-GR" dirty="0"/>
              <a:t>: Η διερεύνηση ιδιοσυγκρασιακής υποκειμενικής εμπειρίας, κοινωνικών </a:t>
            </a:r>
            <a:r>
              <a:rPr lang="el-GR" dirty="0" err="1"/>
              <a:t>γνωσιών</a:t>
            </a:r>
            <a:endParaRPr lang="el-GR" dirty="0"/>
          </a:p>
          <a:p>
            <a:r>
              <a:rPr lang="el-GR" b="1" dirty="0"/>
              <a:t>Θεωρητικές καταβολές</a:t>
            </a:r>
            <a:r>
              <a:rPr lang="el-GR" dirty="0"/>
              <a:t>: Φαινομενολογία , </a:t>
            </a:r>
            <a:r>
              <a:rPr lang="en-US" dirty="0"/>
              <a:t>Husserl</a:t>
            </a:r>
            <a:r>
              <a:rPr lang="el-GR" dirty="0"/>
              <a:t>, φιλοσοφική προσέγγιση της συνείδησης: </a:t>
            </a:r>
            <a:r>
              <a:rPr lang="el-GR" i="1" dirty="0"/>
              <a:t>το νόημα που προσδίδει το άτομο στα γεγονότα είναι κεντρικής σημασίας </a:t>
            </a:r>
            <a:r>
              <a:rPr lang="el-GR" i="1" u="sng" dirty="0"/>
              <a:t>αλλά </a:t>
            </a:r>
            <a:r>
              <a:rPr lang="el-GR" i="1" dirty="0"/>
              <a:t>είναι προσβάσιμο μόνο μέσω της ερμηνευτικής διαδικασίας</a:t>
            </a:r>
          </a:p>
          <a:p>
            <a:r>
              <a:rPr lang="el-GR" dirty="0"/>
              <a:t>Διαφορά με άλλες ποιοτικές μεθόδους: η ενασχόληση του ερευνητή με το κείμενο έχει ένα στοιχείο ερμηνείας, που επιτρέπει την πρόσβαση στον εσωτερικό κόσμο του ατόμου</a:t>
            </a:r>
            <a:endParaRPr lang="el-GR"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Ερμηνευτική Φαινομενολογική Ανάλυση: </a:t>
            </a:r>
            <a:r>
              <a:rPr lang="el-GR" b="1" dirty="0"/>
              <a:t>Διαδικασία</a:t>
            </a:r>
          </a:p>
        </p:txBody>
      </p:sp>
      <p:sp>
        <p:nvSpPr>
          <p:cNvPr id="3" name="2 - Θέση περιεχομένου"/>
          <p:cNvSpPr>
            <a:spLocks noGrp="1"/>
          </p:cNvSpPr>
          <p:nvPr>
            <p:ph idx="1"/>
          </p:nvPr>
        </p:nvSpPr>
        <p:spPr/>
        <p:txBody>
          <a:bodyPr>
            <a:normAutofit/>
          </a:bodyPr>
          <a:lstStyle/>
          <a:p>
            <a:r>
              <a:rPr lang="el-GR" dirty="0"/>
              <a:t>Συλλογή δεδομένων με </a:t>
            </a:r>
            <a:r>
              <a:rPr lang="el-GR" dirty="0" err="1"/>
              <a:t>ημι</a:t>
            </a:r>
            <a:r>
              <a:rPr lang="el-GR" dirty="0"/>
              <a:t>-δομημένες συνεντεύξεις (προσχέδιο συνέντευξης μη </a:t>
            </a:r>
            <a:r>
              <a:rPr lang="el-GR" dirty="0" err="1"/>
              <a:t>κατευθυντικό</a:t>
            </a:r>
            <a:r>
              <a:rPr lang="el-GR" dirty="0"/>
              <a:t>)</a:t>
            </a:r>
          </a:p>
          <a:p>
            <a:r>
              <a:rPr lang="el-GR" dirty="0"/>
              <a:t>Απομαγνητοφώνηση </a:t>
            </a:r>
            <a:r>
              <a:rPr lang="el-GR" u="sng" dirty="0"/>
              <a:t>με ακρίβεια </a:t>
            </a:r>
            <a:r>
              <a:rPr lang="el-GR" dirty="0"/>
              <a:t>(παύσεις, παρανοήσεις, λάθη, τόνος, ένταση, ταχύτητα, φωνής)</a:t>
            </a:r>
          </a:p>
          <a:p>
            <a:r>
              <a:rPr lang="el-GR" dirty="0"/>
              <a:t>Μπορεί να έχουμε και δεδομένα πέραν των συνεντεύξεων (ημερολόγια με σκέψεις και εμπειρίες, προσωπικές αναφορές, γράμματα, επιστροφές ερωτηματολογίων)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Ερμηνευτική Φαινομενολογική Ανάλυση: </a:t>
            </a:r>
            <a:r>
              <a:rPr lang="el-GR" b="1" dirty="0"/>
              <a:t>η ανάλυση (1)</a:t>
            </a:r>
          </a:p>
        </p:txBody>
      </p:sp>
      <p:sp>
        <p:nvSpPr>
          <p:cNvPr id="3" name="2 - Θέση περιεχομένου"/>
          <p:cNvSpPr>
            <a:spLocks noGrp="1"/>
          </p:cNvSpPr>
          <p:nvPr>
            <p:ph idx="1"/>
          </p:nvPr>
        </p:nvSpPr>
        <p:spPr/>
        <p:txBody>
          <a:bodyPr>
            <a:normAutofit/>
          </a:bodyPr>
          <a:lstStyle/>
          <a:p>
            <a:r>
              <a:rPr lang="el-GR" dirty="0"/>
              <a:t>Λεπτομερές διάβασμα και </a:t>
            </a:r>
            <a:r>
              <a:rPr lang="el-GR" dirty="0" err="1"/>
              <a:t>ξανα</a:t>
            </a:r>
            <a:r>
              <a:rPr lang="el-GR" dirty="0"/>
              <a:t>-διάβασμα του κειμένου</a:t>
            </a:r>
          </a:p>
          <a:p>
            <a:r>
              <a:rPr lang="el-GR" dirty="0"/>
              <a:t>Σημειώνουμε τις σκέψεις, τις παρατηρήσεις και αναστοχασμούς που συμβαίνουν στη διάρκεια του διαβάσματος</a:t>
            </a:r>
          </a:p>
          <a:p>
            <a:r>
              <a:rPr lang="el-GR" dirty="0"/>
              <a:t>Περιλαμβάνουν φράσεις επαναλαμβανόμενες, ερωτήματα, συναισθήματα, σχόλια και περιγραφή της γλώσσας που χρησιμοποιείται </a:t>
            </a:r>
          </a:p>
          <a:p>
            <a:r>
              <a:rPr lang="el-GR" dirty="0"/>
              <a:t>Συνηθίζεται να τα γράφουμε στο περιθώριο του κειμένου</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Ερμηνευτική Φαινομενολογική Ανάλυση: </a:t>
            </a:r>
            <a:r>
              <a:rPr lang="el-GR" b="1" dirty="0"/>
              <a:t>η ανάλυση (2)</a:t>
            </a:r>
            <a:endParaRPr lang="el-GR" dirty="0"/>
          </a:p>
        </p:txBody>
      </p:sp>
      <p:sp>
        <p:nvSpPr>
          <p:cNvPr id="3" name="2 - Θέση περιεχομένου"/>
          <p:cNvSpPr>
            <a:spLocks noGrp="1"/>
          </p:cNvSpPr>
          <p:nvPr>
            <p:ph idx="1"/>
          </p:nvPr>
        </p:nvSpPr>
        <p:spPr/>
        <p:txBody>
          <a:bodyPr/>
          <a:lstStyle/>
          <a:p>
            <a:r>
              <a:rPr lang="el-GR" dirty="0"/>
              <a:t>Ο ερευνητής προσπαθεί να αποτρέψει τυχόν υποθέσεις, προκαταλήψεις ή κρίσεις προκειμένου </a:t>
            </a:r>
            <a:r>
              <a:rPr lang="el-GR" u="sng" dirty="0"/>
              <a:t>να εστιασθεί σε αυτό που πραγματικά συμβαίνει </a:t>
            </a:r>
            <a:r>
              <a:rPr lang="en-US" u="sng" dirty="0"/>
              <a:t>(“Bracketing”)</a:t>
            </a:r>
          </a:p>
          <a:p>
            <a:r>
              <a:rPr lang="el-GR" dirty="0"/>
              <a:t>Ο ερευνητής συνήθως κρατάει ένα ημερολόγιο </a:t>
            </a:r>
            <a:r>
              <a:rPr lang="el-GR" dirty="0" err="1"/>
              <a:t>αναστοχασμού</a:t>
            </a:r>
            <a:r>
              <a:rPr lang="el-GR" dirty="0"/>
              <a:t> όπου καταγράφει λεπτομέρειες για τη φύση και την προέλευση τυχόν ερμηνειών που προκύπτουν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Ερμηνευτική Φαινομενολογική Ανάλυση: </a:t>
            </a:r>
            <a:r>
              <a:rPr lang="el-GR" b="1" dirty="0"/>
              <a:t>η ανάλυση (2β)</a:t>
            </a:r>
            <a:endParaRPr lang="el-GR" dirty="0"/>
          </a:p>
        </p:txBody>
      </p:sp>
      <p:sp>
        <p:nvSpPr>
          <p:cNvPr id="3" name="2 - Θέση περιεχομένου"/>
          <p:cNvSpPr>
            <a:spLocks noGrp="1"/>
          </p:cNvSpPr>
          <p:nvPr>
            <p:ph idx="1"/>
          </p:nvPr>
        </p:nvSpPr>
        <p:spPr/>
        <p:txBody>
          <a:bodyPr>
            <a:normAutofit/>
          </a:bodyPr>
          <a:lstStyle/>
          <a:p>
            <a:r>
              <a:rPr lang="el-GR" dirty="0"/>
              <a:t>Στο σημείο αυτό ο ερευνητής </a:t>
            </a:r>
            <a:r>
              <a:rPr lang="el-GR" u="sng" dirty="0"/>
              <a:t>ξαναδιαβάζει το κείμενο και αναγνωρίζει θέματα </a:t>
            </a:r>
            <a:r>
              <a:rPr lang="el-GR" dirty="0"/>
              <a:t>που αποτυπώνουν καλύτερα τα βασικά θέματα της συνέντευξης. </a:t>
            </a:r>
          </a:p>
          <a:p>
            <a:r>
              <a:rPr lang="en-US" dirty="0"/>
              <a:t>Carla </a:t>
            </a:r>
            <a:r>
              <a:rPr lang="en-US" dirty="0" err="1"/>
              <a:t>Willig</a:t>
            </a:r>
            <a:r>
              <a:rPr lang="el-GR" dirty="0"/>
              <a:t> (2001:55)</a:t>
            </a:r>
            <a:r>
              <a:rPr lang="en-US" dirty="0"/>
              <a:t>: </a:t>
            </a:r>
            <a:r>
              <a:rPr lang="el-GR" dirty="0"/>
              <a:t>εδώ χρησιμοποιούνται συνήθως ψυχολογικές έννοιες και όροι</a:t>
            </a:r>
          </a:p>
          <a:p>
            <a:r>
              <a:rPr lang="el-GR" dirty="0"/>
              <a:t>Ο ερευνητής αντλεί θέματα από κάθε μέρος του κειμένου και αναζητά πιθανές συνδέσεις μεταξύ τους.</a:t>
            </a:r>
          </a:p>
          <a:p>
            <a:pPr>
              <a:buNone/>
            </a:pPr>
            <a:r>
              <a:rPr lang="el-GR"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Ερμηνευτική Φαινομενολογική Ανάλυση: </a:t>
            </a:r>
            <a:r>
              <a:rPr lang="el-GR" b="1" dirty="0"/>
              <a:t>η ανάλυση (3)</a:t>
            </a:r>
            <a:endParaRPr lang="el-GR" dirty="0"/>
          </a:p>
        </p:txBody>
      </p:sp>
      <p:sp>
        <p:nvSpPr>
          <p:cNvPr id="3" name="2 - Θέση περιεχομένου"/>
          <p:cNvSpPr>
            <a:spLocks noGrp="1"/>
          </p:cNvSpPr>
          <p:nvPr>
            <p:ph idx="1"/>
          </p:nvPr>
        </p:nvSpPr>
        <p:spPr/>
        <p:txBody>
          <a:bodyPr/>
          <a:lstStyle/>
          <a:p>
            <a:r>
              <a:rPr lang="el-GR" dirty="0"/>
              <a:t>Ο ερευνητής προσπαθεί να προσδώσει μια </a:t>
            </a:r>
            <a:r>
              <a:rPr lang="el-GR" u="sng" dirty="0"/>
              <a:t>δομή στην ανάλυση </a:t>
            </a:r>
            <a:r>
              <a:rPr lang="el-GR" dirty="0"/>
              <a:t>συσχετίζοντας τα θέματα σε κατηγορίες ή έννοιες</a:t>
            </a:r>
          </a:p>
          <a:p>
            <a:r>
              <a:rPr lang="el-GR" dirty="0"/>
              <a:t>Στόχος του σταδίου αυτού είναι να φτάσουμε </a:t>
            </a:r>
            <a:r>
              <a:rPr lang="el-GR" u="sng" dirty="0"/>
              <a:t>σε μια ομάδα θεμάτων </a:t>
            </a:r>
            <a:r>
              <a:rPr lang="el-GR" dirty="0"/>
              <a:t>και να αναγνωρίσουμε </a:t>
            </a:r>
            <a:r>
              <a:rPr lang="el-GR" u="sng" dirty="0" err="1"/>
              <a:t>υπερ</a:t>
            </a:r>
            <a:r>
              <a:rPr lang="el-GR" u="sng" dirty="0"/>
              <a:t>-κατηγορίες</a:t>
            </a:r>
            <a:r>
              <a:rPr lang="el-GR" dirty="0"/>
              <a:t> που υπαγορεύουν την ιεραρχική σχέση μεταξύ των θεμάτων</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Ερμηνευτική Φαινομενολογική Ανάλυση: </a:t>
            </a:r>
            <a:r>
              <a:rPr lang="el-GR" b="1" dirty="0"/>
              <a:t>η ανάλυση (4)</a:t>
            </a:r>
            <a:endParaRPr lang="el-GR" dirty="0"/>
          </a:p>
        </p:txBody>
      </p:sp>
      <p:sp>
        <p:nvSpPr>
          <p:cNvPr id="3" name="2 - Θέση περιεχομένου"/>
          <p:cNvSpPr>
            <a:spLocks noGrp="1"/>
          </p:cNvSpPr>
          <p:nvPr>
            <p:ph idx="1"/>
          </p:nvPr>
        </p:nvSpPr>
        <p:spPr/>
        <p:txBody>
          <a:bodyPr>
            <a:normAutofit/>
          </a:bodyPr>
          <a:lstStyle/>
          <a:p>
            <a:r>
              <a:rPr lang="el-GR" dirty="0"/>
              <a:t>Στο τέταρτο στάδιο αναπτύσσουμε μια </a:t>
            </a:r>
            <a:r>
              <a:rPr lang="el-GR" u="sng" dirty="0"/>
              <a:t>βασική λίστα ή πίνακα θεμάτων</a:t>
            </a:r>
            <a:r>
              <a:rPr lang="el-GR" dirty="0"/>
              <a:t>. </a:t>
            </a:r>
          </a:p>
          <a:p>
            <a:r>
              <a:rPr lang="el-GR" dirty="0"/>
              <a:t>Τα τοποθετούμε κατά σειρά ώστε να φαίνονται τα </a:t>
            </a:r>
            <a:r>
              <a:rPr lang="el-GR" u="sng" dirty="0"/>
              <a:t>βασικά χαρακτηριστικά και τα βασικά θέματα </a:t>
            </a:r>
            <a:r>
              <a:rPr lang="el-GR" dirty="0"/>
              <a:t>που έθιξε ο συμμετέχων. </a:t>
            </a:r>
          </a:p>
          <a:p>
            <a:r>
              <a:rPr lang="el-GR" dirty="0"/>
              <a:t>Συνήθως δίνονται </a:t>
            </a:r>
            <a:r>
              <a:rPr lang="el-GR" u="sng" dirty="0"/>
              <a:t>σε μορφή πίνακα με κομμάτια από τη συνέντευξη </a:t>
            </a:r>
            <a:r>
              <a:rPr lang="el-GR" dirty="0"/>
              <a:t>που αποτυπώνουν καλύτερα την ουσία των σκέψεων και των συναισθημάτων του ατόμου.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Ανάλυση Λόγου</a:t>
            </a:r>
          </a:p>
        </p:txBody>
      </p:sp>
      <p:sp>
        <p:nvSpPr>
          <p:cNvPr id="3" name="2 - Θέση περιεχομένου"/>
          <p:cNvSpPr>
            <a:spLocks noGrp="1"/>
          </p:cNvSpPr>
          <p:nvPr>
            <p:ph idx="1"/>
          </p:nvPr>
        </p:nvSpPr>
        <p:spPr/>
        <p:txBody>
          <a:bodyPr>
            <a:normAutofit/>
          </a:bodyPr>
          <a:lstStyle/>
          <a:p>
            <a:r>
              <a:rPr lang="el-GR" dirty="0"/>
              <a:t>Στροφή της Ψυχολογίας στο λόγο</a:t>
            </a:r>
          </a:p>
          <a:p>
            <a:r>
              <a:rPr lang="el-GR" dirty="0"/>
              <a:t>1950-</a:t>
            </a:r>
          </a:p>
          <a:p>
            <a:r>
              <a:rPr lang="el-GR" dirty="0"/>
              <a:t>Υπόθεση ότι η γλώσσα παρέχει μια σειρά από ασαφή νοήματα με τα οποία ονομάζει εσωτερικές καταστάσεις και με τα οποία περιγράφει την εξωτερική πραγματικότητα.  </a:t>
            </a:r>
          </a:p>
          <a:p>
            <a:r>
              <a:rPr lang="el-GR" dirty="0"/>
              <a:t>Κοινωνικός κονστρουκτιβισμός</a:t>
            </a:r>
          </a:p>
          <a:p>
            <a:r>
              <a:rPr lang="el-GR" dirty="0"/>
              <a:t>Κατεύθυνση από τα άτομα και τις προθέσεις τους στη γλώσσα και αυτό που μπορεί </a:t>
            </a:r>
            <a:r>
              <a:rPr lang="el-GR"/>
              <a:t>να παράγει.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3600" dirty="0"/>
              <a:t>Potter and </a:t>
            </a:r>
            <a:r>
              <a:rPr lang="en-US" sz="3600" dirty="0" err="1"/>
              <a:t>Wetherell</a:t>
            </a:r>
            <a:r>
              <a:rPr lang="en-US" sz="3600" dirty="0"/>
              <a:t> (1987) “Discourse and Social Psychology: Beyond Attitudes and Behavior”</a:t>
            </a:r>
            <a:endParaRPr lang="el-GR" sz="3600" dirty="0"/>
          </a:p>
        </p:txBody>
      </p:sp>
      <p:sp>
        <p:nvSpPr>
          <p:cNvPr id="3" name="2 - Θέση περιεχομένου"/>
          <p:cNvSpPr>
            <a:spLocks noGrp="1"/>
          </p:cNvSpPr>
          <p:nvPr>
            <p:ph idx="1"/>
          </p:nvPr>
        </p:nvSpPr>
        <p:spPr/>
        <p:txBody>
          <a:bodyPr>
            <a:normAutofit lnSpcReduction="10000"/>
          </a:bodyPr>
          <a:lstStyle/>
          <a:p>
            <a:pPr>
              <a:buNone/>
            </a:pPr>
            <a:r>
              <a:rPr lang="el-GR" dirty="0"/>
              <a:t>Γνωστική Ψυχολογία: Ο λόγος είναι ο δρόμος για την γνώση και τη συνείδηση. Οι λέξεις ως αληθινές αναπαραστάσεις της νοητικής και ψυχικής κατάστασης</a:t>
            </a:r>
          </a:p>
          <a:p>
            <a:pPr>
              <a:buNone/>
            </a:pPr>
            <a:endParaRPr lang="el-GR" dirty="0"/>
          </a:p>
          <a:p>
            <a:pPr>
              <a:buNone/>
            </a:pPr>
            <a:r>
              <a:rPr lang="el-GR" dirty="0"/>
              <a:t>Ανάλυση λόγου: για να αντλήσουμε νόημα από το λόγο του ατόμου, θα πρέπει να λάβουμε υπόψη το κοινωνικό πλαίσιο μέσα στο οποίο μιλάμε</a:t>
            </a:r>
          </a:p>
          <a:p>
            <a:pPr>
              <a:buNone/>
            </a:pPr>
            <a:endParaRPr lang="el-GR" dirty="0"/>
          </a:p>
          <a:p>
            <a:pPr>
              <a:buNone/>
            </a:pPr>
            <a:r>
              <a:rPr lang="el-GR" dirty="0"/>
              <a:t>Φιλτράρουμε τις ερωτήσεις που μας κάνουν μέσα από ένα συγκεκριμένο πρίσμα και πλαίσιο </a:t>
            </a:r>
          </a:p>
          <a:p>
            <a:pPr>
              <a:buNone/>
            </a:pPr>
            <a:endParaRPr lang="el-GR" dirty="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Potter and </a:t>
            </a:r>
            <a:r>
              <a:rPr lang="en-US" dirty="0" err="1"/>
              <a:t>Wetherell</a:t>
            </a:r>
            <a:r>
              <a:rPr lang="en-US" dirty="0"/>
              <a:t> (1987) “Discourse and Social Psychology: Beyond Attitudes and Behavior”</a:t>
            </a:r>
            <a:endParaRPr lang="el-GR" dirty="0"/>
          </a:p>
        </p:txBody>
      </p:sp>
      <p:sp>
        <p:nvSpPr>
          <p:cNvPr id="3" name="2 - Θέση περιεχομένου"/>
          <p:cNvSpPr>
            <a:spLocks noGrp="1"/>
          </p:cNvSpPr>
          <p:nvPr>
            <p:ph idx="1"/>
          </p:nvPr>
        </p:nvSpPr>
        <p:spPr/>
        <p:txBody>
          <a:bodyPr>
            <a:normAutofit/>
          </a:bodyPr>
          <a:lstStyle/>
          <a:p>
            <a:r>
              <a:rPr lang="el-GR" dirty="0"/>
              <a:t>Ο κόσμος μπορεί να ερμηνευτεί με πολλούς τρόπους</a:t>
            </a:r>
          </a:p>
          <a:p>
            <a:r>
              <a:rPr lang="el-GR" dirty="0"/>
              <a:t>Ο λόγος κατασκευάζει πραγματικότητες παρά τις αντανακλά</a:t>
            </a:r>
          </a:p>
          <a:p>
            <a:r>
              <a:rPr lang="el-GR" dirty="0"/>
              <a:t>Οι έννοιες και τα αντικείμενα κατασκευάζονται μέσα από τη γλώσσα</a:t>
            </a:r>
          </a:p>
          <a:p>
            <a:r>
              <a:rPr lang="el-GR" dirty="0"/>
              <a:t>Λέγοντας το ίδιο πράγμα π.χ. «η οικονομική κρίση» μπορεί να εννοούμε κάτι διαφορετικό</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1. Έρευνα-δράση (πεδίου)</a:t>
            </a:r>
          </a:p>
        </p:txBody>
      </p:sp>
      <p:sp>
        <p:nvSpPr>
          <p:cNvPr id="3" name="2 - Θέση περιεχομένου"/>
          <p:cNvSpPr>
            <a:spLocks noGrp="1"/>
          </p:cNvSpPr>
          <p:nvPr>
            <p:ph idx="1"/>
          </p:nvPr>
        </p:nvSpPr>
        <p:spPr>
          <a:xfrm>
            <a:off x="1738282" y="1600200"/>
            <a:ext cx="8472518" cy="5043510"/>
          </a:xfrm>
        </p:spPr>
        <p:txBody>
          <a:bodyPr>
            <a:normAutofit lnSpcReduction="10000"/>
          </a:bodyPr>
          <a:lstStyle/>
          <a:p>
            <a:r>
              <a:rPr lang="el-GR" dirty="0"/>
              <a:t>Μια επιτόπια διαδικασία, σχεδιασμένη για να διαπραγματευτεί ένα συγκεκριμένο ζήτημα που υφίσταται σε μια άμεση κατάσταση</a:t>
            </a:r>
          </a:p>
          <a:p>
            <a:r>
              <a:rPr lang="el-GR" dirty="0"/>
              <a:t>Είναι κατάλληλη για οποιοδήποτε αντικείμενο όταν απαιτείται συγκεκριμένη γνώση για ένα ειδικό πρόβλημα σε μια ειδική κατάσταση, ή όταν εγκαινιάζεται μια νέα προσέγγιση σ’ ένα υπάρχον σύστημα.</a:t>
            </a:r>
          </a:p>
          <a:p>
            <a:r>
              <a:rPr lang="el-GR" dirty="0"/>
              <a:t>Χρησιμοποιείται κυρίως στις παιδαγωγικές έρευνες για τη διερεύνηση πρακτικών προβλημάτων της εκπαιδευτικής διαδικασίας και της σχολικής ζωής.</a:t>
            </a:r>
          </a:p>
          <a:p>
            <a:r>
              <a:rPr lang="el-GR" dirty="0"/>
              <a:t>Ουσιαστικά είναι προσέγγιση και όχι μέθοδος ή τεχνική.</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Ανάλυση λόγου (1)</a:t>
            </a:r>
          </a:p>
        </p:txBody>
      </p:sp>
      <p:sp>
        <p:nvSpPr>
          <p:cNvPr id="3" name="2 - Θέση περιεχομένου"/>
          <p:cNvSpPr>
            <a:spLocks noGrp="1"/>
          </p:cNvSpPr>
          <p:nvPr>
            <p:ph idx="1"/>
          </p:nvPr>
        </p:nvSpPr>
        <p:spPr/>
        <p:txBody>
          <a:bodyPr>
            <a:normAutofit/>
          </a:bodyPr>
          <a:lstStyle/>
          <a:p>
            <a:r>
              <a:rPr lang="el-GR" dirty="0"/>
              <a:t>Η έμφαση δίνεται στο πώς οι συμμετέχοντες χρησιμοποιούν το λόγο και τις λέξεις και με τι συνέπειες</a:t>
            </a:r>
          </a:p>
          <a:p>
            <a:r>
              <a:rPr lang="el-GR" dirty="0"/>
              <a:t>Ο προσανατολισμός στη δράση, τι θέλουν να πετύχουν και να πουν οι συμμετέχοντες</a:t>
            </a:r>
            <a:r>
              <a:rPr lang="en-US" dirty="0"/>
              <a:t> (action orientation of talk)</a:t>
            </a:r>
          </a:p>
          <a:p>
            <a:r>
              <a:rPr lang="el-GR" u="sng" dirty="0"/>
              <a:t>Πού μπορούμε να κάνουμε ανάλυση λόγου:</a:t>
            </a:r>
            <a:r>
              <a:rPr lang="el-GR" dirty="0"/>
              <a:t> Σε πλαίσια της πραγματικής ζωής τυπικά (π.χ. συνέντευξη στο ραδιόφωνο) ή άτυπα (π.χ. μια φιλική κουβέντα)</a:t>
            </a:r>
          </a:p>
          <a:p>
            <a:r>
              <a:rPr lang="el-GR" u="sng" dirty="0"/>
              <a:t>Πρακτικά:</a:t>
            </a:r>
            <a:r>
              <a:rPr lang="el-GR" dirty="0"/>
              <a:t> </a:t>
            </a:r>
            <a:r>
              <a:rPr lang="el-GR" dirty="0" err="1"/>
              <a:t>ημι</a:t>
            </a:r>
            <a:r>
              <a:rPr lang="el-GR" dirty="0"/>
              <a:t>-δομημένες συνεντεύξεις</a:t>
            </a:r>
            <a:endParaRPr lang="en-US" u="sng" dirty="0"/>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81200" y="0"/>
            <a:ext cx="8229600" cy="1143000"/>
          </a:xfrm>
        </p:spPr>
        <p:txBody>
          <a:bodyPr/>
          <a:lstStyle/>
          <a:p>
            <a:r>
              <a:rPr lang="el-GR" dirty="0"/>
              <a:t>Ανάλυση λόγου (2)</a:t>
            </a:r>
          </a:p>
        </p:txBody>
      </p:sp>
      <p:sp>
        <p:nvSpPr>
          <p:cNvPr id="3" name="2 - Θέση περιεχομένου"/>
          <p:cNvSpPr>
            <a:spLocks noGrp="1"/>
          </p:cNvSpPr>
          <p:nvPr>
            <p:ph idx="1"/>
          </p:nvPr>
        </p:nvSpPr>
        <p:spPr>
          <a:xfrm>
            <a:off x="1752600" y="1066801"/>
            <a:ext cx="8458200" cy="5059363"/>
          </a:xfrm>
        </p:spPr>
        <p:txBody>
          <a:bodyPr>
            <a:normAutofit fontScale="92500" lnSpcReduction="10000"/>
          </a:bodyPr>
          <a:lstStyle/>
          <a:p>
            <a:r>
              <a:rPr lang="el-GR" dirty="0"/>
              <a:t>Είναι σημαντικό το κείμενο να περιλαμβάνει μη λεκτικά στοιχεία (καθυστερήσεις, παύσεις, δισταγμό, έμφαση)</a:t>
            </a:r>
          </a:p>
          <a:p>
            <a:r>
              <a:rPr lang="el-GR" dirty="0"/>
              <a:t>Το </a:t>
            </a:r>
            <a:r>
              <a:rPr lang="el-GR" i="1" dirty="0"/>
              <a:t>πώς λέμε </a:t>
            </a:r>
            <a:r>
              <a:rPr lang="el-GR" dirty="0"/>
              <a:t>κάτι μπορεί να έχει νόημα</a:t>
            </a:r>
          </a:p>
          <a:p>
            <a:r>
              <a:rPr lang="el-GR" dirty="0"/>
              <a:t>Ανάλυση λόγου: </a:t>
            </a:r>
            <a:r>
              <a:rPr lang="el-GR" i="1" dirty="0"/>
              <a:t>ένας τρόπος να διαβάζουμε το κείμενο</a:t>
            </a:r>
          </a:p>
          <a:p>
            <a:r>
              <a:rPr lang="el-GR" dirty="0"/>
              <a:t>Βλέπουμε τη γλώσσα ως </a:t>
            </a:r>
            <a:r>
              <a:rPr lang="el-GR" i="1" dirty="0"/>
              <a:t>ερμηνευτική</a:t>
            </a:r>
            <a:r>
              <a:rPr lang="en-US" i="1" dirty="0"/>
              <a:t>, </a:t>
            </a:r>
            <a:r>
              <a:rPr lang="el-GR" i="1" dirty="0" err="1"/>
              <a:t>παραστασιακή</a:t>
            </a:r>
            <a:r>
              <a:rPr lang="el-GR" i="1" dirty="0"/>
              <a:t> (</a:t>
            </a:r>
            <a:r>
              <a:rPr lang="en-US" i="1" dirty="0" err="1"/>
              <a:t>performative</a:t>
            </a:r>
            <a:r>
              <a:rPr lang="en-US" i="1" dirty="0"/>
              <a:t>)</a:t>
            </a:r>
            <a:endParaRPr lang="el-GR" i="1" dirty="0"/>
          </a:p>
          <a:p>
            <a:r>
              <a:rPr lang="el-GR" dirty="0"/>
              <a:t>Ο ερευνητής εστιάζει στην εσωτερική οργάνωση του λόγου ώστε να ανακαλύψει </a:t>
            </a:r>
            <a:r>
              <a:rPr lang="el-GR" i="1" dirty="0"/>
              <a:t>τι κάνει ο λόγος (ποια λειτουργία επιτελεί) </a:t>
            </a:r>
          </a:p>
          <a:p>
            <a:r>
              <a:rPr lang="el-GR" dirty="0"/>
              <a:t>Το κείμενο ως </a:t>
            </a:r>
            <a:r>
              <a:rPr lang="el-GR" i="1" dirty="0"/>
              <a:t>κοινωνική δράση </a:t>
            </a:r>
          </a:p>
          <a:p>
            <a:r>
              <a:rPr lang="el-GR" dirty="0"/>
              <a:t>Οδηγίες</a:t>
            </a:r>
            <a:r>
              <a:rPr lang="el-GR" i="1" dirty="0"/>
              <a:t>: </a:t>
            </a:r>
            <a:r>
              <a:rPr lang="en-US" i="1" dirty="0"/>
              <a:t>Potter &amp; </a:t>
            </a:r>
            <a:r>
              <a:rPr lang="en-US" i="1" dirty="0" err="1"/>
              <a:t>Wetherell</a:t>
            </a:r>
            <a:r>
              <a:rPr lang="en-US" i="1" dirty="0"/>
              <a:t>, 1987: 160-76, </a:t>
            </a:r>
            <a:r>
              <a:rPr lang="en-US" i="1" dirty="0" err="1"/>
              <a:t>Billig</a:t>
            </a:r>
            <a:r>
              <a:rPr lang="en-US" i="1" dirty="0"/>
              <a:t>, 1997: 54)</a:t>
            </a:r>
            <a:endParaRPr lang="el-GR" i="1" dirty="0"/>
          </a:p>
          <a:p>
            <a:endParaRPr lang="el-GR" i="1" dirty="0"/>
          </a:p>
          <a:p>
            <a:endParaRPr lang="el-GR"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Διαδικασία ανάλυσης λόγου:</a:t>
            </a:r>
            <a:br>
              <a:rPr lang="el-GR" dirty="0"/>
            </a:br>
            <a:r>
              <a:rPr lang="el-GR" dirty="0"/>
              <a:t>1. Διάβασμα</a:t>
            </a:r>
          </a:p>
        </p:txBody>
      </p:sp>
      <p:sp>
        <p:nvSpPr>
          <p:cNvPr id="3" name="2 - Θέση περιεχομένου"/>
          <p:cNvSpPr>
            <a:spLocks noGrp="1"/>
          </p:cNvSpPr>
          <p:nvPr>
            <p:ph idx="1"/>
          </p:nvPr>
        </p:nvSpPr>
        <p:spPr/>
        <p:txBody>
          <a:bodyPr/>
          <a:lstStyle/>
          <a:p>
            <a:r>
              <a:rPr lang="el-GR" dirty="0"/>
              <a:t>Προσεκτικό διάβασμα του κειμένου αρχικά </a:t>
            </a:r>
            <a:r>
              <a:rPr lang="el-GR" u="sng" dirty="0"/>
              <a:t>χωρίς </a:t>
            </a:r>
            <a:r>
              <a:rPr lang="el-GR" u="sng"/>
              <a:t>προσπάθεια ανάλυσης</a:t>
            </a:r>
            <a:endParaRPr lang="el-GR" u="sng" dirty="0"/>
          </a:p>
          <a:p>
            <a:r>
              <a:rPr lang="el-GR" dirty="0"/>
              <a:t>Έτσι βλέπουμε ως αναγνώστες τι μας λέει το κείμενο, πώς μας φαίνεται, ποια ή λειτουργία του.</a:t>
            </a:r>
          </a:p>
          <a:p>
            <a:r>
              <a:rPr lang="el-GR" dirty="0"/>
              <a:t>Αργότερα </a:t>
            </a:r>
            <a:r>
              <a:rPr lang="el-GR" i="1" dirty="0"/>
              <a:t>στην ανάλυση θα δούμε ακριβώς πώς το κείμενο το πετυχαίνει αυτό.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Διαδικασία ανάλυσης λόγου:</a:t>
            </a:r>
            <a:br>
              <a:rPr lang="el-GR" dirty="0"/>
            </a:br>
            <a:r>
              <a:rPr lang="el-GR" dirty="0"/>
              <a:t>2. Κωδικοποίηση (ή κατηγοριοποίηση)</a:t>
            </a:r>
          </a:p>
        </p:txBody>
      </p:sp>
      <p:sp>
        <p:nvSpPr>
          <p:cNvPr id="3" name="2 - Θέση περιεχομένου"/>
          <p:cNvSpPr>
            <a:spLocks noGrp="1"/>
          </p:cNvSpPr>
          <p:nvPr>
            <p:ph idx="1"/>
          </p:nvPr>
        </p:nvSpPr>
        <p:spPr>
          <a:xfrm>
            <a:off x="1752600" y="1600200"/>
            <a:ext cx="8458200" cy="5029200"/>
          </a:xfrm>
        </p:spPr>
        <p:txBody>
          <a:bodyPr>
            <a:normAutofit fontScale="92500" lnSpcReduction="20000"/>
          </a:bodyPr>
          <a:lstStyle/>
          <a:p>
            <a:r>
              <a:rPr lang="el-GR" dirty="0"/>
              <a:t>Το διάβασμα και </a:t>
            </a:r>
            <a:r>
              <a:rPr lang="el-GR" dirty="0" err="1"/>
              <a:t>ξανα</a:t>
            </a:r>
            <a:r>
              <a:rPr lang="el-GR" dirty="0"/>
              <a:t>-διάβασμα του κειμένου ακολουθείται από την επιλογή του υλικού για ανάλυση</a:t>
            </a:r>
          </a:p>
          <a:p>
            <a:r>
              <a:rPr lang="el-GR" dirty="0"/>
              <a:t>Το υλικό υπογραμμίζεται, φωτοτυπείται και αρχειοθετείται</a:t>
            </a:r>
          </a:p>
          <a:p>
            <a:r>
              <a:rPr lang="el-GR" dirty="0"/>
              <a:t>Προσέχουμε να έχουμε συμπεριλάβει όλο το απαραίτητο υλικό</a:t>
            </a:r>
          </a:p>
          <a:p>
            <a:r>
              <a:rPr lang="el-GR" dirty="0"/>
              <a:t>Περιλαμβάνουμε ακόμα και έμμεσες ή ασαφείς αναφορές, όχι μόνο λέξεις-κλειδιά</a:t>
            </a:r>
          </a:p>
          <a:p>
            <a:r>
              <a:rPr lang="el-GR" dirty="0"/>
              <a:t>Η επιλογή του υλικού εξαρτάται από τα ερευνητικά ερωτήματα</a:t>
            </a:r>
          </a:p>
          <a:p>
            <a:r>
              <a:rPr lang="el-GR" dirty="0"/>
              <a:t>Ποτέ δεν μπορούμε να κάνουμε μια τέλεια ανάλυση λόγου</a:t>
            </a:r>
          </a:p>
          <a:p>
            <a:r>
              <a:rPr lang="el-GR" dirty="0"/>
              <a:t>Η κωδικοποίηση μας βοηθά να επιλέξουμε σχετικά μέρη του κειμένου που αποτελούν τα δεδομένα μας</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Διαδικασία ανάλυσης λόγου:</a:t>
            </a:r>
            <a:br>
              <a:rPr lang="el-GR" dirty="0"/>
            </a:br>
            <a:r>
              <a:rPr lang="el-GR" dirty="0"/>
              <a:t>3. Ανάλυση (1)</a:t>
            </a:r>
          </a:p>
        </p:txBody>
      </p:sp>
      <p:sp>
        <p:nvSpPr>
          <p:cNvPr id="3" name="2 - Θέση περιεχομένου"/>
          <p:cNvSpPr>
            <a:spLocks noGrp="1"/>
          </p:cNvSpPr>
          <p:nvPr>
            <p:ph idx="1"/>
          </p:nvPr>
        </p:nvSpPr>
        <p:spPr/>
        <p:txBody>
          <a:bodyPr>
            <a:normAutofit/>
          </a:bodyPr>
          <a:lstStyle/>
          <a:p>
            <a:r>
              <a:rPr lang="el-GR" dirty="0"/>
              <a:t>Μια αλληλεπίδραση του ερευνητή με το κείμενο</a:t>
            </a:r>
          </a:p>
          <a:p>
            <a:r>
              <a:rPr lang="el-GR" dirty="0"/>
              <a:t>«</a:t>
            </a:r>
            <a:r>
              <a:rPr lang="el-GR" i="1" dirty="0"/>
              <a:t>Γιατί διαβάζω με αυτόν τον τρόπο το κείμενο;»</a:t>
            </a:r>
          </a:p>
          <a:p>
            <a:r>
              <a:rPr lang="el-GR" i="1" dirty="0"/>
              <a:t>«Ποια χαρακτηριστικά του κειμένου υπαγορεύουν αυτό το διάβασμα</a:t>
            </a:r>
            <a:r>
              <a:rPr lang="el-GR" dirty="0"/>
              <a:t>;»</a:t>
            </a:r>
          </a:p>
          <a:p>
            <a:r>
              <a:rPr lang="el-GR" dirty="0"/>
              <a:t> Η ανάλυση γίνεται με το να δίνουμε ιδιαίτερη προσοχή στις δομικές και λειτουργικές διαστάσεις του λόγου.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Διαδικασία ανάλυσης λόγου:</a:t>
            </a:r>
            <a:br>
              <a:rPr lang="el-GR" dirty="0"/>
            </a:br>
            <a:r>
              <a:rPr lang="el-GR" dirty="0"/>
              <a:t>3. Ανάλυση (2)</a:t>
            </a:r>
          </a:p>
        </p:txBody>
      </p:sp>
      <p:sp>
        <p:nvSpPr>
          <p:cNvPr id="3" name="2 - Θέση περιεχομένου"/>
          <p:cNvSpPr>
            <a:spLocks noGrp="1"/>
          </p:cNvSpPr>
          <p:nvPr>
            <p:ph idx="1"/>
          </p:nvPr>
        </p:nvSpPr>
        <p:spPr/>
        <p:txBody>
          <a:bodyPr>
            <a:normAutofit/>
          </a:bodyPr>
          <a:lstStyle/>
          <a:p>
            <a:r>
              <a:rPr lang="el-GR" dirty="0"/>
              <a:t>Πλαίσιο, ποικιλία, δομή</a:t>
            </a:r>
          </a:p>
          <a:p>
            <a:r>
              <a:rPr lang="el-GR" dirty="0"/>
              <a:t>Πώς το κείμενο δομεί, τοποθετεί τα αντικείμενα και υποκείμενα;</a:t>
            </a:r>
          </a:p>
          <a:p>
            <a:r>
              <a:rPr lang="el-GR" dirty="0"/>
              <a:t>Αυτές οι δομές ποικίλουν στα διάφορα πλαίσια του λόγου;</a:t>
            </a:r>
          </a:p>
          <a:p>
            <a:r>
              <a:rPr lang="el-GR" dirty="0"/>
              <a:t>Με ποιες συνέπειες αναπτύσσονται;</a:t>
            </a:r>
          </a:p>
          <a:p>
            <a:r>
              <a:rPr lang="el-GR" b="1" dirty="0"/>
              <a:t>Ορολογία, υφολογικά και γραμματολογικά στοιχεία,  μεταφορές </a:t>
            </a:r>
            <a:r>
              <a:rPr lang="el-GR" dirty="0"/>
              <a:t>που χρησιμοποιούνται σε αυτή τη δόμηση.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Διαδικασία ανάλυσης λόγου:</a:t>
            </a:r>
            <a:br>
              <a:rPr lang="el-GR" dirty="0"/>
            </a:br>
            <a:r>
              <a:rPr lang="el-GR" dirty="0"/>
              <a:t>3. Ανάλυση (3)</a:t>
            </a:r>
          </a:p>
        </p:txBody>
      </p:sp>
      <p:sp>
        <p:nvSpPr>
          <p:cNvPr id="3" name="2 - Θέση περιεχομένου"/>
          <p:cNvSpPr>
            <a:spLocks noGrp="1"/>
          </p:cNvSpPr>
          <p:nvPr>
            <p:ph idx="1"/>
          </p:nvPr>
        </p:nvSpPr>
        <p:spPr/>
        <p:txBody>
          <a:bodyPr>
            <a:normAutofit/>
          </a:bodyPr>
          <a:lstStyle/>
          <a:p>
            <a:r>
              <a:rPr lang="el-GR" dirty="0"/>
              <a:t>«Ερμηνευτικά ρεπερτόρια»</a:t>
            </a:r>
          </a:p>
          <a:p>
            <a:r>
              <a:rPr lang="el-GR" dirty="0"/>
              <a:t>Διαφορετικά ερμηνευτικά ρεπερτόρια χρησιμοποιούνται σε διαφορετικά πλαίσια (π.χ. «ανήλικοι παραβάτες» «παιδιά χωρίς αύριο»)</a:t>
            </a:r>
          </a:p>
          <a:p>
            <a:r>
              <a:rPr lang="el-GR" dirty="0"/>
              <a:t>Επίσης μπορεί τα ρεπερτόρια να είναι αντιφατικά. </a:t>
            </a:r>
          </a:p>
          <a:p>
            <a:r>
              <a:rPr lang="el-GR" dirty="0"/>
              <a:t>Δίνουμε βάση στη συμβολή τόσο του </a:t>
            </a:r>
            <a:r>
              <a:rPr lang="el-GR" dirty="0" err="1"/>
              <a:t>συνεντευκτή</a:t>
            </a:r>
            <a:r>
              <a:rPr lang="el-GR" dirty="0"/>
              <a:t> όσο και του συνεντευξιαζόμενου στη συζήτηση. </a:t>
            </a:r>
          </a:p>
          <a:p>
            <a:r>
              <a:rPr lang="el-GR" dirty="0"/>
              <a:t>Βλέπουμε το </a:t>
            </a:r>
            <a:r>
              <a:rPr lang="el-GR" i="1" dirty="0"/>
              <a:t>λόγο στο πλαίσιο.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Διαδικασία ανάλυσης λόγου:</a:t>
            </a:r>
            <a:br>
              <a:rPr lang="el-GR" dirty="0"/>
            </a:br>
            <a:r>
              <a:rPr lang="el-GR" dirty="0"/>
              <a:t>4. Γράψιμο</a:t>
            </a:r>
          </a:p>
        </p:txBody>
      </p:sp>
      <p:sp>
        <p:nvSpPr>
          <p:cNvPr id="3" name="2 - Θέση περιεχομένου"/>
          <p:cNvSpPr>
            <a:spLocks noGrp="1"/>
          </p:cNvSpPr>
          <p:nvPr>
            <p:ph idx="1"/>
          </p:nvPr>
        </p:nvSpPr>
        <p:spPr/>
        <p:txBody>
          <a:bodyPr/>
          <a:lstStyle/>
          <a:p>
            <a:r>
              <a:rPr lang="el-GR" dirty="0"/>
              <a:t>Δεν είναι μια ξεχωριστή διαδικασία από την ανάλυση</a:t>
            </a:r>
          </a:p>
          <a:p>
            <a:r>
              <a:rPr lang="el-GR" dirty="0"/>
              <a:t>Ουσιαστικά αποσαφηνίζουμε την ανάλυση</a:t>
            </a:r>
          </a:p>
          <a:p>
            <a:r>
              <a:rPr lang="el-GR" dirty="0"/>
              <a:t>Γράψιμο μιας αναφοράς όπου μπορεί να διαπιστώσουμε ανακρίβειες και να χρειαστεί να γυρίσουμε πίσω στο κείμενο ξανά </a:t>
            </a:r>
            <a:r>
              <a:rPr lang="el-GR"/>
              <a:t>και ξανά.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Έρευνα-δράση (πεδίου) (2)</a:t>
            </a:r>
          </a:p>
        </p:txBody>
      </p:sp>
      <p:sp>
        <p:nvSpPr>
          <p:cNvPr id="3" name="2 - Θέση περιεχομένου"/>
          <p:cNvSpPr>
            <a:spLocks noGrp="1"/>
          </p:cNvSpPr>
          <p:nvPr>
            <p:ph idx="1"/>
          </p:nvPr>
        </p:nvSpPr>
        <p:spPr>
          <a:xfrm>
            <a:off x="1881158" y="1142985"/>
            <a:ext cx="8329642" cy="4983179"/>
          </a:xfrm>
        </p:spPr>
        <p:txBody>
          <a:bodyPr>
            <a:normAutofit lnSpcReduction="10000"/>
          </a:bodyPr>
          <a:lstStyle/>
          <a:p>
            <a:pPr>
              <a:buNone/>
            </a:pPr>
            <a:r>
              <a:rPr lang="el-GR" b="1" dirty="0"/>
              <a:t>Πλεονεκτήματα:</a:t>
            </a:r>
          </a:p>
          <a:p>
            <a:r>
              <a:rPr lang="el-GR" dirty="0"/>
              <a:t>Εντοπίζει-διαγιγνώσκει κάποιο συγκεκριμένο πρακτικό πρόβλημα σε μια συγκεκριμένη πραγματική κατάσταση και προσπαθεί να βρει λύση σε αυτό το πρόβλημα μέσα στο συγκεκριμένο τοπικό-πραγματικό πλαίσιο</a:t>
            </a:r>
          </a:p>
          <a:p>
            <a:r>
              <a:rPr lang="el-GR" dirty="0"/>
              <a:t>Ισότιμη συμμετοχή-</a:t>
            </a:r>
            <a:r>
              <a:rPr lang="el-GR" dirty="0" err="1"/>
              <a:t>συνευθύνη</a:t>
            </a:r>
            <a:r>
              <a:rPr lang="el-GR" dirty="0"/>
              <a:t> ερευνητών-ενδιαφερομένων</a:t>
            </a:r>
          </a:p>
          <a:p>
            <a:pPr>
              <a:buNone/>
            </a:pPr>
            <a:r>
              <a:rPr lang="el-GR" b="1" dirty="0"/>
              <a:t>Μειονεκτήματα</a:t>
            </a:r>
          </a:p>
          <a:p>
            <a:r>
              <a:rPr lang="el-GR" dirty="0"/>
              <a:t>Περιοριστική</a:t>
            </a:r>
          </a:p>
          <a:p>
            <a:r>
              <a:rPr lang="el-GR" dirty="0"/>
              <a:t>Τοποχρονικά περιορισμένη</a:t>
            </a:r>
          </a:p>
          <a:p>
            <a:r>
              <a:rPr lang="el-GR" dirty="0"/>
              <a:t>Δύσκολη η γενίκευση</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2. Μελέτη περίπτωσης</a:t>
            </a:r>
          </a:p>
        </p:txBody>
      </p:sp>
      <p:sp>
        <p:nvSpPr>
          <p:cNvPr id="3" name="2 - Θέση περιεχομένου"/>
          <p:cNvSpPr>
            <a:spLocks noGrp="1"/>
          </p:cNvSpPr>
          <p:nvPr>
            <p:ph idx="1"/>
          </p:nvPr>
        </p:nvSpPr>
        <p:spPr/>
        <p:txBody>
          <a:bodyPr>
            <a:normAutofit/>
          </a:bodyPr>
          <a:lstStyle/>
          <a:p>
            <a:r>
              <a:rPr lang="el-GR" dirty="0"/>
              <a:t>Δίνει την ευκαιρία να μελετηθεί σε βάθος μια  πλευρά ενός  προβλήματος σε περιορισμένη χρονική έκταση. </a:t>
            </a:r>
          </a:p>
          <a:p>
            <a:r>
              <a:rPr lang="el-GR" dirty="0"/>
              <a:t>Μια ολόκληρη οικογένεια μεθόδων έρευνας που έχουν ως κοινό σημείο τον εστιασμό της προσοχής στη συλλογή πληροφοριών γύρω από ένα φαινόμενο ή συμβάν. </a:t>
            </a:r>
          </a:p>
          <a:p>
            <a:r>
              <a:rPr lang="el-GR" b="1" dirty="0"/>
              <a:t>Πλεονέκτημα</a:t>
            </a:r>
            <a:r>
              <a:rPr lang="el-GR" dirty="0"/>
              <a:t>: η αφοσίωση σε ένα συγκεκριμένο περιστατικό ή κατάσταση. </a:t>
            </a:r>
          </a:p>
          <a:p>
            <a:r>
              <a:rPr lang="el-GR" b="1" dirty="0"/>
              <a:t>Μειονέκτημα </a:t>
            </a:r>
            <a:r>
              <a:rPr lang="el-GR" dirty="0"/>
              <a:t>: Πρόβλημα αντιπροσωπευτικότητας.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Μελέτη περίπτωσης (2)</a:t>
            </a:r>
          </a:p>
        </p:txBody>
      </p:sp>
      <p:sp>
        <p:nvSpPr>
          <p:cNvPr id="3" name="2 - Θέση περιεχομένου"/>
          <p:cNvSpPr>
            <a:spLocks noGrp="1"/>
          </p:cNvSpPr>
          <p:nvPr>
            <p:ph idx="1"/>
          </p:nvPr>
        </p:nvSpPr>
        <p:spPr/>
        <p:txBody>
          <a:bodyPr>
            <a:normAutofit/>
          </a:bodyPr>
          <a:lstStyle/>
          <a:p>
            <a:r>
              <a:rPr lang="el-GR" dirty="0"/>
              <a:t>Μελετάμε μια </a:t>
            </a:r>
            <a:r>
              <a:rPr lang="el-GR" b="1" dirty="0"/>
              <a:t>μονάδα</a:t>
            </a:r>
            <a:r>
              <a:rPr lang="el-GR" dirty="0"/>
              <a:t>, άτομο ή ολόκληρη ομάδα</a:t>
            </a:r>
          </a:p>
          <a:p>
            <a:r>
              <a:rPr lang="el-GR" dirty="0"/>
              <a:t>Ο αντίποδας της δημοσκόπησης (ειδικές </a:t>
            </a:r>
            <a:r>
              <a:rPr lang="en-US" dirty="0" err="1"/>
              <a:t>vs</a:t>
            </a:r>
            <a:r>
              <a:rPr lang="en-US" dirty="0"/>
              <a:t> </a:t>
            </a:r>
            <a:r>
              <a:rPr lang="el-GR" dirty="0"/>
              <a:t>γενικές τάσεις)</a:t>
            </a:r>
          </a:p>
          <a:p>
            <a:r>
              <a:rPr lang="el-GR" dirty="0"/>
              <a:t>Μέσα συλλογής: παρατήρηση, συνέντευξη και ψυχομετρικά μέσα</a:t>
            </a:r>
          </a:p>
          <a:p>
            <a:r>
              <a:rPr lang="el-GR" dirty="0"/>
              <a:t>Μπορεί να χρησιμοποιηθεί και ως είδος προκαταρκτικής μελέτης για να εξασφαλιστεί μια πρώτη διερευνητική προσέγγιση ενός άγνωστου θέματος.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el-GR" dirty="0"/>
              <a:t>Ποιοτικές μέθοδοι</a:t>
            </a:r>
            <a:r>
              <a:rPr lang="en-US" dirty="0"/>
              <a:t>:</a:t>
            </a:r>
            <a:r>
              <a:rPr lang="el-GR" dirty="0"/>
              <a:t> μέσα συλλογής δεδομένων</a:t>
            </a:r>
          </a:p>
        </p:txBody>
      </p:sp>
      <p:sp>
        <p:nvSpPr>
          <p:cNvPr id="23555" name="Rectangle 3"/>
          <p:cNvSpPr>
            <a:spLocks noGrp="1" noChangeArrowheads="1"/>
          </p:cNvSpPr>
          <p:nvPr>
            <p:ph type="body" idx="1"/>
          </p:nvPr>
        </p:nvSpPr>
        <p:spPr/>
        <p:txBody>
          <a:bodyPr/>
          <a:lstStyle/>
          <a:p>
            <a:r>
              <a:rPr lang="el-GR" sz="3200" dirty="0"/>
              <a:t>Συνέντευξη</a:t>
            </a:r>
          </a:p>
          <a:p>
            <a:endParaRPr lang="el-GR" sz="3200" dirty="0"/>
          </a:p>
          <a:p>
            <a:r>
              <a:rPr lang="el-GR" sz="3200" dirty="0"/>
              <a:t>Παρατήρηση</a:t>
            </a:r>
          </a:p>
          <a:p>
            <a:endParaRPr lang="el-GR" dirty="0"/>
          </a:p>
          <a:p>
            <a:r>
              <a:rPr lang="el-GR" dirty="0"/>
              <a:t>Ομάδες εστιασμένης συζήτησης(</a:t>
            </a:r>
            <a:r>
              <a:rPr lang="en-US" dirty="0"/>
              <a:t>focus groups)</a:t>
            </a:r>
            <a:endParaRPr lang="el-GR" dirty="0"/>
          </a:p>
          <a:p>
            <a:endParaRPr lang="el-GR" sz="3200" dirty="0"/>
          </a:p>
          <a:p>
            <a:endParaRPr lang="el-G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782888" y="260351"/>
            <a:ext cx="7010400" cy="1527175"/>
          </a:xfrm>
        </p:spPr>
        <p:txBody>
          <a:bodyPr/>
          <a:lstStyle/>
          <a:p>
            <a:r>
              <a:rPr lang="el-GR" sz="4300" dirty="0"/>
              <a:t>Συνέντευξη</a:t>
            </a:r>
            <a:br>
              <a:rPr lang="el-GR" sz="4300" dirty="0"/>
            </a:br>
            <a:endParaRPr lang="el-GR" sz="4300" dirty="0"/>
          </a:p>
        </p:txBody>
      </p:sp>
      <p:sp>
        <p:nvSpPr>
          <p:cNvPr id="24579" name="Rectangle 3"/>
          <p:cNvSpPr>
            <a:spLocks noGrp="1" noChangeArrowheads="1"/>
          </p:cNvSpPr>
          <p:nvPr>
            <p:ph type="body" idx="1"/>
          </p:nvPr>
        </p:nvSpPr>
        <p:spPr/>
        <p:txBody>
          <a:bodyPr/>
          <a:lstStyle/>
          <a:p>
            <a:r>
              <a:rPr lang="el-GR" sz="2600" dirty="0"/>
              <a:t>Προσαρμοστικότητα</a:t>
            </a:r>
          </a:p>
          <a:p>
            <a:r>
              <a:rPr lang="el-GR" sz="2600" dirty="0"/>
              <a:t>Περιορισμοί</a:t>
            </a:r>
          </a:p>
          <a:p>
            <a:r>
              <a:rPr lang="el-GR" sz="2600" dirty="0"/>
              <a:t>Υποκειμενική τεχνική/Προκατάληψη</a:t>
            </a:r>
          </a:p>
          <a:p>
            <a:r>
              <a:rPr lang="el-GR" sz="2600" dirty="0"/>
              <a:t>Διατύπωση ερώτησης</a:t>
            </a:r>
          </a:p>
          <a:p>
            <a:r>
              <a:rPr lang="el-GR" sz="2600" dirty="0"/>
              <a:t>Πλούσιο υλικό</a:t>
            </a:r>
          </a:p>
          <a:p>
            <a:pPr>
              <a:buFont typeface="Wingdings" pitchFamily="2" charset="2"/>
              <a:buNone/>
            </a:pPr>
            <a:r>
              <a:rPr lang="el-GR" sz="2600" dirty="0"/>
              <a:t>«Μια συζήτηση ανάμεσα στον συνεντευκτή και τον συνεντευξιαζόμενο με σκοπό την απόσπαση συγκεκριμένων πληροφοριών από τον συνεντευξιαζόμενο».</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l-GR" sz="4300" dirty="0"/>
              <a:t>Συνέντευξη</a:t>
            </a:r>
            <a:br>
              <a:rPr lang="el-GR" sz="4300" dirty="0"/>
            </a:br>
            <a:endParaRPr lang="el-GR" sz="4300" dirty="0"/>
          </a:p>
        </p:txBody>
      </p:sp>
      <p:sp>
        <p:nvSpPr>
          <p:cNvPr id="25603" name="Rectangle 3"/>
          <p:cNvSpPr>
            <a:spLocks noGrp="1" noChangeArrowheads="1"/>
          </p:cNvSpPr>
          <p:nvPr>
            <p:ph type="body" idx="1"/>
          </p:nvPr>
        </p:nvSpPr>
        <p:spPr/>
        <p:txBody>
          <a:bodyPr/>
          <a:lstStyle/>
          <a:p>
            <a:r>
              <a:rPr lang="el-GR" dirty="0"/>
              <a:t>Επιλογή κατάλληλων λέξεων</a:t>
            </a:r>
          </a:p>
          <a:p>
            <a:r>
              <a:rPr lang="el-GR" dirty="0"/>
              <a:t>Γλώσσα κατανοητή</a:t>
            </a:r>
          </a:p>
          <a:p>
            <a:r>
              <a:rPr lang="el-GR" dirty="0"/>
              <a:t>Όχι καθοδηγητικές, υποθετικές ή προσβλητικές ερωτήσεις</a:t>
            </a:r>
          </a:p>
          <a:p>
            <a:r>
              <a:rPr lang="el-GR" dirty="0"/>
              <a:t>Προετοιμασία θεμάτων</a:t>
            </a:r>
          </a:p>
          <a:p>
            <a:r>
              <a:rPr lang="el-GR" dirty="0"/>
              <a:t>Σημαντική η σειρά των ερωτήσεων</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2036</Words>
  <Application>Microsoft Office PowerPoint</Application>
  <PresentationFormat>Ευρεία οθόνη</PresentationFormat>
  <Paragraphs>183</Paragraphs>
  <Slides>37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37</vt:i4>
      </vt:variant>
    </vt:vector>
  </HeadingPairs>
  <TitlesOfParts>
    <vt:vector size="42" baseType="lpstr">
      <vt:lpstr>Aptos</vt:lpstr>
      <vt:lpstr>Aptos Display</vt:lpstr>
      <vt:lpstr>Arial</vt:lpstr>
      <vt:lpstr>Wingdings</vt:lpstr>
      <vt:lpstr>Θέμα του Office</vt:lpstr>
      <vt:lpstr>Ποιοτική έρευνα</vt:lpstr>
      <vt:lpstr>Είδη ποιοτικών μεθόδων έρευνας</vt:lpstr>
      <vt:lpstr> 1. Έρευνα-δράση (πεδίου)</vt:lpstr>
      <vt:lpstr>Έρευνα-δράση (πεδίου) (2)</vt:lpstr>
      <vt:lpstr> 2. Μελέτη περίπτωσης</vt:lpstr>
      <vt:lpstr>Μελέτη περίπτωσης (2)</vt:lpstr>
      <vt:lpstr>Ποιοτικές μέθοδοι: μέσα συλλογής δεδομένων</vt:lpstr>
      <vt:lpstr>Συνέντευξη </vt:lpstr>
      <vt:lpstr>Συνέντευξη </vt:lpstr>
      <vt:lpstr>Τύπος συνέντευξης</vt:lpstr>
      <vt:lpstr>Συνέντευξη </vt:lpstr>
      <vt:lpstr>Παρατήρηση</vt:lpstr>
      <vt:lpstr>Παρατήρηση: Καταγραφή και ανάλυση</vt:lpstr>
      <vt:lpstr>Συστήματα παρατήρησης</vt:lpstr>
      <vt:lpstr>Είδη ποιοτικής ανάλυσης</vt:lpstr>
      <vt:lpstr>Ανάλυση περιεχομένου</vt:lpstr>
      <vt:lpstr>Ανάλυση περιεχομένου-</vt:lpstr>
      <vt:lpstr>Ανάλυση περιεχομένου</vt:lpstr>
      <vt:lpstr>Βήματα   Ανάλυση περιεχομένου</vt:lpstr>
      <vt:lpstr>Ερμηνευτική Φαινομενολογική Ανάλυση (Interpretative Phenomenological Analysis-IPA)</vt:lpstr>
      <vt:lpstr>Ερμηνευτική Φαινομενολογική Ανάλυση: Διαδικασία</vt:lpstr>
      <vt:lpstr>Ερμηνευτική Φαινομενολογική Ανάλυση: η ανάλυση (1)</vt:lpstr>
      <vt:lpstr>Ερμηνευτική Φαινομενολογική Ανάλυση: η ανάλυση (2)</vt:lpstr>
      <vt:lpstr>Ερμηνευτική Φαινομενολογική Ανάλυση: η ανάλυση (2β)</vt:lpstr>
      <vt:lpstr>Ερμηνευτική Φαινομενολογική Ανάλυση: η ανάλυση (3)</vt:lpstr>
      <vt:lpstr>Ερμηνευτική Φαινομενολογική Ανάλυση: η ανάλυση (4)</vt:lpstr>
      <vt:lpstr>Ανάλυση Λόγου</vt:lpstr>
      <vt:lpstr>Potter and Wetherell (1987) “Discourse and Social Psychology: Beyond Attitudes and Behavior”</vt:lpstr>
      <vt:lpstr>Potter and Wetherell (1987) “Discourse and Social Psychology: Beyond Attitudes and Behavior”</vt:lpstr>
      <vt:lpstr>Ανάλυση λόγου (1)</vt:lpstr>
      <vt:lpstr>Ανάλυση λόγου (2)</vt:lpstr>
      <vt:lpstr>Διαδικασία ανάλυσης λόγου: 1. Διάβασμα</vt:lpstr>
      <vt:lpstr>Διαδικασία ανάλυσης λόγου: 2. Κωδικοποίηση (ή κατηγοριοποίηση)</vt:lpstr>
      <vt:lpstr>Διαδικασία ανάλυσης λόγου: 3. Ανάλυση (1)</vt:lpstr>
      <vt:lpstr>Διαδικασία ανάλυσης λόγου: 3. Ανάλυση (2)</vt:lpstr>
      <vt:lpstr>Διαδικασία ανάλυσης λόγου: 3. Ανάλυση (3)</vt:lpstr>
      <vt:lpstr>Διαδικασία ανάλυσης λόγου: 4. Γράψιμο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Ποιοτική έρευνα</dc:title>
  <dc:creator>Katerina Flora</dc:creator>
  <cp:lastModifiedBy>Katerina Flora</cp:lastModifiedBy>
  <cp:revision>1</cp:revision>
  <dcterms:created xsi:type="dcterms:W3CDTF">2024-04-01T17:58:38Z</dcterms:created>
  <dcterms:modified xsi:type="dcterms:W3CDTF">2024-04-01T18:02:01Z</dcterms:modified>
</cp:coreProperties>
</file>