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8"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2" d="100"/>
          <a:sy n="82" d="100"/>
        </p:scale>
        <p:origin x="4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rina Flora" userId="0bff18ccddee29f8" providerId="LiveId" clId="{254DF8F3-CEF4-41C6-B78B-BAD11185C962}"/>
    <pc:docChg chg="modSld">
      <pc:chgData name="Katerina Flora" userId="0bff18ccddee29f8" providerId="LiveId" clId="{254DF8F3-CEF4-41C6-B78B-BAD11185C962}" dt="2022-05-02T15:58:31.157" v="1" actId="20577"/>
      <pc:docMkLst>
        <pc:docMk/>
      </pc:docMkLst>
      <pc:sldChg chg="modSp mod">
        <pc:chgData name="Katerina Flora" userId="0bff18ccddee29f8" providerId="LiveId" clId="{254DF8F3-CEF4-41C6-B78B-BAD11185C962}" dt="2022-05-02T15:58:31.157" v="1" actId="20577"/>
        <pc:sldMkLst>
          <pc:docMk/>
          <pc:sldMk cId="3025673350" sldId="268"/>
        </pc:sldMkLst>
        <pc:spChg chg="mod">
          <ac:chgData name="Katerina Flora" userId="0bff18ccddee29f8" providerId="LiveId" clId="{254DF8F3-CEF4-41C6-B78B-BAD11185C962}" dt="2022-05-02T15:58:31.157" v="1" actId="20577"/>
          <ac:spMkLst>
            <pc:docMk/>
            <pc:sldMk cId="3025673350" sldId="268"/>
            <ac:spMk id="3" creationId="{00000000-0000-0000-0000-000000000000}"/>
          </ac:spMkLst>
        </pc:spChg>
      </pc:sldChg>
    </pc:docChg>
  </pc:docChgLst>
  <pc:docChgLst>
    <pc:chgData name="Katerina Flora" userId="0bff18ccddee29f8" providerId="LiveId" clId="{082A2BF3-427E-4EA5-A5E6-C8BF1DD10282}"/>
    <pc:docChg chg="custSel modSld">
      <pc:chgData name="Katerina Flora" userId="0bff18ccddee29f8" providerId="LiveId" clId="{082A2BF3-427E-4EA5-A5E6-C8BF1DD10282}" dt="2021-06-02T20:32:09.009" v="55" actId="20577"/>
      <pc:docMkLst>
        <pc:docMk/>
      </pc:docMkLst>
      <pc:sldChg chg="modSp mod">
        <pc:chgData name="Katerina Flora" userId="0bff18ccddee29f8" providerId="LiveId" clId="{082A2BF3-427E-4EA5-A5E6-C8BF1DD10282}" dt="2021-05-19T19:43:09.194" v="15" actId="20577"/>
        <pc:sldMkLst>
          <pc:docMk/>
          <pc:sldMk cId="2115043128" sldId="257"/>
        </pc:sldMkLst>
        <pc:spChg chg="mod">
          <ac:chgData name="Katerina Flora" userId="0bff18ccddee29f8" providerId="LiveId" clId="{082A2BF3-427E-4EA5-A5E6-C8BF1DD10282}" dt="2021-05-19T19:41:22.507" v="10" actId="20577"/>
          <ac:spMkLst>
            <pc:docMk/>
            <pc:sldMk cId="2115043128" sldId="257"/>
            <ac:spMk id="2" creationId="{00000000-0000-0000-0000-000000000000}"/>
          </ac:spMkLst>
        </pc:spChg>
        <pc:spChg chg="mod">
          <ac:chgData name="Katerina Flora" userId="0bff18ccddee29f8" providerId="LiveId" clId="{082A2BF3-427E-4EA5-A5E6-C8BF1DD10282}" dt="2021-05-19T19:43:09.194" v="15" actId="20577"/>
          <ac:spMkLst>
            <pc:docMk/>
            <pc:sldMk cId="2115043128" sldId="257"/>
            <ac:spMk id="3" creationId="{00000000-0000-0000-0000-000000000000}"/>
          </ac:spMkLst>
        </pc:spChg>
      </pc:sldChg>
      <pc:sldChg chg="modSp mod">
        <pc:chgData name="Katerina Flora" userId="0bff18ccddee29f8" providerId="LiveId" clId="{082A2BF3-427E-4EA5-A5E6-C8BF1DD10282}" dt="2021-05-19T19:41:53.972" v="11" actId="20577"/>
        <pc:sldMkLst>
          <pc:docMk/>
          <pc:sldMk cId="2673783889" sldId="260"/>
        </pc:sldMkLst>
        <pc:spChg chg="mod">
          <ac:chgData name="Katerina Flora" userId="0bff18ccddee29f8" providerId="LiveId" clId="{082A2BF3-427E-4EA5-A5E6-C8BF1DD10282}" dt="2021-05-19T19:41:53.972" v="11" actId="20577"/>
          <ac:spMkLst>
            <pc:docMk/>
            <pc:sldMk cId="2673783889" sldId="260"/>
            <ac:spMk id="2" creationId="{00000000-0000-0000-0000-000000000000}"/>
          </ac:spMkLst>
        </pc:spChg>
      </pc:sldChg>
      <pc:sldChg chg="modSp mod">
        <pc:chgData name="Katerina Flora" userId="0bff18ccddee29f8" providerId="LiveId" clId="{082A2BF3-427E-4EA5-A5E6-C8BF1DD10282}" dt="2021-06-02T20:32:09.009" v="55" actId="20577"/>
        <pc:sldMkLst>
          <pc:docMk/>
          <pc:sldMk cId="1134112086" sldId="262"/>
        </pc:sldMkLst>
        <pc:spChg chg="mod">
          <ac:chgData name="Katerina Flora" userId="0bff18ccddee29f8" providerId="LiveId" clId="{082A2BF3-427E-4EA5-A5E6-C8BF1DD10282}" dt="2021-06-02T20:32:09.009" v="55" actId="20577"/>
          <ac:spMkLst>
            <pc:docMk/>
            <pc:sldMk cId="1134112086" sldId="262"/>
            <ac:spMk id="2" creationId="{00000000-0000-0000-0000-000000000000}"/>
          </ac:spMkLst>
        </pc:spChg>
      </pc:sldChg>
      <pc:sldChg chg="modSp mod">
        <pc:chgData name="Katerina Flora" userId="0bff18ccddee29f8" providerId="LiveId" clId="{082A2BF3-427E-4EA5-A5E6-C8BF1DD10282}" dt="2021-05-19T19:39:03.429" v="1" actId="20577"/>
        <pc:sldMkLst>
          <pc:docMk/>
          <pc:sldMk cId="3025673350" sldId="268"/>
        </pc:sldMkLst>
        <pc:spChg chg="mod">
          <ac:chgData name="Katerina Flora" userId="0bff18ccddee29f8" providerId="LiveId" clId="{082A2BF3-427E-4EA5-A5E6-C8BF1DD10282}" dt="2021-05-19T19:39:03.429" v="1" actId="20577"/>
          <ac:spMkLst>
            <pc:docMk/>
            <pc:sldMk cId="3025673350" sldId="26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BAA898E2-6BCB-4026-BBBF-2A036814A76D}" type="datetimeFigureOut">
              <a:rPr lang="en-US" smtClean="0"/>
              <a:t>5/27/2025</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endParaRPr lang="en-US" dirty="0"/>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F7F6568F-FB21-44F4-8D24-FC16144B5253}" type="slidenum">
              <a:rPr lang="en-US" smtClean="0"/>
              <a:t>‹#›</a:t>
            </a:fld>
            <a:endParaRPr lang="en-US" dirty="0"/>
          </a:p>
        </p:txBody>
      </p:sp>
    </p:spTree>
    <p:extLst>
      <p:ext uri="{BB962C8B-B14F-4D97-AF65-F5344CB8AC3E}">
        <p14:creationId xmlns:p14="http://schemas.microsoft.com/office/powerpoint/2010/main" val="4116462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24034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2338231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3433594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21843990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17578819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2003382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2958732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1532828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48155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2991437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1082005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188258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176239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942280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534564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A898E2-6BCB-4026-BBBF-2A036814A76D}" type="datetimeFigureOut">
              <a:rPr lang="en-US" smtClean="0"/>
              <a:t>5/27/2025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7F6568F-FB21-44F4-8D24-FC16144B5253}" type="slidenum">
              <a:rPr lang="en-US" smtClean="0"/>
              <a:t>‹#›</a:t>
            </a:fld>
            <a:endParaRPr lang="en-US" dirty="0"/>
          </a:p>
        </p:txBody>
      </p:sp>
    </p:spTree>
    <p:extLst>
      <p:ext uri="{BB962C8B-B14F-4D97-AF65-F5344CB8AC3E}">
        <p14:creationId xmlns:p14="http://schemas.microsoft.com/office/powerpoint/2010/main" val="3467931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AA898E2-6BCB-4026-BBBF-2A036814A76D}" type="datetimeFigureOut">
              <a:rPr lang="en-US" smtClean="0"/>
              <a:t>5/27/2025</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7F6568F-FB21-44F4-8D24-FC16144B5253}" type="slidenum">
              <a:rPr lang="en-US" smtClean="0"/>
              <a:t>‹#›</a:t>
            </a:fld>
            <a:endParaRPr lang="en-US" dirty="0"/>
          </a:p>
        </p:txBody>
      </p:sp>
    </p:spTree>
    <p:extLst>
      <p:ext uri="{BB962C8B-B14F-4D97-AF65-F5344CB8AC3E}">
        <p14:creationId xmlns:p14="http://schemas.microsoft.com/office/powerpoint/2010/main" val="34976307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46809"/>
            <a:ext cx="9144000" cy="2982191"/>
          </a:xfrm>
        </p:spPr>
        <p:txBody>
          <a:bodyPr>
            <a:normAutofit/>
          </a:bodyPr>
          <a:lstStyle/>
          <a:p>
            <a:pPr algn="ctr"/>
            <a:r>
              <a:rPr lang="el-GR" dirty="0"/>
              <a:t>Κλινική Ψυχολογία Ι</a:t>
            </a:r>
            <a:br>
              <a:rPr lang="el-GR"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Y007</a:t>
            </a:r>
          </a:p>
        </p:txBody>
      </p:sp>
      <p:sp>
        <p:nvSpPr>
          <p:cNvPr id="3" name="Subtitle 2"/>
          <p:cNvSpPr>
            <a:spLocks noGrp="1"/>
          </p:cNvSpPr>
          <p:nvPr>
            <p:ph type="subTitle" idx="1"/>
          </p:nvPr>
        </p:nvSpPr>
        <p:spPr>
          <a:xfrm>
            <a:off x="1524000" y="3640138"/>
            <a:ext cx="9144000" cy="1655762"/>
          </a:xfrm>
        </p:spPr>
        <p:txBody>
          <a:bodyPr>
            <a:normAutofit/>
          </a:bodyPr>
          <a:lstStyle/>
          <a:p>
            <a:r>
              <a:rPr lang="el-GR" sz="3200" dirty="0" err="1"/>
              <a:t>ΚατερΙνα</a:t>
            </a:r>
            <a:r>
              <a:rPr lang="el-GR" sz="3200" dirty="0"/>
              <a:t> ΦλωρΑ</a:t>
            </a:r>
          </a:p>
          <a:p>
            <a:r>
              <a:rPr lang="el-GR" sz="3200" dirty="0" err="1"/>
              <a:t>ΕαριΝΟ</a:t>
            </a:r>
            <a:r>
              <a:rPr lang="el-GR" sz="3200" dirty="0"/>
              <a:t> </a:t>
            </a:r>
            <a:r>
              <a:rPr lang="el-GR" sz="3200" dirty="0" err="1"/>
              <a:t>ΕξΑμηνο</a:t>
            </a:r>
            <a:r>
              <a:rPr lang="el-GR" sz="3200" dirty="0"/>
              <a:t> </a:t>
            </a:r>
            <a:r>
              <a:rPr lang="en-US" sz="3200"/>
              <a:t>202</a:t>
            </a:r>
            <a:r>
              <a:rPr lang="en-US" sz="3200" dirty="0"/>
              <a:t>5</a:t>
            </a:r>
          </a:p>
        </p:txBody>
      </p:sp>
    </p:spTree>
    <p:extLst>
      <p:ext uri="{BB962C8B-B14F-4D97-AF65-F5344CB8AC3E}">
        <p14:creationId xmlns:p14="http://schemas.microsoft.com/office/powerpoint/2010/main" val="3025673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Κλινική Συνέντευξη </a:t>
            </a:r>
          </a:p>
        </p:txBody>
      </p:sp>
      <p:sp>
        <p:nvSpPr>
          <p:cNvPr id="2" name="Content Placeholder 1"/>
          <p:cNvSpPr>
            <a:spLocks noGrp="1"/>
          </p:cNvSpPr>
          <p:nvPr>
            <p:ph idx="1"/>
          </p:nvPr>
        </p:nvSpPr>
        <p:spPr>
          <a:xfrm>
            <a:off x="533400" y="2088861"/>
            <a:ext cx="10515600" cy="4769139"/>
          </a:xfrm>
        </p:spPr>
        <p:txBody>
          <a:bodyPr>
            <a:normAutofit lnSpcReduction="10000"/>
          </a:bodyPr>
          <a:lstStyle/>
          <a:p>
            <a:r>
              <a:rPr lang="el-GR" sz="3200" b="1" dirty="0"/>
              <a:t>Μη δομημένη συνέντευξη </a:t>
            </a:r>
            <a:r>
              <a:rPr lang="el-GR" sz="3200" dirty="0"/>
              <a:t>– δίνει στον κλινικό μεγαλύτερη διακριτική ευχέρεια να διαμορφώσει το λεκτικό μέρος και την ακολουθία των ερωτήσεων. Συνηθίζεται στις ψυχαναλυτικές/ψυχοδυναμικές κατευθύνσεις.</a:t>
            </a:r>
          </a:p>
          <a:p>
            <a:r>
              <a:rPr lang="el-GR" sz="3200" b="1" dirty="0"/>
              <a:t>Ημιτυποποιημένη συνέντευξη</a:t>
            </a:r>
            <a:r>
              <a:rPr lang="el-GR" sz="3200" dirty="0"/>
              <a:t> – κάποιοι τομείς θεμάτων εισάγονται προς συζήτηση σχεδόν πάντα και ορισμένες ερωτήσεις που θέτει περίπου με τον ίδιο τρόπο σε κάθε ασθενή. </a:t>
            </a:r>
            <a:br>
              <a:rPr lang="el-GR" dirty="0"/>
            </a:br>
            <a:endParaRPr lang="el-GR" dirty="0"/>
          </a:p>
        </p:txBody>
      </p:sp>
    </p:spTree>
    <p:extLst>
      <p:ext uri="{BB962C8B-B14F-4D97-AF65-F5344CB8AC3E}">
        <p14:creationId xmlns:p14="http://schemas.microsoft.com/office/powerpoint/2010/main" val="344979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Προετοιμασία Γραπτής Έκθεσης </a:t>
            </a:r>
          </a:p>
        </p:txBody>
      </p:sp>
      <p:sp>
        <p:nvSpPr>
          <p:cNvPr id="2" name="Content Placeholder 1"/>
          <p:cNvSpPr>
            <a:spLocks noGrp="1"/>
          </p:cNvSpPr>
          <p:nvPr>
            <p:ph idx="1"/>
          </p:nvPr>
        </p:nvSpPr>
        <p:spPr>
          <a:xfrm>
            <a:off x="558800" y="1848426"/>
            <a:ext cx="10515600" cy="5292437"/>
          </a:xfrm>
        </p:spPr>
        <p:txBody>
          <a:bodyPr>
            <a:normAutofit/>
          </a:bodyPr>
          <a:lstStyle/>
          <a:p>
            <a:r>
              <a:rPr lang="el-GR" sz="2400" dirty="0"/>
              <a:t>Αρχή με στοιχεία ταυτότητας, μετά το βασικό πρόβλημα ή παράπονο (ένταση και διάρκεια, και ποιες αλλαγές στην ποιότητα και ποσότητα σε σχέση με το παρελθόν). Οι πιεστικοί παράγοντες που επισπεύδουν τη διαδικασία και οδηγούν στο κύριο πρόβλημα. Πώς έχουν επηρεάσει τα συμπτώματα τη λειτουργικότητα της ζωής του.</a:t>
            </a:r>
          </a:p>
          <a:p>
            <a:r>
              <a:rPr lang="el-GR" sz="2400" dirty="0"/>
              <a:t>Επίσης το ιστορικό υγείας, φαρμακευτικής αγωγής, </a:t>
            </a:r>
          </a:p>
          <a:p>
            <a:r>
              <a:rPr lang="el-GR" sz="2400" dirty="0"/>
              <a:t>Περιγραφή παιδικής ηλικίας και αναπτυξιακών εμπειριών. Μορφωτικό και επαγγελματικό ιστορικό. Εξέταση ψυχολογικής κατάστασης γενική εμφάνιση και συμπεριφορά, ψυχική διάθεση, αντίληψη, λόγος και σκέψη, κρίση και ενόραση.</a:t>
            </a:r>
          </a:p>
          <a:p>
            <a:r>
              <a:rPr lang="el-GR" sz="2400" dirty="0"/>
              <a:t>Συστάσεις για είδος θεραπείας και στόχους</a:t>
            </a:r>
          </a:p>
          <a:p>
            <a:endParaRPr lang="el-GR" dirty="0"/>
          </a:p>
        </p:txBody>
      </p:sp>
    </p:spTree>
    <p:extLst>
      <p:ext uri="{BB962C8B-B14F-4D97-AF65-F5344CB8AC3E}">
        <p14:creationId xmlns:p14="http://schemas.microsoft.com/office/powerpoint/2010/main" val="2678779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Συνέντευξη </a:t>
            </a:r>
            <a:endParaRPr lang="en-US" dirty="0"/>
          </a:p>
        </p:txBody>
      </p:sp>
      <p:sp>
        <p:nvSpPr>
          <p:cNvPr id="2" name="Content Placeholder 1"/>
          <p:cNvSpPr>
            <a:spLocks noGrp="1"/>
          </p:cNvSpPr>
          <p:nvPr>
            <p:ph idx="1"/>
          </p:nvPr>
        </p:nvSpPr>
        <p:spPr>
          <a:xfrm>
            <a:off x="838200" y="1361210"/>
            <a:ext cx="10515600" cy="5496790"/>
          </a:xfrm>
        </p:spPr>
        <p:txBody>
          <a:bodyPr>
            <a:normAutofit fontScale="92500" lnSpcReduction="20000"/>
          </a:bodyPr>
          <a:lstStyle/>
          <a:p>
            <a:endParaRPr lang="en-US" sz="3200" dirty="0"/>
          </a:p>
          <a:p>
            <a:endParaRPr lang="en-US" sz="3200" dirty="0"/>
          </a:p>
          <a:p>
            <a:r>
              <a:rPr lang="el-GR" sz="3200" dirty="0"/>
              <a:t>Συνέντευξη είναι η επίσημη συνάντηση ή συζήτηση με ένα πρόσωπο, η οποία γίνεται προκειμένου να εκτιμηθούν τα προσόντα του ως υποψήφιου κλπ, ή προκειμένου να αντληθούν παρατηρήσεις και πληροφορίες.</a:t>
            </a:r>
          </a:p>
          <a:p>
            <a:r>
              <a:rPr lang="el-GR" sz="3200" dirty="0"/>
              <a:t>Ποια όμως η διάφορα μεταξύ της συνέντευξης και της συζήτησης; 3 κύριες διαφορές</a:t>
            </a:r>
            <a:r>
              <a:rPr lang="en-US" sz="3200" dirty="0"/>
              <a:t> (</a:t>
            </a:r>
            <a:r>
              <a:rPr lang="el-GR" sz="3200" dirty="0"/>
              <a:t>θέμα, ρόλοι, χρόνος-τόπος) </a:t>
            </a:r>
          </a:p>
          <a:p>
            <a:r>
              <a:rPr lang="el-GR" sz="3200" dirty="0"/>
              <a:t>Παράδειγμα του Carl Rogers σε συνέντευξη, και του Bill και </a:t>
            </a:r>
            <a:r>
              <a:rPr lang="el-GR" sz="3200" dirty="0" err="1"/>
              <a:t>Hillary</a:t>
            </a:r>
            <a:r>
              <a:rPr lang="el-GR" sz="3200" dirty="0"/>
              <a:t> </a:t>
            </a:r>
            <a:r>
              <a:rPr lang="el-GR" sz="3200" dirty="0" err="1"/>
              <a:t>Clinton</a:t>
            </a:r>
            <a:br>
              <a:rPr lang="el-GR" sz="3200" dirty="0"/>
            </a:br>
            <a:endParaRPr lang="el-GR" sz="3200" dirty="0"/>
          </a:p>
        </p:txBody>
      </p:sp>
    </p:spTree>
    <p:extLst>
      <p:ext uri="{BB962C8B-B14F-4D97-AF65-F5344CB8AC3E}">
        <p14:creationId xmlns:p14="http://schemas.microsoft.com/office/powerpoint/2010/main" val="2115043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93054" y="363720"/>
            <a:ext cx="8761413" cy="728480"/>
          </a:xfrm>
        </p:spPr>
        <p:txBody>
          <a:bodyPr>
            <a:normAutofit/>
          </a:bodyPr>
          <a:lstStyle/>
          <a:p>
            <a:r>
              <a:rPr lang="el-GR" dirty="0"/>
              <a:t>Συνέντευξη στην Κλινική Ψυχολογία </a:t>
            </a:r>
          </a:p>
        </p:txBody>
      </p:sp>
      <p:sp>
        <p:nvSpPr>
          <p:cNvPr id="2" name="Content Placeholder 1"/>
          <p:cNvSpPr>
            <a:spLocks noGrp="1"/>
          </p:cNvSpPr>
          <p:nvPr>
            <p:ph idx="1"/>
          </p:nvPr>
        </p:nvSpPr>
        <p:spPr>
          <a:xfrm>
            <a:off x="711200" y="727960"/>
            <a:ext cx="10515600" cy="4791508"/>
          </a:xfrm>
        </p:spPr>
        <p:txBody>
          <a:bodyPr>
            <a:noAutofit/>
          </a:bodyPr>
          <a:lstStyle/>
          <a:p>
            <a:endParaRPr lang="en-US" sz="3200" dirty="0"/>
          </a:p>
          <a:p>
            <a:r>
              <a:rPr lang="el-GR" sz="2800" dirty="0"/>
              <a:t>Η αμοιβαία αλληλεπίδραση και η φύση αυτής της σχέσης μεταξύ συνεντευκτή και ερωτώμενου θεωρείται το πιο σημαντικό στοιχείο στη συνέντευξη. </a:t>
            </a:r>
          </a:p>
          <a:p>
            <a:r>
              <a:rPr lang="el-GR" sz="2800" dirty="0"/>
              <a:t>Επιδράσεις των ερωτώμενων στους συνεντευκτές</a:t>
            </a:r>
            <a:r>
              <a:rPr lang="en-US" sz="2800" dirty="0"/>
              <a:t>:</a:t>
            </a:r>
            <a:r>
              <a:rPr lang="el-GR" sz="2800" dirty="0"/>
              <a:t> Θα πρέπει να γνωρίζει κάποιος τον εαυτό του και την ψυχολογική επίδραση που ασκούν επάνω του οι πελάτες. </a:t>
            </a:r>
          </a:p>
          <a:p>
            <a:r>
              <a:rPr lang="el-GR" sz="2800" b="1" dirty="0"/>
              <a:t>Ψυχοσυναισθηματική επαφή </a:t>
            </a:r>
            <a:r>
              <a:rPr lang="el-GR" sz="2800" dirty="0"/>
              <a:t>και η θετική έναντι της αρνητικής σχέσης. Η εδραίωση μιας ικανοποιητικής σχέσης εμπιστοσύνης ανάμεσα στους δύο παίζει σημαντικό ρόλο. </a:t>
            </a:r>
            <a:br>
              <a:rPr lang="el-GR" sz="3200" dirty="0"/>
            </a:br>
            <a:endParaRPr lang="el-GR" sz="3200" dirty="0"/>
          </a:p>
        </p:txBody>
      </p:sp>
    </p:spTree>
    <p:extLst>
      <p:ext uri="{BB962C8B-B14F-4D97-AF65-F5344CB8AC3E}">
        <p14:creationId xmlns:p14="http://schemas.microsoft.com/office/powerpoint/2010/main" val="4147460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Διαφορές</a:t>
            </a:r>
          </a:p>
        </p:txBody>
      </p:sp>
      <p:sp>
        <p:nvSpPr>
          <p:cNvPr id="2" name="Content Placeholder 1"/>
          <p:cNvSpPr>
            <a:spLocks noGrp="1"/>
          </p:cNvSpPr>
          <p:nvPr>
            <p:ph idx="1"/>
          </p:nvPr>
        </p:nvSpPr>
        <p:spPr>
          <a:xfrm>
            <a:off x="773954" y="1854200"/>
            <a:ext cx="8761413" cy="3416300"/>
          </a:xfrm>
        </p:spPr>
        <p:txBody>
          <a:bodyPr>
            <a:noAutofit/>
          </a:bodyPr>
          <a:lstStyle/>
          <a:p>
            <a:r>
              <a:rPr lang="el-GR" sz="2800" dirty="0"/>
              <a:t>Εάν η επαφή είναι θετική, δηλαδή αισθήματα χαλάρωσης, άνεσης, εμπιστοσύνης, σεβασμού, αρμονίας, ζεστασιάς και ψυχολογικής ασφαλείας, τότε πιο δεκτικό το άτομο στο μήνυμα που μεταδίδεται. </a:t>
            </a:r>
          </a:p>
          <a:p>
            <a:r>
              <a:rPr lang="el-GR" sz="2800" dirty="0"/>
              <a:t>Αν η σχέση αρνητική, δηλαδή να έχει εχθρικότητα, αμυντική στάση, ανησυχία, δυσπιστία, έλλειψη σεβασμού, ασυμφωνία ή αίσθηση ψυχολογικού κινδύνου, τότε το άτομο δεν επιθυμεί να μοιραστεί σκέψεις και συναισθήματα. </a:t>
            </a:r>
            <a:br>
              <a:rPr lang="el-GR" sz="2800" dirty="0"/>
            </a:br>
            <a:endParaRPr lang="el-GR" sz="2800" dirty="0"/>
          </a:p>
        </p:txBody>
      </p:sp>
    </p:spTree>
    <p:extLst>
      <p:ext uri="{BB962C8B-B14F-4D97-AF65-F5344CB8AC3E}">
        <p14:creationId xmlns:p14="http://schemas.microsoft.com/office/powerpoint/2010/main" val="2129841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67654" y="596938"/>
            <a:ext cx="8761413" cy="728480"/>
          </a:xfrm>
        </p:spPr>
        <p:txBody>
          <a:bodyPr/>
          <a:lstStyle/>
          <a:p>
            <a:r>
              <a:rPr lang="el-GR" dirty="0"/>
              <a:t>Στάση του συνεντευκτή</a:t>
            </a:r>
          </a:p>
        </p:txBody>
      </p:sp>
      <p:sp>
        <p:nvSpPr>
          <p:cNvPr id="2" name="Content Placeholder 1"/>
          <p:cNvSpPr>
            <a:spLocks noGrp="1"/>
          </p:cNvSpPr>
          <p:nvPr>
            <p:ph idx="1"/>
          </p:nvPr>
        </p:nvSpPr>
        <p:spPr>
          <a:xfrm>
            <a:off x="838200" y="1246909"/>
            <a:ext cx="10515600" cy="5444836"/>
          </a:xfrm>
        </p:spPr>
        <p:txBody>
          <a:bodyPr>
            <a:normAutofit fontScale="92500" lnSpcReduction="10000"/>
          </a:bodyPr>
          <a:lstStyle/>
          <a:p>
            <a:r>
              <a:rPr lang="el-GR" dirty="0"/>
              <a:t>3 κύρια στοιχεία </a:t>
            </a:r>
          </a:p>
          <a:p>
            <a:endParaRPr lang="en-US" sz="2800" b="1" dirty="0"/>
          </a:p>
          <a:p>
            <a:r>
              <a:rPr lang="el-GR" sz="2800" b="1" dirty="0"/>
              <a:t>Αποδοχή </a:t>
            </a:r>
            <a:r>
              <a:rPr lang="el-GR" sz="2800" dirty="0"/>
              <a:t>– βασικός σεβασμός για την αξία του ατόμου. Δεν έχει κυνισμό ή περιφρόνηση. «οι άνθρωποι δεν νοιάζονται για το τι ξέρεις μέχρι να μάθουν ότι τους νοιάζεσαι»</a:t>
            </a:r>
          </a:p>
          <a:p>
            <a:r>
              <a:rPr lang="el-GR" sz="2800" b="1" dirty="0"/>
              <a:t>Κατανόηση </a:t>
            </a:r>
            <a:r>
              <a:rPr lang="el-GR" sz="2800" dirty="0"/>
              <a:t>– προσπάθεια θεώρησης των πραγμάτων από την οπτική γωνία του ερωτώμενου.</a:t>
            </a:r>
          </a:p>
          <a:p>
            <a:r>
              <a:rPr lang="el-GR" sz="2800" b="1" dirty="0"/>
              <a:t>Ειλικρίνεια </a:t>
            </a:r>
            <a:r>
              <a:rPr lang="el-GR" sz="2800" dirty="0"/>
              <a:t>– ο βαθμός στον οποίο ο συνεντευκτής μεταδίδει αυτό που πραγματικά σκέφτεται και αισθάνεται (αρμονία μεταξύ αυτού που λέει ή πράττει και αυτού που πραγματικά είναι ή αισθάνεται). </a:t>
            </a:r>
          </a:p>
          <a:p>
            <a:r>
              <a:rPr lang="el-GR" sz="2800" dirty="0"/>
              <a:t>Παράδειγμα των 3 στοιχείων στη συνέντευξη</a:t>
            </a:r>
            <a:br>
              <a:rPr lang="el-GR" sz="2800" dirty="0"/>
            </a:br>
            <a:endParaRPr lang="el-GR" sz="2800" dirty="0"/>
          </a:p>
        </p:txBody>
      </p:sp>
    </p:spTree>
    <p:extLst>
      <p:ext uri="{BB962C8B-B14F-4D97-AF65-F5344CB8AC3E}">
        <p14:creationId xmlns:p14="http://schemas.microsoft.com/office/powerpoint/2010/main" val="2673783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Πρακτικές Επικοινωνίας </a:t>
            </a:r>
          </a:p>
        </p:txBody>
      </p:sp>
      <p:sp>
        <p:nvSpPr>
          <p:cNvPr id="2" name="Content Placeholder 1"/>
          <p:cNvSpPr>
            <a:spLocks noGrp="1"/>
          </p:cNvSpPr>
          <p:nvPr>
            <p:ph idx="1"/>
          </p:nvPr>
        </p:nvSpPr>
        <p:spPr>
          <a:xfrm>
            <a:off x="277860" y="2139373"/>
            <a:ext cx="10515600" cy="5389418"/>
          </a:xfrm>
        </p:spPr>
        <p:txBody>
          <a:bodyPr>
            <a:normAutofit/>
          </a:bodyPr>
          <a:lstStyle/>
          <a:p>
            <a:r>
              <a:rPr lang="el-GR" b="1" dirty="0"/>
              <a:t>Αναγνώριση συναισθημάτων </a:t>
            </a:r>
            <a:r>
              <a:rPr lang="el-GR" dirty="0"/>
              <a:t>– συνοψίστε τα συναισθήματα ή τις στάσεις που εκφράζει ο ερωτώμενος. Αυτό γίνεται μέσω αντανάκλασης συναισθημάτων ή αντανάκλασης περιεχομένου. </a:t>
            </a:r>
          </a:p>
          <a:p>
            <a:r>
              <a:rPr lang="el-GR" b="1" dirty="0"/>
              <a:t>Ανοικτές Ερωτήσεις </a:t>
            </a:r>
            <a:r>
              <a:rPr lang="el-GR" dirty="0"/>
              <a:t>– χρησιμοποιήστε ανοικτές και όχι κλειστές ερωτήσεις για να πάρετε περισσότερες πληροφορίες από τον ερωτώμενο. Αρχίζουν συνήθως με τις λέξεις "τι", "πώς", "πόσο", "γιατί" ή "θα μπορούσατε";. Κλειστές αρχίζουν με "είναι", "νομίζεις" ή "θέλεις";</a:t>
            </a:r>
          </a:p>
          <a:p>
            <a:r>
              <a:rPr lang="el-GR" b="1" dirty="0"/>
              <a:t>Χρήση της γλώσσας </a:t>
            </a:r>
            <a:r>
              <a:rPr lang="el-GR" dirty="0"/>
              <a:t>– χρησιμοποιήστε γλώσσα που να είναι κατανοητή και να μην προσβάλλει τον ερωτώμενο. Συνήθως χρησιμοποιούμε λέξεις που χρησιμοποιεί πρώτα ο/η πελάτης. </a:t>
            </a:r>
          </a:p>
          <a:p>
            <a:r>
              <a:rPr lang="el-GR" b="1" dirty="0"/>
              <a:t>Εστίαση στον ερωτώμενο </a:t>
            </a:r>
            <a:r>
              <a:rPr lang="el-GR" dirty="0"/>
              <a:t>– αποφεύγετε να μιλάτε για προσωπικές σας εμπειρίες κατά τη διάρκεια της συνέντευξης</a:t>
            </a:r>
          </a:p>
          <a:p>
            <a:r>
              <a:rPr lang="el-GR" b="1" dirty="0"/>
              <a:t>Ανταπόκριση στη σιωπή </a:t>
            </a:r>
            <a:r>
              <a:rPr lang="el-GR" dirty="0"/>
              <a:t>– επιτρέψτε στον ερωτώμενο να χρησιμοποιεί τη σιωπή για να συλλογιστεί</a:t>
            </a:r>
            <a:br>
              <a:rPr lang="el-GR" dirty="0"/>
            </a:br>
            <a:endParaRPr lang="el-GR" dirty="0"/>
          </a:p>
        </p:txBody>
      </p:sp>
    </p:spTree>
    <p:extLst>
      <p:ext uri="{BB962C8B-B14F-4D97-AF65-F5344CB8AC3E}">
        <p14:creationId xmlns:p14="http://schemas.microsoft.com/office/powerpoint/2010/main" val="1473598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l-GR" dirty="0"/>
              <a:t>Δεξιότητες προσεκτικής ακρόασης</a:t>
            </a:r>
          </a:p>
        </p:txBody>
      </p:sp>
      <p:sp>
        <p:nvSpPr>
          <p:cNvPr id="2" name="Content Placeholder 1"/>
          <p:cNvSpPr>
            <a:spLocks noGrp="1"/>
          </p:cNvSpPr>
          <p:nvPr>
            <p:ph idx="1"/>
          </p:nvPr>
        </p:nvSpPr>
        <p:spPr>
          <a:xfrm>
            <a:off x="431800" y="2574636"/>
            <a:ext cx="10515600" cy="5527964"/>
          </a:xfrm>
        </p:spPr>
        <p:txBody>
          <a:bodyPr>
            <a:normAutofit/>
          </a:bodyPr>
          <a:lstStyle/>
          <a:p>
            <a:r>
              <a:rPr lang="el-GR" b="1" dirty="0"/>
              <a:t>Λανθάνουσα περίοδος αντίδρασης</a:t>
            </a:r>
            <a:r>
              <a:rPr lang="el-GR" dirty="0"/>
              <a:t> – να περιμένει ο συνεντευκτής λίγο χρόνο προτού αποκριθεί σε αυτό που λέει ο ερωτώμενος. Προτείνεται το ένα δευτερόλεπτο για να είμαστε σίγουροι ότι δεν διακόπτεται ο πελάτης.</a:t>
            </a:r>
          </a:p>
          <a:p>
            <a:r>
              <a:rPr lang="el-GR" b="1" dirty="0"/>
              <a:t>Η αυτοαντίληψη του συνεντευκτή </a:t>
            </a:r>
            <a:r>
              <a:rPr lang="el-GR" dirty="0"/>
              <a:t>– η ψυχική υγεία και ευεξία του συνεντευκτή θα καθορίσει και τα επίπεδα προσεκτικής ακρόασης. </a:t>
            </a:r>
          </a:p>
          <a:p>
            <a:r>
              <a:rPr lang="el-GR" b="1" dirty="0"/>
              <a:t>Μη παραγωγικοί ακροατές </a:t>
            </a:r>
            <a:r>
              <a:rPr lang="el-GR" dirty="0"/>
              <a:t>– πρόβλημα οι "στείροι" συνεντευκτές που ακούν μόνο με το μυαλό τους ή μόνο με το συναίσθημα τους. </a:t>
            </a:r>
          </a:p>
          <a:p>
            <a:r>
              <a:rPr lang="el-GR" b="1" dirty="0"/>
              <a:t>Παραγωγικοί ακροατές </a:t>
            </a:r>
            <a:r>
              <a:rPr lang="el-GR" dirty="0"/>
              <a:t>– πώς καταλαβαίνει κάποιος/α ότι είναι καλός ακροατής; . </a:t>
            </a:r>
            <a:br>
              <a:rPr lang="el-GR" dirty="0"/>
            </a:br>
            <a:endParaRPr lang="el-GR" dirty="0"/>
          </a:p>
        </p:txBody>
      </p:sp>
    </p:spTree>
    <p:extLst>
      <p:ext uri="{BB962C8B-B14F-4D97-AF65-F5344CB8AC3E}">
        <p14:creationId xmlns:p14="http://schemas.microsoft.com/office/powerpoint/2010/main" val="1134112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2254" y="694478"/>
            <a:ext cx="8761413" cy="728480"/>
          </a:xfrm>
        </p:spPr>
        <p:txBody>
          <a:bodyPr/>
          <a:lstStyle/>
          <a:p>
            <a:r>
              <a:rPr lang="el-GR" dirty="0"/>
              <a:t>Αρχές καλής ακρόασης </a:t>
            </a:r>
          </a:p>
        </p:txBody>
      </p:sp>
      <p:sp>
        <p:nvSpPr>
          <p:cNvPr id="2" name="Content Placeholder 1"/>
          <p:cNvSpPr>
            <a:spLocks noGrp="1"/>
          </p:cNvSpPr>
          <p:nvPr>
            <p:ph idx="1"/>
          </p:nvPr>
        </p:nvSpPr>
        <p:spPr>
          <a:xfrm>
            <a:off x="723900" y="1510145"/>
            <a:ext cx="10515600" cy="5347855"/>
          </a:xfrm>
        </p:spPr>
        <p:txBody>
          <a:bodyPr>
            <a:normAutofit fontScale="92500"/>
          </a:bodyPr>
          <a:lstStyle/>
          <a:p>
            <a:r>
              <a:rPr lang="el-GR" sz="3200" b="1" dirty="0"/>
              <a:t>Προετοιμασία </a:t>
            </a:r>
            <a:r>
              <a:rPr lang="el-GR" sz="3200" dirty="0"/>
              <a:t>– να προετοιμαστείτε εκ των προτέρων και να σιγουρευτείτε ότι είστε καλά πληροφορημένοι για τα θέματα που θα συζητηθούν </a:t>
            </a:r>
          </a:p>
          <a:p>
            <a:r>
              <a:rPr lang="el-GR" sz="3200" b="1" dirty="0"/>
              <a:t>Εγρήγορση </a:t>
            </a:r>
            <a:r>
              <a:rPr lang="el-GR" sz="3200" dirty="0"/>
              <a:t>– να παραμένετε σε εγρήγορση, συγκεντρωθείτε σε αυτά που λέει ο ερωτώμενος</a:t>
            </a:r>
          </a:p>
          <a:p>
            <a:r>
              <a:rPr lang="el-GR" sz="3200" b="1" dirty="0"/>
              <a:t>Συγκέντρωση, Υπομονή, Απομάκρυνση των Περισπασμών, Ανοικτό Μυαλό και Κατανόηση</a:t>
            </a:r>
            <a:r>
              <a:rPr lang="el-GR" sz="3200" dirty="0"/>
              <a:t> – να απομακρύνετε κάθε εξωτερικό περισπασμό κατά τη διάρκεια της συνέντευξης. Να είστε υπομονετικοί, με ανοικτό μυαλό και κατανόηση.</a:t>
            </a:r>
            <a:br>
              <a:rPr lang="el-GR" dirty="0"/>
            </a:br>
            <a:endParaRPr lang="el-GR" dirty="0"/>
          </a:p>
        </p:txBody>
      </p:sp>
    </p:spTree>
    <p:extLst>
      <p:ext uri="{BB962C8B-B14F-4D97-AF65-F5344CB8AC3E}">
        <p14:creationId xmlns:p14="http://schemas.microsoft.com/office/powerpoint/2010/main" val="3210945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a:t>Η συνάντηση με τον ασθενή </a:t>
            </a:r>
          </a:p>
        </p:txBody>
      </p:sp>
      <p:sp>
        <p:nvSpPr>
          <p:cNvPr id="2" name="Content Placeholder 1"/>
          <p:cNvSpPr>
            <a:spLocks noGrp="1"/>
          </p:cNvSpPr>
          <p:nvPr>
            <p:ph idx="1"/>
          </p:nvPr>
        </p:nvSpPr>
        <p:spPr/>
        <p:txBody>
          <a:bodyPr>
            <a:normAutofit fontScale="92500" lnSpcReduction="10000"/>
          </a:bodyPr>
          <a:lstStyle/>
          <a:p>
            <a:r>
              <a:rPr lang="el-GR" sz="3200" dirty="0"/>
              <a:t>Χρειάζεται μια προετοιμασία – ανάγνωση παραπομπής, ειδικά αν κάποιος άλλος έκανε την αρχική συνέντευξη.</a:t>
            </a:r>
          </a:p>
          <a:p>
            <a:r>
              <a:rPr lang="el-GR" sz="3200" dirty="0"/>
              <a:t>Προσεκτική ακρόαση του πραγματικού και συναισθηματικού περιεχομένου </a:t>
            </a:r>
          </a:p>
          <a:p>
            <a:r>
              <a:rPr lang="el-GR" sz="3200" dirty="0"/>
              <a:t>Καλή επικοινωνία </a:t>
            </a:r>
            <a:br>
              <a:rPr lang="el-GR" sz="3200" dirty="0"/>
            </a:br>
            <a:endParaRPr lang="el-GR" sz="3200" dirty="0"/>
          </a:p>
        </p:txBody>
      </p:sp>
    </p:spTree>
    <p:extLst>
      <p:ext uri="{BB962C8B-B14F-4D97-AF65-F5344CB8AC3E}">
        <p14:creationId xmlns:p14="http://schemas.microsoft.com/office/powerpoint/2010/main" val="36718131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Ion Boardroom</Template>
  <TotalTime>692</TotalTime>
  <Words>807</Words>
  <Application>Microsoft Office PowerPoint</Application>
  <PresentationFormat>Ευρεία οθόνη</PresentationFormat>
  <Paragraphs>51</Paragraphs>
  <Slides>11</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11</vt:i4>
      </vt:variant>
    </vt:vector>
  </HeadingPairs>
  <TitlesOfParts>
    <vt:vector size="14" baseType="lpstr">
      <vt:lpstr>Century Gothic</vt:lpstr>
      <vt:lpstr>Wingdings 3</vt:lpstr>
      <vt:lpstr>Ion Boardroom</vt:lpstr>
      <vt:lpstr>Κλινική Ψυχολογία Ι Y007</vt:lpstr>
      <vt:lpstr>Συνέντευξη </vt:lpstr>
      <vt:lpstr>Συνέντευξη στην Κλινική Ψυχολογία </vt:lpstr>
      <vt:lpstr>Διαφορές</vt:lpstr>
      <vt:lpstr>Στάση του συνεντευκτή</vt:lpstr>
      <vt:lpstr>Πρακτικές Επικοινωνίας </vt:lpstr>
      <vt:lpstr>Δεξιότητες προσεκτικής ακρόασης</vt:lpstr>
      <vt:lpstr>Αρχές καλής ακρόασης </vt:lpstr>
      <vt:lpstr>Η συνάντηση με τον ασθενή </vt:lpstr>
      <vt:lpstr>Κλινική Συνέντευξη </vt:lpstr>
      <vt:lpstr>Προετοιμασία Γραπτής Έκθεσης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Κλινική Ψυχολογία Ι ΨΥΧ 106</dc:title>
  <dc:creator>Flora Katerina</dc:creator>
  <cp:lastModifiedBy>(a) ΦΛΩΡΑ ΑΙΚΑΤΕΡΙΝΗ</cp:lastModifiedBy>
  <cp:revision>11</cp:revision>
  <dcterms:created xsi:type="dcterms:W3CDTF">2016-04-13T15:14:34Z</dcterms:created>
  <dcterms:modified xsi:type="dcterms:W3CDTF">2025-05-28T07:31:23Z</dcterms:modified>
</cp:coreProperties>
</file>