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00C51E7-8B16-4806-895D-1008A0F9EB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E6C5EC7-A883-43B2-8D96-995BFE55F9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CD5A9C1-83D2-4257-90BB-20FD95727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4CCEA-DB96-4CAA-8F56-3432F8EC0BF2}" type="datetimeFigureOut">
              <a:rPr lang="el-GR" smtClean="0"/>
              <a:t>25/2/2022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6A42DB1-CDDC-496A-B268-CFDAE43F1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E4D16F0-2BC3-4B78-A595-A53451A76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2DCB-9C66-4DB1-9D6F-4F2C40851A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6422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DA9E8F6-1F6B-4F87-8D01-9CFDA8D12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FE1733CE-2372-4608-B0D6-4FBD69CA1E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F5EA573-0FB5-4472-B1BE-821411547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4CCEA-DB96-4CAA-8F56-3432F8EC0BF2}" type="datetimeFigureOut">
              <a:rPr lang="el-GR" smtClean="0"/>
              <a:t>25/2/2022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2C51D3C-6AD5-488A-A4B2-18E447FF5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A55A73E-D789-44F5-BDAE-A77E2D1FF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2DCB-9C66-4DB1-9D6F-4F2C40851A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4876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877CEFEF-2803-4D31-B34F-F32B14CAEA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BAB95AE-AF44-4463-A718-50B8533276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AB76827-5008-49E7-956F-0DEFB7FA1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4CCEA-DB96-4CAA-8F56-3432F8EC0BF2}" type="datetimeFigureOut">
              <a:rPr lang="el-GR" smtClean="0"/>
              <a:t>25/2/2022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B0809A5-8D2D-4401-BB3C-9157584C1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EDCC003-E4DC-464C-806E-83E0C8F55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2DCB-9C66-4DB1-9D6F-4F2C40851A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9864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4C11CD6-6C45-4B28-A5A1-F3BE07F44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CBFBF81-F85D-4874-B7EC-451362910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B2EA4A9-0176-4026-AE2B-E67DAAECD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4CCEA-DB96-4CAA-8F56-3432F8EC0BF2}" type="datetimeFigureOut">
              <a:rPr lang="el-GR" smtClean="0"/>
              <a:t>25/2/2022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8EE4E76-36A4-47FF-B085-718B78F44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A944E67-132D-4F54-9107-372AB8108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2DCB-9C66-4DB1-9D6F-4F2C40851A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2322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1F3B7FE-EFF8-4D6F-B3B2-70480367F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C0CFB44-29D4-4B90-8801-48C135EB2F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5DD99A0-D90A-4530-A3BA-F8B417C29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4CCEA-DB96-4CAA-8F56-3432F8EC0BF2}" type="datetimeFigureOut">
              <a:rPr lang="el-GR" smtClean="0"/>
              <a:t>25/2/2022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85D00BA-77C7-4A69-97A4-332B928C2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9C9B880-23E7-489F-9813-8EC67E3C7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2DCB-9C66-4DB1-9D6F-4F2C40851A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1072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5EE0FC8-E199-4F69-9700-DF1DD36E6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9E45720-0E53-42D6-8403-E107BE552B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B5D5D427-B4DD-4BBD-B53B-3A54E1D764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96732A9-BAF1-4670-A3F8-A91391E4D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4CCEA-DB96-4CAA-8F56-3432F8EC0BF2}" type="datetimeFigureOut">
              <a:rPr lang="el-GR" smtClean="0"/>
              <a:t>25/2/2022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3664982-0408-4A68-846E-3DCF2D7BB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8318FD8-9DDB-4427-842F-E4848FDFF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2DCB-9C66-4DB1-9D6F-4F2C40851A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2157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FDF6404-DDC6-4325-862E-8ACFDDB0A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A7FCDA3-3491-4BFF-AC3D-C466FA79F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60686273-7A69-420E-85E9-E4AEF2D93E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72950CC2-7687-4E8C-9847-222901EB69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77832D96-9C05-4A06-87CB-DF2B40BE53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C90ECD9C-06B8-465D-87C8-887CB204E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4CCEA-DB96-4CAA-8F56-3432F8EC0BF2}" type="datetimeFigureOut">
              <a:rPr lang="el-GR" smtClean="0"/>
              <a:t>25/2/2022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3535F9FC-1DDC-47FA-9848-75FE2E001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1E7C69F7-03A9-46E6-B763-47EB64E10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2DCB-9C66-4DB1-9D6F-4F2C40851A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6003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A0AA21F-65F1-47C7-8961-6316F180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B1BA0AD8-B700-4BE4-9452-D99D9CB81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4CCEA-DB96-4CAA-8F56-3432F8EC0BF2}" type="datetimeFigureOut">
              <a:rPr lang="el-GR" smtClean="0"/>
              <a:t>25/2/2022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AF6F42E-8B34-4626-93D4-715AFC117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7E5F59AB-8413-4A7C-8A84-0487CF803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2DCB-9C66-4DB1-9D6F-4F2C40851A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3009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D0227990-60D0-46CC-8BB0-AD89AECF1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4CCEA-DB96-4CAA-8F56-3432F8EC0BF2}" type="datetimeFigureOut">
              <a:rPr lang="el-GR" smtClean="0"/>
              <a:t>25/2/2022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DC9697F7-CFE3-403F-822D-3794D2C86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ACBB076-B0EA-448B-8F85-2A23F8E24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2DCB-9C66-4DB1-9D6F-4F2C40851A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69919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4C90DA7-7535-44A6-809B-D93E600DD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9AF6C7A-CE8B-4811-8860-C4B7D1529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E96C1CF-D50A-417B-8A4A-9FED6C01FA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49108CD-CD82-45EE-9068-1943F3850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4CCEA-DB96-4CAA-8F56-3432F8EC0BF2}" type="datetimeFigureOut">
              <a:rPr lang="el-GR" smtClean="0"/>
              <a:t>25/2/2022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82ADFC8-8068-46F6-A40A-BBB46E35C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12B3CBB-C622-4C1B-AE50-E05F4E1AB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2DCB-9C66-4DB1-9D6F-4F2C40851A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0280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2900067-90A5-4E42-91AC-FC6A0CDA8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57AAB06B-547C-4F8E-AB5D-79EE3D543D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2EACF8DF-9423-4E7F-96BE-BD6480E88D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2DC76A8-6AD3-40AB-A6FF-B8F51F49D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4CCEA-DB96-4CAA-8F56-3432F8EC0BF2}" type="datetimeFigureOut">
              <a:rPr lang="el-GR" smtClean="0"/>
              <a:t>25/2/2022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230299E-766D-4B01-91F9-3EEB7010C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DE82883-0749-4091-882D-5FA7D97C0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2DCB-9C66-4DB1-9D6F-4F2C40851A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2309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F32845E8-7FC1-4B8A-87A4-39D5A3C73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CB86B94-AE82-4B7A-8BB4-22BF6DAC1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B4B2BCF-486F-46A5-8F19-4614C59C94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4CCEA-DB96-4CAA-8F56-3432F8EC0BF2}" type="datetimeFigureOut">
              <a:rPr lang="el-GR" smtClean="0"/>
              <a:t>25/2/2022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C47322D-6D00-41D6-BEB9-E0C9C71853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3DA74D2-2B29-4848-9689-3FA14BDAA9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42DCB-9C66-4DB1-9D6F-4F2C40851A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3539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0" name="Rectangle 109">
            <a:extLst>
              <a:ext uri="{FF2B5EF4-FFF2-40B4-BE49-F238E27FC236}">
                <a16:creationId xmlns:a16="http://schemas.microsoft.com/office/drawing/2014/main" id="{AE2F397B-4BB1-48C6-9EE0-C8B3399680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Τίτλος 1">
            <a:extLst>
              <a:ext uri="{FF2B5EF4-FFF2-40B4-BE49-F238E27FC236}">
                <a16:creationId xmlns:a16="http://schemas.microsoft.com/office/drawing/2014/main" id="{0EF82371-B1CA-41B2-8468-753E39BEDD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2823" y="758713"/>
            <a:ext cx="5095797" cy="2605597"/>
          </a:xfr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101600">
              <a:schemeClr val="accent4">
                <a:lumMod val="40000"/>
                <a:lumOff val="60000"/>
                <a:alpha val="6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t">
            <a:normAutofit/>
          </a:bodyPr>
          <a:lstStyle/>
          <a:p>
            <a:pPr>
              <a:spcAft>
                <a:spcPts val="800"/>
              </a:spcAft>
            </a:pPr>
            <a:br>
              <a:rPr lang="el-GR" sz="29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9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2219Υ – Πρακτική Άσκηση: </a:t>
            </a:r>
            <a:r>
              <a:rPr lang="el-GR" sz="29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Διερεύνηση, Σχεδιασμός, Ανάληψη εκπαιδευτικού έργου</a:t>
            </a:r>
            <a:br>
              <a:rPr lang="el-GR" sz="29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l-GR" sz="29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Η</a:t>
            </a:r>
            <a:r>
              <a:rPr lang="el-GR" sz="29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΄ Εξάμηνο</a:t>
            </a:r>
            <a:r>
              <a:rPr lang="en-US" sz="29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29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sz="2900" b="1" dirty="0">
                <a:effectLst/>
              </a:rPr>
            </a:br>
            <a:r>
              <a:rPr lang="el-GR" sz="2900" b="1" strike="noStrike" spc="-1" dirty="0">
                <a:uFill>
                  <a:solidFill>
                    <a:srgbClr val="FFFFFF"/>
                  </a:solidFill>
                </a:uFill>
                <a:latin typeface="Century Gothic"/>
              </a:rPr>
              <a:t> </a:t>
            </a:r>
            <a:endParaRPr lang="el-GR" sz="29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2FAD0E3-E22E-4160-BA8A-5CEEFFBD466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622823" y="4031451"/>
            <a:ext cx="5095796" cy="165921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el-GR" altLang="el-GR" sz="23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/>
              </a:rPr>
              <a:t>Παρουσίαση δραστηριότητας από τον εκπαιδευτικό σχεδιασμό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lang="el-GR" altLang="el-GR" sz="23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/>
            </a:endParaRPr>
          </a:p>
        </p:txBody>
      </p: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896618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7" name="Rectangle 116">
            <a:extLst>
              <a:ext uri="{FF2B5EF4-FFF2-40B4-BE49-F238E27FC236}">
                <a16:creationId xmlns:a16="http://schemas.microsoft.com/office/drawing/2014/main" id="{E856C990-1500-4B50-B148-B7E1943FED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15445" y="268076"/>
            <a:ext cx="4479729" cy="282632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15446" y="3308462"/>
            <a:ext cx="4479729" cy="282632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216753" y="6353865"/>
            <a:ext cx="4478419" cy="4692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Εικόνα 13" descr="ΠΑΙΔΑΓΩΓΙΚΟ ΔΥΤΙΚΗΣ ΜΑΚΕΔΟΝΙΑΣ LOGO">
            <a:extLst>
              <a:ext uri="{FF2B5EF4-FFF2-40B4-BE49-F238E27FC236}">
                <a16:creationId xmlns:a16="http://schemas.microsoft.com/office/drawing/2014/main" id="{88F0930E-D9A8-4B4F-B688-FB5608E1B0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9232" y="989930"/>
            <a:ext cx="4345940" cy="16002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B026A1F-E537-4D91-B816-6514A807ADA3}"/>
              </a:ext>
            </a:extLst>
          </p:cNvPr>
          <p:cNvSpPr txBox="1"/>
          <p:nvPr/>
        </p:nvSpPr>
        <p:spPr>
          <a:xfrm>
            <a:off x="8081233" y="3982502"/>
            <a:ext cx="2919559" cy="1708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l-GR" altLang="el-GR" sz="18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/>
              </a:rPr>
              <a:t>ΟΝΟΜΑΤΕΠΩΝΥΜΟ ΦΟΙΤΗΤΗ/ΤΡΙΑΣ:</a:t>
            </a: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el-GR" altLang="el-GR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/>
              </a:rPr>
              <a:t>ΑΕΜ: </a:t>
            </a:r>
            <a:endParaRPr kumimoji="0" lang="el-GR" altLang="el-GR" sz="1800" b="0" i="0" u="none" strike="noStrike" cap="none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lang="el-GR" altLang="el-GR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4025016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7E42A98B-9473-4469-BE57-79807DBA9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6509" y="337417"/>
            <a:ext cx="8977746" cy="807892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el-GR" sz="4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Προσθέστε τον τίτλο της δραστηριότητας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CCE9C174-550D-4EB5-91A9-00E9734BBC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1699" y="1515145"/>
            <a:ext cx="5215213" cy="4235206"/>
          </a:xfrm>
          <a:ln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l-GR" sz="20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Σκοπός του </a:t>
            </a:r>
            <a:r>
              <a:rPr lang="el-GR" sz="2000" u="sng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εβδομαδιαίου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σχεδιασμού: 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(τον αναφέρω σε μία πρόταση και συμπληρώνω με μία επεξήγηση για το πώς προέκυψε)</a:t>
            </a:r>
            <a:endParaRPr lang="el-GR" sz="20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7" name="Θέση υποσέλιδου 3">
            <a:extLst>
              <a:ext uri="{FF2B5EF4-FFF2-40B4-BE49-F238E27FC236}">
                <a16:creationId xmlns:a16="http://schemas.microsoft.com/office/drawing/2014/main" id="{017E5040-C3E5-41D7-B311-1A951C9AC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64532" y="6156815"/>
            <a:ext cx="5798129" cy="582815"/>
          </a:xfrm>
        </p:spPr>
        <p:txBody>
          <a:bodyPr/>
          <a:lstStyle/>
          <a:p>
            <a:r>
              <a:rPr lang="el-GR" dirty="0"/>
              <a:t>ΠΔΜ – Παιδαγωγικό Τμήμα Νηπιαγωγών – 2219Υ</a:t>
            </a:r>
          </a:p>
          <a:p>
            <a:r>
              <a:rPr lang="el-GR" dirty="0"/>
              <a:t>Χρ. Σιδηροπούλου &amp; Β. </a:t>
            </a:r>
            <a:r>
              <a:rPr lang="el-GR" dirty="0" err="1"/>
              <a:t>Πλιόγκου</a:t>
            </a:r>
            <a:endParaRPr lang="el-GR" dirty="0"/>
          </a:p>
        </p:txBody>
      </p:sp>
      <p:sp>
        <p:nvSpPr>
          <p:cNvPr id="12" name="Θέση περιεχομένου 4">
            <a:extLst>
              <a:ext uri="{FF2B5EF4-FFF2-40B4-BE49-F238E27FC236}">
                <a16:creationId xmlns:a16="http://schemas.microsoft.com/office/drawing/2014/main" id="{1A31EDEC-1D29-4074-B2AB-B16C9A5AA5D7}"/>
              </a:ext>
            </a:extLst>
          </p:cNvPr>
          <p:cNvSpPr txBox="1">
            <a:spLocks/>
          </p:cNvSpPr>
          <p:nvPr/>
        </p:nvSpPr>
        <p:spPr>
          <a:xfrm>
            <a:off x="6362473" y="1479010"/>
            <a:ext cx="5326764" cy="4554146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l-GR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Κύρια/</a:t>
            </a:r>
            <a:r>
              <a:rPr lang="el-G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ες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μαθησιακή/</a:t>
            </a:r>
            <a:r>
              <a:rPr lang="el-G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ές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περιοχή/</a:t>
            </a:r>
            <a:r>
              <a:rPr lang="el-G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ές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της </a:t>
            </a:r>
            <a:r>
              <a:rPr lang="el-GR" sz="2000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δραστηριότητας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endParaRPr lang="el-GR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Εμπλεκόμενες περιοχές της </a:t>
            </a:r>
            <a:r>
              <a:rPr lang="el-GR" sz="2000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δραστηριότητας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endParaRPr lang="el-GR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Υλικά/μέσα της </a:t>
            </a:r>
            <a:r>
              <a:rPr lang="el-GR" sz="2000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δραστηριότητας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:</a:t>
            </a:r>
          </a:p>
          <a:p>
            <a:endParaRPr lang="el-GR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Χώρος υλοποίησης της </a:t>
            </a:r>
            <a:r>
              <a:rPr lang="el-GR" sz="2000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δραστηριότητας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: (π.χ. γωνιές, αυλή)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93021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578DCB9-1ABC-4B83-986D-87F309DD05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1943" y="1724343"/>
            <a:ext cx="4579616" cy="3960019"/>
          </a:xfrm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>
                <a:solidFill>
                  <a:schemeClr val="accent1">
                    <a:lumMod val="75000"/>
                  </a:schemeClr>
                </a:solidFill>
              </a:rPr>
              <a:t>Στόχοι:</a:t>
            </a:r>
          </a:p>
          <a:p>
            <a:pPr marL="0" indent="0">
              <a:buNone/>
            </a:pPr>
            <a:r>
              <a:rPr lang="el-GR" sz="2000" dirty="0">
                <a:solidFill>
                  <a:schemeClr val="accent1">
                    <a:lumMod val="75000"/>
                  </a:schemeClr>
                </a:solidFill>
              </a:rPr>
              <a:t>1. να…  (ποια μαθησιακή περιοχή;)</a:t>
            </a:r>
          </a:p>
          <a:p>
            <a:pPr marL="0" indent="0">
              <a:buNone/>
            </a:pPr>
            <a:r>
              <a:rPr lang="el-GR" sz="2000" dirty="0">
                <a:solidFill>
                  <a:schemeClr val="accent1">
                    <a:lumMod val="75000"/>
                  </a:schemeClr>
                </a:solidFill>
              </a:rPr>
              <a:t>2. να…  (ποια μαθησιακή περιοχή;)</a:t>
            </a:r>
          </a:p>
          <a:p>
            <a:pPr marL="0" indent="0">
              <a:buNone/>
            </a:pPr>
            <a:r>
              <a:rPr lang="el-GR" sz="2000" dirty="0">
                <a:solidFill>
                  <a:schemeClr val="accent1">
                    <a:lumMod val="75000"/>
                  </a:schemeClr>
                </a:solidFill>
              </a:rPr>
              <a:t>3. να…  (ποια μαθησιακή περιοχή;)</a:t>
            </a:r>
          </a:p>
          <a:p>
            <a:pPr marL="0" indent="0">
              <a:buNone/>
            </a:pPr>
            <a:r>
              <a:rPr lang="el-GR" sz="2000" dirty="0">
                <a:solidFill>
                  <a:schemeClr val="accent1">
                    <a:lumMod val="75000"/>
                  </a:schemeClr>
                </a:solidFill>
              </a:rPr>
              <a:t>4. να…  (ποια μαθησιακή περιοχή;)</a:t>
            </a:r>
          </a:p>
          <a:p>
            <a:pPr marL="0" indent="0">
              <a:buNone/>
            </a:pPr>
            <a:r>
              <a:rPr lang="el-GR" sz="2000" dirty="0">
                <a:solidFill>
                  <a:schemeClr val="accent1">
                    <a:lumMod val="75000"/>
                  </a:schemeClr>
                </a:solidFill>
              </a:rPr>
              <a:t>5. να…  (ποια μαθησιακή περιοχή;)</a:t>
            </a:r>
          </a:p>
          <a:p>
            <a:endParaRPr lang="el-GR" dirty="0"/>
          </a:p>
          <a:p>
            <a:endParaRPr lang="el-GR" dirty="0"/>
          </a:p>
        </p:txBody>
      </p:sp>
      <p:sp>
        <p:nvSpPr>
          <p:cNvPr id="5" name="Θέση υποσέλιδου 3">
            <a:extLst>
              <a:ext uri="{FF2B5EF4-FFF2-40B4-BE49-F238E27FC236}">
                <a16:creationId xmlns:a16="http://schemas.microsoft.com/office/drawing/2014/main" id="{6B9A33DB-5C64-4261-B012-44009660B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45871" y="6282250"/>
            <a:ext cx="5733473" cy="420752"/>
          </a:xfrm>
        </p:spPr>
        <p:txBody>
          <a:bodyPr/>
          <a:lstStyle/>
          <a:p>
            <a:r>
              <a:rPr lang="el-GR" dirty="0"/>
              <a:t>ΠΔΜ – Παιδαγωγικό Τμήμα Νηπιαγωγών – 2219Υ</a:t>
            </a:r>
          </a:p>
          <a:p>
            <a:r>
              <a:rPr lang="el-GR" dirty="0"/>
              <a:t>Χρ. Σιδηροπούλου &amp; Β. </a:t>
            </a:r>
            <a:r>
              <a:rPr lang="el-GR" dirty="0" err="1"/>
              <a:t>Πλιόγκου</a:t>
            </a:r>
            <a:endParaRPr lang="el-GR" dirty="0"/>
          </a:p>
        </p:txBody>
      </p:sp>
      <p:sp>
        <p:nvSpPr>
          <p:cNvPr id="6" name="Τίτλος 3">
            <a:extLst>
              <a:ext uri="{FF2B5EF4-FFF2-40B4-BE49-F238E27FC236}">
                <a16:creationId xmlns:a16="http://schemas.microsoft.com/office/drawing/2014/main" id="{94CA56C6-07CA-4C4A-85E2-5C6F1EC665DC}"/>
              </a:ext>
            </a:extLst>
          </p:cNvPr>
          <p:cNvSpPr txBox="1">
            <a:spLocks/>
          </p:cNvSpPr>
          <p:nvPr/>
        </p:nvSpPr>
        <p:spPr>
          <a:xfrm>
            <a:off x="2170236" y="318563"/>
            <a:ext cx="7566889" cy="8078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Προσθέστε τίτλο δραστηριότητας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Θέση περιεχομένου 5">
            <a:extLst>
              <a:ext uri="{FF2B5EF4-FFF2-40B4-BE49-F238E27FC236}">
                <a16:creationId xmlns:a16="http://schemas.microsoft.com/office/drawing/2014/main" id="{0FE082A8-4C53-4D32-B284-99775FBE102A}"/>
              </a:ext>
            </a:extLst>
          </p:cNvPr>
          <p:cNvSpPr txBox="1">
            <a:spLocks/>
          </p:cNvSpPr>
          <p:nvPr/>
        </p:nvSpPr>
        <p:spPr>
          <a:xfrm>
            <a:off x="5891753" y="1750245"/>
            <a:ext cx="5334143" cy="3868130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l-GR" sz="2000" dirty="0">
                <a:solidFill>
                  <a:schemeClr val="accent1">
                    <a:lumMod val="75000"/>
                  </a:schemeClr>
                </a:solidFill>
              </a:rPr>
              <a:t>Διδακτικές μέθοδοι/προσεγγίσεις:</a:t>
            </a:r>
          </a:p>
          <a:p>
            <a:pPr marL="0" indent="0">
              <a:buNone/>
            </a:pPr>
            <a:r>
              <a:rPr lang="el-GR" sz="2000" dirty="0">
                <a:solidFill>
                  <a:schemeClr val="accent1">
                    <a:lumMod val="75000"/>
                  </a:schemeClr>
                </a:solidFill>
              </a:rPr>
              <a:t>Να τις αναφέρετε επιγραμματικά  και να παραθέσετε σε </a:t>
            </a:r>
            <a:r>
              <a:rPr lang="el-GR" sz="2000" dirty="0" err="1">
                <a:solidFill>
                  <a:schemeClr val="accent1">
                    <a:lumMod val="75000"/>
                  </a:schemeClr>
                </a:solidFill>
              </a:rPr>
              <a:t>ενδοκειμενικές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</a:rPr>
              <a:t> αναφορές τα βιβλία ή τα άρθρα από τα οποία αντλήσατε τις πληροφορίες σας.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l-GR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740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E6F40E2-27A2-45EB-B044-ADE225930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2499" y="1414021"/>
            <a:ext cx="4817883" cy="4830333"/>
          </a:xfrm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l-G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Τρόπος αξιολόγησης δραστηριότητας</a:t>
            </a:r>
          </a:p>
          <a:p>
            <a:pPr marL="0" indent="0" algn="just">
              <a:buNone/>
            </a:pPr>
            <a:endParaRPr lang="el-GR" sz="20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6213" indent="0" algn="just">
              <a:buNone/>
            </a:pPr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Περιγράψτε σύντομα πώς και τι αξιολογήσατε. </a:t>
            </a:r>
          </a:p>
          <a:p>
            <a:pPr marL="176213" indent="0" algn="just">
              <a:buNone/>
            </a:pPr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Παραθέστε μερικές ερωτήσεις ως παράδειγμα.</a:t>
            </a:r>
          </a:p>
          <a:p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88498C9F-73EE-45D4-8717-B864635A3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45871" y="6344816"/>
            <a:ext cx="5733473" cy="429208"/>
          </a:xfrm>
        </p:spPr>
        <p:txBody>
          <a:bodyPr/>
          <a:lstStyle/>
          <a:p>
            <a:r>
              <a:rPr lang="el-GR" dirty="0"/>
              <a:t>ΠΔΜ – Παιδαγωγικό Τμήμα Νηπιαγωγών – 2219Υ</a:t>
            </a:r>
          </a:p>
          <a:p>
            <a:r>
              <a:rPr lang="el-GR" dirty="0"/>
              <a:t>Χρ. Σιδηροπούλου &amp; Β. </a:t>
            </a:r>
            <a:r>
              <a:rPr lang="el-GR" dirty="0" err="1"/>
              <a:t>Πλιόγκου</a:t>
            </a:r>
            <a:endParaRPr lang="el-GR" dirty="0"/>
          </a:p>
        </p:txBody>
      </p:sp>
      <p:sp>
        <p:nvSpPr>
          <p:cNvPr id="6" name="Τίτλος 3">
            <a:extLst>
              <a:ext uri="{FF2B5EF4-FFF2-40B4-BE49-F238E27FC236}">
                <a16:creationId xmlns:a16="http://schemas.microsoft.com/office/drawing/2014/main" id="{3B5839F9-3F6E-4937-A5CC-612839524EE9}"/>
              </a:ext>
            </a:extLst>
          </p:cNvPr>
          <p:cNvSpPr txBox="1">
            <a:spLocks/>
          </p:cNvSpPr>
          <p:nvPr/>
        </p:nvSpPr>
        <p:spPr>
          <a:xfrm>
            <a:off x="2358773" y="309136"/>
            <a:ext cx="7566889" cy="8078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Προσθέστε τίτλο δραστηριότητας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Θέση περιεχομένου 3">
            <a:extLst>
              <a:ext uri="{FF2B5EF4-FFF2-40B4-BE49-F238E27FC236}">
                <a16:creationId xmlns:a16="http://schemas.microsoft.com/office/drawing/2014/main" id="{9DC49A83-3A37-41CA-BF92-37F1BDD41612}"/>
              </a:ext>
            </a:extLst>
          </p:cNvPr>
          <p:cNvSpPr txBox="1">
            <a:spLocks/>
          </p:cNvSpPr>
          <p:nvPr/>
        </p:nvSpPr>
        <p:spPr>
          <a:xfrm>
            <a:off x="358220" y="1385740"/>
            <a:ext cx="6221690" cy="4835951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ΠΕΡΙΓΡΑΦΗ (αριθμημένα βήματα)</a:t>
            </a:r>
          </a:p>
          <a:p>
            <a:r>
              <a:rPr lang="el-G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</a:t>
            </a:r>
          </a:p>
          <a:p>
            <a:r>
              <a:rPr lang="el-G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</a:t>
            </a:r>
          </a:p>
          <a:p>
            <a:r>
              <a:rPr lang="el-G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</a:t>
            </a:r>
          </a:p>
          <a:p>
            <a:r>
              <a:rPr lang="el-G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….</a:t>
            </a:r>
            <a:endParaRPr lang="el-GR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7532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642B555-E4F9-4859-93C8-71E035B2C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2938" y="576799"/>
            <a:ext cx="6019753" cy="540801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el-GR" sz="4000" dirty="0">
                <a:solidFill>
                  <a:schemeClr val="accent1">
                    <a:lumMod val="75000"/>
                  </a:schemeClr>
                </a:solidFill>
              </a:rPr>
              <a:t>Βιβλιογραφικές  αναφορές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E6F40E2-27A2-45EB-B044-ADE225930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5909" y="1502353"/>
            <a:ext cx="10515600" cy="4351338"/>
          </a:xfrm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l-GR" sz="2000" dirty="0">
                <a:solidFill>
                  <a:schemeClr val="accent1">
                    <a:lumMod val="75000"/>
                  </a:schemeClr>
                </a:solidFill>
              </a:rPr>
              <a:t>Εδώ θα παραθέσετε εκτενώς τα στοιχεία από τα βιβλία που χρησιμοποιείτε στις </a:t>
            </a:r>
            <a:r>
              <a:rPr lang="el-GR" sz="2000" dirty="0" err="1">
                <a:solidFill>
                  <a:schemeClr val="accent1">
                    <a:lumMod val="75000"/>
                  </a:schemeClr>
                </a:solidFill>
              </a:rPr>
              <a:t>ενδοκειμενικές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</a:rPr>
              <a:t> αναφορές σας στην διαφάνεια 3.</a:t>
            </a:r>
          </a:p>
          <a:p>
            <a:pPr marL="0" indent="0">
              <a:buNone/>
            </a:pPr>
            <a:endParaRPr lang="el-GR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l-GR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88498C9F-73EE-45D4-8717-B864635A3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45871" y="6238444"/>
            <a:ext cx="5733473" cy="464558"/>
          </a:xfrm>
        </p:spPr>
        <p:txBody>
          <a:bodyPr/>
          <a:lstStyle/>
          <a:p>
            <a:r>
              <a:rPr lang="el-GR" dirty="0"/>
              <a:t>ΠΔΜ – Παιδαγωγικό Τμήμα Νηπιαγωγών – 2219Υ</a:t>
            </a:r>
          </a:p>
          <a:p>
            <a:r>
              <a:rPr lang="el-GR" dirty="0"/>
              <a:t>Χρ. Σιδηροπούλου &amp; Β. </a:t>
            </a:r>
            <a:r>
              <a:rPr lang="el-GR" dirty="0" err="1"/>
              <a:t>Πλιόγκου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3009451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281</Words>
  <Application>Microsoft Office PowerPoint</Application>
  <PresentationFormat>Ευρεία οθόνη</PresentationFormat>
  <Paragraphs>44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12" baseType="lpstr">
      <vt:lpstr>Arial</vt:lpstr>
      <vt:lpstr>Arial Unicode MS</vt:lpstr>
      <vt:lpstr>Calibri</vt:lpstr>
      <vt:lpstr>Calibri Light</vt:lpstr>
      <vt:lpstr>Century Gothic</vt:lpstr>
      <vt:lpstr>Times New Roman</vt:lpstr>
      <vt:lpstr>Θέμα του Office</vt:lpstr>
      <vt:lpstr> 2219Υ – Πρακτική Άσκηση: Διερεύνηση, Σχεδιασμός, Ανάληψη εκπαιδευτικού έργου Η΄ Εξάμηνο    </vt:lpstr>
      <vt:lpstr>Προσθέστε τον τίτλο της δραστηριότητας</vt:lpstr>
      <vt:lpstr>Παρουσίαση του PowerPoint</vt:lpstr>
      <vt:lpstr>Παρουσίαση του PowerPoint</vt:lpstr>
      <vt:lpstr>Βιβλιογραφικές  αναφορές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2219Υ – Πρακτική Άσκηση: Διερεύνηση, Σχεδιασμός, Ανάληψη εκπαιδευτικού έργου Z΄ Εξάμηνο</dc:title>
  <dc:creator>Christina Sidiropoulou</dc:creator>
  <cp:lastModifiedBy>Tasos Zoupidis</cp:lastModifiedBy>
  <cp:revision>17</cp:revision>
  <dcterms:created xsi:type="dcterms:W3CDTF">2020-12-20T13:27:12Z</dcterms:created>
  <dcterms:modified xsi:type="dcterms:W3CDTF">2022-02-25T20:19:35Z</dcterms:modified>
</cp:coreProperties>
</file>