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80" r:id="rId2"/>
    <p:sldId id="433" r:id="rId3"/>
    <p:sldId id="483" r:id="rId4"/>
    <p:sldId id="434" r:id="rId5"/>
    <p:sldId id="470" r:id="rId6"/>
    <p:sldId id="472" r:id="rId7"/>
    <p:sldId id="497" r:id="rId8"/>
    <p:sldId id="498" r:id="rId9"/>
    <p:sldId id="496" r:id="rId10"/>
    <p:sldId id="477" r:id="rId11"/>
    <p:sldId id="478" r:id="rId12"/>
    <p:sldId id="479" r:id="rId13"/>
    <p:sldId id="480" r:id="rId14"/>
    <p:sldId id="481" r:id="rId15"/>
    <p:sldId id="500" r:id="rId16"/>
    <p:sldId id="499" r:id="rId17"/>
    <p:sldId id="489" r:id="rId18"/>
    <p:sldId id="491" r:id="rId19"/>
    <p:sldId id="492" r:id="rId20"/>
    <p:sldId id="493" r:id="rId21"/>
    <p:sldId id="494" r:id="rId22"/>
    <p:sldId id="495" r:id="rId23"/>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6" charset="0"/>
        <a:ea typeface="+mn-ea"/>
        <a:cs typeface="+mn-cs"/>
      </a:defRPr>
    </a:lvl1pPr>
    <a:lvl2pPr marL="457200" algn="l" rtl="0" fontAlgn="base">
      <a:spcBef>
        <a:spcPct val="0"/>
      </a:spcBef>
      <a:spcAft>
        <a:spcPct val="0"/>
      </a:spcAft>
      <a:defRPr sz="2400" kern="1200">
        <a:solidFill>
          <a:schemeClr val="tx1"/>
        </a:solidFill>
        <a:latin typeface="Times New Roman" pitchFamily="16" charset="0"/>
        <a:ea typeface="+mn-ea"/>
        <a:cs typeface="+mn-cs"/>
      </a:defRPr>
    </a:lvl2pPr>
    <a:lvl3pPr marL="914400" algn="l" rtl="0" fontAlgn="base">
      <a:spcBef>
        <a:spcPct val="0"/>
      </a:spcBef>
      <a:spcAft>
        <a:spcPct val="0"/>
      </a:spcAft>
      <a:defRPr sz="2400" kern="1200">
        <a:solidFill>
          <a:schemeClr val="tx1"/>
        </a:solidFill>
        <a:latin typeface="Times New Roman" pitchFamily="16" charset="0"/>
        <a:ea typeface="+mn-ea"/>
        <a:cs typeface="+mn-cs"/>
      </a:defRPr>
    </a:lvl3pPr>
    <a:lvl4pPr marL="1371600" algn="l" rtl="0" fontAlgn="base">
      <a:spcBef>
        <a:spcPct val="0"/>
      </a:spcBef>
      <a:spcAft>
        <a:spcPct val="0"/>
      </a:spcAft>
      <a:defRPr sz="2400" kern="1200">
        <a:solidFill>
          <a:schemeClr val="tx1"/>
        </a:solidFill>
        <a:latin typeface="Times New Roman" pitchFamily="16" charset="0"/>
        <a:ea typeface="+mn-ea"/>
        <a:cs typeface="+mn-cs"/>
      </a:defRPr>
    </a:lvl4pPr>
    <a:lvl5pPr marL="1828800" algn="l" rtl="0" fontAlgn="base">
      <a:spcBef>
        <a:spcPct val="0"/>
      </a:spcBef>
      <a:spcAft>
        <a:spcPct val="0"/>
      </a:spcAft>
      <a:defRPr sz="2400" kern="1200">
        <a:solidFill>
          <a:schemeClr val="tx1"/>
        </a:solidFill>
        <a:latin typeface="Times New Roman" pitchFamily="16" charset="0"/>
        <a:ea typeface="+mn-ea"/>
        <a:cs typeface="+mn-cs"/>
      </a:defRPr>
    </a:lvl5pPr>
    <a:lvl6pPr marL="2286000" algn="l" defTabSz="914400" rtl="0" eaLnBrk="1" latinLnBrk="0" hangingPunct="1">
      <a:defRPr sz="2400" kern="1200">
        <a:solidFill>
          <a:schemeClr val="tx1"/>
        </a:solidFill>
        <a:latin typeface="Times New Roman" pitchFamily="16" charset="0"/>
        <a:ea typeface="+mn-ea"/>
        <a:cs typeface="+mn-cs"/>
      </a:defRPr>
    </a:lvl6pPr>
    <a:lvl7pPr marL="2743200" algn="l" defTabSz="914400" rtl="0" eaLnBrk="1" latinLnBrk="0" hangingPunct="1">
      <a:defRPr sz="2400" kern="1200">
        <a:solidFill>
          <a:schemeClr val="tx1"/>
        </a:solidFill>
        <a:latin typeface="Times New Roman" pitchFamily="16" charset="0"/>
        <a:ea typeface="+mn-ea"/>
        <a:cs typeface="+mn-cs"/>
      </a:defRPr>
    </a:lvl7pPr>
    <a:lvl8pPr marL="3200400" algn="l" defTabSz="914400" rtl="0" eaLnBrk="1" latinLnBrk="0" hangingPunct="1">
      <a:defRPr sz="2400" kern="1200">
        <a:solidFill>
          <a:schemeClr val="tx1"/>
        </a:solidFill>
        <a:latin typeface="Times New Roman" pitchFamily="16" charset="0"/>
        <a:ea typeface="+mn-ea"/>
        <a:cs typeface="+mn-cs"/>
      </a:defRPr>
    </a:lvl8pPr>
    <a:lvl9pPr marL="3657600" algn="l" defTabSz="914400" rtl="0" eaLnBrk="1" latinLnBrk="0" hangingPunct="1">
      <a:defRPr sz="2400" kern="1200">
        <a:solidFill>
          <a:schemeClr val="tx1"/>
        </a:solidFill>
        <a:latin typeface="Times New Roman" pitchFamily="1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BAB"/>
    <a:srgbClr val="E6FDC7"/>
    <a:srgbClr val="FFCCFF"/>
    <a:srgbClr val="FFCCCC"/>
    <a:srgbClr val="FFE7FF"/>
    <a:srgbClr val="EDFED6"/>
    <a:srgbClr val="FFFFB3"/>
    <a:srgbClr val="FFE79B"/>
    <a:srgbClr val="FFCF89"/>
    <a:srgbClr val="FFFFCC"/>
  </p:clrMru>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6471" autoAdjust="0"/>
    <p:restoredTop sz="99283" autoAdjust="0"/>
  </p:normalViewPr>
  <p:slideViewPr>
    <p:cSldViewPr>
      <p:cViewPr>
        <p:scale>
          <a:sx n="70" d="100"/>
          <a:sy n="70" d="100"/>
        </p:scale>
        <p:origin x="-1152" y="-156"/>
      </p:cViewPr>
      <p:guideLst>
        <p:guide orient="horz" pos="2160"/>
        <p:guide pos="2880"/>
      </p:guideLst>
    </p:cSldViewPr>
  </p:slideViewPr>
  <p:outlineViewPr>
    <p:cViewPr>
      <p:scale>
        <a:sx n="33" d="100"/>
        <a:sy n="33" d="100"/>
      </p:scale>
      <p:origin x="120" y="3595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193E75-9518-4565-AEEF-485C916E550B}" type="datetimeFigureOut">
              <a:rPr lang="el-GR" smtClean="0"/>
              <a:pPr/>
              <a:t>28/9/2025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B036221-DC34-4DC4-88AA-BBDBB5D1E8A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1</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CB036221-DC34-4DC4-88AA-BBDBB5D1E8AC}" type="slidenum">
              <a:rPr lang="el-GR" smtClean="0"/>
              <a:pPr/>
              <a:t>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B9FD748-5434-47C2-BC83-1906F29F35FB}" type="slidenum">
              <a:rPr lang="el-GR"/>
              <a:pPr/>
              <a:t>‹#›</a:t>
            </a:fld>
            <a:endParaRPr lang="el-G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99C8610B-AB15-40BD-BAEC-E6DF52835C4C}" type="slidenum">
              <a:rPr lang="el-GR"/>
              <a:pPr/>
              <a:t>‹#›</a:t>
            </a:fld>
            <a:endParaRPr lang="el-G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15100" y="609600"/>
            <a:ext cx="1943100" cy="54864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685800" y="609600"/>
            <a:ext cx="5676900" cy="54864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A3759808-4998-4177-A6FA-78ADE3398126}" type="slidenum">
              <a:rPr lang="el-GR"/>
              <a:pPr/>
              <a:t>‹#›</a:t>
            </a:fld>
            <a:endParaRPr lang="el-G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537B45D5-DB39-4CA5-8CB7-487036B74DEF}" type="slidenum">
              <a:rPr lang="el-GR"/>
              <a:pPr/>
              <a:t>‹#›</a:t>
            </a:fld>
            <a:endParaRPr lang="el-G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A5C12773-6BE5-490D-AE4F-1A2D11F64C87}" type="slidenum">
              <a:rPr lang="el-GR"/>
              <a:pPr/>
              <a:t>‹#›</a:t>
            </a:fld>
            <a:endParaRPr lang="el-GR"/>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12FF9094-BF39-4350-850F-9F4915352AEA}" type="slidenum">
              <a:rPr lang="el-GR"/>
              <a:pPr/>
              <a:t>‹#›</a:t>
            </a:fld>
            <a:endParaRPr lang="el-GR"/>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D9034706-2F1C-4B7A-B360-AB27766B1CDF}" type="slidenum">
              <a:rPr lang="el-GR"/>
              <a:pPr/>
              <a:t>‹#›</a:t>
            </a:fld>
            <a:endParaRPr lang="el-G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66B3F2BD-FCC4-4B84-8B4C-1392E205E2A7}" type="slidenum">
              <a:rPr lang="el-GR"/>
              <a:pPr/>
              <a:t>‹#›</a:t>
            </a:fld>
            <a:endParaRPr lang="el-G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F1ABCEA1-5A79-4AF9-A8A7-2E716C1A85CC}" type="slidenum">
              <a:rPr lang="el-GR"/>
              <a:pPr/>
              <a:t>‹#›</a:t>
            </a:fld>
            <a:endParaRPr lang="el-G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938A7B9F-1830-4D1B-9567-E3D07D8C48BC}" type="slidenum">
              <a:rPr lang="el-GR"/>
              <a:pPr/>
              <a:t>‹#›</a:t>
            </a:fld>
            <a:endParaRPr lang="el-G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4575D74D-9DC3-40F3-90BC-7022524DE381}" type="slidenum">
              <a:rPr lang="el-GR"/>
              <a:pPr/>
              <a:t>‹#›</a:t>
            </a:fld>
            <a:endParaRPr lang="el-G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DFED6"/>
            </a:gs>
            <a:gs pos="100000">
              <a:srgbClr val="FFFFCC"/>
            </a:gs>
          </a:gsLst>
          <a:path path="rect">
            <a:fillToRect r="100000" b="100000"/>
          </a:path>
          <a:tileRect l="-100000" t="-100000"/>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να επεξεργαστείτε τον τίτλο</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l-G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l-G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3AE97748-7C6E-4EDD-84BE-7B6EFA99C60B}"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r"/>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6" charset="0"/>
        </a:defRPr>
      </a:lvl2pPr>
      <a:lvl3pPr algn="ctr" rtl="0" fontAlgn="base">
        <a:spcBef>
          <a:spcPct val="0"/>
        </a:spcBef>
        <a:spcAft>
          <a:spcPct val="0"/>
        </a:spcAft>
        <a:defRPr sz="4400">
          <a:solidFill>
            <a:schemeClr val="tx2"/>
          </a:solidFill>
          <a:latin typeface="Times New Roman" pitchFamily="16" charset="0"/>
        </a:defRPr>
      </a:lvl3pPr>
      <a:lvl4pPr algn="ctr" rtl="0" fontAlgn="base">
        <a:spcBef>
          <a:spcPct val="0"/>
        </a:spcBef>
        <a:spcAft>
          <a:spcPct val="0"/>
        </a:spcAft>
        <a:defRPr sz="4400">
          <a:solidFill>
            <a:schemeClr val="tx2"/>
          </a:solidFill>
          <a:latin typeface="Times New Roman" pitchFamily="16" charset="0"/>
        </a:defRPr>
      </a:lvl4pPr>
      <a:lvl5pPr algn="ctr" rtl="0" fontAlgn="base">
        <a:spcBef>
          <a:spcPct val="0"/>
        </a:spcBef>
        <a:spcAft>
          <a:spcPct val="0"/>
        </a:spcAft>
        <a:defRPr sz="4400">
          <a:solidFill>
            <a:schemeClr val="tx2"/>
          </a:solidFill>
          <a:latin typeface="Times New Roman" pitchFamily="16" charset="0"/>
        </a:defRPr>
      </a:lvl5pPr>
      <a:lvl6pPr marL="457200" algn="ctr" rtl="0" fontAlgn="base">
        <a:spcBef>
          <a:spcPct val="0"/>
        </a:spcBef>
        <a:spcAft>
          <a:spcPct val="0"/>
        </a:spcAft>
        <a:defRPr sz="4400">
          <a:solidFill>
            <a:schemeClr val="tx2"/>
          </a:solidFill>
          <a:latin typeface="Times New Roman" pitchFamily="16" charset="0"/>
        </a:defRPr>
      </a:lvl6pPr>
      <a:lvl7pPr marL="914400" algn="ctr" rtl="0" fontAlgn="base">
        <a:spcBef>
          <a:spcPct val="0"/>
        </a:spcBef>
        <a:spcAft>
          <a:spcPct val="0"/>
        </a:spcAft>
        <a:defRPr sz="4400">
          <a:solidFill>
            <a:schemeClr val="tx2"/>
          </a:solidFill>
          <a:latin typeface="Times New Roman" pitchFamily="16" charset="0"/>
        </a:defRPr>
      </a:lvl7pPr>
      <a:lvl8pPr marL="1371600" algn="ctr" rtl="0" fontAlgn="base">
        <a:spcBef>
          <a:spcPct val="0"/>
        </a:spcBef>
        <a:spcAft>
          <a:spcPct val="0"/>
        </a:spcAft>
        <a:defRPr sz="4400">
          <a:solidFill>
            <a:schemeClr val="tx2"/>
          </a:solidFill>
          <a:latin typeface="Times New Roman" pitchFamily="16" charset="0"/>
        </a:defRPr>
      </a:lvl8pPr>
      <a:lvl9pPr marL="1828800" algn="ctr" rtl="0" fontAlgn="base">
        <a:spcBef>
          <a:spcPct val="0"/>
        </a:spcBef>
        <a:spcAft>
          <a:spcPct val="0"/>
        </a:spcAft>
        <a:defRPr sz="4400">
          <a:solidFill>
            <a:schemeClr val="tx2"/>
          </a:solidFill>
          <a:latin typeface="Times New Roman" pitchFamily="16"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forms.gle/5Wxx5njN6jmsPxcp9"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285728"/>
            <a:ext cx="7772400" cy="857256"/>
          </a:xfrm>
        </p:spPr>
        <p:txBody>
          <a:bodyPr/>
          <a:lstStyle/>
          <a:p>
            <a:r>
              <a:rPr lang="el-GR" sz="2000" b="1" dirty="0" smtClean="0">
                <a:solidFill>
                  <a:srgbClr val="000000"/>
                </a:solidFill>
              </a:rPr>
              <a:t/>
            </a:r>
            <a:br>
              <a:rPr lang="el-GR" sz="2000" b="1" dirty="0" smtClean="0">
                <a:solidFill>
                  <a:srgbClr val="000000"/>
                </a:solidFill>
              </a:rPr>
            </a:br>
            <a:r>
              <a:rPr lang="el-GR" sz="2000" b="1" dirty="0" smtClean="0"/>
              <a:t> </a:t>
            </a:r>
            <a:br>
              <a:rPr lang="el-GR" sz="2000" b="1" dirty="0" smtClean="0"/>
            </a:br>
            <a:r>
              <a:rPr lang="el-GR" sz="2000" b="1" dirty="0" smtClean="0">
                <a:solidFill>
                  <a:srgbClr val="000000"/>
                </a:solidFill>
              </a:rPr>
              <a:t> ΠΑΝΕΠΙΣΤΗΜΙΟ ΔΥΤΙΚΗΣ ΜΑΚΕΔΟΝΙΑΣ </a:t>
            </a:r>
            <a:br>
              <a:rPr lang="el-GR" sz="2000" b="1" dirty="0" smtClean="0">
                <a:solidFill>
                  <a:srgbClr val="000000"/>
                </a:solidFill>
              </a:rPr>
            </a:br>
            <a:r>
              <a:rPr lang="el-GR" sz="2000" b="1" dirty="0" smtClean="0">
                <a:solidFill>
                  <a:srgbClr val="000000"/>
                </a:solidFill>
              </a:rPr>
              <a:t>ΠΑΙΔΑΓΩΓΙΚΟ ΤΜΗΜΑ ΝΗΠΙΑΓΩΓΩΝ </a:t>
            </a:r>
            <a:r>
              <a:rPr lang="el-GR" sz="2000" b="1" dirty="0" smtClean="0">
                <a:ea typeface="Arial Unicode MS" pitchFamily="34" charset="-128"/>
                <a:cs typeface="Arial Unicode MS" pitchFamily="34" charset="-128"/>
              </a:rPr>
              <a:t/>
            </a:r>
            <a:br>
              <a:rPr lang="el-GR" sz="2000" b="1" dirty="0" smtClean="0">
                <a:ea typeface="Arial Unicode MS" pitchFamily="34" charset="-128"/>
                <a:cs typeface="Arial Unicode MS" pitchFamily="34" charset="-128"/>
              </a:rPr>
            </a:br>
            <a:r>
              <a:rPr lang="el-GR" sz="2000" b="1" dirty="0" smtClean="0">
                <a:ea typeface="Arial Unicode MS" pitchFamily="34" charset="-128"/>
                <a:cs typeface="Arial Unicode MS" pitchFamily="34" charset="-128"/>
              </a:rPr>
              <a:t/>
            </a:r>
            <a:br>
              <a:rPr lang="el-GR" sz="2000" b="1" dirty="0" smtClean="0">
                <a:ea typeface="Arial Unicode MS" pitchFamily="34" charset="-128"/>
                <a:cs typeface="Arial Unicode MS" pitchFamily="34" charset="-128"/>
              </a:rPr>
            </a:br>
            <a:endParaRPr lang="el-GR" sz="2000" dirty="0"/>
          </a:p>
        </p:txBody>
      </p:sp>
      <p:sp>
        <p:nvSpPr>
          <p:cNvPr id="3" name="2 - Θέση περιεχομένου"/>
          <p:cNvSpPr>
            <a:spLocks noGrp="1"/>
          </p:cNvSpPr>
          <p:nvPr>
            <p:ph idx="1"/>
          </p:nvPr>
        </p:nvSpPr>
        <p:spPr>
          <a:xfrm>
            <a:off x="467544" y="1412776"/>
            <a:ext cx="8280920" cy="5256584"/>
          </a:xfrm>
          <a:noFill/>
        </p:spPr>
        <p:txBody>
          <a:bodyPr/>
          <a:lstStyle/>
          <a:p>
            <a:pPr algn="ctr">
              <a:buNone/>
            </a:pPr>
            <a:r>
              <a:rPr lang="el-GR" sz="2000" b="1" dirty="0" smtClean="0">
                <a:latin typeface="+mj-lt"/>
                <a:cs typeface="Times New Roman" pitchFamily="16" charset="0"/>
              </a:rPr>
              <a:t>	</a:t>
            </a:r>
            <a:r>
              <a:rPr lang="el-GR" sz="2000" b="1" dirty="0" smtClean="0"/>
              <a:t/>
            </a:r>
            <a:br>
              <a:rPr lang="el-GR" sz="2000" b="1" dirty="0" smtClean="0"/>
            </a:br>
            <a:endParaRPr lang="el-GR" sz="2000" b="1" dirty="0" smtClean="0"/>
          </a:p>
          <a:p>
            <a:pPr algn="ctr">
              <a:buNone/>
            </a:pPr>
            <a:endParaRPr lang="el-GR" sz="2400" b="1" dirty="0" smtClean="0"/>
          </a:p>
          <a:p>
            <a:pPr algn="ctr">
              <a:buNone/>
            </a:pPr>
            <a:r>
              <a:rPr lang="el-GR" sz="2400" b="1" i="1" dirty="0" smtClean="0"/>
              <a:t>«Πρακτική Άσκηση:  Διερεύνηση, Σχεδιασμός, Ανάπτυξη Εκπαιδευτικού Έργου».</a:t>
            </a:r>
          </a:p>
          <a:p>
            <a:pPr>
              <a:lnSpc>
                <a:spcPct val="90000"/>
              </a:lnSpc>
              <a:buFontTx/>
              <a:buNone/>
            </a:pPr>
            <a:endParaRPr lang="el-GR" sz="2000" b="1" dirty="0" smtClean="0"/>
          </a:p>
          <a:p>
            <a:pPr>
              <a:lnSpc>
                <a:spcPct val="90000"/>
              </a:lnSpc>
              <a:buFontTx/>
              <a:buNone/>
            </a:pPr>
            <a:endParaRPr lang="el-GR" sz="2000" b="1" dirty="0" smtClean="0"/>
          </a:p>
          <a:p>
            <a:pPr>
              <a:lnSpc>
                <a:spcPct val="90000"/>
              </a:lnSpc>
              <a:buFontTx/>
              <a:buNone/>
            </a:pPr>
            <a:endParaRPr lang="el-GR" sz="2000" b="1" dirty="0" smtClean="0"/>
          </a:p>
          <a:p>
            <a:pPr>
              <a:lnSpc>
                <a:spcPct val="90000"/>
              </a:lnSpc>
              <a:buFontTx/>
              <a:buNone/>
            </a:pPr>
            <a:r>
              <a:rPr lang="el-GR" sz="2000" b="1" dirty="0" smtClean="0"/>
              <a:t>Εξάμηνο σπουδών: Ζ &amp; Η΄</a:t>
            </a:r>
          </a:p>
          <a:p>
            <a:pPr algn="ctr">
              <a:lnSpc>
                <a:spcPct val="90000"/>
              </a:lnSpc>
              <a:buFontTx/>
              <a:buNone/>
            </a:pPr>
            <a:endParaRPr lang="el-GR" sz="2000" b="1" dirty="0" smtClean="0"/>
          </a:p>
          <a:p>
            <a:pPr algn="ctr">
              <a:lnSpc>
                <a:spcPct val="90000"/>
              </a:lnSpc>
              <a:buFontTx/>
              <a:buNone/>
            </a:pPr>
            <a:endParaRPr lang="el-GR" sz="2000" b="1" dirty="0" smtClean="0"/>
          </a:p>
          <a:p>
            <a:pPr algn="ctr">
              <a:lnSpc>
                <a:spcPct val="90000"/>
              </a:lnSpc>
              <a:buFontTx/>
              <a:buNone/>
            </a:pPr>
            <a:endParaRPr lang="el-GR" sz="2000" b="1" dirty="0" smtClean="0"/>
          </a:p>
          <a:p>
            <a:pPr algn="ctr">
              <a:lnSpc>
                <a:spcPct val="90000"/>
              </a:lnSpc>
              <a:buFontTx/>
              <a:buNone/>
            </a:pPr>
            <a:r>
              <a:rPr lang="el-GR" sz="2000" b="1" dirty="0" smtClean="0"/>
              <a:t>Φλώρινα, 20</a:t>
            </a:r>
            <a:r>
              <a:rPr lang="en-US" sz="2000" b="1" dirty="0" smtClean="0"/>
              <a:t>2</a:t>
            </a:r>
            <a:r>
              <a:rPr lang="el-GR" sz="2000" b="1" dirty="0" smtClean="0"/>
              <a:t>5</a:t>
            </a:r>
            <a:r>
              <a:rPr lang="en-US" sz="2000" b="1" dirty="0" smtClean="0"/>
              <a:t>- 202</a:t>
            </a:r>
            <a:r>
              <a:rPr lang="el-GR" sz="2000" b="1" dirty="0" smtClean="0"/>
              <a:t>6</a:t>
            </a:r>
            <a:endParaRPr lang="el-GR" sz="2000" b="1" dirty="0" smtClean="0"/>
          </a:p>
          <a:p>
            <a:pPr>
              <a:buNone/>
            </a:pPr>
            <a:r>
              <a:rPr lang="el-GR" sz="2000" b="1" dirty="0" smtClean="0"/>
              <a:t/>
            </a:r>
            <a:br>
              <a:rPr lang="el-GR" sz="2000" b="1" dirty="0" smtClean="0"/>
            </a:br>
            <a:endParaRPr lang="el-GR" sz="2000" b="1" dirty="0" smtClean="0">
              <a:latin typeface="+mj-lt"/>
              <a:cs typeface="Times New Roman" pitchFamily="16" charset="0"/>
            </a:endParaRPr>
          </a:p>
          <a:p>
            <a:pPr>
              <a:buNone/>
            </a:pPr>
            <a:endParaRPr lang="el-GR" sz="2000" b="1" i="1" dirty="0" smtClean="0"/>
          </a:p>
          <a:p>
            <a:pPr>
              <a:buNone/>
            </a:pPr>
            <a:endParaRPr lang="el-GR" sz="2000" dirty="0" smtClean="0"/>
          </a:p>
          <a:p>
            <a:pPr algn="ctr">
              <a:buNone/>
            </a:pPr>
            <a:endParaRPr lang="el-GR" sz="2000" b="1" dirty="0" smtClean="0"/>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357166"/>
            <a:ext cx="7772400" cy="642942"/>
          </a:xfrm>
        </p:spPr>
        <p:txBody>
          <a:bodyPr/>
          <a:lstStyle/>
          <a:p>
            <a:r>
              <a:rPr lang="el-GR" sz="3200" b="1" i="1" dirty="0" smtClean="0"/>
              <a:t>Αξιολόγηση του μαθήματος</a:t>
            </a:r>
            <a:endParaRPr lang="el-GR" sz="3200" b="1" i="1" dirty="0"/>
          </a:p>
        </p:txBody>
      </p:sp>
      <p:sp>
        <p:nvSpPr>
          <p:cNvPr id="3" name="2 - Θέση περιεχομένου"/>
          <p:cNvSpPr>
            <a:spLocks noGrp="1"/>
          </p:cNvSpPr>
          <p:nvPr>
            <p:ph idx="1"/>
          </p:nvPr>
        </p:nvSpPr>
        <p:spPr>
          <a:xfrm>
            <a:off x="685800" y="1285860"/>
            <a:ext cx="7772400" cy="4810140"/>
          </a:xfrm>
        </p:spPr>
        <p:txBody>
          <a:bodyPr/>
          <a:lstStyle/>
          <a:p>
            <a:r>
              <a:rPr lang="el-GR" sz="2400" dirty="0" smtClean="0"/>
              <a:t> </a:t>
            </a:r>
            <a:r>
              <a:rPr lang="el-GR" sz="2400" dirty="0" smtClean="0">
                <a:solidFill>
                  <a:srgbClr val="FF0000"/>
                </a:solidFill>
              </a:rPr>
              <a:t>1.</a:t>
            </a:r>
            <a:r>
              <a:rPr lang="el-GR" sz="2400" b="1" dirty="0" smtClean="0"/>
              <a:t> </a:t>
            </a:r>
            <a:r>
              <a:rPr lang="el-GR" sz="2200" b="1" dirty="0" smtClean="0">
                <a:solidFill>
                  <a:srgbClr val="FF0000"/>
                </a:solidFill>
              </a:rPr>
              <a:t>Συνέπεια στο μάθημα και στις συνεργασίες</a:t>
            </a:r>
            <a:endParaRPr lang="el-GR" sz="2200" dirty="0" smtClean="0">
              <a:solidFill>
                <a:srgbClr val="FF0000"/>
              </a:solidFill>
            </a:endParaRPr>
          </a:p>
          <a:p>
            <a:pPr>
              <a:buNone/>
            </a:pPr>
            <a:r>
              <a:rPr lang="el-GR" dirty="0" smtClean="0"/>
              <a:t>	</a:t>
            </a:r>
            <a:r>
              <a:rPr lang="el-GR" sz="2000" dirty="0" smtClean="0"/>
              <a:t>(π.χ.  ενεργή συμμετοχή, ενδιαφέρουσες ερωτήσεις και απορίες)   </a:t>
            </a:r>
          </a:p>
          <a:p>
            <a:endParaRPr lang="el-GR" b="1" dirty="0" smtClean="0"/>
          </a:p>
          <a:p>
            <a:r>
              <a:rPr lang="el-GR" sz="2400" b="1" dirty="0" smtClean="0">
                <a:solidFill>
                  <a:srgbClr val="FF0000"/>
                </a:solidFill>
              </a:rPr>
              <a:t>2.</a:t>
            </a:r>
            <a:r>
              <a:rPr lang="el-GR" sz="2400" b="1" dirty="0" smtClean="0"/>
              <a:t> </a:t>
            </a:r>
            <a:r>
              <a:rPr lang="el-GR" sz="2200" b="1" dirty="0" smtClean="0">
                <a:solidFill>
                  <a:srgbClr val="FF0000"/>
                </a:solidFill>
              </a:rPr>
              <a:t>Προσπάθεια σε προετοιμασία και διορθώσεις</a:t>
            </a:r>
          </a:p>
          <a:p>
            <a:endParaRPr lang="el-GR"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357166"/>
            <a:ext cx="7772400" cy="642942"/>
          </a:xfrm>
        </p:spPr>
        <p:txBody>
          <a:bodyPr/>
          <a:lstStyle/>
          <a:p>
            <a:r>
              <a:rPr lang="el-GR" sz="3200" b="1" i="1" dirty="0" smtClean="0"/>
              <a:t>Αξιολόγηση του μαθήματος</a:t>
            </a:r>
            <a:endParaRPr lang="el-GR" sz="3200" b="1" i="1" dirty="0"/>
          </a:p>
        </p:txBody>
      </p:sp>
      <p:sp>
        <p:nvSpPr>
          <p:cNvPr id="3" name="2 - Θέση περιεχομένου"/>
          <p:cNvSpPr>
            <a:spLocks noGrp="1"/>
          </p:cNvSpPr>
          <p:nvPr>
            <p:ph idx="1"/>
          </p:nvPr>
        </p:nvSpPr>
        <p:spPr>
          <a:xfrm>
            <a:off x="685800" y="1285860"/>
            <a:ext cx="7772400" cy="4810140"/>
          </a:xfrm>
        </p:spPr>
        <p:txBody>
          <a:bodyPr/>
          <a:lstStyle/>
          <a:p>
            <a:r>
              <a:rPr lang="el-GR" sz="2000" b="1" dirty="0" smtClean="0">
                <a:solidFill>
                  <a:srgbClr val="FF0000"/>
                </a:solidFill>
              </a:rPr>
              <a:t>3.  Ιδέες και ποιότητα εκπαιδευτικού σχεδιασμού</a:t>
            </a:r>
            <a:endParaRPr lang="el-GR" sz="2000" dirty="0" smtClean="0">
              <a:solidFill>
                <a:srgbClr val="FF0000"/>
              </a:solidFill>
            </a:endParaRPr>
          </a:p>
          <a:p>
            <a:endParaRPr lang="el-GR" sz="2000" dirty="0" smtClean="0"/>
          </a:p>
          <a:p>
            <a:r>
              <a:rPr lang="el-GR" sz="2000" b="1" i="1" dirty="0" smtClean="0"/>
              <a:t>Καλογραμμένος σχεδιασμός </a:t>
            </a:r>
            <a:r>
              <a:rPr lang="el-GR" sz="2000" i="1" dirty="0" smtClean="0"/>
              <a:t>(</a:t>
            </a:r>
            <a:r>
              <a:rPr lang="el-GR" sz="2000" i="1" dirty="0" err="1" smtClean="0"/>
              <a:t>στοχοθεσία</a:t>
            </a:r>
            <a:r>
              <a:rPr lang="el-GR" sz="2000" i="1" dirty="0" smtClean="0"/>
              <a:t>, περιγραφή, επιμέλεια, ροή λόγου, καλαισθησία, σωστές παραπομπές στην βιβλιογραφία στο θεωρητικό πλαίσιο, κλπ);</a:t>
            </a:r>
          </a:p>
          <a:p>
            <a:endParaRPr lang="el-GR" sz="2000" i="1" dirty="0" smtClean="0"/>
          </a:p>
          <a:p>
            <a:r>
              <a:rPr lang="el-GR" sz="2000" b="1" i="1" dirty="0" smtClean="0"/>
              <a:t>Πρωτοτυπία – καινοτόμες ιδέες </a:t>
            </a:r>
            <a:r>
              <a:rPr lang="el-GR" sz="2000" i="1" dirty="0" smtClean="0"/>
              <a:t>και δημιουργικότητα σε  δράσεις, ιδέες και υλικά ;</a:t>
            </a:r>
          </a:p>
          <a:p>
            <a:endParaRPr lang="el-GR" sz="2000" i="1" dirty="0" smtClean="0"/>
          </a:p>
          <a:p>
            <a:r>
              <a:rPr lang="el-GR" sz="2000" b="1" i="1" dirty="0" err="1" smtClean="0"/>
              <a:t>Παιχνιδιώδης</a:t>
            </a:r>
            <a:r>
              <a:rPr lang="el-GR" sz="2000" b="1" i="1" dirty="0" smtClean="0"/>
              <a:t> βιωματική μάθηση</a:t>
            </a:r>
          </a:p>
          <a:p>
            <a:endParaRPr lang="el-GR" sz="2000" dirty="0" smtClean="0"/>
          </a:p>
          <a:p>
            <a:endParaRPr lang="el-GR"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0"/>
            <a:ext cx="7772400" cy="785794"/>
          </a:xfrm>
        </p:spPr>
        <p:txBody>
          <a:bodyPr/>
          <a:lstStyle/>
          <a:p>
            <a:r>
              <a:rPr lang="el-GR" sz="3200" b="1" i="1" dirty="0" smtClean="0"/>
              <a:t>Αξιολόγηση του μαθήματος</a:t>
            </a:r>
            <a:endParaRPr lang="el-GR" sz="3200" b="1" i="1" dirty="0"/>
          </a:p>
        </p:txBody>
      </p:sp>
      <p:sp>
        <p:nvSpPr>
          <p:cNvPr id="3" name="2 - Θέση περιεχομένου"/>
          <p:cNvSpPr>
            <a:spLocks noGrp="1"/>
          </p:cNvSpPr>
          <p:nvPr>
            <p:ph idx="1"/>
          </p:nvPr>
        </p:nvSpPr>
        <p:spPr>
          <a:xfrm>
            <a:off x="685800" y="857232"/>
            <a:ext cx="7772400" cy="5786478"/>
          </a:xfrm>
        </p:spPr>
        <p:txBody>
          <a:bodyPr/>
          <a:lstStyle/>
          <a:p>
            <a:r>
              <a:rPr lang="el-GR" sz="2000" dirty="0" smtClean="0"/>
              <a:t> </a:t>
            </a:r>
            <a:r>
              <a:rPr lang="el-GR" sz="2000" b="1" dirty="0" smtClean="0">
                <a:solidFill>
                  <a:srgbClr val="FF0000"/>
                </a:solidFill>
              </a:rPr>
              <a:t>3.</a:t>
            </a:r>
            <a:r>
              <a:rPr lang="el-GR" sz="2000" dirty="0" smtClean="0">
                <a:solidFill>
                  <a:srgbClr val="FF0000"/>
                </a:solidFill>
              </a:rPr>
              <a:t> </a:t>
            </a:r>
            <a:r>
              <a:rPr lang="el-GR" sz="2000" b="1" dirty="0" smtClean="0">
                <a:solidFill>
                  <a:srgbClr val="FF0000"/>
                </a:solidFill>
              </a:rPr>
              <a:t>Ιδέες και ποιότητα εκπαιδευτικού σχεδιασμού (συνέχεια)</a:t>
            </a:r>
            <a:endParaRPr lang="el-GR" sz="2000" dirty="0" smtClean="0">
              <a:solidFill>
                <a:srgbClr val="FF0000"/>
              </a:solidFill>
            </a:endParaRPr>
          </a:p>
          <a:p>
            <a:endParaRPr lang="el-GR" sz="2000" dirty="0" smtClean="0"/>
          </a:p>
          <a:p>
            <a:r>
              <a:rPr lang="el-GR" sz="2000" dirty="0" smtClean="0"/>
              <a:t> Η συγγραφή των παρατηρήσεων περιέχει </a:t>
            </a:r>
            <a:r>
              <a:rPr lang="el-GR" sz="2000" b="1" dirty="0" smtClean="0"/>
              <a:t>ποιοτικά σχόλια: </a:t>
            </a:r>
          </a:p>
          <a:p>
            <a:pPr lvl="1"/>
            <a:r>
              <a:rPr lang="el-GR" sz="1800" i="1" dirty="0" smtClean="0"/>
              <a:t>(α)  </a:t>
            </a:r>
            <a:r>
              <a:rPr lang="el-GR" sz="1800" b="1" i="1" dirty="0" smtClean="0"/>
              <a:t>με παραδείγματα</a:t>
            </a:r>
            <a:r>
              <a:rPr lang="el-GR" sz="1800" i="1" dirty="0" smtClean="0"/>
              <a:t> από την καθημερινότητα του νηπιαγωγείου.</a:t>
            </a:r>
          </a:p>
          <a:p>
            <a:pPr lvl="1"/>
            <a:endParaRPr lang="el-GR" sz="1800" i="1" dirty="0" smtClean="0"/>
          </a:p>
          <a:p>
            <a:pPr lvl="1"/>
            <a:r>
              <a:rPr lang="el-GR" sz="1800" i="1" dirty="0" smtClean="0"/>
              <a:t>(β) με σχόλια για </a:t>
            </a:r>
            <a:r>
              <a:rPr lang="el-GR" sz="1800" b="1" i="1" dirty="0" smtClean="0"/>
              <a:t>την εκπαιδευτική διαδικασία και τους ρόλους </a:t>
            </a:r>
            <a:r>
              <a:rPr lang="el-GR" sz="1800" i="1" dirty="0" smtClean="0"/>
              <a:t>των συμμετεχόντων σ’ αυτήν. </a:t>
            </a:r>
          </a:p>
          <a:p>
            <a:pPr lvl="1"/>
            <a:endParaRPr lang="el-GR" sz="1800" i="1" dirty="0" smtClean="0"/>
          </a:p>
          <a:p>
            <a:pPr lvl="1"/>
            <a:r>
              <a:rPr lang="el-GR" sz="1800" i="1" dirty="0" smtClean="0"/>
              <a:t>(γ) </a:t>
            </a:r>
            <a:r>
              <a:rPr lang="el-GR" sz="1800" b="1" i="1" dirty="0" smtClean="0"/>
              <a:t>με προσωπική τοποθέτηση </a:t>
            </a:r>
            <a:r>
              <a:rPr lang="el-GR" sz="1800" i="1" dirty="0" smtClean="0"/>
              <a:t>τι θα έκανε η ίδια σε κάθε περίπτωση.</a:t>
            </a:r>
          </a:p>
          <a:p>
            <a:pPr lvl="1"/>
            <a:endParaRPr lang="el-GR" sz="1800" i="1" dirty="0" smtClean="0"/>
          </a:p>
          <a:p>
            <a:pPr lvl="1"/>
            <a:r>
              <a:rPr lang="el-GR" sz="1800" i="1" dirty="0" smtClean="0"/>
              <a:t>(δ) </a:t>
            </a:r>
            <a:r>
              <a:rPr lang="el-GR" sz="1800" b="1" i="1" dirty="0" smtClean="0"/>
              <a:t>Συσχέτιση των πρακτικών </a:t>
            </a:r>
            <a:r>
              <a:rPr lang="el-GR" sz="1800" i="1" dirty="0" smtClean="0"/>
              <a:t>με τις παιδαγωγικές θεωρίες και προσεγγίσεις. </a:t>
            </a:r>
          </a:p>
          <a:p>
            <a:pPr lvl="1">
              <a:buNone/>
            </a:pPr>
            <a:r>
              <a:rPr lang="el-GR" sz="1800" i="1" dirty="0" smtClean="0"/>
              <a:t> </a:t>
            </a:r>
          </a:p>
          <a:p>
            <a:pPr lvl="1"/>
            <a:r>
              <a:rPr lang="el-GR" sz="1800" i="1" dirty="0" smtClean="0"/>
              <a:t>(ε) Την αξιολόγηση την τ</a:t>
            </a:r>
            <a:r>
              <a:rPr lang="el-GR" sz="1800" b="1" i="1" dirty="0" smtClean="0"/>
              <a:t>εκμηριώνει</a:t>
            </a:r>
            <a:r>
              <a:rPr lang="el-GR" sz="1800" i="1" dirty="0" smtClean="0"/>
              <a:t> με συσχετίσεις των εκπαιδευτικών πρακτικών που υιοθέτησε με τις παιδαγωγικές προσεγγίσεις και την πλαισιώνει με </a:t>
            </a:r>
            <a:r>
              <a:rPr lang="el-GR" sz="1800" b="1" i="1" dirty="0" smtClean="0"/>
              <a:t>βιβλιογραφικές αναφορές</a:t>
            </a:r>
            <a:r>
              <a:rPr lang="el-GR" sz="1800" i="1" dirty="0" smtClean="0"/>
              <a:t>.</a:t>
            </a:r>
          </a:p>
          <a:p>
            <a:pPr lvl="1"/>
            <a:r>
              <a:rPr lang="el-GR" sz="1800" i="1" dirty="0" smtClean="0"/>
              <a:t> Προσεγμένο, επιμελημένο και </a:t>
            </a:r>
            <a:r>
              <a:rPr lang="el-GR" sz="1800" b="1" i="1" dirty="0" smtClean="0"/>
              <a:t>καλαίσθητο παράρτημα </a:t>
            </a:r>
            <a:r>
              <a:rPr lang="el-GR" sz="1800" i="1" dirty="0" smtClean="0"/>
              <a:t>(παρουσίαση, δημιουργικότητα, συνέπεια, επιμέλεια).</a:t>
            </a:r>
            <a:endParaRPr lang="el-GR" sz="1800" i="1"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0"/>
            <a:ext cx="7772400" cy="785794"/>
          </a:xfrm>
        </p:spPr>
        <p:txBody>
          <a:bodyPr/>
          <a:lstStyle/>
          <a:p>
            <a:r>
              <a:rPr lang="el-GR" sz="3200" b="1" i="1" dirty="0" smtClean="0"/>
              <a:t>Αξιολόγηση του μαθήματος</a:t>
            </a:r>
            <a:endParaRPr lang="el-GR" sz="3200" b="1" i="1" dirty="0"/>
          </a:p>
        </p:txBody>
      </p:sp>
      <p:sp>
        <p:nvSpPr>
          <p:cNvPr id="3" name="2 - Θέση περιεχομένου"/>
          <p:cNvSpPr>
            <a:spLocks noGrp="1"/>
          </p:cNvSpPr>
          <p:nvPr>
            <p:ph idx="1"/>
          </p:nvPr>
        </p:nvSpPr>
        <p:spPr>
          <a:xfrm>
            <a:off x="685800" y="857232"/>
            <a:ext cx="7772400" cy="5786478"/>
          </a:xfrm>
        </p:spPr>
        <p:txBody>
          <a:bodyPr/>
          <a:lstStyle/>
          <a:p>
            <a:r>
              <a:rPr lang="el-GR" sz="2000" b="1" dirty="0" smtClean="0">
                <a:solidFill>
                  <a:srgbClr val="FF0000"/>
                </a:solidFill>
              </a:rPr>
              <a:t>4. Εφαρμογή στην τάξη και </a:t>
            </a:r>
            <a:r>
              <a:rPr lang="el-GR" sz="2000" b="1" dirty="0" err="1" smtClean="0">
                <a:solidFill>
                  <a:srgbClr val="FF0000"/>
                </a:solidFill>
              </a:rPr>
              <a:t>αναστοχασμός</a:t>
            </a:r>
            <a:endParaRPr lang="el-GR" sz="2000" dirty="0" smtClean="0">
              <a:solidFill>
                <a:srgbClr val="FF0000"/>
              </a:solidFill>
            </a:endParaRPr>
          </a:p>
          <a:p>
            <a:pPr lvl="1"/>
            <a:r>
              <a:rPr lang="el-GR" sz="1800" b="1" i="1" dirty="0" smtClean="0"/>
              <a:t>Αξιοποίησες την παρατήρηση </a:t>
            </a:r>
            <a:r>
              <a:rPr lang="el-GR" sz="1800" i="1" dirty="0" smtClean="0"/>
              <a:t>που έκανες; </a:t>
            </a:r>
          </a:p>
          <a:p>
            <a:pPr lvl="1"/>
            <a:r>
              <a:rPr lang="el-GR" sz="1800" b="1" i="1" dirty="0" smtClean="0"/>
              <a:t>Σχεδίασες ευχάριστες  δραστηριότητες με νόημα για τα παιδιά,</a:t>
            </a:r>
            <a:r>
              <a:rPr lang="el-GR" sz="1800" i="1" dirty="0" smtClean="0"/>
              <a:t> δημιουργώντας προβλήματα προς επίλυση και αφορμές για να κεντρίσει το ενδιαφέρον τους;. </a:t>
            </a:r>
          </a:p>
          <a:p>
            <a:pPr lvl="1">
              <a:buNone/>
            </a:pPr>
            <a:r>
              <a:rPr lang="el-GR" sz="1800" i="1" dirty="0" smtClean="0"/>
              <a:t> </a:t>
            </a:r>
          </a:p>
          <a:p>
            <a:pPr lvl="1"/>
            <a:r>
              <a:rPr lang="el-GR" sz="1800" b="1" i="1" dirty="0" smtClean="0"/>
              <a:t>Πρωτότυπη, δημιουργική </a:t>
            </a:r>
            <a:r>
              <a:rPr lang="el-GR" sz="1800" i="1" dirty="0" smtClean="0"/>
              <a:t>διδασκαλία; Βιωματική προσέγγιση και συμμετοχική μάθηση;  Ειδικότερα: </a:t>
            </a:r>
          </a:p>
          <a:p>
            <a:pPr lvl="1"/>
            <a:endParaRPr lang="el-GR" sz="1800" i="1" dirty="0" smtClean="0"/>
          </a:p>
          <a:p>
            <a:pPr lvl="1"/>
            <a:r>
              <a:rPr lang="el-GR" sz="1800" b="1" i="1" dirty="0" smtClean="0"/>
              <a:t>Εποπτικό υλικό </a:t>
            </a:r>
          </a:p>
          <a:p>
            <a:pPr lvl="1"/>
            <a:endParaRPr lang="el-GR" sz="1800" i="1" dirty="0" smtClean="0"/>
          </a:p>
          <a:p>
            <a:pPr lvl="1"/>
            <a:r>
              <a:rPr lang="el-GR" sz="1800" i="1" dirty="0" smtClean="0"/>
              <a:t>Σοβαρή και επιμελημένη  </a:t>
            </a:r>
            <a:r>
              <a:rPr lang="el-GR" sz="1800" b="1" i="1" dirty="0" smtClean="0"/>
              <a:t>προετοιμασία</a:t>
            </a:r>
          </a:p>
          <a:p>
            <a:pPr lvl="1"/>
            <a:endParaRPr lang="el-GR" sz="1800" i="1" dirty="0" smtClean="0"/>
          </a:p>
          <a:p>
            <a:pPr lvl="1"/>
            <a:r>
              <a:rPr lang="el-GR" sz="1800" b="1" i="1" dirty="0" smtClean="0"/>
              <a:t>Συμμετοχικές και Δημοκρατικές διαδικασίες</a:t>
            </a:r>
            <a:r>
              <a:rPr lang="el-GR" sz="1800" i="1" dirty="0" smtClean="0"/>
              <a:t>, π.χ. τα παιδιά προετοιμάζουν την επίσκεψη του τροχονόμου στην τάξη (προτείνουν, χωρίζονται σε ομάδες , υλοποιούν). </a:t>
            </a:r>
          </a:p>
          <a:p>
            <a:pPr lvl="1">
              <a:buNone/>
            </a:pPr>
            <a:endParaRPr lang="el-GR" sz="1800" i="1" dirty="0" smtClean="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0"/>
            <a:ext cx="7772400" cy="785794"/>
          </a:xfrm>
        </p:spPr>
        <p:txBody>
          <a:bodyPr/>
          <a:lstStyle/>
          <a:p>
            <a:r>
              <a:rPr lang="el-GR" sz="3200" b="1" i="1" dirty="0" smtClean="0"/>
              <a:t>Αξιολόγηση του μαθήματος</a:t>
            </a:r>
            <a:endParaRPr lang="el-GR" sz="3200" b="1" i="1" dirty="0"/>
          </a:p>
        </p:txBody>
      </p:sp>
      <p:sp>
        <p:nvSpPr>
          <p:cNvPr id="3" name="2 - Θέση περιεχομένου"/>
          <p:cNvSpPr>
            <a:spLocks noGrp="1"/>
          </p:cNvSpPr>
          <p:nvPr>
            <p:ph idx="1"/>
          </p:nvPr>
        </p:nvSpPr>
        <p:spPr>
          <a:xfrm>
            <a:off x="685800" y="857232"/>
            <a:ext cx="7886728" cy="6000768"/>
          </a:xfrm>
        </p:spPr>
        <p:txBody>
          <a:bodyPr/>
          <a:lstStyle/>
          <a:p>
            <a:r>
              <a:rPr lang="el-GR" sz="2000" b="1" dirty="0" smtClean="0">
                <a:solidFill>
                  <a:srgbClr val="FF0000"/>
                </a:solidFill>
              </a:rPr>
              <a:t>4. Εφαρμογή στην τάξη και </a:t>
            </a:r>
            <a:r>
              <a:rPr lang="el-GR" sz="2000" b="1" dirty="0" err="1" smtClean="0">
                <a:solidFill>
                  <a:srgbClr val="FF0000"/>
                </a:solidFill>
              </a:rPr>
              <a:t>αναστοχασμός</a:t>
            </a:r>
            <a:endParaRPr lang="el-GR" sz="2000" dirty="0" smtClean="0">
              <a:solidFill>
                <a:srgbClr val="FF0000"/>
              </a:solidFill>
            </a:endParaRPr>
          </a:p>
          <a:p>
            <a:pPr lvl="1"/>
            <a:r>
              <a:rPr lang="el-GR" sz="1800" i="1" dirty="0" smtClean="0"/>
              <a:t>-</a:t>
            </a:r>
            <a:r>
              <a:rPr lang="el-GR" sz="1800" b="1" i="1" dirty="0" smtClean="0"/>
              <a:t>Κινητικά παιχνίδια</a:t>
            </a:r>
            <a:r>
              <a:rPr lang="el-GR" sz="1800" i="1" dirty="0" smtClean="0"/>
              <a:t> , παιχνίδια συνεργασίας και αλληλεγγύης,  παιχνίδια με επίλυση προβληματισμού, κατασκευές με τρόπους που τα παιδιά προτείνουν.</a:t>
            </a:r>
          </a:p>
          <a:p>
            <a:pPr lvl="1"/>
            <a:endParaRPr lang="el-GR" sz="1800" i="1" dirty="0" smtClean="0"/>
          </a:p>
          <a:p>
            <a:pPr lvl="1"/>
            <a:r>
              <a:rPr lang="el-GR" sz="1800" i="1" dirty="0" smtClean="0"/>
              <a:t>-</a:t>
            </a:r>
            <a:r>
              <a:rPr lang="el-GR" sz="1800" b="1" i="1" dirty="0" smtClean="0"/>
              <a:t>Διερεύνηση ιδεών </a:t>
            </a:r>
            <a:r>
              <a:rPr lang="el-GR" sz="1800" i="1" dirty="0" smtClean="0"/>
              <a:t>και εμπειριών των παιδιών για το θέμα, π.χ. την κυκλοφοριακή αγωγή (πρωτότυπη δημιουργία εννοιολογικού χάρτη) </a:t>
            </a:r>
          </a:p>
          <a:p>
            <a:pPr lvl="1"/>
            <a:endParaRPr lang="el-GR" sz="1800" i="1" dirty="0" smtClean="0"/>
          </a:p>
          <a:p>
            <a:pPr lvl="1"/>
            <a:r>
              <a:rPr lang="el-GR" sz="1800" b="1" i="1" dirty="0" smtClean="0"/>
              <a:t>Αναζήτηση περισσότερων πληροφοριών </a:t>
            </a:r>
            <a:r>
              <a:rPr lang="el-GR" sz="1800" i="1" dirty="0" smtClean="0"/>
              <a:t>για το θέμα, πχ την ανακύκλωση στο διαδίκτυο. (εμπλουτισμός εννοιολογικού χάρτη) </a:t>
            </a:r>
          </a:p>
          <a:p>
            <a:pPr lvl="1"/>
            <a:endParaRPr lang="el-GR" sz="1800" i="1" dirty="0" smtClean="0"/>
          </a:p>
          <a:p>
            <a:pPr lvl="1"/>
            <a:r>
              <a:rPr lang="el-GR" sz="1800" b="1" i="1" dirty="0" smtClean="0"/>
              <a:t>Δραστηριότητες από όλες τις μαθησιακές περιοχές</a:t>
            </a:r>
            <a:r>
              <a:rPr lang="el-GR" sz="1800" i="1" dirty="0" smtClean="0"/>
              <a:t> (διαθεματικότητα, ποικιλία και δημιουργικότητα)</a:t>
            </a:r>
          </a:p>
          <a:p>
            <a:pPr lvl="1"/>
            <a:endParaRPr lang="el-GR" sz="1800" i="1" dirty="0" smtClean="0"/>
          </a:p>
          <a:p>
            <a:pPr lvl="1"/>
            <a:r>
              <a:rPr lang="el-GR" sz="1800" b="1" i="1" dirty="0" smtClean="0"/>
              <a:t>Έμφαση σε διερεύνηση ιδεών </a:t>
            </a:r>
            <a:r>
              <a:rPr lang="el-GR" sz="1800" i="1" dirty="0" smtClean="0"/>
              <a:t>των παιδιών και </a:t>
            </a:r>
            <a:r>
              <a:rPr lang="el-GR" sz="1800" b="1" i="1" dirty="0" smtClean="0"/>
              <a:t>στην βιωματική μάθηση</a:t>
            </a:r>
            <a:r>
              <a:rPr lang="el-GR" sz="1800" i="1" dirty="0" smtClean="0"/>
              <a:t>;.</a:t>
            </a:r>
          </a:p>
          <a:p>
            <a:pPr lvl="1"/>
            <a:endParaRPr lang="el-GR" sz="1800" i="1" dirty="0" smtClean="0"/>
          </a:p>
          <a:p>
            <a:pPr lvl="1"/>
            <a:r>
              <a:rPr lang="el-GR" sz="1800" b="1" i="1" dirty="0" err="1" smtClean="0"/>
              <a:t>Αναστοχάζεστε</a:t>
            </a:r>
            <a:r>
              <a:rPr lang="el-GR" sz="1800" b="1" i="1" dirty="0" smtClean="0"/>
              <a:t>  κριτικά</a:t>
            </a:r>
            <a:r>
              <a:rPr lang="el-GR" sz="1800" i="1" dirty="0" smtClean="0"/>
              <a:t> στις πρακτικές σας   αξιολογώντας  την αποτελεσματικότητα τους;   </a:t>
            </a:r>
          </a:p>
          <a:p>
            <a:pPr lvl="1"/>
            <a:endParaRPr lang="el-GR" sz="1800" i="1" dirty="0" smtClean="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0"/>
            <a:ext cx="7772400" cy="785794"/>
          </a:xfrm>
        </p:spPr>
        <p:txBody>
          <a:bodyPr/>
          <a:lstStyle/>
          <a:p>
            <a:r>
              <a:rPr lang="el-GR" sz="3200" b="1" i="1" dirty="0" smtClean="0"/>
              <a:t>Αξιολόγηση του μαθήματος</a:t>
            </a:r>
            <a:endParaRPr lang="el-GR" sz="3200" b="1" i="1" dirty="0"/>
          </a:p>
        </p:txBody>
      </p:sp>
      <p:sp>
        <p:nvSpPr>
          <p:cNvPr id="3" name="2 - Θέση περιεχομένου"/>
          <p:cNvSpPr>
            <a:spLocks noGrp="1"/>
          </p:cNvSpPr>
          <p:nvPr>
            <p:ph idx="1"/>
          </p:nvPr>
        </p:nvSpPr>
        <p:spPr>
          <a:xfrm>
            <a:off x="685800" y="857232"/>
            <a:ext cx="7886728" cy="6000768"/>
          </a:xfrm>
        </p:spPr>
        <p:txBody>
          <a:bodyPr/>
          <a:lstStyle/>
          <a:p>
            <a:r>
              <a:rPr lang="el-GR" sz="2000" b="1" dirty="0" smtClean="0">
                <a:solidFill>
                  <a:srgbClr val="FF0000"/>
                </a:solidFill>
              </a:rPr>
              <a:t> Στην τελική βαθμολογία λαμβάνονται υπόψιν και αξιολογούνται: </a:t>
            </a:r>
          </a:p>
          <a:p>
            <a:r>
              <a:rPr lang="el-GR" sz="2000" i="1" dirty="0" smtClean="0"/>
              <a:t>Η κούκλα της τάξης</a:t>
            </a:r>
          </a:p>
          <a:p>
            <a:r>
              <a:rPr lang="el-GR" sz="2000" i="1" dirty="0" smtClean="0"/>
              <a:t>Το εποπτικό υλικό που θα κατασκευάσετε</a:t>
            </a:r>
          </a:p>
          <a:p>
            <a:r>
              <a:rPr lang="el-GR" sz="2000" i="1" dirty="0" smtClean="0"/>
              <a:t>Το αρχικό πλάνο διδασκαλίας που θα σχεδιάσετε</a:t>
            </a:r>
          </a:p>
          <a:p>
            <a:r>
              <a:rPr lang="el-GR" sz="2000" i="1" dirty="0" smtClean="0"/>
              <a:t>Τα εργαλεία που θα χρησιμοποιήσετε (ημερολόγιο, κλείδες)</a:t>
            </a:r>
          </a:p>
          <a:p>
            <a:r>
              <a:rPr lang="el-GR" sz="2000" i="1" dirty="0" err="1" smtClean="0"/>
              <a:t>Αναστοχασμός</a:t>
            </a:r>
            <a:endParaRPr lang="el-GR" sz="2000" i="1" dirty="0" smtClean="0"/>
          </a:p>
          <a:p>
            <a:r>
              <a:rPr lang="el-GR" sz="2000" i="1" dirty="0" smtClean="0"/>
              <a:t>Η μελέτη στο μάθημα</a:t>
            </a:r>
          </a:p>
          <a:p>
            <a:r>
              <a:rPr lang="el-GR" sz="2000" i="1" dirty="0" smtClean="0"/>
              <a:t>Η συμμετοχή  στο μάθημα</a:t>
            </a:r>
          </a:p>
          <a:p>
            <a:r>
              <a:rPr lang="el-GR" sz="2000" i="1" dirty="0" smtClean="0"/>
              <a:t>Η συνεργασία με την διδάσκουσα/ μεταξύ σας/ με την νηπιαγωγό ταξης / με το Γραφείο Π.Α.</a:t>
            </a:r>
          </a:p>
          <a:p>
            <a:r>
              <a:rPr lang="el-GR" sz="2000" i="1" dirty="0" smtClean="0"/>
              <a:t>Η τελική παραδοτέα εργασία στο μάθημα (παρατηρήσεις/ θεωρητικό πλαίσιο / διδασκαλία/ ερώτηση)</a:t>
            </a:r>
          </a:p>
          <a:p>
            <a:r>
              <a:rPr lang="el-GR" sz="2000" i="1" dirty="0" smtClean="0"/>
              <a:t>Οι παρουσιάσεις μιας ενδεικτικής δραστηριότητας της διδασκαλίας σας.</a:t>
            </a:r>
          </a:p>
          <a:p>
            <a:r>
              <a:rPr lang="el-GR" sz="2000" i="1" dirty="0" smtClean="0"/>
              <a:t>Το παράρτημα των φωτογραφιών </a:t>
            </a:r>
          </a:p>
          <a:p>
            <a:r>
              <a:rPr lang="el-GR" sz="2000" i="1" dirty="0" smtClean="0"/>
              <a:t>Οι παρουσίες στο μάθημα</a:t>
            </a:r>
          </a:p>
          <a:p>
            <a:endParaRPr lang="el-GR" sz="1800" i="1" dirty="0" smtClean="0"/>
          </a:p>
          <a:p>
            <a:pPr lvl="1"/>
            <a:endParaRPr lang="el-GR" sz="1800" i="1" dirty="0" smtClean="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285720" y="0"/>
            <a:ext cx="8429684" cy="1000108"/>
          </a:xfrm>
        </p:spPr>
        <p:txBody>
          <a:bodyPr/>
          <a:lstStyle/>
          <a:p>
            <a:r>
              <a:rPr lang="el-GR" sz="2400" b="1" dirty="0"/>
              <a:t/>
            </a:r>
            <a:br>
              <a:rPr lang="el-GR" sz="2400" b="1" dirty="0"/>
            </a:br>
            <a:r>
              <a:rPr lang="el-GR" sz="2400" b="1" dirty="0" smtClean="0"/>
              <a:t/>
            </a:r>
            <a:br>
              <a:rPr lang="el-GR" sz="2400" b="1" dirty="0" smtClean="0"/>
            </a:br>
            <a:r>
              <a:rPr lang="el-GR" sz="2400" b="1" dirty="0" smtClean="0"/>
              <a:t/>
            </a:r>
            <a:br>
              <a:rPr lang="el-GR" sz="2400" b="1" dirty="0" smtClean="0"/>
            </a:br>
            <a:r>
              <a:rPr lang="el-GR" sz="2400" b="1" dirty="0" smtClean="0"/>
              <a:t/>
            </a:r>
            <a:br>
              <a:rPr lang="el-GR" sz="2400" b="1" dirty="0" smtClean="0"/>
            </a:br>
            <a:r>
              <a:rPr lang="el-GR" sz="2400" b="1" dirty="0" smtClean="0"/>
              <a:t>Στοχασμός κατά την έναρξη της πρακτικής άσκησης – </a:t>
            </a:r>
            <a:br>
              <a:rPr lang="el-GR" sz="2400" b="1" dirty="0" smtClean="0"/>
            </a:br>
            <a:r>
              <a:rPr lang="el-GR" sz="2400" b="1" dirty="0" smtClean="0"/>
              <a:t>4</a:t>
            </a:r>
            <a:r>
              <a:rPr lang="el-GR" sz="2400" b="1" baseline="30000" dirty="0" smtClean="0"/>
              <a:t>ο</a:t>
            </a:r>
            <a:r>
              <a:rPr lang="el-GR" sz="2400" b="1" dirty="0" smtClean="0"/>
              <a:t> έτος</a:t>
            </a:r>
            <a:r>
              <a:rPr lang="el-GR" sz="2400" dirty="0" smtClean="0"/>
              <a:t/>
            </a:r>
            <a:br>
              <a:rPr lang="el-GR" sz="2400" dirty="0" smtClean="0"/>
            </a:b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214422"/>
            <a:ext cx="9144000" cy="5643578"/>
          </a:xfrm>
        </p:spPr>
        <p:txBody>
          <a:bodyPr/>
          <a:lstStyle/>
          <a:p>
            <a:pPr>
              <a:buNone/>
            </a:pPr>
            <a:r>
              <a:rPr lang="el-GR" sz="1800" dirty="0" smtClean="0"/>
              <a:t>	</a:t>
            </a:r>
            <a:r>
              <a:rPr lang="el-GR" sz="2000" dirty="0" smtClean="0"/>
              <a:t>Είναι σημαντικό να σκεφτείτε: </a:t>
            </a:r>
          </a:p>
          <a:p>
            <a:pPr lvl="2"/>
            <a:r>
              <a:rPr lang="el-GR" sz="2000" i="1" dirty="0" smtClean="0"/>
              <a:t>με ποιες </a:t>
            </a:r>
            <a:r>
              <a:rPr lang="el-GR" sz="2000" i="1" dirty="0" smtClean="0">
                <a:solidFill>
                  <a:srgbClr val="FF0000"/>
                </a:solidFill>
              </a:rPr>
              <a:t>προσδοκίες</a:t>
            </a:r>
            <a:r>
              <a:rPr lang="el-GR" sz="2000" i="1" dirty="0" smtClean="0"/>
              <a:t>, </a:t>
            </a:r>
          </a:p>
          <a:p>
            <a:pPr lvl="2"/>
            <a:r>
              <a:rPr lang="el-GR" sz="2000" i="1" dirty="0" smtClean="0"/>
              <a:t>με ποια </a:t>
            </a:r>
            <a:r>
              <a:rPr lang="el-GR" sz="2000" i="1" dirty="0" smtClean="0">
                <a:solidFill>
                  <a:srgbClr val="FF0000"/>
                </a:solidFill>
              </a:rPr>
              <a:t>συναισθήματα</a:t>
            </a:r>
            <a:r>
              <a:rPr lang="el-GR" sz="2000" i="1" dirty="0" smtClean="0"/>
              <a:t>, </a:t>
            </a:r>
          </a:p>
          <a:p>
            <a:pPr lvl="2"/>
            <a:r>
              <a:rPr lang="el-GR" sz="2000" i="1" dirty="0" smtClean="0"/>
              <a:t>με ποιες </a:t>
            </a:r>
            <a:r>
              <a:rPr lang="el-GR" sz="2000" i="1" dirty="0" smtClean="0">
                <a:solidFill>
                  <a:srgbClr val="FF0000"/>
                </a:solidFill>
              </a:rPr>
              <a:t>δυνατότητες</a:t>
            </a:r>
            <a:r>
              <a:rPr lang="el-GR" sz="2000" i="1" dirty="0" smtClean="0"/>
              <a:t> και </a:t>
            </a:r>
            <a:r>
              <a:rPr lang="el-GR" sz="2000" i="1" dirty="0" smtClean="0">
                <a:solidFill>
                  <a:srgbClr val="FF0000"/>
                </a:solidFill>
              </a:rPr>
              <a:t>αδυναμίες</a:t>
            </a:r>
            <a:r>
              <a:rPr lang="el-GR" sz="2000" i="1" dirty="0" smtClean="0"/>
              <a:t> </a:t>
            </a:r>
          </a:p>
          <a:p>
            <a:pPr>
              <a:buNone/>
            </a:pPr>
            <a:r>
              <a:rPr lang="el-GR" sz="2000" dirty="0" smtClean="0"/>
              <a:t>	ξεκινάτε τη συμμετοχή σας στο πρόγραμμα της πρακτικής άσκησης.</a:t>
            </a:r>
          </a:p>
          <a:p>
            <a:pPr>
              <a:buNone/>
            </a:pPr>
            <a:r>
              <a:rPr lang="el-GR" sz="2000" dirty="0" smtClean="0"/>
              <a:t> </a:t>
            </a:r>
          </a:p>
          <a:p>
            <a:pPr>
              <a:buNone/>
            </a:pPr>
            <a:r>
              <a:rPr lang="el-GR" sz="2000" b="1" dirty="0" smtClean="0"/>
              <a:t>	Συμπληρώστε  μια ειδικά σχεδιασμένης </a:t>
            </a:r>
            <a:r>
              <a:rPr lang="en-US" sz="2000" b="1" dirty="0" err="1" smtClean="0"/>
              <a:t>google</a:t>
            </a:r>
            <a:r>
              <a:rPr lang="en-US" sz="2000" b="1" dirty="0" smtClean="0"/>
              <a:t> form</a:t>
            </a:r>
            <a:r>
              <a:rPr lang="el-GR" sz="2000" b="1" dirty="0" smtClean="0"/>
              <a:t>,  απαντώντας σε </a:t>
            </a:r>
            <a:r>
              <a:rPr lang="el-GR" sz="2000" dirty="0" smtClean="0"/>
              <a:t>ανοιχτά ερωτήματα, προκειμένου να διατυπώσετε  τα παραπάνω  για την ανάληψη του ρόλου τους στο εξάμηνο της Πρακτικής τους άσκησης </a:t>
            </a:r>
          </a:p>
          <a:p>
            <a:pPr>
              <a:buNone/>
            </a:pPr>
            <a:r>
              <a:rPr lang="el-GR" sz="2000" dirty="0" smtClean="0"/>
              <a:t>	</a:t>
            </a:r>
          </a:p>
          <a:p>
            <a:pPr>
              <a:buNone/>
            </a:pPr>
            <a:r>
              <a:rPr lang="el-GR" sz="2000" dirty="0" smtClean="0"/>
              <a:t>	</a:t>
            </a:r>
            <a:r>
              <a:rPr lang="el-GR" sz="1800" dirty="0" smtClean="0"/>
              <a:t>(</a:t>
            </a:r>
            <a:r>
              <a:rPr lang="el-GR" sz="1800" b="1" dirty="0" smtClean="0"/>
              <a:t>Διερεύνηση </a:t>
            </a:r>
            <a:r>
              <a:rPr lang="el-GR" sz="1800" dirty="0" smtClean="0"/>
              <a:t>αρχικών πεποιθήσεων, απόψεων και ιδεών για την Π.Α., με στόχο την </a:t>
            </a:r>
            <a:r>
              <a:rPr lang="el-GR" sz="1800" dirty="0" smtClean="0">
                <a:solidFill>
                  <a:srgbClr val="FF0000"/>
                </a:solidFill>
              </a:rPr>
              <a:t>ανταπόκριση</a:t>
            </a:r>
            <a:r>
              <a:rPr lang="el-GR" sz="1800" dirty="0" smtClean="0"/>
              <a:t> της διδάσκουσας στις συναισθηματικές, κοινωνικές και γνωστικές </a:t>
            </a:r>
            <a:r>
              <a:rPr lang="el-GR" sz="1800" dirty="0" smtClean="0">
                <a:solidFill>
                  <a:srgbClr val="FF0000"/>
                </a:solidFill>
              </a:rPr>
              <a:t>ανάγκες τ</a:t>
            </a:r>
            <a:r>
              <a:rPr lang="el-GR" sz="1800" dirty="0" smtClean="0"/>
              <a:t>ων φοιτητών/τριών, </a:t>
            </a:r>
            <a:r>
              <a:rPr lang="el-GR" sz="1800" b="1" dirty="0" smtClean="0"/>
              <a:t>δημιουργώντας</a:t>
            </a:r>
            <a:r>
              <a:rPr lang="el-GR" sz="1800" dirty="0" smtClean="0"/>
              <a:t> ένα υποστηρικτικό και </a:t>
            </a:r>
            <a:r>
              <a:rPr lang="el-GR" sz="1800" dirty="0" err="1" smtClean="0"/>
              <a:t>ενσυναίσθητο</a:t>
            </a:r>
            <a:r>
              <a:rPr lang="el-GR" sz="1800" dirty="0" smtClean="0"/>
              <a:t> ακαδημαϊκό </a:t>
            </a:r>
            <a:r>
              <a:rPr lang="el-GR" sz="1800" dirty="0" smtClean="0">
                <a:solidFill>
                  <a:srgbClr val="FF0000"/>
                </a:solidFill>
              </a:rPr>
              <a:t>περιβάλλον </a:t>
            </a:r>
            <a:r>
              <a:rPr lang="el-GR" sz="1800" dirty="0" smtClean="0"/>
              <a:t>και </a:t>
            </a:r>
            <a:r>
              <a:rPr lang="el-GR" sz="1800" b="1" dirty="0" smtClean="0"/>
              <a:t>σχεδιάζοντας</a:t>
            </a:r>
            <a:r>
              <a:rPr lang="el-GR" sz="1800" dirty="0" smtClean="0"/>
              <a:t> ποιοτικές ακαδημαϊκές</a:t>
            </a:r>
            <a:r>
              <a:rPr lang="el-GR" sz="1800" b="1" dirty="0" smtClean="0"/>
              <a:t> εμπειρίες μάθησης</a:t>
            </a:r>
            <a:r>
              <a:rPr lang="el-GR" sz="1800" dirty="0" smtClean="0"/>
              <a:t> </a:t>
            </a:r>
            <a:r>
              <a:rPr lang="el-GR" sz="1800" dirty="0" smtClean="0">
                <a:solidFill>
                  <a:srgbClr val="FF0000"/>
                </a:solidFill>
              </a:rPr>
              <a:t>που προάγουν </a:t>
            </a:r>
            <a:r>
              <a:rPr lang="el-GR" sz="1800" dirty="0" smtClean="0"/>
              <a:t>τη συνεργασία, την τεχνολογική ενδυνάμωση και την κοινωνική ευαισθησία).</a:t>
            </a:r>
          </a:p>
          <a:p>
            <a:pPr>
              <a:buNone/>
            </a:pPr>
            <a:endParaRPr lang="el-GR" sz="2000" b="1" u="sng" dirty="0" smtClean="0"/>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7929618" cy="785818"/>
          </a:xfrm>
        </p:spPr>
        <p:txBody>
          <a:bodyPr/>
          <a:lstStyle/>
          <a:p>
            <a:r>
              <a:rPr lang="el-GR" sz="2400" b="1" dirty="0"/>
              <a:t/>
            </a:r>
            <a:br>
              <a:rPr lang="el-GR" sz="2400" b="1" dirty="0"/>
            </a:br>
            <a:r>
              <a:rPr lang="el-GR" sz="2400" b="1" dirty="0" smtClean="0"/>
              <a:t/>
            </a:r>
            <a:br>
              <a:rPr lang="el-GR" sz="2400" b="1" dirty="0" smtClean="0"/>
            </a:br>
            <a:r>
              <a:rPr lang="el-GR" sz="2400" b="1" u="sng" dirty="0" smtClean="0"/>
              <a:t>Δράση 1. Διερεύνηση ιδεών των φοιτητών/τριών στην έναρξη της Πρακτικής Άσκησης   -  4ο έτος</a:t>
            </a:r>
            <a:br>
              <a:rPr lang="el-GR" sz="2400" b="1" u="sng" dirty="0" smtClean="0"/>
            </a:br>
            <a:r>
              <a:rPr lang="el-GR" sz="2400" b="1" dirty="0" smtClean="0"/>
              <a:t/>
            </a:r>
            <a:br>
              <a:rPr lang="el-GR" sz="2400" b="1" dirty="0" smtClean="0"/>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000108"/>
            <a:ext cx="9144000" cy="5857892"/>
          </a:xfrm>
          <a:solidFill>
            <a:srgbClr val="FFFFCC"/>
          </a:solidFill>
          <a:ln>
            <a:solidFill>
              <a:schemeClr val="tx2"/>
            </a:solidFill>
          </a:ln>
        </p:spPr>
        <p:txBody>
          <a:bodyPr/>
          <a:lstStyle/>
          <a:p>
            <a:r>
              <a:rPr lang="en-US" sz="2000" i="1" u="sng" dirty="0" smtClean="0">
                <a:latin typeface="Arial" pitchFamily="34" charset="0"/>
                <a:cs typeface="Arial" pitchFamily="34" charset="0"/>
                <a:hlinkClick r:id="rId2"/>
              </a:rPr>
              <a:t>https</a:t>
            </a:r>
            <a:r>
              <a:rPr lang="el-GR" sz="2000" i="1" u="sng" dirty="0" smtClean="0">
                <a:latin typeface="Arial" pitchFamily="34" charset="0"/>
                <a:cs typeface="Arial" pitchFamily="34" charset="0"/>
                <a:hlinkClick r:id="rId2"/>
              </a:rPr>
              <a:t>://</a:t>
            </a:r>
            <a:r>
              <a:rPr lang="en-US" sz="2000" i="1" u="sng" dirty="0" smtClean="0">
                <a:latin typeface="Arial" pitchFamily="34" charset="0"/>
                <a:cs typeface="Arial" pitchFamily="34" charset="0"/>
                <a:hlinkClick r:id="rId2"/>
              </a:rPr>
              <a:t>forms</a:t>
            </a:r>
            <a:r>
              <a:rPr lang="el-GR" sz="2000" i="1" u="sng" dirty="0" smtClean="0">
                <a:latin typeface="Arial" pitchFamily="34" charset="0"/>
                <a:cs typeface="Arial" pitchFamily="34" charset="0"/>
                <a:hlinkClick r:id="rId2"/>
              </a:rPr>
              <a:t>.</a:t>
            </a:r>
            <a:r>
              <a:rPr lang="en-US" sz="2000" i="1" u="sng" dirty="0" err="1" smtClean="0">
                <a:latin typeface="Arial" pitchFamily="34" charset="0"/>
                <a:cs typeface="Arial" pitchFamily="34" charset="0"/>
                <a:hlinkClick r:id="rId2"/>
              </a:rPr>
              <a:t>gle</a:t>
            </a:r>
            <a:r>
              <a:rPr lang="el-GR" sz="2000" i="1" u="sng" dirty="0" smtClean="0">
                <a:latin typeface="Arial" pitchFamily="34" charset="0"/>
                <a:cs typeface="Arial" pitchFamily="34" charset="0"/>
                <a:hlinkClick r:id="rId2"/>
              </a:rPr>
              <a:t>/5</a:t>
            </a:r>
            <a:r>
              <a:rPr lang="en-US" sz="2000" i="1" u="sng" dirty="0" err="1" smtClean="0">
                <a:latin typeface="Arial" pitchFamily="34" charset="0"/>
                <a:cs typeface="Arial" pitchFamily="34" charset="0"/>
                <a:hlinkClick r:id="rId2"/>
              </a:rPr>
              <a:t>Wxx</a:t>
            </a:r>
            <a:r>
              <a:rPr lang="el-GR" sz="2000" i="1" u="sng" dirty="0" smtClean="0">
                <a:latin typeface="Arial" pitchFamily="34" charset="0"/>
                <a:cs typeface="Arial" pitchFamily="34" charset="0"/>
                <a:hlinkClick r:id="rId2"/>
              </a:rPr>
              <a:t>5</a:t>
            </a:r>
            <a:r>
              <a:rPr lang="en-US" sz="2000" i="1" u="sng" dirty="0" err="1" smtClean="0">
                <a:latin typeface="Arial" pitchFamily="34" charset="0"/>
                <a:cs typeface="Arial" pitchFamily="34" charset="0"/>
                <a:hlinkClick r:id="rId2"/>
              </a:rPr>
              <a:t>njN</a:t>
            </a:r>
            <a:r>
              <a:rPr lang="el-GR" sz="2000" i="1" u="sng" dirty="0" smtClean="0">
                <a:latin typeface="Arial" pitchFamily="34" charset="0"/>
                <a:cs typeface="Arial" pitchFamily="34" charset="0"/>
                <a:hlinkClick r:id="rId2"/>
              </a:rPr>
              <a:t>6</a:t>
            </a:r>
            <a:r>
              <a:rPr lang="en-US" sz="2000" i="1" u="sng" dirty="0" smtClean="0">
                <a:latin typeface="Arial" pitchFamily="34" charset="0"/>
                <a:cs typeface="Arial" pitchFamily="34" charset="0"/>
                <a:hlinkClick r:id="rId2"/>
              </a:rPr>
              <a:t>jmsPxcp</a:t>
            </a:r>
            <a:r>
              <a:rPr lang="el-GR" sz="2000" i="1" u="sng" dirty="0" smtClean="0">
                <a:latin typeface="Arial" pitchFamily="34" charset="0"/>
                <a:cs typeface="Arial" pitchFamily="34" charset="0"/>
                <a:hlinkClick r:id="rId2"/>
              </a:rPr>
              <a:t>9</a:t>
            </a:r>
            <a:endParaRPr lang="el-GR" sz="2000" dirty="0" smtClean="0">
              <a:latin typeface="Arial" pitchFamily="34" charset="0"/>
              <a:cs typeface="Arial" pitchFamily="34" charset="0"/>
            </a:endParaRPr>
          </a:p>
          <a:p>
            <a:r>
              <a:rPr lang="el-GR" sz="1800" b="1" dirty="0" smtClean="0"/>
              <a:t> </a:t>
            </a:r>
            <a:r>
              <a:rPr lang="el-GR" sz="1800" b="1" i="1" dirty="0" smtClean="0"/>
              <a:t>1. </a:t>
            </a:r>
            <a:r>
              <a:rPr lang="el-GR" sz="1800" b="1" i="1" dirty="0" smtClean="0"/>
              <a:t>Ονοματεπώνυμο - Με</a:t>
            </a:r>
            <a:r>
              <a:rPr lang="el-GR" sz="1800" i="1" dirty="0" smtClean="0"/>
              <a:t> </a:t>
            </a:r>
            <a:r>
              <a:rPr lang="el-GR" sz="1800" b="1" i="1" dirty="0" smtClean="0"/>
              <a:t>ποια συναισθήματα ξεκινάς</a:t>
            </a:r>
            <a:r>
              <a:rPr lang="el-GR" sz="1800" i="1" dirty="0" smtClean="0"/>
              <a:t> την πρακτική σου άσκηση;</a:t>
            </a:r>
            <a:endParaRPr lang="el-GR" sz="1800" dirty="0" smtClean="0"/>
          </a:p>
          <a:p>
            <a:endParaRPr lang="el-GR" sz="1800" dirty="0" smtClean="0"/>
          </a:p>
          <a:p>
            <a:r>
              <a:rPr lang="el-GR" sz="1800" b="1" i="1" dirty="0" smtClean="0"/>
              <a:t>2.</a:t>
            </a:r>
            <a:r>
              <a:rPr lang="el-GR" sz="1800" i="1" dirty="0" smtClean="0"/>
              <a:t> Ποιος πιστεύετε ότι θα είναι ο δικός σας </a:t>
            </a:r>
            <a:r>
              <a:rPr lang="el-GR" sz="1800" b="1" i="1" dirty="0" smtClean="0"/>
              <a:t>ρόλο</a:t>
            </a:r>
            <a:r>
              <a:rPr lang="el-GR" sz="1800" i="1" dirty="0" smtClean="0"/>
              <a:t>ς στο πλαίσιο της Π.Α. κατά τις </a:t>
            </a:r>
            <a:r>
              <a:rPr lang="el-GR" sz="1800" b="1" i="1" dirty="0" smtClean="0"/>
              <a:t>παρακολουθήσεις σας</a:t>
            </a:r>
            <a:r>
              <a:rPr lang="el-GR" sz="1800" i="1" dirty="0" smtClean="0"/>
              <a:t> στο νηπιαγωγείο;</a:t>
            </a:r>
            <a:endParaRPr lang="el-GR" sz="1800" dirty="0" smtClean="0"/>
          </a:p>
          <a:p>
            <a:endParaRPr lang="el-GR" sz="1800" dirty="0" smtClean="0"/>
          </a:p>
          <a:p>
            <a:r>
              <a:rPr lang="el-GR" sz="1800" b="1" i="1" dirty="0" smtClean="0"/>
              <a:t>3.</a:t>
            </a:r>
            <a:r>
              <a:rPr lang="el-GR" sz="1800" i="1" dirty="0" smtClean="0"/>
              <a:t> Ποιος πιστεύετε ότι θα είναι ο δικός σας </a:t>
            </a:r>
            <a:r>
              <a:rPr lang="el-GR" sz="1800" b="1" i="1" dirty="0" smtClean="0"/>
              <a:t>ρόλος </a:t>
            </a:r>
            <a:r>
              <a:rPr lang="el-GR" sz="1800" i="1" dirty="0" smtClean="0"/>
              <a:t>στο πλαίσιο της Π.Α. κατά </a:t>
            </a:r>
            <a:r>
              <a:rPr lang="el-GR" sz="1800" b="1" i="1" dirty="0" smtClean="0"/>
              <a:t>την διδασκαλία σ</a:t>
            </a:r>
            <a:r>
              <a:rPr lang="el-GR" sz="1800" i="1" dirty="0" smtClean="0"/>
              <a:t>ας στο νηπιαγωγείο;</a:t>
            </a:r>
            <a:endParaRPr lang="el-GR" sz="1800" dirty="0" smtClean="0"/>
          </a:p>
          <a:p>
            <a:pPr>
              <a:buNone/>
            </a:pPr>
            <a:endParaRPr lang="el-GR" sz="1800" dirty="0" smtClean="0"/>
          </a:p>
          <a:p>
            <a:r>
              <a:rPr lang="el-GR" sz="1800" b="1" i="1" dirty="0" smtClean="0"/>
              <a:t>4.</a:t>
            </a:r>
            <a:r>
              <a:rPr lang="el-GR" sz="1800" i="1" dirty="0" smtClean="0"/>
              <a:t> Υπάρχει κάτι για το οποίο </a:t>
            </a:r>
            <a:r>
              <a:rPr lang="el-GR" sz="1800" b="1" i="1" dirty="0" smtClean="0"/>
              <a:t>ανησυχείς/ δυσκολεύεσαι /προβληματίζεσαι;</a:t>
            </a:r>
            <a:r>
              <a:rPr lang="el-GR" sz="1800" i="1" dirty="0" smtClean="0"/>
              <a:t> </a:t>
            </a:r>
            <a:endParaRPr lang="el-GR" sz="1800" dirty="0" smtClean="0"/>
          </a:p>
          <a:p>
            <a:pPr>
              <a:buNone/>
            </a:pPr>
            <a:r>
              <a:rPr lang="el-GR" sz="1800" i="1" dirty="0" smtClean="0"/>
              <a:t>		-</a:t>
            </a:r>
            <a:r>
              <a:rPr lang="el-GR" sz="1800" b="1" i="1" dirty="0" smtClean="0"/>
              <a:t>Αν υπάρχει</a:t>
            </a:r>
            <a:r>
              <a:rPr lang="el-GR" sz="1800" i="1" dirty="0" smtClean="0"/>
              <a:t>, </a:t>
            </a:r>
            <a:r>
              <a:rPr lang="el-GR" sz="1800" b="1" i="1" dirty="0" smtClean="0"/>
              <a:t>ποιο είναι αυτό</a:t>
            </a:r>
            <a:r>
              <a:rPr lang="el-GR" sz="1800" i="1" dirty="0" smtClean="0"/>
              <a:t> και τι πιστεύεις </a:t>
            </a:r>
            <a:r>
              <a:rPr lang="el-GR" sz="1800" b="1" i="1" dirty="0" smtClean="0"/>
              <a:t>ότι θα σε βοηθήσει</a:t>
            </a:r>
            <a:r>
              <a:rPr lang="el-GR" sz="1800" i="1" dirty="0" smtClean="0"/>
              <a:t> από όλα εκείνα που 	ξέρεις και μπορείς να κάνεις για να το ξεπεράσεις.</a:t>
            </a:r>
            <a:endParaRPr lang="el-GR" sz="1800" dirty="0" smtClean="0"/>
          </a:p>
          <a:p>
            <a:pPr>
              <a:buNone/>
            </a:pPr>
            <a:r>
              <a:rPr lang="el-GR" sz="1800" i="1" dirty="0" smtClean="0"/>
              <a:t>		-</a:t>
            </a:r>
            <a:r>
              <a:rPr lang="el-GR" sz="1800" b="1" i="1" dirty="0" smtClean="0"/>
              <a:t>Αν δεν υπάρχει</a:t>
            </a:r>
            <a:r>
              <a:rPr lang="el-GR" sz="1800" i="1" dirty="0" smtClean="0"/>
              <a:t>, τι σε κάνει  / που βασίζεσαι να το λες αυτό;</a:t>
            </a:r>
            <a:endParaRPr lang="el-GR" sz="1800" dirty="0" smtClean="0"/>
          </a:p>
          <a:p>
            <a:endParaRPr lang="el-GR" sz="1800" dirty="0" smtClean="0"/>
          </a:p>
          <a:p>
            <a:r>
              <a:rPr lang="el-GR" sz="1800" b="1" i="1" dirty="0" smtClean="0"/>
              <a:t>5.</a:t>
            </a:r>
            <a:r>
              <a:rPr lang="el-GR" sz="1800" i="1" dirty="0" smtClean="0"/>
              <a:t> Ποιες είναι οι </a:t>
            </a:r>
            <a:r>
              <a:rPr lang="el-GR" sz="1800" b="1" i="1" dirty="0" smtClean="0"/>
              <a:t>προτεραιότητες </a:t>
            </a:r>
            <a:r>
              <a:rPr lang="el-GR" sz="1800" i="1" dirty="0" smtClean="0"/>
              <a:t>σου, δηλ. τι είναι πιο σημαντικό να καταφέρεις στην πρακτική σου άσκηση;</a:t>
            </a:r>
            <a:endParaRPr lang="el-GR" sz="1800" dirty="0" smtClean="0"/>
          </a:p>
          <a:p>
            <a:endParaRPr lang="el-GR" sz="1800" dirty="0" smtClean="0"/>
          </a:p>
          <a:p>
            <a:r>
              <a:rPr lang="el-GR" sz="1800" b="1" i="1" dirty="0" smtClean="0"/>
              <a:t>6. Θεωρείτε </a:t>
            </a:r>
            <a:r>
              <a:rPr lang="el-GR" sz="1800" i="1" dirty="0" smtClean="0"/>
              <a:t>ότι η</a:t>
            </a:r>
            <a:r>
              <a:rPr lang="el-GR" sz="1800" b="1" i="1" dirty="0" smtClean="0"/>
              <a:t> Π.Α</a:t>
            </a:r>
            <a:r>
              <a:rPr lang="el-GR" sz="1800" i="1" dirty="0" smtClean="0"/>
              <a:t>. είναι </a:t>
            </a:r>
            <a:r>
              <a:rPr lang="el-GR" sz="1800" b="1" i="1" dirty="0" smtClean="0"/>
              <a:t>σημαντική;</a:t>
            </a:r>
            <a:r>
              <a:rPr lang="el-GR" sz="1800" i="1" dirty="0" smtClean="0"/>
              <a:t> </a:t>
            </a:r>
            <a:r>
              <a:rPr lang="el-GR" sz="1800" b="1" i="1" dirty="0" smtClean="0"/>
              <a:t>Γιατί</a:t>
            </a:r>
            <a:r>
              <a:rPr lang="el-GR" sz="1800" i="1" dirty="0" smtClean="0"/>
              <a:t> ναι/όχι;</a:t>
            </a:r>
            <a:endParaRPr lang="el-GR" sz="1800" dirty="0" smtClean="0"/>
          </a:p>
          <a:p>
            <a:pPr>
              <a:buNone/>
            </a:pPr>
            <a:endParaRPr lang="el-GR" sz="2400" b="1" i="1" u="sng" dirty="0" smtClean="0"/>
          </a:p>
          <a:p>
            <a:pPr>
              <a:buNone/>
            </a:pPr>
            <a:endParaRPr lang="el-GR" sz="2400" b="1" i="1" u="sng" dirty="0" smtClean="0"/>
          </a:p>
          <a:p>
            <a:pPr>
              <a:buNone/>
            </a:pPr>
            <a:endParaRPr lang="el-GR" sz="2400" b="1" dirty="0" smtClean="0">
              <a:solidFill>
                <a:srgbClr val="FF0000"/>
              </a:solidFill>
            </a:endParaRPr>
          </a:p>
          <a:p>
            <a:pPr>
              <a:buNone/>
            </a:pPr>
            <a:endParaRPr lang="el-GR" sz="2400" b="1" dirty="0" smtClean="0"/>
          </a:p>
          <a:p>
            <a:endParaRPr lang="el-GR" sz="2400" b="1" i="1" dirty="0" smtClean="0"/>
          </a:p>
          <a:p>
            <a:endParaRPr lang="el-GR" sz="2400" b="1" i="1" dirty="0" smtClean="0"/>
          </a:p>
          <a:p>
            <a:pPr lvl="2">
              <a:buFont typeface="Wingdings" pitchFamily="2" charset="2"/>
              <a:buChar char="Ø"/>
            </a:pPr>
            <a:endParaRPr lang="el-GR" sz="1750" i="1" dirty="0" smtClean="0">
              <a:solidFill>
                <a:srgbClr val="FF0000"/>
              </a:solidFill>
              <a:latin typeface="+mj-lt"/>
            </a:endParaRPr>
          </a:p>
          <a:p>
            <a:pPr>
              <a:buNone/>
            </a:pPr>
            <a:endParaRPr lang="el-GR" sz="1800" b="1" i="1" dirty="0">
              <a:latin typeface="+mj-lt"/>
            </a:endParaRP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7929618" cy="571504"/>
          </a:xfrm>
        </p:spPr>
        <p:txBody>
          <a:bodyPr/>
          <a:lstStyle/>
          <a:p>
            <a:r>
              <a:rPr lang="el-GR" sz="2400" b="1" dirty="0"/>
              <a:t/>
            </a:r>
            <a:br>
              <a:rPr lang="el-GR" sz="2400" b="1" dirty="0"/>
            </a:br>
            <a:r>
              <a:rPr lang="el-GR" sz="2400" b="1" dirty="0" smtClean="0"/>
              <a:t/>
            </a:r>
            <a:br>
              <a:rPr lang="el-GR" sz="2400" b="1" dirty="0" smtClean="0"/>
            </a:br>
            <a:r>
              <a:rPr lang="el-GR" sz="2400" b="1" dirty="0" smtClean="0"/>
              <a:t>1. Τι είναι η Πρακτική Άσκηση;</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000108"/>
            <a:ext cx="8429652" cy="5857892"/>
          </a:xfrm>
        </p:spPr>
        <p:txBody>
          <a:bodyPr/>
          <a:lstStyle/>
          <a:p>
            <a:pPr lvl="2">
              <a:buFont typeface="Wingdings" pitchFamily="2" charset="2"/>
              <a:buChar char="Ø"/>
            </a:pPr>
            <a:r>
              <a:rPr lang="el-GR" altLang="el-GR" sz="1800" b="1" dirty="0" smtClean="0">
                <a:latin typeface="+mj-lt"/>
              </a:rPr>
              <a:t>Συνδέει</a:t>
            </a:r>
            <a:r>
              <a:rPr lang="el-GR" altLang="el-GR" sz="1800" dirty="0" smtClean="0">
                <a:solidFill>
                  <a:srgbClr val="FF0000"/>
                </a:solidFill>
                <a:latin typeface="+mj-lt"/>
              </a:rPr>
              <a:t> </a:t>
            </a:r>
            <a:r>
              <a:rPr lang="el-GR" altLang="el-GR" sz="1800" dirty="0" smtClean="0">
                <a:latin typeface="+mj-lt"/>
              </a:rPr>
              <a:t>την παιδαγωγική/διδακτική </a:t>
            </a:r>
            <a:r>
              <a:rPr lang="el-GR" altLang="el-GR" sz="1800" dirty="0" smtClean="0">
                <a:solidFill>
                  <a:srgbClr val="FF0000"/>
                </a:solidFill>
                <a:latin typeface="+mj-lt"/>
              </a:rPr>
              <a:t>θεωρία </a:t>
            </a:r>
            <a:r>
              <a:rPr lang="el-GR" altLang="el-GR" sz="1800" dirty="0" smtClean="0">
                <a:latin typeface="+mj-lt"/>
              </a:rPr>
              <a:t>και  την </a:t>
            </a:r>
            <a:r>
              <a:rPr lang="el-GR" altLang="el-GR" sz="1800" dirty="0" smtClean="0">
                <a:solidFill>
                  <a:srgbClr val="FF0000"/>
                </a:solidFill>
                <a:latin typeface="+mj-lt"/>
              </a:rPr>
              <a:t>πράξη</a:t>
            </a:r>
            <a:r>
              <a:rPr lang="el-GR" altLang="el-GR" sz="1800" dirty="0" smtClean="0">
                <a:latin typeface="+mj-lt"/>
              </a:rPr>
              <a:t> των υποψήφιων νηπιαγωγών .</a:t>
            </a:r>
          </a:p>
          <a:p>
            <a:pPr lvl="1" eaLnBrk="1" hangingPunct="1">
              <a:buFont typeface="Wingdings" pitchFamily="2" charset="2"/>
              <a:buChar char="Ø"/>
            </a:pPr>
            <a:endParaRPr lang="el-GR" altLang="el-GR" sz="800" dirty="0" smtClean="0">
              <a:latin typeface="+mj-lt"/>
            </a:endParaRPr>
          </a:p>
          <a:p>
            <a:pPr lvl="2">
              <a:buFont typeface="Wingdings" pitchFamily="2" charset="2"/>
              <a:buChar char="Ø"/>
            </a:pPr>
            <a:r>
              <a:rPr lang="el-GR" altLang="el-GR" sz="1800" b="1" dirty="0" smtClean="0">
                <a:latin typeface="+mj-lt"/>
              </a:rPr>
              <a:t>Αποτελεί </a:t>
            </a:r>
            <a:r>
              <a:rPr lang="el-GR" altLang="el-GR" sz="1800" dirty="0" smtClean="0">
                <a:latin typeface="+mj-lt"/>
              </a:rPr>
              <a:t> την </a:t>
            </a:r>
            <a:r>
              <a:rPr lang="el-GR" altLang="el-GR" sz="1800" u="sng" dirty="0" smtClean="0">
                <a:solidFill>
                  <a:srgbClr val="FF0000"/>
                </a:solidFill>
                <a:latin typeface="+mj-lt"/>
              </a:rPr>
              <a:t>διαδικασία</a:t>
            </a:r>
            <a:r>
              <a:rPr lang="el-GR" altLang="el-GR" sz="1800" dirty="0" smtClean="0">
                <a:latin typeface="+mj-lt"/>
              </a:rPr>
              <a:t>, τον </a:t>
            </a:r>
            <a:r>
              <a:rPr lang="el-GR" altLang="el-GR" sz="1800" u="sng" dirty="0" smtClean="0">
                <a:solidFill>
                  <a:srgbClr val="FF0000"/>
                </a:solidFill>
                <a:latin typeface="+mj-lt"/>
              </a:rPr>
              <a:t>τόπο </a:t>
            </a:r>
            <a:r>
              <a:rPr lang="el-GR" altLang="el-GR" sz="1800" dirty="0" smtClean="0">
                <a:latin typeface="+mj-lt"/>
              </a:rPr>
              <a:t>και τον </a:t>
            </a:r>
            <a:r>
              <a:rPr lang="el-GR" altLang="el-GR" sz="1800" u="sng" dirty="0" smtClean="0">
                <a:solidFill>
                  <a:srgbClr val="FF0000"/>
                </a:solidFill>
                <a:latin typeface="+mj-lt"/>
              </a:rPr>
              <a:t>χρόνο</a:t>
            </a:r>
            <a:r>
              <a:rPr lang="el-GR" altLang="el-GR" sz="1800" dirty="0" smtClean="0">
                <a:latin typeface="+mj-lt"/>
              </a:rPr>
              <a:t>, όπου ο/η φοιτητής/</a:t>
            </a:r>
            <a:r>
              <a:rPr lang="el-GR" altLang="el-GR" sz="1800" dirty="0" err="1" smtClean="0">
                <a:latin typeface="+mj-lt"/>
              </a:rPr>
              <a:t>τρια</a:t>
            </a:r>
            <a:r>
              <a:rPr lang="el-GR" altLang="el-GR" sz="1800" dirty="0" smtClean="0">
                <a:latin typeface="+mj-lt"/>
              </a:rPr>
              <a:t> </a:t>
            </a:r>
            <a:r>
              <a:rPr lang="el-GR" altLang="el-GR" sz="1800" dirty="0" smtClean="0">
                <a:solidFill>
                  <a:srgbClr val="FF0000"/>
                </a:solidFill>
                <a:latin typeface="+mj-lt"/>
              </a:rPr>
              <a:t>καλείται</a:t>
            </a:r>
            <a:r>
              <a:rPr lang="el-GR" altLang="el-GR" sz="1800" dirty="0" smtClean="0">
                <a:latin typeface="+mj-lt"/>
              </a:rPr>
              <a:t>: </a:t>
            </a:r>
            <a:endParaRPr lang="en-US" altLang="el-GR" sz="1800" dirty="0" smtClean="0">
              <a:latin typeface="+mj-lt"/>
            </a:endParaRPr>
          </a:p>
          <a:p>
            <a:pPr lvl="3">
              <a:buFont typeface="Wingdings" pitchFamily="2" charset="2"/>
              <a:buChar char="Ø"/>
            </a:pPr>
            <a:r>
              <a:rPr lang="el-GR" altLang="el-GR" sz="1750" i="1" dirty="0" smtClean="0">
                <a:latin typeface="+mj-lt"/>
              </a:rPr>
              <a:t>να χρησιμοποιήσει τις </a:t>
            </a:r>
            <a:r>
              <a:rPr lang="el-GR" altLang="el-GR" sz="1750" i="1" dirty="0" smtClean="0">
                <a:solidFill>
                  <a:srgbClr val="FF0000"/>
                </a:solidFill>
                <a:latin typeface="+mj-lt"/>
              </a:rPr>
              <a:t>γνώσεις</a:t>
            </a:r>
            <a:r>
              <a:rPr lang="el-GR" altLang="el-GR" sz="1750" i="1" dirty="0" smtClean="0">
                <a:latin typeface="+mj-lt"/>
              </a:rPr>
              <a:t> του, </a:t>
            </a:r>
            <a:endParaRPr lang="en-US" altLang="el-GR" sz="1750" i="1" dirty="0" smtClean="0">
              <a:latin typeface="+mj-lt"/>
            </a:endParaRPr>
          </a:p>
          <a:p>
            <a:pPr lvl="3">
              <a:buFont typeface="Wingdings" pitchFamily="2" charset="2"/>
              <a:buChar char="Ø"/>
            </a:pPr>
            <a:r>
              <a:rPr lang="el-GR" altLang="el-GR" sz="1750" i="1" dirty="0" smtClean="0">
                <a:latin typeface="+mj-lt"/>
              </a:rPr>
              <a:t>να </a:t>
            </a:r>
            <a:r>
              <a:rPr lang="el-GR" altLang="el-GR" sz="1750" i="1" dirty="0" smtClean="0">
                <a:solidFill>
                  <a:srgbClr val="FF0000"/>
                </a:solidFill>
                <a:latin typeface="+mj-lt"/>
              </a:rPr>
              <a:t>προγραμματίσει</a:t>
            </a:r>
            <a:r>
              <a:rPr lang="el-GR" altLang="el-GR" sz="1750" i="1" dirty="0" smtClean="0">
                <a:latin typeface="+mj-lt"/>
              </a:rPr>
              <a:t>, να </a:t>
            </a:r>
            <a:r>
              <a:rPr lang="el-GR" altLang="el-GR" sz="1750" i="1" dirty="0" smtClean="0">
                <a:solidFill>
                  <a:srgbClr val="FF0000"/>
                </a:solidFill>
                <a:latin typeface="+mj-lt"/>
              </a:rPr>
              <a:t>εφαρμόσει</a:t>
            </a:r>
            <a:r>
              <a:rPr lang="el-GR" altLang="el-GR" sz="1750" i="1" dirty="0" smtClean="0">
                <a:latin typeface="+mj-lt"/>
              </a:rPr>
              <a:t>, να </a:t>
            </a:r>
            <a:r>
              <a:rPr lang="el-GR" altLang="el-GR" sz="1750" i="1" dirty="0" smtClean="0">
                <a:solidFill>
                  <a:srgbClr val="FF0000"/>
                </a:solidFill>
                <a:latin typeface="+mj-lt"/>
              </a:rPr>
              <a:t>αξιολογήσει</a:t>
            </a:r>
            <a:r>
              <a:rPr lang="el-GR" altLang="el-GR" sz="1750" i="1" dirty="0" smtClean="0">
                <a:latin typeface="+mj-lt"/>
              </a:rPr>
              <a:t> και</a:t>
            </a:r>
            <a:endParaRPr lang="en-US" altLang="el-GR" sz="1750" i="1" dirty="0" smtClean="0">
              <a:latin typeface="+mj-lt"/>
            </a:endParaRPr>
          </a:p>
          <a:p>
            <a:pPr lvl="3">
              <a:buFont typeface="Wingdings" pitchFamily="2" charset="2"/>
              <a:buChar char="Ø"/>
            </a:pPr>
            <a:r>
              <a:rPr lang="el-GR" altLang="el-GR" sz="1750" i="1" dirty="0" smtClean="0">
                <a:latin typeface="+mj-lt"/>
              </a:rPr>
              <a:t> να </a:t>
            </a:r>
            <a:r>
              <a:rPr lang="el-GR" altLang="el-GR" sz="1750" i="1" dirty="0" smtClean="0">
                <a:solidFill>
                  <a:srgbClr val="FF0000"/>
                </a:solidFill>
                <a:latin typeface="+mj-lt"/>
              </a:rPr>
              <a:t>βελτιώσει</a:t>
            </a:r>
            <a:r>
              <a:rPr lang="el-GR" altLang="el-GR" sz="1750" i="1" dirty="0" smtClean="0">
                <a:latin typeface="+mj-lt"/>
              </a:rPr>
              <a:t> το διδακτικό του έργο.</a:t>
            </a:r>
          </a:p>
          <a:p>
            <a:pPr lvl="1" eaLnBrk="1" hangingPunct="1">
              <a:buFont typeface="Wingdings" pitchFamily="2" charset="2"/>
              <a:buChar char="Ø"/>
            </a:pPr>
            <a:endParaRPr lang="el-GR" altLang="el-GR" sz="1100" dirty="0" smtClean="0">
              <a:latin typeface="+mj-lt"/>
            </a:endParaRPr>
          </a:p>
          <a:p>
            <a:pPr lvl="2">
              <a:buFont typeface="Wingdings" pitchFamily="2" charset="2"/>
              <a:buChar char="Ø"/>
            </a:pPr>
            <a:r>
              <a:rPr lang="el-GR" altLang="el-GR" sz="1800" b="1" dirty="0" smtClean="0">
                <a:latin typeface="+mj-lt"/>
              </a:rPr>
              <a:t>Αποτελεί </a:t>
            </a:r>
            <a:r>
              <a:rPr lang="el-GR" altLang="el-GR" sz="1800" dirty="0" smtClean="0">
                <a:latin typeface="+mj-lt"/>
              </a:rPr>
              <a:t>το </a:t>
            </a:r>
            <a:r>
              <a:rPr lang="el-GR" altLang="el-GR" sz="1800" u="sng" dirty="0" smtClean="0">
                <a:solidFill>
                  <a:srgbClr val="FF0000"/>
                </a:solidFill>
                <a:latin typeface="+mj-lt"/>
              </a:rPr>
              <a:t>πλαίσιο</a:t>
            </a:r>
            <a:r>
              <a:rPr lang="el-GR" altLang="el-GR" sz="1800" dirty="0" smtClean="0">
                <a:solidFill>
                  <a:srgbClr val="FF0000"/>
                </a:solidFill>
                <a:latin typeface="+mj-lt"/>
              </a:rPr>
              <a:t> </a:t>
            </a:r>
            <a:r>
              <a:rPr lang="el-GR" altLang="el-GR" sz="1800" dirty="0" smtClean="0">
                <a:latin typeface="+mj-lt"/>
              </a:rPr>
              <a:t>για να </a:t>
            </a:r>
            <a:endParaRPr lang="en-US" altLang="el-GR" sz="1800" dirty="0" smtClean="0">
              <a:latin typeface="+mj-lt"/>
            </a:endParaRPr>
          </a:p>
          <a:p>
            <a:pPr lvl="3">
              <a:buFont typeface="Wingdings" pitchFamily="2" charset="2"/>
              <a:buChar char="Ø"/>
            </a:pPr>
            <a:r>
              <a:rPr lang="el-GR" altLang="el-GR" sz="1750" i="1" dirty="0" smtClean="0">
                <a:latin typeface="+mj-lt"/>
              </a:rPr>
              <a:t>προβληματιστεί, </a:t>
            </a:r>
            <a:endParaRPr lang="en-US" altLang="el-GR" sz="1750" i="1" dirty="0" smtClean="0">
              <a:latin typeface="+mj-lt"/>
            </a:endParaRPr>
          </a:p>
          <a:p>
            <a:pPr lvl="3">
              <a:buFont typeface="Wingdings" pitchFamily="2" charset="2"/>
              <a:buChar char="Ø"/>
            </a:pPr>
            <a:r>
              <a:rPr lang="el-GR" altLang="el-GR" sz="1750" i="1" dirty="0" smtClean="0">
                <a:latin typeface="+mj-lt"/>
              </a:rPr>
              <a:t>να πειραματιστεί, </a:t>
            </a:r>
            <a:endParaRPr lang="en-US" altLang="el-GR" sz="1750" i="1" dirty="0" smtClean="0">
              <a:latin typeface="+mj-lt"/>
            </a:endParaRPr>
          </a:p>
          <a:p>
            <a:pPr lvl="3">
              <a:buFont typeface="Wingdings" pitchFamily="2" charset="2"/>
              <a:buChar char="Ø"/>
            </a:pPr>
            <a:r>
              <a:rPr lang="el-GR" altLang="el-GR" sz="1750" i="1" dirty="0" smtClean="0">
                <a:latin typeface="+mj-lt"/>
              </a:rPr>
              <a:t>να μάθει και να αναπτύξει τις δικές του θεωρίες</a:t>
            </a:r>
            <a:endParaRPr lang="en-US" altLang="el-GR" sz="1750" i="1" dirty="0" smtClean="0">
              <a:latin typeface="+mj-lt"/>
            </a:endParaRPr>
          </a:p>
          <a:p>
            <a:pPr lvl="3">
              <a:buNone/>
            </a:pPr>
            <a:r>
              <a:rPr lang="el-GR" altLang="el-GR" sz="1750" i="1" dirty="0" smtClean="0">
                <a:latin typeface="+mj-lt"/>
              </a:rPr>
              <a:t> </a:t>
            </a:r>
            <a:r>
              <a:rPr lang="en-US" altLang="el-GR" sz="1750" i="1" dirty="0" smtClean="0">
                <a:latin typeface="+mj-lt"/>
              </a:rPr>
              <a:t>   </a:t>
            </a:r>
            <a:r>
              <a:rPr lang="el-GR" altLang="el-GR" sz="1750" i="1" dirty="0" smtClean="0">
                <a:latin typeface="+mj-lt"/>
              </a:rPr>
              <a:t>για τη σχολική πράξη και ζωή.</a:t>
            </a:r>
          </a:p>
          <a:p>
            <a:pPr lvl="1" eaLnBrk="1" hangingPunct="1">
              <a:buFont typeface="Wingdings" pitchFamily="2" charset="2"/>
              <a:buChar char="Ø"/>
            </a:pPr>
            <a:endParaRPr lang="el-GR" sz="1800" dirty="0" smtClean="0">
              <a:latin typeface="+mj-lt"/>
            </a:endParaRPr>
          </a:p>
          <a:p>
            <a:pPr lvl="2">
              <a:buFont typeface="Wingdings" pitchFamily="2" charset="2"/>
              <a:buChar char="Ø"/>
            </a:pPr>
            <a:r>
              <a:rPr lang="el-GR" sz="1800" b="1" dirty="0" smtClean="0">
                <a:latin typeface="+mj-lt"/>
              </a:rPr>
              <a:t>Δίνει την ευκαιρία  </a:t>
            </a:r>
            <a:r>
              <a:rPr lang="el-GR" sz="1800" dirty="0" smtClean="0">
                <a:latin typeface="+mj-lt"/>
              </a:rPr>
              <a:t>στις/ους υποψήφιους  νηπιαγωγούς </a:t>
            </a:r>
            <a:endParaRPr lang="en-US" sz="1800" dirty="0" smtClean="0">
              <a:latin typeface="+mj-lt"/>
            </a:endParaRPr>
          </a:p>
          <a:p>
            <a:pPr lvl="3">
              <a:buFont typeface="Wingdings" pitchFamily="2" charset="2"/>
              <a:buChar char="Ø"/>
            </a:pPr>
            <a:r>
              <a:rPr lang="el-GR" sz="1750" i="1" dirty="0" smtClean="0">
                <a:solidFill>
                  <a:srgbClr val="FF0000"/>
                </a:solidFill>
                <a:latin typeface="+mj-lt"/>
              </a:rPr>
              <a:t>να συνειδητοποιήσουν </a:t>
            </a:r>
            <a:r>
              <a:rPr lang="el-GR" sz="1750" i="1" dirty="0" smtClean="0">
                <a:latin typeface="+mj-lt"/>
              </a:rPr>
              <a:t>τις </a:t>
            </a:r>
            <a:r>
              <a:rPr lang="el-GR" sz="1750" i="1" dirty="0" smtClean="0">
                <a:solidFill>
                  <a:srgbClr val="FF0000"/>
                </a:solidFill>
                <a:latin typeface="+mj-lt"/>
              </a:rPr>
              <a:t>προσωπικές εκπαιδευτικές θεωρίες </a:t>
            </a:r>
            <a:r>
              <a:rPr lang="el-GR" sz="1750" i="1" dirty="0" smtClean="0">
                <a:latin typeface="+mj-lt"/>
              </a:rPr>
              <a:t>τους και</a:t>
            </a:r>
            <a:endParaRPr lang="en-US" sz="1750" i="1" dirty="0" smtClean="0">
              <a:latin typeface="+mj-lt"/>
            </a:endParaRPr>
          </a:p>
          <a:p>
            <a:pPr lvl="3">
              <a:buFont typeface="Wingdings" pitchFamily="2" charset="2"/>
              <a:buChar char="Ø"/>
            </a:pPr>
            <a:r>
              <a:rPr lang="el-GR" sz="1750" i="1" dirty="0" smtClean="0">
                <a:latin typeface="+mj-lt"/>
              </a:rPr>
              <a:t> τον τρόπο που </a:t>
            </a:r>
            <a:r>
              <a:rPr lang="el-GR" sz="1750" i="1" dirty="0" smtClean="0">
                <a:solidFill>
                  <a:srgbClr val="FF0000"/>
                </a:solidFill>
                <a:latin typeface="+mj-lt"/>
              </a:rPr>
              <a:t>συνδέοντα</a:t>
            </a:r>
            <a:r>
              <a:rPr lang="el-GR" sz="1750" i="1" dirty="0" smtClean="0">
                <a:latin typeface="+mj-lt"/>
              </a:rPr>
              <a:t>ι με τις εκπαιδευτικές, παιδαγωγικές και </a:t>
            </a:r>
            <a:r>
              <a:rPr lang="el-GR" sz="1750" i="1" dirty="0" smtClean="0">
                <a:solidFill>
                  <a:srgbClr val="FF0000"/>
                </a:solidFill>
                <a:latin typeface="+mj-lt"/>
              </a:rPr>
              <a:t>διδακτικές τους επιλογές.</a:t>
            </a:r>
          </a:p>
          <a:p>
            <a:pPr>
              <a:buNone/>
            </a:pPr>
            <a:endParaRPr lang="el-GR" sz="1800" b="1" i="1" dirty="0">
              <a:latin typeface="+mj-lt"/>
            </a:endParaRPr>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57158" y="142852"/>
            <a:ext cx="7929618" cy="571504"/>
          </a:xfrm>
        </p:spPr>
        <p:txBody>
          <a:bodyPr/>
          <a:lstStyle/>
          <a:p>
            <a:r>
              <a:rPr lang="el-GR" sz="2400" b="1" dirty="0"/>
              <a:t/>
            </a:r>
            <a:br>
              <a:rPr lang="el-GR" sz="2400" b="1" dirty="0"/>
            </a:br>
            <a:r>
              <a:rPr lang="el-GR" sz="2400" b="1" dirty="0" smtClean="0"/>
              <a:t/>
            </a:r>
            <a:br>
              <a:rPr lang="el-GR" sz="2400" b="1" dirty="0" smtClean="0"/>
            </a:br>
            <a:r>
              <a:rPr lang="el-GR" sz="2400" b="1" dirty="0" smtClean="0"/>
              <a:t>2. Γιατί είναι σημαντική η Πρακτική Άσκηση;</a:t>
            </a:r>
            <a:r>
              <a:rPr lang="el-GR" sz="2400" dirty="0" smtClean="0"/>
              <a:t/>
            </a:r>
            <a:br>
              <a:rPr lang="el-GR" sz="2400" dirty="0" smtClean="0"/>
            </a:br>
            <a:r>
              <a:rPr lang="el-GR" sz="2400" b="1" dirty="0" smtClean="0">
                <a:cs typeface="Times New Roman" pitchFamily="18" charset="0"/>
              </a:rPr>
              <a:t> </a:t>
            </a:r>
            <a:r>
              <a:rPr lang="el-GR" sz="2400" b="1" dirty="0">
                <a:ea typeface="Arial Unicode MS" pitchFamily="34" charset="-128"/>
                <a:cs typeface="Arial Unicode MS" pitchFamily="34" charset="-128"/>
              </a:rPr>
              <a:t> </a:t>
            </a:r>
            <a:r>
              <a:rPr lang="el-GR" sz="2400" b="1" dirty="0">
                <a:latin typeface="Arial Unicode MS" pitchFamily="34" charset="-128"/>
                <a:ea typeface="Arial Unicode MS" pitchFamily="34" charset="-128"/>
                <a:cs typeface="Arial Unicode MS" pitchFamily="34" charset="-128"/>
              </a:rPr>
              <a:t/>
            </a:r>
            <a:br>
              <a:rPr lang="el-GR" sz="2400" b="1" dirty="0">
                <a:latin typeface="Arial Unicode MS" pitchFamily="34" charset="-128"/>
                <a:ea typeface="Arial Unicode MS" pitchFamily="34" charset="-128"/>
                <a:cs typeface="Arial Unicode MS" pitchFamily="34" charset="-128"/>
              </a:rPr>
            </a:br>
            <a:endParaRPr lang="el-GR" sz="2400" b="1" dirty="0">
              <a:latin typeface="Arial Unicode MS" pitchFamily="34" charset="-128"/>
              <a:ea typeface="Arial Unicode MS" pitchFamily="34" charset="-128"/>
              <a:cs typeface="Arial Unicode MS" pitchFamily="34" charset="-128"/>
            </a:endParaRPr>
          </a:p>
        </p:txBody>
      </p:sp>
      <p:sp>
        <p:nvSpPr>
          <p:cNvPr id="3075" name="Rectangle 3"/>
          <p:cNvSpPr>
            <a:spLocks noGrp="1" noChangeArrowheads="1"/>
          </p:cNvSpPr>
          <p:nvPr>
            <p:ph type="body" idx="1"/>
          </p:nvPr>
        </p:nvSpPr>
        <p:spPr>
          <a:xfrm>
            <a:off x="0" y="1000108"/>
            <a:ext cx="8429652" cy="5857892"/>
          </a:xfrm>
        </p:spPr>
        <p:txBody>
          <a:bodyPr/>
          <a:lstStyle/>
          <a:p>
            <a:endParaRPr lang="el-GR" sz="1600" dirty="0" smtClean="0"/>
          </a:p>
          <a:p>
            <a:r>
              <a:rPr lang="el-GR" sz="2000" dirty="0" smtClean="0"/>
              <a:t>1. Δηλώνει την σχέση θεωρίας και πράξης. </a:t>
            </a:r>
          </a:p>
          <a:p>
            <a:endParaRPr lang="el-GR" sz="2000" dirty="0" smtClean="0"/>
          </a:p>
          <a:p>
            <a:r>
              <a:rPr lang="el-GR" sz="2000" dirty="0" smtClean="0"/>
              <a:t>2. Θεωρίες και πράξη </a:t>
            </a:r>
            <a:r>
              <a:rPr lang="el-GR" sz="2000" b="1" dirty="0" smtClean="0">
                <a:solidFill>
                  <a:srgbClr val="FF0000"/>
                </a:solidFill>
              </a:rPr>
              <a:t>αλληλεπιδρούν</a:t>
            </a:r>
            <a:r>
              <a:rPr lang="el-GR" sz="2000" dirty="0" smtClean="0">
                <a:solidFill>
                  <a:srgbClr val="FF0000"/>
                </a:solidFill>
              </a:rPr>
              <a:t> </a:t>
            </a:r>
          </a:p>
          <a:p>
            <a:endParaRPr lang="el-GR" sz="2000" dirty="0" smtClean="0">
              <a:solidFill>
                <a:srgbClr val="FF0000"/>
              </a:solidFill>
            </a:endParaRPr>
          </a:p>
          <a:p>
            <a:r>
              <a:rPr lang="el-GR" sz="2000" dirty="0" smtClean="0"/>
              <a:t>3. </a:t>
            </a:r>
            <a:r>
              <a:rPr lang="el-GR" sz="2000" dirty="0" smtClean="0">
                <a:solidFill>
                  <a:srgbClr val="FF0000"/>
                </a:solidFill>
              </a:rPr>
              <a:t>Κατανοούμε </a:t>
            </a:r>
            <a:r>
              <a:rPr lang="el-GR" sz="2000" dirty="0" smtClean="0"/>
              <a:t>την εκπαιδευτική πράξη </a:t>
            </a:r>
            <a:r>
              <a:rPr lang="el-GR" sz="2000" dirty="0" smtClean="0">
                <a:solidFill>
                  <a:srgbClr val="FF0000"/>
                </a:solidFill>
              </a:rPr>
              <a:t>αξιοποιώντας στοιχεία </a:t>
            </a:r>
            <a:r>
              <a:rPr lang="el-GR" sz="2000" dirty="0" smtClean="0"/>
              <a:t>της θεωρίας</a:t>
            </a:r>
          </a:p>
          <a:p>
            <a:endParaRPr lang="el-GR" sz="2000" dirty="0" smtClean="0"/>
          </a:p>
          <a:p>
            <a:r>
              <a:rPr lang="el-GR" sz="2000" dirty="0" smtClean="0"/>
              <a:t>4. Η θεωρία </a:t>
            </a:r>
            <a:r>
              <a:rPr lang="el-GR" sz="2000" dirty="0" smtClean="0">
                <a:solidFill>
                  <a:srgbClr val="FF0000"/>
                </a:solidFill>
              </a:rPr>
              <a:t>ερμηνεύει, </a:t>
            </a:r>
            <a:r>
              <a:rPr lang="el-GR" sz="2000" dirty="0" smtClean="0"/>
              <a:t>τροφοδοτεί και </a:t>
            </a:r>
            <a:r>
              <a:rPr lang="el-GR" sz="2000" dirty="0" smtClean="0">
                <a:solidFill>
                  <a:srgbClr val="FF0000"/>
                </a:solidFill>
              </a:rPr>
              <a:t>εμπλουτίζει</a:t>
            </a:r>
            <a:r>
              <a:rPr lang="el-GR" sz="2000" dirty="0" smtClean="0"/>
              <a:t> την πράξη</a:t>
            </a:r>
          </a:p>
          <a:p>
            <a:endParaRPr lang="el-GR" sz="2000" dirty="0" smtClean="0"/>
          </a:p>
          <a:p>
            <a:r>
              <a:rPr lang="el-GR" sz="2000" dirty="0" smtClean="0"/>
              <a:t>5. Η πράξη </a:t>
            </a:r>
            <a:r>
              <a:rPr lang="el-GR" sz="2000" dirty="0" smtClean="0">
                <a:solidFill>
                  <a:srgbClr val="FF0000"/>
                </a:solidFill>
              </a:rPr>
              <a:t>εξετάζει και τροφοδοτεί με νέα δεδομένα </a:t>
            </a:r>
            <a:r>
              <a:rPr lang="el-GR" sz="2000" dirty="0" smtClean="0"/>
              <a:t>τη θεωρία</a:t>
            </a:r>
          </a:p>
          <a:p>
            <a:pPr>
              <a:buNone/>
            </a:pPr>
            <a:r>
              <a:rPr lang="el-GR" sz="2000" dirty="0" smtClean="0"/>
              <a:t> </a:t>
            </a:r>
          </a:p>
          <a:p>
            <a:pPr lvl="2">
              <a:buFont typeface="Wingdings" pitchFamily="2" charset="2"/>
              <a:buChar char="Ø"/>
            </a:pPr>
            <a:endParaRPr lang="el-GR" sz="1750" i="1" dirty="0" smtClean="0">
              <a:solidFill>
                <a:srgbClr val="FF0000"/>
              </a:solidFill>
              <a:latin typeface="+mj-lt"/>
            </a:endParaRPr>
          </a:p>
          <a:p>
            <a:pPr>
              <a:buNone/>
            </a:pPr>
            <a:endParaRPr lang="el-GR" sz="1800" b="1" i="1" dirty="0">
              <a:latin typeface="+mj-lt"/>
            </a:endParaRP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14282" y="0"/>
            <a:ext cx="8643998" cy="6858000"/>
          </a:xfrm>
        </p:spPr>
        <p:txBody>
          <a:bodyPr/>
          <a:lstStyle/>
          <a:p>
            <a:pPr algn="ctr">
              <a:buNone/>
            </a:pPr>
            <a:r>
              <a:rPr lang="el-GR" sz="2000" b="1" u="sng" dirty="0" smtClean="0"/>
              <a:t>ΜΑΘΗΜΑ 1</a:t>
            </a:r>
            <a:r>
              <a:rPr lang="el-GR" sz="2000" b="1" u="sng" baseline="30000" dirty="0" smtClean="0"/>
              <a:t>ο</a:t>
            </a:r>
            <a:endParaRPr lang="el-GR" sz="2000" dirty="0" smtClean="0"/>
          </a:p>
          <a:p>
            <a:endParaRPr lang="el-GR" sz="2000" b="1" dirty="0" smtClean="0"/>
          </a:p>
          <a:p>
            <a:r>
              <a:rPr lang="el-GR" sz="2000" b="1" dirty="0" smtClean="0"/>
              <a:t>1. Δομή, περιεχόμενο, αξιολόγηση μαθήματος</a:t>
            </a:r>
            <a:r>
              <a:rPr lang="el-GR" sz="2000" dirty="0" smtClean="0"/>
              <a:t> – </a:t>
            </a:r>
          </a:p>
          <a:p>
            <a:endParaRPr lang="el-GR" sz="2000" b="1" dirty="0" smtClean="0"/>
          </a:p>
          <a:p>
            <a:r>
              <a:rPr lang="el-GR" sz="2000" b="1" dirty="0" smtClean="0"/>
              <a:t>2.Φόρμα παρατηρήσεων</a:t>
            </a:r>
            <a:endParaRPr lang="el-GR" sz="2000" dirty="0" smtClean="0"/>
          </a:p>
          <a:p>
            <a:endParaRPr lang="el-GR" sz="2000" b="1" dirty="0" smtClean="0"/>
          </a:p>
          <a:p>
            <a:r>
              <a:rPr lang="el-GR" sz="2000" b="1" dirty="0" smtClean="0"/>
              <a:t>3.Ανακοίνωση ημερομηνιών στα νηπιαγωγεία</a:t>
            </a:r>
            <a:endParaRPr lang="el-GR" sz="2000" dirty="0" smtClean="0"/>
          </a:p>
          <a:p>
            <a:endParaRPr lang="el-GR" sz="2000" b="1" dirty="0" smtClean="0"/>
          </a:p>
          <a:p>
            <a:r>
              <a:rPr lang="el-GR" sz="2000" b="1" dirty="0" smtClean="0"/>
              <a:t>4.</a:t>
            </a:r>
            <a:r>
              <a:rPr lang="en-US" sz="2000" b="1" dirty="0" smtClean="0"/>
              <a:t>Homework</a:t>
            </a:r>
            <a:r>
              <a:rPr lang="el-GR" sz="2000" b="1" dirty="0" smtClean="0"/>
              <a:t>:</a:t>
            </a:r>
            <a:endParaRPr lang="el-GR" sz="2000" dirty="0" smtClean="0"/>
          </a:p>
          <a:p>
            <a:endParaRPr lang="el-GR" sz="2000" b="1" dirty="0" smtClean="0"/>
          </a:p>
          <a:p>
            <a:r>
              <a:rPr lang="el-GR" sz="2000" b="1" dirty="0" smtClean="0"/>
              <a:t>4α</a:t>
            </a:r>
            <a:r>
              <a:rPr lang="el-GR" sz="2000" dirty="0" smtClean="0"/>
              <a:t>.</a:t>
            </a:r>
            <a:r>
              <a:rPr lang="el-GR" sz="2000" b="1" dirty="0" smtClean="0"/>
              <a:t>Δημιουργία η κούκλα της τάξης</a:t>
            </a:r>
            <a:r>
              <a:rPr lang="el-GR" sz="2000" dirty="0" smtClean="0"/>
              <a:t> (ανά ομάδα). Την δείχνουν στο επόμενο μάθημα (μεγάλες, εντυπωσιακές κούκλες, που  προσελκύουν την προσοχή των παιδιών, που έχουν μια ιστορία να πουν, ένα όνομα.</a:t>
            </a:r>
          </a:p>
          <a:p>
            <a:r>
              <a:rPr lang="el-GR" sz="2000" dirty="0" smtClean="0"/>
              <a:t>Οι κούκλες </a:t>
            </a:r>
            <a:r>
              <a:rPr lang="el-GR" sz="2000" dirty="0" smtClean="0">
                <a:solidFill>
                  <a:srgbClr val="FF0000"/>
                </a:solidFill>
              </a:rPr>
              <a:t>στο τέλος της χρονιά θα εκτεθούν ομαδικά  </a:t>
            </a:r>
            <a:r>
              <a:rPr lang="el-GR" sz="2000" dirty="0" smtClean="0"/>
              <a:t>σε έναν χώρο που θα ορίσουμε </a:t>
            </a:r>
          </a:p>
          <a:p>
            <a:r>
              <a:rPr lang="el-GR" sz="2000" dirty="0" smtClean="0"/>
              <a:t> Οι κούκλες </a:t>
            </a:r>
            <a:r>
              <a:rPr lang="el-GR" sz="2000" dirty="0" smtClean="0">
                <a:solidFill>
                  <a:srgbClr val="FF0000"/>
                </a:solidFill>
              </a:rPr>
              <a:t>μιλούν για τα συναισθήματά τους </a:t>
            </a:r>
            <a:r>
              <a:rPr lang="el-GR" sz="2000" dirty="0" smtClean="0"/>
              <a:t>από την επαφή &amp; συνεργασία τους με τα παιδιά. </a:t>
            </a:r>
          </a:p>
          <a:p>
            <a:pPr>
              <a:buNone/>
            </a:pPr>
            <a:r>
              <a:rPr lang="el-GR" sz="2000" i="1" dirty="0" smtClean="0"/>
              <a:t>	</a:t>
            </a:r>
            <a:endParaRPr lang="el-GR" sz="1800" dirty="0" smtClean="0"/>
          </a:p>
          <a:p>
            <a:pPr algn="just">
              <a:buNone/>
            </a:pPr>
            <a:endParaRPr lang="el-GR" sz="1800" dirty="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r>
              <a:rPr lang="el-GR" sz="2400" b="1" i="1" dirty="0" smtClean="0"/>
              <a:t>Ανατροφοδότηση στα ερωτήματα</a:t>
            </a:r>
          </a:p>
          <a:p>
            <a:pPr algn="ctr">
              <a:buNone/>
            </a:pPr>
            <a:endParaRPr lang="el-GR" sz="2400" b="1" i="1" dirty="0" smtClean="0"/>
          </a:p>
          <a:p>
            <a:r>
              <a:rPr lang="el-GR" sz="1900" b="1" dirty="0" smtClean="0"/>
              <a:t>1. </a:t>
            </a:r>
            <a:r>
              <a:rPr lang="el-GR" sz="1900" b="1" u="sng" dirty="0" smtClean="0"/>
              <a:t>Οι γνώσεις, οι ικανότητες, τα κίνητρα και ο βαθμός προσπάθειας </a:t>
            </a:r>
          </a:p>
          <a:p>
            <a:pPr lvl="1"/>
            <a:r>
              <a:rPr lang="el-GR" sz="1900" i="1" dirty="0" smtClean="0"/>
              <a:t>μπορεί να </a:t>
            </a:r>
            <a:r>
              <a:rPr lang="el-GR" sz="1900" i="1" dirty="0" smtClean="0">
                <a:solidFill>
                  <a:srgbClr val="FF0000"/>
                </a:solidFill>
              </a:rPr>
              <a:t>διαφοροποιούνται στα μέλη μιας ομάδας </a:t>
            </a:r>
            <a:r>
              <a:rPr lang="el-GR" sz="1900" i="1" dirty="0" smtClean="0"/>
              <a:t>που παρακολουθεί το πρόγραμμα της πρακτικής άσκησης, με αποτέλεσμα να έχουμε και διαφοροποιημένα αποτελέσματα. </a:t>
            </a:r>
          </a:p>
          <a:p>
            <a:pPr lvl="1"/>
            <a:endParaRPr lang="el-GR" sz="1900" dirty="0" smtClean="0"/>
          </a:p>
          <a:p>
            <a:r>
              <a:rPr lang="el-GR" sz="1900" b="1" smtClean="0"/>
              <a:t>2</a:t>
            </a:r>
            <a:r>
              <a:rPr lang="el-GR" sz="1900" b="1" dirty="0" smtClean="0"/>
              <a:t>. </a:t>
            </a:r>
            <a:r>
              <a:rPr lang="en-US" sz="1900" b="1" dirty="0" smtClean="0"/>
              <a:t> </a:t>
            </a:r>
            <a:r>
              <a:rPr lang="el-GR" sz="1900" dirty="0" smtClean="0"/>
              <a:t>Είναι σημαντικό </a:t>
            </a:r>
            <a:r>
              <a:rPr lang="el-GR" sz="1900" b="1" u="sng" dirty="0" smtClean="0"/>
              <a:t>να μετατρέψουμε ένα αρνητικό συναίσθημα</a:t>
            </a:r>
            <a:r>
              <a:rPr lang="el-GR" sz="1900" dirty="0" smtClean="0"/>
              <a:t>, όπως το άγχος, </a:t>
            </a:r>
          </a:p>
          <a:p>
            <a:pPr lvl="1"/>
            <a:r>
              <a:rPr lang="el-GR" sz="1900" i="1" dirty="0" smtClean="0">
                <a:solidFill>
                  <a:srgbClr val="FF0000"/>
                </a:solidFill>
              </a:rPr>
              <a:t>σε ένα δημιουργικό συναίσθημα</a:t>
            </a:r>
            <a:r>
              <a:rPr lang="el-GR" sz="1900" i="1" dirty="0" smtClean="0"/>
              <a:t>, όπως είναι η προσμονή και η ανυπομονησία.</a:t>
            </a:r>
          </a:p>
          <a:p>
            <a:pPr lvl="1"/>
            <a:endParaRPr lang="el-GR" sz="1900" dirty="0" smtClean="0"/>
          </a:p>
          <a:p>
            <a:endParaRPr lang="el-GR" sz="1900" b="1" dirty="0" smtClean="0"/>
          </a:p>
          <a:p>
            <a:r>
              <a:rPr lang="el-GR" sz="1900" b="1" dirty="0" smtClean="0"/>
              <a:t>3. </a:t>
            </a:r>
            <a:r>
              <a:rPr lang="el-GR" sz="1900" b="1" u="sng" dirty="0" smtClean="0"/>
              <a:t>Εστίαση  στα δυνατά σημεία</a:t>
            </a:r>
            <a:r>
              <a:rPr lang="el-GR" sz="1900" b="1" dirty="0" smtClean="0"/>
              <a:t>:</a:t>
            </a:r>
          </a:p>
          <a:p>
            <a:pPr lvl="1"/>
            <a:r>
              <a:rPr lang="el-GR" sz="1900" i="1" dirty="0" smtClean="0"/>
              <a:t>Μπορεί κάποιος/α να εστιάσει  </a:t>
            </a:r>
            <a:r>
              <a:rPr lang="el-GR" sz="1900" i="1" dirty="0" smtClean="0">
                <a:solidFill>
                  <a:srgbClr val="FF0000"/>
                </a:solidFill>
              </a:rPr>
              <a:t>στις </a:t>
            </a:r>
            <a:r>
              <a:rPr lang="el-GR" sz="1900" b="1" i="1" dirty="0" smtClean="0">
                <a:solidFill>
                  <a:srgbClr val="FF0000"/>
                </a:solidFill>
              </a:rPr>
              <a:t>γνώσεις από τη θεωρία και τις δεξιότητες </a:t>
            </a:r>
            <a:r>
              <a:rPr lang="el-GR" sz="1900" i="1" dirty="0" smtClean="0"/>
              <a:t>που απέκτησε στο πλαίσιο των σπουδών του/της. </a:t>
            </a:r>
          </a:p>
          <a:p>
            <a:pPr lvl="1"/>
            <a:r>
              <a:rPr lang="el-GR" sz="1900" i="1" dirty="0" smtClean="0"/>
              <a:t>Ή στα </a:t>
            </a:r>
            <a:r>
              <a:rPr lang="el-GR" sz="1900" b="1" i="1" dirty="0" smtClean="0">
                <a:solidFill>
                  <a:srgbClr val="FF0000"/>
                </a:solidFill>
              </a:rPr>
              <a:t>χαρακτηριστικά της προσωπικότητας  </a:t>
            </a:r>
            <a:r>
              <a:rPr lang="el-GR" sz="1900" i="1" dirty="0" smtClean="0">
                <a:solidFill>
                  <a:srgbClr val="FF0000"/>
                </a:solidFill>
              </a:rPr>
              <a:t>του / </a:t>
            </a:r>
            <a:r>
              <a:rPr lang="el-GR" sz="1900" i="1" dirty="0" smtClean="0"/>
              <a:t>της ως δυνατά του/της σημεία. </a:t>
            </a:r>
          </a:p>
          <a:p>
            <a:pPr lvl="1"/>
            <a:endParaRPr lang="el-GR" sz="1900" b="1" i="1" dirty="0" smtClean="0">
              <a:solidFill>
                <a:srgbClr val="FF0000"/>
              </a:solidFill>
            </a:endParaRPr>
          </a:p>
          <a:p>
            <a:pPr lvl="1"/>
            <a:r>
              <a:rPr lang="el-GR" sz="1900" b="1" i="1" dirty="0" smtClean="0">
                <a:solidFill>
                  <a:srgbClr val="FF0000"/>
                </a:solidFill>
              </a:rPr>
              <a:t>Και τα δύο είναι σημαντικά</a:t>
            </a:r>
            <a:r>
              <a:rPr lang="el-GR" sz="1900" i="1" dirty="0" smtClean="0"/>
              <a:t>, χωρίς αμφιβολία, αλλά το καθένα από, μόνο του ίσως δεν μπορεί να εγγυηθεί μια αποτελεσματική εμπειρία στην πρακτική άσκηση. </a:t>
            </a:r>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pPr algn="ctr">
              <a:buNone/>
            </a:pPr>
            <a:r>
              <a:rPr lang="el-GR" sz="2400" b="1" i="1" dirty="0" smtClean="0"/>
              <a:t> </a:t>
            </a:r>
          </a:p>
          <a:p>
            <a:r>
              <a:rPr lang="el-GR" sz="2000" b="1" dirty="0" smtClean="0"/>
              <a:t>4. </a:t>
            </a:r>
            <a:r>
              <a:rPr lang="el-GR" sz="2000" dirty="0" smtClean="0"/>
              <a:t> </a:t>
            </a:r>
            <a:r>
              <a:rPr lang="el-GR" sz="2000" b="1" dirty="0" smtClean="0"/>
              <a:t>Ως προς </a:t>
            </a:r>
            <a:r>
              <a:rPr lang="el-GR" sz="2000" b="1" u="sng" dirty="0" smtClean="0"/>
              <a:t>την αντιμετώπιση των δυσκολιών </a:t>
            </a:r>
            <a:r>
              <a:rPr lang="el-GR" sz="2000" dirty="0" smtClean="0"/>
              <a:t>είναι πολύ σημαντικό: </a:t>
            </a:r>
          </a:p>
          <a:p>
            <a:pPr lvl="1"/>
            <a:endParaRPr lang="el-GR" sz="2000" i="1" dirty="0" smtClean="0"/>
          </a:p>
          <a:p>
            <a:pPr lvl="1"/>
            <a:r>
              <a:rPr lang="el-GR" sz="2000" i="1" dirty="0" smtClean="0"/>
              <a:t>το αίσθημα της </a:t>
            </a:r>
            <a:r>
              <a:rPr lang="el-GR" sz="2000" i="1" dirty="0" smtClean="0">
                <a:solidFill>
                  <a:srgbClr val="FF0000"/>
                </a:solidFill>
              </a:rPr>
              <a:t>προσωπικής ευθύνης </a:t>
            </a:r>
            <a:r>
              <a:rPr lang="el-GR" sz="2000" i="1" dirty="0" smtClean="0"/>
              <a:t>και οι ενέργειες που το συνοδεύουν για τον ρόλο που θα έχετε στην πρακτική άσκηση.</a:t>
            </a:r>
          </a:p>
          <a:p>
            <a:pPr lvl="1"/>
            <a:endParaRPr lang="el-GR" sz="2000" i="1" dirty="0" smtClean="0"/>
          </a:p>
          <a:p>
            <a:pPr lvl="1"/>
            <a:r>
              <a:rPr lang="el-GR" sz="2000" i="1" dirty="0" smtClean="0"/>
              <a:t> </a:t>
            </a:r>
            <a:r>
              <a:rPr lang="el-GR" sz="2000" i="1" dirty="0" smtClean="0">
                <a:solidFill>
                  <a:srgbClr val="FF0000"/>
                </a:solidFill>
              </a:rPr>
              <a:t>Η συνεργασία με άλλους </a:t>
            </a:r>
            <a:r>
              <a:rPr lang="el-GR" sz="2000" i="1" dirty="0" smtClean="0"/>
              <a:t>και η βοήθεια που θα έχετε από αυτούς.</a:t>
            </a:r>
          </a:p>
          <a:p>
            <a:pPr lvl="1"/>
            <a:endParaRPr lang="el-GR" sz="2000" i="1" dirty="0" smtClean="0"/>
          </a:p>
          <a:p>
            <a:pPr lvl="1"/>
            <a:r>
              <a:rPr lang="el-GR" sz="2000" i="1" dirty="0" smtClean="0"/>
              <a:t>Η </a:t>
            </a:r>
            <a:r>
              <a:rPr lang="el-GR" sz="2000" i="1" dirty="0" smtClean="0">
                <a:solidFill>
                  <a:srgbClr val="FF0000"/>
                </a:solidFill>
              </a:rPr>
              <a:t>υπευθυνότητα</a:t>
            </a:r>
            <a:r>
              <a:rPr lang="el-GR" sz="2000" i="1" dirty="0" smtClean="0"/>
              <a:t>, η </a:t>
            </a:r>
            <a:r>
              <a:rPr lang="el-GR" sz="2000" i="1" dirty="0" smtClean="0">
                <a:solidFill>
                  <a:srgbClr val="FF0000"/>
                </a:solidFill>
              </a:rPr>
              <a:t>συνέπεια</a:t>
            </a:r>
            <a:r>
              <a:rPr lang="el-GR" sz="2000" i="1" dirty="0" smtClean="0"/>
              <a:t>, το </a:t>
            </a:r>
            <a:r>
              <a:rPr lang="el-GR" sz="2000" i="1" dirty="0" smtClean="0">
                <a:solidFill>
                  <a:srgbClr val="FF0000"/>
                </a:solidFill>
              </a:rPr>
              <a:t>ήθος στη συνεργασία </a:t>
            </a:r>
            <a:r>
              <a:rPr lang="el-GR" sz="2000" i="1" dirty="0" smtClean="0"/>
              <a:t>και</a:t>
            </a:r>
          </a:p>
          <a:p>
            <a:pPr lvl="1"/>
            <a:endParaRPr lang="el-GR" sz="2000" i="1" dirty="0" smtClean="0"/>
          </a:p>
          <a:p>
            <a:pPr lvl="1"/>
            <a:r>
              <a:rPr lang="el-GR" sz="2000" i="1" dirty="0" smtClean="0">
                <a:solidFill>
                  <a:srgbClr val="FF0000"/>
                </a:solidFill>
              </a:rPr>
              <a:t>η προσπάθεια μελέτης του υποστηρικτικού υλικού </a:t>
            </a:r>
            <a:r>
              <a:rPr lang="el-GR" sz="2000" i="1" dirty="0" smtClean="0"/>
              <a:t>και διερεύνησης της </a:t>
            </a:r>
            <a:r>
              <a:rPr lang="el-GR" sz="2000" i="1" dirty="0" smtClean="0">
                <a:solidFill>
                  <a:srgbClr val="FF0000"/>
                </a:solidFill>
              </a:rPr>
              <a:t>βιβλιογραφίας</a:t>
            </a:r>
            <a:r>
              <a:rPr lang="el-GR" sz="2000" i="1" dirty="0" smtClean="0"/>
              <a:t> </a:t>
            </a:r>
          </a:p>
          <a:p>
            <a:pPr lvl="1"/>
            <a:endParaRPr lang="el-GR" sz="2000" i="1" dirty="0" smtClean="0"/>
          </a:p>
          <a:p>
            <a:pPr lvl="1"/>
            <a:r>
              <a:rPr lang="el-GR" sz="2000" i="1" dirty="0" smtClean="0"/>
              <a:t>αλλά και </a:t>
            </a:r>
            <a:r>
              <a:rPr lang="el-GR" sz="2000" i="1" dirty="0" smtClean="0">
                <a:solidFill>
                  <a:srgbClr val="FF0000"/>
                </a:solidFill>
              </a:rPr>
              <a:t>συστηματικής τεκμηρίωσης </a:t>
            </a:r>
            <a:r>
              <a:rPr lang="el-GR" sz="2000" i="1" dirty="0" smtClean="0"/>
              <a:t>του εκπαιδευτικού έργου στη βάση της έρευνας και του αναστοχασμού.</a:t>
            </a:r>
          </a:p>
        </p:txBody>
      </p:sp>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142844" y="0"/>
            <a:ext cx="8858312" cy="6715148"/>
          </a:xfrm>
        </p:spPr>
        <p:txBody>
          <a:bodyPr/>
          <a:lstStyle/>
          <a:p>
            <a:r>
              <a:rPr lang="el-GR" sz="2000" b="1" dirty="0" smtClean="0"/>
              <a:t>5</a:t>
            </a:r>
            <a:r>
              <a:rPr lang="el-GR" sz="2000" b="1" u="sng" dirty="0" smtClean="0"/>
              <a:t>. Σε σχέση με τις προτεραιότητες </a:t>
            </a:r>
            <a:r>
              <a:rPr lang="el-GR" sz="2000" dirty="0" smtClean="0"/>
              <a:t>:</a:t>
            </a:r>
          </a:p>
          <a:p>
            <a:pPr>
              <a:buNone/>
            </a:pPr>
            <a:endParaRPr lang="el-GR" sz="2000" dirty="0" smtClean="0"/>
          </a:p>
          <a:p>
            <a:pPr lvl="1"/>
            <a:r>
              <a:rPr lang="el-GR" sz="2000" i="1" dirty="0" smtClean="0">
                <a:solidFill>
                  <a:srgbClr val="FF0000"/>
                </a:solidFill>
              </a:rPr>
              <a:t>Που επικεντρώνονται;</a:t>
            </a:r>
          </a:p>
          <a:p>
            <a:pPr lvl="1"/>
            <a:r>
              <a:rPr lang="el-GR" sz="2000" i="1" dirty="0" smtClean="0">
                <a:solidFill>
                  <a:srgbClr val="FF0000"/>
                </a:solidFill>
              </a:rPr>
              <a:t>στο εκπαιδευτικό πρόγραμμα </a:t>
            </a:r>
            <a:r>
              <a:rPr lang="el-GR" sz="2000" i="1" dirty="0" smtClean="0"/>
              <a:t>που θα αναπτύξετε; </a:t>
            </a:r>
          </a:p>
          <a:p>
            <a:pPr lvl="1"/>
            <a:r>
              <a:rPr lang="el-GR" sz="2000" i="1" dirty="0" smtClean="0"/>
              <a:t> στη </a:t>
            </a:r>
            <a:r>
              <a:rPr lang="el-GR" sz="2000" i="1" dirty="0" smtClean="0">
                <a:solidFill>
                  <a:srgbClr val="FF0000"/>
                </a:solidFill>
              </a:rPr>
              <a:t>σχέση σας με τα παιδιά;</a:t>
            </a:r>
            <a:endParaRPr lang="el-GR" sz="2000" i="1" dirty="0" smtClean="0"/>
          </a:p>
          <a:p>
            <a:pPr lvl="1"/>
            <a:r>
              <a:rPr lang="el-GR" sz="2000" i="1" dirty="0" smtClean="0">
                <a:solidFill>
                  <a:srgbClr val="FF0000"/>
                </a:solidFill>
              </a:rPr>
              <a:t>στον εαυτό  σας </a:t>
            </a:r>
            <a:r>
              <a:rPr lang="el-GR" sz="2000" i="1" dirty="0" smtClean="0"/>
              <a:t>και στο </a:t>
            </a:r>
            <a:r>
              <a:rPr lang="el-GR" sz="2000" i="1" dirty="0" smtClean="0">
                <a:solidFill>
                  <a:srgbClr val="FF0000"/>
                </a:solidFill>
              </a:rPr>
              <a:t>αν θα καταφέρετε να «σταθείτε» </a:t>
            </a:r>
            <a:r>
              <a:rPr lang="el-GR" sz="2000" i="1" dirty="0" smtClean="0"/>
              <a:t>στην τάξη </a:t>
            </a:r>
            <a:r>
              <a:rPr lang="el-GR" sz="2000" i="1" dirty="0" smtClean="0">
                <a:solidFill>
                  <a:srgbClr val="FF0000"/>
                </a:solidFill>
              </a:rPr>
              <a:t>και όχι στα παιδιά;</a:t>
            </a:r>
            <a:r>
              <a:rPr lang="el-GR" sz="2000" i="1" dirty="0" smtClean="0"/>
              <a:t> </a:t>
            </a:r>
          </a:p>
          <a:p>
            <a:pPr lvl="1"/>
            <a:endParaRPr lang="el-GR" sz="2000" i="1" dirty="0" smtClean="0"/>
          </a:p>
          <a:p>
            <a:pPr lvl="1"/>
            <a:r>
              <a:rPr lang="el-GR" sz="2000" i="1" dirty="0" smtClean="0"/>
              <a:t>Είναι γεγονός ότι κατά την έναρξη της πρακτικής άσκησης, συνήθως, μας ενδιαφέρει το </a:t>
            </a:r>
            <a:r>
              <a:rPr lang="el-GR" sz="2000" b="1" i="1" dirty="0" smtClean="0"/>
              <a:t>πόσο αποδεκτοί θα γίνουμε </a:t>
            </a:r>
            <a:r>
              <a:rPr lang="el-GR" sz="2000" i="1" dirty="0" smtClean="0"/>
              <a:t>από τα παιδιά και πόσο </a:t>
            </a:r>
            <a:r>
              <a:rPr lang="el-GR" sz="2000" b="1" i="1" dirty="0" smtClean="0"/>
              <a:t>θα «επιβιώσουμε» </a:t>
            </a:r>
            <a:r>
              <a:rPr lang="el-GR" sz="2000" i="1" dirty="0" smtClean="0"/>
              <a:t>μέσα στην τάξη </a:t>
            </a:r>
            <a:r>
              <a:rPr lang="el-GR" sz="2000" b="1" i="1" dirty="0" smtClean="0"/>
              <a:t>παρά</a:t>
            </a:r>
            <a:r>
              <a:rPr lang="el-GR" sz="2000" i="1" dirty="0" smtClean="0"/>
              <a:t> το πώς θα προγραμματίσουμε τη δράση μας. </a:t>
            </a:r>
          </a:p>
          <a:p>
            <a:pPr lvl="1"/>
            <a:endParaRPr lang="el-GR" sz="2000" i="1" dirty="0" smtClean="0"/>
          </a:p>
          <a:p>
            <a:pPr lvl="1"/>
            <a:r>
              <a:rPr lang="el-GR" sz="2000" b="1" i="1" dirty="0" smtClean="0"/>
              <a:t>απώτερος σκοπός </a:t>
            </a:r>
            <a:r>
              <a:rPr lang="el-GR" sz="2000" i="1" dirty="0" smtClean="0"/>
              <a:t>της συμμετοχής στην πρακτική άσκηση</a:t>
            </a:r>
          </a:p>
          <a:p>
            <a:pPr lvl="2"/>
            <a:r>
              <a:rPr lang="el-GR" sz="2000" b="1" i="1" dirty="0" smtClean="0"/>
              <a:t>δεν είναι μόνο </a:t>
            </a:r>
            <a:r>
              <a:rPr lang="el-GR" sz="2000" i="1" dirty="0" smtClean="0">
                <a:solidFill>
                  <a:srgbClr val="FF0000"/>
                </a:solidFill>
              </a:rPr>
              <a:t>η δική σου εκπαίδευση </a:t>
            </a:r>
            <a:r>
              <a:rPr lang="el-GR" sz="2000" i="1" dirty="0" smtClean="0"/>
              <a:t>και η ικανοποίηση σου  από αυτή την εμπειρία </a:t>
            </a:r>
          </a:p>
          <a:p>
            <a:pPr lvl="1">
              <a:buNone/>
            </a:pPr>
            <a:endParaRPr lang="el-GR" sz="2000" b="1" i="1" dirty="0" smtClean="0"/>
          </a:p>
          <a:p>
            <a:pPr lvl="2"/>
            <a:r>
              <a:rPr lang="el-GR" sz="2000" b="1" i="1" dirty="0" smtClean="0"/>
              <a:t>αλλά και η </a:t>
            </a:r>
            <a:r>
              <a:rPr lang="el-GR" sz="2000" i="1" dirty="0" smtClean="0"/>
              <a:t>δημιουργία ενός ελκυστικού </a:t>
            </a:r>
            <a:r>
              <a:rPr lang="el-GR" sz="2000" i="1" dirty="0" smtClean="0">
                <a:solidFill>
                  <a:srgbClr val="FF0000"/>
                </a:solidFill>
              </a:rPr>
              <a:t>και συμμετοχικού προγράμματος για τα μικρά παιδιά</a:t>
            </a:r>
            <a:r>
              <a:rPr lang="el-GR" sz="2000" dirty="0" smtClean="0"/>
              <a:t>.</a:t>
            </a:r>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14282" y="0"/>
            <a:ext cx="8643998" cy="6858000"/>
          </a:xfrm>
        </p:spPr>
        <p:txBody>
          <a:bodyPr/>
          <a:lstStyle/>
          <a:p>
            <a:pPr algn="ctr">
              <a:buNone/>
            </a:pPr>
            <a:r>
              <a:rPr lang="el-GR" sz="2000" b="1" u="sng" dirty="0" smtClean="0"/>
              <a:t>ΜΑΘΗΜΑ 1</a:t>
            </a:r>
            <a:r>
              <a:rPr lang="el-GR" sz="2000" b="1" u="sng" baseline="30000" dirty="0" smtClean="0"/>
              <a:t>ο</a:t>
            </a:r>
            <a:endParaRPr lang="el-GR" sz="2000" dirty="0" smtClean="0"/>
          </a:p>
          <a:p>
            <a:r>
              <a:rPr lang="el-GR" sz="2000" b="1" dirty="0" smtClean="0"/>
              <a:t>4β.  Ύλη για συμβουλευτική μελέτη:</a:t>
            </a:r>
            <a:endParaRPr lang="el-GR" sz="2000" dirty="0" smtClean="0"/>
          </a:p>
          <a:p>
            <a:r>
              <a:rPr lang="el-GR" sz="1800" b="1" dirty="0" smtClean="0"/>
              <a:t>Α) Μελέτη Οδηγού νηπιαγωγών (2006)</a:t>
            </a:r>
            <a:r>
              <a:rPr lang="el-GR" sz="1800" dirty="0" smtClean="0"/>
              <a:t>: Στο 1</a:t>
            </a:r>
            <a:r>
              <a:rPr lang="el-GR" sz="1800" baseline="30000" dirty="0" smtClean="0"/>
              <a:t>ο</a:t>
            </a:r>
            <a:r>
              <a:rPr lang="el-GR" sz="1800" dirty="0" smtClean="0"/>
              <a:t>  μάθημα καλούνται οι φοιτητές/</a:t>
            </a:r>
            <a:r>
              <a:rPr lang="el-GR" sz="1800" dirty="0" err="1" smtClean="0"/>
              <a:t>τριες</a:t>
            </a:r>
            <a:r>
              <a:rPr lang="el-GR" sz="1800" dirty="0" smtClean="0"/>
              <a:t> να μελετήσουν για την επόμενη φορά : </a:t>
            </a:r>
            <a:endParaRPr lang="el-GR" sz="1800" b="1" dirty="0" smtClean="0"/>
          </a:p>
          <a:p>
            <a:pPr lvl="1"/>
            <a:r>
              <a:rPr lang="el-GR" sz="1600" i="1" dirty="0" smtClean="0"/>
              <a:t>1. Ρόλος Νηπιαγωγού:  </a:t>
            </a:r>
            <a:r>
              <a:rPr lang="el-GR" sz="1600" b="1" i="1" dirty="0" err="1" smtClean="0"/>
              <a:t>σσ</a:t>
            </a:r>
            <a:r>
              <a:rPr lang="el-GR" sz="1600" b="1" i="1" dirty="0" smtClean="0"/>
              <a:t>.</a:t>
            </a:r>
            <a:r>
              <a:rPr lang="el-GR" sz="1600" i="1" dirty="0" smtClean="0"/>
              <a:t> 31-48</a:t>
            </a:r>
          </a:p>
          <a:p>
            <a:pPr lvl="1"/>
            <a:r>
              <a:rPr lang="el-GR" sz="1600" i="1" dirty="0" smtClean="0"/>
              <a:t>2. Συνεργασία με οικογένεια:</a:t>
            </a:r>
            <a:r>
              <a:rPr lang="el-GR" sz="1600" b="1" i="1" dirty="0" smtClean="0"/>
              <a:t> </a:t>
            </a:r>
            <a:r>
              <a:rPr lang="el-GR" sz="1600" b="1" i="1" dirty="0" err="1" smtClean="0"/>
              <a:t>σσ</a:t>
            </a:r>
            <a:r>
              <a:rPr lang="el-GR" sz="1600" b="1" i="1" dirty="0" smtClean="0"/>
              <a:t>.</a:t>
            </a:r>
            <a:r>
              <a:rPr lang="el-GR" sz="1600" i="1" dirty="0" smtClean="0"/>
              <a:t> 49-56</a:t>
            </a:r>
          </a:p>
          <a:p>
            <a:pPr lvl="1"/>
            <a:r>
              <a:rPr lang="el-GR" sz="1600" i="1" dirty="0" smtClean="0"/>
              <a:t>3. Δραματική τέχνη:</a:t>
            </a:r>
            <a:r>
              <a:rPr lang="el-GR" sz="1600" b="1" i="1" dirty="0" smtClean="0"/>
              <a:t> </a:t>
            </a:r>
            <a:r>
              <a:rPr lang="el-GR" sz="1600" b="1" i="1" dirty="0" err="1" smtClean="0"/>
              <a:t>σσ</a:t>
            </a:r>
            <a:r>
              <a:rPr lang="el-GR" sz="1600" b="1" i="1" dirty="0" smtClean="0"/>
              <a:t>.</a:t>
            </a:r>
            <a:r>
              <a:rPr lang="el-GR" sz="1600" i="1" dirty="0" smtClean="0"/>
              <a:t> 308-325</a:t>
            </a:r>
          </a:p>
          <a:p>
            <a:pPr lvl="1"/>
            <a:r>
              <a:rPr lang="el-GR" sz="1600" i="1" dirty="0" smtClean="0"/>
              <a:t>4. Μουσική: </a:t>
            </a:r>
            <a:r>
              <a:rPr lang="el-GR" sz="1600" b="1" i="1" dirty="0" smtClean="0"/>
              <a:t>σσ.</a:t>
            </a:r>
            <a:r>
              <a:rPr lang="el-GR" sz="1600" i="1" dirty="0" smtClean="0"/>
              <a:t>326-335</a:t>
            </a:r>
          </a:p>
          <a:p>
            <a:pPr lvl="1"/>
            <a:r>
              <a:rPr lang="el-GR" sz="1600" i="1" dirty="0" smtClean="0"/>
              <a:t>5. Φυσική αγωγή : </a:t>
            </a:r>
            <a:r>
              <a:rPr lang="el-GR" sz="1600" b="1" i="1" dirty="0" smtClean="0"/>
              <a:t>σσ.</a:t>
            </a:r>
            <a:r>
              <a:rPr lang="el-GR" sz="1600" i="1" dirty="0" smtClean="0"/>
              <a:t>336-348</a:t>
            </a:r>
          </a:p>
          <a:p>
            <a:pPr lvl="0"/>
            <a:endParaRPr lang="el-GR" sz="1800" dirty="0" smtClean="0"/>
          </a:p>
          <a:p>
            <a:r>
              <a:rPr lang="en-US" sz="1800" b="1" u="sng" dirty="0" smtClean="0"/>
              <a:t>B</a:t>
            </a:r>
            <a:r>
              <a:rPr lang="el-GR" sz="1800" b="1" u="sng" dirty="0" smtClean="0"/>
              <a:t>) </a:t>
            </a:r>
            <a:r>
              <a:rPr lang="en-US" sz="1800" b="1" u="sng" dirty="0" smtClean="0"/>
              <a:t>M</a:t>
            </a:r>
            <a:r>
              <a:rPr lang="el-GR" sz="1800" b="1" u="sng" dirty="0" err="1" smtClean="0"/>
              <a:t>ελέτη</a:t>
            </a:r>
            <a:r>
              <a:rPr lang="el-GR" sz="1800" b="1" u="sng" dirty="0" smtClean="0"/>
              <a:t> Νέου Προγράμματος Σπουδών 2021:</a:t>
            </a:r>
            <a:endParaRPr lang="el-GR" sz="1800" dirty="0" smtClean="0"/>
          </a:p>
          <a:p>
            <a:r>
              <a:rPr lang="el-GR" sz="1800" b="1" dirty="0" smtClean="0"/>
              <a:t>Α΄ Θεματικό Πεδίο: Παιδί και Επικοινωνία</a:t>
            </a:r>
            <a:r>
              <a:rPr lang="el-GR" sz="1800" dirty="0" smtClean="0"/>
              <a:t> ......</a:t>
            </a:r>
            <a:r>
              <a:rPr lang="el-GR" sz="1800" b="1" dirty="0" smtClean="0"/>
              <a:t>27-43</a:t>
            </a:r>
            <a:r>
              <a:rPr lang="el-GR" sz="1800" dirty="0" smtClean="0"/>
              <a:t> </a:t>
            </a:r>
          </a:p>
          <a:p>
            <a:pPr lvl="1"/>
            <a:r>
              <a:rPr lang="el-GR" sz="1400" dirty="0" smtClean="0"/>
              <a:t>Α.1 Γλώσσα ... 27 </a:t>
            </a:r>
          </a:p>
          <a:p>
            <a:pPr lvl="1"/>
            <a:r>
              <a:rPr lang="el-GR" sz="1400" dirty="0" smtClean="0"/>
              <a:t>Α.2 Τεχνολογίες της Πληροφορίας και των Επικοινωνιών (ΤΠΕ) ... 36 </a:t>
            </a:r>
          </a:p>
          <a:p>
            <a:r>
              <a:rPr lang="el-GR" sz="1800" b="1" dirty="0" smtClean="0"/>
              <a:t>Β΄ Θεματικό Πεδίο: Παιδί, Εαυτός και Κοινωνία</a:t>
            </a:r>
            <a:r>
              <a:rPr lang="el-GR" sz="1800" dirty="0" smtClean="0"/>
              <a:t> ..</a:t>
            </a:r>
            <a:r>
              <a:rPr lang="el-GR" sz="1800" b="1" dirty="0" smtClean="0"/>
              <a:t>44-60</a:t>
            </a:r>
            <a:r>
              <a:rPr lang="el-GR" sz="1800" dirty="0" smtClean="0"/>
              <a:t> </a:t>
            </a:r>
          </a:p>
          <a:p>
            <a:pPr lvl="1"/>
            <a:r>
              <a:rPr lang="el-GR" sz="1400" dirty="0" smtClean="0"/>
              <a:t>B.1 Προσωπική και </a:t>
            </a:r>
            <a:r>
              <a:rPr lang="el-GR" sz="1400" dirty="0" err="1" smtClean="0"/>
              <a:t>Κοινωνικο</a:t>
            </a:r>
            <a:r>
              <a:rPr lang="el-GR" sz="1400" dirty="0" smtClean="0"/>
              <a:t>-συναισθηματική </a:t>
            </a:r>
            <a:r>
              <a:rPr lang="el-GR" sz="1400" dirty="0" smtClean="0"/>
              <a:t>Ανάπτυξη.. 44 </a:t>
            </a:r>
          </a:p>
          <a:p>
            <a:pPr lvl="1"/>
            <a:r>
              <a:rPr lang="el-GR" sz="1400" dirty="0" smtClean="0"/>
              <a:t>B.2 Κοινωνικές Επιστήμες ... 52 </a:t>
            </a:r>
          </a:p>
          <a:p>
            <a:r>
              <a:rPr lang="el-GR" sz="1800" dirty="0" smtClean="0"/>
              <a:t> </a:t>
            </a:r>
            <a:r>
              <a:rPr lang="el-GR" sz="1800" b="1" dirty="0" smtClean="0"/>
              <a:t>Γ΄ Θεματικό Πεδίο: Παιδί και Θετικές Επιστήμες 61-90 </a:t>
            </a:r>
            <a:endParaRPr lang="el-GR" sz="1800" dirty="0" smtClean="0"/>
          </a:p>
          <a:p>
            <a:pPr lvl="1"/>
            <a:r>
              <a:rPr lang="el-GR" sz="1400" dirty="0" smtClean="0"/>
              <a:t>Γ.1 Μαθηματικά .. 61 </a:t>
            </a:r>
          </a:p>
          <a:p>
            <a:pPr lvl="1"/>
            <a:r>
              <a:rPr lang="el-GR" sz="1400" dirty="0" smtClean="0"/>
              <a:t>Γ.2 Φυσικές Επιστήμες ... 72 </a:t>
            </a:r>
          </a:p>
          <a:p>
            <a:pPr lvl="1"/>
            <a:r>
              <a:rPr lang="el-GR" sz="1400" dirty="0" smtClean="0"/>
              <a:t>Γ.3 Τεχνολογία Κατασκευών .... 86 </a:t>
            </a:r>
          </a:p>
          <a:p>
            <a:r>
              <a:rPr lang="el-GR" sz="1800" b="1" dirty="0" smtClean="0"/>
              <a:t>Δ΄ </a:t>
            </a:r>
            <a:r>
              <a:rPr lang="el-GR" sz="1800" b="1" dirty="0" err="1" smtClean="0"/>
              <a:t>Θεμ</a:t>
            </a:r>
            <a:r>
              <a:rPr lang="el-GR" sz="1800" b="1" dirty="0" smtClean="0"/>
              <a:t> / </a:t>
            </a:r>
            <a:r>
              <a:rPr lang="el-GR" sz="1800" b="1" dirty="0" err="1" smtClean="0"/>
              <a:t>κό</a:t>
            </a:r>
            <a:r>
              <a:rPr lang="el-GR" sz="1800" b="1" dirty="0" smtClean="0"/>
              <a:t> </a:t>
            </a:r>
            <a:r>
              <a:rPr lang="el-GR" sz="1800" b="1" dirty="0" smtClean="0"/>
              <a:t>Πεδίο: Παιδί, Σώμα, Δημιουργία &amp; Έκφραση </a:t>
            </a:r>
            <a:r>
              <a:rPr lang="el-GR" sz="1800" dirty="0" smtClean="0"/>
              <a:t> </a:t>
            </a:r>
            <a:r>
              <a:rPr lang="el-GR" sz="1800" b="1" dirty="0" smtClean="0"/>
              <a:t>91-109 </a:t>
            </a:r>
            <a:endParaRPr lang="el-GR" sz="1800" dirty="0" smtClean="0"/>
          </a:p>
          <a:p>
            <a:pPr lvl="1"/>
            <a:r>
              <a:rPr lang="el-GR" sz="1400" dirty="0" smtClean="0"/>
              <a:t>Δ.1 Κινητική Αγωγή ....... 91             - Δ.2 Τέχνες ..................... 100</a:t>
            </a:r>
            <a:endParaRPr lang="el-GR" sz="1400"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57224" y="0"/>
            <a:ext cx="7772400" cy="785794"/>
          </a:xfrm>
        </p:spPr>
        <p:txBody>
          <a:bodyPr/>
          <a:lstStyle/>
          <a:p>
            <a:r>
              <a:rPr lang="el-GR" sz="2400" b="1" dirty="0" smtClean="0"/>
              <a:t>Σκοπός του μαθήματος</a:t>
            </a:r>
            <a:r>
              <a:rPr lang="el-GR" sz="2400" b="1" i="1" dirty="0" smtClean="0"/>
              <a:t> </a:t>
            </a:r>
            <a:endParaRPr lang="el-GR" b="1" dirty="0">
              <a:cs typeface="Times New Roman" pitchFamily="16" charset="0"/>
            </a:endParaRPr>
          </a:p>
        </p:txBody>
      </p:sp>
      <p:sp>
        <p:nvSpPr>
          <p:cNvPr id="3075" name="Rectangle 3"/>
          <p:cNvSpPr>
            <a:spLocks noGrp="1" noChangeArrowheads="1"/>
          </p:cNvSpPr>
          <p:nvPr>
            <p:ph type="body" idx="1"/>
          </p:nvPr>
        </p:nvSpPr>
        <p:spPr>
          <a:xfrm>
            <a:off x="0" y="857232"/>
            <a:ext cx="9144000" cy="6000768"/>
          </a:xfrm>
        </p:spPr>
        <p:txBody>
          <a:bodyPr/>
          <a:lstStyle/>
          <a:p>
            <a:pPr algn="ctr">
              <a:buNone/>
            </a:pPr>
            <a:r>
              <a:rPr lang="el-GR" sz="1800" u="sng" dirty="0" smtClean="0"/>
              <a:t>Η Πρακτική Άσκηση στο 4ο έτος </a:t>
            </a:r>
            <a:r>
              <a:rPr lang="el-GR" sz="1800" b="1" u="sng" dirty="0" smtClean="0"/>
              <a:t>αποσκοπεί :</a:t>
            </a:r>
          </a:p>
          <a:p>
            <a:pPr algn="ctr">
              <a:buNone/>
            </a:pPr>
            <a:endParaRPr lang="el-GR" sz="1800" b="1" u="sng" dirty="0" smtClean="0"/>
          </a:p>
          <a:p>
            <a:r>
              <a:rPr lang="el-GR" sz="1800" dirty="0" smtClean="0"/>
              <a:t>στη διαμόρφωση ενός/μιας </a:t>
            </a:r>
            <a:r>
              <a:rPr lang="el-GR" sz="1800" b="1" u="sng" dirty="0" smtClean="0"/>
              <a:t>επαγγελματία εκπαιδευτικού</a:t>
            </a:r>
            <a:r>
              <a:rPr lang="el-GR" sz="1800" dirty="0" smtClean="0"/>
              <a:t>, ο/η οποίος/α </a:t>
            </a:r>
            <a:r>
              <a:rPr lang="el-GR" sz="1800" b="1" dirty="0" smtClean="0">
                <a:solidFill>
                  <a:srgbClr val="E6821E"/>
                </a:solidFill>
              </a:rPr>
              <a:t>αντιμετωπίζει</a:t>
            </a:r>
            <a:r>
              <a:rPr lang="el-GR" sz="1800" b="1" dirty="0" smtClean="0">
                <a:solidFill>
                  <a:srgbClr val="FFC000"/>
                </a:solidFill>
              </a:rPr>
              <a:t> </a:t>
            </a:r>
            <a:r>
              <a:rPr lang="el-GR" sz="1800" dirty="0" smtClean="0"/>
              <a:t>τη </a:t>
            </a:r>
            <a:r>
              <a:rPr lang="el-GR" sz="1800" dirty="0" smtClean="0">
                <a:solidFill>
                  <a:srgbClr val="FF0000"/>
                </a:solidFill>
              </a:rPr>
              <a:t>σχολική τάξη ως πεδίο παρατήρησης και έρευνας</a:t>
            </a:r>
            <a:r>
              <a:rPr lang="el-GR" sz="1800" dirty="0" smtClean="0"/>
              <a:t>, </a:t>
            </a:r>
            <a:r>
              <a:rPr lang="el-GR" sz="1800" b="1" dirty="0" smtClean="0">
                <a:solidFill>
                  <a:srgbClr val="0000FF"/>
                </a:solidFill>
              </a:rPr>
              <a:t>αναζητεί, </a:t>
            </a:r>
            <a:r>
              <a:rPr lang="el-GR" sz="1800" b="1" dirty="0" smtClean="0">
                <a:solidFill>
                  <a:srgbClr val="00B050"/>
                </a:solidFill>
              </a:rPr>
              <a:t>αντιπαραθέτει </a:t>
            </a:r>
            <a:r>
              <a:rPr lang="el-GR" sz="1800" dirty="0" smtClean="0"/>
              <a:t>και </a:t>
            </a:r>
            <a:r>
              <a:rPr lang="el-GR" sz="1800" b="1" dirty="0" smtClean="0">
                <a:solidFill>
                  <a:srgbClr val="C00000"/>
                </a:solidFill>
              </a:rPr>
              <a:t>αξιολογεί</a:t>
            </a:r>
            <a:r>
              <a:rPr lang="el-GR" sz="1800" dirty="0" smtClean="0">
                <a:solidFill>
                  <a:srgbClr val="C00000"/>
                </a:solidFill>
              </a:rPr>
              <a:t> </a:t>
            </a:r>
            <a:r>
              <a:rPr lang="el-GR" sz="1800" dirty="0" smtClean="0"/>
              <a:t>εκπαιδευτικές επιλογές και </a:t>
            </a:r>
            <a:r>
              <a:rPr lang="el-GR" sz="1800" b="1" dirty="0" smtClean="0"/>
              <a:t>αποτιμά </a:t>
            </a:r>
            <a:r>
              <a:rPr lang="el-GR" sz="1800" dirty="0" smtClean="0"/>
              <a:t>τις επιπτώσεις τους. </a:t>
            </a:r>
          </a:p>
          <a:p>
            <a:endParaRPr lang="el-GR" sz="1800" dirty="0" smtClean="0"/>
          </a:p>
          <a:p>
            <a:r>
              <a:rPr lang="el-GR" sz="1800" dirty="0" smtClean="0"/>
              <a:t>Οι φοιτητές /</a:t>
            </a:r>
            <a:r>
              <a:rPr lang="el-GR" sz="1800" dirty="0" err="1" smtClean="0"/>
              <a:t>τριες</a:t>
            </a:r>
            <a:r>
              <a:rPr lang="el-GR" sz="1800" dirty="0" smtClean="0"/>
              <a:t> </a:t>
            </a:r>
            <a:r>
              <a:rPr lang="el-GR" sz="1800" b="1" dirty="0" smtClean="0"/>
              <a:t>προετοιμάζονται</a:t>
            </a:r>
            <a:r>
              <a:rPr lang="el-GR" sz="1800" dirty="0" smtClean="0"/>
              <a:t> κατά την διάρκεια των μαθημάτων </a:t>
            </a:r>
            <a:r>
              <a:rPr lang="el-GR" sz="1800" b="1" dirty="0" smtClean="0"/>
              <a:t>μέσα από συμμετοχικές και διαλογικές πρακτικές </a:t>
            </a:r>
            <a:r>
              <a:rPr lang="el-GR" sz="1800" dirty="0" smtClean="0"/>
              <a:t>που υιοθετούνται στις διαλέξεις, στις συνεργασίες, στα  εργαστήρια, στις ασκήσεις  μελετών  περίπτωσης, </a:t>
            </a:r>
            <a:r>
              <a:rPr lang="el-GR" sz="1800" dirty="0" smtClean="0">
                <a:solidFill>
                  <a:srgbClr val="FF0000"/>
                </a:solidFill>
              </a:rPr>
              <a:t>για να αναπτύξουν τις ερευνητικές και </a:t>
            </a:r>
            <a:r>
              <a:rPr lang="el-GR" sz="1800" dirty="0" err="1" smtClean="0">
                <a:solidFill>
                  <a:srgbClr val="FF0000"/>
                </a:solidFill>
              </a:rPr>
              <a:t>αναστοχαστικές</a:t>
            </a:r>
            <a:r>
              <a:rPr lang="el-GR" sz="1800" dirty="0" smtClean="0">
                <a:solidFill>
                  <a:srgbClr val="FF0000"/>
                </a:solidFill>
              </a:rPr>
              <a:t> τους δεξιότητες </a:t>
            </a:r>
            <a:r>
              <a:rPr lang="el-GR" sz="1800" dirty="0" smtClean="0"/>
              <a:t>ως σύγχρονοι μελλοντικοί εκπαιδευτικοί. </a:t>
            </a:r>
          </a:p>
          <a:p>
            <a:endParaRPr lang="el-GR" sz="1800" dirty="0" smtClean="0"/>
          </a:p>
          <a:p>
            <a:r>
              <a:rPr lang="el-GR" sz="1800" dirty="0" smtClean="0"/>
              <a:t>Μέσα από τις παρατηρήσεις  στο πεδίο της τάξης ενθαρρύνονται </a:t>
            </a:r>
          </a:p>
          <a:p>
            <a:pPr lvl="1"/>
            <a:r>
              <a:rPr lang="el-GR" sz="1800" b="1" i="1" dirty="0" smtClean="0"/>
              <a:t>να συνεργαστούν</a:t>
            </a:r>
            <a:r>
              <a:rPr lang="el-GR" sz="1800" i="1" dirty="0" smtClean="0"/>
              <a:t>, </a:t>
            </a:r>
          </a:p>
          <a:p>
            <a:pPr lvl="1"/>
            <a:r>
              <a:rPr lang="el-GR" sz="1800" i="1" dirty="0" smtClean="0"/>
              <a:t>να </a:t>
            </a:r>
            <a:r>
              <a:rPr lang="el-GR" sz="1800" i="1" dirty="0" smtClean="0">
                <a:solidFill>
                  <a:srgbClr val="FF0000"/>
                </a:solidFill>
              </a:rPr>
              <a:t>συλλέξουν δεδομένα</a:t>
            </a:r>
            <a:r>
              <a:rPr lang="el-GR" sz="1800" i="1" dirty="0" smtClean="0"/>
              <a:t>, </a:t>
            </a:r>
          </a:p>
          <a:p>
            <a:pPr lvl="1"/>
            <a:r>
              <a:rPr lang="el-GR" sz="1800" i="1" dirty="0" smtClean="0"/>
              <a:t>να τα </a:t>
            </a:r>
            <a:r>
              <a:rPr lang="el-GR" sz="1800" i="1" dirty="0" smtClean="0">
                <a:solidFill>
                  <a:srgbClr val="0000FF"/>
                </a:solidFill>
              </a:rPr>
              <a:t>ερμηνεύσουν</a:t>
            </a:r>
            <a:r>
              <a:rPr lang="el-GR" sz="1800" i="1" dirty="0" smtClean="0"/>
              <a:t> με βάση τις σύγχρονες θεωρίες μάθησης, </a:t>
            </a:r>
          </a:p>
          <a:p>
            <a:pPr lvl="1"/>
            <a:r>
              <a:rPr lang="el-GR" sz="1800" i="1" dirty="0" smtClean="0"/>
              <a:t>να τα </a:t>
            </a:r>
            <a:r>
              <a:rPr lang="el-GR" sz="1800" b="1" i="1" dirty="0" smtClean="0">
                <a:solidFill>
                  <a:srgbClr val="00B050"/>
                </a:solidFill>
              </a:rPr>
              <a:t>κατανοήσουν</a:t>
            </a:r>
            <a:r>
              <a:rPr lang="el-GR" sz="1800" i="1" dirty="0" smtClean="0"/>
              <a:t> περισσότερο μέσα από την αποδόμηση των δικών τους θεωρητικών παραδοχών για την διδασκαλία και την μάθηση, </a:t>
            </a:r>
          </a:p>
          <a:p>
            <a:pPr lvl="1"/>
            <a:r>
              <a:rPr lang="el-GR" sz="1800" b="1" i="1" dirty="0" smtClean="0"/>
              <a:t>που υποστηρίζονται </a:t>
            </a:r>
            <a:r>
              <a:rPr lang="el-GR" sz="1800" i="1" dirty="0" smtClean="0"/>
              <a:t>από τα </a:t>
            </a:r>
            <a:r>
              <a:rPr lang="el-GR" sz="1800" i="1" dirty="0" err="1" smtClean="0"/>
              <a:t>αναστοχαστικά</a:t>
            </a:r>
            <a:r>
              <a:rPr lang="el-GR" sz="1800" i="1" dirty="0" smtClean="0"/>
              <a:t> ερωτήματα της διδάσκουσας ως </a:t>
            </a:r>
            <a:r>
              <a:rPr lang="el-GR" sz="1800" i="1" dirty="0" err="1" smtClean="0"/>
              <a:t>διευκολύντριας</a:t>
            </a:r>
            <a:r>
              <a:rPr lang="el-GR" sz="1800" i="1" dirty="0" smtClean="0"/>
              <a:t> στην τάξη.</a:t>
            </a:r>
            <a:endParaRPr lang="el-GR" sz="1800" i="1"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57224" y="0"/>
            <a:ext cx="7772400" cy="1000108"/>
          </a:xfrm>
        </p:spPr>
        <p:txBody>
          <a:bodyPr/>
          <a:lstStyle/>
          <a:p>
            <a:r>
              <a:rPr lang="el-GR" sz="2400" b="1" dirty="0" smtClean="0"/>
              <a:t>Σκοπός του μαθήματος</a:t>
            </a:r>
            <a:r>
              <a:rPr lang="el-GR" sz="2400" b="1" i="1" dirty="0" smtClean="0"/>
              <a:t> </a:t>
            </a:r>
            <a:endParaRPr lang="el-GR" b="1" dirty="0">
              <a:cs typeface="Times New Roman" pitchFamily="16" charset="0"/>
            </a:endParaRPr>
          </a:p>
        </p:txBody>
      </p:sp>
      <p:sp>
        <p:nvSpPr>
          <p:cNvPr id="3075" name="Rectangle 3"/>
          <p:cNvSpPr>
            <a:spLocks noGrp="1" noChangeArrowheads="1"/>
          </p:cNvSpPr>
          <p:nvPr>
            <p:ph type="body" idx="1"/>
          </p:nvPr>
        </p:nvSpPr>
        <p:spPr>
          <a:xfrm>
            <a:off x="214282" y="928670"/>
            <a:ext cx="8643998" cy="5929330"/>
          </a:xfrm>
        </p:spPr>
        <p:txBody>
          <a:bodyPr/>
          <a:lstStyle/>
          <a:p>
            <a:pPr>
              <a:buNone/>
            </a:pPr>
            <a:r>
              <a:rPr lang="el-GR" sz="1800" b="1" dirty="0" smtClean="0"/>
              <a:t>Οι φοιτητές/</a:t>
            </a:r>
            <a:r>
              <a:rPr lang="el-GR" sz="1800" b="1" dirty="0" err="1" smtClean="0"/>
              <a:t>τριες</a:t>
            </a:r>
            <a:r>
              <a:rPr lang="el-GR" sz="1800" b="1" dirty="0" smtClean="0"/>
              <a:t> :</a:t>
            </a:r>
          </a:p>
          <a:p>
            <a:pPr lvl="1"/>
            <a:r>
              <a:rPr lang="el-GR" sz="2000" b="1" i="1" dirty="0" smtClean="0"/>
              <a:t>αναπτύσσουν </a:t>
            </a:r>
            <a:r>
              <a:rPr lang="el-GR" sz="2000" i="1" dirty="0" smtClean="0">
                <a:solidFill>
                  <a:srgbClr val="FF0000"/>
                </a:solidFill>
              </a:rPr>
              <a:t>εκπαιδευτικούς  σχεδιασμούς  </a:t>
            </a:r>
            <a:r>
              <a:rPr lang="el-GR" sz="2000" i="1" dirty="0" smtClean="0"/>
              <a:t>με σκοπό να διαμορφώσουν ένα ανοιχτό και ευέλικτο μαθησιακό περιβάλλον, </a:t>
            </a:r>
          </a:p>
          <a:p>
            <a:pPr lvl="1"/>
            <a:r>
              <a:rPr lang="el-GR" sz="2000" b="1" i="1" dirty="0" smtClean="0"/>
              <a:t>αξιοποιούν </a:t>
            </a:r>
            <a:r>
              <a:rPr lang="el-GR" sz="2000" i="1" dirty="0" smtClean="0"/>
              <a:t>ποικίλα προτεινόμενα </a:t>
            </a:r>
            <a:r>
              <a:rPr lang="el-GR" sz="2000" i="1" dirty="0" smtClean="0">
                <a:solidFill>
                  <a:srgbClr val="FF0000"/>
                </a:solidFill>
              </a:rPr>
              <a:t>θεωρητικά και μεθοδολογικά εργαλεία </a:t>
            </a:r>
            <a:r>
              <a:rPr lang="el-GR" sz="2000" i="1" dirty="0" smtClean="0"/>
              <a:t>για να </a:t>
            </a:r>
            <a:r>
              <a:rPr lang="el-GR" sz="2000" i="1" dirty="0" smtClean="0">
                <a:solidFill>
                  <a:srgbClr val="0070C0"/>
                </a:solidFill>
              </a:rPr>
              <a:t>σχεδιάσουν</a:t>
            </a:r>
            <a:r>
              <a:rPr lang="el-GR" sz="2000" i="1" dirty="0" smtClean="0"/>
              <a:t>, να </a:t>
            </a:r>
            <a:r>
              <a:rPr lang="el-GR" sz="2000" i="1" dirty="0" smtClean="0">
                <a:solidFill>
                  <a:srgbClr val="E6821E"/>
                </a:solidFill>
              </a:rPr>
              <a:t>δοκιμάσουν, </a:t>
            </a:r>
            <a:r>
              <a:rPr lang="el-GR" sz="2000" i="1" dirty="0" smtClean="0"/>
              <a:t>να </a:t>
            </a:r>
            <a:r>
              <a:rPr lang="el-GR" sz="2000" i="1" dirty="0" smtClean="0">
                <a:solidFill>
                  <a:srgbClr val="7030A0"/>
                </a:solidFill>
              </a:rPr>
              <a:t>υλοποιήσουν </a:t>
            </a:r>
            <a:r>
              <a:rPr lang="el-GR" sz="2000" i="1" dirty="0" smtClean="0"/>
              <a:t>και να </a:t>
            </a:r>
            <a:r>
              <a:rPr lang="el-GR" sz="2000" i="1" dirty="0" smtClean="0">
                <a:solidFill>
                  <a:srgbClr val="FF00FF"/>
                </a:solidFill>
              </a:rPr>
              <a:t>αξιολογήσουν</a:t>
            </a:r>
            <a:r>
              <a:rPr lang="el-GR" sz="2000" i="1" dirty="0" smtClean="0"/>
              <a:t> την εκπαιδευτική πράξη. </a:t>
            </a:r>
          </a:p>
          <a:p>
            <a:endParaRPr lang="el-GR" sz="1800" dirty="0" smtClean="0"/>
          </a:p>
          <a:p>
            <a:r>
              <a:rPr lang="el-GR" sz="1800" dirty="0" smtClean="0"/>
              <a:t>Οι φοιτητές/</a:t>
            </a:r>
            <a:r>
              <a:rPr lang="el-GR" sz="1800" dirty="0" err="1" smtClean="0"/>
              <a:t>τριες</a:t>
            </a:r>
            <a:r>
              <a:rPr lang="el-GR" sz="1800" dirty="0" smtClean="0"/>
              <a:t> με την κατάλληλη υποστήριξη και διευκόλυνση </a:t>
            </a:r>
          </a:p>
          <a:p>
            <a:pPr lvl="1"/>
            <a:r>
              <a:rPr lang="el-GR" sz="2000" i="1" dirty="0" smtClean="0"/>
              <a:t>καταφέρνουν  να </a:t>
            </a:r>
            <a:r>
              <a:rPr lang="el-GR" sz="2000" b="1" i="1" dirty="0" smtClean="0"/>
              <a:t>αναπτύξουν, </a:t>
            </a:r>
            <a:r>
              <a:rPr lang="el-GR" sz="2000" i="1" dirty="0" smtClean="0"/>
              <a:t>διαφοροποιημένα βέβαια, </a:t>
            </a:r>
          </a:p>
          <a:p>
            <a:pPr lvl="1"/>
            <a:endParaRPr lang="el-GR" sz="2000" i="1" dirty="0" smtClean="0"/>
          </a:p>
          <a:p>
            <a:pPr lvl="1"/>
            <a:r>
              <a:rPr lang="el-GR" sz="2000" i="1" dirty="0" smtClean="0"/>
              <a:t>την </a:t>
            </a:r>
            <a:r>
              <a:rPr lang="el-GR" sz="2000" b="1" i="1" dirty="0" err="1" smtClean="0"/>
              <a:t>αναστοχαστική</a:t>
            </a:r>
            <a:r>
              <a:rPr lang="el-GR" sz="2000" b="1" i="1" dirty="0" smtClean="0"/>
              <a:t> κριτική τους δεξιότητα </a:t>
            </a:r>
            <a:r>
              <a:rPr lang="el-GR" sz="2000" i="1" dirty="0" smtClean="0"/>
              <a:t>πάνω στις προσωπικές τους εκπαιδευτικές πεποιθήσεις και πρακτικές και</a:t>
            </a:r>
          </a:p>
          <a:p>
            <a:pPr lvl="1"/>
            <a:endParaRPr lang="el-GR" sz="2000" i="1" dirty="0" smtClean="0"/>
          </a:p>
          <a:p>
            <a:pPr lvl="1"/>
            <a:r>
              <a:rPr lang="el-GR" sz="2000" i="1" dirty="0" smtClean="0"/>
              <a:t>την </a:t>
            </a:r>
            <a:r>
              <a:rPr lang="el-GR" sz="2000" b="1" i="1" dirty="0" smtClean="0"/>
              <a:t>επιθυμία να βελτιωθούν </a:t>
            </a:r>
            <a:r>
              <a:rPr lang="el-GR" sz="2000" i="1" dirty="0" smtClean="0"/>
              <a:t>για να αναπτυχθούν επαγγελματικά ως ερευνητές και στοχαζόμενοι μελλοντικοί επαγγελματίες. </a:t>
            </a:r>
          </a:p>
          <a:p>
            <a:endParaRPr lang="el-GR" sz="2000" i="1"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142852"/>
            <a:ext cx="7772400" cy="1071570"/>
          </a:xfrm>
        </p:spPr>
        <p:txBody>
          <a:bodyPr/>
          <a:lstStyle/>
          <a:p>
            <a:pPr>
              <a:spcAft>
                <a:spcPts val="0"/>
              </a:spcAft>
            </a:pPr>
            <a:r>
              <a:rPr lang="el-GR" sz="1800" b="1" dirty="0" smtClean="0"/>
              <a:t/>
            </a:r>
            <a:br>
              <a:rPr lang="el-GR" sz="1800" b="1" dirty="0" smtClean="0"/>
            </a:br>
            <a:r>
              <a:rPr lang="el-GR" sz="1800" b="1" dirty="0" smtClean="0"/>
              <a:t/>
            </a:r>
            <a:br>
              <a:rPr lang="el-GR" sz="1800" b="1" dirty="0" smtClean="0"/>
            </a:br>
            <a:r>
              <a:rPr lang="el-GR" sz="1800" dirty="0" smtClean="0"/>
              <a:t/>
            </a:r>
            <a:br>
              <a:rPr lang="el-GR" sz="1800" dirty="0" smtClean="0"/>
            </a:br>
            <a:endParaRPr lang="el-GR" sz="1800" dirty="0"/>
          </a:p>
        </p:txBody>
      </p:sp>
      <p:graphicFrame>
        <p:nvGraphicFramePr>
          <p:cNvPr id="5" name="4 - Θέση περιεχομένου"/>
          <p:cNvGraphicFramePr>
            <a:graphicFrameLocks noGrp="1"/>
          </p:cNvGraphicFramePr>
          <p:nvPr>
            <p:ph idx="1"/>
          </p:nvPr>
        </p:nvGraphicFramePr>
        <p:xfrm>
          <a:off x="285718" y="-1"/>
          <a:ext cx="8415344" cy="6544623"/>
        </p:xfrm>
        <a:graphic>
          <a:graphicData uri="http://schemas.openxmlformats.org/drawingml/2006/table">
            <a:tbl>
              <a:tblPr firstRow="1" bandRow="1">
                <a:tableStyleId>{5C22544A-7EE6-4342-B048-85BDC9FD1C3A}</a:tableStyleId>
              </a:tblPr>
              <a:tblGrid>
                <a:gridCol w="2103836"/>
                <a:gridCol w="2103836"/>
                <a:gridCol w="2103836"/>
                <a:gridCol w="2103836"/>
              </a:tblGrid>
              <a:tr h="1214423">
                <a:tc>
                  <a:txBody>
                    <a:bodyPr/>
                    <a:lstStyle/>
                    <a:p>
                      <a:pPr algn="ctr">
                        <a:spcAft>
                          <a:spcPts val="0"/>
                        </a:spcAft>
                      </a:pPr>
                      <a:r>
                        <a:rPr lang="el-GR" sz="1800" b="1" dirty="0">
                          <a:solidFill>
                            <a:srgbClr val="000000"/>
                          </a:solidFill>
                          <a:latin typeface="Times New Roman"/>
                          <a:ea typeface="Times New Roman"/>
                          <a:cs typeface="Times New Roman"/>
                        </a:rPr>
                        <a:t>Παρατηρήσεις</a:t>
                      </a:r>
                      <a:endParaRPr lang="el-GR" sz="1800" dirty="0">
                        <a:latin typeface="Times New Roman"/>
                        <a:ea typeface="Times New Roman"/>
                        <a:cs typeface="Times New Roman"/>
                      </a:endParaRPr>
                    </a:p>
                  </a:txBody>
                  <a:tcPr marL="68580" marR="68580" marT="0" marB="0" anchor="ctr">
                    <a:solidFill>
                      <a:srgbClr val="FFCCFF"/>
                    </a:solidFill>
                  </a:tcPr>
                </a:tc>
                <a:tc>
                  <a:txBody>
                    <a:bodyPr/>
                    <a:lstStyle/>
                    <a:p>
                      <a:pPr algn="ctr">
                        <a:spcAft>
                          <a:spcPts val="0"/>
                        </a:spcAft>
                      </a:pPr>
                      <a:endParaRPr lang="el-GR" sz="1800" dirty="0">
                        <a:latin typeface="Times New Roman"/>
                        <a:ea typeface="Times New Roman"/>
                        <a:cs typeface="Times New Roman"/>
                      </a:endParaRPr>
                    </a:p>
                    <a:p>
                      <a:pPr algn="ctr">
                        <a:spcAft>
                          <a:spcPts val="0"/>
                        </a:spcAft>
                      </a:pPr>
                      <a:r>
                        <a:rPr lang="el-GR" sz="1800" b="1" dirty="0">
                          <a:solidFill>
                            <a:srgbClr val="000000"/>
                          </a:solidFill>
                          <a:latin typeface="Times New Roman"/>
                          <a:ea typeface="Times New Roman"/>
                          <a:cs typeface="Times New Roman"/>
                        </a:rPr>
                        <a:t>Συνδιδασκαλία </a:t>
                      </a:r>
                      <a:r>
                        <a:rPr lang="el-GR" sz="1800" dirty="0">
                          <a:solidFill>
                            <a:srgbClr val="000000"/>
                          </a:solidFill>
                          <a:latin typeface="Times New Roman"/>
                          <a:ea typeface="Times New Roman"/>
                          <a:cs typeface="Times New Roman"/>
                        </a:rPr>
                        <a:t>ομάδας</a:t>
                      </a:r>
                      <a:endParaRPr lang="el-GR" sz="1800" dirty="0">
                        <a:latin typeface="Times New Roman"/>
                        <a:ea typeface="Times New Roman"/>
                        <a:cs typeface="Times New Roman"/>
                      </a:endParaRPr>
                    </a:p>
                    <a:p>
                      <a:pPr algn="ctr">
                        <a:spcAft>
                          <a:spcPts val="0"/>
                        </a:spcAft>
                      </a:pPr>
                      <a:r>
                        <a:rPr lang="el-GR" sz="1800" dirty="0">
                          <a:solidFill>
                            <a:srgbClr val="000000"/>
                          </a:solidFill>
                          <a:latin typeface="Times New Roman"/>
                          <a:ea typeface="Times New Roman"/>
                          <a:cs typeface="Times New Roman"/>
                        </a:rPr>
                        <a:t>3 φοιτητριών/των</a:t>
                      </a:r>
                      <a:endParaRPr lang="el-GR" sz="1800" dirty="0">
                        <a:latin typeface="Times New Roman"/>
                        <a:ea typeface="Times New Roman"/>
                        <a:cs typeface="Times New Roman"/>
                      </a:endParaRPr>
                    </a:p>
                  </a:txBody>
                  <a:tcPr marL="68580" marR="68580" marT="0" marB="0" anchor="ctr">
                    <a:solidFill>
                      <a:srgbClr val="FFCCFF"/>
                    </a:solidFill>
                  </a:tcPr>
                </a:tc>
                <a:tc>
                  <a:txBody>
                    <a:bodyPr/>
                    <a:lstStyle/>
                    <a:p>
                      <a:pPr algn="ctr">
                        <a:spcAft>
                          <a:spcPts val="0"/>
                        </a:spcAft>
                      </a:pPr>
                      <a:endParaRPr lang="el-GR" sz="1800" dirty="0">
                        <a:latin typeface="Times New Roman"/>
                        <a:ea typeface="Times New Roman"/>
                        <a:cs typeface="Times New Roman"/>
                      </a:endParaRPr>
                    </a:p>
                    <a:p>
                      <a:pPr algn="ctr">
                        <a:spcAft>
                          <a:spcPts val="0"/>
                        </a:spcAft>
                      </a:pPr>
                      <a:r>
                        <a:rPr lang="el-GR" sz="1800" b="1" dirty="0">
                          <a:solidFill>
                            <a:srgbClr val="000000"/>
                          </a:solidFill>
                          <a:latin typeface="Times New Roman"/>
                          <a:ea typeface="Times New Roman"/>
                          <a:cs typeface="Times New Roman"/>
                        </a:rPr>
                        <a:t>Συνδιδασκαλία </a:t>
                      </a:r>
                      <a:r>
                        <a:rPr lang="el-GR" sz="1800" dirty="0">
                          <a:solidFill>
                            <a:srgbClr val="000000"/>
                          </a:solidFill>
                          <a:latin typeface="Times New Roman"/>
                          <a:ea typeface="Times New Roman"/>
                          <a:cs typeface="Times New Roman"/>
                        </a:rPr>
                        <a:t>ομάδας</a:t>
                      </a:r>
                      <a:endParaRPr lang="el-GR" sz="1800" dirty="0">
                        <a:latin typeface="Times New Roman"/>
                        <a:ea typeface="Times New Roman"/>
                        <a:cs typeface="Times New Roman"/>
                      </a:endParaRPr>
                    </a:p>
                    <a:p>
                      <a:pPr algn="ctr">
                        <a:spcAft>
                          <a:spcPts val="0"/>
                        </a:spcAft>
                      </a:pPr>
                      <a:r>
                        <a:rPr lang="el-GR" sz="1800" dirty="0">
                          <a:solidFill>
                            <a:srgbClr val="000000"/>
                          </a:solidFill>
                          <a:latin typeface="Times New Roman"/>
                          <a:ea typeface="Times New Roman"/>
                          <a:cs typeface="Times New Roman"/>
                        </a:rPr>
                        <a:t>3 φοιτητριών/των</a:t>
                      </a:r>
                      <a:endParaRPr lang="el-GR" sz="1800" dirty="0">
                        <a:latin typeface="Times New Roman"/>
                        <a:ea typeface="Times New Roman"/>
                        <a:cs typeface="Times New Roman"/>
                      </a:endParaRPr>
                    </a:p>
                  </a:txBody>
                  <a:tcPr marL="68580" marR="68580" marT="0" marB="0" anchor="ctr">
                    <a:solidFill>
                      <a:srgbClr val="FFCCFF"/>
                    </a:solidFill>
                  </a:tcPr>
                </a:tc>
                <a:tc>
                  <a:txBody>
                    <a:bodyPr/>
                    <a:lstStyle/>
                    <a:p>
                      <a:pPr algn="ctr">
                        <a:spcAft>
                          <a:spcPts val="0"/>
                        </a:spcAft>
                      </a:pPr>
                      <a:endParaRPr lang="el-GR" sz="1800" dirty="0">
                        <a:latin typeface="Times New Roman"/>
                        <a:ea typeface="Times New Roman"/>
                        <a:cs typeface="Times New Roman"/>
                      </a:endParaRPr>
                    </a:p>
                    <a:p>
                      <a:pPr algn="ctr">
                        <a:spcAft>
                          <a:spcPts val="0"/>
                        </a:spcAft>
                      </a:pPr>
                      <a:r>
                        <a:rPr lang="el-GR" sz="1800" b="1" dirty="0">
                          <a:solidFill>
                            <a:srgbClr val="000000"/>
                          </a:solidFill>
                          <a:latin typeface="Times New Roman"/>
                          <a:ea typeface="Times New Roman"/>
                          <a:cs typeface="Times New Roman"/>
                        </a:rPr>
                        <a:t>Συνδιδασκαλία </a:t>
                      </a:r>
                      <a:r>
                        <a:rPr lang="el-GR" sz="1800" dirty="0">
                          <a:solidFill>
                            <a:srgbClr val="000000"/>
                          </a:solidFill>
                          <a:latin typeface="Times New Roman"/>
                          <a:ea typeface="Times New Roman"/>
                          <a:cs typeface="Times New Roman"/>
                        </a:rPr>
                        <a:t>ομάδας</a:t>
                      </a:r>
                      <a:endParaRPr lang="el-GR" sz="1800" dirty="0">
                        <a:latin typeface="Times New Roman"/>
                        <a:ea typeface="Times New Roman"/>
                        <a:cs typeface="Times New Roman"/>
                      </a:endParaRPr>
                    </a:p>
                    <a:p>
                      <a:pPr algn="ctr">
                        <a:spcAft>
                          <a:spcPts val="0"/>
                        </a:spcAft>
                      </a:pPr>
                      <a:r>
                        <a:rPr lang="el-GR" sz="1800" dirty="0">
                          <a:solidFill>
                            <a:srgbClr val="000000"/>
                          </a:solidFill>
                          <a:latin typeface="Times New Roman"/>
                          <a:ea typeface="Times New Roman"/>
                          <a:cs typeface="Times New Roman"/>
                        </a:rPr>
                        <a:t>3 φοιτητριών/των</a:t>
                      </a:r>
                      <a:endParaRPr lang="el-GR" sz="1800" dirty="0">
                        <a:latin typeface="Times New Roman"/>
                        <a:ea typeface="Times New Roman"/>
                        <a:cs typeface="Times New Roman"/>
                      </a:endParaRPr>
                    </a:p>
                  </a:txBody>
                  <a:tcPr marL="68580" marR="68580" marT="0" marB="0">
                    <a:solidFill>
                      <a:srgbClr val="FFCCFF"/>
                    </a:solidFill>
                  </a:tcPr>
                </a:tc>
              </a:tr>
              <a:tr h="1428760">
                <a:tc>
                  <a:txBody>
                    <a:bodyPr/>
                    <a:lstStyle/>
                    <a:p>
                      <a:pPr marL="31750" algn="ctr">
                        <a:lnSpc>
                          <a:spcPct val="106000"/>
                        </a:lnSpc>
                        <a:spcAft>
                          <a:spcPts val="800"/>
                        </a:spcAft>
                      </a:pPr>
                      <a:r>
                        <a:rPr lang="el-GR" sz="1600" b="1">
                          <a:highlight>
                            <a:srgbClr val="FFFF00"/>
                          </a:highlight>
                          <a:latin typeface="+mn-lt"/>
                          <a:ea typeface="Times New Roman"/>
                          <a:cs typeface="Times New Roman"/>
                        </a:rPr>
                        <a:t>6-10 Οκτωβρίου</a:t>
                      </a:r>
                      <a:endParaRPr lang="el-GR" sz="1600">
                        <a:latin typeface="+mn-lt"/>
                        <a:ea typeface="Times New Roman"/>
                        <a:cs typeface="Times New Roman"/>
                      </a:endParaRPr>
                    </a:p>
                    <a:p>
                      <a:pPr marL="31750" algn="ctr">
                        <a:lnSpc>
                          <a:spcPct val="106000"/>
                        </a:lnSpc>
                        <a:spcAft>
                          <a:spcPts val="800"/>
                        </a:spcAft>
                      </a:pPr>
                      <a:r>
                        <a:rPr lang="el-GR" sz="1600" b="1">
                          <a:latin typeface="+mn-lt"/>
                          <a:ea typeface="Times New Roman"/>
                          <a:cs typeface="Times New Roman"/>
                        </a:rPr>
                        <a:t>&amp;</a:t>
                      </a:r>
                      <a:endParaRPr lang="el-GR" sz="1600">
                        <a:latin typeface="+mn-lt"/>
                        <a:ea typeface="Times New Roman"/>
                        <a:cs typeface="Times New Roman"/>
                      </a:endParaRPr>
                    </a:p>
                    <a:p>
                      <a:pPr algn="ctr">
                        <a:spcAft>
                          <a:spcPts val="0"/>
                        </a:spcAft>
                      </a:pPr>
                      <a:r>
                        <a:rPr lang="el-GR" sz="1600" b="1">
                          <a:highlight>
                            <a:srgbClr val="FFFF00"/>
                          </a:highlight>
                          <a:latin typeface="+mn-lt"/>
                          <a:ea typeface="Times New Roman"/>
                          <a:cs typeface="Times New Roman"/>
                        </a:rPr>
                        <a:t>13 – 17 Οκτωβρίου</a:t>
                      </a:r>
                      <a:endParaRPr lang="el-GR" sz="1600">
                        <a:latin typeface="+mn-lt"/>
                        <a:ea typeface="Times New Roman"/>
                        <a:cs typeface="Times New Roman"/>
                      </a:endParaRPr>
                    </a:p>
                    <a:p>
                      <a:pPr algn="ctr">
                        <a:spcAft>
                          <a:spcPts val="0"/>
                        </a:spcAft>
                      </a:pPr>
                      <a:r>
                        <a:rPr lang="el-GR" sz="1600" b="1">
                          <a:highlight>
                            <a:srgbClr val="FFFF00"/>
                          </a:highlight>
                          <a:latin typeface="+mn-lt"/>
                          <a:ea typeface="Times New Roman"/>
                          <a:cs typeface="Times New Roman"/>
                        </a:rPr>
                        <a:t> </a:t>
                      </a:r>
                      <a:endParaRPr lang="el-GR" sz="1600">
                        <a:latin typeface="+mn-lt"/>
                        <a:ea typeface="Times New Roman"/>
                        <a:cs typeface="Times New Roman"/>
                      </a:endParaRPr>
                    </a:p>
                  </a:txBody>
                  <a:tcPr marL="68580" marR="68580" marT="0" marB="0" anchor="ctr">
                    <a:solidFill>
                      <a:schemeClr val="accent1">
                        <a:lumMod val="20000"/>
                        <a:lumOff val="80000"/>
                      </a:schemeClr>
                    </a:solidFill>
                  </a:tcPr>
                </a:tc>
                <a:tc>
                  <a:txBody>
                    <a:bodyPr/>
                    <a:lstStyle/>
                    <a:p>
                      <a:pPr algn="ctr">
                        <a:spcAft>
                          <a:spcPts val="0"/>
                        </a:spcAft>
                      </a:pPr>
                      <a:endParaRPr lang="el-GR" sz="1600" dirty="0">
                        <a:latin typeface="+mn-lt"/>
                        <a:ea typeface="Times New Roman"/>
                        <a:cs typeface="Times New Roman"/>
                      </a:endParaRPr>
                    </a:p>
                    <a:p>
                      <a:pPr algn="ctr">
                        <a:spcAft>
                          <a:spcPts val="0"/>
                        </a:spcAft>
                      </a:pPr>
                      <a:r>
                        <a:rPr lang="el-GR" sz="1600" b="1" u="sng" dirty="0">
                          <a:highlight>
                            <a:srgbClr val="FFFF00"/>
                          </a:highlight>
                          <a:latin typeface="+mn-lt"/>
                          <a:ea typeface="Times New Roman"/>
                          <a:cs typeface="Calibri"/>
                        </a:rPr>
                        <a:t>10-14 Νοεμβρίου</a:t>
                      </a:r>
                      <a:r>
                        <a:rPr lang="el-GR" sz="1600" b="1" u="sng" dirty="0">
                          <a:solidFill>
                            <a:srgbClr val="000000"/>
                          </a:solidFill>
                          <a:latin typeface="+mn-lt"/>
                          <a:ea typeface="Times New Roman"/>
                          <a:cs typeface="Calibri"/>
                        </a:rPr>
                        <a:t> </a:t>
                      </a:r>
                      <a:endParaRPr lang="el-GR" sz="1600" dirty="0">
                        <a:latin typeface="+mn-lt"/>
                        <a:ea typeface="Times New Roman"/>
                        <a:cs typeface="Times New Roman"/>
                      </a:endParaRPr>
                    </a:p>
                    <a:p>
                      <a:pPr algn="ctr">
                        <a:spcAft>
                          <a:spcPts val="0"/>
                        </a:spcAft>
                      </a:pPr>
                      <a:r>
                        <a:rPr lang="el-GR" sz="1600" b="1" u="sng" dirty="0">
                          <a:solidFill>
                            <a:srgbClr val="000000"/>
                          </a:solidFill>
                          <a:latin typeface="+mn-lt"/>
                          <a:ea typeface="Times New Roman"/>
                          <a:cs typeface="Calibri"/>
                        </a:rPr>
                        <a:t> </a:t>
                      </a:r>
                      <a:r>
                        <a:rPr lang="el-GR" sz="1600" b="1" u="sng" dirty="0">
                          <a:solidFill>
                            <a:srgbClr val="FF6600"/>
                          </a:solidFill>
                          <a:latin typeface="+mn-lt"/>
                          <a:ea typeface="Times New Roman"/>
                          <a:cs typeface="Calibri"/>
                        </a:rPr>
                        <a:t> </a:t>
                      </a:r>
                      <a:r>
                        <a:rPr lang="el-GR" sz="1600" b="1" u="sng" dirty="0">
                          <a:latin typeface="+mn-lt"/>
                          <a:ea typeface="Times New Roman"/>
                          <a:cs typeface="Calibri"/>
                        </a:rPr>
                        <a:t> </a:t>
                      </a:r>
                      <a:r>
                        <a:rPr lang="el-GR" sz="1600" b="1" u="sng" dirty="0">
                          <a:solidFill>
                            <a:srgbClr val="000000"/>
                          </a:solidFill>
                          <a:latin typeface="+mn-lt"/>
                          <a:ea typeface="Times New Roman"/>
                          <a:cs typeface="Calibri"/>
                        </a:rPr>
                        <a:t>  </a:t>
                      </a:r>
                      <a:r>
                        <a:rPr lang="el-GR" sz="1600" b="1" u="sng" dirty="0">
                          <a:solidFill>
                            <a:srgbClr val="FF6600"/>
                          </a:solidFill>
                          <a:latin typeface="+mn-lt"/>
                          <a:ea typeface="Times New Roman"/>
                          <a:cs typeface="Calibri"/>
                        </a:rPr>
                        <a:t> </a:t>
                      </a:r>
                      <a:r>
                        <a:rPr lang="el-GR" sz="1600" b="1" u="sng" dirty="0">
                          <a:solidFill>
                            <a:srgbClr val="C00000"/>
                          </a:solidFill>
                          <a:latin typeface="+mn-lt"/>
                          <a:ea typeface="Times New Roman"/>
                          <a:cs typeface="Calibri"/>
                        </a:rPr>
                        <a:t> </a:t>
                      </a:r>
                      <a:r>
                        <a:rPr lang="el-GR" sz="1600" b="1" dirty="0">
                          <a:highlight>
                            <a:srgbClr val="FFFF00"/>
                          </a:highlight>
                          <a:latin typeface="+mn-lt"/>
                          <a:ea typeface="Times New Roman"/>
                          <a:cs typeface="Times New Roman"/>
                        </a:rPr>
                        <a:t> </a:t>
                      </a:r>
                      <a:r>
                        <a:rPr lang="el-GR" sz="1600" b="1" dirty="0">
                          <a:highlight>
                            <a:srgbClr val="FFFF00"/>
                          </a:highlight>
                          <a:latin typeface="+mn-lt"/>
                          <a:ea typeface="Times New Roman"/>
                          <a:cs typeface="Calibri"/>
                        </a:rPr>
                        <a:t> </a:t>
                      </a:r>
                      <a:r>
                        <a:rPr lang="el-GR" sz="1600" b="1" dirty="0">
                          <a:solidFill>
                            <a:srgbClr val="FF0000"/>
                          </a:solidFill>
                          <a:highlight>
                            <a:srgbClr val="FFFF00"/>
                          </a:highlight>
                          <a:latin typeface="+mn-lt"/>
                          <a:ea typeface="Times New Roman"/>
                          <a:cs typeface="Times New Roman"/>
                        </a:rPr>
                        <a:t>  </a:t>
                      </a:r>
                      <a:endParaRPr lang="el-GR" sz="1600" dirty="0">
                        <a:latin typeface="+mn-lt"/>
                        <a:ea typeface="Times New Roman"/>
                        <a:cs typeface="Times New Roman"/>
                      </a:endParaRPr>
                    </a:p>
                  </a:txBody>
                  <a:tcPr marL="68580" marR="68580" marT="0" marB="0" anchor="ctr">
                    <a:solidFill>
                      <a:schemeClr val="accent1">
                        <a:lumMod val="20000"/>
                        <a:lumOff val="80000"/>
                      </a:schemeClr>
                    </a:solidFill>
                  </a:tcPr>
                </a:tc>
                <a:tc>
                  <a:txBody>
                    <a:bodyPr/>
                    <a:lstStyle/>
                    <a:p>
                      <a:pPr algn="ctr">
                        <a:spcAft>
                          <a:spcPts val="0"/>
                        </a:spcAft>
                      </a:pPr>
                      <a:r>
                        <a:rPr lang="el-GR" sz="1600" b="1" u="sng" dirty="0" smtClean="0">
                          <a:highlight>
                            <a:srgbClr val="FFFF00"/>
                          </a:highlight>
                          <a:latin typeface="+mn-lt"/>
                          <a:ea typeface="Times New Roman"/>
                          <a:cs typeface="Calibri"/>
                        </a:rPr>
                        <a:t>17-21 </a:t>
                      </a:r>
                      <a:r>
                        <a:rPr lang="el-GR" sz="1600" b="1" u="sng" dirty="0">
                          <a:highlight>
                            <a:srgbClr val="FFFF00"/>
                          </a:highlight>
                          <a:latin typeface="+mn-lt"/>
                          <a:ea typeface="Times New Roman"/>
                          <a:cs typeface="Calibri"/>
                        </a:rPr>
                        <a:t>Νοεμβρίου</a:t>
                      </a:r>
                      <a:r>
                        <a:rPr lang="el-GR" sz="1600" b="1" u="sng" dirty="0">
                          <a:solidFill>
                            <a:srgbClr val="000000"/>
                          </a:solidFill>
                          <a:latin typeface="+mn-lt"/>
                          <a:ea typeface="Times New Roman"/>
                          <a:cs typeface="Calibri"/>
                        </a:rPr>
                        <a:t> </a:t>
                      </a:r>
                      <a:endParaRPr lang="el-GR" sz="1600" dirty="0">
                        <a:latin typeface="+mn-lt"/>
                        <a:ea typeface="Times New Roman"/>
                        <a:cs typeface="Times New Roman"/>
                      </a:endParaRPr>
                    </a:p>
                  </a:txBody>
                  <a:tcPr marL="68580" marR="68580" marT="0" marB="0" anchor="ctr">
                    <a:solidFill>
                      <a:schemeClr val="accent1">
                        <a:lumMod val="20000"/>
                        <a:lumOff val="80000"/>
                      </a:schemeClr>
                    </a:solidFill>
                  </a:tcPr>
                </a:tc>
                <a:tc>
                  <a:txBody>
                    <a:bodyPr/>
                    <a:lstStyle/>
                    <a:p>
                      <a:pPr algn="ctr">
                        <a:spcAft>
                          <a:spcPts val="0"/>
                        </a:spcAft>
                      </a:pPr>
                      <a:endParaRPr lang="el-GR" sz="1600" dirty="0">
                        <a:latin typeface="+mn-lt"/>
                        <a:ea typeface="Times New Roman"/>
                        <a:cs typeface="Times New Roman"/>
                      </a:endParaRPr>
                    </a:p>
                    <a:p>
                      <a:pPr algn="ctr">
                        <a:spcAft>
                          <a:spcPts val="0"/>
                        </a:spcAft>
                      </a:pPr>
                      <a:endParaRPr lang="el-GR" sz="1600" b="1" u="sng" dirty="0" smtClean="0">
                        <a:highlight>
                          <a:srgbClr val="FFFF00"/>
                        </a:highlight>
                        <a:latin typeface="+mn-lt"/>
                        <a:ea typeface="Times New Roman"/>
                        <a:cs typeface="Calibri"/>
                      </a:endParaRPr>
                    </a:p>
                    <a:p>
                      <a:pPr algn="ctr">
                        <a:spcAft>
                          <a:spcPts val="0"/>
                        </a:spcAft>
                      </a:pPr>
                      <a:r>
                        <a:rPr lang="el-GR" sz="1600" b="1" u="sng" dirty="0" smtClean="0">
                          <a:highlight>
                            <a:srgbClr val="FFFF00"/>
                          </a:highlight>
                          <a:latin typeface="+mn-lt"/>
                          <a:ea typeface="Times New Roman"/>
                          <a:cs typeface="Calibri"/>
                        </a:rPr>
                        <a:t>24-28 </a:t>
                      </a:r>
                      <a:r>
                        <a:rPr lang="el-GR" sz="1600" b="1" u="sng" dirty="0">
                          <a:highlight>
                            <a:srgbClr val="FFFF00"/>
                          </a:highlight>
                          <a:latin typeface="+mn-lt"/>
                          <a:ea typeface="Times New Roman"/>
                          <a:cs typeface="Calibri"/>
                        </a:rPr>
                        <a:t>Νοεμβρίου</a:t>
                      </a:r>
                      <a:endParaRPr lang="el-GR" sz="1600" dirty="0">
                        <a:latin typeface="+mn-lt"/>
                        <a:ea typeface="Times New Roman"/>
                        <a:cs typeface="Times New Roman"/>
                      </a:endParaRPr>
                    </a:p>
                    <a:p>
                      <a:pPr algn="ctr">
                        <a:spcAft>
                          <a:spcPts val="0"/>
                        </a:spcAft>
                      </a:pPr>
                      <a:r>
                        <a:rPr lang="el-GR" sz="1600" b="1" u="sng" dirty="0">
                          <a:solidFill>
                            <a:srgbClr val="000000"/>
                          </a:solidFill>
                          <a:latin typeface="+mn-lt"/>
                          <a:ea typeface="Times New Roman"/>
                          <a:cs typeface="Calibri"/>
                        </a:rPr>
                        <a:t> </a:t>
                      </a:r>
                      <a:endParaRPr lang="el-GR" sz="1600" dirty="0">
                        <a:latin typeface="+mn-lt"/>
                        <a:ea typeface="Times New Roman"/>
                        <a:cs typeface="Times New Roman"/>
                      </a:endParaRPr>
                    </a:p>
                  </a:txBody>
                  <a:tcPr marL="68580" marR="68580" marT="0" marB="0">
                    <a:solidFill>
                      <a:schemeClr val="accent1">
                        <a:lumMod val="20000"/>
                        <a:lumOff val="80000"/>
                      </a:schemeClr>
                    </a:solidFill>
                  </a:tcPr>
                </a:tc>
              </a:tr>
              <a:tr h="3874187">
                <a:tc>
                  <a:txBody>
                    <a:bodyPr/>
                    <a:lstStyle/>
                    <a:p>
                      <a:pPr>
                        <a:spcAft>
                          <a:spcPts val="0"/>
                        </a:spcAft>
                      </a:pPr>
                      <a:r>
                        <a:rPr lang="el-GR" sz="1600" b="1" u="sng" dirty="0">
                          <a:latin typeface="+mn-lt"/>
                          <a:ea typeface="Times New Roman"/>
                          <a:cs typeface="Times New Roman"/>
                        </a:rPr>
                        <a:t>Ειδικότερα:</a:t>
                      </a:r>
                      <a:endParaRPr lang="el-GR" sz="1600" dirty="0">
                        <a:latin typeface="+mn-lt"/>
                        <a:ea typeface="Times New Roman"/>
                        <a:cs typeface="Times New Roman"/>
                      </a:endParaRPr>
                    </a:p>
                    <a:p>
                      <a:pPr>
                        <a:spcAft>
                          <a:spcPts val="0"/>
                        </a:spcAft>
                      </a:pPr>
                      <a:r>
                        <a:rPr lang="el-GR" sz="1600" b="1" dirty="0">
                          <a:latin typeface="+mn-lt"/>
                          <a:ea typeface="Times New Roman"/>
                          <a:cs typeface="Times New Roman"/>
                        </a:rPr>
                        <a:t>(α)</a:t>
                      </a:r>
                      <a:r>
                        <a:rPr lang="el-GR" sz="1600" dirty="0">
                          <a:latin typeface="+mn-lt"/>
                          <a:ea typeface="Times New Roman"/>
                          <a:cs typeface="Times New Roman"/>
                        </a:rPr>
                        <a:t> Οι φοιτητές /φοιτήτριες που θα διδάξουν σε </a:t>
                      </a:r>
                      <a:r>
                        <a:rPr lang="el-GR" sz="1600" b="1" dirty="0">
                          <a:solidFill>
                            <a:srgbClr val="FF0000"/>
                          </a:solidFill>
                          <a:latin typeface="+mn-lt"/>
                          <a:ea typeface="Times New Roman"/>
                          <a:cs typeface="Times New Roman"/>
                        </a:rPr>
                        <a:t>πρωινό ωράριο</a:t>
                      </a:r>
                      <a:r>
                        <a:rPr lang="el-GR" sz="1600" dirty="0">
                          <a:solidFill>
                            <a:srgbClr val="FF0000"/>
                          </a:solidFill>
                          <a:latin typeface="+mn-lt"/>
                          <a:ea typeface="Times New Roman"/>
                          <a:cs typeface="Times New Roman"/>
                        </a:rPr>
                        <a:t>, θα</a:t>
                      </a:r>
                      <a:r>
                        <a:rPr lang="el-GR" sz="1600" dirty="0">
                          <a:latin typeface="+mn-lt"/>
                          <a:ea typeface="Times New Roman"/>
                          <a:cs typeface="Times New Roman"/>
                        </a:rPr>
                        <a:t> κάνουν τις παρατηρήσεις τους στην τάξη  </a:t>
                      </a:r>
                      <a:r>
                        <a:rPr lang="el-GR" sz="1600" dirty="0">
                          <a:highlight>
                            <a:srgbClr val="FFFF00"/>
                          </a:highlight>
                          <a:latin typeface="+mn-lt"/>
                          <a:ea typeface="Times New Roman"/>
                          <a:cs typeface="Times New Roman"/>
                        </a:rPr>
                        <a:t>από </a:t>
                      </a:r>
                      <a:r>
                        <a:rPr lang="el-GR" sz="1600" b="1" dirty="0">
                          <a:highlight>
                            <a:srgbClr val="FFFF00"/>
                          </a:highlight>
                          <a:latin typeface="+mn-lt"/>
                          <a:ea typeface="Times New Roman"/>
                          <a:cs typeface="Times New Roman"/>
                        </a:rPr>
                        <a:t>6- 10 Οκτωβρίου.</a:t>
                      </a:r>
                      <a:endParaRPr lang="el-GR" sz="1600" dirty="0">
                        <a:latin typeface="+mn-lt"/>
                        <a:ea typeface="Times New Roman"/>
                        <a:cs typeface="Times New Roman"/>
                      </a:endParaRPr>
                    </a:p>
                    <a:p>
                      <a:pPr>
                        <a:spcAft>
                          <a:spcPts val="0"/>
                        </a:spcAft>
                      </a:pPr>
                      <a:r>
                        <a:rPr lang="el-GR" sz="1600" b="1" dirty="0">
                          <a:latin typeface="+mn-lt"/>
                          <a:ea typeface="Times New Roman"/>
                          <a:cs typeface="Times New Roman"/>
                        </a:rPr>
                        <a:t>(β) Οι εργαζόμενοι</a:t>
                      </a:r>
                      <a:r>
                        <a:rPr lang="el-GR" sz="1600" dirty="0">
                          <a:latin typeface="+mn-lt"/>
                          <a:ea typeface="Times New Roman"/>
                          <a:cs typeface="Times New Roman"/>
                        </a:rPr>
                        <a:t> φοιτητές /</a:t>
                      </a:r>
                      <a:r>
                        <a:rPr lang="el-GR" sz="1600" dirty="0" err="1">
                          <a:latin typeface="+mn-lt"/>
                          <a:ea typeface="Times New Roman"/>
                          <a:cs typeface="Times New Roman"/>
                        </a:rPr>
                        <a:t>τριες</a:t>
                      </a:r>
                      <a:r>
                        <a:rPr lang="el-GR" sz="1600" dirty="0">
                          <a:latin typeface="+mn-lt"/>
                          <a:ea typeface="Times New Roman"/>
                          <a:cs typeface="Times New Roman"/>
                        </a:rPr>
                        <a:t> που θα διδάξουν σε </a:t>
                      </a:r>
                      <a:r>
                        <a:rPr lang="el-GR" sz="1600" b="1" dirty="0">
                          <a:solidFill>
                            <a:srgbClr val="FF0000"/>
                          </a:solidFill>
                          <a:latin typeface="+mn-lt"/>
                          <a:ea typeface="Times New Roman"/>
                          <a:cs typeface="Times New Roman"/>
                        </a:rPr>
                        <a:t>πρωινό και ολοήμερο</a:t>
                      </a:r>
                      <a:r>
                        <a:rPr lang="el-GR" sz="1600" b="1" dirty="0">
                          <a:latin typeface="+mn-lt"/>
                          <a:ea typeface="Times New Roman"/>
                          <a:cs typeface="Times New Roman"/>
                        </a:rPr>
                        <a:t> </a:t>
                      </a:r>
                      <a:r>
                        <a:rPr lang="el-GR" sz="1600" b="1" dirty="0">
                          <a:solidFill>
                            <a:srgbClr val="FF0000"/>
                          </a:solidFill>
                          <a:latin typeface="+mn-lt"/>
                          <a:ea typeface="Times New Roman"/>
                          <a:cs typeface="Times New Roman"/>
                        </a:rPr>
                        <a:t>ωράριο</a:t>
                      </a:r>
                      <a:r>
                        <a:rPr lang="el-GR" sz="1600" b="1" dirty="0">
                          <a:latin typeface="+mn-lt"/>
                          <a:ea typeface="Times New Roman"/>
                          <a:cs typeface="Times New Roman"/>
                        </a:rPr>
                        <a:t> </a:t>
                      </a:r>
                      <a:r>
                        <a:rPr lang="el-GR" sz="1600" dirty="0">
                          <a:latin typeface="+mn-lt"/>
                          <a:ea typeface="Times New Roman"/>
                          <a:cs typeface="Times New Roman"/>
                        </a:rPr>
                        <a:t>θα </a:t>
                      </a:r>
                      <a:r>
                        <a:rPr lang="el-GR" sz="1600" b="1" dirty="0">
                          <a:latin typeface="+mn-lt"/>
                          <a:ea typeface="Times New Roman"/>
                          <a:cs typeface="Times New Roman"/>
                        </a:rPr>
                        <a:t>κάνουν </a:t>
                      </a:r>
                      <a:r>
                        <a:rPr lang="el-GR" sz="1600" dirty="0">
                          <a:latin typeface="+mn-lt"/>
                          <a:ea typeface="Times New Roman"/>
                          <a:cs typeface="Times New Roman"/>
                        </a:rPr>
                        <a:t>τις </a:t>
                      </a:r>
                      <a:r>
                        <a:rPr lang="el-GR" sz="1600" b="1" dirty="0">
                          <a:latin typeface="+mn-lt"/>
                          <a:ea typeface="Times New Roman"/>
                          <a:cs typeface="Times New Roman"/>
                        </a:rPr>
                        <a:t>παρατηρήσεις τους </a:t>
                      </a:r>
                      <a:r>
                        <a:rPr lang="el-GR" sz="1600" dirty="0">
                          <a:latin typeface="+mn-lt"/>
                          <a:ea typeface="Times New Roman"/>
                          <a:cs typeface="Times New Roman"/>
                        </a:rPr>
                        <a:t>από </a:t>
                      </a:r>
                      <a:r>
                        <a:rPr lang="el-GR" sz="1600" b="1" dirty="0">
                          <a:highlight>
                            <a:srgbClr val="FFFF00"/>
                          </a:highlight>
                          <a:latin typeface="+mn-lt"/>
                          <a:ea typeface="Times New Roman"/>
                          <a:cs typeface="Times New Roman"/>
                        </a:rPr>
                        <a:t>13 – 17 Οκτωβρίου</a:t>
                      </a:r>
                      <a:r>
                        <a:rPr lang="el-GR" sz="1600" b="1" dirty="0">
                          <a:latin typeface="+mn-lt"/>
                          <a:ea typeface="Times New Roman"/>
                          <a:cs typeface="Times New Roman"/>
                        </a:rPr>
                        <a:t>.</a:t>
                      </a:r>
                      <a:endParaRPr lang="el-GR" sz="1600" dirty="0">
                        <a:latin typeface="+mn-lt"/>
                        <a:ea typeface="Times New Roman"/>
                        <a:cs typeface="Times New Roman"/>
                      </a:endParaRPr>
                    </a:p>
                  </a:txBody>
                  <a:tcPr marL="68580" marR="68580" marT="0" marB="0" anchor="ctr"/>
                </a:tc>
                <a:tc>
                  <a:txBody>
                    <a:bodyPr/>
                    <a:lstStyle/>
                    <a:p>
                      <a:pPr algn="ctr">
                        <a:spcAft>
                          <a:spcPts val="0"/>
                        </a:spcAft>
                      </a:pPr>
                      <a:endParaRPr lang="el-GR" sz="1600" dirty="0">
                        <a:latin typeface="+mn-lt"/>
                        <a:ea typeface="Times New Roman"/>
                        <a:cs typeface="Times New Roman"/>
                      </a:endParaRPr>
                    </a:p>
                    <a:p>
                      <a:pPr algn="ctr">
                        <a:spcAft>
                          <a:spcPts val="0"/>
                        </a:spcAft>
                      </a:pPr>
                      <a:r>
                        <a:rPr lang="el-GR" sz="1600" b="1" dirty="0">
                          <a:latin typeface="+mn-lt"/>
                          <a:ea typeface="Times New Roman"/>
                          <a:cs typeface="Times New Roman"/>
                        </a:rPr>
                        <a:t>1</a:t>
                      </a:r>
                      <a:r>
                        <a:rPr lang="el-GR" sz="1600" b="1" baseline="30000" dirty="0">
                          <a:latin typeface="+mn-lt"/>
                          <a:ea typeface="Times New Roman"/>
                          <a:cs typeface="Times New Roman"/>
                        </a:rPr>
                        <a:t>η</a:t>
                      </a:r>
                      <a:r>
                        <a:rPr lang="el-GR" sz="1600" b="1" dirty="0">
                          <a:latin typeface="+mn-lt"/>
                          <a:ea typeface="Times New Roman"/>
                          <a:cs typeface="Times New Roman"/>
                        </a:rPr>
                        <a:t> εβδομάδα</a:t>
                      </a:r>
                      <a:r>
                        <a:rPr lang="el-GR" sz="1600" dirty="0">
                          <a:latin typeface="+mn-lt"/>
                          <a:ea typeface="Times New Roman"/>
                          <a:cs typeface="Times New Roman"/>
                        </a:rPr>
                        <a:t> διδασκαλίας στα νηπιαγωγεία στα </a:t>
                      </a:r>
                      <a:r>
                        <a:rPr lang="el-GR" sz="1600" b="1" dirty="0">
                          <a:latin typeface="+mn-lt"/>
                          <a:ea typeface="Times New Roman"/>
                          <a:cs typeface="Times New Roman"/>
                        </a:rPr>
                        <a:t>πρωινά</a:t>
                      </a:r>
                      <a:r>
                        <a:rPr lang="el-GR" sz="1600" dirty="0">
                          <a:latin typeface="+mn-lt"/>
                          <a:ea typeface="Times New Roman"/>
                          <a:cs typeface="Times New Roman"/>
                        </a:rPr>
                        <a:t> τμήματα.</a:t>
                      </a:r>
                    </a:p>
                    <a:p>
                      <a:pPr algn="ctr">
                        <a:spcAft>
                          <a:spcPts val="0"/>
                        </a:spcAft>
                      </a:pPr>
                      <a:r>
                        <a:rPr lang="el-GR" sz="1600" b="1" dirty="0">
                          <a:latin typeface="+mn-lt"/>
                          <a:ea typeface="Times New Roman"/>
                          <a:cs typeface="Calibri"/>
                        </a:rPr>
                        <a:t> </a:t>
                      </a:r>
                      <a:r>
                        <a:rPr lang="el-GR" sz="1600" b="1" dirty="0">
                          <a:solidFill>
                            <a:srgbClr val="C00000"/>
                          </a:solidFill>
                          <a:latin typeface="+mn-lt"/>
                          <a:ea typeface="Times New Roman"/>
                          <a:cs typeface="Calibri"/>
                        </a:rPr>
                        <a:t>  </a:t>
                      </a:r>
                      <a:endParaRPr lang="el-GR" sz="1600" dirty="0">
                        <a:latin typeface="+mn-lt"/>
                        <a:ea typeface="Times New Roman"/>
                        <a:cs typeface="Times New Roman"/>
                      </a:endParaRPr>
                    </a:p>
                  </a:txBody>
                  <a:tcPr marL="68580" marR="68580" marT="0" marB="0" anchor="ctr"/>
                </a:tc>
                <a:tc>
                  <a:txBody>
                    <a:bodyPr/>
                    <a:lstStyle/>
                    <a:p>
                      <a:pPr algn="ctr">
                        <a:spcAft>
                          <a:spcPts val="0"/>
                        </a:spcAft>
                      </a:pPr>
                      <a:r>
                        <a:rPr lang="el-GR" sz="1600" b="1" dirty="0" smtClean="0">
                          <a:latin typeface="+mn-lt"/>
                          <a:ea typeface="Times New Roman"/>
                          <a:cs typeface="Times New Roman"/>
                        </a:rPr>
                        <a:t>2η </a:t>
                      </a:r>
                      <a:r>
                        <a:rPr lang="el-GR" sz="1600" b="1" dirty="0">
                          <a:latin typeface="+mn-lt"/>
                          <a:ea typeface="Times New Roman"/>
                          <a:cs typeface="Times New Roman"/>
                        </a:rPr>
                        <a:t>εβδομάδα</a:t>
                      </a:r>
                      <a:r>
                        <a:rPr lang="el-GR" sz="1600" dirty="0">
                          <a:latin typeface="+mn-lt"/>
                          <a:ea typeface="Times New Roman"/>
                          <a:cs typeface="Times New Roman"/>
                        </a:rPr>
                        <a:t> διδασκαλίας στα νηπιαγωγεία στα </a:t>
                      </a:r>
                      <a:r>
                        <a:rPr lang="el-GR" sz="1600" b="1" dirty="0">
                          <a:latin typeface="+mn-lt"/>
                          <a:ea typeface="Times New Roman"/>
                          <a:cs typeface="Times New Roman"/>
                        </a:rPr>
                        <a:t>πρωινά </a:t>
                      </a:r>
                      <a:r>
                        <a:rPr lang="el-GR" sz="1600" dirty="0">
                          <a:latin typeface="+mn-lt"/>
                          <a:ea typeface="Times New Roman"/>
                          <a:cs typeface="Times New Roman"/>
                        </a:rPr>
                        <a:t>τμήματα.</a:t>
                      </a:r>
                    </a:p>
                  </a:txBody>
                  <a:tcPr marL="68580" marR="68580" marT="0" marB="0" anchor="ctr"/>
                </a:tc>
                <a:tc>
                  <a:txBody>
                    <a:bodyPr/>
                    <a:lstStyle/>
                    <a:p>
                      <a:pPr marL="49530" algn="ctr">
                        <a:lnSpc>
                          <a:spcPct val="107000"/>
                        </a:lnSpc>
                        <a:spcAft>
                          <a:spcPts val="0"/>
                        </a:spcAft>
                      </a:pPr>
                      <a:endParaRPr lang="el-GR" sz="1600" dirty="0">
                        <a:latin typeface="+mn-lt"/>
                        <a:ea typeface="Calibri"/>
                        <a:cs typeface="Times New Roman"/>
                      </a:endParaRPr>
                    </a:p>
                    <a:p>
                      <a:pPr marL="49530" algn="ctr">
                        <a:lnSpc>
                          <a:spcPct val="107000"/>
                        </a:lnSpc>
                        <a:spcAft>
                          <a:spcPts val="800"/>
                        </a:spcAft>
                      </a:pPr>
                      <a:r>
                        <a:rPr lang="el-GR" sz="1600" b="1" dirty="0">
                          <a:latin typeface="+mn-lt"/>
                          <a:ea typeface="Calibri"/>
                          <a:cs typeface="Times New Roman"/>
                        </a:rPr>
                        <a:t>Διδασκαλία διευρυμένου ωραρίου</a:t>
                      </a:r>
                      <a:r>
                        <a:rPr lang="el-GR" sz="1600" dirty="0">
                          <a:latin typeface="+mn-lt"/>
                          <a:ea typeface="Calibri"/>
                          <a:cs typeface="Times New Roman"/>
                        </a:rPr>
                        <a:t> </a:t>
                      </a:r>
                      <a:r>
                        <a:rPr lang="el-GR" sz="1600" b="1" dirty="0">
                          <a:latin typeface="+mn-lt"/>
                          <a:ea typeface="Calibri"/>
                          <a:cs typeface="Times New Roman"/>
                        </a:rPr>
                        <a:t>εργαζόμενων</a:t>
                      </a:r>
                      <a:r>
                        <a:rPr lang="el-GR" sz="1600" dirty="0">
                          <a:latin typeface="+mn-lt"/>
                          <a:ea typeface="Calibri"/>
                          <a:cs typeface="Times New Roman"/>
                        </a:rPr>
                        <a:t> φοιτητών και φοιτητριών σε </a:t>
                      </a:r>
                      <a:r>
                        <a:rPr lang="el-GR" sz="1600" b="1" dirty="0">
                          <a:latin typeface="+mn-lt"/>
                          <a:ea typeface="Calibri"/>
                          <a:cs typeface="Times New Roman"/>
                        </a:rPr>
                        <a:t>ολοήμερα </a:t>
                      </a:r>
                      <a:r>
                        <a:rPr lang="el-GR" sz="1600" dirty="0">
                          <a:latin typeface="+mn-lt"/>
                          <a:ea typeface="Calibri"/>
                          <a:cs typeface="Times New Roman"/>
                        </a:rPr>
                        <a:t>νηπιαγωγεία. </a:t>
                      </a:r>
                    </a:p>
                  </a:txBody>
                  <a:tcPr marL="68580" marR="68580" marT="0" marB="0"/>
                </a:tc>
              </a:tr>
            </a:tbl>
          </a:graphicData>
        </a:graphic>
      </p:graphicFrame>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142852"/>
            <a:ext cx="7772400" cy="1071570"/>
          </a:xfrm>
        </p:spPr>
        <p:txBody>
          <a:bodyPr/>
          <a:lstStyle/>
          <a:p>
            <a:pPr>
              <a:spcAft>
                <a:spcPts val="0"/>
              </a:spcAft>
            </a:pPr>
            <a:r>
              <a:rPr lang="el-GR" sz="1800" b="1" dirty="0" smtClean="0"/>
              <a:t/>
            </a:r>
            <a:br>
              <a:rPr lang="el-GR" sz="1800" b="1" dirty="0" smtClean="0"/>
            </a:br>
            <a:r>
              <a:rPr lang="el-GR" sz="1800" b="1" dirty="0" smtClean="0"/>
              <a:t/>
            </a:r>
            <a:br>
              <a:rPr lang="el-GR" sz="1800" b="1" dirty="0" smtClean="0"/>
            </a:br>
            <a:r>
              <a:rPr lang="el-GR" sz="1800" dirty="0" smtClean="0"/>
              <a:t/>
            </a:r>
            <a:br>
              <a:rPr lang="el-GR" sz="1800" dirty="0" smtClean="0"/>
            </a:br>
            <a:endParaRPr lang="el-GR" sz="1800" dirty="0"/>
          </a:p>
        </p:txBody>
      </p:sp>
      <p:graphicFrame>
        <p:nvGraphicFramePr>
          <p:cNvPr id="6" name="5 - Θέση περιεχομένου"/>
          <p:cNvGraphicFramePr>
            <a:graphicFrameLocks noGrp="1"/>
          </p:cNvGraphicFramePr>
          <p:nvPr>
            <p:ph idx="1"/>
          </p:nvPr>
        </p:nvGraphicFramePr>
        <p:xfrm>
          <a:off x="428596" y="142852"/>
          <a:ext cx="8429684" cy="6590855"/>
        </p:xfrm>
        <a:graphic>
          <a:graphicData uri="http://schemas.openxmlformats.org/drawingml/2006/table">
            <a:tbl>
              <a:tblPr firstRow="1" bandRow="1">
                <a:tableStyleId>{5C22544A-7EE6-4342-B048-85BDC9FD1C3A}</a:tableStyleId>
              </a:tblPr>
              <a:tblGrid>
                <a:gridCol w="8429684"/>
              </a:tblGrid>
              <a:tr h="1357322">
                <a:tc>
                  <a:txBody>
                    <a:bodyPr/>
                    <a:lstStyle/>
                    <a:p>
                      <a:pPr>
                        <a:spcAft>
                          <a:spcPts val="0"/>
                        </a:spcAft>
                      </a:pPr>
                      <a:r>
                        <a:rPr lang="el-GR" sz="1600" b="1" dirty="0" smtClean="0">
                          <a:solidFill>
                            <a:schemeClr val="tx1"/>
                          </a:solidFill>
                          <a:latin typeface="+mn-lt"/>
                          <a:ea typeface="Calibri"/>
                          <a:cs typeface="Calibri"/>
                        </a:rPr>
                        <a:t>1</a:t>
                      </a:r>
                      <a:r>
                        <a:rPr lang="el-GR" sz="1600" b="1" baseline="30000" dirty="0" smtClean="0">
                          <a:solidFill>
                            <a:schemeClr val="tx1"/>
                          </a:solidFill>
                          <a:latin typeface="+mn-lt"/>
                          <a:ea typeface="Calibri"/>
                          <a:cs typeface="Calibri"/>
                        </a:rPr>
                        <a:t>η</a:t>
                      </a:r>
                      <a:r>
                        <a:rPr lang="el-GR" sz="1600" b="1" dirty="0" smtClean="0">
                          <a:solidFill>
                            <a:schemeClr val="tx1"/>
                          </a:solidFill>
                          <a:latin typeface="+mn-lt"/>
                          <a:ea typeface="Calibri"/>
                          <a:cs typeface="Calibri"/>
                        </a:rPr>
                        <a:t> </a:t>
                      </a:r>
                      <a:r>
                        <a:rPr lang="el-GR" sz="1600" b="1" dirty="0">
                          <a:solidFill>
                            <a:schemeClr val="tx1"/>
                          </a:solidFill>
                          <a:latin typeface="+mn-lt"/>
                          <a:ea typeface="Calibri"/>
                          <a:cs typeface="Calibri"/>
                        </a:rPr>
                        <a:t>εβδομάδα</a:t>
                      </a:r>
                      <a:r>
                        <a:rPr lang="el-GR" sz="1600" dirty="0">
                          <a:solidFill>
                            <a:schemeClr val="tx1"/>
                          </a:solidFill>
                          <a:latin typeface="+mn-lt"/>
                          <a:ea typeface="Calibri"/>
                          <a:cs typeface="Calibri"/>
                        </a:rPr>
                        <a:t>: </a:t>
                      </a:r>
                      <a:r>
                        <a:rPr lang="el-GR" sz="1600" b="1" dirty="0">
                          <a:solidFill>
                            <a:schemeClr val="tx1"/>
                          </a:solidFill>
                          <a:latin typeface="+mn-lt"/>
                          <a:ea typeface="Calibri"/>
                          <a:cs typeface="Calibri"/>
                        </a:rPr>
                        <a:t>Κοινωνικές Επιστήμες: «Ψωμί – Παιδεία – Ελευθερία»*</a:t>
                      </a:r>
                      <a:endParaRPr lang="el-GR" sz="1600" dirty="0">
                        <a:solidFill>
                          <a:schemeClr val="tx1"/>
                        </a:solidFill>
                        <a:latin typeface="+mn-lt"/>
                        <a:ea typeface="Times New Roman"/>
                        <a:cs typeface="Calibri"/>
                      </a:endParaRPr>
                    </a:p>
                    <a:p>
                      <a:pPr algn="just">
                        <a:spcAft>
                          <a:spcPts val="0"/>
                        </a:spcAft>
                      </a:pPr>
                      <a:r>
                        <a:rPr lang="el-GR" sz="1600" dirty="0">
                          <a:solidFill>
                            <a:schemeClr val="tx1"/>
                          </a:solidFill>
                          <a:latin typeface="+mn-lt"/>
                          <a:ea typeface="Calibri"/>
                          <a:cs typeface="Calibri"/>
                        </a:rPr>
                        <a:t>*</a:t>
                      </a:r>
                      <a:r>
                        <a:rPr lang="el-GR" sz="1600" b="0" dirty="0">
                          <a:solidFill>
                            <a:schemeClr val="tx1"/>
                          </a:solidFill>
                          <a:latin typeface="+mn-lt"/>
                          <a:ea typeface="Calibri"/>
                          <a:cs typeface="Calibri"/>
                        </a:rPr>
                        <a:t>Ανθρώπινα Δικαιώματα, Κοινωνικά Αγαθά και αξίες μιας δίκαιης και δημοκρατικής κοινωνίας. Εκπαίδευση στην ενεργή </a:t>
                      </a:r>
                      <a:r>
                        <a:rPr lang="el-GR" sz="1600" b="0" dirty="0" err="1">
                          <a:solidFill>
                            <a:schemeClr val="tx1"/>
                          </a:solidFill>
                          <a:latin typeface="+mn-lt"/>
                          <a:ea typeface="Calibri"/>
                          <a:cs typeface="Calibri"/>
                        </a:rPr>
                        <a:t>πολιτειότητα</a:t>
                      </a:r>
                      <a:r>
                        <a:rPr lang="el-GR" sz="1600" b="0" dirty="0">
                          <a:solidFill>
                            <a:schemeClr val="tx1"/>
                          </a:solidFill>
                          <a:latin typeface="+mn-lt"/>
                          <a:ea typeface="Calibri"/>
                          <a:cs typeface="Calibri"/>
                        </a:rPr>
                        <a:t>.  </a:t>
                      </a:r>
                      <a:endParaRPr lang="el-GR" sz="1600" b="0" dirty="0">
                        <a:solidFill>
                          <a:schemeClr val="tx1"/>
                        </a:solidFill>
                        <a:latin typeface="+mn-lt"/>
                        <a:ea typeface="Times New Roman"/>
                        <a:cs typeface="Calibri"/>
                      </a:endParaRPr>
                    </a:p>
                    <a:p>
                      <a:pPr algn="just">
                        <a:spcAft>
                          <a:spcPts val="0"/>
                        </a:spcAft>
                      </a:pPr>
                      <a:r>
                        <a:rPr lang="el-GR" sz="1600" dirty="0">
                          <a:solidFill>
                            <a:schemeClr val="tx1"/>
                          </a:solidFill>
                          <a:latin typeface="+mn-lt"/>
                          <a:ea typeface="Calibri"/>
                          <a:cs typeface="Calibri"/>
                        </a:rPr>
                        <a:t> </a:t>
                      </a:r>
                      <a:endParaRPr lang="el-GR" sz="1600" dirty="0">
                        <a:solidFill>
                          <a:schemeClr val="tx1"/>
                        </a:solidFill>
                        <a:latin typeface="+mn-lt"/>
                        <a:ea typeface="Times New Roman"/>
                        <a:cs typeface="Calibri"/>
                      </a:endParaRPr>
                    </a:p>
                    <a:p>
                      <a:pPr>
                        <a:spcAft>
                          <a:spcPts val="0"/>
                        </a:spcAft>
                      </a:pPr>
                      <a:r>
                        <a:rPr lang="el-GR" sz="1600" dirty="0">
                          <a:solidFill>
                            <a:schemeClr val="tx1"/>
                          </a:solidFill>
                          <a:latin typeface="+mn-lt"/>
                          <a:ea typeface="Calibri"/>
                          <a:cs typeface="Calibri"/>
                        </a:rPr>
                        <a:t>Χρονική περίοδος: Από  </a:t>
                      </a:r>
                      <a:r>
                        <a:rPr lang="el-GR" sz="1600" b="1" u="sng" dirty="0">
                          <a:solidFill>
                            <a:schemeClr val="tx1"/>
                          </a:solidFill>
                          <a:highlight>
                            <a:srgbClr val="FFFF00"/>
                          </a:highlight>
                          <a:latin typeface="+mn-lt"/>
                          <a:ea typeface="Calibri"/>
                          <a:cs typeface="Calibri"/>
                        </a:rPr>
                        <a:t>10-14 Νοεμβρίου</a:t>
                      </a:r>
                      <a:r>
                        <a:rPr lang="el-GR" sz="1600" b="1" u="sng" dirty="0">
                          <a:solidFill>
                            <a:schemeClr val="tx1"/>
                          </a:solidFill>
                          <a:latin typeface="+mn-lt"/>
                          <a:ea typeface="Calibri"/>
                          <a:cs typeface="Calibri"/>
                        </a:rPr>
                        <a:t>        </a:t>
                      </a:r>
                      <a:r>
                        <a:rPr lang="el-GR" sz="1600" b="1" dirty="0">
                          <a:solidFill>
                            <a:schemeClr val="tx1"/>
                          </a:solidFill>
                          <a:highlight>
                            <a:srgbClr val="FFFF00"/>
                          </a:highlight>
                          <a:latin typeface="+mn-lt"/>
                          <a:ea typeface="Calibri"/>
                          <a:cs typeface="Calibri"/>
                        </a:rPr>
                        <a:t>    </a:t>
                      </a:r>
                      <a:r>
                        <a:rPr lang="el-GR" sz="1600" b="1" dirty="0" smtClean="0">
                          <a:solidFill>
                            <a:schemeClr val="tx1"/>
                          </a:solidFill>
                          <a:highlight>
                            <a:srgbClr val="FFFF00"/>
                          </a:highlight>
                          <a:latin typeface="+mn-lt"/>
                          <a:ea typeface="Calibri"/>
                          <a:cs typeface="Calibri"/>
                        </a:rPr>
                        <a:t>    </a:t>
                      </a:r>
                      <a:endParaRPr lang="el-GR" sz="1600" dirty="0">
                        <a:solidFill>
                          <a:schemeClr val="tx1"/>
                        </a:solidFill>
                        <a:latin typeface="+mn-lt"/>
                        <a:ea typeface="Times New Roman"/>
                        <a:cs typeface="Calibri"/>
                      </a:endParaRPr>
                    </a:p>
                  </a:txBody>
                  <a:tcPr marL="68580" marR="68580" marT="0" marB="0">
                    <a:solidFill>
                      <a:srgbClr val="FFE7FF"/>
                    </a:solidFill>
                  </a:tcPr>
                </a:tc>
              </a:tr>
              <a:tr h="3107553">
                <a:tc>
                  <a:txBody>
                    <a:bodyPr/>
                    <a:lstStyle/>
                    <a:p>
                      <a:pPr>
                        <a:spcAft>
                          <a:spcPts val="0"/>
                        </a:spcAft>
                      </a:pPr>
                      <a:endParaRPr lang="el-GR" sz="1600" dirty="0">
                        <a:solidFill>
                          <a:schemeClr val="tx1"/>
                        </a:solidFill>
                        <a:latin typeface="+mn-lt"/>
                        <a:ea typeface="Times New Roman"/>
                        <a:cs typeface="Calibri"/>
                      </a:endParaRPr>
                    </a:p>
                    <a:p>
                      <a:pPr>
                        <a:spcAft>
                          <a:spcPts val="0"/>
                        </a:spcAft>
                      </a:pPr>
                      <a:r>
                        <a:rPr lang="el-GR" sz="1600" b="1" dirty="0">
                          <a:solidFill>
                            <a:schemeClr val="tx1"/>
                          </a:solidFill>
                          <a:latin typeface="+mn-lt"/>
                          <a:ea typeface="Calibri"/>
                          <a:cs typeface="Calibri"/>
                        </a:rPr>
                        <a:t>2</a:t>
                      </a:r>
                      <a:r>
                        <a:rPr lang="el-GR" sz="1600" b="1" baseline="30000" dirty="0">
                          <a:solidFill>
                            <a:schemeClr val="tx1"/>
                          </a:solidFill>
                          <a:latin typeface="+mn-lt"/>
                          <a:ea typeface="Calibri"/>
                          <a:cs typeface="Calibri"/>
                        </a:rPr>
                        <a:t>η</a:t>
                      </a:r>
                      <a:r>
                        <a:rPr lang="el-GR" sz="1600" b="1" dirty="0">
                          <a:solidFill>
                            <a:schemeClr val="tx1"/>
                          </a:solidFill>
                          <a:latin typeface="+mn-lt"/>
                          <a:ea typeface="Calibri"/>
                          <a:cs typeface="Calibri"/>
                        </a:rPr>
                        <a:t> εβδομάδα</a:t>
                      </a:r>
                      <a:r>
                        <a:rPr lang="el-GR" sz="1600" dirty="0">
                          <a:solidFill>
                            <a:schemeClr val="tx1"/>
                          </a:solidFill>
                          <a:latin typeface="+mn-lt"/>
                          <a:ea typeface="Calibri"/>
                          <a:cs typeface="Calibri"/>
                        </a:rPr>
                        <a:t>: </a:t>
                      </a:r>
                      <a:r>
                        <a:rPr lang="el-GR" sz="1600" b="1" dirty="0">
                          <a:solidFill>
                            <a:schemeClr val="tx1"/>
                          </a:solidFill>
                          <a:latin typeface="+mn-lt"/>
                          <a:ea typeface="Calibri"/>
                          <a:cs typeface="Calibri"/>
                        </a:rPr>
                        <a:t>Φυσικές Επιστήμες</a:t>
                      </a:r>
                      <a:r>
                        <a:rPr lang="el-GR" sz="1600" dirty="0">
                          <a:solidFill>
                            <a:schemeClr val="tx1"/>
                          </a:solidFill>
                          <a:latin typeface="+mn-lt"/>
                          <a:ea typeface="Calibri"/>
                          <a:cs typeface="Calibri"/>
                        </a:rPr>
                        <a:t>: </a:t>
                      </a:r>
                      <a:r>
                        <a:rPr lang="el-GR" sz="1600" b="1" dirty="0">
                          <a:solidFill>
                            <a:schemeClr val="tx1"/>
                          </a:solidFill>
                          <a:latin typeface="+mn-lt"/>
                          <a:ea typeface="Calibri"/>
                          <a:cs typeface="Calibri"/>
                        </a:rPr>
                        <a:t>Ζωντανοί Οργανισμοί:</a:t>
                      </a:r>
                      <a:r>
                        <a:rPr lang="el-GR" sz="1600" dirty="0">
                          <a:solidFill>
                            <a:schemeClr val="tx1"/>
                          </a:solidFill>
                          <a:latin typeface="+mn-lt"/>
                          <a:ea typeface="Calibri"/>
                          <a:cs typeface="Calibri"/>
                        </a:rPr>
                        <a:t> </a:t>
                      </a:r>
                      <a:r>
                        <a:rPr lang="el-GR" sz="1600" i="1" dirty="0">
                          <a:solidFill>
                            <a:schemeClr val="tx1"/>
                          </a:solidFill>
                          <a:latin typeface="+mn-lt"/>
                          <a:ea typeface="Calibri"/>
                          <a:cs typeface="Calibri"/>
                        </a:rPr>
                        <a:t>«</a:t>
                      </a:r>
                      <a:r>
                        <a:rPr lang="el-GR" sz="1600" b="1" i="1" dirty="0">
                          <a:solidFill>
                            <a:schemeClr val="tx1"/>
                          </a:solidFill>
                          <a:latin typeface="+mn-lt"/>
                          <a:ea typeface="Calibri"/>
                          <a:cs typeface="Calibri"/>
                        </a:rPr>
                        <a:t>Μαθαίνω το σώμα </a:t>
                      </a:r>
                      <a:endParaRPr lang="el-GR" sz="1600" dirty="0">
                        <a:solidFill>
                          <a:schemeClr val="tx1"/>
                        </a:solidFill>
                        <a:latin typeface="+mn-lt"/>
                        <a:ea typeface="Times New Roman"/>
                        <a:cs typeface="Calibri"/>
                      </a:endParaRPr>
                    </a:p>
                    <a:p>
                      <a:pPr>
                        <a:spcAft>
                          <a:spcPts val="0"/>
                        </a:spcAft>
                      </a:pPr>
                      <a:r>
                        <a:rPr lang="el-GR" sz="1600" b="1" i="1" dirty="0">
                          <a:solidFill>
                            <a:schemeClr val="tx1"/>
                          </a:solidFill>
                          <a:latin typeface="+mn-lt"/>
                          <a:ea typeface="Calibri"/>
                          <a:cs typeface="Calibri"/>
                        </a:rPr>
                        <a:t>μου: όργανα και συστήματα»</a:t>
                      </a:r>
                      <a:r>
                        <a:rPr lang="el-GR" sz="1600" b="1" dirty="0">
                          <a:solidFill>
                            <a:schemeClr val="tx1"/>
                          </a:solidFill>
                          <a:latin typeface="+mn-lt"/>
                          <a:ea typeface="Calibri"/>
                          <a:cs typeface="Calibri"/>
                        </a:rPr>
                        <a:t>* </a:t>
                      </a:r>
                      <a:r>
                        <a:rPr lang="el-GR" sz="1600" dirty="0">
                          <a:solidFill>
                            <a:schemeClr val="tx1"/>
                          </a:solidFill>
                          <a:latin typeface="+mn-lt"/>
                          <a:ea typeface="Calibri"/>
                          <a:cs typeface="Calibri"/>
                        </a:rPr>
                        <a:t>  </a:t>
                      </a:r>
                      <a:r>
                        <a:rPr lang="el-GR" sz="1600" b="1" u="sng" dirty="0">
                          <a:solidFill>
                            <a:schemeClr val="tx1"/>
                          </a:solidFill>
                          <a:latin typeface="+mn-lt"/>
                          <a:ea typeface="Calibri"/>
                          <a:cs typeface="Calibri"/>
                        </a:rPr>
                        <a:t>ή</a:t>
                      </a:r>
                      <a:r>
                        <a:rPr lang="el-GR" sz="1600" u="sng" dirty="0">
                          <a:solidFill>
                            <a:schemeClr val="tx1"/>
                          </a:solidFill>
                          <a:latin typeface="+mn-lt"/>
                          <a:ea typeface="Calibri"/>
                          <a:cs typeface="Calibri"/>
                        </a:rPr>
                        <a:t>  </a:t>
                      </a:r>
                      <a:r>
                        <a:rPr lang="el-GR" sz="1600" i="1" dirty="0">
                          <a:solidFill>
                            <a:schemeClr val="tx1"/>
                          </a:solidFill>
                          <a:latin typeface="+mn-lt"/>
                          <a:ea typeface="Calibri"/>
                          <a:cs typeface="Calibri"/>
                        </a:rPr>
                        <a:t>«</a:t>
                      </a:r>
                      <a:r>
                        <a:rPr lang="el-GR" sz="1600" b="1" i="1" dirty="0">
                          <a:solidFill>
                            <a:schemeClr val="tx1"/>
                          </a:solidFill>
                          <a:latin typeface="+mn-lt"/>
                          <a:ea typeface="Calibri"/>
                          <a:cs typeface="Calibri"/>
                        </a:rPr>
                        <a:t>Οι 5 αισθήσεις μου - Αισθητήρια όργανα</a:t>
                      </a:r>
                      <a:r>
                        <a:rPr lang="el-GR" sz="1600" i="1" dirty="0">
                          <a:solidFill>
                            <a:schemeClr val="tx1"/>
                          </a:solidFill>
                          <a:latin typeface="+mn-lt"/>
                          <a:ea typeface="Calibri"/>
                          <a:cs typeface="Calibri"/>
                        </a:rPr>
                        <a:t>»</a:t>
                      </a:r>
                      <a:r>
                        <a:rPr lang="el-GR" sz="1600" dirty="0">
                          <a:solidFill>
                            <a:schemeClr val="tx1"/>
                          </a:solidFill>
                          <a:latin typeface="+mn-lt"/>
                          <a:ea typeface="Calibri"/>
                          <a:cs typeface="Calibri"/>
                        </a:rPr>
                        <a:t>**. </a:t>
                      </a:r>
                      <a:endParaRPr lang="el-GR" sz="1600" dirty="0">
                        <a:solidFill>
                          <a:schemeClr val="tx1"/>
                        </a:solidFill>
                        <a:latin typeface="+mn-lt"/>
                        <a:ea typeface="Times New Roman"/>
                        <a:cs typeface="Calibri"/>
                      </a:endParaRPr>
                    </a:p>
                    <a:p>
                      <a:pPr>
                        <a:spcAft>
                          <a:spcPts val="0"/>
                        </a:spcAft>
                      </a:pPr>
                      <a:endParaRPr lang="el-GR" sz="1600" dirty="0" smtClean="0">
                        <a:solidFill>
                          <a:schemeClr val="tx1"/>
                        </a:solidFill>
                        <a:latin typeface="+mn-lt"/>
                        <a:ea typeface="Calibri"/>
                        <a:cs typeface="Calibri"/>
                      </a:endParaRPr>
                    </a:p>
                    <a:p>
                      <a:pPr>
                        <a:spcAft>
                          <a:spcPts val="0"/>
                        </a:spcAft>
                      </a:pPr>
                      <a:r>
                        <a:rPr lang="el-GR" sz="1600" dirty="0" smtClean="0">
                          <a:solidFill>
                            <a:schemeClr val="tx1"/>
                          </a:solidFill>
                          <a:latin typeface="+mn-lt"/>
                          <a:ea typeface="Calibri"/>
                          <a:cs typeface="Calibri"/>
                        </a:rPr>
                        <a:t>* </a:t>
                      </a:r>
                      <a:r>
                        <a:rPr lang="el-GR" sz="1600" dirty="0">
                          <a:solidFill>
                            <a:schemeClr val="tx1"/>
                          </a:solidFill>
                          <a:latin typeface="+mn-lt"/>
                          <a:ea typeface="Calibri"/>
                          <a:cs typeface="Calibri"/>
                        </a:rPr>
                        <a:t>Να αντιληφθούν ότι υπάρχουν  πολλά όργανα στο εσωτερικό του σώματος και να προβληματιστούν σχετικά με τον τρόπο λειτουργίας τους. Να αντιληφθούν τη σχέση ανάμεσα στην καλή λειτουργία των οργάνων του σώματος και την υγεία).</a:t>
                      </a:r>
                      <a:endParaRPr lang="el-GR" sz="1600" dirty="0">
                        <a:solidFill>
                          <a:schemeClr val="tx1"/>
                        </a:solidFill>
                        <a:latin typeface="+mn-lt"/>
                        <a:ea typeface="Times New Roman"/>
                        <a:cs typeface="Calibri"/>
                      </a:endParaRPr>
                    </a:p>
                    <a:p>
                      <a:pPr>
                        <a:spcAft>
                          <a:spcPts val="0"/>
                        </a:spcAft>
                      </a:pPr>
                      <a:endParaRPr lang="el-GR" sz="1600" dirty="0" smtClean="0">
                        <a:solidFill>
                          <a:schemeClr val="tx1"/>
                        </a:solidFill>
                        <a:latin typeface="+mn-lt"/>
                        <a:ea typeface="Calibri"/>
                        <a:cs typeface="Calibri"/>
                      </a:endParaRPr>
                    </a:p>
                    <a:p>
                      <a:pPr>
                        <a:spcAft>
                          <a:spcPts val="0"/>
                        </a:spcAft>
                      </a:pPr>
                      <a:r>
                        <a:rPr lang="el-GR" sz="1600" dirty="0" smtClean="0">
                          <a:solidFill>
                            <a:schemeClr val="tx1"/>
                          </a:solidFill>
                          <a:latin typeface="+mn-lt"/>
                          <a:ea typeface="Calibri"/>
                          <a:cs typeface="Calibri"/>
                        </a:rPr>
                        <a:t>**</a:t>
                      </a:r>
                      <a:r>
                        <a:rPr lang="el-GR" sz="1600" dirty="0">
                          <a:solidFill>
                            <a:schemeClr val="tx1"/>
                          </a:solidFill>
                          <a:latin typeface="+mn-lt"/>
                          <a:ea typeface="Calibri"/>
                          <a:cs typeface="Calibri"/>
                        </a:rPr>
                        <a:t>Να αντιληφθούν την </a:t>
                      </a:r>
                      <a:r>
                        <a:rPr lang="el-GR" sz="1600" dirty="0" smtClean="0">
                          <a:solidFill>
                            <a:schemeClr val="tx1"/>
                          </a:solidFill>
                          <a:latin typeface="+mn-lt"/>
                          <a:ea typeface="Calibri"/>
                          <a:cs typeface="Calibri"/>
                        </a:rPr>
                        <a:t>ύπαρξη, </a:t>
                      </a:r>
                      <a:r>
                        <a:rPr lang="el-GR" sz="1600" dirty="0">
                          <a:solidFill>
                            <a:schemeClr val="tx1"/>
                          </a:solidFill>
                          <a:latin typeface="+mn-lt"/>
                          <a:ea typeface="Calibri"/>
                          <a:cs typeface="Calibri"/>
                        </a:rPr>
                        <a:t>την λειτουργικότητα και την σημασία των αισθήσεων και των αισθητηρίων οργάνων για τον άνθρωπο και τα ζώα</a:t>
                      </a:r>
                      <a:r>
                        <a:rPr lang="el-GR" sz="1600" dirty="0" smtClean="0">
                          <a:solidFill>
                            <a:schemeClr val="tx1"/>
                          </a:solidFill>
                          <a:latin typeface="+mn-lt"/>
                          <a:ea typeface="Calibri"/>
                          <a:cs typeface="Calibri"/>
                        </a:rPr>
                        <a:t>). </a:t>
                      </a:r>
                    </a:p>
                    <a:p>
                      <a:pPr>
                        <a:spcAft>
                          <a:spcPts val="0"/>
                        </a:spcAft>
                      </a:pPr>
                      <a:endParaRPr lang="el-GR" sz="1600" dirty="0" smtClean="0">
                        <a:solidFill>
                          <a:schemeClr val="tx1"/>
                        </a:solidFill>
                        <a:latin typeface="+mn-lt"/>
                        <a:ea typeface="Calibri"/>
                        <a:cs typeface="Calibri"/>
                      </a:endParaRPr>
                    </a:p>
                    <a:p>
                      <a:pPr>
                        <a:spcAft>
                          <a:spcPts val="0"/>
                        </a:spcAft>
                      </a:pPr>
                      <a:r>
                        <a:rPr lang="el-GR" sz="1600" dirty="0" smtClean="0">
                          <a:solidFill>
                            <a:schemeClr val="tx1"/>
                          </a:solidFill>
                          <a:latin typeface="+mn-lt"/>
                          <a:ea typeface="Calibri"/>
                          <a:cs typeface="Calibri"/>
                        </a:rPr>
                        <a:t>Χρονική </a:t>
                      </a:r>
                      <a:r>
                        <a:rPr lang="el-GR" sz="1600" dirty="0">
                          <a:solidFill>
                            <a:schemeClr val="tx1"/>
                          </a:solidFill>
                          <a:latin typeface="+mn-lt"/>
                          <a:ea typeface="Calibri"/>
                          <a:cs typeface="Calibri"/>
                        </a:rPr>
                        <a:t>περίοδος: Από </a:t>
                      </a:r>
                      <a:r>
                        <a:rPr lang="el-GR" sz="1600" b="1" u="sng" dirty="0">
                          <a:solidFill>
                            <a:schemeClr val="tx1"/>
                          </a:solidFill>
                          <a:highlight>
                            <a:srgbClr val="FFFF00"/>
                          </a:highlight>
                          <a:latin typeface="+mn-lt"/>
                          <a:ea typeface="Calibri"/>
                          <a:cs typeface="Calibri"/>
                        </a:rPr>
                        <a:t>17-21 Νοεμβρίου</a:t>
                      </a:r>
                      <a:r>
                        <a:rPr lang="el-GR" sz="1600" b="1" u="sng" dirty="0">
                          <a:solidFill>
                            <a:schemeClr val="tx1"/>
                          </a:solidFill>
                          <a:latin typeface="+mn-lt"/>
                          <a:ea typeface="Calibri"/>
                          <a:cs typeface="Calibri"/>
                        </a:rPr>
                        <a:t>    </a:t>
                      </a:r>
                      <a:r>
                        <a:rPr lang="el-GR" sz="1600" b="1" u="sng" dirty="0" smtClean="0">
                          <a:solidFill>
                            <a:schemeClr val="tx1"/>
                          </a:solidFill>
                          <a:latin typeface="+mn-lt"/>
                          <a:ea typeface="Calibri"/>
                          <a:cs typeface="Calibri"/>
                        </a:rPr>
                        <a:t>  </a:t>
                      </a:r>
                      <a:r>
                        <a:rPr lang="el-GR" sz="1600" b="1" dirty="0" smtClean="0">
                          <a:solidFill>
                            <a:schemeClr val="tx1"/>
                          </a:solidFill>
                          <a:highlight>
                            <a:srgbClr val="FFFF00"/>
                          </a:highlight>
                          <a:latin typeface="+mn-lt"/>
                          <a:ea typeface="Calibri"/>
                          <a:cs typeface="Calibri"/>
                        </a:rPr>
                        <a:t>   </a:t>
                      </a:r>
                      <a:endParaRPr lang="el-GR" sz="1600" dirty="0">
                        <a:solidFill>
                          <a:schemeClr val="tx1"/>
                        </a:solidFill>
                        <a:latin typeface="+mn-lt"/>
                        <a:ea typeface="Times New Roman"/>
                        <a:cs typeface="Calibri"/>
                      </a:endParaRPr>
                    </a:p>
                  </a:txBody>
                  <a:tcPr marL="68580" marR="68580" marT="0" marB="0">
                    <a:solidFill>
                      <a:srgbClr val="FFEBAB"/>
                    </a:solidFill>
                  </a:tcPr>
                </a:tc>
              </a:tr>
              <a:tr h="1607355">
                <a:tc>
                  <a:txBody>
                    <a:bodyPr/>
                    <a:lstStyle/>
                    <a:p>
                      <a:pPr algn="just">
                        <a:spcBef>
                          <a:spcPts val="1125"/>
                        </a:spcBef>
                        <a:spcAft>
                          <a:spcPts val="1125"/>
                        </a:spcAft>
                      </a:pPr>
                      <a:r>
                        <a:rPr lang="el-GR" sz="1600" b="1" dirty="0">
                          <a:solidFill>
                            <a:schemeClr val="tx1"/>
                          </a:solidFill>
                          <a:latin typeface="+mn-lt"/>
                          <a:ea typeface="Calibri"/>
                          <a:cs typeface="Calibri"/>
                        </a:rPr>
                        <a:t>3η εβδομάδα</a:t>
                      </a:r>
                      <a:r>
                        <a:rPr lang="el-GR" sz="1600" dirty="0">
                          <a:solidFill>
                            <a:schemeClr val="tx1"/>
                          </a:solidFill>
                          <a:latin typeface="+mn-lt"/>
                          <a:ea typeface="Calibri"/>
                          <a:cs typeface="Calibri"/>
                        </a:rPr>
                        <a:t> (εργαζόμενοι/ες): </a:t>
                      </a:r>
                      <a:r>
                        <a:rPr lang="el-GR" sz="1600" b="1" dirty="0">
                          <a:solidFill>
                            <a:schemeClr val="tx1"/>
                          </a:solidFill>
                          <a:latin typeface="+mn-lt"/>
                          <a:ea typeface="Calibri"/>
                          <a:cs typeface="Calibri"/>
                        </a:rPr>
                        <a:t>Γλώσσα: Κατανόηση και παραγωγή προφορικών/γραπτών κειμένων: </a:t>
                      </a:r>
                      <a:r>
                        <a:rPr lang="el-GR" sz="1600" b="1" i="1" dirty="0">
                          <a:solidFill>
                            <a:schemeClr val="tx1"/>
                          </a:solidFill>
                          <a:latin typeface="+mn-lt"/>
                          <a:ea typeface="Calibri"/>
                          <a:cs typeface="Calibri"/>
                        </a:rPr>
                        <a:t>«Καλωσορίζουμε τον Νοέμβρη στην τάξη μας»</a:t>
                      </a:r>
                      <a:r>
                        <a:rPr lang="el-GR" sz="1600" dirty="0">
                          <a:solidFill>
                            <a:schemeClr val="tx1"/>
                          </a:solidFill>
                          <a:latin typeface="+mn-lt"/>
                          <a:ea typeface="Calibri"/>
                          <a:cs typeface="Calibri"/>
                        </a:rPr>
                        <a:t> * </a:t>
                      </a:r>
                    </a:p>
                    <a:p>
                      <a:pPr algn="just">
                        <a:spcBef>
                          <a:spcPts val="1125"/>
                        </a:spcBef>
                        <a:spcAft>
                          <a:spcPts val="1125"/>
                        </a:spcAft>
                      </a:pPr>
                      <a:r>
                        <a:rPr lang="el-GR" sz="1600" dirty="0">
                          <a:solidFill>
                            <a:schemeClr val="tx1"/>
                          </a:solidFill>
                          <a:latin typeface="+mn-lt"/>
                          <a:ea typeface="Calibri"/>
                          <a:cs typeface="Calibri"/>
                        </a:rPr>
                        <a:t>*τραγούδια, ποιήματα, παραμύθια, παροιμίες, γλωσσοδέτες, αινίγματα, λαογραφία: ονομασίες του μήνα, προφορικά, γραπτά, </a:t>
                      </a:r>
                      <a:r>
                        <a:rPr lang="el-GR" sz="1600" dirty="0" err="1">
                          <a:solidFill>
                            <a:schemeClr val="tx1"/>
                          </a:solidFill>
                          <a:latin typeface="+mn-lt"/>
                          <a:ea typeface="Calibri"/>
                          <a:cs typeface="Calibri"/>
                        </a:rPr>
                        <a:t>πολυτροπικά</a:t>
                      </a:r>
                      <a:r>
                        <a:rPr lang="el-GR" sz="1600" dirty="0">
                          <a:solidFill>
                            <a:schemeClr val="tx1"/>
                          </a:solidFill>
                          <a:latin typeface="+mn-lt"/>
                          <a:ea typeface="Calibri"/>
                          <a:cs typeface="Calibri"/>
                        </a:rPr>
                        <a:t> κείμενα / καθημερινοί διάλογοι, γλωσσικά παιχνίδια κλπ σε σχέση με τα στοιχεία που αναγνωρίζουν τα παιδιά στον μήνα Νοέμβριο: καιρικές </a:t>
                      </a:r>
                      <a:r>
                        <a:rPr lang="el-GR" sz="1600" dirty="0" smtClean="0">
                          <a:solidFill>
                            <a:schemeClr val="tx1"/>
                          </a:solidFill>
                          <a:latin typeface="+mn-lt"/>
                          <a:ea typeface="Calibri"/>
                          <a:cs typeface="Calibri"/>
                        </a:rPr>
                        <a:t>μεταβολές, </a:t>
                      </a:r>
                      <a:r>
                        <a:rPr lang="el-GR" sz="1600" dirty="0">
                          <a:solidFill>
                            <a:schemeClr val="tx1"/>
                          </a:solidFill>
                          <a:latin typeface="+mn-lt"/>
                          <a:ea typeface="Calibri"/>
                          <a:cs typeface="Calibri"/>
                        </a:rPr>
                        <a:t>φθινοπωρινά φρούτα και καρποί, αποδημητικά πουλιά, φυλλοβόλα και αειθαλή δέντρα κ.ά.)</a:t>
                      </a:r>
                    </a:p>
                    <a:p>
                      <a:pPr>
                        <a:spcAft>
                          <a:spcPts val="0"/>
                        </a:spcAft>
                      </a:pPr>
                      <a:r>
                        <a:rPr lang="el-GR" sz="1600" dirty="0">
                          <a:solidFill>
                            <a:schemeClr val="tx1"/>
                          </a:solidFill>
                          <a:latin typeface="+mn-lt"/>
                          <a:ea typeface="Calibri"/>
                          <a:cs typeface="Calibri"/>
                        </a:rPr>
                        <a:t>Χρονική περίοδος: Από  </a:t>
                      </a:r>
                      <a:r>
                        <a:rPr lang="el-GR" sz="1600" b="1" u="sng" dirty="0">
                          <a:solidFill>
                            <a:schemeClr val="tx1"/>
                          </a:solidFill>
                          <a:highlight>
                            <a:srgbClr val="FFFF00"/>
                          </a:highlight>
                          <a:latin typeface="+mn-lt"/>
                          <a:ea typeface="Calibri"/>
                          <a:cs typeface="Calibri"/>
                        </a:rPr>
                        <a:t>24-28 Νοεμβρίου  </a:t>
                      </a:r>
                      <a:r>
                        <a:rPr lang="el-GR" sz="1600" b="1" dirty="0">
                          <a:solidFill>
                            <a:schemeClr val="tx1"/>
                          </a:solidFill>
                          <a:highlight>
                            <a:srgbClr val="FFFF00"/>
                          </a:highlight>
                          <a:latin typeface="+mn-lt"/>
                          <a:ea typeface="Calibri"/>
                          <a:cs typeface="Calibri"/>
                        </a:rPr>
                        <a:t> </a:t>
                      </a:r>
                      <a:r>
                        <a:rPr lang="el-GR" sz="1600" b="1" u="sng" dirty="0">
                          <a:solidFill>
                            <a:schemeClr val="tx1"/>
                          </a:solidFill>
                          <a:highlight>
                            <a:srgbClr val="FFFF00"/>
                          </a:highlight>
                          <a:latin typeface="+mn-lt"/>
                          <a:ea typeface="Calibri"/>
                          <a:cs typeface="Calibri"/>
                        </a:rPr>
                        <a:t>   </a:t>
                      </a:r>
                      <a:r>
                        <a:rPr lang="el-GR" sz="1600" b="1" dirty="0">
                          <a:solidFill>
                            <a:schemeClr val="tx1"/>
                          </a:solidFill>
                          <a:highlight>
                            <a:srgbClr val="FFFF00"/>
                          </a:highlight>
                          <a:latin typeface="+mn-lt"/>
                          <a:ea typeface="Calibri"/>
                          <a:cs typeface="Calibri"/>
                        </a:rPr>
                        <a:t>    </a:t>
                      </a:r>
                      <a:endParaRPr lang="el-GR" sz="1600" dirty="0">
                        <a:solidFill>
                          <a:schemeClr val="tx1"/>
                        </a:solidFill>
                        <a:latin typeface="+mn-lt"/>
                        <a:ea typeface="Times New Roman"/>
                        <a:cs typeface="Calibri"/>
                      </a:endParaRPr>
                    </a:p>
                  </a:txBody>
                  <a:tcPr marL="68580" marR="68580" marT="0" marB="0">
                    <a:solidFill>
                      <a:srgbClr val="E6FDC7"/>
                    </a:solidFill>
                  </a:tcPr>
                </a:tc>
              </a:tr>
            </a:tbl>
          </a:graphicData>
        </a:graphic>
      </p:graphicFrame>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142852"/>
            <a:ext cx="7772400" cy="1071570"/>
          </a:xfrm>
        </p:spPr>
        <p:txBody>
          <a:bodyPr/>
          <a:lstStyle/>
          <a:p>
            <a:pPr>
              <a:spcAft>
                <a:spcPts val="0"/>
              </a:spcAft>
            </a:pPr>
            <a:r>
              <a:rPr lang="el-GR" sz="1800" b="1" dirty="0" smtClean="0"/>
              <a:t/>
            </a:r>
            <a:br>
              <a:rPr lang="el-GR" sz="1800" b="1" dirty="0" smtClean="0"/>
            </a:br>
            <a:r>
              <a:rPr lang="el-GR" sz="1800" b="1" dirty="0" smtClean="0"/>
              <a:t/>
            </a:r>
            <a:br>
              <a:rPr lang="el-GR" sz="1800" b="1" dirty="0" smtClean="0"/>
            </a:br>
            <a:r>
              <a:rPr lang="el-GR" sz="1800" dirty="0" smtClean="0"/>
              <a:t/>
            </a:r>
            <a:br>
              <a:rPr lang="el-GR" sz="1800" dirty="0" smtClean="0"/>
            </a:br>
            <a:endParaRPr lang="el-GR" sz="1800" dirty="0"/>
          </a:p>
        </p:txBody>
      </p:sp>
      <p:graphicFrame>
        <p:nvGraphicFramePr>
          <p:cNvPr id="6" name="5 - Θέση περιεχομένου"/>
          <p:cNvGraphicFramePr>
            <a:graphicFrameLocks noGrp="1"/>
          </p:cNvGraphicFramePr>
          <p:nvPr>
            <p:ph idx="1"/>
          </p:nvPr>
        </p:nvGraphicFramePr>
        <p:xfrm>
          <a:off x="357158" y="1357298"/>
          <a:ext cx="8429684" cy="3571900"/>
        </p:xfrm>
        <a:graphic>
          <a:graphicData uri="http://schemas.openxmlformats.org/drawingml/2006/table">
            <a:tbl>
              <a:tblPr firstRow="1" bandRow="1">
                <a:tableStyleId>{5C22544A-7EE6-4342-B048-85BDC9FD1C3A}</a:tableStyleId>
              </a:tblPr>
              <a:tblGrid>
                <a:gridCol w="8429684"/>
              </a:tblGrid>
              <a:tr h="3571900">
                <a:tc>
                  <a:txBody>
                    <a:bodyPr/>
                    <a:lstStyle/>
                    <a:p>
                      <a:pPr>
                        <a:spcAft>
                          <a:spcPts val="0"/>
                        </a:spcAft>
                      </a:pPr>
                      <a:endParaRPr lang="el-GR" sz="1800" b="0" kern="1200" dirty="0" smtClean="0">
                        <a:solidFill>
                          <a:schemeClr val="tx1"/>
                        </a:solidFill>
                        <a:latin typeface="+mn-lt"/>
                        <a:ea typeface="+mn-ea"/>
                        <a:cs typeface="+mn-cs"/>
                      </a:endParaRPr>
                    </a:p>
                    <a:p>
                      <a:pPr>
                        <a:spcAft>
                          <a:spcPts val="0"/>
                        </a:spcAft>
                      </a:pPr>
                      <a:endParaRPr lang="el-GR" sz="1800" b="0" kern="1200" dirty="0" smtClean="0">
                        <a:solidFill>
                          <a:schemeClr val="tx1"/>
                        </a:solidFill>
                        <a:latin typeface="+mn-lt"/>
                        <a:ea typeface="+mn-ea"/>
                        <a:cs typeface="+mn-cs"/>
                      </a:endParaRPr>
                    </a:p>
                    <a:p>
                      <a:pPr>
                        <a:spcAft>
                          <a:spcPts val="0"/>
                        </a:spcAft>
                      </a:pPr>
                      <a:r>
                        <a:rPr lang="el-GR" sz="1800" b="0" kern="1200" dirty="0" smtClean="0">
                          <a:solidFill>
                            <a:schemeClr val="tx1"/>
                          </a:solidFill>
                          <a:latin typeface="+mn-lt"/>
                          <a:ea typeface="+mn-ea"/>
                          <a:cs typeface="+mn-cs"/>
                        </a:rPr>
                        <a:t>Παρόλα αυτά, είμαστε στην διάθεσή  των συνεργαζόμενων νηπιαγωγείων</a:t>
                      </a:r>
                      <a:r>
                        <a:rPr lang="el-GR" sz="1800" b="0" kern="1200" baseline="0" dirty="0" smtClean="0">
                          <a:solidFill>
                            <a:schemeClr val="tx1"/>
                          </a:solidFill>
                          <a:latin typeface="+mn-lt"/>
                          <a:ea typeface="+mn-ea"/>
                          <a:cs typeface="+mn-cs"/>
                        </a:rPr>
                        <a:t> </a:t>
                      </a:r>
                    </a:p>
                    <a:p>
                      <a:pPr>
                        <a:spcAft>
                          <a:spcPts val="0"/>
                        </a:spcAft>
                      </a:pPr>
                      <a:endParaRPr lang="el-GR" sz="1800" b="0" kern="1200" dirty="0" smtClean="0">
                        <a:solidFill>
                          <a:schemeClr val="tx1"/>
                        </a:solidFill>
                        <a:latin typeface="+mn-lt"/>
                        <a:ea typeface="+mn-ea"/>
                        <a:cs typeface="+mn-cs"/>
                      </a:endParaRPr>
                    </a:p>
                    <a:p>
                      <a:pPr>
                        <a:spcAft>
                          <a:spcPts val="0"/>
                        </a:spcAft>
                      </a:pPr>
                      <a:r>
                        <a:rPr lang="el-GR" sz="1800" b="0" kern="1200" dirty="0" smtClean="0">
                          <a:solidFill>
                            <a:schemeClr val="tx1"/>
                          </a:solidFill>
                          <a:latin typeface="+mn-lt"/>
                          <a:ea typeface="+mn-ea"/>
                          <a:cs typeface="+mn-cs"/>
                        </a:rPr>
                        <a:t>να τροποποιήσουμε, να βελτιώσουμε ή να αλλάξουμε κάποιες από αυτές τις θεματικές ή και όλες αν αυτό κρίνεται αναγκαίο, </a:t>
                      </a:r>
                    </a:p>
                    <a:p>
                      <a:pPr>
                        <a:spcAft>
                          <a:spcPts val="0"/>
                        </a:spcAft>
                      </a:pPr>
                      <a:endParaRPr lang="el-GR" sz="1800" b="0" kern="1200" dirty="0" smtClean="0">
                        <a:solidFill>
                          <a:schemeClr val="tx1"/>
                        </a:solidFill>
                        <a:latin typeface="+mn-lt"/>
                        <a:ea typeface="+mn-ea"/>
                        <a:cs typeface="+mn-cs"/>
                      </a:endParaRPr>
                    </a:p>
                    <a:p>
                      <a:pPr>
                        <a:spcAft>
                          <a:spcPts val="0"/>
                        </a:spcAft>
                      </a:pPr>
                      <a:r>
                        <a:rPr lang="el-GR" sz="1800" b="0" kern="1200" dirty="0" smtClean="0">
                          <a:solidFill>
                            <a:schemeClr val="tx1"/>
                          </a:solidFill>
                          <a:latin typeface="+mn-lt"/>
                          <a:ea typeface="+mn-ea"/>
                          <a:cs typeface="+mn-cs"/>
                        </a:rPr>
                        <a:t>με βάση τις ανάγκες και τον εξατομικευμένο εκπαιδευτικό προγραμματισμό του νηπιαγωγείου . </a:t>
                      </a:r>
                      <a:endParaRPr lang="el-GR" sz="1600" b="0" dirty="0">
                        <a:solidFill>
                          <a:schemeClr val="tx1"/>
                        </a:solidFill>
                        <a:latin typeface="+mn-lt"/>
                        <a:ea typeface="Times New Roman"/>
                        <a:cs typeface="Calibri"/>
                      </a:endParaRPr>
                    </a:p>
                  </a:txBody>
                  <a:tcPr marL="68580" marR="68580" marT="0" marB="0">
                    <a:solidFill>
                      <a:srgbClr val="FFCCFF"/>
                    </a:solidFill>
                  </a:tcPr>
                </a:tc>
              </a:tr>
            </a:tbl>
          </a:graphicData>
        </a:graphic>
      </p:graphicFrame>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0"/>
            <a:ext cx="7772400" cy="857232"/>
          </a:xfrm>
        </p:spPr>
        <p:txBody>
          <a:bodyPr/>
          <a:lstStyle/>
          <a:p>
            <a:pPr>
              <a:spcAft>
                <a:spcPts val="0"/>
              </a:spcAft>
            </a:pPr>
            <a:r>
              <a:rPr lang="el-GR" sz="2400" b="1" dirty="0" smtClean="0"/>
              <a:t>Συνεργασίες</a:t>
            </a:r>
            <a:endParaRPr lang="el-GR" sz="2400" b="1" dirty="0"/>
          </a:p>
        </p:txBody>
      </p:sp>
      <p:sp>
        <p:nvSpPr>
          <p:cNvPr id="5" name="4 - Θέση περιεχομένου"/>
          <p:cNvSpPr>
            <a:spLocks noGrp="1"/>
          </p:cNvSpPr>
          <p:nvPr>
            <p:ph idx="1"/>
          </p:nvPr>
        </p:nvSpPr>
        <p:spPr>
          <a:xfrm>
            <a:off x="685800" y="1214422"/>
            <a:ext cx="7772400" cy="4881578"/>
          </a:xfrm>
        </p:spPr>
        <p:txBody>
          <a:bodyPr/>
          <a:lstStyle/>
          <a:p>
            <a:r>
              <a:rPr lang="el-GR" sz="1800" b="1" dirty="0" smtClean="0"/>
              <a:t>Οι φοιτητές και οι φοιτήτριες συνεργάζονται</a:t>
            </a:r>
            <a:r>
              <a:rPr lang="el-GR" sz="1800" dirty="0" smtClean="0"/>
              <a:t> με τις αποσπασμένες εκπαιδευτικούς </a:t>
            </a:r>
          </a:p>
          <a:p>
            <a:pPr lvl="1"/>
            <a:r>
              <a:rPr lang="el-GR" sz="1800" i="1" dirty="0" smtClean="0"/>
              <a:t>για τη </a:t>
            </a:r>
            <a:r>
              <a:rPr lang="el-GR" sz="1800" b="1" i="1" dirty="0" smtClean="0"/>
              <a:t>συμπλήρωση </a:t>
            </a:r>
            <a:r>
              <a:rPr lang="el-GR" sz="1800" i="1" dirty="0" smtClean="0"/>
              <a:t>του </a:t>
            </a:r>
            <a:r>
              <a:rPr lang="el-GR" sz="1800" b="1" i="1" dirty="0" smtClean="0"/>
              <a:t>συνοπτικού πλάνου</a:t>
            </a:r>
          </a:p>
          <a:p>
            <a:pPr lvl="1"/>
            <a:r>
              <a:rPr lang="el-GR" sz="1800" i="1" dirty="0" smtClean="0"/>
              <a:t>για την </a:t>
            </a:r>
            <a:r>
              <a:rPr lang="el-GR" sz="1800" b="1" i="1" dirty="0" smtClean="0"/>
              <a:t>διόρθωση </a:t>
            </a:r>
            <a:r>
              <a:rPr lang="el-GR" sz="1800" i="1" dirty="0" smtClean="0"/>
              <a:t>του</a:t>
            </a:r>
            <a:r>
              <a:rPr lang="el-GR" sz="1800" b="1" i="1" dirty="0" smtClean="0"/>
              <a:t> συνοπτικού πλάνου</a:t>
            </a:r>
            <a:r>
              <a:rPr lang="el-GR" sz="1800" i="1" dirty="0" smtClean="0"/>
              <a:t>. </a:t>
            </a:r>
          </a:p>
          <a:p>
            <a:pPr lvl="1"/>
            <a:r>
              <a:rPr lang="el-GR" sz="1800" i="1" dirty="0" smtClean="0"/>
              <a:t>για την </a:t>
            </a:r>
            <a:r>
              <a:rPr lang="el-GR" sz="1800" b="1" i="1" dirty="0" smtClean="0"/>
              <a:t>οργάνωση</a:t>
            </a:r>
            <a:r>
              <a:rPr lang="el-GR" sz="1800" i="1" dirty="0" smtClean="0"/>
              <a:t>/ διόρθωση/ ανατροφοδότηση/ υποστήριξη  του </a:t>
            </a:r>
            <a:r>
              <a:rPr lang="el-GR" sz="1800" b="1" i="1" dirty="0" smtClean="0"/>
              <a:t>διδακτικού σχεδιασμού</a:t>
            </a:r>
          </a:p>
          <a:p>
            <a:pPr lvl="1"/>
            <a:r>
              <a:rPr lang="el-GR" sz="1800" b="1" i="1" dirty="0" smtClean="0"/>
              <a:t> για απορίες  </a:t>
            </a:r>
            <a:r>
              <a:rPr lang="el-GR" sz="1800" i="1" dirty="0" smtClean="0"/>
              <a:t>στην</a:t>
            </a:r>
            <a:r>
              <a:rPr lang="el-GR" sz="1800" b="1" i="1" dirty="0" smtClean="0"/>
              <a:t>  φόρμα παρατηρήσεων</a:t>
            </a:r>
            <a:endParaRPr lang="el-GR" sz="1800" i="1" dirty="0" smtClean="0"/>
          </a:p>
          <a:p>
            <a:pPr lvl="0"/>
            <a:endParaRPr lang="el-GR" sz="1800" b="1" dirty="0" smtClean="0"/>
          </a:p>
          <a:p>
            <a:pPr lvl="0"/>
            <a:r>
              <a:rPr lang="el-GR" sz="1800" b="1" dirty="0" smtClean="0"/>
              <a:t>Υποχρεωτικές συνεργασίες</a:t>
            </a:r>
            <a:r>
              <a:rPr lang="el-GR" sz="1800" dirty="0" smtClean="0"/>
              <a:t>: </a:t>
            </a:r>
            <a:r>
              <a:rPr lang="el-GR" sz="1800" b="1" u="sng" dirty="0" smtClean="0"/>
              <a:t>2 συναντήσεις </a:t>
            </a:r>
            <a:r>
              <a:rPr lang="el-GR" sz="1800" u="sng" dirty="0" smtClean="0"/>
              <a:t>κάθε ομάδας </a:t>
            </a:r>
            <a:r>
              <a:rPr lang="el-GR" sz="1800" b="1" u="sng" dirty="0" smtClean="0"/>
              <a:t>/ εβδομάδα </a:t>
            </a:r>
            <a:r>
              <a:rPr lang="el-GR" sz="1800" u="sng" dirty="0" smtClean="0"/>
              <a:t>με αποσπασμένες </a:t>
            </a:r>
            <a:r>
              <a:rPr lang="el-GR" sz="1800" dirty="0" smtClean="0"/>
              <a:t>(με παρουσιολόγιο)</a:t>
            </a:r>
          </a:p>
          <a:p>
            <a:pPr lvl="0">
              <a:buNone/>
            </a:pPr>
            <a:endParaRPr lang="el-GR" sz="1800" dirty="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5572</TotalTime>
  <Words>1485</Words>
  <Application>Microsoft Office PowerPoint</Application>
  <PresentationFormat>Προβολή στην οθόνη (4:3)</PresentationFormat>
  <Paragraphs>309</Paragraphs>
  <Slides>22</Slides>
  <Notes>5</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Προεπιλεγμένη σχεδίαση</vt:lpstr>
      <vt:lpstr>    ΠΑΝΕΠΙΣΤΗΜΙΟ ΔΥΤΙΚΗΣ ΜΑΚΕΔΟΝΙΑΣ  ΠΑΙΔΑΓΩΓΙΚΟ ΤΜΗΜΑ ΝΗΠΙΑΓΩΓΩΝ   </vt:lpstr>
      <vt:lpstr>Διαφάνεια 2</vt:lpstr>
      <vt:lpstr>Διαφάνεια 3</vt:lpstr>
      <vt:lpstr>Σκοπός του μαθήματος </vt:lpstr>
      <vt:lpstr>Σκοπός του μαθήματος </vt:lpstr>
      <vt:lpstr>   </vt:lpstr>
      <vt:lpstr>   </vt:lpstr>
      <vt:lpstr>   </vt:lpstr>
      <vt:lpstr>Συνεργασίες</vt:lpstr>
      <vt:lpstr>Αξιολόγηση του μαθήματος</vt:lpstr>
      <vt:lpstr>Αξιολόγηση του μαθήματος</vt:lpstr>
      <vt:lpstr>Αξιολόγηση του μαθήματος</vt:lpstr>
      <vt:lpstr>Αξιολόγηση του μαθήματος</vt:lpstr>
      <vt:lpstr>Αξιολόγηση του μαθήματος</vt:lpstr>
      <vt:lpstr>Αξιολόγηση του μαθήματος</vt:lpstr>
      <vt:lpstr>    Στοχασμός κατά την έναρξη της πρακτικής άσκησης –  4ο έτος     </vt:lpstr>
      <vt:lpstr>  Δράση 1. Διερεύνηση ιδεών των φοιτητών/τριών στην έναρξη της Πρακτικής Άσκησης   -  4ο έτος  </vt:lpstr>
      <vt:lpstr>  1. Τι είναι η Πρακτική Άσκηση;    </vt:lpstr>
      <vt:lpstr>  2. Γιατί είναι σημαντική η Πρακτική Άσκηση;    </vt:lpstr>
      <vt:lpstr>Διαφάνεια 20</vt:lpstr>
      <vt:lpstr>Διαφάνεια 21</vt:lpstr>
      <vt:lpstr>Διαφάνεια 22</vt:lpstr>
    </vt:vector>
  </TitlesOfParts>
  <Company>Nikos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sonia</dc:creator>
  <cp:lastModifiedBy>pc</cp:lastModifiedBy>
  <cp:revision>399</cp:revision>
  <dcterms:created xsi:type="dcterms:W3CDTF">2012-05-04T21:25:24Z</dcterms:created>
  <dcterms:modified xsi:type="dcterms:W3CDTF">2025-09-28T12:44:50Z</dcterms:modified>
</cp:coreProperties>
</file>