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1"/>
  </p:notesMasterIdLst>
  <p:sldIdLst>
    <p:sldId id="526" r:id="rId2"/>
    <p:sldId id="541" r:id="rId3"/>
    <p:sldId id="506" r:id="rId4"/>
    <p:sldId id="508" r:id="rId5"/>
    <p:sldId id="507" r:id="rId6"/>
    <p:sldId id="510" r:id="rId7"/>
    <p:sldId id="513" r:id="rId8"/>
    <p:sldId id="512" r:id="rId9"/>
    <p:sldId id="521" r:id="rId10"/>
    <p:sldId id="522" r:id="rId11"/>
    <p:sldId id="511" r:id="rId12"/>
    <p:sldId id="514" r:id="rId13"/>
    <p:sldId id="515" r:id="rId14"/>
    <p:sldId id="516" r:id="rId15"/>
    <p:sldId id="518" r:id="rId16"/>
    <p:sldId id="517" r:id="rId17"/>
    <p:sldId id="519" r:id="rId18"/>
    <p:sldId id="520" r:id="rId19"/>
    <p:sldId id="505" r:id="rId20"/>
    <p:sldId id="429" r:id="rId21"/>
    <p:sldId id="452" r:id="rId22"/>
    <p:sldId id="453" r:id="rId23"/>
    <p:sldId id="501" r:id="rId24"/>
    <p:sldId id="525" r:id="rId25"/>
    <p:sldId id="542" r:id="rId26"/>
    <p:sldId id="543" r:id="rId27"/>
    <p:sldId id="544" r:id="rId28"/>
    <p:sldId id="546" r:id="rId29"/>
    <p:sldId id="547" r:id="rId30"/>
    <p:sldId id="549" r:id="rId31"/>
    <p:sldId id="461" r:id="rId32"/>
    <p:sldId id="432" r:id="rId33"/>
    <p:sldId id="564" r:id="rId34"/>
    <p:sldId id="530" r:id="rId35"/>
    <p:sldId id="531" r:id="rId36"/>
    <p:sldId id="532" r:id="rId37"/>
    <p:sldId id="533" r:id="rId38"/>
    <p:sldId id="534" r:id="rId39"/>
    <p:sldId id="535" r:id="rId40"/>
    <p:sldId id="536" r:id="rId41"/>
    <p:sldId id="537" r:id="rId42"/>
    <p:sldId id="538" r:id="rId43"/>
    <p:sldId id="539" r:id="rId44"/>
    <p:sldId id="540" r:id="rId45"/>
    <p:sldId id="563" r:id="rId46"/>
    <p:sldId id="462" r:id="rId47"/>
    <p:sldId id="433" r:id="rId48"/>
    <p:sldId id="464" r:id="rId49"/>
    <p:sldId id="465" r:id="rId50"/>
    <p:sldId id="467" r:id="rId51"/>
    <p:sldId id="468" r:id="rId52"/>
    <p:sldId id="435" r:id="rId53"/>
    <p:sldId id="434" r:id="rId54"/>
    <p:sldId id="484" r:id="rId55"/>
    <p:sldId id="436" r:id="rId56"/>
    <p:sldId id="486" r:id="rId57"/>
    <p:sldId id="437" r:id="rId58"/>
    <p:sldId id="438" r:id="rId59"/>
    <p:sldId id="439" r:id="rId60"/>
    <p:sldId id="565" r:id="rId61"/>
    <p:sldId id="566" r:id="rId62"/>
    <p:sldId id="443" r:id="rId63"/>
    <p:sldId id="445" r:id="rId64"/>
    <p:sldId id="444" r:id="rId65"/>
    <p:sldId id="446" r:id="rId66"/>
    <p:sldId id="447" r:id="rId67"/>
    <p:sldId id="448" r:id="rId68"/>
    <p:sldId id="449" r:id="rId69"/>
    <p:sldId id="450" r:id="rId70"/>
    <p:sldId id="487" r:id="rId71"/>
    <p:sldId id="488" r:id="rId72"/>
    <p:sldId id="489" r:id="rId73"/>
    <p:sldId id="490" r:id="rId74"/>
    <p:sldId id="502" r:id="rId75"/>
    <p:sldId id="503" r:id="rId76"/>
    <p:sldId id="504" r:id="rId77"/>
    <p:sldId id="550" r:id="rId78"/>
    <p:sldId id="551" r:id="rId79"/>
    <p:sldId id="552" r:id="rId80"/>
    <p:sldId id="553" r:id="rId81"/>
    <p:sldId id="554" r:id="rId82"/>
    <p:sldId id="555" r:id="rId83"/>
    <p:sldId id="556" r:id="rId84"/>
    <p:sldId id="557" r:id="rId85"/>
    <p:sldId id="558" r:id="rId86"/>
    <p:sldId id="559" r:id="rId87"/>
    <p:sldId id="560" r:id="rId88"/>
    <p:sldId id="561" r:id="rId89"/>
    <p:sldId id="562" r:id="rId90"/>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1D0"/>
    <a:srgbClr val="D3F1E3"/>
    <a:srgbClr val="FFDDFF"/>
    <a:srgbClr val="FF6600"/>
    <a:srgbClr val="FFDCB9"/>
    <a:srgbClr val="FBF763"/>
    <a:srgbClr val="B2DE82"/>
    <a:srgbClr val="FBD7D1"/>
    <a:srgbClr val="F1FC60"/>
    <a:srgbClr val="E4FF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250" autoAdjust="0"/>
    <p:restoredTop sz="98566" autoAdjust="0"/>
  </p:normalViewPr>
  <p:slideViewPr>
    <p:cSldViewPr>
      <p:cViewPr>
        <p:scale>
          <a:sx n="70" d="100"/>
          <a:sy n="70" d="100"/>
        </p:scale>
        <p:origin x="-115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E56BC8-E7FD-4B00-AF4B-F94E76314F71}" type="datetimeFigureOut">
              <a:rPr lang="el-GR" smtClean="0"/>
              <a:pPr/>
              <a:t>7/10/2024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105A3-027D-4C85-9AEA-680A34219B95}" type="slidenum">
              <a:rPr lang="el-GR" smtClean="0"/>
              <a:pPr/>
              <a:t>‹#›</a:t>
            </a:fld>
            <a:endParaRPr lang="el-GR"/>
          </a:p>
        </p:txBody>
      </p:sp>
    </p:spTree>
    <p:extLst>
      <p:ext uri="{BB962C8B-B14F-4D97-AF65-F5344CB8AC3E}">
        <p14:creationId xmlns:p14="http://schemas.microsoft.com/office/powerpoint/2010/main" xmlns="" val="222462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13</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14</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15</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16</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17</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18</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19</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37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3</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1"/>
            <a:r>
              <a:rPr lang="el-GR" sz="1200" i="1" dirty="0" smtClean="0"/>
              <a:t>Επειδή καμία θεωρία </a:t>
            </a:r>
            <a:r>
              <a:rPr lang="el-GR" sz="1200" i="1" dirty="0" smtClean="0">
                <a:solidFill>
                  <a:srgbClr val="FF0000"/>
                </a:solidFill>
              </a:rPr>
              <a:t>δεν μπορεί από μόνη της να ερμηνεύσει </a:t>
            </a:r>
            <a:r>
              <a:rPr lang="el-GR" sz="1200" i="1" dirty="0" smtClean="0"/>
              <a:t>τη σημαντικότητα του παιχνιδιού στην πολύπλευρη ανάπτυξη και στη μάθηση του παιδιού , καθώς </a:t>
            </a:r>
            <a:r>
              <a:rPr lang="el-GR" sz="1200" i="1" dirty="0" smtClean="0">
                <a:solidFill>
                  <a:srgbClr val="FF0000"/>
                </a:solidFill>
              </a:rPr>
              <a:t>καθεμία προβάλλει μια διαφορετική λειτουργία του.  </a:t>
            </a:r>
            <a:r>
              <a:rPr lang="el-GR" sz="1200" i="1" dirty="0" smtClean="0"/>
              <a:t>Δεν είναι εύκολο να κατανοήσουμε πλήρως την </a:t>
            </a:r>
            <a:r>
              <a:rPr lang="el-GR" sz="1200" i="1" dirty="0" smtClean="0">
                <a:solidFill>
                  <a:srgbClr val="FF0000"/>
                </a:solidFill>
              </a:rPr>
              <a:t>πολυπλοκότητα </a:t>
            </a:r>
            <a:r>
              <a:rPr lang="el-GR" sz="1200" i="1" dirty="0" smtClean="0"/>
              <a:t>του παιχνιδιού.  </a:t>
            </a:r>
            <a:r>
              <a:rPr lang="el-GR" sz="1200" i="1" dirty="0" smtClean="0">
                <a:solidFill>
                  <a:srgbClr val="FF0000"/>
                </a:solidFill>
              </a:rPr>
              <a:t>Μελετώντας όμως τις θεωρίες στο σύνολό τους </a:t>
            </a:r>
            <a:r>
              <a:rPr lang="el-GR" sz="1200" i="1" dirty="0" smtClean="0"/>
              <a:t>αποκτούμε μια εικόνα για την </a:t>
            </a:r>
            <a:r>
              <a:rPr lang="el-GR" sz="1200" b="1" i="1" dirty="0" smtClean="0"/>
              <a:t>πολυσύνθετη σύσταση </a:t>
            </a:r>
            <a:r>
              <a:rPr lang="el-GR" sz="1200" i="1" dirty="0" smtClean="0"/>
              <a:t>του. </a:t>
            </a:r>
          </a:p>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38</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39</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1"/>
            <a:r>
              <a:rPr lang="el-GR" sz="1200" i="1" dirty="0" smtClean="0"/>
              <a:t>Επειδή καμία θεωρία </a:t>
            </a:r>
            <a:r>
              <a:rPr lang="el-GR" sz="1200" i="1" dirty="0" smtClean="0">
                <a:solidFill>
                  <a:srgbClr val="FF0000"/>
                </a:solidFill>
              </a:rPr>
              <a:t>δεν μπορεί από μόνη της να ερμηνεύσει </a:t>
            </a:r>
            <a:r>
              <a:rPr lang="el-GR" sz="1200" i="1" dirty="0" smtClean="0"/>
              <a:t>τη σημαντικότητα του παιχνιδιού στην πολύπλευρη ανάπτυξη και στη μάθηση του παιδιού , καθώς </a:t>
            </a:r>
            <a:r>
              <a:rPr lang="el-GR" sz="1200" i="1" dirty="0" smtClean="0">
                <a:solidFill>
                  <a:srgbClr val="FF0000"/>
                </a:solidFill>
              </a:rPr>
              <a:t>καθεμία προβάλλει μια διαφορετική λειτουργία του.  </a:t>
            </a:r>
            <a:r>
              <a:rPr lang="el-GR" sz="1200" i="1" dirty="0" smtClean="0"/>
              <a:t>Δεν είναι εύκολο να κατανοήσουμε πλήρως την </a:t>
            </a:r>
            <a:r>
              <a:rPr lang="el-GR" sz="1200" i="1" dirty="0" smtClean="0">
                <a:solidFill>
                  <a:srgbClr val="FF0000"/>
                </a:solidFill>
              </a:rPr>
              <a:t>πολυπλοκότητα </a:t>
            </a:r>
            <a:r>
              <a:rPr lang="el-GR" sz="1200" i="1" dirty="0" smtClean="0"/>
              <a:t>του παιχνιδιού.  </a:t>
            </a:r>
            <a:r>
              <a:rPr lang="el-GR" sz="1200" i="1" dirty="0" smtClean="0">
                <a:solidFill>
                  <a:srgbClr val="FF0000"/>
                </a:solidFill>
              </a:rPr>
              <a:t>Μελετώντας όμως τις θεωρίες στο σύνολό τους </a:t>
            </a:r>
            <a:r>
              <a:rPr lang="el-GR" sz="1200" i="1" dirty="0" smtClean="0"/>
              <a:t>αποκτούμε μια εικόνα για την </a:t>
            </a:r>
            <a:r>
              <a:rPr lang="el-GR" sz="1200" b="1" i="1" dirty="0" smtClean="0"/>
              <a:t>πολυσύνθετη σύσταση </a:t>
            </a:r>
            <a:r>
              <a:rPr lang="el-GR" sz="1200" i="1" dirty="0" smtClean="0"/>
              <a:t>του. </a:t>
            </a:r>
          </a:p>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40</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41</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1"/>
            <a:endParaRPr lang="el-GR" sz="1200" i="1" dirty="0" smtClean="0"/>
          </a:p>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42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B9BBE1D3-A0AD-426A-B593-D52CD1C4A698}"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BBC441C-26F6-4056-BD06-C82AE60652B8}"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7CC519CB-A93B-41F6-BAFC-B0171EEF086D}"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8F42577-45C9-4AB4-BBE5-104A06BE33C6}"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E021620-CD10-4D02-AD27-601A7513E4AA}"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768E5147-99FC-4FC0-A345-55B5256EFB54}"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9871852B-1DAF-410B-A24C-6F89DA10C6E4}"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5A1B979-0F3B-4F6B-A319-76E3AE1030D6}"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4025B6E7-EE2F-4F54-965E-24A624BEA548}"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CD733E3-9E6D-42BD-A61A-E9620874D165}"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225A1CE4-3B0F-4EE5-8EC1-4841B3DD0EB4}"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2D393B-01FC-40A8-9AB1-7BE0336EEE97}"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aesop.iep.edu.gr/node/23110"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aesop.iep.edu.gr/node/23110"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aesop.iep.edu.gr/node/23110"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aesop.iep.edu.gr/node/23110"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7358114" cy="857232"/>
          </a:xfrm>
        </p:spPr>
        <p:txBody>
          <a:bodyPr>
            <a:normAutofit fontScale="90000"/>
          </a:bodyPr>
          <a:lstStyle/>
          <a:p>
            <a:pPr algn="ctr"/>
            <a:r>
              <a:rPr lang="el-GR" sz="2000" b="1" dirty="0" smtClean="0"/>
              <a:t/>
            </a:r>
            <a:br>
              <a:rPr lang="el-GR" sz="2000" b="1" dirty="0" smtClean="0"/>
            </a:br>
            <a:r>
              <a:rPr lang="el-GR" sz="3100" dirty="0" smtClean="0">
                <a:solidFill>
                  <a:srgbClr val="FF6600"/>
                </a:solidFill>
                <a:latin typeface="Times New Roman" pitchFamily="18" charset="0"/>
                <a:cs typeface="Times New Roman" pitchFamily="18" charset="0"/>
              </a:rPr>
              <a:t> </a:t>
            </a:r>
            <a:br>
              <a:rPr lang="el-GR" sz="3100" dirty="0" smtClean="0">
                <a:solidFill>
                  <a:srgbClr val="FF6600"/>
                </a:solidFill>
                <a:latin typeface="Times New Roman" pitchFamily="18" charset="0"/>
                <a:cs typeface="Times New Roman" pitchFamily="18" charset="0"/>
              </a:rPr>
            </a:br>
            <a:r>
              <a:rPr lang="el-GR" sz="3100" b="1" dirty="0" smtClean="0"/>
              <a:t/>
            </a:r>
            <a:br>
              <a:rPr lang="el-GR" sz="3100" b="1" dirty="0" smtClean="0"/>
            </a:br>
            <a:r>
              <a:rPr lang="el-GR" sz="3100" dirty="0" smtClean="0">
                <a:solidFill>
                  <a:srgbClr val="FF6600"/>
                </a:solidFill>
                <a:latin typeface="Times New Roman" pitchFamily="18" charset="0"/>
                <a:cs typeface="Times New Roman" pitchFamily="18" charset="0"/>
              </a:rPr>
              <a:t>   </a:t>
            </a:r>
            <a:r>
              <a:rPr lang="el-GR" sz="3100" b="1" dirty="0" smtClean="0"/>
              <a:t/>
            </a:r>
            <a:br>
              <a:rPr lang="el-GR" sz="31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1000108"/>
            <a:ext cx="7929618" cy="5857892"/>
          </a:xfrm>
        </p:spPr>
        <p:txBody>
          <a:bodyPr>
            <a:normAutofit/>
          </a:bodyPr>
          <a:lstStyle/>
          <a:p>
            <a:endParaRPr lang="el-GR" sz="2400" b="1" dirty="0" smtClean="0">
              <a:solidFill>
                <a:srgbClr val="FF0000"/>
              </a:solidFill>
              <a:latin typeface="Times New Roman" pitchFamily="18" charset="0"/>
              <a:cs typeface="Times New Roman" pitchFamily="18" charset="0"/>
            </a:endParaRPr>
          </a:p>
          <a:p>
            <a:pPr algn="ctr">
              <a:buNone/>
            </a:pPr>
            <a:r>
              <a:rPr lang="el-GR" sz="2400" b="1" i="1" dirty="0" smtClean="0">
                <a:latin typeface="Times New Roman" pitchFamily="18" charset="0"/>
                <a:cs typeface="Times New Roman" pitchFamily="18" charset="0"/>
              </a:rPr>
              <a:t>Πρακτική Άσκηση:</a:t>
            </a:r>
          </a:p>
          <a:p>
            <a:pPr algn="ctr">
              <a:buNone/>
            </a:pPr>
            <a:r>
              <a:rPr lang="el-GR" sz="2400" b="1" i="1" dirty="0" smtClean="0">
                <a:latin typeface="Times New Roman" pitchFamily="18" charset="0"/>
                <a:cs typeface="Times New Roman" pitchFamily="18" charset="0"/>
              </a:rPr>
              <a:t> Διερεύνηση, Σχεδιασμός, </a:t>
            </a:r>
          </a:p>
          <a:p>
            <a:pPr algn="ctr">
              <a:buNone/>
            </a:pPr>
            <a:r>
              <a:rPr lang="el-GR" sz="2400" b="1" i="1" dirty="0" smtClean="0">
                <a:latin typeface="Times New Roman" pitchFamily="18" charset="0"/>
                <a:cs typeface="Times New Roman" pitchFamily="18" charset="0"/>
              </a:rPr>
              <a:t>Ανάληψη εκπαιδευτικού έργου </a:t>
            </a:r>
          </a:p>
          <a:p>
            <a:endParaRPr lang="el-GR" sz="2400" b="1" dirty="0" smtClean="0">
              <a:latin typeface="Times New Roman" pitchFamily="18" charset="0"/>
              <a:cs typeface="Times New Roman" pitchFamily="18" charset="0"/>
            </a:endParaRPr>
          </a:p>
          <a:p>
            <a:endParaRPr lang="el-GR" sz="2400" b="1" dirty="0" smtClean="0">
              <a:latin typeface="Times New Roman" pitchFamily="18" charset="0"/>
              <a:cs typeface="Times New Roman" pitchFamily="18" charset="0"/>
            </a:endParaRPr>
          </a:p>
          <a:p>
            <a:endParaRPr lang="el-GR" sz="2400" b="1" dirty="0" smtClean="0">
              <a:latin typeface="Times New Roman" pitchFamily="18" charset="0"/>
              <a:cs typeface="Times New Roman" pitchFamily="18" charset="0"/>
            </a:endParaRPr>
          </a:p>
          <a:p>
            <a:endParaRPr lang="el-GR" sz="2400" b="1" dirty="0" smtClean="0">
              <a:latin typeface="Times New Roman" pitchFamily="18" charset="0"/>
              <a:cs typeface="Times New Roman" pitchFamily="18" charset="0"/>
            </a:endParaRPr>
          </a:p>
          <a:p>
            <a:endParaRPr lang="el-GR" sz="2400" b="1" dirty="0" smtClean="0">
              <a:latin typeface="Times New Roman" pitchFamily="18" charset="0"/>
              <a:cs typeface="Times New Roman" pitchFamily="18" charset="0"/>
            </a:endParaRPr>
          </a:p>
          <a:p>
            <a:pPr algn="ctr">
              <a:buNone/>
            </a:pPr>
            <a:r>
              <a:rPr lang="el-GR" sz="2000" b="1" dirty="0" smtClean="0">
                <a:latin typeface="Times New Roman" pitchFamily="18" charset="0"/>
                <a:cs typeface="Times New Roman" pitchFamily="18" charset="0"/>
              </a:rPr>
              <a:t>Ομάδα Πρακτικής Άσκησης, Π.Δ.Μ</a:t>
            </a:r>
            <a:r>
              <a:rPr lang="el-GR" sz="2400" b="1" dirty="0" smtClean="0">
                <a:latin typeface="Times New Roman" pitchFamily="18" charset="0"/>
                <a:cs typeface="Times New Roman" pitchFamily="18" charset="0"/>
              </a:rPr>
              <a:t>.</a:t>
            </a:r>
          </a:p>
          <a:p>
            <a:pPr lvl="1">
              <a:buNone/>
            </a:pPr>
            <a:endParaRPr lang="el-GR" sz="19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642918"/>
            <a:ext cx="8143900" cy="6215082"/>
          </a:xfrm>
        </p:spPr>
        <p:txBody>
          <a:bodyPr>
            <a:noAutofit/>
          </a:bodyPr>
          <a:lstStyle/>
          <a:p>
            <a:endParaRPr lang="el-GR" sz="1800" b="1" dirty="0" smtClean="0">
              <a:latin typeface="Times New Roman" pitchFamily="18" charset="0"/>
              <a:cs typeface="Times New Roman" pitchFamily="18" charset="0"/>
            </a:endParaRPr>
          </a:p>
        </p:txBody>
      </p:sp>
      <p:graphicFrame>
        <p:nvGraphicFramePr>
          <p:cNvPr id="4" name="3 - Πίνακας"/>
          <p:cNvGraphicFramePr>
            <a:graphicFrameLocks noGrp="1"/>
          </p:cNvGraphicFramePr>
          <p:nvPr/>
        </p:nvGraphicFramePr>
        <p:xfrm>
          <a:off x="357158" y="642919"/>
          <a:ext cx="8429684" cy="6000791"/>
        </p:xfrm>
        <a:graphic>
          <a:graphicData uri="http://schemas.openxmlformats.org/drawingml/2006/table">
            <a:tbl>
              <a:tblPr firstRow="1" bandRow="1">
                <a:tableStyleId>{5C22544A-7EE6-4342-B048-85BDC9FD1C3A}</a:tableStyleId>
              </a:tblPr>
              <a:tblGrid>
                <a:gridCol w="6929486"/>
                <a:gridCol w="1500198"/>
              </a:tblGrid>
              <a:tr h="6000791">
                <a:tc>
                  <a:txBody>
                    <a:bodyPr/>
                    <a:lstStyle/>
                    <a:p>
                      <a:pPr marL="0" algn="ctr" rtl="0" eaLnBrk="1" latinLnBrk="0" hangingPunct="1"/>
                      <a:r>
                        <a:rPr kumimoji="0" lang="el-GR" sz="1800" b="0" kern="1200" baseline="0" dirty="0" smtClean="0">
                          <a:solidFill>
                            <a:schemeClr val="tx1"/>
                          </a:solidFill>
                          <a:latin typeface="Calibri" pitchFamily="34" charset="0"/>
                          <a:ea typeface="+mn-ea"/>
                          <a:cs typeface="+mn-cs"/>
                        </a:rPr>
                        <a:t> </a:t>
                      </a:r>
                      <a:r>
                        <a:rPr kumimoji="0" lang="el-GR" sz="1800" b="1" kern="1200" baseline="0" dirty="0" smtClean="0">
                          <a:solidFill>
                            <a:schemeClr val="tx1"/>
                          </a:solidFill>
                          <a:latin typeface="Calibri" pitchFamily="34" charset="0"/>
                          <a:ea typeface="+mn-ea"/>
                          <a:cs typeface="+mn-cs"/>
                        </a:rPr>
                        <a:t>ΕΝΔΕΙΚΤΙΚΟ ΠΑΡΑΔΕΙΓΜΑ  2</a:t>
                      </a:r>
                    </a:p>
                    <a:p>
                      <a:pPr marL="0" algn="ctr" rtl="0" eaLnBrk="1" latinLnBrk="0" hangingPunct="1"/>
                      <a:endParaRPr kumimoji="0" lang="el-GR" sz="1800" b="1" kern="1200" baseline="0" dirty="0" smtClean="0">
                        <a:solidFill>
                          <a:schemeClr val="tx1"/>
                        </a:solidFill>
                        <a:latin typeface="Calibri" pitchFamily="34" charset="0"/>
                        <a:ea typeface="+mn-ea"/>
                        <a:cs typeface="+mn-cs"/>
                      </a:endParaRPr>
                    </a:p>
                    <a:p>
                      <a:pPr marL="0" algn="l" rtl="0" eaLnBrk="1" latinLnBrk="0" hangingPunct="1"/>
                      <a:r>
                        <a:rPr kumimoji="0" lang="el-GR" sz="1800" b="1" kern="1200" baseline="0" dirty="0" smtClean="0">
                          <a:solidFill>
                            <a:schemeClr val="tx1"/>
                          </a:solidFill>
                          <a:latin typeface="Calibri" pitchFamily="34" charset="0"/>
                          <a:ea typeface="+mn-ea"/>
                          <a:cs typeface="+mn-cs"/>
                        </a:rPr>
                        <a:t>Βήμα 1ο: </a:t>
                      </a:r>
                      <a:r>
                        <a:rPr kumimoji="0" lang="el-GR" sz="1800" b="0" kern="1200" baseline="0" dirty="0" smtClean="0">
                          <a:solidFill>
                            <a:schemeClr val="tx1"/>
                          </a:solidFill>
                          <a:latin typeface="Calibri" pitchFamily="34" charset="0"/>
                          <a:ea typeface="+mn-ea"/>
                          <a:cs typeface="+mn-cs"/>
                        </a:rPr>
                        <a:t>Στην παρεούλα νηπιαγωγός αφηγείται κάτι που προέκυψε από τη ζωή στην τάξη ή που επέλεξε η ίδια παρατηρώντας τα παιδιά της τάξης της ή σε συνεργασία μαζί τους .</a:t>
                      </a:r>
                    </a:p>
                    <a:p>
                      <a:pPr marL="0" algn="l" rtl="0" eaLnBrk="1" latinLnBrk="0" hangingPunct="1"/>
                      <a:endParaRPr kumimoji="0" lang="el-GR" sz="1800" b="0" kern="1200" baseline="0" dirty="0" smtClean="0">
                        <a:solidFill>
                          <a:schemeClr val="tx1"/>
                        </a:solidFill>
                        <a:latin typeface="Calibri" pitchFamily="34" charset="0"/>
                        <a:ea typeface="+mn-ea"/>
                        <a:cs typeface="+mn-cs"/>
                      </a:endParaRPr>
                    </a:p>
                    <a:p>
                      <a:pPr marL="0" algn="l" rtl="0" eaLnBrk="1" latinLnBrk="0" hangingPunct="1"/>
                      <a:r>
                        <a:rPr kumimoji="0" lang="el-GR" sz="1800" b="1" kern="1200" baseline="0" dirty="0" smtClean="0">
                          <a:solidFill>
                            <a:schemeClr val="tx1"/>
                          </a:solidFill>
                          <a:latin typeface="Calibri" pitchFamily="34" charset="0"/>
                          <a:ea typeface="+mn-ea"/>
                          <a:cs typeface="+mn-cs"/>
                        </a:rPr>
                        <a:t>Βήμα 2ο: </a:t>
                      </a:r>
                      <a:r>
                        <a:rPr kumimoji="0" lang="el-GR" sz="1800" b="0" kern="1200" baseline="0" dirty="0" smtClean="0">
                          <a:solidFill>
                            <a:schemeClr val="tx1"/>
                          </a:solidFill>
                          <a:latin typeface="Calibri" pitchFamily="34" charset="0"/>
                          <a:ea typeface="+mn-ea"/>
                          <a:cs typeface="+mn-cs"/>
                        </a:rPr>
                        <a:t>Η νηπιαγωγός εμψυχώνει </a:t>
                      </a:r>
                      <a:r>
                        <a:rPr kumimoji="0" lang="el-GR" sz="1800" b="0" kern="1200" baseline="0" dirty="0" smtClean="0">
                          <a:solidFill>
                            <a:schemeClr val="tx1"/>
                          </a:solidFill>
                          <a:latin typeface="Calibri" pitchFamily="34" charset="0"/>
                          <a:ea typeface="+mn-ea"/>
                          <a:cs typeface="+mn-cs"/>
                        </a:rPr>
                        <a:t>την συζήτηση </a:t>
                      </a:r>
                      <a:r>
                        <a:rPr kumimoji="0" lang="el-GR" sz="1800" b="0" kern="1200" baseline="0" dirty="0" smtClean="0">
                          <a:solidFill>
                            <a:schemeClr val="tx1"/>
                          </a:solidFill>
                          <a:latin typeface="Calibri" pitchFamily="34" charset="0"/>
                          <a:ea typeface="+mn-ea"/>
                          <a:cs typeface="+mn-cs"/>
                        </a:rPr>
                        <a:t>και επιχειρεί διάλογο με ανοικτές ερωτήσεις, προσπαθεί να εμπλέξει όλα τα παιδιά μέσα σε κλίμα αποδοχής (ασφαλές συναισθηματικό πλαίσιο, λεκτική, μη λεκτική επικοινωνία), αξιοποιεί άστοχες απαντήσεις .</a:t>
                      </a:r>
                    </a:p>
                    <a:p>
                      <a:pPr marL="0" algn="l" rtl="0" eaLnBrk="1" latinLnBrk="0" hangingPunct="1"/>
                      <a:endParaRPr kumimoji="0" lang="el-GR" sz="1800" b="0" kern="1200" baseline="0" dirty="0" smtClean="0">
                        <a:solidFill>
                          <a:schemeClr val="tx1"/>
                        </a:solidFill>
                        <a:latin typeface="Calibri" pitchFamily="34" charset="0"/>
                        <a:ea typeface="+mn-ea"/>
                        <a:cs typeface="+mn-cs"/>
                      </a:endParaRPr>
                    </a:p>
                    <a:p>
                      <a:pPr marL="0" algn="l" rtl="0" eaLnBrk="1" latinLnBrk="0" hangingPunct="1"/>
                      <a:r>
                        <a:rPr kumimoji="0" lang="el-GR" sz="1800" b="1" kern="1200" baseline="0" dirty="0" smtClean="0">
                          <a:solidFill>
                            <a:schemeClr val="tx1"/>
                          </a:solidFill>
                          <a:latin typeface="Calibri" pitchFamily="34" charset="0"/>
                          <a:ea typeface="+mn-ea"/>
                          <a:cs typeface="+mn-cs"/>
                        </a:rPr>
                        <a:t>Βήμα 3</a:t>
                      </a:r>
                      <a:r>
                        <a:rPr kumimoji="0" lang="el-GR" sz="1800" b="1" kern="1200" baseline="30000" dirty="0" smtClean="0">
                          <a:solidFill>
                            <a:schemeClr val="tx1"/>
                          </a:solidFill>
                          <a:latin typeface="Calibri" pitchFamily="34" charset="0"/>
                          <a:ea typeface="+mn-ea"/>
                          <a:cs typeface="+mn-cs"/>
                        </a:rPr>
                        <a:t>ο</a:t>
                      </a:r>
                      <a:r>
                        <a:rPr kumimoji="0" lang="el-GR" sz="1800" b="1" kern="1200" baseline="0" dirty="0" smtClean="0">
                          <a:solidFill>
                            <a:schemeClr val="tx1"/>
                          </a:solidFill>
                          <a:latin typeface="Calibri" pitchFamily="34" charset="0"/>
                          <a:ea typeface="+mn-ea"/>
                          <a:cs typeface="+mn-cs"/>
                        </a:rPr>
                        <a:t>: </a:t>
                      </a:r>
                      <a:r>
                        <a:rPr kumimoji="0" lang="el-GR" sz="1800" b="0" kern="1200" baseline="0" dirty="0" smtClean="0">
                          <a:solidFill>
                            <a:schemeClr val="tx1"/>
                          </a:solidFill>
                          <a:latin typeface="Calibri" pitchFamily="34" charset="0"/>
                          <a:ea typeface="+mn-ea"/>
                          <a:cs typeface="+mn-cs"/>
                        </a:rPr>
                        <a:t>Νηπιαγωγός &amp; παιδιά σχεδιάζουν από κοινού τις δράσεις που θα ακολουθήσουν (συλλογικές αποφάσεις) </a:t>
                      </a:r>
                    </a:p>
                    <a:p>
                      <a:pPr marL="0" algn="l" rtl="0" eaLnBrk="1" latinLnBrk="0" hangingPunct="1"/>
                      <a:endParaRPr kumimoji="0" lang="el-GR" sz="1800" b="0" kern="1200" baseline="0" dirty="0" smtClean="0">
                        <a:solidFill>
                          <a:schemeClr val="tx1"/>
                        </a:solidFill>
                        <a:latin typeface="Calibri" pitchFamily="34" charset="0"/>
                        <a:ea typeface="+mn-ea"/>
                        <a:cs typeface="+mn-cs"/>
                      </a:endParaRPr>
                    </a:p>
                    <a:p>
                      <a:pPr marL="0" algn="l" rtl="0" eaLnBrk="1" latinLnBrk="0" hangingPunct="1"/>
                      <a:r>
                        <a:rPr kumimoji="0" lang="el-GR" sz="1800" b="1" kern="1200" baseline="0" dirty="0" smtClean="0">
                          <a:solidFill>
                            <a:schemeClr val="tx1"/>
                          </a:solidFill>
                          <a:latin typeface="Calibri" pitchFamily="34" charset="0"/>
                          <a:ea typeface="+mn-ea"/>
                          <a:cs typeface="+mn-cs"/>
                        </a:rPr>
                        <a:t>Βήμα 4ο:  </a:t>
                      </a:r>
                      <a:r>
                        <a:rPr kumimoji="0" lang="el-GR" sz="1800" b="0" kern="1200" baseline="0" dirty="0" smtClean="0">
                          <a:solidFill>
                            <a:schemeClr val="tx1"/>
                          </a:solidFill>
                          <a:latin typeface="Calibri" pitchFamily="34" charset="0"/>
                          <a:ea typeface="+mn-ea"/>
                          <a:cs typeface="+mn-cs"/>
                        </a:rPr>
                        <a:t>Υλοποίηση συλλογικών αποφάσεων, ομαδικά, τα παιδιά έχουν λόγο στην επιλογή των υλικών, πραγματοποιούνται διαφοροποιημένες δράσεις .</a:t>
                      </a:r>
                    </a:p>
                    <a:p>
                      <a:pPr marL="0" algn="l" rtl="0" eaLnBrk="1" latinLnBrk="0" hangingPunct="1"/>
                      <a:endParaRPr kumimoji="0" lang="el-GR" sz="1800" b="0" kern="1200" baseline="0" dirty="0" smtClean="0">
                        <a:solidFill>
                          <a:schemeClr val="tx1"/>
                        </a:solidFill>
                        <a:latin typeface="Calibri" pitchFamily="34" charset="0"/>
                        <a:ea typeface="+mn-ea"/>
                        <a:cs typeface="+mn-cs"/>
                      </a:endParaRPr>
                    </a:p>
                    <a:p>
                      <a:pPr marL="0" algn="l" rtl="0" eaLnBrk="1" latinLnBrk="0" hangingPunct="1"/>
                      <a:r>
                        <a:rPr kumimoji="0" lang="el-GR" sz="1800" b="1" kern="1200" baseline="0" dirty="0" smtClean="0">
                          <a:solidFill>
                            <a:schemeClr val="tx1"/>
                          </a:solidFill>
                          <a:latin typeface="Calibri" pitchFamily="34" charset="0"/>
                          <a:ea typeface="+mn-ea"/>
                          <a:cs typeface="+mn-cs"/>
                        </a:rPr>
                        <a:t>Βήμα 5ο: </a:t>
                      </a:r>
                      <a:r>
                        <a:rPr kumimoji="0" lang="el-GR" sz="1800" b="0" kern="1200" baseline="0" dirty="0" smtClean="0">
                          <a:solidFill>
                            <a:schemeClr val="tx1"/>
                          </a:solidFill>
                          <a:latin typeface="Calibri" pitchFamily="34" charset="0"/>
                          <a:ea typeface="+mn-ea"/>
                          <a:cs typeface="+mn-cs"/>
                        </a:rPr>
                        <a:t>Συζήτηση μαζί με τα παιδιά για αξιολόγηση/ανατροφοδότηση της διαδικασίας (</a:t>
                      </a:r>
                      <a:r>
                        <a:rPr kumimoji="0" lang="el-GR" sz="1800" b="0" kern="1200" baseline="0" dirty="0" err="1" smtClean="0">
                          <a:solidFill>
                            <a:schemeClr val="tx1"/>
                          </a:solidFill>
                          <a:latin typeface="Calibri" pitchFamily="34" charset="0"/>
                          <a:ea typeface="+mn-ea"/>
                          <a:cs typeface="+mn-cs"/>
                        </a:rPr>
                        <a:t>μεταγνωστικές</a:t>
                      </a:r>
                      <a:r>
                        <a:rPr kumimoji="0" lang="el-GR" sz="1800" b="0" kern="1200" baseline="0" dirty="0" smtClean="0">
                          <a:solidFill>
                            <a:schemeClr val="tx1"/>
                          </a:solidFill>
                          <a:latin typeface="Calibri" pitchFamily="34" charset="0"/>
                          <a:ea typeface="+mn-ea"/>
                          <a:cs typeface="+mn-cs"/>
                        </a:rPr>
                        <a:t> δεξιότητες), εστιάζουν στο τι, γιατί και πώς. 	</a:t>
                      </a:r>
                      <a:endParaRPr kumimoji="0" lang="el-GR" sz="1600" b="0" kern="1200" baseline="0" dirty="0">
                        <a:solidFill>
                          <a:schemeClr val="tx1"/>
                        </a:solidFill>
                        <a:latin typeface="Calibri" pitchFamily="34" charset="0"/>
                        <a:ea typeface="+mn-ea"/>
                        <a:cs typeface="+mn-cs"/>
                      </a:endParaRPr>
                    </a:p>
                  </a:txBody>
                  <a:tcPr>
                    <a:solidFill>
                      <a:srgbClr val="FFDCB9"/>
                    </a:solidFill>
                  </a:tcPr>
                </a:tc>
                <a:tc>
                  <a:txBody>
                    <a:bodyPr/>
                    <a:lstStyle/>
                    <a:p>
                      <a:endParaRPr kumimoji="0" lang="el-GR" sz="1400" b="0" kern="1200" baseline="0" dirty="0" smtClean="0">
                        <a:solidFill>
                          <a:schemeClr val="tx1"/>
                        </a:solidFill>
                        <a:latin typeface="Times New Roman" pitchFamily="18" charset="0"/>
                        <a:ea typeface="+mn-ea"/>
                        <a:cs typeface="Times New Roman" pitchFamily="18" charset="0"/>
                      </a:endParaRPr>
                    </a:p>
                    <a:p>
                      <a:r>
                        <a:rPr kumimoji="0" lang="el-GR" sz="1400" b="0" kern="1200" baseline="0" dirty="0" smtClean="0">
                          <a:solidFill>
                            <a:schemeClr val="tx1"/>
                          </a:solidFill>
                          <a:latin typeface="Times New Roman" pitchFamily="18" charset="0"/>
                          <a:ea typeface="+mn-ea"/>
                          <a:cs typeface="Times New Roman" pitchFamily="18" charset="0"/>
                        </a:rPr>
                        <a:t>	</a:t>
                      </a:r>
                    </a:p>
                    <a:p>
                      <a:endParaRPr kumimoji="0" lang="el-GR" sz="1400" b="1" kern="1200" baseline="0" dirty="0" smtClean="0">
                        <a:solidFill>
                          <a:schemeClr val="tx1"/>
                        </a:solidFill>
                        <a:latin typeface="+mn-lt"/>
                        <a:ea typeface="+mn-ea"/>
                        <a:cs typeface="+mn-cs"/>
                      </a:endParaRPr>
                    </a:p>
                    <a:p>
                      <a:r>
                        <a:rPr kumimoji="0" lang="el-GR" sz="1400" b="1" kern="1200" baseline="0" dirty="0" smtClean="0">
                          <a:solidFill>
                            <a:schemeClr val="tx1"/>
                          </a:solidFill>
                          <a:latin typeface="+mn-lt"/>
                          <a:ea typeface="+mn-ea"/>
                          <a:cs typeface="+mn-cs"/>
                        </a:rPr>
                        <a:t> Ο παραπάνω πίνακας δεν εξαντλεί ούτε τα χαρακτηριστικά, ούτε τα βήματα των αντίστοιχων πλαισίων δράσης. </a:t>
                      </a:r>
                    </a:p>
                    <a:p>
                      <a:endParaRPr kumimoji="0" lang="el-GR" sz="1400" b="1" kern="1200" baseline="0" dirty="0" smtClean="0">
                        <a:solidFill>
                          <a:schemeClr val="tx1"/>
                        </a:solidFill>
                        <a:latin typeface="+mn-lt"/>
                        <a:ea typeface="+mn-ea"/>
                        <a:cs typeface="+mn-cs"/>
                      </a:endParaRPr>
                    </a:p>
                    <a:p>
                      <a:r>
                        <a:rPr kumimoji="0" lang="el-GR" sz="1400" b="1" kern="1200" baseline="0" dirty="0" smtClean="0">
                          <a:solidFill>
                            <a:schemeClr val="tx1"/>
                          </a:solidFill>
                          <a:latin typeface="+mn-lt"/>
                          <a:ea typeface="+mn-ea"/>
                          <a:cs typeface="+mn-cs"/>
                        </a:rPr>
                        <a:t>Είναι μία προσπάθεια σχηματοποίησης και αποτελεί ένα ενδεικτικό παράδειγμα που θα σας επιτρέψει να εντοπίσετε ομοιότητες και διαφορές ανάμεσα στις 2 προσεγγίσεις. </a:t>
                      </a:r>
                      <a:endParaRPr lang="el-GR" sz="1400" dirty="0">
                        <a:solidFill>
                          <a:schemeClr val="tx1"/>
                        </a:solidFill>
                      </a:endParaRPr>
                    </a:p>
                  </a:txBody>
                  <a:tcPr>
                    <a:solidFill>
                      <a:schemeClr val="accent2"/>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1000108"/>
            <a:ext cx="6858048" cy="5857892"/>
          </a:xfrm>
        </p:spPr>
        <p:txBody>
          <a:bodyPr>
            <a:noAutofit/>
          </a:bodyPr>
          <a:lstStyle/>
          <a:p>
            <a:r>
              <a:rPr lang="el-GR" sz="2800" b="1" dirty="0" smtClean="0">
                <a:solidFill>
                  <a:srgbClr val="FF0000"/>
                </a:solidFill>
                <a:latin typeface="Times New Roman" pitchFamily="18" charset="0"/>
                <a:cs typeface="Times New Roman" pitchFamily="18" charset="0"/>
              </a:rPr>
              <a:t>Με ποιους τρόπους μπορούν να συμμετέχουν οι μαθητές;</a:t>
            </a:r>
          </a:p>
          <a:p>
            <a:pPr>
              <a:buNone/>
            </a:pPr>
            <a:endParaRPr lang="el-GR" sz="1800" b="1" dirty="0" smtClean="0">
              <a:solidFill>
                <a:srgbClr val="FF0000"/>
              </a:solidFill>
              <a:latin typeface="Times New Roman" pitchFamily="18" charset="0"/>
              <a:cs typeface="Times New Roman" pitchFamily="18" charset="0"/>
            </a:endParaRPr>
          </a:p>
          <a:p>
            <a:r>
              <a:rPr lang="el-GR" sz="2000" dirty="0" smtClean="0">
                <a:latin typeface="Times New Roman" pitchFamily="18" charset="0"/>
                <a:cs typeface="Times New Roman" pitchFamily="18" charset="0"/>
              </a:rPr>
              <a:t>1. Ενίσχυση – </a:t>
            </a:r>
            <a:r>
              <a:rPr lang="el-GR" sz="2000" b="1" dirty="0" smtClean="0">
                <a:solidFill>
                  <a:srgbClr val="7030A0"/>
                </a:solidFill>
                <a:latin typeface="Times New Roman" pitchFamily="18" charset="0"/>
                <a:cs typeface="Times New Roman" pitchFamily="18" charset="0"/>
              </a:rPr>
              <a:t>ενθάρρυνση της ελεύθερης έκφρασης</a:t>
            </a:r>
            <a:r>
              <a:rPr lang="el-GR" sz="2000" dirty="0" smtClean="0">
                <a:solidFill>
                  <a:srgbClr val="7030A0"/>
                </a:solidFill>
                <a:latin typeface="Times New Roman" pitchFamily="18" charset="0"/>
                <a:cs typeface="Times New Roman" pitchFamily="18" charset="0"/>
              </a:rPr>
              <a:t> </a:t>
            </a:r>
            <a:r>
              <a:rPr lang="el-GR" sz="2000" dirty="0" smtClean="0">
                <a:latin typeface="Times New Roman" pitchFamily="18" charset="0"/>
                <a:cs typeface="Times New Roman" pitchFamily="18" charset="0"/>
              </a:rPr>
              <a:t>ιδεών</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2. </a:t>
            </a:r>
            <a:r>
              <a:rPr lang="el-GR" sz="2000" b="1" dirty="0" smtClean="0">
                <a:solidFill>
                  <a:srgbClr val="C00000"/>
                </a:solidFill>
                <a:latin typeface="Times New Roman" pitchFamily="18" charset="0"/>
                <a:cs typeface="Times New Roman" pitchFamily="18" charset="0"/>
              </a:rPr>
              <a:t>Λαμβάνουμε </a:t>
            </a:r>
            <a:r>
              <a:rPr lang="el-GR" sz="2000" b="1" dirty="0" err="1" smtClean="0">
                <a:solidFill>
                  <a:srgbClr val="C00000"/>
                </a:solidFill>
                <a:latin typeface="Times New Roman" pitchFamily="18" charset="0"/>
                <a:cs typeface="Times New Roman" pitchFamily="18" charset="0"/>
              </a:rPr>
              <a:t>υπόψιν</a:t>
            </a:r>
            <a:r>
              <a:rPr lang="el-GR" sz="2000" b="1" dirty="0" smtClean="0">
                <a:solidFill>
                  <a:srgbClr val="C00000"/>
                </a:solidFill>
                <a:latin typeface="Times New Roman" pitchFamily="18" charset="0"/>
                <a:cs typeface="Times New Roman" pitchFamily="18" charset="0"/>
              </a:rPr>
              <a:t> τις ιδέες προτάσει</a:t>
            </a:r>
            <a:r>
              <a:rPr lang="el-GR" sz="2000" dirty="0" smtClean="0">
                <a:solidFill>
                  <a:srgbClr val="C00000"/>
                </a:solidFill>
                <a:latin typeface="Times New Roman" pitchFamily="18" charset="0"/>
                <a:cs typeface="Times New Roman" pitchFamily="18" charset="0"/>
              </a:rPr>
              <a:t>ς </a:t>
            </a:r>
            <a:r>
              <a:rPr lang="el-GR" sz="2000" dirty="0" smtClean="0">
                <a:latin typeface="Times New Roman" pitchFamily="18" charset="0"/>
                <a:cs typeface="Times New Roman" pitchFamily="18" charset="0"/>
              </a:rPr>
              <a:t>των παιδιών. </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3. </a:t>
            </a:r>
            <a:r>
              <a:rPr lang="el-GR" sz="2000" b="1" dirty="0" smtClean="0">
                <a:solidFill>
                  <a:srgbClr val="00B050"/>
                </a:solidFill>
                <a:latin typeface="Times New Roman" pitchFamily="18" charset="0"/>
                <a:cs typeface="Times New Roman" pitchFamily="18" charset="0"/>
              </a:rPr>
              <a:t>Εμπλέκουμε</a:t>
            </a:r>
            <a:r>
              <a:rPr lang="el-GR" sz="2000" dirty="0" smtClean="0">
                <a:solidFill>
                  <a:srgbClr val="00B050"/>
                </a:solidFill>
                <a:latin typeface="Times New Roman" pitchFamily="18" charset="0"/>
                <a:cs typeface="Times New Roman" pitchFamily="18" charset="0"/>
              </a:rPr>
              <a:t> </a:t>
            </a:r>
            <a:r>
              <a:rPr lang="el-GR" sz="2000" dirty="0" smtClean="0">
                <a:latin typeface="Times New Roman" pitchFamily="18" charset="0"/>
                <a:cs typeface="Times New Roman" pitchFamily="18" charset="0"/>
              </a:rPr>
              <a:t>τα παιδιά στις διαδικασίες </a:t>
            </a:r>
            <a:r>
              <a:rPr lang="el-GR" sz="2000" b="1" dirty="0" smtClean="0">
                <a:solidFill>
                  <a:srgbClr val="00B050"/>
                </a:solidFill>
                <a:latin typeface="Times New Roman" pitchFamily="18" charset="0"/>
                <a:cs typeface="Times New Roman" pitchFamily="18" charset="0"/>
              </a:rPr>
              <a:t>λήψης αποφάσεων.</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4. </a:t>
            </a:r>
            <a:r>
              <a:rPr lang="el-GR" sz="2000" b="1" dirty="0" smtClean="0">
                <a:solidFill>
                  <a:schemeClr val="accent5">
                    <a:lumMod val="60000"/>
                    <a:lumOff val="40000"/>
                  </a:schemeClr>
                </a:solidFill>
                <a:latin typeface="Times New Roman" pitchFamily="18" charset="0"/>
                <a:cs typeface="Times New Roman" pitchFamily="18" charset="0"/>
              </a:rPr>
              <a:t>Μοιραζόμαστε την ευθύνη </a:t>
            </a:r>
            <a:r>
              <a:rPr lang="el-GR" sz="2000" dirty="0" smtClean="0">
                <a:latin typeface="Times New Roman" pitchFamily="18" charset="0"/>
                <a:cs typeface="Times New Roman" pitchFamily="18" charset="0"/>
              </a:rPr>
              <a:t>για τις αποφάσεις που πήραμε. </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1000108"/>
            <a:ext cx="6858048" cy="5857892"/>
          </a:xfrm>
        </p:spPr>
        <p:txBody>
          <a:bodyPr>
            <a:noAutofit/>
          </a:bodyPr>
          <a:lstStyle/>
          <a:p>
            <a:r>
              <a:rPr lang="el-GR" sz="2800" b="1" dirty="0" smtClean="0">
                <a:latin typeface="Times New Roman" pitchFamily="18" charset="0"/>
                <a:cs typeface="Times New Roman" pitchFamily="18" charset="0"/>
              </a:rPr>
              <a:t>Οι ανοιχτές ερωτήσεις </a:t>
            </a:r>
            <a:r>
              <a:rPr lang="el-GR" sz="2800" dirty="0" smtClean="0">
                <a:latin typeface="Times New Roman" pitchFamily="18" charset="0"/>
                <a:cs typeface="Times New Roman" pitchFamily="18" charset="0"/>
              </a:rPr>
              <a:t>χρησιμοποιούνται για να ενθαρρύνουν διευκολύνουν την συζήτηση και τους μαθητές να…</a:t>
            </a:r>
          </a:p>
          <a:p>
            <a:endParaRPr lang="el-GR" sz="2000" dirty="0" smtClean="0">
              <a:latin typeface="Times New Roman" pitchFamily="18" charset="0"/>
              <a:cs typeface="Times New Roman" pitchFamily="18" charset="0"/>
            </a:endParaRPr>
          </a:p>
          <a:p>
            <a:r>
              <a:rPr lang="el-GR" sz="2000" b="1" dirty="0" smtClean="0">
                <a:solidFill>
                  <a:schemeClr val="accent5">
                    <a:lumMod val="60000"/>
                    <a:lumOff val="40000"/>
                  </a:schemeClr>
                </a:solidFill>
                <a:latin typeface="Times New Roman" pitchFamily="18" charset="0"/>
                <a:cs typeface="Times New Roman" pitchFamily="18" charset="0"/>
              </a:rPr>
              <a:t>Να στοχαστούν</a:t>
            </a:r>
            <a:r>
              <a:rPr lang="el-GR" sz="2000" dirty="0" smtClean="0">
                <a:latin typeface="Times New Roman" pitchFamily="18" charset="0"/>
                <a:cs typeface="Times New Roman" pitchFamily="18" charset="0"/>
              </a:rPr>
              <a:t> τις εμπειρίες τους</a:t>
            </a:r>
          </a:p>
          <a:p>
            <a:r>
              <a:rPr lang="el-GR" sz="2000" dirty="0" smtClean="0">
                <a:latin typeface="Times New Roman" pitchFamily="18" charset="0"/>
                <a:cs typeface="Times New Roman" pitchFamily="18" charset="0"/>
              </a:rPr>
              <a:t>•</a:t>
            </a:r>
            <a:r>
              <a:rPr lang="el-GR" sz="2000" b="1" dirty="0" smtClean="0">
                <a:solidFill>
                  <a:srgbClr val="00B0F0"/>
                </a:solidFill>
                <a:latin typeface="Times New Roman" pitchFamily="18" charset="0"/>
                <a:cs typeface="Times New Roman" pitchFamily="18" charset="0"/>
              </a:rPr>
              <a:t>Να</a:t>
            </a:r>
            <a:r>
              <a:rPr lang="el-GR" sz="2000" dirty="0" smtClean="0">
                <a:latin typeface="Times New Roman" pitchFamily="18" charset="0"/>
                <a:cs typeface="Times New Roman" pitchFamily="18" charset="0"/>
              </a:rPr>
              <a:t> </a:t>
            </a:r>
            <a:r>
              <a:rPr lang="el-GR" sz="2000" b="1" dirty="0" smtClean="0">
                <a:solidFill>
                  <a:srgbClr val="00B0F0"/>
                </a:solidFill>
                <a:latin typeface="Times New Roman" pitchFamily="18" charset="0"/>
                <a:cs typeface="Times New Roman" pitchFamily="18" charset="0"/>
              </a:rPr>
              <a:t>εκφράσουν απόψεις</a:t>
            </a:r>
            <a:r>
              <a:rPr lang="el-GR" sz="2000" dirty="0" smtClean="0">
                <a:latin typeface="Times New Roman" pitchFamily="18" charset="0"/>
                <a:cs typeface="Times New Roman" pitchFamily="18" charset="0"/>
              </a:rPr>
              <a:t>, ιδέες, συναισθήματα</a:t>
            </a:r>
          </a:p>
          <a:p>
            <a:r>
              <a:rPr lang="el-GR" sz="2000" dirty="0" smtClean="0">
                <a:latin typeface="Times New Roman" pitchFamily="18" charset="0"/>
                <a:cs typeface="Times New Roman" pitchFamily="18" charset="0"/>
              </a:rPr>
              <a:t>•</a:t>
            </a:r>
            <a:r>
              <a:rPr lang="el-GR" sz="2000" b="1" dirty="0" smtClean="0">
                <a:solidFill>
                  <a:schemeClr val="accent5">
                    <a:lumMod val="75000"/>
                  </a:schemeClr>
                </a:solidFill>
                <a:latin typeface="Times New Roman" pitchFamily="18" charset="0"/>
                <a:cs typeface="Times New Roman" pitchFamily="18" charset="0"/>
              </a:rPr>
              <a:t>Να συγκρίνουν </a:t>
            </a:r>
            <a:r>
              <a:rPr lang="el-GR" sz="2000" dirty="0" smtClean="0">
                <a:latin typeface="Times New Roman" pitchFamily="18" charset="0"/>
                <a:cs typeface="Times New Roman" pitchFamily="18" charset="0"/>
              </a:rPr>
              <a:t>αντικείμενα, καταστάσεις</a:t>
            </a:r>
          </a:p>
          <a:p>
            <a:r>
              <a:rPr lang="el-GR" sz="2000" dirty="0" smtClean="0">
                <a:latin typeface="Times New Roman" pitchFamily="18" charset="0"/>
                <a:cs typeface="Times New Roman" pitchFamily="18" charset="0"/>
              </a:rPr>
              <a:t>•</a:t>
            </a:r>
            <a:r>
              <a:rPr lang="el-GR" sz="2000" b="1" dirty="0" smtClean="0">
                <a:solidFill>
                  <a:srgbClr val="7030A0"/>
                </a:solidFill>
                <a:latin typeface="Times New Roman" pitchFamily="18" charset="0"/>
                <a:cs typeface="Times New Roman" pitchFamily="18" charset="0"/>
              </a:rPr>
              <a:t>Να αξιολογήσουν </a:t>
            </a:r>
            <a:r>
              <a:rPr lang="el-GR" sz="2000" dirty="0" smtClean="0">
                <a:latin typeface="Times New Roman" pitchFamily="18" charset="0"/>
                <a:cs typeface="Times New Roman" pitchFamily="18" charset="0"/>
              </a:rPr>
              <a:t>καταστάσεις, γεγονότα</a:t>
            </a:r>
          </a:p>
          <a:p>
            <a:r>
              <a:rPr lang="el-GR" sz="2000" dirty="0" smtClean="0">
                <a:latin typeface="Times New Roman" pitchFamily="18" charset="0"/>
                <a:cs typeface="Times New Roman" pitchFamily="18" charset="0"/>
              </a:rPr>
              <a:t>•Να κάνουν </a:t>
            </a:r>
            <a:r>
              <a:rPr lang="el-GR" sz="2000" b="1" dirty="0" smtClean="0">
                <a:solidFill>
                  <a:srgbClr val="00B050"/>
                </a:solidFill>
                <a:latin typeface="Times New Roman" pitchFamily="18" charset="0"/>
                <a:cs typeface="Times New Roman" pitchFamily="18" charset="0"/>
              </a:rPr>
              <a:t>υποθέσεις</a:t>
            </a:r>
          </a:p>
          <a:p>
            <a:r>
              <a:rPr lang="el-GR" sz="2000" dirty="0" smtClean="0">
                <a:latin typeface="Times New Roman" pitchFamily="18" charset="0"/>
                <a:cs typeface="Times New Roman" pitchFamily="18" charset="0"/>
              </a:rPr>
              <a:t>•</a:t>
            </a:r>
            <a:r>
              <a:rPr lang="el-GR" sz="2000" b="1" dirty="0" smtClean="0">
                <a:latin typeface="Times New Roman" pitchFamily="18" charset="0"/>
                <a:cs typeface="Times New Roman" pitchFamily="18" charset="0"/>
              </a:rPr>
              <a:t>Να επιλύουν </a:t>
            </a:r>
            <a:r>
              <a:rPr lang="el-GR" sz="2000" dirty="0" smtClean="0">
                <a:latin typeface="Times New Roman" pitchFamily="18" charset="0"/>
                <a:cs typeface="Times New Roman" pitchFamily="18" charset="0"/>
              </a:rPr>
              <a:t>προβλήματα.</a:t>
            </a:r>
          </a:p>
          <a:p>
            <a:endParaRPr lang="el-GR" sz="20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1538"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42844" y="714356"/>
            <a:ext cx="9001156" cy="6143644"/>
          </a:xfrm>
        </p:spPr>
        <p:txBody>
          <a:bodyPr>
            <a:noAutofit/>
          </a:bodyPr>
          <a:lstStyle/>
          <a:p>
            <a:pPr>
              <a:buNone/>
            </a:pPr>
            <a:r>
              <a:rPr lang="el-GR" sz="2800" b="1" dirty="0" smtClean="0">
                <a:solidFill>
                  <a:srgbClr val="FF0000"/>
                </a:solidFill>
                <a:latin typeface="Times New Roman" pitchFamily="18" charset="0"/>
                <a:cs typeface="Times New Roman" pitchFamily="18" charset="0"/>
              </a:rPr>
              <a:t> </a:t>
            </a:r>
            <a:endParaRPr lang="el-GR" sz="2000"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714349" y="714356"/>
            <a:ext cx="8429651" cy="592933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1538"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71538" y="714356"/>
            <a:ext cx="8072462" cy="6143644"/>
          </a:xfrm>
        </p:spPr>
        <p:txBody>
          <a:bodyPr>
            <a:noAutofit/>
          </a:bodyPr>
          <a:lstStyle/>
          <a:p>
            <a:endParaRPr lang="el-GR" sz="2000" dirty="0" smtClean="0"/>
          </a:p>
          <a:p>
            <a:r>
              <a:rPr lang="el-GR" sz="2000" b="1" dirty="0" smtClean="0">
                <a:solidFill>
                  <a:srgbClr val="FF0000"/>
                </a:solidFill>
                <a:latin typeface="Times New Roman" pitchFamily="18" charset="0"/>
                <a:cs typeface="Times New Roman" pitchFamily="18" charset="0"/>
              </a:rPr>
              <a:t>Η αξιολόγηση </a:t>
            </a:r>
            <a:r>
              <a:rPr lang="el-GR" sz="2000" dirty="0" smtClean="0">
                <a:latin typeface="Times New Roman" pitchFamily="18" charset="0"/>
                <a:cs typeface="Times New Roman" pitchFamily="18" charset="0"/>
              </a:rPr>
              <a:t>σχετίζεται με τους </a:t>
            </a:r>
            <a:r>
              <a:rPr lang="el-GR" sz="2000" dirty="0" smtClean="0">
                <a:solidFill>
                  <a:srgbClr val="0070C0"/>
                </a:solidFill>
                <a:latin typeface="Times New Roman" pitchFamily="18" charset="0"/>
                <a:cs typeface="Times New Roman" pitchFamily="18" charset="0"/>
              </a:rPr>
              <a:t>στόχους</a:t>
            </a:r>
            <a:r>
              <a:rPr lang="el-GR" sz="2000" dirty="0" smtClean="0">
                <a:latin typeface="Times New Roman" pitchFamily="18" charset="0"/>
                <a:cs typeface="Times New Roman" pitchFamily="18" charset="0"/>
              </a:rPr>
              <a:t>, </a:t>
            </a:r>
          </a:p>
          <a:p>
            <a:pPr lvl="1"/>
            <a:r>
              <a:rPr lang="el-GR" sz="1800" i="1" dirty="0" smtClean="0">
                <a:latin typeface="Times New Roman" pitchFamily="18" charset="0"/>
                <a:cs typeface="Times New Roman" pitchFamily="18" charset="0"/>
              </a:rPr>
              <a:t>αποσκοπεί στον εντοπισμό ελλείψεων και </a:t>
            </a:r>
          </a:p>
          <a:p>
            <a:pPr lvl="1"/>
            <a:r>
              <a:rPr lang="el-GR" sz="1800" i="1" dirty="0" smtClean="0">
                <a:latin typeface="Times New Roman" pitchFamily="18" charset="0"/>
                <a:cs typeface="Times New Roman" pitchFamily="18" charset="0"/>
              </a:rPr>
              <a:t>την </a:t>
            </a:r>
            <a:r>
              <a:rPr lang="el-GR" sz="1800" i="1" dirty="0" smtClean="0">
                <a:solidFill>
                  <a:srgbClr val="C00000"/>
                </a:solidFill>
                <a:latin typeface="Times New Roman" pitchFamily="18" charset="0"/>
                <a:cs typeface="Times New Roman" pitchFamily="18" charset="0"/>
              </a:rPr>
              <a:t>ανατροφοδότηση </a:t>
            </a:r>
            <a:r>
              <a:rPr lang="el-GR" sz="1800" i="1" dirty="0" smtClean="0">
                <a:latin typeface="Times New Roman" pitchFamily="18" charset="0"/>
                <a:cs typeface="Times New Roman" pitchFamily="18" charset="0"/>
              </a:rPr>
              <a:t>της διαδικασίας «διδασκαλίας-μάθησης», </a:t>
            </a:r>
          </a:p>
          <a:p>
            <a:pPr lvl="1"/>
            <a:r>
              <a:rPr lang="el-GR" sz="1800" i="1" dirty="0" smtClean="0">
                <a:latin typeface="Times New Roman" pitchFamily="18" charset="0"/>
                <a:cs typeface="Times New Roman" pitchFamily="18" charset="0"/>
              </a:rPr>
              <a:t>στην απόκτηση </a:t>
            </a:r>
            <a:r>
              <a:rPr lang="el-GR" sz="1800" i="1" dirty="0" smtClean="0">
                <a:solidFill>
                  <a:srgbClr val="C00000"/>
                </a:solidFill>
                <a:latin typeface="Times New Roman" pitchFamily="18" charset="0"/>
                <a:cs typeface="Times New Roman" pitchFamily="18" charset="0"/>
              </a:rPr>
              <a:t>κριτικής σκέψης </a:t>
            </a:r>
            <a:r>
              <a:rPr lang="el-GR" sz="1800" i="1" dirty="0" smtClean="0">
                <a:latin typeface="Times New Roman" pitchFamily="18" charset="0"/>
                <a:cs typeface="Times New Roman" pitchFamily="18" charset="0"/>
              </a:rPr>
              <a:t>και </a:t>
            </a:r>
            <a:r>
              <a:rPr lang="el-GR" sz="1800" i="1" dirty="0" err="1" smtClean="0">
                <a:latin typeface="Times New Roman" pitchFamily="18" charset="0"/>
                <a:cs typeface="Times New Roman" pitchFamily="18" charset="0"/>
              </a:rPr>
              <a:t>μεταγνωστικών</a:t>
            </a:r>
            <a:r>
              <a:rPr lang="el-GR" sz="1800" i="1" dirty="0" smtClean="0">
                <a:latin typeface="Times New Roman" pitchFamily="18" charset="0"/>
                <a:cs typeface="Times New Roman" pitchFamily="18" charset="0"/>
              </a:rPr>
              <a:t> </a:t>
            </a:r>
            <a:r>
              <a:rPr lang="el-GR" sz="1800" i="1" dirty="0" smtClean="0">
                <a:solidFill>
                  <a:srgbClr val="C00000"/>
                </a:solidFill>
                <a:latin typeface="Times New Roman" pitchFamily="18" charset="0"/>
                <a:cs typeface="Times New Roman" pitchFamily="18" charset="0"/>
              </a:rPr>
              <a:t>δεξιοτήτων των παιδιών</a:t>
            </a:r>
            <a:r>
              <a:rPr lang="el-GR" sz="1800" i="1" dirty="0" smtClean="0">
                <a:latin typeface="Times New Roman" pitchFamily="18" charset="0"/>
                <a:cs typeface="Times New Roman" pitchFamily="18" charset="0"/>
              </a:rPr>
              <a:t>, </a:t>
            </a:r>
          </a:p>
          <a:p>
            <a:pPr lvl="1"/>
            <a:r>
              <a:rPr lang="el-GR" sz="1800" i="1" dirty="0" smtClean="0">
                <a:latin typeface="Times New Roman" pitchFamily="18" charset="0"/>
                <a:cs typeface="Times New Roman" pitchFamily="18" charset="0"/>
              </a:rPr>
              <a:t>την </a:t>
            </a:r>
            <a:r>
              <a:rPr lang="el-GR" sz="1800" i="1" dirty="0" smtClean="0">
                <a:solidFill>
                  <a:srgbClr val="C00000"/>
                </a:solidFill>
                <a:latin typeface="Times New Roman" pitchFamily="18" charset="0"/>
                <a:cs typeface="Times New Roman" pitchFamily="18" charset="0"/>
              </a:rPr>
              <a:t>βελτίωση του παρεχόμενου έργου</a:t>
            </a:r>
            <a:r>
              <a:rPr lang="el-GR" sz="1800" i="1" dirty="0" smtClean="0">
                <a:latin typeface="Times New Roman" pitchFamily="18" charset="0"/>
                <a:cs typeface="Times New Roman" pitchFamily="18" charset="0"/>
              </a:rPr>
              <a:t> και των επαγγελματικών δεξιοτήτων των εκπαιδευτικών.</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•Στην αξιολόγηση </a:t>
            </a:r>
            <a:r>
              <a:rPr lang="el-GR" sz="2000" b="1" dirty="0" smtClean="0">
                <a:solidFill>
                  <a:srgbClr val="FF0000"/>
                </a:solidFill>
                <a:latin typeface="Times New Roman" pitchFamily="18" charset="0"/>
                <a:cs typeface="Times New Roman" pitchFamily="18" charset="0"/>
              </a:rPr>
              <a:t>συμμετέχουν παιδιά και εκπαιδευτικοί </a:t>
            </a:r>
            <a:r>
              <a:rPr lang="el-GR" sz="2000" dirty="0" smtClean="0">
                <a:latin typeface="Times New Roman" pitchFamily="18" charset="0"/>
                <a:cs typeface="Times New Roman" pitchFamily="18" charset="0"/>
              </a:rPr>
              <a:t>–</a:t>
            </a:r>
            <a:r>
              <a:rPr lang="el-GR" sz="2000" dirty="0" err="1" smtClean="0">
                <a:latin typeface="Times New Roman" pitchFamily="18" charset="0"/>
                <a:cs typeface="Times New Roman" pitchFamily="18" charset="0"/>
              </a:rPr>
              <a:t>αυτοαξιολόγηση</a:t>
            </a:r>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•Αξιολογούμε την επίτευξη των </a:t>
            </a:r>
            <a:r>
              <a:rPr lang="el-GR" sz="2000" b="1" dirty="0" smtClean="0">
                <a:solidFill>
                  <a:srgbClr val="FF0000"/>
                </a:solidFill>
                <a:latin typeface="Times New Roman" pitchFamily="18" charset="0"/>
                <a:cs typeface="Times New Roman" pitchFamily="18" charset="0"/>
              </a:rPr>
              <a:t>στόχων,</a:t>
            </a:r>
            <a:r>
              <a:rPr lang="el-GR" sz="2000" dirty="0" smtClean="0">
                <a:latin typeface="Times New Roman" pitchFamily="18" charset="0"/>
                <a:cs typeface="Times New Roman" pitchFamily="18" charset="0"/>
              </a:rPr>
              <a:t> την ανάληψη </a:t>
            </a:r>
            <a:r>
              <a:rPr lang="el-GR" sz="2000" b="1" dirty="0" smtClean="0">
                <a:latin typeface="Times New Roman" pitchFamily="18" charset="0"/>
                <a:cs typeface="Times New Roman" pitchFamily="18" charset="0"/>
              </a:rPr>
              <a:t>ρόλων </a:t>
            </a:r>
            <a:r>
              <a:rPr lang="el-GR" sz="2000" dirty="0" smtClean="0">
                <a:latin typeface="Times New Roman" pitchFamily="18" charset="0"/>
                <a:cs typeface="Times New Roman" pitchFamily="18" charset="0"/>
              </a:rPr>
              <a:t>από τους εμπλεκόμενους, τις </a:t>
            </a:r>
            <a:r>
              <a:rPr lang="el-GR" sz="2000" b="1" dirty="0" smtClean="0">
                <a:latin typeface="Times New Roman" pitchFamily="18" charset="0"/>
                <a:cs typeface="Times New Roman" pitchFamily="18" charset="0"/>
              </a:rPr>
              <a:t>διαδικασίες</a:t>
            </a:r>
            <a:r>
              <a:rPr lang="el-GR" sz="2000" dirty="0" smtClean="0">
                <a:latin typeface="Times New Roman" pitchFamily="18" charset="0"/>
                <a:cs typeface="Times New Roman" pitchFamily="18" charset="0"/>
              </a:rPr>
              <a:t> που ακολουθήθηκαν</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a:t>
            </a:r>
            <a:r>
              <a:rPr lang="el-GR" sz="2000" dirty="0" smtClean="0">
                <a:solidFill>
                  <a:srgbClr val="FF0000"/>
                </a:solidFill>
                <a:latin typeface="Times New Roman" pitchFamily="18" charset="0"/>
                <a:cs typeface="Times New Roman" pitchFamily="18" charset="0"/>
              </a:rPr>
              <a:t>Φάκελος υλικού παιδιών</a:t>
            </a:r>
            <a:r>
              <a:rPr lang="el-GR" sz="2000" dirty="0" smtClean="0">
                <a:latin typeface="Times New Roman" pitchFamily="18" charset="0"/>
                <a:cs typeface="Times New Roman" pitchFamily="18" charset="0"/>
              </a:rPr>
              <a:t>, potfolios (συλλογή στοιχείων αξιολόγησης)</a:t>
            </a:r>
          </a:p>
          <a:p>
            <a:pPr>
              <a:buNone/>
            </a:pPr>
            <a:endParaRPr lang="el-GR" sz="20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1538"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71538" y="714356"/>
            <a:ext cx="8072462" cy="6143644"/>
          </a:xfrm>
        </p:spPr>
        <p:txBody>
          <a:bodyPr>
            <a:noAutofit/>
          </a:bodyPr>
          <a:lstStyle/>
          <a:p>
            <a:pPr>
              <a:buNone/>
            </a:pPr>
            <a:endParaRPr lang="el-GR" sz="2000" dirty="0" smtClean="0"/>
          </a:p>
        </p:txBody>
      </p:sp>
      <p:pic>
        <p:nvPicPr>
          <p:cNvPr id="1026" name="Picture 2"/>
          <p:cNvPicPr>
            <a:picLocks noChangeAspect="1" noChangeArrowheads="1"/>
          </p:cNvPicPr>
          <p:nvPr/>
        </p:nvPicPr>
        <p:blipFill>
          <a:blip r:embed="rId3"/>
          <a:srcRect/>
          <a:stretch>
            <a:fillRect/>
          </a:stretch>
        </p:blipFill>
        <p:spPr bwMode="auto">
          <a:xfrm>
            <a:off x="1" y="0"/>
            <a:ext cx="9143999" cy="6858001"/>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1538"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71538" y="714356"/>
            <a:ext cx="8072462" cy="6143644"/>
          </a:xfrm>
        </p:spPr>
        <p:txBody>
          <a:bodyPr>
            <a:noAutofit/>
          </a:bodyPr>
          <a:lstStyle/>
          <a:p>
            <a:pPr>
              <a:buNone/>
            </a:pPr>
            <a:endParaRPr lang="el-GR" sz="2000" dirty="0" smtClean="0"/>
          </a:p>
        </p:txBody>
      </p:sp>
      <p:pic>
        <p:nvPicPr>
          <p:cNvPr id="2050" name="Picture 2"/>
          <p:cNvPicPr>
            <a:picLocks noChangeAspect="1" noChangeArrowheads="1"/>
          </p:cNvPicPr>
          <p:nvPr/>
        </p:nvPicPr>
        <p:blipFill>
          <a:blip r:embed="rId3"/>
          <a:srcRect/>
          <a:stretch>
            <a:fillRect/>
          </a:stretch>
        </p:blipFill>
        <p:spPr bwMode="auto">
          <a:xfrm>
            <a:off x="-214346" y="1"/>
            <a:ext cx="9358346" cy="6857999"/>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1538"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71538" y="714356"/>
            <a:ext cx="8072462" cy="6143644"/>
          </a:xfrm>
        </p:spPr>
        <p:txBody>
          <a:bodyPr>
            <a:noAutofit/>
          </a:bodyPr>
          <a:lstStyle/>
          <a:p>
            <a:pPr>
              <a:buNone/>
            </a:pPr>
            <a:endParaRPr lang="el-GR" sz="2000" dirty="0" smtClean="0"/>
          </a:p>
        </p:txBody>
      </p:sp>
      <p:pic>
        <p:nvPicPr>
          <p:cNvPr id="2" name="Picture 2"/>
          <p:cNvPicPr>
            <a:picLocks noChangeAspect="1" noChangeArrowheads="1"/>
          </p:cNvPicPr>
          <p:nvPr/>
        </p:nvPicPr>
        <p:blipFill>
          <a:blip r:embed="rId3"/>
          <a:srcRect/>
          <a:stretch>
            <a:fillRect/>
          </a:stretch>
        </p:blipFill>
        <p:spPr bwMode="auto">
          <a:xfrm>
            <a:off x="0" y="647700"/>
            <a:ext cx="9144000" cy="62103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1538"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71538" y="714356"/>
            <a:ext cx="8072462" cy="6143644"/>
          </a:xfrm>
        </p:spPr>
        <p:txBody>
          <a:bodyPr>
            <a:noAutofit/>
          </a:bodyPr>
          <a:lstStyle/>
          <a:p>
            <a:pPr>
              <a:buNone/>
            </a:pPr>
            <a:endParaRPr lang="el-GR" sz="2000" dirty="0" smtClean="0"/>
          </a:p>
        </p:txBody>
      </p:sp>
      <p:pic>
        <p:nvPicPr>
          <p:cNvPr id="4098" name="Picture 2"/>
          <p:cNvPicPr>
            <a:picLocks noChangeAspect="1" noChangeArrowheads="1"/>
          </p:cNvPicPr>
          <p:nvPr/>
        </p:nvPicPr>
        <p:blipFill>
          <a:blip r:embed="rId3"/>
          <a:srcRect/>
          <a:stretch>
            <a:fillRect/>
          </a:stretch>
        </p:blipFill>
        <p:spPr bwMode="auto">
          <a:xfrm>
            <a:off x="1262063" y="1066800"/>
            <a:ext cx="7310465" cy="5505472"/>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Οργανώνοντας</a:t>
            </a:r>
            <a:r>
              <a:rPr lang="el-GR" sz="2700" dirty="0" smtClean="0">
                <a:latin typeface="Times New Roman" pitchFamily="18" charset="0"/>
                <a:cs typeface="Times New Roman" pitchFamily="18" charset="0"/>
              </a:rPr>
              <a:t> τη μάθηση και τη διδασκαλία </a:t>
            </a:r>
            <a:br>
              <a:rPr lang="el-GR" sz="2700" dirty="0" smtClean="0">
                <a:latin typeface="Times New Roman" pitchFamily="18" charset="0"/>
                <a:cs typeface="Times New Roman" pitchFamily="18" charset="0"/>
              </a:rPr>
            </a:br>
            <a:r>
              <a:rPr lang="el-GR" sz="2700" dirty="0" smtClean="0">
                <a:latin typeface="Times New Roman" pitchFamily="18" charset="0"/>
                <a:cs typeface="Times New Roman" pitchFamily="18" charset="0"/>
              </a:rPr>
              <a:t>στο νηπιαγωγείο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1000108"/>
            <a:ext cx="6429388" cy="5857892"/>
          </a:xfrm>
        </p:spPr>
        <p:txBody>
          <a:bodyPr>
            <a:normAutofit lnSpcReduction="10000"/>
          </a:bodyPr>
          <a:lstStyle/>
          <a:p>
            <a:r>
              <a:rPr lang="el-GR" sz="2000" dirty="0" smtClean="0">
                <a:latin typeface="Times New Roman" pitchFamily="18" charset="0"/>
                <a:cs typeface="Times New Roman" pitchFamily="18" charset="0"/>
              </a:rPr>
              <a:t>Τα παιδιά μαθαίνουν σε κάθε ένα από τα </a:t>
            </a:r>
            <a:r>
              <a:rPr lang="el-GR" sz="2000" b="1" dirty="0" smtClean="0">
                <a:latin typeface="Times New Roman" pitchFamily="18" charset="0"/>
                <a:cs typeface="Times New Roman" pitchFamily="18" charset="0"/>
              </a:rPr>
              <a:t>ακόλουθα πλαίσια</a:t>
            </a:r>
            <a:r>
              <a:rPr lang="el-GR" sz="2000" dirty="0" smtClean="0">
                <a:latin typeface="Times New Roman" pitchFamily="18" charset="0"/>
                <a:cs typeface="Times New Roman" pitchFamily="18" charset="0"/>
              </a:rPr>
              <a:t>: </a:t>
            </a:r>
          </a:p>
          <a:p>
            <a:pPr lvl="1"/>
            <a:r>
              <a:rPr lang="el-GR" sz="1900" b="1" dirty="0" smtClean="0">
                <a:latin typeface="Times New Roman" pitchFamily="18" charset="0"/>
                <a:cs typeface="Times New Roman" pitchFamily="18" charset="0"/>
              </a:rPr>
              <a:t>1. Παιχνίδι </a:t>
            </a:r>
            <a:r>
              <a:rPr lang="el-GR" sz="1900" dirty="0" smtClean="0">
                <a:latin typeface="Times New Roman" pitchFamily="18" charset="0"/>
                <a:cs typeface="Times New Roman" pitchFamily="18" charset="0"/>
              </a:rPr>
              <a:t>(αυθόρμητο - ελεύθερο και οργανωμένο) </a:t>
            </a:r>
          </a:p>
          <a:p>
            <a:endParaRPr lang="el-GR" sz="1900" dirty="0" smtClean="0">
              <a:latin typeface="Times New Roman" pitchFamily="18" charset="0"/>
              <a:cs typeface="Times New Roman" pitchFamily="18" charset="0"/>
            </a:endParaRPr>
          </a:p>
          <a:p>
            <a:pPr lvl="1"/>
            <a:r>
              <a:rPr lang="el-GR" sz="1900" b="1" dirty="0" smtClean="0">
                <a:latin typeface="Times New Roman" pitchFamily="18" charset="0"/>
                <a:cs typeface="Times New Roman" pitchFamily="18" charset="0"/>
              </a:rPr>
              <a:t>2. Ρουτίνες </a:t>
            </a:r>
            <a:r>
              <a:rPr lang="el-GR" sz="1900" dirty="0" smtClean="0">
                <a:latin typeface="Times New Roman" pitchFamily="18" charset="0"/>
                <a:cs typeface="Times New Roman" pitchFamily="18" charset="0"/>
              </a:rPr>
              <a:t>(καθημερινά επαναλαμβανόμενες δράσεις) </a:t>
            </a:r>
          </a:p>
          <a:p>
            <a:endParaRPr lang="el-GR" sz="1900" dirty="0" smtClean="0">
              <a:latin typeface="Times New Roman" pitchFamily="18" charset="0"/>
              <a:cs typeface="Times New Roman" pitchFamily="18" charset="0"/>
            </a:endParaRPr>
          </a:p>
          <a:p>
            <a:pPr lvl="1"/>
            <a:r>
              <a:rPr lang="el-GR" sz="1900" b="1" dirty="0" smtClean="0">
                <a:latin typeface="Times New Roman" pitchFamily="18" charset="0"/>
                <a:cs typeface="Times New Roman" pitchFamily="18" charset="0"/>
              </a:rPr>
              <a:t>3. Καταστάσεις από την καθημερινή ζωή</a:t>
            </a:r>
            <a:r>
              <a:rPr lang="el-GR" sz="1900" dirty="0" smtClean="0">
                <a:latin typeface="Times New Roman" pitchFamily="18" charset="0"/>
                <a:cs typeface="Times New Roman" pitchFamily="18" charset="0"/>
              </a:rPr>
              <a:t>, ευκαιριακά ή επίκαιρα περιστατικά </a:t>
            </a:r>
          </a:p>
          <a:p>
            <a:endParaRPr lang="el-GR" sz="1900" dirty="0" smtClean="0">
              <a:latin typeface="Times New Roman" pitchFamily="18" charset="0"/>
              <a:cs typeface="Times New Roman" pitchFamily="18" charset="0"/>
            </a:endParaRPr>
          </a:p>
          <a:p>
            <a:pPr lvl="1"/>
            <a:r>
              <a:rPr lang="el-GR" sz="1900" b="1" dirty="0" smtClean="0">
                <a:latin typeface="Times New Roman" pitchFamily="18" charset="0"/>
                <a:cs typeface="Times New Roman" pitchFamily="18" charset="0"/>
              </a:rPr>
              <a:t>4. Διερευνήσεις </a:t>
            </a:r>
            <a:r>
              <a:rPr lang="el-GR" sz="1900" dirty="0" smtClean="0">
                <a:latin typeface="Times New Roman" pitchFamily="18" charset="0"/>
                <a:cs typeface="Times New Roman" pitchFamily="18" charset="0"/>
              </a:rPr>
              <a:t>(σχέδια εργασίας, μικρές έρευνες, προβλήματα προς επίλυση)</a:t>
            </a:r>
          </a:p>
          <a:p>
            <a:endParaRPr lang="el-GR" sz="1900" dirty="0" smtClean="0">
              <a:latin typeface="Times New Roman" pitchFamily="18" charset="0"/>
              <a:cs typeface="Times New Roman" pitchFamily="18" charset="0"/>
            </a:endParaRPr>
          </a:p>
          <a:p>
            <a:pPr lvl="1"/>
            <a:r>
              <a:rPr lang="el-GR" sz="1900" dirty="0" smtClean="0">
                <a:latin typeface="Times New Roman" pitchFamily="18" charset="0"/>
                <a:cs typeface="Times New Roman" pitchFamily="18" charset="0"/>
              </a:rPr>
              <a:t>5</a:t>
            </a:r>
            <a:r>
              <a:rPr lang="el-GR" sz="1900" b="1" dirty="0" smtClean="0">
                <a:latin typeface="Times New Roman" pitchFamily="18" charset="0"/>
                <a:cs typeface="Times New Roman" pitchFamily="18" charset="0"/>
              </a:rPr>
              <a:t>. Οργανωμένες δραστηριότητες </a:t>
            </a:r>
            <a:r>
              <a:rPr lang="el-GR" sz="1900" dirty="0" smtClean="0">
                <a:latin typeface="Times New Roman" pitchFamily="18" charset="0"/>
                <a:cs typeface="Times New Roman" pitchFamily="18" charset="0"/>
              </a:rPr>
              <a:t>ή οργανωμένο πρόγραμμα δραστηριοτήτων /</a:t>
            </a:r>
            <a:r>
              <a:rPr lang="el-GR" sz="1800" dirty="0" smtClean="0">
                <a:latin typeface="Times New Roman" pitchFamily="18" charset="0"/>
                <a:cs typeface="Times New Roman" pitchFamily="18" charset="0"/>
              </a:rPr>
              <a:t> με τη συνεργασία και την αλληλεπίδραση με τους  άλλους /μάθηση ως συλλογική διαδικασία. </a:t>
            </a:r>
            <a:r>
              <a:rPr lang="el-GR" sz="1800" b="1" dirty="0" smtClean="0">
                <a:latin typeface="Times New Roman" pitchFamily="18" charset="0"/>
                <a:cs typeface="Times New Roman" pitchFamily="18" charset="0"/>
              </a:rPr>
              <a:t>Με τις εκπαιδευτικές επισκέψεις </a:t>
            </a:r>
            <a:r>
              <a:rPr lang="el-GR" sz="1800" dirty="0" smtClean="0">
                <a:latin typeface="Times New Roman" pitchFamily="18" charset="0"/>
                <a:cs typeface="Times New Roman" pitchFamily="18" charset="0"/>
              </a:rPr>
              <a:t>(άνοιγμα σχολείου σε τοπική κοινωνία, τυπική &amp; άτυπη μάθηση)</a:t>
            </a:r>
          </a:p>
          <a:p>
            <a:pPr lvl="1">
              <a:buNone/>
            </a:pPr>
            <a:r>
              <a:rPr lang="el-GR" sz="1800" b="1" dirty="0" smtClean="0">
                <a:latin typeface="Arial Unicode MS" pitchFamily="34" charset="-128"/>
                <a:ea typeface="Arial Unicode MS" pitchFamily="34" charset="-128"/>
                <a:cs typeface="Arial Unicode MS" pitchFamily="34" charset="-128"/>
              </a:rPr>
              <a:t/>
            </a:r>
            <a:br>
              <a:rPr lang="el-GR" sz="1800" b="1" dirty="0" smtClean="0">
                <a:latin typeface="Arial Unicode MS" pitchFamily="34" charset="-128"/>
                <a:ea typeface="Arial Unicode MS" pitchFamily="34" charset="-128"/>
                <a:cs typeface="Arial Unicode MS" pitchFamily="34" charset="-128"/>
              </a:rPr>
            </a:br>
            <a:endParaRPr lang="el-GR" sz="19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654032"/>
          </a:xfrm>
        </p:spPr>
        <p:txBody>
          <a:bodyPr>
            <a:normAutofit/>
          </a:bodyPr>
          <a:lstStyle/>
          <a:p>
            <a:pPr algn="ctr"/>
            <a:r>
              <a:rPr lang="el-GR" sz="2400" b="1" dirty="0" smtClean="0"/>
              <a:t>Θεματικές ενότητες - Θέματα</a:t>
            </a:r>
            <a:endParaRPr lang="el-GR" sz="2400" dirty="0"/>
          </a:p>
        </p:txBody>
      </p:sp>
      <p:graphicFrame>
        <p:nvGraphicFramePr>
          <p:cNvPr id="4" name="3 - Θέση περιεχομένου"/>
          <p:cNvGraphicFramePr>
            <a:graphicFrameLocks noGrp="1"/>
          </p:cNvGraphicFramePr>
          <p:nvPr>
            <p:ph idx="1"/>
          </p:nvPr>
        </p:nvGraphicFramePr>
        <p:xfrm>
          <a:off x="1435100" y="1447800"/>
          <a:ext cx="7499350" cy="3767151"/>
        </p:xfrm>
        <a:graphic>
          <a:graphicData uri="http://schemas.openxmlformats.org/drawingml/2006/table">
            <a:tbl>
              <a:tblPr firstRow="1" bandRow="1">
                <a:tableStyleId>{5C22544A-7EE6-4342-B048-85BDC9FD1C3A}</a:tableStyleId>
              </a:tblPr>
              <a:tblGrid>
                <a:gridCol w="7499350"/>
              </a:tblGrid>
              <a:tr h="1255717">
                <a:tc>
                  <a:txBody>
                    <a:bodyPr/>
                    <a:lstStyle/>
                    <a:p>
                      <a:pPr algn="just">
                        <a:spcAft>
                          <a:spcPts val="0"/>
                        </a:spcAft>
                      </a:pPr>
                      <a:r>
                        <a:rPr lang="el-GR" sz="2000" b="1" dirty="0">
                          <a:solidFill>
                            <a:schemeClr val="tx1"/>
                          </a:solidFill>
                          <a:latin typeface="Times New Roman"/>
                          <a:ea typeface="Calibri"/>
                          <a:cs typeface="Calibri"/>
                        </a:rPr>
                        <a:t>1η εβδομάδα</a:t>
                      </a:r>
                      <a:r>
                        <a:rPr lang="el-GR" sz="2000" dirty="0">
                          <a:solidFill>
                            <a:schemeClr val="tx1"/>
                          </a:solidFill>
                          <a:latin typeface="Times New Roman"/>
                          <a:ea typeface="Calibri"/>
                          <a:cs typeface="Calibri"/>
                        </a:rPr>
                        <a:t>: </a:t>
                      </a:r>
                      <a:r>
                        <a:rPr lang="el-GR" sz="2000" b="0" dirty="0">
                          <a:solidFill>
                            <a:schemeClr val="tx1"/>
                          </a:solidFill>
                          <a:latin typeface="Times New Roman"/>
                          <a:ea typeface="Calibri"/>
                          <a:cs typeface="Calibri"/>
                        </a:rPr>
                        <a:t>Πολυτεχνείο – Δημοκρατία – Εκλογές - Η ιστορία της </a:t>
                      </a:r>
                      <a:r>
                        <a:rPr lang="el-GR" sz="2000" b="0" dirty="0" err="1">
                          <a:solidFill>
                            <a:schemeClr val="tx1"/>
                          </a:solidFill>
                          <a:latin typeface="Times New Roman"/>
                          <a:ea typeface="Calibri"/>
                          <a:cs typeface="Calibri"/>
                        </a:rPr>
                        <a:t>Ντενεκεδούπολης</a:t>
                      </a:r>
                      <a:r>
                        <a:rPr lang="el-GR" sz="2000" b="0" dirty="0">
                          <a:solidFill>
                            <a:schemeClr val="tx1"/>
                          </a:solidFill>
                          <a:latin typeface="Times New Roman"/>
                          <a:ea typeface="Calibri"/>
                          <a:cs typeface="Calibri"/>
                        </a:rPr>
                        <a:t>.</a:t>
                      </a:r>
                      <a:r>
                        <a:rPr lang="el-GR" sz="2000" dirty="0">
                          <a:solidFill>
                            <a:schemeClr val="tx1"/>
                          </a:solidFill>
                          <a:latin typeface="Times New Roman"/>
                          <a:ea typeface="Calibri"/>
                          <a:cs typeface="Calibri"/>
                        </a:rPr>
                        <a:t> (</a:t>
                      </a:r>
                      <a:r>
                        <a:rPr lang="el-GR" sz="2000" b="1" dirty="0">
                          <a:solidFill>
                            <a:schemeClr val="tx1"/>
                          </a:solidFill>
                          <a:latin typeface="Times New Roman"/>
                          <a:ea typeface="Calibri"/>
                          <a:cs typeface="Calibri"/>
                        </a:rPr>
                        <a:t>11-15/11/2024). </a:t>
                      </a:r>
                      <a:endParaRPr lang="el-GR" sz="2000" dirty="0">
                        <a:solidFill>
                          <a:schemeClr val="tx1"/>
                        </a:solidFill>
                        <a:latin typeface="Times New Roman"/>
                        <a:ea typeface="Times New Roman"/>
                        <a:cs typeface="Calibri"/>
                      </a:endParaRPr>
                    </a:p>
                  </a:txBody>
                  <a:tcPr marL="68580" marR="68580" marT="0" marB="0">
                    <a:solidFill>
                      <a:srgbClr val="FFDDFF"/>
                    </a:solidFill>
                  </a:tcPr>
                </a:tc>
              </a:tr>
              <a:tr h="1255717">
                <a:tc>
                  <a:txBody>
                    <a:bodyPr/>
                    <a:lstStyle/>
                    <a:p>
                      <a:pPr algn="just">
                        <a:spcAft>
                          <a:spcPts val="0"/>
                        </a:spcAft>
                      </a:pPr>
                      <a:r>
                        <a:rPr lang="el-GR" sz="2000" b="1" dirty="0">
                          <a:solidFill>
                            <a:schemeClr val="tx1"/>
                          </a:solidFill>
                          <a:latin typeface="Times New Roman"/>
                          <a:ea typeface="Calibri"/>
                          <a:cs typeface="Calibri"/>
                        </a:rPr>
                        <a:t>2η εβδομάδα</a:t>
                      </a:r>
                      <a:r>
                        <a:rPr lang="el-GR" sz="2000" dirty="0">
                          <a:solidFill>
                            <a:schemeClr val="tx1"/>
                          </a:solidFill>
                          <a:latin typeface="Times New Roman"/>
                          <a:ea typeface="Calibri"/>
                          <a:cs typeface="Calibri"/>
                        </a:rPr>
                        <a:t>: Φθινόπωρο και τέχνες (</a:t>
                      </a:r>
                      <a:r>
                        <a:rPr lang="el-GR" sz="2000" b="1" dirty="0">
                          <a:solidFill>
                            <a:schemeClr val="tx1"/>
                          </a:solidFill>
                          <a:latin typeface="Times New Roman"/>
                          <a:ea typeface="Calibri"/>
                          <a:cs typeface="Calibri"/>
                        </a:rPr>
                        <a:t>18-22/11/2024).</a:t>
                      </a:r>
                      <a:endParaRPr lang="el-GR" sz="2000" dirty="0">
                        <a:solidFill>
                          <a:schemeClr val="tx1"/>
                        </a:solidFill>
                        <a:latin typeface="Times New Roman"/>
                        <a:ea typeface="Times New Roman"/>
                        <a:cs typeface="Calibri"/>
                      </a:endParaRPr>
                    </a:p>
                  </a:txBody>
                  <a:tcPr marL="68580" marR="68580" marT="0" marB="0">
                    <a:solidFill>
                      <a:srgbClr val="D3F1E3"/>
                    </a:solidFill>
                  </a:tcPr>
                </a:tc>
              </a:tr>
              <a:tr h="1255717">
                <a:tc>
                  <a:txBody>
                    <a:bodyPr/>
                    <a:lstStyle/>
                    <a:p>
                      <a:pPr algn="just">
                        <a:spcAft>
                          <a:spcPts val="0"/>
                        </a:spcAft>
                      </a:pPr>
                      <a:r>
                        <a:rPr lang="el-GR" sz="2000" b="1" dirty="0">
                          <a:solidFill>
                            <a:schemeClr val="tx1"/>
                          </a:solidFill>
                          <a:latin typeface="Times New Roman"/>
                          <a:ea typeface="Calibri"/>
                          <a:cs typeface="Calibri"/>
                        </a:rPr>
                        <a:t>3η εβδομάδα</a:t>
                      </a:r>
                      <a:r>
                        <a:rPr lang="el-GR" sz="2000" dirty="0">
                          <a:solidFill>
                            <a:schemeClr val="tx1"/>
                          </a:solidFill>
                          <a:latin typeface="Times New Roman"/>
                          <a:ea typeface="Calibri"/>
                          <a:cs typeface="Calibri"/>
                        </a:rPr>
                        <a:t> (εργαζόμενοι/ες): </a:t>
                      </a:r>
                      <a:r>
                        <a:rPr lang="el-GR" sz="2000" dirty="0" smtClean="0">
                          <a:solidFill>
                            <a:schemeClr val="tx1"/>
                          </a:solidFill>
                          <a:latin typeface="Times New Roman"/>
                          <a:ea typeface="Calibri"/>
                          <a:cs typeface="Calibri"/>
                        </a:rPr>
                        <a:t>Ο κύκλος  </a:t>
                      </a:r>
                      <a:r>
                        <a:rPr lang="el-GR" sz="2000" dirty="0">
                          <a:solidFill>
                            <a:schemeClr val="tx1"/>
                          </a:solidFill>
                          <a:latin typeface="Times New Roman"/>
                          <a:ea typeface="Calibri"/>
                          <a:cs typeface="Calibri"/>
                        </a:rPr>
                        <a:t>του Νερού </a:t>
                      </a:r>
                      <a:r>
                        <a:rPr lang="el-GR" sz="2000" b="1" dirty="0">
                          <a:solidFill>
                            <a:schemeClr val="tx1"/>
                          </a:solidFill>
                          <a:latin typeface="Times New Roman"/>
                          <a:ea typeface="Calibri"/>
                          <a:cs typeface="Calibri"/>
                        </a:rPr>
                        <a:t>(25-29/11/2024).</a:t>
                      </a:r>
                      <a:endParaRPr lang="el-GR" sz="2000" dirty="0">
                        <a:solidFill>
                          <a:schemeClr val="tx1"/>
                        </a:solidFill>
                        <a:latin typeface="Times New Roman"/>
                        <a:ea typeface="Times New Roman"/>
                        <a:cs typeface="Calibri"/>
                      </a:endParaRPr>
                    </a:p>
                  </a:txBody>
                  <a:tcPr marL="68580" marR="68580" marT="0" marB="0">
                    <a:solidFill>
                      <a:srgbClr val="FCE1D0"/>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fontScale="90000"/>
          </a:bodyPr>
          <a:lstStyle/>
          <a:p>
            <a:pPr algn="ctr"/>
            <a:r>
              <a:rPr lang="el-GR" sz="2000" dirty="0" smtClean="0"/>
              <a:t> </a:t>
            </a:r>
            <a:r>
              <a:rPr lang="el-GR" sz="2400" b="1" dirty="0" smtClean="0">
                <a:latin typeface="Times New Roman" pitchFamily="18" charset="0"/>
                <a:cs typeface="Times New Roman" pitchFamily="18" charset="0"/>
              </a:rPr>
              <a:t>Πως προωθείται η ανάπτυξη της σκέψης στο νηπιαγωγείο; </a:t>
            </a:r>
            <a:endParaRPr lang="el-GR" sz="24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2000" dirty="0" smtClean="0">
                <a:latin typeface="Times New Roman" pitchFamily="18" charset="0"/>
                <a:cs typeface="Times New Roman" pitchFamily="18" charset="0"/>
              </a:rPr>
              <a:t>Όταν:</a:t>
            </a:r>
          </a:p>
          <a:p>
            <a:pPr lvl="1"/>
            <a:r>
              <a:rPr lang="el-GR" sz="2000" i="1" dirty="0" smtClean="0">
                <a:latin typeface="Times New Roman" pitchFamily="18" charset="0"/>
                <a:cs typeface="Times New Roman" pitchFamily="18" charset="0"/>
              </a:rPr>
              <a:t>λαμβάνουμε </a:t>
            </a:r>
            <a:r>
              <a:rPr lang="el-GR" sz="2000" b="1" i="1" dirty="0" smtClean="0">
                <a:latin typeface="Times New Roman" pitchFamily="18" charset="0"/>
                <a:cs typeface="Times New Roman" pitchFamily="18" charset="0"/>
              </a:rPr>
              <a:t>υπόψη τα ενδιαφέροντα </a:t>
            </a:r>
            <a:r>
              <a:rPr lang="el-GR" sz="2000" i="1" dirty="0" smtClean="0">
                <a:latin typeface="Times New Roman" pitchFamily="18" charset="0"/>
                <a:cs typeface="Times New Roman" pitchFamily="18" charset="0"/>
              </a:rPr>
              <a:t>των παιδιών και τα παρακινούμε σε </a:t>
            </a:r>
            <a:r>
              <a:rPr lang="el-GR" sz="2000" b="1" i="1" dirty="0" smtClean="0">
                <a:latin typeface="Times New Roman" pitchFamily="18" charset="0"/>
                <a:cs typeface="Times New Roman" pitchFamily="18" charset="0"/>
              </a:rPr>
              <a:t>δράσεις με νόημα </a:t>
            </a:r>
            <a:r>
              <a:rPr lang="el-GR" sz="2000" i="1" dirty="0" smtClean="0">
                <a:latin typeface="Times New Roman" pitchFamily="18" charset="0"/>
                <a:cs typeface="Times New Roman" pitchFamily="18" charset="0"/>
              </a:rPr>
              <a:t>γι’ αυτά</a:t>
            </a:r>
          </a:p>
          <a:p>
            <a:endParaRPr lang="el-GR" sz="2000" i="1" dirty="0" smtClean="0">
              <a:latin typeface="Times New Roman" pitchFamily="18" charset="0"/>
              <a:cs typeface="Times New Roman" pitchFamily="18" charset="0"/>
            </a:endParaRPr>
          </a:p>
          <a:p>
            <a:pPr lvl="1"/>
            <a:r>
              <a:rPr lang="el-GR" sz="2000" b="1" i="1" dirty="0" smtClean="0">
                <a:latin typeface="Times New Roman" pitchFamily="18" charset="0"/>
                <a:cs typeface="Times New Roman" pitchFamily="18" charset="0"/>
              </a:rPr>
              <a:t>ενθαρρύνουμε </a:t>
            </a:r>
            <a:r>
              <a:rPr lang="el-GR" sz="2000" i="1" dirty="0" smtClean="0">
                <a:latin typeface="Times New Roman" pitchFamily="18" charset="0"/>
                <a:cs typeface="Times New Roman" pitchFamily="18" charset="0"/>
              </a:rPr>
              <a:t>τα παιδιά </a:t>
            </a:r>
            <a:r>
              <a:rPr lang="el-GR" sz="2000" b="1" i="1" dirty="0" smtClean="0">
                <a:latin typeface="Times New Roman" pitchFamily="18" charset="0"/>
                <a:cs typeface="Times New Roman" pitchFamily="18" charset="0"/>
              </a:rPr>
              <a:t>να εκφράσουν τη σκέψη τους</a:t>
            </a:r>
          </a:p>
          <a:p>
            <a:endParaRPr lang="el-GR" sz="2000" i="1" dirty="0" smtClean="0">
              <a:latin typeface="Times New Roman" pitchFamily="18" charset="0"/>
              <a:cs typeface="Times New Roman" pitchFamily="18" charset="0"/>
            </a:endParaRPr>
          </a:p>
          <a:p>
            <a:pPr lvl="1"/>
            <a:r>
              <a:rPr lang="el-GR" sz="2000" b="1" i="1" dirty="0" smtClean="0">
                <a:latin typeface="Times New Roman" pitchFamily="18" charset="0"/>
                <a:cs typeface="Times New Roman" pitchFamily="18" charset="0"/>
              </a:rPr>
              <a:t>διατυπώνουμε ανοιχτές ερωτήσεις  </a:t>
            </a:r>
            <a:r>
              <a:rPr lang="el-GR" sz="2000" i="1" dirty="0" smtClean="0">
                <a:latin typeface="Times New Roman" pitchFamily="18" charset="0"/>
                <a:cs typeface="Times New Roman" pitchFamily="18" charset="0"/>
              </a:rPr>
              <a:t>και επιχειρούμε επίλυση προβλημάτων</a:t>
            </a:r>
          </a:p>
          <a:p>
            <a:endParaRPr lang="el-GR" sz="2000" i="1" dirty="0" smtClean="0">
              <a:latin typeface="Times New Roman" pitchFamily="18" charset="0"/>
              <a:cs typeface="Times New Roman" pitchFamily="18" charset="0"/>
            </a:endParaRPr>
          </a:p>
          <a:p>
            <a:pPr lvl="1"/>
            <a:r>
              <a:rPr lang="el-GR" sz="2000" b="1" i="1" dirty="0" smtClean="0">
                <a:latin typeface="Times New Roman" pitchFamily="18" charset="0"/>
                <a:cs typeface="Times New Roman" pitchFamily="18" charset="0"/>
              </a:rPr>
              <a:t>αναδεικνύουμε διαφορετικούς τρόπους σκέψης </a:t>
            </a:r>
            <a:r>
              <a:rPr lang="el-GR" sz="2000" i="1" dirty="0" smtClean="0">
                <a:latin typeface="Times New Roman" pitchFamily="18" charset="0"/>
                <a:cs typeface="Times New Roman" pitchFamily="18" charset="0"/>
              </a:rPr>
              <a:t>των παιδιών για την </a:t>
            </a:r>
            <a:r>
              <a:rPr lang="el-GR" sz="2000" b="1" i="1" dirty="0" smtClean="0">
                <a:latin typeface="Times New Roman" pitchFamily="18" charset="0"/>
                <a:cs typeface="Times New Roman" pitchFamily="18" charset="0"/>
              </a:rPr>
              <a:t>επίλυση ενός προβλήματος</a:t>
            </a:r>
          </a:p>
          <a:p>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ενθαρρύνουμε τα παιδιά για </a:t>
            </a:r>
            <a:r>
              <a:rPr lang="el-GR" sz="2000" b="1" i="1" dirty="0" smtClean="0">
                <a:latin typeface="Times New Roman" pitchFamily="18" charset="0"/>
                <a:cs typeface="Times New Roman" pitchFamily="18" charset="0"/>
              </a:rPr>
              <a:t>συνεργασία σε ομάδες.</a:t>
            </a:r>
          </a:p>
          <a:p>
            <a:endParaRPr lang="el-GR" altLang="el-GR" sz="2000" i="1" dirty="0" smtClean="0">
              <a:latin typeface="Times New Roman" pitchFamily="18" charset="0"/>
              <a:cs typeface="Times New Roman" pitchFamily="18" charset="0"/>
            </a:endParaRPr>
          </a:p>
          <a:p>
            <a:pPr lvl="1" eaLnBrk="1" hangingPunct="1">
              <a:buFont typeface="Wingdings" pitchFamily="2" charset="2"/>
              <a:buChar char="Ø"/>
            </a:pPr>
            <a:endParaRPr lang="el-GR" altLang="el-GR" sz="2000" dirty="0" smtClean="0">
              <a:latin typeface="Times New Roman" pitchFamily="18" charset="0"/>
              <a:cs typeface="Times New Roman" pitchFamily="18" charset="0"/>
            </a:endParaRPr>
          </a:p>
          <a:p>
            <a:pPr>
              <a:buNone/>
            </a:pPr>
            <a:endParaRPr lang="el-GR" sz="1800" b="1"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fontScale="90000"/>
          </a:bodyPr>
          <a:lstStyle/>
          <a:p>
            <a:pPr algn="ctr"/>
            <a:r>
              <a:rPr lang="el-GR" sz="2400" b="1" dirty="0"/>
              <a:t/>
            </a:r>
            <a:br>
              <a:rPr lang="el-GR" sz="2400" b="1" dirty="0"/>
            </a:br>
            <a:r>
              <a:rPr lang="el-GR" sz="2400" b="1" dirty="0" smtClean="0"/>
              <a:t/>
            </a:r>
            <a:br>
              <a:rPr lang="el-GR" sz="2400" b="1" dirty="0" smtClean="0"/>
            </a:br>
            <a:r>
              <a:rPr lang="el-GR" sz="2400" b="1" dirty="0" smtClean="0">
                <a:latin typeface="Times New Roman" pitchFamily="18" charset="0"/>
                <a:cs typeface="Times New Roman" pitchFamily="18" charset="0"/>
              </a:rPr>
              <a:t>Τα γνωστικά αντικείμενα στο νηπιαγωγείο</a:t>
            </a:r>
            <a:r>
              <a:rPr lang="el-GR" sz="2700" b="1" dirty="0" smtClean="0">
                <a:latin typeface="Times New Roman" pitchFamily="18" charset="0"/>
                <a:cs typeface="Times New Roman" pitchFamily="18" charset="0"/>
              </a:rPr>
              <a:t> </a:t>
            </a:r>
            <a:r>
              <a:rPr lang="el-GR" sz="2700" dirty="0" smtClean="0">
                <a:latin typeface="Times New Roman" pitchFamily="18" charset="0"/>
                <a:cs typeface="Times New Roman" pitchFamily="18" charset="0"/>
              </a:rPr>
              <a:t/>
            </a:r>
            <a:br>
              <a:rPr lang="el-GR" sz="2700" dirty="0" smtClean="0">
                <a:latin typeface="Times New Roman" pitchFamily="18" charset="0"/>
                <a:cs typeface="Times New Roman" pitchFamily="18" charset="0"/>
              </a:rPr>
            </a:br>
            <a:r>
              <a:rPr lang="el-GR" sz="2400" b="1" dirty="0" smtClean="0">
                <a:latin typeface="Times New Roman" pitchFamily="18" charset="0"/>
                <a:cs typeface="Times New Roman" pitchFamily="18" charset="0"/>
              </a:rPr>
              <a:t> </a:t>
            </a:r>
            <a:r>
              <a:rPr lang="el-GR" sz="2400" b="1" dirty="0">
                <a:latin typeface="Times New Roman" pitchFamily="18" charset="0"/>
                <a:ea typeface="Arial Unicode MS" pitchFamily="34" charset="-128"/>
                <a:cs typeface="Times New Roman" pitchFamily="18" charset="0"/>
              </a:rPr>
              <a:t> </a:t>
            </a:r>
            <a:br>
              <a:rPr lang="el-GR" sz="2400" b="1" dirty="0">
                <a:latin typeface="Times New Roman" pitchFamily="18" charset="0"/>
                <a:ea typeface="Arial Unicode MS" pitchFamily="34" charset="-128"/>
                <a:cs typeface="Times New Roman" pitchFamily="18" charset="0"/>
              </a:rPr>
            </a:br>
            <a:endParaRPr lang="el-GR" sz="24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fontScale="92500" lnSpcReduction="10000"/>
          </a:bodyPr>
          <a:lstStyle/>
          <a:p>
            <a:pPr lvl="0"/>
            <a:r>
              <a:rPr lang="el-GR" altLang="el-GR" sz="1900" b="1" dirty="0" smtClean="0">
                <a:solidFill>
                  <a:srgbClr val="FF0000"/>
                </a:solidFill>
                <a:latin typeface="Times New Roman" pitchFamily="18" charset="0"/>
                <a:cs typeface="Times New Roman" pitchFamily="18" charset="0"/>
              </a:rPr>
              <a:t>ΔΕΠΠΣ (2003) </a:t>
            </a:r>
            <a:r>
              <a:rPr lang="el-GR" altLang="el-GR" sz="1900" b="1" dirty="0" smtClean="0">
                <a:latin typeface="Times New Roman" pitchFamily="18" charset="0"/>
                <a:cs typeface="Times New Roman" pitchFamily="18" charset="0"/>
              </a:rPr>
              <a:t>(</a:t>
            </a:r>
            <a:r>
              <a:rPr lang="el-GR" sz="1900" dirty="0" smtClean="0">
                <a:latin typeface="Times New Roman" pitchFamily="18" charset="0"/>
                <a:cs typeface="Times New Roman" pitchFamily="18" charset="0"/>
              </a:rPr>
              <a:t> </a:t>
            </a:r>
            <a:r>
              <a:rPr lang="el-GR" sz="1900" dirty="0" err="1" smtClean="0">
                <a:latin typeface="Times New Roman" pitchFamily="18" charset="0"/>
                <a:cs typeface="Times New Roman" pitchFamily="18" charset="0"/>
              </a:rPr>
              <a:t>Διαθεματικό</a:t>
            </a:r>
            <a:r>
              <a:rPr lang="el-GR" sz="1900" dirty="0" smtClean="0">
                <a:latin typeface="Times New Roman" pitchFamily="18" charset="0"/>
                <a:cs typeface="Times New Roman" pitchFamily="18" charset="0"/>
              </a:rPr>
              <a:t> Ενιαίο Πλαίσιο Προγραμμάτων Σπουδών για το Νηπιαγωγείο) </a:t>
            </a:r>
            <a:r>
              <a:rPr lang="el-GR" sz="1900" b="1" dirty="0" smtClean="0">
                <a:latin typeface="Times New Roman" pitchFamily="18" charset="0"/>
                <a:cs typeface="Times New Roman" pitchFamily="18" charset="0"/>
              </a:rPr>
              <a:t>προσδιορίζει</a:t>
            </a:r>
            <a:r>
              <a:rPr lang="el-GR" sz="1900" dirty="0" smtClean="0">
                <a:latin typeface="Times New Roman" pitchFamily="18" charset="0"/>
                <a:cs typeface="Times New Roman" pitchFamily="18" charset="0"/>
              </a:rPr>
              <a:t> τις κατευθύνσεις των προγραμμάτων σχεδιασμού και ανάπτυξης δραστηριοτήτων </a:t>
            </a:r>
          </a:p>
          <a:p>
            <a:pPr lvl="1"/>
            <a:r>
              <a:rPr lang="el-GR" sz="1900" i="1" dirty="0" smtClean="0">
                <a:latin typeface="Times New Roman" pitchFamily="18" charset="0"/>
                <a:cs typeface="Times New Roman" pitchFamily="18" charset="0"/>
              </a:rPr>
              <a:t>Γλώσσας, </a:t>
            </a:r>
            <a:endParaRPr lang="el-GR" sz="1900" dirty="0" smtClean="0">
              <a:latin typeface="Times New Roman" pitchFamily="18" charset="0"/>
              <a:cs typeface="Times New Roman" pitchFamily="18" charset="0"/>
            </a:endParaRPr>
          </a:p>
          <a:p>
            <a:pPr lvl="1"/>
            <a:r>
              <a:rPr lang="el-GR" sz="1900" i="1" dirty="0" smtClean="0">
                <a:latin typeface="Times New Roman" pitchFamily="18" charset="0"/>
                <a:cs typeface="Times New Roman" pitchFamily="18" charset="0"/>
              </a:rPr>
              <a:t>Μαθηματικών, </a:t>
            </a:r>
            <a:endParaRPr lang="el-GR" sz="1900" dirty="0" smtClean="0">
              <a:latin typeface="Times New Roman" pitchFamily="18" charset="0"/>
              <a:cs typeface="Times New Roman" pitchFamily="18" charset="0"/>
            </a:endParaRPr>
          </a:p>
          <a:p>
            <a:pPr lvl="1"/>
            <a:r>
              <a:rPr lang="el-GR" sz="1900" i="1" dirty="0" smtClean="0">
                <a:latin typeface="Times New Roman" pitchFamily="18" charset="0"/>
                <a:cs typeface="Times New Roman" pitchFamily="18" charset="0"/>
              </a:rPr>
              <a:t>Μελέτης Περιβάλλοντος, </a:t>
            </a:r>
            <a:endParaRPr lang="el-GR" sz="1900" dirty="0" smtClean="0">
              <a:latin typeface="Times New Roman" pitchFamily="18" charset="0"/>
              <a:cs typeface="Times New Roman" pitchFamily="18" charset="0"/>
            </a:endParaRPr>
          </a:p>
          <a:p>
            <a:pPr lvl="1"/>
            <a:r>
              <a:rPr lang="el-GR" sz="1900" i="1" dirty="0" smtClean="0">
                <a:latin typeface="Times New Roman" pitchFamily="18" charset="0"/>
                <a:cs typeface="Times New Roman" pitchFamily="18" charset="0"/>
              </a:rPr>
              <a:t>Δημιουργίας και Έκφρασης (Εικαστικά, Δραματική Τέχνη, Μουσική, Φυσική Αγωγή) και </a:t>
            </a:r>
            <a:endParaRPr lang="el-GR" sz="1900" dirty="0" smtClean="0">
              <a:latin typeface="Times New Roman" pitchFamily="18" charset="0"/>
              <a:cs typeface="Times New Roman" pitchFamily="18" charset="0"/>
            </a:endParaRPr>
          </a:p>
          <a:p>
            <a:pPr lvl="1"/>
            <a:r>
              <a:rPr lang="el-GR" sz="1900" i="1" dirty="0" smtClean="0">
                <a:latin typeface="Times New Roman" pitchFamily="18" charset="0"/>
                <a:cs typeface="Times New Roman" pitchFamily="18" charset="0"/>
              </a:rPr>
              <a:t>Πληροφορικής για το παιδί του Νηπιαγωγείου.</a:t>
            </a:r>
            <a:endParaRPr lang="el-GR" sz="1900" dirty="0" smtClean="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a:p>
            <a:r>
              <a:rPr lang="el-GR" sz="2200" b="1" dirty="0" smtClean="0">
                <a:solidFill>
                  <a:srgbClr val="FF0000"/>
                </a:solidFill>
                <a:latin typeface="Times New Roman" pitchFamily="18" charset="0"/>
                <a:cs typeface="Times New Roman" pitchFamily="18" charset="0"/>
              </a:rPr>
              <a:t>Πρόγραμμα Σπουδών (2011): </a:t>
            </a:r>
          </a:p>
          <a:p>
            <a:pPr lvl="1"/>
            <a:r>
              <a:rPr lang="el-GR" sz="1900" i="1" dirty="0" smtClean="0">
                <a:latin typeface="Times New Roman" pitchFamily="18" charset="0"/>
                <a:cs typeface="Times New Roman" pitchFamily="18" charset="0"/>
              </a:rPr>
              <a:t>Προσωπική &amp; κοινωνική ανάπτυξη</a:t>
            </a:r>
          </a:p>
          <a:p>
            <a:pPr lvl="1"/>
            <a:r>
              <a:rPr lang="el-GR" sz="1900" i="1" dirty="0" smtClean="0">
                <a:latin typeface="Times New Roman" pitchFamily="18" charset="0"/>
                <a:cs typeface="Times New Roman" pitchFamily="18" charset="0"/>
              </a:rPr>
              <a:t>Γλώσσα,</a:t>
            </a:r>
          </a:p>
          <a:p>
            <a:pPr lvl="1"/>
            <a:r>
              <a:rPr lang="el-GR" sz="1900" i="1" dirty="0" smtClean="0">
                <a:latin typeface="Times New Roman" pitchFamily="18" charset="0"/>
                <a:cs typeface="Times New Roman" pitchFamily="18" charset="0"/>
              </a:rPr>
              <a:t>Μαθηματικά </a:t>
            </a:r>
          </a:p>
          <a:p>
            <a:pPr lvl="1"/>
            <a:r>
              <a:rPr lang="el-GR" sz="1900" i="1" dirty="0" smtClean="0">
                <a:latin typeface="Times New Roman" pitchFamily="18" charset="0"/>
                <a:cs typeface="Times New Roman" pitchFamily="18" charset="0"/>
              </a:rPr>
              <a:t>Φυσικές Επιστήμες</a:t>
            </a:r>
          </a:p>
          <a:p>
            <a:pPr lvl="1"/>
            <a:r>
              <a:rPr lang="el-GR" sz="1900" i="1" dirty="0" smtClean="0">
                <a:latin typeface="Times New Roman" pitchFamily="18" charset="0"/>
                <a:cs typeface="Times New Roman" pitchFamily="18" charset="0"/>
              </a:rPr>
              <a:t>Τέχνες </a:t>
            </a:r>
          </a:p>
          <a:p>
            <a:pPr lvl="1"/>
            <a:r>
              <a:rPr lang="el-GR" sz="1900" i="1" dirty="0" smtClean="0">
                <a:latin typeface="Times New Roman" pitchFamily="18" charset="0"/>
                <a:cs typeface="Times New Roman" pitchFamily="18" charset="0"/>
              </a:rPr>
              <a:t>Φυσική Αγωγή</a:t>
            </a:r>
          </a:p>
          <a:p>
            <a:pPr lvl="1"/>
            <a:r>
              <a:rPr lang="el-GR" sz="1900" i="1" dirty="0" smtClean="0">
                <a:latin typeface="Times New Roman" pitchFamily="18" charset="0"/>
                <a:cs typeface="Times New Roman" pitchFamily="18" charset="0"/>
              </a:rPr>
              <a:t> ΤΠΕ</a:t>
            </a:r>
          </a:p>
          <a:p>
            <a:endParaRPr lang="el-GR" sz="1900" dirty="0" smtClean="0">
              <a:latin typeface="Times New Roman" pitchFamily="18" charset="0"/>
              <a:cs typeface="Times New Roman" pitchFamily="18" charset="0"/>
            </a:endParaRPr>
          </a:p>
          <a:p>
            <a:endParaRPr lang="el-GR" altLang="el-GR" sz="2000" dirty="0" smtClean="0">
              <a:latin typeface="Times New Roman" pitchFamily="18" charset="0"/>
              <a:cs typeface="Times New Roman" pitchFamily="18" charset="0"/>
            </a:endParaRPr>
          </a:p>
          <a:p>
            <a:pPr lvl="1" eaLnBrk="1" hangingPunct="1">
              <a:buFont typeface="Wingdings" pitchFamily="2" charset="2"/>
              <a:buChar char="Ø"/>
            </a:pPr>
            <a:endParaRPr lang="el-GR" altLang="el-GR" sz="2000" dirty="0" smtClean="0">
              <a:latin typeface="Times New Roman" pitchFamily="18" charset="0"/>
              <a:cs typeface="Times New Roman" pitchFamily="18" charset="0"/>
            </a:endParaRPr>
          </a:p>
          <a:p>
            <a:pPr>
              <a:buNone/>
            </a:pPr>
            <a:endParaRPr lang="el-GR" sz="1800" b="1"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42918"/>
          </a:xfrm>
        </p:spPr>
        <p:txBody>
          <a:bodyPr>
            <a:normAutofit fontScale="90000"/>
          </a:bodyPr>
          <a:lstStyle/>
          <a:p>
            <a:pPr algn="ctr"/>
            <a:r>
              <a:rPr lang="el-GR" sz="4400" b="1" dirty="0" smtClean="0">
                <a:latin typeface="Times New Roman" pitchFamily="18" charset="0"/>
                <a:cs typeface="Times New Roman" pitchFamily="18" charset="0"/>
              </a:rPr>
              <a:t/>
            </a:r>
            <a:br>
              <a:rPr lang="el-GR" sz="4400" b="1" dirty="0" smtClean="0">
                <a:latin typeface="Times New Roman" pitchFamily="18" charset="0"/>
                <a:cs typeface="Times New Roman" pitchFamily="18" charset="0"/>
              </a:rPr>
            </a:br>
            <a:r>
              <a:rPr lang="el-GR" sz="3100" b="1" dirty="0" smtClean="0">
                <a:latin typeface="Times New Roman" pitchFamily="18" charset="0"/>
                <a:cs typeface="Times New Roman" pitchFamily="18" charset="0"/>
              </a:rPr>
              <a:t>Πρόγραμμα Σπουδών - ΑΠΣ, 2011 </a:t>
            </a:r>
            <a:br>
              <a:rPr lang="el-GR" sz="3100" b="1" dirty="0" smtClean="0">
                <a:latin typeface="Times New Roman" pitchFamily="18" charset="0"/>
                <a:cs typeface="Times New Roman" pitchFamily="18" charset="0"/>
              </a:rPr>
            </a:br>
            <a:endParaRPr lang="el-GR" sz="3100" dirty="0"/>
          </a:p>
        </p:txBody>
      </p:sp>
      <p:sp>
        <p:nvSpPr>
          <p:cNvPr id="4" name="3 - Θέση περιεχομένου"/>
          <p:cNvSpPr>
            <a:spLocks noGrp="1"/>
          </p:cNvSpPr>
          <p:nvPr>
            <p:ph idx="1"/>
          </p:nvPr>
        </p:nvSpPr>
        <p:spPr/>
        <p:txBody>
          <a:bodyPr/>
          <a:lstStyle/>
          <a:p>
            <a:endParaRPr lang="el-GR"/>
          </a:p>
        </p:txBody>
      </p:sp>
      <p:pic>
        <p:nvPicPr>
          <p:cNvPr id="5" name="Picture 2" descr="C:\Users\pc\Desktop\Δευτερα 5 Δεκεμβρίου\2011.png"/>
          <p:cNvPicPr>
            <a:picLocks noChangeAspect="1" noChangeArrowheads="1"/>
          </p:cNvPicPr>
          <p:nvPr/>
        </p:nvPicPr>
        <p:blipFill>
          <a:blip r:embed="rId2"/>
          <a:srcRect/>
          <a:stretch>
            <a:fillRect/>
          </a:stretch>
        </p:blipFill>
        <p:spPr bwMode="auto">
          <a:xfrm>
            <a:off x="214282" y="714356"/>
            <a:ext cx="8929718" cy="6143644"/>
          </a:xfrm>
          <a:prstGeom prst="rect">
            <a:avLst/>
          </a:prstGeom>
          <a:noFill/>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42918"/>
          </a:xfrm>
        </p:spPr>
        <p:txBody>
          <a:bodyPr>
            <a:normAutofit fontScale="90000"/>
          </a:bodyPr>
          <a:lstStyle/>
          <a:p>
            <a:pPr algn="ctr"/>
            <a:r>
              <a:rPr lang="el-GR" b="1" dirty="0" smtClean="0">
                <a:latin typeface="Times New Roman" pitchFamily="18" charset="0"/>
                <a:cs typeface="Times New Roman" pitchFamily="18" charset="0"/>
              </a:rPr>
              <a:t>ΑΠΣ, 2014 </a:t>
            </a:r>
            <a:endParaRPr lang="el-GR" b="1"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0" y="714356"/>
            <a:ext cx="9143999" cy="614364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071538" y="142852"/>
          <a:ext cx="7862912" cy="6756034"/>
        </p:xfrm>
        <a:graphic>
          <a:graphicData uri="http://schemas.openxmlformats.org/drawingml/2006/table">
            <a:tbl>
              <a:tblPr firstRow="1" bandRow="1">
                <a:tableStyleId>{5C22544A-7EE6-4342-B048-85BDC9FD1C3A}</a:tableStyleId>
              </a:tblPr>
              <a:tblGrid>
                <a:gridCol w="2714644"/>
                <a:gridCol w="5148268"/>
              </a:tblGrid>
              <a:tr h="416671">
                <a:tc>
                  <a:txBody>
                    <a:bodyPr/>
                    <a:lstStyle/>
                    <a:p>
                      <a:pPr algn="ctr">
                        <a:lnSpc>
                          <a:spcPct val="115000"/>
                        </a:lnSpc>
                        <a:spcAft>
                          <a:spcPts val="0"/>
                        </a:spcAft>
                      </a:pPr>
                      <a:r>
                        <a:rPr lang="el-GR" sz="1200" b="1" dirty="0">
                          <a:latin typeface="Times New Roman"/>
                          <a:ea typeface="Times New Roman"/>
                        </a:rPr>
                        <a:t>ΤΙΤΛΟΣ</a:t>
                      </a:r>
                      <a:endParaRPr lang="el-GR" sz="1200" dirty="0">
                        <a:latin typeface="Times New Roman"/>
                        <a:ea typeface="Times New Roman"/>
                      </a:endParaRPr>
                    </a:p>
                  </a:txBody>
                  <a:tcPr marL="68580" marR="68580" marT="0" marB="0"/>
                </a:tc>
                <a:tc>
                  <a:txBody>
                    <a:bodyPr/>
                    <a:lstStyle/>
                    <a:p>
                      <a:pPr algn="just">
                        <a:lnSpc>
                          <a:spcPct val="115000"/>
                        </a:lnSpc>
                        <a:spcAft>
                          <a:spcPts val="0"/>
                        </a:spcAft>
                      </a:pPr>
                      <a:r>
                        <a:rPr lang="el-GR" sz="1400" dirty="0">
                          <a:solidFill>
                            <a:schemeClr val="tx1"/>
                          </a:solidFill>
                          <a:latin typeface="Times New Roman"/>
                          <a:ea typeface="Times New Roman"/>
                        </a:rPr>
                        <a:t>Όλοι διαφορετικοί, όλοι ίσοι</a:t>
                      </a:r>
                    </a:p>
                  </a:txBody>
                  <a:tcPr marL="68580" marR="68580" marT="0" marB="0">
                    <a:solidFill>
                      <a:schemeClr val="accent2">
                        <a:lumMod val="20000"/>
                        <a:lumOff val="80000"/>
                      </a:schemeClr>
                    </a:solidFill>
                  </a:tcPr>
                </a:tc>
              </a:tr>
              <a:tr h="369147">
                <a:tc>
                  <a:txBody>
                    <a:bodyPr/>
                    <a:lstStyle/>
                    <a:p>
                      <a:pPr algn="ctr">
                        <a:lnSpc>
                          <a:spcPct val="115000"/>
                        </a:lnSpc>
                        <a:spcAft>
                          <a:spcPts val="0"/>
                        </a:spcAft>
                      </a:pPr>
                      <a:r>
                        <a:rPr lang="el-GR" sz="1200" b="1" dirty="0" smtClean="0">
                          <a:latin typeface="Times New Roman"/>
                          <a:ea typeface="Times New Roman"/>
                        </a:rPr>
                        <a:t>ΣΚΟΠΟΣ</a:t>
                      </a:r>
                      <a:endParaRPr lang="el-GR" sz="1200" dirty="0">
                        <a:latin typeface="Times New Roman"/>
                        <a:ea typeface="Times New Roman"/>
                      </a:endParaRPr>
                    </a:p>
                  </a:txBody>
                  <a:tcPr marL="68580" marR="68580" marT="0" marB="0"/>
                </a:tc>
                <a:tc>
                  <a:txBody>
                    <a:bodyPr/>
                    <a:lstStyle/>
                    <a:p>
                      <a:pPr>
                        <a:lnSpc>
                          <a:spcPct val="115000"/>
                        </a:lnSpc>
                        <a:spcAft>
                          <a:spcPts val="0"/>
                        </a:spcAft>
                      </a:pPr>
                      <a:r>
                        <a:rPr lang="el-GR" sz="1300" dirty="0">
                          <a:latin typeface="Times New Roman"/>
                          <a:ea typeface="Times New Roman"/>
                        </a:rPr>
                        <a:t>Να αποδέχονται τη διαφορετικότητα</a:t>
                      </a:r>
                    </a:p>
                  </a:txBody>
                  <a:tcPr marL="68580" marR="68580" marT="0" marB="0">
                    <a:solidFill>
                      <a:schemeClr val="accent2">
                        <a:lumMod val="20000"/>
                        <a:lumOff val="80000"/>
                      </a:schemeClr>
                    </a:solidFill>
                  </a:tcPr>
                </a:tc>
              </a:tr>
              <a:tr h="396605">
                <a:tc>
                  <a:txBody>
                    <a:bodyPr/>
                    <a:lstStyle/>
                    <a:p>
                      <a:pPr algn="ctr">
                        <a:lnSpc>
                          <a:spcPct val="115000"/>
                        </a:lnSpc>
                        <a:spcAft>
                          <a:spcPts val="0"/>
                        </a:spcAft>
                      </a:pPr>
                      <a:r>
                        <a:rPr lang="el-GR" sz="1200" b="1">
                          <a:latin typeface="Times New Roman"/>
                          <a:ea typeface="Times New Roman"/>
                        </a:rPr>
                        <a:t>ΚΥΡΙΑ ΜΑΘΗΣΙΑΚΗ ΠΕΡΙΟΧΗ</a:t>
                      </a:r>
                      <a:endParaRPr lang="el-GR" sz="1200">
                        <a:latin typeface="Times New Roman"/>
                        <a:ea typeface="Times New Roman"/>
                      </a:endParaRPr>
                    </a:p>
                  </a:txBody>
                  <a:tcPr marL="68580" marR="68580" marT="0" marB="0"/>
                </a:tc>
                <a:tc>
                  <a:txBody>
                    <a:bodyPr/>
                    <a:lstStyle/>
                    <a:p>
                      <a:pPr algn="just">
                        <a:lnSpc>
                          <a:spcPct val="115000"/>
                        </a:lnSpc>
                        <a:spcAft>
                          <a:spcPts val="0"/>
                        </a:spcAft>
                      </a:pPr>
                      <a:r>
                        <a:rPr lang="el-GR" sz="1300" dirty="0">
                          <a:latin typeface="Times New Roman"/>
                          <a:ea typeface="Times New Roman"/>
                        </a:rPr>
                        <a:t>Προσωπική και Κοινωνική Ανάπτυξη: Κοινωνική Αλληλεπίδραση (ΑΠΣ, 2011)</a:t>
                      </a:r>
                    </a:p>
                  </a:txBody>
                  <a:tcPr marL="68580" marR="68580" marT="0" marB="0">
                    <a:solidFill>
                      <a:schemeClr val="accent2">
                        <a:lumMod val="20000"/>
                        <a:lumOff val="80000"/>
                      </a:schemeClr>
                    </a:solidFill>
                  </a:tcPr>
                </a:tc>
              </a:tr>
              <a:tr h="1658962">
                <a:tc>
                  <a:txBody>
                    <a:bodyPr/>
                    <a:lstStyle/>
                    <a:p>
                      <a:pPr algn="ctr">
                        <a:lnSpc>
                          <a:spcPct val="115000"/>
                        </a:lnSpc>
                        <a:spcAft>
                          <a:spcPts val="0"/>
                        </a:spcAft>
                      </a:pPr>
                      <a:endParaRPr lang="el-GR" sz="1200" dirty="0">
                        <a:latin typeface="Times New Roman"/>
                        <a:ea typeface="Times New Roman"/>
                      </a:endParaRPr>
                    </a:p>
                    <a:p>
                      <a:pPr algn="ctr">
                        <a:lnSpc>
                          <a:spcPct val="115000"/>
                        </a:lnSpc>
                        <a:spcAft>
                          <a:spcPts val="0"/>
                        </a:spcAft>
                      </a:pPr>
                      <a:r>
                        <a:rPr lang="el-GR" sz="1200" b="1" dirty="0">
                          <a:latin typeface="Times New Roman"/>
                          <a:ea typeface="Times New Roman"/>
                        </a:rPr>
                        <a:t>ΕΜΠΛΕΚΟΜΕΝΕΣ ΜΑΘΗΣΙΑΚΕΣ ΠΕΡΙΟΧΕΣ</a:t>
                      </a:r>
                      <a:endParaRPr lang="el-GR" sz="1200" dirty="0">
                        <a:latin typeface="Times New Roman"/>
                        <a:ea typeface="Times New Roman"/>
                      </a:endParaRPr>
                    </a:p>
                  </a:txBody>
                  <a:tcPr marL="68580" marR="68580" marT="0" marB="0"/>
                </a:tc>
                <a:tc>
                  <a:txBody>
                    <a:bodyPr/>
                    <a:lstStyle/>
                    <a:p>
                      <a:pPr algn="just">
                        <a:lnSpc>
                          <a:spcPct val="115000"/>
                        </a:lnSpc>
                        <a:spcAft>
                          <a:spcPts val="0"/>
                        </a:spcAft>
                      </a:pPr>
                      <a:r>
                        <a:rPr lang="el-GR" sz="1300" dirty="0">
                          <a:latin typeface="Times New Roman"/>
                          <a:ea typeface="Times New Roman"/>
                        </a:rPr>
                        <a:t>Προσωπική και Κοινωνική Ανάπτυξη (ΑΠΣ,2011)</a:t>
                      </a:r>
                    </a:p>
                    <a:p>
                      <a:pPr algn="just">
                        <a:lnSpc>
                          <a:spcPct val="115000"/>
                        </a:lnSpc>
                        <a:spcAft>
                          <a:spcPts val="0"/>
                        </a:spcAft>
                      </a:pPr>
                      <a:r>
                        <a:rPr lang="el-GR" sz="1300" dirty="0">
                          <a:latin typeface="Times New Roman"/>
                          <a:ea typeface="Times New Roman"/>
                        </a:rPr>
                        <a:t>Γλώσσα (ΑΠΣ,2011)</a:t>
                      </a:r>
                    </a:p>
                    <a:p>
                      <a:pPr algn="just">
                        <a:lnSpc>
                          <a:spcPct val="115000"/>
                        </a:lnSpc>
                        <a:spcAft>
                          <a:spcPts val="0"/>
                        </a:spcAft>
                      </a:pPr>
                      <a:r>
                        <a:rPr lang="el-GR" sz="1300" dirty="0">
                          <a:latin typeface="Times New Roman"/>
                          <a:ea typeface="Times New Roman"/>
                        </a:rPr>
                        <a:t>Τέχνες (ΑΠΣ,2011)</a:t>
                      </a:r>
                    </a:p>
                    <a:p>
                      <a:pPr algn="just">
                        <a:lnSpc>
                          <a:spcPct val="115000"/>
                        </a:lnSpc>
                        <a:spcAft>
                          <a:spcPts val="0"/>
                        </a:spcAft>
                      </a:pPr>
                      <a:r>
                        <a:rPr lang="el-GR" sz="1300" dirty="0">
                          <a:latin typeface="Times New Roman"/>
                          <a:ea typeface="Times New Roman"/>
                        </a:rPr>
                        <a:t>Παιδί και Γλώσσα (ΔΕΠΠΣ,2003)</a:t>
                      </a:r>
                    </a:p>
                    <a:p>
                      <a:pPr algn="just">
                        <a:lnSpc>
                          <a:spcPct val="115000"/>
                        </a:lnSpc>
                        <a:spcAft>
                          <a:spcPts val="0"/>
                        </a:spcAft>
                      </a:pPr>
                      <a:r>
                        <a:rPr lang="el-GR" sz="1300" dirty="0">
                          <a:latin typeface="Times New Roman"/>
                          <a:ea typeface="Times New Roman"/>
                        </a:rPr>
                        <a:t>Παιδί, Δημιουργία και Έκφραση (ΔΕΠΠΣ,2003)</a:t>
                      </a:r>
                    </a:p>
                    <a:p>
                      <a:pPr algn="just">
                        <a:lnSpc>
                          <a:spcPct val="115000"/>
                        </a:lnSpc>
                        <a:spcAft>
                          <a:spcPts val="0"/>
                        </a:spcAft>
                      </a:pPr>
                      <a:r>
                        <a:rPr lang="el-GR" sz="1300" dirty="0">
                          <a:latin typeface="Times New Roman"/>
                          <a:ea typeface="Times New Roman"/>
                        </a:rPr>
                        <a:t>Παιδί και Περιβάλλον (ΔΕΠΠΣ,2003)</a:t>
                      </a:r>
                    </a:p>
                    <a:p>
                      <a:pPr algn="just">
                        <a:lnSpc>
                          <a:spcPct val="115000"/>
                        </a:lnSpc>
                        <a:spcAft>
                          <a:spcPts val="0"/>
                        </a:spcAft>
                      </a:pPr>
                      <a:r>
                        <a:rPr lang="el-GR" sz="1300" dirty="0">
                          <a:latin typeface="Times New Roman"/>
                          <a:ea typeface="Times New Roman"/>
                        </a:rPr>
                        <a:t>Μαθηματικά (ΑΠΣ,2011)</a:t>
                      </a:r>
                    </a:p>
                    <a:p>
                      <a:pPr algn="just">
                        <a:lnSpc>
                          <a:spcPct val="115000"/>
                        </a:lnSpc>
                        <a:spcAft>
                          <a:spcPts val="0"/>
                        </a:spcAft>
                      </a:pPr>
                      <a:r>
                        <a:rPr lang="el-GR" sz="1300" dirty="0">
                          <a:latin typeface="Times New Roman"/>
                          <a:ea typeface="Times New Roman"/>
                        </a:rPr>
                        <a:t>Φυσική Αγωγή (ΑΠΣ,2011)</a:t>
                      </a:r>
                    </a:p>
                  </a:txBody>
                  <a:tcPr marL="68580" marR="68580" marT="0" marB="0">
                    <a:solidFill>
                      <a:schemeClr val="accent2">
                        <a:lumMod val="20000"/>
                        <a:lumOff val="80000"/>
                      </a:schemeClr>
                    </a:solidFill>
                  </a:tcPr>
                </a:tc>
              </a:tr>
              <a:tr h="313203">
                <a:tc>
                  <a:txBody>
                    <a:bodyPr/>
                    <a:lstStyle/>
                    <a:p>
                      <a:pPr algn="ctr">
                        <a:lnSpc>
                          <a:spcPct val="115000"/>
                        </a:lnSpc>
                        <a:spcAft>
                          <a:spcPts val="0"/>
                        </a:spcAft>
                      </a:pPr>
                      <a:r>
                        <a:rPr lang="el-GR" sz="1200" b="1">
                          <a:latin typeface="Times New Roman"/>
                          <a:ea typeface="Times New Roman"/>
                        </a:rPr>
                        <a:t>1</a:t>
                      </a:r>
                      <a:r>
                        <a:rPr lang="el-GR" sz="1200" b="1" baseline="30000">
                          <a:latin typeface="Times New Roman"/>
                          <a:ea typeface="Times New Roman"/>
                        </a:rPr>
                        <a:t>η</a:t>
                      </a:r>
                      <a:r>
                        <a:rPr lang="el-GR" sz="1200" b="1">
                          <a:latin typeface="Times New Roman"/>
                          <a:ea typeface="Times New Roman"/>
                        </a:rPr>
                        <a:t>οργανωμένη μαθησιακή δραστηριότητα/εμπειρία</a:t>
                      </a:r>
                      <a:endParaRPr lang="el-GR" sz="1200">
                        <a:latin typeface="Times New Roman"/>
                        <a:ea typeface="Times New Roman"/>
                      </a:endParaRPr>
                    </a:p>
                  </a:txBody>
                  <a:tcPr marL="68580" marR="68580" marT="0" marB="0"/>
                </a:tc>
                <a:tc>
                  <a:txBody>
                    <a:bodyPr/>
                    <a:lstStyle/>
                    <a:p>
                      <a:pPr>
                        <a:lnSpc>
                          <a:spcPct val="115000"/>
                        </a:lnSpc>
                        <a:spcAft>
                          <a:spcPts val="0"/>
                        </a:spcAft>
                      </a:pPr>
                      <a:r>
                        <a:rPr lang="el-GR" sz="1300" dirty="0" smtClean="0">
                          <a:latin typeface="Times New Roman"/>
                          <a:ea typeface="Times New Roman"/>
                        </a:rPr>
                        <a:t>«Τα </a:t>
                      </a:r>
                      <a:r>
                        <a:rPr lang="el-GR" sz="1300" dirty="0">
                          <a:latin typeface="Times New Roman"/>
                          <a:ea typeface="Times New Roman"/>
                        </a:rPr>
                        <a:t>δώρα της </a:t>
                      </a:r>
                      <a:r>
                        <a:rPr lang="el-GR" sz="1300" dirty="0" err="1">
                          <a:latin typeface="Times New Roman"/>
                          <a:ea typeface="Times New Roman"/>
                        </a:rPr>
                        <a:t>Νούλας</a:t>
                      </a:r>
                      <a:r>
                        <a:rPr lang="el-GR" sz="1300" dirty="0">
                          <a:latin typeface="Times New Roman"/>
                          <a:ea typeface="Times New Roman"/>
                        </a:rPr>
                        <a:t> της </a:t>
                      </a:r>
                      <a:r>
                        <a:rPr lang="el-GR" sz="1300" dirty="0" err="1" smtClean="0">
                          <a:latin typeface="Times New Roman"/>
                          <a:ea typeface="Times New Roman"/>
                        </a:rPr>
                        <a:t>Τεχνούλας</a:t>
                      </a:r>
                      <a:r>
                        <a:rPr lang="el-GR" sz="1300" dirty="0" smtClean="0">
                          <a:latin typeface="Times New Roman"/>
                          <a:ea typeface="Times New Roman"/>
                        </a:rPr>
                        <a:t>»</a:t>
                      </a:r>
                      <a:endParaRPr lang="el-GR" sz="1300" dirty="0">
                        <a:latin typeface="Times New Roman"/>
                        <a:ea typeface="Times New Roman"/>
                      </a:endParaRPr>
                    </a:p>
                  </a:txBody>
                  <a:tcPr marL="68580" marR="68580" marT="0" marB="0">
                    <a:solidFill>
                      <a:schemeClr val="accent2">
                        <a:lumMod val="20000"/>
                        <a:lumOff val="80000"/>
                      </a:schemeClr>
                    </a:solidFill>
                  </a:tcPr>
                </a:tc>
              </a:tr>
              <a:tr h="2479296">
                <a:tc>
                  <a:txBody>
                    <a:bodyPr/>
                    <a:lstStyle/>
                    <a:p>
                      <a:pPr algn="ctr">
                        <a:lnSpc>
                          <a:spcPct val="115000"/>
                        </a:lnSpc>
                        <a:spcAft>
                          <a:spcPts val="0"/>
                        </a:spcAft>
                      </a:pPr>
                      <a:endParaRPr lang="el-GR" sz="1200" dirty="0">
                        <a:latin typeface="Times New Roman"/>
                        <a:ea typeface="Times New Roman"/>
                      </a:endParaRPr>
                    </a:p>
                    <a:p>
                      <a:pPr algn="ctr">
                        <a:lnSpc>
                          <a:spcPct val="115000"/>
                        </a:lnSpc>
                        <a:spcAft>
                          <a:spcPts val="0"/>
                        </a:spcAft>
                      </a:pPr>
                      <a:r>
                        <a:rPr lang="el-GR" sz="1200" b="1" dirty="0">
                          <a:latin typeface="Times New Roman"/>
                          <a:ea typeface="Times New Roman"/>
                        </a:rPr>
                        <a:t>ΣΤΟΧΟΙ</a:t>
                      </a:r>
                      <a:endParaRPr lang="el-GR" sz="1200" dirty="0">
                        <a:latin typeface="Times New Roman"/>
                        <a:ea typeface="Times New Roman"/>
                      </a:endParaRPr>
                    </a:p>
                  </a:txBody>
                  <a:tcPr marL="68580" marR="68580" marT="0" marB="0"/>
                </a:tc>
                <a:tc>
                  <a:txBody>
                    <a:bodyPr/>
                    <a:lstStyle/>
                    <a:p>
                      <a:pPr marL="342900" lvl="0" indent="-342900">
                        <a:lnSpc>
                          <a:spcPct val="115000"/>
                        </a:lnSpc>
                        <a:spcAft>
                          <a:spcPts val="0"/>
                        </a:spcAft>
                        <a:buFont typeface="+mj-lt"/>
                        <a:buAutoNum type="arabicPeriod"/>
                      </a:pPr>
                      <a:r>
                        <a:rPr lang="el-GR" sz="1300" dirty="0">
                          <a:highlight>
                            <a:srgbClr val="FFFF00"/>
                          </a:highlight>
                          <a:latin typeface="Times New Roman"/>
                          <a:ea typeface="Times New Roman"/>
                        </a:rPr>
                        <a:t>Να παρατηρούν</a:t>
                      </a:r>
                      <a:r>
                        <a:rPr lang="el-GR" sz="1300" dirty="0">
                          <a:latin typeface="Times New Roman"/>
                          <a:ea typeface="Times New Roman"/>
                        </a:rPr>
                        <a:t> και να περιγράφουν το θέμα ενός πίνακα ζωγραφικής,  τα μορφικά στοιχεία, τις εικαστικές μορφές και τα μηνύματα που μεταδίδουν τα έργα αυτά (Πικάσο, </a:t>
                      </a:r>
                      <a:r>
                        <a:rPr lang="el-GR" sz="1300" dirty="0" err="1">
                          <a:latin typeface="Times New Roman"/>
                          <a:ea typeface="Times New Roman"/>
                        </a:rPr>
                        <a:t>Κιν</a:t>
                      </a:r>
                      <a:r>
                        <a:rPr lang="el-GR" sz="1300" dirty="0">
                          <a:latin typeface="Times New Roman"/>
                          <a:ea typeface="Times New Roman"/>
                        </a:rPr>
                        <a:t>  κ.ά.) (Γλώσσα, ΑΠΣ, 2011, ΔΕΠΠΣ 2003. Τέχνες: Εικαστικά, ΑΠΣ, 2011. Δημιουργία και έκφραση: Εικαστικά, ΔΕΠΠΣ, 2003).</a:t>
                      </a:r>
                    </a:p>
                    <a:p>
                      <a:pPr marL="342900" lvl="0" indent="-342900">
                        <a:lnSpc>
                          <a:spcPct val="115000"/>
                        </a:lnSpc>
                        <a:spcAft>
                          <a:spcPts val="0"/>
                        </a:spcAft>
                        <a:buFont typeface="+mj-lt"/>
                        <a:buAutoNum type="arabicPeriod"/>
                      </a:pPr>
                      <a:r>
                        <a:rPr lang="el-GR" sz="1300" dirty="0">
                          <a:highlight>
                            <a:srgbClr val="FFFF00"/>
                          </a:highlight>
                          <a:latin typeface="Times New Roman"/>
                          <a:ea typeface="Times New Roman"/>
                        </a:rPr>
                        <a:t>Να συνεργάζονται</a:t>
                      </a:r>
                      <a:r>
                        <a:rPr lang="el-GR" sz="1300" dirty="0">
                          <a:latin typeface="Times New Roman"/>
                          <a:ea typeface="Times New Roman"/>
                        </a:rPr>
                        <a:t> σε μικρές ομάδες και να παρουσιάζουν τις εργασίες τους (Προσωπική και Κοινωνική Ανάπτυξη: Κοινωνική Αλληλεπίδραση, ΑΠΣ, 2011).</a:t>
                      </a:r>
                    </a:p>
                    <a:p>
                      <a:pPr marL="342900" lvl="0" indent="-342900">
                        <a:lnSpc>
                          <a:spcPct val="115000"/>
                        </a:lnSpc>
                        <a:spcAft>
                          <a:spcPts val="0"/>
                        </a:spcAft>
                        <a:buFont typeface="+mj-lt"/>
                        <a:buAutoNum type="arabicPeriod"/>
                      </a:pPr>
                      <a:r>
                        <a:rPr lang="el-GR" sz="1300" dirty="0">
                          <a:highlight>
                            <a:srgbClr val="FFFF00"/>
                          </a:highlight>
                          <a:latin typeface="Times New Roman"/>
                          <a:ea typeface="Times New Roman"/>
                        </a:rPr>
                        <a:t>Να χρησιμοποιούν</a:t>
                      </a:r>
                      <a:r>
                        <a:rPr lang="el-GR" sz="1300" dirty="0">
                          <a:latin typeface="Times New Roman"/>
                          <a:ea typeface="Times New Roman"/>
                        </a:rPr>
                        <a:t> στον προφορικό τους λόγο απλούς όρους τέχνης όπως ονόματα χρωμάτων, σχέδιο, ζωγραφιά (Τέχνες: Εικαστικά, ΑΠΣ,2011).</a:t>
                      </a:r>
                    </a:p>
                  </a:txBody>
                  <a:tcPr marL="68580" marR="68580" marT="0" marB="0">
                    <a:solidFill>
                      <a:schemeClr val="accent2">
                        <a:lumMod val="20000"/>
                        <a:lumOff val="80000"/>
                      </a:schemeClr>
                    </a:solidFill>
                  </a:tcPr>
                </a:tc>
              </a:tr>
              <a:tr h="342241">
                <a:tc>
                  <a:txBody>
                    <a:bodyPr/>
                    <a:lstStyle/>
                    <a:p>
                      <a:pPr>
                        <a:lnSpc>
                          <a:spcPct val="115000"/>
                        </a:lnSpc>
                        <a:spcAft>
                          <a:spcPts val="0"/>
                        </a:spcAft>
                      </a:pPr>
                      <a:r>
                        <a:rPr lang="el-GR" sz="1200" b="1" dirty="0" smtClean="0">
                          <a:latin typeface="Times New Roman"/>
                          <a:ea typeface="Times New Roman"/>
                        </a:rPr>
                        <a:t>ΥΛΙΚΑ/ΜΕΣΑ</a:t>
                      </a:r>
                      <a:endParaRPr lang="el-GR" sz="1200" dirty="0">
                        <a:latin typeface="Times New Roman"/>
                        <a:ea typeface="Times New Roman"/>
                      </a:endParaRPr>
                    </a:p>
                  </a:txBody>
                  <a:tcPr marL="68580" marR="68580" marT="0" marB="0"/>
                </a:tc>
                <a:tc>
                  <a:txBody>
                    <a:bodyPr/>
                    <a:lstStyle/>
                    <a:p>
                      <a:pPr algn="just">
                        <a:lnSpc>
                          <a:spcPct val="115000"/>
                        </a:lnSpc>
                        <a:spcAft>
                          <a:spcPts val="0"/>
                        </a:spcAft>
                      </a:pPr>
                      <a:r>
                        <a:rPr lang="el-GR" sz="1200" dirty="0">
                          <a:latin typeface="Times New Roman"/>
                          <a:ea typeface="Times New Roman"/>
                        </a:rPr>
                        <a:t>Πίνακες σε χαρτιά Α3, </a:t>
                      </a:r>
                      <a:r>
                        <a:rPr lang="el-GR" sz="1200" dirty="0" err="1">
                          <a:latin typeface="Times New Roman"/>
                          <a:ea typeface="Times New Roman"/>
                        </a:rPr>
                        <a:t>CDplayer</a:t>
                      </a:r>
                      <a:r>
                        <a:rPr lang="el-GR" sz="1200" dirty="0">
                          <a:latin typeface="Times New Roman"/>
                          <a:ea typeface="Times New Roman"/>
                        </a:rPr>
                        <a:t>, κούκλα</a:t>
                      </a:r>
                    </a:p>
                  </a:txBody>
                  <a:tcPr marL="68580" marR="68580" marT="0" marB="0">
                    <a:solidFill>
                      <a:schemeClr val="accent2">
                        <a:lumMod val="20000"/>
                        <a:lumOff val="80000"/>
                      </a:schemeClr>
                    </a:solidFill>
                  </a:tcPr>
                </a:tc>
              </a:tr>
              <a:tr h="422753">
                <a:tc>
                  <a:txBody>
                    <a:bodyPr/>
                    <a:lstStyle/>
                    <a:p>
                      <a:r>
                        <a:rPr kumimoji="0" lang="el-GR" sz="1200" b="1" kern="1200" dirty="0" smtClean="0">
                          <a:solidFill>
                            <a:schemeClr val="dk1"/>
                          </a:solidFill>
                          <a:latin typeface="Times New Roman"/>
                          <a:ea typeface="Times New Roman"/>
                          <a:cs typeface="+mn-cs"/>
                        </a:rPr>
                        <a:t>ΠΕΡΙΓΡΑΦΗ</a:t>
                      </a:r>
                      <a:endParaRPr kumimoji="0" lang="el-GR" sz="1200" b="1" kern="1200" dirty="0">
                        <a:solidFill>
                          <a:schemeClr val="dk1"/>
                        </a:solidFill>
                        <a:latin typeface="Times New Roman"/>
                        <a:ea typeface="Times New Roman"/>
                        <a:cs typeface="+mn-cs"/>
                      </a:endParaRPr>
                    </a:p>
                  </a:txBody>
                  <a:tcPr/>
                </a:tc>
                <a:tc>
                  <a:txBody>
                    <a:bodyPr/>
                    <a:lstStyle/>
                    <a:p>
                      <a:r>
                        <a:rPr lang="el-GR" dirty="0" smtClean="0"/>
                        <a:t>…………………………………………………….</a:t>
                      </a:r>
                      <a:endParaRPr lang="el-GR" dirty="0"/>
                    </a:p>
                  </a:txBody>
                  <a:tcPr>
                    <a:solidFill>
                      <a:schemeClr val="accent2">
                        <a:lumMod val="20000"/>
                        <a:lumOff val="80000"/>
                      </a:schemeClr>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571480"/>
          </a:xfrm>
        </p:spPr>
        <p:txBody>
          <a:bodyPr>
            <a:normAutofit fontScale="90000"/>
          </a:bodyPr>
          <a:lstStyle/>
          <a:p>
            <a:pPr algn="ctr"/>
            <a:r>
              <a:rPr lang="el-GR" b="1" dirty="0" smtClean="0">
                <a:latin typeface="Times New Roman" pitchFamily="18" charset="0"/>
                <a:cs typeface="Times New Roman" pitchFamily="18" charset="0"/>
              </a:rPr>
              <a:t>Π.ΣΝ. 2021</a:t>
            </a:r>
            <a:endParaRPr lang="el-GR" b="1"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857356" y="714356"/>
            <a:ext cx="6429419" cy="578647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571480"/>
          </a:xfrm>
        </p:spPr>
        <p:txBody>
          <a:bodyPr>
            <a:normAutofit fontScale="90000"/>
          </a:bodyPr>
          <a:lstStyle/>
          <a:p>
            <a:pPr algn="ctr"/>
            <a:r>
              <a:rPr lang="el-GR" b="1" dirty="0" smtClean="0">
                <a:latin typeface="Times New Roman" pitchFamily="18" charset="0"/>
                <a:cs typeface="Times New Roman" pitchFamily="18" charset="0"/>
              </a:rPr>
              <a:t>Π.ΣΝ. 2021</a:t>
            </a:r>
            <a:endParaRPr lang="el-GR" b="1"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1643042" y="1285860"/>
            <a:ext cx="6500858" cy="450059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714356"/>
          </a:xfrm>
        </p:spPr>
        <p:txBody>
          <a:bodyPr>
            <a:normAutofit fontScale="90000"/>
          </a:bodyPr>
          <a:lstStyle/>
          <a:p>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Θεματικά Πεδία  /  Θεματικές Ενότητες  /  Θεματικές Υποενότητες</a:t>
            </a:r>
            <a:r>
              <a:rPr lang="el-GR" dirty="0" smtClean="0"/>
              <a:t/>
            </a:r>
            <a:br>
              <a:rPr lang="el-GR" dirty="0" smtClean="0"/>
            </a:br>
            <a:r>
              <a:rPr lang="el-GR" b="1" dirty="0" smtClean="0"/>
              <a:t> </a:t>
            </a:r>
            <a:endParaRPr lang="el-GR" dirty="0"/>
          </a:p>
        </p:txBody>
      </p:sp>
      <p:sp>
        <p:nvSpPr>
          <p:cNvPr id="3" name="2 - Θέση περιεχομένου"/>
          <p:cNvSpPr>
            <a:spLocks noGrp="1"/>
          </p:cNvSpPr>
          <p:nvPr>
            <p:ph idx="1"/>
          </p:nvPr>
        </p:nvSpPr>
        <p:spPr>
          <a:xfrm>
            <a:off x="1435608" y="1000108"/>
            <a:ext cx="7498080" cy="5248292"/>
          </a:xfrm>
        </p:spPr>
        <p:txBody>
          <a:bodyPr>
            <a:normAutofit fontScale="32500" lnSpcReduction="20000"/>
          </a:bodyPr>
          <a:lstStyle/>
          <a:p>
            <a:endParaRPr lang="el-GR" sz="7200" dirty="0" smtClean="0">
              <a:latin typeface="Times New Roman" pitchFamily="18" charset="0"/>
              <a:cs typeface="Times New Roman" pitchFamily="18" charset="0"/>
            </a:endParaRPr>
          </a:p>
          <a:p>
            <a:r>
              <a:rPr lang="el-GR" sz="7200" b="1" dirty="0" smtClean="0">
                <a:solidFill>
                  <a:srgbClr val="FF0000"/>
                </a:solidFill>
                <a:latin typeface="Times New Roman" pitchFamily="18" charset="0"/>
                <a:cs typeface="Times New Roman" pitchFamily="18" charset="0"/>
              </a:rPr>
              <a:t>Α. Παιδί και Επικοινωνία</a:t>
            </a:r>
            <a:endParaRPr lang="el-GR" sz="7200" dirty="0" smtClean="0">
              <a:solidFill>
                <a:srgbClr val="FF0000"/>
              </a:solidFill>
              <a:latin typeface="Times New Roman" pitchFamily="18" charset="0"/>
              <a:cs typeface="Times New Roman" pitchFamily="18" charset="0"/>
            </a:endParaRPr>
          </a:p>
          <a:p>
            <a:r>
              <a:rPr lang="el-GR" sz="7200" b="1" dirty="0" smtClean="0">
                <a:latin typeface="Times New Roman" pitchFamily="18" charset="0"/>
                <a:cs typeface="Times New Roman" pitchFamily="18" charset="0"/>
              </a:rPr>
              <a:t>Α.1 Γλώσσα </a:t>
            </a:r>
            <a:r>
              <a:rPr lang="el-GR" sz="7200" dirty="0" smtClean="0">
                <a:latin typeface="Times New Roman" pitchFamily="18" charset="0"/>
                <a:cs typeface="Times New Roman" pitchFamily="18" charset="0"/>
              </a:rPr>
              <a:t>Α.1.1</a:t>
            </a:r>
          </a:p>
          <a:p>
            <a:r>
              <a:rPr lang="el-GR" sz="7200" dirty="0" smtClean="0">
                <a:latin typeface="Times New Roman" pitchFamily="18" charset="0"/>
                <a:cs typeface="Times New Roman" pitchFamily="18" charset="0"/>
              </a:rPr>
              <a:t>Προφορική Επικοινωνία</a:t>
            </a:r>
          </a:p>
          <a:p>
            <a:pPr lvl="1"/>
            <a:r>
              <a:rPr lang="el-GR" sz="6800" dirty="0" smtClean="0">
                <a:latin typeface="Times New Roman" pitchFamily="18" charset="0"/>
                <a:cs typeface="Times New Roman" pitchFamily="18" charset="0"/>
              </a:rPr>
              <a:t>Α.1.2 Γραπτή Επικοινωνία</a:t>
            </a:r>
          </a:p>
          <a:p>
            <a:pPr lvl="1"/>
            <a:r>
              <a:rPr lang="el-GR" sz="6800" dirty="0" smtClean="0">
                <a:latin typeface="Times New Roman" pitchFamily="18" charset="0"/>
                <a:cs typeface="Times New Roman" pitchFamily="18" charset="0"/>
              </a:rPr>
              <a:t>Α.1.3 </a:t>
            </a:r>
            <a:r>
              <a:rPr lang="el-GR" sz="6800" dirty="0" err="1" smtClean="0">
                <a:latin typeface="Times New Roman" pitchFamily="18" charset="0"/>
                <a:cs typeface="Times New Roman" pitchFamily="18" charset="0"/>
              </a:rPr>
              <a:t>Πολυγλωσσική</a:t>
            </a:r>
            <a:r>
              <a:rPr lang="el-GR" sz="6800" dirty="0" smtClean="0">
                <a:latin typeface="Times New Roman" pitchFamily="18" charset="0"/>
                <a:cs typeface="Times New Roman" pitchFamily="18" charset="0"/>
              </a:rPr>
              <a:t> Επικοινωνία</a:t>
            </a:r>
          </a:p>
          <a:p>
            <a:r>
              <a:rPr lang="el-GR" sz="7200" b="1" dirty="0" smtClean="0">
                <a:latin typeface="Times New Roman" pitchFamily="18" charset="0"/>
                <a:cs typeface="Times New Roman" pitchFamily="18" charset="0"/>
              </a:rPr>
              <a:t> </a:t>
            </a:r>
            <a:endParaRPr lang="el-GR" sz="7200" dirty="0" smtClean="0">
              <a:latin typeface="Times New Roman" pitchFamily="18" charset="0"/>
              <a:cs typeface="Times New Roman" pitchFamily="18" charset="0"/>
            </a:endParaRPr>
          </a:p>
          <a:p>
            <a:r>
              <a:rPr lang="el-GR" sz="7200" b="1" dirty="0" smtClean="0">
                <a:latin typeface="Times New Roman" pitchFamily="18" charset="0"/>
                <a:cs typeface="Times New Roman" pitchFamily="18" charset="0"/>
              </a:rPr>
              <a:t>Α.2 ΤΠΕ </a:t>
            </a:r>
            <a:endParaRPr lang="el-GR" sz="7200" dirty="0" smtClean="0">
              <a:latin typeface="Times New Roman" pitchFamily="18" charset="0"/>
              <a:cs typeface="Times New Roman" pitchFamily="18" charset="0"/>
            </a:endParaRPr>
          </a:p>
          <a:p>
            <a:pPr lvl="1"/>
            <a:r>
              <a:rPr lang="el-GR" sz="6800" dirty="0" smtClean="0">
                <a:latin typeface="Times New Roman" pitchFamily="18" charset="0"/>
                <a:cs typeface="Times New Roman" pitchFamily="18" charset="0"/>
              </a:rPr>
              <a:t>Α.2.1 Γνωριμία και Επικοινωνία με τις ΤΠΕ</a:t>
            </a:r>
          </a:p>
          <a:p>
            <a:pPr lvl="1"/>
            <a:r>
              <a:rPr lang="el-GR" sz="6800" dirty="0" smtClean="0">
                <a:latin typeface="Times New Roman" pitchFamily="18" charset="0"/>
                <a:cs typeface="Times New Roman" pitchFamily="18" charset="0"/>
              </a:rPr>
              <a:t>Α.2.2 Ανακάλυψη, Προγραμματισμός και Ψηφιακό Παιχνίδι</a:t>
            </a:r>
          </a:p>
          <a:p>
            <a:pPr lvl="1"/>
            <a:r>
              <a:rPr lang="el-GR" sz="6800" dirty="0" smtClean="0">
                <a:latin typeface="Times New Roman" pitchFamily="18" charset="0"/>
                <a:cs typeface="Times New Roman" pitchFamily="18" charset="0"/>
              </a:rPr>
              <a:t>Α.2.3 Επεξεργασία της Πληροφορίας και Ψηφιακή Δημιουργία</a:t>
            </a:r>
          </a:p>
          <a:p>
            <a:pPr>
              <a:buNone/>
            </a:pPr>
            <a:r>
              <a:rPr lang="el-GR" sz="7200" b="1" dirty="0" smtClean="0">
                <a:latin typeface="Times New Roman" pitchFamily="18" charset="0"/>
                <a:cs typeface="Times New Roman" pitchFamily="18" charset="0"/>
              </a:rPr>
              <a:t> </a:t>
            </a:r>
            <a:endParaRPr lang="el-GR" sz="7200" dirty="0" smtClean="0">
              <a:latin typeface="Times New Roman" pitchFamily="18" charset="0"/>
              <a:cs typeface="Times New Roman" pitchFamily="18" charset="0"/>
            </a:endParaRPr>
          </a:p>
          <a:p>
            <a:pPr>
              <a:buNone/>
            </a:pPr>
            <a:endParaRPr lang="el-GR" sz="72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714356"/>
          </a:xfrm>
        </p:spPr>
        <p:txBody>
          <a:bodyPr>
            <a:normAutofit fontScale="90000"/>
          </a:bodyPr>
          <a:lstStyle/>
          <a:p>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Θεματικά Πεδία  /  Θεματικές Ενότητες  /  Θεματικές Υποενότητες</a:t>
            </a:r>
            <a:r>
              <a:rPr lang="el-GR" dirty="0" smtClean="0"/>
              <a:t/>
            </a:r>
            <a:br>
              <a:rPr lang="el-GR" dirty="0" smtClean="0"/>
            </a:br>
            <a:r>
              <a:rPr lang="el-GR" b="1" dirty="0" smtClean="0"/>
              <a:t> </a:t>
            </a:r>
            <a:endParaRPr lang="el-GR" dirty="0"/>
          </a:p>
        </p:txBody>
      </p:sp>
      <p:sp>
        <p:nvSpPr>
          <p:cNvPr id="3" name="2 - Θέση περιεχομένου"/>
          <p:cNvSpPr>
            <a:spLocks noGrp="1"/>
          </p:cNvSpPr>
          <p:nvPr>
            <p:ph idx="1"/>
          </p:nvPr>
        </p:nvSpPr>
        <p:spPr>
          <a:xfrm>
            <a:off x="1435608" y="1000108"/>
            <a:ext cx="7498080" cy="5248292"/>
          </a:xfrm>
        </p:spPr>
        <p:txBody>
          <a:bodyPr>
            <a:normAutofit fontScale="32500" lnSpcReduction="20000"/>
          </a:bodyPr>
          <a:lstStyle/>
          <a:p>
            <a:r>
              <a:rPr lang="el-GR" sz="7200" b="1" dirty="0" smtClean="0">
                <a:solidFill>
                  <a:srgbClr val="FF0000"/>
                </a:solidFill>
                <a:latin typeface="Times New Roman" pitchFamily="18" charset="0"/>
                <a:cs typeface="Times New Roman" pitchFamily="18" charset="0"/>
              </a:rPr>
              <a:t>Β. Παιδί, Εαυτός και Κοινωνία</a:t>
            </a:r>
            <a:r>
              <a:rPr lang="el-GR" sz="7200" dirty="0" smtClean="0">
                <a:solidFill>
                  <a:srgbClr val="FF0000"/>
                </a:solidFill>
                <a:latin typeface="Times New Roman" pitchFamily="18" charset="0"/>
                <a:cs typeface="Times New Roman" pitchFamily="18" charset="0"/>
              </a:rPr>
              <a:t> -</a:t>
            </a:r>
            <a:r>
              <a:rPr lang="el-GR" sz="7200" dirty="0" smtClean="0">
                <a:latin typeface="Times New Roman" pitchFamily="18" charset="0"/>
                <a:cs typeface="Times New Roman" pitchFamily="18" charset="0"/>
              </a:rPr>
              <a:t>Σχέση με το φυσικό και δομημένο περιβάλλον</a:t>
            </a:r>
          </a:p>
          <a:p>
            <a:endParaRPr lang="el-GR" sz="7200" dirty="0" smtClean="0">
              <a:latin typeface="Times New Roman" pitchFamily="18" charset="0"/>
              <a:cs typeface="Times New Roman" pitchFamily="18" charset="0"/>
            </a:endParaRPr>
          </a:p>
          <a:p>
            <a:r>
              <a:rPr lang="el-GR" sz="7200" b="1" dirty="0" smtClean="0">
                <a:latin typeface="Times New Roman" pitchFamily="18" charset="0"/>
                <a:cs typeface="Times New Roman" pitchFamily="18" charset="0"/>
              </a:rPr>
              <a:t>Β.1 Προσωπική και </a:t>
            </a:r>
            <a:r>
              <a:rPr lang="el-GR" sz="7200" b="1" dirty="0" err="1" smtClean="0">
                <a:latin typeface="Times New Roman" pitchFamily="18" charset="0"/>
                <a:cs typeface="Times New Roman" pitchFamily="18" charset="0"/>
              </a:rPr>
              <a:t>Κοινωνικο</a:t>
            </a:r>
            <a:r>
              <a:rPr lang="el-GR" sz="7200" b="1" dirty="0" smtClean="0">
                <a:latin typeface="Times New Roman" pitchFamily="18" charset="0"/>
                <a:cs typeface="Times New Roman" pitchFamily="18" charset="0"/>
              </a:rPr>
              <a:t>- συναισθηματική Ανάπτυξη</a:t>
            </a:r>
            <a:endParaRPr lang="el-GR" sz="7200" dirty="0" smtClean="0">
              <a:latin typeface="Times New Roman" pitchFamily="18" charset="0"/>
              <a:cs typeface="Times New Roman" pitchFamily="18" charset="0"/>
            </a:endParaRPr>
          </a:p>
          <a:p>
            <a:pPr lvl="1"/>
            <a:r>
              <a:rPr lang="el-GR" sz="6800" dirty="0" smtClean="0">
                <a:latin typeface="Times New Roman" pitchFamily="18" charset="0"/>
                <a:cs typeface="Times New Roman" pitchFamily="18" charset="0"/>
              </a:rPr>
              <a:t>Β.1.1 Αίσθηση του Εαυτού</a:t>
            </a:r>
          </a:p>
          <a:p>
            <a:pPr lvl="1"/>
            <a:r>
              <a:rPr lang="el-GR" sz="6800" dirty="0" smtClean="0">
                <a:latin typeface="Times New Roman" pitchFamily="18" charset="0"/>
                <a:cs typeface="Times New Roman" pitchFamily="18" charset="0"/>
              </a:rPr>
              <a:t>Β.1.2 Συναισθηματική Επίγνωση</a:t>
            </a:r>
          </a:p>
          <a:p>
            <a:pPr lvl="1"/>
            <a:r>
              <a:rPr lang="el-GR" sz="6800" dirty="0" smtClean="0">
                <a:latin typeface="Times New Roman" pitchFamily="18" charset="0"/>
                <a:cs typeface="Times New Roman" pitchFamily="18" charset="0"/>
              </a:rPr>
              <a:t>Β.1.3 Διαπροσωπικές Σχέσεις</a:t>
            </a:r>
          </a:p>
          <a:p>
            <a:endParaRPr lang="el-GR" sz="7200" b="1" dirty="0" smtClean="0">
              <a:latin typeface="Times New Roman" pitchFamily="18" charset="0"/>
              <a:cs typeface="Times New Roman" pitchFamily="18" charset="0"/>
            </a:endParaRPr>
          </a:p>
          <a:p>
            <a:r>
              <a:rPr lang="el-GR" sz="7200" b="1" dirty="0" smtClean="0">
                <a:latin typeface="Times New Roman" pitchFamily="18" charset="0"/>
                <a:cs typeface="Times New Roman" pitchFamily="18" charset="0"/>
              </a:rPr>
              <a:t>B.2 Κοινωνικές Επιστήμες</a:t>
            </a:r>
            <a:endParaRPr lang="el-GR" sz="7200" dirty="0" smtClean="0">
              <a:latin typeface="Times New Roman" pitchFamily="18" charset="0"/>
              <a:cs typeface="Times New Roman" pitchFamily="18" charset="0"/>
            </a:endParaRPr>
          </a:p>
          <a:p>
            <a:pPr lvl="1"/>
            <a:r>
              <a:rPr lang="el-GR" sz="6800" dirty="0" smtClean="0">
                <a:latin typeface="Times New Roman" pitchFamily="18" charset="0"/>
                <a:cs typeface="Times New Roman" pitchFamily="18" charset="0"/>
              </a:rPr>
              <a:t>Β.2.1 Ιστορία και Πολιτισμός</a:t>
            </a:r>
          </a:p>
          <a:p>
            <a:pPr lvl="1"/>
            <a:r>
              <a:rPr lang="el-GR" sz="6800" dirty="0" smtClean="0">
                <a:latin typeface="Times New Roman" pitchFamily="18" charset="0"/>
                <a:cs typeface="Times New Roman" pitchFamily="18" charset="0"/>
              </a:rPr>
              <a:t>Β.2.2 Σχέση με το φυσικό και δομημένο περιβάλλον</a:t>
            </a:r>
          </a:p>
          <a:p>
            <a:pPr lvl="1"/>
            <a:r>
              <a:rPr lang="el-GR" sz="6800" dirty="0" smtClean="0">
                <a:latin typeface="Times New Roman" pitchFamily="18" charset="0"/>
                <a:cs typeface="Times New Roman" pitchFamily="18" charset="0"/>
              </a:rPr>
              <a:t>Β.2.3 Κοινωνική και οικονομική ζωή</a:t>
            </a:r>
          </a:p>
          <a:p>
            <a:endParaRPr lang="el-GR" sz="72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714356"/>
          </a:xfrm>
        </p:spPr>
        <p:txBody>
          <a:bodyPr>
            <a:normAutofit fontScale="90000"/>
          </a:bodyPr>
          <a:lstStyle/>
          <a:p>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Θεματικά Πεδία  /  Θεματικές Ενότητες  /  Θεματικές Υποενότητες</a:t>
            </a:r>
            <a:r>
              <a:rPr lang="el-GR" dirty="0" smtClean="0"/>
              <a:t/>
            </a:r>
            <a:br>
              <a:rPr lang="el-GR" dirty="0" smtClean="0"/>
            </a:br>
            <a:r>
              <a:rPr lang="el-GR" b="1" dirty="0" smtClean="0"/>
              <a:t> </a:t>
            </a:r>
            <a:endParaRPr lang="el-GR" dirty="0"/>
          </a:p>
        </p:txBody>
      </p:sp>
      <p:sp>
        <p:nvSpPr>
          <p:cNvPr id="3" name="2 - Θέση περιεχομένου"/>
          <p:cNvSpPr>
            <a:spLocks noGrp="1"/>
          </p:cNvSpPr>
          <p:nvPr>
            <p:ph idx="1"/>
          </p:nvPr>
        </p:nvSpPr>
        <p:spPr>
          <a:xfrm>
            <a:off x="1435608" y="1000108"/>
            <a:ext cx="7498080" cy="5248292"/>
          </a:xfrm>
        </p:spPr>
        <p:txBody>
          <a:bodyPr>
            <a:normAutofit fontScale="25000" lnSpcReduction="20000"/>
          </a:bodyPr>
          <a:lstStyle/>
          <a:p>
            <a:r>
              <a:rPr lang="el-GR" sz="7200" b="1" dirty="0" smtClean="0">
                <a:solidFill>
                  <a:srgbClr val="FF0000"/>
                </a:solidFill>
                <a:latin typeface="Times New Roman" pitchFamily="18" charset="0"/>
                <a:cs typeface="Times New Roman" pitchFamily="18" charset="0"/>
              </a:rPr>
              <a:t>Γ. Παιδί και Θετικές Επιστήμες</a:t>
            </a:r>
            <a:endParaRPr lang="el-GR" sz="7200" dirty="0" smtClean="0">
              <a:solidFill>
                <a:srgbClr val="FF0000"/>
              </a:solidFill>
              <a:latin typeface="Times New Roman" pitchFamily="18" charset="0"/>
              <a:cs typeface="Times New Roman" pitchFamily="18" charset="0"/>
            </a:endParaRPr>
          </a:p>
          <a:p>
            <a:pPr>
              <a:buNone/>
            </a:pPr>
            <a:r>
              <a:rPr lang="el-GR" sz="7200" b="1" dirty="0" smtClean="0">
                <a:solidFill>
                  <a:srgbClr val="FF0000"/>
                </a:solidFill>
                <a:latin typeface="Times New Roman" pitchFamily="18" charset="0"/>
                <a:cs typeface="Times New Roman" pitchFamily="18" charset="0"/>
              </a:rPr>
              <a:t> </a:t>
            </a:r>
            <a:endParaRPr lang="el-GR" sz="7200" dirty="0" smtClean="0">
              <a:solidFill>
                <a:srgbClr val="FF0000"/>
              </a:solidFill>
              <a:latin typeface="Times New Roman" pitchFamily="18" charset="0"/>
              <a:cs typeface="Times New Roman" pitchFamily="18" charset="0"/>
            </a:endParaRPr>
          </a:p>
          <a:p>
            <a:r>
              <a:rPr lang="el-GR" sz="7200" b="1" dirty="0" smtClean="0">
                <a:latin typeface="Times New Roman" pitchFamily="18" charset="0"/>
                <a:cs typeface="Times New Roman" pitchFamily="18" charset="0"/>
              </a:rPr>
              <a:t>Γ.1 Μαθηματικά </a:t>
            </a:r>
            <a:endParaRPr lang="el-GR" sz="7200" dirty="0" smtClean="0">
              <a:latin typeface="Times New Roman" pitchFamily="18" charset="0"/>
              <a:cs typeface="Times New Roman" pitchFamily="18" charset="0"/>
            </a:endParaRPr>
          </a:p>
          <a:p>
            <a:pPr lvl="1"/>
            <a:r>
              <a:rPr lang="el-GR" sz="6800" dirty="0" smtClean="0">
                <a:latin typeface="Times New Roman" pitchFamily="18" charset="0"/>
                <a:cs typeface="Times New Roman" pitchFamily="18" charset="0"/>
              </a:rPr>
              <a:t>Γ.1.1 Γεωμετρία και Μετρήσεις</a:t>
            </a:r>
          </a:p>
          <a:p>
            <a:pPr lvl="1"/>
            <a:r>
              <a:rPr lang="el-GR" sz="6800" dirty="0" smtClean="0">
                <a:latin typeface="Times New Roman" pitchFamily="18" charset="0"/>
                <a:cs typeface="Times New Roman" pitchFamily="18" charset="0"/>
              </a:rPr>
              <a:t>Γ.1.2 Αριθμοί- Πράξεις και Άλγεβρα</a:t>
            </a:r>
          </a:p>
          <a:p>
            <a:pPr lvl="1"/>
            <a:r>
              <a:rPr lang="el-GR" sz="6800" dirty="0" smtClean="0">
                <a:latin typeface="Times New Roman" pitchFamily="18" charset="0"/>
                <a:cs typeface="Times New Roman" pitchFamily="18" charset="0"/>
              </a:rPr>
              <a:t>Γ.1.3 Στοχαστικά Μαθηματικά</a:t>
            </a:r>
          </a:p>
          <a:p>
            <a:pPr>
              <a:buNone/>
            </a:pPr>
            <a:r>
              <a:rPr lang="el-GR" sz="7200" b="1" dirty="0" smtClean="0">
                <a:latin typeface="Times New Roman" pitchFamily="18" charset="0"/>
                <a:cs typeface="Times New Roman" pitchFamily="18" charset="0"/>
              </a:rPr>
              <a:t> </a:t>
            </a:r>
            <a:endParaRPr lang="el-GR" sz="7200" dirty="0" smtClean="0">
              <a:latin typeface="Times New Roman" pitchFamily="18" charset="0"/>
              <a:cs typeface="Times New Roman" pitchFamily="18" charset="0"/>
            </a:endParaRPr>
          </a:p>
          <a:p>
            <a:r>
              <a:rPr lang="el-GR" sz="7200" b="1" dirty="0" smtClean="0">
                <a:latin typeface="Times New Roman" pitchFamily="18" charset="0"/>
                <a:cs typeface="Times New Roman" pitchFamily="18" charset="0"/>
              </a:rPr>
              <a:t>Γ.2 Φυσικές Επιστήμες</a:t>
            </a:r>
            <a:endParaRPr lang="el-GR" sz="7200" dirty="0" smtClean="0">
              <a:latin typeface="Times New Roman" pitchFamily="18" charset="0"/>
              <a:cs typeface="Times New Roman" pitchFamily="18" charset="0"/>
            </a:endParaRPr>
          </a:p>
          <a:p>
            <a:pPr lvl="1"/>
            <a:r>
              <a:rPr lang="el-GR" sz="6800" dirty="0" smtClean="0">
                <a:latin typeface="Times New Roman" pitchFamily="18" charset="0"/>
                <a:cs typeface="Times New Roman" pitchFamily="18" charset="0"/>
              </a:rPr>
              <a:t>Γ.2.1Ζωντανοί Οργανισμοί</a:t>
            </a:r>
          </a:p>
          <a:p>
            <a:pPr lvl="1"/>
            <a:r>
              <a:rPr lang="el-GR" sz="6800" dirty="0" smtClean="0">
                <a:latin typeface="Times New Roman" pitchFamily="18" charset="0"/>
                <a:cs typeface="Times New Roman" pitchFamily="18" charset="0"/>
              </a:rPr>
              <a:t>Γ.2.2  Ύλη και Φαινόμενα</a:t>
            </a:r>
          </a:p>
          <a:p>
            <a:pPr lvl="1"/>
            <a:r>
              <a:rPr lang="el-GR" sz="6800" dirty="0" smtClean="0">
                <a:latin typeface="Times New Roman" pitchFamily="18" charset="0"/>
                <a:cs typeface="Times New Roman" pitchFamily="18" charset="0"/>
              </a:rPr>
              <a:t>Γ.2.3 Γη-Πλανητικό Σύστημα και Διάστημα</a:t>
            </a:r>
          </a:p>
          <a:p>
            <a:pPr>
              <a:buNone/>
            </a:pPr>
            <a:r>
              <a:rPr lang="el-GR" sz="7200" b="1" dirty="0" smtClean="0">
                <a:latin typeface="Times New Roman" pitchFamily="18" charset="0"/>
                <a:cs typeface="Times New Roman" pitchFamily="18" charset="0"/>
              </a:rPr>
              <a:t> </a:t>
            </a:r>
            <a:endParaRPr lang="el-GR" sz="7200" dirty="0" smtClean="0">
              <a:latin typeface="Times New Roman" pitchFamily="18" charset="0"/>
              <a:cs typeface="Times New Roman" pitchFamily="18" charset="0"/>
            </a:endParaRPr>
          </a:p>
          <a:p>
            <a:r>
              <a:rPr lang="el-GR" sz="7200" b="1" dirty="0" smtClean="0">
                <a:latin typeface="Times New Roman" pitchFamily="18" charset="0"/>
                <a:cs typeface="Times New Roman" pitchFamily="18" charset="0"/>
              </a:rPr>
              <a:t>Γ.3 Τεχνολογία Κατασκευών</a:t>
            </a:r>
            <a:endParaRPr lang="el-GR" sz="7200" dirty="0" smtClean="0">
              <a:latin typeface="Times New Roman" pitchFamily="18" charset="0"/>
              <a:cs typeface="Times New Roman" pitchFamily="18" charset="0"/>
            </a:endParaRPr>
          </a:p>
          <a:p>
            <a:pPr lvl="1"/>
            <a:r>
              <a:rPr lang="el-GR" sz="6800" dirty="0" smtClean="0">
                <a:latin typeface="Times New Roman" pitchFamily="18" charset="0"/>
                <a:cs typeface="Times New Roman" pitchFamily="18" charset="0"/>
              </a:rPr>
              <a:t>Γ.3.1 Παραδοσιακά και Σύγχρονα Τεχνολογικά Εργαλεία/Εξοπλισμός και</a:t>
            </a:r>
          </a:p>
          <a:p>
            <a:pPr lvl="1">
              <a:buNone/>
            </a:pPr>
            <a:r>
              <a:rPr lang="el-GR" sz="6800" dirty="0" smtClean="0">
                <a:latin typeface="Times New Roman" pitchFamily="18" charset="0"/>
                <a:cs typeface="Times New Roman" pitchFamily="18" charset="0"/>
              </a:rPr>
              <a:t>	Συσκευές</a:t>
            </a:r>
          </a:p>
          <a:p>
            <a:pPr lvl="1"/>
            <a:r>
              <a:rPr lang="el-GR" sz="6800" dirty="0" smtClean="0">
                <a:latin typeface="Times New Roman" pitchFamily="18" charset="0"/>
                <a:cs typeface="Times New Roman" pitchFamily="18" charset="0"/>
              </a:rPr>
              <a:t>Γ.3.2 Τεχνολογία των Κατασκευών ως Εργαλείο στην Καθημερινή Ζωή</a:t>
            </a:r>
          </a:p>
          <a:p>
            <a:endParaRPr lang="el-GR" sz="72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7358114" cy="857232"/>
          </a:xfrm>
        </p:spPr>
        <p:txBody>
          <a:bodyPr>
            <a:normAutofit fontScale="90000"/>
          </a:bodyPr>
          <a:lstStyle/>
          <a:p>
            <a:pPr algn="ctr"/>
            <a:r>
              <a:rPr lang="el-GR" sz="2000" b="1" dirty="0" smtClean="0"/>
              <a:t/>
            </a:r>
            <a:br>
              <a:rPr lang="el-GR" sz="2000" b="1" dirty="0" smtClean="0"/>
            </a:br>
            <a:r>
              <a:rPr lang="el-GR" sz="3100" dirty="0" smtClean="0">
                <a:solidFill>
                  <a:srgbClr val="FF6600"/>
                </a:solidFill>
                <a:latin typeface="Times New Roman" pitchFamily="18" charset="0"/>
                <a:cs typeface="Times New Roman" pitchFamily="18" charset="0"/>
              </a:rPr>
              <a:t> </a:t>
            </a:r>
            <a:br>
              <a:rPr lang="el-GR" sz="3100" dirty="0" smtClean="0">
                <a:solidFill>
                  <a:srgbClr val="FF6600"/>
                </a:solidFill>
                <a:latin typeface="Times New Roman" pitchFamily="18" charset="0"/>
                <a:cs typeface="Times New Roman" pitchFamily="18" charset="0"/>
              </a:rPr>
            </a:br>
            <a:r>
              <a:rPr lang="el-GR" sz="3100" dirty="0" smtClean="0">
                <a:solidFill>
                  <a:srgbClr val="FF6600"/>
                </a:solidFill>
                <a:latin typeface="Times New Roman" pitchFamily="18" charset="0"/>
                <a:cs typeface="Times New Roman" pitchFamily="18" charset="0"/>
              </a:rPr>
              <a:t>Για τον σχεδιασμό μιας μαθησιακής δραστηριότητας</a:t>
            </a:r>
            <a:r>
              <a:rPr lang="el-GR" sz="3100" dirty="0" smtClean="0">
                <a:latin typeface="Times New Roman" pitchFamily="18" charset="0"/>
                <a:cs typeface="Times New Roman" pitchFamily="18" charset="0"/>
              </a:rPr>
              <a:t> </a:t>
            </a:r>
            <a:r>
              <a:rPr lang="el-GR" sz="3100" b="1" dirty="0" smtClean="0"/>
              <a:t/>
            </a:r>
            <a:br>
              <a:rPr lang="el-GR" sz="3100" b="1" dirty="0" smtClean="0"/>
            </a:br>
            <a:r>
              <a:rPr lang="el-GR" sz="3100" dirty="0" smtClean="0">
                <a:solidFill>
                  <a:srgbClr val="FF6600"/>
                </a:solidFill>
                <a:latin typeface="Times New Roman" pitchFamily="18" charset="0"/>
                <a:cs typeface="Times New Roman" pitchFamily="18" charset="0"/>
              </a:rPr>
              <a:t>   </a:t>
            </a:r>
            <a:r>
              <a:rPr lang="el-GR" sz="3100" b="1" dirty="0" smtClean="0"/>
              <a:t/>
            </a:r>
            <a:br>
              <a:rPr lang="el-GR" sz="31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1000108"/>
            <a:ext cx="7929618" cy="5857892"/>
          </a:xfrm>
        </p:spPr>
        <p:txBody>
          <a:bodyPr>
            <a:normAutofit/>
          </a:bodyPr>
          <a:lstStyle/>
          <a:p>
            <a:endParaRPr lang="el-GR" sz="2400" b="1" dirty="0" smtClean="0">
              <a:solidFill>
                <a:srgbClr val="FF0000"/>
              </a:solidFill>
              <a:latin typeface="Times New Roman" pitchFamily="18" charset="0"/>
              <a:cs typeface="Times New Roman" pitchFamily="18" charset="0"/>
            </a:endParaRPr>
          </a:p>
          <a:p>
            <a:r>
              <a:rPr lang="el-GR" sz="2400" b="1" dirty="0" smtClean="0">
                <a:solidFill>
                  <a:srgbClr val="FF0000"/>
                </a:solidFill>
                <a:latin typeface="Times New Roman" pitchFamily="18" charset="0"/>
                <a:cs typeface="Times New Roman" pitchFamily="18" charset="0"/>
              </a:rPr>
              <a:t>1.</a:t>
            </a:r>
            <a:r>
              <a:rPr lang="el-GR" sz="2400" dirty="0" smtClean="0">
                <a:solidFill>
                  <a:srgbClr val="FF0000"/>
                </a:solidFill>
                <a:latin typeface="Times New Roman" pitchFamily="18" charset="0"/>
                <a:cs typeface="Times New Roman" pitchFamily="18" charset="0"/>
              </a:rPr>
              <a:t> Παρατηρούμε, κατανοούμε</a:t>
            </a:r>
            <a:r>
              <a:rPr lang="el-GR" sz="2400" dirty="0" smtClean="0">
                <a:latin typeface="Times New Roman" pitchFamily="18" charset="0"/>
                <a:cs typeface="Times New Roman" pitchFamily="18" charset="0"/>
              </a:rPr>
              <a:t>, λαμβάνουμε υπόψη </a:t>
            </a:r>
            <a:r>
              <a:rPr lang="el-GR" sz="2400" b="1" dirty="0" smtClean="0">
                <a:solidFill>
                  <a:srgbClr val="FF0000"/>
                </a:solidFill>
                <a:latin typeface="Times New Roman" pitchFamily="18" charset="0"/>
                <a:cs typeface="Times New Roman" pitchFamily="18" charset="0"/>
              </a:rPr>
              <a:t>το πλαίσιο</a:t>
            </a:r>
            <a:r>
              <a:rPr lang="el-GR" sz="2400" dirty="0" smtClean="0">
                <a:solidFill>
                  <a:srgbClr val="FF0000"/>
                </a:solidFill>
                <a:latin typeface="Times New Roman" pitchFamily="18" charset="0"/>
                <a:cs typeface="Times New Roman" pitchFamily="18" charset="0"/>
              </a:rPr>
              <a:t> </a:t>
            </a:r>
            <a:r>
              <a:rPr lang="el-GR" sz="2400" dirty="0" smtClean="0">
                <a:latin typeface="Times New Roman" pitchFamily="18" charset="0"/>
                <a:cs typeface="Times New Roman" pitchFamily="18" charset="0"/>
              </a:rPr>
              <a:t>της συγκεκριμένης ομάδας μαθητών και της συγκεκριμένης τάξης (π.χ. μορφωτικό, κοινωνικό υπόβαθρο, δεξιότητες, υποδομές</a:t>
            </a:r>
            <a:r>
              <a:rPr lang="el-GR" dirty="0" smtClean="0"/>
              <a:t>).</a:t>
            </a:r>
          </a:p>
          <a:p>
            <a:pPr lvl="1">
              <a:buNone/>
            </a:pPr>
            <a:endParaRPr lang="el-GR" sz="19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0"/>
            <a:ext cx="7498080" cy="714356"/>
          </a:xfrm>
        </p:spPr>
        <p:txBody>
          <a:bodyPr>
            <a:normAutofit fontScale="90000"/>
          </a:bodyPr>
          <a:lstStyle/>
          <a:p>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Θεματικά Πεδία  /  Θεματικές Ενότητες  /  Θεματικές Υποενότητες</a:t>
            </a:r>
            <a:r>
              <a:rPr lang="el-GR" dirty="0" smtClean="0"/>
              <a:t/>
            </a:r>
            <a:br>
              <a:rPr lang="el-GR" dirty="0" smtClean="0"/>
            </a:br>
            <a:r>
              <a:rPr lang="el-GR" b="1" dirty="0" smtClean="0"/>
              <a:t> </a:t>
            </a:r>
            <a:endParaRPr lang="el-GR" dirty="0"/>
          </a:p>
        </p:txBody>
      </p:sp>
      <p:sp>
        <p:nvSpPr>
          <p:cNvPr id="3" name="2 - Θέση περιεχομένου"/>
          <p:cNvSpPr>
            <a:spLocks noGrp="1"/>
          </p:cNvSpPr>
          <p:nvPr>
            <p:ph idx="1"/>
          </p:nvPr>
        </p:nvSpPr>
        <p:spPr>
          <a:xfrm>
            <a:off x="1435608" y="1000108"/>
            <a:ext cx="7498080" cy="5248292"/>
          </a:xfrm>
        </p:spPr>
        <p:txBody>
          <a:bodyPr>
            <a:normAutofit/>
          </a:bodyPr>
          <a:lstStyle/>
          <a:p>
            <a:r>
              <a:rPr lang="el-GR" sz="1900" b="1" dirty="0" smtClean="0">
                <a:solidFill>
                  <a:srgbClr val="FF0000"/>
                </a:solidFill>
                <a:latin typeface="Times New Roman" pitchFamily="18" charset="0"/>
                <a:cs typeface="Times New Roman" pitchFamily="18" charset="0"/>
              </a:rPr>
              <a:t>Δ. Παιδί, Σώμα,  Δημιουργία και Έκφραση</a:t>
            </a:r>
            <a:endParaRPr lang="el-GR" sz="1900" dirty="0" smtClean="0">
              <a:solidFill>
                <a:srgbClr val="FF0000"/>
              </a:solidFill>
              <a:latin typeface="Times New Roman" pitchFamily="18" charset="0"/>
              <a:cs typeface="Times New Roman" pitchFamily="18" charset="0"/>
            </a:endParaRPr>
          </a:p>
          <a:p>
            <a:r>
              <a:rPr lang="el-GR" sz="1900" b="1" dirty="0" smtClean="0">
                <a:latin typeface="Times New Roman" pitchFamily="18" charset="0"/>
                <a:cs typeface="Times New Roman" pitchFamily="18" charset="0"/>
              </a:rPr>
              <a:t>Δ.1 Κινητική Αγωγή </a:t>
            </a:r>
            <a:endParaRPr lang="el-GR" sz="1900" dirty="0" smtClean="0">
              <a:latin typeface="Times New Roman" pitchFamily="18" charset="0"/>
              <a:cs typeface="Times New Roman" pitchFamily="18" charset="0"/>
            </a:endParaRPr>
          </a:p>
          <a:p>
            <a:pPr lvl="1"/>
            <a:r>
              <a:rPr lang="el-GR" sz="1900" dirty="0" smtClean="0">
                <a:latin typeface="Times New Roman" pitchFamily="18" charset="0"/>
                <a:cs typeface="Times New Roman" pitchFamily="18" charset="0"/>
              </a:rPr>
              <a:t>Δ.1.1 Σώμα και Κίνηση Δραστήρια Ζωή Πολιτιστική</a:t>
            </a:r>
          </a:p>
          <a:p>
            <a:pPr lvl="1"/>
            <a:r>
              <a:rPr lang="el-GR" sz="1900" dirty="0" smtClean="0">
                <a:latin typeface="Times New Roman" pitchFamily="18" charset="0"/>
                <a:cs typeface="Times New Roman" pitchFamily="18" charset="0"/>
              </a:rPr>
              <a:t>Δ.1.2 Φυσικά</a:t>
            </a:r>
          </a:p>
          <a:p>
            <a:pPr lvl="1"/>
            <a:r>
              <a:rPr lang="el-GR" sz="1900" dirty="0" smtClean="0">
                <a:latin typeface="Times New Roman" pitchFamily="18" charset="0"/>
                <a:cs typeface="Times New Roman" pitchFamily="18" charset="0"/>
              </a:rPr>
              <a:t>Δ.1.3 Αθλητική- Παράδοση και Δημιουργική Κίνηση</a:t>
            </a:r>
          </a:p>
          <a:p>
            <a:pPr>
              <a:buNone/>
            </a:pPr>
            <a:r>
              <a:rPr lang="el-GR" sz="1900" b="1" dirty="0" smtClean="0">
                <a:latin typeface="Times New Roman" pitchFamily="18" charset="0"/>
                <a:cs typeface="Times New Roman" pitchFamily="18" charset="0"/>
              </a:rPr>
              <a:t> </a:t>
            </a:r>
            <a:endParaRPr lang="el-GR" sz="1900" dirty="0" smtClean="0">
              <a:latin typeface="Times New Roman" pitchFamily="18" charset="0"/>
              <a:cs typeface="Times New Roman" pitchFamily="18" charset="0"/>
            </a:endParaRPr>
          </a:p>
          <a:p>
            <a:r>
              <a:rPr lang="el-GR" sz="1900" b="1" dirty="0" smtClean="0">
                <a:latin typeface="Times New Roman" pitchFamily="18" charset="0"/>
                <a:cs typeface="Times New Roman" pitchFamily="18" charset="0"/>
              </a:rPr>
              <a:t>Δ.2 Τέχνες </a:t>
            </a:r>
            <a:endParaRPr lang="el-GR" sz="1900" dirty="0" smtClean="0">
              <a:latin typeface="Times New Roman" pitchFamily="18" charset="0"/>
              <a:cs typeface="Times New Roman" pitchFamily="18" charset="0"/>
            </a:endParaRPr>
          </a:p>
          <a:p>
            <a:pPr lvl="1"/>
            <a:r>
              <a:rPr lang="el-GR" sz="1900" dirty="0" smtClean="0">
                <a:latin typeface="Times New Roman" pitchFamily="18" charset="0"/>
                <a:cs typeface="Times New Roman" pitchFamily="18" charset="0"/>
              </a:rPr>
              <a:t>Δ.2.1 Εικαστικές Τέχνες</a:t>
            </a:r>
          </a:p>
          <a:p>
            <a:pPr lvl="1"/>
            <a:r>
              <a:rPr lang="el-GR" sz="1900" dirty="0" smtClean="0">
                <a:latin typeface="Times New Roman" pitchFamily="18" charset="0"/>
                <a:cs typeface="Times New Roman" pitchFamily="18" charset="0"/>
              </a:rPr>
              <a:t>Δ.2.1 Θεατρική Τέχνη</a:t>
            </a:r>
          </a:p>
          <a:p>
            <a:pPr lvl="1"/>
            <a:r>
              <a:rPr lang="el-GR" sz="1900" dirty="0" smtClean="0">
                <a:latin typeface="Times New Roman" pitchFamily="18" charset="0"/>
                <a:cs typeface="Times New Roman" pitchFamily="18" charset="0"/>
              </a:rPr>
              <a:t>Δ.2.3 Μουσική</a:t>
            </a:r>
          </a:p>
          <a:p>
            <a:endParaRPr lang="el-GR"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400" b="1" dirty="0" smtClean="0"/>
              <a:t> </a:t>
            </a:r>
            <a:r>
              <a:rPr lang="el-GR" sz="2400" b="1" dirty="0" smtClean="0">
                <a:latin typeface="Times New Roman" pitchFamily="18" charset="0"/>
                <a:cs typeface="Times New Roman" pitchFamily="18" charset="0"/>
              </a:rPr>
              <a:t>1. ΠΡΙΝ τον σχεδιασμό δραστηριότητας </a:t>
            </a:r>
            <a:endParaRPr lang="el-GR" sz="24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endParaRPr lang="el-GR" altLang="el-GR" sz="2000" b="1" dirty="0" smtClean="0">
              <a:latin typeface="Times New Roman" pitchFamily="18" charset="0"/>
              <a:cs typeface="Times New Roman" pitchFamily="18" charset="0"/>
            </a:endParaRPr>
          </a:p>
          <a:p>
            <a:endParaRPr lang="el-GR" sz="2000" b="1" dirty="0" smtClean="0">
              <a:latin typeface="Times New Roman" pitchFamily="18" charset="0"/>
              <a:cs typeface="Times New Roman" pitchFamily="18" charset="0"/>
            </a:endParaRPr>
          </a:p>
          <a:p>
            <a:pPr algn="ctr"/>
            <a:r>
              <a:rPr lang="el-GR" sz="4000" b="1" dirty="0" smtClean="0">
                <a:solidFill>
                  <a:srgbClr val="FF0000"/>
                </a:solidFill>
                <a:latin typeface="Times New Roman" pitchFamily="18" charset="0"/>
                <a:cs typeface="Times New Roman" pitchFamily="18" charset="0"/>
              </a:rPr>
              <a:t>1. Γνωρίζω τις θεωρίες μάθησης</a:t>
            </a:r>
            <a:endParaRPr lang="el-GR" altLang="el-GR" sz="4000" dirty="0" smtClean="0">
              <a:solidFill>
                <a:srgbClr val="FF0000"/>
              </a:solidFill>
              <a:latin typeface="Calibri" pitchFamily="34" charset="0"/>
            </a:endParaRPr>
          </a:p>
          <a:p>
            <a:pPr algn="ctr">
              <a:buNone/>
            </a:pPr>
            <a:endParaRPr lang="el-GR" sz="4000" b="1"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400" b="1" dirty="0" smtClean="0"/>
              <a:t> </a:t>
            </a:r>
            <a:r>
              <a:rPr lang="el-GR" sz="2400" b="1" dirty="0" smtClean="0">
                <a:latin typeface="Times New Roman" pitchFamily="18" charset="0"/>
                <a:cs typeface="Times New Roman" pitchFamily="18" charset="0"/>
              </a:rPr>
              <a:t>1. ΠΡΙΝ τον σχεδιασμό δραστηριότητας </a:t>
            </a:r>
            <a:endParaRPr lang="el-GR" sz="24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altLang="el-GR" sz="2000" b="1"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1. Γνωρίζω τις θεωρίες μάθησης  </a:t>
            </a:r>
            <a:r>
              <a:rPr lang="el-GR" sz="2000" dirty="0" smtClean="0">
                <a:latin typeface="Times New Roman" pitchFamily="18" charset="0"/>
                <a:cs typeface="Times New Roman" pitchFamily="18" charset="0"/>
              </a:rPr>
              <a:t>κι έχω κατασταλάξει ως προς τον ρόλο που θα αναλάβω εγώ και το ρόλο που θα δώσω στα παιδιά. </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Άρα στην αρχή στο σενάριό* μου υπάρχει μία σχετική </a:t>
            </a:r>
            <a:r>
              <a:rPr lang="el-GR" sz="2000" b="1" dirty="0" smtClean="0">
                <a:latin typeface="Times New Roman" pitchFamily="18" charset="0"/>
                <a:cs typeface="Times New Roman" pitchFamily="18" charset="0"/>
              </a:rPr>
              <a:t>εισαγωγική παράγραφος </a:t>
            </a:r>
            <a:r>
              <a:rPr lang="el-GR" sz="2000" dirty="0" smtClean="0">
                <a:latin typeface="Times New Roman" pitchFamily="18" charset="0"/>
                <a:cs typeface="Times New Roman" pitchFamily="18" charset="0"/>
              </a:rPr>
              <a:t>για να εξηγήσω/προσδιορίσω το </a:t>
            </a:r>
            <a:r>
              <a:rPr lang="el-GR" sz="2000" b="1" dirty="0" smtClean="0">
                <a:latin typeface="Times New Roman" pitchFamily="18" charset="0"/>
                <a:cs typeface="Times New Roman" pitchFamily="18" charset="0"/>
              </a:rPr>
              <a:t>θεωρητικό μου πλαίσιο</a:t>
            </a:r>
            <a:r>
              <a:rPr lang="el-GR" sz="2000" dirty="0" smtClean="0">
                <a:latin typeface="Times New Roman" pitchFamily="18" charset="0"/>
                <a:cs typeface="Times New Roman" pitchFamily="18" charset="0"/>
              </a:rPr>
              <a:t>, τις παιδαγωγικές μου παραδοχές. </a:t>
            </a:r>
          </a:p>
          <a:p>
            <a:endParaRPr lang="el-GR" sz="2000" dirty="0" smtClean="0">
              <a:latin typeface="Times New Roman" pitchFamily="18" charset="0"/>
              <a:cs typeface="Times New Roman" pitchFamily="18" charset="0"/>
            </a:endParaRPr>
          </a:p>
          <a:p>
            <a:pPr algn="ctr"/>
            <a:r>
              <a:rPr lang="el-GR" sz="2000" i="1" dirty="0" smtClean="0">
                <a:latin typeface="Times New Roman" pitchFamily="18" charset="0"/>
                <a:cs typeface="Times New Roman" pitchFamily="18" charset="0"/>
              </a:rPr>
              <a:t>1.Βιωματική και ανακαλυπτική μάθηση. </a:t>
            </a:r>
          </a:p>
          <a:p>
            <a:pPr algn="ctr"/>
            <a:r>
              <a:rPr lang="el-GR" sz="2000" i="1" dirty="0" smtClean="0">
                <a:latin typeface="Times New Roman" pitchFamily="18" charset="0"/>
                <a:cs typeface="Times New Roman" pitchFamily="18" charset="0"/>
              </a:rPr>
              <a:t>2.Παιχνιδιώδης μάθηση</a:t>
            </a:r>
          </a:p>
          <a:p>
            <a:pPr algn="ctr"/>
            <a:r>
              <a:rPr lang="el-GR" sz="2000" i="1" dirty="0" smtClean="0">
                <a:latin typeface="Times New Roman" pitchFamily="18" charset="0"/>
                <a:cs typeface="Times New Roman" pitchFamily="18" charset="0"/>
              </a:rPr>
              <a:t>3.Εποικοδομητισμός</a:t>
            </a:r>
          </a:p>
          <a:p>
            <a:pPr algn="ctr"/>
            <a:r>
              <a:rPr lang="el-GR" sz="2000" i="1" dirty="0" smtClean="0">
                <a:latin typeface="Times New Roman" pitchFamily="18" charset="0"/>
                <a:cs typeface="Times New Roman" pitchFamily="18" charset="0"/>
              </a:rPr>
              <a:t>Κοινωνικός </a:t>
            </a:r>
            <a:r>
              <a:rPr lang="el-GR" sz="2000" i="1" dirty="0" err="1" smtClean="0">
                <a:latin typeface="Times New Roman" pitchFamily="18" charset="0"/>
                <a:cs typeface="Times New Roman" pitchFamily="18" charset="0"/>
              </a:rPr>
              <a:t>εποικοδομητισμός</a:t>
            </a:r>
            <a:endParaRPr lang="el-GR" sz="2000" i="1"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pPr lvl="1" eaLnBrk="1" hangingPunct="1">
              <a:buNone/>
            </a:pPr>
            <a:endParaRPr lang="el-GR" altLang="el-GR" sz="2000" dirty="0" smtClean="0">
              <a:latin typeface="Calibri" pitchFamily="34" charset="0"/>
            </a:endParaRPr>
          </a:p>
          <a:p>
            <a:pPr>
              <a:buNone/>
            </a:pPr>
            <a:endParaRPr lang="el-GR" sz="1800" b="1"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400" b="1" dirty="0" smtClean="0"/>
              <a:t> </a:t>
            </a:r>
            <a:r>
              <a:rPr lang="el-GR" sz="2400" b="1" dirty="0" smtClean="0">
                <a:latin typeface="Times New Roman" pitchFamily="18" charset="0"/>
                <a:cs typeface="Times New Roman" pitchFamily="18" charset="0"/>
              </a:rPr>
              <a:t>1. ΠΡΙΝ τον σχεδιασμό δραστηριότητας </a:t>
            </a:r>
            <a:endParaRPr lang="el-GR" sz="24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pPr>
              <a:buNone/>
            </a:pPr>
            <a:endParaRPr lang="el-GR" sz="2000" i="1"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a:t>
            </a:r>
            <a:r>
              <a:rPr lang="el-GR" sz="2000" i="1" dirty="0" smtClean="0">
                <a:latin typeface="Times New Roman" pitchFamily="18" charset="0"/>
                <a:cs typeface="Times New Roman" pitchFamily="18" charset="0"/>
              </a:rPr>
              <a:t>Κατά την ανάληψη </a:t>
            </a:r>
            <a:r>
              <a:rPr lang="el-GR" sz="2000" i="1" dirty="0" smtClean="0">
                <a:latin typeface="Times New Roman" pitchFamily="18" charset="0"/>
                <a:cs typeface="Times New Roman" pitchFamily="18" charset="0"/>
              </a:rPr>
              <a:t>εκπαιδευτικού </a:t>
            </a:r>
            <a:r>
              <a:rPr lang="el-GR" sz="2000" i="1" dirty="0" smtClean="0">
                <a:latin typeface="Times New Roman" pitchFamily="18" charset="0"/>
                <a:cs typeface="Times New Roman" pitchFamily="18" charset="0"/>
              </a:rPr>
              <a:t> μου έργου έχω σκοπό να </a:t>
            </a:r>
            <a:r>
              <a:rPr lang="el-GR" sz="2000" i="1" dirty="0" smtClean="0">
                <a:latin typeface="Times New Roman" pitchFamily="18" charset="0"/>
                <a:cs typeface="Times New Roman" pitchFamily="18" charset="0"/>
              </a:rPr>
              <a:t>εντάξω στις δραστηριότητες </a:t>
            </a:r>
            <a:r>
              <a:rPr lang="el-GR" sz="2000" i="1" dirty="0" smtClean="0">
                <a:solidFill>
                  <a:srgbClr val="FF0000"/>
                </a:solidFill>
                <a:latin typeface="Times New Roman" pitchFamily="18" charset="0"/>
                <a:cs typeface="Times New Roman" pitchFamily="18" charset="0"/>
              </a:rPr>
              <a:t>όλα τα παιδιά της τάξης</a:t>
            </a:r>
            <a:r>
              <a:rPr lang="el-GR" sz="2000" i="1" dirty="0" smtClean="0">
                <a:latin typeface="Times New Roman" pitchFamily="18" charset="0"/>
                <a:cs typeface="Times New Roman" pitchFamily="18" charset="0"/>
              </a:rPr>
              <a:t>, να σχεδιάσω </a:t>
            </a:r>
            <a:r>
              <a:rPr lang="el-GR" sz="2000" i="1" dirty="0" smtClean="0">
                <a:solidFill>
                  <a:srgbClr val="FF0000"/>
                </a:solidFill>
                <a:latin typeface="Times New Roman" pitchFamily="18" charset="0"/>
                <a:cs typeface="Times New Roman" pitchFamily="18" charset="0"/>
              </a:rPr>
              <a:t>ομαδικές δραστηριότητες </a:t>
            </a:r>
            <a:r>
              <a:rPr lang="el-GR" sz="2000" i="1" dirty="0" smtClean="0">
                <a:latin typeface="Times New Roman" pitchFamily="18" charset="0"/>
                <a:cs typeface="Times New Roman" pitchFamily="18" charset="0"/>
              </a:rPr>
              <a:t>όπου θα ενθαρρύνω τα παιδιά να </a:t>
            </a:r>
            <a:r>
              <a:rPr lang="el-GR" sz="2000" i="1" dirty="0" smtClean="0">
                <a:solidFill>
                  <a:srgbClr val="FF0000"/>
                </a:solidFill>
                <a:latin typeface="Times New Roman" pitchFamily="18" charset="0"/>
                <a:cs typeface="Times New Roman" pitchFamily="18" charset="0"/>
              </a:rPr>
              <a:t>εκφράζουν </a:t>
            </a:r>
            <a:r>
              <a:rPr lang="el-GR" sz="2000" i="1" dirty="0" smtClean="0">
                <a:latin typeface="Times New Roman" pitchFamily="18" charset="0"/>
                <a:cs typeface="Times New Roman" pitchFamily="18" charset="0"/>
              </a:rPr>
              <a:t>τα βιώματα τους, να </a:t>
            </a:r>
            <a:r>
              <a:rPr lang="el-GR" sz="2000" i="1" dirty="0" smtClean="0">
                <a:solidFill>
                  <a:srgbClr val="FF0000"/>
                </a:solidFill>
                <a:latin typeface="Times New Roman" pitchFamily="18" charset="0"/>
                <a:cs typeface="Times New Roman" pitchFamily="18" charset="0"/>
              </a:rPr>
              <a:t>προτείνουν ιδέες</a:t>
            </a:r>
            <a:r>
              <a:rPr lang="el-GR" sz="2000" i="1" dirty="0" smtClean="0">
                <a:latin typeface="Times New Roman" pitchFamily="18" charset="0"/>
                <a:cs typeface="Times New Roman" pitchFamily="18" charset="0"/>
              </a:rPr>
              <a:t>, να έχουν ένα </a:t>
            </a:r>
            <a:r>
              <a:rPr lang="el-GR" sz="2000" i="1" dirty="0" smtClean="0">
                <a:solidFill>
                  <a:srgbClr val="FF0000"/>
                </a:solidFill>
                <a:latin typeface="Times New Roman" pitchFamily="18" charset="0"/>
                <a:cs typeface="Times New Roman" pitchFamily="18" charset="0"/>
              </a:rPr>
              <a:t>υψηλό επίπεδο συμμετοχής </a:t>
            </a:r>
            <a:r>
              <a:rPr lang="el-GR" sz="2000" i="1" dirty="0" smtClean="0">
                <a:latin typeface="Times New Roman" pitchFamily="18" charset="0"/>
                <a:cs typeface="Times New Roman" pitchFamily="18" charset="0"/>
              </a:rPr>
              <a:t>στη διαμόρφωση της δραστηριότητας, να </a:t>
            </a:r>
            <a:r>
              <a:rPr lang="el-GR" sz="2000" i="1" dirty="0" smtClean="0">
                <a:solidFill>
                  <a:srgbClr val="FF0000"/>
                </a:solidFill>
                <a:latin typeface="Times New Roman" pitchFamily="18" charset="0"/>
                <a:cs typeface="Times New Roman" pitchFamily="18" charset="0"/>
              </a:rPr>
              <a:t>παίρνουν αποφάσεις </a:t>
            </a:r>
            <a:r>
              <a:rPr lang="el-GR" sz="2000" i="1" dirty="0" smtClean="0">
                <a:latin typeface="Times New Roman" pitchFamily="18" charset="0"/>
                <a:cs typeface="Times New Roman" pitchFamily="18" charset="0"/>
              </a:rPr>
              <a:t>για τα υλικά και την εξέλιξη της δραστηριότητας, </a:t>
            </a:r>
            <a:r>
              <a:rPr lang="el-GR" sz="2000" i="1" dirty="0" smtClean="0">
                <a:solidFill>
                  <a:srgbClr val="FF0000"/>
                </a:solidFill>
                <a:latin typeface="Times New Roman" pitchFamily="18" charset="0"/>
                <a:cs typeface="Times New Roman" pitchFamily="18" charset="0"/>
              </a:rPr>
              <a:t>να συνεργάζονται, να συζητούν μεταξύ τους </a:t>
            </a:r>
            <a:r>
              <a:rPr lang="el-GR" sz="2000" i="1" dirty="0" smtClean="0">
                <a:latin typeface="Times New Roman" pitchFamily="18" charset="0"/>
                <a:cs typeface="Times New Roman" pitchFamily="18" charset="0"/>
              </a:rPr>
              <a:t>και </a:t>
            </a:r>
            <a:r>
              <a:rPr lang="el-GR" sz="2000" i="1" dirty="0" smtClean="0">
                <a:solidFill>
                  <a:srgbClr val="FF0000"/>
                </a:solidFill>
                <a:latin typeface="Times New Roman" pitchFamily="18" charset="0"/>
                <a:cs typeface="Times New Roman" pitchFamily="18" charset="0"/>
              </a:rPr>
              <a:t>να </a:t>
            </a:r>
            <a:r>
              <a:rPr lang="el-GR" sz="2000" i="1" dirty="0" err="1" smtClean="0">
                <a:solidFill>
                  <a:srgbClr val="FF0000"/>
                </a:solidFill>
                <a:latin typeface="Times New Roman" pitchFamily="18" charset="0"/>
                <a:cs typeface="Times New Roman" pitchFamily="18" charset="0"/>
              </a:rPr>
              <a:t>αναστοχάζονται</a:t>
            </a:r>
            <a:r>
              <a:rPr lang="el-GR" sz="2000" i="1" dirty="0" smtClean="0">
                <a:latin typeface="Times New Roman" pitchFamily="18" charset="0"/>
                <a:cs typeface="Times New Roman" pitchFamily="18" charset="0"/>
              </a:rPr>
              <a:t>. Αυτό θα προσπαθήσω να το επιτύχω σχεδιάζοντας </a:t>
            </a:r>
            <a:r>
              <a:rPr lang="el-GR" sz="2000" i="1" dirty="0" err="1" smtClean="0">
                <a:solidFill>
                  <a:srgbClr val="FF0000"/>
                </a:solidFill>
                <a:latin typeface="Times New Roman" pitchFamily="18" charset="0"/>
                <a:cs typeface="Times New Roman" pitchFamily="18" charset="0"/>
              </a:rPr>
              <a:t>παιχνιδιώδεις</a:t>
            </a:r>
            <a:r>
              <a:rPr lang="el-GR" sz="2000" i="1" dirty="0" smtClean="0">
                <a:solidFill>
                  <a:srgbClr val="FF0000"/>
                </a:solidFill>
                <a:latin typeface="Times New Roman" pitchFamily="18" charset="0"/>
                <a:cs typeface="Times New Roman" pitchFamily="18" charset="0"/>
              </a:rPr>
              <a:t> / βιωματικές </a:t>
            </a:r>
            <a:r>
              <a:rPr lang="el-GR" sz="2000" i="1" dirty="0" smtClean="0">
                <a:latin typeface="Times New Roman" pitchFamily="18" charset="0"/>
                <a:cs typeface="Times New Roman" pitchFamily="18" charset="0"/>
              </a:rPr>
              <a:t>δραστηριότητες </a:t>
            </a:r>
            <a:r>
              <a:rPr lang="el-GR" sz="2000" i="1" dirty="0" smtClean="0">
                <a:latin typeface="Times New Roman" pitchFamily="18" charset="0"/>
                <a:cs typeface="Times New Roman" pitchFamily="18" charset="0"/>
              </a:rPr>
              <a:t>που να έχουν </a:t>
            </a:r>
            <a:r>
              <a:rPr lang="el-GR" sz="2000" i="1" dirty="0" smtClean="0">
                <a:solidFill>
                  <a:srgbClr val="FF0000"/>
                </a:solidFill>
                <a:latin typeface="Times New Roman" pitchFamily="18" charset="0"/>
                <a:cs typeface="Times New Roman" pitchFamily="18" charset="0"/>
              </a:rPr>
              <a:t>νόημα </a:t>
            </a:r>
            <a:r>
              <a:rPr lang="el-GR" sz="2000" i="1" dirty="0" smtClean="0">
                <a:latin typeface="Times New Roman" pitchFamily="18" charset="0"/>
                <a:cs typeface="Times New Roman" pitchFamily="18" charset="0"/>
              </a:rPr>
              <a:t>για τα παιδιά, δημιουργώντας </a:t>
            </a:r>
            <a:r>
              <a:rPr lang="el-GR" sz="2000" i="1" dirty="0" smtClean="0">
                <a:solidFill>
                  <a:srgbClr val="FF0000"/>
                </a:solidFill>
                <a:latin typeface="Times New Roman" pitchFamily="18" charset="0"/>
                <a:cs typeface="Times New Roman" pitchFamily="18" charset="0"/>
              </a:rPr>
              <a:t>προβλήματα προς επίλυση </a:t>
            </a:r>
            <a:r>
              <a:rPr lang="el-GR" sz="2000" i="1" dirty="0" smtClean="0">
                <a:latin typeface="Times New Roman" pitchFamily="18" charset="0"/>
                <a:cs typeface="Times New Roman" pitchFamily="18" charset="0"/>
              </a:rPr>
              <a:t>και αφορμές έτσι ώστε να </a:t>
            </a:r>
            <a:r>
              <a:rPr lang="el-GR" sz="2000" i="1" dirty="0" smtClean="0">
                <a:solidFill>
                  <a:srgbClr val="FF0000"/>
                </a:solidFill>
                <a:latin typeface="Times New Roman" pitchFamily="18" charset="0"/>
                <a:cs typeface="Times New Roman" pitchFamily="18" charset="0"/>
              </a:rPr>
              <a:t>κεντρίσω το ενδιαφέρον </a:t>
            </a:r>
            <a:r>
              <a:rPr lang="el-GR" sz="2000" i="1" dirty="0" smtClean="0">
                <a:latin typeface="Times New Roman" pitchFamily="18" charset="0"/>
                <a:cs typeface="Times New Roman" pitchFamily="18" charset="0"/>
              </a:rPr>
              <a:t>των παιδιών κάνοντας τις δραστηριότητες πιο </a:t>
            </a:r>
            <a:r>
              <a:rPr lang="el-GR" sz="2000" i="1" dirty="0" smtClean="0">
                <a:latin typeface="Times New Roman" pitchFamily="18" charset="0"/>
                <a:cs typeface="Times New Roman" pitchFamily="18" charset="0"/>
              </a:rPr>
              <a:t>ε</a:t>
            </a:r>
            <a:r>
              <a:rPr lang="el-GR" sz="2000" i="1" dirty="0" smtClean="0">
                <a:solidFill>
                  <a:srgbClr val="FF0000"/>
                </a:solidFill>
                <a:latin typeface="Times New Roman" pitchFamily="18" charset="0"/>
                <a:cs typeface="Times New Roman" pitchFamily="18" charset="0"/>
              </a:rPr>
              <a:t>υχάριστες».</a:t>
            </a:r>
            <a:endParaRPr lang="el-GR" sz="2000" i="1" dirty="0" smtClean="0">
              <a:solidFill>
                <a:srgbClr val="FF0000"/>
              </a:solidFill>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pPr lvl="1" eaLnBrk="1" hangingPunct="1">
              <a:buNone/>
            </a:pPr>
            <a:endParaRPr lang="el-GR" altLang="el-GR" sz="2000" dirty="0" smtClean="0">
              <a:latin typeface="Calibri" pitchFamily="34" charset="0"/>
            </a:endParaRPr>
          </a:p>
          <a:p>
            <a:pPr>
              <a:buNone/>
            </a:pPr>
            <a:endParaRPr lang="el-GR" sz="1800" b="1"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85786" y="142852"/>
            <a:ext cx="7072362" cy="571504"/>
          </a:xfrm>
        </p:spPr>
        <p:txBody>
          <a:bodyPr>
            <a:normAutofit fontScale="90000"/>
          </a:bodyPr>
          <a:lstStyle/>
          <a:p>
            <a:pPr algn="ctr"/>
            <a:r>
              <a:rPr lang="el-GR" sz="2400" b="1" dirty="0"/>
              <a:t/>
            </a:r>
            <a:br>
              <a:rPr lang="el-GR" sz="2400" b="1" dirty="0"/>
            </a:br>
            <a:r>
              <a:rPr lang="el-GR" sz="2400" b="1" dirty="0" smtClean="0"/>
              <a:t/>
            </a:r>
            <a:br>
              <a:rPr lang="el-GR" sz="2400" b="1" dirty="0" smtClean="0"/>
            </a:br>
            <a:r>
              <a:rPr lang="el-GR" sz="2700" b="1" dirty="0" smtClean="0">
                <a:latin typeface="Times New Roman" pitchFamily="18" charset="0"/>
                <a:cs typeface="Times New Roman" pitchFamily="18" charset="0"/>
              </a:rPr>
              <a:t> Θεωρητικές προσεγγίσεις για τη μάθηση (1) </a:t>
            </a:r>
            <a:r>
              <a:rPr lang="el-GR" sz="2700" b="1" dirty="0">
                <a:latin typeface="Times New Roman" pitchFamily="18" charset="0"/>
                <a:ea typeface="Arial Unicode MS" pitchFamily="34" charset="-128"/>
                <a:cs typeface="Times New Roman" pitchFamily="18" charset="0"/>
              </a:rPr>
              <a:t> </a:t>
            </a:r>
            <a:br>
              <a:rPr lang="el-GR" sz="2700" b="1" dirty="0">
                <a:latin typeface="Times New Roman" pitchFamily="18" charset="0"/>
                <a:ea typeface="Arial Unicode MS" pitchFamily="34" charset="-128"/>
                <a:cs typeface="Times New Roman" pitchFamily="18" charset="0"/>
              </a:rPr>
            </a:br>
            <a:endParaRPr lang="el-GR" sz="27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786610" cy="5715040"/>
          </a:xfrm>
        </p:spPr>
        <p:txBody>
          <a:bodyPr>
            <a:normAutofit/>
          </a:bodyPr>
          <a:lstStyle/>
          <a:p>
            <a:r>
              <a:rPr lang="el-GR" sz="2000" dirty="0" smtClean="0">
                <a:latin typeface="Times New Roman" pitchFamily="18" charset="0"/>
                <a:cs typeface="Times New Roman" pitchFamily="18" charset="0"/>
              </a:rPr>
              <a:t>Ανάμεσα στις </a:t>
            </a:r>
            <a:r>
              <a:rPr lang="el-GR" sz="2000" b="1" dirty="0" smtClean="0">
                <a:latin typeface="Times New Roman" pitchFamily="18" charset="0"/>
                <a:cs typeface="Times New Roman" pitchFamily="18" charset="0"/>
              </a:rPr>
              <a:t>πιο σημαντικές </a:t>
            </a:r>
            <a:r>
              <a:rPr lang="el-GR" sz="2000" dirty="0" smtClean="0">
                <a:latin typeface="Times New Roman" pitchFamily="18" charset="0"/>
                <a:cs typeface="Times New Roman" pitchFamily="18" charset="0"/>
              </a:rPr>
              <a:t>θεωρητικές προσεγγίσεις για τη μάθηση που έχουν ασκήσει ιδιαίτερη </a:t>
            </a:r>
            <a:r>
              <a:rPr lang="el-GR" sz="2000" dirty="0" smtClean="0">
                <a:solidFill>
                  <a:srgbClr val="FF0000"/>
                </a:solidFill>
                <a:latin typeface="Times New Roman" pitchFamily="18" charset="0"/>
                <a:cs typeface="Times New Roman" pitchFamily="18" charset="0"/>
              </a:rPr>
              <a:t>επίδραση στην εκπαίδευση </a:t>
            </a:r>
            <a:r>
              <a:rPr lang="el-GR" sz="2000" dirty="0" smtClean="0">
                <a:latin typeface="Times New Roman" pitchFamily="18" charset="0"/>
                <a:cs typeface="Times New Roman" pitchFamily="18" charset="0"/>
              </a:rPr>
              <a:t>είναι:</a:t>
            </a:r>
          </a:p>
          <a:p>
            <a:endParaRPr lang="el-GR" sz="2000"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1.  </a:t>
            </a:r>
            <a:r>
              <a:rPr lang="el-GR" sz="2000" b="1" u="sng" dirty="0" smtClean="0">
                <a:latin typeface="Times New Roman" pitchFamily="18" charset="0"/>
                <a:cs typeface="Times New Roman" pitchFamily="18" charset="0"/>
              </a:rPr>
              <a:t>Οι </a:t>
            </a:r>
            <a:r>
              <a:rPr lang="el-GR" sz="2000" b="1" i="1" u="sng" dirty="0" smtClean="0">
                <a:latin typeface="Times New Roman" pitchFamily="18" charset="0"/>
                <a:cs typeface="Times New Roman" pitchFamily="18" charset="0"/>
              </a:rPr>
              <a:t>συμπεριφοριστικές θεωρίες </a:t>
            </a:r>
            <a:r>
              <a:rPr lang="el-GR" sz="2000" i="1"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Skinner, 1904-1990)</a:t>
            </a:r>
            <a:r>
              <a:rPr lang="el-GR"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lvl="1"/>
            <a:r>
              <a:rPr lang="el-GR" sz="2000" b="1" dirty="0" smtClean="0">
                <a:latin typeface="Times New Roman" pitchFamily="18" charset="0"/>
                <a:cs typeface="Times New Roman" pitchFamily="18" charset="0"/>
              </a:rPr>
              <a:t>η γνώση </a:t>
            </a:r>
            <a:r>
              <a:rPr lang="el-GR" sz="2000" dirty="0" smtClean="0">
                <a:latin typeface="Times New Roman" pitchFamily="18" charset="0"/>
                <a:cs typeface="Times New Roman" pitchFamily="18" charset="0"/>
              </a:rPr>
              <a:t>αναπτύσσεται με βάση </a:t>
            </a:r>
            <a:r>
              <a:rPr lang="el-GR" sz="2000" dirty="0" smtClean="0">
                <a:solidFill>
                  <a:srgbClr val="FF0000"/>
                </a:solidFill>
                <a:latin typeface="Times New Roman" pitchFamily="18" charset="0"/>
                <a:cs typeface="Times New Roman" pitchFamily="18" charset="0"/>
              </a:rPr>
              <a:t>ένα</a:t>
            </a:r>
            <a:r>
              <a:rPr lang="en-US" sz="2000" dirty="0" smtClean="0">
                <a:solidFill>
                  <a:srgbClr val="FF0000"/>
                </a:solidFill>
                <a:latin typeface="Times New Roman" pitchFamily="18" charset="0"/>
                <a:cs typeface="Times New Roman" pitchFamily="18" charset="0"/>
              </a:rPr>
              <a:t> </a:t>
            </a:r>
            <a:r>
              <a:rPr lang="el-GR" sz="2000" dirty="0" smtClean="0">
                <a:solidFill>
                  <a:srgbClr val="FF0000"/>
                </a:solidFill>
                <a:latin typeface="Times New Roman" pitchFamily="18" charset="0"/>
                <a:cs typeface="Times New Roman" pitchFamily="18" charset="0"/>
              </a:rPr>
              <a:t>ερέθισμα και μια αντίδραση </a:t>
            </a:r>
            <a:r>
              <a:rPr lang="el-GR" sz="2000" dirty="0" smtClean="0">
                <a:latin typeface="Times New Roman" pitchFamily="18" charset="0"/>
                <a:cs typeface="Times New Roman" pitchFamily="18" charset="0"/>
              </a:rPr>
              <a:t>στην οποία επιδρά ανατροφοδοτικά η ενίσχυση. </a:t>
            </a:r>
          </a:p>
          <a:p>
            <a:pPr lvl="1"/>
            <a:endParaRPr lang="el-GR" sz="2000" dirty="0" smtClean="0">
              <a:latin typeface="Times New Roman" pitchFamily="18" charset="0"/>
              <a:cs typeface="Times New Roman" pitchFamily="18" charset="0"/>
            </a:endParaRPr>
          </a:p>
          <a:p>
            <a:pPr lvl="1"/>
            <a:r>
              <a:rPr lang="el-GR" sz="2000" dirty="0" smtClean="0">
                <a:latin typeface="Times New Roman" pitchFamily="18" charset="0"/>
                <a:cs typeface="Times New Roman" pitchFamily="18" charset="0"/>
              </a:rPr>
              <a:t>Για παράδειγμα ο/η εκπαιδευτικός </a:t>
            </a:r>
            <a:r>
              <a:rPr lang="el-GR" sz="2000" dirty="0" smtClean="0">
                <a:solidFill>
                  <a:srgbClr val="FF0000"/>
                </a:solidFill>
                <a:latin typeface="Times New Roman" pitchFamily="18" charset="0"/>
                <a:cs typeface="Times New Roman" pitchFamily="18" charset="0"/>
              </a:rPr>
              <a:t>κάνει ερωτήσεις </a:t>
            </a:r>
            <a:r>
              <a:rPr lang="el-GR" sz="2000" dirty="0" smtClean="0">
                <a:latin typeface="Times New Roman" pitchFamily="18" charset="0"/>
                <a:cs typeface="Times New Roman" pitchFamily="18" charset="0"/>
              </a:rPr>
              <a:t>στα παιδιά, ή παραγγέλλει κάποιες δράσεις στις οποίες οι μαθητές </a:t>
            </a:r>
            <a:r>
              <a:rPr lang="el-GR" sz="2000" dirty="0" smtClean="0">
                <a:solidFill>
                  <a:srgbClr val="FF0000"/>
                </a:solidFill>
                <a:latin typeface="Times New Roman" pitchFamily="18" charset="0"/>
                <a:cs typeface="Times New Roman" pitchFamily="18" charset="0"/>
              </a:rPr>
              <a:t>απαντούν ή εκτελούν </a:t>
            </a:r>
            <a:r>
              <a:rPr lang="el-GR" sz="2000" dirty="0" smtClean="0">
                <a:latin typeface="Times New Roman" pitchFamily="18" charset="0"/>
                <a:cs typeface="Times New Roman" pitchFamily="18" charset="0"/>
              </a:rPr>
              <a:t>και εκείνος/η  </a:t>
            </a:r>
            <a:r>
              <a:rPr lang="el-GR" sz="2000" dirty="0" smtClean="0">
                <a:solidFill>
                  <a:srgbClr val="FF0000"/>
                </a:solidFill>
                <a:latin typeface="Times New Roman" pitchFamily="18" charset="0"/>
                <a:cs typeface="Times New Roman" pitchFamily="18" charset="0"/>
              </a:rPr>
              <a:t>επιβραβεύει</a:t>
            </a:r>
            <a:r>
              <a:rPr lang="el-GR" sz="2000" dirty="0" smtClean="0">
                <a:latin typeface="Times New Roman" pitchFamily="18" charset="0"/>
                <a:cs typeface="Times New Roman" pitchFamily="18" charset="0"/>
              </a:rPr>
              <a:t> με «σωστό» και «μπράβο» . </a:t>
            </a:r>
          </a:p>
          <a:p>
            <a:pPr lvl="1" algn="r">
              <a:buNone/>
            </a:pPr>
            <a:endParaRPr lang="el-GR" sz="2000" dirty="0" smtClean="0">
              <a:latin typeface="Times New Roman" pitchFamily="18" charset="0"/>
              <a:cs typeface="Times New Roman" pitchFamily="18" charset="0"/>
            </a:endParaRPr>
          </a:p>
          <a:p>
            <a:pPr lvl="1" algn="r">
              <a:buNone/>
            </a:pPr>
            <a:r>
              <a:rPr lang="el-GR" sz="1600" dirty="0" smtClean="0">
                <a:latin typeface="Times New Roman" pitchFamily="18" charset="0"/>
                <a:cs typeface="Times New Roman" pitchFamily="18" charset="0"/>
              </a:rPr>
              <a:t>Βοσνιάδου, 2007 (οπ. αναφ,. στο </a:t>
            </a:r>
            <a:r>
              <a:rPr lang="el-GR" sz="1600" dirty="0" err="1" smtClean="0">
                <a:latin typeface="Times New Roman" pitchFamily="18" charset="0"/>
                <a:cs typeface="Times New Roman" pitchFamily="18" charset="0"/>
              </a:rPr>
              <a:t>Σφυρόερα</a:t>
            </a:r>
            <a:r>
              <a:rPr lang="el-GR" sz="1600" dirty="0" smtClean="0">
                <a:latin typeface="Times New Roman" pitchFamily="18" charset="0"/>
                <a:cs typeface="Times New Roman" pitchFamily="18" charset="0"/>
              </a:rPr>
              <a:t> &amp; </a:t>
            </a:r>
            <a:r>
              <a:rPr lang="el-GR" sz="1600" dirty="0" err="1" smtClean="0">
                <a:latin typeface="Times New Roman" pitchFamily="18" charset="0"/>
                <a:cs typeface="Times New Roman" pitchFamily="18" charset="0"/>
              </a:rPr>
              <a:t>Τζεκάκη</a:t>
            </a:r>
            <a:r>
              <a:rPr lang="el-GR" sz="1600" dirty="0" smtClean="0">
                <a:latin typeface="Times New Roman" pitchFamily="18" charset="0"/>
                <a:cs typeface="Times New Roman" pitchFamily="18" charset="0"/>
              </a:rPr>
              <a:t>, 2016: 14-15)</a:t>
            </a:r>
          </a:p>
          <a:p>
            <a:pPr lvl="1"/>
            <a:endParaRPr lang="el-GR" sz="2000" dirty="0" smtClean="0">
              <a:latin typeface="Times New Roman" pitchFamily="18" charset="0"/>
              <a:cs typeface="Times New Roman" pitchFamily="18" charset="0"/>
            </a:endParaRPr>
          </a:p>
          <a:p>
            <a:pPr lvl="1"/>
            <a:endParaRPr lang="el-GR" sz="2000" dirty="0" smtClean="0">
              <a:latin typeface="Times New Roman" pitchFamily="18" charset="0"/>
              <a:cs typeface="Times New Roman" pitchFamily="18" charset="0"/>
            </a:endParaRPr>
          </a:p>
          <a:p>
            <a:pPr lvl="1"/>
            <a:endParaRPr lang="el-GR" sz="20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7158" y="142852"/>
            <a:ext cx="7572428" cy="571504"/>
          </a:xfrm>
        </p:spPr>
        <p:txBody>
          <a:bodyPr>
            <a:normAutofit fontScale="90000"/>
          </a:bodyPr>
          <a:lstStyle/>
          <a:p>
            <a:pPr algn="ctr"/>
            <a:r>
              <a:rPr lang="el-GR" sz="2400" b="1" dirty="0"/>
              <a:t/>
            </a:r>
            <a:br>
              <a:rPr lang="el-GR" sz="2400" b="1" dirty="0"/>
            </a:br>
            <a:r>
              <a:rPr lang="el-GR" sz="2400" b="1" dirty="0" smtClean="0"/>
              <a:t/>
            </a:r>
            <a:br>
              <a:rPr lang="el-GR" sz="2400" b="1" dirty="0" smtClean="0"/>
            </a:br>
            <a:r>
              <a:rPr lang="el-GR" sz="2700" b="1" dirty="0" smtClean="0"/>
              <a:t> </a:t>
            </a:r>
            <a:r>
              <a:rPr lang="el-GR" sz="2700" b="1" dirty="0" smtClean="0">
                <a:latin typeface="Times New Roman" pitchFamily="18" charset="0"/>
                <a:cs typeface="Times New Roman" pitchFamily="18" charset="0"/>
              </a:rPr>
              <a:t>Θεωρητικές προσεγγίσεις για τη μάθηση (2)</a:t>
            </a:r>
            <a:r>
              <a:rPr lang="el-GR" sz="2700" b="1" dirty="0">
                <a:latin typeface="Times New Roman" pitchFamily="18" charset="0"/>
                <a:ea typeface="Arial Unicode MS" pitchFamily="34" charset="-128"/>
                <a:cs typeface="Times New Roman" pitchFamily="18" charset="0"/>
              </a:rPr>
              <a:t> </a:t>
            </a:r>
            <a:br>
              <a:rPr lang="el-GR" sz="2700" b="1" dirty="0">
                <a:latin typeface="Times New Roman" pitchFamily="18" charset="0"/>
                <a:ea typeface="Arial Unicode MS" pitchFamily="34" charset="-128"/>
                <a:cs typeface="Times New Roman" pitchFamily="18" charset="0"/>
              </a:rPr>
            </a:br>
            <a:endParaRPr lang="el-GR" sz="27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71538" y="1000108"/>
            <a:ext cx="6929486" cy="5715040"/>
          </a:xfrm>
        </p:spPr>
        <p:txBody>
          <a:bodyPr>
            <a:normAutofit/>
          </a:bodyPr>
          <a:lstStyle/>
          <a:p>
            <a:r>
              <a:rPr lang="el-GR" sz="2000" b="1" dirty="0" smtClean="0">
                <a:latin typeface="Times New Roman" pitchFamily="18" charset="0"/>
                <a:cs typeface="Times New Roman" pitchFamily="18" charset="0"/>
              </a:rPr>
              <a:t>2. </a:t>
            </a:r>
            <a:r>
              <a:rPr lang="el-GR" sz="2000" b="1" u="sng" dirty="0" smtClean="0">
                <a:latin typeface="Times New Roman" pitchFamily="18" charset="0"/>
                <a:cs typeface="Times New Roman" pitchFamily="18" charset="0"/>
              </a:rPr>
              <a:t>Οι </a:t>
            </a:r>
            <a:r>
              <a:rPr lang="el-GR" sz="2000" b="1" i="1" u="sng" dirty="0" smtClean="0">
                <a:latin typeface="Times New Roman" pitchFamily="18" charset="0"/>
                <a:cs typeface="Times New Roman" pitchFamily="18" charset="0"/>
              </a:rPr>
              <a:t>κονστρουκτιβιστικές προσεγγίσεις</a:t>
            </a:r>
            <a:r>
              <a:rPr lang="el-GR" sz="2000" i="1"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εμπνευσμένες από τη δουλειά ερευνητών όπως ο </a:t>
            </a:r>
            <a:r>
              <a:rPr lang="en-US" sz="2000" dirty="0" smtClean="0">
                <a:latin typeface="Times New Roman" pitchFamily="18" charset="0"/>
                <a:cs typeface="Times New Roman" pitchFamily="18" charset="0"/>
              </a:rPr>
              <a:t>Piaget</a:t>
            </a:r>
            <a:r>
              <a:rPr lang="el-GR" sz="2000" dirty="0" smtClean="0">
                <a:latin typeface="Times New Roman" pitchFamily="18" charset="0"/>
                <a:cs typeface="Times New Roman" pitchFamily="18" charset="0"/>
              </a:rPr>
              <a:t> (1896-1980) και ο </a:t>
            </a:r>
            <a:r>
              <a:rPr lang="en-US" sz="2000" dirty="0" smtClean="0">
                <a:latin typeface="Times New Roman" pitchFamily="18" charset="0"/>
                <a:cs typeface="Times New Roman" pitchFamily="18" charset="0"/>
              </a:rPr>
              <a:t>Bruner</a:t>
            </a:r>
            <a:r>
              <a:rPr lang="el-GR" sz="2000" dirty="0" smtClean="0">
                <a:latin typeface="Times New Roman" pitchFamily="18" charset="0"/>
                <a:cs typeface="Times New Roman" pitchFamily="18" charset="0"/>
              </a:rPr>
              <a:t>(1915). Σύμφωνα με αυτές:</a:t>
            </a:r>
          </a:p>
          <a:p>
            <a:pPr lvl="1"/>
            <a:r>
              <a:rPr lang="el-GR" sz="2000" b="1" dirty="0" smtClean="0">
                <a:latin typeface="Times New Roman" pitchFamily="18" charset="0"/>
                <a:cs typeface="Times New Roman" pitchFamily="18" charset="0"/>
              </a:rPr>
              <a:t>Η γνώση δεν προσλαμβάνεται παθητικά </a:t>
            </a:r>
            <a:r>
              <a:rPr lang="el-GR" sz="2000" dirty="0" smtClean="0">
                <a:latin typeface="Times New Roman" pitchFamily="18" charset="0"/>
                <a:cs typeface="Times New Roman" pitchFamily="18" charset="0"/>
              </a:rPr>
              <a:t>από το περιβάλλον</a:t>
            </a:r>
          </a:p>
          <a:p>
            <a:pPr lvl="1"/>
            <a:r>
              <a:rPr lang="el-GR" sz="2000" dirty="0" smtClean="0">
                <a:latin typeface="Times New Roman" pitchFamily="18" charset="0"/>
                <a:cs typeface="Times New Roman" pitchFamily="18" charset="0"/>
              </a:rPr>
              <a:t>αλλά </a:t>
            </a:r>
            <a:r>
              <a:rPr lang="el-GR" sz="2000" i="1" dirty="0" smtClean="0">
                <a:solidFill>
                  <a:srgbClr val="FF0000"/>
                </a:solidFill>
                <a:latin typeface="Times New Roman" pitchFamily="18" charset="0"/>
                <a:cs typeface="Times New Roman" pitchFamily="18" charset="0"/>
              </a:rPr>
              <a:t>κατασκευάζεται δυναμικά </a:t>
            </a:r>
            <a:r>
              <a:rPr lang="el-GR" sz="2000" dirty="0" smtClean="0">
                <a:latin typeface="Times New Roman" pitchFamily="18" charset="0"/>
                <a:cs typeface="Times New Roman" pitchFamily="18" charset="0"/>
              </a:rPr>
              <a:t>από το ίδιο το παιδί. </a:t>
            </a:r>
          </a:p>
          <a:p>
            <a:pPr lvl="1"/>
            <a:r>
              <a:rPr lang="el-GR" sz="2000" dirty="0" smtClean="0">
                <a:latin typeface="Times New Roman" pitchFamily="18" charset="0"/>
                <a:cs typeface="Times New Roman" pitchFamily="18" charset="0"/>
              </a:rPr>
              <a:t>Το παιδί </a:t>
            </a:r>
            <a:r>
              <a:rPr lang="el-GR" sz="2000" i="1" dirty="0" smtClean="0">
                <a:solidFill>
                  <a:srgbClr val="FF0000"/>
                </a:solidFill>
                <a:latin typeface="Times New Roman" pitchFamily="18" charset="0"/>
                <a:cs typeface="Times New Roman" pitchFamily="18" charset="0"/>
              </a:rPr>
              <a:t>μαθαίνει αλληλεπιδρώντας </a:t>
            </a:r>
            <a:r>
              <a:rPr lang="el-GR" sz="2000" dirty="0" smtClean="0">
                <a:latin typeface="Times New Roman" pitchFamily="18" charset="0"/>
                <a:cs typeface="Times New Roman" pitchFamily="18" charset="0"/>
              </a:rPr>
              <a:t>με το περιβάλλον του</a:t>
            </a:r>
          </a:p>
          <a:p>
            <a:pPr lvl="1"/>
            <a:endParaRPr lang="el-GR" sz="2000" b="1" dirty="0" smtClean="0">
              <a:latin typeface="Times New Roman" pitchFamily="18" charset="0"/>
              <a:cs typeface="Times New Roman" pitchFamily="18" charset="0"/>
            </a:endParaRPr>
          </a:p>
          <a:p>
            <a:pPr lvl="1"/>
            <a:r>
              <a:rPr lang="el-GR" sz="2000" b="1" dirty="0" smtClean="0">
                <a:latin typeface="Times New Roman" pitchFamily="18" charset="0"/>
                <a:cs typeface="Times New Roman" pitchFamily="18" charset="0"/>
              </a:rPr>
              <a:t>Η μάθηση πραγματοποιείται </a:t>
            </a:r>
            <a:r>
              <a:rPr lang="el-GR" sz="2000" i="1" dirty="0" smtClean="0">
                <a:solidFill>
                  <a:srgbClr val="FF0000"/>
                </a:solidFill>
                <a:latin typeface="Times New Roman" pitchFamily="18" charset="0"/>
                <a:cs typeface="Times New Roman" pitchFamily="18" charset="0"/>
              </a:rPr>
              <a:t>με ενεργή αναδόμηση και αυτορρύθμιση και </a:t>
            </a:r>
            <a:r>
              <a:rPr lang="el-GR" sz="2000" dirty="0" smtClean="0">
                <a:latin typeface="Times New Roman" pitchFamily="18" charset="0"/>
                <a:cs typeface="Times New Roman" pitchFamily="18" charset="0"/>
              </a:rPr>
              <a:t>όχι με ενίσχυση. </a:t>
            </a:r>
          </a:p>
          <a:p>
            <a:pPr lvl="1"/>
            <a:endParaRPr lang="el-GR" sz="2000" dirty="0" smtClean="0">
              <a:latin typeface="Times New Roman" pitchFamily="18" charset="0"/>
              <a:cs typeface="Times New Roman" pitchFamily="18" charset="0"/>
            </a:endParaRPr>
          </a:p>
          <a:p>
            <a:pPr lvl="1"/>
            <a:r>
              <a:rPr lang="el-GR" sz="2000" b="1" dirty="0" smtClean="0">
                <a:latin typeface="Times New Roman" pitchFamily="18" charset="0"/>
                <a:cs typeface="Times New Roman" pitchFamily="18" charset="0"/>
              </a:rPr>
              <a:t>Τα παιδιά έχουν </a:t>
            </a:r>
            <a:r>
              <a:rPr lang="el-GR" sz="2000" dirty="0" smtClean="0">
                <a:latin typeface="Times New Roman" pitchFamily="18" charset="0"/>
                <a:cs typeface="Times New Roman" pitchFamily="18" charset="0"/>
              </a:rPr>
              <a:t>αντιλήψεις, γνώσεις  και εμπειρίες για τον κόσμο που τους περιβάλλει </a:t>
            </a:r>
            <a:r>
              <a:rPr lang="el-GR" sz="2000" b="1" dirty="0" smtClean="0">
                <a:latin typeface="Times New Roman" pitchFamily="18" charset="0"/>
                <a:cs typeface="Times New Roman" pitchFamily="18" charset="0"/>
              </a:rPr>
              <a:t>πριν έρθουν </a:t>
            </a:r>
            <a:r>
              <a:rPr lang="el-GR" sz="2000" dirty="0" smtClean="0">
                <a:latin typeface="Times New Roman" pitchFamily="18" charset="0"/>
                <a:cs typeface="Times New Roman" pitchFamily="18" charset="0"/>
              </a:rPr>
              <a:t>στο νηπιαγωγείο.</a:t>
            </a:r>
          </a:p>
          <a:p>
            <a:pPr lvl="1" algn="r">
              <a:buNone/>
            </a:pPr>
            <a:endParaRPr lang="el-GR" sz="1600" dirty="0" smtClean="0">
              <a:latin typeface="Times New Roman" pitchFamily="18" charset="0"/>
              <a:cs typeface="Times New Roman" pitchFamily="18" charset="0"/>
            </a:endParaRPr>
          </a:p>
          <a:p>
            <a:pPr lvl="1" algn="r">
              <a:buNone/>
            </a:pPr>
            <a:r>
              <a:rPr lang="el-GR" sz="1600" dirty="0" smtClean="0">
                <a:latin typeface="Times New Roman" pitchFamily="18" charset="0"/>
                <a:cs typeface="Times New Roman" pitchFamily="18" charset="0"/>
              </a:rPr>
              <a:t>Βοσνιάδου, 2007 (οπ. αναφ,. στο </a:t>
            </a:r>
            <a:r>
              <a:rPr lang="el-GR" sz="1600" dirty="0" err="1" smtClean="0">
                <a:latin typeface="Times New Roman" pitchFamily="18" charset="0"/>
                <a:cs typeface="Times New Roman" pitchFamily="18" charset="0"/>
              </a:rPr>
              <a:t>Σφυρόερα</a:t>
            </a:r>
            <a:r>
              <a:rPr lang="el-GR" sz="1600" dirty="0" smtClean="0">
                <a:latin typeface="Times New Roman" pitchFamily="18" charset="0"/>
                <a:cs typeface="Times New Roman" pitchFamily="18" charset="0"/>
              </a:rPr>
              <a:t> &amp; </a:t>
            </a:r>
            <a:r>
              <a:rPr lang="el-GR" sz="1600" dirty="0" err="1" smtClean="0">
                <a:latin typeface="Times New Roman" pitchFamily="18" charset="0"/>
                <a:cs typeface="Times New Roman" pitchFamily="18" charset="0"/>
              </a:rPr>
              <a:t>Τζεκάκη</a:t>
            </a:r>
            <a:r>
              <a:rPr lang="el-GR" sz="1600" dirty="0" smtClean="0">
                <a:latin typeface="Times New Roman" pitchFamily="18" charset="0"/>
                <a:cs typeface="Times New Roman" pitchFamily="18" charset="0"/>
              </a:rPr>
              <a:t>, 2016: 14-15)</a:t>
            </a:r>
          </a:p>
          <a:p>
            <a:pPr lvl="1"/>
            <a:endParaRPr lang="el-GR" sz="20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85786" y="142852"/>
            <a:ext cx="7572428" cy="571504"/>
          </a:xfrm>
        </p:spPr>
        <p:txBody>
          <a:bodyPr>
            <a:normAutofit fontScale="90000"/>
          </a:bodyPr>
          <a:lstStyle/>
          <a:p>
            <a:pPr algn="ctr"/>
            <a:r>
              <a:rPr lang="el-GR" sz="2400" b="1" dirty="0"/>
              <a:t/>
            </a:r>
            <a:br>
              <a:rPr lang="el-GR" sz="2400" b="1" dirty="0"/>
            </a:br>
            <a:r>
              <a:rPr lang="el-GR" sz="2400" b="1" dirty="0" smtClean="0"/>
              <a:t/>
            </a:r>
            <a:br>
              <a:rPr lang="el-GR" sz="2400" b="1" dirty="0" smtClean="0"/>
            </a:br>
            <a:r>
              <a:rPr lang="el-GR" sz="2700" b="1" dirty="0" smtClean="0"/>
              <a:t> </a:t>
            </a:r>
            <a:r>
              <a:rPr lang="el-GR" sz="2700" b="1" dirty="0" smtClean="0">
                <a:latin typeface="Times New Roman" pitchFamily="18" charset="0"/>
                <a:cs typeface="Times New Roman" pitchFamily="18" charset="0"/>
              </a:rPr>
              <a:t>Θεωρητικές προσεγγίσεις για τη μάθηση (3) </a:t>
            </a:r>
            <a:r>
              <a:rPr lang="el-GR" sz="2700" b="1" dirty="0">
                <a:latin typeface="Times New Roman" pitchFamily="18" charset="0"/>
                <a:ea typeface="Arial Unicode MS" pitchFamily="34" charset="-128"/>
                <a:cs typeface="Times New Roman" pitchFamily="18" charset="0"/>
              </a:rPr>
              <a:t> </a:t>
            </a:r>
            <a:br>
              <a:rPr lang="el-GR" sz="2700" b="1" dirty="0">
                <a:latin typeface="Times New Roman" pitchFamily="18" charset="0"/>
                <a:ea typeface="Arial Unicode MS" pitchFamily="34" charset="-128"/>
                <a:cs typeface="Times New Roman" pitchFamily="18" charset="0"/>
              </a:rPr>
            </a:br>
            <a:endParaRPr lang="el-GR" sz="27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929486" cy="5715040"/>
          </a:xfrm>
        </p:spPr>
        <p:txBody>
          <a:bodyPr>
            <a:normAutofit fontScale="77500" lnSpcReduction="20000"/>
          </a:bodyPr>
          <a:lstStyle/>
          <a:p>
            <a:r>
              <a:rPr lang="el-GR" sz="2400" b="1" u="sng" dirty="0" smtClean="0">
                <a:latin typeface="Times New Roman" pitchFamily="18" charset="0"/>
                <a:cs typeface="Times New Roman" pitchFamily="18" charset="0"/>
              </a:rPr>
              <a:t>3. Οι  </a:t>
            </a:r>
            <a:r>
              <a:rPr lang="el-GR" sz="2400" b="1" i="1" u="sng" dirty="0" smtClean="0">
                <a:latin typeface="Times New Roman" pitchFamily="18" charset="0"/>
                <a:cs typeface="Times New Roman" pitchFamily="18" charset="0"/>
              </a:rPr>
              <a:t>κοινωνικοπολιτισμικές προσεγγίσεις</a:t>
            </a:r>
            <a:r>
              <a:rPr lang="el-GR" sz="2400" b="1" i="1"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που ξεκινούν με σημείο αναφοράς το έργο του </a:t>
            </a:r>
            <a:r>
              <a:rPr lang="en-US" sz="2400" dirty="0" smtClean="0">
                <a:latin typeface="Times New Roman" pitchFamily="18" charset="0"/>
                <a:cs typeface="Times New Roman" pitchFamily="18" charset="0"/>
              </a:rPr>
              <a:t>Vygotsky </a:t>
            </a:r>
            <a:r>
              <a:rPr lang="el-GR" sz="2400" dirty="0" smtClean="0">
                <a:latin typeface="Times New Roman" pitchFamily="18" charset="0"/>
                <a:cs typeface="Times New Roman" pitchFamily="18" charset="0"/>
              </a:rPr>
              <a:t>(1896-1934)</a:t>
            </a:r>
            <a:r>
              <a:rPr lang="en-US" sz="2400" dirty="0"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 Σύμφωνα με αυτές:</a:t>
            </a:r>
            <a:endParaRPr lang="en-US" sz="2400" dirty="0" smtClean="0">
              <a:latin typeface="Times New Roman" pitchFamily="18" charset="0"/>
              <a:cs typeface="Times New Roman" pitchFamily="18" charset="0"/>
            </a:endParaRPr>
          </a:p>
          <a:p>
            <a:pPr lvl="1"/>
            <a:r>
              <a:rPr lang="el-GR" sz="2400" b="1" dirty="0" smtClean="0">
                <a:latin typeface="Times New Roman" pitchFamily="18" charset="0"/>
                <a:cs typeface="Times New Roman" pitchFamily="18" charset="0"/>
              </a:rPr>
              <a:t>Η γνώση </a:t>
            </a:r>
            <a:r>
              <a:rPr lang="el-GR" sz="2400" i="1" dirty="0" smtClean="0">
                <a:latin typeface="Times New Roman" pitchFamily="18" charset="0"/>
                <a:cs typeface="Times New Roman" pitchFamily="18" charset="0"/>
              </a:rPr>
              <a:t>αναπτύσσεται και εσωτερικεύεται, μέσα από την </a:t>
            </a:r>
            <a:r>
              <a:rPr lang="el-GR" sz="2400" i="1" dirty="0" smtClean="0">
                <a:solidFill>
                  <a:srgbClr val="FF0000"/>
                </a:solidFill>
                <a:latin typeface="Times New Roman" pitchFamily="18" charset="0"/>
                <a:cs typeface="Times New Roman" pitchFamily="18" charset="0"/>
              </a:rPr>
              <a:t>αλληλεπίδραση με το κοινωνικό περιβάλλον </a:t>
            </a:r>
            <a:r>
              <a:rPr lang="el-GR" sz="2400" dirty="0" smtClean="0">
                <a:solidFill>
                  <a:srgbClr val="FF0000"/>
                </a:solidFill>
                <a:latin typeface="Times New Roman" pitchFamily="18" charset="0"/>
                <a:cs typeface="Times New Roman" pitchFamily="18" charset="0"/>
              </a:rPr>
              <a:t>.</a:t>
            </a:r>
          </a:p>
          <a:p>
            <a:pPr lvl="1"/>
            <a:endParaRPr lang="el-GR" sz="1000" dirty="0" smtClean="0">
              <a:latin typeface="Times New Roman" pitchFamily="18" charset="0"/>
              <a:cs typeface="Times New Roman" pitchFamily="18" charset="0"/>
            </a:endParaRPr>
          </a:p>
          <a:p>
            <a:pPr lvl="1"/>
            <a:r>
              <a:rPr lang="el-GR" sz="2400" b="1" dirty="0" smtClean="0">
                <a:latin typeface="Times New Roman" pitchFamily="18" charset="0"/>
                <a:cs typeface="Times New Roman" pitchFamily="18" charset="0"/>
              </a:rPr>
              <a:t>Τα παιδιά αλληλεπιδρούν </a:t>
            </a:r>
            <a:r>
              <a:rPr lang="el-GR" sz="2400" i="1" dirty="0" smtClean="0">
                <a:latin typeface="Times New Roman" pitchFamily="18" charset="0"/>
                <a:cs typeface="Times New Roman" pitchFamily="18" charset="0"/>
              </a:rPr>
              <a:t>με τους </a:t>
            </a:r>
            <a:r>
              <a:rPr lang="el-GR" sz="2400" i="1" dirty="0" smtClean="0">
                <a:solidFill>
                  <a:srgbClr val="FF0000"/>
                </a:solidFill>
                <a:latin typeface="Times New Roman" pitchFamily="18" charset="0"/>
                <a:cs typeface="Times New Roman" pitchFamily="18" charset="0"/>
              </a:rPr>
              <a:t>ενήλικες</a:t>
            </a:r>
            <a:r>
              <a:rPr lang="el-GR" sz="2400" i="1" dirty="0" smtClean="0">
                <a:latin typeface="Times New Roman" pitchFamily="18" charset="0"/>
                <a:cs typeface="Times New Roman" pitchFamily="18" charset="0"/>
              </a:rPr>
              <a:t> ή τους πιο </a:t>
            </a:r>
            <a:r>
              <a:rPr lang="el-GR" sz="2400" i="1" dirty="0" smtClean="0">
                <a:solidFill>
                  <a:srgbClr val="FF0000"/>
                </a:solidFill>
                <a:latin typeface="Times New Roman" pitchFamily="18" charset="0"/>
                <a:cs typeface="Times New Roman" pitchFamily="18" charset="0"/>
              </a:rPr>
              <a:t>ικανούς συνομήλικους </a:t>
            </a:r>
            <a:r>
              <a:rPr lang="el-GR" sz="2400" i="1" dirty="0" smtClean="0">
                <a:latin typeface="Times New Roman" pitchFamily="18" charset="0"/>
                <a:cs typeface="Times New Roman" pitchFamily="18" charset="0"/>
              </a:rPr>
              <a:t>και περνάνε από την καθοδήγηση στην αυτονομία ή αυτοκαθοδήγηση (αυτορρύθμιση). </a:t>
            </a:r>
          </a:p>
          <a:p>
            <a:pPr lvl="1"/>
            <a:endParaRPr lang="el-GR" sz="1000" dirty="0" smtClean="0">
              <a:latin typeface="Times New Roman" pitchFamily="18" charset="0"/>
              <a:cs typeface="Times New Roman" pitchFamily="18" charset="0"/>
            </a:endParaRPr>
          </a:p>
          <a:p>
            <a:pPr lvl="1"/>
            <a:r>
              <a:rPr lang="el-GR" sz="2400" b="1" dirty="0" smtClean="0">
                <a:latin typeface="Times New Roman" pitchFamily="18" charset="0"/>
                <a:cs typeface="Times New Roman" pitchFamily="18" charset="0"/>
              </a:rPr>
              <a:t>Μέσα από κοινωνιογνωστικές συγκρούσεις </a:t>
            </a:r>
            <a:r>
              <a:rPr lang="el-GR" sz="2400" i="1" dirty="0" smtClean="0">
                <a:latin typeface="Times New Roman" pitchFamily="18" charset="0"/>
                <a:cs typeface="Times New Roman" pitchFamily="18" charset="0"/>
              </a:rPr>
              <a:t>οδηγούνται στην </a:t>
            </a:r>
            <a:r>
              <a:rPr lang="el-GR" sz="2400" i="1" dirty="0" smtClean="0">
                <a:solidFill>
                  <a:srgbClr val="FF0000"/>
                </a:solidFill>
                <a:latin typeface="Times New Roman" pitchFamily="18" charset="0"/>
                <a:cs typeface="Times New Roman" pitchFamily="18" charset="0"/>
              </a:rPr>
              <a:t>επίλυση προβλημάτων </a:t>
            </a:r>
            <a:r>
              <a:rPr lang="el-GR" sz="2400" i="1" dirty="0" smtClean="0">
                <a:latin typeface="Times New Roman" pitchFamily="18" charset="0"/>
                <a:cs typeface="Times New Roman" pitchFamily="18" charset="0"/>
              </a:rPr>
              <a:t>και στη σ</a:t>
            </a:r>
            <a:r>
              <a:rPr lang="el-GR" sz="2400" i="1" dirty="0" smtClean="0">
                <a:solidFill>
                  <a:srgbClr val="FF0000"/>
                </a:solidFill>
                <a:latin typeface="Times New Roman" pitchFamily="18" charset="0"/>
                <a:cs typeface="Times New Roman" pitchFamily="18" charset="0"/>
              </a:rPr>
              <a:t>υν-οικοδόμηση </a:t>
            </a:r>
            <a:r>
              <a:rPr lang="el-GR" sz="2400" i="1" dirty="0" smtClean="0">
                <a:latin typeface="Times New Roman" pitchFamily="18" charset="0"/>
                <a:cs typeface="Times New Roman" pitchFamily="18" charset="0"/>
              </a:rPr>
              <a:t>της γνώσης. </a:t>
            </a:r>
          </a:p>
          <a:p>
            <a:pPr lvl="1"/>
            <a:endParaRPr lang="el-GR" sz="1000" dirty="0" smtClean="0">
              <a:latin typeface="Times New Roman" pitchFamily="18" charset="0"/>
              <a:cs typeface="Times New Roman" pitchFamily="18" charset="0"/>
            </a:endParaRPr>
          </a:p>
          <a:p>
            <a:pPr lvl="1"/>
            <a:r>
              <a:rPr lang="el-GR" sz="2400" b="1" dirty="0" smtClean="0">
                <a:latin typeface="Times New Roman" pitchFamily="18" charset="0"/>
                <a:cs typeface="Times New Roman" pitchFamily="18" charset="0"/>
              </a:rPr>
              <a:t>Για παράδειγμα</a:t>
            </a:r>
            <a:r>
              <a:rPr lang="el-GR" sz="2400" dirty="0" smtClean="0">
                <a:latin typeface="Times New Roman" pitchFamily="18" charset="0"/>
                <a:cs typeface="Times New Roman" pitchFamily="18" charset="0"/>
              </a:rPr>
              <a:t>, σε μια δραστηριότητα όπου </a:t>
            </a:r>
            <a:r>
              <a:rPr lang="el-GR" sz="2400" i="1" dirty="0" smtClean="0">
                <a:solidFill>
                  <a:srgbClr val="FF0000"/>
                </a:solidFill>
                <a:latin typeface="Times New Roman" pitchFamily="18" charset="0"/>
                <a:cs typeface="Times New Roman" pitchFamily="18" charset="0"/>
              </a:rPr>
              <a:t>τα παιδιά ανταλλάσσουν</a:t>
            </a:r>
            <a:r>
              <a:rPr lang="el-GR" sz="2400" dirty="0" smtClean="0">
                <a:latin typeface="Times New Roman" pitchFamily="18" charset="0"/>
                <a:cs typeface="Times New Roman" pitchFamily="18" charset="0"/>
              </a:rPr>
              <a:t> ζωγραφιές ως μηνύματα για τη μεταφορά κάποιων πληροφοριών, </a:t>
            </a:r>
          </a:p>
          <a:p>
            <a:pPr lvl="1"/>
            <a:r>
              <a:rPr lang="el-GR" sz="2400" b="1" dirty="0" smtClean="0">
                <a:latin typeface="Times New Roman" pitchFamily="18" charset="0"/>
                <a:cs typeface="Times New Roman" pitchFamily="18" charset="0"/>
              </a:rPr>
              <a:t>κατανοούν μέσα από αυτή την ανταλλαγή </a:t>
            </a:r>
          </a:p>
          <a:p>
            <a:pPr lvl="1"/>
            <a:r>
              <a:rPr lang="el-GR" sz="2400" i="1" dirty="0" smtClean="0">
                <a:solidFill>
                  <a:srgbClr val="FF0000"/>
                </a:solidFill>
                <a:latin typeface="Times New Roman" pitchFamily="18" charset="0"/>
                <a:cs typeface="Times New Roman" pitchFamily="18" charset="0"/>
              </a:rPr>
              <a:t>κανόνες επικοινωνίας</a:t>
            </a:r>
            <a:r>
              <a:rPr lang="el-GR" sz="2400" dirty="0" smtClean="0">
                <a:latin typeface="Times New Roman" pitchFamily="18" charset="0"/>
                <a:cs typeface="Times New Roman" pitchFamily="18" charset="0"/>
              </a:rPr>
              <a:t>, τη λειτουργία των σημάτων κ.ά., που οι ίδιοι ή τα άλλα παιδιά έχουν χρησιμοποιήσει . </a:t>
            </a:r>
          </a:p>
          <a:p>
            <a:pPr lvl="1">
              <a:buNone/>
            </a:pPr>
            <a:endParaRPr lang="el-GR" sz="2000" dirty="0" smtClean="0">
              <a:latin typeface="Times New Roman" pitchFamily="18" charset="0"/>
              <a:cs typeface="Times New Roman" pitchFamily="18" charset="0"/>
            </a:endParaRPr>
          </a:p>
          <a:p>
            <a:pPr lvl="1" algn="r">
              <a:buNone/>
            </a:pPr>
            <a:r>
              <a:rPr lang="el-GR" sz="2000" dirty="0" smtClean="0">
                <a:latin typeface="Times New Roman" pitchFamily="18" charset="0"/>
                <a:cs typeface="Times New Roman" pitchFamily="18" charset="0"/>
              </a:rPr>
              <a:t>Βοσνιάδου, 2007 (οπ. αναφ,. στο </a:t>
            </a:r>
            <a:r>
              <a:rPr lang="el-GR" sz="2000" dirty="0" err="1" smtClean="0">
                <a:latin typeface="Times New Roman" pitchFamily="18" charset="0"/>
                <a:cs typeface="Times New Roman" pitchFamily="18" charset="0"/>
              </a:rPr>
              <a:t>Σφυρόερα</a:t>
            </a:r>
            <a:r>
              <a:rPr lang="el-GR" sz="2000" dirty="0" smtClean="0">
                <a:latin typeface="Times New Roman" pitchFamily="18" charset="0"/>
                <a:cs typeface="Times New Roman" pitchFamily="18" charset="0"/>
              </a:rPr>
              <a:t> &amp; </a:t>
            </a:r>
            <a:r>
              <a:rPr lang="el-GR" sz="2000" dirty="0" err="1" smtClean="0">
                <a:latin typeface="Times New Roman" pitchFamily="18" charset="0"/>
                <a:cs typeface="Times New Roman" pitchFamily="18" charset="0"/>
              </a:rPr>
              <a:t>Τζεκάκη</a:t>
            </a:r>
            <a:r>
              <a:rPr lang="el-GR" sz="2000" dirty="0" smtClean="0">
                <a:latin typeface="Times New Roman" pitchFamily="18" charset="0"/>
                <a:cs typeface="Times New Roman" pitchFamily="18" charset="0"/>
              </a:rPr>
              <a:t>, 2016: 14-15)</a:t>
            </a:r>
          </a:p>
          <a:p>
            <a:pPr lvl="1"/>
            <a:endParaRPr lang="el-GR" sz="2000" dirty="0" smtClean="0">
              <a:latin typeface="Times New Roman" pitchFamily="18" charset="0"/>
              <a:cs typeface="Times New Roman" pitchFamily="18" charset="0"/>
            </a:endParaRPr>
          </a:p>
          <a:p>
            <a:pPr lvl="1"/>
            <a:endParaRPr lang="el-GR" sz="20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85794"/>
          </a:xfrm>
        </p:spPr>
        <p:txBody>
          <a:bodyPr>
            <a:normAutofit fontScale="90000"/>
          </a:bodyPr>
          <a:lstStyle/>
          <a:p>
            <a:pPr algn="ctr"/>
            <a:r>
              <a:rPr lang="el-GR" sz="2200" b="1" dirty="0" smtClean="0"/>
              <a:t/>
            </a:r>
            <a:br>
              <a:rPr lang="el-GR" sz="2200" b="1" dirty="0" smtClean="0"/>
            </a:br>
            <a:r>
              <a:rPr lang="el-GR" sz="2200" b="1" dirty="0" smtClean="0">
                <a:latin typeface="Times New Roman" pitchFamily="18" charset="0"/>
                <a:cs typeface="Times New Roman" pitchFamily="18" charset="0"/>
              </a:rPr>
              <a:t>Ο ρόλος του ενήλικα στην υποβοήθηση </a:t>
            </a:r>
            <a:br>
              <a:rPr lang="el-GR" sz="2200" b="1" dirty="0" smtClean="0">
                <a:latin typeface="Times New Roman" pitchFamily="18" charset="0"/>
                <a:cs typeface="Times New Roman" pitchFamily="18" charset="0"/>
              </a:rPr>
            </a:br>
            <a:r>
              <a:rPr lang="el-GR" sz="2200" b="1" dirty="0" smtClean="0">
                <a:latin typeface="Times New Roman" pitchFamily="18" charset="0"/>
                <a:cs typeface="Times New Roman" pitchFamily="18" charset="0"/>
              </a:rPr>
              <a:t>της ανάπτυξης των παιδιών (1)</a:t>
            </a:r>
            <a:r>
              <a:rPr lang="el-GR" sz="2400" dirty="0" smtClean="0">
                <a:latin typeface="Times New Roman" pitchFamily="18" charset="0"/>
                <a:cs typeface="Times New Roman" pitchFamily="18" charset="0"/>
              </a:rPr>
              <a:t/>
            </a:r>
            <a:br>
              <a:rPr lang="el-GR" sz="2400" dirty="0" smtClean="0">
                <a:latin typeface="Times New Roman" pitchFamily="18" charset="0"/>
                <a:cs typeface="Times New Roman" pitchFamily="18" charset="0"/>
              </a:rPr>
            </a:br>
            <a:endParaRPr lang="el-GR" sz="21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71538" y="857232"/>
            <a:ext cx="6643734" cy="6000768"/>
          </a:xfrm>
        </p:spPr>
        <p:txBody>
          <a:bodyPr>
            <a:normAutofit lnSpcReduction="10000"/>
          </a:bodyPr>
          <a:lstStyle/>
          <a:p>
            <a:r>
              <a:rPr lang="el-GR" sz="2000" b="1" dirty="0" smtClean="0">
                <a:latin typeface="Times New Roman" pitchFamily="18" charset="0"/>
                <a:cs typeface="Times New Roman" pitchFamily="18" charset="0"/>
              </a:rPr>
              <a:t>Η σπουδαιότητα του ρόλου του ενήλικα </a:t>
            </a:r>
            <a:r>
              <a:rPr lang="el-GR" sz="2000" dirty="0" smtClean="0">
                <a:solidFill>
                  <a:srgbClr val="FF0000"/>
                </a:solidFill>
                <a:latin typeface="Times New Roman" pitchFamily="18" charset="0"/>
                <a:cs typeface="Times New Roman" pitchFamily="18" charset="0"/>
              </a:rPr>
              <a:t>στην ανάπτυξη </a:t>
            </a:r>
            <a:r>
              <a:rPr lang="el-GR" sz="2000" dirty="0" smtClean="0">
                <a:latin typeface="Times New Roman" pitchFamily="18" charset="0"/>
                <a:cs typeface="Times New Roman" pitchFamily="18" charset="0"/>
              </a:rPr>
              <a:t>του </a:t>
            </a:r>
            <a:r>
              <a:rPr lang="el-GR" sz="2000" u="sng" dirty="0" smtClean="0">
                <a:latin typeface="Times New Roman" pitchFamily="18" charset="0"/>
                <a:cs typeface="Times New Roman" pitchFamily="18" charset="0"/>
              </a:rPr>
              <a:t>παιχνιδιού και των δραστηριοτήτων </a:t>
            </a:r>
            <a:r>
              <a:rPr lang="el-GR" sz="2000" dirty="0" smtClean="0">
                <a:latin typeface="Times New Roman" pitchFamily="18" charset="0"/>
                <a:cs typeface="Times New Roman" pitchFamily="18" charset="0"/>
              </a:rPr>
              <a:t>των παιδιών έχει τονιστεί ιδιαίτερα από τον </a:t>
            </a:r>
            <a:r>
              <a:rPr lang="en-US" sz="2000" dirty="0" smtClean="0">
                <a:solidFill>
                  <a:srgbClr val="FF0000"/>
                </a:solidFill>
                <a:latin typeface="Times New Roman" pitchFamily="18" charset="0"/>
                <a:cs typeface="Times New Roman" pitchFamily="18" charset="0"/>
              </a:rPr>
              <a:t>Vygotsky </a:t>
            </a:r>
            <a:r>
              <a:rPr lang="el-GR" sz="2000" dirty="0" smtClean="0">
                <a:latin typeface="Times New Roman" pitchFamily="18" charset="0"/>
                <a:cs typeface="Times New Roman" pitchFamily="18" charset="0"/>
              </a:rPr>
              <a:t>και τον </a:t>
            </a:r>
            <a:r>
              <a:rPr lang="en-US" sz="2000" dirty="0" smtClean="0">
                <a:solidFill>
                  <a:srgbClr val="FF0000"/>
                </a:solidFill>
                <a:latin typeface="Times New Roman" pitchFamily="18" charset="0"/>
                <a:cs typeface="Times New Roman" pitchFamily="18" charset="0"/>
              </a:rPr>
              <a:t>Bruner </a:t>
            </a:r>
            <a:r>
              <a:rPr lang="en-US" sz="2000" dirty="0" smtClean="0">
                <a:latin typeface="Times New Roman" pitchFamily="18" charset="0"/>
                <a:cs typeface="Times New Roman" pitchFamily="18" charset="0"/>
              </a:rPr>
              <a:t>. </a:t>
            </a:r>
            <a:endParaRPr lang="el-GR" sz="2000" dirty="0" smtClean="0">
              <a:latin typeface="Times New Roman" pitchFamily="18" charset="0"/>
              <a:cs typeface="Times New Roman" pitchFamily="18" charset="0"/>
            </a:endParaRPr>
          </a:p>
          <a:p>
            <a:endParaRPr lang="el-GR" sz="8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Ο </a:t>
            </a:r>
            <a:r>
              <a:rPr lang="en-US" sz="2000" dirty="0" smtClean="0">
                <a:latin typeface="Times New Roman" pitchFamily="18" charset="0"/>
                <a:cs typeface="Times New Roman" pitchFamily="18" charset="0"/>
              </a:rPr>
              <a:t>Vygotsky </a:t>
            </a:r>
            <a:r>
              <a:rPr lang="el-GR" sz="2000" dirty="0" smtClean="0">
                <a:latin typeface="Times New Roman" pitchFamily="18" charset="0"/>
                <a:cs typeface="Times New Roman" pitchFamily="18" charset="0"/>
              </a:rPr>
              <a:t>(1978) υποστήριξε ότι:</a:t>
            </a:r>
          </a:p>
          <a:p>
            <a:pPr>
              <a:buNone/>
            </a:pPr>
            <a:endParaRPr lang="el-GR" sz="800" dirty="0" smtClean="0">
              <a:latin typeface="Times New Roman" pitchFamily="18" charset="0"/>
              <a:cs typeface="Times New Roman" pitchFamily="18" charset="0"/>
            </a:endParaRPr>
          </a:p>
          <a:p>
            <a:pPr lvl="1"/>
            <a:r>
              <a:rPr lang="el-GR" sz="2000" dirty="0" smtClean="0">
                <a:latin typeface="Times New Roman" pitchFamily="18" charset="0"/>
                <a:cs typeface="Times New Roman" pitchFamily="18" charset="0"/>
              </a:rPr>
              <a:t>ο ενήλικας παίζει ένα </a:t>
            </a:r>
            <a:r>
              <a:rPr lang="el-GR" sz="2000" dirty="0" smtClean="0">
                <a:solidFill>
                  <a:srgbClr val="FF0000"/>
                </a:solidFill>
                <a:latin typeface="Times New Roman" pitchFamily="18" charset="0"/>
                <a:cs typeface="Times New Roman" pitchFamily="18" charset="0"/>
              </a:rPr>
              <a:t>ρόλο κλειδί </a:t>
            </a:r>
            <a:r>
              <a:rPr lang="el-GR" sz="2000" dirty="0" smtClean="0">
                <a:latin typeface="Times New Roman" pitchFamily="18" charset="0"/>
                <a:cs typeface="Times New Roman" pitchFamily="18" charset="0"/>
              </a:rPr>
              <a:t>στην ενθάρρυνση της μάθησης των παιδιών. </a:t>
            </a:r>
          </a:p>
          <a:p>
            <a:pPr lvl="1"/>
            <a:endParaRPr lang="el-GR" sz="2000" dirty="0" smtClean="0">
              <a:latin typeface="Times New Roman" pitchFamily="18" charset="0"/>
              <a:cs typeface="Times New Roman" pitchFamily="18" charset="0"/>
            </a:endParaRPr>
          </a:p>
          <a:p>
            <a:pPr lvl="1"/>
            <a:r>
              <a:rPr lang="el-GR" sz="2000" dirty="0" smtClean="0">
                <a:latin typeface="Times New Roman" pitchFamily="18" charset="0"/>
                <a:cs typeface="Times New Roman" pitchFamily="18" charset="0"/>
              </a:rPr>
              <a:t>Προώθησε τη θεωρία της ζώνης της </a:t>
            </a:r>
            <a:r>
              <a:rPr lang="el-GR" sz="2000" dirty="0" smtClean="0">
                <a:solidFill>
                  <a:srgbClr val="FF0000"/>
                </a:solidFill>
                <a:latin typeface="Times New Roman" pitchFamily="18" charset="0"/>
                <a:cs typeface="Times New Roman" pitchFamily="18" charset="0"/>
              </a:rPr>
              <a:t>εγγύτερης/επικείμενης ανάπτυξης</a:t>
            </a:r>
            <a:r>
              <a:rPr lang="el-GR" sz="2000" baseline="30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(ΖΕΑ). </a:t>
            </a:r>
          </a:p>
          <a:p>
            <a:pPr lvl="1"/>
            <a:endParaRPr lang="el-GR" sz="2000" dirty="0" smtClean="0">
              <a:latin typeface="Times New Roman" pitchFamily="18" charset="0"/>
              <a:cs typeface="Times New Roman" pitchFamily="18" charset="0"/>
            </a:endParaRPr>
          </a:p>
          <a:p>
            <a:pPr lvl="1"/>
            <a:r>
              <a:rPr lang="el-GR" sz="2000" dirty="0" smtClean="0">
                <a:latin typeface="Times New Roman" pitchFamily="18" charset="0"/>
                <a:cs typeface="Times New Roman" pitchFamily="18" charset="0"/>
              </a:rPr>
              <a:t>Η ιδέα είναι ότι το παιδί </a:t>
            </a:r>
            <a:r>
              <a:rPr lang="el-GR" sz="2000" dirty="0" smtClean="0">
                <a:solidFill>
                  <a:srgbClr val="FF0000"/>
                </a:solidFill>
                <a:latin typeface="Times New Roman" pitchFamily="18" charset="0"/>
                <a:cs typeface="Times New Roman" pitchFamily="18" charset="0"/>
              </a:rPr>
              <a:t>μπορεί να έχει αναπτύξει ένα συγκεκριμένο επίπεδο επάρκειας </a:t>
            </a:r>
            <a:r>
              <a:rPr lang="el-GR" sz="2000" dirty="0" smtClean="0">
                <a:latin typeface="Times New Roman" pitchFamily="18" charset="0"/>
                <a:cs typeface="Times New Roman" pitchFamily="18" charset="0"/>
              </a:rPr>
              <a:t>σε μια δεξιότητα, το οποίο μπορεί να εκπληρώνεται ανεξάρτητα και χωρίς βοήθεια. </a:t>
            </a:r>
          </a:p>
          <a:p>
            <a:pPr lvl="1"/>
            <a:endParaRPr lang="el-GR" sz="2000" dirty="0" smtClean="0">
              <a:latin typeface="Times New Roman" pitchFamily="18" charset="0"/>
              <a:cs typeface="Times New Roman" pitchFamily="18" charset="0"/>
            </a:endParaRPr>
          </a:p>
          <a:p>
            <a:pPr lvl="1"/>
            <a:r>
              <a:rPr lang="el-GR" sz="2000" dirty="0" smtClean="0">
                <a:latin typeface="Times New Roman" pitchFamily="18" charset="0"/>
                <a:cs typeface="Times New Roman" pitchFamily="18" charset="0"/>
              </a:rPr>
              <a:t>Ο </a:t>
            </a:r>
            <a:r>
              <a:rPr lang="en-US" sz="2000" dirty="0" err="1" smtClean="0">
                <a:latin typeface="Times New Roman" pitchFamily="18" charset="0"/>
                <a:cs typeface="Times New Roman" pitchFamily="18" charset="0"/>
              </a:rPr>
              <a:t>Vygotsky</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 το αποκαλεί </a:t>
            </a:r>
            <a:r>
              <a:rPr lang="el-GR" sz="2000" b="1" i="1" dirty="0" smtClean="0">
                <a:latin typeface="Times New Roman" pitchFamily="18" charset="0"/>
                <a:cs typeface="Times New Roman" pitchFamily="18" charset="0"/>
              </a:rPr>
              <a:t>πραγματικό </a:t>
            </a:r>
            <a:r>
              <a:rPr lang="el-GR" sz="2000" b="1" dirty="0" smtClean="0">
                <a:latin typeface="Times New Roman" pitchFamily="18" charset="0"/>
                <a:cs typeface="Times New Roman" pitchFamily="18" charset="0"/>
              </a:rPr>
              <a:t>αναπτυξιακό επίπεδο. </a:t>
            </a:r>
          </a:p>
          <a:p>
            <a:pPr lvl="1"/>
            <a:endParaRPr lang="el-GR" sz="2000" dirty="0" smtClean="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85786" y="0"/>
            <a:ext cx="6643734" cy="785794"/>
          </a:xfrm>
        </p:spPr>
        <p:txBody>
          <a:bodyPr>
            <a:normAutofit fontScale="90000"/>
          </a:bodyPr>
          <a:lstStyle/>
          <a:p>
            <a:pPr algn="ctr"/>
            <a:r>
              <a:rPr lang="el-GR" sz="2200" b="1" dirty="0" smtClean="0"/>
              <a:t/>
            </a:r>
            <a:br>
              <a:rPr lang="el-GR" sz="2200" b="1" dirty="0" smtClean="0"/>
            </a:br>
            <a:r>
              <a:rPr lang="el-GR" sz="2200" b="1" dirty="0" smtClean="0">
                <a:latin typeface="Times New Roman" pitchFamily="18" charset="0"/>
                <a:cs typeface="Times New Roman" pitchFamily="18" charset="0"/>
              </a:rPr>
              <a:t>Ο ρόλος του ενήλικα στην υποβοήθηση </a:t>
            </a:r>
            <a:br>
              <a:rPr lang="el-GR" sz="2200" b="1" dirty="0" smtClean="0">
                <a:latin typeface="Times New Roman" pitchFamily="18" charset="0"/>
                <a:cs typeface="Times New Roman" pitchFamily="18" charset="0"/>
              </a:rPr>
            </a:br>
            <a:r>
              <a:rPr lang="el-GR" sz="2200" b="1" dirty="0" smtClean="0">
                <a:latin typeface="Times New Roman" pitchFamily="18" charset="0"/>
                <a:cs typeface="Times New Roman" pitchFamily="18" charset="0"/>
              </a:rPr>
              <a:t>της ανάπτυξης των παιδιών (2)</a:t>
            </a:r>
            <a:r>
              <a:rPr lang="el-GR" sz="2400" dirty="0" smtClean="0"/>
              <a:t/>
            </a:r>
            <a:br>
              <a:rPr lang="el-GR" sz="2400" dirty="0" smtClean="0"/>
            </a:br>
            <a:endParaRPr lang="el-GR" sz="2100" b="1" dirty="0">
              <a:cs typeface="Times New Roman" pitchFamily="16" charset="0"/>
            </a:endParaRPr>
          </a:p>
        </p:txBody>
      </p:sp>
      <p:sp>
        <p:nvSpPr>
          <p:cNvPr id="3075" name="Rectangle 3"/>
          <p:cNvSpPr>
            <a:spLocks noGrp="1" noChangeArrowheads="1"/>
          </p:cNvSpPr>
          <p:nvPr>
            <p:ph type="body" idx="1"/>
          </p:nvPr>
        </p:nvSpPr>
        <p:spPr>
          <a:xfrm>
            <a:off x="1000100" y="857232"/>
            <a:ext cx="6715172" cy="6000768"/>
          </a:xfrm>
        </p:spPr>
        <p:txBody>
          <a:bodyPr/>
          <a:lstStyle/>
          <a:p>
            <a:pPr lvl="1"/>
            <a:endParaRPr lang="el-GR" sz="800" dirty="0" smtClean="0"/>
          </a:p>
          <a:p>
            <a:pPr lvl="1"/>
            <a:r>
              <a:rPr lang="el-GR" sz="2000" dirty="0" smtClean="0">
                <a:latin typeface="Times New Roman" pitchFamily="18" charset="0"/>
                <a:cs typeface="Times New Roman" pitchFamily="18" charset="0"/>
              </a:rPr>
              <a:t>Εν τούτοις, </a:t>
            </a:r>
            <a:r>
              <a:rPr lang="el-GR" sz="2000" b="1" dirty="0" smtClean="0">
                <a:latin typeface="Times New Roman" pitchFamily="18" charset="0"/>
                <a:cs typeface="Times New Roman" pitchFamily="18" charset="0"/>
              </a:rPr>
              <a:t>αν βοηθηθεί από έναν ενήλικα</a:t>
            </a:r>
            <a:r>
              <a:rPr lang="el-GR" sz="2000" dirty="0" smtClean="0">
                <a:latin typeface="Times New Roman" pitchFamily="18" charset="0"/>
                <a:cs typeface="Times New Roman" pitchFamily="18" charset="0"/>
              </a:rPr>
              <a:t>, αυτή η ικανότητα </a:t>
            </a:r>
            <a:r>
              <a:rPr lang="el-GR" sz="2000" dirty="0" smtClean="0">
                <a:solidFill>
                  <a:srgbClr val="FF0000"/>
                </a:solidFill>
                <a:latin typeface="Times New Roman" pitchFamily="18" charset="0"/>
                <a:cs typeface="Times New Roman" pitchFamily="18" charset="0"/>
              </a:rPr>
              <a:t>μπορεί να επεκταθεί </a:t>
            </a:r>
            <a:r>
              <a:rPr lang="el-GR" sz="2000" dirty="0" smtClean="0">
                <a:latin typeface="Times New Roman" pitchFamily="18" charset="0"/>
                <a:cs typeface="Times New Roman" pitchFamily="18" charset="0"/>
              </a:rPr>
              <a:t>μερικώς, έτσι ώστε να μπορεί να επιχειρηθεί κάτι λίγο </a:t>
            </a:r>
            <a:r>
              <a:rPr lang="el-GR" sz="2000" dirty="0" smtClean="0">
                <a:solidFill>
                  <a:srgbClr val="FF0000"/>
                </a:solidFill>
                <a:latin typeface="Times New Roman" pitchFamily="18" charset="0"/>
                <a:cs typeface="Times New Roman" pitchFamily="18" charset="0"/>
              </a:rPr>
              <a:t>δυσκολότερο. </a:t>
            </a:r>
          </a:p>
          <a:p>
            <a:pPr lvl="1"/>
            <a:endParaRPr lang="el-GR" sz="2000" dirty="0" smtClean="0">
              <a:latin typeface="Times New Roman" pitchFamily="18" charset="0"/>
              <a:cs typeface="Times New Roman" pitchFamily="18" charset="0"/>
            </a:endParaRPr>
          </a:p>
          <a:p>
            <a:pPr lvl="1"/>
            <a:r>
              <a:rPr lang="el-GR" sz="2000" dirty="0" smtClean="0">
                <a:latin typeface="Times New Roman" pitchFamily="18" charset="0"/>
                <a:cs typeface="Times New Roman" pitchFamily="18" charset="0"/>
              </a:rPr>
              <a:t>Είναι προφανές ότι η ικανότητα </a:t>
            </a:r>
            <a:r>
              <a:rPr lang="el-GR" sz="2000" dirty="0" smtClean="0">
                <a:solidFill>
                  <a:srgbClr val="FF0000"/>
                </a:solidFill>
                <a:latin typeface="Times New Roman" pitchFamily="18" charset="0"/>
                <a:cs typeface="Times New Roman" pitchFamily="18" charset="0"/>
              </a:rPr>
              <a:t>δεν θα μπορούσε να επεκταθεί κατά πολύ</a:t>
            </a:r>
            <a:r>
              <a:rPr lang="el-GR" sz="2000" dirty="0" smtClean="0">
                <a:latin typeface="Times New Roman" pitchFamily="18" charset="0"/>
                <a:cs typeface="Times New Roman" pitchFamily="18" charset="0"/>
              </a:rPr>
              <a:t>, γιατί το παιδί δεν θα μπορούσε να καταλάβει τι του αναθέτει ο ενήλικας να κάνει.</a:t>
            </a:r>
          </a:p>
          <a:p>
            <a:pPr lvl="1"/>
            <a:endParaRPr lang="el-GR" sz="2000" dirty="0" smtClean="0">
              <a:latin typeface="Times New Roman" pitchFamily="18" charset="0"/>
              <a:cs typeface="Times New Roman" pitchFamily="18" charset="0"/>
            </a:endParaRPr>
          </a:p>
          <a:p>
            <a:pPr lvl="1"/>
            <a:r>
              <a:rPr lang="el-GR" sz="2000" dirty="0" smtClean="0">
                <a:latin typeface="Times New Roman" pitchFamily="18" charset="0"/>
                <a:cs typeface="Times New Roman" pitchFamily="18" charset="0"/>
              </a:rPr>
              <a:t>Αυτό ο </a:t>
            </a:r>
            <a:r>
              <a:rPr lang="en-US" sz="2000" dirty="0" smtClean="0">
                <a:latin typeface="Times New Roman" pitchFamily="18" charset="0"/>
                <a:cs typeface="Times New Roman" pitchFamily="18" charset="0"/>
              </a:rPr>
              <a:t>Vygotsky </a:t>
            </a:r>
            <a:r>
              <a:rPr lang="el-GR" sz="2000" dirty="0" smtClean="0">
                <a:latin typeface="Times New Roman" pitchFamily="18" charset="0"/>
                <a:cs typeface="Times New Roman" pitchFamily="18" charset="0"/>
              </a:rPr>
              <a:t>το αποκαλεί </a:t>
            </a:r>
            <a:r>
              <a:rPr lang="el-GR" sz="2000" b="1" dirty="0" smtClean="0">
                <a:latin typeface="Times New Roman" pitchFamily="18" charset="0"/>
                <a:cs typeface="Times New Roman" pitchFamily="18" charset="0"/>
              </a:rPr>
              <a:t>επίπεδο δυνητικής ανάπτυξης</a:t>
            </a:r>
            <a:r>
              <a:rPr lang="el-GR" sz="2000" b="1" i="1" dirty="0" smtClean="0">
                <a:latin typeface="Times New Roman" pitchFamily="18" charset="0"/>
                <a:cs typeface="Times New Roman" pitchFamily="18" charset="0"/>
              </a:rPr>
              <a:t>. </a:t>
            </a:r>
          </a:p>
          <a:p>
            <a:pPr lvl="1"/>
            <a:endParaRPr lang="el-GR" sz="2000" i="1" dirty="0" smtClean="0">
              <a:solidFill>
                <a:srgbClr val="FF0000"/>
              </a:solidFill>
              <a:latin typeface="Times New Roman" pitchFamily="18" charset="0"/>
              <a:cs typeface="Times New Roman" pitchFamily="18" charset="0"/>
            </a:endParaRPr>
          </a:p>
          <a:p>
            <a:pPr lvl="1"/>
            <a:r>
              <a:rPr lang="el-GR" sz="2000" dirty="0" smtClean="0">
                <a:solidFill>
                  <a:srgbClr val="FF0000"/>
                </a:solidFill>
                <a:latin typeface="Times New Roman" pitchFamily="18" charset="0"/>
                <a:cs typeface="Times New Roman" pitchFamily="18" charset="0"/>
              </a:rPr>
              <a:t>Η διαφορά μεταξύ αυτών των δύο </a:t>
            </a:r>
            <a:r>
              <a:rPr lang="el-GR" sz="2000" dirty="0" smtClean="0">
                <a:latin typeface="Times New Roman" pitchFamily="18" charset="0"/>
                <a:cs typeface="Times New Roman" pitchFamily="18" charset="0"/>
              </a:rPr>
              <a:t>είναι </a:t>
            </a:r>
            <a:r>
              <a:rPr lang="el-GR" sz="2000" b="1" u="sng" dirty="0" smtClean="0">
                <a:latin typeface="Times New Roman" pitchFamily="18" charset="0"/>
                <a:cs typeface="Times New Roman" pitchFamily="18" charset="0"/>
              </a:rPr>
              <a:t>η ζώνη της εγγύτερης ανάπτυξης ,</a:t>
            </a:r>
            <a:r>
              <a:rPr lang="el-GR" sz="2000" u="sng"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η περιοχή της ανάπτυξης, την οποία το παιδί </a:t>
            </a:r>
            <a:r>
              <a:rPr lang="el-GR" sz="2000" dirty="0" smtClean="0">
                <a:solidFill>
                  <a:srgbClr val="FF0000"/>
                </a:solidFill>
                <a:latin typeface="Times New Roman" pitchFamily="18" charset="0"/>
                <a:cs typeface="Times New Roman" pitchFamily="18" charset="0"/>
              </a:rPr>
              <a:t>κατανοεί </a:t>
            </a:r>
            <a:r>
              <a:rPr lang="el-GR" sz="2000" i="1" dirty="0" smtClean="0">
                <a:solidFill>
                  <a:srgbClr val="FF0000"/>
                </a:solidFill>
                <a:latin typeface="Times New Roman" pitchFamily="18" charset="0"/>
                <a:cs typeface="Times New Roman" pitchFamily="18" charset="0"/>
              </a:rPr>
              <a:t>με τη βοήθεια του ενήλικα</a:t>
            </a:r>
            <a:r>
              <a:rPr lang="el-GR" sz="2000" i="1"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ή με τη βοήθεια περισσότερο ικανών παιδιών.</a:t>
            </a:r>
          </a:p>
          <a:p>
            <a:endParaRPr lang="el-GR" sz="1800" i="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1538" y="0"/>
            <a:ext cx="6715172" cy="785794"/>
          </a:xfrm>
        </p:spPr>
        <p:txBody>
          <a:bodyPr>
            <a:normAutofit fontScale="90000"/>
          </a:bodyPr>
          <a:lstStyle/>
          <a:p>
            <a:pPr algn="ctr"/>
            <a:r>
              <a:rPr lang="el-GR" sz="2200" b="1" dirty="0" smtClean="0"/>
              <a:t> </a:t>
            </a:r>
            <a:r>
              <a:rPr lang="el-GR" sz="2400" b="1" dirty="0" smtClean="0">
                <a:latin typeface="Times New Roman" pitchFamily="18" charset="0"/>
                <a:cs typeface="Times New Roman" pitchFamily="18" charset="0"/>
              </a:rPr>
              <a:t>Ο ρόλος του ενήλικα στην υποβοήθηση </a:t>
            </a:r>
            <a:br>
              <a:rPr lang="el-GR" sz="2400" b="1" dirty="0" smtClean="0">
                <a:latin typeface="Times New Roman" pitchFamily="18" charset="0"/>
                <a:cs typeface="Times New Roman" pitchFamily="18" charset="0"/>
              </a:rPr>
            </a:br>
            <a:r>
              <a:rPr lang="el-GR" sz="2400" b="1" dirty="0" smtClean="0">
                <a:latin typeface="Times New Roman" pitchFamily="18" charset="0"/>
                <a:cs typeface="Times New Roman" pitchFamily="18" charset="0"/>
              </a:rPr>
              <a:t>της ανάπτυξης των παιδιών (6)</a:t>
            </a:r>
            <a:endParaRPr lang="el-GR" sz="21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71538" y="857232"/>
            <a:ext cx="6786610" cy="6000768"/>
          </a:xfrm>
        </p:spPr>
        <p:txBody>
          <a:bodyPr>
            <a:noAutofit/>
          </a:bodyPr>
          <a:lstStyle/>
          <a:p>
            <a:r>
              <a:rPr lang="el-GR" sz="2000" dirty="0" smtClean="0">
                <a:latin typeface="Times New Roman" pitchFamily="18" charset="0"/>
                <a:cs typeface="Times New Roman" pitchFamily="18" charset="0"/>
              </a:rPr>
              <a:t>Δηλαδή </a:t>
            </a:r>
            <a:r>
              <a:rPr lang="el-GR" sz="2000" b="1" dirty="0" smtClean="0">
                <a:latin typeface="Times New Roman" pitchFamily="18" charset="0"/>
                <a:cs typeface="Times New Roman" pitchFamily="18" charset="0"/>
              </a:rPr>
              <a:t>ο έμπειρος – άλλος </a:t>
            </a:r>
            <a:r>
              <a:rPr lang="el-GR" sz="2000" dirty="0" smtClean="0">
                <a:latin typeface="Times New Roman" pitchFamily="18" charset="0"/>
                <a:cs typeface="Times New Roman" pitchFamily="18" charset="0"/>
              </a:rPr>
              <a:t>(ενήλικας / εκπαιδευτικός /πιο έμπειροι - ικανοί συνομήλικοι) </a:t>
            </a:r>
          </a:p>
          <a:p>
            <a:pPr lvl="1"/>
            <a:r>
              <a:rPr lang="el-GR" sz="2000" b="1" i="1" dirty="0" smtClean="0">
                <a:solidFill>
                  <a:srgbClr val="FF0000"/>
                </a:solidFill>
                <a:latin typeface="Times New Roman" pitchFamily="18" charset="0"/>
                <a:cs typeface="Times New Roman" pitchFamily="18" charset="0"/>
              </a:rPr>
              <a:t>παρακολουθεί</a:t>
            </a:r>
            <a:r>
              <a:rPr lang="el-GR" sz="2000" i="1" dirty="0" smtClean="0">
                <a:solidFill>
                  <a:srgbClr val="FF0000"/>
                </a:solidFill>
                <a:latin typeface="Times New Roman" pitchFamily="18" charset="0"/>
                <a:cs typeface="Times New Roman" pitchFamily="18" charset="0"/>
              </a:rPr>
              <a:t> </a:t>
            </a:r>
            <a:r>
              <a:rPr lang="el-GR" sz="2000" i="1" dirty="0" smtClean="0">
                <a:latin typeface="Times New Roman" pitchFamily="18" charset="0"/>
                <a:cs typeface="Times New Roman" pitchFamily="18" charset="0"/>
              </a:rPr>
              <a:t>την προσπάθεια του  αρχάριου / παιδιού</a:t>
            </a:r>
          </a:p>
          <a:p>
            <a:pPr lvl="1"/>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και </a:t>
            </a:r>
            <a:r>
              <a:rPr lang="el-GR" sz="2000" b="1" i="1" dirty="0" smtClean="0">
                <a:solidFill>
                  <a:srgbClr val="FF0000"/>
                </a:solidFill>
                <a:latin typeface="Times New Roman" pitchFamily="18" charset="0"/>
                <a:cs typeface="Times New Roman" pitchFamily="18" charset="0"/>
              </a:rPr>
              <a:t>παρεμβαίνει υποστηρικτικά </a:t>
            </a:r>
            <a:r>
              <a:rPr lang="el-GR" sz="2000" i="1" dirty="0" smtClean="0">
                <a:latin typeface="Times New Roman" pitchFamily="18" charset="0"/>
                <a:cs typeface="Times New Roman" pitchFamily="18" charset="0"/>
              </a:rPr>
              <a:t>όταν ο αρχάριος δυσκολεύεται σε κάποια σημεία που ξεπερνούν τις τωρινές του ικανότητες. </a:t>
            </a:r>
          </a:p>
          <a:p>
            <a:pPr lvl="1"/>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Ο έμπειρος </a:t>
            </a:r>
            <a:r>
              <a:rPr lang="el-GR" sz="2000" b="1" i="1" dirty="0" smtClean="0">
                <a:solidFill>
                  <a:srgbClr val="FF0000"/>
                </a:solidFill>
                <a:latin typeface="Times New Roman" pitchFamily="18" charset="0"/>
                <a:cs typeface="Times New Roman" pitchFamily="18" charset="0"/>
              </a:rPr>
              <a:t>δημιουργεί «στηρίγματα» </a:t>
            </a:r>
            <a:r>
              <a:rPr lang="el-GR" sz="2000" i="1" dirty="0" smtClean="0">
                <a:latin typeface="Times New Roman" pitchFamily="18" charset="0"/>
                <a:cs typeface="Times New Roman" pitchFamily="18" charset="0"/>
              </a:rPr>
              <a:t>για τον αρχάριο</a:t>
            </a:r>
          </a:p>
          <a:p>
            <a:pPr lvl="1">
              <a:buNone/>
            </a:pPr>
            <a:endParaRPr lang="el-GR" sz="2000" i="1" dirty="0" smtClean="0">
              <a:latin typeface="Times New Roman" pitchFamily="18" charset="0"/>
              <a:cs typeface="Times New Roman" pitchFamily="18" charset="0"/>
            </a:endParaRPr>
          </a:p>
          <a:p>
            <a:pPr lvl="1"/>
            <a:r>
              <a:rPr lang="el-GR" sz="2000" b="1" i="1" dirty="0" smtClean="0">
                <a:solidFill>
                  <a:srgbClr val="FF0000"/>
                </a:solidFill>
                <a:latin typeface="Times New Roman" pitchFamily="18" charset="0"/>
                <a:cs typeface="Times New Roman" pitchFamily="18" charset="0"/>
              </a:rPr>
              <a:t>όχι δίνοντας άμεσα τη λύση </a:t>
            </a:r>
            <a:r>
              <a:rPr lang="el-GR" sz="2000" i="1" dirty="0" smtClean="0">
                <a:latin typeface="Times New Roman" pitchFamily="18" charset="0"/>
                <a:cs typeface="Times New Roman" pitchFamily="18" charset="0"/>
              </a:rPr>
              <a:t>αλλά π.χ. κάνοντας εύστοχες </a:t>
            </a:r>
            <a:r>
              <a:rPr lang="el-GR" sz="2000" b="1" i="1" dirty="0" smtClean="0">
                <a:latin typeface="Times New Roman" pitchFamily="18" charset="0"/>
                <a:cs typeface="Times New Roman" pitchFamily="18" charset="0"/>
              </a:rPr>
              <a:t>υποδείξεις, </a:t>
            </a:r>
            <a:r>
              <a:rPr lang="el-GR" sz="2000" i="1" dirty="0" smtClean="0">
                <a:latin typeface="Times New Roman" pitchFamily="18" charset="0"/>
                <a:cs typeface="Times New Roman" pitchFamily="18" charset="0"/>
              </a:rPr>
              <a:t>υποδεικνύοντας </a:t>
            </a:r>
            <a:r>
              <a:rPr lang="el-GR" sz="2000" b="1" i="1" dirty="0" smtClean="0">
                <a:latin typeface="Times New Roman" pitchFamily="18" charset="0"/>
                <a:cs typeface="Times New Roman" pitchFamily="18" charset="0"/>
              </a:rPr>
              <a:t>κατευθύνσεις, </a:t>
            </a:r>
            <a:r>
              <a:rPr lang="el-GR" sz="2000" i="1" dirty="0" smtClean="0">
                <a:latin typeface="Times New Roman" pitchFamily="18" charset="0"/>
                <a:cs typeface="Times New Roman" pitchFamily="18" charset="0"/>
              </a:rPr>
              <a:t>τονίζοντας </a:t>
            </a:r>
            <a:r>
              <a:rPr lang="el-GR" sz="2000" b="1" i="1" dirty="0" smtClean="0">
                <a:latin typeface="Times New Roman" pitchFamily="18" charset="0"/>
                <a:cs typeface="Times New Roman" pitchFamily="18" charset="0"/>
              </a:rPr>
              <a:t>περιορισμούς και δυνατότητες</a:t>
            </a:r>
            <a:r>
              <a:rPr lang="el-GR" sz="2000" i="1" dirty="0" smtClean="0">
                <a:latin typeface="Times New Roman" pitchFamily="18" charset="0"/>
                <a:cs typeface="Times New Roman" pitchFamily="18" charset="0"/>
              </a:rPr>
              <a:t>, ώστε ο αρχάριος να κατακτήσει </a:t>
            </a:r>
            <a:r>
              <a:rPr lang="el-GR" sz="2000" i="1" dirty="0" smtClean="0">
                <a:solidFill>
                  <a:srgbClr val="FF0000"/>
                </a:solidFill>
                <a:latin typeface="Times New Roman" pitchFamily="18" charset="0"/>
                <a:cs typeface="Times New Roman" pitchFamily="18" charset="0"/>
              </a:rPr>
              <a:t>νέες δεξιότητες </a:t>
            </a:r>
            <a:r>
              <a:rPr lang="el-GR" sz="2000" i="1" dirty="0" smtClean="0">
                <a:latin typeface="Times New Roman" pitchFamily="18" charset="0"/>
                <a:cs typeface="Times New Roman" pitchFamily="18" charset="0"/>
              </a:rPr>
              <a:t>μέσα στο πλαίσιο της ζώνης επικείμενης ανάπτυξής του. </a:t>
            </a:r>
          </a:p>
          <a:p>
            <a:pPr lvl="1"/>
            <a:endParaRPr lang="el-GR" sz="2000" i="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7500990"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1000108"/>
            <a:ext cx="7429552" cy="5857892"/>
          </a:xfrm>
        </p:spPr>
        <p:txBody>
          <a:bodyPr>
            <a:noAutofit/>
          </a:bodyPr>
          <a:lstStyle/>
          <a:p>
            <a:pPr algn="ctr">
              <a:buNone/>
            </a:pPr>
            <a:r>
              <a:rPr lang="el-GR" sz="1800" b="1" dirty="0" smtClean="0">
                <a:solidFill>
                  <a:srgbClr val="FF0000"/>
                </a:solidFill>
                <a:latin typeface="Times New Roman" pitchFamily="18" charset="0"/>
                <a:cs typeface="Times New Roman" pitchFamily="18" charset="0"/>
              </a:rPr>
              <a:t> ΠΑΡΑΔΕΙΓΜΑ</a:t>
            </a:r>
          </a:p>
          <a:p>
            <a:pPr>
              <a:buNone/>
            </a:pPr>
            <a:r>
              <a:rPr lang="el-GR" sz="1800" b="1" dirty="0" smtClean="0">
                <a:latin typeface="Times New Roman" pitchFamily="18" charset="0"/>
                <a:cs typeface="Times New Roman" pitchFamily="18" charset="0"/>
              </a:rPr>
              <a:t>Α. </a:t>
            </a:r>
            <a:r>
              <a:rPr lang="el-GR" sz="1800" b="1" u="sng" dirty="0" smtClean="0">
                <a:latin typeface="Times New Roman" pitchFamily="18" charset="0"/>
                <a:cs typeface="Times New Roman" pitchFamily="18" charset="0"/>
              </a:rPr>
              <a:t>Κατά τη διάρκεια της παρατήρησής μου διαπίστωσα</a:t>
            </a:r>
            <a:r>
              <a:rPr lang="el-GR" sz="1800" b="1" dirty="0" smtClean="0">
                <a:latin typeface="Times New Roman" pitchFamily="18" charset="0"/>
                <a:cs typeface="Times New Roman" pitchFamily="18" charset="0"/>
              </a:rPr>
              <a:t> ότι τα παιδιά στο σύνολό τους: </a:t>
            </a:r>
            <a:endParaRPr lang="el-GR" sz="1800" dirty="0" smtClean="0">
              <a:latin typeface="Times New Roman" pitchFamily="18" charset="0"/>
              <a:cs typeface="Times New Roman" pitchFamily="18" charset="0"/>
            </a:endParaRPr>
          </a:p>
          <a:p>
            <a:r>
              <a:rPr lang="el-GR" sz="1800" i="1" dirty="0" smtClean="0">
                <a:latin typeface="Times New Roman" pitchFamily="18" charset="0"/>
                <a:cs typeface="Times New Roman" pitchFamily="18" charset="0"/>
              </a:rPr>
              <a:t>1.  </a:t>
            </a:r>
            <a:r>
              <a:rPr lang="el-GR" sz="1800" b="1" i="1" u="sng" dirty="0" smtClean="0">
                <a:latin typeface="Times New Roman" pitchFamily="18" charset="0"/>
                <a:cs typeface="Times New Roman" pitchFamily="18" charset="0"/>
              </a:rPr>
              <a:t>προτιμούν </a:t>
            </a:r>
            <a:r>
              <a:rPr lang="el-GR" sz="1800" dirty="0" smtClean="0">
                <a:latin typeface="Times New Roman" pitchFamily="18" charset="0"/>
                <a:cs typeface="Times New Roman" pitchFamily="18" charset="0"/>
              </a:rPr>
              <a:t>π.χ. να παίζουν σε σταθερές ομάδες 2, 3 ατόμων… ίδιου φύλου</a:t>
            </a:r>
          </a:p>
          <a:p>
            <a:endParaRPr lang="el-GR" sz="1800" dirty="0" smtClean="0">
              <a:latin typeface="Times New Roman" pitchFamily="18" charset="0"/>
              <a:cs typeface="Times New Roman" pitchFamily="18" charset="0"/>
            </a:endParaRPr>
          </a:p>
          <a:p>
            <a:r>
              <a:rPr lang="el-GR" sz="1800" i="1" dirty="0" smtClean="0">
                <a:latin typeface="Times New Roman" pitchFamily="18" charset="0"/>
                <a:cs typeface="Times New Roman" pitchFamily="18" charset="0"/>
              </a:rPr>
              <a:t>2. </a:t>
            </a:r>
            <a:r>
              <a:rPr lang="el-GR" sz="1800" b="1" i="1" u="sng" dirty="0" smtClean="0">
                <a:latin typeface="Times New Roman" pitchFamily="18" charset="0"/>
                <a:cs typeface="Times New Roman" pitchFamily="18" charset="0"/>
              </a:rPr>
              <a:t>τους αρέσει </a:t>
            </a:r>
            <a:r>
              <a:rPr lang="el-GR" sz="1800" dirty="0" smtClean="0">
                <a:latin typeface="Times New Roman" pitchFamily="18" charset="0"/>
                <a:cs typeface="Times New Roman" pitchFamily="18" charset="0"/>
              </a:rPr>
              <a:t>π.χ. να παρακολουθούν μια δραματοποιημένη αφήγηση, να ζωγραφίζουν με μαρκαδόρους</a:t>
            </a:r>
          </a:p>
          <a:p>
            <a:endParaRPr lang="el-GR" sz="1800" dirty="0" smtClean="0">
              <a:latin typeface="Times New Roman" pitchFamily="18" charset="0"/>
              <a:cs typeface="Times New Roman" pitchFamily="18" charset="0"/>
            </a:endParaRPr>
          </a:p>
          <a:p>
            <a:r>
              <a:rPr lang="el-GR" sz="1800" i="1" dirty="0" smtClean="0">
                <a:latin typeface="Times New Roman" pitchFamily="18" charset="0"/>
                <a:cs typeface="Times New Roman" pitchFamily="18" charset="0"/>
              </a:rPr>
              <a:t>3. </a:t>
            </a:r>
            <a:r>
              <a:rPr lang="el-GR" sz="1800" b="1" i="1" u="sng" dirty="0" smtClean="0">
                <a:latin typeface="Times New Roman" pitchFamily="18" charset="0"/>
                <a:cs typeface="Times New Roman" pitchFamily="18" charset="0"/>
              </a:rPr>
              <a:t>δεν έχουν αρκετές ευκαιρίες  </a:t>
            </a:r>
            <a:r>
              <a:rPr lang="el-GR" sz="1800" dirty="0" smtClean="0">
                <a:latin typeface="Times New Roman" pitchFamily="18" charset="0"/>
                <a:cs typeface="Times New Roman" pitchFamily="18" charset="0"/>
              </a:rPr>
              <a:t>π.χ. να συζητούν και να εκφράζουν την άποψή τους, τις σκέψεις τους, να μεταφέρουν το παιχνίδι τους σε άλλες γωνιές ή και έξω από την τάξη, να συνεργάζονται, να εκφράζουν την δημιουργικότητά τους, να επιλέγουν, να αποφασίζουν, να συγκρίνουν, να χρησιμοποιούν ποικιλία υλικών για τις εικαστικές τους δημιουργίες</a:t>
            </a:r>
          </a:p>
          <a:p>
            <a:endParaRPr lang="el-GR" sz="1800" dirty="0" smtClean="0">
              <a:latin typeface="Times New Roman" pitchFamily="18" charset="0"/>
              <a:cs typeface="Times New Roman" pitchFamily="18" charset="0"/>
            </a:endParaRPr>
          </a:p>
          <a:p>
            <a:r>
              <a:rPr lang="el-GR" sz="1800" i="1" dirty="0" smtClean="0">
                <a:latin typeface="Times New Roman" pitchFamily="18" charset="0"/>
                <a:cs typeface="Times New Roman" pitchFamily="18" charset="0"/>
              </a:rPr>
              <a:t>4. </a:t>
            </a:r>
            <a:r>
              <a:rPr lang="el-GR" sz="1800" b="1" i="1" u="sng" dirty="0" smtClean="0">
                <a:latin typeface="Times New Roman" pitchFamily="18" charset="0"/>
                <a:cs typeface="Times New Roman" pitchFamily="18" charset="0"/>
              </a:rPr>
              <a:t>δυσκολεύονται να </a:t>
            </a:r>
            <a:r>
              <a:rPr lang="el-GR" sz="1800" dirty="0" smtClean="0">
                <a:latin typeface="Times New Roman" pitchFamily="18" charset="0"/>
                <a:cs typeface="Times New Roman" pitchFamily="18" charset="0"/>
              </a:rPr>
              <a:t>π.χ. παίζουν σε μεγάλες ομάδες, κάποιες φορές να μοιράζονται με τους φίλους τους ένα παιχνίδι, να συνεργάζονται, να επικοινωνούν, να περιμένουν την σειρά τους (κοινωνικές δεξιότητες). </a:t>
            </a:r>
          </a:p>
          <a:p>
            <a:endParaRPr lang="el-GR" sz="18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1538" y="0"/>
            <a:ext cx="6715172" cy="785794"/>
          </a:xfrm>
        </p:spPr>
        <p:txBody>
          <a:bodyPr>
            <a:normAutofit fontScale="90000"/>
          </a:bodyPr>
          <a:lstStyle/>
          <a:p>
            <a:pPr algn="ctr"/>
            <a:r>
              <a:rPr lang="el-GR" sz="2200" b="1" dirty="0" smtClean="0"/>
              <a:t> </a:t>
            </a:r>
            <a:r>
              <a:rPr lang="el-GR" sz="2400" b="1" dirty="0" smtClean="0">
                <a:latin typeface="Times New Roman" pitchFamily="18" charset="0"/>
                <a:cs typeface="Times New Roman" pitchFamily="18" charset="0"/>
              </a:rPr>
              <a:t>Ο ρόλος του ενήλικα στην υποβοήθηση </a:t>
            </a:r>
            <a:br>
              <a:rPr lang="el-GR" sz="2400" b="1" dirty="0" smtClean="0">
                <a:latin typeface="Times New Roman" pitchFamily="18" charset="0"/>
                <a:cs typeface="Times New Roman" pitchFamily="18" charset="0"/>
              </a:rPr>
            </a:br>
            <a:r>
              <a:rPr lang="el-GR" sz="2400" b="1" dirty="0" smtClean="0">
                <a:latin typeface="Times New Roman" pitchFamily="18" charset="0"/>
                <a:cs typeface="Times New Roman" pitchFamily="18" charset="0"/>
              </a:rPr>
              <a:t>της ανάπτυξης των παιδιών (6)</a:t>
            </a:r>
            <a:endParaRPr lang="el-GR" sz="21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71538" y="857232"/>
            <a:ext cx="6786610" cy="6000768"/>
          </a:xfrm>
        </p:spPr>
        <p:txBody>
          <a:bodyPr>
            <a:noAutofit/>
          </a:bodyPr>
          <a:lstStyle/>
          <a:p>
            <a:pPr lvl="1"/>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Η έννοια της υποβοήθησης περιλαμβάνει συνήθως και </a:t>
            </a:r>
            <a:r>
              <a:rPr lang="el-GR" sz="2000" b="1" i="1" dirty="0" smtClean="0">
                <a:solidFill>
                  <a:srgbClr val="FF0000"/>
                </a:solidFill>
                <a:latin typeface="Times New Roman" pitchFamily="18" charset="0"/>
                <a:cs typeface="Times New Roman" pitchFamily="18" charset="0"/>
              </a:rPr>
              <a:t>την απόσυρση </a:t>
            </a:r>
            <a:r>
              <a:rPr lang="el-GR" sz="2000" i="1" dirty="0" smtClean="0">
                <a:latin typeface="Times New Roman" pitchFamily="18" charset="0"/>
                <a:cs typeface="Times New Roman" pitchFamily="18" charset="0"/>
              </a:rPr>
              <a:t>(</a:t>
            </a:r>
            <a:r>
              <a:rPr lang="el-GR" sz="2000" i="1" dirty="0" err="1" smtClean="0">
                <a:latin typeface="Times New Roman" pitchFamily="18" charset="0"/>
                <a:cs typeface="Times New Roman" pitchFamily="18" charset="0"/>
              </a:rPr>
              <a:t>fade</a:t>
            </a:r>
            <a:r>
              <a:rPr lang="el-GR" sz="2000" i="1" dirty="0" smtClean="0">
                <a:latin typeface="Times New Roman" pitchFamily="18" charset="0"/>
                <a:cs typeface="Times New Roman" pitchFamily="18" charset="0"/>
              </a:rPr>
              <a:t> </a:t>
            </a:r>
            <a:r>
              <a:rPr lang="el-GR" sz="2000" i="1" dirty="0" err="1" smtClean="0">
                <a:latin typeface="Times New Roman" pitchFamily="18" charset="0"/>
                <a:cs typeface="Times New Roman" pitchFamily="18" charset="0"/>
              </a:rPr>
              <a:t>out</a:t>
            </a:r>
            <a:r>
              <a:rPr lang="el-GR" sz="2000" i="1" dirty="0" smtClean="0">
                <a:latin typeface="Times New Roman" pitchFamily="18" charset="0"/>
                <a:cs typeface="Times New Roman" pitchFamily="18" charset="0"/>
              </a:rPr>
              <a:t>) της υποστήριξης. </a:t>
            </a:r>
          </a:p>
          <a:p>
            <a:pPr lvl="1"/>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Η υποστήριξη του έμπειρου αποσύρεται σταδιακά, </a:t>
            </a:r>
          </a:p>
          <a:p>
            <a:pPr lvl="1"/>
            <a:r>
              <a:rPr lang="el-GR" sz="2000" i="1" dirty="0" smtClean="0">
                <a:latin typeface="Times New Roman" pitchFamily="18" charset="0"/>
                <a:cs typeface="Times New Roman" pitchFamily="18" charset="0"/>
              </a:rPr>
              <a:t>ώστε </a:t>
            </a:r>
            <a:r>
              <a:rPr lang="el-GR" sz="2000" b="1" i="1" dirty="0" smtClean="0">
                <a:solidFill>
                  <a:srgbClr val="FF0000"/>
                </a:solidFill>
                <a:latin typeface="Times New Roman" pitchFamily="18" charset="0"/>
                <a:cs typeface="Times New Roman" pitchFamily="18" charset="0"/>
              </a:rPr>
              <a:t>να δοθούν ευκαιρίες </a:t>
            </a:r>
            <a:r>
              <a:rPr lang="el-GR" sz="2000" i="1" dirty="0" smtClean="0">
                <a:latin typeface="Times New Roman" pitchFamily="18" charset="0"/>
                <a:cs typeface="Times New Roman" pitchFamily="18" charset="0"/>
              </a:rPr>
              <a:t>στον αρχάριο </a:t>
            </a:r>
          </a:p>
          <a:p>
            <a:pPr lvl="1"/>
            <a:r>
              <a:rPr lang="el-GR" sz="2000" b="1" i="1" dirty="0" smtClean="0">
                <a:solidFill>
                  <a:srgbClr val="FF0000"/>
                </a:solidFill>
                <a:latin typeface="Times New Roman" pitchFamily="18" charset="0"/>
                <a:cs typeface="Times New Roman" pitchFamily="18" charset="0"/>
              </a:rPr>
              <a:t>να εφαρμόσει </a:t>
            </a:r>
            <a:r>
              <a:rPr lang="el-GR" sz="2000" i="1" dirty="0" smtClean="0">
                <a:latin typeface="Times New Roman" pitchFamily="18" charset="0"/>
                <a:cs typeface="Times New Roman" pitchFamily="18" charset="0"/>
              </a:rPr>
              <a:t>αυτοδύναμα τις νέες ικανότητές του καθώς τις εσωτερικεύει.</a:t>
            </a:r>
          </a:p>
          <a:p>
            <a:endParaRPr lang="el-GR" sz="2000" dirty="0" smtClean="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6858048" cy="785794"/>
          </a:xfrm>
        </p:spPr>
        <p:txBody>
          <a:bodyPr/>
          <a:lstStyle/>
          <a:p>
            <a:pPr algn="ctr"/>
            <a:r>
              <a:rPr lang="el-GR" sz="2200" b="1" dirty="0" smtClean="0"/>
              <a:t> </a:t>
            </a:r>
            <a:r>
              <a:rPr lang="el-GR" sz="2000" b="1" dirty="0" smtClean="0">
                <a:latin typeface="Times New Roman" pitchFamily="18" charset="0"/>
                <a:cs typeface="Times New Roman" pitchFamily="18" charset="0"/>
              </a:rPr>
              <a:t>Ο ρόλος του ενήλικα στην υποβοήθηση </a:t>
            </a:r>
            <a:br>
              <a:rPr lang="el-GR" sz="2000" b="1" dirty="0" smtClean="0">
                <a:latin typeface="Times New Roman" pitchFamily="18" charset="0"/>
                <a:cs typeface="Times New Roman" pitchFamily="18" charset="0"/>
              </a:rPr>
            </a:br>
            <a:r>
              <a:rPr lang="el-GR" sz="2000" b="1" dirty="0" smtClean="0">
                <a:latin typeface="Times New Roman" pitchFamily="18" charset="0"/>
                <a:cs typeface="Times New Roman" pitchFamily="18" charset="0"/>
              </a:rPr>
              <a:t>της ανάπτυξης των παιδιών (7)</a:t>
            </a:r>
            <a:endParaRPr lang="el-GR" sz="21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857232"/>
            <a:ext cx="6929486" cy="6000768"/>
          </a:xfrm>
        </p:spPr>
        <p:txBody>
          <a:bodyPr>
            <a:normAutofit/>
          </a:bodyPr>
          <a:lstStyle/>
          <a:p>
            <a:r>
              <a:rPr lang="el-GR" sz="2000" dirty="0" smtClean="0">
                <a:latin typeface="Times New Roman" pitchFamily="18" charset="0"/>
                <a:cs typeface="Times New Roman" pitchFamily="18" charset="0"/>
              </a:rPr>
              <a:t>Αρκετά παρεμφερείς απόψεις προέβαλε </a:t>
            </a:r>
            <a:r>
              <a:rPr lang="el-GR" sz="2000" b="1" dirty="0" smtClean="0">
                <a:latin typeface="Times New Roman" pitchFamily="18" charset="0"/>
                <a:cs typeface="Times New Roman" pitchFamily="18" charset="0"/>
              </a:rPr>
              <a:t>ο Β</a:t>
            </a:r>
            <a:r>
              <a:rPr lang="en-US" sz="2000" b="1" dirty="0" err="1" smtClean="0">
                <a:latin typeface="Times New Roman" pitchFamily="18" charset="0"/>
                <a:cs typeface="Times New Roman" pitchFamily="18" charset="0"/>
              </a:rPr>
              <a:t>runer</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 με την </a:t>
            </a:r>
            <a:r>
              <a:rPr lang="el-GR" sz="2000" dirty="0" smtClean="0">
                <a:solidFill>
                  <a:srgbClr val="FF0000"/>
                </a:solidFill>
                <a:latin typeface="Times New Roman" pitchFamily="18" charset="0"/>
                <a:cs typeface="Times New Roman" pitchFamily="18" charset="0"/>
              </a:rPr>
              <a:t>έννοια της «σκαλωσιάς» </a:t>
            </a:r>
            <a:r>
              <a:rPr lang="el-GR"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scaffolding</a:t>
            </a:r>
            <a:r>
              <a:rPr lang="el-GR" sz="2000" dirty="0" smtClean="0">
                <a:latin typeface="Times New Roman" pitchFamily="18" charset="0"/>
                <a:cs typeface="Times New Roman" pitchFamily="18" charset="0"/>
              </a:rPr>
              <a:t>), την οποία διατύπωσε (</a:t>
            </a:r>
            <a:r>
              <a:rPr lang="en-US" sz="2000" dirty="0" smtClean="0">
                <a:latin typeface="Times New Roman" pitchFamily="18" charset="0"/>
                <a:cs typeface="Times New Roman" pitchFamily="18" charset="0"/>
              </a:rPr>
              <a:t>Wood et al.,</a:t>
            </a:r>
            <a:r>
              <a:rPr lang="el-GR" sz="2000" dirty="0" smtClean="0">
                <a:latin typeface="Times New Roman" pitchFamily="18" charset="0"/>
                <a:cs typeface="Times New Roman" pitchFamily="18" charset="0"/>
              </a:rPr>
              <a:t>1976), με το εξής παράδειγμα:</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 Η σκαλωσιά είναι μια κατασκευή που χρησιμεύει</a:t>
            </a:r>
          </a:p>
          <a:p>
            <a:pPr lvl="1"/>
            <a:r>
              <a:rPr lang="el-GR" sz="2000" i="1" dirty="0" smtClean="0">
                <a:solidFill>
                  <a:srgbClr val="FF0000"/>
                </a:solidFill>
                <a:latin typeface="Times New Roman" pitchFamily="18" charset="0"/>
                <a:cs typeface="Times New Roman" pitchFamily="18" charset="0"/>
              </a:rPr>
              <a:t>ως βοήθημα </a:t>
            </a:r>
            <a:r>
              <a:rPr lang="el-GR" sz="2000" i="1" dirty="0" smtClean="0">
                <a:latin typeface="Times New Roman" pitchFamily="18" charset="0"/>
                <a:cs typeface="Times New Roman" pitchFamily="18" charset="0"/>
              </a:rPr>
              <a:t>στη σταδιακή οικοδόμηση ενός κτιρίου</a:t>
            </a:r>
          </a:p>
          <a:p>
            <a:pPr lvl="1"/>
            <a:r>
              <a:rPr lang="el-GR" sz="2000" i="1" dirty="0" smtClean="0">
                <a:latin typeface="Times New Roman" pitchFamily="18" charset="0"/>
                <a:cs typeface="Times New Roman" pitchFamily="18" charset="0"/>
              </a:rPr>
              <a:t> η «σκαλωσιά» </a:t>
            </a:r>
            <a:r>
              <a:rPr lang="el-GR" sz="2000" i="1" dirty="0" smtClean="0">
                <a:solidFill>
                  <a:srgbClr val="FF0000"/>
                </a:solidFill>
                <a:latin typeface="Times New Roman" pitchFamily="18" charset="0"/>
                <a:cs typeface="Times New Roman" pitchFamily="18" charset="0"/>
              </a:rPr>
              <a:t>μεγαλώνει </a:t>
            </a:r>
            <a:r>
              <a:rPr lang="el-GR" sz="2000" i="1" dirty="0" smtClean="0">
                <a:latin typeface="Times New Roman" pitchFamily="18" charset="0"/>
                <a:cs typeface="Times New Roman" pitchFamily="18" charset="0"/>
              </a:rPr>
              <a:t>όσο υψώνεται το κτίριο</a:t>
            </a:r>
          </a:p>
          <a:p>
            <a:pPr lvl="1"/>
            <a:r>
              <a:rPr lang="el-GR" sz="2000" i="1" dirty="0" smtClean="0">
                <a:latin typeface="Times New Roman" pitchFamily="18" charset="0"/>
                <a:cs typeface="Times New Roman" pitchFamily="18" charset="0"/>
              </a:rPr>
              <a:t>στο τέλος, η σκαλωσιά </a:t>
            </a:r>
            <a:r>
              <a:rPr lang="el-GR" sz="2000" i="1" dirty="0" smtClean="0">
                <a:solidFill>
                  <a:srgbClr val="FF0000"/>
                </a:solidFill>
                <a:latin typeface="Times New Roman" pitchFamily="18" charset="0"/>
                <a:cs typeface="Times New Roman" pitchFamily="18" charset="0"/>
              </a:rPr>
              <a:t>μπορεί να απομακρυνθεί. </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Εδώ, η </a:t>
            </a:r>
            <a:r>
              <a:rPr lang="el-GR" sz="2000" dirty="0" smtClean="0">
                <a:solidFill>
                  <a:srgbClr val="FF0000"/>
                </a:solidFill>
                <a:latin typeface="Times New Roman" pitchFamily="18" charset="0"/>
                <a:cs typeface="Times New Roman" pitchFamily="18" charset="0"/>
              </a:rPr>
              <a:t>οικοδόμηση ενός κτιρίου</a:t>
            </a:r>
            <a:r>
              <a:rPr lang="el-GR" sz="2000" dirty="0" smtClean="0">
                <a:latin typeface="Times New Roman" pitchFamily="18" charset="0"/>
                <a:cs typeface="Times New Roman" pitchFamily="18" charset="0"/>
              </a:rPr>
              <a:t> είναι ανάλογη με την ανάπτυξη των </a:t>
            </a:r>
            <a:r>
              <a:rPr lang="el-GR" sz="2000" dirty="0" smtClean="0">
                <a:solidFill>
                  <a:srgbClr val="FF0000"/>
                </a:solidFill>
                <a:latin typeface="Times New Roman" pitchFamily="18" charset="0"/>
                <a:cs typeface="Times New Roman" pitchFamily="18" charset="0"/>
              </a:rPr>
              <a:t>ικανοτήτων του παιδιού </a:t>
            </a:r>
          </a:p>
          <a:p>
            <a:pPr lvl="1"/>
            <a:r>
              <a:rPr lang="el-GR" sz="2000" dirty="0" smtClean="0">
                <a:latin typeface="Times New Roman" pitchFamily="18" charset="0"/>
                <a:cs typeface="Times New Roman" pitchFamily="18" charset="0"/>
              </a:rPr>
              <a:t>και η </a:t>
            </a:r>
            <a:r>
              <a:rPr lang="el-GR" sz="2000" dirty="0" smtClean="0">
                <a:solidFill>
                  <a:srgbClr val="0000FF"/>
                </a:solidFill>
                <a:latin typeface="Times New Roman" pitchFamily="18" charset="0"/>
                <a:cs typeface="Times New Roman" pitchFamily="18" charset="0"/>
              </a:rPr>
              <a:t>σκαλωσιά</a:t>
            </a:r>
            <a:r>
              <a:rPr lang="el-GR" sz="2000" dirty="0" smtClean="0">
                <a:latin typeface="Times New Roman" pitchFamily="18" charset="0"/>
                <a:cs typeface="Times New Roman" pitchFamily="18" charset="0"/>
              </a:rPr>
              <a:t> είναι ανάλογη </a:t>
            </a:r>
          </a:p>
          <a:p>
            <a:pPr lvl="1"/>
            <a:r>
              <a:rPr lang="el-GR" sz="2000" dirty="0" smtClean="0">
                <a:latin typeface="Times New Roman" pitchFamily="18" charset="0"/>
                <a:cs typeface="Times New Roman" pitchFamily="18" charset="0"/>
              </a:rPr>
              <a:t>με τον τρόπο που μπορεί </a:t>
            </a:r>
            <a:r>
              <a:rPr lang="el-GR" sz="2000" dirty="0" smtClean="0">
                <a:solidFill>
                  <a:srgbClr val="0000FF"/>
                </a:solidFill>
                <a:latin typeface="Times New Roman" pitchFamily="18" charset="0"/>
                <a:cs typeface="Times New Roman" pitchFamily="18" charset="0"/>
              </a:rPr>
              <a:t>ο ενήλικας να υποστηρίξει </a:t>
            </a:r>
            <a:r>
              <a:rPr lang="el-GR" sz="2000" dirty="0" smtClean="0">
                <a:latin typeface="Times New Roman" pitchFamily="18" charset="0"/>
                <a:cs typeface="Times New Roman" pitchFamily="18" charset="0"/>
              </a:rPr>
              <a:t>αυτή την ανάπτυξη. </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7072362" cy="785794"/>
          </a:xfrm>
        </p:spPr>
        <p:txBody>
          <a:bodyPr/>
          <a:lstStyle/>
          <a:p>
            <a:pPr algn="ctr"/>
            <a:r>
              <a:rPr lang="el-GR" sz="2200" b="1" dirty="0" smtClean="0"/>
              <a:t> </a:t>
            </a:r>
            <a:r>
              <a:rPr lang="el-GR" sz="2000" b="1" dirty="0" smtClean="0">
                <a:latin typeface="Times New Roman" pitchFamily="18" charset="0"/>
                <a:cs typeface="Times New Roman" pitchFamily="18" charset="0"/>
              </a:rPr>
              <a:t>Ο ρόλος του ενηλίκου στην υποβοήθηση </a:t>
            </a:r>
            <a:br>
              <a:rPr lang="el-GR" sz="2000" b="1" dirty="0" smtClean="0">
                <a:latin typeface="Times New Roman" pitchFamily="18" charset="0"/>
                <a:cs typeface="Times New Roman" pitchFamily="18" charset="0"/>
              </a:rPr>
            </a:br>
            <a:r>
              <a:rPr lang="el-GR" sz="2000" b="1" dirty="0" smtClean="0">
                <a:latin typeface="Times New Roman" pitchFamily="18" charset="0"/>
                <a:cs typeface="Times New Roman" pitchFamily="18" charset="0"/>
              </a:rPr>
              <a:t>της ανάπτυξης των παιδιών (8)</a:t>
            </a:r>
            <a:endParaRPr lang="el-GR" sz="21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857232"/>
            <a:ext cx="6858048" cy="6000768"/>
          </a:xfrm>
        </p:spPr>
        <p:txBody>
          <a:bodyPr>
            <a:noAutofit/>
          </a:bodyPr>
          <a:lstStyle/>
          <a:p>
            <a:r>
              <a:rPr lang="el-GR" sz="2000" b="1" dirty="0" smtClean="0">
                <a:latin typeface="Times New Roman" pitchFamily="18" charset="0"/>
                <a:cs typeface="Times New Roman" pitchFamily="18" charset="0"/>
              </a:rPr>
              <a:t>Η υποστήριξη θα πρέπει </a:t>
            </a:r>
          </a:p>
          <a:p>
            <a:pPr lvl="1"/>
            <a:r>
              <a:rPr lang="el-GR" sz="2000" i="1" dirty="0" smtClean="0">
                <a:solidFill>
                  <a:srgbClr val="FF0000"/>
                </a:solidFill>
                <a:latin typeface="Times New Roman" pitchFamily="18" charset="0"/>
                <a:cs typeface="Times New Roman" pitchFamily="18" charset="0"/>
              </a:rPr>
              <a:t>να προσαρμόζεται στο τρέχον επίπεδο </a:t>
            </a:r>
            <a:r>
              <a:rPr lang="el-GR" sz="2000" i="1" dirty="0" smtClean="0">
                <a:latin typeface="Times New Roman" pitchFamily="18" charset="0"/>
                <a:cs typeface="Times New Roman" pitchFamily="18" charset="0"/>
              </a:rPr>
              <a:t>ανάπτυξης του παιδιού</a:t>
            </a:r>
          </a:p>
          <a:p>
            <a:pPr lvl="1"/>
            <a:r>
              <a:rPr lang="el-GR" sz="2000" i="1" dirty="0" smtClean="0">
                <a:latin typeface="Times New Roman" pitchFamily="18" charset="0"/>
                <a:cs typeface="Times New Roman" pitchFamily="18" charset="0"/>
              </a:rPr>
              <a:t>και μπορεί </a:t>
            </a:r>
            <a:r>
              <a:rPr lang="el-GR" sz="2000" i="1" dirty="0" smtClean="0">
                <a:solidFill>
                  <a:srgbClr val="FF0000"/>
                </a:solidFill>
                <a:latin typeface="Times New Roman" pitchFamily="18" charset="0"/>
                <a:cs typeface="Times New Roman" pitchFamily="18" charset="0"/>
              </a:rPr>
              <a:t>να ελαττώνεται ή να αφαιρείται </a:t>
            </a:r>
            <a:r>
              <a:rPr lang="el-GR" sz="2000" b="1" i="1" dirty="0" smtClean="0">
                <a:latin typeface="Times New Roman" pitchFamily="18" charset="0"/>
                <a:cs typeface="Times New Roman" pitchFamily="18" charset="0"/>
              </a:rPr>
              <a:t>μόλις αποκτήσει το παιδί ικανότητα</a:t>
            </a:r>
            <a:r>
              <a:rPr lang="el-GR" sz="2000" i="1" dirty="0" smtClean="0">
                <a:latin typeface="Times New Roman" pitchFamily="18" charset="0"/>
                <a:cs typeface="Times New Roman" pitchFamily="18" charset="0"/>
              </a:rPr>
              <a:t> στο συγκεκριμένο έργο. </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Ειδικές πλευρές της «σκαλωσιάς» μπορεί να είναι:</a:t>
            </a:r>
          </a:p>
          <a:p>
            <a:pPr>
              <a:buNone/>
            </a:pPr>
            <a:endParaRPr lang="el-GR" sz="800" dirty="0" smtClean="0">
              <a:latin typeface="Times New Roman" pitchFamily="18" charset="0"/>
              <a:cs typeface="Times New Roman" pitchFamily="18" charset="0"/>
            </a:endParaRPr>
          </a:p>
          <a:p>
            <a:pPr lvl="1"/>
            <a:r>
              <a:rPr lang="el-GR" sz="2000" b="1" i="1" dirty="0" smtClean="0">
                <a:latin typeface="Times New Roman" pitchFamily="18" charset="0"/>
                <a:cs typeface="Times New Roman" pitchFamily="18" charset="0"/>
              </a:rPr>
              <a:t>το να κατευθύνεται η προσοχή </a:t>
            </a:r>
            <a:r>
              <a:rPr lang="el-GR" sz="2000" i="1" dirty="0" smtClean="0">
                <a:latin typeface="Times New Roman" pitchFamily="18" charset="0"/>
                <a:cs typeface="Times New Roman" pitchFamily="18" charset="0"/>
              </a:rPr>
              <a:t>των παιδιών </a:t>
            </a:r>
            <a:r>
              <a:rPr lang="el-GR" sz="2000" i="1" dirty="0" smtClean="0">
                <a:solidFill>
                  <a:srgbClr val="FF0000"/>
                </a:solidFill>
                <a:latin typeface="Times New Roman" pitchFamily="18" charset="0"/>
                <a:cs typeface="Times New Roman" pitchFamily="18" charset="0"/>
              </a:rPr>
              <a:t>σε συναφείς πλευρές</a:t>
            </a:r>
            <a:r>
              <a:rPr lang="el-GR" sz="2000" i="1" dirty="0" smtClean="0">
                <a:latin typeface="Times New Roman" pitchFamily="18" charset="0"/>
                <a:cs typeface="Times New Roman" pitchFamily="18" charset="0"/>
              </a:rPr>
              <a:t> της κατάστασης</a:t>
            </a:r>
          </a:p>
          <a:p>
            <a:pPr lvl="1"/>
            <a:endParaRPr lang="el-GR" sz="2000" i="1" dirty="0" smtClean="0">
              <a:latin typeface="Times New Roman" pitchFamily="18" charset="0"/>
              <a:cs typeface="Times New Roman" pitchFamily="18" charset="0"/>
            </a:endParaRPr>
          </a:p>
          <a:p>
            <a:pPr lvl="1"/>
            <a:r>
              <a:rPr lang="el-GR" sz="2000" b="1" i="1" dirty="0" smtClean="0">
                <a:latin typeface="Times New Roman" pitchFamily="18" charset="0"/>
                <a:cs typeface="Times New Roman" pitchFamily="18" charset="0"/>
              </a:rPr>
              <a:t>το να βοηθούνται </a:t>
            </a:r>
            <a:r>
              <a:rPr lang="el-GR" sz="2000" i="1" dirty="0" smtClean="0">
                <a:latin typeface="Times New Roman" pitchFamily="18" charset="0"/>
                <a:cs typeface="Times New Roman" pitchFamily="18" charset="0"/>
              </a:rPr>
              <a:t>τα παιδιά </a:t>
            </a:r>
            <a:r>
              <a:rPr lang="el-GR" sz="2000" b="1" i="1" dirty="0" smtClean="0">
                <a:solidFill>
                  <a:srgbClr val="FF0000"/>
                </a:solidFill>
                <a:latin typeface="Times New Roman" pitchFamily="18" charset="0"/>
                <a:cs typeface="Times New Roman" pitchFamily="18" charset="0"/>
              </a:rPr>
              <a:t>να διασπάσουν </a:t>
            </a:r>
            <a:r>
              <a:rPr lang="el-GR" sz="2000" i="1" dirty="0" smtClean="0">
                <a:solidFill>
                  <a:srgbClr val="FF0000"/>
                </a:solidFill>
                <a:latin typeface="Times New Roman" pitchFamily="18" charset="0"/>
                <a:cs typeface="Times New Roman" pitchFamily="18" charset="0"/>
              </a:rPr>
              <a:t>μία εργασία</a:t>
            </a:r>
            <a:r>
              <a:rPr lang="el-GR" sz="2000" i="1" dirty="0" smtClean="0">
                <a:latin typeface="Times New Roman" pitchFamily="18" charset="0"/>
                <a:cs typeface="Times New Roman" pitchFamily="18" charset="0"/>
              </a:rPr>
              <a:t> και μια αλληλουχία </a:t>
            </a:r>
            <a:r>
              <a:rPr lang="el-GR" sz="2000" b="1" i="1" dirty="0" smtClean="0">
                <a:latin typeface="Times New Roman" pitchFamily="18" charset="0"/>
                <a:cs typeface="Times New Roman" pitchFamily="18" charset="0"/>
              </a:rPr>
              <a:t>μικρότερων εργασιών</a:t>
            </a:r>
            <a:r>
              <a:rPr lang="el-GR" sz="2000" i="1" dirty="0" smtClean="0">
                <a:latin typeface="Times New Roman" pitchFamily="18" charset="0"/>
                <a:cs typeface="Times New Roman" pitchFamily="18" charset="0"/>
              </a:rPr>
              <a:t>, τις οποίες μπορούν να φέρουν σε πέρας</a:t>
            </a:r>
          </a:p>
          <a:p>
            <a:pPr lvl="1"/>
            <a:endParaRPr lang="el-GR" sz="800" i="1" dirty="0" smtClean="0">
              <a:latin typeface="Times New Roman" pitchFamily="18" charset="0"/>
              <a:cs typeface="Times New Roman" pitchFamily="18" charset="0"/>
            </a:endParaRPr>
          </a:p>
          <a:p>
            <a:pPr lvl="1"/>
            <a:r>
              <a:rPr lang="el-GR" sz="2000" b="1" i="1" dirty="0" smtClean="0">
                <a:latin typeface="Times New Roman" pitchFamily="18" charset="0"/>
                <a:cs typeface="Times New Roman" pitchFamily="18" charset="0"/>
              </a:rPr>
              <a:t>το να βοηθούνται </a:t>
            </a:r>
            <a:r>
              <a:rPr lang="el-GR" sz="2000" i="1" dirty="0" smtClean="0">
                <a:latin typeface="Times New Roman" pitchFamily="18" charset="0"/>
                <a:cs typeface="Times New Roman" pitchFamily="18" charset="0"/>
              </a:rPr>
              <a:t>τα παιδιά </a:t>
            </a:r>
            <a:r>
              <a:rPr lang="el-GR" sz="2000" b="1" i="1" dirty="0" smtClean="0">
                <a:solidFill>
                  <a:srgbClr val="FF0000"/>
                </a:solidFill>
                <a:latin typeface="Times New Roman" pitchFamily="18" charset="0"/>
                <a:cs typeface="Times New Roman" pitchFamily="18" charset="0"/>
              </a:rPr>
              <a:t>να ενορχηστρώσουν σωστά </a:t>
            </a:r>
            <a:r>
              <a:rPr lang="el-GR" sz="2000" i="1" dirty="0" smtClean="0">
                <a:latin typeface="Times New Roman" pitchFamily="18" charset="0"/>
                <a:cs typeface="Times New Roman" pitchFamily="18" charset="0"/>
              </a:rPr>
              <a:t>την αλληλουχία των </a:t>
            </a:r>
            <a:r>
              <a:rPr lang="el-GR" sz="2000" b="1" i="1" dirty="0" smtClean="0">
                <a:latin typeface="Times New Roman" pitchFamily="18" charset="0"/>
                <a:cs typeface="Times New Roman" pitchFamily="18" charset="0"/>
              </a:rPr>
              <a:t>βημάτων.</a:t>
            </a:r>
          </a:p>
          <a:p>
            <a:pPr lvl="1"/>
            <a:endParaRPr lang="el-GR" sz="2000" i="1"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7158" y="0"/>
            <a:ext cx="8429684" cy="642918"/>
          </a:xfrm>
        </p:spPr>
        <p:txBody>
          <a:bodyPr>
            <a:normAutofit fontScale="90000"/>
          </a:bodyPr>
          <a:lstStyle/>
          <a:p>
            <a:pPr algn="ctr"/>
            <a:r>
              <a:rPr lang="el-GR" sz="2400" b="1" dirty="0"/>
              <a:t/>
            </a:r>
            <a:br>
              <a:rPr lang="el-GR" sz="2400" b="1" dirty="0"/>
            </a:br>
            <a:r>
              <a:rPr lang="el-GR" sz="2400" b="1" dirty="0" smtClean="0"/>
              <a:t/>
            </a:r>
            <a:br>
              <a:rPr lang="el-GR" sz="2400" b="1" dirty="0" smtClean="0"/>
            </a:br>
            <a:r>
              <a:rPr lang="el-GR" sz="2700" b="1" dirty="0" smtClean="0"/>
              <a:t> </a:t>
            </a:r>
            <a:r>
              <a:rPr lang="el-GR" sz="2700" b="1" dirty="0" smtClean="0">
                <a:latin typeface="Times New Roman" pitchFamily="18" charset="0"/>
                <a:cs typeface="Times New Roman" pitchFamily="18" charset="0"/>
              </a:rPr>
              <a:t>Θεωρητικές προσεγγίσεις για τη μάθηση </a:t>
            </a:r>
            <a:r>
              <a:rPr lang="el-GR" sz="2700" b="1" dirty="0">
                <a:latin typeface="Times New Roman" pitchFamily="18" charset="0"/>
                <a:cs typeface="Times New Roman" pitchFamily="18" charset="0"/>
              </a:rPr>
              <a:t> </a:t>
            </a:r>
            <a:br>
              <a:rPr lang="el-GR" sz="2700" b="1" dirty="0">
                <a:latin typeface="Times New Roman" pitchFamily="18" charset="0"/>
                <a:cs typeface="Times New Roman" pitchFamily="18" charset="0"/>
              </a:rPr>
            </a:br>
            <a:endParaRPr lang="el-GR" sz="2700" b="1" dirty="0">
              <a:latin typeface="Times New Roman" pitchFamily="18" charset="0"/>
              <a:cs typeface="Times New Roman" pitchFamily="18" charset="0"/>
            </a:endParaRPr>
          </a:p>
        </p:txBody>
      </p:sp>
      <p:graphicFrame>
        <p:nvGraphicFramePr>
          <p:cNvPr id="4" name="3 - Θέση περιεχομένου"/>
          <p:cNvGraphicFramePr>
            <a:graphicFrameLocks noGrp="1"/>
          </p:cNvGraphicFramePr>
          <p:nvPr>
            <p:ph idx="1"/>
          </p:nvPr>
        </p:nvGraphicFramePr>
        <p:xfrm>
          <a:off x="142875" y="1000124"/>
          <a:ext cx="8858250" cy="5857875"/>
        </p:xfrm>
        <a:graphic>
          <a:graphicData uri="http://schemas.openxmlformats.org/drawingml/2006/table">
            <a:tbl>
              <a:tblPr firstRow="1" bandRow="1">
                <a:tableStyleId>{5C22544A-7EE6-4342-B048-85BDC9FD1C3A}</a:tableStyleId>
              </a:tblPr>
              <a:tblGrid>
                <a:gridCol w="4429125"/>
                <a:gridCol w="4429125"/>
              </a:tblGrid>
              <a:tr h="408819">
                <a:tc>
                  <a:txBody>
                    <a:bodyPr/>
                    <a:lstStyle/>
                    <a:p>
                      <a:pPr algn="ctr"/>
                      <a:r>
                        <a:rPr lang="el-GR" dirty="0" smtClean="0">
                          <a:solidFill>
                            <a:schemeClr val="tx1"/>
                          </a:solidFill>
                          <a:latin typeface="Times New Roman" pitchFamily="18" charset="0"/>
                          <a:cs typeface="Times New Roman" pitchFamily="18" charset="0"/>
                        </a:rPr>
                        <a:t>ΠΑΡΑΔΟΣΙΑΚΕΣ</a:t>
                      </a:r>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pPr algn="ctr"/>
                      <a:r>
                        <a:rPr lang="el-GR" dirty="0" smtClean="0">
                          <a:solidFill>
                            <a:schemeClr val="tx1"/>
                          </a:solidFill>
                          <a:latin typeface="Times New Roman" pitchFamily="18" charset="0"/>
                          <a:cs typeface="Times New Roman" pitchFamily="18" charset="0"/>
                        </a:rPr>
                        <a:t> ΣΥΓΧΡΟΝΕΣ</a:t>
                      </a:r>
                      <a:endParaRPr lang="el-GR" dirty="0">
                        <a:solidFill>
                          <a:schemeClr val="tx1"/>
                        </a:solidFill>
                        <a:latin typeface="Times New Roman" pitchFamily="18" charset="0"/>
                        <a:cs typeface="Times New Roman" pitchFamily="18" charset="0"/>
                      </a:endParaRPr>
                    </a:p>
                  </a:txBody>
                  <a:tcPr>
                    <a:solidFill>
                      <a:srgbClr val="D3F1E3"/>
                    </a:solidFill>
                  </a:tcPr>
                </a:tc>
              </a:tr>
              <a:tr h="705633">
                <a:tc>
                  <a:txBody>
                    <a:bodyPr/>
                    <a:lstStyle/>
                    <a:p>
                      <a:r>
                        <a:rPr lang="el-GR" dirty="0" smtClean="0">
                          <a:latin typeface="Times New Roman" pitchFamily="18" charset="0"/>
                          <a:cs typeface="Times New Roman" pitchFamily="18" charset="0"/>
                        </a:rPr>
                        <a:t>Η μάθηση </a:t>
                      </a:r>
                      <a:r>
                        <a:rPr lang="el-GR" b="1" dirty="0" smtClean="0">
                          <a:latin typeface="Times New Roman" pitchFamily="18" charset="0"/>
                          <a:cs typeface="Times New Roman" pitchFamily="18" charset="0"/>
                        </a:rPr>
                        <a:t>μεταβιβάζεται</a:t>
                      </a:r>
                      <a:r>
                        <a:rPr lang="el-GR" dirty="0" smtClean="0">
                          <a:latin typeface="Times New Roman" pitchFamily="18" charset="0"/>
                          <a:cs typeface="Times New Roman" pitchFamily="18" charset="0"/>
                        </a:rPr>
                        <a:t>,</a:t>
                      </a:r>
                      <a:r>
                        <a:rPr lang="el-GR" baseline="0" dirty="0" smtClean="0">
                          <a:latin typeface="Times New Roman" pitchFamily="18" charset="0"/>
                          <a:cs typeface="Times New Roman" pitchFamily="18" charset="0"/>
                        </a:rPr>
                        <a:t> μεταφέρεται.</a:t>
                      </a:r>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r>
                        <a:rPr lang="el-GR" dirty="0" smtClean="0">
                          <a:latin typeface="Times New Roman" pitchFamily="18" charset="0"/>
                          <a:cs typeface="Times New Roman" pitchFamily="18" charset="0"/>
                        </a:rPr>
                        <a:t>Η μάθηση κατακτάται </a:t>
                      </a:r>
                      <a:r>
                        <a:rPr lang="el-GR" dirty="0" smtClean="0">
                          <a:solidFill>
                            <a:srgbClr val="FF0000"/>
                          </a:solidFill>
                          <a:latin typeface="Times New Roman" pitchFamily="18" charset="0"/>
                          <a:cs typeface="Times New Roman" pitchFamily="18" charset="0"/>
                        </a:rPr>
                        <a:t>μέσω διερεύνησης </a:t>
                      </a:r>
                      <a:r>
                        <a:rPr lang="el-GR" dirty="0" smtClean="0">
                          <a:latin typeface="Times New Roman" pitchFamily="18" charset="0"/>
                          <a:cs typeface="Times New Roman" pitchFamily="18" charset="0"/>
                        </a:rPr>
                        <a:t>και αλληλεπίδρασης. </a:t>
                      </a:r>
                      <a:endParaRPr lang="el-GR" dirty="0">
                        <a:solidFill>
                          <a:schemeClr val="tx1"/>
                        </a:solidFill>
                        <a:latin typeface="Times New Roman" pitchFamily="18" charset="0"/>
                        <a:cs typeface="Times New Roman" pitchFamily="18" charset="0"/>
                      </a:endParaRPr>
                    </a:p>
                  </a:txBody>
                  <a:tcPr>
                    <a:solidFill>
                      <a:srgbClr val="D3F1E3"/>
                    </a:solidFill>
                  </a:tcPr>
                </a:tc>
              </a:tr>
              <a:tr h="705633">
                <a:tc>
                  <a:txBody>
                    <a:bodyPr/>
                    <a:lstStyle/>
                    <a:p>
                      <a:r>
                        <a:rPr lang="el-GR" dirty="0" smtClean="0">
                          <a:latin typeface="Times New Roman" pitchFamily="18" charset="0"/>
                          <a:cs typeface="Times New Roman" pitchFamily="18" charset="0"/>
                        </a:rPr>
                        <a:t>Έχει </a:t>
                      </a:r>
                      <a:r>
                        <a:rPr lang="el-GR" b="1" dirty="0" smtClean="0">
                          <a:latin typeface="Times New Roman" pitchFamily="18" charset="0"/>
                          <a:cs typeface="Times New Roman" pitchFamily="18" charset="0"/>
                        </a:rPr>
                        <a:t>συσσωρευτικό</a:t>
                      </a:r>
                      <a:r>
                        <a:rPr lang="el-GR" dirty="0" smtClean="0">
                          <a:latin typeface="Times New Roman" pitchFamily="18" charset="0"/>
                          <a:cs typeface="Times New Roman" pitchFamily="18" charset="0"/>
                        </a:rPr>
                        <a:t> και αναπαραγωγικό χαρακτήρα.</a:t>
                      </a:r>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r>
                        <a:rPr lang="el-GR" dirty="0" smtClean="0">
                          <a:latin typeface="Times New Roman" pitchFamily="18" charset="0"/>
                          <a:cs typeface="Times New Roman" pitchFamily="18" charset="0"/>
                        </a:rPr>
                        <a:t>Έχει </a:t>
                      </a:r>
                      <a:r>
                        <a:rPr lang="el-GR" dirty="0" smtClean="0">
                          <a:solidFill>
                            <a:srgbClr val="FF0000"/>
                          </a:solidFill>
                          <a:latin typeface="Times New Roman" pitchFamily="18" charset="0"/>
                          <a:cs typeface="Times New Roman" pitchFamily="18" charset="0"/>
                        </a:rPr>
                        <a:t>δημιουργικό </a:t>
                      </a:r>
                      <a:r>
                        <a:rPr lang="el-GR" dirty="0" smtClean="0">
                          <a:latin typeface="Times New Roman" pitchFamily="18" charset="0"/>
                          <a:cs typeface="Times New Roman" pitchFamily="18" charset="0"/>
                        </a:rPr>
                        <a:t>και παραγωγικό χαρακτήρα. </a:t>
                      </a:r>
                      <a:endParaRPr lang="el-GR" dirty="0">
                        <a:solidFill>
                          <a:schemeClr val="tx1"/>
                        </a:solidFill>
                        <a:latin typeface="Times New Roman" pitchFamily="18" charset="0"/>
                        <a:cs typeface="Times New Roman" pitchFamily="18" charset="0"/>
                      </a:endParaRPr>
                    </a:p>
                  </a:txBody>
                  <a:tcPr>
                    <a:solidFill>
                      <a:srgbClr val="D3F1E3"/>
                    </a:solidFill>
                  </a:tcPr>
                </a:tc>
              </a:tr>
              <a:tr h="705633">
                <a:tc>
                  <a:txBody>
                    <a:bodyPr/>
                    <a:lstStyle/>
                    <a:p>
                      <a:r>
                        <a:rPr lang="el-GR" b="1" dirty="0" smtClean="0">
                          <a:latin typeface="Times New Roman" pitchFamily="18" charset="0"/>
                          <a:cs typeface="Times New Roman" pitchFamily="18" charset="0"/>
                        </a:rPr>
                        <a:t>Αξιολογείται </a:t>
                      </a:r>
                      <a:r>
                        <a:rPr lang="el-GR" dirty="0" smtClean="0">
                          <a:latin typeface="Times New Roman" pitchFamily="18" charset="0"/>
                          <a:cs typeface="Times New Roman" pitchFamily="18" charset="0"/>
                        </a:rPr>
                        <a:t>με βάση το </a:t>
                      </a:r>
                      <a:r>
                        <a:rPr lang="el-GR" b="1" dirty="0" smtClean="0">
                          <a:latin typeface="Times New Roman" pitchFamily="18" charset="0"/>
                          <a:cs typeface="Times New Roman" pitchFamily="18" charset="0"/>
                        </a:rPr>
                        <a:t>αποτέλεσμα</a:t>
                      </a:r>
                      <a:r>
                        <a:rPr lang="el-GR" dirty="0" smtClean="0">
                          <a:latin typeface="Times New Roman" pitchFamily="18" charset="0"/>
                          <a:cs typeface="Times New Roman" pitchFamily="18" charset="0"/>
                        </a:rPr>
                        <a:t>.</a:t>
                      </a:r>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r>
                        <a:rPr lang="el-GR" dirty="0" smtClean="0">
                          <a:latin typeface="Times New Roman" pitchFamily="18" charset="0"/>
                          <a:cs typeface="Times New Roman" pitchFamily="18" charset="0"/>
                        </a:rPr>
                        <a:t>Εκείνο που μας ενδιαφέρει είναι η </a:t>
                      </a:r>
                      <a:r>
                        <a:rPr lang="el-GR" dirty="0" smtClean="0">
                          <a:solidFill>
                            <a:srgbClr val="FF0000"/>
                          </a:solidFill>
                          <a:latin typeface="Times New Roman" pitchFamily="18" charset="0"/>
                          <a:cs typeface="Times New Roman" pitchFamily="18" charset="0"/>
                        </a:rPr>
                        <a:t>διαδικασία.</a:t>
                      </a:r>
                      <a:endParaRPr lang="el-GR" dirty="0">
                        <a:solidFill>
                          <a:srgbClr val="FF0000"/>
                        </a:solidFill>
                        <a:latin typeface="Times New Roman" pitchFamily="18" charset="0"/>
                        <a:cs typeface="Times New Roman" pitchFamily="18" charset="0"/>
                      </a:endParaRPr>
                    </a:p>
                  </a:txBody>
                  <a:tcPr>
                    <a:solidFill>
                      <a:srgbClr val="D3F1E3"/>
                    </a:solidFill>
                  </a:tcPr>
                </a:tc>
              </a:tr>
              <a:tr h="408819">
                <a:tc>
                  <a:txBody>
                    <a:bodyPr/>
                    <a:lstStyle/>
                    <a:p>
                      <a:r>
                        <a:rPr lang="el-GR" dirty="0" smtClean="0">
                          <a:solidFill>
                            <a:schemeClr val="tx1"/>
                          </a:solidFill>
                          <a:latin typeface="Times New Roman" pitchFamily="18" charset="0"/>
                          <a:cs typeface="Times New Roman" pitchFamily="18" charset="0"/>
                        </a:rPr>
                        <a:t>Το παιδί </a:t>
                      </a:r>
                      <a:r>
                        <a:rPr lang="el-GR" b="1" dirty="0" smtClean="0">
                          <a:solidFill>
                            <a:schemeClr val="tx1"/>
                          </a:solidFill>
                          <a:latin typeface="Times New Roman" pitchFamily="18" charset="0"/>
                          <a:cs typeface="Times New Roman" pitchFamily="18" charset="0"/>
                        </a:rPr>
                        <a:t>παθητικός</a:t>
                      </a:r>
                      <a:r>
                        <a:rPr lang="el-GR" dirty="0" smtClean="0">
                          <a:solidFill>
                            <a:schemeClr val="tx1"/>
                          </a:solidFill>
                          <a:latin typeface="Times New Roman" pitchFamily="18" charset="0"/>
                          <a:cs typeface="Times New Roman" pitchFamily="18" charset="0"/>
                        </a:rPr>
                        <a:t> δέκτης</a:t>
                      </a:r>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r>
                        <a:rPr lang="el-GR" dirty="0" smtClean="0">
                          <a:solidFill>
                            <a:schemeClr val="tx1"/>
                          </a:solidFill>
                          <a:latin typeface="Times New Roman" pitchFamily="18" charset="0"/>
                          <a:cs typeface="Times New Roman" pitchFamily="18" charset="0"/>
                        </a:rPr>
                        <a:t>Το παιδί </a:t>
                      </a:r>
                      <a:r>
                        <a:rPr lang="el-GR" dirty="0" smtClean="0">
                          <a:solidFill>
                            <a:srgbClr val="FF0000"/>
                          </a:solidFill>
                          <a:latin typeface="Times New Roman" pitchFamily="18" charset="0"/>
                          <a:cs typeface="Times New Roman" pitchFamily="18" charset="0"/>
                        </a:rPr>
                        <a:t>ενεργό</a:t>
                      </a:r>
                      <a:r>
                        <a:rPr lang="el-GR" dirty="0" smtClean="0">
                          <a:solidFill>
                            <a:schemeClr val="tx1"/>
                          </a:solidFill>
                          <a:latin typeface="Times New Roman" pitchFamily="18" charset="0"/>
                          <a:cs typeface="Times New Roman" pitchFamily="18" charset="0"/>
                        </a:rPr>
                        <a:t> υποκείμενο</a:t>
                      </a:r>
                      <a:endParaRPr lang="el-GR" dirty="0">
                        <a:solidFill>
                          <a:schemeClr val="tx1"/>
                        </a:solidFill>
                        <a:latin typeface="Times New Roman" pitchFamily="18" charset="0"/>
                        <a:cs typeface="Times New Roman" pitchFamily="18" charset="0"/>
                      </a:endParaRPr>
                    </a:p>
                  </a:txBody>
                  <a:tcPr>
                    <a:solidFill>
                      <a:srgbClr val="D3F1E3"/>
                    </a:solidFill>
                  </a:tcPr>
                </a:tc>
              </a:tr>
              <a:tr h="1310462">
                <a:tc>
                  <a:txBody>
                    <a:bodyPr/>
                    <a:lstStyle/>
                    <a:p>
                      <a:r>
                        <a:rPr lang="el-GR" sz="1800" dirty="0" smtClean="0">
                          <a:latin typeface="Times New Roman" pitchFamily="18" charset="0"/>
                          <a:cs typeface="Times New Roman" pitchFamily="18" charset="0"/>
                        </a:rPr>
                        <a:t>Ζητείται </a:t>
                      </a:r>
                      <a:r>
                        <a:rPr lang="el-GR" sz="1800" b="1" dirty="0" smtClean="0">
                          <a:latin typeface="Times New Roman" pitchFamily="18" charset="0"/>
                          <a:cs typeface="Times New Roman" pitchFamily="18" charset="0"/>
                        </a:rPr>
                        <a:t>από όλους </a:t>
                      </a:r>
                      <a:r>
                        <a:rPr lang="el-GR" sz="1800" dirty="0" smtClean="0">
                          <a:latin typeface="Times New Roman" pitchFamily="18" charset="0"/>
                          <a:cs typeface="Times New Roman" pitchFamily="18" charset="0"/>
                        </a:rPr>
                        <a:t>τους μαθητές να ολοκληρώσουν σωστά και σε συγκεκριμένο χρόνο την ίδια δραστηριότητα</a:t>
                      </a:r>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latin typeface="Times New Roman" pitchFamily="18" charset="0"/>
                          <a:cs typeface="Times New Roman" pitchFamily="18" charset="0"/>
                        </a:rPr>
                        <a:t>Τα παιδιά μπορούν να λειτουργούν </a:t>
                      </a:r>
                      <a:r>
                        <a:rPr lang="el-GR" sz="1800" dirty="0" smtClean="0">
                          <a:solidFill>
                            <a:srgbClr val="FF0000"/>
                          </a:solidFill>
                          <a:latin typeface="Times New Roman" pitchFamily="18" charset="0"/>
                          <a:cs typeface="Times New Roman" pitchFamily="18" charset="0"/>
                        </a:rPr>
                        <a:t>διαφοροποιημένα </a:t>
                      </a:r>
                      <a:r>
                        <a:rPr lang="el-GR" sz="1800" dirty="0" smtClean="0">
                          <a:latin typeface="Times New Roman" pitchFamily="18" charset="0"/>
                          <a:cs typeface="Times New Roman" pitchFamily="18" charset="0"/>
                        </a:rPr>
                        <a:t>και τους δίνεται «χρόνος» και «χώρος» για να δράσουν και να εκφραστούν.</a:t>
                      </a:r>
                    </a:p>
                  </a:txBody>
                  <a:tcPr>
                    <a:solidFill>
                      <a:srgbClr val="D3F1E3"/>
                    </a:solidFill>
                  </a:tcPr>
                </a:tc>
              </a:tr>
              <a:tr h="1612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latin typeface="Times New Roman" pitchFamily="18" charset="0"/>
                          <a:cs typeface="Times New Roman" pitchFamily="18" charset="0"/>
                        </a:rPr>
                        <a:t>Πραγματοποιούνται κυρίως </a:t>
                      </a:r>
                      <a:r>
                        <a:rPr lang="el-GR" sz="1800" b="1" dirty="0" smtClean="0">
                          <a:latin typeface="Times New Roman" pitchFamily="18" charset="0"/>
                          <a:cs typeface="Times New Roman" pitchFamily="18" charset="0"/>
                        </a:rPr>
                        <a:t>δραστηριότητες αναπαραγωγικού χαρακτήρα </a:t>
                      </a:r>
                      <a:r>
                        <a:rPr lang="el-GR" sz="1800" dirty="0" smtClean="0">
                          <a:latin typeface="Times New Roman" pitchFamily="18" charset="0"/>
                          <a:cs typeface="Times New Roman" pitchFamily="18" charset="0"/>
                        </a:rPr>
                        <a:t>(αντιγραφές, αντιστοιχήσεις, κατασκευές με βάση ένα πρότυπο).</a:t>
                      </a:r>
                    </a:p>
                    <a:p>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latin typeface="Times New Roman" pitchFamily="18" charset="0"/>
                          <a:cs typeface="Times New Roman" pitchFamily="18" charset="0"/>
                        </a:rPr>
                        <a:t>Πραγματοποιούνται δράσεις παραγωγικού χαρακτήρα που </a:t>
                      </a:r>
                      <a:r>
                        <a:rPr lang="el-GR" sz="1800" dirty="0" smtClean="0">
                          <a:solidFill>
                            <a:srgbClr val="FF0000"/>
                          </a:solidFill>
                          <a:latin typeface="Times New Roman" pitchFamily="18" charset="0"/>
                          <a:cs typeface="Times New Roman" pitchFamily="18" charset="0"/>
                        </a:rPr>
                        <a:t>ενεργοποιούν τη σκέψη </a:t>
                      </a:r>
                      <a:r>
                        <a:rPr lang="el-GR" sz="1800" dirty="0" smtClean="0">
                          <a:latin typeface="Times New Roman" pitchFamily="18" charset="0"/>
                          <a:cs typeface="Times New Roman" pitchFamily="18" charset="0"/>
                        </a:rPr>
                        <a:t>των παιδιών.</a:t>
                      </a:r>
                    </a:p>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latin typeface="Times New Roman" pitchFamily="18" charset="0"/>
                          <a:cs typeface="Times New Roman" pitchFamily="18" charset="0"/>
                        </a:rPr>
                        <a:t>Η μάθηση γίνεται αντιληπτή ως </a:t>
                      </a:r>
                      <a:r>
                        <a:rPr lang="el-GR" sz="1800" dirty="0" smtClean="0">
                          <a:solidFill>
                            <a:srgbClr val="FF0000"/>
                          </a:solidFill>
                          <a:latin typeface="Times New Roman" pitchFamily="18" charset="0"/>
                          <a:cs typeface="Times New Roman" pitchFamily="18" charset="0"/>
                        </a:rPr>
                        <a:t>κοινωνική δραστηριότητα.</a:t>
                      </a:r>
                      <a:endParaRPr lang="el-GR" dirty="0">
                        <a:solidFill>
                          <a:srgbClr val="FF0000"/>
                        </a:solidFill>
                        <a:latin typeface="Times New Roman" pitchFamily="18" charset="0"/>
                        <a:cs typeface="Times New Roman" pitchFamily="18" charset="0"/>
                      </a:endParaRPr>
                    </a:p>
                  </a:txBody>
                  <a:tcPr>
                    <a:solidFill>
                      <a:srgbClr val="D3F1E3"/>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7158" y="0"/>
            <a:ext cx="8429684" cy="642918"/>
          </a:xfrm>
        </p:spPr>
        <p:txBody>
          <a:bodyPr>
            <a:normAutofit fontScale="90000"/>
          </a:bodyPr>
          <a:lstStyle/>
          <a:p>
            <a:pPr algn="ctr"/>
            <a:r>
              <a:rPr lang="el-GR" sz="2400" b="1" dirty="0"/>
              <a:t/>
            </a:r>
            <a:br>
              <a:rPr lang="el-GR" sz="2400" b="1" dirty="0"/>
            </a:br>
            <a:r>
              <a:rPr lang="el-GR" sz="2400" b="1" dirty="0" smtClean="0"/>
              <a:t/>
            </a:r>
            <a:br>
              <a:rPr lang="el-GR" sz="2400" b="1" dirty="0" smtClean="0"/>
            </a:br>
            <a:r>
              <a:rPr lang="el-GR" sz="2700" b="1" dirty="0" smtClean="0"/>
              <a:t> </a:t>
            </a:r>
            <a:r>
              <a:rPr lang="el-GR" sz="2700" b="1" dirty="0" smtClean="0">
                <a:latin typeface="Times New Roman" pitchFamily="18" charset="0"/>
                <a:cs typeface="Times New Roman" pitchFamily="18" charset="0"/>
              </a:rPr>
              <a:t>Θεωρητικές προσεγγίσεις για τη μάθηση </a:t>
            </a:r>
            <a:r>
              <a:rPr lang="el-GR" sz="2700" b="1" dirty="0">
                <a:latin typeface="Times New Roman" pitchFamily="18" charset="0"/>
                <a:cs typeface="Times New Roman" pitchFamily="18" charset="0"/>
              </a:rPr>
              <a:t> </a:t>
            </a:r>
            <a:br>
              <a:rPr lang="el-GR" sz="2700" b="1" dirty="0">
                <a:latin typeface="Times New Roman" pitchFamily="18" charset="0"/>
                <a:cs typeface="Times New Roman" pitchFamily="18" charset="0"/>
              </a:rPr>
            </a:br>
            <a:endParaRPr lang="el-GR" sz="2700" b="1" dirty="0">
              <a:latin typeface="Times New Roman" pitchFamily="18" charset="0"/>
              <a:cs typeface="Times New Roman" pitchFamily="18" charset="0"/>
            </a:endParaRPr>
          </a:p>
        </p:txBody>
      </p:sp>
      <p:graphicFrame>
        <p:nvGraphicFramePr>
          <p:cNvPr id="4" name="3 - Θέση περιεχομένου"/>
          <p:cNvGraphicFramePr>
            <a:graphicFrameLocks noGrp="1"/>
          </p:cNvGraphicFramePr>
          <p:nvPr>
            <p:ph idx="1"/>
          </p:nvPr>
        </p:nvGraphicFramePr>
        <p:xfrm>
          <a:off x="142875" y="1000125"/>
          <a:ext cx="8858250" cy="5765800"/>
        </p:xfrm>
        <a:graphic>
          <a:graphicData uri="http://schemas.openxmlformats.org/drawingml/2006/table">
            <a:tbl>
              <a:tblPr firstRow="1" bandRow="1">
                <a:tableStyleId>{5C22544A-7EE6-4342-B048-85BDC9FD1C3A}</a:tableStyleId>
              </a:tblPr>
              <a:tblGrid>
                <a:gridCol w="4429125"/>
                <a:gridCol w="4429125"/>
              </a:tblGrid>
              <a:tr h="370840">
                <a:tc>
                  <a:txBody>
                    <a:bodyPr/>
                    <a:lstStyle/>
                    <a:p>
                      <a:pPr algn="ctr"/>
                      <a:r>
                        <a:rPr lang="el-GR" dirty="0" smtClean="0">
                          <a:solidFill>
                            <a:schemeClr val="tx1"/>
                          </a:solidFill>
                          <a:latin typeface="Times New Roman" pitchFamily="18" charset="0"/>
                          <a:cs typeface="Times New Roman" pitchFamily="18" charset="0"/>
                        </a:rPr>
                        <a:t>ΠΑΡΑΔΟΣΙΑΚΕΣ</a:t>
                      </a:r>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pPr algn="ctr"/>
                      <a:r>
                        <a:rPr lang="el-GR" dirty="0" smtClean="0">
                          <a:solidFill>
                            <a:schemeClr val="tx1"/>
                          </a:solidFill>
                          <a:latin typeface="Times New Roman" pitchFamily="18" charset="0"/>
                          <a:cs typeface="Times New Roman" pitchFamily="18" charset="0"/>
                        </a:rPr>
                        <a:t> ΣΥΓΧΡΟΝΕΣ</a:t>
                      </a:r>
                      <a:endParaRPr lang="el-GR" dirty="0">
                        <a:solidFill>
                          <a:schemeClr val="tx1"/>
                        </a:solidFill>
                        <a:latin typeface="Times New Roman" pitchFamily="18" charset="0"/>
                        <a:cs typeface="Times New Roman" pitchFamily="18" charset="0"/>
                      </a:endParaRPr>
                    </a:p>
                  </a:txBody>
                  <a:tcPr>
                    <a:solidFill>
                      <a:srgbClr val="D3F1E3"/>
                    </a:solidFill>
                  </a:tcPr>
                </a:tc>
              </a:tr>
              <a:tr h="370840">
                <a:tc>
                  <a:txBody>
                    <a:bodyPr/>
                    <a:lstStyle/>
                    <a:p>
                      <a:r>
                        <a:rPr kumimoji="0" lang="el-GR" sz="1800" b="1" kern="1200" baseline="0" dirty="0" smtClean="0">
                          <a:solidFill>
                            <a:schemeClr val="dk1"/>
                          </a:solidFill>
                          <a:latin typeface="Times New Roman" pitchFamily="18" charset="0"/>
                          <a:ea typeface="+mn-ea"/>
                          <a:cs typeface="Times New Roman" pitchFamily="18" charset="0"/>
                        </a:rPr>
                        <a:t>Ο εκπαιδευτικός </a:t>
                      </a:r>
                      <a:r>
                        <a:rPr kumimoji="0" lang="el-GR" sz="1800" kern="1200" baseline="0" dirty="0" smtClean="0">
                          <a:solidFill>
                            <a:schemeClr val="dk1"/>
                          </a:solidFill>
                          <a:latin typeface="Times New Roman" pitchFamily="18" charset="0"/>
                          <a:ea typeface="+mn-ea"/>
                          <a:cs typeface="Times New Roman" pitchFamily="18" charset="0"/>
                        </a:rPr>
                        <a:t>λειτουργεί ως </a:t>
                      </a:r>
                      <a:r>
                        <a:rPr kumimoji="0" lang="el-GR" sz="1800" b="1" kern="1200" baseline="0" dirty="0" smtClean="0">
                          <a:solidFill>
                            <a:schemeClr val="dk1"/>
                          </a:solidFill>
                          <a:latin typeface="Times New Roman" pitchFamily="18" charset="0"/>
                          <a:ea typeface="+mn-ea"/>
                          <a:cs typeface="Times New Roman" pitchFamily="18" charset="0"/>
                        </a:rPr>
                        <a:t>αυθεντία</a:t>
                      </a:r>
                      <a:r>
                        <a:rPr kumimoji="0" lang="el-GR" sz="1800" kern="1200" baseline="0" dirty="0" smtClean="0">
                          <a:solidFill>
                            <a:schemeClr val="dk1"/>
                          </a:solidFill>
                          <a:latin typeface="Times New Roman" pitchFamily="18" charset="0"/>
                          <a:ea typeface="+mn-ea"/>
                          <a:cs typeface="Times New Roman" pitchFamily="18" charset="0"/>
                        </a:rPr>
                        <a:t> και </a:t>
                      </a:r>
                      <a:r>
                        <a:rPr kumimoji="0" lang="el-GR" sz="1800" kern="1200" baseline="0" smtClean="0">
                          <a:solidFill>
                            <a:schemeClr val="dk1"/>
                          </a:solidFill>
                          <a:latin typeface="Times New Roman" pitchFamily="18" charset="0"/>
                          <a:ea typeface="+mn-ea"/>
                          <a:cs typeface="Times New Roman" pitchFamily="18" charset="0"/>
                        </a:rPr>
                        <a:t>έχει τον </a:t>
                      </a:r>
                      <a:r>
                        <a:rPr kumimoji="0" lang="el-GR" sz="1800" kern="1200" baseline="0" dirty="0" smtClean="0">
                          <a:solidFill>
                            <a:schemeClr val="dk1"/>
                          </a:solidFill>
                          <a:latin typeface="Times New Roman" pitchFamily="18" charset="0"/>
                          <a:ea typeface="+mn-ea"/>
                          <a:cs typeface="Times New Roman" pitchFamily="18" charset="0"/>
                        </a:rPr>
                        <a:t>πλήρη έλεγχο και  την κυρίαρχη εξουσία στην τάξη. </a:t>
                      </a:r>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r>
                        <a:rPr kumimoji="0" lang="el-GR" sz="1800" kern="1200" baseline="0" dirty="0" smtClean="0">
                          <a:solidFill>
                            <a:schemeClr val="dk1"/>
                          </a:solidFill>
                          <a:latin typeface="Times New Roman" pitchFamily="18" charset="0"/>
                          <a:ea typeface="+mn-ea"/>
                          <a:cs typeface="Times New Roman" pitchFamily="18" charset="0"/>
                        </a:rPr>
                        <a:t>Ο εκπαιδευτικός  είναι </a:t>
                      </a:r>
                      <a:r>
                        <a:rPr kumimoji="0" lang="el-GR" sz="1800" kern="1200" baseline="0" dirty="0" smtClean="0">
                          <a:solidFill>
                            <a:srgbClr val="FF0000"/>
                          </a:solidFill>
                          <a:latin typeface="Times New Roman" pitchFamily="18" charset="0"/>
                          <a:ea typeface="+mn-ea"/>
                          <a:cs typeface="Times New Roman" pitchFamily="18" charset="0"/>
                        </a:rPr>
                        <a:t>διευκολυντής κ</a:t>
                      </a:r>
                      <a:r>
                        <a:rPr kumimoji="0" lang="el-GR" sz="1800" kern="1200" baseline="0" dirty="0" smtClean="0">
                          <a:solidFill>
                            <a:schemeClr val="dk1"/>
                          </a:solidFill>
                          <a:latin typeface="Times New Roman" pitchFamily="18" charset="0"/>
                          <a:ea typeface="+mn-ea"/>
                          <a:cs typeface="Times New Roman" pitchFamily="18" charset="0"/>
                        </a:rPr>
                        <a:t>αι </a:t>
                      </a:r>
                      <a:r>
                        <a:rPr kumimoji="0" lang="el-GR" sz="1800" kern="1200" baseline="0" dirty="0" smtClean="0">
                          <a:solidFill>
                            <a:srgbClr val="FF0000"/>
                          </a:solidFill>
                          <a:latin typeface="Times New Roman" pitchFamily="18" charset="0"/>
                          <a:ea typeface="+mn-ea"/>
                          <a:cs typeface="Times New Roman" pitchFamily="18" charset="0"/>
                        </a:rPr>
                        <a:t>συντονιστής</a:t>
                      </a:r>
                      <a:r>
                        <a:rPr kumimoji="0" lang="el-GR" sz="1800" kern="1200" baseline="0" dirty="0" smtClean="0">
                          <a:solidFill>
                            <a:schemeClr val="dk1"/>
                          </a:solidFill>
                          <a:latin typeface="Times New Roman" pitchFamily="18" charset="0"/>
                          <a:ea typeface="+mn-ea"/>
                          <a:cs typeface="Times New Roman" pitchFamily="18" charset="0"/>
                        </a:rPr>
                        <a:t> της μαθησιακής διαδικασίας. </a:t>
                      </a:r>
                      <a:endParaRPr lang="el-GR" dirty="0">
                        <a:solidFill>
                          <a:schemeClr val="tx1"/>
                        </a:solidFill>
                        <a:latin typeface="Times New Roman" pitchFamily="18" charset="0"/>
                        <a:cs typeface="Times New Roman" pitchFamily="18" charset="0"/>
                      </a:endParaRPr>
                    </a:p>
                  </a:txBody>
                  <a:tcPr>
                    <a:solidFill>
                      <a:srgbClr val="D3F1E3"/>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b="1" kern="1200" baseline="0" dirty="0" smtClean="0">
                          <a:solidFill>
                            <a:schemeClr val="dk1"/>
                          </a:solidFill>
                          <a:latin typeface="Times New Roman" pitchFamily="18" charset="0"/>
                          <a:ea typeface="+mn-ea"/>
                          <a:cs typeface="Times New Roman" pitchFamily="18" charset="0"/>
                        </a:rPr>
                        <a:t>Σχεδιάζει και διαμορφώνει </a:t>
                      </a:r>
                      <a:r>
                        <a:rPr kumimoji="0" lang="el-GR" sz="1800" kern="1200" baseline="0" dirty="0" smtClean="0">
                          <a:solidFill>
                            <a:schemeClr val="dk1"/>
                          </a:solidFill>
                          <a:latin typeface="Times New Roman" pitchFamily="18" charset="0"/>
                          <a:ea typeface="+mn-ea"/>
                          <a:cs typeface="Times New Roman" pitchFamily="18" charset="0"/>
                        </a:rPr>
                        <a:t>την εκπαιδευτική διαδικασία  με βάση τις </a:t>
                      </a:r>
                      <a:r>
                        <a:rPr kumimoji="0" lang="el-GR" sz="1800" b="1" kern="1200" baseline="0" dirty="0" smtClean="0">
                          <a:solidFill>
                            <a:schemeClr val="dk1"/>
                          </a:solidFill>
                          <a:latin typeface="Times New Roman" pitchFamily="18" charset="0"/>
                          <a:ea typeface="+mn-ea"/>
                          <a:cs typeface="Times New Roman" pitchFamily="18" charset="0"/>
                        </a:rPr>
                        <a:t>προσωπικές του επιλογές </a:t>
                      </a:r>
                      <a:r>
                        <a:rPr kumimoji="0" lang="el-GR" sz="1800" kern="1200" baseline="0" dirty="0" smtClean="0">
                          <a:solidFill>
                            <a:schemeClr val="dk1"/>
                          </a:solidFill>
                          <a:latin typeface="Times New Roman" pitchFamily="18" charset="0"/>
                          <a:ea typeface="+mn-ea"/>
                          <a:cs typeface="Times New Roman" pitchFamily="18" charset="0"/>
                        </a:rPr>
                        <a:t>και ενδιαφέροντα, π.χ. τι  και πως θα διδαχθεί, , για πόσο χρόνο, </a:t>
                      </a:r>
                      <a:r>
                        <a:rPr kumimoji="0" lang="el-GR" sz="1800" kern="1200" baseline="0" dirty="0" err="1" smtClean="0">
                          <a:solidFill>
                            <a:schemeClr val="dk1"/>
                          </a:solidFill>
                          <a:latin typeface="Times New Roman" pitchFamily="18" charset="0"/>
                          <a:ea typeface="+mn-ea"/>
                          <a:cs typeface="Times New Roman" pitchFamily="18" charset="0"/>
                        </a:rPr>
                        <a:t>κ.τλ</a:t>
                      </a:r>
                      <a:r>
                        <a:rPr kumimoji="0" lang="el-GR" sz="1800" kern="1200" baseline="0" dirty="0" smtClean="0">
                          <a:solidFill>
                            <a:schemeClr val="dk1"/>
                          </a:solidFill>
                          <a:latin typeface="Times New Roman" pitchFamily="18" charset="0"/>
                          <a:ea typeface="+mn-ea"/>
                          <a:cs typeface="Times New Roman" pitchFamily="18" charset="0"/>
                        </a:rPr>
                        <a:t>. </a:t>
                      </a:r>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r>
                        <a:rPr lang="el-GR" b="1" dirty="0" smtClean="0">
                          <a:solidFill>
                            <a:schemeClr val="tx1"/>
                          </a:solidFill>
                          <a:latin typeface="Times New Roman" pitchFamily="18" charset="0"/>
                          <a:cs typeface="Times New Roman" pitchFamily="18" charset="0"/>
                        </a:rPr>
                        <a:t>Συνυπολογίζει </a:t>
                      </a:r>
                      <a:r>
                        <a:rPr lang="el-GR" dirty="0" smtClean="0">
                          <a:solidFill>
                            <a:schemeClr val="tx1"/>
                          </a:solidFill>
                          <a:latin typeface="Times New Roman" pitchFamily="18" charset="0"/>
                          <a:cs typeface="Times New Roman" pitchFamily="18" charset="0"/>
                        </a:rPr>
                        <a:t>τις </a:t>
                      </a:r>
                      <a:r>
                        <a:rPr lang="el-GR" dirty="0" smtClean="0">
                          <a:solidFill>
                            <a:srgbClr val="FF0000"/>
                          </a:solidFill>
                          <a:latin typeface="Times New Roman" pitchFamily="18" charset="0"/>
                          <a:cs typeface="Times New Roman" pitchFamily="18" charset="0"/>
                        </a:rPr>
                        <a:t>ανάγκες</a:t>
                      </a:r>
                      <a:r>
                        <a:rPr lang="el-GR" dirty="0" smtClean="0">
                          <a:solidFill>
                            <a:schemeClr val="tx1"/>
                          </a:solidFill>
                          <a:latin typeface="Times New Roman" pitchFamily="18" charset="0"/>
                          <a:cs typeface="Times New Roman" pitchFamily="18" charset="0"/>
                        </a:rPr>
                        <a:t> και τα </a:t>
                      </a:r>
                      <a:r>
                        <a:rPr lang="el-GR" dirty="0" smtClean="0">
                          <a:solidFill>
                            <a:srgbClr val="FF0000"/>
                          </a:solidFill>
                          <a:latin typeface="Times New Roman" pitchFamily="18" charset="0"/>
                          <a:cs typeface="Times New Roman" pitchFamily="18" charset="0"/>
                        </a:rPr>
                        <a:t>ενδιαφέροντα </a:t>
                      </a:r>
                      <a:r>
                        <a:rPr lang="el-GR" dirty="0" smtClean="0">
                          <a:solidFill>
                            <a:schemeClr val="tx1"/>
                          </a:solidFill>
                          <a:latin typeface="Times New Roman" pitchFamily="18" charset="0"/>
                          <a:cs typeface="Times New Roman" pitchFamily="18" charset="0"/>
                        </a:rPr>
                        <a:t>των παιδιών, τις </a:t>
                      </a:r>
                      <a:r>
                        <a:rPr lang="el-GR" dirty="0" smtClean="0">
                          <a:solidFill>
                            <a:srgbClr val="FF0000"/>
                          </a:solidFill>
                          <a:latin typeface="Times New Roman" pitchFamily="18" charset="0"/>
                          <a:cs typeface="Times New Roman" pitchFamily="18" charset="0"/>
                        </a:rPr>
                        <a:t>προϋπάρχουσες </a:t>
                      </a:r>
                      <a:r>
                        <a:rPr lang="el-GR" dirty="0" smtClean="0">
                          <a:solidFill>
                            <a:schemeClr val="tx1"/>
                          </a:solidFill>
                          <a:latin typeface="Times New Roman" pitchFamily="18" charset="0"/>
                          <a:cs typeface="Times New Roman" pitchFamily="18" charset="0"/>
                        </a:rPr>
                        <a:t>γνώσεις και εμπειρίες τους</a:t>
                      </a:r>
                      <a:r>
                        <a:rPr lang="el-GR" baseline="0" dirty="0" smtClean="0">
                          <a:solidFill>
                            <a:schemeClr val="tx1"/>
                          </a:solidFill>
                          <a:latin typeface="Times New Roman" pitchFamily="18" charset="0"/>
                          <a:cs typeface="Times New Roman" pitchFamily="18" charset="0"/>
                        </a:rPr>
                        <a:t> και αναδιαμορφώνουν μαζί το ημερήσιο πρόγραμμα. </a:t>
                      </a:r>
                      <a:endParaRPr lang="el-GR" dirty="0">
                        <a:solidFill>
                          <a:schemeClr val="tx1"/>
                        </a:solidFill>
                        <a:latin typeface="Times New Roman" pitchFamily="18" charset="0"/>
                        <a:cs typeface="Times New Roman" pitchFamily="18" charset="0"/>
                      </a:endParaRPr>
                    </a:p>
                  </a:txBody>
                  <a:tcPr>
                    <a:solidFill>
                      <a:srgbClr val="D3F1E3"/>
                    </a:solidFill>
                  </a:tcPr>
                </a:tc>
              </a:tr>
              <a:tr h="370840">
                <a:tc>
                  <a:txBody>
                    <a:bodyPr/>
                    <a:lstStyle/>
                    <a:p>
                      <a:r>
                        <a:rPr kumimoji="0" lang="el-GR" sz="1800" b="1" kern="1200" baseline="0" dirty="0" smtClean="0">
                          <a:solidFill>
                            <a:schemeClr val="dk1"/>
                          </a:solidFill>
                          <a:latin typeface="Times New Roman" pitchFamily="18" charset="0"/>
                          <a:ea typeface="+mn-ea"/>
                          <a:cs typeface="Times New Roman" pitchFamily="18" charset="0"/>
                        </a:rPr>
                        <a:t>Μεταβιβάζει την γνώση </a:t>
                      </a:r>
                      <a:r>
                        <a:rPr kumimoji="0" lang="el-GR" sz="1800" kern="1200" baseline="0" dirty="0" smtClean="0">
                          <a:solidFill>
                            <a:schemeClr val="dk1"/>
                          </a:solidFill>
                          <a:latin typeface="Times New Roman" pitchFamily="18" charset="0"/>
                          <a:ea typeface="+mn-ea"/>
                          <a:cs typeface="Times New Roman" pitchFamily="18" charset="0"/>
                        </a:rPr>
                        <a:t>και αναζητά την μία και σωστή απάντηση, ενώ απορρίπτει την λανθασμένη. </a:t>
                      </a:r>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r>
                        <a:rPr lang="el-GR" b="1" dirty="0" smtClean="0">
                          <a:solidFill>
                            <a:schemeClr val="tx1"/>
                          </a:solidFill>
                          <a:latin typeface="Times New Roman" pitchFamily="18" charset="0"/>
                          <a:cs typeface="Times New Roman" pitchFamily="18" charset="0"/>
                        </a:rPr>
                        <a:t>Ενισχύει </a:t>
                      </a:r>
                      <a:r>
                        <a:rPr lang="el-GR" dirty="0" smtClean="0">
                          <a:solidFill>
                            <a:schemeClr val="tx1"/>
                          </a:solidFill>
                          <a:latin typeface="Times New Roman" pitchFamily="18" charset="0"/>
                          <a:cs typeface="Times New Roman" pitchFamily="18" charset="0"/>
                        </a:rPr>
                        <a:t>την </a:t>
                      </a:r>
                      <a:r>
                        <a:rPr lang="el-GR" dirty="0" smtClean="0">
                          <a:solidFill>
                            <a:srgbClr val="FF0000"/>
                          </a:solidFill>
                          <a:latin typeface="Times New Roman" pitchFamily="18" charset="0"/>
                          <a:cs typeface="Times New Roman" pitchFamily="18" charset="0"/>
                        </a:rPr>
                        <a:t>αλληλεπίδραση, τον διάλογο, την συμμετοχή </a:t>
                      </a:r>
                      <a:r>
                        <a:rPr lang="el-GR" dirty="0" smtClean="0">
                          <a:solidFill>
                            <a:schemeClr val="tx1"/>
                          </a:solidFill>
                          <a:latin typeface="Times New Roman" pitchFamily="18" charset="0"/>
                          <a:cs typeface="Times New Roman" pitchFamily="18" charset="0"/>
                        </a:rPr>
                        <a:t>και την συνεργατική σκέψη.</a:t>
                      </a:r>
                      <a:endParaRPr lang="el-GR" dirty="0">
                        <a:solidFill>
                          <a:schemeClr val="tx1"/>
                        </a:solidFill>
                        <a:latin typeface="Times New Roman" pitchFamily="18" charset="0"/>
                        <a:cs typeface="Times New Roman" pitchFamily="18" charset="0"/>
                      </a:endParaRPr>
                    </a:p>
                  </a:txBody>
                  <a:tcPr>
                    <a:solidFill>
                      <a:srgbClr val="D3F1E3"/>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kern="1200" baseline="0" dirty="0" smtClean="0">
                          <a:solidFill>
                            <a:schemeClr val="dk1"/>
                          </a:solidFill>
                          <a:latin typeface="Times New Roman" pitchFamily="18" charset="0"/>
                          <a:ea typeface="+mn-ea"/>
                          <a:cs typeface="Times New Roman" pitchFamily="18" charset="0"/>
                        </a:rPr>
                        <a:t>Χρησιμοποιεί </a:t>
                      </a:r>
                      <a:r>
                        <a:rPr kumimoji="0" lang="el-GR" sz="1800" b="1" kern="1200" baseline="0" dirty="0" smtClean="0">
                          <a:solidFill>
                            <a:schemeClr val="dk1"/>
                          </a:solidFill>
                          <a:latin typeface="Times New Roman" pitchFamily="18" charset="0"/>
                          <a:ea typeface="+mn-ea"/>
                          <a:cs typeface="Times New Roman" pitchFamily="18" charset="0"/>
                        </a:rPr>
                        <a:t>κλειστού τύπου </a:t>
                      </a:r>
                      <a:r>
                        <a:rPr kumimoji="0" lang="el-GR" sz="1800" kern="1200" baseline="0" dirty="0" smtClean="0">
                          <a:solidFill>
                            <a:schemeClr val="dk1"/>
                          </a:solidFill>
                          <a:latin typeface="Times New Roman" pitchFamily="18" charset="0"/>
                          <a:ea typeface="+mn-ea"/>
                          <a:cs typeface="Times New Roman" pitchFamily="18" charset="0"/>
                        </a:rPr>
                        <a:t>ερωτήσεις που προάγουν  χαμηλές γνωστικές δεξιότητες. </a:t>
                      </a:r>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kern="1200" baseline="0" dirty="0" smtClean="0">
                          <a:solidFill>
                            <a:schemeClr val="dk1"/>
                          </a:solidFill>
                          <a:latin typeface="Times New Roman" pitchFamily="18" charset="0"/>
                          <a:ea typeface="+mn-ea"/>
                          <a:cs typeface="Times New Roman" pitchFamily="18" charset="0"/>
                        </a:rPr>
                        <a:t>Χρησιμοποιεί  </a:t>
                      </a:r>
                      <a:r>
                        <a:rPr kumimoji="0" lang="el-GR" sz="1800" kern="1200" baseline="0" dirty="0" smtClean="0">
                          <a:solidFill>
                            <a:srgbClr val="FF0000"/>
                          </a:solidFill>
                          <a:latin typeface="Times New Roman" pitchFamily="18" charset="0"/>
                          <a:ea typeface="+mn-ea"/>
                          <a:cs typeface="Times New Roman" pitchFamily="18" charset="0"/>
                        </a:rPr>
                        <a:t>ανοιχτού τύπου </a:t>
                      </a:r>
                      <a:r>
                        <a:rPr kumimoji="0" lang="el-GR" sz="1800" kern="1200" baseline="0" dirty="0" smtClean="0">
                          <a:solidFill>
                            <a:schemeClr val="dk1"/>
                          </a:solidFill>
                          <a:latin typeface="Times New Roman" pitchFamily="18" charset="0"/>
                          <a:ea typeface="+mn-ea"/>
                          <a:cs typeface="Times New Roman" pitchFamily="18" charset="0"/>
                        </a:rPr>
                        <a:t>ερωτήσεις που προάγουν  ανώτερες γνωστικές δεξιότητες. </a:t>
                      </a:r>
                      <a:endParaRPr lang="el-GR" dirty="0">
                        <a:solidFill>
                          <a:schemeClr val="tx1"/>
                        </a:solidFill>
                        <a:latin typeface="Times New Roman" pitchFamily="18" charset="0"/>
                        <a:cs typeface="Times New Roman" pitchFamily="18" charset="0"/>
                      </a:endParaRPr>
                    </a:p>
                  </a:txBody>
                  <a:tcPr>
                    <a:solidFill>
                      <a:srgbClr val="D3F1E3"/>
                    </a:solidFill>
                  </a:tcPr>
                </a:tc>
              </a:tr>
              <a:tr h="370840">
                <a:tc>
                  <a:txBody>
                    <a:bodyPr/>
                    <a:lstStyle/>
                    <a:p>
                      <a:r>
                        <a:rPr kumimoji="0" lang="el-GR" sz="1800" b="1" kern="1200" baseline="0" dirty="0" smtClean="0">
                          <a:solidFill>
                            <a:schemeClr val="dk1"/>
                          </a:solidFill>
                          <a:latin typeface="Times New Roman" pitchFamily="18" charset="0"/>
                          <a:ea typeface="+mn-ea"/>
                          <a:cs typeface="Times New Roman" pitchFamily="18" charset="0"/>
                        </a:rPr>
                        <a:t>Δεν διαφοροποιεί </a:t>
                      </a:r>
                      <a:r>
                        <a:rPr kumimoji="0" lang="el-GR" sz="1800" kern="1200" baseline="0" dirty="0" smtClean="0">
                          <a:solidFill>
                            <a:schemeClr val="dk1"/>
                          </a:solidFill>
                          <a:latin typeface="Times New Roman" pitchFamily="18" charset="0"/>
                          <a:ea typeface="+mn-ea"/>
                          <a:cs typeface="Times New Roman" pitchFamily="18" charset="0"/>
                        </a:rPr>
                        <a:t>την διδασκαλία του. Ακολουθεί  </a:t>
                      </a:r>
                      <a:r>
                        <a:rPr kumimoji="0" lang="el-GR" sz="1800" b="1" kern="1200" baseline="0" dirty="0" smtClean="0">
                          <a:solidFill>
                            <a:schemeClr val="dk1"/>
                          </a:solidFill>
                          <a:latin typeface="Times New Roman" pitchFamily="18" charset="0"/>
                          <a:ea typeface="+mn-ea"/>
                          <a:cs typeface="Times New Roman" pitchFamily="18" charset="0"/>
                        </a:rPr>
                        <a:t>το αναλυτικό πρόγραμμα </a:t>
                      </a:r>
                      <a:r>
                        <a:rPr kumimoji="0" lang="el-GR" sz="1800" kern="1200" baseline="0" dirty="0" smtClean="0">
                          <a:solidFill>
                            <a:schemeClr val="dk1"/>
                          </a:solidFill>
                          <a:latin typeface="Times New Roman" pitchFamily="18" charset="0"/>
                          <a:ea typeface="+mn-ea"/>
                          <a:cs typeface="Times New Roman" pitchFamily="18" charset="0"/>
                        </a:rPr>
                        <a:t>χωρίς να παρεκκλίνει από αυτό (ρουτίνες, δραστηριότητες…)</a:t>
                      </a:r>
                      <a:endParaRPr lang="el-GR" dirty="0">
                        <a:solidFill>
                          <a:schemeClr val="tx1"/>
                        </a:solidFill>
                        <a:latin typeface="Times New Roman" pitchFamily="18" charset="0"/>
                        <a:cs typeface="Times New Roman" pitchFamily="18" charset="0"/>
                      </a:endParaRPr>
                    </a:p>
                  </a:txBody>
                  <a:tcPr>
                    <a:solidFill>
                      <a:srgbClr val="FBD7D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kern="1200" baseline="0" dirty="0" smtClean="0">
                          <a:solidFill>
                            <a:schemeClr val="dk1"/>
                          </a:solidFill>
                          <a:latin typeface="Times New Roman" pitchFamily="18" charset="0"/>
                          <a:ea typeface="+mn-ea"/>
                          <a:cs typeface="Times New Roman" pitchFamily="18" charset="0"/>
                        </a:rPr>
                        <a:t>Προωθεί την  </a:t>
                      </a:r>
                      <a:r>
                        <a:rPr kumimoji="0" lang="el-GR" sz="1800" kern="1200" baseline="0" dirty="0" smtClean="0">
                          <a:solidFill>
                            <a:srgbClr val="FF0000"/>
                          </a:solidFill>
                          <a:latin typeface="Times New Roman" pitchFamily="18" charset="0"/>
                          <a:ea typeface="+mn-ea"/>
                          <a:cs typeface="Times New Roman" pitchFamily="18" charset="0"/>
                        </a:rPr>
                        <a:t>διαφοροποιημένη διδασκαλία και την συνεργατική </a:t>
                      </a:r>
                      <a:r>
                        <a:rPr kumimoji="0" lang="el-GR" sz="1800" kern="1200" baseline="0" dirty="0" smtClean="0">
                          <a:solidFill>
                            <a:schemeClr val="dk1"/>
                          </a:solidFill>
                          <a:latin typeface="Times New Roman" pitchFamily="18" charset="0"/>
                          <a:ea typeface="+mn-ea"/>
                          <a:cs typeface="Times New Roman" pitchFamily="18" charset="0"/>
                        </a:rPr>
                        <a:t>μάθηση.  Διαθέτει την διάθεση να είναι ευέλικτος και να προσαρμόζει το πρόγραμμα του στις ανάγκες και στο πλαίσιο της τάξης. </a:t>
                      </a:r>
                      <a:endParaRPr lang="el-GR" sz="1800" dirty="0" smtClean="0">
                        <a:latin typeface="Times New Roman" pitchFamily="18" charset="0"/>
                        <a:cs typeface="Times New Roman" pitchFamily="18" charset="0"/>
                      </a:endParaRPr>
                    </a:p>
                  </a:txBody>
                  <a:tcPr>
                    <a:solidFill>
                      <a:srgbClr val="D3F1E3"/>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a:bodyPr>
          <a:lstStyle/>
          <a:p>
            <a:pPr algn="ctr"/>
            <a:r>
              <a:rPr lang="el-GR" sz="2400" b="1" dirty="0" smtClean="0">
                <a:latin typeface="Times New Roman" pitchFamily="18" charset="0"/>
                <a:cs typeface="Times New Roman" pitchFamily="18" charset="0"/>
              </a:rPr>
              <a:t>Λέξεις κλειδιά</a:t>
            </a:r>
            <a:endParaRPr lang="el-GR" sz="24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642918"/>
            <a:ext cx="7358114" cy="6072230"/>
          </a:xfrm>
        </p:spPr>
        <p:txBody>
          <a:bodyPr>
            <a:noAutofit/>
          </a:bodyPr>
          <a:lstStyle/>
          <a:p>
            <a:r>
              <a:rPr lang="el-GR" sz="1900" b="1" dirty="0" smtClean="0">
                <a:latin typeface="Times New Roman" pitchFamily="18" charset="0"/>
                <a:cs typeface="Times New Roman" pitchFamily="18" charset="0"/>
              </a:rPr>
              <a:t>Στον  σχεδιασμό</a:t>
            </a:r>
            <a:r>
              <a:rPr lang="el-GR" sz="1900" dirty="0" smtClean="0">
                <a:latin typeface="Times New Roman" pitchFamily="18" charset="0"/>
                <a:cs typeface="Times New Roman" pitchFamily="18" charset="0"/>
              </a:rPr>
              <a:t>:</a:t>
            </a:r>
          </a:p>
          <a:p>
            <a:pPr lvl="1"/>
            <a:r>
              <a:rPr lang="el-GR" sz="1900" dirty="0" smtClean="0">
                <a:latin typeface="Times New Roman" pitchFamily="18" charset="0"/>
                <a:cs typeface="Times New Roman" pitchFamily="18" charset="0"/>
              </a:rPr>
              <a:t>Αξιοποιούνται οι </a:t>
            </a:r>
            <a:r>
              <a:rPr lang="el-GR" sz="1900" b="1" dirty="0" smtClean="0">
                <a:latin typeface="Times New Roman" pitchFamily="18" charset="0"/>
                <a:cs typeface="Times New Roman" pitchFamily="18" charset="0"/>
              </a:rPr>
              <a:t>σύγχρονες θεωρίες μάθησης </a:t>
            </a:r>
          </a:p>
          <a:p>
            <a:pPr lvl="1"/>
            <a:r>
              <a:rPr lang="el-GR" sz="1900" dirty="0" smtClean="0">
                <a:latin typeface="Times New Roman" pitchFamily="18" charset="0"/>
                <a:cs typeface="Times New Roman" pitchFamily="18" charset="0"/>
              </a:rPr>
              <a:t>Δραστηριότητες </a:t>
            </a:r>
            <a:r>
              <a:rPr lang="el-GR" sz="1900" b="1" dirty="0" smtClean="0">
                <a:latin typeface="Times New Roman" pitchFamily="18" charset="0"/>
                <a:cs typeface="Times New Roman" pitchFamily="18" charset="0"/>
              </a:rPr>
              <a:t>διερεύνησης, ανακάλυψης</a:t>
            </a:r>
          </a:p>
          <a:p>
            <a:pPr lvl="1"/>
            <a:r>
              <a:rPr lang="el-GR" sz="1900" dirty="0" smtClean="0">
                <a:latin typeface="Times New Roman" pitchFamily="18" charset="0"/>
                <a:cs typeface="Times New Roman" pitchFamily="18" charset="0"/>
              </a:rPr>
              <a:t>Πλαίσιο της </a:t>
            </a:r>
            <a:r>
              <a:rPr lang="el-GR" sz="1900" b="1" dirty="0" smtClean="0">
                <a:latin typeface="Times New Roman" pitchFamily="18" charset="0"/>
                <a:cs typeface="Times New Roman" pitchFamily="18" charset="0"/>
              </a:rPr>
              <a:t>παιδαγωγικής αλληλεπίδρασης</a:t>
            </a:r>
            <a:r>
              <a:rPr lang="el-GR" sz="1900" dirty="0" smtClean="0">
                <a:latin typeface="Times New Roman" pitchFamily="18" charset="0"/>
                <a:cs typeface="Times New Roman" pitchFamily="18" charset="0"/>
              </a:rPr>
              <a:t> </a:t>
            </a:r>
          </a:p>
          <a:p>
            <a:pPr lvl="1"/>
            <a:r>
              <a:rPr lang="el-GR" sz="1900" b="1" dirty="0" smtClean="0">
                <a:latin typeface="Times New Roman" pitchFamily="18" charset="0"/>
                <a:cs typeface="Times New Roman" pitchFamily="18" charset="0"/>
              </a:rPr>
              <a:t>Υποστηρικτικό πλαίσιο </a:t>
            </a:r>
            <a:r>
              <a:rPr lang="el-GR" sz="1900" dirty="0" smtClean="0">
                <a:latin typeface="Times New Roman" pitchFamily="18" charset="0"/>
                <a:cs typeface="Times New Roman" pitchFamily="18" charset="0"/>
              </a:rPr>
              <a:t>βασιζόμενο </a:t>
            </a:r>
            <a:r>
              <a:rPr lang="el-GR" sz="1900" i="1" dirty="0" smtClean="0">
                <a:latin typeface="Times New Roman" pitchFamily="18" charset="0"/>
                <a:cs typeface="Times New Roman" pitchFamily="18" charset="0"/>
              </a:rPr>
              <a:t> </a:t>
            </a:r>
          </a:p>
          <a:p>
            <a:pPr lvl="2"/>
            <a:r>
              <a:rPr lang="el-GR" sz="1900" i="1" dirty="0" smtClean="0">
                <a:latin typeface="Times New Roman" pitchFamily="18" charset="0"/>
                <a:cs typeface="Times New Roman" pitchFamily="18" charset="0"/>
              </a:rPr>
              <a:t>κοινωνικό εποικοδομητισμό, </a:t>
            </a:r>
          </a:p>
          <a:p>
            <a:pPr lvl="2"/>
            <a:r>
              <a:rPr lang="el-GR" sz="1900" i="1" dirty="0" smtClean="0">
                <a:latin typeface="Times New Roman" pitchFamily="18" charset="0"/>
                <a:cs typeface="Times New Roman" pitchFamily="18" charset="0"/>
              </a:rPr>
              <a:t>στη διερευνητική μάθηση </a:t>
            </a:r>
          </a:p>
          <a:p>
            <a:pPr lvl="2"/>
            <a:r>
              <a:rPr lang="el-GR" sz="1900" i="1" dirty="0" smtClean="0">
                <a:latin typeface="Times New Roman" pitchFamily="18" charset="0"/>
                <a:cs typeface="Times New Roman" pitchFamily="18" charset="0"/>
              </a:rPr>
              <a:t>και εμπειρική-βιωματική προσέγγιση.</a:t>
            </a:r>
          </a:p>
          <a:p>
            <a:r>
              <a:rPr lang="el-GR" sz="1900" b="1" dirty="0" smtClean="0">
                <a:latin typeface="Times New Roman" pitchFamily="18" charset="0"/>
                <a:cs typeface="Times New Roman" pitchFamily="18" charset="0"/>
              </a:rPr>
              <a:t>Το παιδί ενθαρρύνεται να οικοδομήσει  </a:t>
            </a:r>
            <a:r>
              <a:rPr lang="el-GR" sz="1900" dirty="0" smtClean="0">
                <a:latin typeface="Times New Roman" pitchFamily="18" charset="0"/>
                <a:cs typeface="Times New Roman" pitchFamily="18" charset="0"/>
              </a:rPr>
              <a:t>γνώσεις και έννοιες με </a:t>
            </a:r>
            <a:r>
              <a:rPr lang="el-GR" sz="1900" b="1" dirty="0" smtClean="0">
                <a:latin typeface="Times New Roman" pitchFamily="18" charset="0"/>
                <a:cs typeface="Times New Roman" pitchFamily="18" charset="0"/>
              </a:rPr>
              <a:t>συμμετοχικό τρόπο</a:t>
            </a:r>
          </a:p>
          <a:p>
            <a:r>
              <a:rPr lang="el-GR" sz="1900" dirty="0" smtClean="0">
                <a:latin typeface="Times New Roman" pitchFamily="18" charset="0"/>
                <a:cs typeface="Times New Roman" pitchFamily="18" charset="0"/>
              </a:rPr>
              <a:t>Οργάνωση και προσαρμογή των νέων πληροφοριών </a:t>
            </a:r>
            <a:r>
              <a:rPr lang="el-GR" sz="1900" b="1" dirty="0" smtClean="0">
                <a:latin typeface="Times New Roman" pitchFamily="18" charset="0"/>
                <a:cs typeface="Times New Roman" pitchFamily="18" charset="0"/>
              </a:rPr>
              <a:t>σε ήδη υπάρχουσες γνώσεις.</a:t>
            </a:r>
          </a:p>
          <a:p>
            <a:pPr lvl="1"/>
            <a:r>
              <a:rPr lang="el-GR" sz="1900" dirty="0" smtClean="0">
                <a:latin typeface="Times New Roman" pitchFamily="18" charset="0"/>
                <a:cs typeface="Times New Roman" pitchFamily="18" charset="0"/>
              </a:rPr>
              <a:t>Κοινωνική αλληλεπίδραση: </a:t>
            </a:r>
            <a:r>
              <a:rPr lang="el-GR" sz="1900" b="1" dirty="0" smtClean="0">
                <a:latin typeface="Times New Roman" pitchFamily="18" charset="0"/>
                <a:cs typeface="Times New Roman" pitchFamily="18" charset="0"/>
              </a:rPr>
              <a:t>Το άτομο μέσα από τη συνεργασία </a:t>
            </a:r>
            <a:r>
              <a:rPr lang="el-GR" sz="1900" dirty="0" smtClean="0">
                <a:latin typeface="Times New Roman" pitchFamily="18" charset="0"/>
                <a:cs typeface="Times New Roman" pitchFamily="18" charset="0"/>
              </a:rPr>
              <a:t>με άλλα άτομα αναπτύσσει ικανότητες και δεξιότητες</a:t>
            </a:r>
          </a:p>
          <a:p>
            <a:pPr lvl="1"/>
            <a:r>
              <a:rPr lang="el-GR" sz="1900" b="1" dirty="0" smtClean="0">
                <a:latin typeface="Times New Roman" pitchFamily="18" charset="0"/>
                <a:cs typeface="Times New Roman" pitchFamily="18" charset="0"/>
              </a:rPr>
              <a:t>Ο δάσκαλος </a:t>
            </a:r>
            <a:r>
              <a:rPr lang="el-GR" sz="1900" dirty="0" smtClean="0">
                <a:latin typeface="Times New Roman" pitchFamily="18" charset="0"/>
                <a:cs typeface="Times New Roman" pitchFamily="18" charset="0"/>
              </a:rPr>
              <a:t>αναλαμβάνει έναν υποστηρικτικό-συμβουλευτικό ρόλο</a:t>
            </a:r>
          </a:p>
          <a:p>
            <a:pPr lvl="1"/>
            <a:r>
              <a:rPr lang="el-GR" sz="1900" dirty="0" smtClean="0">
                <a:latin typeface="Times New Roman" pitchFamily="18" charset="0"/>
                <a:cs typeface="Times New Roman" pitchFamily="18" charset="0"/>
              </a:rPr>
              <a:t>Κεντρικό ρόλο </a:t>
            </a:r>
            <a:r>
              <a:rPr lang="el-GR" sz="1900" b="1" dirty="0" smtClean="0">
                <a:latin typeface="Times New Roman" pitchFamily="18" charset="0"/>
                <a:cs typeface="Times New Roman" pitchFamily="18" charset="0"/>
              </a:rPr>
              <a:t>ο μαθητής</a:t>
            </a:r>
            <a:r>
              <a:rPr lang="el-GR" sz="1900" dirty="0" smtClean="0">
                <a:latin typeface="Times New Roman" pitchFamily="18" charset="0"/>
                <a:cs typeface="Times New Roman" pitchFamily="18" charset="0"/>
              </a:rPr>
              <a:t>. </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 </a:t>
            </a:r>
            <a:r>
              <a:rPr lang="el-GR" sz="2200" b="1" dirty="0" smtClean="0">
                <a:latin typeface="Times New Roman" pitchFamily="18" charset="0"/>
                <a:cs typeface="Times New Roman" pitchFamily="18" charset="0"/>
              </a:rPr>
              <a:t>2. ΠΡΙΝ τον σχεδιασμό δραστηριότητας </a:t>
            </a:r>
            <a:endParaRPr lang="el-GR" sz="22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endParaRPr lang="el-GR" sz="1800" b="1" dirty="0" smtClean="0">
              <a:latin typeface="Times New Roman" pitchFamily="18" charset="0"/>
              <a:cs typeface="Times New Roman" pitchFamily="18" charset="0"/>
            </a:endParaRPr>
          </a:p>
          <a:p>
            <a:pPr algn="ctr"/>
            <a:r>
              <a:rPr lang="el-GR" sz="4000" b="1" dirty="0" smtClean="0">
                <a:solidFill>
                  <a:srgbClr val="FF0000"/>
                </a:solidFill>
                <a:latin typeface="Times New Roman" pitchFamily="18" charset="0"/>
                <a:cs typeface="Times New Roman" pitchFamily="18" charset="0"/>
              </a:rPr>
              <a:t>2.</a:t>
            </a:r>
            <a:r>
              <a:rPr lang="el-GR" sz="4000" dirty="0" smtClean="0">
                <a:solidFill>
                  <a:srgbClr val="FF0000"/>
                </a:solidFill>
                <a:latin typeface="Times New Roman" pitchFamily="18" charset="0"/>
                <a:cs typeface="Times New Roman" pitchFamily="18" charset="0"/>
              </a:rPr>
              <a:t> </a:t>
            </a:r>
            <a:r>
              <a:rPr lang="el-GR" sz="4000" b="1" dirty="0" smtClean="0">
                <a:solidFill>
                  <a:srgbClr val="FF0000"/>
                </a:solidFill>
                <a:latin typeface="Times New Roman" pitchFamily="18" charset="0"/>
                <a:cs typeface="Times New Roman" pitchFamily="18" charset="0"/>
              </a:rPr>
              <a:t>Παρατηρώ συστηματικά τους μαθητές μου</a:t>
            </a:r>
            <a:endParaRPr lang="el-GR" sz="4000" b="1" i="1" dirty="0">
              <a:solidFill>
                <a:srgbClr val="FF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 </a:t>
            </a:r>
            <a:r>
              <a:rPr lang="el-GR" sz="2200" b="1" dirty="0" smtClean="0">
                <a:latin typeface="Times New Roman" pitchFamily="18" charset="0"/>
                <a:cs typeface="Times New Roman" pitchFamily="18" charset="0"/>
              </a:rPr>
              <a:t>2. ΠΡΙΝ τον σχεδιασμό δραστηριότητας </a:t>
            </a:r>
            <a:endParaRPr lang="el-GR" sz="22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endParaRPr lang="el-GR" sz="1800" b="1"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2.</a:t>
            </a:r>
            <a:r>
              <a:rPr lang="el-GR" sz="1800" dirty="0" smtClean="0">
                <a:latin typeface="Times New Roman" pitchFamily="18" charset="0"/>
                <a:cs typeface="Times New Roman" pitchFamily="18" charset="0"/>
              </a:rPr>
              <a:t> </a:t>
            </a:r>
            <a:r>
              <a:rPr lang="el-GR" sz="1800" b="1" dirty="0" smtClean="0">
                <a:latin typeface="Times New Roman" pitchFamily="18" charset="0"/>
                <a:cs typeface="Times New Roman" pitchFamily="18" charset="0"/>
              </a:rPr>
              <a:t>Παρατηρώ συστηματικά τους μαθητές μου </a:t>
            </a:r>
            <a:r>
              <a:rPr lang="el-GR" sz="1800" dirty="0" smtClean="0">
                <a:latin typeface="Times New Roman" pitchFamily="18" charset="0"/>
                <a:cs typeface="Times New Roman" pitchFamily="18" charset="0"/>
              </a:rPr>
              <a:t>για να είμαι σε θέση </a:t>
            </a:r>
            <a:r>
              <a:rPr lang="el-GR" sz="1800" dirty="0" smtClean="0">
                <a:solidFill>
                  <a:srgbClr val="FF0000"/>
                </a:solidFill>
                <a:latin typeface="Times New Roman" pitchFamily="18" charset="0"/>
                <a:cs typeface="Times New Roman" pitchFamily="18" charset="0"/>
              </a:rPr>
              <a:t>να θέτω ρεαλιστικούς στόχους </a:t>
            </a:r>
            <a:r>
              <a:rPr lang="el-GR" sz="1800" dirty="0" smtClean="0">
                <a:latin typeface="Times New Roman" pitchFamily="18" charset="0"/>
                <a:cs typeface="Times New Roman" pitchFamily="18" charset="0"/>
              </a:rPr>
              <a:t>σε αντιστοιχία με το πλαίσιο της τάξης μου.</a:t>
            </a:r>
          </a:p>
          <a:p>
            <a:endParaRPr lang="el-GR" sz="1800"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Άρα στο σενάριό μου </a:t>
            </a:r>
            <a:r>
              <a:rPr lang="el-GR" sz="1800" dirty="0" smtClean="0">
                <a:latin typeface="Times New Roman" pitchFamily="18" charset="0"/>
                <a:cs typeface="Times New Roman" pitchFamily="18" charset="0"/>
              </a:rPr>
              <a:t>θα κάνω μία σχετική </a:t>
            </a:r>
            <a:r>
              <a:rPr lang="el-GR" sz="1800" b="1" dirty="0" smtClean="0">
                <a:latin typeface="Times New Roman" pitchFamily="18" charset="0"/>
                <a:cs typeface="Times New Roman" pitchFamily="18" charset="0"/>
              </a:rPr>
              <a:t>αναφορά </a:t>
            </a:r>
            <a:r>
              <a:rPr lang="el-GR" sz="1800" dirty="0" smtClean="0">
                <a:latin typeface="Times New Roman" pitchFamily="18" charset="0"/>
                <a:cs typeface="Times New Roman" pitchFamily="18" charset="0"/>
              </a:rPr>
              <a:t>για το </a:t>
            </a:r>
            <a:r>
              <a:rPr lang="el-GR" sz="1800" b="1" dirty="0" smtClean="0">
                <a:latin typeface="Times New Roman" pitchFamily="18" charset="0"/>
                <a:cs typeface="Times New Roman" pitchFamily="18" charset="0"/>
              </a:rPr>
              <a:t>εργαλείο της παρατήρησης και τη χρησιμότητά του </a:t>
            </a:r>
            <a:r>
              <a:rPr lang="el-GR" sz="1800" dirty="0" smtClean="0">
                <a:latin typeface="Times New Roman" pitchFamily="18" charset="0"/>
                <a:cs typeface="Times New Roman" pitchFamily="18" charset="0"/>
              </a:rPr>
              <a:t>(κατανόηση πλαισίου τάξης ώστε οι εκπαιδευτικοί μου σχεδιασμοί να αντλούν από τα παιδιά…)</a:t>
            </a:r>
            <a:endParaRPr lang="el-GR" sz="1800" b="1"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0"/>
            <a:ext cx="6858048" cy="428604"/>
          </a:xfrm>
        </p:spPr>
        <p:txBody>
          <a:bodyPr>
            <a:normAutofit fontScale="90000"/>
          </a:bodyPr>
          <a:lstStyle/>
          <a:p>
            <a:pPr algn="ctr"/>
            <a:r>
              <a:rPr lang="el-GR" sz="2400" b="1" dirty="0" smtClean="0">
                <a:latin typeface="Times New Roman" pitchFamily="18" charset="0"/>
                <a:cs typeface="Times New Roman" pitchFamily="18" charset="0"/>
              </a:rPr>
              <a:t>Παράδειγμα</a:t>
            </a:r>
            <a:endParaRPr lang="el-GR" sz="24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642918"/>
            <a:ext cx="6643734" cy="6072230"/>
          </a:xfrm>
        </p:spPr>
        <p:txBody>
          <a:bodyPr>
            <a:normAutofit/>
          </a:bodyPr>
          <a:lstStyle/>
          <a:p>
            <a:r>
              <a:rPr lang="el-GR" sz="1800" b="1" dirty="0" smtClean="0">
                <a:latin typeface="Times New Roman" pitchFamily="18" charset="0"/>
                <a:cs typeface="Times New Roman" pitchFamily="18" charset="0"/>
              </a:rPr>
              <a:t>ΓΝΩΣΕΙΣ ΚΑΙ ΠΡΟΤΕΡΕΣ ΙΔΕΕΣ ή ΑΝΤΙΛΗΨΕΙΣ ΤΩΝ ΜΑΘΗΤΩΝ /  ΠΡΟΑΠΑΙΤΟΥΜΕΝΕΣ ΓΝΩΣΕΙΣ</a:t>
            </a:r>
          </a:p>
          <a:p>
            <a:pPr lvl="1">
              <a:buNone/>
            </a:pPr>
            <a:endParaRPr lang="el-GR" sz="2000"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(1) Παρατηρώ  &amp; Αναγνωρίζω, ως προς τη μεθοδολογία:</a:t>
            </a:r>
          </a:p>
          <a:p>
            <a:pPr lvl="1"/>
            <a:r>
              <a:rPr lang="el-GR" sz="2000" i="1" dirty="0" smtClean="0">
                <a:latin typeface="Times New Roman" pitchFamily="18" charset="0"/>
                <a:cs typeface="Times New Roman" pitchFamily="18" charset="0"/>
              </a:rPr>
              <a:t>Τα παιδιά είναι (ή δεν είναι) </a:t>
            </a:r>
            <a:r>
              <a:rPr lang="el-GR" sz="2000" i="1" dirty="0" smtClean="0">
                <a:solidFill>
                  <a:srgbClr val="FF0000"/>
                </a:solidFill>
                <a:latin typeface="Times New Roman" pitchFamily="18" charset="0"/>
                <a:cs typeface="Times New Roman" pitchFamily="18" charset="0"/>
              </a:rPr>
              <a:t>εξοικειωμένα στον τρόπο λειτουργίας της ομάδας </a:t>
            </a:r>
            <a:r>
              <a:rPr lang="el-GR" sz="2000" i="1" dirty="0" smtClean="0">
                <a:latin typeface="Times New Roman" pitchFamily="18" charset="0"/>
                <a:cs typeface="Times New Roman" pitchFamily="18" charset="0"/>
              </a:rPr>
              <a:t>και τις αρχές της</a:t>
            </a:r>
          </a:p>
          <a:p>
            <a:pPr lvl="1"/>
            <a:endParaRPr lang="el-GR" sz="2000" i="1" dirty="0" smtClean="0">
              <a:solidFill>
                <a:srgbClr val="FF0000"/>
              </a:solidFill>
              <a:latin typeface="Times New Roman" pitchFamily="18" charset="0"/>
              <a:cs typeface="Times New Roman" pitchFamily="18" charset="0"/>
            </a:endParaRPr>
          </a:p>
          <a:p>
            <a:pPr lvl="1"/>
            <a:r>
              <a:rPr lang="el-GR" sz="2000" i="1" dirty="0" smtClean="0">
                <a:solidFill>
                  <a:srgbClr val="FF0000"/>
                </a:solidFill>
                <a:latin typeface="Times New Roman" pitchFamily="18" charset="0"/>
                <a:cs typeface="Times New Roman" pitchFamily="18" charset="0"/>
              </a:rPr>
              <a:t>συνεργατικής μάθησης </a:t>
            </a:r>
            <a:r>
              <a:rPr lang="el-GR" sz="2000" i="1" dirty="0" smtClean="0">
                <a:latin typeface="Times New Roman" pitchFamily="18" charset="0"/>
                <a:cs typeface="Times New Roman" pitchFamily="18" charset="0"/>
              </a:rPr>
              <a:t>(χωρισμός σε ομάδες, επίτευξη ενός κοινού στόχου, κατανομή ρόλων, σεβασμός στα μέλη της ομάδας, κλπ).</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0"/>
            <a:ext cx="6858048" cy="500042"/>
          </a:xfrm>
        </p:spPr>
        <p:txBody>
          <a:bodyPr>
            <a:normAutofit fontScale="90000"/>
          </a:bodyPr>
          <a:lstStyle/>
          <a:p>
            <a:pPr algn="ctr"/>
            <a:r>
              <a:rPr lang="el-GR" sz="2400" b="1" dirty="0" smtClean="0"/>
              <a:t/>
            </a:r>
            <a:br>
              <a:rPr lang="el-GR" sz="2400" b="1" dirty="0" smtClean="0"/>
            </a:br>
            <a:r>
              <a:rPr lang="el-GR" sz="2400" b="1" dirty="0" smtClean="0">
                <a:latin typeface="Times New Roman" pitchFamily="18" charset="0"/>
                <a:cs typeface="Times New Roman" pitchFamily="18" charset="0"/>
              </a:rPr>
              <a:t>Π</a:t>
            </a:r>
            <a:r>
              <a:rPr lang="el-GR" sz="2200" b="1" dirty="0" smtClean="0">
                <a:latin typeface="Times New Roman" pitchFamily="18" charset="0"/>
                <a:cs typeface="Times New Roman" pitchFamily="18" charset="0"/>
              </a:rPr>
              <a:t>αράδειγμα </a:t>
            </a:r>
            <a:br>
              <a:rPr lang="el-GR" sz="2200" b="1" dirty="0" smtClean="0">
                <a:latin typeface="Times New Roman" pitchFamily="18" charset="0"/>
                <a:cs typeface="Times New Roman" pitchFamily="18" charset="0"/>
              </a:rPr>
            </a:br>
            <a:r>
              <a:rPr lang="el-GR" sz="2200" b="1" dirty="0" smtClean="0">
                <a:latin typeface="Times New Roman" pitchFamily="18" charset="0"/>
                <a:cs typeface="Times New Roman" pitchFamily="18" charset="0"/>
              </a:rPr>
              <a:t>ΠΡΟΑΠΑΙΤΟΥΜΕΝΕΣ ΓΝΩΣΕΙΣ</a:t>
            </a:r>
            <a:br>
              <a:rPr lang="el-GR" sz="2200" b="1" dirty="0" smtClean="0">
                <a:latin typeface="Times New Roman" pitchFamily="18" charset="0"/>
                <a:cs typeface="Times New Roman" pitchFamily="18" charset="0"/>
              </a:rPr>
            </a:br>
            <a:endParaRPr lang="el-GR" sz="22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642918"/>
            <a:ext cx="7715304" cy="6072230"/>
          </a:xfrm>
        </p:spPr>
        <p:txBody>
          <a:bodyPr>
            <a:normAutofit lnSpcReduction="10000"/>
          </a:bodyPr>
          <a:lstStyle/>
          <a:p>
            <a:r>
              <a:rPr lang="el-GR" sz="1800" b="1" dirty="0" smtClean="0">
                <a:latin typeface="Times New Roman" pitchFamily="18" charset="0"/>
                <a:cs typeface="Times New Roman" pitchFamily="18" charset="0"/>
              </a:rPr>
              <a:t>(2) Ως προς τα γνωστικά αντικείμενα:</a:t>
            </a:r>
          </a:p>
          <a:p>
            <a:r>
              <a:rPr lang="el-GR" sz="1800" b="1" i="1" dirty="0" smtClean="0">
                <a:solidFill>
                  <a:srgbClr val="FF0000"/>
                </a:solidFill>
                <a:latin typeface="Times New Roman" pitchFamily="18" charset="0"/>
                <a:cs typeface="Times New Roman" pitchFamily="18" charset="0"/>
              </a:rPr>
              <a:t>Γλώσσα: </a:t>
            </a:r>
          </a:p>
          <a:p>
            <a:pPr lvl="1"/>
            <a:r>
              <a:rPr lang="el-GR" sz="1800" i="1" dirty="0" smtClean="0">
                <a:solidFill>
                  <a:srgbClr val="FF0000"/>
                </a:solidFill>
                <a:latin typeface="Times New Roman" pitchFamily="18" charset="0"/>
                <a:cs typeface="Times New Roman" pitchFamily="18" charset="0"/>
              </a:rPr>
              <a:t>έχουν κατακτήσει βασικές δεξιότητες προφορικής επικοινωνίας </a:t>
            </a:r>
            <a:r>
              <a:rPr lang="el-GR" sz="1800" i="1" dirty="0" smtClean="0">
                <a:latin typeface="Times New Roman" pitchFamily="18" charset="0"/>
                <a:cs typeface="Times New Roman" pitchFamily="18" charset="0"/>
              </a:rPr>
              <a:t>(αιτιολόγηση, ανάπτυξη επιχειρημάτων, αφήγηση – περιγραφή, κλπ), να έχουν έρθει σε επαφή </a:t>
            </a:r>
            <a:r>
              <a:rPr lang="el-GR" sz="1800" i="1" dirty="0" smtClean="0">
                <a:solidFill>
                  <a:srgbClr val="FF0000"/>
                </a:solidFill>
                <a:latin typeface="Times New Roman" pitchFamily="18" charset="0"/>
                <a:cs typeface="Times New Roman" pitchFamily="18" charset="0"/>
              </a:rPr>
              <a:t>με διάφορα είδη κειμένων </a:t>
            </a:r>
            <a:r>
              <a:rPr lang="el-GR" sz="1800" i="1" dirty="0" smtClean="0">
                <a:latin typeface="Times New Roman" pitchFamily="18" charset="0"/>
                <a:cs typeface="Times New Roman" pitchFamily="18" charset="0"/>
              </a:rPr>
              <a:t>και να μπορούν να αναγνωρίσουν τα χαρακτηριστικά τους, </a:t>
            </a:r>
          </a:p>
          <a:p>
            <a:pPr lvl="1"/>
            <a:r>
              <a:rPr lang="el-GR" sz="1800" i="1" dirty="0" smtClean="0">
                <a:latin typeface="Times New Roman" pitchFamily="18" charset="0"/>
                <a:cs typeface="Times New Roman" pitchFamily="18" charset="0"/>
              </a:rPr>
              <a:t>έχουν αναπτύξει ορισμένες </a:t>
            </a:r>
            <a:r>
              <a:rPr lang="el-GR" sz="1800" i="1" dirty="0" smtClean="0">
                <a:solidFill>
                  <a:srgbClr val="FF0000"/>
                </a:solidFill>
                <a:latin typeface="Times New Roman" pitchFamily="18" charset="0"/>
                <a:cs typeface="Times New Roman" pitchFamily="18" charset="0"/>
              </a:rPr>
              <a:t>δεξιότητες ανάγνωσης και γραφής </a:t>
            </a:r>
            <a:r>
              <a:rPr lang="el-GR" sz="1800" i="1" dirty="0" smtClean="0">
                <a:latin typeface="Times New Roman" pitchFamily="18" charset="0"/>
                <a:cs typeface="Times New Roman" pitchFamily="18" charset="0"/>
              </a:rPr>
              <a:t>(να μπορούν να παράγουν κείμενο και να αποδίδουν νόημα σε αυτό, να</a:t>
            </a:r>
          </a:p>
          <a:p>
            <a:pPr lvl="1"/>
            <a:r>
              <a:rPr lang="el-GR" sz="1800" i="1" dirty="0" smtClean="0">
                <a:latin typeface="Times New Roman" pitchFamily="18" charset="0"/>
                <a:cs typeface="Times New Roman" pitchFamily="18" charset="0"/>
              </a:rPr>
              <a:t>χρησιμοποιούν σύμβολα, κλπ). </a:t>
            </a:r>
          </a:p>
          <a:p>
            <a:pPr lvl="1"/>
            <a:r>
              <a:rPr lang="el-GR" sz="1800" i="1" dirty="0" smtClean="0">
                <a:latin typeface="Times New Roman" pitchFamily="18" charset="0"/>
                <a:cs typeface="Times New Roman" pitchFamily="18" charset="0"/>
              </a:rPr>
              <a:t>είναι ευαισθητοποιημένα σε θέματα που αφορούν τη γραπτή έκφραση;.</a:t>
            </a:r>
          </a:p>
          <a:p>
            <a:r>
              <a:rPr lang="el-GR" sz="1800" b="1" i="1" dirty="0" smtClean="0">
                <a:solidFill>
                  <a:srgbClr val="FF0000"/>
                </a:solidFill>
                <a:latin typeface="Times New Roman" pitchFamily="18" charset="0"/>
                <a:cs typeface="Times New Roman" pitchFamily="18" charset="0"/>
              </a:rPr>
              <a:t>Μαθηματικά: </a:t>
            </a:r>
          </a:p>
          <a:p>
            <a:pPr lvl="1">
              <a:lnSpc>
                <a:spcPct val="110000"/>
              </a:lnSpc>
            </a:pPr>
            <a:r>
              <a:rPr lang="el-GR" sz="1800" i="1" dirty="0" smtClean="0">
                <a:latin typeface="Times New Roman" pitchFamily="18" charset="0"/>
                <a:cs typeface="Times New Roman" pitchFamily="18" charset="0"/>
              </a:rPr>
              <a:t>μπορούν </a:t>
            </a:r>
            <a:r>
              <a:rPr lang="el-GR" sz="1800" i="1" dirty="0" smtClean="0">
                <a:solidFill>
                  <a:srgbClr val="FF0000"/>
                </a:solidFill>
                <a:latin typeface="Times New Roman" pitchFamily="18" charset="0"/>
                <a:cs typeface="Times New Roman" pitchFamily="18" charset="0"/>
              </a:rPr>
              <a:t>να απαριθμούν </a:t>
            </a:r>
            <a:r>
              <a:rPr lang="el-GR" sz="1800" i="1" dirty="0" smtClean="0">
                <a:latin typeface="Times New Roman" pitchFamily="18" charset="0"/>
                <a:cs typeface="Times New Roman" pitchFamily="18" charset="0"/>
              </a:rPr>
              <a:t>έως και πέντε αντικείμενα, </a:t>
            </a:r>
          </a:p>
          <a:p>
            <a:pPr lvl="1">
              <a:lnSpc>
                <a:spcPct val="110000"/>
              </a:lnSpc>
            </a:pPr>
            <a:r>
              <a:rPr lang="el-GR" sz="1800" i="1" dirty="0" smtClean="0">
                <a:latin typeface="Times New Roman" pitchFamily="18" charset="0"/>
                <a:cs typeface="Times New Roman" pitchFamily="18" charset="0"/>
              </a:rPr>
              <a:t>έχουν κατακτήσει τις </a:t>
            </a:r>
            <a:r>
              <a:rPr lang="el-GR" sz="1800" i="1" dirty="0" smtClean="0">
                <a:solidFill>
                  <a:srgbClr val="FF0000"/>
                </a:solidFill>
                <a:latin typeface="Times New Roman" pitchFamily="18" charset="0"/>
                <a:cs typeface="Times New Roman" pitchFamily="18" charset="0"/>
              </a:rPr>
              <a:t>έννοιες τόσα-όσα και περισσότερα-λιγότερα</a:t>
            </a:r>
            <a:r>
              <a:rPr lang="el-GR" sz="1800" i="1" dirty="0" smtClean="0">
                <a:latin typeface="Times New Roman" pitchFamily="18" charset="0"/>
                <a:cs typeface="Times New Roman" pitchFamily="18" charset="0"/>
              </a:rPr>
              <a:t>, να είναι σε θέση να κάνουν </a:t>
            </a:r>
            <a:r>
              <a:rPr lang="el-GR" sz="1800" i="1" dirty="0" smtClean="0">
                <a:solidFill>
                  <a:srgbClr val="FF0000"/>
                </a:solidFill>
                <a:latin typeface="Times New Roman" pitchFamily="18" charset="0"/>
                <a:cs typeface="Times New Roman" pitchFamily="18" charset="0"/>
              </a:rPr>
              <a:t>αντιστοιχίσεις;.</a:t>
            </a:r>
          </a:p>
          <a:p>
            <a:endParaRPr lang="el-GR" sz="1800" b="1" i="1" dirty="0" smtClean="0">
              <a:solidFill>
                <a:srgbClr val="FF0000"/>
              </a:solidFill>
              <a:latin typeface="Times New Roman" pitchFamily="18" charset="0"/>
              <a:cs typeface="Times New Roman" pitchFamily="18" charset="0"/>
            </a:endParaRPr>
          </a:p>
          <a:p>
            <a:r>
              <a:rPr lang="el-GR" sz="1800" b="1" i="1" dirty="0" smtClean="0">
                <a:solidFill>
                  <a:srgbClr val="FF0000"/>
                </a:solidFill>
                <a:latin typeface="Times New Roman" pitchFamily="18" charset="0"/>
                <a:cs typeface="Times New Roman" pitchFamily="18" charset="0"/>
              </a:rPr>
              <a:t>Δημιουργία και έκφραση: </a:t>
            </a:r>
          </a:p>
          <a:p>
            <a:pPr lvl="1">
              <a:lnSpc>
                <a:spcPct val="120000"/>
              </a:lnSpc>
            </a:pPr>
            <a:r>
              <a:rPr lang="el-GR" sz="1800" i="1" dirty="0" smtClean="0">
                <a:latin typeface="Times New Roman" pitchFamily="18" charset="0"/>
                <a:cs typeface="Times New Roman" pitchFamily="18" charset="0"/>
              </a:rPr>
              <a:t>είναι </a:t>
            </a:r>
            <a:r>
              <a:rPr lang="el-GR" sz="1800" i="1" dirty="0" smtClean="0">
                <a:solidFill>
                  <a:srgbClr val="FF0000"/>
                </a:solidFill>
                <a:latin typeface="Times New Roman" pitchFamily="18" charset="0"/>
                <a:cs typeface="Times New Roman" pitchFamily="18" charset="0"/>
              </a:rPr>
              <a:t>εξοικειωμένα με διάφορες μορφές δημιουργίας και έκφρασης </a:t>
            </a:r>
            <a:r>
              <a:rPr lang="el-GR" sz="1800" i="1" dirty="0" smtClean="0">
                <a:latin typeface="Times New Roman" pitchFamily="18" charset="0"/>
                <a:cs typeface="Times New Roman" pitchFamily="18" charset="0"/>
              </a:rPr>
              <a:t>και</a:t>
            </a:r>
          </a:p>
          <a:p>
            <a:pPr lvl="1">
              <a:lnSpc>
                <a:spcPct val="120000"/>
              </a:lnSpc>
            </a:pPr>
            <a:r>
              <a:rPr lang="el-GR" sz="1800" i="1" dirty="0" smtClean="0">
                <a:latin typeface="Times New Roman" pitchFamily="18" charset="0"/>
                <a:cs typeface="Times New Roman" pitchFamily="18" charset="0"/>
              </a:rPr>
              <a:t>μπορούν </a:t>
            </a:r>
            <a:r>
              <a:rPr lang="el-GR" sz="1800" i="1" dirty="0" smtClean="0">
                <a:solidFill>
                  <a:srgbClr val="FF0000"/>
                </a:solidFill>
                <a:latin typeface="Times New Roman" pitchFamily="18" charset="0"/>
                <a:cs typeface="Times New Roman" pitchFamily="18" charset="0"/>
              </a:rPr>
              <a:t>να χρησιμοποιήσουν ποικίλα υλικά</a:t>
            </a:r>
            <a:r>
              <a:rPr lang="el-GR" sz="1800" i="1" dirty="0" smtClean="0">
                <a:latin typeface="Times New Roman" pitchFamily="18" charset="0"/>
                <a:cs typeface="Times New Roman" pitchFamily="18" charset="0"/>
              </a:rPr>
              <a:t>, στην προσπάθειά τους να εκφραστούν;.</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1000108"/>
            <a:ext cx="6858048" cy="5857892"/>
          </a:xfrm>
        </p:spPr>
        <p:txBody>
          <a:bodyPr>
            <a:noAutofit/>
          </a:bodyPr>
          <a:lstStyle/>
          <a:p>
            <a:r>
              <a:rPr lang="el-GR" sz="1800" b="1" dirty="0" smtClean="0">
                <a:latin typeface="Times New Roman" pitchFamily="18" charset="0"/>
                <a:cs typeface="Times New Roman" pitchFamily="18" charset="0"/>
              </a:rPr>
              <a:t>Β. </a:t>
            </a:r>
            <a:r>
              <a:rPr lang="el-GR" sz="1800" dirty="0" smtClean="0">
                <a:latin typeface="Times New Roman" pitchFamily="18" charset="0"/>
                <a:cs typeface="Times New Roman" pitchFamily="18" charset="0"/>
              </a:rPr>
              <a:t>Επειδή </a:t>
            </a:r>
            <a:r>
              <a:rPr lang="el-GR" sz="1800" u="sng" dirty="0" smtClean="0">
                <a:latin typeface="Times New Roman" pitchFamily="18" charset="0"/>
                <a:cs typeface="Times New Roman" pitchFamily="18" charset="0"/>
              </a:rPr>
              <a:t>η ομάδα των παιδιών στο συγκεκριμένο τμήμα </a:t>
            </a:r>
            <a:r>
              <a:rPr lang="el-GR" sz="1800" dirty="0" smtClean="0">
                <a:latin typeface="Times New Roman" pitchFamily="18" charset="0"/>
                <a:cs typeface="Times New Roman" pitchFamily="18" charset="0"/>
              </a:rPr>
              <a:t>χαρακτηρίζεται από όλες τις παραπάνω δεξιότητες, ικανότητες, ευκαιρίες, ενδιαφέροντα και επειδή στο </a:t>
            </a:r>
            <a:r>
              <a:rPr lang="el-GR" sz="1800" dirty="0" smtClean="0">
                <a:solidFill>
                  <a:srgbClr val="FF0000"/>
                </a:solidFill>
                <a:latin typeface="Times New Roman" pitchFamily="18" charset="0"/>
                <a:cs typeface="Times New Roman" pitchFamily="18" charset="0"/>
              </a:rPr>
              <a:t>συγκεκριμένο τμήμα </a:t>
            </a:r>
            <a:r>
              <a:rPr lang="el-GR" sz="1800" dirty="0" smtClean="0">
                <a:latin typeface="Times New Roman" pitchFamily="18" charset="0"/>
                <a:cs typeface="Times New Roman" pitchFamily="18" charset="0"/>
              </a:rPr>
              <a:t>διαπίστωσα τα παραπάνω, </a:t>
            </a:r>
          </a:p>
          <a:p>
            <a:endParaRPr lang="el-GR" sz="1800" dirty="0" smtClean="0">
              <a:latin typeface="Times New Roman" pitchFamily="18" charset="0"/>
              <a:cs typeface="Times New Roman" pitchFamily="18" charset="0"/>
            </a:endParaRPr>
          </a:p>
          <a:p>
            <a:r>
              <a:rPr lang="el-GR" sz="1800" b="1" u="sng" dirty="0" smtClean="0">
                <a:latin typeface="Times New Roman" pitchFamily="18" charset="0"/>
                <a:cs typeface="Times New Roman" pitchFamily="18" charset="0"/>
              </a:rPr>
              <a:t>ΑΠΟΦΑΣΙΣΑ </a:t>
            </a:r>
            <a:r>
              <a:rPr lang="el-GR" sz="1800" b="1" dirty="0" smtClean="0">
                <a:latin typeface="Times New Roman" pitchFamily="18" charset="0"/>
                <a:cs typeface="Times New Roman" pitchFamily="18" charset="0"/>
              </a:rPr>
              <a:t>κατά την ανάληψη του εκπαιδευτικού μου έργου </a:t>
            </a:r>
            <a:r>
              <a:rPr lang="el-GR" sz="1800" b="1" dirty="0" smtClean="0">
                <a:solidFill>
                  <a:srgbClr val="FF0000"/>
                </a:solidFill>
                <a:latin typeface="Times New Roman" pitchFamily="18" charset="0"/>
                <a:cs typeface="Times New Roman" pitchFamily="18" charset="0"/>
              </a:rPr>
              <a:t>να σχεδιάσω δράσεις </a:t>
            </a:r>
            <a:r>
              <a:rPr lang="el-GR" sz="1800" dirty="0" smtClean="0">
                <a:latin typeface="Times New Roman" pitchFamily="18" charset="0"/>
                <a:cs typeface="Times New Roman" pitchFamily="18" charset="0"/>
              </a:rPr>
              <a:t>που να επιδιώκουν την επίτευξη των παρακάτω </a:t>
            </a:r>
            <a:r>
              <a:rPr lang="el-GR" sz="1800" b="1" dirty="0" smtClean="0">
                <a:solidFill>
                  <a:srgbClr val="FF0000"/>
                </a:solidFill>
                <a:latin typeface="Times New Roman" pitchFamily="18" charset="0"/>
                <a:cs typeface="Times New Roman" pitchFamily="18" charset="0"/>
              </a:rPr>
              <a:t>στόχων</a:t>
            </a:r>
            <a:r>
              <a:rPr lang="el-GR" sz="1800" dirty="0" smtClean="0">
                <a:latin typeface="Times New Roman" pitchFamily="18" charset="0"/>
                <a:cs typeface="Times New Roman" pitchFamily="18" charset="0"/>
              </a:rPr>
              <a:t>, πχ. να…</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Άρα  </a:t>
            </a:r>
            <a:r>
              <a:rPr lang="el-GR" sz="1800" u="sng" dirty="0" smtClean="0">
                <a:latin typeface="Times New Roman" pitchFamily="18" charset="0"/>
                <a:cs typeface="Times New Roman" pitchFamily="18" charset="0"/>
              </a:rPr>
              <a:t>στο συγκεκριμένο τμήμα </a:t>
            </a:r>
            <a:r>
              <a:rPr lang="el-GR" sz="1800" dirty="0" smtClean="0">
                <a:latin typeface="Times New Roman" pitchFamily="18" charset="0"/>
                <a:cs typeface="Times New Roman" pitchFamily="18" charset="0"/>
              </a:rPr>
              <a:t>και στο </a:t>
            </a:r>
            <a:r>
              <a:rPr lang="el-GR" sz="1800" u="sng" dirty="0" smtClean="0">
                <a:latin typeface="Times New Roman" pitchFamily="18" charset="0"/>
                <a:cs typeface="Times New Roman" pitchFamily="18" charset="0"/>
              </a:rPr>
              <a:t>συγκεκριμένο εκπαιδευτικό πλαίσιο </a:t>
            </a:r>
            <a:r>
              <a:rPr lang="el-GR" sz="1800" b="1" dirty="0" smtClean="0">
                <a:latin typeface="Times New Roman" pitchFamily="18" charset="0"/>
                <a:cs typeface="Times New Roman" pitchFamily="18" charset="0"/>
              </a:rPr>
              <a:t>αποφασίζουμε</a:t>
            </a:r>
            <a:r>
              <a:rPr lang="el-GR" sz="1800" dirty="0" smtClean="0">
                <a:latin typeface="Times New Roman" pitchFamily="18" charset="0"/>
                <a:cs typeface="Times New Roman" pitchFamily="18" charset="0"/>
              </a:rPr>
              <a:t>  - κατά την ανάληψη του εκπαιδευτικού μας έργου – </a:t>
            </a:r>
          </a:p>
          <a:p>
            <a:pPr lvl="1"/>
            <a:r>
              <a:rPr lang="el-GR" sz="1800" u="sng" dirty="0" smtClean="0">
                <a:solidFill>
                  <a:srgbClr val="FF0000"/>
                </a:solidFill>
                <a:latin typeface="Times New Roman" pitchFamily="18" charset="0"/>
                <a:cs typeface="Times New Roman" pitchFamily="18" charset="0"/>
              </a:rPr>
              <a:t>να σχεδιάσουμε δράσεις </a:t>
            </a:r>
            <a:r>
              <a:rPr lang="el-GR" sz="1800" dirty="0" smtClean="0">
                <a:latin typeface="Times New Roman" pitchFamily="18" charset="0"/>
                <a:cs typeface="Times New Roman" pitchFamily="18" charset="0"/>
              </a:rPr>
              <a:t>που να επιδιώκουν την επίτευξη συγκεκριμένων  </a:t>
            </a:r>
            <a:r>
              <a:rPr lang="el-GR" sz="1800" b="1" dirty="0" smtClean="0">
                <a:solidFill>
                  <a:srgbClr val="FF0000"/>
                </a:solidFill>
                <a:latin typeface="Times New Roman" pitchFamily="18" charset="0"/>
                <a:cs typeface="Times New Roman" pitchFamily="18" charset="0"/>
              </a:rPr>
              <a:t>στόχων. </a:t>
            </a:r>
            <a:endParaRPr lang="el-GR" sz="1800" b="1" dirty="0" smtClean="0">
              <a:solidFill>
                <a:srgbClr val="FF0000"/>
              </a:solidFill>
              <a:latin typeface="Times New Roman" pitchFamily="18" charset="0"/>
              <a:cs typeface="Times New Roman" pitchFamily="18" charset="0"/>
            </a:endParaRPr>
          </a:p>
          <a:p>
            <a:pPr lvl="1"/>
            <a:endParaRPr lang="el-GR" sz="1800" dirty="0" smtClean="0">
              <a:latin typeface="Times New Roman" pitchFamily="18" charset="0"/>
              <a:cs typeface="Times New Roman" pitchFamily="18" charset="0"/>
            </a:endParaRPr>
          </a:p>
          <a:p>
            <a:r>
              <a:rPr lang="el-GR" sz="1600" i="1" dirty="0" smtClean="0">
                <a:latin typeface="Times New Roman" pitchFamily="18" charset="0"/>
                <a:cs typeface="Times New Roman" pitchFamily="18" charset="0"/>
              </a:rPr>
              <a:t>«….., </a:t>
            </a:r>
            <a:r>
              <a:rPr lang="el-GR" sz="1600" i="1" dirty="0" smtClean="0">
                <a:latin typeface="Times New Roman" pitchFamily="18" charset="0"/>
                <a:cs typeface="Times New Roman" pitchFamily="18" charset="0"/>
              </a:rPr>
              <a:t>π</a:t>
            </a:r>
            <a:r>
              <a:rPr lang="el-GR" sz="1600" b="1" i="1" dirty="0" smtClean="0">
                <a:latin typeface="Times New Roman" pitchFamily="18" charset="0"/>
                <a:cs typeface="Times New Roman" pitchFamily="18" charset="0"/>
              </a:rPr>
              <a:t>αρατηρώντας </a:t>
            </a:r>
            <a:r>
              <a:rPr lang="el-GR" sz="1600" i="1" dirty="0" smtClean="0">
                <a:latin typeface="Times New Roman" pitchFamily="18" charset="0"/>
                <a:cs typeface="Times New Roman" pitchFamily="18" charset="0"/>
              </a:rPr>
              <a:t>την αγάπη τους για τη ζωγραφική, </a:t>
            </a:r>
            <a:r>
              <a:rPr lang="el-GR" sz="1600" b="1" i="1" dirty="0" smtClean="0">
                <a:latin typeface="Times New Roman" pitchFamily="18" charset="0"/>
                <a:cs typeface="Times New Roman" pitchFamily="18" charset="0"/>
              </a:rPr>
              <a:t>επιδίωξα </a:t>
            </a:r>
            <a:r>
              <a:rPr lang="el-GR" sz="1600" i="1" dirty="0" smtClean="0">
                <a:solidFill>
                  <a:srgbClr val="FF0000"/>
                </a:solidFill>
                <a:latin typeface="Times New Roman" pitchFamily="18" charset="0"/>
                <a:cs typeface="Times New Roman" pitchFamily="18" charset="0"/>
              </a:rPr>
              <a:t>εναλλακτικές προσεγγίσεις και χρήσεις υλικών</a:t>
            </a:r>
            <a:r>
              <a:rPr lang="el-GR" sz="1600" i="1" dirty="0" smtClean="0">
                <a:latin typeface="Times New Roman" pitchFamily="18" charset="0"/>
                <a:cs typeface="Times New Roman" pitchFamily="18" charset="0"/>
              </a:rPr>
              <a:t> για συνθέσεις εικόνων και κατασκευών, ώστε μέσα από τις καλλιτεχνικές </a:t>
            </a:r>
            <a:r>
              <a:rPr lang="el-GR" sz="1600" i="1" dirty="0" smtClean="0">
                <a:latin typeface="Times New Roman" pitchFamily="18" charset="0"/>
                <a:cs typeface="Times New Roman" pitchFamily="18" charset="0"/>
              </a:rPr>
              <a:t>διαδικασίες να </a:t>
            </a:r>
            <a:r>
              <a:rPr lang="el-GR" sz="1600" i="1" dirty="0" smtClean="0">
                <a:latin typeface="Times New Roman" pitchFamily="18" charset="0"/>
                <a:cs typeface="Times New Roman" pitchFamily="18" charset="0"/>
              </a:rPr>
              <a:t>αναπτύσσουν την </a:t>
            </a:r>
            <a:r>
              <a:rPr lang="el-GR" sz="1600" i="1" dirty="0" smtClean="0">
                <a:solidFill>
                  <a:srgbClr val="FF0000"/>
                </a:solidFill>
                <a:latin typeface="Times New Roman" pitchFamily="18" charset="0"/>
                <a:cs typeface="Times New Roman" pitchFamily="18" charset="0"/>
              </a:rPr>
              <a:t>φαντασία και τη δημιουργικότητα </a:t>
            </a:r>
            <a:r>
              <a:rPr lang="el-GR" sz="1600" i="1" dirty="0" smtClean="0">
                <a:latin typeface="Times New Roman" pitchFamily="18" charset="0"/>
                <a:cs typeface="Times New Roman" pitchFamily="18" charset="0"/>
              </a:rPr>
              <a:t>τους (Οδηγός Νηπιαγωγού, 2011</a:t>
            </a:r>
            <a:r>
              <a:rPr lang="el-GR" sz="1600" i="1" dirty="0" smtClean="0">
                <a:latin typeface="Times New Roman" pitchFamily="18" charset="0"/>
                <a:cs typeface="Times New Roman" pitchFamily="18" charset="0"/>
              </a:rPr>
              <a:t>)».</a:t>
            </a:r>
            <a:endParaRPr lang="el-GR" sz="1600" i="1" dirty="0" smtClean="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0"/>
            <a:ext cx="6858048" cy="500042"/>
          </a:xfrm>
        </p:spPr>
        <p:txBody>
          <a:bodyPr>
            <a:normAutofit fontScale="90000"/>
          </a:bodyPr>
          <a:lstStyle/>
          <a:p>
            <a:pPr algn="ctr"/>
            <a:r>
              <a:rPr lang="el-GR" sz="2400" b="1" dirty="0" smtClean="0"/>
              <a:t/>
            </a:r>
            <a:br>
              <a:rPr lang="el-GR" sz="2400" b="1" dirty="0" smtClean="0"/>
            </a:br>
            <a:r>
              <a:rPr lang="el-GR" sz="2200" b="1" dirty="0" smtClean="0"/>
              <a:t>Μία εκδοχή – παράδειγμα </a:t>
            </a:r>
            <a:br>
              <a:rPr lang="el-GR" sz="2200" b="1" dirty="0" smtClean="0"/>
            </a:br>
            <a:r>
              <a:rPr lang="el-GR" sz="2200" b="1" dirty="0" smtClean="0">
                <a:latin typeface="Times New Roman" pitchFamily="18" charset="0"/>
                <a:cs typeface="Times New Roman" pitchFamily="18" charset="0"/>
              </a:rPr>
              <a:t>ΠΡΟΑΠΑΙΤΟΥΜΕΝΕΣ ΓΝΩΣΕΙΣ</a:t>
            </a:r>
            <a:br>
              <a:rPr lang="el-GR" sz="2200" b="1" dirty="0" smtClean="0">
                <a:latin typeface="Times New Roman" pitchFamily="18" charset="0"/>
                <a:cs typeface="Times New Roman" pitchFamily="18" charset="0"/>
              </a:rPr>
            </a:b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642918"/>
            <a:ext cx="7715304" cy="6072230"/>
          </a:xfrm>
        </p:spPr>
        <p:txBody>
          <a:bodyPr>
            <a:normAutofit/>
          </a:bodyPr>
          <a:lstStyle/>
          <a:p>
            <a:r>
              <a:rPr lang="el-GR" sz="2000" b="1" dirty="0" smtClean="0">
                <a:latin typeface="Times New Roman" pitchFamily="18" charset="0"/>
                <a:cs typeface="Times New Roman" pitchFamily="18" charset="0"/>
              </a:rPr>
              <a:t>(3) Ως προς την Τεχνολογία:</a:t>
            </a:r>
          </a:p>
          <a:p>
            <a:r>
              <a:rPr lang="el-GR" sz="2000" dirty="0" smtClean="0">
                <a:latin typeface="Times New Roman" pitchFamily="18" charset="0"/>
                <a:cs typeface="Times New Roman" pitchFamily="18" charset="0"/>
              </a:rPr>
              <a:t>Απαραίτητη προϋπόθεση είναι τα παιδιά:</a:t>
            </a:r>
          </a:p>
          <a:p>
            <a:pPr lvl="1"/>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 γνωρίζουν </a:t>
            </a:r>
            <a:r>
              <a:rPr lang="el-GR" sz="2000" i="1" dirty="0" smtClean="0">
                <a:solidFill>
                  <a:srgbClr val="FF0000"/>
                </a:solidFill>
                <a:latin typeface="Times New Roman" pitchFamily="18" charset="0"/>
                <a:cs typeface="Times New Roman" pitchFamily="18" charset="0"/>
              </a:rPr>
              <a:t>βασικές έννοιες, που σχετίζονται με τον υπολογιστή </a:t>
            </a:r>
            <a:r>
              <a:rPr lang="el-GR" sz="2000" i="1" dirty="0" smtClean="0">
                <a:latin typeface="Times New Roman" pitchFamily="18" charset="0"/>
                <a:cs typeface="Times New Roman" pitchFamily="18" charset="0"/>
              </a:rPr>
              <a:t>(χειρισμός πληκτρολογίου, άνοιγμα – κλείσιμο υπολογιστή και προγραμμάτων, «σύρε και άσε» κλπ.);.</a:t>
            </a:r>
          </a:p>
          <a:p>
            <a:pPr lvl="1"/>
            <a:endParaRPr lang="el-GR" sz="2000" i="1" dirty="0" smtClean="0">
              <a:latin typeface="Times New Roman" pitchFamily="18" charset="0"/>
              <a:cs typeface="Times New Roman" pitchFamily="18" charset="0"/>
            </a:endParaRPr>
          </a:p>
          <a:p>
            <a:pPr lvl="1"/>
            <a:r>
              <a:rPr lang="el-GR" sz="2000" i="1" dirty="0" smtClean="0">
                <a:solidFill>
                  <a:srgbClr val="FF0000"/>
                </a:solidFill>
                <a:latin typeface="Times New Roman" pitchFamily="18" charset="0"/>
                <a:cs typeface="Times New Roman" pitchFamily="18" charset="0"/>
              </a:rPr>
              <a:t>τα νήπια να έχουν αναπτύξει δεξιότητες,</a:t>
            </a:r>
            <a:r>
              <a:rPr lang="el-GR" sz="2000" i="1" dirty="0" smtClean="0">
                <a:latin typeface="Times New Roman" pitchFamily="18" charset="0"/>
                <a:cs typeface="Times New Roman" pitchFamily="18" charset="0"/>
              </a:rPr>
              <a:t> αναφορικά με τα Εκπαιδευτικά Λογισμικά και Περιβάλλοντα Μάθησης, προκειμένου αυτά να ενταχθούν στην εκπαιδευτική διαδικασία;.</a:t>
            </a:r>
          </a:p>
          <a:p>
            <a:pPr lvl="1"/>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είναι </a:t>
            </a:r>
            <a:r>
              <a:rPr lang="el-GR" sz="2000" i="1" dirty="0" smtClean="0">
                <a:solidFill>
                  <a:srgbClr val="FF0000"/>
                </a:solidFill>
                <a:latin typeface="Times New Roman" pitchFamily="18" charset="0"/>
                <a:cs typeface="Times New Roman" pitchFamily="18" charset="0"/>
              </a:rPr>
              <a:t>εξοικειωμένα με τη χρήση των </a:t>
            </a:r>
            <a:r>
              <a:rPr lang="el-GR" sz="2000" i="1" dirty="0" smtClean="0">
                <a:latin typeface="Times New Roman" pitchFamily="18" charset="0"/>
                <a:cs typeface="Times New Roman" pitchFamily="18" charset="0"/>
              </a:rPr>
              <a:t>λογισμικών και περιβαλλόντων που εμπλέκονται στη διαδικασία (άνοιγμα βιβλιοθηκών, εισαγωγή εικόνων/ σχημάτων, σχεδιασμός, τροποποιήσεις, κλπ);. </a:t>
            </a:r>
          </a:p>
          <a:p>
            <a:pPr lvl="1"/>
            <a:endParaRPr lang="el-GR" sz="2000" b="1" i="1" dirty="0" smtClean="0">
              <a:latin typeface="Times New Roman" pitchFamily="18" charset="0"/>
              <a:cs typeface="Times New Roman" pitchFamily="18" charset="0"/>
            </a:endParaRPr>
          </a:p>
          <a:p>
            <a:endParaRPr lang="el-GR" sz="1800" i="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3.  ΠΡΙΝ τον σχεδιασμό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1000108"/>
            <a:ext cx="6643734" cy="5715040"/>
          </a:xfrm>
        </p:spPr>
        <p:txBody>
          <a:bodyPr>
            <a:normAutofit/>
          </a:bodyPr>
          <a:lstStyle/>
          <a:p>
            <a:pPr algn="ctr"/>
            <a:r>
              <a:rPr lang="el-GR" sz="4000" b="1" dirty="0" smtClean="0">
                <a:solidFill>
                  <a:srgbClr val="FF0000"/>
                </a:solidFill>
                <a:latin typeface="Times New Roman" pitchFamily="18" charset="0"/>
                <a:cs typeface="Times New Roman" pitchFamily="18" charset="0"/>
              </a:rPr>
              <a:t>3. Γνωρίζω καλά και συμβουλεύομαι το Πρόγραμμα Σπουδών (στόχοι  ανά γνωστικό αντικείμενο)</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3.  ΠΡΙΝ τον σχεδιασμό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1800" b="1" dirty="0" smtClean="0">
                <a:latin typeface="Times New Roman" pitchFamily="18" charset="0"/>
                <a:cs typeface="Times New Roman" pitchFamily="18" charset="0"/>
              </a:rPr>
              <a:t>3. Γνωρίζω καλά και συμβουλεύομαι το ΠΣ</a:t>
            </a:r>
            <a:r>
              <a:rPr lang="el-GR" sz="1800" dirty="0" smtClean="0">
                <a:latin typeface="Times New Roman" pitchFamily="18" charset="0"/>
                <a:cs typeface="Times New Roman" pitchFamily="18" charset="0"/>
              </a:rPr>
              <a:t> ώστε να έχω στο νου μου τους </a:t>
            </a:r>
            <a:r>
              <a:rPr lang="el-GR" sz="1800" b="1" dirty="0" smtClean="0">
                <a:latin typeface="Times New Roman" pitchFamily="18" charset="0"/>
                <a:cs typeface="Times New Roman" pitchFamily="18" charset="0"/>
              </a:rPr>
              <a:t>βασικούς στόχους ανά γνωστικό αντικείμενο</a:t>
            </a:r>
            <a:r>
              <a:rPr lang="el-GR" sz="1800" dirty="0" smtClean="0">
                <a:latin typeface="Times New Roman" pitchFamily="18" charset="0"/>
                <a:cs typeface="Times New Roman" pitchFamily="18" charset="0"/>
              </a:rPr>
              <a:t>, στόχους που προσπαθώ να προσαρμόσω/βελτιώσω/καθορίσω σύμφωνα με το πλαίσιο της τάξης μου</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Άρα θα αναφέρω ότι το σενάριό μου </a:t>
            </a:r>
            <a:r>
              <a:rPr lang="el-GR" sz="1800" b="1" dirty="0" smtClean="0">
                <a:latin typeface="Times New Roman" pitchFamily="18" charset="0"/>
                <a:cs typeface="Times New Roman" pitchFamily="18" charset="0"/>
              </a:rPr>
              <a:t>είναι συμβατό με το ΠΣ </a:t>
            </a:r>
            <a:r>
              <a:rPr lang="el-GR" sz="1800" dirty="0" smtClean="0">
                <a:latin typeface="Times New Roman" pitchFamily="18" charset="0"/>
                <a:cs typeface="Times New Roman" pitchFamily="18" charset="0"/>
              </a:rPr>
              <a:t>για το νηπιαγωγείο και αυτό θα πρέπει να είναι </a:t>
            </a:r>
            <a:r>
              <a:rPr lang="el-GR" sz="1800" dirty="0" smtClean="0">
                <a:solidFill>
                  <a:srgbClr val="FF0000"/>
                </a:solidFill>
                <a:latin typeface="Times New Roman" pitchFamily="18" charset="0"/>
                <a:cs typeface="Times New Roman" pitchFamily="18" charset="0"/>
              </a:rPr>
              <a:t>ξεκάθαρο </a:t>
            </a:r>
            <a:r>
              <a:rPr lang="el-GR" sz="1800" dirty="0" smtClean="0">
                <a:latin typeface="Times New Roman" pitchFamily="18" charset="0"/>
                <a:cs typeface="Times New Roman" pitchFamily="18" charset="0"/>
              </a:rPr>
              <a:t>και να γίνεται </a:t>
            </a:r>
            <a:r>
              <a:rPr lang="el-GR" sz="1800" dirty="0" smtClean="0">
                <a:solidFill>
                  <a:srgbClr val="FF0000"/>
                </a:solidFill>
                <a:latin typeface="Times New Roman" pitchFamily="18" charset="0"/>
                <a:cs typeface="Times New Roman" pitchFamily="18" charset="0"/>
              </a:rPr>
              <a:t>εμφανές</a:t>
            </a:r>
            <a:r>
              <a:rPr lang="el-GR" sz="1800" dirty="0" smtClean="0">
                <a:latin typeface="Times New Roman" pitchFamily="18" charset="0"/>
                <a:cs typeface="Times New Roman" pitchFamily="18" charset="0"/>
              </a:rPr>
              <a:t> σε όλη την έκταση του σεναρίου</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Δηλαδή, ως 1</a:t>
            </a:r>
            <a:r>
              <a:rPr lang="el-GR" sz="1800" baseline="30000" dirty="0" smtClean="0">
                <a:latin typeface="Times New Roman" pitchFamily="18" charset="0"/>
                <a:cs typeface="Times New Roman" pitchFamily="18" charset="0"/>
              </a:rPr>
              <a:t>ο</a:t>
            </a:r>
            <a:r>
              <a:rPr lang="el-GR" sz="1800" dirty="0" smtClean="0">
                <a:latin typeface="Times New Roman" pitchFamily="18" charset="0"/>
                <a:cs typeface="Times New Roman" pitchFamily="18" charset="0"/>
              </a:rPr>
              <a:t> βήμα </a:t>
            </a:r>
            <a:r>
              <a:rPr lang="el-GR" sz="1800" b="1" dirty="0" smtClean="0">
                <a:latin typeface="Times New Roman" pitchFamily="18" charset="0"/>
                <a:cs typeface="Times New Roman" pitchFamily="18" charset="0"/>
              </a:rPr>
              <a:t>αντλώ τους στόχους μου από το Πρόγραμμα Σπουδών </a:t>
            </a:r>
          </a:p>
          <a:p>
            <a:endParaRPr lang="el-GR" sz="1800" b="1"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και αφού τους προσαρμόσω </a:t>
            </a:r>
            <a:r>
              <a:rPr lang="el-GR" sz="1800" dirty="0" smtClean="0">
                <a:latin typeface="Times New Roman" pitchFamily="18" charset="0"/>
                <a:cs typeface="Times New Roman" pitchFamily="18" charset="0"/>
              </a:rPr>
              <a:t>ή τροποποιήσω σύμφωνα με το πλαίσιο της τάξης μου, </a:t>
            </a:r>
          </a:p>
          <a:p>
            <a:r>
              <a:rPr lang="el-GR" sz="1800" b="1" dirty="0" smtClean="0">
                <a:latin typeface="Times New Roman" pitchFamily="18" charset="0"/>
                <a:cs typeface="Times New Roman" pitchFamily="18" charset="0"/>
              </a:rPr>
              <a:t>τους γράφω στο σενάριό μου </a:t>
            </a:r>
            <a:r>
              <a:rPr lang="el-GR" sz="1800" dirty="0" smtClean="0">
                <a:latin typeface="Times New Roman" pitchFamily="18" charset="0"/>
                <a:cs typeface="Times New Roman" pitchFamily="18" charset="0"/>
              </a:rPr>
              <a:t>με τη μορφή προτάσεων που ξεκινούν με «να…»</a:t>
            </a:r>
            <a:endParaRPr lang="el-GR" sz="1800" b="1"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 ΠΡΙΝ τον σχεδιασμό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1800" b="1" dirty="0" smtClean="0">
                <a:latin typeface="Times New Roman" pitchFamily="18" charset="0"/>
                <a:cs typeface="Times New Roman" pitchFamily="18" charset="0"/>
              </a:rPr>
              <a:t>Αυτό θα πρέπει να είναι ξεκάθαρο και να γίνεται εμφανές σε όλη την έκταση του σεναρίου</a:t>
            </a:r>
          </a:p>
          <a:p>
            <a:endParaRPr lang="el-GR" sz="1800" b="1" dirty="0" smtClean="0">
              <a:latin typeface="Times New Roman" pitchFamily="18" charset="0"/>
              <a:cs typeface="Times New Roman" pitchFamily="18" charset="0"/>
            </a:endParaRPr>
          </a:p>
          <a:p>
            <a:r>
              <a:rPr lang="el-GR" sz="1800" b="1" u="sng" dirty="0" smtClean="0">
                <a:latin typeface="Times New Roman" pitchFamily="18" charset="0"/>
                <a:cs typeface="Times New Roman" pitchFamily="18" charset="0"/>
              </a:rPr>
              <a:t>ΕΝΔΕΙΚΤΙΚΕΣ   ΑΣΤΟΧΙΕΣ</a:t>
            </a:r>
            <a:endParaRPr lang="el-GR" sz="1800" b="1" u="sng" dirty="0" smtClean="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π.χ. </a:t>
            </a:r>
            <a:r>
              <a:rPr lang="el-GR" sz="1800" b="1" dirty="0" smtClean="0">
                <a:latin typeface="Times New Roman" pitchFamily="18" charset="0"/>
                <a:cs typeface="Times New Roman" pitchFamily="18" charset="0"/>
              </a:rPr>
              <a:t>Στην εισαγωγή μου αναφέρω </a:t>
            </a:r>
            <a:r>
              <a:rPr lang="el-GR" sz="1800" dirty="0" smtClean="0">
                <a:latin typeface="Times New Roman" pitchFamily="18" charset="0"/>
                <a:cs typeface="Times New Roman" pitchFamily="18" charset="0"/>
              </a:rPr>
              <a:t>ότι τα παιδιά θα συνεργαστούν σε ομάδες (</a:t>
            </a:r>
            <a:r>
              <a:rPr lang="el-GR" sz="1800" dirty="0" smtClean="0">
                <a:solidFill>
                  <a:srgbClr val="FF0000"/>
                </a:solidFill>
                <a:latin typeface="Times New Roman" pitchFamily="18" charset="0"/>
                <a:cs typeface="Times New Roman" pitchFamily="18" charset="0"/>
              </a:rPr>
              <a:t>συνεργατική μάθηση</a:t>
            </a:r>
            <a:r>
              <a:rPr lang="el-GR" sz="1800" dirty="0" smtClean="0">
                <a:latin typeface="Times New Roman" pitchFamily="18" charset="0"/>
                <a:cs typeface="Times New Roman" pitchFamily="18" charset="0"/>
              </a:rPr>
              <a:t>), </a:t>
            </a:r>
            <a:r>
              <a:rPr lang="el-GR" sz="1800" b="1" u="sng" dirty="0" smtClean="0">
                <a:latin typeface="Times New Roman" pitchFamily="18" charset="0"/>
                <a:cs typeface="Times New Roman" pitchFamily="18" charset="0"/>
              </a:rPr>
              <a:t>ενώ</a:t>
            </a:r>
            <a:r>
              <a:rPr lang="el-GR" sz="1800" b="1"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στη δραστηριότητά μου μιλάω για </a:t>
            </a:r>
            <a:r>
              <a:rPr lang="el-GR" sz="1800" dirty="0" smtClean="0">
                <a:solidFill>
                  <a:srgbClr val="FF0000"/>
                </a:solidFill>
                <a:latin typeface="Times New Roman" pitchFamily="18" charset="0"/>
                <a:cs typeface="Times New Roman" pitchFamily="18" charset="0"/>
              </a:rPr>
              <a:t>ατομικές εργασίες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π.χ. Δηλώνω ότι προωθώ τη </a:t>
            </a:r>
            <a:r>
              <a:rPr lang="el-GR" sz="1800" b="1" dirty="0" smtClean="0">
                <a:latin typeface="Times New Roman" pitchFamily="18" charset="0"/>
                <a:cs typeface="Times New Roman" pitchFamily="18" charset="0"/>
              </a:rPr>
              <a:t>διαφοροποιημένη παιδαγωγική </a:t>
            </a:r>
            <a:r>
              <a:rPr lang="el-GR" sz="1800" b="1" u="sng" dirty="0" smtClean="0">
                <a:latin typeface="Times New Roman" pitchFamily="18" charset="0"/>
                <a:cs typeface="Times New Roman" pitchFamily="18" charset="0"/>
              </a:rPr>
              <a:t>ενώ</a:t>
            </a:r>
            <a:r>
              <a:rPr lang="el-GR" sz="1800" u="sng"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τα σενάριά μου </a:t>
            </a:r>
            <a:r>
              <a:rPr lang="el-GR" sz="1800" dirty="0" smtClean="0">
                <a:solidFill>
                  <a:srgbClr val="FF0000"/>
                </a:solidFill>
                <a:latin typeface="Times New Roman" pitchFamily="18" charset="0"/>
                <a:cs typeface="Times New Roman" pitchFamily="18" charset="0"/>
              </a:rPr>
              <a:t>δεν ενισχύουν τη διαφοροποίηση των δραστηριοτήτων </a:t>
            </a:r>
            <a:r>
              <a:rPr lang="el-GR" sz="1800" dirty="0" smtClean="0">
                <a:latin typeface="Times New Roman" pitchFamily="18" charset="0"/>
                <a:cs typeface="Times New Roman" pitchFamily="18" charset="0"/>
              </a:rPr>
              <a:t>π.χ. ως προς τους τρόπους προσέγγισης, τους στόχους, τα υλικά</a:t>
            </a:r>
          </a:p>
          <a:p>
            <a:r>
              <a:rPr lang="el-GR" sz="1800" dirty="0" smtClean="0">
                <a:latin typeface="Times New Roman" pitchFamily="18" charset="0"/>
                <a:cs typeface="Times New Roman" pitchFamily="18" charset="0"/>
              </a:rPr>
              <a:t>π.χ. Αναφέρω ότι θα κάνω </a:t>
            </a:r>
            <a:r>
              <a:rPr lang="el-GR" sz="1800" b="1" dirty="0" smtClean="0">
                <a:latin typeface="Times New Roman" pitchFamily="18" charset="0"/>
                <a:cs typeface="Times New Roman" pitchFamily="18" charset="0"/>
              </a:rPr>
              <a:t>ανοιχτές ερωτήσεις </a:t>
            </a:r>
            <a:r>
              <a:rPr lang="el-GR" sz="1800" dirty="0" smtClean="0">
                <a:latin typeface="Times New Roman" pitchFamily="18" charset="0"/>
                <a:cs typeface="Times New Roman" pitchFamily="18" charset="0"/>
              </a:rPr>
              <a:t>για την καλλιέργεια της κριτικής σκέψης των παιδιών </a:t>
            </a:r>
            <a:r>
              <a:rPr lang="el-GR" sz="1800" b="1" u="sng" dirty="0" smtClean="0">
                <a:latin typeface="Times New Roman" pitchFamily="18" charset="0"/>
                <a:cs typeface="Times New Roman" pitchFamily="18" charset="0"/>
              </a:rPr>
              <a:t>ενώ</a:t>
            </a:r>
            <a:r>
              <a:rPr lang="el-GR" sz="1800" u="sng"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 </a:t>
            </a:r>
            <a:r>
              <a:rPr lang="el-GR" sz="1800" dirty="0" smtClean="0">
                <a:latin typeface="Times New Roman" pitchFamily="18" charset="0"/>
                <a:cs typeface="Times New Roman" pitchFamily="18" charset="0"/>
              </a:rPr>
              <a:t>οι ερωτήσεις που παραθέτω ως παράδειγμα </a:t>
            </a:r>
            <a:r>
              <a:rPr lang="el-GR" sz="1800" dirty="0" smtClean="0">
                <a:solidFill>
                  <a:srgbClr val="FF0000"/>
                </a:solidFill>
                <a:latin typeface="Times New Roman" pitchFamily="18" charset="0"/>
                <a:cs typeface="Times New Roman" pitchFamily="18" charset="0"/>
              </a:rPr>
              <a:t>είναι κλειστές </a:t>
            </a:r>
            <a:r>
              <a:rPr lang="el-GR" sz="1800" dirty="0" smtClean="0">
                <a:latin typeface="Times New Roman" pitchFamily="18" charset="0"/>
                <a:cs typeface="Times New Roman" pitchFamily="18" charset="0"/>
              </a:rPr>
              <a:t>και ζητούν από τα παιδιά να ανακαλέσουν πληροφορίες</a:t>
            </a:r>
            <a:endParaRPr lang="el-GR" sz="1800" b="1"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 ΠΡΙΝ τον σχεδιασμό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1000108"/>
            <a:ext cx="6643734" cy="5715040"/>
          </a:xfrm>
        </p:spPr>
        <p:txBody>
          <a:bodyPr>
            <a:normAutofit/>
          </a:bodyPr>
          <a:lstStyle/>
          <a:p>
            <a:pPr algn="ctr"/>
            <a:endParaRPr lang="el-GR" sz="4000" b="1" dirty="0" smtClean="0">
              <a:latin typeface="Times New Roman" pitchFamily="18" charset="0"/>
              <a:cs typeface="Times New Roman" pitchFamily="18" charset="0"/>
            </a:endParaRPr>
          </a:p>
          <a:p>
            <a:pPr algn="ctr"/>
            <a:r>
              <a:rPr lang="el-GR" sz="4000" b="1" dirty="0" smtClean="0">
                <a:solidFill>
                  <a:srgbClr val="FF0000"/>
                </a:solidFill>
                <a:latin typeface="Times New Roman" pitchFamily="18" charset="0"/>
                <a:cs typeface="Times New Roman" pitchFamily="18" charset="0"/>
              </a:rPr>
              <a:t>4.  Κατάλληλη διαμόρφωση του χώρου</a:t>
            </a:r>
            <a:endParaRPr lang="el-GR" sz="4000" b="1" i="1" dirty="0">
              <a:solidFill>
                <a:srgbClr val="FF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 </a:t>
            </a:r>
            <a:r>
              <a:rPr lang="el-GR" sz="2200" b="1" dirty="0" smtClean="0">
                <a:latin typeface="Times New Roman" pitchFamily="18" charset="0"/>
                <a:cs typeface="Times New Roman" pitchFamily="18" charset="0"/>
              </a:rPr>
              <a:t>ΠΡΙΝ τον σχεδιασμό δραστηριότητας </a:t>
            </a:r>
            <a:endParaRPr lang="el-GR" sz="22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2000" b="1" dirty="0" smtClean="0">
                <a:latin typeface="Times New Roman" pitchFamily="18" charset="0"/>
                <a:cs typeface="Times New Roman" pitchFamily="18" charset="0"/>
              </a:rPr>
              <a:t>4. </a:t>
            </a:r>
            <a:r>
              <a:rPr lang="el-GR" sz="2000" dirty="0" smtClean="0">
                <a:latin typeface="Times New Roman" pitchFamily="18" charset="0"/>
                <a:cs typeface="Times New Roman" pitchFamily="18" charset="0"/>
              </a:rPr>
              <a:t>Αναφέρω ότι θεωρώ τον χώρο ως έναν επιπλέον παιδαγωγό (βλ. προσέγγιση </a:t>
            </a:r>
            <a:r>
              <a:rPr lang="el-GR" sz="2000" dirty="0" err="1" smtClean="0">
                <a:latin typeface="Times New Roman" pitchFamily="18" charset="0"/>
                <a:cs typeface="Times New Roman" pitchFamily="18" charset="0"/>
              </a:rPr>
              <a:t>Reggio</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Emilia</a:t>
            </a:r>
            <a:r>
              <a:rPr lang="el-GR" sz="2000" dirty="0" smtClean="0">
                <a:latin typeface="Times New Roman" pitchFamily="18" charset="0"/>
                <a:cs typeface="Times New Roman" pitchFamily="18" charset="0"/>
              </a:rPr>
              <a:t>) και γι’ αυτό </a:t>
            </a:r>
            <a:r>
              <a:rPr lang="el-GR" sz="2000" b="1" dirty="0" smtClean="0">
                <a:latin typeface="Times New Roman" pitchFamily="18" charset="0"/>
                <a:cs typeface="Times New Roman" pitchFamily="18" charset="0"/>
              </a:rPr>
              <a:t>έχω φροντίσει την κατάλληλη διαμόρφωση του χώρου </a:t>
            </a:r>
            <a:r>
              <a:rPr lang="el-GR" sz="2000" dirty="0" smtClean="0">
                <a:latin typeface="Times New Roman" pitchFamily="18" charset="0"/>
                <a:cs typeface="Times New Roman" pitchFamily="18" charset="0"/>
              </a:rPr>
              <a:t>που επιτρέπει τον τρόπο εργασίας που δηλώνω ότι θα ακολουθήσω </a:t>
            </a:r>
          </a:p>
          <a:p>
            <a:r>
              <a:rPr lang="el-GR" sz="2000" dirty="0" smtClean="0">
                <a:latin typeface="Times New Roman" pitchFamily="18" charset="0"/>
                <a:cs typeface="Times New Roman" pitchFamily="18" charset="0"/>
              </a:rPr>
              <a:t>(π.χ. ο χώρος </a:t>
            </a:r>
            <a:r>
              <a:rPr lang="el-GR" sz="2000" dirty="0" smtClean="0">
                <a:solidFill>
                  <a:srgbClr val="FF0000"/>
                </a:solidFill>
                <a:latin typeface="Times New Roman" pitchFamily="18" charset="0"/>
                <a:cs typeface="Times New Roman" pitchFamily="18" charset="0"/>
              </a:rPr>
              <a:t>διευκολύνει τη συνεργασία </a:t>
            </a:r>
            <a:r>
              <a:rPr lang="el-GR" sz="2000" dirty="0" smtClean="0">
                <a:latin typeface="Times New Roman" pitchFamily="18" charset="0"/>
                <a:cs typeface="Times New Roman" pitchFamily="18" charset="0"/>
              </a:rPr>
              <a:t>σε ομάδες, </a:t>
            </a:r>
          </a:p>
          <a:p>
            <a:r>
              <a:rPr lang="el-GR" sz="2000" dirty="0" smtClean="0">
                <a:latin typeface="Times New Roman" pitchFamily="18" charset="0"/>
                <a:cs typeface="Times New Roman" pitchFamily="18" charset="0"/>
              </a:rPr>
              <a:t>προσφέρει </a:t>
            </a:r>
            <a:r>
              <a:rPr lang="el-GR" sz="2000" dirty="0" smtClean="0">
                <a:solidFill>
                  <a:srgbClr val="FF0000"/>
                </a:solidFill>
                <a:latin typeface="Times New Roman" pitchFamily="18" charset="0"/>
                <a:cs typeface="Times New Roman" pitchFamily="18" charset="0"/>
              </a:rPr>
              <a:t>πληθώρα υλικών </a:t>
            </a:r>
            <a:r>
              <a:rPr lang="el-GR" sz="2000" dirty="0" smtClean="0">
                <a:latin typeface="Times New Roman" pitchFamily="18" charset="0"/>
                <a:cs typeface="Times New Roman" pitchFamily="18" charset="0"/>
              </a:rPr>
              <a:t>σε καλή κατάσταση που είναι προσιτά στα παιδιά, </a:t>
            </a:r>
          </a:p>
          <a:p>
            <a:r>
              <a:rPr lang="el-GR" sz="2000" dirty="0" smtClean="0">
                <a:latin typeface="Times New Roman" pitchFamily="18" charset="0"/>
                <a:cs typeface="Times New Roman" pitchFamily="18" charset="0"/>
              </a:rPr>
              <a:t>διευκολύνει τα παιδιά να αναλαμβάνουν </a:t>
            </a:r>
            <a:r>
              <a:rPr lang="el-GR" sz="2000" dirty="0" smtClean="0">
                <a:solidFill>
                  <a:srgbClr val="FF0000"/>
                </a:solidFill>
                <a:latin typeface="Times New Roman" pitchFamily="18" charset="0"/>
                <a:cs typeface="Times New Roman" pitchFamily="18" charset="0"/>
              </a:rPr>
              <a:t>πρωτοβουλίες)</a:t>
            </a:r>
            <a:endParaRPr lang="el-GR" sz="2000" b="1" i="1" dirty="0">
              <a:solidFill>
                <a:srgbClr val="FF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 ΠΡΙΝ τον σχεδιασμό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1000108"/>
            <a:ext cx="6643734" cy="5715040"/>
          </a:xfrm>
        </p:spPr>
        <p:txBody>
          <a:bodyPr>
            <a:normAutofit/>
          </a:bodyPr>
          <a:lstStyle/>
          <a:p>
            <a:pPr algn="ctr"/>
            <a:r>
              <a:rPr lang="el-GR" sz="4000" b="1" dirty="0" smtClean="0">
                <a:solidFill>
                  <a:srgbClr val="FF0000"/>
                </a:solidFill>
                <a:latin typeface="Times New Roman" pitchFamily="18" charset="0"/>
                <a:cs typeface="Times New Roman" pitchFamily="18" charset="0"/>
              </a:rPr>
              <a:t>Εμπειρίες μάθησης στα 5 μαθησιακά πλαίσια</a:t>
            </a:r>
          </a:p>
          <a:p>
            <a:pPr algn="ctr"/>
            <a:endParaRPr lang="el-GR" sz="4000" dirty="0" smtClean="0">
              <a:latin typeface="Times New Roman" pitchFamily="18" charset="0"/>
              <a:cs typeface="Times New Roman" pitchFamily="18" charset="0"/>
            </a:endParaRPr>
          </a:p>
          <a:p>
            <a:endParaRPr lang="el-GR" sz="1800" b="1"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 </a:t>
            </a:r>
            <a:r>
              <a:rPr lang="el-GR" sz="2200" b="1" dirty="0" smtClean="0">
                <a:latin typeface="Times New Roman" pitchFamily="18" charset="0"/>
                <a:cs typeface="Times New Roman" pitchFamily="18" charset="0"/>
              </a:rPr>
              <a:t>ΠΡΙΝ τον σχεδιασμό δραστηριότητας </a:t>
            </a:r>
            <a:endParaRPr lang="el-GR" sz="22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1800" dirty="0" smtClean="0">
                <a:latin typeface="Times New Roman" pitchFamily="18" charset="0"/>
                <a:cs typeface="Times New Roman" pitchFamily="18" charset="0"/>
              </a:rPr>
              <a:t>5. Γνωρίζω ότι τα παιδιά </a:t>
            </a:r>
            <a:r>
              <a:rPr lang="el-GR" sz="1800" b="1" dirty="0" smtClean="0">
                <a:latin typeface="Times New Roman" pitchFamily="18" charset="0"/>
                <a:cs typeface="Times New Roman" pitchFamily="18" charset="0"/>
              </a:rPr>
              <a:t>αποκτούν εμπειρίες μάθησης </a:t>
            </a:r>
            <a:r>
              <a:rPr lang="el-GR" sz="1800" dirty="0" smtClean="0">
                <a:latin typeface="Times New Roman" pitchFamily="18" charset="0"/>
                <a:cs typeface="Times New Roman" pitchFamily="18" charset="0"/>
              </a:rPr>
              <a:t>στο νηπιαγωγείο, όχι μόνο κατά τις οργανωμένες δραστηριότητες, αλλά </a:t>
            </a:r>
            <a:r>
              <a:rPr lang="el-GR" sz="1800" b="1" dirty="0" smtClean="0">
                <a:latin typeface="Times New Roman" pitchFamily="18" charset="0"/>
                <a:cs typeface="Times New Roman" pitchFamily="18" charset="0"/>
              </a:rPr>
              <a:t>και στα 5 μαθησιακά πλαίσια</a:t>
            </a:r>
          </a:p>
          <a:p>
            <a:endParaRPr lang="el-GR" sz="1800" dirty="0" smtClean="0">
              <a:latin typeface="Times New Roman" pitchFamily="18" charset="0"/>
              <a:cs typeface="Times New Roman" pitchFamily="18" charset="0"/>
            </a:endParaRPr>
          </a:p>
          <a:p>
            <a:pPr algn="ctr"/>
            <a:r>
              <a:rPr lang="el-GR" sz="2000" b="1" i="1" dirty="0" smtClean="0">
                <a:latin typeface="Times New Roman" pitchFamily="18" charset="0"/>
                <a:cs typeface="Times New Roman" pitchFamily="18" charset="0"/>
              </a:rPr>
              <a:t>Ελεύθερο παιχνίδι	</a:t>
            </a:r>
          </a:p>
          <a:p>
            <a:pPr algn="ctr"/>
            <a:r>
              <a:rPr lang="el-GR" sz="2000" b="1" i="1" dirty="0" smtClean="0">
                <a:latin typeface="Times New Roman" pitchFamily="18" charset="0"/>
                <a:cs typeface="Times New Roman" pitchFamily="18" charset="0"/>
              </a:rPr>
              <a:t>Ρουτίνες	</a:t>
            </a:r>
          </a:p>
          <a:p>
            <a:pPr algn="ctr"/>
            <a:r>
              <a:rPr lang="el-GR" sz="2000" b="1" i="1" dirty="0" smtClean="0">
                <a:latin typeface="Times New Roman" pitchFamily="18" charset="0"/>
                <a:cs typeface="Times New Roman" pitchFamily="18" charset="0"/>
              </a:rPr>
              <a:t>Οργανωμένη δραστηριότητα	</a:t>
            </a:r>
          </a:p>
          <a:p>
            <a:pPr algn="ctr"/>
            <a:r>
              <a:rPr lang="el-GR" sz="2000" b="1" i="1" dirty="0" smtClean="0">
                <a:latin typeface="Times New Roman" pitchFamily="18" charset="0"/>
                <a:cs typeface="Times New Roman" pitchFamily="18" charset="0"/>
              </a:rPr>
              <a:t>Καθημερινότητα	</a:t>
            </a:r>
          </a:p>
          <a:p>
            <a:pPr algn="ctr"/>
            <a:r>
              <a:rPr lang="el-GR" sz="2000" b="1" i="1" dirty="0" smtClean="0">
                <a:latin typeface="Times New Roman" pitchFamily="18" charset="0"/>
                <a:cs typeface="Times New Roman" pitchFamily="18" charset="0"/>
              </a:rPr>
              <a:t>Διερευνήσεις (</a:t>
            </a:r>
            <a:r>
              <a:rPr lang="en-US" sz="2000" b="1" i="1" dirty="0" smtClean="0">
                <a:latin typeface="Times New Roman" pitchFamily="18" charset="0"/>
                <a:cs typeface="Times New Roman" pitchFamily="18" charset="0"/>
              </a:rPr>
              <a:t>projects)	</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Γι’ αυτό αναφέρω ότι: </a:t>
            </a:r>
          </a:p>
          <a:p>
            <a:r>
              <a:rPr lang="el-GR" sz="1800" b="1" dirty="0" smtClean="0">
                <a:latin typeface="Times New Roman" pitchFamily="18" charset="0"/>
                <a:cs typeface="Times New Roman" pitchFamily="18" charset="0"/>
              </a:rPr>
              <a:t>Λαμβάνω υπόψη τα παραπάνω μαθησιακά πλαίσια </a:t>
            </a:r>
            <a:r>
              <a:rPr lang="el-GR" sz="1800" dirty="0" smtClean="0">
                <a:latin typeface="Times New Roman" pitchFamily="18" charset="0"/>
                <a:cs typeface="Times New Roman" pitchFamily="18" charset="0"/>
              </a:rPr>
              <a:t>και προσφέρω μαθησιακές εμπειρίες καθ’ όλη τη ροή του προγράμματος και όχι μόνο στις οργανωμένες δραστηριότητες</a:t>
            </a:r>
          </a:p>
          <a:p>
            <a:r>
              <a:rPr lang="el-GR" sz="1800" dirty="0" smtClean="0">
                <a:latin typeface="Times New Roman" pitchFamily="18" charset="0"/>
                <a:cs typeface="Times New Roman" pitchFamily="18" charset="0"/>
              </a:rPr>
              <a:t>Είμαι έτοιμη/</a:t>
            </a:r>
            <a:r>
              <a:rPr lang="el-GR" sz="1800" dirty="0" err="1" smtClean="0">
                <a:latin typeface="Times New Roman" pitchFamily="18" charset="0"/>
                <a:cs typeface="Times New Roman" pitchFamily="18" charset="0"/>
              </a:rPr>
              <a:t>ος</a:t>
            </a:r>
            <a:r>
              <a:rPr lang="el-GR" sz="1800" dirty="0" smtClean="0">
                <a:latin typeface="Times New Roman" pitchFamily="18" charset="0"/>
                <a:cs typeface="Times New Roman" pitchFamily="18" charset="0"/>
              </a:rPr>
              <a:t> </a:t>
            </a:r>
            <a:r>
              <a:rPr lang="el-GR" sz="1800" b="1" dirty="0" smtClean="0">
                <a:latin typeface="Times New Roman" pitchFamily="18" charset="0"/>
                <a:cs typeface="Times New Roman" pitchFamily="18" charset="0"/>
              </a:rPr>
              <a:t>να αξιοποιήσω ευκαιρίες που θα αναδύονται </a:t>
            </a:r>
            <a:r>
              <a:rPr lang="el-GR" sz="1800" dirty="0" smtClean="0">
                <a:latin typeface="Times New Roman" pitchFamily="18" charset="0"/>
                <a:cs typeface="Times New Roman" pitchFamily="18" charset="0"/>
              </a:rPr>
              <a:t>σε όλα τα μαθησιακά πλαίσια. </a:t>
            </a:r>
          </a:p>
          <a:p>
            <a:endParaRPr lang="el-GR" sz="1800" b="1"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 ΠΡΙΝ τον σχεδιασμό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2000" dirty="0" smtClean="0">
                <a:latin typeface="Times New Roman" pitchFamily="18" charset="0"/>
                <a:cs typeface="Times New Roman" pitchFamily="18" charset="0"/>
              </a:rPr>
              <a:t>Είμαι ανοιχτή/ </a:t>
            </a:r>
            <a:r>
              <a:rPr lang="el-GR" sz="2000" dirty="0" err="1" smtClean="0">
                <a:latin typeface="Times New Roman" pitchFamily="18" charset="0"/>
                <a:cs typeface="Times New Roman" pitchFamily="18" charset="0"/>
              </a:rPr>
              <a:t>ός</a:t>
            </a:r>
            <a:r>
              <a:rPr lang="el-GR" sz="2000" dirty="0" smtClean="0">
                <a:latin typeface="Times New Roman" pitchFamily="18" charset="0"/>
                <a:cs typeface="Times New Roman" pitchFamily="18" charset="0"/>
              </a:rPr>
              <a:t> να αξιοποιώ ευκαιρίες που θα παρουσιάζονται σε όλα τα μαθησιακά πλαίσια</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π.χ. </a:t>
            </a:r>
            <a:r>
              <a:rPr lang="el-GR" sz="2000" b="1" dirty="0" smtClean="0">
                <a:latin typeface="Times New Roman" pitchFamily="18" charset="0"/>
                <a:cs typeface="Times New Roman" pitchFamily="18" charset="0"/>
              </a:rPr>
              <a:t>Ανάδυση στοιχείων από το ελεύθερο παιχνίδι </a:t>
            </a:r>
            <a:r>
              <a:rPr lang="el-GR" sz="2000" dirty="0" smtClean="0">
                <a:latin typeface="Times New Roman" pitchFamily="18" charset="0"/>
                <a:cs typeface="Times New Roman" pitchFamily="18" charset="0"/>
              </a:rPr>
              <a:t>των παιδιών που θα συνδέσω με το σχεδιασμό των δράσεων του σεναρίου μου</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π.χ. </a:t>
            </a:r>
            <a:r>
              <a:rPr lang="el-GR" sz="2000" b="1" dirty="0" smtClean="0">
                <a:latin typeface="Times New Roman" pitchFamily="18" charset="0"/>
                <a:cs typeface="Times New Roman" pitchFamily="18" charset="0"/>
              </a:rPr>
              <a:t>Πιθανή επέκταση της δράσης </a:t>
            </a:r>
            <a:r>
              <a:rPr lang="el-GR" sz="2000" dirty="0" smtClean="0">
                <a:latin typeface="Times New Roman" pitchFamily="18" charset="0"/>
                <a:cs typeface="Times New Roman" pitchFamily="18" charset="0"/>
              </a:rPr>
              <a:t>με περαιτέρω διερεύνηση και εκπόνηση  </a:t>
            </a:r>
            <a:r>
              <a:rPr lang="el-GR" sz="2000" dirty="0" err="1" smtClean="0">
                <a:latin typeface="Times New Roman" pitchFamily="18" charset="0"/>
                <a:cs typeface="Times New Roman" pitchFamily="18" charset="0"/>
              </a:rPr>
              <a:t>project</a:t>
            </a:r>
            <a:r>
              <a:rPr lang="el-GR" sz="2000" dirty="0" smtClean="0">
                <a:latin typeface="Times New Roman" pitchFamily="18" charset="0"/>
                <a:cs typeface="Times New Roman" pitchFamily="18" charset="0"/>
              </a:rPr>
              <a:t>.</a:t>
            </a:r>
            <a:endParaRPr lang="el-GR" sz="2000"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Σχεδιασμός και υλοποίηση της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1000108"/>
            <a:ext cx="6643734" cy="5715040"/>
          </a:xfrm>
        </p:spPr>
        <p:txBody>
          <a:bodyPr>
            <a:normAutofit/>
          </a:bodyPr>
          <a:lstStyle/>
          <a:p>
            <a:endParaRPr lang="el-GR" sz="1800" dirty="0" smtClean="0"/>
          </a:p>
          <a:p>
            <a:r>
              <a:rPr lang="el-GR" sz="2000" b="1" dirty="0" smtClean="0">
                <a:solidFill>
                  <a:srgbClr val="FF0000"/>
                </a:solidFill>
                <a:latin typeface="Times New Roman" pitchFamily="18" charset="0"/>
                <a:cs typeface="Times New Roman" pitchFamily="18" charset="0"/>
              </a:rPr>
              <a:t>Βήμα 1ο:  Θέτω στόχους</a:t>
            </a:r>
            <a:r>
              <a:rPr lang="el-GR" sz="2000" b="1"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 ΔΕΠΠΣ 2003 &amp; </a:t>
            </a:r>
            <a:r>
              <a:rPr lang="el-GR" sz="2000" b="1" dirty="0" smtClean="0">
                <a:latin typeface="Times New Roman" pitchFamily="18" charset="0"/>
                <a:cs typeface="Times New Roman" pitchFamily="18" charset="0"/>
              </a:rPr>
              <a:t>ΠΣΝ </a:t>
            </a:r>
            <a:r>
              <a:rPr lang="el-GR" sz="2000" dirty="0" smtClean="0">
                <a:latin typeface="Times New Roman" pitchFamily="18" charset="0"/>
                <a:cs typeface="Times New Roman" pitchFamily="18" charset="0"/>
              </a:rPr>
              <a:t>2011, 2014</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2021</a:t>
            </a:r>
            <a:r>
              <a:rPr lang="el-GR" sz="2000" dirty="0" smtClean="0">
                <a:latin typeface="Times New Roman" pitchFamily="18" charset="0"/>
                <a:cs typeface="Times New Roman" pitchFamily="18" charset="0"/>
              </a:rPr>
              <a:t>) </a:t>
            </a:r>
            <a:endParaRPr lang="el-GR" sz="2000" b="1" i="1"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Θέτω στόχους από πολλά γνωστικά αντικείμενα , π.χ. Γλώσσα, μαθηματικά, περιβάλλον, δημιουργία και έκφραση, ΤΠΕ (</a:t>
            </a:r>
            <a:r>
              <a:rPr lang="el-GR" sz="2000" dirty="0" err="1" smtClean="0">
                <a:latin typeface="Times New Roman" pitchFamily="18" charset="0"/>
                <a:cs typeface="Times New Roman" pitchFamily="18" charset="0"/>
              </a:rPr>
              <a:t>Διαθεματικότητα</a:t>
            </a:r>
            <a:r>
              <a:rPr lang="el-GR" sz="2000" dirty="0" smtClean="0">
                <a:latin typeface="Times New Roman" pitchFamily="18" charset="0"/>
                <a:cs typeface="Times New Roman" pitchFamily="18" charset="0"/>
              </a:rPr>
              <a:t>). </a:t>
            </a:r>
          </a:p>
          <a:p>
            <a:pPr>
              <a:buNone/>
            </a:pPr>
            <a:endParaRPr lang="el-GR" sz="20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857232"/>
            <a:ext cx="7215238" cy="6000768"/>
          </a:xfrm>
        </p:spPr>
        <p:txBody>
          <a:bodyPr>
            <a:noAutofit/>
          </a:bodyPr>
          <a:lstStyle/>
          <a:p>
            <a:r>
              <a:rPr lang="el-GR" sz="2000" b="1" dirty="0" smtClean="0">
                <a:solidFill>
                  <a:srgbClr val="FF0000"/>
                </a:solidFill>
                <a:latin typeface="Times New Roman" pitchFamily="18" charset="0"/>
                <a:cs typeface="Times New Roman" pitchFamily="18" charset="0"/>
              </a:rPr>
              <a:t>2.Θέτουμε στόχους</a:t>
            </a:r>
            <a:r>
              <a:rPr lang="el-GR" sz="2000" dirty="0" smtClean="0">
                <a:latin typeface="Times New Roman" pitchFamily="18" charset="0"/>
                <a:cs typeface="Times New Roman" pitchFamily="18" charset="0"/>
              </a:rPr>
              <a:t>, οι οποίοι προσπαθούμε να είναι συγκεκριμένοι, σαφείς, μετρήσιμοι (δηλ. να μπορούν να αξιολογηθούν)</a:t>
            </a:r>
          </a:p>
          <a:p>
            <a:endParaRPr lang="el-GR" sz="2000" dirty="0" smtClean="0">
              <a:latin typeface="Times New Roman" pitchFamily="18" charset="0"/>
              <a:cs typeface="Times New Roman" pitchFamily="18" charset="0"/>
            </a:endParaRPr>
          </a:p>
          <a:p>
            <a:r>
              <a:rPr lang="el-GR" sz="2000" b="1" dirty="0" smtClean="0">
                <a:solidFill>
                  <a:srgbClr val="FF0000"/>
                </a:solidFill>
                <a:latin typeface="Times New Roman" pitchFamily="18" charset="0"/>
                <a:cs typeface="Times New Roman" pitchFamily="18" charset="0"/>
              </a:rPr>
              <a:t>3. Ρόλος παιδιών : </a:t>
            </a:r>
            <a:r>
              <a:rPr lang="el-GR" sz="2000" dirty="0" smtClean="0">
                <a:latin typeface="Times New Roman" pitchFamily="18" charset="0"/>
                <a:cs typeface="Times New Roman" pitchFamily="18" charset="0"/>
              </a:rPr>
              <a:t>Δίνουμε βαρύτητα στον ρόλο που θα διασφαλίσουμε στα παιδιά (ενεργό ρόλο, ουσιαστική εμπλοκή, </a:t>
            </a:r>
            <a:r>
              <a:rPr lang="el-GR" sz="2000" dirty="0" err="1" smtClean="0">
                <a:latin typeface="Times New Roman" pitchFamily="18" charset="0"/>
                <a:cs typeface="Times New Roman" pitchFamily="18" charset="0"/>
              </a:rPr>
              <a:t>συνδιαμόρφωση</a:t>
            </a:r>
            <a:r>
              <a:rPr lang="el-GR" sz="2000" dirty="0" smtClean="0">
                <a:latin typeface="Times New Roman" pitchFamily="18" charset="0"/>
                <a:cs typeface="Times New Roman" pitchFamily="18" charset="0"/>
              </a:rPr>
              <a:t> του διδακτέου, δρώντα υποκείμενα)</a:t>
            </a:r>
          </a:p>
          <a:p>
            <a:endParaRPr lang="el-GR" sz="2000" dirty="0" smtClean="0">
              <a:latin typeface="Times New Roman" pitchFamily="18" charset="0"/>
              <a:cs typeface="Times New Roman" pitchFamily="18" charset="0"/>
            </a:endParaRPr>
          </a:p>
          <a:p>
            <a:r>
              <a:rPr lang="el-GR" sz="2000" b="1" dirty="0" smtClean="0">
                <a:solidFill>
                  <a:srgbClr val="FF0000"/>
                </a:solidFill>
                <a:latin typeface="Times New Roman" pitchFamily="18" charset="0"/>
                <a:cs typeface="Times New Roman" pitchFamily="18" charset="0"/>
              </a:rPr>
              <a:t>4. Ρόλος  εκπαιδευτικού: </a:t>
            </a:r>
            <a:r>
              <a:rPr lang="el-GR" sz="2000" dirty="0" smtClean="0">
                <a:latin typeface="Times New Roman" pitchFamily="18" charset="0"/>
                <a:cs typeface="Times New Roman" pitchFamily="18" charset="0"/>
              </a:rPr>
              <a:t>τον ρόλο που θα έχουμε εμείς (μεταφορέας γνώσης ή διαμεσολαβητής?)</a:t>
            </a:r>
          </a:p>
          <a:p>
            <a:endParaRPr lang="el-GR" sz="2000" dirty="0" smtClean="0">
              <a:latin typeface="Times New Roman" pitchFamily="18" charset="0"/>
              <a:cs typeface="Times New Roman" pitchFamily="18" charset="0"/>
            </a:endParaRPr>
          </a:p>
          <a:p>
            <a:r>
              <a:rPr lang="el-GR" sz="2000" b="1" dirty="0" smtClean="0">
                <a:solidFill>
                  <a:srgbClr val="FF0000"/>
                </a:solidFill>
                <a:latin typeface="Times New Roman" pitchFamily="18" charset="0"/>
                <a:cs typeface="Times New Roman" pitchFamily="18" charset="0"/>
              </a:rPr>
              <a:t>5.Ποιοτητα υλικού</a:t>
            </a:r>
            <a:r>
              <a:rPr lang="el-GR" sz="2000" dirty="0" smtClean="0">
                <a:latin typeface="Times New Roman" pitchFamily="18" charset="0"/>
                <a:cs typeface="Times New Roman" pitchFamily="18" charset="0"/>
              </a:rPr>
              <a:t>: Εστιάζουμε στην ποιότητα, καταλληλότητα, πολυμορφία του μαθησιακού υλικού</a:t>
            </a:r>
          </a:p>
          <a:p>
            <a:endParaRPr lang="el-GR" sz="2000" dirty="0" smtClean="0">
              <a:latin typeface="Times New Roman" pitchFamily="18" charset="0"/>
              <a:cs typeface="Times New Roman" pitchFamily="18" charset="0"/>
            </a:endParaRPr>
          </a:p>
          <a:p>
            <a:r>
              <a:rPr lang="el-GR" sz="2000" b="1" dirty="0" smtClean="0">
                <a:solidFill>
                  <a:srgbClr val="FF0000"/>
                </a:solidFill>
                <a:latin typeface="Times New Roman" pitchFamily="18" charset="0"/>
                <a:cs typeface="Times New Roman" pitchFamily="18" charset="0"/>
              </a:rPr>
              <a:t>6. Κάνουμε (</a:t>
            </a:r>
            <a:r>
              <a:rPr lang="el-GR" sz="2000" b="1" dirty="0" err="1" smtClean="0">
                <a:solidFill>
                  <a:srgbClr val="FF0000"/>
                </a:solidFill>
                <a:latin typeface="Times New Roman" pitchFamily="18" charset="0"/>
                <a:cs typeface="Times New Roman" pitchFamily="18" charset="0"/>
              </a:rPr>
              <a:t>αυτο</a:t>
            </a:r>
            <a:r>
              <a:rPr lang="el-GR" sz="2000" b="1" dirty="0" smtClean="0">
                <a:solidFill>
                  <a:srgbClr val="FF0000"/>
                </a:solidFill>
                <a:latin typeface="Times New Roman" pitchFamily="18" charset="0"/>
                <a:cs typeface="Times New Roman" pitchFamily="18" charset="0"/>
              </a:rPr>
              <a:t>)αξιολόγηση: </a:t>
            </a:r>
            <a:r>
              <a:rPr lang="el-GR" sz="2000" dirty="0" smtClean="0">
                <a:latin typeface="Times New Roman" pitchFamily="18" charset="0"/>
                <a:cs typeface="Times New Roman" pitchFamily="18" charset="0"/>
              </a:rPr>
              <a:t>αρχική, διαμορφωτική, τελική.</a:t>
            </a:r>
          </a:p>
          <a:p>
            <a:endParaRPr lang="el-GR" sz="20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357290" y="285728"/>
            <a:ext cx="7000924" cy="628654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643042" y="428604"/>
            <a:ext cx="7072362" cy="6072229"/>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0"/>
            <a:ext cx="6858048" cy="500042"/>
          </a:xfrm>
        </p:spPr>
        <p:txBody>
          <a:bodyPr>
            <a:normAutofit/>
          </a:bodyPr>
          <a:lstStyle/>
          <a:p>
            <a:pPr algn="ctr"/>
            <a:r>
              <a:rPr lang="el-GR" sz="2200" b="1" dirty="0" smtClean="0"/>
              <a:t>Σχεδιασμός και υλοποίηση της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71480"/>
            <a:ext cx="6643734" cy="6143668"/>
          </a:xfrm>
        </p:spPr>
        <p:txBody>
          <a:bodyPr>
            <a:normAutofit/>
          </a:bodyPr>
          <a:lstStyle/>
          <a:p>
            <a:r>
              <a:rPr lang="el-GR" sz="2000" b="1" dirty="0" smtClean="0">
                <a:solidFill>
                  <a:srgbClr val="FF0000"/>
                </a:solidFill>
                <a:latin typeface="Times New Roman" pitchFamily="18" charset="0"/>
                <a:cs typeface="Times New Roman" pitchFamily="18" charset="0"/>
              </a:rPr>
              <a:t>Βήμα 2ο:  Πού και πώς ξεκινώ</a:t>
            </a:r>
          </a:p>
          <a:p>
            <a:r>
              <a:rPr lang="el-GR" sz="1800" dirty="0" smtClean="0">
                <a:latin typeface="Times New Roman" pitchFamily="18" charset="0"/>
                <a:cs typeface="Times New Roman" pitchFamily="18" charset="0"/>
              </a:rPr>
              <a:t>Στην ολομέλεια με </a:t>
            </a:r>
          </a:p>
          <a:p>
            <a:pPr lvl="1"/>
            <a:r>
              <a:rPr lang="el-GR" sz="1800" b="1" i="1" dirty="0" smtClean="0">
                <a:latin typeface="Times New Roman" pitchFamily="18" charset="0"/>
                <a:cs typeface="Times New Roman" pitchFamily="18" charset="0"/>
              </a:rPr>
              <a:t>συζήτηση για διερεύνηση απόψεων </a:t>
            </a:r>
            <a:r>
              <a:rPr lang="el-GR" sz="1800" i="1" dirty="0" smtClean="0">
                <a:latin typeface="Times New Roman" pitchFamily="18" charset="0"/>
                <a:cs typeface="Times New Roman" pitchFamily="18" charset="0"/>
              </a:rPr>
              <a:t>και ιδεών παιδιών</a:t>
            </a:r>
          </a:p>
          <a:p>
            <a:pPr lvl="1"/>
            <a:endParaRPr lang="el-GR" sz="1800" i="1" dirty="0" smtClean="0">
              <a:latin typeface="Times New Roman" pitchFamily="18" charset="0"/>
              <a:cs typeface="Times New Roman" pitchFamily="18" charset="0"/>
            </a:endParaRPr>
          </a:p>
          <a:p>
            <a:pPr lvl="1"/>
            <a:r>
              <a:rPr lang="el-GR" sz="1800" i="1" dirty="0" smtClean="0">
                <a:latin typeface="Times New Roman" pitchFamily="18" charset="0"/>
                <a:cs typeface="Times New Roman" pitchFamily="18" charset="0"/>
              </a:rPr>
              <a:t>διερευνητικό διάλογο για </a:t>
            </a:r>
            <a:r>
              <a:rPr lang="el-GR" sz="1800" b="1" i="1" dirty="0" smtClean="0">
                <a:latin typeface="Times New Roman" pitchFamily="18" charset="0"/>
                <a:cs typeface="Times New Roman" pitchFamily="18" charset="0"/>
              </a:rPr>
              <a:t>συνδιαμόρφωση των στόχων και του σχεδιασμού των δράσεων</a:t>
            </a:r>
            <a:r>
              <a:rPr lang="el-GR" sz="1800" i="1" dirty="0" smtClean="0">
                <a:latin typeface="Times New Roman" pitchFamily="18" charset="0"/>
                <a:cs typeface="Times New Roman" pitchFamily="18" charset="0"/>
              </a:rPr>
              <a:t> </a:t>
            </a:r>
          </a:p>
          <a:p>
            <a:pPr lvl="1"/>
            <a:endParaRPr lang="el-GR" sz="1800" i="1" dirty="0" smtClean="0">
              <a:latin typeface="Times New Roman" pitchFamily="18" charset="0"/>
              <a:cs typeface="Times New Roman" pitchFamily="18" charset="0"/>
            </a:endParaRPr>
          </a:p>
          <a:p>
            <a:pPr lvl="1"/>
            <a:r>
              <a:rPr lang="el-GR" sz="1800" i="1" dirty="0" smtClean="0">
                <a:latin typeface="Times New Roman" pitchFamily="18" charset="0"/>
                <a:cs typeface="Times New Roman" pitchFamily="18" charset="0"/>
              </a:rPr>
              <a:t>(άρα </a:t>
            </a:r>
            <a:r>
              <a:rPr lang="el-GR" sz="1800" i="1" dirty="0" smtClean="0">
                <a:solidFill>
                  <a:srgbClr val="FF0000"/>
                </a:solidFill>
                <a:latin typeface="Times New Roman" pitchFamily="18" charset="0"/>
                <a:cs typeface="Times New Roman" pitchFamily="18" charset="0"/>
              </a:rPr>
              <a:t>πιθανή τροποποίηση </a:t>
            </a:r>
            <a:r>
              <a:rPr lang="el-GR" sz="1800" i="1" dirty="0" smtClean="0">
                <a:latin typeface="Times New Roman" pitchFamily="18" charset="0"/>
                <a:cs typeface="Times New Roman" pitchFamily="18" charset="0"/>
              </a:rPr>
              <a:t>των δικών μου στόχων σύμφωνα και με τις ιδέες/απόψεις των παιδιών, </a:t>
            </a:r>
            <a:r>
              <a:rPr lang="el-GR" sz="1800" b="1" i="1" dirty="0" smtClean="0">
                <a:latin typeface="Times New Roman" pitchFamily="18" charset="0"/>
                <a:cs typeface="Times New Roman" pitchFamily="18" charset="0"/>
              </a:rPr>
              <a:t>συναποφασίζουμε για τα υλικά</a:t>
            </a:r>
            <a:r>
              <a:rPr lang="el-GR" sz="1800" i="1" dirty="0" smtClean="0">
                <a:latin typeface="Times New Roman" pitchFamily="18" charset="0"/>
                <a:cs typeface="Times New Roman" pitchFamily="18" charset="0"/>
              </a:rPr>
              <a:t>)</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-Χρησιμοποιώ τον πίνακα για να καταγράφουμε τις απόψεις μας γράφοντας λέξεις-κλειδιά ή συμβολίζοντας τες με ζωγραφιά</a:t>
            </a:r>
          </a:p>
          <a:p>
            <a:pPr lvl="1"/>
            <a:r>
              <a:rPr lang="el-GR" sz="1400" dirty="0" smtClean="0">
                <a:latin typeface="Times New Roman" pitchFamily="18" charset="0"/>
                <a:cs typeface="Times New Roman" pitchFamily="18" charset="0"/>
              </a:rPr>
              <a:t>-</a:t>
            </a:r>
            <a:r>
              <a:rPr lang="el-GR" sz="1800" b="1" i="1" dirty="0" smtClean="0">
                <a:latin typeface="Times New Roman" pitchFamily="18" charset="0"/>
                <a:cs typeface="Times New Roman" pitchFamily="18" charset="0"/>
              </a:rPr>
              <a:t>καταλήγουμε στο τι θα κάνουμε </a:t>
            </a:r>
            <a:r>
              <a:rPr lang="el-GR" sz="1800" i="1" dirty="0" smtClean="0">
                <a:latin typeface="Times New Roman" pitchFamily="18" charset="0"/>
                <a:cs typeface="Times New Roman" pitchFamily="18" charset="0"/>
              </a:rPr>
              <a:t>(περιεχόμενο)</a:t>
            </a:r>
          </a:p>
          <a:p>
            <a:pPr lvl="1"/>
            <a:endParaRPr lang="el-GR" sz="1800" i="1" dirty="0" smtClean="0">
              <a:latin typeface="Times New Roman" pitchFamily="18" charset="0"/>
              <a:cs typeface="Times New Roman" pitchFamily="18" charset="0"/>
            </a:endParaRPr>
          </a:p>
          <a:p>
            <a:pPr lvl="1"/>
            <a:r>
              <a:rPr lang="el-GR" sz="1800" i="1" dirty="0" smtClean="0">
                <a:latin typeface="Times New Roman" pitchFamily="18" charset="0"/>
                <a:cs typeface="Times New Roman" pitchFamily="18" charset="0"/>
              </a:rPr>
              <a:t>-</a:t>
            </a:r>
            <a:r>
              <a:rPr lang="el-GR" sz="1800" b="1" i="1" dirty="0" smtClean="0">
                <a:latin typeface="Times New Roman" pitchFamily="18" charset="0"/>
                <a:cs typeface="Times New Roman" pitchFamily="18" charset="0"/>
              </a:rPr>
              <a:t>χωριζόμαστε σε ομάδες </a:t>
            </a:r>
            <a:r>
              <a:rPr lang="el-GR" sz="1800" i="1" dirty="0" smtClean="0">
                <a:latin typeface="Times New Roman" pitchFamily="18" charset="0"/>
                <a:cs typeface="Times New Roman" pitchFamily="18" charset="0"/>
              </a:rPr>
              <a:t>(πολλοί πιθανοί τρόποι χωρισμού σε ομάδες)</a:t>
            </a:r>
          </a:p>
          <a:p>
            <a:endParaRPr lang="el-GR" sz="1800" dirty="0" smtClean="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Σχεδιασμός και υλοποίηση της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2000" b="1" dirty="0" smtClean="0">
                <a:solidFill>
                  <a:srgbClr val="FF0000"/>
                </a:solidFill>
                <a:latin typeface="Times New Roman" pitchFamily="18" charset="0"/>
                <a:cs typeface="Times New Roman" pitchFamily="18" charset="0"/>
              </a:rPr>
              <a:t>Βήμα 3ο: Πού και πώς συνεχίζω</a:t>
            </a:r>
          </a:p>
          <a:p>
            <a:endParaRPr lang="el-GR" sz="1800"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Εξαρτάται από τις αποφάσεις που λάβαμε στην ολομέλεια… </a:t>
            </a:r>
          </a:p>
          <a:p>
            <a:endParaRPr lang="el-GR" sz="1800"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στα τραπεζάκια</a:t>
            </a:r>
            <a:r>
              <a:rPr lang="el-GR" sz="1800" dirty="0" smtClean="0">
                <a:latin typeface="Times New Roman" pitchFamily="18" charset="0"/>
                <a:cs typeface="Times New Roman" pitchFamily="18" charset="0"/>
              </a:rPr>
              <a:t>, παράγοντας κάποιο ‘υλικό’ </a:t>
            </a:r>
          </a:p>
          <a:p>
            <a:endParaRPr lang="el-GR" sz="1800"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στις γωνίες/περιοχές μάθησης</a:t>
            </a:r>
            <a:r>
              <a:rPr lang="el-GR" sz="1800" dirty="0" smtClean="0">
                <a:latin typeface="Times New Roman" pitchFamily="18" charset="0"/>
                <a:cs typeface="Times New Roman" pitchFamily="18" charset="0"/>
              </a:rPr>
              <a:t>, αναζητώντας πληροφορίες  σε βιβλία, στο διαδίκτυο…</a:t>
            </a:r>
          </a:p>
          <a:p>
            <a:endParaRPr lang="el-GR" sz="1800"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σε χώρους όπου μπορούν να βρεθούν και να δουλέψουν  οι ομάδες</a:t>
            </a:r>
            <a:r>
              <a:rPr lang="el-GR" sz="1800" dirty="0" smtClean="0">
                <a:latin typeface="Times New Roman" pitchFamily="18" charset="0"/>
                <a:cs typeface="Times New Roman" pitchFamily="18" charset="0"/>
              </a:rPr>
              <a:t>, προσπαθώντας να επιλύσουν κάποιο πρόβλημα</a:t>
            </a:r>
          </a:p>
          <a:p>
            <a:endParaRPr lang="el-GR" sz="1800"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στην αυλή</a:t>
            </a:r>
            <a:r>
              <a:rPr lang="el-GR" sz="1800" dirty="0" smtClean="0">
                <a:latin typeface="Times New Roman" pitchFamily="18" charset="0"/>
                <a:cs typeface="Times New Roman" pitchFamily="18" charset="0"/>
              </a:rPr>
              <a:t>, ανάλογα με τις απαιτήσεις τις εκάστοτε δράσης</a:t>
            </a:r>
          </a:p>
          <a:p>
            <a:endParaRPr lang="el-GR" sz="1800"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έξω από το νηπιαγωγείο</a:t>
            </a:r>
            <a:r>
              <a:rPr lang="el-GR" sz="1800" dirty="0" smtClean="0">
                <a:latin typeface="Times New Roman" pitchFamily="18" charset="0"/>
                <a:cs typeface="Times New Roman" pitchFamily="18" charset="0"/>
              </a:rPr>
              <a:t>, εάν σχεδιάσαμε κάποια επίσκεψη (προσοχή, θέλει ΠΡΙΝ, ΚΑΤΆ ΤΗ ΔΙΑΡΚΕΙΑ, </a:t>
            </a:r>
          </a:p>
          <a:p>
            <a:endParaRPr lang="el-GR" sz="1800" b="1"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Σχεδιασμός και υλοποίηση της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2000" b="1" dirty="0" smtClean="0">
                <a:solidFill>
                  <a:srgbClr val="FF0000"/>
                </a:solidFill>
                <a:latin typeface="Times New Roman" pitchFamily="18" charset="0"/>
                <a:cs typeface="Times New Roman" pitchFamily="18" charset="0"/>
              </a:rPr>
              <a:t>Βήμα 3ο: Πού και πώς την συνεχίζω</a:t>
            </a:r>
          </a:p>
          <a:p>
            <a:r>
              <a:rPr lang="el-GR" sz="2000" b="1" dirty="0" smtClean="0">
                <a:solidFill>
                  <a:srgbClr val="FF0000"/>
                </a:solidFill>
                <a:latin typeface="Times New Roman" pitchFamily="18" charset="0"/>
                <a:cs typeface="Times New Roman" pitchFamily="18" charset="0"/>
              </a:rPr>
              <a:t> </a:t>
            </a:r>
            <a:r>
              <a:rPr lang="el-GR" sz="1800" b="1" dirty="0" smtClean="0">
                <a:latin typeface="Times New Roman" pitchFamily="18" charset="0"/>
                <a:cs typeface="Times New Roman" pitchFamily="18" charset="0"/>
              </a:rPr>
              <a:t>ΠΕΡΙΟΡΙΣΜΟΙ –ΔΥΣΚΟΛΙΕΣ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Έρχομαι αντιμέτωπη/</a:t>
            </a:r>
            <a:r>
              <a:rPr lang="el-GR" sz="1800" dirty="0" err="1" smtClean="0">
                <a:latin typeface="Times New Roman" pitchFamily="18" charset="0"/>
                <a:cs typeface="Times New Roman" pitchFamily="18" charset="0"/>
              </a:rPr>
              <a:t>ος</a:t>
            </a:r>
            <a:r>
              <a:rPr lang="el-GR" sz="1800" dirty="0" smtClean="0">
                <a:latin typeface="Times New Roman" pitchFamily="18" charset="0"/>
                <a:cs typeface="Times New Roman" pitchFamily="18" charset="0"/>
              </a:rPr>
              <a:t> με την παγιωμένη πρακτική της ίδιας, ομοιογενούς αδιαφοροποίητης προτεινόμενης δραστηριότητας προς όλα τα παιδιά της τάξης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b="1" i="1" dirty="0" smtClean="0">
                <a:latin typeface="Times New Roman" pitchFamily="18" charset="0"/>
                <a:cs typeface="Times New Roman" pitchFamily="18" charset="0"/>
              </a:rPr>
              <a:t>Μπορώ να εποπτεύω και να διαμεσολαβώ </a:t>
            </a:r>
            <a:r>
              <a:rPr lang="el-GR" sz="1800" i="1" dirty="0" smtClean="0">
                <a:latin typeface="Times New Roman" pitchFamily="18" charset="0"/>
                <a:cs typeface="Times New Roman" pitchFamily="18" charset="0"/>
              </a:rPr>
              <a:t>π.χ. σε 4 διαφορετικές ομάδες παιδιών με διαφορετικό έργο η καθεμία; </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Αυτό γίνεται σταδιακά και διαβαθμισμένα</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Όσο εξοικειώνονται τα παιδιά και ο/η εκπαιδευτικός με συλλογικούς συνεργατικούς τρόπους εργασίας, τόσο αποκτά η ομάδα τις </a:t>
            </a:r>
            <a:r>
              <a:rPr lang="el-GR" sz="1800" b="1" dirty="0" smtClean="0">
                <a:latin typeface="Times New Roman" pitchFamily="18" charset="0"/>
                <a:cs typeface="Times New Roman" pitchFamily="18" charset="0"/>
              </a:rPr>
              <a:t>απαιτούμενες δεξιότητες </a:t>
            </a:r>
            <a:r>
              <a:rPr lang="el-GR" sz="1800" dirty="0" smtClean="0">
                <a:latin typeface="Times New Roman" pitchFamily="18" charset="0"/>
                <a:cs typeface="Times New Roman" pitchFamily="18" charset="0"/>
              </a:rPr>
              <a:t>και αυτονομείται</a:t>
            </a:r>
          </a:p>
          <a:p>
            <a:endParaRPr lang="el-GR" sz="1800" b="1"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Σχεδιασμός και υλοποίηση της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1000108"/>
            <a:ext cx="6643734" cy="5715040"/>
          </a:xfrm>
        </p:spPr>
        <p:txBody>
          <a:bodyPr>
            <a:normAutofit/>
          </a:bodyPr>
          <a:lstStyle/>
          <a:p>
            <a:pPr>
              <a:buNone/>
            </a:pPr>
            <a:r>
              <a:rPr lang="el-GR" sz="1800" dirty="0" smtClean="0">
                <a:latin typeface="Times New Roman" pitchFamily="18" charset="0"/>
                <a:cs typeface="Times New Roman" pitchFamily="18" charset="0"/>
              </a:rPr>
              <a:t>	</a:t>
            </a:r>
          </a:p>
          <a:p>
            <a:r>
              <a:rPr lang="el-GR" sz="1800" dirty="0" smtClean="0">
                <a:latin typeface="Times New Roman" pitchFamily="18" charset="0"/>
                <a:cs typeface="Times New Roman" pitchFamily="18" charset="0"/>
              </a:rPr>
              <a:t>1</a:t>
            </a:r>
            <a:r>
              <a:rPr lang="el-GR" sz="1800" baseline="30000" dirty="0" smtClean="0">
                <a:latin typeface="Times New Roman" pitchFamily="18" charset="0"/>
                <a:cs typeface="Times New Roman" pitchFamily="18" charset="0"/>
              </a:rPr>
              <a:t>η</a:t>
            </a:r>
            <a:r>
              <a:rPr lang="el-GR" sz="1800" dirty="0" smtClean="0">
                <a:latin typeface="Times New Roman" pitchFamily="18" charset="0"/>
                <a:cs typeface="Times New Roman" pitchFamily="18" charset="0"/>
              </a:rPr>
              <a:t> ομάδα	Ζωγραφίζουν τους ήρωες της ιστορίας	</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2</a:t>
            </a:r>
            <a:r>
              <a:rPr lang="el-GR" sz="1800" baseline="30000" dirty="0" smtClean="0">
                <a:latin typeface="Times New Roman" pitchFamily="18" charset="0"/>
                <a:cs typeface="Times New Roman" pitchFamily="18" charset="0"/>
              </a:rPr>
              <a:t>η</a:t>
            </a:r>
            <a:r>
              <a:rPr lang="el-GR" sz="1800" dirty="0" smtClean="0">
                <a:latin typeface="Times New Roman" pitchFamily="18" charset="0"/>
                <a:cs typeface="Times New Roman" pitchFamily="18" charset="0"/>
              </a:rPr>
              <a:t> ομάδα	Πλάθουν με πλαστελίνη τους ήρωες της ιστορίας	</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3</a:t>
            </a:r>
            <a:r>
              <a:rPr lang="el-GR" sz="1800" baseline="30000" dirty="0" smtClean="0">
                <a:latin typeface="Times New Roman" pitchFamily="18" charset="0"/>
                <a:cs typeface="Times New Roman" pitchFamily="18" charset="0"/>
              </a:rPr>
              <a:t>η</a:t>
            </a:r>
            <a:r>
              <a:rPr lang="el-GR" sz="1800" dirty="0" smtClean="0">
                <a:latin typeface="Times New Roman" pitchFamily="18" charset="0"/>
                <a:cs typeface="Times New Roman" pitchFamily="18" charset="0"/>
              </a:rPr>
              <a:t>  ομάδα	Ζωγραφίσουν το σκηνικό της ιστορίας (π.χ. δάσος 		όπου κοιμήθηκαν)	</a:t>
            </a:r>
          </a:p>
          <a:p>
            <a:r>
              <a:rPr lang="el-GR" sz="1800" dirty="0" smtClean="0">
                <a:latin typeface="Times New Roman" pitchFamily="18" charset="0"/>
                <a:cs typeface="Times New Roman" pitchFamily="18" charset="0"/>
              </a:rPr>
              <a:t>4</a:t>
            </a:r>
            <a:r>
              <a:rPr lang="el-GR" sz="1800" baseline="30000" dirty="0" smtClean="0">
                <a:latin typeface="Times New Roman" pitchFamily="18" charset="0"/>
                <a:cs typeface="Times New Roman" pitchFamily="18" charset="0"/>
              </a:rPr>
              <a:t>η</a:t>
            </a:r>
            <a:r>
              <a:rPr lang="el-GR" sz="1800" dirty="0" smtClean="0">
                <a:latin typeface="Times New Roman" pitchFamily="18" charset="0"/>
                <a:cs typeface="Times New Roman" pitchFamily="18" charset="0"/>
              </a:rPr>
              <a:t> ομάδα	Ετοιμάζουν τις προσκλήσεις	</a:t>
            </a:r>
          </a:p>
          <a:p>
            <a:endParaRPr lang="el-GR" sz="1800" b="1"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Σχεδιασμός και υλοποίηση της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2000" dirty="0" smtClean="0">
                <a:solidFill>
                  <a:srgbClr val="FF0000"/>
                </a:solidFill>
                <a:latin typeface="Times New Roman" pitchFamily="18" charset="0"/>
                <a:cs typeface="Times New Roman" pitchFamily="18" charset="0"/>
              </a:rPr>
              <a:t>Προσιτό:</a:t>
            </a:r>
            <a:r>
              <a:rPr lang="el-GR" sz="2000" dirty="0" smtClean="0">
                <a:latin typeface="Times New Roman" pitchFamily="18" charset="0"/>
                <a:cs typeface="Times New Roman" pitchFamily="18" charset="0"/>
              </a:rPr>
              <a:t> «</a:t>
            </a:r>
            <a:r>
              <a:rPr lang="el-GR" sz="2000" b="1" i="1" dirty="0" smtClean="0">
                <a:latin typeface="Times New Roman" pitchFamily="18" charset="0"/>
                <a:cs typeface="Times New Roman" pitchFamily="18" charset="0"/>
              </a:rPr>
              <a:t>Επίλεξε </a:t>
            </a:r>
            <a:r>
              <a:rPr lang="el-GR" sz="2000" b="1" i="1" dirty="0" smtClean="0">
                <a:latin typeface="Times New Roman" pitchFamily="18" charset="0"/>
                <a:cs typeface="Times New Roman" pitchFamily="18" charset="0"/>
              </a:rPr>
              <a:t>ποιον ήρωα της ιστορίας </a:t>
            </a:r>
            <a:r>
              <a:rPr lang="el-GR" sz="2000" i="1" dirty="0" smtClean="0">
                <a:latin typeface="Times New Roman" pitchFamily="18" charset="0"/>
                <a:cs typeface="Times New Roman" pitchFamily="18" charset="0"/>
              </a:rPr>
              <a:t>θέλεις να ζωγραφίσεις, με ποια υλικά και εξήγησέ μας γιατί» </a:t>
            </a:r>
          </a:p>
          <a:p>
            <a:endParaRPr lang="el-GR" sz="2000" b="1" i="1" dirty="0" smtClean="0">
              <a:latin typeface="Times New Roman" pitchFamily="18" charset="0"/>
              <a:cs typeface="Times New Roman" pitchFamily="18" charset="0"/>
            </a:endParaRPr>
          </a:p>
          <a:p>
            <a:r>
              <a:rPr lang="el-GR" sz="2000" dirty="0" smtClean="0">
                <a:solidFill>
                  <a:srgbClr val="FF0000"/>
                </a:solidFill>
                <a:latin typeface="Times New Roman" pitchFamily="18" charset="0"/>
                <a:cs typeface="Times New Roman" pitchFamily="18" charset="0"/>
              </a:rPr>
              <a:t>Εφικτό:</a:t>
            </a:r>
            <a:r>
              <a:rPr lang="el-GR" sz="2000" dirty="0" smtClean="0">
                <a:latin typeface="Times New Roman" pitchFamily="18" charset="0"/>
                <a:cs typeface="Times New Roman" pitchFamily="18" charset="0"/>
              </a:rPr>
              <a:t> </a:t>
            </a:r>
            <a:r>
              <a:rPr lang="el-GR" sz="2000" i="1" dirty="0" smtClean="0">
                <a:latin typeface="Times New Roman" pitchFamily="18" charset="0"/>
                <a:cs typeface="Times New Roman" pitchFamily="18" charset="0"/>
              </a:rPr>
              <a:t>«</a:t>
            </a:r>
            <a:r>
              <a:rPr lang="el-GR" sz="2000" b="1" i="1" dirty="0" smtClean="0">
                <a:latin typeface="Times New Roman" pitchFamily="18" charset="0"/>
                <a:cs typeface="Times New Roman" pitchFamily="18" charset="0"/>
              </a:rPr>
              <a:t>Επίλεξε </a:t>
            </a:r>
            <a:r>
              <a:rPr lang="el-GR" sz="2000" b="1" i="1" dirty="0" smtClean="0">
                <a:latin typeface="Times New Roman" pitchFamily="18" charset="0"/>
                <a:cs typeface="Times New Roman" pitchFamily="18" charset="0"/>
              </a:rPr>
              <a:t>μαζί με έναν φίλο σου </a:t>
            </a:r>
            <a:r>
              <a:rPr lang="el-GR" sz="2000" i="1" dirty="0" smtClean="0">
                <a:latin typeface="Times New Roman" pitchFamily="18" charset="0"/>
                <a:cs typeface="Times New Roman" pitchFamily="18" charset="0"/>
              </a:rPr>
              <a:t>ποιον ήρωα της ιστορίας θέλετε να κάνετε (φιλοτεχνήσετε), με ποια υλικά. Εξηγήστε μας μετά πώς δουλέψατε» </a:t>
            </a:r>
          </a:p>
          <a:p>
            <a:endParaRPr lang="el-GR" sz="2000" b="1" i="1" dirty="0" smtClean="0">
              <a:latin typeface="Times New Roman" pitchFamily="18" charset="0"/>
              <a:cs typeface="Times New Roman" pitchFamily="18" charset="0"/>
            </a:endParaRPr>
          </a:p>
          <a:p>
            <a:r>
              <a:rPr lang="el-GR" sz="2000" dirty="0" smtClean="0">
                <a:solidFill>
                  <a:srgbClr val="FF0000"/>
                </a:solidFill>
                <a:latin typeface="Times New Roman" pitchFamily="18" charset="0"/>
                <a:cs typeface="Times New Roman" pitchFamily="18" charset="0"/>
              </a:rPr>
              <a:t>Επιθυμητό: </a:t>
            </a:r>
            <a:r>
              <a:rPr lang="el-GR" sz="2000" dirty="0" smtClean="0">
                <a:latin typeface="Times New Roman" pitchFamily="18" charset="0"/>
                <a:cs typeface="Times New Roman" pitchFamily="18" charset="0"/>
              </a:rPr>
              <a:t>«</a:t>
            </a:r>
            <a:r>
              <a:rPr lang="el-GR" sz="2000" b="1" i="1" dirty="0" smtClean="0">
                <a:latin typeface="Times New Roman" pitchFamily="18" charset="0"/>
                <a:cs typeface="Times New Roman" pitchFamily="18" charset="0"/>
              </a:rPr>
              <a:t>Αποφασίστε πώς θα δουλέψετε για να κάνετε τους ήρωες της ιστορίας </a:t>
            </a:r>
            <a:r>
              <a:rPr lang="el-GR" sz="2000" i="1" dirty="0" smtClean="0">
                <a:latin typeface="Times New Roman" pitchFamily="18" charset="0"/>
                <a:cs typeface="Times New Roman" pitchFamily="18" charset="0"/>
              </a:rPr>
              <a:t>που αποφάσισε η ομάδα σας  όταν συζητούσαμε στην παρεούλα»</a:t>
            </a:r>
            <a:endParaRPr lang="el-GR" sz="2000" b="1"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latin typeface="Times New Roman" pitchFamily="18" charset="0"/>
                <a:cs typeface="Times New Roman" pitchFamily="18" charset="0"/>
              </a:rPr>
              <a:t>Σχεδιασμός και υλοποίηση της δραστηριότητας </a:t>
            </a:r>
            <a:endParaRPr lang="el-GR" sz="22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endParaRPr lang="el-GR" sz="1800" dirty="0" smtClean="0"/>
          </a:p>
          <a:p>
            <a:r>
              <a:rPr lang="el-GR" sz="2000" b="1" dirty="0" smtClean="0">
                <a:solidFill>
                  <a:srgbClr val="FF0000"/>
                </a:solidFill>
                <a:latin typeface="Times New Roman" pitchFamily="18" charset="0"/>
                <a:cs typeface="Times New Roman" pitchFamily="18" charset="0"/>
              </a:rPr>
              <a:t>Βήμα 4</a:t>
            </a:r>
            <a:r>
              <a:rPr lang="el-GR" sz="2000" b="1" baseline="30000" dirty="0" smtClean="0">
                <a:solidFill>
                  <a:srgbClr val="FF0000"/>
                </a:solidFill>
                <a:latin typeface="Times New Roman" pitchFamily="18" charset="0"/>
                <a:cs typeface="Times New Roman" pitchFamily="18" charset="0"/>
              </a:rPr>
              <a:t>ο</a:t>
            </a:r>
            <a:r>
              <a:rPr lang="el-GR" sz="2000" b="1" dirty="0" smtClean="0">
                <a:solidFill>
                  <a:srgbClr val="FF0000"/>
                </a:solidFill>
                <a:latin typeface="Times New Roman" pitchFamily="18" charset="0"/>
                <a:cs typeface="Times New Roman" pitchFamily="18" charset="0"/>
              </a:rPr>
              <a:t> : Στην ολομέλεια </a:t>
            </a:r>
            <a:r>
              <a:rPr lang="el-GR" sz="2000" dirty="0" smtClean="0">
                <a:latin typeface="Times New Roman" pitchFamily="18" charset="0"/>
                <a:cs typeface="Times New Roman" pitchFamily="18" charset="0"/>
              </a:rPr>
              <a:t>π.χ. για ενημέρωση ομάδων, για παρουσίαση των έργων, για τη δραματοποίηση που προετοιμάσαμε κ.λπ.</a:t>
            </a:r>
          </a:p>
          <a:p>
            <a:endParaRPr lang="el-GR" sz="2000"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Τα παιδιά παρουσιάζουν στην ολομέλεια </a:t>
            </a:r>
            <a:r>
              <a:rPr lang="el-GR" sz="2000" dirty="0" smtClean="0">
                <a:latin typeface="Times New Roman" pitchFamily="18" charset="0"/>
                <a:cs typeface="Times New Roman" pitchFamily="18" charset="0"/>
              </a:rPr>
              <a:t>π.χ. </a:t>
            </a:r>
          </a:p>
          <a:p>
            <a:endParaRPr lang="el-GR" sz="2000" dirty="0" smtClean="0">
              <a:latin typeface="Times New Roman" pitchFamily="18" charset="0"/>
              <a:cs typeface="Times New Roman" pitchFamily="18" charset="0"/>
            </a:endParaRPr>
          </a:p>
          <a:p>
            <a:r>
              <a:rPr lang="el-GR" sz="2000" i="1" dirty="0" smtClean="0">
                <a:solidFill>
                  <a:srgbClr val="FF0000"/>
                </a:solidFill>
                <a:latin typeface="Times New Roman" pitchFamily="18" charset="0"/>
                <a:cs typeface="Times New Roman" pitchFamily="18" charset="0"/>
              </a:rPr>
              <a:t>Παρουσιάζουν</a:t>
            </a:r>
            <a:r>
              <a:rPr lang="el-GR" sz="2000" i="1" dirty="0" smtClean="0">
                <a:latin typeface="Times New Roman" pitchFamily="18" charset="0"/>
                <a:cs typeface="Times New Roman" pitchFamily="18" charset="0"/>
              </a:rPr>
              <a:t>  την κατασκευή τους, </a:t>
            </a:r>
          </a:p>
          <a:p>
            <a:r>
              <a:rPr lang="el-GR" sz="2000" i="1" dirty="0" smtClean="0">
                <a:solidFill>
                  <a:srgbClr val="FF0000"/>
                </a:solidFill>
                <a:latin typeface="Times New Roman" pitchFamily="18" charset="0"/>
                <a:cs typeface="Times New Roman" pitchFamily="18" charset="0"/>
              </a:rPr>
              <a:t>εξηγούν, </a:t>
            </a:r>
            <a:r>
              <a:rPr lang="el-GR" sz="2000" i="1" dirty="0" smtClean="0">
                <a:latin typeface="Times New Roman" pitchFamily="18" charset="0"/>
                <a:cs typeface="Times New Roman" pitchFamily="18" charset="0"/>
              </a:rPr>
              <a:t>συζητούν για τις επιλογές τους, </a:t>
            </a:r>
          </a:p>
          <a:p>
            <a:r>
              <a:rPr lang="el-GR" sz="2000" i="1" dirty="0" smtClean="0">
                <a:latin typeface="Times New Roman" pitchFamily="18" charset="0"/>
                <a:cs typeface="Times New Roman" pitchFamily="18" charset="0"/>
              </a:rPr>
              <a:t>τον τρόπο που </a:t>
            </a:r>
            <a:r>
              <a:rPr lang="el-GR" sz="2000" i="1" dirty="0" smtClean="0">
                <a:solidFill>
                  <a:srgbClr val="FF0000"/>
                </a:solidFill>
                <a:latin typeface="Times New Roman" pitchFamily="18" charset="0"/>
                <a:cs typeface="Times New Roman" pitchFamily="18" charset="0"/>
              </a:rPr>
              <a:t>εργάστηκαν και συνεργάστηκαν</a:t>
            </a:r>
            <a:r>
              <a:rPr lang="el-GR" sz="2000" i="1" dirty="0" smtClean="0">
                <a:latin typeface="Times New Roman" pitchFamily="18" charset="0"/>
                <a:cs typeface="Times New Roman" pitchFamily="18" charset="0"/>
              </a:rPr>
              <a:t>, </a:t>
            </a:r>
          </a:p>
          <a:p>
            <a:r>
              <a:rPr lang="el-GR" sz="2000" i="1" dirty="0" smtClean="0">
                <a:latin typeface="Times New Roman" pitchFamily="18" charset="0"/>
                <a:cs typeface="Times New Roman" pitchFamily="18" charset="0"/>
              </a:rPr>
              <a:t>τις </a:t>
            </a:r>
            <a:r>
              <a:rPr lang="el-GR" sz="2000" i="1" dirty="0" smtClean="0">
                <a:solidFill>
                  <a:srgbClr val="FF0000"/>
                </a:solidFill>
                <a:latin typeface="Times New Roman" pitchFamily="18" charset="0"/>
                <a:cs typeface="Times New Roman" pitchFamily="18" charset="0"/>
              </a:rPr>
              <a:t>δυσκολίες</a:t>
            </a:r>
            <a:r>
              <a:rPr lang="el-GR" sz="2000" i="1" dirty="0" smtClean="0">
                <a:latin typeface="Times New Roman" pitchFamily="18" charset="0"/>
                <a:cs typeface="Times New Roman" pitchFamily="18" charset="0"/>
              </a:rPr>
              <a:t> που συνάντησαν και πώς τις αντιμετώπισαν</a:t>
            </a:r>
          </a:p>
          <a:p>
            <a:endParaRPr lang="el-GR" sz="1800" b="1" i="1" dirty="0" smtClean="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t>Σχεδιασμός και υλοποίηση της δραστηριότητας </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714356"/>
            <a:ext cx="7358114" cy="6000792"/>
          </a:xfrm>
        </p:spPr>
        <p:txBody>
          <a:bodyPr>
            <a:normAutofit lnSpcReduction="10000"/>
          </a:bodyPr>
          <a:lstStyle/>
          <a:p>
            <a:r>
              <a:rPr lang="el-GR" sz="2000" b="1" dirty="0" smtClean="0">
                <a:solidFill>
                  <a:srgbClr val="FF0000"/>
                </a:solidFill>
                <a:latin typeface="Times New Roman" pitchFamily="18" charset="0"/>
                <a:cs typeface="Times New Roman" pitchFamily="18" charset="0"/>
              </a:rPr>
              <a:t>Βήμα 5ο: αξιολόγηση στον άξονα παιδιά-νηπιαγωγός-διαδικασία</a:t>
            </a:r>
          </a:p>
          <a:p>
            <a:r>
              <a:rPr lang="el-GR" sz="1800" dirty="0" smtClean="0">
                <a:latin typeface="Times New Roman" pitchFamily="18" charset="0"/>
                <a:cs typeface="Times New Roman" pitchFamily="18" charset="0"/>
              </a:rPr>
              <a:t>Αξιολογούμε νηπιαγωγοί και παιδιά  το «τι» και το «πώς»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-Στην ολομέλεια  τα παιδιά συζητούν </a:t>
            </a:r>
          </a:p>
          <a:p>
            <a:pPr lvl="1"/>
            <a:r>
              <a:rPr lang="el-GR" sz="1800" i="1" dirty="0" smtClean="0">
                <a:latin typeface="Times New Roman" pitchFamily="18" charset="0"/>
                <a:cs typeface="Times New Roman" pitchFamily="18" charset="0"/>
              </a:rPr>
              <a:t>για </a:t>
            </a:r>
            <a:r>
              <a:rPr lang="el-GR" sz="1800" i="1" dirty="0" smtClean="0">
                <a:solidFill>
                  <a:srgbClr val="FF0000"/>
                </a:solidFill>
                <a:latin typeface="Times New Roman" pitchFamily="18" charset="0"/>
                <a:cs typeface="Times New Roman" pitchFamily="18" charset="0"/>
              </a:rPr>
              <a:t>τι έμαθαν </a:t>
            </a:r>
            <a:r>
              <a:rPr lang="el-GR" sz="1800" i="1" dirty="0" smtClean="0">
                <a:latin typeface="Times New Roman" pitchFamily="18" charset="0"/>
                <a:cs typeface="Times New Roman" pitchFamily="18" charset="0"/>
              </a:rPr>
              <a:t>από αυτήν την εργασία, </a:t>
            </a:r>
          </a:p>
          <a:p>
            <a:pPr lvl="1"/>
            <a:r>
              <a:rPr lang="el-GR" sz="1800" i="1" dirty="0" smtClean="0">
                <a:latin typeface="Times New Roman" pitchFamily="18" charset="0"/>
                <a:cs typeface="Times New Roman" pitchFamily="18" charset="0"/>
              </a:rPr>
              <a:t>για το </a:t>
            </a:r>
            <a:r>
              <a:rPr lang="el-GR" sz="1800" i="1" dirty="0" smtClean="0">
                <a:solidFill>
                  <a:srgbClr val="FF0000"/>
                </a:solidFill>
                <a:latin typeface="Times New Roman" pitchFamily="18" charset="0"/>
                <a:cs typeface="Times New Roman" pitchFamily="18" charset="0"/>
              </a:rPr>
              <a:t>πώς το έμαθαν,</a:t>
            </a:r>
          </a:p>
          <a:p>
            <a:pPr lvl="1"/>
            <a:r>
              <a:rPr lang="el-GR" sz="1800" i="1" dirty="0" smtClean="0">
                <a:solidFill>
                  <a:srgbClr val="FF0000"/>
                </a:solidFill>
                <a:latin typeface="Times New Roman" pitchFamily="18" charset="0"/>
                <a:cs typeface="Times New Roman" pitchFamily="18" charset="0"/>
              </a:rPr>
              <a:t>αν το θεωρούν χρήσιμο</a:t>
            </a:r>
            <a:r>
              <a:rPr lang="el-GR" sz="1800" i="1" dirty="0" smtClean="0">
                <a:latin typeface="Times New Roman" pitchFamily="18" charset="0"/>
                <a:cs typeface="Times New Roman" pitchFamily="18" charset="0"/>
              </a:rPr>
              <a:t>/ενδιαφέρον/διασκεδαστικό και μπορούν να το </a:t>
            </a:r>
            <a:r>
              <a:rPr lang="el-GR" sz="1800" i="1" dirty="0" smtClean="0">
                <a:solidFill>
                  <a:srgbClr val="FF0000"/>
                </a:solidFill>
                <a:latin typeface="Times New Roman" pitchFamily="18" charset="0"/>
                <a:cs typeface="Times New Roman" pitchFamily="18" charset="0"/>
              </a:rPr>
              <a:t>εφαρμόσουν κι αλλού </a:t>
            </a:r>
            <a:r>
              <a:rPr lang="el-GR" sz="1800" i="1" dirty="0" smtClean="0">
                <a:latin typeface="Times New Roman" pitchFamily="18" charset="0"/>
                <a:cs typeface="Times New Roman" pitchFamily="18" charset="0"/>
              </a:rPr>
              <a:t>άλλες φορές, </a:t>
            </a:r>
          </a:p>
          <a:p>
            <a:pPr lvl="1"/>
            <a:r>
              <a:rPr lang="el-GR" sz="1800" i="1" dirty="0" smtClean="0">
                <a:solidFill>
                  <a:srgbClr val="FF0000"/>
                </a:solidFill>
                <a:latin typeface="Times New Roman" pitchFamily="18" charset="0"/>
                <a:cs typeface="Times New Roman" pitchFamily="18" charset="0"/>
              </a:rPr>
              <a:t>τι τους άρεσε </a:t>
            </a:r>
            <a:r>
              <a:rPr lang="el-GR" sz="1800" i="1" dirty="0" smtClean="0">
                <a:latin typeface="Times New Roman" pitchFamily="18" charset="0"/>
                <a:cs typeface="Times New Roman" pitchFamily="18" charset="0"/>
              </a:rPr>
              <a:t>από την όλη διαδικασία, </a:t>
            </a:r>
          </a:p>
          <a:p>
            <a:pPr lvl="1"/>
            <a:r>
              <a:rPr lang="el-GR" sz="1800" i="1" dirty="0" smtClean="0">
                <a:latin typeface="Times New Roman" pitchFamily="18" charset="0"/>
                <a:cs typeface="Times New Roman" pitchFamily="18" charset="0"/>
              </a:rPr>
              <a:t>τι τους </a:t>
            </a:r>
            <a:r>
              <a:rPr lang="el-GR" sz="1800" i="1" dirty="0" smtClean="0">
                <a:solidFill>
                  <a:srgbClr val="FF0000"/>
                </a:solidFill>
                <a:latin typeface="Times New Roman" pitchFamily="18" charset="0"/>
                <a:cs typeface="Times New Roman" pitchFamily="18" charset="0"/>
              </a:rPr>
              <a:t>δυσκόλεψε</a:t>
            </a:r>
          </a:p>
          <a:p>
            <a:pPr lvl="1"/>
            <a:r>
              <a:rPr lang="el-GR" sz="1800" i="1" dirty="0" smtClean="0">
                <a:latin typeface="Times New Roman" pitchFamily="18" charset="0"/>
                <a:cs typeface="Times New Roman" pitchFamily="18" charset="0"/>
              </a:rPr>
              <a:t>πώς ξεπεράσαμε τις </a:t>
            </a:r>
            <a:r>
              <a:rPr lang="el-GR" sz="1800" i="1" dirty="0" smtClean="0">
                <a:solidFill>
                  <a:srgbClr val="FF0000"/>
                </a:solidFill>
                <a:latin typeface="Times New Roman" pitchFamily="18" charset="0"/>
                <a:cs typeface="Times New Roman" pitchFamily="18" charset="0"/>
              </a:rPr>
              <a:t>δυσκολίες</a:t>
            </a:r>
          </a:p>
          <a:p>
            <a:pPr lvl="1"/>
            <a:r>
              <a:rPr lang="el-GR" sz="1800" i="1" dirty="0" smtClean="0">
                <a:latin typeface="Times New Roman" pitchFamily="18" charset="0"/>
                <a:cs typeface="Times New Roman" pitchFamily="18" charset="0"/>
              </a:rPr>
              <a:t>ζητάμε να </a:t>
            </a:r>
            <a:r>
              <a:rPr lang="el-GR" sz="1800" i="1" dirty="0" smtClean="0">
                <a:solidFill>
                  <a:srgbClr val="FF0000"/>
                </a:solidFill>
                <a:latin typeface="Times New Roman" pitchFamily="18" charset="0"/>
                <a:cs typeface="Times New Roman" pitchFamily="18" charset="0"/>
              </a:rPr>
              <a:t>τεκμηριώνουν</a:t>
            </a:r>
            <a:r>
              <a:rPr lang="el-GR" sz="1800" i="1" dirty="0" smtClean="0">
                <a:latin typeface="Times New Roman" pitchFamily="18" charset="0"/>
                <a:cs typeface="Times New Roman" pitchFamily="18" charset="0"/>
              </a:rPr>
              <a:t> την άποψή τους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-Προσπαθούμε να αναδείξουμε </a:t>
            </a:r>
            <a:r>
              <a:rPr lang="el-GR" sz="1800" b="1" dirty="0" smtClean="0">
                <a:latin typeface="Times New Roman" pitchFamily="18" charset="0"/>
                <a:cs typeface="Times New Roman" pitchFamily="18" charset="0"/>
              </a:rPr>
              <a:t>τον τρόπο που δουλέψαμε </a:t>
            </a:r>
            <a:r>
              <a:rPr lang="el-GR" sz="1800" dirty="0" smtClean="0">
                <a:latin typeface="Times New Roman" pitchFamily="18" charset="0"/>
                <a:cs typeface="Times New Roman" pitchFamily="18" charset="0"/>
              </a:rPr>
              <a:t>και μάθαμε και να καταλήξουμε σε </a:t>
            </a:r>
            <a:r>
              <a:rPr lang="el-GR" sz="1800" b="1" dirty="0" smtClean="0">
                <a:latin typeface="Times New Roman" pitchFamily="18" charset="0"/>
                <a:cs typeface="Times New Roman" pitchFamily="18" charset="0"/>
              </a:rPr>
              <a:t>χρήσιμα συμπεράσματα </a:t>
            </a:r>
            <a:r>
              <a:rPr lang="el-GR"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μεταγνωστικές</a:t>
            </a:r>
            <a:r>
              <a:rPr lang="el-GR" sz="1800" dirty="0" smtClean="0">
                <a:latin typeface="Times New Roman" pitchFamily="18" charset="0"/>
                <a:cs typeface="Times New Roman" pitchFamily="18" charset="0"/>
              </a:rPr>
              <a:t> δεξιότητες)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-Συζητάμε για τους </a:t>
            </a:r>
            <a:r>
              <a:rPr lang="el-GR" sz="1800" b="1" dirty="0" smtClean="0">
                <a:latin typeface="Times New Roman" pitchFamily="18" charset="0"/>
                <a:cs typeface="Times New Roman" pitchFamily="18" charset="0"/>
              </a:rPr>
              <a:t>ρόλους</a:t>
            </a:r>
            <a:r>
              <a:rPr lang="el-GR" sz="1800" dirty="0" smtClean="0">
                <a:latin typeface="Times New Roman" pitchFamily="18" charset="0"/>
                <a:cs typeface="Times New Roman" pitchFamily="18" charset="0"/>
              </a:rPr>
              <a:t> μας στη </a:t>
            </a:r>
            <a:r>
              <a:rPr lang="el-GR" sz="1800" b="1" dirty="0" smtClean="0">
                <a:latin typeface="Times New Roman" pitchFamily="18" charset="0"/>
                <a:cs typeface="Times New Roman" pitchFamily="18" charset="0"/>
              </a:rPr>
              <a:t>διαδικασία</a:t>
            </a:r>
            <a:r>
              <a:rPr lang="el-GR" sz="1800" dirty="0" smtClean="0">
                <a:latin typeface="Times New Roman" pitchFamily="18" charset="0"/>
                <a:cs typeface="Times New Roman" pitchFamily="18" charset="0"/>
              </a:rPr>
              <a:t>, τη </a:t>
            </a:r>
            <a:r>
              <a:rPr lang="el-GR" sz="1800" b="1" dirty="0" smtClean="0">
                <a:latin typeface="Times New Roman" pitchFamily="18" charset="0"/>
                <a:cs typeface="Times New Roman" pitchFamily="18" charset="0"/>
              </a:rPr>
              <a:t>συνεργασία μας</a:t>
            </a:r>
            <a:endParaRPr lang="el-GR" sz="1800" b="1"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latin typeface="Times New Roman" pitchFamily="18" charset="0"/>
                <a:cs typeface="Times New Roman" pitchFamily="18" charset="0"/>
              </a:rPr>
              <a:t>Μετά την εφαρμογή του σχεδιασμού</a:t>
            </a:r>
            <a:endParaRPr lang="el-GR" sz="22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2000" dirty="0" smtClean="0">
                <a:latin typeface="Times New Roman" pitchFamily="18" charset="0"/>
                <a:cs typeface="Times New Roman" pitchFamily="18" charset="0"/>
              </a:rPr>
              <a:t>Όταν  ολοκληρώσω την υλοποίηση της παρέμβασής μου, </a:t>
            </a:r>
            <a:r>
              <a:rPr lang="el-GR" sz="2000" b="1" dirty="0" smtClean="0">
                <a:solidFill>
                  <a:srgbClr val="FF0000"/>
                </a:solidFill>
                <a:latin typeface="Times New Roman" pitchFamily="18" charset="0"/>
                <a:cs typeface="Times New Roman" pitchFamily="18" charset="0"/>
              </a:rPr>
              <a:t>στοχάζομαι σχετικά με τον εκπαιδευτικό μου σχεδιασμό</a:t>
            </a:r>
            <a:r>
              <a:rPr lang="el-GR" sz="2000" dirty="0" smtClean="0">
                <a:latin typeface="Times New Roman" pitchFamily="18" charset="0"/>
                <a:cs typeface="Times New Roman" pitchFamily="18" charset="0"/>
              </a:rPr>
              <a:t>, </a:t>
            </a:r>
          </a:p>
          <a:p>
            <a:pPr lvl="1"/>
            <a:r>
              <a:rPr lang="el-GR" sz="2000" i="1" dirty="0" smtClean="0">
                <a:latin typeface="Times New Roman" pitchFamily="18" charset="0"/>
                <a:cs typeface="Times New Roman" pitchFamily="18" charset="0"/>
              </a:rPr>
              <a:t>την παρέμβασή μου, τον ρόλο μου και </a:t>
            </a:r>
          </a:p>
          <a:p>
            <a:pPr lvl="1"/>
            <a:r>
              <a:rPr lang="el-GR" sz="2000" i="1" dirty="0" smtClean="0">
                <a:latin typeface="Times New Roman" pitchFamily="18" charset="0"/>
                <a:cs typeface="Times New Roman" pitchFamily="18" charset="0"/>
              </a:rPr>
              <a:t>την παραθέτω στο τέλος του σεναρίου μου</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δηλ. </a:t>
            </a:r>
            <a:r>
              <a:rPr lang="el-GR" sz="2000" i="1" dirty="0" smtClean="0">
                <a:solidFill>
                  <a:srgbClr val="FF0000"/>
                </a:solidFill>
                <a:latin typeface="Times New Roman" pitchFamily="18" charset="0"/>
                <a:cs typeface="Times New Roman" pitchFamily="18" charset="0"/>
              </a:rPr>
              <a:t>σκέφτομαι </a:t>
            </a:r>
          </a:p>
          <a:p>
            <a:pPr lvl="1"/>
            <a:r>
              <a:rPr lang="el-GR" sz="2000" i="1" dirty="0" smtClean="0">
                <a:solidFill>
                  <a:srgbClr val="FF0000"/>
                </a:solidFill>
                <a:latin typeface="Times New Roman" pitchFamily="18" charset="0"/>
                <a:cs typeface="Times New Roman" pitchFamily="18" charset="0"/>
              </a:rPr>
              <a:t>τι από όσα είχα σχεδιάσει δούλεψαν καλά  και τι όχι, </a:t>
            </a:r>
          </a:p>
          <a:p>
            <a:pPr lvl="1"/>
            <a:r>
              <a:rPr lang="el-GR" sz="2000" i="1" dirty="0" smtClean="0">
                <a:latin typeface="Times New Roman" pitchFamily="18" charset="0"/>
                <a:cs typeface="Times New Roman" pitchFamily="18" charset="0"/>
              </a:rPr>
              <a:t>τι μπορούσα να κάνω </a:t>
            </a:r>
            <a:r>
              <a:rPr lang="el-GR" sz="2000" i="1" dirty="0" smtClean="0">
                <a:solidFill>
                  <a:srgbClr val="FF0000"/>
                </a:solidFill>
                <a:latin typeface="Times New Roman" pitchFamily="18" charset="0"/>
                <a:cs typeface="Times New Roman" pitchFamily="18" charset="0"/>
              </a:rPr>
              <a:t>αλλιώς,</a:t>
            </a:r>
            <a:r>
              <a:rPr lang="el-GR" sz="2000" i="1" dirty="0" smtClean="0">
                <a:latin typeface="Times New Roman" pitchFamily="18" charset="0"/>
                <a:cs typeface="Times New Roman" pitchFamily="18" charset="0"/>
              </a:rPr>
              <a:t> </a:t>
            </a:r>
          </a:p>
          <a:p>
            <a:pPr lvl="1"/>
            <a:r>
              <a:rPr lang="el-GR" sz="2000" i="1" dirty="0" smtClean="0">
                <a:latin typeface="Times New Roman" pitchFamily="18" charset="0"/>
                <a:cs typeface="Times New Roman" pitchFamily="18" charset="0"/>
              </a:rPr>
              <a:t>ποια ήταν </a:t>
            </a:r>
            <a:r>
              <a:rPr lang="el-GR" sz="2000" i="1" dirty="0" smtClean="0">
                <a:solidFill>
                  <a:srgbClr val="FF0000"/>
                </a:solidFill>
                <a:latin typeface="Times New Roman" pitchFamily="18" charset="0"/>
                <a:cs typeface="Times New Roman" pitchFamily="18" charset="0"/>
              </a:rPr>
              <a:t>η συμβολή </a:t>
            </a:r>
            <a:r>
              <a:rPr lang="el-GR" sz="2000" i="1" dirty="0" smtClean="0">
                <a:latin typeface="Times New Roman" pitchFamily="18" charset="0"/>
                <a:cs typeface="Times New Roman" pitchFamily="18" charset="0"/>
              </a:rPr>
              <a:t>των παιδιών και  ποια η δική μου... </a:t>
            </a:r>
          </a:p>
          <a:p>
            <a:endParaRPr lang="el-GR" sz="2000" i="1" dirty="0" smtClean="0">
              <a:latin typeface="Times New Roman" pitchFamily="18" charset="0"/>
              <a:cs typeface="Times New Roman" pitchFamily="18" charset="0"/>
            </a:endParaRPr>
          </a:p>
          <a:p>
            <a:endParaRPr lang="el-GR" sz="1800" i="1" dirty="0" smtClean="0"/>
          </a:p>
          <a:p>
            <a:endParaRPr lang="el-GR" sz="1800" b="1" i="1" dirty="0" smtClean="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1000108"/>
            <a:ext cx="6858048" cy="5857892"/>
          </a:xfrm>
        </p:spPr>
        <p:txBody>
          <a:bodyPr>
            <a:noAutofit/>
          </a:bodyPr>
          <a:lstStyle/>
          <a:p>
            <a:r>
              <a:rPr lang="el-GR" sz="1800" b="1" dirty="0" smtClean="0">
                <a:latin typeface="Times New Roman" pitchFamily="18" charset="0"/>
                <a:cs typeface="Times New Roman" pitchFamily="18" charset="0"/>
              </a:rPr>
              <a:t>Πως </a:t>
            </a:r>
            <a:r>
              <a:rPr lang="el-GR" sz="1800" b="1" dirty="0" err="1" smtClean="0">
                <a:latin typeface="Times New Roman" pitchFamily="18" charset="0"/>
                <a:cs typeface="Times New Roman" pitchFamily="18" charset="0"/>
              </a:rPr>
              <a:t>θετω</a:t>
            </a:r>
            <a:r>
              <a:rPr lang="el-GR" sz="1800" b="1" dirty="0" smtClean="0">
                <a:latin typeface="Times New Roman" pitchFamily="18" charset="0"/>
                <a:cs typeface="Times New Roman" pitchFamily="18" charset="0"/>
              </a:rPr>
              <a:t> </a:t>
            </a:r>
            <a:r>
              <a:rPr lang="el-GR" sz="1800" b="1" dirty="0" err="1" smtClean="0">
                <a:latin typeface="Times New Roman" pitchFamily="18" charset="0"/>
                <a:cs typeface="Times New Roman" pitchFamily="18" charset="0"/>
              </a:rPr>
              <a:t>στοχους</a:t>
            </a:r>
            <a:endParaRPr lang="el-GR" sz="1800" b="1" dirty="0" smtClean="0">
              <a:latin typeface="Times New Roman" pitchFamily="18" charset="0"/>
              <a:cs typeface="Times New Roman" pitchFamily="18" charset="0"/>
            </a:endParaRPr>
          </a:p>
          <a:p>
            <a:endParaRPr lang="el-GR" sz="1800" b="1"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0" y="19050"/>
            <a:ext cx="9144000" cy="68199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latin typeface="Times New Roman" pitchFamily="18" charset="0"/>
                <a:cs typeface="Times New Roman" pitchFamily="18" charset="0"/>
              </a:rPr>
              <a:t>Μετά την εφαρμογή του σχεδιασμού</a:t>
            </a:r>
            <a:endParaRPr lang="el-GR" sz="22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2000" b="1" dirty="0" smtClean="0">
                <a:latin typeface="Times New Roman" pitchFamily="18" charset="0"/>
                <a:cs typeface="Times New Roman" pitchFamily="18" charset="0"/>
              </a:rPr>
              <a:t>δηλ. σκέπτομαι αν </a:t>
            </a:r>
          </a:p>
          <a:p>
            <a:pPr lvl="1"/>
            <a:r>
              <a:rPr lang="el-GR" sz="2000" i="1" dirty="0" smtClean="0">
                <a:solidFill>
                  <a:srgbClr val="FF0000"/>
                </a:solidFill>
                <a:latin typeface="Times New Roman" pitchFamily="18" charset="0"/>
                <a:cs typeface="Times New Roman" pitchFamily="18" charset="0"/>
              </a:rPr>
              <a:t>τήρησα</a:t>
            </a:r>
            <a:r>
              <a:rPr lang="el-GR" sz="2000" i="1" dirty="0" smtClean="0">
                <a:latin typeface="Times New Roman" pitchFamily="18" charset="0"/>
                <a:cs typeface="Times New Roman" pitchFamily="18" charset="0"/>
              </a:rPr>
              <a:t> όσα είχα στο νου μου,</a:t>
            </a:r>
          </a:p>
          <a:p>
            <a:pPr lvl="1"/>
            <a:r>
              <a:rPr lang="el-GR" sz="2000" i="1" dirty="0" smtClean="0">
                <a:latin typeface="Times New Roman" pitchFamily="18" charset="0"/>
                <a:cs typeface="Times New Roman" pitchFamily="18" charset="0"/>
              </a:rPr>
              <a:t> αν υπήρχε </a:t>
            </a:r>
            <a:r>
              <a:rPr lang="el-GR" sz="2000" i="1" dirty="0" smtClean="0">
                <a:solidFill>
                  <a:srgbClr val="FF0000"/>
                </a:solidFill>
                <a:latin typeface="Times New Roman" pitchFamily="18" charset="0"/>
                <a:cs typeface="Times New Roman" pitchFamily="18" charset="0"/>
              </a:rPr>
              <a:t>αντιστοιχία στόχων-δράσεων, </a:t>
            </a:r>
          </a:p>
          <a:p>
            <a:pPr lvl="1"/>
            <a:r>
              <a:rPr lang="el-GR" sz="2000" i="1" dirty="0" smtClean="0">
                <a:latin typeface="Times New Roman" pitchFamily="18" charset="0"/>
                <a:cs typeface="Times New Roman" pitchFamily="18" charset="0"/>
              </a:rPr>
              <a:t>αν είχα </a:t>
            </a:r>
            <a:r>
              <a:rPr lang="el-GR" sz="2000" i="1" dirty="0" smtClean="0">
                <a:solidFill>
                  <a:srgbClr val="FF0000"/>
                </a:solidFill>
                <a:latin typeface="Times New Roman" pitchFamily="18" charset="0"/>
                <a:cs typeface="Times New Roman" pitchFamily="18" charset="0"/>
              </a:rPr>
              <a:t>ρόλο διαμεσολαβητικό, </a:t>
            </a:r>
          </a:p>
          <a:p>
            <a:pPr lvl="1"/>
            <a:r>
              <a:rPr lang="el-GR" sz="2000" i="1" dirty="0" smtClean="0">
                <a:latin typeface="Times New Roman" pitchFamily="18" charset="0"/>
                <a:cs typeface="Times New Roman" pitchFamily="18" charset="0"/>
              </a:rPr>
              <a:t>αν </a:t>
            </a:r>
            <a:r>
              <a:rPr lang="el-GR" sz="2000" i="1" dirty="0" smtClean="0">
                <a:solidFill>
                  <a:srgbClr val="FF0000"/>
                </a:solidFill>
                <a:latin typeface="Times New Roman" pitchFamily="18" charset="0"/>
                <a:cs typeface="Times New Roman" pitchFamily="18" charset="0"/>
              </a:rPr>
              <a:t>έδωσα ευκαιρίες </a:t>
            </a:r>
            <a:r>
              <a:rPr lang="el-GR" sz="2000" i="1" dirty="0" smtClean="0">
                <a:latin typeface="Times New Roman" pitchFamily="18" charset="0"/>
                <a:cs typeface="Times New Roman" pitchFamily="18" charset="0"/>
              </a:rPr>
              <a:t>στα παιδιά να αναπτύξουν πρωτοβουλίες, </a:t>
            </a:r>
          </a:p>
          <a:p>
            <a:pPr lvl="1"/>
            <a:r>
              <a:rPr lang="el-GR" sz="2000" i="1" dirty="0" smtClean="0">
                <a:latin typeface="Times New Roman" pitchFamily="18" charset="0"/>
                <a:cs typeface="Times New Roman" pitchFamily="18" charset="0"/>
              </a:rPr>
              <a:t>αν υπήρχε </a:t>
            </a:r>
            <a:r>
              <a:rPr lang="el-GR" sz="2000" i="1" dirty="0" smtClean="0">
                <a:solidFill>
                  <a:srgbClr val="FF0000"/>
                </a:solidFill>
                <a:latin typeface="Times New Roman" pitchFamily="18" charset="0"/>
                <a:cs typeface="Times New Roman" pitchFamily="18" charset="0"/>
              </a:rPr>
              <a:t>ποικιλία  υλικών</a:t>
            </a:r>
            <a:r>
              <a:rPr lang="el-GR" sz="2000" i="1" dirty="0" smtClean="0">
                <a:latin typeface="Times New Roman" pitchFamily="18" charset="0"/>
                <a:cs typeface="Times New Roman" pitchFamily="18" charset="0"/>
              </a:rPr>
              <a:t>, κ.ά. </a:t>
            </a:r>
          </a:p>
          <a:p>
            <a:pPr lvl="1"/>
            <a:r>
              <a:rPr lang="el-GR" sz="2000" i="1" dirty="0" smtClean="0">
                <a:latin typeface="Times New Roman" pitchFamily="18" charset="0"/>
                <a:cs typeface="Times New Roman" pitchFamily="18" charset="0"/>
              </a:rPr>
              <a:t>[βλ. στόχους σεναρίου μου και εισαγωγική μου παράγραφο, δηλ. τις βασικές παιδαγωγικές αρχές μου]. </a:t>
            </a:r>
          </a:p>
          <a:p>
            <a:endParaRPr lang="el-GR" sz="2000" dirty="0" smtClean="0">
              <a:latin typeface="Times New Roman" pitchFamily="18" charset="0"/>
              <a:cs typeface="Times New Roman" pitchFamily="18" charset="0"/>
            </a:endParaRPr>
          </a:p>
          <a:p>
            <a:endParaRPr lang="el-GR" sz="1800" b="1" i="1" dirty="0" smtClean="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latin typeface="Times New Roman" pitchFamily="18" charset="0"/>
                <a:cs typeface="Times New Roman" pitchFamily="18" charset="0"/>
              </a:rPr>
              <a:t>Αξιολόγηση - Μετά την εφαρμογή του σχεδιασμού</a:t>
            </a:r>
            <a:endParaRPr lang="el-GR" sz="22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1800" b="1" dirty="0" smtClean="0">
                <a:latin typeface="Times New Roman" pitchFamily="18" charset="0"/>
                <a:cs typeface="Times New Roman" pitchFamily="18" charset="0"/>
              </a:rPr>
              <a:t>Οι μαθητές του νηπιαγωγείου κατάφεραν :</a:t>
            </a:r>
            <a:endParaRPr lang="el-GR" sz="1800" dirty="0" smtClean="0">
              <a:latin typeface="Times New Roman" pitchFamily="18" charset="0"/>
              <a:cs typeface="Times New Roman" pitchFamily="18" charset="0"/>
            </a:endParaRPr>
          </a:p>
          <a:p>
            <a:pPr>
              <a:buNone/>
            </a:pPr>
            <a:r>
              <a:rPr lang="el-GR" sz="1800" dirty="0" smtClean="0">
                <a:latin typeface="Times New Roman" pitchFamily="18" charset="0"/>
                <a:cs typeface="Times New Roman" pitchFamily="18" charset="0"/>
              </a:rPr>
              <a:t> </a:t>
            </a:r>
          </a:p>
          <a:p>
            <a:r>
              <a:rPr lang="el-GR" sz="1800" dirty="0" smtClean="0">
                <a:latin typeface="Times New Roman" pitchFamily="18" charset="0"/>
                <a:cs typeface="Times New Roman" pitchFamily="18" charset="0"/>
              </a:rPr>
              <a:t>Να γνωρίσουν , να παρατηρήσουν, να παίξουν με έργα μεγάλων ζωγράφων….. Επίσης η συμμετοχή των παιδιών σε δημιουργικές ‐καλλιτεχνικές δραστηριότητες, συνέβαλε …</a:t>
            </a:r>
          </a:p>
          <a:p>
            <a:endParaRPr lang="el-GR" sz="1800" b="1"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Σε όλη την πορεία των δραστηριοτήτων</a:t>
            </a:r>
            <a:r>
              <a:rPr lang="el-GR" sz="1800" dirty="0" smtClean="0">
                <a:latin typeface="Times New Roman" pitchFamily="18" charset="0"/>
                <a:cs typeface="Times New Roman" pitchFamily="18" charset="0"/>
              </a:rPr>
              <a:t> ακολουθούμε τη διαμορφωτική αξιολόγηση, μέσα από τη συζήτηση με τα παιδιά αλλά και από τα αποτελέσματα που προκύπτουν στο τέλος των δράσεων τους με στόχο να βελτιωθούν πρακτικές και να προγραμματιστούν καλύτερα οι επόμενες δραστηριότητες. </a:t>
            </a:r>
          </a:p>
          <a:p>
            <a:endParaRPr lang="el-GR" sz="1800" b="1"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Αξιολογούμε τη διατήρηση του ενδιαφέροντος των παιδιών</a:t>
            </a:r>
            <a:r>
              <a:rPr lang="el-GR" sz="1800" dirty="0" smtClean="0">
                <a:latin typeface="Times New Roman" pitchFamily="18" charset="0"/>
                <a:cs typeface="Times New Roman" pitchFamily="18" charset="0"/>
              </a:rPr>
              <a:t> και την προοδευτική τους εξέλιξη και καταγράφουμε σε όλες τις φάσεις, </a:t>
            </a:r>
            <a:r>
              <a:rPr lang="el-GR" sz="1800" i="1" dirty="0" smtClean="0">
                <a:latin typeface="Times New Roman" pitchFamily="18" charset="0"/>
                <a:cs typeface="Times New Roman" pitchFamily="18" charset="0"/>
              </a:rPr>
              <a:t>τι λένε και τι κάνουν</a:t>
            </a:r>
            <a:r>
              <a:rPr lang="el-GR" sz="1800" dirty="0" smtClean="0">
                <a:latin typeface="Times New Roman" pitchFamily="18" charset="0"/>
                <a:cs typeface="Times New Roman" pitchFamily="18" charset="0"/>
              </a:rPr>
              <a:t> τα παιδιά </a:t>
            </a:r>
            <a:r>
              <a:rPr lang="el-GR" sz="1800" i="1" dirty="0" smtClean="0">
                <a:latin typeface="Times New Roman" pitchFamily="18" charset="0"/>
                <a:cs typeface="Times New Roman" pitchFamily="18" charset="0"/>
              </a:rPr>
              <a:t>συλλέγοντας αξιόπιστο υλικό</a:t>
            </a:r>
            <a:r>
              <a:rPr lang="el-GR" sz="1800" dirty="0" smtClean="0">
                <a:latin typeface="Times New Roman" pitchFamily="18" charset="0"/>
                <a:cs typeface="Times New Roman" pitchFamily="18" charset="0"/>
              </a:rPr>
              <a:t> για την αξιολόγηση της εξέλιξης</a:t>
            </a:r>
            <a:r>
              <a:rPr lang="el-GR" sz="1800" dirty="0" smtClean="0"/>
              <a:t> </a:t>
            </a:r>
            <a:r>
              <a:rPr lang="el-GR" sz="1800" dirty="0" smtClean="0">
                <a:latin typeface="Times New Roman" pitchFamily="18" charset="0"/>
                <a:cs typeface="Times New Roman" pitchFamily="18" charset="0"/>
              </a:rPr>
              <a:t>τους, αλλά και των δικών </a:t>
            </a:r>
            <a:r>
              <a:rPr lang="el-GR" sz="1800" dirty="0" smtClean="0">
                <a:latin typeface="Times New Roman" pitchFamily="18" charset="0"/>
                <a:cs typeface="Times New Roman" pitchFamily="18" charset="0"/>
              </a:rPr>
              <a:t>τους </a:t>
            </a:r>
            <a:r>
              <a:rPr lang="el-GR" sz="1800" dirty="0" smtClean="0">
                <a:latin typeface="Times New Roman" pitchFamily="18" charset="0"/>
                <a:cs typeface="Times New Roman" pitchFamily="18" charset="0"/>
              </a:rPr>
              <a:t>κατάλληλων παρεμβάσεων.</a:t>
            </a:r>
          </a:p>
          <a:p>
            <a:endParaRPr lang="el-GR" sz="1800" b="1" i="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latin typeface="Times New Roman" pitchFamily="18" charset="0"/>
                <a:cs typeface="Times New Roman" pitchFamily="18" charset="0"/>
              </a:rPr>
              <a:t>Αξιολόγηση - Μετά την εφαρμογή του σχεδιασμού</a:t>
            </a:r>
            <a:endParaRPr lang="el-GR" sz="22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1900" b="1" dirty="0" smtClean="0">
                <a:latin typeface="Times New Roman" pitchFamily="18" charset="0"/>
                <a:cs typeface="Times New Roman" pitchFamily="18" charset="0"/>
              </a:rPr>
              <a:t>Παρατηρήσαμε έναν έντονο ενθουσιασμό </a:t>
            </a:r>
            <a:r>
              <a:rPr lang="el-GR" sz="1900" dirty="0" smtClean="0">
                <a:latin typeface="Times New Roman" pitchFamily="18" charset="0"/>
                <a:cs typeface="Times New Roman" pitchFamily="18" charset="0"/>
              </a:rPr>
              <a:t>για τη χρήση του ηλεκτρονικού υπολογιστή στη μαθησιακή διαδικασία….</a:t>
            </a:r>
          </a:p>
          <a:p>
            <a:r>
              <a:rPr lang="el-GR" sz="1900" dirty="0" smtClean="0">
                <a:latin typeface="Times New Roman" pitchFamily="18" charset="0"/>
                <a:cs typeface="Times New Roman" pitchFamily="18" charset="0"/>
              </a:rPr>
              <a:t> </a:t>
            </a:r>
          </a:p>
          <a:p>
            <a:r>
              <a:rPr lang="el-GR" sz="1900" b="1" dirty="0" smtClean="0">
                <a:latin typeface="Times New Roman" pitchFamily="18" charset="0"/>
                <a:cs typeface="Times New Roman" pitchFamily="18" charset="0"/>
              </a:rPr>
              <a:t>Μέσα από διαφορετικές δραστηριότητες </a:t>
            </a:r>
            <a:r>
              <a:rPr lang="el-GR" sz="1900" dirty="0" smtClean="0">
                <a:latin typeface="Times New Roman" pitchFamily="18" charset="0"/>
                <a:cs typeface="Times New Roman" pitchFamily="18" charset="0"/>
              </a:rPr>
              <a:t>όπως παρατήρησης, θεατρικής έκφρασης, ζωγραφικής και εμψύχωσης </a:t>
            </a:r>
            <a:r>
              <a:rPr lang="el-GR" sz="1900" b="1" dirty="0" smtClean="0">
                <a:latin typeface="Times New Roman" pitchFamily="18" charset="0"/>
                <a:cs typeface="Times New Roman" pitchFamily="18" charset="0"/>
              </a:rPr>
              <a:t>τα παιδιά </a:t>
            </a:r>
          </a:p>
          <a:p>
            <a:pPr lvl="1"/>
            <a:r>
              <a:rPr lang="el-GR" sz="1900" i="1" dirty="0" smtClean="0">
                <a:solidFill>
                  <a:srgbClr val="FF0000"/>
                </a:solidFill>
                <a:latin typeface="Times New Roman" pitchFamily="18" charset="0"/>
                <a:cs typeface="Times New Roman" pitchFamily="18" charset="0"/>
              </a:rPr>
              <a:t>ενδιαφέρθηκαν,</a:t>
            </a:r>
            <a:r>
              <a:rPr lang="el-GR" sz="1900" i="1" dirty="0" smtClean="0">
                <a:latin typeface="Times New Roman" pitchFamily="18" charset="0"/>
                <a:cs typeface="Times New Roman" pitchFamily="18" charset="0"/>
              </a:rPr>
              <a:t> ευαισθητοποιήθηκαν για … </a:t>
            </a:r>
          </a:p>
          <a:p>
            <a:pPr lvl="1"/>
            <a:r>
              <a:rPr lang="el-GR" sz="1900" i="1" dirty="0" smtClean="0">
                <a:solidFill>
                  <a:srgbClr val="FF0000"/>
                </a:solidFill>
                <a:latin typeface="Times New Roman" pitchFamily="18" charset="0"/>
                <a:cs typeface="Times New Roman" pitchFamily="18" charset="0"/>
              </a:rPr>
              <a:t>ανέπτυξαν</a:t>
            </a:r>
            <a:r>
              <a:rPr lang="el-GR" sz="1900" i="1" dirty="0" smtClean="0">
                <a:latin typeface="Times New Roman" pitchFamily="18" charset="0"/>
                <a:cs typeface="Times New Roman" pitchFamily="18" charset="0"/>
              </a:rPr>
              <a:t> κοινωνικές και γνωστικές δεξιότητες… χ</a:t>
            </a:r>
            <a:r>
              <a:rPr lang="el-GR" sz="1900" i="1" dirty="0" smtClean="0">
                <a:solidFill>
                  <a:srgbClr val="FF0000"/>
                </a:solidFill>
                <a:latin typeface="Times New Roman" pitchFamily="18" charset="0"/>
                <a:cs typeface="Times New Roman" pitchFamily="18" charset="0"/>
              </a:rPr>
              <a:t>ρησιμοποίησα</a:t>
            </a:r>
            <a:r>
              <a:rPr lang="el-GR" sz="1900" i="1" dirty="0" smtClean="0">
                <a:latin typeface="Times New Roman" pitchFamily="18" charset="0"/>
                <a:cs typeface="Times New Roman" pitchFamily="18" charset="0"/>
              </a:rPr>
              <a:t>ν για να υποστηρίξουν τις δράσεις τους τις Τέχνες και τις Τεχνολογίες, </a:t>
            </a:r>
          </a:p>
          <a:p>
            <a:pPr lvl="1"/>
            <a:r>
              <a:rPr lang="el-GR" sz="1900" i="1" dirty="0" smtClean="0">
                <a:solidFill>
                  <a:srgbClr val="FF0000"/>
                </a:solidFill>
                <a:latin typeface="Times New Roman" pitchFamily="18" charset="0"/>
                <a:cs typeface="Times New Roman" pitchFamily="18" charset="0"/>
              </a:rPr>
              <a:t>συμμετείχαν </a:t>
            </a:r>
            <a:r>
              <a:rPr lang="el-GR" sz="1900" i="1" dirty="0" smtClean="0">
                <a:latin typeface="Times New Roman" pitchFamily="18" charset="0"/>
                <a:cs typeface="Times New Roman" pitchFamily="18" charset="0"/>
              </a:rPr>
              <a:t>ευχάριστα και δημιουργικά , </a:t>
            </a:r>
          </a:p>
          <a:p>
            <a:pPr lvl="1"/>
            <a:r>
              <a:rPr lang="el-GR" sz="1900" i="1" dirty="0" smtClean="0">
                <a:solidFill>
                  <a:srgbClr val="FF0000"/>
                </a:solidFill>
                <a:latin typeface="Times New Roman" pitchFamily="18" charset="0"/>
                <a:cs typeface="Times New Roman" pitchFamily="18" charset="0"/>
              </a:rPr>
              <a:t>συνεργάστηκαν </a:t>
            </a:r>
            <a:r>
              <a:rPr lang="el-GR" sz="1900" i="1" dirty="0" smtClean="0">
                <a:latin typeface="Times New Roman" pitchFamily="18" charset="0"/>
                <a:cs typeface="Times New Roman" pitchFamily="18" charset="0"/>
              </a:rPr>
              <a:t>αρμονικά μεταξύ τους στα πλαίσια της ομάδας, </a:t>
            </a:r>
          </a:p>
          <a:p>
            <a:pPr lvl="1"/>
            <a:r>
              <a:rPr lang="el-GR" sz="1900" i="1" dirty="0" smtClean="0">
                <a:solidFill>
                  <a:srgbClr val="FF0000"/>
                </a:solidFill>
                <a:latin typeface="Times New Roman" pitchFamily="18" charset="0"/>
                <a:cs typeface="Times New Roman" pitchFamily="18" charset="0"/>
              </a:rPr>
              <a:t>ανέπτυξαν πρωτοβουλίες </a:t>
            </a:r>
            <a:r>
              <a:rPr lang="el-GR" sz="1900" i="1" dirty="0" smtClean="0">
                <a:latin typeface="Times New Roman" pitchFamily="18" charset="0"/>
                <a:cs typeface="Times New Roman" pitchFamily="18" charset="0"/>
              </a:rPr>
              <a:t>και καλλιέργησαν τον προφορικό τους λόγο.</a:t>
            </a:r>
          </a:p>
          <a:p>
            <a:endParaRPr lang="el-GR" sz="1900" i="1" dirty="0" smtClean="0">
              <a:latin typeface="Times New Roman" pitchFamily="18" charset="0"/>
              <a:cs typeface="Times New Roman" pitchFamily="18" charset="0"/>
            </a:endParaRPr>
          </a:p>
          <a:p>
            <a:endParaRPr lang="el-GR" sz="1900" b="1" i="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71504"/>
          </a:xfrm>
        </p:spPr>
        <p:txBody>
          <a:bodyPr>
            <a:normAutofit/>
          </a:bodyPr>
          <a:lstStyle/>
          <a:p>
            <a:pPr algn="ctr"/>
            <a:r>
              <a:rPr lang="el-GR" sz="2200" b="1" dirty="0" smtClean="0">
                <a:latin typeface="Times New Roman" pitchFamily="18" charset="0"/>
                <a:cs typeface="Times New Roman" pitchFamily="18" charset="0"/>
              </a:rPr>
              <a:t>Αξιολόγηση - Μετά την εφαρμογή του σχεδιασμού</a:t>
            </a:r>
            <a:endParaRPr lang="el-GR" sz="2200" b="1" dirty="0">
              <a:latin typeface="Times New Roman" pitchFamily="18" charset="0"/>
              <a:ea typeface="Arial Unicode MS" pitchFamily="34" charset="-128"/>
              <a:cs typeface="Times New Roman" pitchFamily="18" charset="0"/>
            </a:endParaRPr>
          </a:p>
        </p:txBody>
      </p:sp>
      <p:sp>
        <p:nvSpPr>
          <p:cNvPr id="3075" name="Rectangle 3"/>
          <p:cNvSpPr>
            <a:spLocks noGrp="1" noChangeArrowheads="1"/>
          </p:cNvSpPr>
          <p:nvPr>
            <p:ph idx="1"/>
          </p:nvPr>
        </p:nvSpPr>
        <p:spPr>
          <a:xfrm>
            <a:off x="1000100" y="1000108"/>
            <a:ext cx="6643734" cy="5715040"/>
          </a:xfrm>
        </p:spPr>
        <p:txBody>
          <a:bodyPr>
            <a:normAutofit/>
          </a:bodyPr>
          <a:lstStyle/>
          <a:p>
            <a:r>
              <a:rPr lang="el-GR" sz="1800" dirty="0" smtClean="0">
                <a:latin typeface="Times New Roman" pitchFamily="18" charset="0"/>
                <a:cs typeface="Times New Roman" pitchFamily="18" charset="0"/>
              </a:rPr>
              <a:t>- </a:t>
            </a:r>
            <a:r>
              <a:rPr lang="el-GR" sz="1800" b="1" dirty="0" smtClean="0">
                <a:latin typeface="Times New Roman" pitchFamily="18" charset="0"/>
                <a:cs typeface="Times New Roman" pitchFamily="18" charset="0"/>
              </a:rPr>
              <a:t>Μέσα από τις δραστηριότητες </a:t>
            </a:r>
            <a:r>
              <a:rPr lang="el-GR" sz="1800" dirty="0" smtClean="0">
                <a:latin typeface="Times New Roman" pitchFamily="18" charset="0"/>
                <a:cs typeface="Times New Roman" pitchFamily="18" charset="0"/>
              </a:rPr>
              <a:t>καλλιεργήθηκε η φαντασία, η δημιουργικότητα και το κριτικό τους πνεύμα.</a:t>
            </a:r>
          </a:p>
          <a:p>
            <a:r>
              <a:rPr lang="el-GR" sz="1800" b="1" dirty="0" smtClean="0">
                <a:latin typeface="Times New Roman" pitchFamily="18" charset="0"/>
                <a:cs typeface="Times New Roman" pitchFamily="18" charset="0"/>
              </a:rPr>
              <a:t>Συμμετείχαν όλα τα παιδιά </a:t>
            </a:r>
            <a:r>
              <a:rPr lang="el-GR" sz="1800" dirty="0" smtClean="0">
                <a:latin typeface="Times New Roman" pitchFamily="18" charset="0"/>
                <a:cs typeface="Times New Roman" pitchFamily="18" charset="0"/>
              </a:rPr>
              <a:t>στις δραστηριότητες; </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Έτσι, το συγκεκριμένο σενάριο :</a:t>
            </a:r>
            <a:r>
              <a:rPr lang="el-GR" sz="1800" dirty="0" err="1"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a:t>
            </a:r>
            <a:r>
              <a:rPr lang="el-GR" sz="1800" dirty="0" smtClean="0">
                <a:latin typeface="Times New Roman" pitchFamily="18" charset="0"/>
                <a:cs typeface="Times New Roman" pitchFamily="18" charset="0"/>
              </a:rPr>
              <a:t> </a:t>
            </a:r>
          </a:p>
          <a:p>
            <a:pPr lvl="1"/>
            <a:r>
              <a:rPr lang="el-GR" sz="1800" i="1" dirty="0" smtClean="0">
                <a:latin typeface="Times New Roman" pitchFamily="18" charset="0"/>
                <a:cs typeface="Times New Roman" pitchFamily="18" charset="0"/>
              </a:rPr>
              <a:t>έχει ξεκάθαρους επιδιωκόμενους διδακτικούς στόχους και </a:t>
            </a:r>
          </a:p>
          <a:p>
            <a:pPr lvl="1"/>
            <a:endParaRPr lang="el-GR" sz="1800" i="1" dirty="0" smtClean="0">
              <a:latin typeface="Times New Roman" pitchFamily="18" charset="0"/>
              <a:cs typeface="Times New Roman" pitchFamily="18" charset="0"/>
            </a:endParaRPr>
          </a:p>
          <a:p>
            <a:pPr lvl="1"/>
            <a:r>
              <a:rPr lang="el-GR" sz="1800" i="1" dirty="0" smtClean="0">
                <a:latin typeface="Times New Roman" pitchFamily="18" charset="0"/>
                <a:cs typeface="Times New Roman" pitchFamily="18" charset="0"/>
              </a:rPr>
              <a:t>γίνεται </a:t>
            </a:r>
            <a:r>
              <a:rPr lang="el-GR" sz="1800" i="1" dirty="0" smtClean="0">
                <a:solidFill>
                  <a:srgbClr val="FF0000"/>
                </a:solidFill>
                <a:latin typeface="Times New Roman" pitchFamily="18" charset="0"/>
                <a:cs typeface="Times New Roman" pitchFamily="18" charset="0"/>
              </a:rPr>
              <a:t>σαφής σύνδεση </a:t>
            </a:r>
            <a:r>
              <a:rPr lang="el-GR" sz="1800" i="1" dirty="0" smtClean="0">
                <a:latin typeface="Times New Roman" pitchFamily="18" charset="0"/>
                <a:cs typeface="Times New Roman" pitchFamily="18" charset="0"/>
              </a:rPr>
              <a:t>τους με το αναλυτικό πρόγραμμα να βασίζεται σε καλά τεκμηριωμένη παιδαγωγική θεώρηση. </a:t>
            </a:r>
          </a:p>
          <a:p>
            <a:pPr lvl="1"/>
            <a:endParaRPr lang="el-GR" sz="1800" i="1" dirty="0" smtClean="0">
              <a:latin typeface="Times New Roman" pitchFamily="18" charset="0"/>
              <a:cs typeface="Times New Roman" pitchFamily="18" charset="0"/>
            </a:endParaRPr>
          </a:p>
          <a:p>
            <a:pPr lvl="1"/>
            <a:r>
              <a:rPr lang="el-GR" sz="1800" b="1" i="1" dirty="0" smtClean="0">
                <a:latin typeface="Times New Roman" pitchFamily="18" charset="0"/>
                <a:cs typeface="Times New Roman" pitchFamily="18" charset="0"/>
              </a:rPr>
              <a:t>Διευκολύνθηκε </a:t>
            </a:r>
            <a:r>
              <a:rPr lang="el-GR" sz="1800" i="1" dirty="0" smtClean="0">
                <a:latin typeface="Times New Roman" pitchFamily="18" charset="0"/>
                <a:cs typeface="Times New Roman" pitchFamily="18" charset="0"/>
              </a:rPr>
              <a:t>η</a:t>
            </a:r>
            <a:r>
              <a:rPr lang="el-GR" sz="1800" i="1" dirty="0" smtClean="0">
                <a:solidFill>
                  <a:srgbClr val="FF0000"/>
                </a:solidFill>
                <a:latin typeface="Times New Roman" pitchFamily="18" charset="0"/>
                <a:cs typeface="Times New Roman" pitchFamily="18" charset="0"/>
              </a:rPr>
              <a:t> διαθεματική προσέγγιση </a:t>
            </a:r>
            <a:r>
              <a:rPr lang="el-GR" sz="1800" i="1" dirty="0" smtClean="0">
                <a:latin typeface="Times New Roman" pitchFamily="18" charset="0"/>
                <a:cs typeface="Times New Roman" pitchFamily="18" charset="0"/>
              </a:rPr>
              <a:t>και </a:t>
            </a:r>
          </a:p>
          <a:p>
            <a:pPr lvl="1"/>
            <a:r>
              <a:rPr lang="el-GR" sz="1800" b="1" i="1" dirty="0" smtClean="0">
                <a:latin typeface="Times New Roman" pitchFamily="18" charset="0"/>
                <a:cs typeface="Times New Roman" pitchFamily="18" charset="0"/>
              </a:rPr>
              <a:t>ενισχύθηκε</a:t>
            </a:r>
            <a:r>
              <a:rPr lang="el-GR" sz="1800" i="1" dirty="0" smtClean="0">
                <a:solidFill>
                  <a:srgbClr val="FF0000"/>
                </a:solidFill>
                <a:latin typeface="Times New Roman" pitchFamily="18" charset="0"/>
                <a:cs typeface="Times New Roman" pitchFamily="18" charset="0"/>
              </a:rPr>
              <a:t> η διερευνητική, ομαδική και ενεργητική μάθηση. </a:t>
            </a:r>
          </a:p>
          <a:p>
            <a:pPr lvl="1"/>
            <a:endParaRPr lang="el-GR" sz="1800" i="1" dirty="0" smtClean="0">
              <a:latin typeface="Times New Roman" pitchFamily="18" charset="0"/>
              <a:cs typeface="Times New Roman" pitchFamily="18" charset="0"/>
            </a:endParaRPr>
          </a:p>
          <a:p>
            <a:pPr lvl="1"/>
            <a:r>
              <a:rPr lang="el-GR" sz="1800" b="1" i="1" dirty="0" smtClean="0">
                <a:latin typeface="Times New Roman" pitchFamily="18" charset="0"/>
                <a:cs typeface="Times New Roman" pitchFamily="18" charset="0"/>
              </a:rPr>
              <a:t>Η </a:t>
            </a:r>
            <a:r>
              <a:rPr lang="en-US" sz="1800" b="1" i="1" dirty="0" smtClean="0">
                <a:latin typeface="Times New Roman" pitchFamily="18" charset="0"/>
                <a:cs typeface="Times New Roman" pitchFamily="18" charset="0"/>
              </a:rPr>
              <a:t> </a:t>
            </a:r>
            <a:r>
              <a:rPr lang="el-GR" sz="1800" b="1" i="1" dirty="0" smtClean="0">
                <a:latin typeface="Times New Roman" pitchFamily="18" charset="0"/>
                <a:cs typeface="Times New Roman" pitchFamily="18" charset="0"/>
              </a:rPr>
              <a:t>εργασία σε ομάδες </a:t>
            </a:r>
            <a:r>
              <a:rPr lang="el-GR" sz="1800" i="1" dirty="0" smtClean="0">
                <a:latin typeface="Times New Roman" pitchFamily="18" charset="0"/>
                <a:cs typeface="Times New Roman" pitchFamily="18" charset="0"/>
              </a:rPr>
              <a:t>προώθησε τη συνεργασία στη λήψη αποφάσεων και την επίλυση προβλημάτων</a:t>
            </a:r>
            <a:r>
              <a:rPr lang="el-GR" sz="1800" i="1" dirty="0" smtClean="0">
                <a:solidFill>
                  <a:srgbClr val="FF0000"/>
                </a:solidFill>
                <a:latin typeface="Times New Roman" pitchFamily="18" charset="0"/>
                <a:cs typeface="Times New Roman" pitchFamily="18" charset="0"/>
              </a:rPr>
              <a:t>, </a:t>
            </a:r>
            <a:r>
              <a:rPr lang="el-GR" sz="1800" b="1" i="1" dirty="0" smtClean="0">
                <a:latin typeface="Times New Roman" pitchFamily="18" charset="0"/>
                <a:cs typeface="Times New Roman" pitchFamily="18" charset="0"/>
              </a:rPr>
              <a:t>μειώνοντας τις δικές μου παρεμβάσεις . </a:t>
            </a:r>
          </a:p>
          <a:p>
            <a:pPr lvl="1"/>
            <a:endParaRPr lang="el-GR" sz="1800" i="1" dirty="0" smtClean="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a:p>
            <a:endParaRPr lang="el-GR" sz="1800" b="1" i="1" dirty="0" smtClean="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0"/>
            <a:ext cx="8143932" cy="500042"/>
          </a:xfrm>
        </p:spPr>
        <p:txBody>
          <a:bodyPr>
            <a:normAutofit/>
          </a:bodyPr>
          <a:lstStyle/>
          <a:p>
            <a:pPr algn="ctr"/>
            <a:r>
              <a:rPr lang="el-GR" sz="2000" b="1" dirty="0" smtClean="0"/>
              <a:t> </a:t>
            </a:r>
            <a:r>
              <a:rPr lang="el-GR" sz="2000" b="1" i="1" dirty="0" smtClean="0">
                <a:solidFill>
                  <a:schemeClr val="accent5">
                    <a:lumMod val="60000"/>
                    <a:lumOff val="40000"/>
                  </a:schemeClr>
                </a:solidFill>
              </a:rPr>
              <a:t>Με μια ματιά……</a:t>
            </a:r>
            <a:endParaRPr lang="el-GR" sz="2200" b="1" i="1" dirty="0">
              <a:solidFill>
                <a:schemeClr val="accent5">
                  <a:lumMod val="60000"/>
                  <a:lumOff val="40000"/>
                </a:schemeClr>
              </a:solidFill>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642918"/>
            <a:ext cx="7143800" cy="6072230"/>
          </a:xfrm>
        </p:spPr>
        <p:txBody>
          <a:bodyPr>
            <a:normAutofit/>
          </a:bodyPr>
          <a:lstStyle/>
          <a:p>
            <a:r>
              <a:rPr lang="el-GR" sz="2000" b="1" dirty="0" smtClean="0">
                <a:latin typeface="Times New Roman" pitchFamily="18" charset="0"/>
                <a:cs typeface="Times New Roman" pitchFamily="18" charset="0"/>
              </a:rPr>
              <a:t>1. Στην ολομέλεια θέτουμε στα παιδιά τον προβληματισμό</a:t>
            </a:r>
            <a:r>
              <a:rPr lang="el-GR" sz="2000" dirty="0" smtClean="0">
                <a:latin typeface="Times New Roman" pitchFamily="18" charset="0"/>
                <a:cs typeface="Times New Roman" pitchFamily="18" charset="0"/>
              </a:rPr>
              <a:t>: </a:t>
            </a:r>
            <a:r>
              <a:rPr lang="el-GR" sz="2000" i="1" dirty="0" smtClean="0">
                <a:latin typeface="Times New Roman" pitchFamily="18" charset="0"/>
                <a:cs typeface="Times New Roman" pitchFamily="18" charset="0"/>
              </a:rPr>
              <a:t>«Πώς μπορούμε να δημιουργήσουμε νέα χρώματα για να εμπλουτίσουμε τις επιλογές μας στην γωνιά του καβαλέτου»?</a:t>
            </a:r>
          </a:p>
          <a:p>
            <a:endParaRPr lang="el-GR" sz="2000"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2.</a:t>
            </a:r>
            <a:r>
              <a:rPr lang="el-GR" sz="2000"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Συζήτηση, καταιγισμός ιδεών</a:t>
            </a:r>
            <a:r>
              <a:rPr lang="el-GR" sz="2000" dirty="0" smtClean="0">
                <a:latin typeface="Times New Roman" pitchFamily="18" charset="0"/>
                <a:cs typeface="Times New Roman" pitchFamily="18" charset="0"/>
              </a:rPr>
              <a:t> από τα  παιδιά…</a:t>
            </a:r>
          </a:p>
          <a:p>
            <a:endParaRPr lang="el-GR" sz="2000"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3. Καταγραφή απόψεων, προτάσεων, διαπραγμάτευση</a:t>
            </a:r>
            <a:r>
              <a:rPr lang="el-GR" sz="2000" dirty="0" smtClean="0">
                <a:latin typeface="Times New Roman" pitchFamily="18" charset="0"/>
                <a:cs typeface="Times New Roman" pitchFamily="18" charset="0"/>
              </a:rPr>
              <a:t>…</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4</a:t>
            </a:r>
            <a:r>
              <a:rPr lang="el-GR" sz="2000" b="1" dirty="0" smtClean="0">
                <a:latin typeface="Times New Roman" pitchFamily="18" charset="0"/>
                <a:cs typeface="Times New Roman" pitchFamily="18" charset="0"/>
              </a:rPr>
              <a:t>. Συναποφασίζουμε</a:t>
            </a:r>
            <a:r>
              <a:rPr lang="el-GR" sz="2000" dirty="0" smtClean="0">
                <a:latin typeface="Times New Roman" pitchFamily="18" charset="0"/>
                <a:cs typeface="Times New Roman" pitchFamily="18" charset="0"/>
              </a:rPr>
              <a:t>… τι θα κάνουμε, πώς θα το κάνουμε (ομάδες, έργο ομάδας, υλικά)</a:t>
            </a:r>
          </a:p>
          <a:p>
            <a:endParaRPr lang="el-GR" sz="2000"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5. Υλοποιούμε </a:t>
            </a:r>
          </a:p>
          <a:p>
            <a:endParaRPr lang="el-GR" sz="2000"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6. Αποτίμηση εμπειρίας </a:t>
            </a:r>
            <a:r>
              <a:rPr lang="el-GR" sz="2000" dirty="0" smtClean="0">
                <a:latin typeface="Times New Roman" pitchFamily="18" charset="0"/>
                <a:cs typeface="Times New Roman" pitchFamily="18" charset="0"/>
              </a:rPr>
              <a:t>σε σχέση με τους στόχους μας…</a:t>
            </a:r>
            <a:endParaRPr lang="el-GR" sz="2000" b="1" i="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0"/>
            <a:ext cx="8143932" cy="500042"/>
          </a:xfrm>
        </p:spPr>
        <p:txBody>
          <a:bodyPr>
            <a:normAutofit/>
          </a:bodyPr>
          <a:lstStyle/>
          <a:p>
            <a:pPr algn="ctr"/>
            <a:r>
              <a:rPr lang="el-GR" sz="2000" b="1" dirty="0" smtClean="0"/>
              <a:t>Στόχοι………</a:t>
            </a:r>
            <a:endParaRPr lang="el-GR" sz="22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642918"/>
            <a:ext cx="7143800" cy="6072230"/>
          </a:xfrm>
        </p:spPr>
        <p:txBody>
          <a:bodyPr>
            <a:normAutofit/>
          </a:bodyPr>
          <a:lstStyle/>
          <a:p>
            <a:r>
              <a:rPr lang="el-GR" b="1"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1.να παρατηρούν </a:t>
            </a:r>
            <a:r>
              <a:rPr lang="el-GR" sz="2000" dirty="0" smtClean="0">
                <a:latin typeface="Times New Roman" pitchFamily="18" charset="0"/>
                <a:cs typeface="Times New Roman" pitchFamily="18" charset="0"/>
              </a:rPr>
              <a:t>πίνακες ζωγραφικής και να διακρίνουν την θεματολογία και να συζητούν για την σύνθεση και τα χρώματα του πίνακα</a:t>
            </a:r>
          </a:p>
          <a:p>
            <a:r>
              <a:rPr lang="el-GR" sz="2000" b="1" dirty="0" smtClean="0">
                <a:latin typeface="Times New Roman" pitchFamily="18" charset="0"/>
                <a:cs typeface="Times New Roman" pitchFamily="18" charset="0"/>
              </a:rPr>
              <a:t>2. να χρησιμοποιούν </a:t>
            </a:r>
            <a:r>
              <a:rPr lang="el-GR" sz="2000" dirty="0" smtClean="0">
                <a:latin typeface="Times New Roman" pitchFamily="18" charset="0"/>
                <a:cs typeface="Times New Roman" pitchFamily="18" charset="0"/>
              </a:rPr>
              <a:t>ποικιλία υλικών για τις εικαστικές δημιουργίες, όπως τους νερομπογιές </a:t>
            </a:r>
          </a:p>
          <a:p>
            <a:r>
              <a:rPr lang="el-GR" sz="2000" b="1" dirty="0" smtClean="0">
                <a:latin typeface="Times New Roman" pitchFamily="18" charset="0"/>
                <a:cs typeface="Times New Roman" pitchFamily="18" charset="0"/>
              </a:rPr>
              <a:t>3. να εμπλουτίσουν </a:t>
            </a:r>
            <a:r>
              <a:rPr lang="el-GR" sz="2000" dirty="0" smtClean="0">
                <a:latin typeface="Times New Roman" pitchFamily="18" charset="0"/>
                <a:cs typeface="Times New Roman" pitchFamily="18" charset="0"/>
              </a:rPr>
              <a:t>το λεξιλόγιό τους με ορολογία των εικαστικών, όπως….</a:t>
            </a:r>
          </a:p>
          <a:p>
            <a:r>
              <a:rPr lang="el-GR" sz="2000" b="1" dirty="0" smtClean="0">
                <a:latin typeface="Times New Roman" pitchFamily="18" charset="0"/>
                <a:cs typeface="Times New Roman" pitchFamily="18" charset="0"/>
              </a:rPr>
              <a:t>4. να συνεργαστούν </a:t>
            </a:r>
            <a:r>
              <a:rPr lang="el-GR" sz="2000" dirty="0" smtClean="0">
                <a:latin typeface="Times New Roman" pitchFamily="18" charset="0"/>
                <a:cs typeface="Times New Roman" pitchFamily="18" charset="0"/>
              </a:rPr>
              <a:t>στο πλαίσιο μιας ομάδας για την υλοποίηση μιας κοινής απόφασης…</a:t>
            </a:r>
          </a:p>
          <a:p>
            <a:r>
              <a:rPr lang="el-GR" sz="2000" b="1" dirty="0" smtClean="0">
                <a:latin typeface="Times New Roman" pitchFamily="18" charset="0"/>
                <a:cs typeface="Times New Roman" pitchFamily="18" charset="0"/>
              </a:rPr>
              <a:t>5. Να εντοπίζουν </a:t>
            </a:r>
            <a:r>
              <a:rPr lang="el-GR" sz="2000" dirty="0" smtClean="0">
                <a:latin typeface="Times New Roman" pitchFamily="18" charset="0"/>
                <a:cs typeface="Times New Roman" pitchFamily="18" charset="0"/>
              </a:rPr>
              <a:t>τα συναισθήματα των ηρώων μιας ιστορίας που διαβάζουν, να συζητούν γι’ αυτά και να τα παραλληλίζουνε με τα δικά τους</a:t>
            </a:r>
          </a:p>
          <a:p>
            <a:r>
              <a:rPr lang="el-GR" sz="2000" dirty="0" smtClean="0">
                <a:latin typeface="Times New Roman" pitchFamily="18" charset="0"/>
                <a:cs typeface="Times New Roman" pitchFamily="18" charset="0"/>
              </a:rPr>
              <a:t>Να αναγνωρίσουν , να εκφράζουν και να διαχειρίζονται τα συναισθήματα τους</a:t>
            </a:r>
          </a:p>
          <a:p>
            <a:r>
              <a:rPr lang="el-GR" sz="2000" dirty="0" smtClean="0">
                <a:latin typeface="Times New Roman" pitchFamily="18" charset="0"/>
                <a:cs typeface="Times New Roman" pitchFamily="18" charset="0"/>
              </a:rPr>
              <a:t>Να  εξηγήσουν </a:t>
            </a:r>
          </a:p>
          <a:p>
            <a:r>
              <a:rPr lang="el-GR" sz="2000" dirty="0" smtClean="0">
                <a:latin typeface="Times New Roman" pitchFamily="18" charset="0"/>
                <a:cs typeface="Times New Roman" pitchFamily="18" charset="0"/>
              </a:rPr>
              <a:t>Να συγκρίνουν</a:t>
            </a:r>
          </a:p>
          <a:p>
            <a:endParaRPr lang="el-GR" sz="20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0"/>
            <a:ext cx="8143932" cy="500042"/>
          </a:xfrm>
        </p:spPr>
        <p:txBody>
          <a:bodyPr>
            <a:normAutofit/>
          </a:bodyPr>
          <a:lstStyle/>
          <a:p>
            <a:pPr algn="ctr"/>
            <a:r>
              <a:rPr lang="el-GR" sz="2000" b="1" dirty="0" smtClean="0"/>
              <a:t>Στόχοι………</a:t>
            </a:r>
            <a:endParaRPr lang="el-GR" sz="2200" b="1" dirty="0">
              <a:latin typeface="Arial Unicode MS" pitchFamily="34" charset="-128"/>
              <a:ea typeface="Arial Unicode MS" pitchFamily="34" charset="-128"/>
              <a:cs typeface="Arial Unicode MS" pitchFamily="34" charset="-128"/>
            </a:endParaRPr>
          </a:p>
        </p:txBody>
      </p:sp>
      <p:pic>
        <p:nvPicPr>
          <p:cNvPr id="4" name="3 - Θέση περιεχομένου"/>
          <p:cNvPicPr>
            <a:picLocks noGrp="1"/>
          </p:cNvPicPr>
          <p:nvPr>
            <p:ph idx="1"/>
          </p:nvPr>
        </p:nvPicPr>
        <p:blipFill>
          <a:blip r:embed="rId2"/>
          <a:srcRect/>
          <a:stretch>
            <a:fillRect/>
          </a:stretch>
        </p:blipFill>
        <p:spPr bwMode="auto">
          <a:xfrm>
            <a:off x="1000124" y="571480"/>
            <a:ext cx="7929593" cy="607223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7286676" cy="6215106"/>
          </a:xfrm>
        </p:spPr>
        <p:txBody>
          <a:bodyPr>
            <a:noAutofit/>
          </a:bodyPr>
          <a:lstStyle/>
          <a:p>
            <a:r>
              <a:rPr lang="el-GR" sz="2400" b="1" dirty="0" smtClean="0">
                <a:solidFill>
                  <a:srgbClr val="FF0000"/>
                </a:solidFill>
                <a:latin typeface="Times New Roman" pitchFamily="18" charset="0"/>
                <a:cs typeface="Times New Roman" pitchFamily="18" charset="0"/>
              </a:rPr>
              <a:t>Μελέτη περιβάλλοντος</a:t>
            </a:r>
            <a:endParaRPr lang="en-US" sz="1400" dirty="0" smtClean="0">
              <a:solidFill>
                <a:srgbClr val="FF0000"/>
              </a:solidFill>
              <a:latin typeface="Times New Roman" pitchFamily="18" charset="0"/>
              <a:cs typeface="Times New Roman" pitchFamily="18" charset="0"/>
            </a:endParaRPr>
          </a:p>
          <a:p>
            <a:endParaRPr lang="el-GR" sz="1400" dirty="0" smtClean="0">
              <a:solidFill>
                <a:srgbClr val="FF0000"/>
              </a:solidFill>
              <a:latin typeface="Times New Roman" pitchFamily="18" charset="0"/>
              <a:cs typeface="Times New Roman" pitchFamily="18" charset="0"/>
            </a:endParaRPr>
          </a:p>
          <a:p>
            <a:r>
              <a:rPr lang="el-GR" sz="2400" dirty="0" smtClean="0">
                <a:solidFill>
                  <a:srgbClr val="FF0000"/>
                </a:solidFill>
                <a:latin typeface="Times New Roman" pitchFamily="18" charset="0"/>
                <a:cs typeface="Times New Roman" pitchFamily="18" charset="0"/>
              </a:rPr>
              <a:t>ΦΥΣΙΚΟ ΠΕΡΙΒΑΛΛΟΝ ΚΑΙ ΑΛΛΗΛΕΠΙΔΡΑΣΗ:</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παρατηρήσουν και να συλλέξουν </a:t>
            </a:r>
            <a:r>
              <a:rPr lang="el-GR" sz="1800" dirty="0" smtClean="0">
                <a:latin typeface="Times New Roman" pitchFamily="18" charset="0"/>
                <a:cs typeface="Times New Roman" pitchFamily="18" charset="0"/>
              </a:rPr>
              <a:t>στοιχεία γύρω από τη συλλογή των φύλλων από ποικιλία δέντρων .</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 </a:t>
            </a:r>
            <a:r>
              <a:rPr lang="el-GR" sz="1800" dirty="0" smtClean="0">
                <a:solidFill>
                  <a:srgbClr val="FF0000"/>
                </a:solidFill>
                <a:latin typeface="Times New Roman" pitchFamily="18" charset="0"/>
                <a:cs typeface="Times New Roman" pitchFamily="18" charset="0"/>
              </a:rPr>
              <a:t>Να «ανακαλύπτουν» </a:t>
            </a:r>
            <a:r>
              <a:rPr lang="el-GR" sz="1800" dirty="0" smtClean="0">
                <a:latin typeface="Times New Roman" pitchFamily="18" charset="0"/>
                <a:cs typeface="Times New Roman" pitchFamily="18" charset="0"/>
              </a:rPr>
              <a:t>τον κόσμο των φθινοπωρινών φύλλων με την κίνηση, την εξερεύνηση και την αλληλεπίδραση</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διατυπώνουν απορίες ή να θέτουν προβλήματα </a:t>
            </a:r>
            <a:r>
              <a:rPr lang="el-GR" sz="1800" dirty="0" smtClean="0">
                <a:latin typeface="Times New Roman" pitchFamily="18" charset="0"/>
                <a:cs typeface="Times New Roman" pitchFamily="18" charset="0"/>
              </a:rPr>
              <a:t>και να επιλέγουν ή να παράγουν, κατάλληλο για την επίλυση των προβλημάτων, υποστηρικτικό υλικό</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χρησιμοποιούν αρχικά τις αισθήσεις τους, </a:t>
            </a:r>
            <a:r>
              <a:rPr lang="el-GR" sz="1800" dirty="0" smtClean="0">
                <a:latin typeface="Times New Roman" pitchFamily="18" charset="0"/>
                <a:cs typeface="Times New Roman" pitchFamily="18" charset="0"/>
              </a:rPr>
              <a:t>να κάνουν υποθέσεις και να προσπαθούν να αναγνωρίσουν φύλλα φθινοπωρινά έξω στον προαύλιο χώρο του σχολείου</a:t>
            </a:r>
          </a:p>
          <a:p>
            <a:endParaRPr lang="el-GR" sz="1800" dirty="0" smtClean="0">
              <a:latin typeface="Times New Roman" pitchFamily="18" charset="0"/>
              <a:cs typeface="Times New Roman" pitchFamily="18" charset="0"/>
            </a:endParaRPr>
          </a:p>
          <a:p>
            <a:pPr>
              <a:buNone/>
            </a:pPr>
            <a:endParaRPr lang="el-GR" sz="18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6643734" cy="6215106"/>
          </a:xfrm>
        </p:spPr>
        <p:txBody>
          <a:bodyPr>
            <a:normAutofit/>
          </a:bodyPr>
          <a:lstStyle/>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διακρίνουν ομοιότητες και διαφορές</a:t>
            </a:r>
            <a:r>
              <a:rPr lang="el-GR" sz="1800" dirty="0" smtClean="0">
                <a:latin typeface="Times New Roman" pitchFamily="18" charset="0"/>
                <a:cs typeface="Times New Roman" pitchFamily="18" charset="0"/>
              </a:rPr>
              <a:t>, να αντιλαμβάνονται τις σχέσεις αλληλεξάρτησης που υπάρχουν ανάμεσα στα δέντρα και τα φύλλα, καθώς επίσης και να προσπαθούν να ερμηνεύσουν στην πορεία </a:t>
            </a:r>
            <a:r>
              <a:rPr lang="el-GR" sz="1800" dirty="0" smtClean="0">
                <a:solidFill>
                  <a:srgbClr val="FF0000"/>
                </a:solidFill>
                <a:latin typeface="Times New Roman" pitchFamily="18" charset="0"/>
                <a:cs typeface="Times New Roman" pitchFamily="18" charset="0"/>
              </a:rPr>
              <a:t>φαινόμενα και αλλαγές</a:t>
            </a:r>
            <a:r>
              <a:rPr lang="el-GR" sz="1800" dirty="0" smtClean="0">
                <a:latin typeface="Times New Roman" pitchFamily="18" charset="0"/>
                <a:cs typeface="Times New Roman" pitchFamily="18" charset="0"/>
              </a:rPr>
              <a:t> που συμβαίνουν γύρω τους </a:t>
            </a:r>
            <a:r>
              <a:rPr lang="el-GR" sz="1800" dirty="0" smtClean="0">
                <a:solidFill>
                  <a:srgbClr val="FF0000"/>
                </a:solidFill>
                <a:latin typeface="Times New Roman" pitchFamily="18" charset="0"/>
                <a:cs typeface="Times New Roman" pitchFamily="18" charset="0"/>
              </a:rPr>
              <a:t>λόγω της εποχής</a:t>
            </a:r>
          </a:p>
          <a:p>
            <a:endParaRPr lang="el-GR" sz="1800" dirty="0" smtClean="0">
              <a:latin typeface="Times New Roman" pitchFamily="18" charset="0"/>
              <a:cs typeface="Times New Roman" pitchFamily="18" charset="0"/>
            </a:endParaRPr>
          </a:p>
          <a:p>
            <a:r>
              <a:rPr lang="el-GR" sz="1800" dirty="0" smtClean="0">
                <a:solidFill>
                  <a:srgbClr val="FF0000"/>
                </a:solidFill>
                <a:latin typeface="Times New Roman" pitchFamily="18" charset="0"/>
                <a:cs typeface="Times New Roman" pitchFamily="18" charset="0"/>
              </a:rPr>
              <a:t>- Να μοιράζονται τις γνώσεις τους </a:t>
            </a:r>
            <a:r>
              <a:rPr lang="el-GR" sz="1800" dirty="0" smtClean="0">
                <a:latin typeface="Times New Roman" pitchFamily="18" charset="0"/>
                <a:cs typeface="Times New Roman" pitchFamily="18" charset="0"/>
              </a:rPr>
              <a:t>με τους άλλους, ανταλλάσσοντας ιδέες και τροποποιώντας τις απόψεις τους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παρατηρούν και να παρακολουθούν </a:t>
            </a:r>
            <a:r>
              <a:rPr lang="el-GR" sz="1800" dirty="0" smtClean="0">
                <a:latin typeface="Times New Roman" pitchFamily="18" charset="0"/>
                <a:cs typeface="Times New Roman" pitchFamily="18" charset="0"/>
              </a:rPr>
              <a:t>τις έντονες χρωματικές εναλλαγές που υπάρχουν στα φύλλα των δέντρων λόγω του φθινοπώρου, καθώς επίσης να προβληματίζονται για την εξέλιξη τους.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παίζουν με τα φύλλα </a:t>
            </a:r>
            <a:r>
              <a:rPr lang="el-GR" sz="1800" dirty="0" smtClean="0">
                <a:latin typeface="Times New Roman" pitchFamily="18" charset="0"/>
                <a:cs typeface="Times New Roman" pitchFamily="18" charset="0"/>
              </a:rPr>
              <a:t>και τα κλαδιά των δέντρων και να μαθαίνουν για τα χαρακτηριστικά τους</a:t>
            </a: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6643734" cy="6215106"/>
          </a:xfrm>
        </p:spPr>
        <p:txBody>
          <a:bodyPr>
            <a:normAutofit/>
          </a:bodyPr>
          <a:lstStyle/>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ρωτούν για τον καιρό</a:t>
            </a:r>
            <a:r>
              <a:rPr lang="el-GR" sz="1800" dirty="0" smtClean="0">
                <a:latin typeface="Times New Roman" pitchFamily="18" charset="0"/>
                <a:cs typeface="Times New Roman" pitchFamily="18" charset="0"/>
              </a:rPr>
              <a:t>, για τα καιρικά φαινόμενα και την επίδρασή τους στο φυσικό περιβάλλον.</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θέτουν ερωτήσεις για τα χαρακτηριστικά και τις ιδιότητες των φύλλων, </a:t>
            </a:r>
            <a:r>
              <a:rPr lang="el-GR" sz="1800" dirty="0" smtClean="0">
                <a:latin typeface="Times New Roman" pitchFamily="18" charset="0"/>
                <a:cs typeface="Times New Roman" pitchFamily="18" charset="0"/>
              </a:rPr>
              <a:t>παρατηρώντας και αναζητώντας πληροφορίες από διάφορες πηγές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σχεδιάζουν και να πραγματοποιούν έρευνες </a:t>
            </a:r>
            <a:r>
              <a:rPr lang="el-GR" sz="1800" dirty="0" smtClean="0">
                <a:latin typeface="Times New Roman" pitchFamily="18" charset="0"/>
                <a:cs typeface="Times New Roman" pitchFamily="18" charset="0"/>
              </a:rPr>
              <a:t>με απλά πειράματα</a:t>
            </a:r>
          </a:p>
          <a:p>
            <a:endParaRPr lang="el-GR" sz="1800" dirty="0" smtClean="0">
              <a:latin typeface="Times New Roman" pitchFamily="18" charset="0"/>
              <a:cs typeface="Times New Roman" pitchFamily="18" charset="0"/>
            </a:endParaRPr>
          </a:p>
          <a:p>
            <a:r>
              <a:rPr lang="el-GR" sz="1800" dirty="0" smtClean="0">
                <a:solidFill>
                  <a:srgbClr val="FF0000"/>
                </a:solidFill>
                <a:latin typeface="Times New Roman" pitchFamily="18" charset="0"/>
                <a:cs typeface="Times New Roman" pitchFamily="18" charset="0"/>
              </a:rPr>
              <a:t>- Να ενδιαφέρονται να χρησιμοποιούν εργαλεία</a:t>
            </a:r>
            <a:r>
              <a:rPr lang="el-GR" sz="1800" dirty="0" smtClean="0">
                <a:latin typeface="Times New Roman" pitchFamily="18" charset="0"/>
                <a:cs typeface="Times New Roman" pitchFamily="18" charset="0"/>
              </a:rPr>
              <a:t>, να μετρούν, να κόβουν, να συνδέουν, να σκαλίζουν και να χρησιμοποιούν όργανα όπως για παράδειγμα μεγεθυντικούς φακούς κ.ά.</a:t>
            </a:r>
            <a:endParaRPr lang="el-GR" sz="1800" b="1" dirty="0" smtClean="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642918"/>
            <a:ext cx="8143900" cy="6215082"/>
          </a:xfrm>
        </p:spPr>
        <p:txBody>
          <a:bodyPr>
            <a:noAutofit/>
          </a:bodyPr>
          <a:lstStyle/>
          <a:p>
            <a:endParaRPr lang="el-GR" sz="1800" b="1" dirty="0" smtClean="0">
              <a:latin typeface="Times New Roman" pitchFamily="18" charset="0"/>
              <a:cs typeface="Times New Roman" pitchFamily="18" charset="0"/>
            </a:endParaRPr>
          </a:p>
        </p:txBody>
      </p:sp>
      <p:graphicFrame>
        <p:nvGraphicFramePr>
          <p:cNvPr id="4" name="3 - Πίνακας"/>
          <p:cNvGraphicFramePr>
            <a:graphicFrameLocks noGrp="1"/>
          </p:cNvGraphicFramePr>
          <p:nvPr/>
        </p:nvGraphicFramePr>
        <p:xfrm>
          <a:off x="357158" y="642919"/>
          <a:ext cx="8429684" cy="6000791"/>
        </p:xfrm>
        <a:graphic>
          <a:graphicData uri="http://schemas.openxmlformats.org/drawingml/2006/table">
            <a:tbl>
              <a:tblPr firstRow="1" bandRow="1">
                <a:tableStyleId>{5C22544A-7EE6-4342-B048-85BDC9FD1C3A}</a:tableStyleId>
              </a:tblPr>
              <a:tblGrid>
                <a:gridCol w="4214842"/>
                <a:gridCol w="4214842"/>
              </a:tblGrid>
              <a:tr h="6000791">
                <a:tc>
                  <a:txBody>
                    <a:bodyPr/>
                    <a:lstStyle/>
                    <a:p>
                      <a:pPr marL="342900" indent="-342900">
                        <a:buNone/>
                      </a:pPr>
                      <a:r>
                        <a:rPr kumimoji="0" lang="el-GR" sz="1800" b="1" kern="1200" baseline="0" dirty="0" smtClean="0">
                          <a:solidFill>
                            <a:schemeClr val="tx1"/>
                          </a:solidFill>
                          <a:latin typeface="Times New Roman" pitchFamily="18" charset="0"/>
                          <a:ea typeface="+mn-ea"/>
                          <a:cs typeface="Times New Roman" pitchFamily="18" charset="0"/>
                        </a:rPr>
                        <a:t>ΚΛΕΙΣΤΟ ΠΛΑΙΣΙΟ ΔΡΑΣΗΣ</a:t>
                      </a:r>
                    </a:p>
                    <a:p>
                      <a:pPr marL="342900" indent="-342900">
                        <a:buNone/>
                      </a:pPr>
                      <a:endParaRPr kumimoji="0" lang="el-GR" sz="1800" b="1" kern="1200" baseline="0" dirty="0" smtClean="0">
                        <a:solidFill>
                          <a:schemeClr val="tx1"/>
                        </a:solidFill>
                        <a:latin typeface="Times New Roman" pitchFamily="18" charset="0"/>
                        <a:ea typeface="+mn-ea"/>
                        <a:cs typeface="Times New Roman" pitchFamily="18" charset="0"/>
                      </a:endParaRPr>
                    </a:p>
                    <a:p>
                      <a:pPr marL="342900" indent="-342900">
                        <a:buAutoNum type="arabicPeriod"/>
                      </a:pPr>
                      <a:r>
                        <a:rPr kumimoji="0" lang="el-GR" sz="1800" b="1" kern="1200" baseline="0" dirty="0" smtClean="0">
                          <a:solidFill>
                            <a:schemeClr val="tx1"/>
                          </a:solidFill>
                          <a:latin typeface="Times New Roman" pitchFamily="18" charset="0"/>
                          <a:ea typeface="+mn-ea"/>
                          <a:cs typeface="Times New Roman" pitchFamily="18" charset="0"/>
                        </a:rPr>
                        <a:t>Εκπαιδευτικός:</a:t>
                      </a:r>
                      <a:r>
                        <a:rPr kumimoji="0" lang="el-GR" sz="1800" b="0" kern="1200" baseline="0" dirty="0" smtClean="0">
                          <a:solidFill>
                            <a:schemeClr val="tx1"/>
                          </a:solidFill>
                          <a:latin typeface="Times New Roman" pitchFamily="18" charset="0"/>
                          <a:ea typeface="+mn-ea"/>
                          <a:cs typeface="Times New Roman" pitchFamily="18" charset="0"/>
                        </a:rPr>
                        <a:t> (</a:t>
                      </a:r>
                      <a:r>
                        <a:rPr kumimoji="0" lang="el-GR" sz="1800" b="0" kern="1200" baseline="0" dirty="0" err="1" smtClean="0">
                          <a:solidFill>
                            <a:schemeClr val="tx1"/>
                          </a:solidFill>
                          <a:latin typeface="Times New Roman" pitchFamily="18" charset="0"/>
                          <a:ea typeface="+mn-ea"/>
                          <a:cs typeface="Times New Roman" pitchFamily="18" charset="0"/>
                        </a:rPr>
                        <a:t>μετα</a:t>
                      </a:r>
                      <a:r>
                        <a:rPr kumimoji="0" lang="el-GR" sz="1800" b="0" kern="1200" baseline="0" dirty="0" smtClean="0">
                          <a:solidFill>
                            <a:schemeClr val="tx1"/>
                          </a:solidFill>
                          <a:latin typeface="Times New Roman" pitchFamily="18" charset="0"/>
                          <a:ea typeface="+mn-ea"/>
                          <a:cs typeface="Times New Roman" pitchFamily="18" charset="0"/>
                        </a:rPr>
                        <a:t>)φορέας γνώσης, λειτουργεί ως αυθεντία</a:t>
                      </a:r>
                    </a:p>
                    <a:p>
                      <a:pPr marL="342900" indent="-342900">
                        <a:buNone/>
                      </a:pPr>
                      <a:endParaRPr kumimoji="0" lang="el-GR" sz="1800" b="0" kern="1200" baseline="0" dirty="0" smtClean="0">
                        <a:solidFill>
                          <a:schemeClr val="tx1"/>
                        </a:solidFill>
                        <a:latin typeface="Times New Roman" pitchFamily="18" charset="0"/>
                        <a:ea typeface="+mn-ea"/>
                        <a:cs typeface="Times New Roman" pitchFamily="18" charset="0"/>
                      </a:endParaRPr>
                    </a:p>
                    <a:p>
                      <a:r>
                        <a:rPr kumimoji="0" lang="el-GR" sz="1800" b="1" kern="1200" baseline="0" dirty="0" smtClean="0">
                          <a:solidFill>
                            <a:schemeClr val="tx1"/>
                          </a:solidFill>
                          <a:latin typeface="Times New Roman" pitchFamily="18" charset="0"/>
                          <a:ea typeface="+mn-ea"/>
                          <a:cs typeface="Times New Roman" pitchFamily="18" charset="0"/>
                        </a:rPr>
                        <a:t>2. Δασκαλοκεντρική προσέγγιση</a:t>
                      </a:r>
                      <a:r>
                        <a:rPr kumimoji="0" lang="el-GR" sz="1800" b="0" kern="1200" baseline="0" dirty="0" smtClean="0">
                          <a:solidFill>
                            <a:schemeClr val="tx1"/>
                          </a:solidFill>
                          <a:latin typeface="Times New Roman" pitchFamily="18" charset="0"/>
                          <a:ea typeface="+mn-ea"/>
                          <a:cs typeface="Times New Roman" pitchFamily="18" charset="0"/>
                        </a:rPr>
                        <a:t>, αντλεί το θεωρητικό υπόβαθρο από συμπεριφορισμό (μπεχαβιορισμό: «Επίδειξη-</a:t>
                      </a:r>
                      <a:r>
                        <a:rPr kumimoji="0" lang="el-GR" sz="1800" b="0" kern="1200" baseline="0" dirty="0" err="1" smtClean="0">
                          <a:solidFill>
                            <a:schemeClr val="tx1"/>
                          </a:solidFill>
                          <a:latin typeface="Times New Roman" pitchFamily="18" charset="0"/>
                          <a:ea typeface="+mn-ea"/>
                          <a:cs typeface="Times New Roman" pitchFamily="18" charset="0"/>
                        </a:rPr>
                        <a:t>επανάληψ</a:t>
                      </a:r>
                      <a:r>
                        <a:rPr kumimoji="0" lang="el-GR" sz="1800" b="0" kern="1200" baseline="0" dirty="0" smtClean="0">
                          <a:solidFill>
                            <a:schemeClr val="tx1"/>
                          </a:solidFill>
                          <a:latin typeface="Times New Roman" pitchFamily="18" charset="0"/>
                          <a:ea typeface="+mn-ea"/>
                          <a:cs typeface="Times New Roman" pitchFamily="18" charset="0"/>
                        </a:rPr>
                        <a:t>η- ανταμοιβή (θετική/ αρνητική»). Ο εκπαιδευτικός δείχνει, εξηγεί, επαναλαμβάνει, ρωτάει (ερωτήσεις ανάκλησης πληροφοριών, ερωτήσεις κλειστού τύπου), ελέγχει, έχει τον πλήρη έλεγχο της εκπαιδευτικής διαδικασίας.</a:t>
                      </a:r>
                    </a:p>
                    <a:p>
                      <a:endParaRPr kumimoji="0" lang="el-GR" sz="1800" b="0" kern="1200" baseline="0" dirty="0" smtClean="0">
                        <a:solidFill>
                          <a:schemeClr val="tx1"/>
                        </a:solidFill>
                        <a:latin typeface="Times New Roman" pitchFamily="18" charset="0"/>
                        <a:ea typeface="+mn-ea"/>
                        <a:cs typeface="Times New Roman" pitchFamily="18" charset="0"/>
                      </a:endParaRPr>
                    </a:p>
                    <a:p>
                      <a:r>
                        <a:rPr kumimoji="0" lang="el-GR" sz="1800" b="1" kern="1200" baseline="0" dirty="0" smtClean="0">
                          <a:solidFill>
                            <a:schemeClr val="tx1"/>
                          </a:solidFill>
                          <a:latin typeface="Times New Roman" pitchFamily="18" charset="0"/>
                          <a:ea typeface="+mn-ea"/>
                          <a:cs typeface="Times New Roman" pitchFamily="18" charset="0"/>
                        </a:rPr>
                        <a:t>3. Μαθητές</a:t>
                      </a:r>
                      <a:r>
                        <a:rPr kumimoji="0" lang="el-GR" sz="1800" b="0" kern="1200" baseline="0" dirty="0" smtClean="0">
                          <a:solidFill>
                            <a:schemeClr val="tx1"/>
                          </a:solidFill>
                          <a:latin typeface="Times New Roman" pitchFamily="18" charset="0"/>
                          <a:ea typeface="+mn-ea"/>
                          <a:cs typeface="Times New Roman" pitchFamily="18" charset="0"/>
                        </a:rPr>
                        <a:t>: ακολουθούν οδηγίες, εκτελούν, είναι παθητικοί αποδέκτες των προτάσεων, αποφάσεων των εκπαιδευτικών.	</a:t>
                      </a:r>
                    </a:p>
                    <a:p>
                      <a:endParaRPr lang="el-GR" b="0" dirty="0">
                        <a:solidFill>
                          <a:schemeClr val="tx1"/>
                        </a:solidFill>
                        <a:latin typeface="Times New Roman" pitchFamily="18" charset="0"/>
                        <a:cs typeface="Times New Roman" pitchFamily="18" charset="0"/>
                      </a:endParaRPr>
                    </a:p>
                  </a:txBody>
                  <a:tcPr>
                    <a:solidFill>
                      <a:srgbClr val="FFDCB9"/>
                    </a:solidFill>
                  </a:tcPr>
                </a:tc>
                <a:tc>
                  <a:txBody>
                    <a:bodyPr/>
                    <a:lstStyle/>
                    <a:p>
                      <a:r>
                        <a:rPr kumimoji="0" lang="el-GR" sz="1800" b="1" kern="1200" baseline="0" dirty="0" smtClean="0">
                          <a:solidFill>
                            <a:schemeClr val="tx1"/>
                          </a:solidFill>
                          <a:latin typeface="Times New Roman" pitchFamily="18" charset="0"/>
                          <a:ea typeface="+mn-ea"/>
                          <a:cs typeface="Times New Roman" pitchFamily="18" charset="0"/>
                        </a:rPr>
                        <a:t>ΑΝΟΙΧΤΟ ΠΛΑΙΣΙΟ ΔΡΑΣΗΣ</a:t>
                      </a:r>
                    </a:p>
                    <a:p>
                      <a:endParaRPr kumimoji="0" lang="el-GR" sz="1800" b="1" kern="1200" baseline="0" dirty="0" smtClean="0">
                        <a:solidFill>
                          <a:schemeClr val="tx1"/>
                        </a:solidFill>
                        <a:latin typeface="Times New Roman" pitchFamily="18" charset="0"/>
                        <a:ea typeface="+mn-ea"/>
                        <a:cs typeface="Times New Roman" pitchFamily="18" charset="0"/>
                      </a:endParaRPr>
                    </a:p>
                    <a:p>
                      <a:pPr marL="342900" indent="-342900">
                        <a:buAutoNum type="arabicPeriod"/>
                      </a:pPr>
                      <a:r>
                        <a:rPr kumimoji="0" lang="el-GR" sz="1800" b="1" kern="1200" baseline="0" dirty="0" smtClean="0">
                          <a:solidFill>
                            <a:schemeClr val="tx1"/>
                          </a:solidFill>
                          <a:latin typeface="Times New Roman" pitchFamily="18" charset="0"/>
                          <a:ea typeface="+mn-ea"/>
                          <a:cs typeface="Times New Roman" pitchFamily="18" charset="0"/>
                        </a:rPr>
                        <a:t>Εκπαιδευτικός: </a:t>
                      </a:r>
                      <a:r>
                        <a:rPr kumimoji="0" lang="el-GR" sz="1800" b="0" kern="1200" baseline="0" dirty="0" smtClean="0">
                          <a:solidFill>
                            <a:schemeClr val="tx1"/>
                          </a:solidFill>
                          <a:latin typeface="Times New Roman" pitchFamily="18" charset="0"/>
                          <a:ea typeface="+mn-ea"/>
                          <a:cs typeface="Times New Roman" pitchFamily="18" charset="0"/>
                        </a:rPr>
                        <a:t>διαμεσολαβητής, εμψυχωτής </a:t>
                      </a:r>
                    </a:p>
                    <a:p>
                      <a:pPr marL="342900" indent="-342900">
                        <a:buNone/>
                      </a:pPr>
                      <a:endParaRPr kumimoji="0" lang="el-GR" sz="1800" b="0" kern="1200" baseline="0" dirty="0" smtClean="0">
                        <a:solidFill>
                          <a:schemeClr val="tx1"/>
                        </a:solidFill>
                        <a:latin typeface="Times New Roman" pitchFamily="18" charset="0"/>
                        <a:ea typeface="+mn-ea"/>
                        <a:cs typeface="Times New Roman" pitchFamily="18" charset="0"/>
                      </a:endParaRPr>
                    </a:p>
                    <a:p>
                      <a:r>
                        <a:rPr kumimoji="0" lang="el-GR" sz="1800" b="1" kern="1200" baseline="0" dirty="0" smtClean="0">
                          <a:solidFill>
                            <a:schemeClr val="tx1"/>
                          </a:solidFill>
                          <a:latin typeface="Times New Roman" pitchFamily="18" charset="0"/>
                          <a:ea typeface="+mn-ea"/>
                          <a:cs typeface="Times New Roman" pitchFamily="18" charset="0"/>
                        </a:rPr>
                        <a:t>2.Μαθητοκεντρική προσέγγιση</a:t>
                      </a:r>
                      <a:r>
                        <a:rPr kumimoji="0" lang="el-GR" sz="1800" b="0" kern="1200" baseline="0" dirty="0" smtClean="0">
                          <a:solidFill>
                            <a:schemeClr val="tx1"/>
                          </a:solidFill>
                          <a:latin typeface="Times New Roman" pitchFamily="18" charset="0"/>
                          <a:ea typeface="+mn-ea"/>
                          <a:cs typeface="Times New Roman" pitchFamily="18" charset="0"/>
                        </a:rPr>
                        <a:t>, αντλεί θεωρητικό υπόβαθρο από κονστρουκτιβισμό (εμπειρίες, προϋπάρχουσες γνώσεις και αντιλήψεις μαθητών, αξιοποίηση λάθους) και κοινωνικό κονστρουκτιβισμό (συμμετοχή, </a:t>
                      </a:r>
                      <a:r>
                        <a:rPr kumimoji="0" lang="el-GR" sz="1800" b="0" kern="1200" baseline="0" dirty="0" err="1" smtClean="0">
                          <a:solidFill>
                            <a:schemeClr val="tx1"/>
                          </a:solidFill>
                          <a:latin typeface="Times New Roman" pitchFamily="18" charset="0"/>
                          <a:ea typeface="+mn-ea"/>
                          <a:cs typeface="Times New Roman" pitchFamily="18" charset="0"/>
                        </a:rPr>
                        <a:t>συνδιαμόρφωση</a:t>
                      </a:r>
                      <a:r>
                        <a:rPr kumimoji="0" lang="el-GR" sz="1800" b="0" kern="1200" baseline="0" dirty="0" smtClean="0">
                          <a:solidFill>
                            <a:schemeClr val="tx1"/>
                          </a:solidFill>
                          <a:latin typeface="Times New Roman" pitchFamily="18" charset="0"/>
                          <a:ea typeface="+mn-ea"/>
                          <a:cs typeface="Times New Roman" pitchFamily="18" charset="0"/>
                        </a:rPr>
                        <a:t> διδακτέου, εμπλοκή μαθητών </a:t>
                      </a:r>
                      <a:r>
                        <a:rPr kumimoji="0" lang="el-GR" sz="1800" b="0" kern="1200" baseline="0" dirty="0" err="1" smtClean="0">
                          <a:solidFill>
                            <a:schemeClr val="tx1"/>
                          </a:solidFill>
                          <a:latin typeface="Times New Roman" pitchFamily="18" charset="0"/>
                          <a:ea typeface="+mn-ea"/>
                          <a:cs typeface="Times New Roman" pitchFamily="18" charset="0"/>
                        </a:rPr>
                        <a:t>ομαδοσυνεργατικά</a:t>
                      </a:r>
                      <a:r>
                        <a:rPr kumimoji="0" lang="el-GR" sz="1800" b="0" kern="1200" baseline="0" dirty="0" smtClean="0">
                          <a:solidFill>
                            <a:schemeClr val="tx1"/>
                          </a:solidFill>
                          <a:latin typeface="Times New Roman" pitchFamily="18" charset="0"/>
                          <a:ea typeface="+mn-ea"/>
                          <a:cs typeface="Times New Roman" pitchFamily="18" charset="0"/>
                        </a:rPr>
                        <a:t> /αλληλεπιδράσεις, ομάδες) .</a:t>
                      </a:r>
                    </a:p>
                    <a:p>
                      <a:endParaRPr kumimoji="0" lang="el-GR" sz="1800" b="0" kern="1200" baseline="0" dirty="0" smtClean="0">
                        <a:solidFill>
                          <a:schemeClr val="tx1"/>
                        </a:solidFill>
                        <a:latin typeface="Times New Roman" pitchFamily="18" charset="0"/>
                        <a:ea typeface="+mn-ea"/>
                        <a:cs typeface="Times New Roman" pitchFamily="18" charset="0"/>
                      </a:endParaRPr>
                    </a:p>
                    <a:p>
                      <a:r>
                        <a:rPr kumimoji="0" lang="el-GR" sz="1800" b="1" kern="1200" baseline="0" dirty="0" smtClean="0">
                          <a:solidFill>
                            <a:schemeClr val="tx1"/>
                          </a:solidFill>
                          <a:latin typeface="Times New Roman" pitchFamily="18" charset="0"/>
                          <a:ea typeface="+mn-ea"/>
                          <a:cs typeface="Times New Roman" pitchFamily="18" charset="0"/>
                        </a:rPr>
                        <a:t>3.Μαθητές:</a:t>
                      </a:r>
                      <a:r>
                        <a:rPr kumimoji="0" lang="el-GR" sz="1800" b="0" kern="1200" baseline="0" dirty="0" smtClean="0">
                          <a:solidFill>
                            <a:schemeClr val="tx1"/>
                          </a:solidFill>
                          <a:latin typeface="Times New Roman" pitchFamily="18" charset="0"/>
                          <a:ea typeface="+mn-ea"/>
                          <a:cs typeface="Times New Roman" pitchFamily="18" charset="0"/>
                        </a:rPr>
                        <a:t> συναποφασίζουν, εμπλοκή μαθητευόμενων, δρώντα υποκείμενα, με ενεργό ρόλο.</a:t>
                      </a:r>
                    </a:p>
                    <a:p>
                      <a:r>
                        <a:rPr kumimoji="0" lang="el-GR" sz="1800" b="0" kern="1200" baseline="0" dirty="0" smtClean="0">
                          <a:solidFill>
                            <a:schemeClr val="tx1"/>
                          </a:solidFill>
                          <a:latin typeface="Times New Roman" pitchFamily="18" charset="0"/>
                          <a:ea typeface="+mn-ea"/>
                          <a:cs typeface="Times New Roman" pitchFamily="18" charset="0"/>
                        </a:rPr>
                        <a:t>	</a:t>
                      </a:r>
                    </a:p>
                    <a:p>
                      <a:endParaRPr lang="el-GR" dirty="0"/>
                    </a:p>
                  </a:txBody>
                  <a:tcPr>
                    <a:solidFill>
                      <a:schemeClr val="accent2"/>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6643734" cy="6215106"/>
          </a:xfrm>
        </p:spPr>
        <p:txBody>
          <a:bodyPr>
            <a:normAutofit/>
          </a:bodyPr>
          <a:lstStyle/>
          <a:p>
            <a:r>
              <a:rPr lang="el-GR" sz="2400" b="1" dirty="0" smtClean="0">
                <a:solidFill>
                  <a:srgbClr val="FF0000"/>
                </a:solidFill>
                <a:latin typeface="Times New Roman" pitchFamily="18" charset="0"/>
                <a:cs typeface="Times New Roman" pitchFamily="18" charset="0"/>
              </a:rPr>
              <a:t>Ως προς τη γλώσσα:</a:t>
            </a:r>
            <a:r>
              <a:rPr lang="en-US" sz="2400" b="1" dirty="0" smtClean="0">
                <a:solidFill>
                  <a:srgbClr val="FF0000"/>
                </a:solidFill>
                <a:latin typeface="Times New Roman" pitchFamily="18" charset="0"/>
                <a:cs typeface="Times New Roman" pitchFamily="18" charset="0"/>
              </a:rPr>
              <a:t> </a:t>
            </a:r>
            <a:r>
              <a:rPr lang="en-US" sz="1400" b="1" dirty="0" smtClean="0">
                <a:solidFill>
                  <a:srgbClr val="FF0000"/>
                </a:solidFill>
                <a:latin typeface="Times New Roman" pitchFamily="18" charset="0"/>
                <a:cs typeface="Times New Roman" pitchFamily="18" charset="0"/>
                <a:hlinkClick r:id="rId2"/>
              </a:rPr>
              <a:t>https://aesop.iep.edu.gr/node/23110</a:t>
            </a:r>
            <a:endParaRPr lang="en-US" sz="1400" b="1" dirty="0" smtClean="0">
              <a:solidFill>
                <a:srgbClr val="FF0000"/>
              </a:solidFill>
              <a:latin typeface="Times New Roman" pitchFamily="18" charset="0"/>
              <a:cs typeface="Times New Roman" pitchFamily="18" charset="0"/>
            </a:endParaRPr>
          </a:p>
          <a:p>
            <a:endParaRPr lang="en-US" sz="1800" dirty="0" smtClean="0">
              <a:solidFill>
                <a:srgbClr val="FF0000"/>
              </a:solidFill>
              <a:latin typeface="Times New Roman" pitchFamily="18" charset="0"/>
              <a:cs typeface="Times New Roman" pitchFamily="18" charset="0"/>
            </a:endParaRPr>
          </a:p>
          <a:p>
            <a:r>
              <a:rPr lang="el-GR" sz="1800" dirty="0" smtClean="0">
                <a:solidFill>
                  <a:srgbClr val="FF0000"/>
                </a:solidFill>
                <a:latin typeface="Times New Roman" pitchFamily="18" charset="0"/>
                <a:cs typeface="Times New Roman" pitchFamily="18" charset="0"/>
              </a:rPr>
              <a:t>- Να γνωρίσουν λογοτεχνικά κείμενα, τραγούδια</a:t>
            </a:r>
            <a:r>
              <a:rPr lang="el-GR" sz="1800" dirty="0" smtClean="0">
                <a:latin typeface="Times New Roman" pitchFamily="18" charset="0"/>
                <a:cs typeface="Times New Roman" pitchFamily="18" charset="0"/>
              </a:rPr>
              <a:t>, ποιήματα, αινίγματα, παροιμίες, παραμύθια, μύθους σχετικά με το φθινόπωρο και τα δέντρα</a:t>
            </a:r>
          </a:p>
          <a:p>
            <a:endParaRPr lang="el-GR" sz="1800" dirty="0" smtClean="0">
              <a:latin typeface="Times New Roman" pitchFamily="18" charset="0"/>
              <a:cs typeface="Times New Roman" pitchFamily="18" charset="0"/>
            </a:endParaRPr>
          </a:p>
          <a:p>
            <a:r>
              <a:rPr lang="el-GR" sz="1800" dirty="0" smtClean="0">
                <a:solidFill>
                  <a:srgbClr val="FF0000"/>
                </a:solidFill>
                <a:latin typeface="Times New Roman" pitchFamily="18" charset="0"/>
                <a:cs typeface="Times New Roman" pitchFamily="18" charset="0"/>
              </a:rPr>
              <a:t>- Να εμπλουτίσουν το λεξιλόγιο </a:t>
            </a:r>
            <a:r>
              <a:rPr lang="el-GR" sz="1800" dirty="0" smtClean="0">
                <a:latin typeface="Times New Roman" pitchFamily="18" charset="0"/>
                <a:cs typeface="Times New Roman" pitchFamily="18" charset="0"/>
              </a:rPr>
              <a:t>και να συνδέσουν τον  γραπτό με τον προφορικό λόγο</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dirty="0" smtClean="0">
                <a:solidFill>
                  <a:srgbClr val="FF0000"/>
                </a:solidFill>
                <a:latin typeface="Times New Roman" pitchFamily="18" charset="0"/>
                <a:cs typeface="Times New Roman" pitchFamily="18" charset="0"/>
              </a:rPr>
              <a:t> Να παράγουν προφορικό λόγο </a:t>
            </a:r>
            <a:r>
              <a:rPr lang="el-GR" sz="1800" dirty="0" smtClean="0">
                <a:latin typeface="Times New Roman" pitchFamily="18" charset="0"/>
                <a:cs typeface="Times New Roman" pitchFamily="18" charset="0"/>
              </a:rPr>
              <a:t>σε πραγματικές συνθήκες επικοινωνίας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παίρνουν πληροφορίες από διάφορες πηγές </a:t>
            </a:r>
            <a:r>
              <a:rPr lang="el-GR" sz="1800" dirty="0" smtClean="0">
                <a:latin typeface="Times New Roman" pitchFamily="18" charset="0"/>
                <a:cs typeface="Times New Roman" pitchFamily="18" charset="0"/>
              </a:rPr>
              <a:t>στις οποίες συνυπάρχουν γραπτός λόγος και εικόνα.</a:t>
            </a: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7072362" cy="6215106"/>
          </a:xfrm>
        </p:spPr>
        <p:txBody>
          <a:bodyPr>
            <a:normAutofit/>
          </a:bodyPr>
          <a:lstStyle/>
          <a:p>
            <a:r>
              <a:rPr lang="el-GR" sz="2800" b="1" dirty="0" smtClean="0">
                <a:solidFill>
                  <a:srgbClr val="FF0000"/>
                </a:solidFill>
                <a:latin typeface="Times New Roman" pitchFamily="18" charset="0"/>
                <a:cs typeface="Times New Roman" pitchFamily="18" charset="0"/>
              </a:rPr>
              <a:t>Ως προς τα μαθηματικά:</a:t>
            </a:r>
            <a:r>
              <a:rPr lang="en-US" sz="2800" b="1" dirty="0" smtClean="0">
                <a:solidFill>
                  <a:srgbClr val="FF0000"/>
                </a:solidFill>
                <a:latin typeface="Times New Roman" pitchFamily="18" charset="0"/>
                <a:cs typeface="Times New Roman" pitchFamily="18" charset="0"/>
              </a:rPr>
              <a:t> </a:t>
            </a:r>
            <a:r>
              <a:rPr lang="en-US" sz="1400" b="1" dirty="0" smtClean="0">
                <a:solidFill>
                  <a:srgbClr val="FF0000"/>
                </a:solidFill>
                <a:latin typeface="Times New Roman" pitchFamily="18" charset="0"/>
                <a:cs typeface="Times New Roman" pitchFamily="18" charset="0"/>
                <a:hlinkClick r:id="rId2"/>
              </a:rPr>
              <a:t>https://aesop.iep.edu.gr/node/23110</a:t>
            </a:r>
            <a:endParaRPr lang="en-US" sz="1400" b="1" dirty="0" smtClean="0">
              <a:solidFill>
                <a:srgbClr val="FF0000"/>
              </a:solidFill>
              <a:latin typeface="Times New Roman" pitchFamily="18" charset="0"/>
              <a:cs typeface="Times New Roman" pitchFamily="18" charset="0"/>
            </a:endParaRPr>
          </a:p>
          <a:p>
            <a:endParaRPr lang="el-GR" sz="1400" b="1" dirty="0" smtClean="0">
              <a:solidFill>
                <a:srgbClr val="FF0000"/>
              </a:solidFill>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αναγνωρίζουν </a:t>
            </a:r>
            <a:r>
              <a:rPr lang="el-GR" sz="1800" dirty="0" smtClean="0">
                <a:latin typeface="Times New Roman" pitchFamily="18" charset="0"/>
                <a:cs typeface="Times New Roman" pitchFamily="18" charset="0"/>
              </a:rPr>
              <a:t>διάφορα σχήματα και χρώματα σε φύλλα φθινοπωρινά, </a:t>
            </a:r>
            <a:r>
              <a:rPr lang="el-GR" sz="1800" dirty="0" smtClean="0">
                <a:solidFill>
                  <a:srgbClr val="FF0000"/>
                </a:solidFill>
                <a:latin typeface="Times New Roman" pitchFamily="18" charset="0"/>
                <a:cs typeface="Times New Roman" pitchFamily="18" charset="0"/>
              </a:rPr>
              <a:t>να βρίσκουν ομοιότητες και διαφορές</a:t>
            </a:r>
            <a:r>
              <a:rPr lang="el-GR" sz="1800" dirty="0" smtClean="0">
                <a:latin typeface="Times New Roman" pitchFamily="18" charset="0"/>
                <a:cs typeface="Times New Roman" pitchFamily="18" charset="0"/>
              </a:rPr>
              <a:t>, να ταξινομούν και να ομαδοποιούν.</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προβληματίζονται και να ερευνούν </a:t>
            </a:r>
            <a:r>
              <a:rPr lang="el-GR" sz="1800" dirty="0" smtClean="0">
                <a:latin typeface="Times New Roman" pitchFamily="18" charset="0"/>
                <a:cs typeface="Times New Roman" pitchFamily="18" charset="0"/>
              </a:rPr>
              <a:t>ποικίλες καταστάσεις, να στηρίζονται σε προηγούμενες γνώσεις και εμπειρίες, να κάνουν απλές υποθέσεις και να καταλήγουν σε σχετικά συμπεράσματα</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«ερμηνεύουν» </a:t>
            </a:r>
            <a:r>
              <a:rPr lang="el-GR" sz="1800" dirty="0" smtClean="0">
                <a:latin typeface="Times New Roman" pitchFamily="18" charset="0"/>
                <a:cs typeface="Times New Roman" pitchFamily="18" charset="0"/>
              </a:rPr>
              <a:t>γενικά στοιχεία του κόσμου που τα περιβάλλει μέσα από διαδικασίες παρατήρησης και περιγραφής, σύγκρισης, ταξινόμησης, αντιστοίχισης, </a:t>
            </a:r>
            <a:r>
              <a:rPr lang="el-GR" sz="1800" dirty="0" err="1" smtClean="0">
                <a:latin typeface="Times New Roman" pitchFamily="18" charset="0"/>
                <a:cs typeface="Times New Roman" pitchFamily="18" charset="0"/>
              </a:rPr>
              <a:t>σειροθέτησης</a:t>
            </a:r>
            <a:r>
              <a:rPr lang="el-GR" sz="1800" dirty="0" smtClean="0">
                <a:latin typeface="Times New Roman" pitchFamily="18" charset="0"/>
                <a:cs typeface="Times New Roman" pitchFamily="18" charset="0"/>
              </a:rPr>
              <a:t> και συμβολικής αναπαράστασης.</a:t>
            </a:r>
          </a:p>
          <a:p>
            <a:endParaRPr lang="el-GR" sz="1800" dirty="0" smtClean="0">
              <a:latin typeface="Times New Roman" pitchFamily="18" charset="0"/>
              <a:cs typeface="Times New Roman" pitchFamily="18" charset="0"/>
            </a:endParaRPr>
          </a:p>
          <a:p>
            <a:r>
              <a:rPr lang="el-GR" sz="1800" dirty="0" smtClean="0">
                <a:solidFill>
                  <a:srgbClr val="FF0000"/>
                </a:solidFill>
                <a:latin typeface="Times New Roman" pitchFamily="18" charset="0"/>
                <a:cs typeface="Times New Roman" pitchFamily="18" charset="0"/>
              </a:rPr>
              <a:t>- Να εμπλουτίζουν τη γλώσσα </a:t>
            </a:r>
            <a:r>
              <a:rPr lang="el-GR" sz="1800" dirty="0" smtClean="0">
                <a:latin typeface="Times New Roman" pitchFamily="18" charset="0"/>
                <a:cs typeface="Times New Roman" pitchFamily="18" charset="0"/>
              </a:rPr>
              <a:t>και με λέξεις που συνδέονται με τα μαθηματικά, να επικοινωνούν και να αξιοποιούν την τεχνολογία</a:t>
            </a: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6643734" cy="6215106"/>
          </a:xfrm>
        </p:spPr>
        <p:txBody>
          <a:bodyPr>
            <a:normAutofit lnSpcReduction="10000"/>
          </a:bodyPr>
          <a:lstStyle/>
          <a:p>
            <a:endParaRPr lang="el-GR" sz="1800" dirty="0" smtClean="0">
              <a:solidFill>
                <a:srgbClr val="FF0000"/>
              </a:solidFill>
              <a:latin typeface="Times New Roman" pitchFamily="18" charset="0"/>
              <a:cs typeface="Times New Roman" pitchFamily="18" charset="0"/>
            </a:endParaRPr>
          </a:p>
          <a:p>
            <a:r>
              <a:rPr lang="el-GR" sz="1800" dirty="0" smtClean="0">
                <a:solidFill>
                  <a:srgbClr val="FF0000"/>
                </a:solidFill>
                <a:latin typeface="Times New Roman" pitchFamily="18" charset="0"/>
                <a:cs typeface="Times New Roman" pitchFamily="18" charset="0"/>
              </a:rPr>
              <a:t>Να διερευνούν το χώρο και να προσανατολίζονται </a:t>
            </a:r>
            <a:r>
              <a:rPr lang="el-GR" sz="1800" dirty="0" smtClean="0">
                <a:latin typeface="Times New Roman" pitchFamily="18" charset="0"/>
                <a:cs typeface="Times New Roman" pitchFamily="18" charset="0"/>
              </a:rPr>
              <a:t>σε σχέση με σταθερά σημεία αναφοράς</a:t>
            </a: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κατανοούν χρονικές σχέσεις </a:t>
            </a:r>
            <a:r>
              <a:rPr lang="el-GR" sz="1800" dirty="0" smtClean="0">
                <a:latin typeface="Times New Roman" pitchFamily="18" charset="0"/>
                <a:cs typeface="Times New Roman" pitchFamily="18" charset="0"/>
              </a:rPr>
              <a:t>και να </a:t>
            </a:r>
            <a:r>
              <a:rPr lang="el-GR" sz="1800" dirty="0" smtClean="0">
                <a:solidFill>
                  <a:srgbClr val="FF0000"/>
                </a:solidFill>
                <a:latin typeface="Times New Roman" pitchFamily="18" charset="0"/>
                <a:cs typeface="Times New Roman" pitchFamily="18" charset="0"/>
              </a:rPr>
              <a:t>τις αναπαριστούν </a:t>
            </a:r>
            <a:r>
              <a:rPr lang="el-GR" sz="1800" dirty="0" smtClean="0">
                <a:latin typeface="Times New Roman" pitchFamily="18" charset="0"/>
                <a:cs typeface="Times New Roman" pitchFamily="18" charset="0"/>
              </a:rPr>
              <a:t>με διάφορα κριτήρια</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ταξινομούν αντικείμενα, </a:t>
            </a:r>
            <a:r>
              <a:rPr lang="el-GR" sz="1800" dirty="0" smtClean="0">
                <a:latin typeface="Times New Roman" pitchFamily="18" charset="0"/>
                <a:cs typeface="Times New Roman" pitchFamily="18" charset="0"/>
              </a:rPr>
              <a:t>δημιουργώντας ομάδες, με βάση συγκεκριμένα κριτήρια που δίνονται</a:t>
            </a: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αντιληφθούν </a:t>
            </a:r>
            <a:r>
              <a:rPr lang="el-GR" sz="1800" dirty="0" smtClean="0">
                <a:latin typeface="Times New Roman" pitchFamily="18" charset="0"/>
                <a:cs typeface="Times New Roman" pitchFamily="18" charset="0"/>
              </a:rPr>
              <a:t>τα σχήματα και τα μεγέθη των φύλλων</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a:t>
            </a:r>
            <a:r>
              <a:rPr lang="el-GR" sz="1800" dirty="0" err="1" smtClean="0">
                <a:solidFill>
                  <a:srgbClr val="FF0000"/>
                </a:solidFill>
                <a:latin typeface="Times New Roman" pitchFamily="18" charset="0"/>
                <a:cs typeface="Times New Roman" pitchFamily="18" charset="0"/>
              </a:rPr>
              <a:t>σειροθετούν</a:t>
            </a:r>
            <a:r>
              <a:rPr lang="el-GR" sz="1800" dirty="0" smtClean="0">
                <a:solidFill>
                  <a:srgbClr val="FF0000"/>
                </a:solidFill>
                <a:latin typeface="Times New Roman" pitchFamily="18" charset="0"/>
                <a:cs typeface="Times New Roman" pitchFamily="18" charset="0"/>
              </a:rPr>
              <a:t> τα φύλλα με βάση κριτήριο </a:t>
            </a:r>
            <a:r>
              <a:rPr lang="el-GR" sz="1800" dirty="0" smtClean="0">
                <a:latin typeface="Times New Roman" pitchFamily="18" charset="0"/>
                <a:cs typeface="Times New Roman" pitchFamily="18" charset="0"/>
              </a:rPr>
              <a:t>που δίνεται</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κατανοήσουν την έννοια της συμμετρίας </a:t>
            </a:r>
            <a:r>
              <a:rPr lang="el-GR" sz="1800" dirty="0" smtClean="0">
                <a:latin typeface="Times New Roman" pitchFamily="18" charset="0"/>
                <a:cs typeface="Times New Roman" pitchFamily="18" charset="0"/>
              </a:rPr>
              <a:t>των φύλλων</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διακρίνουν τη διαφορά των </a:t>
            </a:r>
            <a:r>
              <a:rPr lang="el-GR" sz="1800" dirty="0" smtClean="0">
                <a:latin typeface="Times New Roman" pitchFamily="18" charset="0"/>
                <a:cs typeface="Times New Roman" pitchFamily="18" charset="0"/>
              </a:rPr>
              <a:t>χρωμάτων και των σχημάτων στα φύλλα του Φθινοπώρου.</a:t>
            </a:r>
          </a:p>
          <a:p>
            <a:endParaRPr lang="el-GR" sz="1800" dirty="0" smtClean="0">
              <a:latin typeface="Times New Roman" pitchFamily="18" charset="0"/>
              <a:cs typeface="Times New Roman" pitchFamily="18" charset="0"/>
            </a:endParaRPr>
          </a:p>
          <a:p>
            <a:r>
              <a:rPr lang="el-GR" sz="1800" dirty="0" smtClean="0">
                <a:solidFill>
                  <a:srgbClr val="FF0000"/>
                </a:solidFill>
                <a:latin typeface="Times New Roman" pitchFamily="18" charset="0"/>
                <a:cs typeface="Times New Roman" pitchFamily="18" charset="0"/>
              </a:rPr>
              <a:t>- Να συγκεντρώνουν, να συγκρίνουν </a:t>
            </a:r>
            <a:r>
              <a:rPr lang="el-GR" sz="1800" dirty="0" smtClean="0">
                <a:latin typeface="Times New Roman" pitchFamily="18" charset="0"/>
                <a:cs typeface="Times New Roman" pitchFamily="18" charset="0"/>
              </a:rPr>
              <a:t>και να επεξεργάζονται δεδομένα (φύλλα και πίνακας διπλής εισόδου).</a:t>
            </a: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7072362" cy="6215106"/>
          </a:xfrm>
        </p:spPr>
        <p:txBody>
          <a:bodyPr>
            <a:normAutofit lnSpcReduction="10000"/>
          </a:bodyPr>
          <a:lstStyle/>
          <a:p>
            <a:r>
              <a:rPr lang="el-GR" sz="1800" b="1" dirty="0" smtClean="0">
                <a:latin typeface="Times New Roman" pitchFamily="18" charset="0"/>
                <a:cs typeface="Times New Roman" pitchFamily="18" charset="0"/>
              </a:rPr>
              <a:t>Ως προς τη δημιουργία και έκφραση:</a:t>
            </a:r>
            <a:r>
              <a:rPr lang="en-US" sz="18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hlinkClick r:id="rId2"/>
              </a:rPr>
              <a:t>https://aesop.iep.edu.gr/node/23110</a:t>
            </a:r>
            <a:endParaRPr lang="en-US" sz="1200" b="1" dirty="0" smtClean="0">
              <a:latin typeface="Times New Roman" pitchFamily="18" charset="0"/>
              <a:cs typeface="Times New Roman" pitchFamily="18" charset="0"/>
            </a:endParaRPr>
          </a:p>
          <a:p>
            <a:endParaRPr lang="el-GR" sz="1800" b="1"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έρθουν σε επαφή με έργα τέχνης</a:t>
            </a:r>
            <a:r>
              <a:rPr lang="el-GR" sz="1800" dirty="0" smtClean="0">
                <a:latin typeface="Times New Roman" pitchFamily="18" charset="0"/>
                <a:cs typeface="Times New Roman" pitchFamily="18" charset="0"/>
              </a:rPr>
              <a:t> που απεικονίζουν δέντρα με φύλλα φθινοπωρινά και να αντιληφθούν την τέχνη ως πανανθρώπινη αξία.</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διακρίνουν την ομορφιά στη φύση</a:t>
            </a:r>
            <a:r>
              <a:rPr lang="el-GR" sz="1800" dirty="0" smtClean="0">
                <a:latin typeface="Times New Roman" pitchFamily="18" charset="0"/>
                <a:cs typeface="Times New Roman" pitchFamily="18" charset="0"/>
              </a:rPr>
              <a:t>, στο περιβάλλον και στα έργα τέχνης με τα οποία έρχονται σε επαφή.</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ενδιαφερθούν </a:t>
            </a:r>
            <a:r>
              <a:rPr lang="el-GR" sz="1800" dirty="0" smtClean="0">
                <a:latin typeface="Times New Roman" pitchFamily="18" charset="0"/>
                <a:cs typeface="Times New Roman" pitchFamily="18" charset="0"/>
              </a:rPr>
              <a:t>για την καλλιτεχνική δημιουργία καθώς και να </a:t>
            </a:r>
            <a:r>
              <a:rPr lang="el-GR" sz="1800" dirty="0" smtClean="0">
                <a:solidFill>
                  <a:srgbClr val="FF0000"/>
                </a:solidFill>
                <a:latin typeface="Times New Roman" pitchFamily="18" charset="0"/>
                <a:cs typeface="Times New Roman" pitchFamily="18" charset="0"/>
              </a:rPr>
              <a:t>συμμετέχουν </a:t>
            </a:r>
            <a:r>
              <a:rPr lang="el-GR" sz="1800" dirty="0" smtClean="0">
                <a:latin typeface="Times New Roman" pitchFamily="18" charset="0"/>
                <a:cs typeface="Times New Roman" pitchFamily="18" charset="0"/>
              </a:rPr>
              <a:t>σε καλλιτεχνικές δραστηριότητες.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παρατηρούν, να πειραματίζονται </a:t>
            </a:r>
            <a:r>
              <a:rPr lang="el-GR" sz="1800" dirty="0" smtClean="0">
                <a:latin typeface="Times New Roman" pitchFamily="18" charset="0"/>
                <a:cs typeface="Times New Roman" pitchFamily="18" charset="0"/>
              </a:rPr>
              <a:t>με διαφορετικά υλικά και τεχνικές, να ερευνούν και </a:t>
            </a:r>
            <a:r>
              <a:rPr lang="el-GR" sz="1800" dirty="0" smtClean="0">
                <a:solidFill>
                  <a:srgbClr val="FF0000"/>
                </a:solidFill>
                <a:latin typeface="Times New Roman" pitchFamily="18" charset="0"/>
                <a:cs typeface="Times New Roman" pitchFamily="18" charset="0"/>
              </a:rPr>
              <a:t>να χρησιμοποιούν τις εμπειρίες </a:t>
            </a:r>
            <a:r>
              <a:rPr lang="el-GR" sz="1800" dirty="0" smtClean="0">
                <a:latin typeface="Times New Roman" pitchFamily="18" charset="0"/>
                <a:cs typeface="Times New Roman" pitchFamily="18" charset="0"/>
              </a:rPr>
              <a:t>και τις ιδέες τους ως στοιχεία καλλιτεχνικής δημιουργίας και έκφρασης.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χρησιμοποιούν τα εργαλεία σχεδίασης του προγράμματος ζωγραφικής </a:t>
            </a:r>
            <a:r>
              <a:rPr lang="el-GR" sz="1800" dirty="0" smtClean="0">
                <a:latin typeface="Times New Roman" pitchFamily="18" charset="0"/>
                <a:cs typeface="Times New Roman" pitchFamily="18" charset="0"/>
              </a:rPr>
              <a:t>και έτσι να δημιουργούν σχέδια και εικόνες αναπτύσσοντας τη φαντασία τους εκφράζοντας τη δημιουργικότητα τους.</a:t>
            </a:r>
          </a:p>
          <a:p>
            <a:pPr>
              <a:buNone/>
            </a:pPr>
            <a:endParaRPr lang="el-GR" sz="18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6643734" cy="6215106"/>
          </a:xfrm>
        </p:spPr>
        <p:txBody>
          <a:bodyPr>
            <a:normAutofit/>
          </a:bodyPr>
          <a:lstStyle/>
          <a:p>
            <a:r>
              <a:rPr lang="el-GR" sz="1800" b="1" dirty="0" smtClean="0">
                <a:latin typeface="Times New Roman" pitchFamily="18" charset="0"/>
                <a:cs typeface="Times New Roman" pitchFamily="18" charset="0"/>
              </a:rPr>
              <a:t>Ως προς τη δημιουργία και έκφραση:</a:t>
            </a:r>
          </a:p>
          <a:p>
            <a:endParaRPr lang="el-GR" sz="1800" b="1"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ανακαλύπτουν </a:t>
            </a:r>
            <a:r>
              <a:rPr lang="el-GR" sz="1800" dirty="0" smtClean="0">
                <a:latin typeface="Times New Roman" pitchFamily="18" charset="0"/>
                <a:cs typeface="Times New Roman" pitchFamily="18" charset="0"/>
              </a:rPr>
              <a:t>ότι η τέχνη μπορεί να γίνει μέσο έκφρασης και επικοινωνίας ανάμεσα στον άνθρωπο και τη φύση.</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γνωρίσουν αντιπροσωπευτικά έργα τέχνης </a:t>
            </a:r>
            <a:r>
              <a:rPr lang="el-GR" sz="1800" dirty="0" smtClean="0">
                <a:latin typeface="Times New Roman" pitchFamily="18" charset="0"/>
                <a:cs typeface="Times New Roman" pitchFamily="18" charset="0"/>
              </a:rPr>
              <a:t>μέσα από πίνακες με κεντρικό θέμα τα δέντρα με φύλλα του Φθινοπώρου και να αποκτήσουν γνώσεις γι’ αυτά.</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μάθουν </a:t>
            </a:r>
            <a:r>
              <a:rPr lang="el-GR" sz="1800" dirty="0" smtClean="0">
                <a:latin typeface="Times New Roman" pitchFamily="18" charset="0"/>
                <a:cs typeface="Times New Roman" pitchFamily="18" charset="0"/>
              </a:rPr>
              <a:t>για τους κανόνες που διέπουν ένα έργο τέχνης (δημιουργός, όνομα, έτος δημιουργίας, χώρος έκθεσης και δημιουργίας του έργου).</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εκτιμήσουν </a:t>
            </a:r>
            <a:r>
              <a:rPr lang="el-GR" sz="1800" dirty="0" smtClean="0">
                <a:latin typeface="Times New Roman" pitchFamily="18" charset="0"/>
                <a:cs typeface="Times New Roman" pitchFamily="18" charset="0"/>
              </a:rPr>
              <a:t>την αξία της τέχνης ως μέσο έκφρασης του εσωτερικού κόσμου του καλλιτέχνη και των</a:t>
            </a:r>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6643734" cy="6215106"/>
          </a:xfrm>
        </p:spPr>
        <p:txBody>
          <a:bodyPr>
            <a:normAutofit/>
          </a:bodyPr>
          <a:lstStyle/>
          <a:p>
            <a:r>
              <a:rPr lang="el-GR" sz="1800" b="1" dirty="0" smtClean="0">
                <a:latin typeface="Times New Roman" pitchFamily="18" charset="0"/>
                <a:cs typeface="Times New Roman" pitchFamily="18" charset="0"/>
              </a:rPr>
              <a:t>Ως προς τη δημιουργία και έκφραση:</a:t>
            </a:r>
          </a:p>
          <a:p>
            <a:r>
              <a:rPr lang="el-GR" sz="1800" b="1" dirty="0" smtClean="0">
                <a:solidFill>
                  <a:srgbClr val="FF0000"/>
                </a:solidFill>
                <a:latin typeface="Times New Roman" pitchFamily="18" charset="0"/>
                <a:cs typeface="Times New Roman" pitchFamily="18" charset="0"/>
              </a:rPr>
              <a:t>Το Θέατρο - Η Δραματική Τέχνη:</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dirty="0" smtClean="0">
                <a:solidFill>
                  <a:srgbClr val="FF0000"/>
                </a:solidFill>
                <a:latin typeface="Times New Roman" pitchFamily="18" charset="0"/>
                <a:cs typeface="Times New Roman" pitchFamily="18" charset="0"/>
              </a:rPr>
              <a:t>Να  εκφράζεται, να δημιουργεί</a:t>
            </a:r>
            <a:r>
              <a:rPr lang="el-GR" sz="1800" dirty="0" smtClean="0">
                <a:latin typeface="Times New Roman" pitchFamily="18" charset="0"/>
                <a:cs typeface="Times New Roman" pitchFamily="18" charset="0"/>
              </a:rPr>
              <a:t>, να επικοινωνεί, να μαθαίνει για τον εαυτό του και τον κόσμο, </a:t>
            </a:r>
            <a:r>
              <a:rPr lang="el-GR" sz="1800" dirty="0" smtClean="0">
                <a:solidFill>
                  <a:srgbClr val="FF0000"/>
                </a:solidFill>
                <a:latin typeface="Times New Roman" pitchFamily="18" charset="0"/>
                <a:cs typeface="Times New Roman" pitchFamily="18" charset="0"/>
              </a:rPr>
              <a:t>να εκτονώνεται </a:t>
            </a:r>
            <a:r>
              <a:rPr lang="el-GR" sz="1800" dirty="0" smtClean="0">
                <a:latin typeface="Times New Roman" pitchFamily="18" charset="0"/>
                <a:cs typeface="Times New Roman" pitchFamily="18" charset="0"/>
              </a:rPr>
              <a:t>και να απελευθερώνεται, μέσα από την δραματοποίηση.</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-Να προσπαθήσει το παιδί μέσα σε ένα κλίμα εμπιστοσύνης, συντροφικότητας και ασφάλειας </a:t>
            </a:r>
            <a:r>
              <a:rPr lang="el-GR" sz="1800" dirty="0" smtClean="0">
                <a:solidFill>
                  <a:srgbClr val="FF0000"/>
                </a:solidFill>
                <a:latin typeface="Times New Roman" pitchFamily="18" charset="0"/>
                <a:cs typeface="Times New Roman" pitchFamily="18" charset="0"/>
              </a:rPr>
              <a:t>να ερμηνεύσει </a:t>
            </a:r>
            <a:r>
              <a:rPr lang="el-GR" sz="1800" dirty="0" smtClean="0">
                <a:latin typeface="Times New Roman" pitchFamily="18" charset="0"/>
                <a:cs typeface="Times New Roman" pitchFamily="18" charset="0"/>
              </a:rPr>
              <a:t>την ανθρώπινη συμπεριφορά, να κατανοήσει τον κόσμο, </a:t>
            </a:r>
            <a:r>
              <a:rPr lang="el-GR" sz="1800" dirty="0" smtClean="0">
                <a:solidFill>
                  <a:srgbClr val="FF0000"/>
                </a:solidFill>
                <a:latin typeface="Times New Roman" pitchFamily="18" charset="0"/>
                <a:cs typeface="Times New Roman" pitchFamily="18" charset="0"/>
              </a:rPr>
              <a:t>να σχηματίσει τη δική του αντίληψη για τα όσα συμβαίνουν γύρω του </a:t>
            </a:r>
            <a:r>
              <a:rPr lang="el-GR" sz="1800" dirty="0" smtClean="0">
                <a:latin typeface="Times New Roman" pitchFamily="18" charset="0"/>
                <a:cs typeface="Times New Roman" pitchFamily="18" charset="0"/>
              </a:rPr>
              <a:t>και να μεταμορφώσει – βελτιώσει την καθημερινότητα του.</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dirty="0" smtClean="0">
                <a:solidFill>
                  <a:srgbClr val="FF0000"/>
                </a:solidFill>
                <a:latin typeface="Times New Roman" pitchFamily="18" charset="0"/>
                <a:cs typeface="Times New Roman" pitchFamily="18" charset="0"/>
              </a:rPr>
              <a:t>Να εκφράσει μέσα από την κίνηση</a:t>
            </a:r>
            <a:r>
              <a:rPr lang="el-GR" sz="1800" dirty="0" smtClean="0">
                <a:latin typeface="Times New Roman" pitchFamily="18" charset="0"/>
                <a:cs typeface="Times New Roman" pitchFamily="18" charset="0"/>
              </a:rPr>
              <a:t>, τη φωνή, το λόγο και τα υλικά που επιλέγει, μόνο του ή σε συνεργασία με άλλους, </a:t>
            </a:r>
            <a:r>
              <a:rPr lang="el-GR" sz="1800" dirty="0" smtClean="0">
                <a:solidFill>
                  <a:srgbClr val="FF0000"/>
                </a:solidFill>
                <a:latin typeface="Times New Roman" pitchFamily="18" charset="0"/>
                <a:cs typeface="Times New Roman" pitchFamily="18" charset="0"/>
              </a:rPr>
              <a:t>εμπειρίες, συναισθήματα και ιδέες.</a:t>
            </a: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6643734" cy="6215106"/>
          </a:xfrm>
        </p:spPr>
        <p:txBody>
          <a:bodyPr>
            <a:normAutofit/>
          </a:bodyPr>
          <a:lstStyle/>
          <a:p>
            <a:r>
              <a:rPr lang="el-GR" sz="1800" b="1" dirty="0" smtClean="0">
                <a:latin typeface="Times New Roman" pitchFamily="18" charset="0"/>
                <a:cs typeface="Times New Roman" pitchFamily="18" charset="0"/>
              </a:rPr>
              <a:t>Ως προς τη δημιουργία και έκφραση:</a:t>
            </a:r>
          </a:p>
          <a:p>
            <a:r>
              <a:rPr lang="el-GR" sz="1800" b="1" dirty="0" smtClean="0">
                <a:latin typeface="Times New Roman" pitchFamily="18" charset="0"/>
                <a:cs typeface="Times New Roman" pitchFamily="18" charset="0"/>
              </a:rPr>
              <a:t>Το Θέατρο - Η Δραματική Τέχνη:</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dirty="0" smtClean="0">
                <a:solidFill>
                  <a:srgbClr val="FF0000"/>
                </a:solidFill>
                <a:latin typeface="Times New Roman" pitchFamily="18" charset="0"/>
                <a:cs typeface="Times New Roman" pitchFamily="18" charset="0"/>
              </a:rPr>
              <a:t>Να διηγείται ή να πλάθει ιστορίες.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-Να χειρίζεται αντικείμενα και να τους </a:t>
            </a:r>
            <a:r>
              <a:rPr lang="el-GR" sz="1800" dirty="0" smtClean="0">
                <a:solidFill>
                  <a:srgbClr val="FF0000"/>
                </a:solidFill>
                <a:latin typeface="Times New Roman" pitchFamily="18" charset="0"/>
                <a:cs typeface="Times New Roman" pitchFamily="18" charset="0"/>
              </a:rPr>
              <a:t>αποδίδει νέες σημασίες </a:t>
            </a:r>
            <a:r>
              <a:rPr lang="el-GR" sz="1800" dirty="0" smtClean="0">
                <a:latin typeface="Times New Roman" pitchFamily="18" charset="0"/>
                <a:cs typeface="Times New Roman" pitchFamily="18" charset="0"/>
              </a:rPr>
              <a:t>,έτσι ώστε μέσα από την πολυχρωμία και την πολυμορφία των υλικών </a:t>
            </a:r>
            <a:r>
              <a:rPr lang="el-GR" sz="1800" dirty="0" smtClean="0">
                <a:solidFill>
                  <a:srgbClr val="FF0000"/>
                </a:solidFill>
                <a:latin typeface="Times New Roman" pitchFamily="18" charset="0"/>
                <a:cs typeface="Times New Roman" pitchFamily="18" charset="0"/>
              </a:rPr>
              <a:t>να αναπτυχθεί η φαντασία </a:t>
            </a:r>
            <a:r>
              <a:rPr lang="el-GR" sz="1800" dirty="0" smtClean="0">
                <a:latin typeface="Times New Roman" pitchFamily="18" charset="0"/>
                <a:cs typeface="Times New Roman" pitchFamily="18" charset="0"/>
              </a:rPr>
              <a:t>και η εφευρετικότητα όλων των παιδιών.</a:t>
            </a: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ανακαλύπτει τις δυνατότητές του</a:t>
            </a:r>
            <a:r>
              <a:rPr lang="el-GR" sz="1800" dirty="0" smtClean="0">
                <a:latin typeface="Times New Roman" pitchFamily="18" charset="0"/>
                <a:cs typeface="Times New Roman" pitchFamily="18" charset="0"/>
              </a:rPr>
              <a:t>, να μοιράζεται φόβους και ανησυχίες και να συνεργάζεται.</a:t>
            </a:r>
            <a:endParaRPr lang="el-GR" sz="18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6643734" cy="6215106"/>
          </a:xfrm>
        </p:spPr>
        <p:txBody>
          <a:bodyPr>
            <a:normAutofit lnSpcReduction="10000"/>
          </a:bodyPr>
          <a:lstStyle/>
          <a:p>
            <a:r>
              <a:rPr lang="el-GR" sz="2000" b="1" dirty="0" smtClean="0">
                <a:solidFill>
                  <a:srgbClr val="FF0000"/>
                </a:solidFill>
                <a:latin typeface="Times New Roman" pitchFamily="18" charset="0"/>
                <a:cs typeface="Times New Roman" pitchFamily="18" charset="0"/>
              </a:rPr>
              <a:t>Ως προς τις νέες τεχνολογίες</a:t>
            </a:r>
            <a:r>
              <a:rPr lang="en-US" sz="2000" b="1" dirty="0" smtClean="0">
                <a:solidFill>
                  <a:srgbClr val="FF0000"/>
                </a:solidFill>
                <a:latin typeface="Times New Roman" pitchFamily="18" charset="0"/>
                <a:cs typeface="Times New Roman" pitchFamily="18" charset="0"/>
              </a:rPr>
              <a:t>  </a:t>
            </a:r>
            <a:r>
              <a:rPr lang="en-US" sz="1200" dirty="0" smtClean="0">
                <a:solidFill>
                  <a:srgbClr val="FF0000"/>
                </a:solidFill>
                <a:latin typeface="Times New Roman" pitchFamily="18" charset="0"/>
                <a:cs typeface="Times New Roman" pitchFamily="18" charset="0"/>
                <a:hlinkClick r:id="rId2"/>
              </a:rPr>
              <a:t>https://aesop.iep.edu.gr/node/23110</a:t>
            </a:r>
            <a:endParaRPr lang="en-US" sz="1200" dirty="0" smtClean="0">
              <a:solidFill>
                <a:srgbClr val="FF0000"/>
              </a:solidFill>
              <a:latin typeface="Times New Roman" pitchFamily="18" charset="0"/>
              <a:cs typeface="Times New Roman" pitchFamily="18" charset="0"/>
            </a:endParaRPr>
          </a:p>
          <a:p>
            <a:endParaRPr lang="el-GR" sz="1200" dirty="0" smtClean="0">
              <a:solidFill>
                <a:srgbClr val="FF0000"/>
              </a:solidFill>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dirty="0" smtClean="0">
                <a:solidFill>
                  <a:srgbClr val="FF0000"/>
                </a:solidFill>
                <a:latin typeface="Times New Roman" pitchFamily="18" charset="0"/>
                <a:cs typeface="Times New Roman" pitchFamily="18" charset="0"/>
              </a:rPr>
              <a:t>Να κατανοήσουν </a:t>
            </a:r>
            <a:r>
              <a:rPr lang="el-GR" sz="1800" dirty="0" smtClean="0">
                <a:latin typeface="Times New Roman" pitchFamily="18" charset="0"/>
                <a:cs typeface="Times New Roman" pitchFamily="18" charset="0"/>
              </a:rPr>
              <a:t>ότι ο υπολογιστής είναι  ένα εργαλείο έρευνας και  δεξαμενή πληροφοριών.</a:t>
            </a:r>
          </a:p>
          <a:p>
            <a:endParaRPr lang="el-GR" sz="1800" dirty="0" smtClean="0">
              <a:solidFill>
                <a:srgbClr val="FF0000"/>
              </a:solidFill>
              <a:latin typeface="Times New Roman" pitchFamily="18" charset="0"/>
              <a:cs typeface="Times New Roman" pitchFamily="18" charset="0"/>
            </a:endParaRPr>
          </a:p>
          <a:p>
            <a:r>
              <a:rPr lang="el-GR" sz="1800" dirty="0" smtClean="0">
                <a:solidFill>
                  <a:srgbClr val="FF0000"/>
                </a:solidFill>
                <a:latin typeface="Times New Roman" pitchFamily="18" charset="0"/>
                <a:cs typeface="Times New Roman" pitchFamily="18" charset="0"/>
              </a:rPr>
              <a:t>-Να εξοικειωθούν με τη χρήση </a:t>
            </a:r>
            <a:r>
              <a:rPr lang="el-GR" sz="1800" dirty="0" smtClean="0">
                <a:latin typeface="Times New Roman" pitchFamily="18" charset="0"/>
                <a:cs typeface="Times New Roman" pitchFamily="18" charset="0"/>
              </a:rPr>
              <a:t>των εκπαιδευτικών λογισμικών και το χώρο του ηλεκτρονικού υπολογιστή.</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dirty="0" smtClean="0">
                <a:solidFill>
                  <a:srgbClr val="FF0000"/>
                </a:solidFill>
                <a:latin typeface="Times New Roman" pitchFamily="18" charset="0"/>
                <a:cs typeface="Times New Roman" pitchFamily="18" charset="0"/>
              </a:rPr>
              <a:t>Να χρησιμοποιούν </a:t>
            </a:r>
            <a:r>
              <a:rPr lang="el-GR" sz="1800" dirty="0" smtClean="0">
                <a:latin typeface="Times New Roman" pitchFamily="18" charset="0"/>
                <a:cs typeface="Times New Roman" pitchFamily="18" charset="0"/>
              </a:rPr>
              <a:t>με άνεση το ποντίκι  (αποκτήσουν βασικές δεξιότητες γύρω από τη χρήση του ποντικιού).</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Να έρθουν σε επαφή με την τεχνολογία μέσα από βιωματικές εμπειρίες και να τις χρησιμοποιήσουν με ασφάλεια και με τρόπο που να εξυπηρετεί τις ανάγκες τους .</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dirty="0" smtClean="0">
                <a:solidFill>
                  <a:srgbClr val="FF0000"/>
                </a:solidFill>
                <a:latin typeface="Times New Roman" pitchFamily="18" charset="0"/>
                <a:cs typeface="Times New Roman" pitchFamily="18" charset="0"/>
              </a:rPr>
              <a:t>Να αποκτήσουν μεγαλύτερη ευχέρεια </a:t>
            </a:r>
            <a:r>
              <a:rPr lang="el-GR" sz="1800" dirty="0" smtClean="0">
                <a:latin typeface="Times New Roman" pitchFamily="18" charset="0"/>
                <a:cs typeface="Times New Roman" pitchFamily="18" charset="0"/>
              </a:rPr>
              <a:t>στην αναζήτηση πληροφοριών, εικόνων, βίντεο και γενικά </a:t>
            </a:r>
            <a:r>
              <a:rPr lang="el-GR" sz="1800" dirty="0" err="1" smtClean="0">
                <a:latin typeface="Times New Roman" pitchFamily="18" charset="0"/>
                <a:cs typeface="Times New Roman" pitchFamily="18" charset="0"/>
              </a:rPr>
              <a:t>πολυμεσικού</a:t>
            </a:r>
            <a:r>
              <a:rPr lang="el-GR" sz="1800" dirty="0" smtClean="0">
                <a:latin typeface="Times New Roman" pitchFamily="18" charset="0"/>
                <a:cs typeface="Times New Roman" pitchFamily="18" charset="0"/>
              </a:rPr>
              <a:t> υλικού μέσω διαδικτύου.</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γνωρίσουν ή να εξοικειωθούν περισσότερο </a:t>
            </a:r>
            <a:r>
              <a:rPr lang="el-GR" sz="1800" dirty="0" smtClean="0">
                <a:latin typeface="Times New Roman" pitchFamily="18" charset="0"/>
                <a:cs typeface="Times New Roman" pitchFamily="18" charset="0"/>
              </a:rPr>
              <a:t>με ορισμένα λογισμικά, τα οποία θα τους βοηθήσουν να ανακαλύψουν .</a:t>
            </a:r>
          </a:p>
        </p:txBody>
      </p:sp>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6643734" cy="6215106"/>
          </a:xfrm>
        </p:spPr>
        <p:txBody>
          <a:bodyPr>
            <a:normAutofit/>
          </a:bodyPr>
          <a:lstStyle/>
          <a:p>
            <a:r>
              <a:rPr lang="el-GR" sz="2000" b="1" dirty="0" smtClean="0">
                <a:solidFill>
                  <a:srgbClr val="FF0000"/>
                </a:solidFill>
                <a:latin typeface="Times New Roman" pitchFamily="18" charset="0"/>
                <a:cs typeface="Times New Roman" pitchFamily="18" charset="0"/>
              </a:rPr>
              <a:t>Ως προς τις νέες τεχνολογίες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 </a:t>
            </a:r>
            <a:r>
              <a:rPr lang="el-GR" sz="1800" dirty="0" smtClean="0">
                <a:solidFill>
                  <a:srgbClr val="FF0000"/>
                </a:solidFill>
                <a:latin typeface="Times New Roman" pitchFamily="18" charset="0"/>
                <a:cs typeface="Times New Roman" pitchFamily="18" charset="0"/>
              </a:rPr>
              <a:t>Να γίνονται οι ίδιοι μικροί ερευνητές </a:t>
            </a:r>
            <a:r>
              <a:rPr lang="el-GR" sz="1800" dirty="0" smtClean="0">
                <a:latin typeface="Times New Roman" pitchFamily="18" charset="0"/>
                <a:cs typeface="Times New Roman" pitchFamily="18" charset="0"/>
              </a:rPr>
              <a:t>αναζητώντας τη γνώση και τις πηγές.</a:t>
            </a:r>
          </a:p>
          <a:p>
            <a:r>
              <a:rPr lang="el-GR" sz="1800" dirty="0" smtClean="0">
                <a:solidFill>
                  <a:srgbClr val="FF0000"/>
                </a:solidFill>
                <a:latin typeface="Times New Roman" pitchFamily="18" charset="0"/>
                <a:cs typeface="Times New Roman" pitchFamily="18" charset="0"/>
              </a:rPr>
              <a:t>- Να βελτιώσουν την ικανότητα κριτικής επεξεργασίας της πληροφορίας </a:t>
            </a:r>
            <a:r>
              <a:rPr lang="el-GR" sz="1800" dirty="0" smtClean="0">
                <a:latin typeface="Times New Roman" pitchFamily="18" charset="0"/>
                <a:cs typeface="Times New Roman" pitchFamily="18" charset="0"/>
              </a:rPr>
              <a:t>και όχι απλής αναζήτησής της. </a:t>
            </a:r>
          </a:p>
          <a:p>
            <a:endParaRPr lang="el-GR" sz="1800" dirty="0" smtClean="0">
              <a:latin typeface="Times New Roman" pitchFamily="18" charset="0"/>
              <a:cs typeface="Times New Roman" pitchFamily="18" charset="0"/>
            </a:endParaRPr>
          </a:p>
          <a:p>
            <a:r>
              <a:rPr lang="el-GR" sz="1800" dirty="0" smtClean="0">
                <a:solidFill>
                  <a:srgbClr val="FF0000"/>
                </a:solidFill>
                <a:latin typeface="Times New Roman" pitchFamily="18" charset="0"/>
                <a:cs typeface="Times New Roman" pitchFamily="18" charset="0"/>
              </a:rPr>
              <a:t>- Να χρησιμοποιήσουν </a:t>
            </a:r>
            <a:r>
              <a:rPr lang="el-GR" sz="1800" dirty="0" smtClean="0">
                <a:latin typeface="Times New Roman" pitchFamily="18" charset="0"/>
                <a:cs typeface="Times New Roman" pitchFamily="18" charset="0"/>
              </a:rPr>
              <a:t>το </a:t>
            </a:r>
            <a:r>
              <a:rPr lang="el-GR" sz="1800" dirty="0" err="1" smtClean="0">
                <a:latin typeface="Times New Roman" pitchFamily="18" charset="0"/>
                <a:cs typeface="Times New Roman" pitchFamily="18" charset="0"/>
              </a:rPr>
              <a:t>Kidspiration</a:t>
            </a:r>
            <a:r>
              <a:rPr lang="el-GR" sz="1800" dirty="0" smtClean="0">
                <a:latin typeface="Times New Roman" pitchFamily="18" charset="0"/>
                <a:cs typeface="Times New Roman" pitchFamily="18" charset="0"/>
              </a:rPr>
              <a:t> και τον </a:t>
            </a:r>
            <a:r>
              <a:rPr lang="el-GR" sz="1800" dirty="0" err="1" smtClean="0">
                <a:latin typeface="Times New Roman" pitchFamily="18" charset="0"/>
                <a:cs typeface="Times New Roman" pitchFamily="18" charset="0"/>
              </a:rPr>
              <a:t>Φυλλομετρητή</a:t>
            </a:r>
            <a:r>
              <a:rPr lang="el-GR" sz="1800" dirty="0" smtClean="0">
                <a:latin typeface="Times New Roman" pitchFamily="18" charset="0"/>
                <a:cs typeface="Times New Roman" pitchFamily="18" charset="0"/>
              </a:rPr>
              <a:t> ως γνωστικά εργαλεία για την οικοδόμηση και την ανακάλυψη νέων γνώσεων (Διαδίκτυο) με ευχάριστο τρόπο.</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dirty="0" smtClean="0">
                <a:solidFill>
                  <a:srgbClr val="FF0000"/>
                </a:solidFill>
                <a:latin typeface="Times New Roman" pitchFamily="18" charset="0"/>
                <a:cs typeface="Times New Roman" pitchFamily="18" charset="0"/>
              </a:rPr>
              <a:t>Να ταυτίζουν τον υπολογιστή </a:t>
            </a:r>
            <a:r>
              <a:rPr lang="el-GR" sz="1800" dirty="0" smtClean="0">
                <a:latin typeface="Times New Roman" pitchFamily="18" charset="0"/>
                <a:cs typeface="Times New Roman" pitchFamily="18" charset="0"/>
              </a:rPr>
              <a:t>με μια μηχανή που βοηθάει τον άνθρωπο στην εργασία του και που μπορεί να τον χρησιμοποιήσει για παιχνίδι και διασκέδαση.(παιδί και πληροφορική)</a:t>
            </a:r>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7224" y="142852"/>
            <a:ext cx="6858048" cy="500066"/>
          </a:xfrm>
        </p:spPr>
        <p:txBody>
          <a:bodyPr>
            <a:normAutofit fontScale="90000"/>
          </a:bodyPr>
          <a:lstStyle/>
          <a:p>
            <a:pPr algn="ctr"/>
            <a:r>
              <a:rPr lang="el-GR" sz="2400" b="1" dirty="0" smtClean="0"/>
              <a:t>Στόχοι  ανά γνωστικό αντικείμενο </a:t>
            </a:r>
            <a:r>
              <a:rPr lang="el-GR" sz="2400" b="1" dirty="0"/>
              <a:t/>
            </a:r>
            <a:br>
              <a:rPr lang="el-GR" sz="2400" b="1" dirty="0"/>
            </a:br>
            <a:endParaRPr lang="el-GR" sz="2400" b="1" dirty="0">
              <a:latin typeface="Arial Unicode MS" pitchFamily="34" charset="-128"/>
              <a:ea typeface="Arial Unicode MS" pitchFamily="34" charset="-128"/>
              <a:cs typeface="Arial Unicode MS" pitchFamily="34" charset="-128"/>
            </a:endParaRPr>
          </a:p>
        </p:txBody>
      </p:sp>
      <p:sp>
        <p:nvSpPr>
          <p:cNvPr id="3075" name="Rectangle 3"/>
          <p:cNvSpPr>
            <a:spLocks noGrp="1" noChangeArrowheads="1"/>
          </p:cNvSpPr>
          <p:nvPr>
            <p:ph idx="1"/>
          </p:nvPr>
        </p:nvSpPr>
        <p:spPr>
          <a:xfrm>
            <a:off x="1000100" y="500042"/>
            <a:ext cx="6643734" cy="6215106"/>
          </a:xfrm>
        </p:spPr>
        <p:txBody>
          <a:bodyPr>
            <a:normAutofit/>
          </a:bodyPr>
          <a:lstStyle/>
          <a:p>
            <a:r>
              <a:rPr lang="el-GR" sz="2000" b="1" dirty="0" smtClean="0">
                <a:solidFill>
                  <a:srgbClr val="FF0000"/>
                </a:solidFill>
                <a:latin typeface="Times New Roman" pitchFamily="18" charset="0"/>
                <a:cs typeface="Times New Roman" pitchFamily="18" charset="0"/>
              </a:rPr>
              <a:t>Ως προς τις νέες τεχνολογίες</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dirty="0" smtClean="0">
                <a:solidFill>
                  <a:srgbClr val="FF0000"/>
                </a:solidFill>
                <a:latin typeface="Times New Roman" pitchFamily="18" charset="0"/>
                <a:cs typeface="Times New Roman" pitchFamily="18" charset="0"/>
              </a:rPr>
              <a:t>Να αναγνωρίζουν και να αξιοποιούν τον ηλεκτρονικό υπολογιστή </a:t>
            </a:r>
            <a:r>
              <a:rPr lang="el-GR" sz="1800" dirty="0" smtClean="0">
                <a:latin typeface="Times New Roman" pitchFamily="18" charset="0"/>
                <a:cs typeface="Times New Roman" pitchFamily="18" charset="0"/>
              </a:rPr>
              <a:t>ως εναλλακτικό τρόπο προσέγγισης και διεύρυνσης της γνώσης, αλλά και διασκέδασης και παιχνιδιού</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dirty="0" smtClean="0">
                <a:solidFill>
                  <a:srgbClr val="FF0000"/>
                </a:solidFill>
                <a:latin typeface="Times New Roman" pitchFamily="18" charset="0"/>
                <a:cs typeface="Times New Roman" pitchFamily="18" charset="0"/>
              </a:rPr>
              <a:t>Να κάνουν χρήση των Τ.Π.Ε</a:t>
            </a:r>
            <a:r>
              <a:rPr lang="el-GR" sz="1800" dirty="0" smtClean="0">
                <a:latin typeface="Times New Roman" pitchFamily="18" charset="0"/>
                <a:cs typeface="Times New Roman" pitchFamily="18" charset="0"/>
              </a:rPr>
              <a:t>. με τρόπο προσεκτικό και ασφαλή</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dirty="0" smtClean="0">
                <a:solidFill>
                  <a:srgbClr val="FF0000"/>
                </a:solidFill>
                <a:latin typeface="Times New Roman" pitchFamily="18" charset="0"/>
                <a:cs typeface="Times New Roman" pitchFamily="18" charset="0"/>
              </a:rPr>
              <a:t>Να εξοικειωθούν με συγκεκριμένα λογισμικά </a:t>
            </a:r>
            <a:r>
              <a:rPr lang="el-GR" sz="1800" dirty="0" smtClean="0">
                <a:latin typeface="Times New Roman" pitchFamily="18" charset="0"/>
                <a:cs typeface="Times New Roman" pitchFamily="18" charset="0"/>
              </a:rPr>
              <a:t>και εφαρμογές μέσα από απλές δραστηριότητες</a:t>
            </a:r>
          </a:p>
          <a:p>
            <a:endParaRPr lang="el-GR" sz="1800" dirty="0" smtClean="0">
              <a:latin typeface="Times New Roman" pitchFamily="18" charset="0"/>
              <a:cs typeface="Times New Roman" pitchFamily="18" charset="0"/>
            </a:endParaRPr>
          </a:p>
          <a:p>
            <a:r>
              <a:rPr lang="el-GR" sz="1800" dirty="0" smtClean="0">
                <a:solidFill>
                  <a:srgbClr val="FF0000"/>
                </a:solidFill>
                <a:latin typeface="Times New Roman" pitchFamily="18" charset="0"/>
                <a:cs typeface="Times New Roman" pitchFamily="18" charset="0"/>
              </a:rPr>
              <a:t>-Να εξοικειωθούν σε ένα περιβάλλον εργασίας διαφορετικό από το σύνηθες</a:t>
            </a:r>
            <a:r>
              <a:rPr lang="el-GR" sz="1800" dirty="0" smtClean="0">
                <a:latin typeface="Times New Roman" pitchFamily="18" charset="0"/>
                <a:cs typeface="Times New Roman" pitchFamily="18" charset="0"/>
              </a:rPr>
              <a:t> (χαρτί, πίνακας, μολύβι, μαρκαδόροι κλπ.)</a:t>
            </a:r>
          </a:p>
          <a:p>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a:t>
            </a:r>
            <a:r>
              <a:rPr lang="el-GR" sz="1800" dirty="0" smtClean="0">
                <a:solidFill>
                  <a:srgbClr val="FF0000"/>
                </a:solidFill>
                <a:latin typeface="Times New Roman" pitchFamily="18" charset="0"/>
                <a:cs typeface="Times New Roman" pitchFamily="18" charset="0"/>
              </a:rPr>
              <a:t>Να  κατανοούν τις οδηγίες </a:t>
            </a:r>
            <a:r>
              <a:rPr lang="el-GR" sz="1800" dirty="0" smtClean="0">
                <a:latin typeface="Times New Roman" pitchFamily="18" charset="0"/>
                <a:cs typeface="Times New Roman" pitchFamily="18" charset="0"/>
              </a:rPr>
              <a:t>που τους δίνονται σχετικά με τον τρόπο λειτουργίας των λογισμικών ή των εφαρμογών</a:t>
            </a:r>
            <a:endParaRPr lang="el-GR" sz="1800" b="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00100" y="0"/>
            <a:ext cx="6858016" cy="857232"/>
          </a:xfrm>
        </p:spPr>
        <p:txBody>
          <a:bodyPr>
            <a:normAutofit fontScale="90000"/>
          </a:bodyPr>
          <a:lstStyle/>
          <a:p>
            <a:pPr algn="ctr"/>
            <a:r>
              <a:rPr lang="el-GR" sz="2000" b="1" dirty="0" smtClean="0"/>
              <a:t/>
            </a:r>
            <a:br>
              <a:rPr lang="el-GR" sz="2000" b="1" dirty="0" smtClean="0"/>
            </a:br>
            <a:r>
              <a:rPr lang="el-GR" sz="2000" dirty="0" smtClean="0">
                <a:solidFill>
                  <a:srgbClr val="FF6600"/>
                </a:solidFill>
                <a:latin typeface="Times New Roman" pitchFamily="18" charset="0"/>
                <a:cs typeface="Times New Roman" pitchFamily="18" charset="0"/>
              </a:rPr>
              <a:t> </a:t>
            </a:r>
            <a:r>
              <a:rPr lang="el-GR" sz="2700" dirty="0" smtClean="0">
                <a:solidFill>
                  <a:srgbClr val="FF6600"/>
                </a:solidFill>
                <a:latin typeface="Times New Roman" pitchFamily="18" charset="0"/>
                <a:cs typeface="Times New Roman" pitchFamily="18" charset="0"/>
              </a:rPr>
              <a:t> Για τον σχεδιασμό μιας μαθησιακής δραστηριότητας</a:t>
            </a:r>
            <a:r>
              <a:rPr lang="el-GR" sz="2700" dirty="0" smtClean="0">
                <a:latin typeface="Times New Roman" pitchFamily="18" charset="0"/>
                <a:cs typeface="Times New Roman" pitchFamily="18" charset="0"/>
              </a:rPr>
              <a:t> </a:t>
            </a:r>
            <a:r>
              <a:rPr lang="el-GR" sz="2000" b="1" dirty="0" smtClean="0"/>
              <a:t/>
            </a:r>
            <a:br>
              <a:rPr lang="el-GR" sz="2000" b="1" dirty="0" smtClean="0"/>
            </a:br>
            <a:r>
              <a:rPr lang="el-GR" sz="2800" b="1" dirty="0" smtClean="0">
                <a:solidFill>
                  <a:srgbClr val="FF0000"/>
                </a:solidFill>
                <a:latin typeface="Times New Roman" pitchFamily="18" charset="0"/>
                <a:cs typeface="Times New Roman" pitchFamily="18" charset="0"/>
              </a:rPr>
              <a:t> </a:t>
            </a:r>
            <a:r>
              <a:rPr lang="el-GR" sz="2700" b="1" dirty="0" smtClean="0">
                <a:latin typeface="Times New Roman" pitchFamily="18" charset="0"/>
                <a:cs typeface="Times New Roman" pitchFamily="18" charset="0"/>
              </a:rPr>
              <a:t> </a:t>
            </a:r>
            <a:endParaRPr lang="el-GR" sz="2700" b="1" dirty="0">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1000100" y="642918"/>
            <a:ext cx="8143900" cy="6215082"/>
          </a:xfrm>
        </p:spPr>
        <p:txBody>
          <a:bodyPr>
            <a:noAutofit/>
          </a:bodyPr>
          <a:lstStyle/>
          <a:p>
            <a:endParaRPr lang="el-GR" sz="1800" b="1" dirty="0" smtClean="0">
              <a:latin typeface="Times New Roman" pitchFamily="18" charset="0"/>
              <a:cs typeface="Times New Roman" pitchFamily="18" charset="0"/>
            </a:endParaRPr>
          </a:p>
        </p:txBody>
      </p:sp>
      <p:graphicFrame>
        <p:nvGraphicFramePr>
          <p:cNvPr id="4" name="3 - Πίνακας"/>
          <p:cNvGraphicFramePr>
            <a:graphicFrameLocks noGrp="1"/>
          </p:cNvGraphicFramePr>
          <p:nvPr/>
        </p:nvGraphicFramePr>
        <p:xfrm>
          <a:off x="214282" y="642919"/>
          <a:ext cx="8929718" cy="6000791"/>
        </p:xfrm>
        <a:graphic>
          <a:graphicData uri="http://schemas.openxmlformats.org/drawingml/2006/table">
            <a:tbl>
              <a:tblPr firstRow="1" bandRow="1">
                <a:tableStyleId>{5C22544A-7EE6-4342-B048-85BDC9FD1C3A}</a:tableStyleId>
              </a:tblPr>
              <a:tblGrid>
                <a:gridCol w="7358114"/>
                <a:gridCol w="1571604"/>
              </a:tblGrid>
              <a:tr h="6000791">
                <a:tc>
                  <a:txBody>
                    <a:bodyPr/>
                    <a:lstStyle/>
                    <a:p>
                      <a:pPr algn="ctr"/>
                      <a:r>
                        <a:rPr kumimoji="0" lang="el-GR" sz="1800" b="1" kern="1200" baseline="0" dirty="0" smtClean="0">
                          <a:solidFill>
                            <a:schemeClr val="tx1"/>
                          </a:solidFill>
                          <a:latin typeface="Times New Roman" pitchFamily="18" charset="0"/>
                          <a:ea typeface="+mn-ea"/>
                          <a:cs typeface="Times New Roman" pitchFamily="18" charset="0"/>
                        </a:rPr>
                        <a:t> </a:t>
                      </a:r>
                      <a:r>
                        <a:rPr kumimoji="0" lang="el-GR" sz="1600" b="0" kern="1200" baseline="0" dirty="0" smtClean="0">
                          <a:solidFill>
                            <a:schemeClr val="tx1"/>
                          </a:solidFill>
                          <a:latin typeface="Calibri" pitchFamily="34" charset="0"/>
                          <a:ea typeface="+mn-ea"/>
                          <a:cs typeface="Times New Roman" pitchFamily="18" charset="0"/>
                        </a:rPr>
                        <a:t>	</a:t>
                      </a:r>
                      <a:r>
                        <a:rPr kumimoji="0" lang="el-GR" sz="1800" b="1" kern="1200" baseline="0" dirty="0" smtClean="0">
                          <a:solidFill>
                            <a:schemeClr val="tx1"/>
                          </a:solidFill>
                          <a:latin typeface="Calibri" pitchFamily="34" charset="0"/>
                          <a:ea typeface="+mn-ea"/>
                          <a:cs typeface="+mn-cs"/>
                        </a:rPr>
                        <a:t> ΕΝΔΕΙΚΤΙΚΟ ΠΑΡΑΔΕΙΓΜΑ  1</a:t>
                      </a:r>
                    </a:p>
                    <a:p>
                      <a:endParaRPr kumimoji="0" lang="el-GR" sz="1800" b="1" kern="1200" baseline="0" dirty="0" smtClean="0">
                        <a:solidFill>
                          <a:schemeClr val="tx1"/>
                        </a:solidFill>
                        <a:latin typeface="Calibri" pitchFamily="34" charset="0"/>
                        <a:ea typeface="+mn-ea"/>
                        <a:cs typeface="+mn-cs"/>
                      </a:endParaRPr>
                    </a:p>
                    <a:p>
                      <a:r>
                        <a:rPr kumimoji="0" lang="el-GR" sz="1800" b="1" kern="1200" baseline="0" dirty="0" smtClean="0">
                          <a:solidFill>
                            <a:schemeClr val="tx1"/>
                          </a:solidFill>
                          <a:latin typeface="Calibri" pitchFamily="34" charset="0"/>
                          <a:ea typeface="+mn-ea"/>
                          <a:cs typeface="+mn-cs"/>
                        </a:rPr>
                        <a:t>Βήμα 1ο</a:t>
                      </a:r>
                      <a:r>
                        <a:rPr kumimoji="0" lang="el-GR" sz="1800" b="0" kern="1200" baseline="0" dirty="0" smtClean="0">
                          <a:solidFill>
                            <a:schemeClr val="tx1"/>
                          </a:solidFill>
                          <a:latin typeface="Calibri" pitchFamily="34" charset="0"/>
                          <a:ea typeface="+mn-ea"/>
                          <a:cs typeface="+mn-cs"/>
                        </a:rPr>
                        <a:t>: Στην παρεούλα η νηπιαγωγός αφηγείται κάτι που επέλεξε η ίδια ανεξάρτητα από το τι συμβαίνει στην τάξη </a:t>
                      </a:r>
                    </a:p>
                    <a:p>
                      <a:endParaRPr kumimoji="0" lang="el-GR" sz="1800" b="1" kern="1200" baseline="0" dirty="0" smtClean="0">
                        <a:solidFill>
                          <a:schemeClr val="tx1"/>
                        </a:solidFill>
                        <a:latin typeface="Calibri" pitchFamily="34" charset="0"/>
                        <a:ea typeface="+mn-ea"/>
                        <a:cs typeface="+mn-cs"/>
                      </a:endParaRPr>
                    </a:p>
                    <a:p>
                      <a:r>
                        <a:rPr kumimoji="0" lang="el-GR" sz="1800" b="1" kern="1200" baseline="0" dirty="0" smtClean="0">
                          <a:solidFill>
                            <a:schemeClr val="tx1"/>
                          </a:solidFill>
                          <a:latin typeface="Calibri" pitchFamily="34" charset="0"/>
                          <a:ea typeface="+mn-ea"/>
                          <a:cs typeface="+mn-cs"/>
                        </a:rPr>
                        <a:t>Βήμα 2ο</a:t>
                      </a:r>
                      <a:r>
                        <a:rPr kumimoji="0" lang="el-GR" sz="1800" b="0" kern="1200" baseline="0" dirty="0" smtClean="0">
                          <a:solidFill>
                            <a:schemeClr val="tx1"/>
                          </a:solidFill>
                          <a:latin typeface="Calibri" pitchFamily="34" charset="0"/>
                          <a:ea typeface="+mn-ea"/>
                          <a:cs typeface="+mn-cs"/>
                        </a:rPr>
                        <a:t>: Η νηπιαγωγός ρωτάει τα παιδιά κι εκείνα απαντούν, υποβάλλει κλειστές ερωτήσεις, αναζητά την μία και σωστή απάντηση, απευθύνεται σε συγκεκριμένα παιδιά που απαντούν άνετα («καλοί» μαθητές), προσπαθεί να εμπλέξει και τα υπόλοιπα παιδιά προτρέποντάς τα με παρατηρήσεις .</a:t>
                      </a:r>
                    </a:p>
                    <a:p>
                      <a:endParaRPr kumimoji="0" lang="el-GR" sz="1800" b="1" kern="1200" baseline="0" dirty="0" smtClean="0">
                        <a:solidFill>
                          <a:schemeClr val="tx1"/>
                        </a:solidFill>
                        <a:latin typeface="Calibri" pitchFamily="34" charset="0"/>
                        <a:ea typeface="+mn-ea"/>
                        <a:cs typeface="+mn-cs"/>
                      </a:endParaRPr>
                    </a:p>
                    <a:p>
                      <a:r>
                        <a:rPr kumimoji="0" lang="el-GR" sz="1800" b="1" kern="1200" baseline="0" dirty="0" smtClean="0">
                          <a:solidFill>
                            <a:schemeClr val="tx1"/>
                          </a:solidFill>
                          <a:latin typeface="Calibri" pitchFamily="34" charset="0"/>
                          <a:ea typeface="+mn-ea"/>
                          <a:cs typeface="+mn-cs"/>
                        </a:rPr>
                        <a:t>Βήμα 3ο: </a:t>
                      </a:r>
                      <a:r>
                        <a:rPr kumimoji="0" lang="el-GR" sz="1800" b="0" kern="1200" baseline="0" dirty="0" smtClean="0">
                          <a:solidFill>
                            <a:schemeClr val="tx1"/>
                          </a:solidFill>
                          <a:latin typeface="Calibri" pitchFamily="34" charset="0"/>
                          <a:ea typeface="+mn-ea"/>
                          <a:cs typeface="+mn-cs"/>
                        </a:rPr>
                        <a:t>Η</a:t>
                      </a:r>
                      <a:r>
                        <a:rPr kumimoji="0" lang="el-GR" sz="1800" b="1" kern="1200" baseline="0" dirty="0" smtClean="0">
                          <a:solidFill>
                            <a:schemeClr val="tx1"/>
                          </a:solidFill>
                          <a:latin typeface="Calibri" pitchFamily="34" charset="0"/>
                          <a:ea typeface="+mn-ea"/>
                          <a:cs typeface="+mn-cs"/>
                        </a:rPr>
                        <a:t> </a:t>
                      </a:r>
                      <a:r>
                        <a:rPr kumimoji="0" lang="el-GR" sz="1800" b="0" kern="1200" baseline="0" dirty="0" smtClean="0">
                          <a:solidFill>
                            <a:schemeClr val="tx1"/>
                          </a:solidFill>
                          <a:latin typeface="Calibri" pitchFamily="34" charset="0"/>
                          <a:ea typeface="+mn-ea"/>
                          <a:cs typeface="+mn-cs"/>
                        </a:rPr>
                        <a:t>νηπιαγωγός εκφωνεί την εργασία που έχει σχεδιάσει η ίδια και εξηγεί στα παιδιά τι θα κάνουν δίνοντάς τους οδηγίες. </a:t>
                      </a:r>
                    </a:p>
                    <a:p>
                      <a:endParaRPr kumimoji="0" lang="el-GR" sz="1800" b="1" kern="1200" baseline="0" dirty="0" smtClean="0">
                        <a:solidFill>
                          <a:schemeClr val="tx1"/>
                        </a:solidFill>
                        <a:latin typeface="Calibri" pitchFamily="34" charset="0"/>
                        <a:ea typeface="+mn-ea"/>
                        <a:cs typeface="+mn-cs"/>
                      </a:endParaRPr>
                    </a:p>
                    <a:p>
                      <a:r>
                        <a:rPr kumimoji="0" lang="el-GR" sz="1800" b="1" kern="1200" baseline="0" dirty="0" smtClean="0">
                          <a:solidFill>
                            <a:schemeClr val="tx1"/>
                          </a:solidFill>
                          <a:latin typeface="Calibri" pitchFamily="34" charset="0"/>
                          <a:ea typeface="+mn-ea"/>
                          <a:cs typeface="+mn-cs"/>
                        </a:rPr>
                        <a:t>Βήμα 4ο: </a:t>
                      </a:r>
                      <a:r>
                        <a:rPr kumimoji="0" lang="el-GR" sz="1800" b="0" kern="1200" baseline="0" dirty="0" smtClean="0">
                          <a:solidFill>
                            <a:schemeClr val="tx1"/>
                          </a:solidFill>
                          <a:latin typeface="Calibri" pitchFamily="34" charset="0"/>
                          <a:ea typeface="+mn-ea"/>
                          <a:cs typeface="+mn-cs"/>
                        </a:rPr>
                        <a:t>Υλοποίηση δράσης, συνήθως εργασία ατομική, αδιαφοροποίητη για όλους με ίδιο περιεχόμενο και ίδια υλικά .</a:t>
                      </a:r>
                    </a:p>
                    <a:p>
                      <a:endParaRPr kumimoji="0" lang="el-GR" sz="1800" b="1" kern="1200" baseline="0" dirty="0" smtClean="0">
                        <a:solidFill>
                          <a:schemeClr val="tx1"/>
                        </a:solidFill>
                        <a:latin typeface="Calibri" pitchFamily="34" charset="0"/>
                        <a:ea typeface="+mn-ea"/>
                        <a:cs typeface="+mn-cs"/>
                      </a:endParaRPr>
                    </a:p>
                    <a:p>
                      <a:r>
                        <a:rPr kumimoji="0" lang="el-GR" sz="1800" b="1" kern="1200" baseline="0" dirty="0" smtClean="0">
                          <a:solidFill>
                            <a:schemeClr val="tx1"/>
                          </a:solidFill>
                          <a:latin typeface="Calibri" pitchFamily="34" charset="0"/>
                          <a:ea typeface="+mn-ea"/>
                          <a:cs typeface="+mn-cs"/>
                        </a:rPr>
                        <a:t>Βήμα 5ο:  </a:t>
                      </a:r>
                      <a:r>
                        <a:rPr kumimoji="0" lang="el-GR" sz="1800" b="0" kern="1200" baseline="0" dirty="0" smtClean="0">
                          <a:solidFill>
                            <a:schemeClr val="tx1"/>
                          </a:solidFill>
                          <a:latin typeface="Calibri" pitchFamily="34" charset="0"/>
                          <a:ea typeface="+mn-ea"/>
                          <a:cs typeface="+mn-cs"/>
                        </a:rPr>
                        <a:t>Τα παιδιά τοποθετούν τις εργασίες τους στο συρτάρι τους ή τις δίνουν σε νηπιαγωγό που τις αξιολογεί επιβραβεύοντας τες .</a:t>
                      </a:r>
                      <a:r>
                        <a:rPr kumimoji="0" lang="el-GR" sz="1800" b="1" kern="1200" baseline="0" dirty="0" smtClean="0">
                          <a:solidFill>
                            <a:schemeClr val="lt1"/>
                          </a:solidFill>
                          <a:latin typeface="+mn-lt"/>
                          <a:ea typeface="+mn-ea"/>
                          <a:cs typeface="+mn-cs"/>
                        </a:rPr>
                        <a:t>	</a:t>
                      </a:r>
                    </a:p>
                    <a:p>
                      <a:pPr marL="342900" indent="-342900">
                        <a:buNone/>
                      </a:pPr>
                      <a:endParaRPr kumimoji="0" lang="el-GR" sz="1800" b="0" kern="1200" baseline="0" dirty="0" smtClean="0">
                        <a:solidFill>
                          <a:schemeClr val="tx1"/>
                        </a:solidFill>
                        <a:latin typeface="Times New Roman" pitchFamily="18" charset="0"/>
                        <a:ea typeface="+mn-ea"/>
                        <a:cs typeface="Times New Roman" pitchFamily="18" charset="0"/>
                      </a:endParaRPr>
                    </a:p>
                    <a:p>
                      <a:endParaRPr lang="el-GR" b="0" dirty="0">
                        <a:solidFill>
                          <a:schemeClr val="tx1"/>
                        </a:solidFill>
                        <a:latin typeface="Times New Roman" pitchFamily="18" charset="0"/>
                        <a:cs typeface="Times New Roman" pitchFamily="18" charset="0"/>
                      </a:endParaRPr>
                    </a:p>
                  </a:txBody>
                  <a:tcPr>
                    <a:solidFill>
                      <a:srgbClr val="FFDCB9"/>
                    </a:solidFill>
                  </a:tcPr>
                </a:tc>
                <a:tc>
                  <a:txBody>
                    <a:bodyPr/>
                    <a:lstStyle/>
                    <a:p>
                      <a:endParaRPr kumimoji="0" lang="el-GR" sz="1800" b="0" kern="1200" baseline="0" dirty="0" smtClean="0">
                        <a:solidFill>
                          <a:schemeClr val="tx1"/>
                        </a:solidFill>
                        <a:latin typeface="Times New Roman" pitchFamily="18" charset="0"/>
                        <a:ea typeface="+mn-ea"/>
                        <a:cs typeface="Times New Roman" pitchFamily="18" charset="0"/>
                      </a:endParaRPr>
                    </a:p>
                    <a:p>
                      <a:r>
                        <a:rPr kumimoji="0" lang="el-GR" sz="1800" b="0" kern="1200" baseline="0" dirty="0" smtClean="0">
                          <a:solidFill>
                            <a:schemeClr val="tx1"/>
                          </a:solidFill>
                          <a:latin typeface="Times New Roman" pitchFamily="18" charset="0"/>
                          <a:ea typeface="+mn-ea"/>
                          <a:cs typeface="Times New Roman" pitchFamily="18" charset="0"/>
                        </a:rPr>
                        <a:t>	</a:t>
                      </a:r>
                    </a:p>
                    <a:p>
                      <a:r>
                        <a:rPr lang="el-GR" b="1" i="1" dirty="0" smtClean="0">
                          <a:solidFill>
                            <a:schemeClr val="tx1"/>
                          </a:solidFill>
                        </a:rPr>
                        <a:t>Ποιο πλαίσιο δράσης αναγνωρίζετε σε αυτό το παράδειγμα;</a:t>
                      </a:r>
                      <a:endParaRPr lang="el-GR" b="1" i="1" dirty="0">
                        <a:solidFill>
                          <a:schemeClr val="tx1"/>
                        </a:solidFill>
                      </a:endParaRPr>
                    </a:p>
                  </a:txBody>
                  <a:tcPr>
                    <a:solidFill>
                      <a:schemeClr val="accent2"/>
                    </a:solidFill>
                  </a:tcPr>
                </a:tc>
              </a:tr>
            </a:tbl>
          </a:graphicData>
        </a:graphic>
      </p:graphicFrame>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12234</TotalTime>
  <Words>6221</Words>
  <Application>Microsoft Office PowerPoint</Application>
  <PresentationFormat>Προβολή στην οθόνη (4:3)</PresentationFormat>
  <Paragraphs>822</Paragraphs>
  <Slides>89</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89</vt:i4>
      </vt:variant>
    </vt:vector>
  </HeadingPairs>
  <TitlesOfParts>
    <vt:vector size="90" baseType="lpstr">
      <vt:lpstr>Ηλιοστάσιο</vt:lpstr>
      <vt:lpstr>          </vt:lpstr>
      <vt:lpstr>Θεματικές ενότητες - Θέματα</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Για τον σχεδιασμό μιας μαθησιακής δραστηριότητας    </vt:lpstr>
      <vt:lpstr>   Οργανώνοντας τη μάθηση και τη διδασκαλία  στο νηπιαγωγείο    </vt:lpstr>
      <vt:lpstr> Πως προωθείται η ανάπτυξη της σκέψης στο νηπιαγωγείο; </vt:lpstr>
      <vt:lpstr>  Τα γνωστικά αντικείμενα στο νηπιαγωγείο     </vt:lpstr>
      <vt:lpstr> Πρόγραμμα Σπουδών - ΑΠΣ, 2011  </vt:lpstr>
      <vt:lpstr>ΑΠΣ, 2014 </vt:lpstr>
      <vt:lpstr>Διαφάνεια 24</vt:lpstr>
      <vt:lpstr>Π.ΣΝ. 2021</vt:lpstr>
      <vt:lpstr>Π.ΣΝ. 2021</vt:lpstr>
      <vt:lpstr>  Θεματικά Πεδία  /  Θεματικές Ενότητες  /  Θεματικές Υποενότητες  </vt:lpstr>
      <vt:lpstr>  Θεματικά Πεδία  /  Θεματικές Ενότητες  /  Θεματικές Υποενότητες  </vt:lpstr>
      <vt:lpstr>  Θεματικά Πεδία  /  Θεματικές Ενότητες  /  Θεματικές Υποενότητες  </vt:lpstr>
      <vt:lpstr>  Θεματικά Πεδία  /  Θεματικές Ενότητες  /  Θεματικές Υποενότητες  </vt:lpstr>
      <vt:lpstr> 1. ΠΡΙΝ τον σχεδιασμό δραστηριότητας </vt:lpstr>
      <vt:lpstr> 1. ΠΡΙΝ τον σχεδιασμό δραστηριότητας </vt:lpstr>
      <vt:lpstr> 1. ΠΡΙΝ τον σχεδιασμό δραστηριότητας </vt:lpstr>
      <vt:lpstr>   Θεωρητικές προσεγγίσεις για τη μάθηση (1)   </vt:lpstr>
      <vt:lpstr>   Θεωρητικές προσεγγίσεις για τη μάθηση (2)  </vt:lpstr>
      <vt:lpstr>   Θεωρητικές προσεγγίσεις για τη μάθηση (3)   </vt:lpstr>
      <vt:lpstr> Ο ρόλος του ενήλικα στην υποβοήθηση  της ανάπτυξης των παιδιών (1) </vt:lpstr>
      <vt:lpstr> Ο ρόλος του ενήλικα στην υποβοήθηση  της ανάπτυξης των παιδιών (2) </vt:lpstr>
      <vt:lpstr> Ο ρόλος του ενήλικα στην υποβοήθηση  της ανάπτυξης των παιδιών (6)</vt:lpstr>
      <vt:lpstr> Ο ρόλος του ενήλικα στην υποβοήθηση  της ανάπτυξης των παιδιών (6)</vt:lpstr>
      <vt:lpstr> Ο ρόλος του ενήλικα στην υποβοήθηση  της ανάπτυξης των παιδιών (7)</vt:lpstr>
      <vt:lpstr> Ο ρόλος του ενηλίκου στην υποβοήθηση  της ανάπτυξης των παιδιών (8)</vt:lpstr>
      <vt:lpstr>   Θεωρητικές προσεγγίσεις για τη μάθηση   </vt:lpstr>
      <vt:lpstr>   Θεωρητικές προσεγγίσεις για τη μάθηση   </vt:lpstr>
      <vt:lpstr>Λέξεις κλειδιά</vt:lpstr>
      <vt:lpstr> 2. ΠΡΙΝ τον σχεδιασμό δραστηριότητας </vt:lpstr>
      <vt:lpstr> 2. ΠΡΙΝ τον σχεδιασμό δραστηριότητας </vt:lpstr>
      <vt:lpstr>Παράδειγμα</vt:lpstr>
      <vt:lpstr> Παράδειγμα  ΠΡΟΑΠΑΙΤΟΥΜΕΝΕΣ ΓΝΩΣΕΙΣ </vt:lpstr>
      <vt:lpstr> Μία εκδοχή – παράδειγμα  ΠΡΟΑΠΑΙΤΟΥΜΕΝΕΣ ΓΝΩΣΕΙΣ </vt:lpstr>
      <vt:lpstr>3.  ΠΡΙΝ τον σχεδιασμό δραστηριότητας </vt:lpstr>
      <vt:lpstr>3.  ΠΡΙΝ τον σχεδιασμό δραστηριότητας </vt:lpstr>
      <vt:lpstr> ΠΡΙΝ τον σχεδιασμό δραστηριότητας </vt:lpstr>
      <vt:lpstr> ΠΡΙΝ τον σχεδιασμό δραστηριότητας </vt:lpstr>
      <vt:lpstr> ΠΡΙΝ τον σχεδιασμό δραστηριότητας </vt:lpstr>
      <vt:lpstr> ΠΡΙΝ τον σχεδιασμό δραστηριότητας </vt:lpstr>
      <vt:lpstr> ΠΡΙΝ τον σχεδιασμό δραστηριότητας </vt:lpstr>
      <vt:lpstr> ΠΡΙΝ τον σχεδιασμό δραστηριότητας </vt:lpstr>
      <vt:lpstr>Σχεδιασμός και υλοποίηση της δραστηριότητας </vt:lpstr>
      <vt:lpstr>Διαφάνεια 60</vt:lpstr>
      <vt:lpstr>Διαφάνεια 61</vt:lpstr>
      <vt:lpstr>Σχεδιασμός και υλοποίηση της δραστηριότητας </vt:lpstr>
      <vt:lpstr>Σχεδιασμός και υλοποίηση της δραστηριότητας </vt:lpstr>
      <vt:lpstr>Σχεδιασμός και υλοποίηση της δραστηριότητας </vt:lpstr>
      <vt:lpstr>Σχεδιασμός και υλοποίηση της δραστηριότητας </vt:lpstr>
      <vt:lpstr>Σχεδιασμός και υλοποίηση της δραστηριότητας </vt:lpstr>
      <vt:lpstr>Σχεδιασμός και υλοποίηση της δραστηριότητας </vt:lpstr>
      <vt:lpstr>Σχεδιασμός και υλοποίηση της δραστηριότητας </vt:lpstr>
      <vt:lpstr>Μετά την εφαρμογή του σχεδιασμού</vt:lpstr>
      <vt:lpstr>Μετά την εφαρμογή του σχεδιασμού</vt:lpstr>
      <vt:lpstr>Αξιολόγηση - Μετά την εφαρμογή του σχεδιασμού</vt:lpstr>
      <vt:lpstr>Αξιολόγηση - Μετά την εφαρμογή του σχεδιασμού</vt:lpstr>
      <vt:lpstr>Αξιολόγηση - Μετά την εφαρμογή του σχεδιασμού</vt:lpstr>
      <vt:lpstr> Με μια ματιά……</vt:lpstr>
      <vt:lpstr>Στόχοι………</vt:lpstr>
      <vt:lpstr>Στόχοι………</vt:lpstr>
      <vt:lpstr>Στόχοι  ανά γνωστικό αντικείμενο  </vt:lpstr>
      <vt:lpstr>Στόχοι  ανά γνωστικό αντικείμενο  </vt:lpstr>
      <vt:lpstr>Στόχοι  ανά γνωστικό αντικείμενο  </vt:lpstr>
      <vt:lpstr>Στόχοι  ανά γνωστικό αντικείμενο  </vt:lpstr>
      <vt:lpstr>Στόχοι  ανά γνωστικό αντικείμενο  </vt:lpstr>
      <vt:lpstr>Στόχοι  ανά γνωστικό αντικείμενο  </vt:lpstr>
      <vt:lpstr>Στόχοι  ανά γνωστικό αντικείμενο  </vt:lpstr>
      <vt:lpstr>Στόχοι  ανά γνωστικό αντικείμενο  </vt:lpstr>
      <vt:lpstr>Στόχοι  ανά γνωστικό αντικείμενο  </vt:lpstr>
      <vt:lpstr>Στόχοι  ανά γνωστικό αντικείμενο  </vt:lpstr>
      <vt:lpstr>Στόχοι  ανά γνωστικό αντικείμενο  </vt:lpstr>
      <vt:lpstr>Στόχοι  ανά γνωστικό αντικείμενο  </vt:lpstr>
      <vt:lpstr>Στόχοι  ανά γνωστικό αντικείμενο  </vt:lpstr>
    </vt:vector>
  </TitlesOfParts>
  <Company>Nikos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ΠΑΝΕΠΙΣΤΗΜΙΟ ΔΥΤΙΚΗΣ ΜΑΚΕΔΟΝΙΑΣ ΠΑΙΔΑΓΩΓΙΚΟ ΤΜΗΜΑ ΝΗΠΙΑΓΩΓΩΝ</dc:title>
  <dc:creator>sonia</dc:creator>
  <cp:lastModifiedBy>pc</cp:lastModifiedBy>
  <cp:revision>620</cp:revision>
  <dcterms:created xsi:type="dcterms:W3CDTF">2012-05-08T01:53:35Z</dcterms:created>
  <dcterms:modified xsi:type="dcterms:W3CDTF">2024-10-07T09:19:44Z</dcterms:modified>
</cp:coreProperties>
</file>