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36"/>
  </p:notesMasterIdLst>
  <p:handoutMasterIdLst>
    <p:handoutMasterId r:id="rId37"/>
  </p:handoutMasterIdLst>
  <p:sldIdLst>
    <p:sldId id="256" r:id="rId2"/>
    <p:sldId id="293" r:id="rId3"/>
    <p:sldId id="381" r:id="rId4"/>
    <p:sldId id="328" r:id="rId5"/>
    <p:sldId id="330" r:id="rId6"/>
    <p:sldId id="329" r:id="rId7"/>
    <p:sldId id="335" r:id="rId8"/>
    <p:sldId id="376" r:id="rId9"/>
    <p:sldId id="337" r:id="rId10"/>
    <p:sldId id="333" r:id="rId11"/>
    <p:sldId id="339" r:id="rId12"/>
    <p:sldId id="340" r:id="rId13"/>
    <p:sldId id="343" r:id="rId14"/>
    <p:sldId id="375" r:id="rId15"/>
    <p:sldId id="382" r:id="rId16"/>
    <p:sldId id="363" r:id="rId17"/>
    <p:sldId id="377" r:id="rId18"/>
    <p:sldId id="297" r:id="rId19"/>
    <p:sldId id="383" r:id="rId20"/>
    <p:sldId id="365" r:id="rId21"/>
    <p:sldId id="367" r:id="rId22"/>
    <p:sldId id="378" r:id="rId23"/>
    <p:sldId id="384" r:id="rId24"/>
    <p:sldId id="372" r:id="rId25"/>
    <p:sldId id="373" r:id="rId26"/>
    <p:sldId id="379" r:id="rId27"/>
    <p:sldId id="385" r:id="rId28"/>
    <p:sldId id="386" r:id="rId29"/>
    <p:sldId id="374" r:id="rId30"/>
    <p:sldId id="380" r:id="rId31"/>
    <p:sldId id="321" r:id="rId32"/>
    <p:sldId id="387" r:id="rId33"/>
    <p:sldId id="388" r:id="rId34"/>
    <p:sldId id="35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8EE"/>
    <a:srgbClr val="FFCCCC"/>
    <a:srgbClr val="FFFFC5"/>
    <a:srgbClr val="FFFFAB"/>
    <a:srgbClr val="FFFFCC"/>
    <a:srgbClr val="E1F4FF"/>
    <a:srgbClr val="FFC081"/>
    <a:srgbClr val="FF9966"/>
    <a:srgbClr val="FFCC99"/>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showGuides="1">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2F627B-34F9-6C42-9172-992A0D87E587}" type="datetimeFigureOut">
              <a:rPr lang="en-US" smtClean="0"/>
              <a:pPr/>
              <a:t>10/15/2025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85C2DA2-6C6B-A045-B3FF-CA9E1C7AB511}" type="slidenum">
              <a:rPr lang="en-US" smtClean="0"/>
              <a:pPr/>
              <a:t>‹#›</a:t>
            </a:fld>
            <a:endParaRPr lang="en-US"/>
          </a:p>
        </p:txBody>
      </p:sp>
    </p:spTree>
    <p:extLst>
      <p:ext uri="{BB962C8B-B14F-4D97-AF65-F5344CB8AC3E}">
        <p14:creationId xmlns:p14="http://schemas.microsoft.com/office/powerpoint/2010/main" xmlns="" val="3072750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a:defRPr>
            </a:lvl1pPr>
          </a:lstStyle>
          <a:p>
            <a:endParaRPr lang="el-GR"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a:defRPr>
            </a:lvl1pPr>
          </a:lstStyle>
          <a:p>
            <a:fld id="{D9F81406-4ECE-4FA1-9665-7067A9411D3F}" type="datetimeFigureOut">
              <a:rPr lang="el-GR" smtClean="0"/>
              <a:pPr/>
              <a:t>15/10/2025</a:t>
            </a:fld>
            <a:endParaRPr lang="el-GR"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a:defRPr>
            </a:lvl1pPr>
          </a:lstStyle>
          <a:p>
            <a:endParaRPr lang="el-GR"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a:defRPr>
            </a:lvl1pPr>
          </a:lstStyle>
          <a:p>
            <a:fld id="{DCE7E519-51CA-44DE-97E6-BF025AD46DE3}" type="slidenum">
              <a:rPr lang="el-GR" smtClean="0"/>
              <a:pPr/>
              <a:t>‹#›</a:t>
            </a:fld>
            <a:endParaRPr lang="el-GR" dirty="0"/>
          </a:p>
        </p:txBody>
      </p:sp>
    </p:spTree>
    <p:extLst>
      <p:ext uri="{BB962C8B-B14F-4D97-AF65-F5344CB8AC3E}">
        <p14:creationId xmlns:p14="http://schemas.microsoft.com/office/powerpoint/2010/main" xmlns="" val="154151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a:ea typeface="+mn-ea"/>
        <a:cs typeface="+mn-cs"/>
      </a:defRPr>
    </a:lvl1pPr>
    <a:lvl2pPr marL="457200" algn="l" defTabSz="914400" rtl="0" eaLnBrk="1" latinLnBrk="0" hangingPunct="1">
      <a:defRPr sz="1200" kern="1200">
        <a:solidFill>
          <a:schemeClr val="tx1"/>
        </a:solidFill>
        <a:latin typeface="Arial"/>
        <a:ea typeface="+mn-ea"/>
        <a:cs typeface="+mn-cs"/>
      </a:defRPr>
    </a:lvl2pPr>
    <a:lvl3pPr marL="914400" algn="l" defTabSz="914400" rtl="0" eaLnBrk="1" latinLnBrk="0" hangingPunct="1">
      <a:defRPr sz="1200" kern="1200">
        <a:solidFill>
          <a:schemeClr val="tx1"/>
        </a:solidFill>
        <a:latin typeface="Arial"/>
        <a:ea typeface="+mn-ea"/>
        <a:cs typeface="+mn-cs"/>
      </a:defRPr>
    </a:lvl3pPr>
    <a:lvl4pPr marL="1371600" algn="l" defTabSz="914400" rtl="0" eaLnBrk="1" latinLnBrk="0" hangingPunct="1">
      <a:defRPr sz="1200" kern="1200">
        <a:solidFill>
          <a:schemeClr val="tx1"/>
        </a:solidFill>
        <a:latin typeface="Arial"/>
        <a:ea typeface="+mn-ea"/>
        <a:cs typeface="+mn-cs"/>
      </a:defRPr>
    </a:lvl4pPr>
    <a:lvl5pPr marL="1828800" algn="l" defTabSz="914400" rtl="0" eaLnBrk="1" latinLnBrk="0" hangingPunct="1">
      <a:defRPr sz="1200" kern="1200">
        <a:solidFill>
          <a:schemeClr val="tx1"/>
        </a:solidFill>
        <a:latin typeface="Arial"/>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Διαφάνεια τίτλου">
    <p:spTree>
      <p:nvGrpSpPr>
        <p:cNvPr id="1" name=""/>
        <p:cNvGrpSpPr/>
        <p:nvPr/>
      </p:nvGrpSpPr>
      <p:grpSpPr>
        <a:xfrm>
          <a:off x="0" y="0"/>
          <a:ext cx="0" cy="0"/>
          <a:chOff x="0" y="0"/>
          <a:chExt cx="0" cy="0"/>
        </a:xfrm>
      </p:grpSpPr>
      <p:pic>
        <p:nvPicPr>
          <p:cNvPr id="10" name="Picture 9" descr="ZOOM_INTRO-01_16_9_a.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0"/>
            <a:ext cx="12185400" cy="6858000"/>
          </a:xfrm>
          <a:prstGeom prst="rect">
            <a:avLst/>
          </a:prstGeom>
        </p:spPr>
      </p:pic>
      <p:sp>
        <p:nvSpPr>
          <p:cNvPr id="2" name="Title 1"/>
          <p:cNvSpPr>
            <a:spLocks noGrp="1"/>
          </p:cNvSpPr>
          <p:nvPr>
            <p:ph type="ctrTitle"/>
          </p:nvPr>
        </p:nvSpPr>
        <p:spPr>
          <a:xfrm>
            <a:off x="5595697" y="2062787"/>
            <a:ext cx="5908915" cy="2185939"/>
          </a:xfrm>
        </p:spPr>
        <p:txBody>
          <a:bodyPr anchor="t" anchorCtr="0">
            <a:normAutofit/>
          </a:bodyPr>
          <a:lstStyle>
            <a:lvl1pPr>
              <a:defRPr sz="2000"/>
            </a:lvl1p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xmlns="" val="404466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3" name="Picture 12"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rgbClr val="000000"/>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72002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Προσαρμοσμένη διάταξη">
    <p:spTree>
      <p:nvGrpSpPr>
        <p:cNvPr id="1" name=""/>
        <p:cNvGrpSpPr/>
        <p:nvPr/>
      </p:nvGrpSpPr>
      <p:grpSpPr>
        <a:xfrm>
          <a:off x="0" y="0"/>
          <a:ext cx="0" cy="0"/>
          <a:chOff x="0" y="0"/>
          <a:chExt cx="0" cy="0"/>
        </a:xfrm>
      </p:grpSpPr>
      <p:pic>
        <p:nvPicPr>
          <p:cNvPr id="5" name="Picture 4" descr="ZOOM_INTRO-01_16_9_a copy.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0"/>
            <a:ext cx="12180831" cy="6858000"/>
          </a:xfrm>
          <a:prstGeom prst="rect">
            <a:avLst/>
          </a:prstGeom>
        </p:spPr>
      </p:pic>
      <p:sp>
        <p:nvSpPr>
          <p:cNvPr id="2" name="Title 1"/>
          <p:cNvSpPr>
            <a:spLocks noGrp="1"/>
          </p:cNvSpPr>
          <p:nvPr>
            <p:ph type="title"/>
          </p:nvPr>
        </p:nvSpPr>
        <p:spPr>
          <a:xfrm>
            <a:off x="1661591" y="716473"/>
            <a:ext cx="8911687" cy="1280890"/>
          </a:xfrm>
        </p:spPr>
        <p:txBody>
          <a:bodyPr>
            <a:normAutofit/>
          </a:bodyPr>
          <a:lstStyle>
            <a:lvl1pPr algn="ctr">
              <a:defRPr sz="2000"/>
            </a:lvl1p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xmlns="" val="376297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9" name="Picture 8"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2" name="Title 1"/>
          <p:cNvSpPr>
            <a:spLocks noGrp="1"/>
          </p:cNvSpPr>
          <p:nvPr>
            <p:ph type="title"/>
          </p:nvPr>
        </p:nvSpPr>
        <p:spPr>
          <a:xfrm>
            <a:off x="2592925" y="624110"/>
            <a:ext cx="8911687" cy="1280890"/>
          </a:xfrm>
        </p:spPr>
        <p:txBody>
          <a:bodyPr>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59427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8" name="Picture 7"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2" name="Title 1"/>
          <p:cNvSpPr>
            <a:spLocks noGrp="1"/>
          </p:cNvSpPr>
          <p:nvPr>
            <p:ph type="title"/>
          </p:nvPr>
        </p:nvSpPr>
        <p:spPr>
          <a:xfrm>
            <a:off x="2589212" y="2058750"/>
            <a:ext cx="8915399" cy="1468800"/>
          </a:xfrm>
        </p:spPr>
        <p:txBody>
          <a:bodyPr anchor="b">
            <a:normAutofit/>
          </a:bodyPr>
          <a:lstStyle>
            <a:lvl1pPr algn="l">
              <a:defRPr sz="2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normAutofit/>
          </a:bodyPr>
          <a:lstStyle>
            <a:lvl1pPr marL="0" indent="0" algn="l">
              <a:buNone/>
              <a:defRPr sz="15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85974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9" name="Picture 8"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2791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9" name="Picture 8"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2" name="Title 1"/>
          <p:cNvSpPr>
            <a:spLocks noGrp="1"/>
          </p:cNvSpPr>
          <p:nvPr>
            <p:ph type="title"/>
          </p:nvPr>
        </p:nvSpPr>
        <p:spPr/>
        <p:txBody>
          <a:bodyPr>
            <a:normAutofit/>
          </a:bodyPr>
          <a:lstStyle>
            <a:lvl1pPr>
              <a:defRPr sz="2000"/>
            </a:lvl1pPr>
          </a:lstStyle>
          <a:p>
            <a:r>
              <a:rPr lang="el-GR"/>
              <a:t>Κάντε κλικ για να επεξεργαστείτε τον τίτλο υποδείγματος</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04880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Tree>
    <p:extLst>
      <p:ext uri="{BB962C8B-B14F-4D97-AF65-F5344CB8AC3E}">
        <p14:creationId xmlns:p14="http://schemas.microsoft.com/office/powerpoint/2010/main" xmlns="" val="221191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10/15/2025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pic>
        <p:nvPicPr>
          <p:cNvPr id="10" name="Picture 9"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Tree>
    <p:extLst>
      <p:ext uri="{BB962C8B-B14F-4D97-AF65-F5344CB8AC3E}">
        <p14:creationId xmlns:p14="http://schemas.microsoft.com/office/powerpoint/2010/main" xmlns="" val="2637570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10/15/2025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pic>
        <p:nvPicPr>
          <p:cNvPr id="10" name="Picture 9"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Tree>
    <p:extLst>
      <p:ext uri="{BB962C8B-B14F-4D97-AF65-F5344CB8AC3E}">
        <p14:creationId xmlns:p14="http://schemas.microsoft.com/office/powerpoint/2010/main" xmlns="" val="420050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ZOOM_INTRO-01_16_9-02.png"/>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91405" y="6023125"/>
            <a:ext cx="11809312" cy="965290"/>
          </a:xfrm>
          <a:prstGeom prst="rect">
            <a:avLst/>
          </a:prstGeom>
        </p:spPr>
      </p:pic>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rgbClr val="FFE105"/>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68153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userDrawn="1"/>
        </p:nvGrpSpPr>
        <p:grpSpPr>
          <a:xfrm>
            <a:off x="-177030" y="236297"/>
            <a:ext cx="2851516" cy="6638628"/>
            <a:chOff x="2487613" y="285750"/>
            <a:chExt cx="2428875" cy="5654676"/>
          </a:xfrm>
          <a:solidFill>
            <a:schemeClr val="tx2">
              <a:lumMod val="40000"/>
              <a:lumOff val="6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userDrawn="1"/>
        </p:nvGrpSpPr>
        <p:grpSpPr>
          <a:xfrm rot="297755">
            <a:off x="48466" y="905475"/>
            <a:ext cx="2142431" cy="5992471"/>
            <a:chOff x="6627813" y="194833"/>
            <a:chExt cx="1952625" cy="5678918"/>
          </a:xfrm>
          <a:solidFill>
            <a:schemeClr val="accent1">
              <a:lumMod val="50000"/>
            </a:schemeClr>
          </a:solidFill>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userDrawn="1"/>
        </p:nvSpPr>
        <p:spPr>
          <a:xfrm>
            <a:off x="0" y="0"/>
            <a:ext cx="182880" cy="6858000"/>
          </a:xfrm>
          <a:prstGeom prst="rect">
            <a:avLst/>
          </a:prstGeom>
          <a:solidFill>
            <a:srgbClr val="FFE105"/>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dirty="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latin typeface="Aria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6466272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1" r:id="rId5"/>
    <p:sldLayoutId id="2147483672" r:id="rId6"/>
    <p:sldLayoutId id="2147483673" r:id="rId7"/>
    <p:sldLayoutId id="2147483674" r:id="rId8"/>
    <p:sldLayoutId id="2147483677" r:id="rId9"/>
    <p:sldLayoutId id="2147483678" r:id="rId10"/>
    <p:sldLayoutId id="2147483682" r:id="rId11"/>
  </p:sldLayoutIdLst>
  <p:txStyles>
    <p:titleStyle>
      <a:lvl1pPr algn="l" defTabSz="457200" rtl="0" eaLnBrk="1" latinLnBrk="0" hangingPunct="1">
        <a:spcBef>
          <a:spcPct val="0"/>
        </a:spcBef>
        <a:buNone/>
        <a:defRPr sz="3600" kern="1200">
          <a:solidFill>
            <a:schemeClr val="tx1">
              <a:lumMod val="85000"/>
              <a:lumOff val="15000"/>
            </a:schemeClr>
          </a:solidFill>
          <a:latin typeface="Arial"/>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Arial"/>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Arial"/>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Arial"/>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Arial"/>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Arial"/>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975761" y="593766"/>
            <a:ext cx="6597280" cy="5011387"/>
          </a:xfrm>
        </p:spPr>
        <p:txBody>
          <a:bodyPr>
            <a:normAutofit fontScale="90000"/>
          </a:bodyPr>
          <a:lstStyle/>
          <a:p>
            <a:pPr algn="ct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sz="2400" dirty="0" smtClean="0">
                <a:latin typeface="Arial" panose="020B0604020202020204" pitchFamily="34" charset="0"/>
                <a:ea typeface="Times New Roman" panose="02020603050405020304" pitchFamily="18" charset="0"/>
              </a:rPr>
              <a:t>Βιωματικό &amp; </a:t>
            </a:r>
            <a:r>
              <a:rPr lang="el-GR" sz="2400" dirty="0" err="1" smtClean="0">
                <a:latin typeface="Arial" panose="020B0604020202020204" pitchFamily="34" charset="0"/>
                <a:ea typeface="Times New Roman" panose="02020603050405020304" pitchFamily="18" charset="0"/>
              </a:rPr>
              <a:t>Αναστοχαστικό</a:t>
            </a:r>
            <a:r>
              <a:rPr lang="el-GR" sz="2400" dirty="0" smtClean="0">
                <a:latin typeface="Arial" panose="020B0604020202020204" pitchFamily="34" charset="0"/>
                <a:ea typeface="Times New Roman" panose="02020603050405020304" pitchFamily="18" charset="0"/>
              </a:rPr>
              <a:t> </a:t>
            </a:r>
            <a:r>
              <a:rPr lang="el-GR" sz="2400" dirty="0">
                <a:latin typeface="Arial" panose="020B0604020202020204" pitchFamily="34" charset="0"/>
                <a:ea typeface="Times New Roman" panose="02020603050405020304" pitchFamily="18" charset="0"/>
              </a:rPr>
              <a:t>εργαστήριο: </a:t>
            </a:r>
            <a:br>
              <a:rPr lang="el-GR" sz="2400"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sz="2200" b="1" dirty="0">
                <a:latin typeface="Arial" panose="020B0604020202020204" pitchFamily="34" charset="0"/>
                <a:ea typeface="Times New Roman" panose="02020603050405020304" pitchFamily="18" charset="0"/>
              </a:rPr>
              <a:t>Ενεργή συμμετοχή των παιδιών στον διάλογο: παιδαγωγικές πρακτικές ενίσχυσης της κριτικής και συνεργατικής σκέψης</a:t>
            </a:r>
            <a:r>
              <a:rPr lang="el-GR" sz="2200" dirty="0">
                <a:latin typeface="Arial" panose="020B0604020202020204" pitchFamily="34" charset="0"/>
                <a:ea typeface="Times New Roman" panose="02020603050405020304" pitchFamily="18" charset="0"/>
              </a:rPr>
              <a:t> </a:t>
            </a: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a:latin typeface="Arial" panose="020B0604020202020204" pitchFamily="34" charset="0"/>
                <a:ea typeface="Times New Roman" panose="02020603050405020304" pitchFamily="18" charset="0"/>
              </a:rPr>
              <a:t/>
            </a:r>
            <a:br>
              <a:rPr lang="el-GR" dirty="0">
                <a:latin typeface="Arial" panose="020B0604020202020204" pitchFamily="34" charset="0"/>
                <a:ea typeface="Times New Roman" panose="02020603050405020304" pitchFamily="18" charset="0"/>
              </a:rPr>
            </a:br>
            <a:r>
              <a:rPr lang="el-GR" dirty="0" smtClean="0">
                <a:latin typeface="Arial" panose="020B0604020202020204" pitchFamily="34" charset="0"/>
                <a:ea typeface="Times New Roman" panose="02020603050405020304" pitchFamily="18" charset="0"/>
              </a:rPr>
              <a:t>Εισηγήτρια</a:t>
            </a:r>
            <a:r>
              <a:rPr lang="el-GR" dirty="0">
                <a:latin typeface="Arial" panose="020B0604020202020204" pitchFamily="34" charset="0"/>
                <a:ea typeface="Times New Roman" panose="02020603050405020304" pitchFamily="18" charset="0"/>
              </a:rPr>
              <a:t>: </a:t>
            </a:r>
            <a:r>
              <a:rPr lang="el-GR" dirty="0" smtClean="0">
                <a:latin typeface="Arial" panose="020B0604020202020204" pitchFamily="34" charset="0"/>
                <a:ea typeface="Times New Roman" panose="02020603050405020304" pitchFamily="18" charset="0"/>
              </a:rPr>
              <a:t>Δρ. Σόνια </a:t>
            </a:r>
            <a:r>
              <a:rPr lang="el-GR" dirty="0">
                <a:latin typeface="Arial" panose="020B0604020202020204" pitchFamily="34" charset="0"/>
                <a:ea typeface="Times New Roman" panose="02020603050405020304" pitchFamily="18" charset="0"/>
              </a:rPr>
              <a:t>Λυκομήτρου, </a:t>
            </a:r>
            <a:r>
              <a:rPr lang="en-US" dirty="0">
                <a:latin typeface="Arial" panose="020B0604020202020204" pitchFamily="34" charset="0"/>
                <a:ea typeface="Times New Roman" panose="02020603050405020304" pitchFamily="18" charset="0"/>
              </a:rPr>
              <a:t/>
            </a:r>
            <a:br>
              <a:rPr lang="en-US" dirty="0">
                <a:latin typeface="Arial" panose="020B0604020202020204" pitchFamily="34" charset="0"/>
                <a:ea typeface="Times New Roman" panose="02020603050405020304" pitchFamily="18" charset="0"/>
              </a:rPr>
            </a:br>
            <a:r>
              <a:rPr lang="en-US" dirty="0" err="1" smtClean="0">
                <a:latin typeface="Arial" panose="020B0604020202020204" pitchFamily="34" charset="0"/>
                <a:ea typeface="Times New Roman" panose="02020603050405020304" pitchFamily="18" charset="0"/>
              </a:rPr>
              <a:t>Phd</a:t>
            </a:r>
            <a:r>
              <a:rPr lang="en-US" dirty="0" smtClean="0">
                <a:latin typeface="Arial" panose="020B0604020202020204" pitchFamily="34" charset="0"/>
                <a:ea typeface="Times New Roman" panose="02020603050405020304" pitchFamily="18" charset="0"/>
              </a:rPr>
              <a:t>. Post Doc, </a:t>
            </a:r>
            <a:r>
              <a:rPr lang="el-GR" dirty="0" smtClean="0">
                <a:latin typeface="Arial" panose="020B0604020202020204" pitchFamily="34" charset="0"/>
                <a:ea typeface="Times New Roman" panose="02020603050405020304" pitchFamily="18" charset="0"/>
              </a:rPr>
              <a:t>Ε.ΔΙ.Π</a:t>
            </a:r>
            <a:r>
              <a:rPr lang="el-GR" dirty="0">
                <a:latin typeface="Arial" panose="020B0604020202020204" pitchFamily="34" charset="0"/>
                <a:ea typeface="Times New Roman" panose="02020603050405020304" pitchFamily="18" charset="0"/>
              </a:rPr>
              <a:t>. </a:t>
            </a:r>
            <a:r>
              <a:rPr lang="el-GR" dirty="0" smtClean="0">
                <a:latin typeface="Arial" panose="020B0604020202020204" pitchFamily="34" charset="0"/>
                <a:ea typeface="Times New Roman" panose="02020603050405020304" pitchFamily="18" charset="0"/>
              </a:rPr>
              <a:t>Π.Τ.Ν. Πανεπιστημίου</a:t>
            </a:r>
            <a:r>
              <a:rPr lang="en-US" dirty="0" smtClean="0">
                <a:latin typeface="Arial" panose="020B0604020202020204" pitchFamily="34" charset="0"/>
                <a:ea typeface="Times New Roman" panose="02020603050405020304" pitchFamily="18" charset="0"/>
              </a:rPr>
              <a:t/>
            </a:r>
            <a:br>
              <a:rPr lang="en-US" dirty="0" smtClean="0">
                <a:latin typeface="Arial" panose="020B0604020202020204" pitchFamily="34" charset="0"/>
                <a:ea typeface="Times New Roman" panose="02020603050405020304" pitchFamily="18" charset="0"/>
              </a:rPr>
            </a:br>
            <a:r>
              <a:rPr lang="el-GR" dirty="0" smtClean="0">
                <a:latin typeface="Arial" panose="020B0604020202020204" pitchFamily="34" charset="0"/>
                <a:ea typeface="Times New Roman" panose="02020603050405020304" pitchFamily="18" charset="0"/>
              </a:rPr>
              <a:t> </a:t>
            </a:r>
            <a:r>
              <a:rPr lang="el-GR" dirty="0">
                <a:latin typeface="Arial" panose="020B0604020202020204" pitchFamily="34" charset="0"/>
                <a:ea typeface="Times New Roman" panose="02020603050405020304" pitchFamily="18" charset="0"/>
              </a:rPr>
              <a:t>Δυτικής Μακεδονίας</a:t>
            </a:r>
            <a:r>
              <a:rPr lang="el-GR" dirty="0"/>
              <a:t/>
            </a:r>
            <a:br>
              <a:rPr lang="el-GR" dirty="0"/>
            </a:br>
            <a:r>
              <a:rPr lang="el-GR" dirty="0" smtClean="0"/>
              <a:t/>
            </a:r>
            <a:br>
              <a:rPr lang="el-GR" dirty="0" smtClean="0"/>
            </a:br>
            <a:r>
              <a:rPr lang="el-GR" dirty="0" smtClean="0"/>
              <a:t>Φλώρινα, 14/10/2025</a:t>
            </a:r>
            <a:endParaRPr lang="el-GR" sz="2000" b="1" dirty="0">
              <a:solidFill>
                <a:srgbClr val="000000"/>
              </a:solidFill>
            </a:endParaRPr>
          </a:p>
        </p:txBody>
      </p:sp>
    </p:spTree>
    <p:extLst>
      <p:ext uri="{BB962C8B-B14F-4D97-AF65-F5344CB8AC3E}">
        <p14:creationId xmlns:p14="http://schemas.microsoft.com/office/powerpoint/2010/main" xmlns="" val="1814696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13954" y="0"/>
            <a:ext cx="11011990" cy="856648"/>
          </a:xfrm>
        </p:spPr>
        <p:txBody>
          <a:bodyPr>
            <a:normAutofit/>
          </a:bodyPr>
          <a:lstStyle/>
          <a:p>
            <a:pPr algn="ctr"/>
            <a:r>
              <a:rPr lang="el-GR" b="1" dirty="0">
                <a:latin typeface="Arial" pitchFamily="34" charset="0"/>
                <a:cs typeface="Arial" pitchFamily="34" charset="0"/>
              </a:rPr>
              <a:t>Πως μπορούμε να εντοπίσουμε την </a:t>
            </a:r>
            <a:r>
              <a:rPr lang="el-GR" b="1" dirty="0">
                <a:solidFill>
                  <a:schemeClr val="tx1"/>
                </a:solidFill>
                <a:latin typeface="Arial" pitchFamily="34" charset="0"/>
                <a:cs typeface="Arial" pitchFamily="34" charset="0"/>
              </a:rPr>
              <a:t> </a:t>
            </a:r>
            <a:r>
              <a:rPr lang="el-GR" b="1" dirty="0">
                <a:latin typeface="Arial" pitchFamily="34" charset="0"/>
                <a:cs typeface="Arial" pitchFamily="34" charset="0"/>
              </a:rPr>
              <a:t>κριτική και συνεργατική σκέψη στους στόχους, </a:t>
            </a:r>
            <a:br>
              <a:rPr lang="el-GR" b="1" dirty="0">
                <a:latin typeface="Arial" pitchFamily="34" charset="0"/>
                <a:cs typeface="Arial" pitchFamily="34" charset="0"/>
              </a:rPr>
            </a:br>
            <a:r>
              <a:rPr lang="el-GR" b="1" dirty="0">
                <a:latin typeface="Arial" pitchFamily="34" charset="0"/>
                <a:cs typeface="Arial" pitchFamily="34" charset="0"/>
              </a:rPr>
              <a:t>στις ενέργειες της νηπιαγωγού και των παιδιών. </a:t>
            </a:r>
            <a:r>
              <a:rPr lang="el-GR" b="1" dirty="0">
                <a:latin typeface="Arial" pitchFamily="34" charset="0"/>
                <a:ea typeface="Arial Unicode MS" pitchFamily="34" charset="-128"/>
                <a:cs typeface="Arial" pitchFamily="34" charset="0"/>
              </a:rPr>
              <a:t> </a:t>
            </a:r>
            <a:endParaRPr lang="en-US" b="1" dirty="0">
              <a:solidFill>
                <a:schemeClr val="tx1"/>
              </a:solidFill>
              <a:latin typeface="Arial" pitchFamily="34" charset="0"/>
              <a:cs typeface="Arial" pitchFamily="34" charset="0"/>
            </a:endParaRPr>
          </a:p>
        </p:txBody>
      </p:sp>
      <p:sp>
        <p:nvSpPr>
          <p:cNvPr id="7" name="Content Placeholder 6"/>
          <p:cNvSpPr>
            <a:spLocks noGrp="1"/>
          </p:cNvSpPr>
          <p:nvPr>
            <p:ph idx="1"/>
          </p:nvPr>
        </p:nvSpPr>
        <p:spPr>
          <a:xfrm>
            <a:off x="570017" y="1056904"/>
            <a:ext cx="10711541" cy="5093640"/>
          </a:xfrm>
        </p:spPr>
        <p:txBody>
          <a:bodyPr>
            <a:normAutofit/>
          </a:bodyPr>
          <a:lstStyle/>
          <a:p>
            <a:pPr>
              <a:buNone/>
            </a:pPr>
            <a:r>
              <a:rPr lang="el-GR" sz="2000" dirty="0">
                <a:solidFill>
                  <a:schemeClr val="tx1"/>
                </a:solidFill>
              </a:rPr>
              <a:t>Αξιοποιώντας ένα </a:t>
            </a:r>
            <a:r>
              <a:rPr lang="el-GR" sz="2000" dirty="0">
                <a:solidFill>
                  <a:srgbClr val="FF0000"/>
                </a:solidFill>
              </a:rPr>
              <a:t>«Εργαλείο σχεδιασμού δράσεων για την συμμετοχή στον διάλογο»</a:t>
            </a:r>
          </a:p>
          <a:p>
            <a:pPr algn="ctr"/>
            <a:endParaRPr lang="el-GR" sz="2000" dirty="0"/>
          </a:p>
          <a:p>
            <a:endParaRPr lang="el-GR" sz="2000" dirty="0"/>
          </a:p>
          <a:p>
            <a:endParaRPr lang="en-US" sz="2000" b="1" dirty="0"/>
          </a:p>
        </p:txBody>
      </p:sp>
      <p:graphicFrame>
        <p:nvGraphicFramePr>
          <p:cNvPr id="4" name="3 - Πίνακας"/>
          <p:cNvGraphicFramePr>
            <a:graphicFrameLocks noGrp="1"/>
          </p:cNvGraphicFramePr>
          <p:nvPr/>
        </p:nvGraphicFramePr>
        <p:xfrm>
          <a:off x="232011" y="1569492"/>
          <a:ext cx="11696132" cy="4539473"/>
        </p:xfrm>
        <a:graphic>
          <a:graphicData uri="http://schemas.openxmlformats.org/drawingml/2006/table">
            <a:tbl>
              <a:tblPr firstRow="1" bandRow="1">
                <a:tableStyleId>{5C22544A-7EE6-4342-B048-85BDC9FD1C3A}</a:tableStyleId>
              </a:tblPr>
              <a:tblGrid>
                <a:gridCol w="7219667">
                  <a:extLst>
                    <a:ext uri="{9D8B030D-6E8A-4147-A177-3AD203B41FA5}">
                      <a16:colId xmlns:a16="http://schemas.microsoft.com/office/drawing/2014/main" xmlns="" val="20000"/>
                    </a:ext>
                  </a:extLst>
                </a:gridCol>
                <a:gridCol w="2661313">
                  <a:extLst>
                    <a:ext uri="{9D8B030D-6E8A-4147-A177-3AD203B41FA5}">
                      <a16:colId xmlns:a16="http://schemas.microsoft.com/office/drawing/2014/main" xmlns="" val="20001"/>
                    </a:ext>
                  </a:extLst>
                </a:gridCol>
                <a:gridCol w="1815152">
                  <a:extLst>
                    <a:ext uri="{9D8B030D-6E8A-4147-A177-3AD203B41FA5}">
                      <a16:colId xmlns:a16="http://schemas.microsoft.com/office/drawing/2014/main" xmlns="" val="20002"/>
                    </a:ext>
                  </a:extLst>
                </a:gridCol>
              </a:tblGrid>
              <a:tr h="300250">
                <a:tc>
                  <a:txBody>
                    <a:bodyPr/>
                    <a:lstStyle/>
                    <a:p>
                      <a:pPr algn="ctr"/>
                      <a:r>
                        <a:rPr lang="el-GR" sz="1800" b="1" kern="1200" dirty="0">
                          <a:solidFill>
                            <a:schemeClr val="tx1"/>
                          </a:solidFill>
                          <a:latin typeface="+mn-lt"/>
                          <a:ea typeface="+mn-ea"/>
                          <a:cs typeface="+mn-cs"/>
                        </a:rPr>
                        <a:t>Α. Καθορισμός των στόχων </a:t>
                      </a:r>
                      <a:endParaRPr lang="el-GR"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800" b="1" kern="1200" dirty="0">
                          <a:solidFill>
                            <a:schemeClr val="tx1"/>
                          </a:solidFill>
                          <a:latin typeface="+mn-lt"/>
                          <a:ea typeface="+mn-ea"/>
                          <a:cs typeface="+mn-cs"/>
                        </a:rPr>
                        <a:t>Β. Ενέργειες του εκπαιδευτικού</a:t>
                      </a:r>
                      <a:endParaRPr lang="el-GR"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800" b="1" kern="1200" dirty="0">
                          <a:solidFill>
                            <a:schemeClr val="tx1"/>
                          </a:solidFill>
                          <a:latin typeface="+mn-lt"/>
                          <a:ea typeface="+mn-ea"/>
                          <a:cs typeface="+mn-cs"/>
                        </a:rPr>
                        <a:t>Γ. Ενέργειες των παιδιών</a:t>
                      </a:r>
                      <a:endParaRPr lang="el-GR" dirty="0">
                        <a:solidFill>
                          <a:schemeClr val="tx1"/>
                        </a:solidFill>
                      </a:endParaRPr>
                    </a:p>
                  </a:txBody>
                  <a:tcPr>
                    <a:solidFill>
                      <a:srgbClr val="DDDDDD"/>
                    </a:solidFill>
                  </a:tcPr>
                </a:tc>
                <a:extLst>
                  <a:ext uri="{0D108BD9-81ED-4DB2-BD59-A6C34878D82A}">
                    <a16:rowId xmlns:a16="http://schemas.microsoft.com/office/drawing/2014/main" xmlns="" val="10000"/>
                  </a:ext>
                </a:extLst>
              </a:tr>
              <a:tr h="683753">
                <a:tc>
                  <a:txBody>
                    <a:bodyPr/>
                    <a:lstStyle/>
                    <a:p>
                      <a:r>
                        <a:rPr lang="el-GR" sz="1800" kern="1200" dirty="0">
                          <a:solidFill>
                            <a:schemeClr val="dk1"/>
                          </a:solidFill>
                          <a:latin typeface="Times New Roman" pitchFamily="18" charset="0"/>
                          <a:ea typeface="+mn-ea"/>
                          <a:cs typeface="Times New Roman" pitchFamily="18" charset="0"/>
                        </a:rPr>
                        <a:t>Α. Προτείνεται στις/στους νηπιαγωγούς  </a:t>
                      </a:r>
                      <a:r>
                        <a:rPr lang="el-GR" sz="1800" b="1" kern="1200" dirty="0">
                          <a:solidFill>
                            <a:schemeClr val="dk1"/>
                          </a:solidFill>
                          <a:latin typeface="Times New Roman" pitchFamily="18" charset="0"/>
                          <a:ea typeface="+mn-ea"/>
                          <a:cs typeface="Times New Roman" pitchFamily="18" charset="0"/>
                        </a:rPr>
                        <a:t>να καθορίζουν τους στόχους </a:t>
                      </a:r>
                      <a:r>
                        <a:rPr lang="el-GR" sz="1800" kern="1200" dirty="0">
                          <a:solidFill>
                            <a:schemeClr val="dk1"/>
                          </a:solidFill>
                          <a:latin typeface="Times New Roman" pitchFamily="18" charset="0"/>
                          <a:ea typeface="+mn-ea"/>
                          <a:cs typeface="Times New Roman" pitchFamily="18" charset="0"/>
                        </a:rPr>
                        <a:t>τους που αφορούν κυρίως στην ανάπτυξη </a:t>
                      </a:r>
                      <a:r>
                        <a:rPr lang="el-GR" sz="1800" b="1" kern="1200" dirty="0">
                          <a:solidFill>
                            <a:schemeClr val="dk1"/>
                          </a:solidFill>
                          <a:latin typeface="Times New Roman" pitchFamily="18" charset="0"/>
                          <a:ea typeface="+mn-ea"/>
                          <a:cs typeface="Times New Roman" pitchFamily="18" charset="0"/>
                        </a:rPr>
                        <a:t>ανώτερων γνωστικών δεξιοτήτων</a:t>
                      </a:r>
                      <a:endParaRPr lang="el-GR" b="1" dirty="0">
                        <a:latin typeface="Times New Roman" pitchFamily="18" charset="0"/>
                        <a:cs typeface="Times New Roman" pitchFamily="18" charset="0"/>
                      </a:endParaRPr>
                    </a:p>
                  </a:txBody>
                  <a:tcPr>
                    <a:solidFill>
                      <a:srgbClr val="FFFFAB"/>
                    </a:solidFill>
                  </a:tcPr>
                </a:tc>
                <a:tc>
                  <a:txBody>
                    <a:bodyPr/>
                    <a:lstStyle/>
                    <a:p>
                      <a:r>
                        <a:rPr lang="el-GR" sz="1800" kern="1200" dirty="0">
                          <a:solidFill>
                            <a:schemeClr val="dk1"/>
                          </a:solidFill>
                          <a:latin typeface="Times New Roman" pitchFamily="18" charset="0"/>
                          <a:ea typeface="+mn-ea"/>
                          <a:cs typeface="Times New Roman" pitchFamily="18" charset="0"/>
                        </a:rPr>
                        <a:t>Β. </a:t>
                      </a:r>
                      <a:r>
                        <a:rPr lang="el-GR" sz="1800" b="1" kern="1200" dirty="0">
                          <a:solidFill>
                            <a:schemeClr val="dk1"/>
                          </a:solidFill>
                          <a:latin typeface="Times New Roman" pitchFamily="18" charset="0"/>
                          <a:ea typeface="+mn-ea"/>
                          <a:cs typeface="Times New Roman" pitchFamily="18" charset="0"/>
                        </a:rPr>
                        <a:t>Δράσεις</a:t>
                      </a:r>
                      <a:r>
                        <a:rPr lang="el-GR" sz="1800" kern="1200" dirty="0">
                          <a:solidFill>
                            <a:schemeClr val="dk1"/>
                          </a:solidFill>
                          <a:latin typeface="Times New Roman" pitchFamily="18" charset="0"/>
                          <a:ea typeface="+mn-ea"/>
                          <a:cs typeface="Times New Roman" pitchFamily="18" charset="0"/>
                        </a:rPr>
                        <a:t>  που</a:t>
                      </a:r>
                      <a:r>
                        <a:rPr lang="el-GR" sz="1800" kern="1200" baseline="0" dirty="0">
                          <a:solidFill>
                            <a:schemeClr val="dk1"/>
                          </a:solidFill>
                          <a:latin typeface="Times New Roman" pitchFamily="18" charset="0"/>
                          <a:ea typeface="+mn-ea"/>
                          <a:cs typeface="Times New Roman" pitchFamily="18" charset="0"/>
                        </a:rPr>
                        <a:t> </a:t>
                      </a:r>
                      <a:r>
                        <a:rPr lang="el-GR" sz="1800" kern="1200" dirty="0">
                          <a:solidFill>
                            <a:schemeClr val="dk1"/>
                          </a:solidFill>
                          <a:latin typeface="Times New Roman" pitchFamily="18" charset="0"/>
                          <a:ea typeface="+mn-ea"/>
                          <a:cs typeface="Times New Roman" pitchFamily="18" charset="0"/>
                        </a:rPr>
                        <a:t>έχουν συνάφεια με τους στόχους</a:t>
                      </a:r>
                      <a:endParaRPr lang="el-GR" dirty="0">
                        <a:latin typeface="Times New Roman" pitchFamily="18" charset="0"/>
                        <a:cs typeface="Times New Roman" pitchFamily="18" charset="0"/>
                      </a:endParaRPr>
                    </a:p>
                  </a:txBody>
                  <a:tcPr>
                    <a:solidFill>
                      <a:srgbClr val="FFCCCC"/>
                    </a:solidFill>
                  </a:tcPr>
                </a:tc>
                <a:tc>
                  <a:txBody>
                    <a:bodyPr/>
                    <a:lstStyle/>
                    <a:p>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1"/>
                  </a:ext>
                </a:extLst>
              </a:tr>
              <a:tr h="59940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700" kern="1200" dirty="0">
                          <a:solidFill>
                            <a:schemeClr val="dk1"/>
                          </a:solidFill>
                          <a:latin typeface="Times New Roman" pitchFamily="18" charset="0"/>
                          <a:ea typeface="+mn-ea"/>
                          <a:cs typeface="Times New Roman" pitchFamily="18" charset="0"/>
                        </a:rPr>
                        <a:t>(1) Τα παιδιά </a:t>
                      </a:r>
                      <a:r>
                        <a:rPr lang="el-GR" sz="1700" kern="1200" dirty="0">
                          <a:solidFill>
                            <a:srgbClr val="FF0000"/>
                          </a:solidFill>
                          <a:latin typeface="Times New Roman" pitchFamily="18" charset="0"/>
                          <a:ea typeface="+mn-ea"/>
                          <a:cs typeface="Times New Roman" pitchFamily="18" charset="0"/>
                        </a:rPr>
                        <a:t>να παρατηρήσουν</a:t>
                      </a:r>
                      <a:r>
                        <a:rPr lang="el-GR" sz="1700" kern="1200" dirty="0">
                          <a:solidFill>
                            <a:schemeClr val="dk1"/>
                          </a:solidFill>
                          <a:latin typeface="Times New Roman" pitchFamily="18" charset="0"/>
                          <a:ea typeface="+mn-ea"/>
                          <a:cs typeface="Times New Roman" pitchFamily="18" charset="0"/>
                        </a:rPr>
                        <a:t>, να </a:t>
                      </a:r>
                      <a:r>
                        <a:rPr lang="el-GR" sz="1700" kern="1200" dirty="0">
                          <a:solidFill>
                            <a:srgbClr val="FF0000"/>
                          </a:solidFill>
                          <a:latin typeface="Times New Roman" pitchFamily="18" charset="0"/>
                          <a:ea typeface="+mn-ea"/>
                          <a:cs typeface="Times New Roman" pitchFamily="18" charset="0"/>
                        </a:rPr>
                        <a:t>αναγνωρίσουν</a:t>
                      </a:r>
                      <a:r>
                        <a:rPr lang="el-GR" sz="1700" kern="1200" dirty="0">
                          <a:solidFill>
                            <a:schemeClr val="dk1"/>
                          </a:solidFill>
                          <a:latin typeface="Times New Roman" pitchFamily="18" charset="0"/>
                          <a:ea typeface="+mn-ea"/>
                          <a:cs typeface="Times New Roman" pitchFamily="18" charset="0"/>
                        </a:rPr>
                        <a:t>, να </a:t>
                      </a:r>
                      <a:r>
                        <a:rPr lang="el-GR" sz="1700" kern="1200" dirty="0">
                          <a:solidFill>
                            <a:srgbClr val="FF0000"/>
                          </a:solidFill>
                          <a:latin typeface="Times New Roman" pitchFamily="18" charset="0"/>
                          <a:ea typeface="+mn-ea"/>
                          <a:cs typeface="Times New Roman" pitchFamily="18" charset="0"/>
                        </a:rPr>
                        <a:t>εντοπίσουν</a:t>
                      </a:r>
                      <a:r>
                        <a:rPr lang="el-GR" sz="1700" kern="1200" dirty="0">
                          <a:solidFill>
                            <a:schemeClr val="dk1"/>
                          </a:solidFill>
                          <a:latin typeface="Times New Roman" pitchFamily="18" charset="0"/>
                          <a:ea typeface="+mn-ea"/>
                          <a:cs typeface="Times New Roman" pitchFamily="18" charset="0"/>
                        </a:rPr>
                        <a:t> ή να ανακαλέσουν πληροφορίες και στοιχεία που είδαν ή άκουσαν.</a:t>
                      </a:r>
                      <a:endParaRPr lang="el-GR" sz="1700" dirty="0">
                        <a:latin typeface="Times New Roman" pitchFamily="18" charset="0"/>
                        <a:cs typeface="Times New Roman" pitchFamily="18" charset="0"/>
                      </a:endParaRPr>
                    </a:p>
                  </a:txBody>
                  <a:tcPr>
                    <a:solidFill>
                      <a:srgbClr val="FFFFAB"/>
                    </a:solidFill>
                  </a:tcPr>
                </a:tc>
                <a:tc>
                  <a:txBody>
                    <a:bodyPr/>
                    <a:lstStyle/>
                    <a:p>
                      <a:endParaRPr lang="el-GR" sz="1700" dirty="0">
                        <a:latin typeface="Times New Roman" pitchFamily="18" charset="0"/>
                        <a:cs typeface="Times New Roman" pitchFamily="18" charset="0"/>
                      </a:endParaRPr>
                    </a:p>
                  </a:txBody>
                  <a:tcPr>
                    <a:solidFill>
                      <a:srgbClr val="FFCCCC"/>
                    </a:solidFill>
                  </a:tcPr>
                </a:tc>
                <a:tc>
                  <a:txBody>
                    <a:bodyPr/>
                    <a:lstStyle/>
                    <a:p>
                      <a:endParaRPr lang="el-GR" sz="1700"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2"/>
                  </a:ext>
                </a:extLst>
              </a:tr>
              <a:tr h="59940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700" kern="1200" dirty="0">
                          <a:solidFill>
                            <a:schemeClr val="dk1"/>
                          </a:solidFill>
                          <a:latin typeface="Times New Roman" pitchFamily="18" charset="0"/>
                          <a:ea typeface="+mn-ea"/>
                          <a:cs typeface="Times New Roman" pitchFamily="18" charset="0"/>
                        </a:rPr>
                        <a:t>(2) Να </a:t>
                      </a:r>
                      <a:r>
                        <a:rPr lang="el-GR" sz="1700" kern="1200" dirty="0">
                          <a:solidFill>
                            <a:srgbClr val="FF0000"/>
                          </a:solidFill>
                          <a:latin typeface="Times New Roman" pitchFamily="18" charset="0"/>
                          <a:ea typeface="+mn-ea"/>
                          <a:cs typeface="Times New Roman" pitchFamily="18" charset="0"/>
                        </a:rPr>
                        <a:t>συγκρίνουν</a:t>
                      </a:r>
                      <a:r>
                        <a:rPr lang="el-GR" sz="1700" kern="1200" dirty="0">
                          <a:solidFill>
                            <a:schemeClr val="dk1"/>
                          </a:solidFill>
                          <a:latin typeface="Times New Roman" pitchFamily="18" charset="0"/>
                          <a:ea typeface="+mn-ea"/>
                          <a:cs typeface="Times New Roman" pitchFamily="18" charset="0"/>
                        </a:rPr>
                        <a:t>, να διαφοροποιήσουν, να κατηγοριοποιήσουν, να βάλουν σε σειρά ή να </a:t>
                      </a:r>
                      <a:r>
                        <a:rPr lang="el-GR" sz="1700" kern="1200" dirty="0">
                          <a:solidFill>
                            <a:srgbClr val="FF0000"/>
                          </a:solidFill>
                          <a:latin typeface="Times New Roman" pitchFamily="18" charset="0"/>
                          <a:ea typeface="+mn-ea"/>
                          <a:cs typeface="Times New Roman" pitchFamily="18" charset="0"/>
                        </a:rPr>
                        <a:t>ιεραρχήσουν </a:t>
                      </a:r>
                      <a:r>
                        <a:rPr lang="el-GR" sz="1700" kern="1200" dirty="0">
                          <a:solidFill>
                            <a:schemeClr val="dk1"/>
                          </a:solidFill>
                          <a:latin typeface="Times New Roman" pitchFamily="18" charset="0"/>
                          <a:ea typeface="+mn-ea"/>
                          <a:cs typeface="Times New Roman" pitchFamily="18" charset="0"/>
                        </a:rPr>
                        <a:t>αυτά που είδαν ή άκουσαν, ώστε να τα </a:t>
                      </a:r>
                      <a:r>
                        <a:rPr lang="el-GR" sz="1700" kern="1200" dirty="0">
                          <a:solidFill>
                            <a:srgbClr val="FF0000"/>
                          </a:solidFill>
                          <a:latin typeface="Times New Roman" pitchFamily="18" charset="0"/>
                          <a:ea typeface="+mn-ea"/>
                          <a:cs typeface="Times New Roman" pitchFamily="18" charset="0"/>
                        </a:rPr>
                        <a:t>οργανώσουν</a:t>
                      </a:r>
                      <a:r>
                        <a:rPr lang="el-GR" sz="1700" kern="1200" dirty="0">
                          <a:solidFill>
                            <a:schemeClr val="dk1"/>
                          </a:solidFill>
                          <a:latin typeface="Times New Roman" pitchFamily="18" charset="0"/>
                          <a:ea typeface="+mn-ea"/>
                          <a:cs typeface="Times New Roman" pitchFamily="18" charset="0"/>
                        </a:rPr>
                        <a:t> και να τα </a:t>
                      </a:r>
                      <a:r>
                        <a:rPr lang="el-GR" sz="1700" kern="1200" dirty="0">
                          <a:solidFill>
                            <a:srgbClr val="FF0000"/>
                          </a:solidFill>
                          <a:latin typeface="Times New Roman" pitchFamily="18" charset="0"/>
                          <a:ea typeface="+mn-ea"/>
                          <a:cs typeface="Times New Roman" pitchFamily="18" charset="0"/>
                        </a:rPr>
                        <a:t>καταλάβουν </a:t>
                      </a:r>
                      <a:r>
                        <a:rPr lang="el-GR" sz="1700" kern="1200" dirty="0">
                          <a:solidFill>
                            <a:schemeClr val="dk1"/>
                          </a:solidFill>
                          <a:latin typeface="Times New Roman" pitchFamily="18" charset="0"/>
                          <a:ea typeface="+mn-ea"/>
                          <a:cs typeface="Times New Roman" pitchFamily="18" charset="0"/>
                        </a:rPr>
                        <a:t>καλύτερα.</a:t>
                      </a:r>
                      <a:endParaRPr lang="el-GR" sz="1700" dirty="0">
                        <a:latin typeface="Times New Roman" pitchFamily="18" charset="0"/>
                        <a:cs typeface="Times New Roman" pitchFamily="18" charset="0"/>
                      </a:endParaRPr>
                    </a:p>
                  </a:txBody>
                  <a:tcPr>
                    <a:solidFill>
                      <a:srgbClr val="FFFFAB"/>
                    </a:solidFill>
                  </a:tcPr>
                </a:tc>
                <a:tc>
                  <a:txBody>
                    <a:bodyPr/>
                    <a:lstStyle/>
                    <a:p>
                      <a:endParaRPr lang="el-GR" sz="1700" dirty="0">
                        <a:latin typeface="Times New Roman" pitchFamily="18" charset="0"/>
                        <a:cs typeface="Times New Roman" pitchFamily="18" charset="0"/>
                      </a:endParaRPr>
                    </a:p>
                  </a:txBody>
                  <a:tcPr>
                    <a:solidFill>
                      <a:srgbClr val="FFCCCC"/>
                    </a:solidFill>
                  </a:tcPr>
                </a:tc>
                <a:tc>
                  <a:txBody>
                    <a:bodyPr/>
                    <a:lstStyle/>
                    <a:p>
                      <a:endParaRPr lang="el-GR" sz="1700"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3"/>
                  </a:ext>
                </a:extLst>
              </a:tr>
              <a:tr h="59940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700" kern="1200" dirty="0">
                          <a:solidFill>
                            <a:schemeClr val="dk1"/>
                          </a:solidFill>
                          <a:latin typeface="Times New Roman" pitchFamily="18" charset="0"/>
                          <a:ea typeface="+mn-ea"/>
                          <a:cs typeface="Times New Roman" pitchFamily="18" charset="0"/>
                        </a:rPr>
                        <a:t>(3) Να </a:t>
                      </a:r>
                      <a:r>
                        <a:rPr lang="el-GR" sz="1700" kern="1200" dirty="0">
                          <a:solidFill>
                            <a:srgbClr val="FF0000"/>
                          </a:solidFill>
                          <a:latin typeface="Times New Roman" pitchFamily="18" charset="0"/>
                          <a:ea typeface="+mn-ea"/>
                          <a:cs typeface="Times New Roman" pitchFamily="18" charset="0"/>
                        </a:rPr>
                        <a:t>εξετάσουν</a:t>
                      </a:r>
                      <a:r>
                        <a:rPr lang="el-GR" sz="1700" kern="1200" dirty="0">
                          <a:solidFill>
                            <a:schemeClr val="dk1"/>
                          </a:solidFill>
                          <a:latin typeface="Times New Roman" pitchFamily="18" charset="0"/>
                          <a:ea typeface="+mn-ea"/>
                          <a:cs typeface="Times New Roman" pitchFamily="18" charset="0"/>
                        </a:rPr>
                        <a:t> αυτά που είδαν ή άκουσαν για να </a:t>
                      </a:r>
                      <a:r>
                        <a:rPr lang="el-GR" sz="1700" kern="1200" dirty="0">
                          <a:solidFill>
                            <a:srgbClr val="FF0000"/>
                          </a:solidFill>
                          <a:latin typeface="Times New Roman" pitchFamily="18" charset="0"/>
                          <a:ea typeface="+mn-ea"/>
                          <a:cs typeface="Times New Roman" pitchFamily="18" charset="0"/>
                        </a:rPr>
                        <a:t>εντοπίσουν</a:t>
                      </a:r>
                      <a:r>
                        <a:rPr lang="el-GR" sz="1700" kern="1200" dirty="0">
                          <a:solidFill>
                            <a:schemeClr val="dk1"/>
                          </a:solidFill>
                          <a:latin typeface="Times New Roman" pitchFamily="18" charset="0"/>
                          <a:ea typeface="+mn-ea"/>
                          <a:cs typeface="Times New Roman" pitchFamily="18" charset="0"/>
                        </a:rPr>
                        <a:t> τα «δομικά μέρη» τους και να μπορέσουν να </a:t>
                      </a:r>
                      <a:r>
                        <a:rPr lang="el-GR" sz="1700" kern="1200" dirty="0">
                          <a:solidFill>
                            <a:srgbClr val="FF0000"/>
                          </a:solidFill>
                          <a:latin typeface="Times New Roman" pitchFamily="18" charset="0"/>
                          <a:ea typeface="+mn-ea"/>
                          <a:cs typeface="Times New Roman" pitchFamily="18" charset="0"/>
                        </a:rPr>
                        <a:t>διακρίνουν σχέσεις</a:t>
                      </a:r>
                      <a:r>
                        <a:rPr lang="el-GR" sz="1700" kern="1200" dirty="0">
                          <a:solidFill>
                            <a:schemeClr val="dk1"/>
                          </a:solidFill>
                          <a:latin typeface="Times New Roman" pitchFamily="18" charset="0"/>
                          <a:ea typeface="+mn-ea"/>
                          <a:cs typeface="Times New Roman" pitchFamily="18" charset="0"/>
                        </a:rPr>
                        <a:t>,</a:t>
                      </a:r>
                      <a:r>
                        <a:rPr lang="el-GR" sz="1700" kern="1200" baseline="0" dirty="0">
                          <a:solidFill>
                            <a:schemeClr val="dk1"/>
                          </a:solidFill>
                          <a:latin typeface="Times New Roman" pitchFamily="18" charset="0"/>
                          <a:ea typeface="+mn-ea"/>
                          <a:cs typeface="Times New Roman" pitchFamily="18" charset="0"/>
                        </a:rPr>
                        <a:t> </a:t>
                      </a:r>
                      <a:r>
                        <a:rPr lang="el-GR" sz="1700" kern="1200" dirty="0">
                          <a:solidFill>
                            <a:schemeClr val="dk1"/>
                          </a:solidFill>
                          <a:latin typeface="Times New Roman" pitchFamily="18" charset="0"/>
                          <a:ea typeface="+mn-ea"/>
                          <a:cs typeface="Times New Roman" pitchFamily="18" charset="0"/>
                        </a:rPr>
                        <a:t>χρονολογικές αλληλουχίες και μοτίβα.  Να διασαφηνίζουν αυτά που λένε ή ακούν.</a:t>
                      </a:r>
                      <a:endParaRPr lang="el-GR" sz="1700" dirty="0">
                        <a:latin typeface="Times New Roman" pitchFamily="18" charset="0"/>
                        <a:cs typeface="Times New Roman" pitchFamily="18" charset="0"/>
                      </a:endParaRPr>
                    </a:p>
                  </a:txBody>
                  <a:tcPr>
                    <a:solidFill>
                      <a:srgbClr val="FFFFAB"/>
                    </a:solidFill>
                  </a:tcPr>
                </a:tc>
                <a:tc>
                  <a:txBody>
                    <a:bodyPr/>
                    <a:lstStyle/>
                    <a:p>
                      <a:endParaRPr lang="el-GR" sz="1700" dirty="0">
                        <a:latin typeface="Times New Roman" pitchFamily="18" charset="0"/>
                        <a:cs typeface="Times New Roman" pitchFamily="18" charset="0"/>
                      </a:endParaRPr>
                    </a:p>
                  </a:txBody>
                  <a:tcPr>
                    <a:solidFill>
                      <a:srgbClr val="FFCCCC"/>
                    </a:solidFill>
                  </a:tcPr>
                </a:tc>
                <a:tc>
                  <a:txBody>
                    <a:bodyPr/>
                    <a:lstStyle/>
                    <a:p>
                      <a:endParaRPr lang="el-GR" sz="1700"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4"/>
                  </a:ext>
                </a:extLst>
              </a:tr>
              <a:tr h="599402">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700" kern="1200" dirty="0">
                          <a:solidFill>
                            <a:schemeClr val="dk1"/>
                          </a:solidFill>
                          <a:latin typeface="Times New Roman" pitchFamily="18" charset="0"/>
                          <a:ea typeface="+mn-ea"/>
                          <a:cs typeface="Times New Roman" pitchFamily="18" charset="0"/>
                        </a:rPr>
                        <a:t>(4) Να </a:t>
                      </a:r>
                      <a:r>
                        <a:rPr lang="el-GR" sz="1700" kern="1200" dirty="0">
                          <a:solidFill>
                            <a:srgbClr val="FF0000"/>
                          </a:solidFill>
                          <a:latin typeface="Times New Roman" pitchFamily="18" charset="0"/>
                          <a:ea typeface="+mn-ea"/>
                          <a:cs typeface="Times New Roman" pitchFamily="18" charset="0"/>
                        </a:rPr>
                        <a:t>στοχαστούν</a:t>
                      </a:r>
                      <a:r>
                        <a:rPr lang="el-GR" sz="1700" kern="1200" dirty="0">
                          <a:solidFill>
                            <a:schemeClr val="dk1"/>
                          </a:solidFill>
                          <a:latin typeface="Times New Roman" pitchFamily="18" charset="0"/>
                          <a:ea typeface="+mn-ea"/>
                          <a:cs typeface="Times New Roman" pitchFamily="18" charset="0"/>
                        </a:rPr>
                        <a:t> αυτά που είδαν ή άκουσαν και γενικότερα τις εμπειρίες τους, με στόχο να τα χρησιμοποιήσουν για </a:t>
                      </a:r>
                      <a:r>
                        <a:rPr lang="el-GR" sz="1700" kern="1200" dirty="0">
                          <a:solidFill>
                            <a:srgbClr val="FF0000"/>
                          </a:solidFill>
                          <a:latin typeface="Times New Roman" pitchFamily="18" charset="0"/>
                          <a:ea typeface="+mn-ea"/>
                          <a:cs typeface="Times New Roman" pitchFamily="18" charset="0"/>
                        </a:rPr>
                        <a:t>να παράγουν «νέα γνώση»,  </a:t>
                      </a:r>
                      <a:r>
                        <a:rPr lang="el-GR" sz="1700" kern="1200" dirty="0">
                          <a:solidFill>
                            <a:schemeClr val="dk1"/>
                          </a:solidFill>
                          <a:latin typeface="Times New Roman" pitchFamily="18" charset="0"/>
                          <a:ea typeface="+mn-ea"/>
                          <a:cs typeface="Times New Roman" pitchFamily="18" charset="0"/>
                        </a:rPr>
                        <a:t>να </a:t>
                      </a:r>
                      <a:r>
                        <a:rPr lang="el-GR" sz="1700" kern="1200" dirty="0">
                          <a:solidFill>
                            <a:srgbClr val="FF0000"/>
                          </a:solidFill>
                          <a:latin typeface="Times New Roman" pitchFamily="18" charset="0"/>
                          <a:ea typeface="+mn-ea"/>
                          <a:cs typeface="Times New Roman" pitchFamily="18" charset="0"/>
                        </a:rPr>
                        <a:t>εξηγήσουν</a:t>
                      </a:r>
                      <a:r>
                        <a:rPr lang="el-GR" sz="1700" kern="1200" dirty="0">
                          <a:solidFill>
                            <a:schemeClr val="dk1"/>
                          </a:solidFill>
                          <a:latin typeface="Times New Roman" pitchFamily="18" charset="0"/>
                          <a:ea typeface="+mn-ea"/>
                          <a:cs typeface="Times New Roman" pitchFamily="18" charset="0"/>
                        </a:rPr>
                        <a:t> καταστάσεις, γεγονότα ή φαινόμενα, να κάνουν </a:t>
                      </a:r>
                      <a:r>
                        <a:rPr lang="el-GR" sz="1700" kern="1200" dirty="0">
                          <a:solidFill>
                            <a:srgbClr val="FF0000"/>
                          </a:solidFill>
                          <a:latin typeface="Times New Roman" pitchFamily="18" charset="0"/>
                          <a:ea typeface="+mn-ea"/>
                          <a:cs typeface="Times New Roman" pitchFamily="18" charset="0"/>
                        </a:rPr>
                        <a:t>προβλέψεις και υποθέσεις</a:t>
                      </a:r>
                      <a:r>
                        <a:rPr lang="el-GR" sz="1700" kern="1200" dirty="0">
                          <a:solidFill>
                            <a:schemeClr val="dk1"/>
                          </a:solidFill>
                          <a:latin typeface="Times New Roman" pitchFamily="18" charset="0"/>
                          <a:ea typeface="+mn-ea"/>
                          <a:cs typeface="Times New Roman" pitchFamily="18" charset="0"/>
                        </a:rPr>
                        <a:t>, να βγάλουν </a:t>
                      </a:r>
                      <a:r>
                        <a:rPr lang="el-GR" sz="1700" kern="1200" dirty="0">
                          <a:solidFill>
                            <a:srgbClr val="FF0000"/>
                          </a:solidFill>
                          <a:latin typeface="Times New Roman" pitchFamily="18" charset="0"/>
                          <a:ea typeface="+mn-ea"/>
                          <a:cs typeface="Times New Roman" pitchFamily="18" charset="0"/>
                        </a:rPr>
                        <a:t>συμπεράσματα </a:t>
                      </a:r>
                      <a:r>
                        <a:rPr lang="el-GR" sz="1700" kern="1200" dirty="0">
                          <a:solidFill>
                            <a:schemeClr val="dk1"/>
                          </a:solidFill>
                          <a:latin typeface="Times New Roman" pitchFamily="18" charset="0"/>
                          <a:ea typeface="+mn-ea"/>
                          <a:cs typeface="Times New Roman" pitchFamily="18" charset="0"/>
                        </a:rPr>
                        <a:t>που στηρίζονται σε </a:t>
                      </a:r>
                      <a:r>
                        <a:rPr lang="el-GR" sz="1700" kern="1200" dirty="0">
                          <a:solidFill>
                            <a:srgbClr val="FF0000"/>
                          </a:solidFill>
                          <a:latin typeface="Times New Roman" pitchFamily="18" charset="0"/>
                          <a:ea typeface="+mn-ea"/>
                          <a:cs typeface="Times New Roman" pitchFamily="18" charset="0"/>
                        </a:rPr>
                        <a:t>λογικά επιχειρήματα</a:t>
                      </a:r>
                      <a:r>
                        <a:rPr lang="el-GR" sz="1700" kern="1200" dirty="0">
                          <a:solidFill>
                            <a:schemeClr val="dk1"/>
                          </a:solidFill>
                          <a:latin typeface="Times New Roman" pitchFamily="18" charset="0"/>
                          <a:ea typeface="+mn-ea"/>
                          <a:cs typeface="Times New Roman" pitchFamily="18" charset="0"/>
                        </a:rPr>
                        <a:t>.</a:t>
                      </a:r>
                      <a:endParaRPr lang="el-GR" sz="1700" dirty="0">
                        <a:latin typeface="Times New Roman" pitchFamily="18" charset="0"/>
                        <a:cs typeface="Times New Roman" pitchFamily="18" charset="0"/>
                      </a:endParaRPr>
                    </a:p>
                  </a:txBody>
                  <a:tcPr>
                    <a:solidFill>
                      <a:srgbClr val="FFFFAB"/>
                    </a:solidFill>
                  </a:tcPr>
                </a:tc>
                <a:tc hMerge="1">
                  <a:txBody>
                    <a:bodyPr/>
                    <a:lstStyle/>
                    <a:p>
                      <a:endParaRPr lang="el-GR" dirty="0"/>
                    </a:p>
                  </a:txBody>
                  <a:tcPr>
                    <a:solidFill>
                      <a:srgbClr val="FFCCFF"/>
                    </a:solidFill>
                  </a:tcPr>
                </a:tc>
                <a:tc hMerge="1">
                  <a:txBody>
                    <a:bodyPr/>
                    <a:lstStyle/>
                    <a:p>
                      <a:endParaRPr lang="el-GR" dirty="0"/>
                    </a:p>
                  </a:txBody>
                  <a:tcPr>
                    <a:solidFill>
                      <a:srgbClr val="CCECFF"/>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70708" y="0"/>
            <a:ext cx="10894423" cy="856648"/>
          </a:xfrm>
        </p:spPr>
        <p:txBody>
          <a:bodyPr>
            <a:normAutofit/>
          </a:bodyPr>
          <a:lstStyle/>
          <a:p>
            <a:pPr algn="ctr"/>
            <a:r>
              <a:rPr lang="el-GR" b="1" dirty="0">
                <a:latin typeface="Arial" pitchFamily="34" charset="0"/>
                <a:cs typeface="Arial" pitchFamily="34" charset="0"/>
              </a:rPr>
              <a:t>Πως μπορούμε να εντοπίσουμε την </a:t>
            </a:r>
            <a:r>
              <a:rPr lang="el-GR" b="1" dirty="0">
                <a:solidFill>
                  <a:schemeClr val="tx1"/>
                </a:solidFill>
                <a:latin typeface="Arial" pitchFamily="34" charset="0"/>
                <a:cs typeface="Arial" pitchFamily="34" charset="0"/>
              </a:rPr>
              <a:t> </a:t>
            </a:r>
            <a:r>
              <a:rPr lang="el-GR" b="1" dirty="0">
                <a:latin typeface="Arial" pitchFamily="34" charset="0"/>
                <a:cs typeface="Arial" pitchFamily="34" charset="0"/>
              </a:rPr>
              <a:t>κριτική και συνεργατική σκέψη στους στόχους, </a:t>
            </a:r>
            <a:br>
              <a:rPr lang="el-GR" b="1" dirty="0">
                <a:latin typeface="Arial" pitchFamily="34" charset="0"/>
                <a:cs typeface="Arial" pitchFamily="34" charset="0"/>
              </a:rPr>
            </a:br>
            <a:r>
              <a:rPr lang="el-GR" b="1" dirty="0">
                <a:latin typeface="Arial" pitchFamily="34" charset="0"/>
                <a:cs typeface="Arial" pitchFamily="34" charset="0"/>
              </a:rPr>
              <a:t>στις ενέργειες της νηπιαγωγού και των παιδιών. </a:t>
            </a:r>
            <a:r>
              <a:rPr lang="el-GR" b="1" dirty="0">
                <a:latin typeface="Arial" pitchFamily="34" charset="0"/>
                <a:ea typeface="Arial Unicode MS" pitchFamily="34" charset="-128"/>
                <a:cs typeface="Arial" pitchFamily="34" charset="0"/>
              </a:rPr>
              <a:t> </a:t>
            </a:r>
            <a:endParaRPr lang="en-US" b="1" dirty="0">
              <a:solidFill>
                <a:schemeClr val="tx1"/>
              </a:solidFill>
              <a:latin typeface="Arial" pitchFamily="34" charset="0"/>
              <a:cs typeface="Arial" pitchFamily="34" charset="0"/>
            </a:endParaRPr>
          </a:p>
        </p:txBody>
      </p:sp>
      <p:sp>
        <p:nvSpPr>
          <p:cNvPr id="7" name="Content Placeholder 6"/>
          <p:cNvSpPr>
            <a:spLocks noGrp="1"/>
          </p:cNvSpPr>
          <p:nvPr>
            <p:ph idx="1"/>
          </p:nvPr>
        </p:nvSpPr>
        <p:spPr>
          <a:xfrm>
            <a:off x="570017" y="1056904"/>
            <a:ext cx="10711541" cy="5093640"/>
          </a:xfrm>
        </p:spPr>
        <p:txBody>
          <a:bodyPr>
            <a:normAutofit/>
          </a:bodyPr>
          <a:lstStyle/>
          <a:p>
            <a:pPr>
              <a:buNone/>
            </a:pPr>
            <a:r>
              <a:rPr lang="el-GR" sz="2000" dirty="0">
                <a:solidFill>
                  <a:schemeClr val="tx1"/>
                </a:solidFill>
              </a:rPr>
              <a:t>Αξιοποιώντας ένα </a:t>
            </a:r>
            <a:r>
              <a:rPr lang="el-GR" sz="2000" dirty="0">
                <a:solidFill>
                  <a:srgbClr val="FF0000"/>
                </a:solidFill>
              </a:rPr>
              <a:t>«Εργαλείο σχεδιασμού δράσεων για την συμμετοχή στον διάλογο»</a:t>
            </a:r>
          </a:p>
          <a:p>
            <a:pPr algn="ctr"/>
            <a:endParaRPr lang="el-GR" sz="2000" dirty="0"/>
          </a:p>
          <a:p>
            <a:endParaRPr lang="el-GR" sz="2000" dirty="0"/>
          </a:p>
          <a:p>
            <a:endParaRPr lang="en-US" sz="2000" b="1" dirty="0"/>
          </a:p>
        </p:txBody>
      </p:sp>
      <p:graphicFrame>
        <p:nvGraphicFramePr>
          <p:cNvPr id="4" name="3 - Πίνακας"/>
          <p:cNvGraphicFramePr>
            <a:graphicFrameLocks noGrp="1"/>
          </p:cNvGraphicFramePr>
          <p:nvPr>
            <p:extLst>
              <p:ext uri="{D42A27DB-BD31-4B8C-83A1-F6EECF244321}">
                <p14:modId xmlns:p14="http://schemas.microsoft.com/office/powerpoint/2010/main" xmlns="" val="3165629004"/>
              </p:ext>
            </p:extLst>
          </p:nvPr>
        </p:nvGraphicFramePr>
        <p:xfrm>
          <a:off x="496389" y="1569492"/>
          <a:ext cx="11234056" cy="4629568"/>
        </p:xfrm>
        <a:graphic>
          <a:graphicData uri="http://schemas.openxmlformats.org/drawingml/2006/table">
            <a:tbl>
              <a:tblPr firstRow="1" bandRow="1">
                <a:tableStyleId>{5C22544A-7EE6-4342-B048-85BDC9FD1C3A}</a:tableStyleId>
              </a:tblPr>
              <a:tblGrid>
                <a:gridCol w="1808984">
                  <a:extLst>
                    <a:ext uri="{9D8B030D-6E8A-4147-A177-3AD203B41FA5}">
                      <a16:colId xmlns:a16="http://schemas.microsoft.com/office/drawing/2014/main" xmlns="" val="20000"/>
                    </a:ext>
                  </a:extLst>
                </a:gridCol>
                <a:gridCol w="3954164">
                  <a:extLst>
                    <a:ext uri="{9D8B030D-6E8A-4147-A177-3AD203B41FA5}">
                      <a16:colId xmlns:a16="http://schemas.microsoft.com/office/drawing/2014/main" xmlns="" val="20001"/>
                    </a:ext>
                  </a:extLst>
                </a:gridCol>
                <a:gridCol w="5470908">
                  <a:extLst>
                    <a:ext uri="{9D8B030D-6E8A-4147-A177-3AD203B41FA5}">
                      <a16:colId xmlns:a16="http://schemas.microsoft.com/office/drawing/2014/main" xmlns="" val="20002"/>
                    </a:ext>
                  </a:extLst>
                </a:gridCol>
              </a:tblGrid>
              <a:tr h="735914">
                <a:tc>
                  <a:txBody>
                    <a:bodyPr/>
                    <a:lstStyle/>
                    <a:p>
                      <a:pPr algn="ctr"/>
                      <a:r>
                        <a:rPr lang="el-GR" sz="1600" b="1" kern="1200" dirty="0">
                          <a:solidFill>
                            <a:schemeClr val="tx1"/>
                          </a:solidFill>
                          <a:latin typeface="+mn-lt"/>
                          <a:ea typeface="+mn-ea"/>
                          <a:cs typeface="+mn-cs"/>
                        </a:rPr>
                        <a:t>Α. Καθορισμός των στόχων </a:t>
                      </a:r>
                      <a:endParaRPr lang="el-GR" sz="1600"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600" b="1" kern="1200" dirty="0">
                          <a:solidFill>
                            <a:schemeClr val="tx1"/>
                          </a:solidFill>
                          <a:latin typeface="+mn-lt"/>
                          <a:ea typeface="+mn-ea"/>
                          <a:cs typeface="+mn-cs"/>
                        </a:rPr>
                        <a:t>Β. Ενέργειες του εκπαιδευτικού</a:t>
                      </a:r>
                      <a:endParaRPr lang="el-GR" sz="1600"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600" b="1" kern="1200" dirty="0">
                          <a:solidFill>
                            <a:schemeClr val="tx1"/>
                          </a:solidFill>
                          <a:latin typeface="+mn-lt"/>
                          <a:ea typeface="+mn-ea"/>
                          <a:cs typeface="+mn-cs"/>
                        </a:rPr>
                        <a:t>Γ. Ενέργειες των παιδιών</a:t>
                      </a:r>
                    </a:p>
                    <a:p>
                      <a:pPr marL="0" marR="0" indent="0" algn="ctr" defTabSz="457200" rtl="0" eaLnBrk="1" fontAlgn="auto" latinLnBrk="0" hangingPunct="1">
                        <a:lnSpc>
                          <a:spcPct val="100000"/>
                        </a:lnSpc>
                        <a:spcBef>
                          <a:spcPts val="0"/>
                        </a:spcBef>
                        <a:spcAft>
                          <a:spcPts val="0"/>
                        </a:spcAft>
                        <a:buClrTx/>
                        <a:buSzTx/>
                        <a:buFontTx/>
                        <a:buNone/>
                        <a:tabLst/>
                        <a:defRPr/>
                      </a:pPr>
                      <a:r>
                        <a:rPr lang="el-GR" sz="1600" b="0" kern="1200" dirty="0">
                          <a:solidFill>
                            <a:schemeClr val="tx1"/>
                          </a:solidFill>
                          <a:latin typeface="+mn-lt"/>
                          <a:ea typeface="+mn-ea"/>
                          <a:cs typeface="+mn-cs"/>
                        </a:rPr>
                        <a:t>προτείνεται τα παιδιά να ενθαρρύνονται </a:t>
                      </a:r>
                      <a:endParaRPr lang="el-GR" sz="1600" b="0" dirty="0">
                        <a:solidFill>
                          <a:schemeClr val="tx1"/>
                        </a:solidFill>
                      </a:endParaRPr>
                    </a:p>
                  </a:txBody>
                  <a:tcPr>
                    <a:solidFill>
                      <a:srgbClr val="DDDDDD"/>
                    </a:solidFill>
                  </a:tcPr>
                </a:tc>
                <a:extLst>
                  <a:ext uri="{0D108BD9-81ED-4DB2-BD59-A6C34878D82A}">
                    <a16:rowId xmlns:a16="http://schemas.microsoft.com/office/drawing/2014/main" xmlns="" val="10000"/>
                  </a:ext>
                </a:extLst>
              </a:tr>
              <a:tr h="615443">
                <a:tc>
                  <a:txBody>
                    <a:bodyPr/>
                    <a:lstStyle/>
                    <a:p>
                      <a:endParaRPr lang="el-GR" dirty="0"/>
                    </a:p>
                  </a:txBody>
                  <a:tcPr>
                    <a:solidFill>
                      <a:srgbClr val="FFFFAB"/>
                    </a:solidFill>
                  </a:tcPr>
                </a:tc>
                <a:tc>
                  <a:txBody>
                    <a:bodyPr/>
                    <a:lstStyle/>
                    <a:p>
                      <a:r>
                        <a:rPr lang="el-GR" sz="1800" kern="1200" dirty="0">
                          <a:solidFill>
                            <a:srgbClr val="FF0000"/>
                          </a:solidFill>
                          <a:latin typeface="Times New Roman" pitchFamily="18" charset="0"/>
                          <a:ea typeface="+mn-ea"/>
                          <a:cs typeface="Times New Roman" pitchFamily="18" charset="0"/>
                        </a:rPr>
                        <a:t>☺</a:t>
                      </a:r>
                      <a:r>
                        <a:rPr lang="el-GR" sz="1800" kern="1200" dirty="0">
                          <a:solidFill>
                            <a:schemeClr val="dk1"/>
                          </a:solidFill>
                          <a:latin typeface="Times New Roman" pitchFamily="18" charset="0"/>
                          <a:ea typeface="+mn-ea"/>
                          <a:cs typeface="Times New Roman" pitchFamily="18" charset="0"/>
                        </a:rPr>
                        <a:t>Εισάγει </a:t>
                      </a:r>
                      <a:r>
                        <a:rPr lang="el-GR" sz="1800" b="1" kern="1200" dirty="0">
                          <a:solidFill>
                            <a:schemeClr val="dk1"/>
                          </a:solidFill>
                          <a:latin typeface="Times New Roman" pitchFamily="18" charset="0"/>
                          <a:ea typeface="+mn-ea"/>
                          <a:cs typeface="Times New Roman" pitchFamily="18" charset="0"/>
                        </a:rPr>
                        <a:t>πρόβλημα προς επίλυση από τα παιδιά</a:t>
                      </a:r>
                    </a:p>
                  </a:txBody>
                  <a:tcPr>
                    <a:solidFill>
                      <a:srgbClr val="FFCCCC"/>
                    </a:solidFill>
                  </a:tcPr>
                </a:tc>
                <a:tc>
                  <a:txBody>
                    <a:bodyPr/>
                    <a:lstStyle/>
                    <a:p>
                      <a:r>
                        <a:rPr lang="el-GR" sz="1800" kern="1200" dirty="0">
                          <a:solidFill>
                            <a:schemeClr val="dk1"/>
                          </a:solidFill>
                          <a:latin typeface="Times New Roman" pitchFamily="18" charset="0"/>
                          <a:ea typeface="+mn-ea"/>
                          <a:cs typeface="Times New Roman" pitchFamily="18" charset="0"/>
                        </a:rPr>
                        <a:t>☺ </a:t>
                      </a:r>
                      <a:r>
                        <a:rPr lang="el-GR" sz="1800" kern="1200" dirty="0">
                          <a:solidFill>
                            <a:srgbClr val="FF0000"/>
                          </a:solidFill>
                          <a:latin typeface="Times New Roman" pitchFamily="18" charset="0"/>
                          <a:ea typeface="+mn-ea"/>
                          <a:cs typeface="Times New Roman" pitchFamily="18" charset="0"/>
                        </a:rPr>
                        <a:t>Διατυπώνουν τις ιδέες</a:t>
                      </a:r>
                      <a:r>
                        <a:rPr lang="el-GR" sz="1800" kern="1200" dirty="0">
                          <a:solidFill>
                            <a:schemeClr val="dk1"/>
                          </a:solidFill>
                          <a:latin typeface="Times New Roman" pitchFamily="18" charset="0"/>
                          <a:ea typeface="+mn-ea"/>
                          <a:cs typeface="Times New Roman" pitchFamily="18" charset="0"/>
                        </a:rPr>
                        <a:t>, τις απόψεις, τη γνώμη, τις εμπειρίες τους για το θέμα</a:t>
                      </a:r>
                    </a:p>
                  </a:txBody>
                  <a:tcPr>
                    <a:solidFill>
                      <a:srgbClr val="E1F4FF"/>
                    </a:solidFill>
                  </a:tcPr>
                </a:tc>
                <a:extLst>
                  <a:ext uri="{0D108BD9-81ED-4DB2-BD59-A6C34878D82A}">
                    <a16:rowId xmlns:a16="http://schemas.microsoft.com/office/drawing/2014/main" xmlns="" val="10001"/>
                  </a:ext>
                </a:extLst>
              </a:tr>
              <a:tr h="932700">
                <a:tc>
                  <a:txBody>
                    <a:bodyPr/>
                    <a:lstStyle/>
                    <a:p>
                      <a:endParaRPr lang="el-GR" dirty="0"/>
                    </a:p>
                  </a:txBody>
                  <a:tcPr>
                    <a:solidFill>
                      <a:srgbClr val="FFFFAB"/>
                    </a:solidFill>
                  </a:tcPr>
                </a:tc>
                <a:tc>
                  <a:txBody>
                    <a:bodyPr/>
                    <a:lstStyle/>
                    <a:p>
                      <a:r>
                        <a:rPr lang="el-GR" sz="1800" kern="1200" dirty="0">
                          <a:solidFill>
                            <a:srgbClr val="FF0000"/>
                          </a:solidFill>
                          <a:latin typeface="Times New Roman" pitchFamily="18" charset="0"/>
                          <a:ea typeface="+mn-ea"/>
                          <a:cs typeface="Times New Roman" pitchFamily="18" charset="0"/>
                        </a:rPr>
                        <a:t>☺</a:t>
                      </a:r>
                      <a:r>
                        <a:rPr lang="el-GR" sz="1800" kern="1200" dirty="0">
                          <a:solidFill>
                            <a:schemeClr val="dk1"/>
                          </a:solidFill>
                          <a:latin typeface="Times New Roman" pitchFamily="18" charset="0"/>
                          <a:ea typeface="+mn-ea"/>
                          <a:cs typeface="Times New Roman" pitchFamily="18" charset="0"/>
                        </a:rPr>
                        <a:t>Ενισχύει την </a:t>
                      </a:r>
                      <a:r>
                        <a:rPr lang="el-GR" sz="1800" b="1" kern="1200" dirty="0">
                          <a:solidFill>
                            <a:schemeClr val="dk1"/>
                          </a:solidFill>
                          <a:latin typeface="Times New Roman" pitchFamily="18" charset="0"/>
                          <a:ea typeface="+mn-ea"/>
                          <a:cs typeface="Times New Roman" pitchFamily="18" charset="0"/>
                        </a:rPr>
                        <a:t>διατύπωση πρότερων ιδεών</a:t>
                      </a:r>
                      <a:r>
                        <a:rPr lang="el-GR" sz="1800" kern="1200" dirty="0">
                          <a:solidFill>
                            <a:schemeClr val="dk1"/>
                          </a:solidFill>
                          <a:latin typeface="Times New Roman" pitchFamily="18" charset="0"/>
                          <a:ea typeface="+mn-ea"/>
                          <a:cs typeface="Times New Roman" pitchFamily="18" charset="0"/>
                        </a:rPr>
                        <a:t>, γνώσεων για το θέμα.</a:t>
                      </a:r>
                      <a:endParaRPr lang="el-GR" dirty="0">
                        <a:latin typeface="Times New Roman" pitchFamily="18" charset="0"/>
                        <a:cs typeface="Times New Roman" pitchFamily="18" charset="0"/>
                      </a:endParaRPr>
                    </a:p>
                  </a:txBody>
                  <a:tcPr>
                    <a:solidFill>
                      <a:srgbClr val="FFCC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Προτείνουν τρόπους αναπαράστασης </a:t>
                      </a:r>
                      <a:r>
                        <a:rPr lang="el-GR" sz="1800" kern="1200" dirty="0">
                          <a:solidFill>
                            <a:schemeClr val="dk1"/>
                          </a:solidFill>
                          <a:latin typeface="Times New Roman" pitchFamily="18" charset="0"/>
                          <a:ea typeface="+mn-ea"/>
                          <a:cs typeface="Times New Roman" pitchFamily="18" charset="0"/>
                        </a:rPr>
                        <a:t>μιας συμπεριφοράς σε μια σύγκρουση για την επιτυχή επίλυση της, </a:t>
                      </a:r>
                      <a:r>
                        <a:rPr lang="en-US" sz="1800" kern="1200" dirty="0">
                          <a:solidFill>
                            <a:schemeClr val="dk1"/>
                          </a:solidFill>
                          <a:latin typeface="Times New Roman" pitchFamily="18" charset="0"/>
                          <a:ea typeface="+mn-ea"/>
                          <a:cs typeface="Times New Roman" pitchFamily="18" charset="0"/>
                        </a:rPr>
                        <a:t> </a:t>
                      </a:r>
                      <a:r>
                        <a:rPr lang="el-GR" sz="1800" kern="1200" dirty="0">
                          <a:solidFill>
                            <a:schemeClr val="dk1"/>
                          </a:solidFill>
                          <a:latin typeface="Times New Roman" pitchFamily="18" charset="0"/>
                          <a:ea typeface="+mn-ea"/>
                          <a:cs typeface="Times New Roman" pitchFamily="18" charset="0"/>
                        </a:rPr>
                        <a:t>ενός τραγουδιού, παραμυθιού, παιχνιδιού.</a:t>
                      </a:r>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2"/>
                  </a:ext>
                </a:extLst>
              </a:tr>
              <a:tr h="1523954">
                <a:tc>
                  <a:txBody>
                    <a:bodyPr/>
                    <a:lstStyle/>
                    <a:p>
                      <a:endParaRPr lang="el-GR" dirty="0"/>
                    </a:p>
                  </a:txBody>
                  <a:tcPr>
                    <a:solidFill>
                      <a:srgbClr val="FFFFAB"/>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700" kern="1200" dirty="0">
                          <a:solidFill>
                            <a:srgbClr val="FF0000"/>
                          </a:solidFill>
                          <a:latin typeface="Times New Roman" pitchFamily="18" charset="0"/>
                          <a:ea typeface="+mn-ea"/>
                          <a:cs typeface="Times New Roman" pitchFamily="18" charset="0"/>
                        </a:rPr>
                        <a:t>☺</a:t>
                      </a:r>
                      <a:r>
                        <a:rPr lang="el-GR" sz="1700" b="1" kern="1200" dirty="0">
                          <a:solidFill>
                            <a:schemeClr val="dk1"/>
                          </a:solidFill>
                          <a:latin typeface="Times New Roman" pitchFamily="18" charset="0"/>
                          <a:ea typeface="+mn-ea"/>
                          <a:cs typeface="Times New Roman" pitchFamily="18" charset="0"/>
                        </a:rPr>
                        <a:t>Ερωτήσεις </a:t>
                      </a:r>
                      <a:r>
                        <a:rPr lang="el-GR" sz="1700" kern="1200" dirty="0">
                          <a:solidFill>
                            <a:schemeClr val="dk1"/>
                          </a:solidFill>
                          <a:latin typeface="Times New Roman" pitchFamily="18" charset="0"/>
                          <a:ea typeface="+mn-ea"/>
                          <a:cs typeface="Times New Roman" pitchFamily="18" charset="0"/>
                        </a:rPr>
                        <a:t>που </a:t>
                      </a:r>
                      <a:r>
                        <a:rPr lang="el-GR" sz="1700" b="1" kern="1200" dirty="0">
                          <a:solidFill>
                            <a:schemeClr val="dk1"/>
                          </a:solidFill>
                          <a:latin typeface="Times New Roman" pitchFamily="18" charset="0"/>
                          <a:ea typeface="+mn-ea"/>
                          <a:cs typeface="Times New Roman" pitchFamily="18" charset="0"/>
                        </a:rPr>
                        <a:t>ενεργοποιούν δεξιότητες: </a:t>
                      </a:r>
                      <a:r>
                        <a:rPr lang="el-GR" sz="1600" kern="1200" dirty="0">
                          <a:solidFill>
                            <a:schemeClr val="dk1"/>
                          </a:solidFill>
                          <a:latin typeface="Times New Roman" pitchFamily="18" charset="0"/>
                          <a:ea typeface="+mn-ea"/>
                          <a:cs typeface="Times New Roman" pitchFamily="18" charset="0"/>
                        </a:rPr>
                        <a:t>παρατήρησης, σύγκρισης, κατηγοριοποίησης, αιτιολόγησης, πρόβλεψης, υπόθεσης, εξαγωγής συμπερασμάτων, επαλήθευσης: </a:t>
                      </a:r>
                      <a:r>
                        <a:rPr lang="el-GR" sz="1600" i="1" kern="1200" dirty="0">
                          <a:solidFill>
                            <a:schemeClr val="dk1"/>
                          </a:solidFill>
                          <a:latin typeface="Times New Roman" pitchFamily="18" charset="0"/>
                          <a:ea typeface="+mn-ea"/>
                          <a:cs typeface="Times New Roman" pitchFamily="18" charset="0"/>
                        </a:rPr>
                        <a:t>«Γιατί συνέβη αυτό;», «Τι συμπέρασμα μπορούμε να βγάλουμε;»</a:t>
                      </a:r>
                      <a:endParaRPr lang="el-GR" sz="1800" kern="1200" dirty="0">
                        <a:solidFill>
                          <a:schemeClr val="dk1"/>
                        </a:solidFill>
                        <a:latin typeface="Times New Roman" pitchFamily="18" charset="0"/>
                        <a:ea typeface="+mn-ea"/>
                        <a:cs typeface="Times New Roman" pitchFamily="18" charset="0"/>
                      </a:endParaRPr>
                    </a:p>
                  </a:txBody>
                  <a:tcPr>
                    <a:solidFill>
                      <a:srgbClr val="FFCCCC"/>
                    </a:solidFill>
                  </a:tcPr>
                </a:tc>
                <a:tc>
                  <a:txBody>
                    <a:bodyPr/>
                    <a:lstStyle/>
                    <a:p>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Αιτιολογούν, διαπραγματεύονται</a:t>
                      </a:r>
                      <a:r>
                        <a:rPr lang="el-GR" sz="1800" kern="1200" dirty="0">
                          <a:solidFill>
                            <a:schemeClr val="dk1"/>
                          </a:solidFill>
                          <a:latin typeface="Times New Roman" pitchFamily="18" charset="0"/>
                          <a:ea typeface="+mn-ea"/>
                          <a:cs typeface="Times New Roman" pitchFamily="18" charset="0"/>
                        </a:rPr>
                        <a:t>, διατυπώνουν συμπεράσματα για ένα θέμα ή πρόβλημα</a:t>
                      </a:r>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3"/>
                  </a:ext>
                </a:extLst>
              </a:tr>
              <a:tr h="735914">
                <a:tc>
                  <a:txBody>
                    <a:bodyPr/>
                    <a:lstStyle/>
                    <a:p>
                      <a:endParaRPr lang="el-GR" dirty="0"/>
                    </a:p>
                  </a:txBody>
                  <a:tcPr>
                    <a:solidFill>
                      <a:srgbClr val="FFFFAB"/>
                    </a:solidFill>
                  </a:tcPr>
                </a:tc>
                <a:tc>
                  <a:txBody>
                    <a:bodyPr/>
                    <a:lstStyle/>
                    <a:p>
                      <a:endParaRPr lang="el-GR" dirty="0">
                        <a:latin typeface="Times New Roman" pitchFamily="18" charset="0"/>
                        <a:cs typeface="Times New Roman" pitchFamily="18" charset="0"/>
                      </a:endParaRPr>
                    </a:p>
                  </a:txBody>
                  <a:tcPr>
                    <a:solidFill>
                      <a:srgbClr val="FFCC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Προτείνουν τρόπους κατασκευής </a:t>
                      </a:r>
                      <a:r>
                        <a:rPr lang="el-GR" sz="1800" kern="1200" dirty="0">
                          <a:solidFill>
                            <a:schemeClr val="dk1"/>
                          </a:solidFill>
                          <a:latin typeface="Times New Roman" pitchFamily="18" charset="0"/>
                          <a:ea typeface="+mn-ea"/>
                          <a:cs typeface="Times New Roman" pitchFamily="18" charset="0"/>
                        </a:rPr>
                        <a:t>ενός δώρου, μιας κάρτας, ενός επιτραπέζιου παιχνιδιού, ενός έργου, κ.τ.λ.</a:t>
                      </a:r>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66206" y="0"/>
            <a:ext cx="10842171" cy="856648"/>
          </a:xfrm>
        </p:spPr>
        <p:txBody>
          <a:bodyPr>
            <a:normAutofit/>
          </a:bodyPr>
          <a:lstStyle/>
          <a:p>
            <a:pPr algn="ctr"/>
            <a:r>
              <a:rPr lang="el-GR" b="1" dirty="0">
                <a:latin typeface="Arial" pitchFamily="34" charset="0"/>
                <a:cs typeface="Arial" pitchFamily="34" charset="0"/>
              </a:rPr>
              <a:t>Πως μπορούμε να εντοπίσουμε την </a:t>
            </a:r>
            <a:r>
              <a:rPr lang="el-GR" b="1" dirty="0">
                <a:solidFill>
                  <a:schemeClr val="tx1"/>
                </a:solidFill>
                <a:latin typeface="Arial" pitchFamily="34" charset="0"/>
                <a:cs typeface="Arial" pitchFamily="34" charset="0"/>
              </a:rPr>
              <a:t> </a:t>
            </a:r>
            <a:r>
              <a:rPr lang="el-GR" b="1" dirty="0">
                <a:latin typeface="Arial" pitchFamily="34" charset="0"/>
                <a:cs typeface="Arial" pitchFamily="34" charset="0"/>
              </a:rPr>
              <a:t>κριτική και συνεργατική σκέψη στους στόχους, </a:t>
            </a:r>
            <a:br>
              <a:rPr lang="el-GR" b="1" dirty="0">
                <a:latin typeface="Arial" pitchFamily="34" charset="0"/>
                <a:cs typeface="Arial" pitchFamily="34" charset="0"/>
              </a:rPr>
            </a:br>
            <a:r>
              <a:rPr lang="el-GR" b="1" dirty="0">
                <a:latin typeface="Arial" pitchFamily="34" charset="0"/>
                <a:cs typeface="Arial" pitchFamily="34" charset="0"/>
              </a:rPr>
              <a:t>στις ενέργειες της νηπιαγωγού και των παιδιών. </a:t>
            </a:r>
            <a:r>
              <a:rPr lang="el-GR" b="1" dirty="0">
                <a:latin typeface="Arial" pitchFamily="34" charset="0"/>
                <a:ea typeface="Arial Unicode MS" pitchFamily="34" charset="-128"/>
                <a:cs typeface="Arial" pitchFamily="34" charset="0"/>
              </a:rPr>
              <a:t> </a:t>
            </a:r>
            <a:endParaRPr lang="en-US" b="1" dirty="0">
              <a:solidFill>
                <a:schemeClr val="tx1"/>
              </a:solidFill>
              <a:latin typeface="Arial" pitchFamily="34" charset="0"/>
              <a:cs typeface="Arial" pitchFamily="34" charset="0"/>
            </a:endParaRPr>
          </a:p>
        </p:txBody>
      </p:sp>
      <p:sp>
        <p:nvSpPr>
          <p:cNvPr id="7" name="Content Placeholder 6"/>
          <p:cNvSpPr>
            <a:spLocks noGrp="1"/>
          </p:cNvSpPr>
          <p:nvPr>
            <p:ph idx="1"/>
          </p:nvPr>
        </p:nvSpPr>
        <p:spPr>
          <a:xfrm>
            <a:off x="570017" y="1056904"/>
            <a:ext cx="10711541" cy="5093640"/>
          </a:xfrm>
        </p:spPr>
        <p:txBody>
          <a:bodyPr>
            <a:normAutofit/>
          </a:bodyPr>
          <a:lstStyle/>
          <a:p>
            <a:pPr>
              <a:buNone/>
            </a:pPr>
            <a:r>
              <a:rPr lang="el-GR" sz="2000" dirty="0">
                <a:solidFill>
                  <a:schemeClr val="tx1"/>
                </a:solidFill>
              </a:rPr>
              <a:t>Αξιοποιώντας ένα </a:t>
            </a:r>
            <a:r>
              <a:rPr lang="el-GR" sz="2000" dirty="0">
                <a:solidFill>
                  <a:srgbClr val="FF0000"/>
                </a:solidFill>
              </a:rPr>
              <a:t>«Εργαλείο σχεδιασμού δράσεων για την συμμετοχή στον διάλογο»</a:t>
            </a:r>
          </a:p>
          <a:p>
            <a:pPr algn="ctr"/>
            <a:endParaRPr lang="el-GR" sz="2000" dirty="0"/>
          </a:p>
          <a:p>
            <a:endParaRPr lang="el-GR" sz="2000" dirty="0"/>
          </a:p>
          <a:p>
            <a:endParaRPr lang="en-US" sz="2000" b="1" dirty="0"/>
          </a:p>
        </p:txBody>
      </p:sp>
      <p:graphicFrame>
        <p:nvGraphicFramePr>
          <p:cNvPr id="4" name="3 - Πίνακας"/>
          <p:cNvGraphicFramePr>
            <a:graphicFrameLocks noGrp="1"/>
          </p:cNvGraphicFramePr>
          <p:nvPr>
            <p:extLst>
              <p:ext uri="{D42A27DB-BD31-4B8C-83A1-F6EECF244321}">
                <p14:modId xmlns:p14="http://schemas.microsoft.com/office/powerpoint/2010/main" xmlns="" val="3482859832"/>
              </p:ext>
            </p:extLst>
          </p:nvPr>
        </p:nvGraphicFramePr>
        <p:xfrm>
          <a:off x="496389" y="1569492"/>
          <a:ext cx="11513642" cy="4622939"/>
        </p:xfrm>
        <a:graphic>
          <a:graphicData uri="http://schemas.openxmlformats.org/drawingml/2006/table">
            <a:tbl>
              <a:tblPr firstRow="1" bandRow="1">
                <a:tableStyleId>{5C22544A-7EE6-4342-B048-85BDC9FD1C3A}</a:tableStyleId>
              </a:tblPr>
              <a:tblGrid>
                <a:gridCol w="1854004">
                  <a:extLst>
                    <a:ext uri="{9D8B030D-6E8A-4147-A177-3AD203B41FA5}">
                      <a16:colId xmlns:a16="http://schemas.microsoft.com/office/drawing/2014/main" xmlns="" val="20000"/>
                    </a:ext>
                  </a:extLst>
                </a:gridCol>
                <a:gridCol w="5002628">
                  <a:extLst>
                    <a:ext uri="{9D8B030D-6E8A-4147-A177-3AD203B41FA5}">
                      <a16:colId xmlns:a16="http://schemas.microsoft.com/office/drawing/2014/main" xmlns="" val="20001"/>
                    </a:ext>
                  </a:extLst>
                </a:gridCol>
                <a:gridCol w="4657010">
                  <a:extLst>
                    <a:ext uri="{9D8B030D-6E8A-4147-A177-3AD203B41FA5}">
                      <a16:colId xmlns:a16="http://schemas.microsoft.com/office/drawing/2014/main" xmlns="" val="20002"/>
                    </a:ext>
                  </a:extLst>
                </a:gridCol>
              </a:tblGrid>
              <a:tr h="572650">
                <a:tc>
                  <a:txBody>
                    <a:bodyPr/>
                    <a:lstStyle/>
                    <a:p>
                      <a:pPr algn="ctr"/>
                      <a:r>
                        <a:rPr lang="el-GR" sz="1600" b="1" kern="1200" dirty="0">
                          <a:solidFill>
                            <a:schemeClr val="tx1"/>
                          </a:solidFill>
                          <a:latin typeface="+mn-lt"/>
                          <a:ea typeface="+mn-ea"/>
                          <a:cs typeface="+mn-cs"/>
                        </a:rPr>
                        <a:t>Α. Καθορισμός των στόχων </a:t>
                      </a:r>
                      <a:endParaRPr lang="el-GR" sz="1600"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600" b="1" kern="1200" dirty="0">
                          <a:solidFill>
                            <a:schemeClr val="tx1"/>
                          </a:solidFill>
                          <a:latin typeface="+mn-lt"/>
                          <a:ea typeface="+mn-ea"/>
                          <a:cs typeface="+mn-cs"/>
                        </a:rPr>
                        <a:t>Β. Ενέργειες του εκπαιδευτικού</a:t>
                      </a:r>
                      <a:endParaRPr lang="el-GR" sz="1600" dirty="0">
                        <a:solidFill>
                          <a:schemeClr val="tx1"/>
                        </a:solidFill>
                      </a:endParaRPr>
                    </a:p>
                  </a:txBody>
                  <a:tcPr>
                    <a:solidFill>
                      <a:srgbClr val="DDDDDD"/>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l-GR" sz="1600" b="1" kern="1200" dirty="0">
                          <a:solidFill>
                            <a:schemeClr val="tx1"/>
                          </a:solidFill>
                          <a:latin typeface="+mn-lt"/>
                          <a:ea typeface="+mn-ea"/>
                          <a:cs typeface="+mn-cs"/>
                        </a:rPr>
                        <a:t>Γ. Ενέργειες των παιδιών</a:t>
                      </a:r>
                      <a:endParaRPr lang="el-GR" sz="1600" dirty="0">
                        <a:solidFill>
                          <a:schemeClr val="tx1"/>
                        </a:solidFill>
                      </a:endParaRPr>
                    </a:p>
                  </a:txBody>
                  <a:tcPr>
                    <a:solidFill>
                      <a:srgbClr val="DDDDDD"/>
                    </a:solidFill>
                  </a:tcPr>
                </a:tc>
                <a:extLst>
                  <a:ext uri="{0D108BD9-81ED-4DB2-BD59-A6C34878D82A}">
                    <a16:rowId xmlns:a16="http://schemas.microsoft.com/office/drawing/2014/main" xmlns="" val="10000"/>
                  </a:ext>
                </a:extLst>
              </a:tr>
              <a:tr h="1208217">
                <a:tc>
                  <a:txBody>
                    <a:bodyPr/>
                    <a:lstStyle/>
                    <a:p>
                      <a:endParaRPr lang="el-GR" dirty="0"/>
                    </a:p>
                  </a:txBody>
                  <a:tcPr>
                    <a:solidFill>
                      <a:srgbClr val="FFFFAB"/>
                    </a:solidFill>
                  </a:tcPr>
                </a:tc>
                <a:tc>
                  <a:txBody>
                    <a:bodyPr/>
                    <a:lstStyle/>
                    <a:p>
                      <a:pPr algn="just">
                        <a:lnSpc>
                          <a:spcPct val="115000"/>
                        </a:lnSpc>
                        <a:spcAft>
                          <a:spcPts val="1000"/>
                        </a:spcAft>
                      </a:pPr>
                      <a:r>
                        <a:rPr lang="el-GR" sz="1800" b="1" kern="1200" dirty="0">
                          <a:solidFill>
                            <a:srgbClr val="FF0000"/>
                          </a:solidFill>
                          <a:latin typeface="Times New Roman" pitchFamily="18" charset="0"/>
                          <a:ea typeface="+mn-ea"/>
                          <a:cs typeface="Times New Roman" pitchFamily="18" charset="0"/>
                        </a:rPr>
                        <a:t>☺</a:t>
                      </a:r>
                      <a:r>
                        <a:rPr lang="el-GR" sz="1800" kern="1200" dirty="0">
                          <a:solidFill>
                            <a:schemeClr val="dk1"/>
                          </a:solidFill>
                          <a:latin typeface="Times New Roman" pitchFamily="18" charset="0"/>
                          <a:ea typeface="+mn-ea"/>
                          <a:cs typeface="Times New Roman" pitchFamily="18" charset="0"/>
                        </a:rPr>
                        <a:t> </a:t>
                      </a:r>
                      <a:r>
                        <a:rPr lang="el-GR" sz="1800" b="1" dirty="0">
                          <a:latin typeface="Times New Roman"/>
                          <a:ea typeface="Times New Roman"/>
                          <a:cs typeface="Times New Roman"/>
                        </a:rPr>
                        <a:t>Δραστηριότητες/παιχνίδια ερωτήσεων, ρόλων </a:t>
                      </a:r>
                      <a:r>
                        <a:rPr lang="el-GR" sz="1800" dirty="0">
                          <a:latin typeface="Times New Roman"/>
                          <a:ea typeface="Times New Roman"/>
                          <a:cs typeface="Times New Roman"/>
                        </a:rPr>
                        <a:t>μέσα από τα οποία παράγουν ερωτήσεις, διαλόγους </a:t>
                      </a:r>
                      <a:r>
                        <a:rPr lang="el-GR" sz="1450" dirty="0">
                          <a:latin typeface="Times New Roman"/>
                          <a:ea typeface="Times New Roman"/>
                          <a:cs typeface="Times New Roman"/>
                        </a:rPr>
                        <a:t>κ.ά. (π.χ. δημοσιογράφοι, ντεντέκτιβς)</a:t>
                      </a:r>
                      <a:r>
                        <a:rPr lang="el-GR" sz="1400" dirty="0">
                          <a:latin typeface="Times New Roman"/>
                          <a:ea typeface="Times New Roman"/>
                          <a:cs typeface="Times New Roman"/>
                        </a:rPr>
                        <a:t> (Μπιρμπίλη, 2008:187-197)</a:t>
                      </a:r>
                      <a:endParaRPr lang="el-GR" sz="1400" dirty="0">
                        <a:latin typeface="Calibri"/>
                        <a:ea typeface="Times New Roman"/>
                        <a:cs typeface="Times New Roman"/>
                      </a:endParaRPr>
                    </a:p>
                  </a:txBody>
                  <a:tcPr>
                    <a:solidFill>
                      <a:srgbClr val="FFCC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Χωρίζονται </a:t>
                      </a:r>
                      <a:r>
                        <a:rPr lang="el-GR" sz="1800" kern="1200" dirty="0">
                          <a:solidFill>
                            <a:schemeClr val="dk1"/>
                          </a:solidFill>
                          <a:latin typeface="Times New Roman" pitchFamily="18" charset="0"/>
                          <a:ea typeface="+mn-ea"/>
                          <a:cs typeface="Times New Roman" pitchFamily="18" charset="0"/>
                        </a:rPr>
                        <a:t>σε ομάδες</a:t>
                      </a:r>
                    </a:p>
                    <a:p>
                      <a:endParaRPr lang="el-GR" sz="1800" kern="1200" dirty="0">
                        <a:solidFill>
                          <a:schemeClr val="dk1"/>
                        </a:solidFill>
                        <a:latin typeface="Times New Roman" pitchFamily="18" charset="0"/>
                        <a:ea typeface="+mn-ea"/>
                        <a:cs typeface="Times New Roman" pitchFamily="18" charset="0"/>
                      </a:endParaRPr>
                    </a:p>
                  </a:txBody>
                  <a:tcPr>
                    <a:solidFill>
                      <a:srgbClr val="E1F4FF"/>
                    </a:solidFill>
                  </a:tcPr>
                </a:tc>
                <a:extLst>
                  <a:ext uri="{0D108BD9-81ED-4DB2-BD59-A6C34878D82A}">
                    <a16:rowId xmlns:a16="http://schemas.microsoft.com/office/drawing/2014/main" xmlns="" val="10001"/>
                  </a:ext>
                </a:extLst>
              </a:tr>
              <a:tr h="839887">
                <a:tc>
                  <a:txBody>
                    <a:bodyPr/>
                    <a:lstStyle/>
                    <a:p>
                      <a:endParaRPr lang="el-GR" dirty="0"/>
                    </a:p>
                  </a:txBody>
                  <a:tcPr>
                    <a:solidFill>
                      <a:srgbClr val="FFFFAB"/>
                    </a:solidFill>
                  </a:tcPr>
                </a:tc>
                <a:tc>
                  <a:txBody>
                    <a:bodyPr/>
                    <a:lstStyle/>
                    <a:p>
                      <a:pPr algn="just">
                        <a:lnSpc>
                          <a:spcPct val="115000"/>
                        </a:lnSpc>
                        <a:spcAft>
                          <a:spcPts val="1000"/>
                        </a:spcAft>
                      </a:pPr>
                      <a:r>
                        <a:rPr lang="el-GR" sz="1800" kern="1200" dirty="0">
                          <a:solidFill>
                            <a:srgbClr val="FF0000"/>
                          </a:solidFill>
                          <a:latin typeface="Times New Roman" pitchFamily="18" charset="0"/>
                          <a:ea typeface="+mn-ea"/>
                          <a:cs typeface="Times New Roman" pitchFamily="18" charset="0"/>
                        </a:rPr>
                        <a:t>☺</a:t>
                      </a:r>
                      <a:r>
                        <a:rPr lang="el-GR" sz="1800" kern="1200" dirty="0">
                          <a:solidFill>
                            <a:schemeClr val="dk1"/>
                          </a:solidFill>
                          <a:latin typeface="Times New Roman" pitchFamily="18" charset="0"/>
                          <a:ea typeface="+mn-ea"/>
                          <a:cs typeface="Times New Roman" pitchFamily="18" charset="0"/>
                        </a:rPr>
                        <a:t> </a:t>
                      </a:r>
                      <a:r>
                        <a:rPr lang="el-GR" sz="1800" b="1" dirty="0">
                          <a:latin typeface="Times New Roman"/>
                          <a:ea typeface="Times New Roman"/>
                          <a:cs typeface="Times New Roman"/>
                        </a:rPr>
                        <a:t>Συστηματική εργασία σε ομάδες </a:t>
                      </a:r>
                      <a:r>
                        <a:rPr lang="el-GR" sz="1800" dirty="0">
                          <a:latin typeface="Times New Roman"/>
                          <a:ea typeface="Times New Roman"/>
                          <a:cs typeface="Times New Roman"/>
                        </a:rPr>
                        <a:t>στην τάξη</a:t>
                      </a:r>
                    </a:p>
                    <a:p>
                      <a:pPr marL="0" marR="0" indent="0" algn="just" defTabSz="457200" rtl="0" eaLnBrk="1" fontAlgn="auto" latinLnBrk="0" hangingPunct="1">
                        <a:lnSpc>
                          <a:spcPct val="115000"/>
                        </a:lnSpc>
                        <a:spcBef>
                          <a:spcPts val="0"/>
                        </a:spcBef>
                        <a:spcAft>
                          <a:spcPts val="1000"/>
                        </a:spcAft>
                        <a:buClrTx/>
                        <a:buSzTx/>
                        <a:buFontTx/>
                        <a:buNone/>
                        <a:tabLst/>
                        <a:defRPr/>
                      </a:pPr>
                      <a:r>
                        <a:rPr lang="el-GR" sz="1800" b="1" kern="1200" dirty="0">
                          <a:solidFill>
                            <a:srgbClr val="FF0000"/>
                          </a:solidFill>
                          <a:latin typeface="Times New Roman" pitchFamily="18" charset="0"/>
                          <a:ea typeface="+mn-ea"/>
                          <a:cs typeface="Times New Roman" pitchFamily="18" charset="0"/>
                        </a:rPr>
                        <a:t>☺</a:t>
                      </a:r>
                      <a:r>
                        <a:rPr lang="el-GR" sz="1800" dirty="0">
                          <a:solidFill>
                            <a:srgbClr val="FF0000"/>
                          </a:solidFill>
                          <a:highlight>
                            <a:srgbClr val="00FF00"/>
                          </a:highlight>
                          <a:latin typeface="Times New Roman"/>
                          <a:ea typeface="Times New Roman"/>
                        </a:rPr>
                        <a:t> </a:t>
                      </a:r>
                      <a:r>
                        <a:rPr lang="el-GR" sz="1800" b="1" dirty="0">
                          <a:latin typeface="Times New Roman"/>
                          <a:ea typeface="Times New Roman"/>
                        </a:rPr>
                        <a:t>Ευκαιρίες για συνεργατικό διάλογο</a:t>
                      </a:r>
                      <a:r>
                        <a:rPr lang="el-GR" sz="1800" dirty="0">
                          <a:latin typeface="Times New Roman"/>
                          <a:ea typeface="Times New Roman"/>
                        </a:rPr>
                        <a:t>/ μάθηση.</a:t>
                      </a:r>
                      <a:endParaRPr lang="el-GR" sz="1800" dirty="0">
                        <a:latin typeface="Calibri"/>
                        <a:ea typeface="Times New Roman"/>
                        <a:cs typeface="Times New Roman"/>
                      </a:endParaRPr>
                    </a:p>
                  </a:txBody>
                  <a:tcPr>
                    <a:solidFill>
                      <a:srgbClr val="FFCC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Συναποφασίζουν </a:t>
                      </a:r>
                      <a:r>
                        <a:rPr lang="el-GR" sz="1800" kern="1200" dirty="0">
                          <a:solidFill>
                            <a:schemeClr val="dk1"/>
                          </a:solidFill>
                          <a:latin typeface="Times New Roman" pitchFamily="18" charset="0"/>
                          <a:ea typeface="+mn-ea"/>
                          <a:cs typeface="Times New Roman" pitchFamily="18" charset="0"/>
                        </a:rPr>
                        <a:t>για τα υλικά που χρειάζονται. </a:t>
                      </a:r>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2"/>
                  </a:ext>
                </a:extLst>
              </a:tr>
              <a:tr h="904185">
                <a:tc>
                  <a:txBody>
                    <a:bodyPr/>
                    <a:lstStyle/>
                    <a:p>
                      <a:endParaRPr lang="el-GR" dirty="0"/>
                    </a:p>
                  </a:txBody>
                  <a:tcPr>
                    <a:solidFill>
                      <a:srgbClr val="FFFFAB"/>
                    </a:solidFill>
                  </a:tcPr>
                </a:tc>
                <a:tc rowSpan="2">
                  <a:txBody>
                    <a:bodyPr/>
                    <a:lstStyle/>
                    <a:p>
                      <a:r>
                        <a:rPr lang="el-GR" sz="1600" kern="1200" dirty="0">
                          <a:solidFill>
                            <a:srgbClr val="FF0000"/>
                          </a:solidFill>
                          <a:latin typeface="Times New Roman" pitchFamily="18" charset="0"/>
                          <a:ea typeface="+mn-ea"/>
                          <a:cs typeface="Times New Roman" pitchFamily="18" charset="0"/>
                        </a:rPr>
                        <a:t>☺</a:t>
                      </a:r>
                      <a:r>
                        <a:rPr lang="el-GR" sz="1600" kern="1200" dirty="0">
                          <a:solidFill>
                            <a:schemeClr val="dk1"/>
                          </a:solidFill>
                          <a:latin typeface="Times New Roman"/>
                          <a:ea typeface="Times New Roman"/>
                          <a:cs typeface="+mn-cs"/>
                        </a:rPr>
                        <a:t> Δημιουργούμε ένα </a:t>
                      </a:r>
                      <a:r>
                        <a:rPr lang="el-GR" sz="1600" b="1" kern="1200" dirty="0">
                          <a:solidFill>
                            <a:schemeClr val="dk1"/>
                          </a:solidFill>
                          <a:latin typeface="Times New Roman"/>
                          <a:ea typeface="Times New Roman"/>
                          <a:cs typeface="+mn-cs"/>
                        </a:rPr>
                        <a:t>κουτί σκέψεων / ερωτήσεων / προτάσεων / συναισθημάτων, </a:t>
                      </a:r>
                      <a:r>
                        <a:rPr lang="el-GR" sz="1600" kern="1200" dirty="0">
                          <a:solidFill>
                            <a:schemeClr val="dk1"/>
                          </a:solidFill>
                          <a:latin typeface="Times New Roman"/>
                          <a:ea typeface="Times New Roman"/>
                          <a:cs typeface="+mn-cs"/>
                        </a:rPr>
                        <a:t>στο οποίο τα παιδιά προσθέτουν </a:t>
                      </a:r>
                      <a:r>
                        <a:rPr lang="el-GR" sz="1600" kern="1200" dirty="0" err="1">
                          <a:solidFill>
                            <a:schemeClr val="dk1"/>
                          </a:solidFill>
                          <a:latin typeface="Times New Roman"/>
                          <a:ea typeface="Times New Roman"/>
                          <a:cs typeface="+mn-cs"/>
                        </a:rPr>
                        <a:t>ό,τι</a:t>
                      </a:r>
                      <a:r>
                        <a:rPr lang="el-GR" sz="1600" kern="1200" dirty="0">
                          <a:solidFill>
                            <a:schemeClr val="dk1"/>
                          </a:solidFill>
                          <a:latin typeface="Times New Roman"/>
                          <a:ea typeface="Times New Roman"/>
                          <a:cs typeface="+mn-cs"/>
                        </a:rPr>
                        <a:t> σημαντικό έχουν να πουν στην ομάδα της τάξης, με σημειώματα ή ζωγραφιές. </a:t>
                      </a:r>
                    </a:p>
                    <a:p>
                      <a:endParaRPr lang="el-GR" sz="1600" kern="1200" dirty="0">
                        <a:solidFill>
                          <a:schemeClr val="dk1"/>
                        </a:solidFill>
                        <a:latin typeface="Times New Roman"/>
                        <a:ea typeface="Times New Roman"/>
                        <a:cs typeface="+mn-cs"/>
                      </a:endParaRPr>
                    </a:p>
                    <a:p>
                      <a:r>
                        <a:rPr lang="el-GR" sz="1600" kern="1200" dirty="0">
                          <a:solidFill>
                            <a:srgbClr val="FF0000"/>
                          </a:solidFill>
                          <a:latin typeface="Times New Roman" pitchFamily="18" charset="0"/>
                          <a:ea typeface="+mn-ea"/>
                          <a:cs typeface="Times New Roman" pitchFamily="18" charset="0"/>
                        </a:rPr>
                        <a:t>☺</a:t>
                      </a:r>
                      <a:r>
                        <a:rPr lang="el-GR" sz="1600" kern="1200" dirty="0">
                          <a:solidFill>
                            <a:srgbClr val="FF0000"/>
                          </a:solidFill>
                          <a:highlight>
                            <a:srgbClr val="00FF00"/>
                          </a:highlight>
                          <a:latin typeface="Times New Roman"/>
                          <a:ea typeface="Times New Roman"/>
                          <a:cs typeface="Times New Roman"/>
                        </a:rPr>
                        <a:t> </a:t>
                      </a:r>
                      <a:r>
                        <a:rPr lang="el-GR" sz="1600" kern="1200" dirty="0">
                          <a:solidFill>
                            <a:schemeClr val="dk1"/>
                          </a:solidFill>
                          <a:latin typeface="Times New Roman"/>
                          <a:ea typeface="Times New Roman"/>
                          <a:cs typeface="+mn-cs"/>
                        </a:rPr>
                        <a:t>Το κουτί ανοίγει στο τέλος της εβδομάδας και όλη η τάξη συζητά τα μηνύματα αυτά. </a:t>
                      </a:r>
                      <a:r>
                        <a:rPr lang="el-GR" sz="1400" dirty="0">
                          <a:latin typeface="Times New Roman"/>
                          <a:ea typeface="Times New Roman"/>
                          <a:cs typeface="Times New Roman"/>
                        </a:rPr>
                        <a:t>(Μπιρμπίλη, 2008:187-197).</a:t>
                      </a:r>
                      <a:endParaRPr lang="el-GR" sz="1400" kern="1200" dirty="0">
                        <a:solidFill>
                          <a:schemeClr val="dk1"/>
                        </a:solidFill>
                        <a:latin typeface="Times New Roman" pitchFamily="18" charset="0"/>
                        <a:ea typeface="+mn-ea"/>
                        <a:cs typeface="Times New Roman" pitchFamily="18" charset="0"/>
                      </a:endParaRPr>
                    </a:p>
                  </a:txBody>
                  <a:tcPr>
                    <a:solidFill>
                      <a:srgbClr val="FFCCCC"/>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Συζητούν </a:t>
                      </a:r>
                      <a:r>
                        <a:rPr lang="el-GR" sz="1800" kern="1200" dirty="0">
                          <a:solidFill>
                            <a:schemeClr val="dk1"/>
                          </a:solidFill>
                          <a:latin typeface="Times New Roman" pitchFamily="18" charset="0"/>
                          <a:ea typeface="+mn-ea"/>
                          <a:cs typeface="Times New Roman" pitchFamily="18" charset="0"/>
                        </a:rPr>
                        <a:t>για τον τρόπο </a:t>
                      </a:r>
                      <a:r>
                        <a:rPr lang="el-GR" sz="1800" kern="1200" dirty="0">
                          <a:solidFill>
                            <a:srgbClr val="FF0000"/>
                          </a:solidFill>
                          <a:latin typeface="Times New Roman" pitchFamily="18" charset="0"/>
                          <a:ea typeface="+mn-ea"/>
                          <a:cs typeface="Times New Roman" pitchFamily="18" charset="0"/>
                        </a:rPr>
                        <a:t>που θα συνεργαστούν </a:t>
                      </a:r>
                      <a:r>
                        <a:rPr lang="el-GR" sz="1800" kern="1200" dirty="0">
                          <a:solidFill>
                            <a:schemeClr val="dk1"/>
                          </a:solidFill>
                          <a:latin typeface="Times New Roman" pitchFamily="18" charset="0"/>
                          <a:ea typeface="+mn-ea"/>
                          <a:cs typeface="Times New Roman" pitchFamily="18" charset="0"/>
                        </a:rPr>
                        <a:t>και τον τρόπο που θα δουλέψουν, συναποφασίζουν για το σχέδιο της δράσης τους. </a:t>
                      </a:r>
                    </a:p>
                  </a:txBody>
                  <a:tcPr>
                    <a:solidFill>
                      <a:srgbClr val="E1F4FF"/>
                    </a:solidFill>
                  </a:tcPr>
                </a:tc>
                <a:extLst>
                  <a:ext uri="{0D108BD9-81ED-4DB2-BD59-A6C34878D82A}">
                    <a16:rowId xmlns:a16="http://schemas.microsoft.com/office/drawing/2014/main" xmlns="" val="10003"/>
                  </a:ext>
                </a:extLst>
              </a:tr>
              <a:tr h="1058176">
                <a:tc>
                  <a:txBody>
                    <a:bodyPr/>
                    <a:lstStyle/>
                    <a:p>
                      <a:endParaRPr lang="el-GR" dirty="0"/>
                    </a:p>
                  </a:txBody>
                  <a:tcPr>
                    <a:solidFill>
                      <a:srgbClr val="FFFFAB"/>
                    </a:solidFill>
                  </a:tcPr>
                </a:tc>
                <a:tc vMerge="1">
                  <a:txBody>
                    <a:bodyPr/>
                    <a:lstStyle/>
                    <a:p>
                      <a:endParaRPr lang="el-GR" dirty="0"/>
                    </a:p>
                  </a:txBody>
                  <a:tcPr>
                    <a:solidFill>
                      <a:srgbClr val="FFCCFF"/>
                    </a:solidFill>
                  </a:tcPr>
                </a:tc>
                <a:tc>
                  <a:txBody>
                    <a:bodyPr/>
                    <a:lstStyle/>
                    <a:p>
                      <a:r>
                        <a:rPr lang="el-GR" sz="1800" kern="1200" dirty="0">
                          <a:solidFill>
                            <a:schemeClr val="dk1"/>
                          </a:solidFill>
                          <a:latin typeface="Times New Roman" pitchFamily="18" charset="0"/>
                          <a:ea typeface="+mn-ea"/>
                          <a:cs typeface="Times New Roman" pitchFamily="18" charset="0"/>
                        </a:rPr>
                        <a:t>☺</a:t>
                      </a:r>
                      <a:r>
                        <a:rPr lang="el-GR" sz="1800" kern="1200" dirty="0">
                          <a:solidFill>
                            <a:srgbClr val="FF0000"/>
                          </a:solidFill>
                          <a:latin typeface="Times New Roman" pitchFamily="18" charset="0"/>
                          <a:ea typeface="+mn-ea"/>
                          <a:cs typeface="Times New Roman" pitchFamily="18" charset="0"/>
                        </a:rPr>
                        <a:t>Παρουσιάζουν στην ολομέλεια </a:t>
                      </a:r>
                      <a:r>
                        <a:rPr lang="el-GR" sz="1800" kern="1200" dirty="0">
                          <a:solidFill>
                            <a:schemeClr val="dk1"/>
                          </a:solidFill>
                          <a:latin typeface="Times New Roman" pitchFamily="18" charset="0"/>
                          <a:ea typeface="+mn-ea"/>
                          <a:cs typeface="Times New Roman" pitchFamily="18" charset="0"/>
                        </a:rPr>
                        <a:t>τον αρχικό σχεδιασμό κάθε ομάδας και αξιολογούν  τη συνεργασία της. </a:t>
                      </a:r>
                      <a:endParaRPr lang="el-GR" dirty="0">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lstStyle/>
          <a:p>
            <a:pPr algn="ctr"/>
            <a:r>
              <a:rPr lang="en-US" b="1" dirty="0"/>
              <a:t/>
            </a:r>
            <a:br>
              <a:rPr lang="en-US" b="1" dirty="0"/>
            </a:br>
            <a:r>
              <a:rPr lang="el-GR" sz="2400" b="1" dirty="0" smtClean="0">
                <a:solidFill>
                  <a:schemeClr val="tx1"/>
                </a:solidFill>
              </a:rPr>
              <a:t>Δράση 3 -</a:t>
            </a:r>
            <a:r>
              <a:rPr lang="el-GR" sz="2400" dirty="0" smtClean="0"/>
              <a:t> </a:t>
            </a:r>
            <a:r>
              <a:rPr lang="el-GR" sz="2400" b="1" dirty="0" err="1"/>
              <a:t>Αναστοχαστικό</a:t>
            </a:r>
            <a:r>
              <a:rPr lang="el-GR" sz="2400" b="1" dirty="0"/>
              <a:t> </a:t>
            </a:r>
            <a:r>
              <a:rPr lang="el-GR" sz="2400" b="1" dirty="0" smtClean="0"/>
              <a:t>ερώτημα</a:t>
            </a:r>
            <a:endParaRPr lang="en-US" sz="2400" b="1" dirty="0">
              <a:solidFill>
                <a:schemeClr val="tx1"/>
              </a:solidFill>
            </a:endParaRPr>
          </a:p>
        </p:txBody>
      </p:sp>
      <p:sp>
        <p:nvSpPr>
          <p:cNvPr id="7" name="Content Placeholder 6"/>
          <p:cNvSpPr>
            <a:spLocks noGrp="1"/>
          </p:cNvSpPr>
          <p:nvPr>
            <p:ph idx="1"/>
          </p:nvPr>
        </p:nvSpPr>
        <p:spPr>
          <a:xfrm>
            <a:off x="570017" y="1056904"/>
            <a:ext cx="10711541" cy="5093640"/>
          </a:xfrm>
        </p:spPr>
        <p:txBody>
          <a:bodyPr>
            <a:normAutofit fontScale="92500" lnSpcReduction="10000"/>
          </a:bodyPr>
          <a:lstStyle/>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lgn="r">
              <a:buNone/>
            </a:pPr>
            <a:endParaRPr lang="en-US" dirty="0"/>
          </a:p>
          <a:p>
            <a:pPr marL="457200" indent="-457200" algn="r">
              <a:buNone/>
            </a:pPr>
            <a:r>
              <a:rPr lang="el-GR" dirty="0"/>
              <a:t>Χρόνος δράσης: </a:t>
            </a:r>
            <a:r>
              <a:rPr lang="el-GR" dirty="0" smtClean="0"/>
              <a:t>10</a:t>
            </a:r>
            <a:r>
              <a:rPr lang="el-GR" sz="2000" dirty="0" smtClean="0"/>
              <a:t>΄</a:t>
            </a:r>
            <a:endParaRPr lang="el-GR" sz="2000" dirty="0"/>
          </a:p>
          <a:p>
            <a:pPr marL="457200" indent="-457200">
              <a:buNone/>
            </a:pPr>
            <a:endParaRPr lang="el-GR" sz="2000" dirty="0"/>
          </a:p>
          <a:p>
            <a:pPr>
              <a:buNone/>
            </a:pPr>
            <a:endParaRPr lang="en-US" sz="2000" b="1" dirty="0"/>
          </a:p>
        </p:txBody>
      </p:sp>
      <p:sp>
        <p:nvSpPr>
          <p:cNvPr id="5" name="4 - Ορθογώνιο"/>
          <p:cNvSpPr/>
          <p:nvPr/>
        </p:nvSpPr>
        <p:spPr>
          <a:xfrm>
            <a:off x="900752" y="1007807"/>
            <a:ext cx="4380931" cy="1694449"/>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endParaRPr lang="el-GR" b="1" dirty="0">
              <a:solidFill>
                <a:schemeClr val="tx1"/>
              </a:solidFill>
            </a:endParaRPr>
          </a:p>
          <a:p>
            <a:pPr marL="342900" indent="-342900">
              <a:buAutoNum type="arabicPeriod"/>
            </a:pPr>
            <a:endParaRPr lang="el-GR" b="1" dirty="0">
              <a:solidFill>
                <a:schemeClr val="tx1"/>
              </a:solidFill>
            </a:endParaRPr>
          </a:p>
          <a:p>
            <a:pPr marL="342900" indent="-342900" algn="ctr"/>
            <a:r>
              <a:rPr lang="el-GR" sz="2000" b="1" dirty="0">
                <a:solidFill>
                  <a:schemeClr val="tx1"/>
                </a:solidFill>
                <a:latin typeface="Times New Roman" pitchFamily="18" charset="0"/>
                <a:cs typeface="Times New Roman" pitchFamily="18" charset="0"/>
              </a:rPr>
              <a:t>1.</a:t>
            </a:r>
            <a:r>
              <a:rPr lang="el-GR" sz="2000" dirty="0">
                <a:solidFill>
                  <a:schemeClr val="tx1"/>
                </a:solidFill>
                <a:latin typeface="Times New Roman" pitchFamily="18" charset="0"/>
                <a:cs typeface="Times New Roman" pitchFamily="18" charset="0"/>
              </a:rPr>
              <a:t> </a:t>
            </a:r>
            <a:r>
              <a:rPr lang="el-GR" sz="2000" b="1" dirty="0">
                <a:solidFill>
                  <a:schemeClr val="tx1"/>
                </a:solidFill>
                <a:latin typeface="Times New Roman" pitchFamily="18" charset="0"/>
                <a:cs typeface="Times New Roman" pitchFamily="18" charset="0"/>
              </a:rPr>
              <a:t>Με βάση το </a:t>
            </a:r>
            <a:r>
              <a:rPr lang="el-GR" sz="2000" b="1" dirty="0" smtClean="0">
                <a:solidFill>
                  <a:schemeClr val="tx1"/>
                </a:solidFill>
                <a:latin typeface="Times New Roman" pitchFamily="18" charset="0"/>
                <a:cs typeface="Times New Roman" pitchFamily="18" charset="0"/>
              </a:rPr>
              <a:t> θεωρητικό πλαίσιο και το «εργαλείο</a:t>
            </a:r>
            <a:r>
              <a:rPr lang="el-GR" sz="2000" dirty="0" smtClean="0">
                <a:solidFill>
                  <a:schemeClr val="tx1"/>
                </a:solidFill>
                <a:latin typeface="Times New Roman" pitchFamily="18" charset="0"/>
                <a:cs typeface="Times New Roman" pitchFamily="18" charset="0"/>
              </a:rPr>
              <a:t> </a:t>
            </a:r>
            <a:r>
              <a:rPr lang="el-GR" sz="2000" dirty="0">
                <a:solidFill>
                  <a:schemeClr val="tx1"/>
                </a:solidFill>
                <a:latin typeface="Times New Roman" pitchFamily="18" charset="0"/>
                <a:cs typeface="Times New Roman" pitchFamily="18" charset="0"/>
              </a:rPr>
              <a:t>σχεδιασμού δράσεων για την συμμετοχή στον διάλογο» </a:t>
            </a:r>
            <a:r>
              <a:rPr lang="el-GR" sz="2000" b="1" dirty="0">
                <a:solidFill>
                  <a:schemeClr val="tx1"/>
                </a:solidFill>
                <a:latin typeface="Times New Roman" pitchFamily="18" charset="0"/>
                <a:cs typeface="Times New Roman" pitchFamily="18" charset="0"/>
              </a:rPr>
              <a:t>που παρουσιάσαμε </a:t>
            </a:r>
            <a:r>
              <a:rPr lang="el-GR" sz="2000" dirty="0">
                <a:solidFill>
                  <a:schemeClr val="tx1"/>
                </a:solidFill>
                <a:latin typeface="Times New Roman" pitchFamily="18" charset="0"/>
                <a:cs typeface="Times New Roman" pitchFamily="18" charset="0"/>
              </a:rPr>
              <a:t>στις παραπάνω διαφάνειες</a:t>
            </a:r>
            <a:r>
              <a:rPr lang="el-GR" sz="2000" b="1" dirty="0">
                <a:solidFill>
                  <a:schemeClr val="tx1"/>
                </a:solidFill>
                <a:latin typeface="Times New Roman" pitchFamily="18" charset="0"/>
                <a:cs typeface="Times New Roman" pitchFamily="18" charset="0"/>
              </a:rPr>
              <a:t> </a:t>
            </a:r>
          </a:p>
          <a:p>
            <a:endParaRPr lang="el-GR" dirty="0"/>
          </a:p>
          <a:p>
            <a:endParaRPr lang="el-GR" b="1" dirty="0">
              <a:solidFill>
                <a:schemeClr val="tx1"/>
              </a:solidFill>
            </a:endParaRPr>
          </a:p>
        </p:txBody>
      </p:sp>
      <p:sp>
        <p:nvSpPr>
          <p:cNvPr id="10" name="9 - Ορθογώνιο"/>
          <p:cNvSpPr/>
          <p:nvPr/>
        </p:nvSpPr>
        <p:spPr>
          <a:xfrm>
            <a:off x="6007289" y="1023729"/>
            <a:ext cx="4692556" cy="1733119"/>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endParaRPr lang="el-GR" b="1" dirty="0">
              <a:solidFill>
                <a:schemeClr val="tx1"/>
              </a:solidFill>
            </a:endParaRPr>
          </a:p>
          <a:p>
            <a:pPr marL="342900" indent="-342900" algn="ctr"/>
            <a:r>
              <a:rPr lang="el-GR" sz="2000" b="1" dirty="0">
                <a:solidFill>
                  <a:schemeClr val="tx1"/>
                </a:solidFill>
                <a:latin typeface="Times New Roman" pitchFamily="18" charset="0"/>
                <a:cs typeface="Times New Roman" pitchFamily="18" charset="0"/>
              </a:rPr>
              <a:t>2. Με βάση τη Δράση </a:t>
            </a:r>
            <a:r>
              <a:rPr lang="el-GR" sz="2000" b="1" dirty="0" smtClean="0">
                <a:solidFill>
                  <a:schemeClr val="tx1"/>
                </a:solidFill>
                <a:latin typeface="Times New Roman" pitchFamily="18" charset="0"/>
                <a:cs typeface="Times New Roman" pitchFamily="18" charset="0"/>
              </a:rPr>
              <a:t>1,</a:t>
            </a:r>
            <a:endParaRPr lang="el-GR" sz="2000" b="1" dirty="0">
              <a:solidFill>
                <a:schemeClr val="tx1"/>
              </a:solidFill>
              <a:latin typeface="Times New Roman" pitchFamily="18" charset="0"/>
              <a:cs typeface="Times New Roman" pitchFamily="18" charset="0"/>
            </a:endParaRPr>
          </a:p>
          <a:p>
            <a:pPr marL="342900" indent="-342900" algn="ctr"/>
            <a:r>
              <a:rPr lang="el-GR" sz="2000" b="1" dirty="0">
                <a:solidFill>
                  <a:schemeClr val="tx1"/>
                </a:solidFill>
                <a:latin typeface="Times New Roman" pitchFamily="18" charset="0"/>
                <a:cs typeface="Times New Roman" pitchFamily="18" charset="0"/>
              </a:rPr>
              <a:t> </a:t>
            </a:r>
            <a:r>
              <a:rPr lang="el-GR" sz="2000" dirty="0">
                <a:solidFill>
                  <a:schemeClr val="tx1"/>
                </a:solidFill>
                <a:latin typeface="Times New Roman" pitchFamily="18" charset="0"/>
                <a:cs typeface="Times New Roman" pitchFamily="18" charset="0"/>
              </a:rPr>
              <a:t>στο οποίο καταγράψετε τα ρήματα, για να περιγράψετε τους στόχους σας και τις ενέργειες σας σε </a:t>
            </a:r>
            <a:r>
              <a:rPr lang="el-GR" sz="2000" dirty="0" smtClean="0">
                <a:solidFill>
                  <a:schemeClr val="tx1"/>
                </a:solidFill>
                <a:latin typeface="Times New Roman" pitchFamily="18" charset="0"/>
                <a:cs typeface="Times New Roman" pitchFamily="18" charset="0"/>
              </a:rPr>
              <a:t>δραστηριότητες  </a:t>
            </a:r>
            <a:r>
              <a:rPr lang="el-GR" sz="2000" dirty="0">
                <a:solidFill>
                  <a:schemeClr val="tx1"/>
                </a:solidFill>
                <a:latin typeface="Times New Roman" pitchFamily="18" charset="0"/>
                <a:cs typeface="Times New Roman" pitchFamily="18" charset="0"/>
              </a:rPr>
              <a:t>με τα παιδιά. </a:t>
            </a:r>
            <a:endParaRPr lang="el-GR" sz="2000" b="1" dirty="0">
              <a:solidFill>
                <a:schemeClr val="tx1"/>
              </a:solidFill>
            </a:endParaRPr>
          </a:p>
        </p:txBody>
      </p:sp>
      <p:sp>
        <p:nvSpPr>
          <p:cNvPr id="11" name="10 - Ορθογώνιο"/>
          <p:cNvSpPr/>
          <p:nvPr/>
        </p:nvSpPr>
        <p:spPr>
          <a:xfrm>
            <a:off x="1653654" y="3018580"/>
            <a:ext cx="8052178" cy="2470094"/>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endParaRPr lang="el-GR" sz="2400" b="1" i="1" dirty="0">
              <a:solidFill>
                <a:schemeClr val="tx1"/>
              </a:solidFill>
              <a:latin typeface="Times New Roman" pitchFamily="18" charset="0"/>
              <a:cs typeface="Times New Roman" pitchFamily="18" charset="0"/>
            </a:endParaRPr>
          </a:p>
          <a:p>
            <a:pPr marL="342900" indent="-342900" algn="ctr"/>
            <a:endParaRPr lang="el-GR" sz="2400" b="1" i="1" dirty="0">
              <a:solidFill>
                <a:schemeClr val="tx1"/>
              </a:solidFill>
              <a:latin typeface="Times New Roman" pitchFamily="18" charset="0"/>
              <a:cs typeface="Times New Roman" pitchFamily="18" charset="0"/>
            </a:endParaRPr>
          </a:p>
          <a:p>
            <a:pPr algn="ctr"/>
            <a:endParaRPr lang="el-GR" sz="2200" b="1" i="1" dirty="0">
              <a:solidFill>
                <a:schemeClr val="tx1"/>
              </a:solidFill>
              <a:latin typeface="Times New Roman" pitchFamily="18" charset="0"/>
              <a:cs typeface="Times New Roman" pitchFamily="18" charset="0"/>
            </a:endParaRPr>
          </a:p>
          <a:p>
            <a:pPr algn="ctr"/>
            <a:r>
              <a:rPr lang="el-GR" sz="2200" b="1" i="1" dirty="0">
                <a:solidFill>
                  <a:schemeClr val="tx1"/>
                </a:solidFill>
                <a:latin typeface="Times New Roman" pitchFamily="18" charset="0"/>
                <a:cs typeface="Times New Roman" pitchFamily="18" charset="0"/>
              </a:rPr>
              <a:t>Συγκρίνετε  </a:t>
            </a:r>
            <a:r>
              <a:rPr lang="el-GR" sz="2200" i="1" dirty="0">
                <a:solidFill>
                  <a:schemeClr val="tx1"/>
                </a:solidFill>
                <a:latin typeface="Times New Roman" pitchFamily="18" charset="0"/>
                <a:cs typeface="Times New Roman" pitchFamily="18" charset="0"/>
              </a:rPr>
              <a:t>κατά πόσο, όσα γράψατε στο </a:t>
            </a:r>
            <a:r>
              <a:rPr lang="el-GR" sz="2200" i="1" dirty="0" smtClean="0">
                <a:solidFill>
                  <a:schemeClr val="tx1"/>
                </a:solidFill>
                <a:latin typeface="Times New Roman" pitchFamily="18" charset="0"/>
                <a:cs typeface="Times New Roman" pitchFamily="18" charset="0"/>
              </a:rPr>
              <a:t>φύλλο χαρτιού/ τετράδιο σας, </a:t>
            </a:r>
            <a:r>
              <a:rPr lang="el-GR" sz="2200" b="1" i="1" dirty="0">
                <a:solidFill>
                  <a:schemeClr val="tx1"/>
                </a:solidFill>
                <a:latin typeface="Times New Roman" pitchFamily="18" charset="0"/>
                <a:cs typeface="Times New Roman" pitchFamily="18" charset="0"/>
              </a:rPr>
              <a:t>συνάδουν</a:t>
            </a:r>
            <a:r>
              <a:rPr lang="el-GR" sz="2200" i="1" dirty="0">
                <a:solidFill>
                  <a:schemeClr val="tx1"/>
                </a:solidFill>
                <a:latin typeface="Times New Roman" pitchFamily="18" charset="0"/>
                <a:cs typeface="Times New Roman" pitchFamily="18" charset="0"/>
              </a:rPr>
              <a:t> με την ανάπτυξη της </a:t>
            </a:r>
            <a:r>
              <a:rPr lang="el-GR" sz="2200" b="1" i="1" dirty="0">
                <a:solidFill>
                  <a:schemeClr val="tx1"/>
                </a:solidFill>
                <a:latin typeface="Times New Roman" pitchFamily="18" charset="0"/>
                <a:cs typeface="Times New Roman" pitchFamily="18" charset="0"/>
              </a:rPr>
              <a:t>κριτικής και συνεργατικής </a:t>
            </a:r>
            <a:r>
              <a:rPr lang="el-GR" sz="2200" b="1" i="1" dirty="0" smtClean="0">
                <a:solidFill>
                  <a:schemeClr val="tx1"/>
                </a:solidFill>
                <a:latin typeface="Times New Roman" pitchFamily="18" charset="0"/>
                <a:cs typeface="Times New Roman" pitchFamily="18" charset="0"/>
              </a:rPr>
              <a:t>σκέψης/δράσης</a:t>
            </a:r>
            <a:r>
              <a:rPr lang="el-GR" sz="2200" i="1" dirty="0" smtClean="0">
                <a:solidFill>
                  <a:schemeClr val="tx1"/>
                </a:solidFill>
                <a:latin typeface="Times New Roman" pitchFamily="18" charset="0"/>
                <a:cs typeface="Times New Roman" pitchFamily="18" charset="0"/>
              </a:rPr>
              <a:t> </a:t>
            </a:r>
            <a:r>
              <a:rPr lang="el-GR" sz="2200" i="1" dirty="0">
                <a:solidFill>
                  <a:schemeClr val="tx1"/>
                </a:solidFill>
                <a:latin typeface="Times New Roman" pitchFamily="18" charset="0"/>
                <a:cs typeface="Times New Roman" pitchFamily="18" charset="0"/>
              </a:rPr>
              <a:t>των παιδιών:</a:t>
            </a:r>
          </a:p>
          <a:p>
            <a:pPr algn="ctr"/>
            <a:r>
              <a:rPr lang="el-GR" sz="2200" i="1" dirty="0">
                <a:solidFill>
                  <a:schemeClr val="tx1"/>
                </a:solidFill>
                <a:latin typeface="Times New Roman" pitchFamily="18" charset="0"/>
                <a:cs typeface="Times New Roman" pitchFamily="18" charset="0"/>
              </a:rPr>
              <a:t> </a:t>
            </a:r>
          </a:p>
          <a:p>
            <a:pPr marL="457200" indent="-457200" algn="ctr">
              <a:buAutoNum type="arabicParenBoth"/>
            </a:pPr>
            <a:r>
              <a:rPr lang="el-GR" sz="2200" b="1" i="1" dirty="0">
                <a:solidFill>
                  <a:schemeClr val="tx1"/>
                </a:solidFill>
                <a:latin typeface="Times New Roman" pitchFamily="18" charset="0"/>
                <a:cs typeface="Times New Roman" pitchFamily="18" charset="0"/>
              </a:rPr>
              <a:t>Κυκλώνω</a:t>
            </a:r>
            <a:r>
              <a:rPr lang="el-GR" sz="2200" i="1" dirty="0">
                <a:solidFill>
                  <a:schemeClr val="tx1"/>
                </a:solidFill>
                <a:latin typeface="Times New Roman" pitchFamily="18" charset="0"/>
                <a:cs typeface="Times New Roman" pitchFamily="18" charset="0"/>
              </a:rPr>
              <a:t> πόσα από αυτά έγραψα στο δικό μου χαρτί. </a:t>
            </a:r>
          </a:p>
          <a:p>
            <a:pPr marL="457200" indent="-457200" algn="ctr">
              <a:buAutoNum type="arabicParenBoth"/>
            </a:pPr>
            <a:r>
              <a:rPr lang="el-GR" sz="2200" b="1" i="1" dirty="0">
                <a:solidFill>
                  <a:schemeClr val="tx1"/>
                </a:solidFill>
                <a:latin typeface="Times New Roman" pitchFamily="18" charset="0"/>
                <a:cs typeface="Times New Roman" pitchFamily="18" charset="0"/>
              </a:rPr>
              <a:t>Τι διαπιστώνω</a:t>
            </a:r>
            <a:r>
              <a:rPr lang="el-GR" sz="2200" i="1" dirty="0">
                <a:solidFill>
                  <a:schemeClr val="tx1"/>
                </a:solidFill>
                <a:latin typeface="Times New Roman" pitchFamily="18" charset="0"/>
                <a:cs typeface="Times New Roman" pitchFamily="18" charset="0"/>
              </a:rPr>
              <a:t>;</a:t>
            </a:r>
          </a:p>
          <a:p>
            <a:pPr marL="342900" indent="-342900"/>
            <a:endParaRPr lang="el-GR" sz="2200" b="1" dirty="0">
              <a:solidFill>
                <a:schemeClr val="tx1"/>
              </a:solidFill>
              <a:latin typeface="Times New Roman" pitchFamily="18" charset="0"/>
              <a:cs typeface="Times New Roman" pitchFamily="18" charset="0"/>
            </a:endParaRPr>
          </a:p>
          <a:p>
            <a:pPr marL="342900" indent="-342900" algn="ctr"/>
            <a:endParaRPr lang="el-GR" i="1" dirty="0">
              <a:solidFill>
                <a:schemeClr val="tx1"/>
              </a:solidFill>
              <a:latin typeface="Times New Roman" pitchFamily="18" charset="0"/>
              <a:cs typeface="Times New Roman" pitchFamily="18" charset="0"/>
            </a:endParaRPr>
          </a:p>
          <a:p>
            <a:pPr marL="342900" indent="-342900" algn="ctr"/>
            <a:r>
              <a:rPr lang="el-GR" dirty="0">
                <a:solidFill>
                  <a:schemeClr val="tx1"/>
                </a:solidFill>
                <a:latin typeface="Times New Roman" pitchFamily="18" charset="0"/>
                <a:cs typeface="Times New Roman" pitchFamily="18" charset="0"/>
              </a:rPr>
              <a:t>  </a:t>
            </a:r>
            <a:endParaRPr lang="el-GR" b="1" dirty="0">
              <a:solidFill>
                <a:schemeClr val="tx1"/>
              </a:solidFill>
              <a:latin typeface="Times New Roman" pitchFamily="18" charset="0"/>
              <a:cs typeface="Times New Roman" pitchFamily="18" charset="0"/>
            </a:endParaRPr>
          </a:p>
          <a:p>
            <a:endParaRPr lang="el-GR" dirty="0"/>
          </a:p>
          <a:p>
            <a:endParaRPr lang="el-GR" b="1" dirty="0">
              <a:solidFill>
                <a:schemeClr val="tx1"/>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fontScale="90000"/>
          </a:bodyPr>
          <a:lstStyle/>
          <a:p>
            <a:pPr algn="ctr"/>
            <a:r>
              <a:rPr lang="en-US" sz="2400" b="1" dirty="0"/>
              <a:t/>
            </a:r>
            <a:br>
              <a:rPr lang="en-US" sz="2400" b="1" dirty="0"/>
            </a:br>
            <a:r>
              <a:rPr lang="en-US" sz="2400" b="1" dirty="0"/>
              <a:t> </a:t>
            </a:r>
            <a:r>
              <a:rPr lang="el-GR" sz="2400" b="1" dirty="0"/>
              <a:t>Δράση 4: Εργασία σε ομάδες: </a:t>
            </a:r>
            <a:r>
              <a:rPr lang="el-GR" sz="2400" i="1" dirty="0" smtClean="0"/>
              <a:t>Διδακτική αξιοποίηση παραμυθιού </a:t>
            </a:r>
            <a:r>
              <a:rPr lang="el-GR" sz="2400" i="1" dirty="0"/>
              <a:t/>
            </a:r>
            <a:br>
              <a:rPr lang="el-GR" sz="2400" i="1" dirty="0"/>
            </a:br>
            <a:endParaRPr lang="en-US" sz="2400" i="1" dirty="0">
              <a:solidFill>
                <a:schemeClr val="tx1"/>
              </a:solidFill>
            </a:endParaRPr>
          </a:p>
        </p:txBody>
      </p:sp>
      <p:sp>
        <p:nvSpPr>
          <p:cNvPr id="7" name="6 - Θέση περιεχομένου"/>
          <p:cNvSpPr>
            <a:spLocks noGrp="1"/>
          </p:cNvSpPr>
          <p:nvPr>
            <p:ph idx="1"/>
          </p:nvPr>
        </p:nvSpPr>
        <p:spPr>
          <a:xfrm>
            <a:off x="1746913" y="850709"/>
            <a:ext cx="8050230" cy="5304431"/>
          </a:xfrm>
        </p:spPr>
        <p:txBody>
          <a:bodyPr>
            <a:normAutofit fontScale="47500" lnSpcReduction="20000"/>
          </a:bodyPr>
          <a:lstStyle/>
          <a:p>
            <a:endParaRPr lang="el-GR" sz="2400" dirty="0"/>
          </a:p>
          <a:p>
            <a:r>
              <a:rPr lang="el-GR" sz="4900" dirty="0">
                <a:solidFill>
                  <a:schemeClr val="tx1"/>
                </a:solidFill>
                <a:latin typeface="Times New Roman" pitchFamily="18" charset="0"/>
                <a:cs typeface="Times New Roman" pitchFamily="18" charset="0"/>
              </a:rPr>
              <a:t>Διαβάστε το </a:t>
            </a:r>
            <a:r>
              <a:rPr lang="el-GR" sz="4900" dirty="0" err="1" smtClean="0">
                <a:solidFill>
                  <a:schemeClr val="tx1"/>
                </a:solidFill>
                <a:latin typeface="Times New Roman" pitchFamily="18" charset="0"/>
                <a:cs typeface="Times New Roman" pitchFamily="18" charset="0"/>
              </a:rPr>
              <a:t>σκαναρισμένο</a:t>
            </a:r>
            <a:r>
              <a:rPr lang="el-GR" sz="4900" dirty="0" smtClean="0">
                <a:solidFill>
                  <a:schemeClr val="tx1"/>
                </a:solidFill>
                <a:latin typeface="Times New Roman" pitchFamily="18" charset="0"/>
                <a:cs typeface="Times New Roman" pitchFamily="18" charset="0"/>
              </a:rPr>
              <a:t> παραμύθι </a:t>
            </a:r>
            <a:r>
              <a:rPr lang="el-GR" sz="4900" i="1" dirty="0" smtClean="0">
                <a:solidFill>
                  <a:srgbClr val="FF0000"/>
                </a:solidFill>
                <a:latin typeface="Times New Roman" pitchFamily="18" charset="0"/>
                <a:cs typeface="Times New Roman" pitchFamily="18" charset="0"/>
              </a:rPr>
              <a:t>«Οι φίλοι είναι για πάντα» </a:t>
            </a:r>
            <a:r>
              <a:rPr lang="el-GR" sz="4900" dirty="0">
                <a:solidFill>
                  <a:schemeClr val="tx1"/>
                </a:solidFill>
                <a:latin typeface="Times New Roman" pitchFamily="18" charset="0"/>
                <a:cs typeface="Times New Roman" pitchFamily="18" charset="0"/>
              </a:rPr>
              <a:t>και συζητήστε </a:t>
            </a:r>
            <a:r>
              <a:rPr lang="el-GR" sz="4900" dirty="0" smtClean="0">
                <a:solidFill>
                  <a:schemeClr val="tx1"/>
                </a:solidFill>
                <a:latin typeface="Times New Roman" pitchFamily="18" charset="0"/>
                <a:cs typeface="Times New Roman" pitchFamily="18" charset="0"/>
              </a:rPr>
              <a:t>με την </a:t>
            </a:r>
            <a:r>
              <a:rPr lang="el-GR" sz="4900" dirty="0">
                <a:solidFill>
                  <a:schemeClr val="tx1"/>
                </a:solidFill>
                <a:latin typeface="Times New Roman" pitchFamily="18" charset="0"/>
                <a:cs typeface="Times New Roman" pitchFamily="18" charset="0"/>
              </a:rPr>
              <a:t>ομάδα </a:t>
            </a:r>
            <a:r>
              <a:rPr lang="el-GR" sz="4900" dirty="0" smtClean="0">
                <a:solidFill>
                  <a:schemeClr val="tx1"/>
                </a:solidFill>
                <a:latin typeface="Times New Roman" pitchFamily="18" charset="0"/>
                <a:cs typeface="Times New Roman" pitchFamily="18" charset="0"/>
              </a:rPr>
              <a:t>σας. </a:t>
            </a:r>
          </a:p>
          <a:p>
            <a:endParaRPr lang="el-GR" sz="4900" dirty="0">
              <a:solidFill>
                <a:schemeClr val="tx1"/>
              </a:solidFill>
              <a:latin typeface="Times New Roman" pitchFamily="18" charset="0"/>
              <a:cs typeface="Times New Roman" pitchFamily="18" charset="0"/>
            </a:endParaRPr>
          </a:p>
          <a:p>
            <a:r>
              <a:rPr lang="el-GR" sz="5000" i="1" dirty="0" smtClean="0">
                <a:solidFill>
                  <a:schemeClr val="tx1"/>
                </a:solidFill>
                <a:latin typeface="Times New Roman" pitchFamily="18" charset="0"/>
                <a:cs typeface="Times New Roman" pitchFamily="18" charset="0"/>
              </a:rPr>
              <a:t>1 ) Ποιους στόχους θα βάλω;</a:t>
            </a:r>
            <a:endParaRPr lang="el-GR" sz="5000" i="1" dirty="0">
              <a:solidFill>
                <a:schemeClr val="tx1"/>
              </a:solidFill>
              <a:latin typeface="Times New Roman" pitchFamily="18" charset="0"/>
              <a:cs typeface="Times New Roman" pitchFamily="18" charset="0"/>
            </a:endParaRPr>
          </a:p>
          <a:p>
            <a:r>
              <a:rPr lang="el-GR" sz="5000" i="1" dirty="0" smtClean="0">
                <a:solidFill>
                  <a:schemeClr val="tx1"/>
                </a:solidFill>
                <a:latin typeface="Times New Roman" pitchFamily="18" charset="0"/>
                <a:cs typeface="Times New Roman" pitchFamily="18" charset="0"/>
              </a:rPr>
              <a:t>2) Πώς ξεκινάτε την δράση σας;</a:t>
            </a:r>
          </a:p>
          <a:p>
            <a:r>
              <a:rPr lang="el-GR" sz="5000" i="1" dirty="0" smtClean="0">
                <a:solidFill>
                  <a:schemeClr val="tx1"/>
                </a:solidFill>
                <a:latin typeface="Times New Roman" pitchFamily="18" charset="0"/>
                <a:cs typeface="Times New Roman" pitchFamily="18" charset="0"/>
              </a:rPr>
              <a:t>3) Ποιες ερωτήσεις χρησιμοποιείτε; </a:t>
            </a:r>
          </a:p>
          <a:p>
            <a:r>
              <a:rPr lang="el-GR" sz="5000" i="1" dirty="0" smtClean="0">
                <a:solidFill>
                  <a:schemeClr val="tx1"/>
                </a:solidFill>
                <a:latin typeface="Times New Roman" pitchFamily="18" charset="0"/>
                <a:cs typeface="Times New Roman" pitchFamily="18" charset="0"/>
              </a:rPr>
              <a:t>4) Πώς συνεχίζεται η δράση; Τι κάνετε εσείς, τι κάνουν τα παιδιά;? </a:t>
            </a:r>
          </a:p>
          <a:p>
            <a:r>
              <a:rPr lang="el-GR" sz="5000" i="1" dirty="0" smtClean="0">
                <a:solidFill>
                  <a:schemeClr val="tx1"/>
                </a:solidFill>
                <a:latin typeface="Times New Roman" pitchFamily="18" charset="0"/>
                <a:cs typeface="Times New Roman" pitchFamily="18" charset="0"/>
              </a:rPr>
              <a:t>5) Πώς καταλήξατε στις αποφάσεις σας; Πώς δουλέψατε; </a:t>
            </a:r>
          </a:p>
          <a:p>
            <a:r>
              <a:rPr lang="el-GR" sz="5000" i="1" dirty="0" smtClean="0">
                <a:solidFill>
                  <a:schemeClr val="tx1"/>
                </a:solidFill>
                <a:latin typeface="Times New Roman" pitchFamily="18" charset="0"/>
                <a:cs typeface="Times New Roman" pitchFamily="18" charset="0"/>
              </a:rPr>
              <a:t>6) Τι έμαθα από αυτήν την δράση που </a:t>
            </a:r>
            <a:r>
              <a:rPr lang="el-GR" sz="5000" i="1" u="sng" dirty="0" smtClean="0">
                <a:solidFill>
                  <a:schemeClr val="tx1"/>
                </a:solidFill>
                <a:latin typeface="Times New Roman" pitchFamily="18" charset="0"/>
                <a:cs typeface="Times New Roman" pitchFamily="18" charset="0"/>
              </a:rPr>
              <a:t>θα επέλεγα </a:t>
            </a:r>
            <a:r>
              <a:rPr lang="el-GR" sz="5000" b="1" i="1" u="sng" dirty="0" smtClean="0">
                <a:solidFill>
                  <a:schemeClr val="tx1"/>
                </a:solidFill>
                <a:latin typeface="Times New Roman" pitchFamily="18" charset="0"/>
                <a:cs typeface="Times New Roman" pitchFamily="18" charset="0"/>
              </a:rPr>
              <a:t>ή </a:t>
            </a:r>
            <a:r>
              <a:rPr lang="el-GR" sz="5000" i="1" u="sng" dirty="0" smtClean="0">
                <a:solidFill>
                  <a:schemeClr val="tx1"/>
                </a:solidFill>
                <a:latin typeface="Times New Roman" pitchFamily="18" charset="0"/>
                <a:cs typeface="Times New Roman" pitchFamily="18" charset="0"/>
              </a:rPr>
              <a:t> δεν θα επέλεγα </a:t>
            </a:r>
            <a:r>
              <a:rPr lang="el-GR" sz="5000" i="1" dirty="0" smtClean="0">
                <a:solidFill>
                  <a:schemeClr val="tx1"/>
                </a:solidFill>
                <a:latin typeface="Times New Roman" pitchFamily="18" charset="0"/>
                <a:cs typeface="Times New Roman" pitchFamily="18" charset="0"/>
              </a:rPr>
              <a:t>να ξανακάνω; Γιατί;</a:t>
            </a:r>
          </a:p>
          <a:p>
            <a:endParaRPr lang="el-GR" dirty="0"/>
          </a:p>
          <a:p>
            <a:pPr algn="r"/>
            <a:r>
              <a:rPr lang="el-GR" sz="4200" b="1" dirty="0">
                <a:solidFill>
                  <a:srgbClr val="FF0000"/>
                </a:solidFill>
              </a:rPr>
              <a:t>Χρόνος δράσης: </a:t>
            </a:r>
            <a:r>
              <a:rPr lang="el-GR" sz="4200" b="1" dirty="0" smtClean="0">
                <a:solidFill>
                  <a:srgbClr val="FF0000"/>
                </a:solidFill>
              </a:rPr>
              <a:t>30</a:t>
            </a:r>
            <a:r>
              <a:rPr lang="el-GR" sz="5000" dirty="0" smtClean="0"/>
              <a:t>΄</a:t>
            </a:r>
            <a:endParaRPr lang="el-GR" sz="5000" dirty="0"/>
          </a:p>
          <a:p>
            <a:endParaRPr lang="el-GR" dirty="0"/>
          </a:p>
        </p:txBody>
      </p:sp>
    </p:spTree>
    <p:extLst>
      <p:ext uri="{BB962C8B-B14F-4D97-AF65-F5344CB8AC3E}">
        <p14:creationId xmlns:p14="http://schemas.microsoft.com/office/powerpoint/2010/main" xmlns="" val="146988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 calcmode="lin" valueType="num">
                                      <p:cBhvr additive="base">
                                        <p:cTn id="7" dur="10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anim calcmode="lin" valueType="num">
                                      <p:cBhvr additive="base">
                                        <p:cTn id="13" dur="10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anim calcmode="lin" valueType="num">
                                      <p:cBhvr additive="base">
                                        <p:cTn id="19" dur="1000" fill="hold"/>
                                        <p:tgtEl>
                                          <p:spTgt spid="7">
                                            <p:txEl>
                                              <p:pRg st="6" end="6"/>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7">
                                            <p:txEl>
                                              <p:pRg st="7" end="7"/>
                                            </p:txEl>
                                          </p:spTgt>
                                        </p:tgtEl>
                                        <p:attrNameLst>
                                          <p:attrName>style.visibility</p:attrName>
                                        </p:attrNameLst>
                                      </p:cBhvr>
                                      <p:to>
                                        <p:strVal val="visible"/>
                                      </p:to>
                                    </p:set>
                                    <p:anim calcmode="lin" valueType="num">
                                      <p:cBhvr additive="base">
                                        <p:cTn id="25" dur="1000" fill="hold"/>
                                        <p:tgtEl>
                                          <p:spTgt spid="7">
                                            <p:txEl>
                                              <p:pRg st="7" end="7"/>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 calcmode="lin" valueType="num">
                                      <p:cBhvr additive="base">
                                        <p:cTn id="31" dur="10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
                                            <p:txEl>
                                              <p:pRg st="10" end="10"/>
                                            </p:txEl>
                                          </p:spTgt>
                                        </p:tgtEl>
                                        <p:attrNameLst>
                                          <p:attrName>style.visibility</p:attrName>
                                        </p:attrNameLst>
                                      </p:cBhvr>
                                      <p:to>
                                        <p:strVal val="visible"/>
                                      </p:to>
                                    </p:set>
                                    <p:anim calcmode="lin" valueType="num">
                                      <p:cBhvr additive="base">
                                        <p:cTn id="37" dur="1000" fill="hold"/>
                                        <p:tgtEl>
                                          <p:spTgt spid="7">
                                            <p:txEl>
                                              <p:pRg st="10" end="10"/>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fontScale="90000"/>
          </a:bodyPr>
          <a:lstStyle/>
          <a:p>
            <a:pPr algn="ctr"/>
            <a:r>
              <a:rPr lang="en-US" sz="2400" b="1" dirty="0"/>
              <a:t/>
            </a:r>
            <a:br>
              <a:rPr lang="en-US" sz="2400" b="1" dirty="0"/>
            </a:br>
            <a:r>
              <a:rPr lang="en-US" sz="2400" b="1" dirty="0"/>
              <a:t> </a:t>
            </a:r>
            <a:r>
              <a:rPr lang="el-GR" sz="2400" b="1" dirty="0"/>
              <a:t>Δράση </a:t>
            </a:r>
            <a:r>
              <a:rPr lang="el-GR" sz="2400" b="1" dirty="0" smtClean="0"/>
              <a:t>5: </a:t>
            </a:r>
            <a:r>
              <a:rPr lang="el-GR" sz="2400" dirty="0" smtClean="0"/>
              <a:t>Παρουσίαση στην ολομέλεια, συζήτηση, </a:t>
            </a:r>
            <a:r>
              <a:rPr lang="el-GR" sz="2400" dirty="0" err="1" smtClean="0"/>
              <a:t>αναστοχασμός</a:t>
            </a:r>
            <a:r>
              <a:rPr lang="el-GR" sz="2400" i="1" dirty="0" smtClean="0"/>
              <a:t> </a:t>
            </a:r>
            <a:r>
              <a:rPr lang="el-GR" sz="2400" i="1" dirty="0"/>
              <a:t/>
            </a:r>
            <a:br>
              <a:rPr lang="el-GR" sz="2400" i="1" dirty="0"/>
            </a:br>
            <a:endParaRPr lang="en-US" sz="2400" i="1" dirty="0">
              <a:solidFill>
                <a:schemeClr val="tx1"/>
              </a:solidFill>
            </a:endParaRPr>
          </a:p>
        </p:txBody>
      </p:sp>
      <p:sp>
        <p:nvSpPr>
          <p:cNvPr id="7" name="6 - Θέση περιεχομένου"/>
          <p:cNvSpPr>
            <a:spLocks noGrp="1"/>
          </p:cNvSpPr>
          <p:nvPr>
            <p:ph idx="1"/>
          </p:nvPr>
        </p:nvSpPr>
        <p:spPr>
          <a:xfrm>
            <a:off x="1746913" y="850709"/>
            <a:ext cx="8050230" cy="5304431"/>
          </a:xfrm>
        </p:spPr>
        <p:txBody>
          <a:bodyPr>
            <a:normAutofit fontScale="77500" lnSpcReduction="20000"/>
          </a:bodyPr>
          <a:lstStyle/>
          <a:p>
            <a:endParaRPr lang="el-GR" sz="2400" dirty="0"/>
          </a:p>
          <a:p>
            <a:r>
              <a:rPr lang="el-GR" sz="2700" dirty="0" smtClean="0">
                <a:solidFill>
                  <a:schemeClr val="tx1"/>
                </a:solidFill>
                <a:latin typeface="Times New Roman" pitchFamily="18" charset="0"/>
                <a:cs typeface="Times New Roman" pitchFamily="18" charset="0"/>
              </a:rPr>
              <a:t>Παρουσιάστε στην ολομέλεια, συζητήστε, </a:t>
            </a:r>
            <a:r>
              <a:rPr lang="el-GR" sz="2700" dirty="0" err="1" smtClean="0">
                <a:solidFill>
                  <a:schemeClr val="tx1"/>
                </a:solidFill>
                <a:latin typeface="Times New Roman" pitchFamily="18" charset="0"/>
                <a:cs typeface="Times New Roman" pitchFamily="18" charset="0"/>
              </a:rPr>
              <a:t>αναστοχαστείτε</a:t>
            </a:r>
            <a:r>
              <a:rPr lang="el-GR" sz="2700" dirty="0" smtClean="0">
                <a:solidFill>
                  <a:schemeClr val="tx1"/>
                </a:solidFill>
                <a:latin typeface="Times New Roman" pitchFamily="18" charset="0"/>
                <a:cs typeface="Times New Roman" pitchFamily="18" charset="0"/>
              </a:rPr>
              <a:t>:</a:t>
            </a:r>
            <a:endParaRPr lang="el-GR" sz="2700" dirty="0">
              <a:solidFill>
                <a:schemeClr val="tx1"/>
              </a:solidFill>
              <a:latin typeface="Times New Roman" pitchFamily="18" charset="0"/>
              <a:cs typeface="Times New Roman" pitchFamily="18" charset="0"/>
            </a:endParaRPr>
          </a:p>
          <a:p>
            <a:endParaRPr lang="el-GR" sz="2700" dirty="0">
              <a:solidFill>
                <a:schemeClr val="tx1"/>
              </a:solidFill>
              <a:latin typeface="Times New Roman" pitchFamily="18" charset="0"/>
              <a:cs typeface="Times New Roman" pitchFamily="18" charset="0"/>
            </a:endParaRPr>
          </a:p>
          <a:p>
            <a:r>
              <a:rPr lang="el-GR" sz="2700" i="1" dirty="0">
                <a:solidFill>
                  <a:schemeClr val="tx1"/>
                </a:solidFill>
                <a:latin typeface="Times New Roman" pitchFamily="18" charset="0"/>
                <a:cs typeface="Times New Roman" pitchFamily="18" charset="0"/>
              </a:rPr>
              <a:t>Α) Ποιες πρακτικές </a:t>
            </a:r>
            <a:r>
              <a:rPr lang="el-GR" sz="2700" i="1" dirty="0" smtClean="0">
                <a:solidFill>
                  <a:schemeClr val="tx1"/>
                </a:solidFill>
                <a:latin typeface="Times New Roman" pitchFamily="18" charset="0"/>
                <a:cs typeface="Times New Roman" pitchFamily="18" charset="0"/>
              </a:rPr>
              <a:t>της/του  </a:t>
            </a:r>
            <a:r>
              <a:rPr lang="el-GR" sz="2700" i="1" dirty="0">
                <a:solidFill>
                  <a:schemeClr val="tx1"/>
                </a:solidFill>
                <a:latin typeface="Times New Roman" pitchFamily="18" charset="0"/>
                <a:cs typeface="Times New Roman" pitchFamily="18" charset="0"/>
              </a:rPr>
              <a:t>νηπιαγωγού </a:t>
            </a:r>
            <a:r>
              <a:rPr lang="el-GR" sz="2700" b="1" i="1" dirty="0">
                <a:solidFill>
                  <a:schemeClr val="tx1"/>
                </a:solidFill>
                <a:latin typeface="Times New Roman" pitchFamily="18" charset="0"/>
                <a:cs typeface="Times New Roman" pitchFamily="18" charset="0"/>
              </a:rPr>
              <a:t>ενισχύουν ή δεν ενισχύουν </a:t>
            </a:r>
            <a:r>
              <a:rPr lang="el-GR" sz="2700" i="1" dirty="0">
                <a:solidFill>
                  <a:schemeClr val="tx1"/>
                </a:solidFill>
                <a:latin typeface="Times New Roman" pitchFamily="18" charset="0"/>
                <a:cs typeface="Times New Roman" pitchFamily="18" charset="0"/>
              </a:rPr>
              <a:t>την </a:t>
            </a:r>
            <a:r>
              <a:rPr lang="el-GR" sz="2700" b="1" i="1" dirty="0">
                <a:solidFill>
                  <a:schemeClr val="tx1"/>
                </a:solidFill>
                <a:latin typeface="Times New Roman" pitchFamily="18" charset="0"/>
                <a:cs typeface="Times New Roman" pitchFamily="18" charset="0"/>
              </a:rPr>
              <a:t>συμμετοχή</a:t>
            </a:r>
            <a:r>
              <a:rPr lang="el-GR" sz="2700" i="1" dirty="0">
                <a:solidFill>
                  <a:schemeClr val="tx1"/>
                </a:solidFill>
                <a:latin typeface="Times New Roman" pitchFamily="18" charset="0"/>
                <a:cs typeface="Times New Roman" pitchFamily="18" charset="0"/>
              </a:rPr>
              <a:t> των παιδιών </a:t>
            </a:r>
            <a:r>
              <a:rPr lang="el-GR" sz="2700" b="1" i="1" dirty="0">
                <a:solidFill>
                  <a:schemeClr val="tx1"/>
                </a:solidFill>
                <a:latin typeface="Times New Roman" pitchFamily="18" charset="0"/>
                <a:cs typeface="Times New Roman" pitchFamily="18" charset="0"/>
              </a:rPr>
              <a:t>στον </a:t>
            </a:r>
            <a:r>
              <a:rPr lang="el-GR" sz="2700" b="1" i="1" dirty="0" smtClean="0">
                <a:solidFill>
                  <a:schemeClr val="tx1"/>
                </a:solidFill>
                <a:latin typeface="Times New Roman" pitchFamily="18" charset="0"/>
                <a:cs typeface="Times New Roman" pitchFamily="18" charset="0"/>
              </a:rPr>
              <a:t>διάλογο, την συλλογική σκέψη, την αλληλεπίδραση</a:t>
            </a:r>
            <a:r>
              <a:rPr lang="el-GR" sz="2700" i="1" dirty="0" smtClean="0">
                <a:solidFill>
                  <a:schemeClr val="tx1"/>
                </a:solidFill>
                <a:latin typeface="Times New Roman" pitchFamily="18" charset="0"/>
                <a:cs typeface="Times New Roman" pitchFamily="18" charset="0"/>
              </a:rPr>
              <a:t>; </a:t>
            </a:r>
            <a:endParaRPr lang="el-GR" sz="2700" i="1" dirty="0">
              <a:solidFill>
                <a:schemeClr val="tx1"/>
              </a:solidFill>
              <a:latin typeface="Times New Roman" pitchFamily="18" charset="0"/>
              <a:cs typeface="Times New Roman" pitchFamily="18" charset="0"/>
            </a:endParaRPr>
          </a:p>
          <a:p>
            <a:endParaRPr lang="el-GR" sz="2700" i="1" dirty="0">
              <a:solidFill>
                <a:schemeClr val="tx1"/>
              </a:solidFill>
              <a:latin typeface="Times New Roman" pitchFamily="18" charset="0"/>
              <a:cs typeface="Times New Roman" pitchFamily="18" charset="0"/>
            </a:endParaRPr>
          </a:p>
          <a:p>
            <a:r>
              <a:rPr lang="el-GR" sz="2700" i="1" dirty="0">
                <a:solidFill>
                  <a:schemeClr val="tx1"/>
                </a:solidFill>
                <a:latin typeface="Times New Roman" pitchFamily="18" charset="0"/>
                <a:cs typeface="Times New Roman" pitchFamily="18" charset="0"/>
              </a:rPr>
              <a:t>Β) </a:t>
            </a:r>
            <a:r>
              <a:rPr lang="el-GR" sz="2700" b="1" i="1" dirty="0">
                <a:solidFill>
                  <a:schemeClr val="tx1"/>
                </a:solidFill>
                <a:latin typeface="Times New Roman" pitchFamily="18" charset="0"/>
                <a:cs typeface="Times New Roman" pitchFamily="18" charset="0"/>
              </a:rPr>
              <a:t>Τι είδους συμμετοχή </a:t>
            </a:r>
            <a:r>
              <a:rPr lang="el-GR" sz="2700" i="1" dirty="0">
                <a:solidFill>
                  <a:schemeClr val="tx1"/>
                </a:solidFill>
                <a:latin typeface="Times New Roman" pitchFamily="18" charset="0"/>
                <a:cs typeface="Times New Roman" pitchFamily="18" charset="0"/>
              </a:rPr>
              <a:t>ενισχύουν;</a:t>
            </a:r>
          </a:p>
          <a:p>
            <a:endParaRPr lang="el-GR" sz="2700" i="1" dirty="0">
              <a:solidFill>
                <a:schemeClr val="tx1"/>
              </a:solidFill>
              <a:latin typeface="Times New Roman" pitchFamily="18" charset="0"/>
              <a:cs typeface="Times New Roman" pitchFamily="18" charset="0"/>
            </a:endParaRPr>
          </a:p>
          <a:p>
            <a:r>
              <a:rPr lang="el-GR" sz="2700" i="1" dirty="0">
                <a:solidFill>
                  <a:schemeClr val="tx1"/>
                </a:solidFill>
                <a:latin typeface="Times New Roman" pitchFamily="18" charset="0"/>
                <a:cs typeface="Times New Roman" pitchFamily="18" charset="0"/>
              </a:rPr>
              <a:t>Γ) </a:t>
            </a:r>
            <a:r>
              <a:rPr lang="el-GR" sz="2700" b="1" i="1" dirty="0">
                <a:solidFill>
                  <a:schemeClr val="tx1"/>
                </a:solidFill>
                <a:latin typeface="Times New Roman" pitchFamily="18" charset="0"/>
                <a:cs typeface="Times New Roman" pitchFamily="18" charset="0"/>
              </a:rPr>
              <a:t>Τι θα μπορούσε να κάνει διαφορετικά </a:t>
            </a:r>
            <a:r>
              <a:rPr lang="el-GR" sz="2700" i="1" dirty="0">
                <a:solidFill>
                  <a:schemeClr val="tx1"/>
                </a:solidFill>
                <a:latin typeface="Times New Roman" pitchFamily="18" charset="0"/>
                <a:cs typeface="Times New Roman" pitchFamily="18" charset="0"/>
              </a:rPr>
              <a:t>για να ενισχύσει τον διάλογο </a:t>
            </a:r>
            <a:r>
              <a:rPr lang="el-GR" sz="2700" i="1" dirty="0" smtClean="0">
                <a:solidFill>
                  <a:schemeClr val="tx1"/>
                </a:solidFill>
                <a:latin typeface="Times New Roman" pitchFamily="18" charset="0"/>
                <a:cs typeface="Times New Roman" pitchFamily="18" charset="0"/>
              </a:rPr>
              <a:t>της/του </a:t>
            </a:r>
            <a:r>
              <a:rPr lang="el-GR" sz="2700" i="1" dirty="0">
                <a:solidFill>
                  <a:schemeClr val="tx1"/>
                </a:solidFill>
                <a:latin typeface="Times New Roman" pitchFamily="18" charset="0"/>
                <a:cs typeface="Times New Roman" pitchFamily="18" charset="0"/>
              </a:rPr>
              <a:t>με τα παιδιά και μεταξύ των παιδιών;</a:t>
            </a:r>
          </a:p>
          <a:p>
            <a:pPr>
              <a:buNone/>
            </a:pPr>
            <a:endParaRPr lang="el-GR" sz="2700" dirty="0">
              <a:latin typeface="Times New Roman" pitchFamily="18" charset="0"/>
              <a:cs typeface="Times New Roman" pitchFamily="18" charset="0"/>
            </a:endParaRPr>
          </a:p>
          <a:p>
            <a:pPr>
              <a:buNone/>
            </a:pPr>
            <a:endParaRPr lang="el-GR" dirty="0"/>
          </a:p>
          <a:p>
            <a:endParaRPr lang="el-GR" dirty="0"/>
          </a:p>
          <a:p>
            <a:pPr algn="r"/>
            <a:r>
              <a:rPr lang="el-GR" sz="2100" b="1" dirty="0">
                <a:solidFill>
                  <a:srgbClr val="FF0000"/>
                </a:solidFill>
              </a:rPr>
              <a:t>Χρόνος δράσης: </a:t>
            </a:r>
            <a:r>
              <a:rPr lang="el-GR" sz="2100" b="1" dirty="0" smtClean="0">
                <a:solidFill>
                  <a:srgbClr val="FF0000"/>
                </a:solidFill>
              </a:rPr>
              <a:t>20</a:t>
            </a:r>
            <a:r>
              <a:rPr lang="el-GR" sz="2100" dirty="0" smtClean="0">
                <a:solidFill>
                  <a:srgbClr val="FF0000"/>
                </a:solidFill>
              </a:rPr>
              <a:t>΄</a:t>
            </a:r>
            <a:endParaRPr lang="el-GR" sz="2100" dirty="0">
              <a:solidFill>
                <a:srgbClr val="FF0000"/>
              </a:solidFill>
            </a:endParaRPr>
          </a:p>
          <a:p>
            <a:endParaRPr lang="el-GR" dirty="0"/>
          </a:p>
        </p:txBody>
      </p:sp>
    </p:spTree>
    <p:extLst>
      <p:ext uri="{BB962C8B-B14F-4D97-AF65-F5344CB8AC3E}">
        <p14:creationId xmlns:p14="http://schemas.microsoft.com/office/powerpoint/2010/main" xmlns="" val="146988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anim calcmode="lin" valueType="num">
                                      <p:cBhvr additive="base">
                                        <p:cTn id="7" dur="10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7" end="7"/>
                                            </p:txEl>
                                          </p:spTgt>
                                        </p:tgtEl>
                                        <p:attrNameLst>
                                          <p:attrName>style.visibility</p:attrName>
                                        </p:attrNameLst>
                                      </p:cBhvr>
                                      <p:to>
                                        <p:strVal val="visible"/>
                                      </p:to>
                                    </p:set>
                                    <p:anim calcmode="lin" valueType="num">
                                      <p:cBhvr additive="base">
                                        <p:cTn id="13" dur="1000" fill="hold"/>
                                        <p:tgtEl>
                                          <p:spTgt spid="7">
                                            <p:txEl>
                                              <p:pRg st="7" end="7"/>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anim calcmode="lin" valueType="num">
                                      <p:cBhvr additive="base">
                                        <p:cTn id="19" dur="1000" fill="hold"/>
                                        <p:tgtEl>
                                          <p:spTgt spid="7">
                                            <p:txEl>
                                              <p:pRg st="11" end="1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7">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1620117" cy="1045029"/>
          </a:xfrm>
        </p:spPr>
        <p:txBody>
          <a:bodyPr>
            <a:normAutofit fontScale="90000"/>
          </a:bodyPr>
          <a:lstStyle/>
          <a:p>
            <a:pPr algn="ctr"/>
            <a:r>
              <a:rPr lang="el-GR" sz="2800" b="1" dirty="0"/>
              <a:t> </a:t>
            </a:r>
            <a:r>
              <a:rPr lang="el-GR" sz="2200" b="1" dirty="0" smtClean="0"/>
              <a:t>Δράση 6:  Εστιασμένη Ανατροφοδότηση:</a:t>
            </a:r>
            <a:br>
              <a:rPr lang="el-GR" sz="2200" b="1" dirty="0" smtClean="0"/>
            </a:br>
            <a:r>
              <a:rPr lang="el-GR" sz="2200" b="1" dirty="0" smtClean="0"/>
              <a:t>Διαλογικές </a:t>
            </a:r>
            <a:r>
              <a:rPr lang="el-GR" sz="2200" b="1" dirty="0"/>
              <a:t>Στρατηγικές ενίσχυσης</a:t>
            </a:r>
            <a:r>
              <a:rPr lang="el-GR" sz="2200" dirty="0"/>
              <a:t> </a:t>
            </a:r>
            <a:r>
              <a:rPr lang="el-GR" sz="2200" dirty="0" smtClean="0"/>
              <a:t>της συμμετοχής των παιδιών </a:t>
            </a:r>
            <a:br>
              <a:rPr lang="el-GR" sz="2200" dirty="0" smtClean="0"/>
            </a:br>
            <a:r>
              <a:rPr lang="el-GR" sz="2200" dirty="0" smtClean="0"/>
              <a:t>στον διάλογο, στην </a:t>
            </a:r>
            <a:r>
              <a:rPr lang="el-GR" sz="2200" b="1" dirty="0" smtClean="0"/>
              <a:t>κριτική </a:t>
            </a:r>
            <a:r>
              <a:rPr lang="el-GR" sz="2200" b="1" dirty="0"/>
              <a:t>και </a:t>
            </a:r>
            <a:r>
              <a:rPr lang="el-GR" sz="2200" b="1" dirty="0" smtClean="0"/>
              <a:t>συνεργατική σκέψη </a:t>
            </a:r>
            <a:r>
              <a:rPr lang="el-GR" sz="2200" b="1" dirty="0"/>
              <a:t>(1)</a:t>
            </a:r>
            <a:r>
              <a:rPr lang="en-US" sz="2200" b="1" dirty="0"/>
              <a:t/>
            </a:r>
            <a:br>
              <a:rPr lang="en-US" sz="2200" b="1" dirty="0"/>
            </a:br>
            <a:endParaRPr lang="en-US" sz="2200" b="1" dirty="0"/>
          </a:p>
        </p:txBody>
      </p:sp>
      <p:sp>
        <p:nvSpPr>
          <p:cNvPr id="7" name="Content Placeholder 6"/>
          <p:cNvSpPr>
            <a:spLocks noGrp="1"/>
          </p:cNvSpPr>
          <p:nvPr>
            <p:ph idx="1"/>
          </p:nvPr>
        </p:nvSpPr>
        <p:spPr>
          <a:xfrm>
            <a:off x="1254033" y="1056904"/>
            <a:ext cx="9457509" cy="5093640"/>
          </a:xfrm>
        </p:spPr>
        <p:txBody>
          <a:bodyPr>
            <a:normAutofit/>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 ΣΑΦΗΣ ΣΤΟΧΟΣ: </a:t>
            </a:r>
            <a:r>
              <a:rPr lang="el-GR" sz="2400" dirty="0">
                <a:solidFill>
                  <a:schemeClr val="tx1"/>
                </a:solidFill>
                <a:latin typeface="Times New Roman" pitchFamily="18" charset="0"/>
                <a:cs typeface="Times New Roman" pitchFamily="18" charset="0"/>
              </a:rPr>
              <a:t>τα παιδιά να ξέρουν τι να κάνουν και γιατί.</a:t>
            </a:r>
          </a:p>
          <a:p>
            <a:pPr algn="ctr">
              <a:lnSpc>
                <a:spcPct val="90000"/>
              </a:lnSpc>
            </a:pPr>
            <a:endParaRPr lang="el-GR" sz="2400" dirty="0"/>
          </a:p>
          <a:p>
            <a:pPr lvl="1" algn="ctr">
              <a:buNone/>
            </a:pPr>
            <a:endParaRPr lang="el-GR" sz="1800" b="1" dirty="0">
              <a:solidFill>
                <a:srgbClr val="C00000"/>
              </a:solidFill>
              <a:latin typeface="Times New Roman" pitchFamily="18" charset="0"/>
              <a:cs typeface="Times New Roman" pitchFamily="18" charset="0"/>
            </a:endParaRPr>
          </a:p>
          <a:p>
            <a:pPr>
              <a:buNone/>
            </a:pPr>
            <a:endParaRPr lang="el-GR" dirty="0"/>
          </a:p>
          <a:p>
            <a:endParaRPr lang="en-US" dirty="0">
              <a:solidFill>
                <a:srgbClr val="FF0000"/>
              </a:solidFill>
            </a:endParaRPr>
          </a:p>
        </p:txBody>
      </p:sp>
      <p:sp>
        <p:nvSpPr>
          <p:cNvPr id="4" name="3 - Ορθογώνιο"/>
          <p:cNvSpPr/>
          <p:nvPr/>
        </p:nvSpPr>
        <p:spPr>
          <a:xfrm>
            <a:off x="2866030" y="2129052"/>
            <a:ext cx="7165074" cy="305709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endParaRPr lang="el-GR" b="1" dirty="0">
              <a:solidFill>
                <a:schemeClr val="tx1"/>
              </a:solidFill>
            </a:endParaRPr>
          </a:p>
          <a:p>
            <a:pPr algn="ctr">
              <a:lnSpc>
                <a:spcPct val="90000"/>
              </a:lnSpc>
            </a:pPr>
            <a:endParaRPr lang="el-GR" sz="2400" b="1" dirty="0">
              <a:solidFill>
                <a:schemeClr val="tx1"/>
              </a:solidFill>
              <a:latin typeface="Times New Roman" pitchFamily="18" charset="0"/>
              <a:cs typeface="Times New Roman" pitchFamily="18" charset="0"/>
            </a:endParaRPr>
          </a:p>
          <a:p>
            <a:pPr algn="ctr">
              <a:lnSpc>
                <a:spcPct val="90000"/>
              </a:lnSpc>
            </a:pPr>
            <a:r>
              <a:rPr lang="el-GR" sz="2400" b="1" dirty="0">
                <a:solidFill>
                  <a:schemeClr val="tx1"/>
                </a:solidFill>
                <a:latin typeface="Times New Roman" pitchFamily="18" charset="0"/>
                <a:cs typeface="Times New Roman" pitchFamily="18" charset="0"/>
              </a:rPr>
              <a:t>ΚΑΚΗ ΠΡΑΚΤΙΚΗ</a:t>
            </a:r>
          </a:p>
          <a:p>
            <a:pPr algn="ctr">
              <a:lnSpc>
                <a:spcPct val="90000"/>
              </a:lnSpc>
            </a:pPr>
            <a:endParaRPr lang="el-GR" sz="2400" b="1" dirty="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a:solidFill>
                  <a:schemeClr val="tx1"/>
                </a:solidFill>
                <a:latin typeface="Times New Roman" pitchFamily="18" charset="0"/>
                <a:cs typeface="Times New Roman" pitchFamily="18" charset="0"/>
              </a:rPr>
              <a:t>Τα παιδιά ξεκινούν ένα διάλογο χωρίς σαφή στόχο.</a:t>
            </a:r>
          </a:p>
          <a:p>
            <a:pPr algn="ctr">
              <a:lnSpc>
                <a:spcPct val="90000"/>
              </a:lnSpc>
            </a:pPr>
            <a:endParaRPr lang="el-GR" sz="2400" i="1" dirty="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a:solidFill>
                  <a:schemeClr val="tx1"/>
                </a:solidFill>
                <a:latin typeface="Times New Roman" pitchFamily="18" charset="0"/>
                <a:cs typeface="Times New Roman" pitchFamily="18" charset="0"/>
              </a:rPr>
              <a:t>Πώς θα μπορούσε να είναι σαφής ο στόχος στα παιδιά; </a:t>
            </a:r>
          </a:p>
          <a:p>
            <a:pPr algn="ctr">
              <a:lnSpc>
                <a:spcPct val="90000"/>
              </a:lnSpc>
            </a:pPr>
            <a:endParaRPr lang="el-GR" sz="2400" i="1" dirty="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a:solidFill>
                  <a:schemeClr val="tx1"/>
                </a:solidFill>
                <a:latin typeface="Times New Roman" pitchFamily="18" charset="0"/>
                <a:cs typeface="Times New Roman" pitchFamily="18" charset="0"/>
              </a:rPr>
              <a:t>Τι θα μπορούσαμε να πούμε στην αρχή της δραστηριότητας;</a:t>
            </a:r>
          </a:p>
          <a:p>
            <a:pPr marL="342900" indent="-342900" algn="ctr"/>
            <a:endParaRPr lang="el-GR" b="1" dirty="0">
              <a:solidFill>
                <a:schemeClr val="tx1"/>
              </a:solidFill>
              <a:latin typeface="Times New Roman" pitchFamily="18" charset="0"/>
              <a:cs typeface="Times New Roman" pitchFamily="18" charset="0"/>
            </a:endParaRPr>
          </a:p>
          <a:p>
            <a:endParaRPr lang="el-GR" dirty="0"/>
          </a:p>
          <a:p>
            <a:endParaRPr lang="el-GR" b="1" dirty="0">
              <a:solidFill>
                <a:schemeClr val="tx1"/>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62594" y="-1"/>
            <a:ext cx="10189029" cy="927463"/>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  </a:t>
            </a:r>
            <a:endParaRPr lang="en-US" b="1" dirty="0"/>
          </a:p>
        </p:txBody>
      </p:sp>
      <p:sp>
        <p:nvSpPr>
          <p:cNvPr id="7" name="Content Placeholder 6"/>
          <p:cNvSpPr>
            <a:spLocks noGrp="1"/>
          </p:cNvSpPr>
          <p:nvPr>
            <p:ph idx="1"/>
          </p:nvPr>
        </p:nvSpPr>
        <p:spPr>
          <a:xfrm>
            <a:off x="849087" y="1056904"/>
            <a:ext cx="10424160" cy="5017325"/>
          </a:xfrm>
        </p:spPr>
        <p:txBody>
          <a:bodyPr>
            <a:normAutofit fontScale="77500" lnSpcReduction="20000"/>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 ΣΑΦΗΣ ΣΤΟΧΟΣ: </a:t>
            </a:r>
            <a:r>
              <a:rPr lang="el-GR" sz="2600" dirty="0">
                <a:solidFill>
                  <a:schemeClr val="tx1"/>
                </a:solidFill>
                <a:latin typeface="Times New Roman" pitchFamily="18" charset="0"/>
                <a:cs typeface="Times New Roman" pitchFamily="18" charset="0"/>
              </a:rPr>
              <a:t>τα παιδιά να ξέρουν τι </a:t>
            </a:r>
            <a:r>
              <a:rPr lang="el-GR" sz="2600" dirty="0" smtClean="0">
                <a:solidFill>
                  <a:schemeClr val="tx1"/>
                </a:solidFill>
                <a:latin typeface="Times New Roman" pitchFamily="18" charset="0"/>
                <a:cs typeface="Times New Roman" pitchFamily="18" charset="0"/>
              </a:rPr>
              <a:t>κάνουν </a:t>
            </a:r>
            <a:r>
              <a:rPr lang="el-GR" sz="2600" dirty="0">
                <a:solidFill>
                  <a:schemeClr val="tx1"/>
                </a:solidFill>
                <a:latin typeface="Times New Roman" pitchFamily="18" charset="0"/>
                <a:cs typeface="Times New Roman" pitchFamily="18" charset="0"/>
              </a:rPr>
              <a:t>και γιατί.</a:t>
            </a:r>
            <a:endParaRPr lang="el-GR" sz="2600" b="1" dirty="0">
              <a:solidFill>
                <a:schemeClr val="tx1"/>
              </a:solidFill>
              <a:latin typeface="Times New Roman" pitchFamily="18" charset="0"/>
              <a:cs typeface="Times New Roman" pitchFamily="18" charset="0"/>
            </a:endParaRPr>
          </a:p>
          <a:p>
            <a:r>
              <a:rPr lang="el-GR" sz="2300" b="1" dirty="0" smtClean="0">
                <a:solidFill>
                  <a:schemeClr val="tx1"/>
                </a:solidFill>
                <a:latin typeface="Times New Roman" pitchFamily="18" charset="0"/>
                <a:cs typeface="Times New Roman" pitchFamily="18" charset="0"/>
              </a:rPr>
              <a:t>1)</a:t>
            </a:r>
            <a:r>
              <a:rPr lang="el-GR" sz="2300" u="sng" dirty="0" smtClean="0">
                <a:solidFill>
                  <a:schemeClr val="tx1"/>
                </a:solidFill>
                <a:latin typeface="Times New Roman" pitchFamily="18" charset="0"/>
                <a:cs typeface="Times New Roman" pitchFamily="18" charset="0"/>
              </a:rPr>
              <a:t>Στην αρχή</a:t>
            </a:r>
            <a:r>
              <a:rPr lang="el-GR" sz="2300" b="1" dirty="0" smtClean="0">
                <a:solidFill>
                  <a:schemeClr val="tx1"/>
                </a:solidFill>
                <a:latin typeface="Times New Roman" pitchFamily="18" charset="0"/>
                <a:cs typeface="Times New Roman" pitchFamily="18" charset="0"/>
              </a:rPr>
              <a:t> η νηπιαγωγός ανακοινώνει </a:t>
            </a:r>
            <a:r>
              <a:rPr lang="el-GR" sz="2300" dirty="0" smtClean="0">
                <a:solidFill>
                  <a:schemeClr val="tx1"/>
                </a:solidFill>
                <a:latin typeface="Times New Roman" pitchFamily="18" charset="0"/>
                <a:cs typeface="Times New Roman" pitchFamily="18" charset="0"/>
              </a:rPr>
              <a:t>στα παιδιά ότι η κούκλα έχει κάτι να τους πει. Δίνει τον λόγο στην κούκλα, η οποία τους ζητάει την βοήθειά τους: να διαβάσουν και να συζητήσουν όλοι μαζί το αγαπημένο της βιβλίο </a:t>
            </a:r>
            <a:r>
              <a:rPr lang="el-GR" sz="2300" b="1" i="1" dirty="0" smtClean="0">
                <a:solidFill>
                  <a:schemeClr val="tx1"/>
                </a:solidFill>
                <a:latin typeface="Times New Roman" pitchFamily="18" charset="0"/>
                <a:cs typeface="Times New Roman" pitchFamily="18" charset="0"/>
              </a:rPr>
              <a:t>«Οι φίλοι είναι για πάντα» </a:t>
            </a:r>
            <a:r>
              <a:rPr lang="el-GR" sz="2300" dirty="0" smtClean="0">
                <a:solidFill>
                  <a:schemeClr val="tx1"/>
                </a:solidFill>
                <a:latin typeface="Times New Roman" pitchFamily="18" charset="0"/>
                <a:cs typeface="Times New Roman" pitchFamily="18" charset="0"/>
              </a:rPr>
              <a:t>γιατί δεν ξέρει να διαβάζει η ίδια και δεν καταλαβαίνει την ιστορία μόνο από τις ζωγραφιές. Η νηπιαγωγός συζητάει με τα παιδιά και ευχαριστούν την κούκλα που θέλησε μοιραστεί μαζί τους το αγαπημένο της βιβλίο. Η νηπιαγωγός κρατώντας το βιβλίο προς το μέρος των παιδιών </a:t>
            </a:r>
            <a:r>
              <a:rPr lang="el-GR" sz="2300" b="1" dirty="0" smtClean="0">
                <a:solidFill>
                  <a:schemeClr val="tx1"/>
                </a:solidFill>
                <a:latin typeface="Times New Roman" pitchFamily="18" charset="0"/>
                <a:cs typeface="Times New Roman" pitchFamily="18" charset="0"/>
              </a:rPr>
              <a:t>αναρωτιέται φωναχτά: </a:t>
            </a:r>
            <a:endParaRPr lang="el-GR" sz="2300" dirty="0" smtClean="0">
              <a:solidFill>
                <a:schemeClr val="tx1"/>
              </a:solidFill>
              <a:latin typeface="Times New Roman" pitchFamily="18" charset="0"/>
              <a:cs typeface="Times New Roman" pitchFamily="18" charset="0"/>
            </a:endParaRPr>
          </a:p>
          <a:p>
            <a:r>
              <a:rPr lang="el-GR" sz="2300" dirty="0" smtClean="0">
                <a:latin typeface="Times New Roman" pitchFamily="18" charset="0"/>
                <a:cs typeface="Times New Roman" pitchFamily="18" charset="0"/>
              </a:rPr>
              <a:t> </a:t>
            </a:r>
            <a:r>
              <a:rPr lang="el-GR" sz="2300" i="1" dirty="0" smtClean="0">
                <a:solidFill>
                  <a:srgbClr val="FF0000"/>
                </a:solidFill>
                <a:latin typeface="Times New Roman" pitchFamily="18" charset="0"/>
                <a:cs typeface="Times New Roman" pitchFamily="18" charset="0"/>
              </a:rPr>
              <a:t>Αναρωτιέμαι γιατί άραγε να μιλάει αυτό το βιβλίο; Ας κοιτάξουμε το εξώφυλλο… Ποια νομίζετε ότι είναι η υπόθεσή του; Δηλ. η ιστορία του? Τι είδες / σκέφτηκες και το λες αυτό; Πώς το κατάλαβες; Ποιοι πιστεύετε ότι είναι οι ήρωες της ιστορίας; Από πού το καταλαβαίνουμε αυτό? Τι πιστεύετε ότι θα κάνουν οι ήρωες στην ιστορία;</a:t>
            </a:r>
            <a:endParaRPr lang="el-GR" sz="2300" dirty="0" smtClean="0">
              <a:solidFill>
                <a:srgbClr val="FF0000"/>
              </a:solidFill>
              <a:latin typeface="Times New Roman" pitchFamily="18" charset="0"/>
              <a:cs typeface="Times New Roman" pitchFamily="18" charset="0"/>
            </a:endParaRPr>
          </a:p>
          <a:p>
            <a:r>
              <a:rPr lang="el-GR" sz="2300" dirty="0" smtClean="0">
                <a:solidFill>
                  <a:schemeClr val="tx1"/>
                </a:solidFill>
                <a:latin typeface="Times New Roman" pitchFamily="18" charset="0"/>
                <a:cs typeface="Times New Roman" pitchFamily="18" charset="0"/>
              </a:rPr>
              <a:t> ενισχύοντας την συμμετοχή των παιδιών και παροτρύνοντάς τα να υποθέσουν και να φανταστούν το περιεχόμενο της ιστορίας από τα δεδομένα που τους δίνονται, να σκεφτούν συνδυάζοντας τα στοιχεία που διαθέτουν, να εκφράσουν ελεύθερα τις ιδέες και τις απόψεις τους στο ερώτημα/ προβληματισμό που τους τέθηκε. Μετά από αυτή την πρώτη διερευνητική συζήτηση για τη θεματολογία / περιεχόμενο της ιστορίας </a:t>
            </a:r>
            <a:r>
              <a:rPr lang="el-GR" sz="2300" b="1" dirty="0" smtClean="0">
                <a:solidFill>
                  <a:schemeClr val="tx1"/>
                </a:solidFill>
                <a:latin typeface="Times New Roman" pitchFamily="18" charset="0"/>
                <a:cs typeface="Times New Roman" pitchFamily="18" charset="0"/>
              </a:rPr>
              <a:t>καταλήγει με σαφήνεια στη διατύπωση της υπόθεσης που κάνουν τα παιδιά</a:t>
            </a:r>
            <a:r>
              <a:rPr lang="el-GR" sz="2300" b="1" dirty="0" smtClean="0">
                <a:latin typeface="Times New Roman" pitchFamily="18" charset="0"/>
                <a:cs typeface="Times New Roman" pitchFamily="18" charset="0"/>
              </a:rPr>
              <a:t>: </a:t>
            </a:r>
            <a:endParaRPr lang="el-GR" sz="2300" dirty="0" smtClean="0">
              <a:latin typeface="Times New Roman" pitchFamily="18" charset="0"/>
              <a:cs typeface="Times New Roman" pitchFamily="18" charset="0"/>
            </a:endParaRPr>
          </a:p>
          <a:p>
            <a:r>
              <a:rPr lang="el-GR" sz="2300" i="1" dirty="0" smtClean="0">
                <a:solidFill>
                  <a:srgbClr val="FF0000"/>
                </a:solidFill>
                <a:latin typeface="Times New Roman" pitchFamily="18" charset="0"/>
                <a:cs typeface="Times New Roman" pitchFamily="18" charset="0"/>
              </a:rPr>
              <a:t>Άρα, όπως καταλαβαίνω μαζευτήκαμε σήμερα στην </a:t>
            </a:r>
            <a:r>
              <a:rPr lang="el-GR" sz="2300" i="1" dirty="0" err="1" smtClean="0">
                <a:solidFill>
                  <a:srgbClr val="FF0000"/>
                </a:solidFill>
                <a:latin typeface="Times New Roman" pitchFamily="18" charset="0"/>
                <a:cs typeface="Times New Roman" pitchFamily="18" charset="0"/>
              </a:rPr>
              <a:t>παρεούλα</a:t>
            </a:r>
            <a:r>
              <a:rPr lang="el-GR" sz="2300" i="1" dirty="0" smtClean="0">
                <a:solidFill>
                  <a:srgbClr val="FF0000"/>
                </a:solidFill>
                <a:latin typeface="Times New Roman" pitchFamily="18" charset="0"/>
                <a:cs typeface="Times New Roman" pitchFamily="18" charset="0"/>
              </a:rPr>
              <a:t> για να διαβάσουμε και να συζητήσουμε το αγαπημένο παραμύθι της κούκλας μας…. με τίτλο… που εμείς λέμε ότι θα μιλάει μάλλον για τη φιλία της αλεπούς και της αρκούδας. </a:t>
            </a:r>
            <a:endParaRPr lang="el-GR" sz="2300" dirty="0" smtClean="0">
              <a:solidFill>
                <a:srgbClr val="FF0000"/>
              </a:solidFill>
              <a:latin typeface="Times New Roman" pitchFamily="18" charset="0"/>
              <a:cs typeface="Times New Roman" pitchFamily="18" charset="0"/>
            </a:endParaRPr>
          </a:p>
          <a:p>
            <a:endParaRPr lang="el-GR" sz="900" i="1" dirty="0">
              <a:solidFill>
                <a:schemeClr val="tx1"/>
              </a:solidFill>
              <a:latin typeface="Times New Roman" pitchFamily="18" charset="0"/>
              <a:cs typeface="Times New Roman" pitchFamily="18" charset="0"/>
            </a:endParaRPr>
          </a:p>
          <a:p>
            <a:endParaRPr lang="en-US" dirty="0">
              <a:solidFill>
                <a:srgbClr val="FF0000"/>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1620117" cy="1005841"/>
          </a:xfrm>
        </p:spPr>
        <p:txBody>
          <a:bodyPr>
            <a:normAutofit fontScale="90000"/>
          </a:bodyPr>
          <a:lstStyle/>
          <a:p>
            <a:pPr algn="ctr"/>
            <a:r>
              <a:rPr lang="el-GR" sz="2800" b="1" dirty="0"/>
              <a:t> </a:t>
            </a:r>
            <a:r>
              <a:rPr lang="el-GR" sz="2200" b="1" dirty="0" smtClean="0"/>
              <a:t>Δράση 6:  Εστιασμένη Ανατροφοδότηση:</a:t>
            </a:r>
            <a:br>
              <a:rPr lang="el-GR" sz="2200" b="1" dirty="0" smtClean="0"/>
            </a:br>
            <a:r>
              <a:rPr lang="el-GR" sz="2200" b="1" dirty="0" smtClean="0"/>
              <a:t>Διαλογικές Στρατηγικές ενίσχυσης</a:t>
            </a:r>
            <a:r>
              <a:rPr lang="el-GR" sz="2200" dirty="0" smtClean="0"/>
              <a:t> της συμμετοχής των παιδιών </a:t>
            </a:r>
            <a:br>
              <a:rPr lang="el-GR" sz="2200" dirty="0" smtClean="0"/>
            </a:br>
            <a:r>
              <a:rPr lang="el-GR" sz="2200" dirty="0" smtClean="0"/>
              <a:t>στον διάλογο, στην </a:t>
            </a:r>
            <a:r>
              <a:rPr lang="el-GR" sz="2200" b="1" dirty="0" smtClean="0"/>
              <a:t>κριτική και συνεργατική σκέψη</a:t>
            </a:r>
            <a:br>
              <a:rPr lang="el-GR" sz="2200" b="1" dirty="0" smtClean="0"/>
            </a:br>
            <a:r>
              <a:rPr lang="el-GR" sz="2200" b="1" dirty="0" smtClean="0"/>
              <a:t/>
            </a:r>
            <a:br>
              <a:rPr lang="el-GR" sz="2200" b="1" dirty="0" smtClean="0"/>
            </a:br>
            <a:r>
              <a:rPr lang="el-GR" sz="2200" b="1" dirty="0" smtClean="0"/>
              <a:t> </a:t>
            </a:r>
            <a:br>
              <a:rPr lang="el-GR" sz="2200" b="1" dirty="0" smtClean="0"/>
            </a:br>
            <a:endParaRPr lang="en-US" sz="2200" b="1" dirty="0"/>
          </a:p>
        </p:txBody>
      </p:sp>
      <p:sp>
        <p:nvSpPr>
          <p:cNvPr id="7" name="Content Placeholder 6"/>
          <p:cNvSpPr>
            <a:spLocks noGrp="1"/>
          </p:cNvSpPr>
          <p:nvPr>
            <p:ph idx="1"/>
          </p:nvPr>
        </p:nvSpPr>
        <p:spPr>
          <a:xfrm>
            <a:off x="1306286" y="1056904"/>
            <a:ext cx="9588137" cy="5093640"/>
          </a:xfrm>
        </p:spPr>
        <p:txBody>
          <a:bodyPr>
            <a:normAutofit/>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ΣΑΦΗΣ ΣΤΟΧΟΣ: </a:t>
            </a:r>
            <a:r>
              <a:rPr lang="el-GR" sz="2400" dirty="0">
                <a:solidFill>
                  <a:schemeClr val="tx1"/>
                </a:solidFill>
                <a:latin typeface="Times New Roman" pitchFamily="18" charset="0"/>
                <a:cs typeface="Times New Roman" pitchFamily="18" charset="0"/>
              </a:rPr>
              <a:t>τα παιδιά </a:t>
            </a:r>
            <a:r>
              <a:rPr lang="el-GR" sz="2400" dirty="0" smtClean="0">
                <a:solidFill>
                  <a:schemeClr val="tx1"/>
                </a:solidFill>
                <a:latin typeface="Times New Roman" pitchFamily="18" charset="0"/>
                <a:cs typeface="Times New Roman" pitchFamily="18" charset="0"/>
              </a:rPr>
              <a:t>να ξέρουν </a:t>
            </a:r>
            <a:r>
              <a:rPr lang="el-GR" sz="2400" dirty="0">
                <a:solidFill>
                  <a:schemeClr val="tx1"/>
                </a:solidFill>
                <a:latin typeface="Times New Roman" pitchFamily="18" charset="0"/>
                <a:cs typeface="Times New Roman" pitchFamily="18" charset="0"/>
              </a:rPr>
              <a:t>τι </a:t>
            </a:r>
            <a:r>
              <a:rPr lang="el-GR" sz="2400" dirty="0" smtClean="0">
                <a:solidFill>
                  <a:schemeClr val="tx1"/>
                </a:solidFill>
                <a:latin typeface="Times New Roman" pitchFamily="18" charset="0"/>
                <a:cs typeface="Times New Roman" pitchFamily="18" charset="0"/>
              </a:rPr>
              <a:t>κάνουν </a:t>
            </a:r>
            <a:r>
              <a:rPr lang="el-GR" sz="2400" dirty="0">
                <a:solidFill>
                  <a:schemeClr val="tx1"/>
                </a:solidFill>
                <a:latin typeface="Times New Roman" pitchFamily="18" charset="0"/>
                <a:cs typeface="Times New Roman" pitchFamily="18" charset="0"/>
              </a:rPr>
              <a:t>και γιατί:</a:t>
            </a:r>
          </a:p>
          <a:p>
            <a:pPr lvl="1">
              <a:buFont typeface="Wingdings" pitchFamily="2" charset="2"/>
              <a:buChar char="ü"/>
            </a:pPr>
            <a:endParaRPr lang="el-GR" sz="900" b="1" dirty="0">
              <a:solidFill>
                <a:schemeClr val="tx1"/>
              </a:solidFill>
              <a:latin typeface="Times New Roman" pitchFamily="18" charset="0"/>
              <a:cs typeface="Times New Roman" pitchFamily="18" charset="0"/>
            </a:endParaRPr>
          </a:p>
          <a:p>
            <a:pPr lvl="0" hangingPunct="0"/>
            <a:r>
              <a:rPr lang="el-GR" sz="1900" dirty="0" smtClean="0">
                <a:solidFill>
                  <a:srgbClr val="FF0000"/>
                </a:solidFill>
                <a:latin typeface="Times New Roman" pitchFamily="18" charset="0"/>
                <a:cs typeface="Times New Roman" pitchFamily="18" charset="0"/>
              </a:rPr>
              <a:t>Να </a:t>
            </a:r>
            <a:r>
              <a:rPr lang="el-GR" sz="1900" dirty="0" err="1" smtClean="0">
                <a:solidFill>
                  <a:srgbClr val="FF0000"/>
                </a:solidFill>
                <a:latin typeface="Times New Roman" pitchFamily="18" charset="0"/>
                <a:cs typeface="Times New Roman" pitchFamily="18" charset="0"/>
              </a:rPr>
              <a:t>αναδιηγηθούν</a:t>
            </a:r>
            <a:r>
              <a:rPr lang="el-GR" sz="1900" dirty="0" smtClean="0">
                <a:solidFill>
                  <a:srgbClr val="FF0000"/>
                </a:solidFill>
                <a:latin typeface="Times New Roman" pitchFamily="18" charset="0"/>
                <a:cs typeface="Times New Roman" pitchFamily="18" charset="0"/>
              </a:rPr>
              <a:t> </a:t>
            </a:r>
            <a:r>
              <a:rPr lang="el-GR" sz="1900" dirty="0" smtClean="0">
                <a:solidFill>
                  <a:schemeClr val="tx1"/>
                </a:solidFill>
                <a:latin typeface="Times New Roman" pitchFamily="18" charset="0"/>
                <a:cs typeface="Times New Roman" pitchFamily="18" charset="0"/>
              </a:rPr>
              <a:t>το παραμύθι βάζοντας στη σωστή χρονική σειρά τα γεγονότα χρησιμοποιώντας χρονικές εκφράσεις, όπως πρώτα, ύστερα, μετά, στο τέλος </a:t>
            </a:r>
            <a:r>
              <a:rPr lang="el-GR" sz="1900" b="1" dirty="0" smtClean="0">
                <a:solidFill>
                  <a:schemeClr val="tx1"/>
                </a:solidFill>
                <a:latin typeface="Times New Roman" pitchFamily="18" charset="0"/>
                <a:cs typeface="Times New Roman" pitchFamily="18" charset="0"/>
              </a:rPr>
              <a:t>(Γλώσσα, Μαθηματικά, ΠΣΝ, 2021).</a:t>
            </a:r>
            <a:endParaRPr lang="el-GR" sz="1900" dirty="0" smtClean="0">
              <a:solidFill>
                <a:schemeClr val="tx1"/>
              </a:solidFill>
              <a:latin typeface="Times New Roman" pitchFamily="18" charset="0"/>
              <a:cs typeface="Times New Roman" pitchFamily="18" charset="0"/>
            </a:endParaRPr>
          </a:p>
          <a:p>
            <a:pPr lvl="0" hangingPunct="0"/>
            <a:r>
              <a:rPr lang="el-GR" sz="1900" dirty="0" smtClean="0">
                <a:solidFill>
                  <a:srgbClr val="FF0000"/>
                </a:solidFill>
                <a:latin typeface="Times New Roman" pitchFamily="18" charset="0"/>
                <a:cs typeface="Times New Roman" pitchFamily="18" charset="0"/>
              </a:rPr>
              <a:t>Να εντοπίσουν </a:t>
            </a:r>
            <a:r>
              <a:rPr lang="el-GR" sz="1900" dirty="0" smtClean="0">
                <a:solidFill>
                  <a:schemeClr val="tx1"/>
                </a:solidFill>
                <a:latin typeface="Times New Roman" pitchFamily="18" charset="0"/>
                <a:cs typeface="Times New Roman" pitchFamily="18" charset="0"/>
              </a:rPr>
              <a:t>τον λόγο που δημιούργησε την παρεξήγηση μεταξύ φίλων και τον τρόπο με τον οποίο ξεπεράστηκε </a:t>
            </a:r>
            <a:r>
              <a:rPr lang="el-GR" sz="1900" b="1" dirty="0" smtClean="0">
                <a:latin typeface="Times New Roman" pitchFamily="18" charset="0"/>
                <a:cs typeface="Times New Roman" pitchFamily="18" charset="0"/>
              </a:rPr>
              <a:t>(Γλώσσα, ΑΠΣ,2021).</a:t>
            </a:r>
            <a:endParaRPr lang="el-GR" sz="1900" dirty="0" smtClean="0">
              <a:latin typeface="Times New Roman" pitchFamily="18" charset="0"/>
              <a:cs typeface="Times New Roman" pitchFamily="18" charset="0"/>
            </a:endParaRPr>
          </a:p>
          <a:p>
            <a:pPr lvl="0" hangingPunct="0"/>
            <a:r>
              <a:rPr lang="el-GR" sz="1900" dirty="0" smtClean="0">
                <a:solidFill>
                  <a:srgbClr val="FF0000"/>
                </a:solidFill>
                <a:latin typeface="Times New Roman" pitchFamily="18" charset="0"/>
                <a:cs typeface="Times New Roman" pitchFamily="18" charset="0"/>
              </a:rPr>
              <a:t>Να συσχετίσουν τα συναισθήματα </a:t>
            </a:r>
            <a:r>
              <a:rPr lang="el-GR" sz="1900" dirty="0" smtClean="0">
                <a:solidFill>
                  <a:schemeClr val="tx1"/>
                </a:solidFill>
                <a:latin typeface="Times New Roman" pitchFamily="18" charset="0"/>
                <a:cs typeface="Times New Roman" pitchFamily="18" charset="0"/>
              </a:rPr>
              <a:t>των ηρώων του παραμυθιού με δικά τους αντίστοιχα βιώματα και συναισθήματα και να μιλήσουν γι’ </a:t>
            </a:r>
            <a:r>
              <a:rPr lang="el-GR" sz="1900" b="1" dirty="0" smtClean="0">
                <a:latin typeface="Times New Roman" pitchFamily="18" charset="0"/>
                <a:cs typeface="Times New Roman" pitchFamily="18" charset="0"/>
              </a:rPr>
              <a:t>αυτά (Προσωπική και Κοινωνική Ανάπτυξη, ΠΣΝ, 2021)</a:t>
            </a:r>
            <a:r>
              <a:rPr lang="el-GR" sz="1900" dirty="0" smtClean="0">
                <a:latin typeface="Times New Roman" pitchFamily="18" charset="0"/>
                <a:cs typeface="Times New Roman" pitchFamily="18" charset="0"/>
              </a:rPr>
              <a:t>.</a:t>
            </a:r>
          </a:p>
          <a:p>
            <a:pPr lvl="0" hangingPunct="0"/>
            <a:r>
              <a:rPr lang="el-GR" sz="1900" dirty="0" smtClean="0">
                <a:solidFill>
                  <a:srgbClr val="FF0000"/>
                </a:solidFill>
                <a:latin typeface="Times New Roman" pitchFamily="18" charset="0"/>
                <a:cs typeface="Times New Roman" pitchFamily="18" charset="0"/>
              </a:rPr>
              <a:t>Να εντοπίσουν καταστάσεις </a:t>
            </a:r>
            <a:r>
              <a:rPr lang="el-GR" sz="1900" dirty="0" smtClean="0">
                <a:solidFill>
                  <a:schemeClr val="tx1"/>
                </a:solidFill>
                <a:latin typeface="Times New Roman" pitchFamily="18" charset="0"/>
                <a:cs typeface="Times New Roman" pitchFamily="18" charset="0"/>
              </a:rPr>
              <a:t>που δείχνουν φιλία, να ανταλλάξουν απόψεις και να τις αιτιολογήσουν και να διατυπώσουν έναν ορισμό </a:t>
            </a:r>
            <a:r>
              <a:rPr lang="el-GR" sz="1900" b="1" dirty="0" smtClean="0">
                <a:latin typeface="Times New Roman" pitchFamily="18" charset="0"/>
                <a:cs typeface="Times New Roman" pitchFamily="18" charset="0"/>
              </a:rPr>
              <a:t>(Παιδί και Ανθρωπογενές Περιβάλλον, ΠΣΝ, 2021)</a:t>
            </a:r>
            <a:r>
              <a:rPr lang="el-GR" sz="1900" dirty="0" smtClean="0">
                <a:latin typeface="Times New Roman" pitchFamily="18" charset="0"/>
                <a:cs typeface="Times New Roman" pitchFamily="18" charset="0"/>
              </a:rPr>
              <a:t>.</a:t>
            </a:r>
          </a:p>
          <a:p>
            <a:endParaRPr lang="el-GR" sz="1600" dirty="0"/>
          </a:p>
          <a:p>
            <a:pPr lvl="1">
              <a:buFont typeface="Wingdings" pitchFamily="2" charset="2"/>
              <a:buChar char="ü"/>
            </a:pPr>
            <a:endParaRPr lang="el-GR" sz="2800" dirty="0">
              <a:latin typeface="Times New Roman" pitchFamily="18" charset="0"/>
              <a:cs typeface="Times New Roman" pitchFamily="18" charset="0"/>
            </a:endParaRPr>
          </a:p>
          <a:p>
            <a:endParaRPr lang="el-GR" dirty="0"/>
          </a:p>
          <a:p>
            <a:endParaRPr lang="en-US" dirty="0">
              <a:solidFill>
                <a:srgbClr val="FF0000"/>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1005840"/>
          </a:xfrm>
        </p:spPr>
        <p:txBody>
          <a:bodyPr>
            <a:normAutofit fontScale="90000"/>
          </a:bodyPr>
          <a:lstStyle/>
          <a:p>
            <a:pPr algn="ctr"/>
            <a:r>
              <a:rPr lang="el-GR" sz="2800" b="1" dirty="0"/>
              <a:t> </a:t>
            </a:r>
            <a:r>
              <a:rPr lang="el-GR" sz="2200" b="1" dirty="0" smtClean="0"/>
              <a:t>Δράση 6:  Εστιασμένη Ανατροφοδότηση:</a:t>
            </a:r>
            <a:br>
              <a:rPr lang="el-GR" sz="2200" b="1" dirty="0" smtClean="0"/>
            </a:br>
            <a:r>
              <a:rPr lang="el-GR" sz="2200" b="1" dirty="0" smtClean="0"/>
              <a:t>Διαλογικές Στρατηγικές ενίσχυσης</a:t>
            </a:r>
            <a:r>
              <a:rPr lang="el-GR" sz="2200" dirty="0" smtClean="0"/>
              <a:t> της συμμετοχής των παιδιών </a:t>
            </a:r>
            <a:br>
              <a:rPr lang="el-GR" sz="2200" dirty="0" smtClean="0"/>
            </a:br>
            <a:r>
              <a:rPr lang="el-GR" sz="2200" dirty="0" smtClean="0"/>
              <a:t>στον διάλογο, στην </a:t>
            </a:r>
            <a:r>
              <a:rPr lang="el-GR" sz="2200" b="1" dirty="0" smtClean="0"/>
              <a:t>κριτική και συνεργατική σκέψη </a:t>
            </a:r>
            <a:endParaRPr lang="en-US" sz="2200" b="1" dirty="0"/>
          </a:p>
        </p:txBody>
      </p:sp>
      <p:sp>
        <p:nvSpPr>
          <p:cNvPr id="7" name="Content Placeholder 6"/>
          <p:cNvSpPr>
            <a:spLocks noGrp="1"/>
          </p:cNvSpPr>
          <p:nvPr>
            <p:ph idx="1"/>
          </p:nvPr>
        </p:nvSpPr>
        <p:spPr>
          <a:xfrm>
            <a:off x="1306286" y="1056904"/>
            <a:ext cx="9588137" cy="5093640"/>
          </a:xfrm>
        </p:spPr>
        <p:txBody>
          <a:bodyPr>
            <a:normAutofit/>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ΣΑΦΗΣ ΣΤΟΧΟΣ: </a:t>
            </a:r>
            <a:r>
              <a:rPr lang="el-GR" sz="2400" dirty="0">
                <a:solidFill>
                  <a:schemeClr val="tx1"/>
                </a:solidFill>
                <a:latin typeface="Times New Roman" pitchFamily="18" charset="0"/>
                <a:cs typeface="Times New Roman" pitchFamily="18" charset="0"/>
              </a:rPr>
              <a:t>τα παιδιά </a:t>
            </a:r>
            <a:r>
              <a:rPr lang="el-GR" sz="2400" dirty="0" smtClean="0">
                <a:solidFill>
                  <a:schemeClr val="tx1"/>
                </a:solidFill>
                <a:latin typeface="Times New Roman" pitchFamily="18" charset="0"/>
                <a:cs typeface="Times New Roman" pitchFamily="18" charset="0"/>
              </a:rPr>
              <a:t>να ξέρουν </a:t>
            </a:r>
            <a:r>
              <a:rPr lang="el-GR" sz="2400" dirty="0">
                <a:solidFill>
                  <a:schemeClr val="tx1"/>
                </a:solidFill>
                <a:latin typeface="Times New Roman" pitchFamily="18" charset="0"/>
                <a:cs typeface="Times New Roman" pitchFamily="18" charset="0"/>
              </a:rPr>
              <a:t>τι </a:t>
            </a:r>
            <a:r>
              <a:rPr lang="el-GR" sz="2400" dirty="0" smtClean="0">
                <a:solidFill>
                  <a:schemeClr val="tx1"/>
                </a:solidFill>
                <a:latin typeface="Times New Roman" pitchFamily="18" charset="0"/>
                <a:cs typeface="Times New Roman" pitchFamily="18" charset="0"/>
              </a:rPr>
              <a:t>κάνουν </a:t>
            </a:r>
            <a:r>
              <a:rPr lang="el-GR" sz="2400" dirty="0">
                <a:solidFill>
                  <a:schemeClr val="tx1"/>
                </a:solidFill>
                <a:latin typeface="Times New Roman" pitchFamily="18" charset="0"/>
                <a:cs typeface="Times New Roman" pitchFamily="18" charset="0"/>
              </a:rPr>
              <a:t>και γιατί:</a:t>
            </a:r>
          </a:p>
          <a:p>
            <a:pPr lvl="1">
              <a:buFont typeface="Wingdings" pitchFamily="2" charset="2"/>
              <a:buChar char="ü"/>
            </a:pPr>
            <a:endParaRPr lang="el-GR" sz="900" b="1" dirty="0">
              <a:solidFill>
                <a:schemeClr val="tx1"/>
              </a:solidFill>
              <a:latin typeface="Times New Roman" pitchFamily="18" charset="0"/>
              <a:cs typeface="Times New Roman" pitchFamily="18" charset="0"/>
            </a:endParaRPr>
          </a:p>
          <a:p>
            <a:pPr lvl="0" hangingPunct="0"/>
            <a:r>
              <a:rPr lang="el-GR" sz="1900" dirty="0" smtClean="0">
                <a:solidFill>
                  <a:srgbClr val="FF0000"/>
                </a:solidFill>
                <a:latin typeface="Times New Roman" pitchFamily="18" charset="0"/>
                <a:cs typeface="Times New Roman" pitchFamily="18" charset="0"/>
              </a:rPr>
              <a:t>Να συζητήσουν και να ανταλλάσσουν απόψεις </a:t>
            </a:r>
            <a:r>
              <a:rPr lang="el-GR" sz="1900" dirty="0" smtClean="0">
                <a:solidFill>
                  <a:schemeClr val="tx1"/>
                </a:solidFill>
                <a:latin typeface="Times New Roman" pitchFamily="18" charset="0"/>
                <a:cs typeface="Times New Roman" pitchFamily="18" charset="0"/>
              </a:rPr>
              <a:t>για το πώς μπορούμε να δείχνουμε τη φιλία μας και </a:t>
            </a:r>
            <a:r>
              <a:rPr lang="el-GR" sz="1900" dirty="0" smtClean="0">
                <a:solidFill>
                  <a:srgbClr val="FF0000"/>
                </a:solidFill>
                <a:latin typeface="Times New Roman" pitchFamily="18" charset="0"/>
                <a:cs typeface="Times New Roman" pitchFamily="18" charset="0"/>
              </a:rPr>
              <a:t>να προτείνουν </a:t>
            </a:r>
            <a:r>
              <a:rPr lang="el-GR" sz="1900" dirty="0" smtClean="0">
                <a:solidFill>
                  <a:schemeClr val="tx1"/>
                </a:solidFill>
                <a:latin typeface="Times New Roman" pitchFamily="18" charset="0"/>
                <a:cs typeface="Times New Roman" pitchFamily="18" charset="0"/>
              </a:rPr>
              <a:t>λύσεις και συμπεριφορές για το πώς μπορούμε να ξεπερνάμε τις δύσκολες στιγμές με τους φίλους μας </a:t>
            </a:r>
            <a:r>
              <a:rPr lang="el-GR" sz="1900" b="1" dirty="0" smtClean="0">
                <a:solidFill>
                  <a:schemeClr val="tx1"/>
                </a:solidFill>
                <a:latin typeface="Times New Roman" pitchFamily="18" charset="0"/>
                <a:cs typeface="Times New Roman" pitchFamily="18" charset="0"/>
              </a:rPr>
              <a:t>(Παιδί και Ανθρωπογενές Περιβάλλον, ΠΣΝ, 2021).</a:t>
            </a:r>
            <a:endParaRPr lang="el-GR" sz="1900" dirty="0" smtClean="0">
              <a:solidFill>
                <a:schemeClr val="tx1"/>
              </a:solidFill>
              <a:latin typeface="Times New Roman" pitchFamily="18" charset="0"/>
              <a:cs typeface="Times New Roman" pitchFamily="18" charset="0"/>
            </a:endParaRPr>
          </a:p>
          <a:p>
            <a:pPr lvl="0"/>
            <a:r>
              <a:rPr lang="el-GR" sz="1900" dirty="0" smtClean="0">
                <a:solidFill>
                  <a:srgbClr val="FF0000"/>
                </a:solidFill>
                <a:latin typeface="Times New Roman" pitchFamily="18" charset="0"/>
                <a:cs typeface="Times New Roman" pitchFamily="18" charset="0"/>
              </a:rPr>
              <a:t>Να προτείνουν ποικίλους και δημιουργικούς τρόπους </a:t>
            </a:r>
            <a:r>
              <a:rPr lang="el-GR" sz="1900" dirty="0" smtClean="0">
                <a:solidFill>
                  <a:schemeClr val="tx1"/>
                </a:solidFill>
                <a:latin typeface="Times New Roman" pitchFamily="18" charset="0"/>
                <a:cs typeface="Times New Roman" pitchFamily="18" charset="0"/>
              </a:rPr>
              <a:t>(μουσική, εικαστικά, δραματοποίηση, παιχνίδι) για να αποδώσουν την έννοια της φιλίας ή/και τα συναισθήματα που νιώθουν για τους φίλους τους </a:t>
            </a:r>
            <a:r>
              <a:rPr lang="el-GR" sz="1900" b="1" dirty="0" smtClean="0">
                <a:solidFill>
                  <a:schemeClr val="tx1"/>
                </a:solidFill>
                <a:latin typeface="Times New Roman" pitchFamily="18" charset="0"/>
                <a:cs typeface="Times New Roman" pitchFamily="18" charset="0"/>
              </a:rPr>
              <a:t>(Πολιτισμός και Τέχνες, ΠΣΝ, 2021)</a:t>
            </a:r>
            <a:r>
              <a:rPr lang="el-GR" sz="1900" dirty="0" smtClean="0">
                <a:solidFill>
                  <a:schemeClr val="tx1"/>
                </a:solidFill>
                <a:latin typeface="Times New Roman" pitchFamily="18" charset="0"/>
                <a:cs typeface="Times New Roman" pitchFamily="18" charset="0"/>
              </a:rPr>
              <a:t>.</a:t>
            </a:r>
          </a:p>
          <a:p>
            <a:pPr lvl="0" hangingPunct="0"/>
            <a:r>
              <a:rPr lang="el-GR" sz="1900" dirty="0" smtClean="0">
                <a:solidFill>
                  <a:srgbClr val="FF0000"/>
                </a:solidFill>
                <a:latin typeface="Times New Roman" pitchFamily="18" charset="0"/>
                <a:cs typeface="Times New Roman" pitchFamily="18" charset="0"/>
              </a:rPr>
              <a:t>Να συνεργάζονται για την επίτευξη ενός κοινού σκοπού</a:t>
            </a:r>
            <a:r>
              <a:rPr lang="el-GR" sz="1900" dirty="0" smtClean="0">
                <a:solidFill>
                  <a:schemeClr val="tx1"/>
                </a:solidFill>
                <a:latin typeface="Times New Roman" pitchFamily="18" charset="0"/>
                <a:cs typeface="Times New Roman" pitchFamily="18" charset="0"/>
              </a:rPr>
              <a:t>, όπως τον όρισαν σε ομάδες εργασίας και να παρουσιάζουν / αξιολογούν στην ολομέλεια τα έργα τους  </a:t>
            </a:r>
            <a:r>
              <a:rPr lang="el-GR" sz="1900" b="1" dirty="0" smtClean="0">
                <a:solidFill>
                  <a:schemeClr val="tx1"/>
                </a:solidFill>
                <a:latin typeface="Times New Roman" pitchFamily="18" charset="0"/>
                <a:cs typeface="Times New Roman" pitchFamily="18" charset="0"/>
              </a:rPr>
              <a:t>(Προσωπική και Κοινωνική Ανάπτυξη, ΠΣΝ, 2021).</a:t>
            </a:r>
            <a:endParaRPr lang="el-GR" sz="1900" dirty="0" smtClean="0">
              <a:solidFill>
                <a:schemeClr val="tx1"/>
              </a:solidFill>
              <a:latin typeface="Times New Roman" pitchFamily="18" charset="0"/>
              <a:cs typeface="Times New Roman" pitchFamily="18" charset="0"/>
            </a:endParaRPr>
          </a:p>
          <a:p>
            <a:endParaRPr lang="el-GR" sz="1600" dirty="0"/>
          </a:p>
          <a:p>
            <a:pPr lvl="1">
              <a:buFont typeface="Wingdings" pitchFamily="2" charset="2"/>
              <a:buChar char="ü"/>
            </a:pPr>
            <a:endParaRPr lang="el-GR" sz="2800" dirty="0">
              <a:latin typeface="Times New Roman" pitchFamily="18" charset="0"/>
              <a:cs typeface="Times New Roman" pitchFamily="18" charset="0"/>
            </a:endParaRPr>
          </a:p>
          <a:p>
            <a:endParaRPr lang="el-GR" dirty="0"/>
          </a:p>
          <a:p>
            <a:endParaRPr lang="en-US" dirty="0">
              <a:solidFill>
                <a:srgbClr val="FF0000"/>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1293223"/>
          </a:xfrm>
        </p:spPr>
        <p:txBody>
          <a:bodyPr>
            <a:normAutofit/>
          </a:bodyPr>
          <a:lstStyle/>
          <a:p>
            <a:pPr algn="ctr"/>
            <a:r>
              <a:rPr lang="el-GR" sz="2400" b="1" dirty="0" smtClean="0"/>
              <a:t>Δράση 1</a:t>
            </a:r>
            <a:r>
              <a:rPr lang="el-GR" b="1" dirty="0" smtClean="0"/>
              <a:t/>
            </a:r>
            <a:br>
              <a:rPr lang="el-GR" b="1" dirty="0" smtClean="0"/>
            </a:br>
            <a:r>
              <a:rPr lang="el-GR" sz="2400" b="1" dirty="0" smtClean="0"/>
              <a:t>Διερεύνηση</a:t>
            </a:r>
            <a:r>
              <a:rPr lang="el-GR" sz="2400" dirty="0" smtClean="0"/>
              <a:t> παιδαγωγικών πρακτικών </a:t>
            </a:r>
            <a:r>
              <a:rPr lang="el-GR" sz="2400" b="1" dirty="0" smtClean="0"/>
              <a:t>πριν</a:t>
            </a:r>
            <a:r>
              <a:rPr lang="el-GR" sz="2400" dirty="0" smtClean="0"/>
              <a:t> τον εκπαιδευτικό σχεδιασμό μιας δραστηριότητας - </a:t>
            </a:r>
            <a:r>
              <a:rPr lang="el-GR" sz="2400" b="1" dirty="0" smtClean="0"/>
              <a:t>Εργασία σε ομάδες</a:t>
            </a:r>
            <a:r>
              <a:rPr lang="el-GR" sz="2400" dirty="0" smtClean="0"/>
              <a:t> </a:t>
            </a:r>
            <a:endParaRPr lang="en-US" sz="2400" b="1" dirty="0">
              <a:solidFill>
                <a:schemeClr val="tx1"/>
              </a:solidFill>
            </a:endParaRPr>
          </a:p>
        </p:txBody>
      </p:sp>
      <p:sp>
        <p:nvSpPr>
          <p:cNvPr id="7" name="Content Placeholder 6"/>
          <p:cNvSpPr>
            <a:spLocks noGrp="1"/>
          </p:cNvSpPr>
          <p:nvPr>
            <p:ph idx="1"/>
          </p:nvPr>
        </p:nvSpPr>
        <p:spPr>
          <a:xfrm>
            <a:off x="570017" y="1528354"/>
            <a:ext cx="10711541" cy="4622189"/>
          </a:xfrm>
        </p:spPr>
        <p:txBody>
          <a:bodyPr>
            <a:normAutofit/>
          </a:bodyPr>
          <a:lstStyle/>
          <a:p>
            <a:pPr marL="457200" indent="-457200" algn="ctr">
              <a:buNone/>
            </a:pPr>
            <a:r>
              <a:rPr lang="el-GR" sz="2200" b="1" dirty="0">
                <a:solidFill>
                  <a:schemeClr val="tx1"/>
                </a:solidFill>
                <a:latin typeface="Times New Roman" pitchFamily="18" charset="0"/>
                <a:cs typeface="Times New Roman" pitchFamily="18" charset="0"/>
              </a:rPr>
              <a:t>1. </a:t>
            </a:r>
            <a:r>
              <a:rPr lang="el-GR" sz="2200" dirty="0">
                <a:solidFill>
                  <a:schemeClr val="tx1"/>
                </a:solidFill>
                <a:latin typeface="Times New Roman" pitchFamily="18" charset="0"/>
                <a:cs typeface="Times New Roman" pitchFamily="18" charset="0"/>
              </a:rPr>
              <a:t>Εργασία σε ομάδες. </a:t>
            </a:r>
          </a:p>
          <a:p>
            <a:pPr marL="457200" indent="-457200" algn="ctr">
              <a:buNone/>
            </a:pPr>
            <a:r>
              <a:rPr lang="el-GR" sz="2200" b="1" dirty="0">
                <a:solidFill>
                  <a:schemeClr val="tx1"/>
                </a:solidFill>
                <a:latin typeface="Times New Roman" pitchFamily="18" charset="0"/>
                <a:cs typeface="Times New Roman" pitchFamily="18" charset="0"/>
              </a:rPr>
              <a:t>2.</a:t>
            </a:r>
            <a:r>
              <a:rPr lang="el-GR" sz="2200" dirty="0">
                <a:solidFill>
                  <a:schemeClr val="tx1"/>
                </a:solidFill>
                <a:latin typeface="Times New Roman" pitchFamily="18" charset="0"/>
                <a:cs typeface="Times New Roman" pitchFamily="18" charset="0"/>
              </a:rPr>
              <a:t> </a:t>
            </a:r>
            <a:r>
              <a:rPr lang="el-GR" sz="2200" i="1" dirty="0" smtClean="0">
                <a:solidFill>
                  <a:schemeClr val="tx1"/>
                </a:solidFill>
                <a:latin typeface="Times New Roman" pitchFamily="18" charset="0"/>
                <a:cs typeface="Times New Roman" pitchFamily="18" charset="0"/>
              </a:rPr>
              <a:t>Στο τετράδιο σας καταγράψτε </a:t>
            </a:r>
            <a:r>
              <a:rPr lang="el-GR" sz="2200" b="1" i="1" dirty="0">
                <a:solidFill>
                  <a:schemeClr val="tx1"/>
                </a:solidFill>
                <a:latin typeface="Times New Roman" pitchFamily="18" charset="0"/>
                <a:cs typeface="Times New Roman" pitchFamily="18" charset="0"/>
              </a:rPr>
              <a:t>σύντομες φράσεις με </a:t>
            </a:r>
            <a:r>
              <a:rPr lang="el-GR" sz="2200" b="1" i="1" dirty="0" smtClean="0">
                <a:solidFill>
                  <a:schemeClr val="tx1"/>
                </a:solidFill>
                <a:latin typeface="Times New Roman" pitchFamily="18" charset="0"/>
                <a:cs typeface="Times New Roman" pitchFamily="18" charset="0"/>
              </a:rPr>
              <a:t>ρήματα </a:t>
            </a:r>
            <a:r>
              <a:rPr lang="el-GR" sz="2200" i="1" dirty="0" smtClean="0">
                <a:solidFill>
                  <a:schemeClr val="tx1"/>
                </a:solidFill>
                <a:latin typeface="Times New Roman" pitchFamily="18" charset="0"/>
                <a:cs typeface="Times New Roman" pitchFamily="18" charset="0"/>
              </a:rPr>
              <a:t>σχετικά με: </a:t>
            </a:r>
            <a:endParaRPr lang="el-GR" sz="2200" i="1" dirty="0">
              <a:solidFill>
                <a:schemeClr val="tx1"/>
              </a:solidFill>
              <a:latin typeface="Times New Roman" pitchFamily="18" charset="0"/>
              <a:cs typeface="Times New Roman" pitchFamily="18" charset="0"/>
            </a:endParaRPr>
          </a:p>
          <a:p>
            <a:pPr marL="457200" indent="-457200" algn="ctr">
              <a:buNone/>
            </a:pPr>
            <a:r>
              <a:rPr lang="el-GR" sz="2200" i="1" dirty="0">
                <a:solidFill>
                  <a:schemeClr val="tx1"/>
                </a:solidFill>
                <a:latin typeface="Times New Roman" pitchFamily="18" charset="0"/>
                <a:cs typeface="Times New Roman" pitchFamily="18" charset="0"/>
              </a:rPr>
              <a:t>που να απαντούν στα παρακάτω ερωτήματα.</a:t>
            </a:r>
          </a:p>
          <a:p>
            <a:pPr algn="ctr"/>
            <a:r>
              <a:rPr lang="el-GR" sz="2200" dirty="0">
                <a:solidFill>
                  <a:schemeClr val="tx1"/>
                </a:solidFill>
                <a:latin typeface="Times New Roman" pitchFamily="18" charset="0"/>
                <a:cs typeface="Times New Roman" pitchFamily="18" charset="0"/>
              </a:rPr>
              <a:t>χρησιμοποιήστε ρήματα για να περιγράψετε</a:t>
            </a:r>
            <a:r>
              <a:rPr lang="el-GR" sz="2200" i="1" dirty="0">
                <a:solidFill>
                  <a:srgbClr val="FF0000"/>
                </a:solidFill>
                <a:latin typeface="Times New Roman" pitchFamily="18" charset="0"/>
                <a:cs typeface="Times New Roman" pitchFamily="18" charset="0"/>
              </a:rPr>
              <a:t>:</a:t>
            </a:r>
          </a:p>
          <a:p>
            <a:endParaRPr lang="en-US" sz="2200" b="1" dirty="0">
              <a:latin typeface="Times New Roman" pitchFamily="18" charset="0"/>
              <a:cs typeface="Times New Roman" pitchFamily="18" charset="0"/>
            </a:endParaRPr>
          </a:p>
        </p:txBody>
      </p:sp>
      <p:graphicFrame>
        <p:nvGraphicFramePr>
          <p:cNvPr id="4" name="3 - Πίνακας"/>
          <p:cNvGraphicFramePr>
            <a:graphicFrameLocks noGrp="1"/>
          </p:cNvGraphicFramePr>
          <p:nvPr/>
        </p:nvGraphicFramePr>
        <p:xfrm>
          <a:off x="1436916" y="2468029"/>
          <a:ext cx="9287691" cy="3810000"/>
        </p:xfrm>
        <a:graphic>
          <a:graphicData uri="http://schemas.openxmlformats.org/drawingml/2006/table">
            <a:tbl>
              <a:tblPr firstRow="1" bandRow="1">
                <a:tableStyleId>{5C22544A-7EE6-4342-B048-85BDC9FD1C3A}</a:tableStyleId>
              </a:tblPr>
              <a:tblGrid>
                <a:gridCol w="3095897">
                  <a:extLst>
                    <a:ext uri="{9D8B030D-6E8A-4147-A177-3AD203B41FA5}">
                      <a16:colId xmlns:a16="http://schemas.microsoft.com/office/drawing/2014/main" xmlns="" val="20000"/>
                    </a:ext>
                  </a:extLst>
                </a:gridCol>
                <a:gridCol w="3095897">
                  <a:extLst>
                    <a:ext uri="{9D8B030D-6E8A-4147-A177-3AD203B41FA5}">
                      <a16:colId xmlns:a16="http://schemas.microsoft.com/office/drawing/2014/main" xmlns="" val="20001"/>
                    </a:ext>
                  </a:extLst>
                </a:gridCol>
                <a:gridCol w="3095897">
                  <a:extLst>
                    <a:ext uri="{9D8B030D-6E8A-4147-A177-3AD203B41FA5}">
                      <a16:colId xmlns:a16="http://schemas.microsoft.com/office/drawing/2014/main" xmlns="" val="20002"/>
                    </a:ext>
                  </a:extLst>
                </a:gridCol>
              </a:tblGrid>
              <a:tr h="871758">
                <a:tc>
                  <a:txBody>
                    <a:bodyPr/>
                    <a:lstStyle/>
                    <a:p>
                      <a:r>
                        <a:rPr lang="el-GR" sz="1800" dirty="0">
                          <a:solidFill>
                            <a:schemeClr val="tx1"/>
                          </a:solidFill>
                          <a:latin typeface="Times New Roman" pitchFamily="18" charset="0"/>
                          <a:cs typeface="Times New Roman" pitchFamily="18" charset="0"/>
                        </a:rPr>
                        <a:t>1. Ενδεικτικοί στόχοι των δραστηριοτήτων που οργανώνετε με τα παιδιά.</a:t>
                      </a:r>
                      <a:endParaRPr lang="el-GR" dirty="0">
                        <a:solidFill>
                          <a:schemeClr val="tx1"/>
                        </a:solidFill>
                        <a:latin typeface="Times New Roman" pitchFamily="18" charset="0"/>
                        <a:cs typeface="Times New Roman" pitchFamily="18" charset="0"/>
                      </a:endParaRPr>
                    </a:p>
                  </a:txBody>
                  <a:tcPr>
                    <a:solidFill>
                      <a:srgbClr val="FFFFAB"/>
                    </a:solidFill>
                  </a:tcPr>
                </a:tc>
                <a:tc>
                  <a:txBody>
                    <a:bodyPr/>
                    <a:lstStyle/>
                    <a:p>
                      <a:r>
                        <a:rPr lang="el-GR" sz="1800" dirty="0">
                          <a:solidFill>
                            <a:schemeClr val="tx1"/>
                          </a:solidFill>
                          <a:latin typeface="Times New Roman" pitchFamily="18" charset="0"/>
                          <a:cs typeface="Times New Roman" pitchFamily="18" charset="0"/>
                        </a:rPr>
                        <a:t>2. Ενέργειες για την ενίσχυση του διαλόγου κατά την δραστηριότητα. </a:t>
                      </a:r>
                      <a:endParaRPr lang="el-GR" dirty="0">
                        <a:solidFill>
                          <a:schemeClr val="tx1"/>
                        </a:solidFill>
                        <a:latin typeface="Times New Roman" pitchFamily="18" charset="0"/>
                        <a:cs typeface="Times New Roman" pitchFamily="18" charset="0"/>
                      </a:endParaRPr>
                    </a:p>
                  </a:txBody>
                  <a:tcPr>
                    <a:solidFill>
                      <a:srgbClr val="FFCCCC"/>
                    </a:solidFill>
                  </a:tcPr>
                </a:tc>
                <a:tc>
                  <a:txBody>
                    <a:bodyPr/>
                    <a:lstStyle/>
                    <a:p>
                      <a:r>
                        <a:rPr lang="el-GR" sz="1800" dirty="0">
                          <a:solidFill>
                            <a:schemeClr val="tx1"/>
                          </a:solidFill>
                          <a:latin typeface="Times New Roman" pitchFamily="18" charset="0"/>
                          <a:cs typeface="Times New Roman" pitchFamily="18" charset="0"/>
                        </a:rPr>
                        <a:t>3.</a:t>
                      </a:r>
                      <a:r>
                        <a:rPr lang="el-GR" sz="1800" baseline="0" dirty="0">
                          <a:solidFill>
                            <a:schemeClr val="tx1"/>
                          </a:solidFill>
                          <a:latin typeface="Times New Roman" pitchFamily="18" charset="0"/>
                          <a:cs typeface="Times New Roman" pitchFamily="18" charset="0"/>
                        </a:rPr>
                        <a:t> </a:t>
                      </a:r>
                      <a:r>
                        <a:rPr lang="el-GR" sz="1800" dirty="0">
                          <a:solidFill>
                            <a:schemeClr val="tx1"/>
                          </a:solidFill>
                          <a:latin typeface="Times New Roman" pitchFamily="18" charset="0"/>
                          <a:cs typeface="Times New Roman" pitchFamily="18" charset="0"/>
                        </a:rPr>
                        <a:t> Τρόπος που συμμετέχουν τα παιδιά στον διάλογο (τι κάνουν).</a:t>
                      </a:r>
                      <a:endParaRPr lang="el-GR" dirty="0">
                        <a:solidFill>
                          <a:schemeClr val="tx1"/>
                        </a:solidFill>
                        <a:latin typeface="Times New Roman" pitchFamily="18" charset="0"/>
                        <a:cs typeface="Times New Roman" pitchFamily="18" charset="0"/>
                      </a:endParaRPr>
                    </a:p>
                  </a:txBody>
                  <a:tcPr>
                    <a:solidFill>
                      <a:srgbClr val="E1F4FF"/>
                    </a:solidFill>
                  </a:tcPr>
                </a:tc>
                <a:extLst>
                  <a:ext uri="{0D108BD9-81ED-4DB2-BD59-A6C34878D82A}">
                    <a16:rowId xmlns:a16="http://schemas.microsoft.com/office/drawing/2014/main" xmlns="" val="10000"/>
                  </a:ext>
                </a:extLst>
              </a:tr>
              <a:tr h="348703">
                <a:tc>
                  <a:txBody>
                    <a:bodyPr/>
                    <a:lstStyle/>
                    <a:p>
                      <a:endParaRPr lang="el-GR" dirty="0"/>
                    </a:p>
                  </a:txBody>
                  <a:tcPr>
                    <a:solidFill>
                      <a:srgbClr val="FFFFC5"/>
                    </a:solidFill>
                  </a:tcPr>
                </a:tc>
                <a:tc>
                  <a:txBody>
                    <a:bodyPr/>
                    <a:lstStyle/>
                    <a:p>
                      <a:endParaRPr lang="el-GR" dirty="0"/>
                    </a:p>
                  </a:txBody>
                  <a:tcPr>
                    <a:solidFill>
                      <a:srgbClr val="FFFFC5"/>
                    </a:solidFill>
                  </a:tcPr>
                </a:tc>
                <a:tc>
                  <a:txBody>
                    <a:bodyPr/>
                    <a:lstStyle/>
                    <a:p>
                      <a:endParaRPr lang="el-GR" dirty="0"/>
                    </a:p>
                  </a:txBody>
                  <a:tcPr>
                    <a:solidFill>
                      <a:srgbClr val="FFFFC5"/>
                    </a:solidFill>
                  </a:tcPr>
                </a:tc>
                <a:extLst>
                  <a:ext uri="{0D108BD9-81ED-4DB2-BD59-A6C34878D82A}">
                    <a16:rowId xmlns:a16="http://schemas.microsoft.com/office/drawing/2014/main" xmlns="" val="10001"/>
                  </a:ext>
                </a:extLst>
              </a:tr>
              <a:tr h="1714457">
                <a:tc>
                  <a:txBody>
                    <a:bodyPr/>
                    <a:lstStyle/>
                    <a:p>
                      <a:pPr marL="342900" marR="0" indent="-342900" algn="ctr" defTabSz="457200" rtl="0" eaLnBrk="1" fontAlgn="auto" latinLnBrk="0" hangingPunct="1">
                        <a:lnSpc>
                          <a:spcPct val="100000"/>
                        </a:lnSpc>
                        <a:spcBef>
                          <a:spcPts val="0"/>
                        </a:spcBef>
                        <a:spcAft>
                          <a:spcPts val="0"/>
                        </a:spcAft>
                        <a:buClrTx/>
                        <a:buSzTx/>
                        <a:buFontTx/>
                        <a:buAutoNum type="arabicPeriod"/>
                        <a:tabLst/>
                        <a:defRPr/>
                      </a:pPr>
                      <a:r>
                        <a:rPr lang="el-GR" sz="1600" i="1" u="sng" kern="1200" dirty="0" smtClean="0">
                          <a:solidFill>
                            <a:srgbClr val="FF0000"/>
                          </a:solidFill>
                          <a:latin typeface="Times New Roman" pitchFamily="18" charset="0"/>
                          <a:ea typeface="+mn-ea"/>
                          <a:cs typeface="Times New Roman" pitchFamily="18" charset="0"/>
                        </a:rPr>
                        <a:t>Τι  στόχους  θα βάλω</a:t>
                      </a:r>
                      <a:r>
                        <a:rPr lang="el-GR" sz="1600" i="1" kern="1200" dirty="0" smtClean="0">
                          <a:solidFill>
                            <a:srgbClr val="FF0000"/>
                          </a:solidFill>
                          <a:latin typeface="Times New Roman" pitchFamily="18" charset="0"/>
                          <a:ea typeface="+mn-ea"/>
                          <a:cs typeface="Times New Roman" pitchFamily="18" charset="0"/>
                        </a:rPr>
                        <a:t> </a:t>
                      </a:r>
                      <a:r>
                        <a:rPr lang="el-GR" sz="1600" i="1" kern="1200" dirty="0" smtClean="0">
                          <a:solidFill>
                            <a:schemeClr val="dk1"/>
                          </a:solidFill>
                          <a:latin typeface="Times New Roman" pitchFamily="18" charset="0"/>
                          <a:ea typeface="+mn-ea"/>
                          <a:cs typeface="Times New Roman" pitchFamily="18" charset="0"/>
                        </a:rPr>
                        <a:t>σε μια  δραστηριότητα που θα οργανώσω  με τα παιδιά, π.χ. διδακτική αξιοποίηση ενός παραμυθιού;</a:t>
                      </a:r>
                    </a:p>
                    <a:p>
                      <a:pPr marL="342900" marR="0" indent="-342900" algn="ctr" defTabSz="457200" rtl="0" eaLnBrk="1" fontAlgn="auto" latinLnBrk="0" hangingPunct="1">
                        <a:lnSpc>
                          <a:spcPct val="100000"/>
                        </a:lnSpc>
                        <a:spcBef>
                          <a:spcPts val="0"/>
                        </a:spcBef>
                        <a:spcAft>
                          <a:spcPts val="0"/>
                        </a:spcAft>
                        <a:buClrTx/>
                        <a:buSzTx/>
                        <a:buFontTx/>
                        <a:buNone/>
                        <a:tabLst/>
                        <a:defRPr/>
                      </a:pPr>
                      <a:endParaRPr lang="el-GR" sz="1600" i="1" kern="1200" dirty="0" smtClean="0">
                        <a:solidFill>
                          <a:schemeClr val="dk1"/>
                        </a:solidFill>
                        <a:latin typeface="Times New Roman" pitchFamily="18" charset="0"/>
                        <a:ea typeface="+mn-ea"/>
                        <a:cs typeface="Times New Roman" pitchFamily="18" charset="0"/>
                      </a:endParaRPr>
                    </a:p>
                    <a:p>
                      <a:pPr marL="342900" marR="0" indent="-342900" algn="ctr" defTabSz="457200" rtl="0" eaLnBrk="1" fontAlgn="auto" latinLnBrk="0" hangingPunct="1">
                        <a:lnSpc>
                          <a:spcPct val="100000"/>
                        </a:lnSpc>
                        <a:spcBef>
                          <a:spcPts val="0"/>
                        </a:spcBef>
                        <a:spcAft>
                          <a:spcPts val="0"/>
                        </a:spcAft>
                        <a:buClrTx/>
                        <a:buSzTx/>
                        <a:buFontTx/>
                        <a:buNone/>
                        <a:tabLst/>
                        <a:defRPr/>
                      </a:pPr>
                      <a:r>
                        <a:rPr lang="el-GR" sz="1600" i="1" kern="1200" dirty="0" smtClean="0">
                          <a:solidFill>
                            <a:schemeClr val="dk1"/>
                          </a:solidFill>
                          <a:latin typeface="Times New Roman" pitchFamily="18" charset="0"/>
                          <a:ea typeface="+mn-ea"/>
                          <a:cs typeface="Times New Roman" pitchFamily="18" charset="0"/>
                        </a:rPr>
                        <a:t>Τα παιδιά να ……..</a:t>
                      </a:r>
                      <a:endParaRPr lang="el-GR" sz="1600" i="1" dirty="0">
                        <a:latin typeface="Times New Roman" pitchFamily="18" charset="0"/>
                        <a:cs typeface="Times New Roman" pitchFamily="18" charset="0"/>
                      </a:endParaRPr>
                    </a:p>
                  </a:txBody>
                  <a:tcPr>
                    <a:solidFill>
                      <a:srgbClr val="FFFFC5"/>
                    </a:solidFill>
                  </a:tcPr>
                </a:tc>
                <a:tc>
                  <a:txBody>
                    <a:bodyPr/>
                    <a:lstStyle/>
                    <a:p>
                      <a:pPr algn="ctr"/>
                      <a:r>
                        <a:rPr lang="el-GR" sz="1600" i="1" u="sng" kern="1200" dirty="0">
                          <a:solidFill>
                            <a:srgbClr val="FF0000"/>
                          </a:solidFill>
                          <a:latin typeface="Times New Roman" pitchFamily="18" charset="0"/>
                          <a:ea typeface="+mn-ea"/>
                          <a:cs typeface="Times New Roman" pitchFamily="18" charset="0"/>
                        </a:rPr>
                        <a:t>Τι </a:t>
                      </a:r>
                      <a:r>
                        <a:rPr lang="el-GR" sz="1600" i="1" u="sng" kern="1200" dirty="0">
                          <a:solidFill>
                            <a:schemeClr val="dk1"/>
                          </a:solidFill>
                          <a:latin typeface="Times New Roman" pitchFamily="18" charset="0"/>
                          <a:ea typeface="+mn-ea"/>
                          <a:cs typeface="Times New Roman" pitchFamily="18" charset="0"/>
                        </a:rPr>
                        <a:t> ενέργειες </a:t>
                      </a:r>
                      <a:r>
                        <a:rPr lang="el-GR" sz="1600" i="1" u="sng" kern="1200" dirty="0" smtClean="0">
                          <a:solidFill>
                            <a:schemeClr val="dk1"/>
                          </a:solidFill>
                          <a:latin typeface="Times New Roman" pitchFamily="18" charset="0"/>
                          <a:ea typeface="+mn-ea"/>
                          <a:cs typeface="Times New Roman" pitchFamily="18" charset="0"/>
                        </a:rPr>
                        <a:t>θα κάνω  εγώ </a:t>
                      </a:r>
                      <a:r>
                        <a:rPr lang="el-GR" sz="1600" i="1" kern="1200" dirty="0" smtClean="0">
                          <a:solidFill>
                            <a:srgbClr val="FF0000"/>
                          </a:solidFill>
                          <a:latin typeface="Times New Roman" pitchFamily="18" charset="0"/>
                          <a:ea typeface="+mn-ea"/>
                          <a:cs typeface="Times New Roman" pitchFamily="18" charset="0"/>
                        </a:rPr>
                        <a:t>για </a:t>
                      </a:r>
                      <a:r>
                        <a:rPr lang="el-GR" sz="1600" i="1" kern="1200" dirty="0">
                          <a:solidFill>
                            <a:srgbClr val="FF0000"/>
                          </a:solidFill>
                          <a:latin typeface="Times New Roman" pitchFamily="18" charset="0"/>
                          <a:ea typeface="+mn-ea"/>
                          <a:cs typeface="Times New Roman" pitchFamily="18" charset="0"/>
                        </a:rPr>
                        <a:t>να ενισχύσω  τον  </a:t>
                      </a:r>
                      <a:r>
                        <a:rPr lang="el-GR" sz="1600" i="1" kern="1200" dirty="0" smtClean="0">
                          <a:solidFill>
                            <a:srgbClr val="FF0000"/>
                          </a:solidFill>
                          <a:latin typeface="Times New Roman" pitchFamily="18" charset="0"/>
                          <a:ea typeface="+mn-ea"/>
                          <a:cs typeface="Times New Roman" pitchFamily="18" charset="0"/>
                        </a:rPr>
                        <a:t>διάλογο/</a:t>
                      </a:r>
                      <a:r>
                        <a:rPr lang="el-GR" sz="1600" i="1" kern="1200" baseline="0" dirty="0" smtClean="0">
                          <a:solidFill>
                            <a:srgbClr val="FF0000"/>
                          </a:solidFill>
                          <a:latin typeface="Times New Roman" pitchFamily="18" charset="0"/>
                          <a:ea typeface="+mn-ea"/>
                          <a:cs typeface="Times New Roman" pitchFamily="18" charset="0"/>
                        </a:rPr>
                        <a:t> αλληλεπίδραση</a:t>
                      </a:r>
                      <a:r>
                        <a:rPr lang="el-GR" sz="1600" i="1" kern="1200" dirty="0" smtClean="0">
                          <a:solidFill>
                            <a:srgbClr val="FF0000"/>
                          </a:solidFill>
                          <a:latin typeface="Times New Roman" pitchFamily="18" charset="0"/>
                          <a:ea typeface="+mn-ea"/>
                          <a:cs typeface="Times New Roman" pitchFamily="18" charset="0"/>
                        </a:rPr>
                        <a:t> </a:t>
                      </a:r>
                      <a:r>
                        <a:rPr lang="el-GR" sz="1600" i="1" kern="1200" dirty="0">
                          <a:solidFill>
                            <a:schemeClr val="dk1"/>
                          </a:solidFill>
                          <a:latin typeface="Times New Roman" pitchFamily="18" charset="0"/>
                          <a:ea typeface="+mn-ea"/>
                          <a:cs typeface="Times New Roman" pitchFamily="18" charset="0"/>
                        </a:rPr>
                        <a:t>με τα παιδιά  στην δραστηριότητα που </a:t>
                      </a:r>
                      <a:r>
                        <a:rPr lang="el-GR" sz="1600" i="1" kern="1200" dirty="0" smtClean="0">
                          <a:solidFill>
                            <a:schemeClr val="dk1"/>
                          </a:solidFill>
                          <a:latin typeface="Times New Roman" pitchFamily="18" charset="0"/>
                          <a:ea typeface="+mn-ea"/>
                          <a:cs typeface="Times New Roman" pitchFamily="18" charset="0"/>
                        </a:rPr>
                        <a:t> θα οργανώσω; </a:t>
                      </a:r>
                    </a:p>
                    <a:p>
                      <a:pPr algn="ctr"/>
                      <a:endParaRPr lang="el-GR" sz="1600" i="1" kern="1200" dirty="0" smtClean="0">
                        <a:solidFill>
                          <a:schemeClr val="dk1"/>
                        </a:solidFill>
                        <a:latin typeface="Times New Roman" pitchFamily="18" charset="0"/>
                        <a:ea typeface="+mn-ea"/>
                        <a:cs typeface="Times New Roman" pitchFamily="18" charset="0"/>
                      </a:endParaRPr>
                    </a:p>
                    <a:p>
                      <a:pPr algn="ctr"/>
                      <a:endParaRPr lang="el-GR" sz="1600" i="1" kern="1200" dirty="0" smtClean="0">
                        <a:solidFill>
                          <a:schemeClr val="dk1"/>
                        </a:solidFill>
                        <a:latin typeface="Times New Roman" pitchFamily="18" charset="0"/>
                        <a:ea typeface="+mn-ea"/>
                        <a:cs typeface="Times New Roman" pitchFamily="18" charset="0"/>
                      </a:endParaRPr>
                    </a:p>
                    <a:p>
                      <a:pPr algn="ctr"/>
                      <a:r>
                        <a:rPr lang="el-GR" sz="1600" i="1" kern="1200" dirty="0" smtClean="0">
                          <a:solidFill>
                            <a:schemeClr val="dk1"/>
                          </a:solidFill>
                          <a:latin typeface="Times New Roman" pitchFamily="18" charset="0"/>
                          <a:ea typeface="+mn-ea"/>
                          <a:cs typeface="Times New Roman" pitchFamily="18" charset="0"/>
                        </a:rPr>
                        <a:t>Θα……..</a:t>
                      </a:r>
                      <a:endParaRPr lang="el-GR" sz="1600" i="1" kern="1200" dirty="0">
                        <a:solidFill>
                          <a:schemeClr val="dk1"/>
                        </a:solidFill>
                        <a:latin typeface="Times New Roman" pitchFamily="18" charset="0"/>
                        <a:ea typeface="+mn-ea"/>
                        <a:cs typeface="Times New Roman" pitchFamily="18" charset="0"/>
                      </a:endParaRPr>
                    </a:p>
                  </a:txBody>
                  <a:tcPr>
                    <a:solidFill>
                      <a:srgbClr val="FFFFC5"/>
                    </a:solidFill>
                  </a:tcPr>
                </a:tc>
                <a:tc>
                  <a:txBody>
                    <a:bodyPr/>
                    <a:lstStyle/>
                    <a:p>
                      <a:r>
                        <a:rPr lang="el-GR" sz="1600" i="1" u="sng" kern="1200" dirty="0">
                          <a:solidFill>
                            <a:srgbClr val="FF0000"/>
                          </a:solidFill>
                          <a:latin typeface="Times New Roman" pitchFamily="18" charset="0"/>
                          <a:ea typeface="+mn-ea"/>
                          <a:cs typeface="Times New Roman" pitchFamily="18" charset="0"/>
                        </a:rPr>
                        <a:t>Με </a:t>
                      </a:r>
                      <a:r>
                        <a:rPr lang="el-GR" sz="1600" i="1" u="sng" kern="1200" dirty="0" smtClean="0">
                          <a:solidFill>
                            <a:srgbClr val="FF0000"/>
                          </a:solidFill>
                          <a:latin typeface="Times New Roman" pitchFamily="18" charset="0"/>
                          <a:ea typeface="+mn-ea"/>
                          <a:cs typeface="Times New Roman" pitchFamily="18" charset="0"/>
                        </a:rPr>
                        <a:t>ποιους  τρόπους </a:t>
                      </a:r>
                      <a:r>
                        <a:rPr lang="el-GR" sz="1600" i="1" u="sng" kern="1200" dirty="0" smtClean="0">
                          <a:solidFill>
                            <a:schemeClr val="tx1"/>
                          </a:solidFill>
                          <a:latin typeface="Times New Roman" pitchFamily="18" charset="0"/>
                          <a:ea typeface="+mn-ea"/>
                          <a:cs typeface="Times New Roman" pitchFamily="18" charset="0"/>
                        </a:rPr>
                        <a:t>περιμένω </a:t>
                      </a:r>
                      <a:r>
                        <a:rPr lang="el-GR" sz="1600" i="1" kern="1200" dirty="0" smtClean="0">
                          <a:solidFill>
                            <a:schemeClr val="dk1"/>
                          </a:solidFill>
                          <a:latin typeface="Times New Roman" pitchFamily="18" charset="0"/>
                          <a:ea typeface="+mn-ea"/>
                          <a:cs typeface="Times New Roman" pitchFamily="18" charset="0"/>
                        </a:rPr>
                        <a:t>να  </a:t>
                      </a:r>
                      <a:r>
                        <a:rPr lang="el-GR" sz="1600" i="1" kern="1200" dirty="0">
                          <a:solidFill>
                            <a:schemeClr val="dk1"/>
                          </a:solidFill>
                          <a:latin typeface="Times New Roman" pitchFamily="18" charset="0"/>
                          <a:ea typeface="+mn-ea"/>
                          <a:cs typeface="Times New Roman" pitchFamily="18" charset="0"/>
                        </a:rPr>
                        <a:t>συμμετέχουν τα </a:t>
                      </a:r>
                      <a:r>
                        <a:rPr lang="el-GR" sz="1600" i="1" kern="1200" dirty="0" smtClean="0">
                          <a:solidFill>
                            <a:schemeClr val="dk1"/>
                          </a:solidFill>
                          <a:latin typeface="Times New Roman" pitchFamily="18" charset="0"/>
                          <a:ea typeface="+mn-ea"/>
                          <a:cs typeface="Times New Roman" pitchFamily="18" charset="0"/>
                        </a:rPr>
                        <a:t>παιδιά / τι περιμένω </a:t>
                      </a:r>
                      <a:r>
                        <a:rPr lang="el-GR" sz="1600" i="1" kern="1200" dirty="0" smtClean="0">
                          <a:solidFill>
                            <a:srgbClr val="FF0000"/>
                          </a:solidFill>
                          <a:latin typeface="Times New Roman" pitchFamily="18" charset="0"/>
                          <a:ea typeface="+mn-ea"/>
                          <a:cs typeface="Times New Roman" pitchFamily="18" charset="0"/>
                        </a:rPr>
                        <a:t>να κάνουν τα παιδιά </a:t>
                      </a:r>
                      <a:r>
                        <a:rPr lang="el-GR" sz="1600" i="1" kern="1200" dirty="0" smtClean="0">
                          <a:solidFill>
                            <a:schemeClr val="dk1"/>
                          </a:solidFill>
                          <a:latin typeface="Times New Roman" pitchFamily="18" charset="0"/>
                          <a:ea typeface="+mn-ea"/>
                          <a:cs typeface="Times New Roman" pitchFamily="18" charset="0"/>
                        </a:rPr>
                        <a:t>κατά </a:t>
                      </a:r>
                      <a:r>
                        <a:rPr lang="el-GR" sz="1600" i="1" kern="1200" dirty="0">
                          <a:solidFill>
                            <a:schemeClr val="dk1"/>
                          </a:solidFill>
                          <a:latin typeface="Times New Roman" pitchFamily="18" charset="0"/>
                          <a:ea typeface="+mn-ea"/>
                          <a:cs typeface="Times New Roman" pitchFamily="18" charset="0"/>
                        </a:rPr>
                        <a:t>την </a:t>
                      </a:r>
                      <a:r>
                        <a:rPr lang="el-GR" sz="1600" i="1" kern="1200" dirty="0" smtClean="0">
                          <a:solidFill>
                            <a:schemeClr val="dk1"/>
                          </a:solidFill>
                          <a:latin typeface="Times New Roman" pitchFamily="18" charset="0"/>
                          <a:ea typeface="+mn-ea"/>
                          <a:cs typeface="Times New Roman" pitchFamily="18" charset="0"/>
                        </a:rPr>
                        <a:t>διάρκεια της </a:t>
                      </a:r>
                      <a:r>
                        <a:rPr lang="el-GR" sz="1600" i="1" kern="1200" dirty="0">
                          <a:solidFill>
                            <a:schemeClr val="dk1"/>
                          </a:solidFill>
                          <a:latin typeface="Times New Roman" pitchFamily="18" charset="0"/>
                          <a:ea typeface="+mn-ea"/>
                          <a:cs typeface="Times New Roman" pitchFamily="18" charset="0"/>
                        </a:rPr>
                        <a:t>συζήτησης;</a:t>
                      </a:r>
                    </a:p>
                    <a:p>
                      <a:pPr algn="ctr"/>
                      <a:endParaRPr lang="el-GR" sz="1600" i="1" kern="1200" dirty="0" smtClean="0">
                        <a:solidFill>
                          <a:schemeClr val="dk1"/>
                        </a:solidFill>
                        <a:latin typeface="Times New Roman" pitchFamily="18" charset="0"/>
                        <a:ea typeface="+mn-ea"/>
                        <a:cs typeface="Times New Roman" pitchFamily="18" charset="0"/>
                      </a:endParaRPr>
                    </a:p>
                    <a:p>
                      <a:pPr marL="0" marR="0" indent="0" algn="ctr" defTabSz="457200" rtl="0" eaLnBrk="1" fontAlgn="auto" latinLnBrk="0" hangingPunct="1">
                        <a:lnSpc>
                          <a:spcPct val="100000"/>
                        </a:lnSpc>
                        <a:spcBef>
                          <a:spcPts val="0"/>
                        </a:spcBef>
                        <a:spcAft>
                          <a:spcPts val="0"/>
                        </a:spcAft>
                        <a:buClrTx/>
                        <a:buSzTx/>
                        <a:buFontTx/>
                        <a:buNone/>
                        <a:tabLst/>
                        <a:defRPr/>
                      </a:pPr>
                      <a:r>
                        <a:rPr lang="el-GR" sz="1600" i="1" kern="1200" dirty="0" smtClean="0">
                          <a:solidFill>
                            <a:schemeClr val="dk1"/>
                          </a:solidFill>
                          <a:latin typeface="Times New Roman" pitchFamily="18" charset="0"/>
                          <a:ea typeface="+mn-ea"/>
                          <a:cs typeface="Times New Roman" pitchFamily="18" charset="0"/>
                        </a:rPr>
                        <a:t>Περιμένω</a:t>
                      </a:r>
                      <a:r>
                        <a:rPr lang="el-GR" sz="1600" i="1" kern="1200" baseline="0" dirty="0" smtClean="0">
                          <a:solidFill>
                            <a:schemeClr val="dk1"/>
                          </a:solidFill>
                          <a:latin typeface="Times New Roman" pitchFamily="18" charset="0"/>
                          <a:ea typeface="+mn-ea"/>
                          <a:cs typeface="Times New Roman" pitchFamily="18" charset="0"/>
                        </a:rPr>
                        <a:t> από τα παιδιά να ……</a:t>
                      </a:r>
                    </a:p>
                    <a:p>
                      <a:pPr marL="0" marR="0" indent="0" algn="ctr" defTabSz="457200" rtl="0" eaLnBrk="1" fontAlgn="auto" latinLnBrk="0" hangingPunct="1">
                        <a:lnSpc>
                          <a:spcPct val="100000"/>
                        </a:lnSpc>
                        <a:spcBef>
                          <a:spcPts val="0"/>
                        </a:spcBef>
                        <a:spcAft>
                          <a:spcPts val="0"/>
                        </a:spcAft>
                        <a:buClrTx/>
                        <a:buSzTx/>
                        <a:buFontTx/>
                        <a:buNone/>
                        <a:tabLst/>
                        <a:defRPr/>
                      </a:pPr>
                      <a:r>
                        <a:rPr lang="el-GR" sz="1600" dirty="0" smtClean="0">
                          <a:latin typeface="Times New Roman" pitchFamily="18" charset="0"/>
                          <a:cs typeface="Times New Roman" pitchFamily="18" charset="0"/>
                        </a:rPr>
                        <a:t>Χρόνος δράσης:</a:t>
                      </a:r>
                      <a:r>
                        <a:rPr lang="el-GR" sz="1600" baseline="0" dirty="0" smtClean="0">
                          <a:latin typeface="Times New Roman" pitchFamily="18" charset="0"/>
                          <a:cs typeface="Times New Roman" pitchFamily="18" charset="0"/>
                        </a:rPr>
                        <a:t> 15΄</a:t>
                      </a:r>
                      <a:endParaRPr lang="el-GR" sz="1600" i="1" kern="1200" dirty="0">
                        <a:solidFill>
                          <a:schemeClr val="dk1"/>
                        </a:solidFill>
                        <a:latin typeface="Times New Roman" pitchFamily="18" charset="0"/>
                        <a:ea typeface="+mn-ea"/>
                        <a:cs typeface="Times New Roman" pitchFamily="18" charset="0"/>
                      </a:endParaRPr>
                    </a:p>
                  </a:txBody>
                  <a:tcPr>
                    <a:solidFill>
                      <a:srgbClr val="FFFFC5"/>
                    </a:solidFill>
                  </a:tcPr>
                </a:tc>
                <a:extLst>
                  <a:ext uri="{0D108BD9-81ED-4DB2-BD59-A6C34878D82A}">
                    <a16:rowId xmlns:a16="http://schemas.microsoft.com/office/drawing/2014/main" xmlns="" val="10002"/>
                  </a:ext>
                </a:extLst>
              </a:tr>
              <a:tr h="348703">
                <a:tc>
                  <a:txBody>
                    <a:bodyPr/>
                    <a:lstStyle/>
                    <a:p>
                      <a:endParaRPr lang="el-GR" dirty="0"/>
                    </a:p>
                  </a:txBody>
                  <a:tcPr>
                    <a:solidFill>
                      <a:srgbClr val="FFFFC5"/>
                    </a:solidFill>
                  </a:tcPr>
                </a:tc>
                <a:tc>
                  <a:txBody>
                    <a:bodyPr/>
                    <a:lstStyle/>
                    <a:p>
                      <a:endParaRPr lang="el-GR" dirty="0"/>
                    </a:p>
                  </a:txBody>
                  <a:tcPr>
                    <a:solidFill>
                      <a:srgbClr val="FFFFC5"/>
                    </a:solidFill>
                  </a:tcPr>
                </a:tc>
                <a:tc>
                  <a:txBody>
                    <a:bodyPr/>
                    <a:lstStyle/>
                    <a:p>
                      <a:endParaRPr lang="el-GR" dirty="0"/>
                    </a:p>
                  </a:txBody>
                  <a:tcPr>
                    <a:solidFill>
                      <a:srgbClr val="FFFFC5"/>
                    </a:solidFill>
                  </a:tcPr>
                </a:tc>
                <a:extLst>
                  <a:ext uri="{0D108BD9-81ED-4DB2-BD59-A6C34878D82A}">
                    <a16:rowId xmlns:a16="http://schemas.microsoft.com/office/drawing/2014/main" xmlns="" val="10003"/>
                  </a:ext>
                </a:extLst>
              </a:tr>
              <a:tr h="348703">
                <a:tc>
                  <a:txBody>
                    <a:bodyPr/>
                    <a:lstStyle/>
                    <a:p>
                      <a:endParaRPr lang="el-GR" dirty="0"/>
                    </a:p>
                  </a:txBody>
                  <a:tcPr>
                    <a:solidFill>
                      <a:srgbClr val="FFFFC5"/>
                    </a:solidFill>
                  </a:tcPr>
                </a:tc>
                <a:tc>
                  <a:txBody>
                    <a:bodyPr/>
                    <a:lstStyle/>
                    <a:p>
                      <a:endParaRPr lang="el-GR" dirty="0"/>
                    </a:p>
                  </a:txBody>
                  <a:tcPr>
                    <a:solidFill>
                      <a:srgbClr val="FFFFC5"/>
                    </a:solidFill>
                  </a:tcPr>
                </a:tc>
                <a:tc>
                  <a:txBody>
                    <a:bodyPr/>
                    <a:lstStyle/>
                    <a:p>
                      <a:pPr algn="ctr"/>
                      <a:endParaRPr lang="el-GR" dirty="0">
                        <a:latin typeface="Times New Roman" pitchFamily="18" charset="0"/>
                        <a:cs typeface="Times New Roman" pitchFamily="18" charset="0"/>
                      </a:endParaRPr>
                    </a:p>
                  </a:txBody>
                  <a:tcPr>
                    <a:solidFill>
                      <a:srgbClr val="FFFFC5"/>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64275" y="0"/>
            <a:ext cx="10855842" cy="878774"/>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a:t>
            </a:r>
            <a:endParaRPr lang="en-US" b="1" dirty="0"/>
          </a:p>
        </p:txBody>
      </p:sp>
      <p:sp>
        <p:nvSpPr>
          <p:cNvPr id="7" name="Content Placeholder 6"/>
          <p:cNvSpPr>
            <a:spLocks noGrp="1"/>
          </p:cNvSpPr>
          <p:nvPr>
            <p:ph idx="1"/>
          </p:nvPr>
        </p:nvSpPr>
        <p:spPr>
          <a:xfrm>
            <a:off x="1410789" y="1056904"/>
            <a:ext cx="9739432" cy="5093640"/>
          </a:xfrm>
        </p:spPr>
        <p:txBody>
          <a:bodyPr>
            <a:normAutofit/>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 ΕΙΔΟΣ ΕΡΩΤΗΣΕΩΝ: </a:t>
            </a:r>
            <a:endParaRPr lang="el-GR" sz="2800" b="1" dirty="0" smtClean="0">
              <a:solidFill>
                <a:srgbClr val="FF0000"/>
              </a:solidFill>
              <a:latin typeface="Times New Roman" pitchFamily="18" charset="0"/>
              <a:cs typeface="Times New Roman" pitchFamily="18" charset="0"/>
            </a:endParaRPr>
          </a:p>
          <a:p>
            <a:pPr lvl="1" algn="ctr">
              <a:buFont typeface="Wingdings" pitchFamily="2" charset="2"/>
              <a:buChar char="ü"/>
            </a:pPr>
            <a:endParaRPr lang="el-GR" sz="2800" b="1" dirty="0">
              <a:solidFill>
                <a:srgbClr val="FF0000"/>
              </a:solidFill>
              <a:latin typeface="Times New Roman" pitchFamily="18" charset="0"/>
              <a:cs typeface="Times New Roman" pitchFamily="18" charset="0"/>
            </a:endParaRPr>
          </a:p>
          <a:p>
            <a:pPr algn="ctr">
              <a:lnSpc>
                <a:spcPct val="90000"/>
              </a:lnSpc>
            </a:pPr>
            <a:endParaRPr lang="el-GR" sz="2400" dirty="0"/>
          </a:p>
          <a:p>
            <a:pPr lvl="1" algn="ctr">
              <a:buNone/>
            </a:pPr>
            <a:endParaRPr lang="el-GR" sz="1800" b="1" dirty="0">
              <a:solidFill>
                <a:srgbClr val="C00000"/>
              </a:solidFill>
              <a:latin typeface="Times New Roman" pitchFamily="18" charset="0"/>
              <a:cs typeface="Times New Roman" pitchFamily="18" charset="0"/>
            </a:endParaRPr>
          </a:p>
          <a:p>
            <a:pPr>
              <a:buNone/>
            </a:pPr>
            <a:endParaRPr lang="el-GR" dirty="0"/>
          </a:p>
          <a:p>
            <a:endParaRPr lang="en-US" dirty="0">
              <a:solidFill>
                <a:srgbClr val="FF0000"/>
              </a:solidFill>
            </a:endParaRPr>
          </a:p>
        </p:txBody>
      </p:sp>
      <p:sp>
        <p:nvSpPr>
          <p:cNvPr id="4" name="3 - Ορθογώνιο"/>
          <p:cNvSpPr/>
          <p:nvPr/>
        </p:nvSpPr>
        <p:spPr>
          <a:xfrm>
            <a:off x="3135086" y="2408442"/>
            <a:ext cx="6701246" cy="346653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buFont typeface="Wingdings" pitchFamily="2" charset="2"/>
              <a:buChar char="ü"/>
            </a:pPr>
            <a:endParaRPr lang="el-GR" sz="2200" dirty="0" smtClean="0">
              <a:solidFill>
                <a:schemeClr val="tx1"/>
              </a:solidFill>
              <a:latin typeface="Times New Roman" pitchFamily="18" charset="0"/>
              <a:cs typeface="Times New Roman" pitchFamily="18" charset="0"/>
            </a:endParaRPr>
          </a:p>
          <a:p>
            <a:pPr lvl="1" algn="ctr">
              <a:buFont typeface="Wingdings" pitchFamily="2" charset="2"/>
              <a:buChar char="ü"/>
            </a:pPr>
            <a:r>
              <a:rPr lang="el-GR" sz="2200" dirty="0" smtClean="0">
                <a:solidFill>
                  <a:schemeClr val="tx1"/>
                </a:solidFill>
                <a:latin typeface="Times New Roman" pitchFamily="18" charset="0"/>
                <a:cs typeface="Times New Roman" pitchFamily="18" charset="0"/>
              </a:rPr>
              <a:t>οι </a:t>
            </a:r>
            <a:r>
              <a:rPr lang="el-GR" sz="2200" dirty="0">
                <a:solidFill>
                  <a:schemeClr val="tx1"/>
                </a:solidFill>
                <a:latin typeface="Times New Roman" pitchFamily="18" charset="0"/>
                <a:cs typeface="Times New Roman" pitchFamily="18" charset="0"/>
              </a:rPr>
              <a:t>ερωτήσεις ευνοούν τη διαδικασία μάθησης; </a:t>
            </a:r>
          </a:p>
          <a:p>
            <a:pPr lvl="1" algn="ctr">
              <a:buFont typeface="Wingdings" pitchFamily="2" charset="2"/>
              <a:buChar char="ü"/>
            </a:pPr>
            <a:r>
              <a:rPr lang="el-GR" sz="2200" dirty="0">
                <a:solidFill>
                  <a:schemeClr val="tx1"/>
                </a:solidFill>
                <a:latin typeface="Times New Roman" pitchFamily="18" charset="0"/>
                <a:cs typeface="Times New Roman" pitchFamily="18" charset="0"/>
              </a:rPr>
              <a:t>Με ποιον τρόπο; </a:t>
            </a:r>
            <a:endParaRPr lang="el-GR" sz="2200" b="1" dirty="0">
              <a:solidFill>
                <a:schemeClr val="tx1"/>
              </a:solidFill>
              <a:latin typeface="Times New Roman" pitchFamily="18" charset="0"/>
              <a:cs typeface="Times New Roman" pitchFamily="18" charset="0"/>
            </a:endParaRPr>
          </a:p>
          <a:p>
            <a:pPr marL="342900" indent="-342900"/>
            <a:endParaRPr lang="el-GR" b="1" dirty="0">
              <a:solidFill>
                <a:schemeClr val="tx1"/>
              </a:solidFill>
            </a:endParaRPr>
          </a:p>
          <a:p>
            <a:pPr algn="ctr">
              <a:lnSpc>
                <a:spcPct val="90000"/>
              </a:lnSpc>
            </a:pPr>
            <a:endParaRPr lang="el-GR" sz="1000" b="1" dirty="0">
              <a:solidFill>
                <a:schemeClr val="tx1"/>
              </a:solidFill>
              <a:latin typeface="Times New Roman" pitchFamily="18" charset="0"/>
              <a:cs typeface="Times New Roman" pitchFamily="18" charset="0"/>
            </a:endParaRPr>
          </a:p>
          <a:p>
            <a:pPr algn="ctr">
              <a:lnSpc>
                <a:spcPct val="90000"/>
              </a:lnSpc>
            </a:pPr>
            <a:r>
              <a:rPr lang="el-GR" sz="2400" b="1" dirty="0">
                <a:solidFill>
                  <a:schemeClr val="tx1"/>
                </a:solidFill>
                <a:latin typeface="Times New Roman" pitchFamily="18" charset="0"/>
                <a:cs typeface="Times New Roman" pitchFamily="18" charset="0"/>
              </a:rPr>
              <a:t>ΚΑΚΗ ΠΡΑΚΤΙΚΗ</a:t>
            </a:r>
          </a:p>
          <a:p>
            <a:pPr algn="ctr">
              <a:lnSpc>
                <a:spcPct val="90000"/>
              </a:lnSpc>
            </a:pPr>
            <a:endParaRPr lang="el-GR" sz="800" b="1" dirty="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smtClean="0">
                <a:solidFill>
                  <a:schemeClr val="tx1"/>
                </a:solidFill>
                <a:latin typeface="Times New Roman" pitchFamily="18" charset="0"/>
                <a:cs typeface="Times New Roman" pitchFamily="18" charset="0"/>
              </a:rPr>
              <a:t>Κυριαρχία ερωτήσεων που ευνοούν την ανάκληση πληροφοριών</a:t>
            </a:r>
          </a:p>
          <a:p>
            <a:pPr algn="ctr">
              <a:lnSpc>
                <a:spcPct val="90000"/>
              </a:lnSpc>
            </a:pPr>
            <a:endParaRPr lang="el-GR" sz="1600" i="1" dirty="0" smtClean="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smtClean="0">
                <a:solidFill>
                  <a:schemeClr val="tx1"/>
                </a:solidFill>
                <a:latin typeface="Times New Roman" pitchFamily="18" charset="0"/>
                <a:cs typeface="Times New Roman" pitchFamily="18" charset="0"/>
              </a:rPr>
              <a:t>Η πλειοψηφία των ερωτήσεων είναι κλειστές, έχουν μία σωστή απάντηση ερωτήσεις ή ζητούν σύντομες / μονολεκτικές απαντήσεις </a:t>
            </a:r>
          </a:p>
          <a:p>
            <a:pPr algn="ctr">
              <a:lnSpc>
                <a:spcPct val="90000"/>
              </a:lnSpc>
              <a:buFont typeface="Wingdings" pitchFamily="2" charset="2"/>
              <a:buChar char="ü"/>
            </a:pPr>
            <a:endParaRPr lang="el-GR" sz="2400" i="1" dirty="0" smtClean="0">
              <a:solidFill>
                <a:schemeClr val="tx1"/>
              </a:solidFill>
              <a:latin typeface="Times New Roman" pitchFamily="18" charset="0"/>
              <a:cs typeface="Times New Roman" pitchFamily="18" charset="0"/>
            </a:endParaRPr>
          </a:p>
          <a:p>
            <a:pPr algn="ctr">
              <a:lnSpc>
                <a:spcPct val="90000"/>
              </a:lnSpc>
              <a:buFont typeface="Wingdings" pitchFamily="2" charset="2"/>
              <a:buChar char="ü"/>
            </a:pPr>
            <a:r>
              <a:rPr lang="el-GR" sz="2400" i="1" dirty="0" smtClean="0">
                <a:solidFill>
                  <a:schemeClr val="tx1"/>
                </a:solidFill>
                <a:latin typeface="Times New Roman" pitchFamily="18" charset="0"/>
                <a:cs typeface="Times New Roman" pitchFamily="18" charset="0"/>
              </a:rPr>
              <a:t>Ενεργοποιούν χαμηλές νοητικές λειτουργίες</a:t>
            </a:r>
            <a:endParaRPr lang="el-GR" sz="2400" i="1" dirty="0">
              <a:solidFill>
                <a:schemeClr val="tx1"/>
              </a:solidFill>
              <a:latin typeface="Times New Roman" pitchFamily="18" charset="0"/>
              <a:cs typeface="Times New Roman" pitchFamily="18" charset="0"/>
            </a:endParaRPr>
          </a:p>
          <a:p>
            <a:pPr algn="ctr">
              <a:lnSpc>
                <a:spcPct val="90000"/>
              </a:lnSpc>
            </a:pPr>
            <a:endParaRPr lang="el-GR" sz="2400" i="1" dirty="0">
              <a:solidFill>
                <a:schemeClr val="tx1"/>
              </a:solidFill>
              <a:latin typeface="Times New Roman" pitchFamily="18" charset="0"/>
              <a:cs typeface="Times New Roman" pitchFamily="18" charset="0"/>
            </a:endParaRPr>
          </a:p>
          <a:p>
            <a:pPr algn="ctr">
              <a:lnSpc>
                <a:spcPct val="90000"/>
              </a:lnSpc>
            </a:pPr>
            <a:r>
              <a:rPr lang="el-GR" sz="2400" i="1" dirty="0">
                <a:solidFill>
                  <a:schemeClr val="tx1"/>
                </a:solidFill>
                <a:latin typeface="Times New Roman" pitchFamily="18" charset="0"/>
                <a:cs typeface="Times New Roman" pitchFamily="18" charset="0"/>
              </a:rPr>
              <a:t> </a:t>
            </a:r>
          </a:p>
          <a:p>
            <a:pPr marL="342900" indent="-342900" algn="ctr"/>
            <a:endParaRPr lang="el-GR" b="1" dirty="0">
              <a:solidFill>
                <a:schemeClr val="tx1"/>
              </a:solidFill>
              <a:latin typeface="Times New Roman" pitchFamily="18" charset="0"/>
              <a:cs typeface="Times New Roman" pitchFamily="18" charset="0"/>
            </a:endParaRPr>
          </a:p>
          <a:p>
            <a:endParaRPr lang="el-GR" dirty="0"/>
          </a:p>
          <a:p>
            <a:endParaRPr lang="el-GR" b="1" dirty="0">
              <a:solidFill>
                <a:schemeClr val="tx1"/>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64275" y="0"/>
            <a:ext cx="10855842" cy="878774"/>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a:t>
            </a:r>
            <a:endParaRPr lang="en-US" b="1" dirty="0"/>
          </a:p>
        </p:txBody>
      </p:sp>
      <p:sp>
        <p:nvSpPr>
          <p:cNvPr id="7" name="Content Placeholder 6"/>
          <p:cNvSpPr>
            <a:spLocks noGrp="1"/>
          </p:cNvSpPr>
          <p:nvPr>
            <p:ph idx="1"/>
          </p:nvPr>
        </p:nvSpPr>
        <p:spPr>
          <a:xfrm>
            <a:off x="1449977" y="1056904"/>
            <a:ext cx="9700244" cy="5093640"/>
          </a:xfrm>
        </p:spPr>
        <p:txBody>
          <a:bodyPr>
            <a:normAutofit fontScale="92500"/>
          </a:bodyPr>
          <a:lstStyle/>
          <a:p>
            <a:pPr>
              <a:lnSpc>
                <a:spcPct val="90000"/>
              </a:lnSpc>
            </a:pPr>
            <a:r>
              <a:rPr lang="el-GR" sz="2400" b="1" dirty="0">
                <a:solidFill>
                  <a:srgbClr val="FF0000"/>
                </a:solidFill>
                <a:latin typeface="Times New Roman" pitchFamily="18" charset="0"/>
                <a:cs typeface="Times New Roman" pitchFamily="18" charset="0"/>
              </a:rPr>
              <a:t>ΕΙΔΟΣ ΕΡΩΤΗΣΕΩΝ:</a:t>
            </a:r>
            <a:r>
              <a:rPr lang="el-GR" sz="2400" dirty="0">
                <a:solidFill>
                  <a:schemeClr val="tx1"/>
                </a:solidFill>
                <a:latin typeface="Times New Roman" pitchFamily="18" charset="0"/>
                <a:cs typeface="Times New Roman" pitchFamily="18" charset="0"/>
              </a:rPr>
              <a:t> οι ερωτήσεις ευνοούν τη διαδικασία μάθησης;</a:t>
            </a:r>
          </a:p>
          <a:p>
            <a:pPr>
              <a:buFont typeface="Wingdings" pitchFamily="2" charset="2"/>
              <a:buChar char="ü"/>
            </a:pPr>
            <a:r>
              <a:rPr lang="el-GR" sz="2000" b="1" dirty="0">
                <a:solidFill>
                  <a:srgbClr val="FF0000"/>
                </a:solidFill>
                <a:latin typeface="Times New Roman" pitchFamily="18" charset="0"/>
                <a:cs typeface="Times New Roman" pitchFamily="18" charset="0"/>
              </a:rPr>
              <a:t>Ανοιχτές, παραγωγικές ερωτήσεις</a:t>
            </a:r>
            <a:r>
              <a:rPr lang="el-GR" sz="2000" b="1" dirty="0">
                <a:solidFill>
                  <a:schemeClr val="tx1"/>
                </a:solidFill>
                <a:latin typeface="Calibri" pitchFamily="34" charset="0"/>
              </a:rPr>
              <a:t> </a:t>
            </a:r>
            <a:r>
              <a:rPr lang="el-GR" sz="1600" b="1" dirty="0">
                <a:solidFill>
                  <a:schemeClr val="tx1"/>
                </a:solidFill>
                <a:latin typeface="Calibri" pitchFamily="34" charset="0"/>
              </a:rPr>
              <a:t>-</a:t>
            </a:r>
            <a:r>
              <a:rPr lang="el-GR" sz="1600" dirty="0">
                <a:solidFill>
                  <a:srgbClr val="C00000"/>
                </a:solidFill>
                <a:latin typeface="Times New Roman" pitchFamily="18" charset="0"/>
                <a:cs typeface="Times New Roman" pitchFamily="18" charset="0"/>
              </a:rPr>
              <a:t>αποφεύγονται οι μονολεκτικές /σύντομες απαντήσεις </a:t>
            </a:r>
            <a:r>
              <a:rPr lang="el-GR" sz="1600" dirty="0">
                <a:solidFill>
                  <a:schemeClr val="tx1"/>
                </a:solidFill>
                <a:latin typeface="Times New Roman" pitchFamily="18" charset="0"/>
                <a:cs typeface="Times New Roman" pitchFamily="18" charset="0"/>
              </a:rPr>
              <a:t>, που ελέγχουν τις πληροφορίες που δίνει το κείμενο, ενεργοποιούνται </a:t>
            </a:r>
            <a:r>
              <a:rPr lang="el-GR" sz="1600" dirty="0">
                <a:solidFill>
                  <a:srgbClr val="C00000"/>
                </a:solidFill>
                <a:latin typeface="Times New Roman" pitchFamily="18" charset="0"/>
                <a:cs typeface="Times New Roman" pitchFamily="18" charset="0"/>
              </a:rPr>
              <a:t>ανώτερες γνωστικές λειτουργίες</a:t>
            </a:r>
            <a:r>
              <a:rPr lang="el-GR" sz="1600" dirty="0">
                <a:solidFill>
                  <a:schemeClr val="tx1"/>
                </a:solidFill>
                <a:latin typeface="Times New Roman" pitchFamily="18" charset="0"/>
                <a:cs typeface="Times New Roman" pitchFamily="18" charset="0"/>
              </a:rPr>
              <a:t>, παρέχεται η ελευθερία στο παιδί  να </a:t>
            </a:r>
            <a:r>
              <a:rPr lang="el-GR" sz="1600" dirty="0">
                <a:solidFill>
                  <a:srgbClr val="C00000"/>
                </a:solidFill>
                <a:latin typeface="Times New Roman" pitchFamily="18" charset="0"/>
                <a:cs typeface="Times New Roman" pitchFamily="18" charset="0"/>
              </a:rPr>
              <a:t>συνδυάσει αυτά που γνωρίζει </a:t>
            </a:r>
            <a:r>
              <a:rPr lang="el-GR" sz="1600" dirty="0">
                <a:solidFill>
                  <a:schemeClr val="tx1"/>
                </a:solidFill>
                <a:latin typeface="Times New Roman" pitchFamily="18" charset="0"/>
                <a:cs typeface="Times New Roman" pitchFamily="18" charset="0"/>
              </a:rPr>
              <a:t>και να χρησιμοποιήσει την </a:t>
            </a:r>
            <a:r>
              <a:rPr lang="el-GR" sz="1600" dirty="0">
                <a:solidFill>
                  <a:srgbClr val="C00000"/>
                </a:solidFill>
                <a:latin typeface="Times New Roman" pitchFamily="18" charset="0"/>
                <a:cs typeface="Times New Roman" pitchFamily="18" charset="0"/>
              </a:rPr>
              <a:t>κρίση και τη φαντασία </a:t>
            </a:r>
            <a:r>
              <a:rPr lang="el-GR" sz="1600" dirty="0">
                <a:solidFill>
                  <a:schemeClr val="tx1"/>
                </a:solidFill>
                <a:latin typeface="Times New Roman" pitchFamily="18" charset="0"/>
                <a:cs typeface="Times New Roman" pitchFamily="18" charset="0"/>
              </a:rPr>
              <a:t>του για να δώσει </a:t>
            </a:r>
            <a:r>
              <a:rPr lang="el-GR" sz="1600" dirty="0">
                <a:solidFill>
                  <a:srgbClr val="C00000"/>
                </a:solidFill>
                <a:latin typeface="Times New Roman" pitchFamily="18" charset="0"/>
                <a:cs typeface="Times New Roman" pitchFamily="18" charset="0"/>
              </a:rPr>
              <a:t>δημιουργικές λύσεις </a:t>
            </a:r>
            <a:r>
              <a:rPr lang="el-GR" sz="1600" dirty="0">
                <a:solidFill>
                  <a:schemeClr val="tx1"/>
                </a:solidFill>
                <a:latin typeface="Times New Roman" pitchFamily="18" charset="0"/>
                <a:cs typeface="Times New Roman" pitchFamily="18" charset="0"/>
              </a:rPr>
              <a:t>σε καινούργια προβλήματα και καταστάσεις (Θεοφιλίδης, 1988, </a:t>
            </a:r>
            <a:r>
              <a:rPr lang="en-US" sz="1600" dirty="0">
                <a:solidFill>
                  <a:schemeClr val="tx1"/>
                </a:solidFill>
                <a:latin typeface="Times New Roman" pitchFamily="18" charset="0"/>
                <a:cs typeface="Times New Roman" pitchFamily="18" charset="0"/>
              </a:rPr>
              <a:t>Edwards, 2001</a:t>
            </a:r>
            <a:r>
              <a:rPr lang="el-GR" sz="1600" dirty="0">
                <a:solidFill>
                  <a:schemeClr val="tx1"/>
                </a:solidFill>
                <a:latin typeface="Times New Roman" pitchFamily="18" charset="0"/>
                <a:cs typeface="Times New Roman" pitchFamily="18" charset="0"/>
              </a:rPr>
              <a:t>,</a:t>
            </a:r>
            <a:r>
              <a:rPr lang="en-US" sz="1600" dirty="0">
                <a:solidFill>
                  <a:schemeClr val="tx1"/>
                </a:solidFill>
                <a:latin typeface="Times New Roman" pitchFamily="18" charset="0"/>
                <a:cs typeface="Times New Roman" pitchFamily="18" charset="0"/>
              </a:rPr>
              <a:t> </a:t>
            </a:r>
            <a:r>
              <a:rPr lang="el-GR" sz="1600" dirty="0">
                <a:solidFill>
                  <a:schemeClr val="tx1"/>
                </a:solidFill>
                <a:latin typeface="Times New Roman" pitchFamily="18" charset="0"/>
                <a:cs typeface="Times New Roman" pitchFamily="18" charset="0"/>
              </a:rPr>
              <a:t>Μπιρμπίλη, </a:t>
            </a:r>
            <a:r>
              <a:rPr lang="el-GR" sz="1600" dirty="0" smtClean="0">
                <a:solidFill>
                  <a:schemeClr val="tx1"/>
                </a:solidFill>
                <a:latin typeface="Times New Roman" pitchFamily="18" charset="0"/>
                <a:cs typeface="Times New Roman" pitchFamily="18" charset="0"/>
              </a:rPr>
              <a:t>2008</a:t>
            </a:r>
            <a:r>
              <a:rPr lang="el-GR" sz="1600" dirty="0">
                <a:solidFill>
                  <a:schemeClr val="tx1"/>
                </a:solidFill>
                <a:latin typeface="Times New Roman" pitchFamily="18" charset="0"/>
                <a:cs typeface="Times New Roman" pitchFamily="18" charset="0"/>
              </a:rPr>
              <a:t>). </a:t>
            </a:r>
          </a:p>
          <a:p>
            <a:pPr>
              <a:buFont typeface="Wingdings" pitchFamily="2" charset="2"/>
              <a:buChar char="ü"/>
            </a:pPr>
            <a:r>
              <a:rPr lang="el-GR" sz="2000" dirty="0">
                <a:solidFill>
                  <a:srgbClr val="FF0000"/>
                </a:solidFill>
                <a:latin typeface="Times New Roman" pitchFamily="18" charset="0"/>
                <a:cs typeface="Times New Roman" pitchFamily="18" charset="0"/>
              </a:rPr>
              <a:t>Συμπληρωματικές ερωτήσεις </a:t>
            </a:r>
            <a:r>
              <a:rPr lang="el-GR" sz="2000" dirty="0">
                <a:solidFill>
                  <a:schemeClr val="tx1"/>
                </a:solidFill>
                <a:latin typeface="Times New Roman" pitchFamily="18" charset="0"/>
                <a:cs typeface="Times New Roman" pitchFamily="18" charset="0"/>
              </a:rPr>
              <a:t>(διευκρινίσεις, εξηγήσεις, αναστοχασμός…) </a:t>
            </a:r>
          </a:p>
          <a:p>
            <a:endParaRPr lang="el-GR" sz="1600" b="1" i="1" dirty="0">
              <a:latin typeface="Times New Roman" pitchFamily="18" charset="0"/>
              <a:cs typeface="Times New Roman" pitchFamily="18" charset="0"/>
            </a:endParaRPr>
          </a:p>
          <a:p>
            <a:r>
              <a:rPr lang="el-GR" sz="1600" b="1" i="1" dirty="0">
                <a:solidFill>
                  <a:schemeClr val="tx1"/>
                </a:solidFill>
                <a:latin typeface="Times New Roman" pitchFamily="18" charset="0"/>
                <a:cs typeface="Times New Roman" pitchFamily="18" charset="0"/>
              </a:rPr>
              <a:t>Ενδεικτικές ερωτήσεις</a:t>
            </a:r>
          </a:p>
          <a:p>
            <a:r>
              <a:rPr lang="el-GR" b="1" i="1" dirty="0">
                <a:solidFill>
                  <a:schemeClr val="tx1"/>
                </a:solidFill>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Η αλεπουδίτσα ήθελε να μοιραστεί με τον </a:t>
            </a:r>
            <a:r>
              <a:rPr lang="el-GR" i="1" dirty="0" err="1" smtClean="0">
                <a:solidFill>
                  <a:schemeClr val="tx1"/>
                </a:solidFill>
                <a:latin typeface="Times New Roman" pitchFamily="18" charset="0"/>
                <a:cs typeface="Times New Roman" pitchFamily="18" charset="0"/>
              </a:rPr>
              <a:t>αρκούδο</a:t>
            </a:r>
            <a:r>
              <a:rPr lang="el-GR" i="1" dirty="0" smtClean="0">
                <a:solidFill>
                  <a:schemeClr val="tx1"/>
                </a:solidFill>
                <a:latin typeface="Times New Roman" pitchFamily="18" charset="0"/>
                <a:cs typeface="Times New Roman" pitchFamily="18" charset="0"/>
              </a:rPr>
              <a:t> το αγαπημένο φαγητό. Ποιο ήταν αυτό; </a:t>
            </a:r>
            <a:r>
              <a:rPr lang="el-GR" b="1" i="1" dirty="0" smtClean="0">
                <a:solidFill>
                  <a:srgbClr val="FF0000"/>
                </a:solidFill>
                <a:latin typeface="Times New Roman" pitchFamily="18" charset="0"/>
                <a:cs typeface="Times New Roman" pitchFamily="18" charset="0"/>
              </a:rPr>
              <a:t>Εσείς μοιράζεστε με τον φίλο/η σας το κολατσιό σας;</a:t>
            </a:r>
            <a:r>
              <a:rPr lang="el-GR" i="1" dirty="0" smtClean="0">
                <a:solidFill>
                  <a:srgbClr val="FF0000"/>
                </a:solidFill>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Πείτε μου ένα παράδειγμα.</a:t>
            </a:r>
            <a:endParaRPr lang="el-GR" dirty="0" smtClean="0">
              <a:solidFill>
                <a:schemeClr val="tx1"/>
              </a:solidFill>
              <a:latin typeface="Times New Roman" pitchFamily="18" charset="0"/>
              <a:cs typeface="Times New Roman" pitchFamily="18" charset="0"/>
            </a:endParaRPr>
          </a:p>
          <a:p>
            <a:r>
              <a:rPr lang="el-GR" i="1" dirty="0" smtClean="0">
                <a:solidFill>
                  <a:schemeClr val="tx1"/>
                </a:solidFill>
                <a:latin typeface="Times New Roman" pitchFamily="18" charset="0"/>
                <a:cs typeface="Times New Roman" pitchFamily="18" charset="0"/>
              </a:rPr>
              <a:t>Ο </a:t>
            </a:r>
            <a:r>
              <a:rPr lang="el-GR" i="1" dirty="0" err="1" smtClean="0">
                <a:solidFill>
                  <a:schemeClr val="tx1"/>
                </a:solidFill>
                <a:latin typeface="Times New Roman" pitchFamily="18" charset="0"/>
                <a:cs typeface="Times New Roman" pitchFamily="18" charset="0"/>
              </a:rPr>
              <a:t>αρκούδος</a:t>
            </a:r>
            <a:r>
              <a:rPr lang="el-GR" i="1" dirty="0" smtClean="0">
                <a:solidFill>
                  <a:schemeClr val="tx1"/>
                </a:solidFill>
                <a:latin typeface="Times New Roman" pitchFamily="18" charset="0"/>
                <a:cs typeface="Times New Roman" pitchFamily="18" charset="0"/>
              </a:rPr>
              <a:t> είδαμε πως πιστεύει ότι οι φίλοι κάνουν … (οι φίλοι παίζουν μαζί, παίζουν κρυφτό). </a:t>
            </a:r>
            <a:r>
              <a:rPr lang="el-GR" b="1" i="1" dirty="0" smtClean="0">
                <a:solidFill>
                  <a:srgbClr val="FF0000"/>
                </a:solidFill>
                <a:latin typeface="Times New Roman" pitchFamily="18" charset="0"/>
                <a:cs typeface="Times New Roman" pitchFamily="18" charset="0"/>
              </a:rPr>
              <a:t>Τι κάνετε εσείς με τους φίλους σας;</a:t>
            </a:r>
            <a:r>
              <a:rPr lang="el-GR" b="1" i="1" dirty="0" smtClean="0">
                <a:latin typeface="Times New Roman" pitchFamily="18" charset="0"/>
                <a:cs typeface="Times New Roman" pitchFamily="18" charset="0"/>
              </a:rPr>
              <a:t>(</a:t>
            </a:r>
            <a:r>
              <a:rPr lang="el-GR" i="1" dirty="0" smtClean="0">
                <a:solidFill>
                  <a:schemeClr val="tx1"/>
                </a:solidFill>
                <a:latin typeface="Times New Roman" pitchFamily="18" charset="0"/>
                <a:cs typeface="Times New Roman" pitchFamily="18" charset="0"/>
              </a:rPr>
              <a:t>συνομιλούμε, παίζουμε, διαβάζουμε μαζί, καθόμαστε στο ίδιο τραπέζι, τρώμε μαζί, πηγαίνουμε στα γενέθλια τους, διασκεδάζουμε, συνεργαζόμαστε, πηγαίνουμε μαζί στο σχολείο, αγκαλιαζόμαστε, γελάμε, μοιραζόμαστε, ζωγραφίζουμε, παίζουμε μαζί στο διάλειμμα).  </a:t>
            </a:r>
            <a:endParaRPr lang="el-GR" dirty="0" smtClean="0">
              <a:solidFill>
                <a:schemeClr val="tx1"/>
              </a:solidFill>
              <a:latin typeface="Times New Roman" pitchFamily="18" charset="0"/>
              <a:cs typeface="Times New Roman" pitchFamily="18" charset="0"/>
            </a:endParaRPr>
          </a:p>
          <a:p>
            <a:r>
              <a:rPr lang="el-GR" b="1" i="1" dirty="0" smtClean="0">
                <a:latin typeface="Times New Roman" pitchFamily="18" charset="0"/>
                <a:cs typeface="Times New Roman" pitchFamily="18" charset="0"/>
              </a:rPr>
              <a:t>Τι κάνεις εσύ</a:t>
            </a:r>
            <a:r>
              <a:rPr lang="el-GR" i="1" dirty="0" smtClean="0">
                <a:latin typeface="Times New Roman" pitchFamily="18" charset="0"/>
                <a:cs typeface="Times New Roman" pitchFamily="18" charset="0"/>
              </a:rPr>
              <a:t> </a:t>
            </a:r>
            <a:r>
              <a:rPr lang="el-GR" i="1" dirty="0" smtClean="0">
                <a:solidFill>
                  <a:srgbClr val="FF0000"/>
                </a:solidFill>
                <a:latin typeface="Times New Roman" pitchFamily="18" charset="0"/>
                <a:cs typeface="Times New Roman" pitchFamily="18" charset="0"/>
              </a:rPr>
              <a:t>όταν ο φίλος σου κινδυνεύει, </a:t>
            </a:r>
            <a:r>
              <a:rPr lang="el-GR" i="1" dirty="0" smtClean="0">
                <a:solidFill>
                  <a:schemeClr val="tx1"/>
                </a:solidFill>
                <a:latin typeface="Times New Roman" pitchFamily="18" charset="0"/>
                <a:cs typeface="Times New Roman" pitchFamily="18" charset="0"/>
              </a:rPr>
              <a:t>φωνάζει, κλαίει, πονάει; Πώς το αντιμετωπίζεις; </a:t>
            </a:r>
            <a:r>
              <a:rPr lang="el-GR" b="1" i="1" dirty="0" smtClean="0">
                <a:solidFill>
                  <a:srgbClr val="FF0000"/>
                </a:solidFill>
                <a:latin typeface="Times New Roman" pitchFamily="18" charset="0"/>
                <a:cs typeface="Times New Roman" pitchFamily="18" charset="0"/>
              </a:rPr>
              <a:t>Τι βοήθεια του προσφέρεις;</a:t>
            </a:r>
            <a:r>
              <a:rPr lang="el-GR" i="1" dirty="0" smtClean="0">
                <a:solidFill>
                  <a:srgbClr val="FF0000"/>
                </a:solidFill>
                <a:latin typeface="Times New Roman" pitchFamily="18" charset="0"/>
                <a:cs typeface="Times New Roman" pitchFamily="18" charset="0"/>
              </a:rPr>
              <a:t> </a:t>
            </a:r>
            <a:endParaRPr lang="el-GR" dirty="0" smtClean="0">
              <a:solidFill>
                <a:srgbClr val="FF0000"/>
              </a:solidFill>
              <a:latin typeface="Times New Roman" pitchFamily="18" charset="0"/>
              <a:cs typeface="Times New Roman" pitchFamily="18" charset="0"/>
            </a:endParaRPr>
          </a:p>
          <a:p>
            <a:endParaRPr lang="el-GR"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64275" y="0"/>
            <a:ext cx="10855842" cy="878774"/>
          </a:xfrm>
        </p:spPr>
        <p:txBody>
          <a:bodyPr>
            <a:noAutofit/>
          </a:bodyPr>
          <a:lstStyle/>
          <a:p>
            <a:pPr algn="ctr"/>
            <a:r>
              <a:rPr lang="el-GR" sz="1900" b="1" dirty="0" smtClean="0"/>
              <a:t>Δράση 6:  Εστιασμένη Ανατροφοδότηση:</a:t>
            </a:r>
            <a:br>
              <a:rPr lang="el-GR" sz="1900" b="1" dirty="0" smtClean="0"/>
            </a:br>
            <a:r>
              <a:rPr lang="el-GR" sz="1900" b="1" dirty="0" smtClean="0"/>
              <a:t>Διαλογικές Στρατηγικές ενίσχυσης</a:t>
            </a:r>
            <a:r>
              <a:rPr lang="el-GR" sz="1900" dirty="0" smtClean="0"/>
              <a:t> της συμμετοχής των παιδιών </a:t>
            </a:r>
            <a:br>
              <a:rPr lang="el-GR" sz="1900" dirty="0" smtClean="0"/>
            </a:br>
            <a:r>
              <a:rPr lang="el-GR" sz="1900" dirty="0" smtClean="0"/>
              <a:t>στον διάλογο, στην </a:t>
            </a:r>
            <a:r>
              <a:rPr lang="el-GR" sz="1900" b="1" dirty="0" smtClean="0"/>
              <a:t>κριτική και συνεργατική σκέψη </a:t>
            </a:r>
            <a:endParaRPr lang="en-US" sz="1900" b="1" dirty="0"/>
          </a:p>
        </p:txBody>
      </p:sp>
      <p:sp>
        <p:nvSpPr>
          <p:cNvPr id="7" name="Content Placeholder 6"/>
          <p:cNvSpPr>
            <a:spLocks noGrp="1"/>
          </p:cNvSpPr>
          <p:nvPr>
            <p:ph idx="1"/>
          </p:nvPr>
        </p:nvSpPr>
        <p:spPr>
          <a:xfrm>
            <a:off x="1423851" y="1056904"/>
            <a:ext cx="9392196" cy="5093640"/>
          </a:xfrm>
        </p:spPr>
        <p:txBody>
          <a:bodyPr>
            <a:normAutofit/>
          </a:bodyPr>
          <a:lstStyle/>
          <a:p>
            <a:pPr>
              <a:lnSpc>
                <a:spcPct val="90000"/>
              </a:lnSpc>
            </a:pPr>
            <a:r>
              <a:rPr lang="el-GR" sz="2400" b="1" dirty="0">
                <a:solidFill>
                  <a:srgbClr val="FF0000"/>
                </a:solidFill>
                <a:latin typeface="Times New Roman" pitchFamily="18" charset="0"/>
                <a:cs typeface="Times New Roman" pitchFamily="18" charset="0"/>
              </a:rPr>
              <a:t>ΕΙΔΟΣ ΕΡΩΤΗΣΕΩΝ:</a:t>
            </a:r>
            <a:r>
              <a:rPr lang="el-GR" sz="2400" dirty="0">
                <a:solidFill>
                  <a:schemeClr val="tx1"/>
                </a:solidFill>
                <a:latin typeface="Times New Roman" pitchFamily="18" charset="0"/>
                <a:cs typeface="Times New Roman" pitchFamily="18" charset="0"/>
              </a:rPr>
              <a:t> οι ερωτήσεις ευνοούν τη διαδικασία μάθησης;</a:t>
            </a:r>
          </a:p>
          <a:p>
            <a:pPr>
              <a:buNone/>
            </a:pPr>
            <a:endParaRPr lang="el-GR" sz="800" i="1" dirty="0">
              <a:solidFill>
                <a:schemeClr val="tx1"/>
              </a:solidFill>
              <a:latin typeface="Times New Roman" pitchFamily="18" charset="0"/>
              <a:cs typeface="Times New Roman" pitchFamily="18" charset="0"/>
            </a:endParaRPr>
          </a:p>
          <a:p>
            <a:r>
              <a:rPr lang="el-GR" i="1" dirty="0" smtClean="0">
                <a:solidFill>
                  <a:schemeClr val="tx1"/>
                </a:solidFill>
                <a:latin typeface="Times New Roman" pitchFamily="18" charset="0"/>
                <a:cs typeface="Times New Roman" pitchFamily="18" charset="0"/>
              </a:rPr>
              <a:t> Πώς ένιωσε η αλεπουδίτσα όταν ο </a:t>
            </a:r>
            <a:r>
              <a:rPr lang="el-GR" i="1" dirty="0" err="1" smtClean="0">
                <a:solidFill>
                  <a:schemeClr val="tx1"/>
                </a:solidFill>
                <a:latin typeface="Times New Roman" pitchFamily="18" charset="0"/>
                <a:cs typeface="Times New Roman" pitchFamily="18" charset="0"/>
              </a:rPr>
              <a:t>αρκούδος</a:t>
            </a:r>
            <a:r>
              <a:rPr lang="el-GR" i="1" dirty="0" smtClean="0">
                <a:solidFill>
                  <a:schemeClr val="tx1"/>
                </a:solidFill>
                <a:latin typeface="Times New Roman" pitchFamily="18" charset="0"/>
                <a:cs typeface="Times New Roman" pitchFamily="18" charset="0"/>
              </a:rPr>
              <a:t> της έβγαλε το αγκάθι από το πόδι; (χοροπηδούσε, χαρά, ανακούφιση) </a:t>
            </a:r>
            <a:r>
              <a:rPr lang="el-GR" b="1" i="1" dirty="0" smtClean="0">
                <a:solidFill>
                  <a:srgbClr val="FF0000"/>
                </a:solidFill>
                <a:latin typeface="Times New Roman" pitchFamily="18" charset="0"/>
                <a:cs typeface="Times New Roman" pitchFamily="18" charset="0"/>
              </a:rPr>
              <a:t>εσύ πώς νιώθεις όταν ο φίλος/η σου σε βοηθάει</a:t>
            </a:r>
            <a:r>
              <a:rPr lang="el-GR" i="1" dirty="0" smtClean="0">
                <a:solidFill>
                  <a:srgbClr val="FF0000"/>
                </a:solidFill>
                <a:latin typeface="Times New Roman" pitchFamily="18" charset="0"/>
                <a:cs typeface="Times New Roman" pitchFamily="18" charset="0"/>
              </a:rPr>
              <a:t> ; ή όταν εσύ τον βοηθάς</a:t>
            </a:r>
            <a:r>
              <a:rPr lang="el-GR" i="1" dirty="0" smtClean="0">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Πώς του δείχνεις τη ικανοποίηση / χαρά / ευγνωμοσύνη σου; Τι του λες; Τι κάνεις για να του το δείξεις; (λέω ευχαριστώ, τον αγκαλιάζω…)</a:t>
            </a:r>
            <a:endParaRPr lang="el-GR" dirty="0" smtClean="0">
              <a:solidFill>
                <a:schemeClr val="tx1"/>
              </a:solidFill>
              <a:latin typeface="Times New Roman" pitchFamily="18" charset="0"/>
              <a:cs typeface="Times New Roman" pitchFamily="18" charset="0"/>
            </a:endParaRPr>
          </a:p>
          <a:p>
            <a:r>
              <a:rPr lang="el-GR" i="1" dirty="0" smtClean="0">
                <a:solidFill>
                  <a:schemeClr val="tx1"/>
                </a:solidFill>
                <a:latin typeface="Times New Roman" pitchFamily="18" charset="0"/>
                <a:cs typeface="Times New Roman" pitchFamily="18" charset="0"/>
              </a:rPr>
              <a:t>Συζητήσαμε πριν για το πώς τα ξαναβρήκαν και μόνοιασαν οι 2 φίλοι. </a:t>
            </a:r>
            <a:r>
              <a:rPr lang="el-GR" b="1" i="1" dirty="0" smtClean="0">
                <a:solidFill>
                  <a:srgbClr val="FF0000"/>
                </a:solidFill>
                <a:latin typeface="Times New Roman" pitchFamily="18" charset="0"/>
                <a:cs typeface="Times New Roman" pitchFamily="18" charset="0"/>
              </a:rPr>
              <a:t>Εσείς, τι θα κάνατε στην θέση τους;</a:t>
            </a:r>
            <a:r>
              <a:rPr lang="el-GR" i="1" dirty="0" smtClean="0">
                <a:solidFill>
                  <a:srgbClr val="FF0000"/>
                </a:solidFill>
                <a:latin typeface="Times New Roman" pitchFamily="18" charset="0"/>
                <a:cs typeface="Times New Roman" pitchFamily="18" charset="0"/>
              </a:rPr>
              <a:t> Συμφωνείτε μαζί τους; Γιατί;</a:t>
            </a:r>
            <a:endParaRPr lang="el-GR" dirty="0" smtClean="0">
              <a:solidFill>
                <a:srgbClr val="FF0000"/>
              </a:solidFill>
              <a:latin typeface="Times New Roman" pitchFamily="18" charset="0"/>
              <a:cs typeface="Times New Roman" pitchFamily="18" charset="0"/>
            </a:endParaRPr>
          </a:p>
          <a:p>
            <a:r>
              <a:rPr lang="el-GR" i="1" dirty="0" smtClean="0">
                <a:solidFill>
                  <a:srgbClr val="FF0000"/>
                </a:solidFill>
                <a:latin typeface="Times New Roman" pitchFamily="18" charset="0"/>
                <a:cs typeface="Times New Roman" pitchFamily="18" charset="0"/>
              </a:rPr>
              <a:t>Όταν θέλετε διαφορετικά πράγματα με τον φίλο σου, </a:t>
            </a:r>
            <a:r>
              <a:rPr lang="el-GR" b="1" i="1" dirty="0" smtClean="0">
                <a:solidFill>
                  <a:srgbClr val="FF0000"/>
                </a:solidFill>
                <a:latin typeface="Times New Roman" pitchFamily="18" charset="0"/>
                <a:cs typeface="Times New Roman" pitchFamily="18" charset="0"/>
              </a:rPr>
              <a:t>τότε τι κάνετε</a:t>
            </a:r>
            <a:r>
              <a:rPr lang="el-GR" b="1" i="1" dirty="0" smtClean="0">
                <a:latin typeface="Times New Roman" pitchFamily="18" charset="0"/>
                <a:cs typeface="Times New Roman" pitchFamily="18" charset="0"/>
              </a:rPr>
              <a:t>; </a:t>
            </a:r>
            <a:r>
              <a:rPr lang="el-GR" b="1" i="1" dirty="0" smtClean="0">
                <a:solidFill>
                  <a:schemeClr val="tx1"/>
                </a:solidFill>
                <a:latin typeface="Times New Roman" pitchFamily="18" charset="0"/>
                <a:cs typeface="Times New Roman" pitchFamily="18" charset="0"/>
              </a:rPr>
              <a:t>Π.χ. εσύ θέλεις</a:t>
            </a:r>
            <a:r>
              <a:rPr lang="el-GR" i="1" dirty="0" smtClean="0">
                <a:solidFill>
                  <a:schemeClr val="tx1"/>
                </a:solidFill>
                <a:latin typeface="Times New Roman" pitchFamily="18" charset="0"/>
                <a:cs typeface="Times New Roman" pitchFamily="18" charset="0"/>
              </a:rPr>
              <a:t> να παίξετε  κυνηγητό και αυτός θέλει να παίξετε με τα </a:t>
            </a:r>
            <a:r>
              <a:rPr lang="el-GR" i="1" dirty="0" err="1" smtClean="0">
                <a:solidFill>
                  <a:schemeClr val="tx1"/>
                </a:solidFill>
                <a:latin typeface="Times New Roman" pitchFamily="18" charset="0"/>
                <a:cs typeface="Times New Roman" pitchFamily="18" charset="0"/>
              </a:rPr>
              <a:t>παζλ</a:t>
            </a:r>
            <a:r>
              <a:rPr lang="el-GR" i="1" dirty="0" smtClean="0">
                <a:solidFill>
                  <a:schemeClr val="tx1"/>
                </a:solidFill>
                <a:latin typeface="Times New Roman" pitchFamily="18" charset="0"/>
                <a:cs typeface="Times New Roman" pitchFamily="18" charset="0"/>
              </a:rPr>
              <a:t>. Θυμώνεις μαζί του; Πας κάπου αλλού; Παίζεις με άλλους; Τον έχεις τότε φίλο ή όχι; Πως νιώθεις που διαφωνείτε/ μαλώνετε; Τι σκέφτεσαι τότε; Τι  κάνεις μετά;</a:t>
            </a:r>
            <a:endParaRPr lang="el-GR" dirty="0" smtClean="0">
              <a:solidFill>
                <a:schemeClr val="tx1"/>
              </a:solidFill>
              <a:latin typeface="Times New Roman" pitchFamily="18" charset="0"/>
              <a:cs typeface="Times New Roman" pitchFamily="18" charset="0"/>
            </a:endParaRPr>
          </a:p>
          <a:p>
            <a:r>
              <a:rPr lang="el-GR" i="1" dirty="0" smtClean="0">
                <a:solidFill>
                  <a:schemeClr val="tx1"/>
                </a:solidFill>
                <a:latin typeface="Times New Roman" pitchFamily="18" charset="0"/>
                <a:cs typeface="Times New Roman" pitchFamily="18" charset="0"/>
              </a:rPr>
              <a:t>Πώς θέλουμε να νιώθουν οι φίλοι μας; </a:t>
            </a:r>
            <a:r>
              <a:rPr lang="el-GR" i="1" dirty="0" smtClean="0">
                <a:latin typeface="Times New Roman" pitchFamily="18" charset="0"/>
                <a:cs typeface="Times New Roman" pitchFamily="18" charset="0"/>
              </a:rPr>
              <a:t> </a:t>
            </a:r>
            <a:r>
              <a:rPr lang="el-GR" i="1" dirty="0" smtClean="0">
                <a:solidFill>
                  <a:srgbClr val="FF0000"/>
                </a:solidFill>
                <a:latin typeface="Times New Roman" pitchFamily="18" charset="0"/>
                <a:cs typeface="Times New Roman" pitchFamily="18" charset="0"/>
              </a:rPr>
              <a:t>Τι κάνουμε για να νιώσουν καλύτερα </a:t>
            </a:r>
            <a:r>
              <a:rPr lang="el-GR" i="1" dirty="0" smtClean="0">
                <a:solidFill>
                  <a:schemeClr val="tx1"/>
                </a:solidFill>
                <a:latin typeface="Times New Roman" pitchFamily="18" charset="0"/>
                <a:cs typeface="Times New Roman" pitchFamily="18" charset="0"/>
              </a:rPr>
              <a:t>όταν στενοχωριούνται ή όταν απογοητεύονται;</a:t>
            </a:r>
            <a:endParaRPr lang="el-GR" dirty="0" smtClean="0">
              <a:solidFill>
                <a:schemeClr val="tx1"/>
              </a:solidFill>
              <a:latin typeface="Times New Roman" pitchFamily="18" charset="0"/>
              <a:cs typeface="Times New Roman" pitchFamily="18" charset="0"/>
            </a:endParaRPr>
          </a:p>
          <a:p>
            <a:pPr>
              <a:buNone/>
            </a:pPr>
            <a:r>
              <a:rPr lang="el-GR" i="1" dirty="0" smtClean="0"/>
              <a:t> </a:t>
            </a:r>
            <a:endParaRPr lang="el-GR" dirty="0" smtClean="0"/>
          </a:p>
          <a:p>
            <a:endParaRPr lang="el-GR" i="1" dirty="0">
              <a:solidFill>
                <a:schemeClr val="tx1"/>
              </a:solidFill>
              <a:latin typeface="Times New Roman" pitchFamily="18" charset="0"/>
              <a:cs typeface="Times New Roman" pitchFamily="18" charset="0"/>
            </a:endParaRPr>
          </a:p>
          <a:p>
            <a:endParaRPr lang="el-GR" dirty="0">
              <a:solidFill>
                <a:schemeClr val="tx1"/>
              </a:solidFill>
              <a:latin typeface="Times New Roman" pitchFamily="18" charset="0"/>
              <a:cs typeface="Times New Roman" pitchFamily="18" charset="0"/>
            </a:endParaRPr>
          </a:p>
          <a:p>
            <a:endParaRPr lang="el-GR"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64275" y="0"/>
            <a:ext cx="10855842" cy="878774"/>
          </a:xfrm>
        </p:spPr>
        <p:txBody>
          <a:bodyPr>
            <a:noAutofit/>
          </a:bodyPr>
          <a:lstStyle/>
          <a:p>
            <a:pPr algn="ctr"/>
            <a:r>
              <a:rPr lang="el-GR" sz="1900" b="1" dirty="0" smtClean="0"/>
              <a:t>Δράση 6:  Εστιασμένη Ανατροφοδότηση:</a:t>
            </a:r>
            <a:br>
              <a:rPr lang="el-GR" sz="1900" b="1" dirty="0" smtClean="0"/>
            </a:br>
            <a:r>
              <a:rPr lang="el-GR" sz="1900" b="1" dirty="0" smtClean="0"/>
              <a:t>Διαλογικές Στρατηγικές ενίσχυσης</a:t>
            </a:r>
            <a:r>
              <a:rPr lang="el-GR" sz="1900" dirty="0" smtClean="0"/>
              <a:t> της συμμετοχής των παιδιών </a:t>
            </a:r>
            <a:br>
              <a:rPr lang="el-GR" sz="1900" dirty="0" smtClean="0"/>
            </a:br>
            <a:r>
              <a:rPr lang="el-GR" sz="1900" dirty="0" smtClean="0"/>
              <a:t>στον διάλογο, στην </a:t>
            </a:r>
            <a:r>
              <a:rPr lang="el-GR" sz="1900" b="1" dirty="0" smtClean="0"/>
              <a:t>κριτική και συνεργατική σκέψη  </a:t>
            </a:r>
            <a:endParaRPr lang="en-US" sz="1900" b="1" dirty="0"/>
          </a:p>
        </p:txBody>
      </p:sp>
      <p:sp>
        <p:nvSpPr>
          <p:cNvPr id="7" name="Content Placeholder 6"/>
          <p:cNvSpPr>
            <a:spLocks noGrp="1"/>
          </p:cNvSpPr>
          <p:nvPr>
            <p:ph idx="1"/>
          </p:nvPr>
        </p:nvSpPr>
        <p:spPr>
          <a:xfrm>
            <a:off x="1423851" y="1056904"/>
            <a:ext cx="9392196" cy="5093640"/>
          </a:xfrm>
        </p:spPr>
        <p:txBody>
          <a:bodyPr>
            <a:normAutofit fontScale="92500" lnSpcReduction="10000"/>
          </a:bodyPr>
          <a:lstStyle/>
          <a:p>
            <a:pPr>
              <a:lnSpc>
                <a:spcPct val="90000"/>
              </a:lnSpc>
            </a:pPr>
            <a:r>
              <a:rPr lang="el-GR" sz="2400" b="1" dirty="0">
                <a:solidFill>
                  <a:srgbClr val="FF0000"/>
                </a:solidFill>
                <a:latin typeface="Times New Roman" pitchFamily="18" charset="0"/>
                <a:cs typeface="Times New Roman" pitchFamily="18" charset="0"/>
              </a:rPr>
              <a:t>ΕΙΔΟΣ ΕΡΩΤΗΣΕΩΝ:</a:t>
            </a:r>
            <a:r>
              <a:rPr lang="el-GR" sz="2400" dirty="0">
                <a:solidFill>
                  <a:schemeClr val="tx1"/>
                </a:solidFill>
                <a:latin typeface="Times New Roman" pitchFamily="18" charset="0"/>
                <a:cs typeface="Times New Roman" pitchFamily="18" charset="0"/>
              </a:rPr>
              <a:t> οι ερωτήσεις ευνοούν τη διαδικασία μάθησης;</a:t>
            </a:r>
          </a:p>
          <a:p>
            <a:pPr>
              <a:buNone/>
            </a:pPr>
            <a:endParaRPr lang="el-GR" i="1" dirty="0">
              <a:solidFill>
                <a:schemeClr val="tx1"/>
              </a:solidFill>
              <a:latin typeface="Times New Roman" pitchFamily="18" charset="0"/>
              <a:cs typeface="Times New Roman" pitchFamily="18" charset="0"/>
            </a:endParaRPr>
          </a:p>
          <a:p>
            <a:r>
              <a:rPr lang="el-GR" i="1" dirty="0" smtClean="0">
                <a:solidFill>
                  <a:srgbClr val="FF0000"/>
                </a:solidFill>
                <a:latin typeface="Times New Roman" pitchFamily="18" charset="0"/>
                <a:cs typeface="Times New Roman" pitchFamily="18" charset="0"/>
              </a:rPr>
              <a:t>Τι κάνετε εσείς για τον φίλο/η σας; </a:t>
            </a:r>
            <a:r>
              <a:rPr lang="el-GR" i="1" dirty="0" smtClean="0">
                <a:solidFill>
                  <a:schemeClr val="tx1"/>
                </a:solidFill>
                <a:latin typeface="Times New Roman" pitchFamily="18" charset="0"/>
                <a:cs typeface="Times New Roman" pitchFamily="18" charset="0"/>
              </a:rPr>
              <a:t>(τον βοηθάω, του δείχνω την αγάπη μου, τον φιλάω/αγκαλιάζω/κρατώ το χέρι, τον επισκέπτομαι όταν είναι άρρωστος, τον παρηγορώ, του δανείζω /χαρίζω το αγαπημένο μου παιχνίδι, του παίρνω / φτιάχνω ένα δωράκι Τον κερνάω από το φαγητό μου, τον φωνάζω φίλε, τον συγχωρώ όταν με στενοχωρεί, του λέω πως νιώθω, γελάμε μαζί, τον φωνάζω όταν τον χρειάζομαι, του τηλεφωνώ, πηγαίνουμε μαζί στην παιδική χαρά).</a:t>
            </a:r>
            <a:endParaRPr lang="el-GR" dirty="0" smtClean="0">
              <a:solidFill>
                <a:schemeClr val="tx1"/>
              </a:solidFill>
              <a:latin typeface="Times New Roman" pitchFamily="18" charset="0"/>
              <a:cs typeface="Times New Roman" pitchFamily="18" charset="0"/>
            </a:endParaRPr>
          </a:p>
          <a:p>
            <a:pPr>
              <a:buNone/>
            </a:pPr>
            <a:r>
              <a:rPr lang="el-GR" i="1" dirty="0" smtClean="0">
                <a:latin typeface="Times New Roman" pitchFamily="18" charset="0"/>
                <a:cs typeface="Times New Roman" pitchFamily="18" charset="0"/>
              </a:rPr>
              <a:t> </a:t>
            </a:r>
            <a:endParaRPr lang="el-GR" dirty="0" smtClean="0">
              <a:latin typeface="Times New Roman" pitchFamily="18" charset="0"/>
              <a:cs typeface="Times New Roman" pitchFamily="18" charset="0"/>
            </a:endParaRPr>
          </a:p>
          <a:p>
            <a:r>
              <a:rPr lang="el-GR" i="1" dirty="0" smtClean="0">
                <a:solidFill>
                  <a:srgbClr val="FF0000"/>
                </a:solidFill>
                <a:latin typeface="Times New Roman" pitchFamily="18" charset="0"/>
                <a:cs typeface="Times New Roman" pitchFamily="18" charset="0"/>
              </a:rPr>
              <a:t>Τι άλλο κάνουν οι φίλοι μεταξύ τους εκτός από το να παίζουν; </a:t>
            </a:r>
            <a:r>
              <a:rPr lang="el-GR" i="1" dirty="0" smtClean="0">
                <a:latin typeface="Times New Roman" pitchFamily="18" charset="0"/>
                <a:cs typeface="Times New Roman" pitchFamily="18" charset="0"/>
              </a:rPr>
              <a:t>(</a:t>
            </a:r>
            <a:r>
              <a:rPr lang="el-GR" i="1" dirty="0" smtClean="0">
                <a:solidFill>
                  <a:schemeClr val="tx1"/>
                </a:solidFill>
                <a:latin typeface="Times New Roman" pitchFamily="18" charset="0"/>
                <a:cs typeface="Times New Roman" pitchFamily="18" charset="0"/>
              </a:rPr>
              <a:t>μοιράζονται ότι έχουν). Για παράδειγμα, τι μοιράζονται η αλεπουδίτσα και ο </a:t>
            </a:r>
            <a:r>
              <a:rPr lang="el-GR" i="1" dirty="0" err="1" smtClean="0">
                <a:solidFill>
                  <a:schemeClr val="tx1"/>
                </a:solidFill>
                <a:latin typeface="Times New Roman" pitchFamily="18" charset="0"/>
                <a:cs typeface="Times New Roman" pitchFamily="18" charset="0"/>
              </a:rPr>
              <a:t>αρκούδος</a:t>
            </a:r>
            <a:r>
              <a:rPr lang="el-GR" i="1" dirty="0" smtClean="0">
                <a:solidFill>
                  <a:schemeClr val="tx1"/>
                </a:solidFill>
                <a:latin typeface="Times New Roman" pitchFamily="18" charset="0"/>
                <a:cs typeface="Times New Roman" pitchFamily="18" charset="0"/>
              </a:rPr>
              <a:t>; Εσείς τι μοιράζεστε με τους φίλους σας ;Πώς νιώθετε όταν μοιράζεστε τα πράγματά σας;</a:t>
            </a:r>
            <a:endParaRPr lang="el-GR" dirty="0" smtClean="0">
              <a:solidFill>
                <a:schemeClr val="tx1"/>
              </a:solidFill>
              <a:latin typeface="Times New Roman" pitchFamily="18" charset="0"/>
              <a:cs typeface="Times New Roman" pitchFamily="18" charset="0"/>
            </a:endParaRPr>
          </a:p>
          <a:p>
            <a:endParaRPr lang="el-GR" dirty="0" smtClean="0">
              <a:latin typeface="Times New Roman" pitchFamily="18" charset="0"/>
              <a:cs typeface="Times New Roman" pitchFamily="18" charset="0"/>
            </a:endParaRPr>
          </a:p>
          <a:p>
            <a:r>
              <a:rPr lang="el-GR" i="1" dirty="0" smtClean="0">
                <a:solidFill>
                  <a:srgbClr val="FF0000"/>
                </a:solidFill>
                <a:latin typeface="Times New Roman" pitchFamily="18" charset="0"/>
                <a:cs typeface="Times New Roman" pitchFamily="18" charset="0"/>
              </a:rPr>
              <a:t>Όλους τους φίλους σους τους αγαπάτε το ίδιο;</a:t>
            </a:r>
            <a:r>
              <a:rPr lang="el-GR" i="1" dirty="0" smtClean="0">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Υπάρχουν κάποιοι που τους αγαπάτε περισσότερο;  Πώς τους λέτε συνήθως αυτούς τους φίλους;  </a:t>
            </a:r>
            <a:r>
              <a:rPr lang="el-GR" i="1" dirty="0" smtClean="0">
                <a:solidFill>
                  <a:srgbClr val="FF0000"/>
                </a:solidFill>
                <a:latin typeface="Times New Roman" pitchFamily="18" charset="0"/>
                <a:cs typeface="Times New Roman" pitchFamily="18" charset="0"/>
              </a:rPr>
              <a:t>Τι μοιράζεστε με τους κολλητούς σας φίλους; </a:t>
            </a:r>
            <a:r>
              <a:rPr lang="el-GR" i="1" dirty="0" smtClean="0">
                <a:solidFill>
                  <a:schemeClr val="tx1"/>
                </a:solidFill>
                <a:latin typeface="Times New Roman" pitchFamily="18" charset="0"/>
                <a:cs typeface="Times New Roman" pitchFamily="18" charset="0"/>
              </a:rPr>
              <a:t>(ότι αγαπάτε περισσότερο; τι δηλαδή; θα μοιραζόσουν το αγαπημένο σου παιχνίδι με τον φίλο σου και γιατί;).</a:t>
            </a:r>
            <a:endParaRPr lang="el-GR" dirty="0" smtClean="0">
              <a:solidFill>
                <a:schemeClr val="tx1"/>
              </a:solidFill>
              <a:latin typeface="Times New Roman" pitchFamily="18" charset="0"/>
              <a:cs typeface="Times New Roman" pitchFamily="18" charset="0"/>
            </a:endParaRPr>
          </a:p>
          <a:p>
            <a:pPr>
              <a:buNone/>
            </a:pPr>
            <a:r>
              <a:rPr lang="el-GR" i="1" dirty="0" smtClean="0">
                <a:solidFill>
                  <a:schemeClr val="tx1"/>
                </a:solidFill>
                <a:latin typeface="Times New Roman" pitchFamily="18" charset="0"/>
                <a:cs typeface="Times New Roman" pitchFamily="18" charset="0"/>
              </a:rPr>
              <a:t> </a:t>
            </a:r>
            <a:endParaRPr lang="el-GR" dirty="0" smtClean="0">
              <a:solidFill>
                <a:schemeClr val="tx1"/>
              </a:solidFill>
            </a:endParaRPr>
          </a:p>
          <a:p>
            <a:endParaRPr lang="el-GR" i="1" dirty="0">
              <a:solidFill>
                <a:schemeClr val="tx1"/>
              </a:solidFill>
              <a:latin typeface="Times New Roman" pitchFamily="18" charset="0"/>
              <a:cs typeface="Times New Roman" pitchFamily="18" charset="0"/>
            </a:endParaRPr>
          </a:p>
          <a:p>
            <a:endParaRPr lang="el-GR" dirty="0">
              <a:solidFill>
                <a:schemeClr val="tx1"/>
              </a:solidFill>
              <a:latin typeface="Times New Roman" pitchFamily="18" charset="0"/>
              <a:cs typeface="Times New Roman" pitchFamily="18" charset="0"/>
            </a:endParaRPr>
          </a:p>
          <a:p>
            <a:endParaRPr lang="el-GR"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78774"/>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a:t>
            </a:r>
            <a:r>
              <a:rPr lang="en-US" b="1" dirty="0"/>
              <a:t/>
            </a:r>
            <a:br>
              <a:rPr lang="en-US" b="1" dirty="0"/>
            </a:br>
            <a:endParaRPr lang="en-US" b="1" dirty="0"/>
          </a:p>
        </p:txBody>
      </p:sp>
      <p:sp>
        <p:nvSpPr>
          <p:cNvPr id="7" name="Content Placeholder 6"/>
          <p:cNvSpPr>
            <a:spLocks noGrp="1"/>
          </p:cNvSpPr>
          <p:nvPr>
            <p:ph idx="1"/>
          </p:nvPr>
        </p:nvSpPr>
        <p:spPr>
          <a:xfrm>
            <a:off x="415637" y="1056904"/>
            <a:ext cx="11007540" cy="5093640"/>
          </a:xfrm>
        </p:spPr>
        <p:txBody>
          <a:bodyPr>
            <a:normAutofit/>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 ΑΝΑΤΡΟΦΟΔΟΤΗΣΗ: </a:t>
            </a:r>
            <a:r>
              <a:rPr lang="el-GR" sz="2000" b="1" dirty="0">
                <a:solidFill>
                  <a:schemeClr val="tx1"/>
                </a:solidFill>
                <a:latin typeface="Times New Roman" pitchFamily="18" charset="0"/>
                <a:cs typeface="Times New Roman" pitchFamily="18" charset="0"/>
              </a:rPr>
              <a:t>τι σκοπό έχει </a:t>
            </a:r>
            <a:r>
              <a:rPr lang="el-GR" sz="2000" dirty="0">
                <a:solidFill>
                  <a:schemeClr val="tx1"/>
                </a:solidFill>
                <a:latin typeface="Times New Roman" pitchFamily="18" charset="0"/>
                <a:cs typeface="Times New Roman" pitchFamily="18" charset="0"/>
              </a:rPr>
              <a:t>η ανατροφοδότηση που δίνεται; </a:t>
            </a:r>
            <a:r>
              <a:rPr lang="el-GR" sz="2000" b="1" dirty="0">
                <a:solidFill>
                  <a:schemeClr val="tx1"/>
                </a:solidFill>
                <a:latin typeface="Times New Roman" pitchFamily="18" charset="0"/>
                <a:cs typeface="Times New Roman" pitchFamily="18" charset="0"/>
              </a:rPr>
              <a:t>ενισχύει την προσπάθεια</a:t>
            </a:r>
            <a:r>
              <a:rPr lang="el-GR" sz="2000" dirty="0">
                <a:solidFill>
                  <a:schemeClr val="tx1"/>
                </a:solidFill>
                <a:latin typeface="Times New Roman" pitchFamily="18" charset="0"/>
                <a:cs typeface="Times New Roman" pitchFamily="18" charset="0"/>
              </a:rPr>
              <a:t> του παιδιού; </a:t>
            </a:r>
            <a:r>
              <a:rPr lang="el-GR" sz="2000" b="1" dirty="0">
                <a:solidFill>
                  <a:schemeClr val="tx1"/>
                </a:solidFill>
                <a:latin typeface="Times New Roman" pitchFamily="18" charset="0"/>
                <a:cs typeface="Times New Roman" pitchFamily="18" charset="0"/>
              </a:rPr>
              <a:t>ενεργοποιεί</a:t>
            </a:r>
            <a:r>
              <a:rPr lang="el-GR" sz="2000" dirty="0">
                <a:solidFill>
                  <a:schemeClr val="tx1"/>
                </a:solidFill>
                <a:latin typeface="Times New Roman" pitchFamily="18" charset="0"/>
                <a:cs typeface="Times New Roman" pitchFamily="18" charset="0"/>
              </a:rPr>
              <a:t> τη διαδικασία σκέψης; </a:t>
            </a:r>
            <a:r>
              <a:rPr lang="el-GR" sz="2000" b="1" dirty="0">
                <a:solidFill>
                  <a:schemeClr val="tx1"/>
                </a:solidFill>
                <a:latin typeface="Times New Roman" pitchFamily="18" charset="0"/>
                <a:cs typeface="Times New Roman" pitchFamily="18" charset="0"/>
              </a:rPr>
              <a:t>ενισχύει το διάλογο</a:t>
            </a:r>
            <a:r>
              <a:rPr lang="el-GR" sz="2000" dirty="0">
                <a:solidFill>
                  <a:schemeClr val="tx1"/>
                </a:solidFill>
                <a:latin typeface="Times New Roman" pitchFamily="18" charset="0"/>
                <a:cs typeface="Times New Roman" pitchFamily="18" charset="0"/>
              </a:rPr>
              <a:t>; </a:t>
            </a:r>
            <a:endParaRPr lang="el-GR" sz="2000" b="1" dirty="0">
              <a:solidFill>
                <a:schemeClr val="tx1"/>
              </a:solidFill>
              <a:latin typeface="Times New Roman" pitchFamily="18" charset="0"/>
              <a:cs typeface="Times New Roman" pitchFamily="18" charset="0"/>
            </a:endParaRPr>
          </a:p>
          <a:p>
            <a:pPr algn="ctr">
              <a:lnSpc>
                <a:spcPct val="90000"/>
              </a:lnSpc>
            </a:pPr>
            <a:endParaRPr lang="el-GR" sz="2400" dirty="0"/>
          </a:p>
          <a:p>
            <a:pPr lvl="1" algn="ctr">
              <a:buNone/>
            </a:pPr>
            <a:endParaRPr lang="el-GR" sz="1800" b="1" dirty="0">
              <a:solidFill>
                <a:srgbClr val="C00000"/>
              </a:solidFill>
              <a:latin typeface="Times New Roman" pitchFamily="18" charset="0"/>
              <a:cs typeface="Times New Roman" pitchFamily="18" charset="0"/>
            </a:endParaRPr>
          </a:p>
          <a:p>
            <a:pPr>
              <a:buNone/>
            </a:pPr>
            <a:endParaRPr lang="el-GR" dirty="0"/>
          </a:p>
          <a:p>
            <a:endParaRPr lang="en-US" dirty="0">
              <a:solidFill>
                <a:srgbClr val="FF0000"/>
              </a:solidFill>
            </a:endParaRPr>
          </a:p>
        </p:txBody>
      </p:sp>
      <p:sp>
        <p:nvSpPr>
          <p:cNvPr id="4" name="3 - Ορθογώνιο"/>
          <p:cNvSpPr/>
          <p:nvPr/>
        </p:nvSpPr>
        <p:spPr>
          <a:xfrm>
            <a:off x="2893325" y="2210937"/>
            <a:ext cx="7165074" cy="3439236"/>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l-GR" sz="2400" b="1" dirty="0">
              <a:solidFill>
                <a:schemeClr val="tx1"/>
              </a:solidFill>
              <a:latin typeface="Times New Roman" pitchFamily="18" charset="0"/>
              <a:cs typeface="Times New Roman" pitchFamily="18" charset="0"/>
            </a:endParaRPr>
          </a:p>
          <a:p>
            <a:pPr algn="ctr">
              <a:lnSpc>
                <a:spcPct val="90000"/>
              </a:lnSpc>
            </a:pPr>
            <a:endParaRPr lang="el-GR" sz="2400" b="1" dirty="0">
              <a:solidFill>
                <a:schemeClr val="tx1"/>
              </a:solidFill>
              <a:latin typeface="Times New Roman" pitchFamily="18" charset="0"/>
              <a:cs typeface="Times New Roman" pitchFamily="18" charset="0"/>
            </a:endParaRPr>
          </a:p>
          <a:p>
            <a:pPr algn="ctr"/>
            <a:r>
              <a:rPr lang="el-GR" sz="2000" b="1" dirty="0">
                <a:solidFill>
                  <a:schemeClr val="tx1"/>
                </a:solidFill>
                <a:latin typeface="Times New Roman" pitchFamily="18" charset="0"/>
                <a:cs typeface="Times New Roman" pitchFamily="18" charset="0"/>
              </a:rPr>
              <a:t>ΚΑΚΗ ΠΡΑΚΤΙΚΗ</a:t>
            </a:r>
          </a:p>
          <a:p>
            <a:pPr algn="ctr"/>
            <a:endParaRPr lang="el-GR" sz="1200" b="1" dirty="0">
              <a:solidFill>
                <a:schemeClr val="tx1"/>
              </a:solidFill>
              <a:latin typeface="Times New Roman" pitchFamily="18" charset="0"/>
              <a:cs typeface="Times New Roman" pitchFamily="18" charset="0"/>
            </a:endParaRPr>
          </a:p>
          <a:p>
            <a:pPr>
              <a:buFont typeface="Wingdings" pitchFamily="2" charset="2"/>
              <a:buChar char="ü"/>
            </a:pPr>
            <a:r>
              <a:rPr lang="el-GR" sz="2000" dirty="0">
                <a:solidFill>
                  <a:schemeClr val="tx1"/>
                </a:solidFill>
                <a:latin typeface="Times New Roman" pitchFamily="18" charset="0"/>
                <a:cs typeface="Times New Roman" pitchFamily="18" charset="0"/>
              </a:rPr>
              <a:t>Μη εστιασμένη, γενική κι αόριστη ή αρνητική ανατροφοδότηση.</a:t>
            </a:r>
          </a:p>
          <a:p>
            <a:pPr>
              <a:buFont typeface="Wingdings" pitchFamily="2" charset="2"/>
              <a:buChar char="ü"/>
            </a:pPr>
            <a:endParaRPr lang="el-GR" sz="2000" dirty="0">
              <a:solidFill>
                <a:schemeClr val="tx1"/>
              </a:solidFill>
              <a:latin typeface="Times New Roman" pitchFamily="18" charset="0"/>
              <a:cs typeface="Times New Roman" pitchFamily="18" charset="0"/>
            </a:endParaRPr>
          </a:p>
          <a:p>
            <a:pPr>
              <a:buFont typeface="Wingdings" pitchFamily="2" charset="2"/>
              <a:buChar char="ü"/>
            </a:pPr>
            <a:r>
              <a:rPr lang="el-GR" sz="2000" dirty="0">
                <a:solidFill>
                  <a:schemeClr val="tx1"/>
                </a:solidFill>
                <a:latin typeface="Times New Roman" pitchFamily="18" charset="0"/>
                <a:cs typeface="Times New Roman" pitchFamily="18" charset="0"/>
              </a:rPr>
              <a:t>Απουσία ανατροφοδότησης</a:t>
            </a:r>
          </a:p>
          <a:p>
            <a:pPr>
              <a:buFont typeface="Wingdings" pitchFamily="2" charset="2"/>
              <a:buChar char="ü"/>
            </a:pPr>
            <a:endParaRPr lang="el-GR" sz="2000" dirty="0">
              <a:solidFill>
                <a:schemeClr val="tx1"/>
              </a:solidFill>
              <a:latin typeface="Times New Roman" pitchFamily="18" charset="0"/>
              <a:cs typeface="Times New Roman" pitchFamily="18" charset="0"/>
            </a:endParaRPr>
          </a:p>
          <a:p>
            <a:pPr>
              <a:buFont typeface="Wingdings" pitchFamily="2" charset="2"/>
              <a:buChar char="ü"/>
            </a:pPr>
            <a:r>
              <a:rPr lang="el-GR" sz="2000" dirty="0">
                <a:solidFill>
                  <a:schemeClr val="tx1"/>
                </a:solidFill>
                <a:latin typeface="Times New Roman" pitchFamily="18" charset="0"/>
                <a:cs typeface="Times New Roman" pitchFamily="18" charset="0"/>
              </a:rPr>
              <a:t>Αγνοεί και προσπερνάει τις απαντήσεις των παιδιών </a:t>
            </a:r>
          </a:p>
          <a:p>
            <a:pPr algn="ctr">
              <a:lnSpc>
                <a:spcPct val="90000"/>
              </a:lnSpc>
            </a:pPr>
            <a:endParaRPr lang="el-GR" sz="2000" b="1" dirty="0">
              <a:solidFill>
                <a:schemeClr val="tx1"/>
              </a:solidFill>
              <a:latin typeface="Times New Roman" pitchFamily="18" charset="0"/>
              <a:cs typeface="Times New Roman" pitchFamily="18" charset="0"/>
            </a:endParaRPr>
          </a:p>
          <a:p>
            <a:pPr>
              <a:buFont typeface="Wingdings" pitchFamily="2" charset="2"/>
              <a:buChar char="ü"/>
              <a:defRPr/>
            </a:pPr>
            <a:r>
              <a:rPr lang="el-GR" sz="2000" i="1" dirty="0">
                <a:solidFill>
                  <a:schemeClr val="tx1"/>
                </a:solidFill>
                <a:latin typeface="Times New Roman" pitchFamily="18" charset="0"/>
                <a:cs typeface="Times New Roman" pitchFamily="18" charset="0"/>
              </a:rPr>
              <a:t> </a:t>
            </a:r>
            <a:r>
              <a:rPr lang="el-GR" sz="2000" dirty="0">
                <a:solidFill>
                  <a:schemeClr val="tx1"/>
                </a:solidFill>
                <a:latin typeface="Times New Roman" pitchFamily="18" charset="0"/>
                <a:cs typeface="Times New Roman" pitchFamily="18" charset="0"/>
              </a:rPr>
              <a:t>Ανατροφοδότηση που διαιωνίζει το «σωστό ή λάθος» σύνδρομο </a:t>
            </a:r>
          </a:p>
          <a:p>
            <a:pPr algn="ctr">
              <a:lnSpc>
                <a:spcPct val="90000"/>
              </a:lnSpc>
              <a:buFont typeface="Wingdings" pitchFamily="2" charset="2"/>
              <a:buChar char="ü"/>
            </a:pPr>
            <a:endParaRPr lang="el-GR" sz="2400" i="1" dirty="0">
              <a:solidFill>
                <a:schemeClr val="tx1"/>
              </a:solidFill>
              <a:latin typeface="Times New Roman" pitchFamily="18" charset="0"/>
              <a:cs typeface="Times New Roman" pitchFamily="18" charset="0"/>
            </a:endParaRPr>
          </a:p>
          <a:p>
            <a:pPr marL="342900" indent="-342900" algn="ctr">
              <a:buFont typeface="Wingdings" pitchFamily="2" charset="2"/>
              <a:buChar char="ü"/>
            </a:pPr>
            <a:endParaRPr lang="el-GR" b="1" dirty="0">
              <a:solidFill>
                <a:schemeClr val="tx1"/>
              </a:solidFill>
              <a:latin typeface="Times New Roman" pitchFamily="18" charset="0"/>
              <a:cs typeface="Times New Roman" pitchFamily="18" charset="0"/>
            </a:endParaRPr>
          </a:p>
          <a:p>
            <a:pPr>
              <a:buFont typeface="Wingdings" pitchFamily="2" charset="2"/>
              <a:buChar char="ü"/>
            </a:pPr>
            <a:endParaRPr lang="el-GR" dirty="0"/>
          </a:p>
          <a:p>
            <a:pPr>
              <a:buFont typeface="Wingdings" pitchFamily="2" charset="2"/>
              <a:buChar char="ü"/>
            </a:pPr>
            <a:endParaRPr lang="el-GR" b="1" dirty="0">
              <a:solidFill>
                <a:schemeClr val="tx1"/>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78774"/>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 </a:t>
            </a:r>
            <a:endParaRPr lang="en-US" b="1" dirty="0"/>
          </a:p>
        </p:txBody>
      </p:sp>
      <p:sp>
        <p:nvSpPr>
          <p:cNvPr id="7" name="Content Placeholder 6"/>
          <p:cNvSpPr>
            <a:spLocks noGrp="1"/>
          </p:cNvSpPr>
          <p:nvPr>
            <p:ph idx="1"/>
          </p:nvPr>
        </p:nvSpPr>
        <p:spPr>
          <a:xfrm>
            <a:off x="1136469" y="1056904"/>
            <a:ext cx="9757954" cy="5093640"/>
          </a:xfrm>
        </p:spPr>
        <p:txBody>
          <a:bodyPr>
            <a:normAutofit fontScale="77500" lnSpcReduction="20000"/>
          </a:bodyPr>
          <a:lstStyle/>
          <a:p>
            <a:pPr lvl="1" algn="ctr">
              <a:buFont typeface="Wingdings" pitchFamily="2" charset="2"/>
              <a:buChar char="ü"/>
            </a:pPr>
            <a:r>
              <a:rPr lang="el-GR" sz="2800" b="1" dirty="0">
                <a:solidFill>
                  <a:srgbClr val="FF0000"/>
                </a:solidFill>
                <a:latin typeface="Times New Roman" pitchFamily="18" charset="0"/>
                <a:cs typeface="Times New Roman" pitchFamily="18" charset="0"/>
              </a:rPr>
              <a:t>ΣΑΦΗΣ ΕΣΤΙΑΣΜΕΝΗ ΑΝΑΤΡΟΦΟΔΟΤΗΣΗ: </a:t>
            </a:r>
          </a:p>
          <a:p>
            <a:pPr lvl="1" algn="ctr">
              <a:buFont typeface="Wingdings" pitchFamily="2" charset="2"/>
              <a:buChar char="ü"/>
            </a:pPr>
            <a:r>
              <a:rPr lang="el-GR" sz="2500" dirty="0">
                <a:solidFill>
                  <a:schemeClr val="tx1"/>
                </a:solidFill>
                <a:latin typeface="Times New Roman" pitchFamily="18" charset="0"/>
                <a:cs typeface="Times New Roman" pitchFamily="18" charset="0"/>
              </a:rPr>
              <a:t>σ</a:t>
            </a:r>
            <a:r>
              <a:rPr lang="en-US" sz="2500" dirty="0">
                <a:solidFill>
                  <a:schemeClr val="tx1"/>
                </a:solidFill>
                <a:latin typeface="Times New Roman" pitchFamily="18" charset="0"/>
                <a:cs typeface="Times New Roman" pitchFamily="18" charset="0"/>
              </a:rPr>
              <a:t>τον </a:t>
            </a:r>
            <a:r>
              <a:rPr lang="en-US" sz="2500" b="1" dirty="0">
                <a:solidFill>
                  <a:schemeClr val="tx1"/>
                </a:solidFill>
                <a:latin typeface="Times New Roman" pitchFamily="18" charset="0"/>
                <a:cs typeface="Times New Roman" pitchFamily="18" charset="0"/>
              </a:rPr>
              <a:t>τρόπο σκέψης </a:t>
            </a:r>
            <a:r>
              <a:rPr lang="en-US" sz="2500" dirty="0">
                <a:solidFill>
                  <a:schemeClr val="tx1"/>
                </a:solidFill>
                <a:latin typeface="Times New Roman" pitchFamily="18" charset="0"/>
                <a:cs typeface="Times New Roman" pitchFamily="18" charset="0"/>
              </a:rPr>
              <a:t>τ</a:t>
            </a:r>
            <a:r>
              <a:rPr lang="el-GR" sz="2500" dirty="0">
                <a:solidFill>
                  <a:schemeClr val="tx1"/>
                </a:solidFill>
                <a:latin typeface="Times New Roman" pitchFamily="18" charset="0"/>
                <a:cs typeface="Times New Roman" pitchFamily="18" charset="0"/>
              </a:rPr>
              <a:t>ων παιδιών </a:t>
            </a:r>
            <a:r>
              <a:rPr lang="en-US" sz="2500" dirty="0">
                <a:solidFill>
                  <a:schemeClr val="tx1"/>
                </a:solidFill>
                <a:latin typeface="Times New Roman" pitchFamily="18" charset="0"/>
                <a:cs typeface="Times New Roman" pitchFamily="18" charset="0"/>
              </a:rPr>
              <a:t> και </a:t>
            </a:r>
            <a:r>
              <a:rPr lang="el-GR" sz="2500" dirty="0">
                <a:solidFill>
                  <a:schemeClr val="tx1"/>
                </a:solidFill>
                <a:latin typeface="Times New Roman" pitchFamily="18" charset="0"/>
                <a:cs typeface="Times New Roman" pitchFamily="18" charset="0"/>
              </a:rPr>
              <a:t>σ</a:t>
            </a:r>
            <a:r>
              <a:rPr lang="en-US" sz="2500" dirty="0">
                <a:solidFill>
                  <a:schemeClr val="tx1"/>
                </a:solidFill>
                <a:latin typeface="Times New Roman" pitchFamily="18" charset="0"/>
                <a:cs typeface="Times New Roman" pitchFamily="18" charset="0"/>
              </a:rPr>
              <a:t>την </a:t>
            </a:r>
            <a:r>
              <a:rPr lang="en-US" sz="2500" b="1" dirty="0">
                <a:solidFill>
                  <a:schemeClr val="tx1"/>
                </a:solidFill>
                <a:latin typeface="Times New Roman" pitchFamily="18" charset="0"/>
                <a:cs typeface="Times New Roman" pitchFamily="18" charset="0"/>
              </a:rPr>
              <a:t>ικανότητά </a:t>
            </a:r>
            <a:r>
              <a:rPr lang="en-US" sz="2500" dirty="0">
                <a:solidFill>
                  <a:schemeClr val="tx1"/>
                </a:solidFill>
                <a:latin typeface="Times New Roman" pitchFamily="18" charset="0"/>
                <a:cs typeface="Times New Roman" pitchFamily="18" charset="0"/>
              </a:rPr>
              <a:t>τους να συμμετέχουν στη συζήτηση</a:t>
            </a:r>
            <a:endParaRPr lang="el-GR" sz="2500" b="1" dirty="0">
              <a:solidFill>
                <a:srgbClr val="C00000"/>
              </a:solidFill>
              <a:latin typeface="Times New Roman" pitchFamily="18" charset="0"/>
              <a:cs typeface="Times New Roman" pitchFamily="18" charset="0"/>
            </a:endParaRPr>
          </a:p>
          <a:p>
            <a:pPr lvl="1">
              <a:buFont typeface="Wingdings" pitchFamily="2" charset="2"/>
              <a:buChar char="ü"/>
            </a:pPr>
            <a:endParaRPr lang="el-GR" sz="1000" i="1" dirty="0">
              <a:solidFill>
                <a:schemeClr val="tx1"/>
              </a:solidFill>
              <a:latin typeface="Times New Roman" pitchFamily="18" charset="0"/>
              <a:cs typeface="Times New Roman" pitchFamily="18" charset="0"/>
            </a:endParaRPr>
          </a:p>
          <a:p>
            <a:pPr lvl="1">
              <a:buFont typeface="Wingdings" pitchFamily="2" charset="2"/>
              <a:buChar char="ü"/>
            </a:pPr>
            <a:r>
              <a:rPr lang="el-GR" sz="2300" i="1" dirty="0">
                <a:solidFill>
                  <a:schemeClr val="tx1"/>
                </a:solidFill>
                <a:latin typeface="Times New Roman" pitchFamily="18" charset="0"/>
                <a:cs typeface="Times New Roman" pitchFamily="18" charset="0"/>
              </a:rPr>
              <a:t>Αυτή είναι μια </a:t>
            </a:r>
            <a:r>
              <a:rPr lang="el-GR" sz="2300" i="1" dirty="0">
                <a:solidFill>
                  <a:srgbClr val="FF0000"/>
                </a:solidFill>
                <a:latin typeface="Times New Roman" pitchFamily="18" charset="0"/>
                <a:cs typeface="Times New Roman" pitchFamily="18" charset="0"/>
              </a:rPr>
              <a:t>καλή ιδέα </a:t>
            </a:r>
            <a:r>
              <a:rPr lang="el-GR" sz="2300" i="1" dirty="0">
                <a:solidFill>
                  <a:schemeClr val="tx1"/>
                </a:solidFill>
                <a:latin typeface="Times New Roman" pitchFamily="18" charset="0"/>
                <a:cs typeface="Times New Roman" pitchFamily="18" charset="0"/>
              </a:rPr>
              <a:t>για να βοηθήσουμε τους φίλους μας.</a:t>
            </a:r>
          </a:p>
          <a:p>
            <a:pPr lvl="1">
              <a:buFont typeface="Wingdings" pitchFamily="2" charset="2"/>
              <a:buChar char="ü"/>
            </a:pPr>
            <a:r>
              <a:rPr lang="el-GR" sz="2300" i="1" dirty="0">
                <a:solidFill>
                  <a:schemeClr val="tx1"/>
                </a:solidFill>
                <a:latin typeface="Times New Roman" pitchFamily="18" charset="0"/>
                <a:cs typeface="Times New Roman" pitchFamily="18" charset="0"/>
              </a:rPr>
              <a:t> Μου αρέσει </a:t>
            </a:r>
            <a:r>
              <a:rPr lang="el-GR" sz="2300" i="1" dirty="0">
                <a:solidFill>
                  <a:srgbClr val="FF0000"/>
                </a:solidFill>
                <a:latin typeface="Times New Roman" pitchFamily="18" charset="0"/>
                <a:cs typeface="Times New Roman" pitchFamily="18" charset="0"/>
              </a:rPr>
              <a:t>ο τρόπος που σκέφτηκες </a:t>
            </a:r>
            <a:r>
              <a:rPr lang="el-GR" sz="2300" i="1" dirty="0">
                <a:solidFill>
                  <a:schemeClr val="tx1"/>
                </a:solidFill>
                <a:latin typeface="Times New Roman" pitchFamily="18" charset="0"/>
                <a:cs typeface="Times New Roman" pitchFamily="18" charset="0"/>
              </a:rPr>
              <a:t>να ζητήσουμε βοήθεια από τους αρχηγούς της γης….</a:t>
            </a:r>
          </a:p>
          <a:p>
            <a:pPr lvl="1">
              <a:buFont typeface="Wingdings" pitchFamily="2" charset="2"/>
              <a:buChar char="ü"/>
            </a:pPr>
            <a:r>
              <a:rPr lang="el-GR" sz="2300" i="1" dirty="0">
                <a:solidFill>
                  <a:schemeClr val="tx1"/>
                </a:solidFill>
                <a:latin typeface="Times New Roman" pitchFamily="18" charset="0"/>
                <a:cs typeface="Times New Roman" pitchFamily="18" charset="0"/>
              </a:rPr>
              <a:t>Χαίρομαι για τον </a:t>
            </a:r>
            <a:r>
              <a:rPr lang="el-GR" sz="2300" i="1" dirty="0">
                <a:solidFill>
                  <a:srgbClr val="FF0000"/>
                </a:solidFill>
                <a:latin typeface="Times New Roman" pitchFamily="18" charset="0"/>
                <a:cs typeface="Times New Roman" pitchFamily="18" charset="0"/>
              </a:rPr>
              <a:t>τρόπο που συζητάτε </a:t>
            </a:r>
            <a:r>
              <a:rPr lang="el-GR" sz="2300" i="1" dirty="0">
                <a:solidFill>
                  <a:schemeClr val="tx1"/>
                </a:solidFill>
                <a:latin typeface="Times New Roman" pitchFamily="18" charset="0"/>
                <a:cs typeface="Times New Roman" pitchFamily="18" charset="0"/>
              </a:rPr>
              <a:t>μεταξύ σας </a:t>
            </a:r>
          </a:p>
          <a:p>
            <a:pPr lvl="1">
              <a:buFont typeface="Wingdings" pitchFamily="2" charset="2"/>
              <a:buChar char="ü"/>
            </a:pPr>
            <a:r>
              <a:rPr lang="el-GR" sz="2300" i="1" dirty="0">
                <a:solidFill>
                  <a:schemeClr val="tx1"/>
                </a:solidFill>
                <a:latin typeface="Times New Roman" pitchFamily="18" charset="0"/>
                <a:cs typeface="Times New Roman" pitchFamily="18" charset="0"/>
              </a:rPr>
              <a:t>Πολύ </a:t>
            </a:r>
            <a:r>
              <a:rPr lang="el-GR" sz="2300" i="1" dirty="0">
                <a:solidFill>
                  <a:srgbClr val="FF0000"/>
                </a:solidFill>
                <a:latin typeface="Times New Roman" pitchFamily="18" charset="0"/>
                <a:cs typeface="Times New Roman" pitchFamily="18" charset="0"/>
              </a:rPr>
              <a:t>ωραία ερώτηση</a:t>
            </a:r>
            <a:r>
              <a:rPr lang="el-GR" sz="2300" i="1" dirty="0">
                <a:solidFill>
                  <a:schemeClr val="tx1"/>
                </a:solidFill>
                <a:latin typeface="Times New Roman" pitchFamily="18" charset="0"/>
                <a:cs typeface="Times New Roman" pitchFamily="18" charset="0"/>
              </a:rPr>
              <a:t>, μας βοηθάει να καταλάβουμε γιατί…</a:t>
            </a:r>
          </a:p>
          <a:p>
            <a:pPr lvl="1">
              <a:buFont typeface="Wingdings" pitchFamily="2" charset="2"/>
              <a:buChar char="ü"/>
            </a:pPr>
            <a:r>
              <a:rPr lang="el-GR" sz="2300" i="1" dirty="0">
                <a:solidFill>
                  <a:schemeClr val="tx1"/>
                </a:solidFill>
                <a:latin typeface="Times New Roman" pitchFamily="18" charset="0"/>
                <a:cs typeface="Times New Roman" pitchFamily="18" charset="0"/>
              </a:rPr>
              <a:t>Είμαι πολύ ικανοποιημένη που έχετε να </a:t>
            </a:r>
            <a:r>
              <a:rPr lang="el-GR" sz="2300" i="1" dirty="0">
                <a:solidFill>
                  <a:srgbClr val="FF0000"/>
                </a:solidFill>
                <a:latin typeface="Times New Roman" pitchFamily="18" charset="0"/>
                <a:cs typeface="Times New Roman" pitchFamily="18" charset="0"/>
              </a:rPr>
              <a:t>προτείνετε πολλές ιδέες </a:t>
            </a:r>
            <a:r>
              <a:rPr lang="el-GR" sz="2300" i="1" dirty="0">
                <a:solidFill>
                  <a:schemeClr val="tx1"/>
                </a:solidFill>
                <a:latin typeface="Times New Roman" pitchFamily="18" charset="0"/>
                <a:cs typeface="Times New Roman" pitchFamily="18" charset="0"/>
              </a:rPr>
              <a:t>και λύσεις στο πρόβλημα των φίλων μας.</a:t>
            </a:r>
            <a:endParaRPr lang="el-GR" sz="2300" dirty="0">
              <a:solidFill>
                <a:schemeClr val="tx1"/>
              </a:solidFill>
              <a:latin typeface="Times New Roman" pitchFamily="18" charset="0"/>
              <a:cs typeface="Times New Roman" pitchFamily="18" charset="0"/>
            </a:endParaRPr>
          </a:p>
          <a:p>
            <a:pPr lvl="1">
              <a:buFont typeface="Wingdings" pitchFamily="2" charset="2"/>
              <a:buChar char="ü"/>
            </a:pPr>
            <a:r>
              <a:rPr lang="el-GR" sz="2300" i="1" dirty="0">
                <a:solidFill>
                  <a:srgbClr val="FF0000"/>
                </a:solidFill>
                <a:latin typeface="Times New Roman" pitchFamily="18" charset="0"/>
                <a:cs typeface="Times New Roman" pitchFamily="18" charset="0"/>
              </a:rPr>
              <a:t>Συνεργάζεστε </a:t>
            </a:r>
            <a:r>
              <a:rPr lang="el-GR" sz="2300" i="1" dirty="0">
                <a:solidFill>
                  <a:schemeClr val="tx1"/>
                </a:solidFill>
                <a:latin typeface="Times New Roman" pitchFamily="18" charset="0"/>
                <a:cs typeface="Times New Roman" pitchFamily="18" charset="0"/>
              </a:rPr>
              <a:t>χωρίς να φωνάζετε, μ’ αρέσει που δεν μιλάτε όλοι μαζί</a:t>
            </a:r>
          </a:p>
          <a:p>
            <a:pPr lvl="2">
              <a:buFont typeface="Wingdings" pitchFamily="2" charset="2"/>
              <a:buChar char="ü"/>
            </a:pPr>
            <a:endParaRPr lang="el-GR" sz="1000" dirty="0">
              <a:solidFill>
                <a:schemeClr val="tx1"/>
              </a:solidFill>
              <a:latin typeface="Times New Roman" pitchFamily="18" charset="0"/>
              <a:cs typeface="Times New Roman" pitchFamily="18" charset="0"/>
            </a:endParaRPr>
          </a:p>
          <a:p>
            <a:pPr lvl="2">
              <a:buFont typeface="Wingdings" pitchFamily="2" charset="2"/>
              <a:buChar char="ü"/>
            </a:pPr>
            <a:r>
              <a:rPr lang="el-GR" sz="2200" dirty="0">
                <a:solidFill>
                  <a:schemeClr val="tx1"/>
                </a:solidFill>
                <a:latin typeface="Times New Roman" pitchFamily="18" charset="0"/>
                <a:cs typeface="Times New Roman" pitchFamily="18" charset="0"/>
              </a:rPr>
              <a:t>κίνητρο </a:t>
            </a:r>
            <a:r>
              <a:rPr lang="el-GR" sz="2200" dirty="0">
                <a:solidFill>
                  <a:srgbClr val="FF0000"/>
                </a:solidFill>
                <a:latin typeface="Times New Roman" pitchFamily="18" charset="0"/>
                <a:cs typeface="Times New Roman" pitchFamily="18" charset="0"/>
              </a:rPr>
              <a:t>να συνεχίσουν </a:t>
            </a:r>
            <a:r>
              <a:rPr lang="el-GR" sz="2200" dirty="0">
                <a:solidFill>
                  <a:schemeClr val="tx1"/>
                </a:solidFill>
                <a:latin typeface="Times New Roman" pitchFamily="18" charset="0"/>
                <a:cs typeface="Times New Roman" pitchFamily="18" charset="0"/>
              </a:rPr>
              <a:t>τα παιδιά  την προσπάθεια τους, </a:t>
            </a:r>
          </a:p>
          <a:p>
            <a:pPr lvl="2">
              <a:buFont typeface="Wingdings" pitchFamily="2" charset="2"/>
              <a:buChar char="ü"/>
            </a:pPr>
            <a:r>
              <a:rPr lang="el-GR" sz="2200" dirty="0">
                <a:solidFill>
                  <a:srgbClr val="FF0000"/>
                </a:solidFill>
                <a:latin typeface="Times New Roman" pitchFamily="18" charset="0"/>
                <a:cs typeface="Times New Roman" pitchFamily="18" charset="0"/>
              </a:rPr>
              <a:t>να εστιάσουν </a:t>
            </a:r>
            <a:r>
              <a:rPr lang="el-GR" sz="2200" dirty="0">
                <a:solidFill>
                  <a:schemeClr val="tx1"/>
                </a:solidFill>
                <a:latin typeface="Times New Roman" pitchFamily="18" charset="0"/>
                <a:cs typeface="Times New Roman" pitchFamily="18" charset="0"/>
              </a:rPr>
              <a:t>στο στόχο τους, </a:t>
            </a:r>
          </a:p>
          <a:p>
            <a:pPr lvl="2">
              <a:buFont typeface="Wingdings" pitchFamily="2" charset="2"/>
              <a:buChar char="ü"/>
            </a:pPr>
            <a:r>
              <a:rPr lang="el-GR" sz="2200" dirty="0">
                <a:solidFill>
                  <a:srgbClr val="FF0000"/>
                </a:solidFill>
                <a:latin typeface="Times New Roman" pitchFamily="18" charset="0"/>
                <a:cs typeface="Times New Roman" pitchFamily="18" charset="0"/>
              </a:rPr>
              <a:t>να αξιολογούν </a:t>
            </a:r>
            <a:r>
              <a:rPr lang="el-GR" sz="2200" dirty="0">
                <a:solidFill>
                  <a:schemeClr val="tx1"/>
                </a:solidFill>
                <a:latin typeface="Times New Roman" pitchFamily="18" charset="0"/>
                <a:cs typeface="Times New Roman" pitchFamily="18" charset="0"/>
              </a:rPr>
              <a:t>κάθε φορά το επίπεδο της δράσης τους, </a:t>
            </a:r>
          </a:p>
          <a:p>
            <a:pPr lvl="2">
              <a:buFont typeface="Wingdings" pitchFamily="2" charset="2"/>
              <a:buChar char="ü"/>
            </a:pPr>
            <a:r>
              <a:rPr lang="el-GR" sz="2200" dirty="0">
                <a:solidFill>
                  <a:srgbClr val="FF0000"/>
                </a:solidFill>
                <a:latin typeface="Times New Roman" pitchFamily="18" charset="0"/>
                <a:cs typeface="Times New Roman" pitchFamily="18" charset="0"/>
              </a:rPr>
              <a:t>να αναστοχάζονται </a:t>
            </a:r>
            <a:r>
              <a:rPr lang="el-GR" sz="2200" dirty="0">
                <a:solidFill>
                  <a:schemeClr val="tx1"/>
                </a:solidFill>
                <a:latin typeface="Times New Roman" pitchFamily="18" charset="0"/>
                <a:cs typeface="Times New Roman" pitchFamily="18" charset="0"/>
              </a:rPr>
              <a:t>πάνω στις δυσκολίες, στον τρόπο συνεργασίας με τους συνομηλίκους τους.</a:t>
            </a:r>
            <a:endParaRPr lang="en-US" sz="2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49531" y="0"/>
            <a:ext cx="10123715" cy="878774"/>
          </a:xfrm>
        </p:spPr>
        <p:txBody>
          <a:bodyPr>
            <a:noAutofit/>
          </a:bodyPr>
          <a:lstStyle/>
          <a:p>
            <a:pPr algn="ctr"/>
            <a:r>
              <a:rPr lang="el-GR" b="1" dirty="0" smtClean="0"/>
              <a:t>Δράση 6:  Εστιασμένη Ανατροφοδότηση:</a:t>
            </a:r>
            <a:br>
              <a:rPr lang="el-GR" b="1" dirty="0" smtClean="0"/>
            </a:br>
            <a:r>
              <a:rPr lang="el-GR" b="1" dirty="0" smtClean="0"/>
              <a:t>Διαλογικές Στρατηγικές ενίσχυσης</a:t>
            </a:r>
            <a:r>
              <a:rPr lang="el-GR" dirty="0" smtClean="0"/>
              <a:t> της συμμετοχής των παιδιών </a:t>
            </a:r>
            <a:br>
              <a:rPr lang="el-GR" dirty="0" smtClean="0"/>
            </a:br>
            <a:r>
              <a:rPr lang="el-GR" dirty="0" smtClean="0"/>
              <a:t>στον διάλογο, στην </a:t>
            </a:r>
            <a:r>
              <a:rPr lang="el-GR" b="1" dirty="0" smtClean="0"/>
              <a:t>κριτική και συνεργατική σκέψη </a:t>
            </a:r>
            <a:endParaRPr lang="en-US" b="1" dirty="0"/>
          </a:p>
        </p:txBody>
      </p:sp>
      <p:sp>
        <p:nvSpPr>
          <p:cNvPr id="7" name="Content Placeholder 6"/>
          <p:cNvSpPr>
            <a:spLocks noGrp="1"/>
          </p:cNvSpPr>
          <p:nvPr>
            <p:ph idx="1"/>
          </p:nvPr>
        </p:nvSpPr>
        <p:spPr>
          <a:xfrm>
            <a:off x="1711233" y="1043841"/>
            <a:ext cx="8503921" cy="5093640"/>
          </a:xfrm>
        </p:spPr>
        <p:txBody>
          <a:bodyPr>
            <a:normAutofit fontScale="92500"/>
          </a:bodyPr>
          <a:lstStyle/>
          <a:p>
            <a:pPr lvl="1" algn="ctr">
              <a:buNone/>
            </a:pPr>
            <a:r>
              <a:rPr lang="el-GR" sz="2400" b="1" dirty="0">
                <a:latin typeface="Times New Roman" pitchFamily="18" charset="0"/>
                <a:cs typeface="Times New Roman" pitchFamily="18" charset="0"/>
              </a:rPr>
              <a:t>	Εξέλιξη της δραστηριότητας</a:t>
            </a:r>
          </a:p>
          <a:p>
            <a:pPr lvl="1">
              <a:buFont typeface="Wingdings" pitchFamily="2" charset="2"/>
              <a:buChar char="ü"/>
            </a:pPr>
            <a:r>
              <a:rPr lang="el-GR" sz="2200" dirty="0">
                <a:solidFill>
                  <a:schemeClr val="tx1"/>
                </a:solidFill>
                <a:latin typeface="Times New Roman" pitchFamily="18" charset="0"/>
                <a:cs typeface="Times New Roman" pitchFamily="18" charset="0"/>
              </a:rPr>
              <a:t>Τα παιδιά </a:t>
            </a:r>
            <a:r>
              <a:rPr lang="el-GR" sz="2200" b="1" dirty="0">
                <a:solidFill>
                  <a:schemeClr val="tx1"/>
                </a:solidFill>
                <a:latin typeface="Times New Roman" pitchFamily="18" charset="0"/>
                <a:cs typeface="Times New Roman" pitchFamily="18" charset="0"/>
              </a:rPr>
              <a:t>συζητούν</a:t>
            </a:r>
            <a:r>
              <a:rPr lang="el-GR" sz="2200" dirty="0">
                <a:solidFill>
                  <a:schemeClr val="tx1"/>
                </a:solidFill>
                <a:latin typeface="Times New Roman" pitchFamily="18" charset="0"/>
                <a:cs typeface="Times New Roman" pitchFamily="18" charset="0"/>
              </a:rPr>
              <a:t> με τις δύο κούκλες, με την νηπιαγωγό και μεταξύ τους, εκφράζουν τις  ιδέες και τις απόψεις τους και προτείνουν λύσεις. </a:t>
            </a:r>
          </a:p>
          <a:p>
            <a:pPr lvl="1">
              <a:buFont typeface="Wingdings" pitchFamily="2" charset="2"/>
              <a:buChar char="ü"/>
            </a:pPr>
            <a:endParaRPr lang="el-GR" sz="2200" dirty="0">
              <a:solidFill>
                <a:schemeClr val="tx1"/>
              </a:solidFill>
              <a:latin typeface="Times New Roman" pitchFamily="18" charset="0"/>
              <a:cs typeface="Times New Roman" pitchFamily="18" charset="0"/>
            </a:endParaRPr>
          </a:p>
          <a:p>
            <a:pPr lvl="1">
              <a:buFont typeface="Wingdings" pitchFamily="2" charset="2"/>
              <a:buChar char="ü"/>
            </a:pPr>
            <a:r>
              <a:rPr lang="el-GR" sz="2200" dirty="0">
                <a:solidFill>
                  <a:schemeClr val="tx1"/>
                </a:solidFill>
                <a:latin typeface="Times New Roman" pitchFamily="18" charset="0"/>
                <a:cs typeface="Times New Roman" pitchFamily="18" charset="0"/>
              </a:rPr>
              <a:t>Στο τέλος, </a:t>
            </a:r>
            <a:r>
              <a:rPr lang="el-GR" sz="2200" b="1" dirty="0">
                <a:solidFill>
                  <a:schemeClr val="tx1"/>
                </a:solidFill>
                <a:latin typeface="Times New Roman" pitchFamily="18" charset="0"/>
                <a:cs typeface="Times New Roman" pitchFamily="18" charset="0"/>
              </a:rPr>
              <a:t>αποφασίζουν με ποιους  τρόπους </a:t>
            </a:r>
            <a:r>
              <a:rPr lang="el-GR" sz="2200" dirty="0" smtClean="0">
                <a:solidFill>
                  <a:schemeClr val="tx1"/>
                </a:solidFill>
                <a:latin typeface="Times New Roman" pitchFamily="18" charset="0"/>
                <a:cs typeface="Times New Roman" pitchFamily="18" charset="0"/>
              </a:rPr>
              <a:t>θα…... </a:t>
            </a:r>
            <a:endParaRPr lang="el-GR" sz="2200" dirty="0">
              <a:solidFill>
                <a:schemeClr val="tx1"/>
              </a:solidFill>
              <a:latin typeface="Times New Roman" pitchFamily="18" charset="0"/>
              <a:cs typeface="Times New Roman" pitchFamily="18" charset="0"/>
            </a:endParaRPr>
          </a:p>
          <a:p>
            <a:pPr lvl="1">
              <a:buFont typeface="Wingdings" pitchFamily="2" charset="2"/>
              <a:buChar char="ü"/>
            </a:pPr>
            <a:endParaRPr lang="el-GR" sz="2200" dirty="0">
              <a:solidFill>
                <a:schemeClr val="tx1"/>
              </a:solidFill>
              <a:latin typeface="Times New Roman" pitchFamily="18" charset="0"/>
              <a:cs typeface="Times New Roman" pitchFamily="18" charset="0"/>
            </a:endParaRPr>
          </a:p>
          <a:p>
            <a:pPr lvl="1">
              <a:buFont typeface="Wingdings" pitchFamily="2" charset="2"/>
              <a:buChar char="ü"/>
            </a:pPr>
            <a:r>
              <a:rPr lang="el-GR" sz="2200" dirty="0">
                <a:solidFill>
                  <a:schemeClr val="tx1"/>
                </a:solidFill>
                <a:latin typeface="Times New Roman" pitchFamily="18" charset="0"/>
                <a:cs typeface="Times New Roman" pitchFamily="18" charset="0"/>
              </a:rPr>
              <a:t>Τα παιδιά </a:t>
            </a:r>
            <a:r>
              <a:rPr lang="el-GR" sz="2200" b="1" dirty="0">
                <a:solidFill>
                  <a:schemeClr val="tx1"/>
                </a:solidFill>
                <a:latin typeface="Times New Roman" pitchFamily="18" charset="0"/>
                <a:cs typeface="Times New Roman" pitchFamily="18" charset="0"/>
              </a:rPr>
              <a:t>δουλεύουν σε ομάδες </a:t>
            </a:r>
            <a:r>
              <a:rPr lang="el-GR" sz="2200" dirty="0">
                <a:solidFill>
                  <a:schemeClr val="tx1"/>
                </a:solidFill>
                <a:latin typeface="Times New Roman" pitchFamily="18" charset="0"/>
                <a:cs typeface="Times New Roman" pitchFamily="18" charset="0"/>
              </a:rPr>
              <a:t>για </a:t>
            </a:r>
            <a:r>
              <a:rPr lang="el-GR" sz="2200" b="1" dirty="0">
                <a:solidFill>
                  <a:schemeClr val="tx1"/>
                </a:solidFill>
                <a:latin typeface="Times New Roman" pitchFamily="18" charset="0"/>
                <a:cs typeface="Times New Roman" pitchFamily="18" charset="0"/>
              </a:rPr>
              <a:t>να ετοιμάσουν αυτά που </a:t>
            </a:r>
            <a:r>
              <a:rPr lang="el-GR" sz="2200" b="1" dirty="0" smtClean="0">
                <a:solidFill>
                  <a:schemeClr val="tx1"/>
                </a:solidFill>
                <a:latin typeface="Times New Roman" pitchFamily="18" charset="0"/>
                <a:cs typeface="Times New Roman" pitchFamily="18" charset="0"/>
              </a:rPr>
              <a:t>πρότειναν</a:t>
            </a:r>
            <a:endParaRPr lang="el-GR" sz="2200" dirty="0">
              <a:solidFill>
                <a:schemeClr val="tx1"/>
              </a:solidFill>
              <a:latin typeface="Times New Roman" pitchFamily="18" charset="0"/>
              <a:cs typeface="Times New Roman" pitchFamily="18" charset="0"/>
            </a:endParaRPr>
          </a:p>
          <a:p>
            <a:pPr lvl="1">
              <a:buFont typeface="Wingdings" pitchFamily="2" charset="2"/>
              <a:buChar char="ü"/>
            </a:pPr>
            <a:endParaRPr lang="el-GR" sz="2200" dirty="0">
              <a:solidFill>
                <a:schemeClr val="tx1"/>
              </a:solidFill>
              <a:latin typeface="Times New Roman" pitchFamily="18" charset="0"/>
              <a:cs typeface="Times New Roman" pitchFamily="18" charset="0"/>
            </a:endParaRPr>
          </a:p>
          <a:p>
            <a:pPr lvl="1">
              <a:buFont typeface="Wingdings" pitchFamily="2" charset="2"/>
              <a:buChar char="ü"/>
            </a:pPr>
            <a:r>
              <a:rPr lang="el-GR" sz="2200" b="1" dirty="0">
                <a:solidFill>
                  <a:schemeClr val="tx1"/>
                </a:solidFill>
                <a:latin typeface="Times New Roman" pitchFamily="18" charset="0"/>
                <a:cs typeface="Times New Roman" pitchFamily="18" charset="0"/>
              </a:rPr>
              <a:t>Παρουσιάζουν στην ολομέλεια </a:t>
            </a:r>
            <a:r>
              <a:rPr lang="el-GR" sz="2200" dirty="0">
                <a:solidFill>
                  <a:schemeClr val="tx1"/>
                </a:solidFill>
                <a:latin typeface="Times New Roman" pitchFamily="18" charset="0"/>
                <a:cs typeface="Times New Roman" pitchFamily="18" charset="0"/>
              </a:rPr>
              <a:t>και στους φίλους τους τα έργα τους. </a:t>
            </a:r>
          </a:p>
          <a:p>
            <a:pPr lvl="1">
              <a:buFont typeface="Wingdings" pitchFamily="2" charset="2"/>
              <a:buChar char="ü"/>
            </a:pPr>
            <a:r>
              <a:rPr lang="el-GR" sz="2200" b="1" dirty="0">
                <a:solidFill>
                  <a:schemeClr val="tx1"/>
                </a:solidFill>
                <a:latin typeface="Times New Roman" pitchFamily="18" charset="0"/>
                <a:cs typeface="Times New Roman" pitchFamily="18" charset="0"/>
              </a:rPr>
              <a:t>Κάθε ομάδα αξιολογεί </a:t>
            </a:r>
            <a:r>
              <a:rPr lang="el-GR" sz="2200" dirty="0">
                <a:solidFill>
                  <a:schemeClr val="tx1"/>
                </a:solidFill>
                <a:latin typeface="Times New Roman" pitchFamily="18" charset="0"/>
                <a:cs typeface="Times New Roman" pitchFamily="18" charset="0"/>
              </a:rPr>
              <a:t>τον τρόπο με τον οποίο δούλεψε, την συνεργασία της ομάδας και σκέφτεται τι πήγε και τι όχι καλά σε αυτήν την συνεργασία. </a:t>
            </a:r>
          </a:p>
          <a:p>
            <a:pPr lvl="1">
              <a:buNone/>
            </a:pPr>
            <a:endParaRPr lang="en-US" sz="2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92777" y="0"/>
            <a:ext cx="10424160" cy="849086"/>
          </a:xfrm>
        </p:spPr>
        <p:txBody>
          <a:bodyPr>
            <a:noAutofit/>
          </a:bodyPr>
          <a:lstStyle/>
          <a:p>
            <a:pPr algn="ctr"/>
            <a:r>
              <a:rPr lang="el-GR" sz="1900" b="1" dirty="0" smtClean="0"/>
              <a:t>Δράση 6:  Εστιασμένη Ανατροφοδότηση:</a:t>
            </a:r>
            <a:br>
              <a:rPr lang="el-GR" sz="1900" b="1" dirty="0" smtClean="0"/>
            </a:br>
            <a:r>
              <a:rPr lang="el-GR" sz="1900" b="1" dirty="0" smtClean="0"/>
              <a:t>Διαλογικές Στρατηγικές ενίσχυσης</a:t>
            </a:r>
            <a:r>
              <a:rPr lang="el-GR" sz="1900" dirty="0" smtClean="0"/>
              <a:t> της συμμετοχής των παιδιών </a:t>
            </a:r>
            <a:br>
              <a:rPr lang="el-GR" sz="1900" dirty="0" smtClean="0"/>
            </a:br>
            <a:r>
              <a:rPr lang="el-GR" sz="1900" dirty="0" smtClean="0"/>
              <a:t>στον διάλογο, στην </a:t>
            </a:r>
            <a:r>
              <a:rPr lang="el-GR" sz="1900" b="1" dirty="0" smtClean="0"/>
              <a:t>κριτική και συνεργατική σκέψη</a:t>
            </a:r>
            <a:endParaRPr lang="en-US" sz="1900" b="1" dirty="0"/>
          </a:p>
        </p:txBody>
      </p:sp>
      <p:sp>
        <p:nvSpPr>
          <p:cNvPr id="7" name="Content Placeholder 6"/>
          <p:cNvSpPr>
            <a:spLocks noGrp="1"/>
          </p:cNvSpPr>
          <p:nvPr>
            <p:ph idx="1"/>
          </p:nvPr>
        </p:nvSpPr>
        <p:spPr>
          <a:xfrm>
            <a:off x="1267097" y="901337"/>
            <a:ext cx="9836332" cy="5236144"/>
          </a:xfrm>
        </p:spPr>
        <p:txBody>
          <a:bodyPr>
            <a:normAutofit fontScale="70000" lnSpcReduction="20000"/>
          </a:bodyPr>
          <a:lstStyle/>
          <a:p>
            <a:pPr lvl="1" algn="ctr">
              <a:buNone/>
            </a:pPr>
            <a:r>
              <a:rPr lang="el-GR" sz="2400" b="1" dirty="0">
                <a:latin typeface="Times New Roman" pitchFamily="18" charset="0"/>
                <a:cs typeface="Times New Roman" pitchFamily="18" charset="0"/>
              </a:rPr>
              <a:t>	</a:t>
            </a:r>
            <a:r>
              <a:rPr lang="el-GR" sz="2600" b="1" dirty="0">
                <a:latin typeface="Times New Roman" pitchFamily="18" charset="0"/>
                <a:cs typeface="Times New Roman" pitchFamily="18" charset="0"/>
              </a:rPr>
              <a:t>Εξέλιξη της δραστηριότητας</a:t>
            </a:r>
          </a:p>
          <a:p>
            <a:r>
              <a:rPr lang="el-GR" sz="2100" b="1" dirty="0" smtClean="0">
                <a:solidFill>
                  <a:srgbClr val="FF0000"/>
                </a:solidFill>
                <a:latin typeface="Times New Roman" pitchFamily="18" charset="0"/>
                <a:cs typeface="Times New Roman" pitchFamily="18" charset="0"/>
              </a:rPr>
              <a:t>***</a:t>
            </a:r>
            <a:r>
              <a:rPr lang="el-GR" sz="2600" b="1" dirty="0" smtClean="0">
                <a:latin typeface="Times New Roman" pitchFamily="18" charset="0"/>
                <a:cs typeface="Times New Roman" pitchFamily="18" charset="0"/>
              </a:rPr>
              <a:t>Τα παιδιά</a:t>
            </a:r>
            <a:r>
              <a:rPr lang="el-GR" sz="2600" dirty="0" smtClean="0">
                <a:latin typeface="Times New Roman" pitchFamily="18" charset="0"/>
                <a:cs typeface="Times New Roman" pitchFamily="18" charset="0"/>
              </a:rPr>
              <a:t> </a:t>
            </a:r>
            <a:r>
              <a:rPr lang="el-GR" sz="2600" dirty="0" smtClean="0">
                <a:solidFill>
                  <a:schemeClr val="tx1"/>
                </a:solidFill>
                <a:latin typeface="Times New Roman" pitchFamily="18" charset="0"/>
                <a:cs typeface="Times New Roman" pitchFamily="18" charset="0"/>
              </a:rPr>
              <a:t>συζητούν με την κούκλα, με την/τον νηπιαγωγό και μεταξύ τους, εκφράζουν τις ιδέες και τις απόψεις τους και </a:t>
            </a:r>
            <a:r>
              <a:rPr lang="el-GR" sz="2600" b="1" dirty="0" smtClean="0">
                <a:solidFill>
                  <a:schemeClr val="tx1"/>
                </a:solidFill>
                <a:latin typeface="Times New Roman" pitchFamily="18" charset="0"/>
                <a:cs typeface="Times New Roman" pitchFamily="18" charset="0"/>
              </a:rPr>
              <a:t>προτείνουν λύσεις στον προβληματισμό</a:t>
            </a:r>
            <a:r>
              <a:rPr lang="el-GR" sz="2600" dirty="0" smtClean="0">
                <a:solidFill>
                  <a:schemeClr val="tx1"/>
                </a:solidFill>
                <a:latin typeface="Times New Roman" pitchFamily="18" charset="0"/>
                <a:cs typeface="Times New Roman" pitchFamily="18" charset="0"/>
              </a:rPr>
              <a:t> που τους θέτει η νηπιαγωγός με την ερώτηση που ήρθε ως απόρροια της συζήτησης:</a:t>
            </a:r>
          </a:p>
          <a:p>
            <a:endParaRPr lang="el-GR" sz="2600" dirty="0" smtClean="0">
              <a:latin typeface="Times New Roman" pitchFamily="18" charset="0"/>
              <a:cs typeface="Times New Roman" pitchFamily="18" charset="0"/>
            </a:endParaRPr>
          </a:p>
          <a:p>
            <a:r>
              <a:rPr lang="el-GR" sz="2600" b="1" i="1" u="sng" dirty="0" smtClean="0">
                <a:solidFill>
                  <a:srgbClr val="FF0000"/>
                </a:solidFill>
                <a:latin typeface="Times New Roman" pitchFamily="18" charset="0"/>
                <a:cs typeface="Times New Roman" pitchFamily="18" charset="0"/>
              </a:rPr>
              <a:t>Με ποιους τρόπους</a:t>
            </a:r>
            <a:r>
              <a:rPr lang="el-GR" sz="2600" i="1" dirty="0" smtClean="0">
                <a:solidFill>
                  <a:srgbClr val="FF0000"/>
                </a:solidFill>
                <a:latin typeface="Times New Roman" pitchFamily="18" charset="0"/>
                <a:cs typeface="Times New Roman" pitchFamily="18" charset="0"/>
              </a:rPr>
              <a:t> /Τι μπορούμε να κάνουμε για να δείξουμε στους φίλους μας πόσο τους σκεφτόμαστε/ αγαπάμε/ νοιαζόμαστε; Ή </a:t>
            </a:r>
            <a:r>
              <a:rPr lang="el-GR" sz="2600" b="1" i="1" dirty="0" smtClean="0">
                <a:solidFill>
                  <a:srgbClr val="FF0000"/>
                </a:solidFill>
                <a:latin typeface="Times New Roman" pitchFamily="18" charset="0"/>
                <a:cs typeface="Times New Roman" pitchFamily="18" charset="0"/>
              </a:rPr>
              <a:t>Πώς μπορούμε να δημιουργήσουμε / να κάνουμε κάτι για να δείξουμε όσα έχουμε συζητήσει</a:t>
            </a:r>
            <a:r>
              <a:rPr lang="el-GR" sz="2600" i="1" dirty="0" smtClean="0">
                <a:solidFill>
                  <a:srgbClr val="FF0000"/>
                </a:solidFill>
                <a:latin typeface="Times New Roman" pitchFamily="18" charset="0"/>
                <a:cs typeface="Times New Roman" pitchFamily="18" charset="0"/>
              </a:rPr>
              <a:t> σήμερα όλοι μαζί για το τι κάνουν μαζί οι φίλοι ή πώς μπορούμε να ξεπερνάμε τις δύσκολες στιγμές με τους φίλους μας;</a:t>
            </a:r>
            <a:endParaRPr lang="el-GR" sz="2600" dirty="0" smtClean="0">
              <a:solidFill>
                <a:srgbClr val="FF0000"/>
              </a:solidFill>
              <a:latin typeface="Times New Roman" pitchFamily="18" charset="0"/>
              <a:cs typeface="Times New Roman" pitchFamily="18" charset="0"/>
            </a:endParaRPr>
          </a:p>
          <a:p>
            <a:r>
              <a:rPr lang="el-GR" sz="2600" dirty="0" smtClean="0">
                <a:solidFill>
                  <a:schemeClr val="tx1"/>
                </a:solidFill>
                <a:latin typeface="Times New Roman" pitchFamily="18" charset="0"/>
                <a:cs typeface="Times New Roman" pitchFamily="18" charset="0"/>
              </a:rPr>
              <a:t>Στην περίπτωση ψηφοφορίας έχουμε και στόχο από μαθηματικά. </a:t>
            </a:r>
            <a:r>
              <a:rPr lang="el-GR" sz="2600" i="1" dirty="0" smtClean="0">
                <a:solidFill>
                  <a:schemeClr val="tx1"/>
                </a:solidFill>
                <a:latin typeface="Times New Roman" pitchFamily="18" charset="0"/>
                <a:cs typeface="Times New Roman" pitchFamily="18" charset="0"/>
              </a:rPr>
              <a:t>Να καταμετρήσουν ποσότητες και να αναγνωρίσουν το πλήθος ενός συνόλου. Να συγκρίνουν ποσότητες και να εκτιμήσουν ποια είναι η μεγαλύτερη</a:t>
            </a:r>
            <a:r>
              <a:rPr lang="el-GR" sz="2600" dirty="0" smtClean="0">
                <a:solidFill>
                  <a:schemeClr val="tx1"/>
                </a:solidFill>
                <a:latin typeface="Times New Roman" pitchFamily="18" charset="0"/>
                <a:cs typeface="Times New Roman" pitchFamily="18" charset="0"/>
              </a:rPr>
              <a:t>.</a:t>
            </a:r>
          </a:p>
          <a:p>
            <a:pPr>
              <a:buNone/>
            </a:pPr>
            <a:r>
              <a:rPr lang="el-GR" sz="2600" dirty="0" smtClean="0">
                <a:latin typeface="Times New Roman" pitchFamily="18" charset="0"/>
                <a:cs typeface="Times New Roman" pitchFamily="18" charset="0"/>
              </a:rPr>
              <a:t>  </a:t>
            </a:r>
            <a:br>
              <a:rPr lang="el-GR" sz="2600" dirty="0" smtClean="0">
                <a:latin typeface="Times New Roman" pitchFamily="18" charset="0"/>
                <a:cs typeface="Times New Roman" pitchFamily="18" charset="0"/>
              </a:rPr>
            </a:br>
            <a:r>
              <a:rPr lang="el-GR" sz="2600" b="1" dirty="0" smtClean="0">
                <a:solidFill>
                  <a:srgbClr val="FF0000"/>
                </a:solidFill>
                <a:latin typeface="Times New Roman" pitchFamily="18" charset="0"/>
                <a:cs typeface="Times New Roman" pitchFamily="18" charset="0"/>
              </a:rPr>
              <a:t> *** </a:t>
            </a:r>
            <a:r>
              <a:rPr lang="el-GR" sz="2600" b="1" dirty="0" smtClean="0">
                <a:latin typeface="Times New Roman" pitchFamily="18" charset="0"/>
                <a:cs typeface="Times New Roman" pitchFamily="18" charset="0"/>
              </a:rPr>
              <a:t>Τα παιδιά αποφασίζουν </a:t>
            </a:r>
            <a:r>
              <a:rPr lang="el-GR" sz="2600" dirty="0" smtClean="0">
                <a:solidFill>
                  <a:schemeClr val="tx1"/>
                </a:solidFill>
                <a:latin typeface="Times New Roman" pitchFamily="18" charset="0"/>
                <a:cs typeface="Times New Roman" pitchFamily="18" charset="0"/>
              </a:rPr>
              <a:t>και προτείνουν ιδέες. Η/ο νηπιαγωγός μπορεί να δώσει ώθηση στη συζήτηση ρωτώντας: </a:t>
            </a:r>
          </a:p>
          <a:p>
            <a:r>
              <a:rPr lang="el-GR" sz="2600" b="1" i="1" dirty="0" smtClean="0">
                <a:solidFill>
                  <a:srgbClr val="FF0000"/>
                </a:solidFill>
                <a:latin typeface="Times New Roman" pitchFamily="18" charset="0"/>
                <a:cs typeface="Times New Roman" pitchFamily="18" charset="0"/>
              </a:rPr>
              <a:t>Πώς μπορούμε</a:t>
            </a:r>
            <a:r>
              <a:rPr lang="el-GR" sz="2600" i="1" dirty="0" smtClean="0">
                <a:solidFill>
                  <a:srgbClr val="FF0000"/>
                </a:solidFill>
                <a:latin typeface="Times New Roman" pitchFamily="18" charset="0"/>
                <a:cs typeface="Times New Roman" pitchFamily="18" charset="0"/>
              </a:rPr>
              <a:t> να κάνουμε αυτό </a:t>
            </a:r>
            <a:r>
              <a:rPr lang="el-GR" sz="2600" b="1" i="1" dirty="0" smtClean="0">
                <a:solidFill>
                  <a:srgbClr val="FF0000"/>
                </a:solidFill>
                <a:latin typeface="Times New Roman" pitchFamily="18" charset="0"/>
                <a:cs typeface="Times New Roman" pitchFamily="18" charset="0"/>
              </a:rPr>
              <a:t>που προτείνετε</a:t>
            </a:r>
            <a:r>
              <a:rPr lang="el-GR" sz="2600" i="1" dirty="0" smtClean="0">
                <a:solidFill>
                  <a:srgbClr val="FF0000"/>
                </a:solidFill>
                <a:latin typeface="Times New Roman" pitchFamily="18" charset="0"/>
                <a:cs typeface="Times New Roman" pitchFamily="18" charset="0"/>
              </a:rPr>
              <a:t>; </a:t>
            </a:r>
            <a:r>
              <a:rPr lang="el-GR" sz="2600" b="1" i="1" dirty="0" smtClean="0">
                <a:solidFill>
                  <a:srgbClr val="FF0000"/>
                </a:solidFill>
                <a:latin typeface="Times New Roman" pitchFamily="18" charset="0"/>
                <a:cs typeface="Times New Roman" pitchFamily="18" charset="0"/>
              </a:rPr>
              <a:t>Πώς λέτε να εργαστούμε</a:t>
            </a:r>
            <a:r>
              <a:rPr lang="el-GR" sz="2600" i="1" dirty="0" smtClean="0">
                <a:solidFill>
                  <a:srgbClr val="FF0000"/>
                </a:solidFill>
                <a:latin typeface="Times New Roman" pitchFamily="18" charset="0"/>
                <a:cs typeface="Times New Roman" pitchFamily="18" charset="0"/>
              </a:rPr>
              <a:t>; Τι υλικά χρειαζόμαστε; Ελένη, τι γνώμη έχεις γι' αυτό που είπε η Μαρία; Συμφωνείτε οι υπόλοιποι;</a:t>
            </a:r>
            <a:endParaRPr lang="el-GR" sz="2600" dirty="0" smtClean="0">
              <a:solidFill>
                <a:srgbClr val="FF0000"/>
              </a:solidFill>
              <a:latin typeface="Times New Roman" pitchFamily="18" charset="0"/>
              <a:cs typeface="Times New Roman" pitchFamily="18" charset="0"/>
            </a:endParaRPr>
          </a:p>
          <a:p>
            <a:r>
              <a:rPr lang="el-GR" sz="2600" dirty="0" smtClean="0">
                <a:solidFill>
                  <a:schemeClr val="tx1"/>
                </a:solidFill>
                <a:latin typeface="Times New Roman" pitchFamily="18" charset="0"/>
                <a:cs typeface="Times New Roman" pitchFamily="18" charset="0"/>
              </a:rPr>
              <a:t>Αν ακουστούν πολλές ιδέες και υπάρχει δυσκολία για μία συγκεκριμένη απόφαση  με κοινή συναίνεση, μπορεί να γίνει </a:t>
            </a:r>
            <a:r>
              <a:rPr lang="el-GR" sz="2600" u="sng" dirty="0" smtClean="0">
                <a:solidFill>
                  <a:schemeClr val="tx1"/>
                </a:solidFill>
                <a:latin typeface="Times New Roman" pitchFamily="18" charset="0"/>
                <a:cs typeface="Times New Roman" pitchFamily="18" charset="0"/>
              </a:rPr>
              <a:t>ψηφοφορία.</a:t>
            </a:r>
            <a:endParaRPr lang="en-US" sz="2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49531" y="0"/>
            <a:ext cx="10123715" cy="878774"/>
          </a:xfrm>
        </p:spPr>
        <p:txBody>
          <a:bodyPr>
            <a:normAutofit fontScale="90000"/>
          </a:bodyPr>
          <a:lstStyle/>
          <a:p>
            <a:pPr algn="ctr"/>
            <a:r>
              <a:rPr lang="el-GR" sz="2800" b="1" dirty="0"/>
              <a:t> </a:t>
            </a:r>
            <a:r>
              <a:rPr lang="el-GR" sz="2100" b="1" dirty="0" smtClean="0"/>
              <a:t>Δράση 6:  Εστιασμένη Ανατροφοδότηση:</a:t>
            </a:r>
            <a:br>
              <a:rPr lang="el-GR" sz="2100" b="1" dirty="0" smtClean="0"/>
            </a:br>
            <a:r>
              <a:rPr lang="el-GR" sz="2100" b="1" dirty="0" smtClean="0"/>
              <a:t>Διαλογικές Στρατηγικές ενίσχυσης</a:t>
            </a:r>
            <a:r>
              <a:rPr lang="el-GR" sz="2100" dirty="0" smtClean="0"/>
              <a:t> της συμμετοχής των παιδιών </a:t>
            </a:r>
            <a:br>
              <a:rPr lang="el-GR" sz="2100" dirty="0" smtClean="0"/>
            </a:br>
            <a:r>
              <a:rPr lang="el-GR" sz="2100" dirty="0" smtClean="0"/>
              <a:t>στον διάλογο, στην </a:t>
            </a:r>
            <a:r>
              <a:rPr lang="el-GR" sz="2100" b="1" dirty="0" smtClean="0"/>
              <a:t>κριτική και συνεργατική σκέψη</a:t>
            </a:r>
            <a:endParaRPr lang="en-US" sz="2100" b="1" dirty="0"/>
          </a:p>
        </p:txBody>
      </p:sp>
      <p:sp>
        <p:nvSpPr>
          <p:cNvPr id="7" name="Content Placeholder 6"/>
          <p:cNvSpPr>
            <a:spLocks noGrp="1"/>
          </p:cNvSpPr>
          <p:nvPr>
            <p:ph idx="1"/>
          </p:nvPr>
        </p:nvSpPr>
        <p:spPr>
          <a:xfrm>
            <a:off x="1045028" y="1043841"/>
            <a:ext cx="9836331" cy="5093640"/>
          </a:xfrm>
        </p:spPr>
        <p:txBody>
          <a:bodyPr>
            <a:normAutofit fontScale="85000" lnSpcReduction="20000"/>
          </a:bodyPr>
          <a:lstStyle/>
          <a:p>
            <a:pPr lvl="1" algn="ctr">
              <a:buNone/>
            </a:pPr>
            <a:r>
              <a:rPr lang="el-GR" sz="2400" b="1" dirty="0">
                <a:latin typeface="Times New Roman" pitchFamily="18" charset="0"/>
                <a:cs typeface="Times New Roman" pitchFamily="18" charset="0"/>
              </a:rPr>
              <a:t>	Εξέλιξη της δραστηριότητας</a:t>
            </a:r>
          </a:p>
          <a:p>
            <a:r>
              <a:rPr lang="el-GR" sz="2100" b="1" dirty="0" smtClean="0">
                <a:solidFill>
                  <a:srgbClr val="FF0000"/>
                </a:solidFill>
                <a:latin typeface="Times New Roman" pitchFamily="18" charset="0"/>
                <a:cs typeface="Times New Roman" pitchFamily="18" charset="0"/>
              </a:rPr>
              <a:t>***</a:t>
            </a:r>
            <a:r>
              <a:rPr lang="el-GR" sz="2100" b="1" dirty="0" smtClean="0">
                <a:latin typeface="Times New Roman" pitchFamily="18" charset="0"/>
                <a:cs typeface="Times New Roman" pitchFamily="18" charset="0"/>
              </a:rPr>
              <a:t>Τα παιδιά δουλεύουν σε ομάδες για να ετοιμάσουν αυτά που πρότειναν</a:t>
            </a:r>
            <a:r>
              <a:rPr lang="el-GR" sz="2100" dirty="0" smtClean="0">
                <a:latin typeface="Times New Roman" pitchFamily="18" charset="0"/>
                <a:cs typeface="Times New Roman" pitchFamily="18" charset="0"/>
              </a:rPr>
              <a:t> (π.χ. προτείνουν να φτιάξουν ένα φτιάχνουν </a:t>
            </a:r>
            <a:r>
              <a:rPr lang="el-GR" sz="2100" b="1" dirty="0" smtClean="0">
                <a:latin typeface="Times New Roman" pitchFamily="18" charset="0"/>
                <a:cs typeface="Times New Roman" pitchFamily="18" charset="0"/>
              </a:rPr>
              <a:t>ένα δώρο για τον φίλο</a:t>
            </a:r>
            <a:r>
              <a:rPr lang="el-GR" sz="2100" dirty="0" smtClean="0">
                <a:latin typeface="Times New Roman" pitchFamily="18" charset="0"/>
                <a:cs typeface="Times New Roman" pitchFamily="18" charset="0"/>
              </a:rPr>
              <a:t> τους με ποικίλα υλικά (χάντρες, χαρτόνια, τέμπερες, κόλλες, ψαλίδι),  να συνθέσουν </a:t>
            </a:r>
            <a:r>
              <a:rPr lang="el-GR" sz="2100" b="1" dirty="0" smtClean="0">
                <a:latin typeface="Times New Roman" pitchFamily="18" charset="0"/>
                <a:cs typeface="Times New Roman" pitchFamily="18" charset="0"/>
              </a:rPr>
              <a:t>ένα τραγούδι</a:t>
            </a:r>
            <a:r>
              <a:rPr lang="el-GR" sz="2100" dirty="0" smtClean="0">
                <a:latin typeface="Times New Roman" pitchFamily="18" charset="0"/>
                <a:cs typeface="Times New Roman" pitchFamily="18" charset="0"/>
              </a:rPr>
              <a:t>, να το ζωγραφίσουν και να τους το τραγουδήσουν, να σκεφτούν ένα </a:t>
            </a:r>
            <a:r>
              <a:rPr lang="el-GR" sz="2100" b="1" dirty="0" smtClean="0">
                <a:latin typeface="Times New Roman" pitchFamily="18" charset="0"/>
                <a:cs typeface="Times New Roman" pitchFamily="18" charset="0"/>
              </a:rPr>
              <a:t>παιχνίδι φιλίας</a:t>
            </a:r>
            <a:r>
              <a:rPr lang="el-GR" sz="2100" dirty="0" smtClean="0">
                <a:latin typeface="Times New Roman" pitchFamily="18" charset="0"/>
                <a:cs typeface="Times New Roman" pitchFamily="18" charset="0"/>
              </a:rPr>
              <a:t> και να το εξηγήσουν και να το παίξουν με τους φίλους τους, να </a:t>
            </a:r>
            <a:r>
              <a:rPr lang="el-GR" sz="2100" b="1" dirty="0" smtClean="0">
                <a:latin typeface="Times New Roman" pitchFamily="18" charset="0"/>
                <a:cs typeface="Times New Roman" pitchFamily="18" charset="0"/>
              </a:rPr>
              <a:t>δραματοποιήσουν</a:t>
            </a:r>
            <a:r>
              <a:rPr lang="el-GR" sz="2100" dirty="0" smtClean="0">
                <a:latin typeface="Times New Roman" pitchFamily="18" charset="0"/>
                <a:cs typeface="Times New Roman" pitchFamily="18" charset="0"/>
              </a:rPr>
              <a:t> την ιστορία αντικαθιστώντας τους ήρωες με πρόσωπα φίλων τους και αλλάζοντας μερικώς το σενάριο, να παίξουν ένα </a:t>
            </a:r>
            <a:r>
              <a:rPr lang="el-GR" sz="2100" b="1" dirty="0" smtClean="0">
                <a:latin typeface="Times New Roman" pitchFamily="18" charset="0"/>
                <a:cs typeface="Times New Roman" pitchFamily="18" charset="0"/>
              </a:rPr>
              <a:t>παιχνίδι ρόλων δύο φίλων που μαλώνουν</a:t>
            </a:r>
            <a:r>
              <a:rPr lang="el-GR" sz="2100" dirty="0" smtClean="0">
                <a:latin typeface="Times New Roman" pitchFamily="18" charset="0"/>
                <a:cs typeface="Times New Roman" pitchFamily="18" charset="0"/>
              </a:rPr>
              <a:t> και τελικά συμφιλιώνονται, κ.λπ.). </a:t>
            </a:r>
          </a:p>
          <a:p>
            <a:endParaRPr lang="el-GR" sz="2100" dirty="0" smtClean="0">
              <a:latin typeface="Times New Roman" pitchFamily="18" charset="0"/>
              <a:cs typeface="Times New Roman" pitchFamily="18" charset="0"/>
            </a:endParaRPr>
          </a:p>
          <a:p>
            <a:r>
              <a:rPr lang="el-GR" sz="2100" b="1" dirty="0" smtClean="0">
                <a:solidFill>
                  <a:srgbClr val="FF0000"/>
                </a:solidFill>
                <a:latin typeface="Times New Roman" pitchFamily="18" charset="0"/>
                <a:cs typeface="Times New Roman" pitchFamily="18" charset="0"/>
              </a:rPr>
              <a:t>*** </a:t>
            </a:r>
            <a:r>
              <a:rPr lang="el-GR" sz="2100" b="1" dirty="0" smtClean="0">
                <a:latin typeface="Times New Roman" pitchFamily="18" charset="0"/>
                <a:cs typeface="Times New Roman" pitchFamily="18" charset="0"/>
              </a:rPr>
              <a:t>Κάθε ομάδα παρουσιάζει </a:t>
            </a:r>
            <a:r>
              <a:rPr lang="el-GR" sz="2100" b="1" dirty="0" smtClean="0">
                <a:solidFill>
                  <a:schemeClr val="tx1"/>
                </a:solidFill>
                <a:latin typeface="Times New Roman" pitchFamily="18" charset="0"/>
                <a:cs typeface="Times New Roman" pitchFamily="18" charset="0"/>
              </a:rPr>
              <a:t>στην ολομέλεια </a:t>
            </a:r>
            <a:r>
              <a:rPr lang="el-GR" sz="2100" dirty="0" smtClean="0">
                <a:solidFill>
                  <a:schemeClr val="tx1"/>
                </a:solidFill>
                <a:latin typeface="Times New Roman" pitchFamily="18" charset="0"/>
                <a:cs typeface="Times New Roman" pitchFamily="18" charset="0"/>
              </a:rPr>
              <a:t> τα έργα της και τον τ</a:t>
            </a:r>
            <a:r>
              <a:rPr lang="el-GR" sz="2100" b="1" dirty="0" smtClean="0">
                <a:solidFill>
                  <a:schemeClr val="tx1"/>
                </a:solidFill>
                <a:latin typeface="Times New Roman" pitchFamily="18" charset="0"/>
                <a:cs typeface="Times New Roman" pitchFamily="18" charset="0"/>
              </a:rPr>
              <a:t>ρόπο</a:t>
            </a:r>
            <a:r>
              <a:rPr lang="el-GR" sz="2100" dirty="0" smtClean="0">
                <a:solidFill>
                  <a:schemeClr val="tx1"/>
                </a:solidFill>
                <a:latin typeface="Times New Roman" pitchFamily="18" charset="0"/>
                <a:cs typeface="Times New Roman" pitchFamily="18" charset="0"/>
              </a:rPr>
              <a:t> με τον οποίο δούλεψε, τη συνεργασία της ομάδας </a:t>
            </a:r>
          </a:p>
          <a:p>
            <a:endParaRPr lang="el-GR" sz="2100" dirty="0" smtClean="0">
              <a:latin typeface="Times New Roman" pitchFamily="18" charset="0"/>
              <a:cs typeface="Times New Roman" pitchFamily="18" charset="0"/>
            </a:endParaRPr>
          </a:p>
          <a:p>
            <a:r>
              <a:rPr lang="el-GR" sz="2100" b="1" dirty="0" smtClean="0">
                <a:solidFill>
                  <a:srgbClr val="FF0000"/>
                </a:solidFill>
                <a:latin typeface="Times New Roman" pitchFamily="18" charset="0"/>
                <a:cs typeface="Times New Roman" pitchFamily="18" charset="0"/>
              </a:rPr>
              <a:t>*** </a:t>
            </a:r>
            <a:r>
              <a:rPr lang="el-GR" sz="2100" b="1" dirty="0" smtClean="0">
                <a:latin typeface="Times New Roman" pitchFamily="18" charset="0"/>
                <a:cs typeface="Times New Roman" pitchFamily="18" charset="0"/>
              </a:rPr>
              <a:t>Όλοι μαζί αξιολογούν. </a:t>
            </a:r>
            <a:r>
              <a:rPr lang="el-GR" sz="2100" dirty="0" smtClean="0">
                <a:solidFill>
                  <a:schemeClr val="tx1"/>
                </a:solidFill>
                <a:latin typeface="Times New Roman" pitchFamily="18" charset="0"/>
                <a:cs typeface="Times New Roman" pitchFamily="18" charset="0"/>
              </a:rPr>
              <a:t>Κάνουν όλοι μαζί συζήτηση σχετικά με το τι έκαναν σήμερα. Πώς ξεκίνησε η δράση τους, πώς συνεχίστηκε? Τι αποφάσισαν να κάνουν? Πώς κατέληξαν στην απόφαση αυτή? Τι έκαναν στις ομάδες τους? Πώς δούλεψαν όλοι μαζί? Συνεργάστηκαν καλά? Δυσκολεύτηκαν σε κάτι? Πώς ξεπέρασαν τις δυσκολίες τους? Σκέφτονται τι πήγε καλά και τι όχι. Ή αν τους βοήθησε π.χ. που ψήφισαν για να αποφασίσουν… Αν θα το ξανακάνουν σε κάποια άλλη στιγμή στην τάξη αν προκύψει ανάγκη; Αν τους βοήθησε που έγραψαν όλοι μαζί σε χαρτί τις ιδέες τους (εννοιολογικό χάρτη…)</a:t>
            </a:r>
          </a:p>
          <a:p>
            <a:pPr lvl="1">
              <a:buFont typeface="Wingdings" pitchFamily="2" charset="2"/>
              <a:buChar char="ü"/>
            </a:pPr>
            <a:endParaRPr lang="el-GR" sz="2200" dirty="0">
              <a:solidFill>
                <a:schemeClr val="tx1"/>
              </a:solidFill>
              <a:latin typeface="Times New Roman" pitchFamily="18" charset="0"/>
              <a:cs typeface="Times New Roman" pitchFamily="18" charset="0"/>
            </a:endParaRPr>
          </a:p>
          <a:p>
            <a:pPr lvl="1">
              <a:buNone/>
            </a:pPr>
            <a:endParaRPr lang="en-US" sz="2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lstStyle/>
          <a:p>
            <a:pPr algn="ctr"/>
            <a:r>
              <a:rPr lang="en-US" b="1" dirty="0"/>
              <a:t/>
            </a:r>
            <a:br>
              <a:rPr lang="en-US" b="1" dirty="0"/>
            </a:br>
            <a:r>
              <a:rPr lang="el-GR" sz="2400" dirty="0"/>
              <a:t> </a:t>
            </a:r>
            <a:r>
              <a:rPr lang="el-GR" sz="2400" b="1" dirty="0" smtClean="0"/>
              <a:t>Δράση 7 - </a:t>
            </a:r>
            <a:r>
              <a:rPr lang="el-GR" sz="2400" b="1" dirty="0" err="1" smtClean="0"/>
              <a:t>Αναστοχαστικό</a:t>
            </a:r>
            <a:r>
              <a:rPr lang="el-GR" sz="2400" b="1" dirty="0" smtClean="0"/>
              <a:t> </a:t>
            </a:r>
            <a:r>
              <a:rPr lang="el-GR" sz="2400" b="1" dirty="0"/>
              <a:t>ερώτημα </a:t>
            </a:r>
            <a:endParaRPr lang="en-US" sz="2400" b="1" dirty="0">
              <a:solidFill>
                <a:schemeClr val="tx1"/>
              </a:solidFill>
            </a:endParaRPr>
          </a:p>
        </p:txBody>
      </p:sp>
      <p:sp>
        <p:nvSpPr>
          <p:cNvPr id="7" name="Content Placeholder 6"/>
          <p:cNvSpPr>
            <a:spLocks noGrp="1"/>
          </p:cNvSpPr>
          <p:nvPr>
            <p:ph idx="1"/>
          </p:nvPr>
        </p:nvSpPr>
        <p:spPr>
          <a:xfrm>
            <a:off x="570017" y="1056904"/>
            <a:ext cx="10711541" cy="5093640"/>
          </a:xfrm>
        </p:spPr>
        <p:txBody>
          <a:bodyPr>
            <a:normAutofit fontScale="92500" lnSpcReduction="10000"/>
          </a:bodyPr>
          <a:lstStyle/>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lgn="r">
              <a:buNone/>
            </a:pPr>
            <a:endParaRPr lang="en-US" dirty="0"/>
          </a:p>
          <a:p>
            <a:pPr marL="457200" indent="-457200" algn="r">
              <a:buNone/>
            </a:pPr>
            <a:r>
              <a:rPr lang="el-GR" dirty="0">
                <a:solidFill>
                  <a:srgbClr val="FF0000"/>
                </a:solidFill>
              </a:rPr>
              <a:t>Χρόνος δράσης: </a:t>
            </a:r>
            <a:r>
              <a:rPr lang="el-GR" dirty="0" smtClean="0">
                <a:solidFill>
                  <a:srgbClr val="FF0000"/>
                </a:solidFill>
              </a:rPr>
              <a:t>5-10</a:t>
            </a:r>
            <a:r>
              <a:rPr lang="el-GR" sz="2000" dirty="0" smtClean="0">
                <a:solidFill>
                  <a:srgbClr val="FF0000"/>
                </a:solidFill>
              </a:rPr>
              <a:t>΄</a:t>
            </a:r>
            <a:endParaRPr lang="el-GR" sz="2000" dirty="0">
              <a:solidFill>
                <a:srgbClr val="FF0000"/>
              </a:solidFill>
            </a:endParaRPr>
          </a:p>
          <a:p>
            <a:pPr marL="457200" indent="-457200">
              <a:buNone/>
            </a:pPr>
            <a:endParaRPr lang="el-GR" sz="2000" dirty="0"/>
          </a:p>
          <a:p>
            <a:pPr>
              <a:buNone/>
            </a:pPr>
            <a:endParaRPr lang="en-US" sz="2000" b="1" dirty="0"/>
          </a:p>
        </p:txBody>
      </p:sp>
      <p:sp>
        <p:nvSpPr>
          <p:cNvPr id="5" name="4 - Ορθογώνιο"/>
          <p:cNvSpPr/>
          <p:nvPr/>
        </p:nvSpPr>
        <p:spPr>
          <a:xfrm>
            <a:off x="1897039" y="1596788"/>
            <a:ext cx="7956646" cy="1705970"/>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endParaRPr lang="el-GR" dirty="0">
              <a:solidFill>
                <a:schemeClr val="tx1"/>
              </a:solidFill>
              <a:latin typeface="Times New Roman" pitchFamily="18" charset="0"/>
              <a:cs typeface="Times New Roman" pitchFamily="18" charset="0"/>
            </a:endParaRPr>
          </a:p>
          <a:p>
            <a:pPr marL="342900" indent="-342900" algn="ctr"/>
            <a:r>
              <a:rPr lang="el-GR" sz="2300" b="1" i="1" dirty="0">
                <a:solidFill>
                  <a:schemeClr val="tx1"/>
                </a:solidFill>
                <a:latin typeface="Times New Roman" pitchFamily="18" charset="0"/>
                <a:cs typeface="Times New Roman" pitchFamily="18" charset="0"/>
              </a:rPr>
              <a:t>1. Χρησιμοποιήσατε κάποιες από τις παραπάνω στρατηγικές των ερωτήσεων/ανατροφοδότησης, για να τροποποιήσετε  αυτές του σεναρίου;</a:t>
            </a:r>
          </a:p>
          <a:p>
            <a:pPr marL="342900" indent="-342900" algn="r"/>
            <a:r>
              <a:rPr lang="el-GR" dirty="0">
                <a:solidFill>
                  <a:schemeClr val="tx1"/>
                </a:solidFill>
                <a:latin typeface="Times New Roman" pitchFamily="18" charset="0"/>
                <a:cs typeface="Times New Roman" pitchFamily="18" charset="0"/>
              </a:rPr>
              <a:t>Χρόνος: 05΄</a:t>
            </a:r>
          </a:p>
          <a:p>
            <a:endParaRPr lang="el-GR" dirty="0">
              <a:solidFill>
                <a:schemeClr val="tx1"/>
              </a:solidFill>
              <a:latin typeface="Times New Roman" pitchFamily="18" charset="0"/>
              <a:cs typeface="Times New Roman" pitchFamily="18" charset="0"/>
            </a:endParaRPr>
          </a:p>
        </p:txBody>
      </p:sp>
      <p:sp>
        <p:nvSpPr>
          <p:cNvPr id="10" name="9 - Ορθογώνιο"/>
          <p:cNvSpPr/>
          <p:nvPr/>
        </p:nvSpPr>
        <p:spPr>
          <a:xfrm>
            <a:off x="1937982" y="3766930"/>
            <a:ext cx="7888405" cy="1473810"/>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endParaRPr lang="el-GR" b="1" dirty="0">
              <a:solidFill>
                <a:schemeClr val="tx1"/>
              </a:solidFill>
            </a:endParaRPr>
          </a:p>
          <a:p>
            <a:pPr marL="342900" indent="-342900" algn="ctr"/>
            <a:endParaRPr lang="el-GR" sz="1400" b="1" i="1" dirty="0">
              <a:solidFill>
                <a:schemeClr val="tx1"/>
              </a:solidFill>
              <a:latin typeface="Times New Roman" pitchFamily="18" charset="0"/>
              <a:cs typeface="Times New Roman" pitchFamily="18" charset="0"/>
            </a:endParaRPr>
          </a:p>
          <a:p>
            <a:pPr marL="342900" indent="-342900" algn="ctr"/>
            <a:r>
              <a:rPr lang="el-GR" sz="2300" b="1" i="1" dirty="0">
                <a:solidFill>
                  <a:schemeClr val="tx1"/>
                </a:solidFill>
                <a:latin typeface="Times New Roman" pitchFamily="18" charset="0"/>
                <a:cs typeface="Times New Roman" pitchFamily="18" charset="0"/>
              </a:rPr>
              <a:t>2. Παρουσιάστε ενδεικτικά κάποιες από αυτές τις αλλαγές</a:t>
            </a:r>
            <a:endParaRPr lang="en-US" sz="2300" b="1" i="1" dirty="0">
              <a:solidFill>
                <a:schemeClr val="tx1"/>
              </a:solidFill>
              <a:latin typeface="Times New Roman" pitchFamily="18" charset="0"/>
              <a:cs typeface="Times New Roman" pitchFamily="18" charset="0"/>
            </a:endParaRPr>
          </a:p>
          <a:p>
            <a:pPr marL="342900" indent="-342900" algn="ctr"/>
            <a:r>
              <a:rPr lang="el-GR" sz="2300" b="1" i="1" dirty="0">
                <a:solidFill>
                  <a:schemeClr val="tx1"/>
                </a:solidFill>
                <a:latin typeface="Times New Roman" pitchFamily="18" charset="0"/>
                <a:cs typeface="Times New Roman" pitchFamily="18" charset="0"/>
              </a:rPr>
              <a:t> που σκεφτήκατε.</a:t>
            </a:r>
          </a:p>
          <a:p>
            <a:pPr marL="342900" indent="-342900" algn="ctr"/>
            <a:endParaRPr lang="el-GR" sz="2400" i="1" dirty="0">
              <a:solidFill>
                <a:schemeClr val="tx1"/>
              </a:solidFill>
              <a:latin typeface="Times New Roman" pitchFamily="18" charset="0"/>
              <a:cs typeface="Times New Roman" pitchFamily="18" charset="0"/>
            </a:endParaRPr>
          </a:p>
          <a:p>
            <a:pPr marL="342900" indent="-342900" algn="r"/>
            <a:r>
              <a:rPr lang="el-GR" dirty="0">
                <a:solidFill>
                  <a:schemeClr val="tx1"/>
                </a:solidFill>
                <a:latin typeface="Times New Roman" pitchFamily="18" charset="0"/>
                <a:cs typeface="Times New Roman" pitchFamily="18" charset="0"/>
              </a:rPr>
              <a:t>Χρόνος: 05΄</a:t>
            </a:r>
          </a:p>
          <a:p>
            <a:pPr marL="342900" indent="-342900" algn="ctr"/>
            <a:r>
              <a:rPr lang="el-GR" dirty="0">
                <a:solidFill>
                  <a:schemeClr val="tx1"/>
                </a:solidFill>
                <a:latin typeface="Times New Roman" pitchFamily="18" charset="0"/>
                <a:cs typeface="Times New Roman" pitchFamily="18" charset="0"/>
              </a:rPr>
              <a:t> </a:t>
            </a:r>
            <a:endParaRPr lang="el-GR" b="1" dirty="0">
              <a:solidFill>
                <a:schemeClr val="tx1"/>
              </a:solidFill>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319349" y="0"/>
            <a:ext cx="9509760" cy="856648"/>
          </a:xfrm>
        </p:spPr>
        <p:txBody>
          <a:bodyPr/>
          <a:lstStyle/>
          <a:p>
            <a:pPr algn="ctr"/>
            <a:r>
              <a:rPr lang="en-US" b="1" dirty="0"/>
              <a:t/>
            </a:r>
            <a:br>
              <a:rPr lang="en-US" b="1" dirty="0"/>
            </a:br>
            <a:r>
              <a:rPr lang="el-GR" sz="2400" b="1" dirty="0" smtClean="0">
                <a:solidFill>
                  <a:schemeClr val="tx1"/>
                </a:solidFill>
              </a:rPr>
              <a:t> </a:t>
            </a:r>
            <a:r>
              <a:rPr lang="el-GR" sz="2400" b="1" dirty="0">
                <a:solidFill>
                  <a:schemeClr val="tx1"/>
                </a:solidFill>
              </a:rPr>
              <a:t>Δράση </a:t>
            </a:r>
            <a:r>
              <a:rPr lang="el-GR" sz="2400" b="1" dirty="0" smtClean="0">
                <a:solidFill>
                  <a:schemeClr val="tx1"/>
                </a:solidFill>
              </a:rPr>
              <a:t>2 - Θεωρητικό πλαίσιο </a:t>
            </a:r>
            <a:endParaRPr lang="en-US" sz="2400" b="1" dirty="0">
              <a:solidFill>
                <a:schemeClr val="tx1"/>
              </a:solidFill>
            </a:endParaRPr>
          </a:p>
        </p:txBody>
      </p:sp>
      <p:sp>
        <p:nvSpPr>
          <p:cNvPr id="7" name="Content Placeholder 6"/>
          <p:cNvSpPr>
            <a:spLocks noGrp="1"/>
          </p:cNvSpPr>
          <p:nvPr>
            <p:ph idx="1"/>
          </p:nvPr>
        </p:nvSpPr>
        <p:spPr>
          <a:xfrm>
            <a:off x="1801504" y="1056904"/>
            <a:ext cx="8843750" cy="5093640"/>
          </a:xfrm>
        </p:spPr>
        <p:txBody>
          <a:bodyPr>
            <a:normAutofit fontScale="55000" lnSpcReduction="20000"/>
          </a:bodyPr>
          <a:lstStyle/>
          <a:p>
            <a:endParaRPr lang="el-GR" sz="4400" b="1" dirty="0">
              <a:solidFill>
                <a:schemeClr val="tx1"/>
              </a:solidFill>
            </a:endParaRPr>
          </a:p>
          <a:p>
            <a:r>
              <a:rPr lang="el-GR" sz="3200" b="1" dirty="0" smtClean="0"/>
              <a:t>Δράση 2. </a:t>
            </a:r>
          </a:p>
          <a:p>
            <a:r>
              <a:rPr lang="el-GR" sz="3200" dirty="0" smtClean="0"/>
              <a:t>Εισαγωγή Θεωρητικού πλαισίου </a:t>
            </a:r>
          </a:p>
          <a:p>
            <a:pPr lvl="1"/>
            <a:r>
              <a:rPr lang="el-GR" sz="3000" dirty="0" smtClean="0"/>
              <a:t>για τ</a:t>
            </a:r>
            <a:r>
              <a:rPr lang="el-GR" sz="3000" b="1" dirty="0" smtClean="0"/>
              <a:t>α χαρακτηριστικά της διαλογικής διδασκαλίας και </a:t>
            </a:r>
          </a:p>
          <a:p>
            <a:pPr lvl="1"/>
            <a:r>
              <a:rPr lang="el-GR" sz="3000" b="1" dirty="0" smtClean="0"/>
              <a:t>τ</a:t>
            </a:r>
            <a:r>
              <a:rPr lang="el-GR" sz="3000" dirty="0" smtClean="0"/>
              <a:t>ην ενίσχυση της συμμετοχής των παιδιών στον διάλογο, </a:t>
            </a:r>
          </a:p>
          <a:p>
            <a:pPr lvl="1"/>
            <a:r>
              <a:rPr lang="el-GR" sz="3000" dirty="0" smtClean="0"/>
              <a:t>την συνεργατική και κριτική σκέψη. </a:t>
            </a:r>
          </a:p>
          <a:p>
            <a:pPr lvl="1"/>
            <a:r>
              <a:rPr lang="el-GR" sz="3000" dirty="0" smtClean="0"/>
              <a:t>Παρουσίαση ενός Εργαλείου σχεδιασμού δράσεων για την συμμετοχή των παιδιών στον διάλογο, με σκοπό την κριτική αξιοποίηση του. </a:t>
            </a:r>
          </a:p>
          <a:p>
            <a:endParaRPr lang="el-GR" sz="3100" dirty="0"/>
          </a:p>
          <a:p>
            <a:endParaRPr lang="el-GR" sz="1300" dirty="0"/>
          </a:p>
          <a:p>
            <a:endParaRPr lang="el-GR" sz="2000" dirty="0"/>
          </a:p>
          <a:p>
            <a:pPr algn="r"/>
            <a:r>
              <a:rPr lang="el-GR" sz="3300" dirty="0"/>
              <a:t>Χρόνος δράσης: 15 λεπτά</a:t>
            </a:r>
          </a:p>
          <a:p>
            <a:pPr>
              <a:buNone/>
            </a:pPr>
            <a:r>
              <a:rPr lang="el-GR" sz="2000" dirty="0"/>
              <a:t> </a:t>
            </a:r>
          </a:p>
          <a:p>
            <a:pPr>
              <a:buNone/>
            </a:pPr>
            <a:endParaRPr lang="el-GR" sz="2000" dirty="0"/>
          </a:p>
          <a:p>
            <a:pPr>
              <a:buNone/>
            </a:pPr>
            <a:r>
              <a:rPr lang="el-GR" sz="2000" dirty="0"/>
              <a:t> </a:t>
            </a:r>
          </a:p>
          <a:p>
            <a:pPr>
              <a:buNone/>
            </a:pPr>
            <a:r>
              <a:rPr lang="el-GR" sz="2000" dirty="0"/>
              <a:t>.</a:t>
            </a:r>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02229" y="0"/>
            <a:ext cx="9170126" cy="809898"/>
          </a:xfrm>
        </p:spPr>
        <p:txBody>
          <a:bodyPr>
            <a:normAutofit fontScale="90000"/>
          </a:bodyPr>
          <a:lstStyle/>
          <a:p>
            <a:pPr algn="ctr"/>
            <a:r>
              <a:rPr lang="el-GR" sz="2700" dirty="0"/>
              <a:t> </a:t>
            </a:r>
            <a:r>
              <a:rPr lang="el-GR" sz="2700" b="1" dirty="0">
                <a:solidFill>
                  <a:srgbClr val="FF0000"/>
                </a:solidFill>
              </a:rPr>
              <a:t>Έναρξη σχολικής χρονιάς: </a:t>
            </a:r>
            <a:r>
              <a:rPr lang="el-GR" sz="2700" b="1" dirty="0"/>
              <a:t/>
            </a:r>
            <a:br>
              <a:rPr lang="el-GR" sz="2700" b="1" dirty="0"/>
            </a:br>
            <a:r>
              <a:rPr lang="el-GR" sz="2700" b="1" dirty="0"/>
              <a:t>ιδέες για ενίσχυση της συμμετοχής των παιδιών στον διάλογο</a:t>
            </a:r>
            <a:endParaRPr lang="en-US" sz="2700" b="1" dirty="0"/>
          </a:p>
        </p:txBody>
      </p:sp>
      <p:sp>
        <p:nvSpPr>
          <p:cNvPr id="7" name="Content Placeholder 6"/>
          <p:cNvSpPr>
            <a:spLocks noGrp="1"/>
          </p:cNvSpPr>
          <p:nvPr>
            <p:ph idx="1"/>
          </p:nvPr>
        </p:nvSpPr>
        <p:spPr>
          <a:xfrm>
            <a:off x="570017" y="1056904"/>
            <a:ext cx="10711541" cy="5093640"/>
          </a:xfrm>
        </p:spPr>
        <p:txBody>
          <a:bodyPr>
            <a:normAutofit/>
          </a:bodyPr>
          <a:lstStyle/>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AutoNum type="arabicPeriod"/>
            </a:pPr>
            <a:endParaRPr lang="el-GR" sz="2000" dirty="0">
              <a:solidFill>
                <a:schemeClr val="tx1"/>
              </a:solidFill>
            </a:endParaRPr>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buNone/>
            </a:pPr>
            <a:endParaRPr lang="el-GR" sz="2000" dirty="0"/>
          </a:p>
          <a:p>
            <a:pPr marL="457200" indent="-457200" algn="r">
              <a:buNone/>
            </a:pPr>
            <a:endParaRPr lang="en-US" dirty="0"/>
          </a:p>
          <a:p>
            <a:pPr marL="457200" indent="-457200" algn="r">
              <a:buNone/>
            </a:pPr>
            <a:endParaRPr lang="el-GR" sz="2000" dirty="0"/>
          </a:p>
          <a:p>
            <a:pPr marL="457200" indent="-457200">
              <a:buNone/>
            </a:pPr>
            <a:endParaRPr lang="el-GR" sz="2000" dirty="0"/>
          </a:p>
          <a:p>
            <a:pPr>
              <a:buNone/>
            </a:pPr>
            <a:endParaRPr lang="en-US" sz="2000" b="1" dirty="0"/>
          </a:p>
        </p:txBody>
      </p:sp>
      <p:sp>
        <p:nvSpPr>
          <p:cNvPr id="5" name="4 - Ορθογώνιο"/>
          <p:cNvSpPr/>
          <p:nvPr/>
        </p:nvSpPr>
        <p:spPr>
          <a:xfrm>
            <a:off x="1306285" y="940526"/>
            <a:ext cx="9261565" cy="5290457"/>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arenR"/>
            </a:pPr>
            <a:endParaRPr lang="el-GR" dirty="0">
              <a:solidFill>
                <a:schemeClr val="tx1"/>
              </a:solidFill>
              <a:latin typeface="Times New Roman" pitchFamily="18" charset="0"/>
              <a:cs typeface="Times New Roman" pitchFamily="18" charset="0"/>
            </a:endParaRPr>
          </a:p>
          <a:p>
            <a:pPr marL="342900" lvl="0" indent="-342900">
              <a:buAutoNum type="arabicPeriod"/>
            </a:pPr>
            <a:r>
              <a:rPr lang="el-GR" b="1" dirty="0">
                <a:solidFill>
                  <a:schemeClr val="tx1"/>
                </a:solidFill>
                <a:latin typeface="Times New Roman" pitchFamily="18" charset="0"/>
                <a:cs typeface="Times New Roman" pitchFamily="18" charset="0"/>
              </a:rPr>
              <a:t>Τα μεγαλύτερα παιδιά αναλαμβάνουν ρόλο  «μέντορα» </a:t>
            </a:r>
            <a:r>
              <a:rPr lang="el-GR" dirty="0">
                <a:solidFill>
                  <a:schemeClr val="tx1"/>
                </a:solidFill>
                <a:latin typeface="Times New Roman" pitchFamily="18" charset="0"/>
                <a:cs typeface="Times New Roman" pitchFamily="18" charset="0"/>
              </a:rPr>
              <a:t>σε ζευγάρια με τα μικρότερα, ξεναγώντας τα στις γωνιές της τάξης και στους χώρους μέσα στο κτίριο αλλά και στην αυλή του νηπιαγωγείου.</a:t>
            </a:r>
          </a:p>
          <a:p>
            <a:pPr marL="342900" lvl="0" indent="-342900">
              <a:buAutoNum type="arabicPeriod"/>
            </a:pPr>
            <a:endParaRPr lang="el-GR" sz="800" dirty="0">
              <a:solidFill>
                <a:schemeClr val="tx1"/>
              </a:solidFill>
              <a:latin typeface="Times New Roman" pitchFamily="18" charset="0"/>
              <a:cs typeface="Times New Roman" pitchFamily="18" charset="0"/>
            </a:endParaRPr>
          </a:p>
          <a:p>
            <a:pPr marL="342900" lvl="0" indent="-342900">
              <a:buAutoNum type="arabicPeriod"/>
            </a:pPr>
            <a:r>
              <a:rPr lang="el-GR" dirty="0">
                <a:solidFill>
                  <a:schemeClr val="tx1"/>
                </a:solidFill>
                <a:latin typeface="Times New Roman" pitchFamily="18" charset="0"/>
                <a:cs typeface="Times New Roman" pitchFamily="18" charset="0"/>
              </a:rPr>
              <a:t>Με τον ίδιο τρόπο </a:t>
            </a:r>
            <a:r>
              <a:rPr lang="el-GR" b="1" dirty="0">
                <a:solidFill>
                  <a:schemeClr val="tx1"/>
                </a:solidFill>
                <a:latin typeface="Times New Roman" pitchFamily="18" charset="0"/>
                <a:cs typeface="Times New Roman" pitchFamily="18" charset="0"/>
              </a:rPr>
              <a:t>βοηθούν το ζευγάρι τους στο ελεύθερο παιχνίδι </a:t>
            </a:r>
            <a:r>
              <a:rPr lang="el-GR" dirty="0">
                <a:solidFill>
                  <a:schemeClr val="tx1"/>
                </a:solidFill>
                <a:latin typeface="Times New Roman" pitchFamily="18" charset="0"/>
                <a:cs typeface="Times New Roman" pitchFamily="18" charset="0"/>
              </a:rPr>
              <a:t>στις γωνιές, συνομιλούν μαζί του, εξηγούν, προτείνουν τρόπους στο παιχνίδι. </a:t>
            </a:r>
          </a:p>
          <a:p>
            <a:pPr marL="342900" lvl="0" indent="-342900">
              <a:buAutoNum type="arabicPeriod"/>
            </a:pPr>
            <a:endParaRPr lang="el-GR" sz="800" dirty="0">
              <a:solidFill>
                <a:schemeClr val="tx1"/>
              </a:solidFill>
              <a:latin typeface="Times New Roman" pitchFamily="18" charset="0"/>
              <a:cs typeface="Times New Roman" pitchFamily="18" charset="0"/>
            </a:endParaRPr>
          </a:p>
          <a:p>
            <a:pPr marL="342900" lvl="0" indent="-342900">
              <a:buAutoNum type="arabicPeriod"/>
            </a:pPr>
            <a:r>
              <a:rPr lang="el-GR" dirty="0">
                <a:solidFill>
                  <a:schemeClr val="tx1"/>
                </a:solidFill>
                <a:latin typeface="Times New Roman" pitchFamily="18" charset="0"/>
                <a:cs typeface="Times New Roman" pitchFamily="18" charset="0"/>
              </a:rPr>
              <a:t>Ο/η  εκπαιδευτικός </a:t>
            </a:r>
            <a:r>
              <a:rPr lang="el-GR" b="1" dirty="0">
                <a:solidFill>
                  <a:schemeClr val="tx1"/>
                </a:solidFill>
                <a:latin typeface="Times New Roman" pitchFamily="18" charset="0"/>
                <a:cs typeface="Times New Roman" pitchFamily="18" charset="0"/>
              </a:rPr>
              <a:t>οργανώνει</a:t>
            </a:r>
            <a:r>
              <a:rPr lang="el-GR" dirty="0">
                <a:solidFill>
                  <a:schemeClr val="tx1"/>
                </a:solidFill>
                <a:latin typeface="Times New Roman" pitchFamily="18" charset="0"/>
                <a:cs typeface="Times New Roman" pitchFamily="18" charset="0"/>
              </a:rPr>
              <a:t> </a:t>
            </a:r>
            <a:r>
              <a:rPr lang="el-GR" b="1" dirty="0">
                <a:solidFill>
                  <a:schemeClr val="tx1"/>
                </a:solidFill>
                <a:latin typeface="Times New Roman" pitchFamily="18" charset="0"/>
                <a:cs typeface="Times New Roman" pitchFamily="18" charset="0"/>
              </a:rPr>
              <a:t>ομαδικές συζητήσεις </a:t>
            </a:r>
            <a:r>
              <a:rPr lang="el-GR" dirty="0">
                <a:solidFill>
                  <a:schemeClr val="tx1"/>
                </a:solidFill>
                <a:latin typeface="Times New Roman" pitchFamily="18" charset="0"/>
                <a:cs typeface="Times New Roman" pitchFamily="18" charset="0"/>
              </a:rPr>
              <a:t>από την αρχή του χρόνου.</a:t>
            </a:r>
            <a:r>
              <a:rPr lang="el-GR" b="1" dirty="0">
                <a:solidFill>
                  <a:schemeClr val="tx1"/>
                </a:solidFill>
                <a:latin typeface="Times New Roman" pitchFamily="18" charset="0"/>
                <a:cs typeface="Times New Roman" pitchFamily="18" charset="0"/>
              </a:rPr>
              <a:t> </a:t>
            </a:r>
            <a:r>
              <a:rPr lang="el-GR" dirty="0">
                <a:solidFill>
                  <a:schemeClr val="tx1"/>
                </a:solidFill>
                <a:latin typeface="Times New Roman" pitchFamily="18" charset="0"/>
                <a:cs typeface="Times New Roman" pitchFamily="18" charset="0"/>
              </a:rPr>
              <a:t>Οι πρώτες συζητήσεις είναι </a:t>
            </a:r>
            <a:r>
              <a:rPr lang="el-GR" b="1" dirty="0">
                <a:solidFill>
                  <a:schemeClr val="tx1"/>
                </a:solidFill>
                <a:latin typeface="Times New Roman" pitchFamily="18" charset="0"/>
                <a:cs typeface="Times New Roman" pitchFamily="18" charset="0"/>
              </a:rPr>
              <a:t>σύντομες (π.χ. 5 λεπτά</a:t>
            </a:r>
            <a:r>
              <a:rPr lang="el-GR" dirty="0">
                <a:solidFill>
                  <a:schemeClr val="tx1"/>
                </a:solidFill>
                <a:latin typeface="Times New Roman" pitchFamily="18" charset="0"/>
                <a:cs typeface="Times New Roman" pitchFamily="18" charset="0"/>
              </a:rPr>
              <a:t>) σταδιακά </a:t>
            </a:r>
            <a:r>
              <a:rPr lang="el-GR" b="1" dirty="0">
                <a:solidFill>
                  <a:schemeClr val="tx1"/>
                </a:solidFill>
                <a:latin typeface="Times New Roman" pitchFamily="18" charset="0"/>
                <a:cs typeface="Times New Roman" pitchFamily="18" charset="0"/>
              </a:rPr>
              <a:t>ο χρόνος αυξάνεται στα 15</a:t>
            </a:r>
            <a:r>
              <a:rPr lang="el-GR" dirty="0">
                <a:solidFill>
                  <a:schemeClr val="tx1"/>
                </a:solidFill>
                <a:latin typeface="Times New Roman" pitchFamily="18" charset="0"/>
                <a:cs typeface="Times New Roman" pitchFamily="18" charset="0"/>
              </a:rPr>
              <a:t>' </a:t>
            </a:r>
            <a:r>
              <a:rPr lang="el-GR" b="1" dirty="0">
                <a:solidFill>
                  <a:schemeClr val="tx1"/>
                </a:solidFill>
                <a:latin typeface="Times New Roman" pitchFamily="18" charset="0"/>
                <a:cs typeface="Times New Roman" pitchFamily="18" charset="0"/>
              </a:rPr>
              <a:t>ή και περισσότερο</a:t>
            </a:r>
            <a:r>
              <a:rPr lang="el-GR" dirty="0">
                <a:solidFill>
                  <a:schemeClr val="tx1"/>
                </a:solidFill>
                <a:latin typeface="Times New Roman" pitchFamily="18" charset="0"/>
                <a:cs typeface="Times New Roman" pitchFamily="18" charset="0"/>
              </a:rPr>
              <a:t>, ανάλογα βέβαια και με την ηλικία και τα χαρακτηριστικά της συγκεκριμένης ομάδας παιδιών </a:t>
            </a:r>
            <a:r>
              <a:rPr lang="el-GR" sz="1600" dirty="0">
                <a:solidFill>
                  <a:schemeClr val="tx1"/>
                </a:solidFill>
                <a:latin typeface="Times New Roman" pitchFamily="18" charset="0"/>
                <a:cs typeface="Times New Roman" pitchFamily="18" charset="0"/>
              </a:rPr>
              <a:t>(</a:t>
            </a:r>
            <a:r>
              <a:rPr lang="en-US" sz="1600" dirty="0">
                <a:solidFill>
                  <a:schemeClr val="tx1"/>
                </a:solidFill>
                <a:latin typeface="Times New Roman" pitchFamily="18" charset="0"/>
                <a:cs typeface="Times New Roman" pitchFamily="18" charset="0"/>
              </a:rPr>
              <a:t>Illinois Early Learning Standards</a:t>
            </a:r>
            <a:r>
              <a:rPr lang="el-GR" sz="1600" dirty="0">
                <a:solidFill>
                  <a:schemeClr val="tx1"/>
                </a:solidFill>
                <a:latin typeface="Times New Roman" pitchFamily="18" charset="0"/>
                <a:cs typeface="Times New Roman" pitchFamily="18" charset="0"/>
              </a:rPr>
              <a:t>,2006, όπ. αναφ. στο Μπιρμπίλη, 2008:149). </a:t>
            </a:r>
          </a:p>
          <a:p>
            <a:pPr marL="342900" lvl="0" indent="-342900">
              <a:buAutoNum type="arabicPeriod"/>
            </a:pPr>
            <a:endParaRPr lang="el-GR" sz="1600" dirty="0">
              <a:solidFill>
                <a:schemeClr val="tx1"/>
              </a:solidFill>
              <a:latin typeface="Times New Roman" pitchFamily="18" charset="0"/>
              <a:cs typeface="Times New Roman" pitchFamily="18" charset="0"/>
            </a:endParaRPr>
          </a:p>
          <a:p>
            <a:pPr marL="342900" lvl="0" indent="-342900">
              <a:buAutoNum type="arabicPeriod"/>
            </a:pPr>
            <a:r>
              <a:rPr lang="el-GR" dirty="0">
                <a:solidFill>
                  <a:schemeClr val="tx1"/>
                </a:solidFill>
                <a:latin typeface="Times New Roman" pitchFamily="18" charset="0"/>
                <a:cs typeface="Times New Roman" pitchFamily="18" charset="0"/>
              </a:rPr>
              <a:t>Οι συζητήσεις </a:t>
            </a:r>
            <a:r>
              <a:rPr lang="el-GR" b="1" dirty="0">
                <a:solidFill>
                  <a:schemeClr val="tx1"/>
                </a:solidFill>
                <a:latin typeface="Times New Roman" pitchFamily="18" charset="0"/>
                <a:cs typeface="Times New Roman" pitchFamily="18" charset="0"/>
              </a:rPr>
              <a:t>μέρος της ρουτίνας </a:t>
            </a:r>
            <a:r>
              <a:rPr lang="el-GR" dirty="0">
                <a:solidFill>
                  <a:schemeClr val="tx1"/>
                </a:solidFill>
                <a:latin typeface="Times New Roman" pitchFamily="18" charset="0"/>
                <a:cs typeface="Times New Roman" pitchFamily="18" charset="0"/>
              </a:rPr>
              <a:t>της τάξης . Επιλέγουμε  </a:t>
            </a:r>
            <a:r>
              <a:rPr lang="el-GR" b="1" dirty="0">
                <a:solidFill>
                  <a:schemeClr val="tx1"/>
                </a:solidFill>
                <a:latin typeface="Times New Roman" pitchFamily="18" charset="0"/>
                <a:cs typeface="Times New Roman" pitchFamily="18" charset="0"/>
              </a:rPr>
              <a:t>θέματα </a:t>
            </a:r>
            <a:r>
              <a:rPr lang="el-GR" dirty="0">
                <a:solidFill>
                  <a:schemeClr val="tx1"/>
                </a:solidFill>
                <a:latin typeface="Times New Roman" pitchFamily="18" charset="0"/>
                <a:cs typeface="Times New Roman" pitchFamily="18" charset="0"/>
              </a:rPr>
              <a:t>που κάνουν τα παιδιά </a:t>
            </a:r>
            <a:r>
              <a:rPr lang="el-GR" b="1" dirty="0">
                <a:solidFill>
                  <a:schemeClr val="tx1"/>
                </a:solidFill>
                <a:latin typeface="Times New Roman" pitchFamily="18" charset="0"/>
                <a:cs typeface="Times New Roman" pitchFamily="18" charset="0"/>
              </a:rPr>
              <a:t>να θέλουν να μιλήσουν</a:t>
            </a:r>
            <a:r>
              <a:rPr lang="el-GR" sz="1600" dirty="0"/>
              <a:t> </a:t>
            </a:r>
            <a:r>
              <a:rPr lang="el-GR" sz="1600" dirty="0">
                <a:solidFill>
                  <a:schemeClr val="tx1"/>
                </a:solidFill>
              </a:rPr>
              <a:t>(</a:t>
            </a:r>
            <a:r>
              <a:rPr lang="el-GR" dirty="0">
                <a:solidFill>
                  <a:schemeClr val="tx1"/>
                </a:solidFill>
                <a:latin typeface="Times New Roman" pitchFamily="18" charset="0"/>
                <a:cs typeface="Times New Roman" pitchFamily="18" charset="0"/>
              </a:rPr>
              <a:t>να παρουσιαστεί με τη μορφή ερώτησης-πρόβλημα, δήλωσης-παρατήρησης ή διλήμματος) </a:t>
            </a:r>
            <a:r>
              <a:rPr lang="el-GR" sz="1600" dirty="0">
                <a:solidFill>
                  <a:schemeClr val="tx1"/>
                </a:solidFill>
                <a:latin typeface="Times New Roman" pitchFamily="18" charset="0"/>
                <a:cs typeface="Times New Roman" pitchFamily="18" charset="0"/>
              </a:rPr>
              <a:t>(Μπιρμπίλη, 2008:149-150). </a:t>
            </a:r>
          </a:p>
          <a:p>
            <a:pPr marL="342900" lvl="0" indent="-342900">
              <a:buAutoNum type="arabicPeriod"/>
            </a:pPr>
            <a:endParaRPr lang="el-GR" sz="1600" dirty="0">
              <a:solidFill>
                <a:schemeClr val="tx1"/>
              </a:solidFill>
              <a:latin typeface="Times New Roman" pitchFamily="18" charset="0"/>
              <a:cs typeface="Times New Roman" pitchFamily="18" charset="0"/>
            </a:endParaRPr>
          </a:p>
          <a:p>
            <a:pPr marL="342900" lvl="0" indent="-342900">
              <a:buAutoNum type="arabicPeriod"/>
            </a:pPr>
            <a:r>
              <a:rPr lang="el-GR" b="1" dirty="0">
                <a:solidFill>
                  <a:schemeClr val="tx1"/>
                </a:solidFill>
                <a:latin typeface="Times New Roman" pitchFamily="18" charset="0"/>
                <a:cs typeface="Times New Roman" pitchFamily="18" charset="0"/>
              </a:rPr>
              <a:t>Συζήτηση  σε μικρές ομάδες </a:t>
            </a:r>
            <a:r>
              <a:rPr lang="el-GR" sz="1600" dirty="0">
                <a:solidFill>
                  <a:schemeClr val="tx1"/>
                </a:solidFill>
                <a:latin typeface="Times New Roman" pitchFamily="18" charset="0"/>
                <a:cs typeface="Times New Roman" pitchFamily="18" charset="0"/>
              </a:rPr>
              <a:t>(πχ. στις ελεύθερες δραστηριότητες, στις ώρες χαλάρωσης στο ολοήμερο νηπιαγωγείο) (Μπιρμπίλη, 2008). </a:t>
            </a:r>
          </a:p>
          <a:p>
            <a:pPr marL="342900" lvl="0" indent="-342900">
              <a:buAutoNum type="arabicPeriod"/>
            </a:pPr>
            <a:endParaRPr lang="el-GR" sz="800" dirty="0">
              <a:solidFill>
                <a:schemeClr val="tx1"/>
              </a:solidFill>
              <a:latin typeface="Times New Roman" pitchFamily="18" charset="0"/>
              <a:cs typeface="Times New Roman" pitchFamily="18" charset="0"/>
            </a:endParaRPr>
          </a:p>
          <a:p>
            <a:pPr marL="342900" lvl="0" indent="-342900">
              <a:buAutoNum type="arabicPeriod"/>
            </a:pPr>
            <a:r>
              <a:rPr lang="el-GR" b="1" dirty="0">
                <a:solidFill>
                  <a:schemeClr val="tx1"/>
                </a:solidFill>
                <a:latin typeface="Times New Roman" pitchFamily="18" charset="0"/>
                <a:cs typeface="Times New Roman" pitchFamily="18" charset="0"/>
              </a:rPr>
              <a:t>Συζήτηση </a:t>
            </a:r>
            <a:r>
              <a:rPr lang="el-GR" dirty="0">
                <a:solidFill>
                  <a:schemeClr val="tx1"/>
                </a:solidFill>
                <a:latin typeface="Times New Roman" pitchFamily="18" charset="0"/>
                <a:cs typeface="Times New Roman" pitchFamily="18" charset="0"/>
              </a:rPr>
              <a:t>για </a:t>
            </a:r>
            <a:r>
              <a:rPr lang="el-GR" b="1" dirty="0">
                <a:solidFill>
                  <a:schemeClr val="tx1"/>
                </a:solidFill>
                <a:latin typeface="Times New Roman" pitchFamily="18" charset="0"/>
                <a:cs typeface="Times New Roman" pitchFamily="18" charset="0"/>
              </a:rPr>
              <a:t>επίλυση συγκρούσεων</a:t>
            </a:r>
            <a:r>
              <a:rPr lang="el-GR" dirty="0">
                <a:solidFill>
                  <a:schemeClr val="tx1"/>
                </a:solidFill>
                <a:latin typeface="Times New Roman" pitchFamily="18" charset="0"/>
                <a:cs typeface="Times New Roman" pitchFamily="18" charset="0"/>
              </a:rPr>
              <a:t> από τα παιδιά. </a:t>
            </a:r>
          </a:p>
          <a:p>
            <a:pPr marL="342900" indent="-342900" algn="ctr"/>
            <a:r>
              <a:rPr lang="el-GR" sz="1600" b="1" i="1" dirty="0">
                <a:solidFill>
                  <a:schemeClr val="tx1"/>
                </a:solidFill>
                <a:latin typeface="Times New Roman" pitchFamily="18" charset="0"/>
                <a:cs typeface="Times New Roman" pitchFamily="18" charset="0"/>
              </a:rPr>
              <a:t>  </a:t>
            </a:r>
            <a:endParaRPr lang="el-GR" sz="1600" dirty="0">
              <a:solidFill>
                <a:schemeClr val="tx1"/>
              </a:solidFill>
              <a:latin typeface="Times New Roman" pitchFamily="18" charset="0"/>
              <a:cs typeface="Times New Roman" pitchFamily="18" charset="0"/>
            </a:endParaRPr>
          </a:p>
          <a:p>
            <a:endParaRPr lang="el-GR" sz="1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lstStyle/>
          <a:p>
            <a:pPr algn="ctr"/>
            <a:r>
              <a:rPr lang="en-US" b="1" dirty="0"/>
              <a:t/>
            </a:r>
            <a:br>
              <a:rPr lang="en-US" b="1" dirty="0"/>
            </a:br>
            <a:r>
              <a:rPr lang="el-GR" sz="2400" dirty="0"/>
              <a:t> </a:t>
            </a:r>
            <a:r>
              <a:rPr lang="el-GR" sz="2400" b="1" dirty="0">
                <a:latin typeface="Times New Roman" pitchFamily="18" charset="0"/>
                <a:cs typeface="Times New Roman" pitchFamily="18" charset="0"/>
              </a:rPr>
              <a:t>Το εργαστήριο βασίστηκε στις αρχές που υποστηρίζει</a:t>
            </a:r>
            <a:r>
              <a:rPr lang="el-GR" sz="2400"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7" name="Content Placeholder 6"/>
          <p:cNvSpPr>
            <a:spLocks noGrp="1"/>
          </p:cNvSpPr>
          <p:nvPr>
            <p:ph idx="1"/>
          </p:nvPr>
        </p:nvSpPr>
        <p:spPr>
          <a:xfrm>
            <a:off x="415636" y="985652"/>
            <a:ext cx="11776364" cy="5164892"/>
          </a:xfrm>
        </p:spPr>
        <p:txBody>
          <a:bodyPr>
            <a:normAutofit/>
          </a:bodyPr>
          <a:lstStyle/>
          <a:p>
            <a:endParaRPr lang="el-GR" dirty="0"/>
          </a:p>
          <a:p>
            <a:endParaRPr lang="el-GR" dirty="0"/>
          </a:p>
          <a:p>
            <a:pPr>
              <a:buNone/>
            </a:pPr>
            <a:endParaRPr lang="en-US" dirty="0">
              <a:solidFill>
                <a:schemeClr val="tx1"/>
              </a:solidFill>
            </a:endParaRPr>
          </a:p>
        </p:txBody>
      </p:sp>
      <p:sp>
        <p:nvSpPr>
          <p:cNvPr id="8" name="7 - Διάγραμμα ροής: Διάτρητη ταινία"/>
          <p:cNvSpPr/>
          <p:nvPr/>
        </p:nvSpPr>
        <p:spPr>
          <a:xfrm>
            <a:off x="3807726" y="750626"/>
            <a:ext cx="4490113" cy="2674961"/>
          </a:xfrm>
          <a:prstGeom prst="flowChartPunchedTap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b="1" dirty="0">
              <a:solidFill>
                <a:schemeClr val="tx1"/>
              </a:solidFill>
              <a:latin typeface="Times New Roman" pitchFamily="18" charset="0"/>
              <a:cs typeface="Times New Roman" pitchFamily="18" charset="0"/>
            </a:endParaRPr>
          </a:p>
          <a:p>
            <a:r>
              <a:rPr lang="el-GR" b="1" dirty="0">
                <a:solidFill>
                  <a:schemeClr val="tx1"/>
                </a:solidFill>
                <a:latin typeface="Times New Roman" pitchFamily="18" charset="0"/>
                <a:cs typeface="Times New Roman" pitchFamily="18" charset="0"/>
              </a:rPr>
              <a:t>Α.</a:t>
            </a:r>
            <a:r>
              <a:rPr lang="el-GR" dirty="0">
                <a:solidFill>
                  <a:schemeClr val="tx1"/>
                </a:solidFill>
                <a:latin typeface="Times New Roman" pitchFamily="18" charset="0"/>
                <a:cs typeface="Times New Roman" pitchFamily="18" charset="0"/>
              </a:rPr>
              <a:t> Έγιναν </a:t>
            </a:r>
            <a:r>
              <a:rPr lang="el-GR" b="1" dirty="0">
                <a:solidFill>
                  <a:schemeClr val="tx1"/>
                </a:solidFill>
                <a:latin typeface="Times New Roman" pitchFamily="18" charset="0"/>
                <a:cs typeface="Times New Roman" pitchFamily="18" charset="0"/>
              </a:rPr>
              <a:t>ενέργειες για να γνωρίσουμε τον τρόπο σκέψης και δράσης </a:t>
            </a:r>
            <a:r>
              <a:rPr lang="el-GR" dirty="0">
                <a:solidFill>
                  <a:schemeClr val="tx1"/>
                </a:solidFill>
                <a:latin typeface="Times New Roman" pitchFamily="18" charset="0"/>
                <a:cs typeface="Times New Roman" pitchFamily="18" charset="0"/>
              </a:rPr>
              <a:t>των συμμετεχόντων/</a:t>
            </a:r>
            <a:r>
              <a:rPr lang="el-GR" dirty="0" err="1">
                <a:solidFill>
                  <a:schemeClr val="tx1"/>
                </a:solidFill>
                <a:latin typeface="Times New Roman" pitchFamily="18" charset="0"/>
                <a:cs typeface="Times New Roman" pitchFamily="18" charset="0"/>
              </a:rPr>
              <a:t>σών</a:t>
            </a:r>
            <a:endParaRPr lang="el-GR" dirty="0">
              <a:solidFill>
                <a:schemeClr val="tx1"/>
              </a:solidFill>
              <a:latin typeface="Times New Roman" pitchFamily="18" charset="0"/>
              <a:cs typeface="Times New Roman" pitchFamily="18" charset="0"/>
            </a:endParaRPr>
          </a:p>
          <a:p>
            <a:endParaRPr lang="el-GR" sz="900" dirty="0">
              <a:solidFill>
                <a:schemeClr val="tx1"/>
              </a:solidFill>
              <a:latin typeface="Times New Roman" pitchFamily="18" charset="0"/>
              <a:cs typeface="Times New Roman" pitchFamily="18" charset="0"/>
            </a:endParaRPr>
          </a:p>
          <a:p>
            <a:r>
              <a:rPr lang="el-GR" sz="1600" dirty="0">
                <a:solidFill>
                  <a:schemeClr val="tx1"/>
                </a:solidFill>
                <a:latin typeface="Times New Roman" pitchFamily="18" charset="0"/>
                <a:cs typeface="Times New Roman" pitchFamily="18" charset="0"/>
              </a:rPr>
              <a:t>(</a:t>
            </a:r>
            <a:r>
              <a:rPr lang="el-GR" sz="1600" b="1" dirty="0">
                <a:solidFill>
                  <a:schemeClr val="tx1"/>
                </a:solidFill>
                <a:latin typeface="Times New Roman" pitchFamily="18" charset="0"/>
                <a:cs typeface="Times New Roman" pitchFamily="18" charset="0"/>
              </a:rPr>
              <a:t>προϋπόθεση</a:t>
            </a:r>
            <a:r>
              <a:rPr lang="el-GR" sz="1600" dirty="0">
                <a:solidFill>
                  <a:schemeClr val="tx1"/>
                </a:solidFill>
                <a:latin typeface="Times New Roman" pitchFamily="18" charset="0"/>
                <a:cs typeface="Times New Roman" pitchFamily="18" charset="0"/>
              </a:rPr>
              <a:t> για να ενισχύσουμε τον διάλογο είναι </a:t>
            </a:r>
            <a:r>
              <a:rPr lang="el-GR" sz="1600" b="1" dirty="0">
                <a:solidFill>
                  <a:schemeClr val="tx1"/>
                </a:solidFill>
                <a:latin typeface="Times New Roman" pitchFamily="18" charset="0"/>
                <a:cs typeface="Times New Roman" pitchFamily="18" charset="0"/>
              </a:rPr>
              <a:t>η διερεύνηση του προηγούμενου τρόπου σκέψης και δράσης </a:t>
            </a:r>
            <a:r>
              <a:rPr lang="el-GR" sz="1600" dirty="0">
                <a:solidFill>
                  <a:schemeClr val="tx1"/>
                </a:solidFill>
                <a:latin typeface="Times New Roman" pitchFamily="18" charset="0"/>
                <a:cs typeface="Times New Roman" pitchFamily="18" charset="0"/>
              </a:rPr>
              <a:t>των συμμετεχόντων)</a:t>
            </a:r>
          </a:p>
        </p:txBody>
      </p:sp>
      <p:sp>
        <p:nvSpPr>
          <p:cNvPr id="9" name="8 - Διάγραμμα ροής: Διάτρητη ταινία"/>
          <p:cNvSpPr/>
          <p:nvPr/>
        </p:nvSpPr>
        <p:spPr>
          <a:xfrm>
            <a:off x="4654210" y="3862316"/>
            <a:ext cx="3029479" cy="1391894"/>
          </a:xfrm>
          <a:prstGeom prst="flowChartPunchedTape">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a:p>
            <a:pPr algn="ctr"/>
            <a:endParaRPr lang="el-GR" dirty="0">
              <a:solidFill>
                <a:schemeClr val="tx1"/>
              </a:solidFill>
            </a:endParaRPr>
          </a:p>
          <a:p>
            <a:pPr algn="ctr"/>
            <a:r>
              <a:rPr lang="el-GR" b="1" dirty="0">
                <a:solidFill>
                  <a:schemeClr val="tx1"/>
                </a:solidFill>
                <a:latin typeface="Times New Roman" pitchFamily="18" charset="0"/>
                <a:cs typeface="Times New Roman" pitchFamily="18" charset="0"/>
              </a:rPr>
              <a:t>Δ.</a:t>
            </a:r>
            <a:r>
              <a:rPr lang="el-GR" dirty="0">
                <a:solidFill>
                  <a:schemeClr val="tx1"/>
                </a:solidFill>
                <a:latin typeface="Times New Roman" pitchFamily="18" charset="0"/>
                <a:cs typeface="Times New Roman" pitchFamily="18" charset="0"/>
              </a:rPr>
              <a:t> Δόθηκε </a:t>
            </a:r>
            <a:r>
              <a:rPr lang="el-GR" b="1" dirty="0">
                <a:solidFill>
                  <a:schemeClr val="tx1"/>
                </a:solidFill>
                <a:latin typeface="Times New Roman" pitchFamily="18" charset="0"/>
                <a:cs typeface="Times New Roman" pitchFamily="18" charset="0"/>
              </a:rPr>
              <a:t>εστιασμένη ανατροφοδότηση</a:t>
            </a:r>
          </a:p>
          <a:p>
            <a:pPr algn="ctr"/>
            <a:endParaRPr lang="el-GR" dirty="0"/>
          </a:p>
        </p:txBody>
      </p:sp>
      <p:sp>
        <p:nvSpPr>
          <p:cNvPr id="10" name="9 - Διάγραμμα ροής: Διάτρητη ταινία"/>
          <p:cNvSpPr/>
          <p:nvPr/>
        </p:nvSpPr>
        <p:spPr>
          <a:xfrm>
            <a:off x="1128098" y="3875965"/>
            <a:ext cx="3061766" cy="1598324"/>
          </a:xfrm>
          <a:prstGeom prst="flowChartPunchedTap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latin typeface="Times New Roman" pitchFamily="18" charset="0"/>
                <a:cs typeface="Times New Roman" pitchFamily="18" charset="0"/>
              </a:rPr>
              <a:t>Γ.</a:t>
            </a:r>
            <a:r>
              <a:rPr lang="el-GR" dirty="0">
                <a:solidFill>
                  <a:schemeClr val="tx1"/>
                </a:solidFill>
                <a:latin typeface="Times New Roman" pitchFamily="18" charset="0"/>
                <a:cs typeface="Times New Roman" pitchFamily="18" charset="0"/>
              </a:rPr>
              <a:t> Ενισχύθηκε ο </a:t>
            </a:r>
            <a:r>
              <a:rPr lang="el-GR" b="1" dirty="0">
                <a:solidFill>
                  <a:schemeClr val="tx1"/>
                </a:solidFill>
                <a:latin typeface="Times New Roman" pitchFamily="18" charset="0"/>
                <a:cs typeface="Times New Roman" pitchFamily="18" charset="0"/>
              </a:rPr>
              <a:t>διερευνητικός διάλογος</a:t>
            </a:r>
          </a:p>
        </p:txBody>
      </p:sp>
      <p:sp>
        <p:nvSpPr>
          <p:cNvPr id="11" name="10 - Διάγραμμα ροής: Διάτρητη ταινία"/>
          <p:cNvSpPr/>
          <p:nvPr/>
        </p:nvSpPr>
        <p:spPr>
          <a:xfrm>
            <a:off x="453834" y="2121076"/>
            <a:ext cx="3135528" cy="1440990"/>
          </a:xfrm>
          <a:prstGeom prst="flowChartPunchedTape">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CCFF"/>
              </a:solidFill>
            </a:endParaRPr>
          </a:p>
          <a:p>
            <a:pPr algn="ctr"/>
            <a:r>
              <a:rPr lang="el-GR" b="1" dirty="0">
                <a:solidFill>
                  <a:schemeClr val="tx1"/>
                </a:solidFill>
                <a:latin typeface="Times New Roman" pitchFamily="18" charset="0"/>
                <a:cs typeface="Times New Roman" pitchFamily="18" charset="0"/>
              </a:rPr>
              <a:t>Β. </a:t>
            </a:r>
            <a:r>
              <a:rPr lang="el-GR" dirty="0">
                <a:solidFill>
                  <a:schemeClr val="tx1"/>
                </a:solidFill>
                <a:latin typeface="Times New Roman" pitchFamily="18" charset="0"/>
                <a:cs typeface="Times New Roman" pitchFamily="18" charset="0"/>
              </a:rPr>
              <a:t>Έγιναν </a:t>
            </a:r>
            <a:r>
              <a:rPr lang="el-GR" b="1" dirty="0">
                <a:solidFill>
                  <a:schemeClr val="tx1"/>
                </a:solidFill>
                <a:latin typeface="Times New Roman" pitchFamily="18" charset="0"/>
                <a:cs typeface="Times New Roman" pitchFamily="18" charset="0"/>
              </a:rPr>
              <a:t>ανοικτές ερωτήσεις</a:t>
            </a:r>
          </a:p>
          <a:p>
            <a:pPr algn="ctr"/>
            <a:endParaRPr lang="el-GR" dirty="0">
              <a:latin typeface="Times New Roman" pitchFamily="18" charset="0"/>
              <a:cs typeface="Times New Roman" pitchFamily="18" charset="0"/>
            </a:endParaRPr>
          </a:p>
        </p:txBody>
      </p:sp>
      <p:sp>
        <p:nvSpPr>
          <p:cNvPr id="12" name="11 - Αριστερό-δεξιό-άνω βέλος"/>
          <p:cNvSpPr/>
          <p:nvPr/>
        </p:nvSpPr>
        <p:spPr>
          <a:xfrm rot="10800000">
            <a:off x="4126054" y="3456249"/>
            <a:ext cx="3871356" cy="332509"/>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3" name="12 - Διάγραμμα ροής: Διάτρητη ταινία"/>
          <p:cNvSpPr/>
          <p:nvPr/>
        </p:nvSpPr>
        <p:spPr>
          <a:xfrm>
            <a:off x="8395971" y="3712192"/>
            <a:ext cx="3081795" cy="1610437"/>
          </a:xfrm>
          <a:prstGeom prst="flowChartPunchedTape">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a:p>
            <a:pPr algn="ctr"/>
            <a:endParaRPr lang="el-GR" dirty="0">
              <a:solidFill>
                <a:schemeClr val="tx1"/>
              </a:solidFill>
            </a:endParaRPr>
          </a:p>
          <a:p>
            <a:pPr algn="ctr"/>
            <a:r>
              <a:rPr lang="el-GR" b="1" dirty="0">
                <a:solidFill>
                  <a:schemeClr val="tx1"/>
                </a:solidFill>
                <a:latin typeface="Times New Roman" pitchFamily="18" charset="0"/>
                <a:cs typeface="Times New Roman" pitchFamily="18" charset="0"/>
              </a:rPr>
              <a:t>Ε.</a:t>
            </a:r>
            <a:r>
              <a:rPr lang="el-GR" dirty="0">
                <a:solidFill>
                  <a:schemeClr val="tx1"/>
                </a:solidFill>
                <a:latin typeface="Times New Roman" pitchFamily="18" charset="0"/>
                <a:cs typeface="Times New Roman" pitchFamily="18" charset="0"/>
              </a:rPr>
              <a:t> Υπήρξαν </a:t>
            </a:r>
            <a:r>
              <a:rPr lang="el-GR" b="1" dirty="0">
                <a:solidFill>
                  <a:schemeClr val="tx1"/>
                </a:solidFill>
                <a:latin typeface="Times New Roman" pitchFamily="18" charset="0"/>
                <a:cs typeface="Times New Roman" pitchFamily="18" charset="0"/>
              </a:rPr>
              <a:t>ευκαιρίες για αναστοχασμό </a:t>
            </a:r>
            <a:r>
              <a:rPr lang="el-GR" dirty="0">
                <a:solidFill>
                  <a:schemeClr val="tx1"/>
                </a:solidFill>
                <a:latin typeface="Times New Roman" pitchFamily="18" charset="0"/>
                <a:cs typeface="Times New Roman" pitchFamily="18" charset="0"/>
              </a:rPr>
              <a:t>και </a:t>
            </a:r>
            <a:r>
              <a:rPr lang="el-GR" b="1" dirty="0">
                <a:solidFill>
                  <a:schemeClr val="tx1"/>
                </a:solidFill>
                <a:latin typeface="Times New Roman" pitchFamily="18" charset="0"/>
                <a:cs typeface="Times New Roman" pitchFamily="18" charset="0"/>
              </a:rPr>
              <a:t>αμφισβήτηση</a:t>
            </a:r>
            <a:r>
              <a:rPr lang="el-GR" dirty="0">
                <a:solidFill>
                  <a:schemeClr val="tx1"/>
                </a:solidFill>
                <a:latin typeface="Times New Roman" pitchFamily="18" charset="0"/>
                <a:cs typeface="Times New Roman" pitchFamily="18" charset="0"/>
              </a:rPr>
              <a:t> </a:t>
            </a:r>
            <a:r>
              <a:rPr lang="el-GR" b="1" dirty="0">
                <a:solidFill>
                  <a:schemeClr val="tx1"/>
                </a:solidFill>
                <a:latin typeface="Times New Roman" pitchFamily="18" charset="0"/>
                <a:cs typeface="Times New Roman" pitchFamily="18" charset="0"/>
              </a:rPr>
              <a:t>των πρακτικών</a:t>
            </a:r>
          </a:p>
          <a:p>
            <a:pPr algn="ctr"/>
            <a:r>
              <a:rPr lang="el-GR" dirty="0">
                <a:solidFill>
                  <a:schemeClr val="tx1"/>
                </a:solidFill>
                <a:latin typeface="Times New Roman" pitchFamily="18" charset="0"/>
                <a:cs typeface="Times New Roman" pitchFamily="18" charset="0"/>
              </a:rPr>
              <a:t>  </a:t>
            </a:r>
          </a:p>
          <a:p>
            <a:pPr algn="ctr"/>
            <a:endParaRPr lang="el-GR" dirty="0"/>
          </a:p>
        </p:txBody>
      </p:sp>
      <p:sp>
        <p:nvSpPr>
          <p:cNvPr id="14" name="13 - Διάγραμμα ροής: Διάτρητη ταινία"/>
          <p:cNvSpPr/>
          <p:nvPr/>
        </p:nvSpPr>
        <p:spPr>
          <a:xfrm>
            <a:off x="8627423" y="1571707"/>
            <a:ext cx="3564577" cy="1608221"/>
          </a:xfrm>
          <a:prstGeom prst="flowChartPunchedTape">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tx1"/>
              </a:solidFill>
            </a:endParaRPr>
          </a:p>
          <a:p>
            <a:pPr algn="ctr"/>
            <a:endParaRPr lang="el-GR" dirty="0">
              <a:solidFill>
                <a:schemeClr val="tx1"/>
              </a:solidFill>
            </a:endParaRPr>
          </a:p>
          <a:p>
            <a:pPr algn="ctr"/>
            <a:r>
              <a:rPr lang="el-GR" b="1" dirty="0">
                <a:solidFill>
                  <a:schemeClr val="tx1"/>
                </a:solidFill>
                <a:latin typeface="Times New Roman" pitchFamily="18" charset="0"/>
                <a:cs typeface="Times New Roman" pitchFamily="18" charset="0"/>
              </a:rPr>
              <a:t>ΣΤ. </a:t>
            </a:r>
            <a:r>
              <a:rPr lang="el-GR" dirty="0">
                <a:solidFill>
                  <a:schemeClr val="tx1"/>
                </a:solidFill>
                <a:latin typeface="Times New Roman" pitchFamily="18" charset="0"/>
                <a:cs typeface="Times New Roman" pitchFamily="18" charset="0"/>
              </a:rPr>
              <a:t>Δόθηκε το </a:t>
            </a:r>
            <a:r>
              <a:rPr lang="el-GR" b="1" dirty="0">
                <a:solidFill>
                  <a:schemeClr val="tx1"/>
                </a:solidFill>
                <a:latin typeface="Times New Roman" pitchFamily="18" charset="0"/>
                <a:cs typeface="Times New Roman" pitchFamily="18" charset="0"/>
              </a:rPr>
              <a:t>πλαίσιο για ενεργό δράση </a:t>
            </a:r>
            <a:r>
              <a:rPr lang="el-GR" dirty="0">
                <a:solidFill>
                  <a:schemeClr val="tx1"/>
                </a:solidFill>
                <a:latin typeface="Times New Roman" pitchFamily="18" charset="0"/>
                <a:cs typeface="Times New Roman" pitchFamily="18" charset="0"/>
              </a:rPr>
              <a:t>(ανακατασκευή του σεναρίου διαλόγου)</a:t>
            </a:r>
          </a:p>
          <a:p>
            <a:pPr algn="ctr"/>
            <a:r>
              <a:rPr lang="el-GR" dirty="0">
                <a:solidFill>
                  <a:schemeClr val="tx1"/>
                </a:solidFill>
                <a:latin typeface="Times New Roman" pitchFamily="18" charset="0"/>
                <a:cs typeface="Times New Roman" pitchFamily="18" charset="0"/>
              </a:rPr>
              <a:t> </a:t>
            </a:r>
          </a:p>
          <a:p>
            <a:pPr algn="ctr"/>
            <a:endParaRPr lang="el-GR" dirty="0">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74914" y="258350"/>
            <a:ext cx="8911687" cy="656050"/>
          </a:xfrm>
        </p:spPr>
        <p:txBody>
          <a:bodyPr>
            <a:normAutofit/>
          </a:bodyPr>
          <a:lstStyle/>
          <a:p>
            <a:pPr algn="ctr"/>
            <a:r>
              <a:rPr lang="el-GR" sz="2800" b="1" dirty="0" smtClean="0"/>
              <a:t>Προγραμματισμός επόμενου μαθήματος/ων</a:t>
            </a:r>
            <a:endParaRPr lang="el-GR" sz="2800" b="1" dirty="0"/>
          </a:p>
        </p:txBody>
      </p:sp>
      <p:sp>
        <p:nvSpPr>
          <p:cNvPr id="3" name="2 - Θέση περιεχομένου"/>
          <p:cNvSpPr>
            <a:spLocks noGrp="1"/>
          </p:cNvSpPr>
          <p:nvPr>
            <p:ph idx="1"/>
          </p:nvPr>
        </p:nvSpPr>
        <p:spPr>
          <a:xfrm>
            <a:off x="2341017" y="1084217"/>
            <a:ext cx="8915400" cy="4813942"/>
          </a:xfrm>
        </p:spPr>
        <p:txBody>
          <a:bodyPr/>
          <a:lstStyle/>
          <a:p>
            <a:r>
              <a:rPr lang="el-GR" b="1" dirty="0" smtClean="0">
                <a:solidFill>
                  <a:srgbClr val="FF0000"/>
                </a:solidFill>
              </a:rPr>
              <a:t>1.</a:t>
            </a:r>
            <a:r>
              <a:rPr lang="el-GR" dirty="0" smtClean="0"/>
              <a:t> </a:t>
            </a:r>
            <a:r>
              <a:rPr lang="el-GR" b="1" dirty="0" smtClean="0"/>
              <a:t>Θα ανεβάσει κάθε ομάδα το συνοπτικό της πλάνο </a:t>
            </a:r>
            <a:r>
              <a:rPr lang="el-GR" dirty="0" smtClean="0"/>
              <a:t>σε φάκελο εργασιών που θα ανοίξει  στο </a:t>
            </a:r>
            <a:r>
              <a:rPr lang="en-US" dirty="0" err="1" smtClean="0"/>
              <a:t>eclass</a:t>
            </a:r>
            <a:r>
              <a:rPr lang="en-US" dirty="0" smtClean="0"/>
              <a:t> </a:t>
            </a:r>
            <a:r>
              <a:rPr lang="el-GR" dirty="0" smtClean="0">
                <a:solidFill>
                  <a:srgbClr val="FF0000"/>
                </a:solidFill>
              </a:rPr>
              <a:t>την Παρασκευή </a:t>
            </a:r>
            <a:r>
              <a:rPr lang="el-GR" b="1" dirty="0" smtClean="0">
                <a:solidFill>
                  <a:srgbClr val="FF0000"/>
                </a:solidFill>
              </a:rPr>
              <a:t>17/10/2025</a:t>
            </a:r>
            <a:r>
              <a:rPr lang="el-GR" dirty="0" smtClean="0"/>
              <a:t>, ανάλογα με την θεματική .</a:t>
            </a:r>
          </a:p>
          <a:p>
            <a:endParaRPr lang="el-GR" dirty="0" smtClean="0"/>
          </a:p>
          <a:p>
            <a:r>
              <a:rPr lang="el-GR" dirty="0" smtClean="0"/>
              <a:t>π.χ. </a:t>
            </a:r>
            <a:r>
              <a:rPr lang="el-GR" b="1" u="sng" dirty="0" smtClean="0"/>
              <a:t>Φάκελος 1</a:t>
            </a:r>
            <a:r>
              <a:rPr lang="el-GR" dirty="0" smtClean="0"/>
              <a:t>: </a:t>
            </a:r>
            <a:r>
              <a:rPr lang="el-GR" b="1" dirty="0" smtClean="0">
                <a:solidFill>
                  <a:schemeClr val="tx1"/>
                </a:solidFill>
                <a:ea typeface="Calibri"/>
                <a:cs typeface="Calibri"/>
              </a:rPr>
              <a:t>«Ψωμί – Παιδεία – Ελευθερία» </a:t>
            </a:r>
            <a:r>
              <a:rPr lang="el-GR" dirty="0" smtClean="0"/>
              <a:t>και </a:t>
            </a:r>
            <a:r>
              <a:rPr lang="el-GR" b="1" dirty="0" smtClean="0"/>
              <a:t>Σώμα / ή Αισθήσεις </a:t>
            </a:r>
            <a:r>
              <a:rPr lang="el-GR" dirty="0" smtClean="0"/>
              <a:t>(μαζί: πλάνο 1</a:t>
            </a:r>
            <a:r>
              <a:rPr lang="el-GR" baseline="30000" dirty="0" smtClean="0"/>
              <a:t>ης </a:t>
            </a:r>
            <a:r>
              <a:rPr lang="el-GR" dirty="0" smtClean="0"/>
              <a:t>και  πλάνο 2</a:t>
            </a:r>
            <a:r>
              <a:rPr lang="el-GR" baseline="30000" dirty="0" smtClean="0"/>
              <a:t>ης </a:t>
            </a:r>
            <a:r>
              <a:rPr lang="el-GR" dirty="0" smtClean="0"/>
              <a:t>εβδομάδας της ομάδας).</a:t>
            </a:r>
          </a:p>
          <a:p>
            <a:pPr>
              <a:buNone/>
            </a:pPr>
            <a:endParaRPr lang="el-GR" b="1" dirty="0" smtClean="0"/>
          </a:p>
          <a:p>
            <a:r>
              <a:rPr lang="el-GR" b="1" u="sng" dirty="0" smtClean="0"/>
              <a:t>Φάκελος 2</a:t>
            </a:r>
            <a:r>
              <a:rPr lang="el-GR" b="1" dirty="0" smtClean="0"/>
              <a:t>:</a:t>
            </a:r>
            <a:r>
              <a:rPr lang="el-GR" dirty="0" smtClean="0"/>
              <a:t> </a:t>
            </a:r>
            <a:r>
              <a:rPr lang="el-GR" b="1" i="1" dirty="0" smtClean="0">
                <a:solidFill>
                  <a:schemeClr val="tx1"/>
                </a:solidFill>
                <a:ea typeface="Calibri"/>
                <a:cs typeface="Calibri"/>
              </a:rPr>
              <a:t>«Καλωσορίζουμε τον Νοέμβρη στην τάξη μας»</a:t>
            </a:r>
            <a:r>
              <a:rPr lang="el-GR" dirty="0" smtClean="0">
                <a:solidFill>
                  <a:schemeClr val="tx1"/>
                </a:solidFill>
                <a:ea typeface="Calibri"/>
                <a:cs typeface="Calibri"/>
              </a:rPr>
              <a:t>  </a:t>
            </a:r>
            <a:r>
              <a:rPr lang="el-GR" b="1" i="1" dirty="0" smtClean="0">
                <a:solidFill>
                  <a:schemeClr val="tx1"/>
                </a:solidFill>
                <a:ea typeface="Calibri"/>
                <a:cs typeface="Calibri"/>
              </a:rPr>
              <a:t>/ ή Δικαιώματα…</a:t>
            </a:r>
            <a:endParaRPr lang="el-GR" b="1" i="1" dirty="0" smtClean="0"/>
          </a:p>
          <a:p>
            <a:endParaRPr lang="el-GR" dirty="0" smtClean="0"/>
          </a:p>
          <a:p>
            <a:r>
              <a:rPr lang="el-GR" b="1" dirty="0" smtClean="0">
                <a:solidFill>
                  <a:srgbClr val="FF0000"/>
                </a:solidFill>
              </a:rPr>
              <a:t>2. </a:t>
            </a:r>
            <a:r>
              <a:rPr lang="el-GR" b="1" dirty="0" smtClean="0"/>
              <a:t>Αρχίζετε να σχεδιάζετε τις δραστηριότητες </a:t>
            </a:r>
            <a:r>
              <a:rPr lang="el-GR" dirty="0" smtClean="0"/>
              <a:t>σας αναλυτικά (θα σας ζητηθούν  </a:t>
            </a:r>
            <a:r>
              <a:rPr lang="el-GR" b="1" dirty="0" smtClean="0"/>
              <a:t>κάποιες</a:t>
            </a:r>
            <a:r>
              <a:rPr lang="el-GR" dirty="0" smtClean="0"/>
              <a:t> από αυτές ενδεικτικά προσεχώς, στις</a:t>
            </a:r>
            <a:r>
              <a:rPr lang="el-GR" dirty="0" smtClean="0">
                <a:solidFill>
                  <a:srgbClr val="FF0000"/>
                </a:solidFill>
              </a:rPr>
              <a:t> </a:t>
            </a:r>
            <a:r>
              <a:rPr lang="el-GR" b="1" dirty="0" smtClean="0">
                <a:solidFill>
                  <a:srgbClr val="FF0000"/>
                </a:solidFill>
              </a:rPr>
              <a:t>24/10, </a:t>
            </a:r>
            <a:r>
              <a:rPr lang="el-GR" dirty="0" smtClean="0">
                <a:solidFill>
                  <a:srgbClr val="FF0000"/>
                </a:solidFill>
              </a:rPr>
              <a:t>για επόμενο εργαστήρι </a:t>
            </a:r>
            <a:r>
              <a:rPr lang="el-GR" dirty="0" smtClean="0">
                <a:solidFill>
                  <a:srgbClr val="FF0000"/>
                </a:solidFill>
              </a:rPr>
              <a:t>(</a:t>
            </a:r>
            <a:r>
              <a:rPr lang="el-GR" dirty="0" smtClean="0">
                <a:solidFill>
                  <a:srgbClr val="FF0000"/>
                </a:solidFill>
              </a:rPr>
              <a:t>στο </a:t>
            </a:r>
            <a:r>
              <a:rPr lang="el-GR" dirty="0" err="1" smtClean="0">
                <a:solidFill>
                  <a:srgbClr val="FF0000"/>
                </a:solidFill>
              </a:rPr>
              <a:t>μαθημα</a:t>
            </a:r>
            <a:r>
              <a:rPr lang="el-GR" dirty="0" smtClean="0">
                <a:solidFill>
                  <a:srgbClr val="FF0000"/>
                </a:solidFill>
              </a:rPr>
              <a:t> : </a:t>
            </a:r>
            <a:r>
              <a:rPr lang="el-GR" dirty="0" smtClean="0">
                <a:solidFill>
                  <a:srgbClr val="FF0000"/>
                </a:solidFill>
              </a:rPr>
              <a:t>4/11</a:t>
            </a:r>
            <a:r>
              <a:rPr lang="el-GR" dirty="0" smtClean="0"/>
              <a:t>). </a:t>
            </a:r>
          </a:p>
          <a:p>
            <a:r>
              <a:rPr lang="el-GR" b="1" dirty="0" smtClean="0">
                <a:solidFill>
                  <a:srgbClr val="FF0000"/>
                </a:solidFill>
              </a:rPr>
              <a:t>3. </a:t>
            </a:r>
            <a:r>
              <a:rPr lang="el-GR" dirty="0" smtClean="0">
                <a:solidFill>
                  <a:srgbClr val="FF0000"/>
                </a:solidFill>
              </a:rPr>
              <a:t>Έως  </a:t>
            </a:r>
            <a:r>
              <a:rPr lang="el-GR" b="1" dirty="0" smtClean="0">
                <a:solidFill>
                  <a:srgbClr val="FF0000"/>
                </a:solidFill>
              </a:rPr>
              <a:t>7/11/2025</a:t>
            </a:r>
            <a:r>
              <a:rPr lang="el-GR" dirty="0" smtClean="0">
                <a:solidFill>
                  <a:srgbClr val="FF0000"/>
                </a:solidFill>
              </a:rPr>
              <a:t> θα παραδοθεί ολόκληρος ο εκπαιδευτικός σχεδιασμός </a:t>
            </a:r>
            <a:r>
              <a:rPr lang="el-GR" dirty="0" smtClean="0"/>
              <a:t>της ομάδας σε φάκελο εργασιών που θα ανοίξει.</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214103" y="0"/>
            <a:ext cx="8911687" cy="473170"/>
          </a:xfrm>
        </p:spPr>
        <p:txBody>
          <a:bodyPr>
            <a:normAutofit fontScale="90000"/>
          </a:bodyPr>
          <a:lstStyle/>
          <a:p>
            <a:pPr algn="ctr"/>
            <a:r>
              <a:rPr lang="el-GR" sz="2800" b="1" dirty="0" smtClean="0"/>
              <a:t>Βασικές ημερομηνίες</a:t>
            </a:r>
            <a:endParaRPr lang="el-GR" sz="2800" b="1" dirty="0"/>
          </a:p>
        </p:txBody>
      </p:sp>
      <p:sp>
        <p:nvSpPr>
          <p:cNvPr id="3" name="2 - Θέση περιεχομένου"/>
          <p:cNvSpPr>
            <a:spLocks noGrp="1"/>
          </p:cNvSpPr>
          <p:nvPr>
            <p:ph idx="1"/>
          </p:nvPr>
        </p:nvSpPr>
        <p:spPr>
          <a:xfrm>
            <a:off x="2155371" y="744583"/>
            <a:ext cx="9101046" cy="5153577"/>
          </a:xfrm>
        </p:spPr>
        <p:txBody>
          <a:bodyPr>
            <a:normAutofit fontScale="85000" lnSpcReduction="20000"/>
          </a:bodyPr>
          <a:lstStyle/>
          <a:p>
            <a:pPr algn="ctr"/>
            <a:r>
              <a:rPr lang="el-GR" b="1" u="sng" dirty="0" smtClean="0">
                <a:solidFill>
                  <a:srgbClr val="FF0000"/>
                </a:solidFill>
              </a:rPr>
              <a:t>ΟΚΤΩΒΡΙΟΣ</a:t>
            </a:r>
          </a:p>
          <a:p>
            <a:r>
              <a:rPr lang="el-GR" b="1" dirty="0" smtClean="0">
                <a:solidFill>
                  <a:srgbClr val="FF0000"/>
                </a:solidFill>
              </a:rPr>
              <a:t>1.</a:t>
            </a:r>
            <a:r>
              <a:rPr lang="el-GR" dirty="0" smtClean="0"/>
              <a:t> </a:t>
            </a:r>
            <a:r>
              <a:rPr lang="el-GR" dirty="0" smtClean="0">
                <a:solidFill>
                  <a:srgbClr val="FF0000"/>
                </a:solidFill>
              </a:rPr>
              <a:t>Κατάθεση </a:t>
            </a:r>
            <a:r>
              <a:rPr lang="el-GR" b="1" dirty="0" smtClean="0">
                <a:solidFill>
                  <a:srgbClr val="FF0000"/>
                </a:solidFill>
              </a:rPr>
              <a:t> συνοπτικού πλάνου </a:t>
            </a:r>
            <a:r>
              <a:rPr lang="el-GR" b="1" dirty="0" smtClean="0"/>
              <a:t>: </a:t>
            </a:r>
            <a:r>
              <a:rPr lang="el-GR" b="1" u="sng" dirty="0" smtClean="0">
                <a:solidFill>
                  <a:srgbClr val="00B050"/>
                </a:solidFill>
              </a:rPr>
              <a:t>17 </a:t>
            </a:r>
            <a:r>
              <a:rPr lang="el-GR" b="1" dirty="0" smtClean="0"/>
              <a:t>Οκτωβρίου (9:00- 21:00) / 2 φάκελοι θα επιλέξετε τον σωστό (Φακ 1: </a:t>
            </a:r>
            <a:r>
              <a:rPr lang="el-GR" i="1" dirty="0" smtClean="0"/>
              <a:t>1</a:t>
            </a:r>
            <a:r>
              <a:rPr lang="el-GR" i="1" baseline="30000" dirty="0" smtClean="0"/>
              <a:t>η</a:t>
            </a:r>
            <a:r>
              <a:rPr lang="el-GR" i="1" dirty="0" smtClean="0"/>
              <a:t> &amp; 2</a:t>
            </a:r>
            <a:r>
              <a:rPr lang="el-GR" i="1" baseline="30000" dirty="0" smtClean="0"/>
              <a:t>η</a:t>
            </a:r>
            <a:r>
              <a:rPr lang="el-GR" i="1" dirty="0" smtClean="0"/>
              <a:t> Θεματική </a:t>
            </a:r>
            <a:r>
              <a:rPr lang="el-GR" b="1" dirty="0" smtClean="0"/>
              <a:t> / Φακ 2:  </a:t>
            </a:r>
            <a:r>
              <a:rPr lang="el-GR" i="1" dirty="0" smtClean="0"/>
              <a:t>3</a:t>
            </a:r>
            <a:r>
              <a:rPr lang="el-GR" i="1" baseline="30000" dirty="0" smtClean="0"/>
              <a:t>η</a:t>
            </a:r>
            <a:r>
              <a:rPr lang="el-GR" i="1" dirty="0" smtClean="0"/>
              <a:t> θεματική</a:t>
            </a:r>
            <a:r>
              <a:rPr lang="el-GR" b="1" dirty="0" smtClean="0"/>
              <a:t>) (στο  </a:t>
            </a:r>
            <a:r>
              <a:rPr lang="en-US" b="1" dirty="0" smtClean="0"/>
              <a:t>e</a:t>
            </a:r>
            <a:r>
              <a:rPr lang="el-GR" b="1" dirty="0" smtClean="0"/>
              <a:t>-</a:t>
            </a:r>
            <a:r>
              <a:rPr lang="en-US" b="1" dirty="0" smtClean="0"/>
              <a:t>class</a:t>
            </a:r>
            <a:r>
              <a:rPr lang="el-GR" b="1" dirty="0" smtClean="0"/>
              <a:t>).</a:t>
            </a:r>
          </a:p>
          <a:p>
            <a:endParaRPr lang="el-GR" b="1" dirty="0" smtClean="0"/>
          </a:p>
          <a:p>
            <a:r>
              <a:rPr lang="el-GR" b="1" dirty="0" smtClean="0">
                <a:solidFill>
                  <a:srgbClr val="FF0000"/>
                </a:solidFill>
              </a:rPr>
              <a:t>2.</a:t>
            </a:r>
            <a:r>
              <a:rPr lang="el-GR" dirty="0" smtClean="0"/>
              <a:t> Κατάθεση από τις ομάδες των φοιτητών/τριών  </a:t>
            </a:r>
            <a:r>
              <a:rPr lang="el-GR" b="1" dirty="0" smtClean="0"/>
              <a:t>1</a:t>
            </a:r>
            <a:r>
              <a:rPr lang="el-GR" b="1" dirty="0" smtClean="0">
                <a:solidFill>
                  <a:srgbClr val="FF0000"/>
                </a:solidFill>
              </a:rPr>
              <a:t> μιας ενδεικτικής - ολοκληρωμένης δραστηριότητας </a:t>
            </a:r>
            <a:r>
              <a:rPr lang="el-GR" b="1" dirty="0" smtClean="0"/>
              <a:t> του εκπαιδευτικού τους σχεδιασμού </a:t>
            </a:r>
            <a:r>
              <a:rPr lang="el-GR" dirty="0" smtClean="0"/>
              <a:t>(τίτλος, στόχοι, περιεχόμενο, μεθοδολογία) με στόχο την εργαστηριακή διόρθωση στο  μάθημα:  στις </a:t>
            </a:r>
            <a:r>
              <a:rPr lang="el-GR" b="1" u="sng" dirty="0" smtClean="0">
                <a:solidFill>
                  <a:srgbClr val="00B050"/>
                </a:solidFill>
              </a:rPr>
              <a:t>24/</a:t>
            </a:r>
            <a:r>
              <a:rPr lang="el-GR" b="1" dirty="0" smtClean="0"/>
              <a:t>10/2025 (στο  </a:t>
            </a:r>
            <a:r>
              <a:rPr lang="en-US" b="1" dirty="0" smtClean="0"/>
              <a:t>e</a:t>
            </a:r>
            <a:r>
              <a:rPr lang="el-GR" b="1" dirty="0" smtClean="0"/>
              <a:t>-</a:t>
            </a:r>
            <a:r>
              <a:rPr lang="en-US" b="1" dirty="0" smtClean="0"/>
              <a:t>class</a:t>
            </a:r>
            <a:r>
              <a:rPr lang="el-GR" b="1" dirty="0" smtClean="0"/>
              <a:t>).</a:t>
            </a:r>
            <a:endParaRPr lang="el-GR" dirty="0" smtClean="0"/>
          </a:p>
          <a:p>
            <a:r>
              <a:rPr lang="el-GR" b="1" dirty="0" smtClean="0">
                <a:solidFill>
                  <a:srgbClr val="FF0000"/>
                </a:solidFill>
              </a:rPr>
              <a:t>3.</a:t>
            </a:r>
            <a:r>
              <a:rPr lang="el-GR" dirty="0" smtClean="0"/>
              <a:t> Κατάθεση </a:t>
            </a:r>
            <a:r>
              <a:rPr lang="el-GR" b="1" dirty="0" err="1" smtClean="0">
                <a:solidFill>
                  <a:srgbClr val="FF0000"/>
                </a:solidFill>
              </a:rPr>
              <a:t>παρουσιολογίων</a:t>
            </a:r>
            <a:r>
              <a:rPr lang="el-GR" b="1" dirty="0" smtClean="0">
                <a:solidFill>
                  <a:srgbClr val="FF0000"/>
                </a:solidFill>
              </a:rPr>
              <a:t> από τις παρατηρήσεις </a:t>
            </a:r>
            <a:r>
              <a:rPr lang="el-GR" dirty="0" smtClean="0"/>
              <a:t>στα Νηπιαγωγεία στο Χειμερινό εξάμηνο 2025:  </a:t>
            </a:r>
            <a:r>
              <a:rPr lang="el-GR" b="1" u="sng" dirty="0" smtClean="0">
                <a:solidFill>
                  <a:srgbClr val="00B050"/>
                </a:solidFill>
              </a:rPr>
              <a:t>23-24</a:t>
            </a:r>
            <a:r>
              <a:rPr lang="el-GR" b="1" dirty="0" smtClean="0">
                <a:solidFill>
                  <a:srgbClr val="00B050"/>
                </a:solidFill>
              </a:rPr>
              <a:t> </a:t>
            </a:r>
            <a:r>
              <a:rPr lang="el-GR" b="1" dirty="0" smtClean="0"/>
              <a:t>Οκτωβρίου (στο  </a:t>
            </a:r>
            <a:r>
              <a:rPr lang="en-US" b="1" dirty="0" smtClean="0"/>
              <a:t>e</a:t>
            </a:r>
            <a:r>
              <a:rPr lang="el-GR" b="1" dirty="0" smtClean="0"/>
              <a:t>-</a:t>
            </a:r>
            <a:r>
              <a:rPr lang="en-US" b="1" dirty="0" smtClean="0"/>
              <a:t>class</a:t>
            </a:r>
            <a:r>
              <a:rPr lang="el-GR" b="1" dirty="0" smtClean="0"/>
              <a:t>).</a:t>
            </a:r>
            <a:endParaRPr lang="el-GR" dirty="0" smtClean="0"/>
          </a:p>
          <a:p>
            <a:pPr>
              <a:buNone/>
            </a:pPr>
            <a:endParaRPr lang="el-GR" b="1" dirty="0" smtClean="0"/>
          </a:p>
          <a:p>
            <a:pPr algn="ctr"/>
            <a:r>
              <a:rPr lang="el-GR" b="1" u="sng" dirty="0" smtClean="0">
                <a:solidFill>
                  <a:srgbClr val="0070C0"/>
                </a:solidFill>
              </a:rPr>
              <a:t>ΝΟΕΜΒΡΙΟ</a:t>
            </a:r>
            <a:r>
              <a:rPr lang="el-GR" b="1" dirty="0" smtClean="0">
                <a:solidFill>
                  <a:srgbClr val="0070C0"/>
                </a:solidFill>
              </a:rPr>
              <a:t>Σ</a:t>
            </a:r>
          </a:p>
          <a:p>
            <a:pPr lvl="0"/>
            <a:r>
              <a:rPr lang="el-GR" b="1" dirty="0" smtClean="0">
                <a:solidFill>
                  <a:srgbClr val="FF0000"/>
                </a:solidFill>
              </a:rPr>
              <a:t>4.</a:t>
            </a:r>
            <a:r>
              <a:rPr lang="el-GR" dirty="0" smtClean="0"/>
              <a:t> Κατάθεση </a:t>
            </a:r>
            <a:r>
              <a:rPr lang="el-GR" dirty="0" err="1" smtClean="0"/>
              <a:t>αναστοχαστικού</a:t>
            </a:r>
            <a:r>
              <a:rPr lang="el-GR" dirty="0" smtClean="0"/>
              <a:t> ημερολογίου </a:t>
            </a:r>
            <a:r>
              <a:rPr lang="el-GR" smtClean="0"/>
              <a:t>πριν από την </a:t>
            </a:r>
            <a:r>
              <a:rPr lang="el-GR" dirty="0" smtClean="0"/>
              <a:t>διδασκαλία στο Νηπιαγωγείο, </a:t>
            </a:r>
            <a:r>
              <a:rPr lang="el-GR" b="1" u="sng" dirty="0" smtClean="0">
                <a:solidFill>
                  <a:srgbClr val="00B050"/>
                </a:solidFill>
              </a:rPr>
              <a:t>3</a:t>
            </a:r>
            <a:r>
              <a:rPr lang="el-GR" b="1" dirty="0" smtClean="0"/>
              <a:t> Νοεμβρίου</a:t>
            </a:r>
            <a:endParaRPr lang="el-GR" dirty="0" smtClean="0"/>
          </a:p>
          <a:p>
            <a:endParaRPr lang="el-GR" dirty="0" smtClean="0"/>
          </a:p>
          <a:p>
            <a:r>
              <a:rPr lang="el-GR" b="1" dirty="0" smtClean="0">
                <a:solidFill>
                  <a:srgbClr val="FF0000"/>
                </a:solidFill>
              </a:rPr>
              <a:t>5. </a:t>
            </a:r>
            <a:r>
              <a:rPr lang="el-GR" dirty="0" smtClean="0"/>
              <a:t>Κατάθεση </a:t>
            </a:r>
            <a:r>
              <a:rPr lang="el-GR" b="1" dirty="0" smtClean="0">
                <a:solidFill>
                  <a:srgbClr val="0088EE"/>
                </a:solidFill>
              </a:rPr>
              <a:t>ολοκληρωμένου </a:t>
            </a:r>
            <a:r>
              <a:rPr lang="el-GR" b="1" dirty="0" smtClean="0"/>
              <a:t>εκπαιδευτικού </a:t>
            </a:r>
            <a:r>
              <a:rPr lang="el-GR" b="1" dirty="0" smtClean="0">
                <a:solidFill>
                  <a:srgbClr val="0088EE"/>
                </a:solidFill>
              </a:rPr>
              <a:t>σχεδιασμού διδασκαλίας </a:t>
            </a:r>
            <a:r>
              <a:rPr lang="el-GR" b="1" dirty="0" smtClean="0"/>
              <a:t>των ομάδων των φοιτητών/τριών στο  </a:t>
            </a:r>
            <a:r>
              <a:rPr lang="en-US" b="1" dirty="0" smtClean="0"/>
              <a:t>e</a:t>
            </a:r>
            <a:r>
              <a:rPr lang="el-GR" b="1" dirty="0" smtClean="0"/>
              <a:t>-</a:t>
            </a:r>
            <a:r>
              <a:rPr lang="en-US" b="1" dirty="0" smtClean="0"/>
              <a:t>class</a:t>
            </a:r>
            <a:r>
              <a:rPr lang="el-GR" u="sng" dirty="0" smtClean="0">
                <a:solidFill>
                  <a:srgbClr val="00B050"/>
                </a:solidFill>
              </a:rPr>
              <a:t>: </a:t>
            </a:r>
            <a:r>
              <a:rPr lang="el-GR" b="1" u="sng" dirty="0" smtClean="0">
                <a:solidFill>
                  <a:srgbClr val="00B050"/>
                </a:solidFill>
              </a:rPr>
              <a:t>7</a:t>
            </a:r>
            <a:r>
              <a:rPr lang="el-GR" b="1" dirty="0" smtClean="0"/>
              <a:t> Νοεμβρίου</a:t>
            </a:r>
          </a:p>
          <a:p>
            <a:endParaRPr lang="el-GR" b="1" dirty="0" smtClean="0"/>
          </a:p>
          <a:p>
            <a:pPr algn="ctr"/>
            <a:r>
              <a:rPr lang="el-GR" b="1" u="sng" dirty="0" smtClean="0">
                <a:solidFill>
                  <a:srgbClr val="00B050"/>
                </a:solidFill>
              </a:rPr>
              <a:t>ΔΕΚΕΜΒΡΙΟΣ</a:t>
            </a:r>
          </a:p>
          <a:p>
            <a:r>
              <a:rPr lang="el-GR" b="1" dirty="0" smtClean="0">
                <a:solidFill>
                  <a:srgbClr val="FF0000"/>
                </a:solidFill>
              </a:rPr>
              <a:t>6.</a:t>
            </a:r>
            <a:r>
              <a:rPr lang="el-GR" dirty="0" smtClean="0"/>
              <a:t> Κατάθεση </a:t>
            </a:r>
            <a:r>
              <a:rPr lang="el-GR" b="1" dirty="0" err="1" smtClean="0">
                <a:solidFill>
                  <a:srgbClr val="00B050"/>
                </a:solidFill>
              </a:rPr>
              <a:t>παρουσιολογίων</a:t>
            </a:r>
            <a:r>
              <a:rPr lang="el-GR" b="1" dirty="0" smtClean="0">
                <a:solidFill>
                  <a:srgbClr val="00B050"/>
                </a:solidFill>
              </a:rPr>
              <a:t> από την διδασκαλία </a:t>
            </a:r>
            <a:r>
              <a:rPr lang="el-GR" dirty="0" smtClean="0"/>
              <a:t>σας στο Νηπιαγωγείο: </a:t>
            </a:r>
            <a:r>
              <a:rPr lang="el-GR" b="1" u="sng" dirty="0" smtClean="0">
                <a:solidFill>
                  <a:srgbClr val="00B050"/>
                </a:solidFill>
              </a:rPr>
              <a:t>5 </a:t>
            </a:r>
            <a:r>
              <a:rPr lang="el-GR" b="1" dirty="0" smtClean="0"/>
              <a:t>Δεκεμβρίου</a:t>
            </a:r>
          </a:p>
          <a:p>
            <a:pPr>
              <a:buNone/>
            </a:pP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8457" y="0"/>
            <a:ext cx="10901660" cy="878774"/>
          </a:xfrm>
        </p:spPr>
        <p:txBody>
          <a:bodyPr>
            <a:normAutofit fontScale="90000"/>
          </a:bodyPr>
          <a:lstStyle/>
          <a:p>
            <a:pPr algn="ctr"/>
            <a:r>
              <a:rPr lang="el-GR" sz="3100" b="1" dirty="0"/>
              <a:t/>
            </a:r>
            <a:br>
              <a:rPr lang="el-GR" sz="3100" b="1" dirty="0"/>
            </a:br>
            <a:r>
              <a:rPr lang="en-US" sz="2700" b="1" dirty="0"/>
              <a:t/>
            </a:r>
            <a:br>
              <a:rPr lang="en-US" sz="2700" b="1" dirty="0"/>
            </a:br>
            <a:endParaRPr lang="en-US" sz="2700" b="1" dirty="0"/>
          </a:p>
        </p:txBody>
      </p:sp>
      <p:sp>
        <p:nvSpPr>
          <p:cNvPr id="7" name="Content Placeholder 6"/>
          <p:cNvSpPr>
            <a:spLocks noGrp="1"/>
          </p:cNvSpPr>
          <p:nvPr>
            <p:ph idx="1"/>
          </p:nvPr>
        </p:nvSpPr>
        <p:spPr>
          <a:xfrm>
            <a:off x="415636" y="1056904"/>
            <a:ext cx="11776364" cy="5093640"/>
          </a:xfrm>
        </p:spPr>
        <p:txBody>
          <a:bodyPr>
            <a:normAutofit/>
          </a:bodyPr>
          <a:lstStyle/>
          <a:p>
            <a:endParaRPr lang="en-US" sz="2000" b="1" dirty="0" smtClean="0"/>
          </a:p>
          <a:p>
            <a:pPr>
              <a:buNone/>
            </a:pPr>
            <a:endParaRPr lang="el-GR" sz="2000" b="1" dirty="0" smtClean="0"/>
          </a:p>
          <a:p>
            <a:pPr>
              <a:buNone/>
            </a:pPr>
            <a:endParaRPr lang="en-US" sz="2000" b="1" dirty="0" smtClean="0"/>
          </a:p>
          <a:p>
            <a:endParaRPr lang="el-GR" sz="2000" b="1" dirty="0" smtClean="0"/>
          </a:p>
          <a:p>
            <a:endParaRPr lang="el-GR" sz="2000" b="1" dirty="0" smtClean="0"/>
          </a:p>
          <a:p>
            <a:endParaRPr lang="el-GR" sz="2000" b="1" dirty="0" smtClean="0"/>
          </a:p>
          <a:p>
            <a:endParaRPr lang="el-GR" sz="2000" b="1" dirty="0" smtClean="0"/>
          </a:p>
          <a:p>
            <a:endParaRPr lang="el-GR" sz="2000" b="1" dirty="0" smtClean="0"/>
          </a:p>
          <a:p>
            <a:endParaRPr lang="el-GR" sz="2000" b="1" dirty="0" smtClean="0"/>
          </a:p>
          <a:p>
            <a:endParaRPr lang="el-GR" sz="2000" b="1" dirty="0" smtClean="0"/>
          </a:p>
          <a:p>
            <a:pPr>
              <a:buNone/>
            </a:pPr>
            <a:endParaRPr lang="el-GR" sz="2000" dirty="0">
              <a:solidFill>
                <a:srgbClr val="FF0000"/>
              </a:solidFill>
              <a:latin typeface="Times New Roman" pitchFamily="18" charset="0"/>
              <a:cs typeface="Times New Roman" pitchFamily="18" charset="0"/>
            </a:endParaRPr>
          </a:p>
          <a:p>
            <a:endParaRPr lang="el-GR" sz="2000" dirty="0">
              <a:solidFill>
                <a:srgbClr val="FF0000"/>
              </a:solidFill>
            </a:endParaRPr>
          </a:p>
          <a:p>
            <a:endParaRPr lang="en-US" sz="2000" dirty="0">
              <a:solidFill>
                <a:srgbClr val="FF0000"/>
              </a:solidFill>
            </a:endParaRPr>
          </a:p>
        </p:txBody>
      </p:sp>
      <p:sp>
        <p:nvSpPr>
          <p:cNvPr id="4" name="3 - Διάγραμμα ροής: Διάτρητη ταινία"/>
          <p:cNvSpPr/>
          <p:nvPr/>
        </p:nvSpPr>
        <p:spPr>
          <a:xfrm>
            <a:off x="3272150" y="2043849"/>
            <a:ext cx="4490113" cy="2674961"/>
          </a:xfrm>
          <a:prstGeom prst="flowChartPunchedTape">
            <a:avLst/>
          </a:prstGeom>
          <a:solidFill>
            <a:srgbClr val="FFFF99"/>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l-GR" b="1" dirty="0">
              <a:solidFill>
                <a:schemeClr val="tx1"/>
              </a:solidFill>
              <a:latin typeface="Times New Roman" pitchFamily="18" charset="0"/>
              <a:cs typeface="Times New Roman" pitchFamily="18" charset="0"/>
            </a:endParaRPr>
          </a:p>
          <a:p>
            <a:pPr algn="ctr"/>
            <a:r>
              <a:rPr lang="el-GR" sz="2800" b="1" i="1" dirty="0">
                <a:solidFill>
                  <a:srgbClr val="C00000"/>
                </a:solidFill>
                <a:latin typeface="Times New Roman" pitchFamily="18" charset="0"/>
                <a:cs typeface="Times New Roman" pitchFamily="18" charset="0"/>
              </a:rPr>
              <a:t>Σας ευχαριστώ πολύ για το ενδιαφέρον και τη συμμετοχή σας</a:t>
            </a:r>
            <a:endParaRPr lang="el-GR" sz="2800" i="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a:bodyPr>
          <a:lstStyle/>
          <a:p>
            <a:pPr algn="ctr"/>
            <a:r>
              <a:rPr lang="en-US" b="1" dirty="0"/>
              <a:t/>
            </a:r>
            <a:br>
              <a:rPr lang="en-US" b="1" dirty="0"/>
            </a:br>
            <a:r>
              <a:rPr lang="el-GR" sz="2400" b="1" dirty="0">
                <a:solidFill>
                  <a:schemeClr val="tx1"/>
                </a:solidFill>
              </a:rPr>
              <a:t>Τα χαρακτηριστικά της διαλογικής διδασκαλίας</a:t>
            </a:r>
            <a:r>
              <a:rPr lang="el-GR" sz="2800" b="1" dirty="0">
                <a:ea typeface="Arial Unicode MS" pitchFamily="34" charset="-128"/>
                <a:cs typeface="Arial Unicode MS" pitchFamily="34" charset="-128"/>
              </a:rPr>
              <a:t> </a:t>
            </a:r>
            <a:endParaRPr lang="en-US" sz="2400" b="1" dirty="0">
              <a:solidFill>
                <a:schemeClr val="tx1"/>
              </a:solidFill>
            </a:endParaRPr>
          </a:p>
        </p:txBody>
      </p:sp>
      <p:sp>
        <p:nvSpPr>
          <p:cNvPr id="7" name="Content Placeholder 6"/>
          <p:cNvSpPr>
            <a:spLocks noGrp="1"/>
          </p:cNvSpPr>
          <p:nvPr>
            <p:ph idx="1"/>
          </p:nvPr>
        </p:nvSpPr>
        <p:spPr>
          <a:xfrm>
            <a:off x="1685108" y="1056904"/>
            <a:ext cx="8321041" cy="5093640"/>
          </a:xfrm>
        </p:spPr>
        <p:txBody>
          <a:bodyPr>
            <a:normAutofit fontScale="92500" lnSpcReduction="20000"/>
          </a:bodyPr>
          <a:lstStyle/>
          <a:p>
            <a:pPr>
              <a:buFont typeface="Wingdings" pitchFamily="2" charset="2"/>
              <a:buChar char="v"/>
            </a:pPr>
            <a:r>
              <a:rPr lang="el-GR" sz="2300" b="1" dirty="0">
                <a:solidFill>
                  <a:srgbClr val="FF0000"/>
                </a:solidFill>
                <a:latin typeface="Times New Roman" pitchFamily="18" charset="0"/>
                <a:cs typeface="Times New Roman" pitchFamily="18" charset="0"/>
              </a:rPr>
              <a:t>Οι διαλογικές προσεγγίσεις </a:t>
            </a:r>
            <a:r>
              <a:rPr lang="el-GR" sz="2300" dirty="0">
                <a:latin typeface="Times New Roman" pitchFamily="18" charset="0"/>
                <a:cs typeface="Times New Roman" pitchFamily="18" charset="0"/>
              </a:rPr>
              <a:t>στη σχολική τάξη είναι πιο </a:t>
            </a:r>
            <a:r>
              <a:rPr lang="el-GR" sz="2300" b="1" dirty="0">
                <a:latin typeface="Times New Roman" pitchFamily="18" charset="0"/>
                <a:cs typeface="Times New Roman" pitchFamily="18" charset="0"/>
              </a:rPr>
              <a:t>αποτελεσματικές από </a:t>
            </a:r>
            <a:r>
              <a:rPr lang="el-GR" sz="2300" dirty="0">
                <a:latin typeface="Times New Roman" pitchFamily="18" charset="0"/>
                <a:cs typeface="Times New Roman" pitchFamily="18" charset="0"/>
              </a:rPr>
              <a:t>τις </a:t>
            </a:r>
            <a:r>
              <a:rPr lang="el-GR" sz="2300" b="1" dirty="0">
                <a:latin typeface="Times New Roman" pitchFamily="18" charset="0"/>
                <a:cs typeface="Times New Roman" pitchFamily="18" charset="0"/>
              </a:rPr>
              <a:t>παραδοσιακές μονολογικές</a:t>
            </a:r>
            <a:r>
              <a:rPr lang="el-GR" sz="2300" dirty="0">
                <a:latin typeface="Times New Roman" pitchFamily="18" charset="0"/>
                <a:cs typeface="Times New Roman" pitchFamily="18" charset="0"/>
              </a:rPr>
              <a:t>, που κυριαρχούν ως πρακτική.</a:t>
            </a:r>
          </a:p>
          <a:p>
            <a:pPr>
              <a:buFont typeface="Wingdings" pitchFamily="2" charset="2"/>
              <a:buChar char="v"/>
            </a:pPr>
            <a:endParaRPr lang="el-GR" sz="2300" b="1" dirty="0">
              <a:latin typeface="Times New Roman" pitchFamily="18" charset="0"/>
              <a:cs typeface="Times New Roman" pitchFamily="18" charset="0"/>
            </a:endParaRPr>
          </a:p>
          <a:p>
            <a:pPr>
              <a:buFont typeface="Wingdings" pitchFamily="2" charset="2"/>
              <a:buChar char="v"/>
            </a:pPr>
            <a:r>
              <a:rPr lang="el-GR" sz="2300" b="1" dirty="0">
                <a:latin typeface="Times New Roman" pitchFamily="18" charset="0"/>
                <a:cs typeface="Times New Roman" pitchFamily="18" charset="0"/>
              </a:rPr>
              <a:t>Το επιχείρημα: </a:t>
            </a:r>
          </a:p>
          <a:p>
            <a:pPr lvl="1">
              <a:buFont typeface="Wingdings" pitchFamily="2" charset="2"/>
              <a:buChar char="v"/>
            </a:pPr>
            <a:r>
              <a:rPr lang="el-GR" sz="2300" dirty="0">
                <a:latin typeface="Times New Roman" pitchFamily="18" charset="0"/>
                <a:cs typeface="Times New Roman" pitchFamily="18" charset="0"/>
              </a:rPr>
              <a:t>η βελτίωση της </a:t>
            </a:r>
            <a:r>
              <a:rPr lang="el-GR" sz="2300" dirty="0">
                <a:solidFill>
                  <a:srgbClr val="FF0000"/>
                </a:solidFill>
                <a:latin typeface="Times New Roman" pitchFamily="18" charset="0"/>
                <a:cs typeface="Times New Roman" pitchFamily="18" charset="0"/>
              </a:rPr>
              <a:t>κριτικής σκέψης </a:t>
            </a:r>
            <a:r>
              <a:rPr lang="el-GR" sz="2300" dirty="0">
                <a:latin typeface="Times New Roman" pitchFamily="18" charset="0"/>
                <a:cs typeface="Times New Roman" pitchFamily="18" charset="0"/>
              </a:rPr>
              <a:t>και</a:t>
            </a:r>
          </a:p>
          <a:p>
            <a:pPr lvl="1">
              <a:buFont typeface="Wingdings" pitchFamily="2" charset="2"/>
              <a:buChar char="v"/>
            </a:pPr>
            <a:r>
              <a:rPr lang="el-GR" sz="2300" dirty="0">
                <a:latin typeface="Times New Roman" pitchFamily="18" charset="0"/>
                <a:cs typeface="Times New Roman" pitchFamily="18" charset="0"/>
              </a:rPr>
              <a:t> η αύξηση των </a:t>
            </a:r>
            <a:r>
              <a:rPr lang="el-GR" sz="2300" dirty="0">
                <a:solidFill>
                  <a:srgbClr val="FF0000"/>
                </a:solidFill>
                <a:latin typeface="Times New Roman" pitchFamily="18" charset="0"/>
                <a:cs typeface="Times New Roman" pitchFamily="18" charset="0"/>
              </a:rPr>
              <a:t>γνωστικών δυνατοτήτων </a:t>
            </a:r>
            <a:r>
              <a:rPr lang="el-GR" sz="2300" dirty="0">
                <a:latin typeface="Times New Roman" pitchFamily="18" charset="0"/>
                <a:cs typeface="Times New Roman" pitchFamily="18" charset="0"/>
              </a:rPr>
              <a:t>των μαθητών </a:t>
            </a:r>
            <a:r>
              <a:rPr lang="el-GR" sz="1500" dirty="0">
                <a:latin typeface="Times New Roman" pitchFamily="18" charset="0"/>
                <a:cs typeface="Times New Roman" pitchFamily="18" charset="0"/>
              </a:rPr>
              <a:t>(Alexander, 2006∙ Nystrand et </a:t>
            </a:r>
            <a:r>
              <a:rPr lang="el-GR" sz="1500" dirty="0" err="1">
                <a:latin typeface="Times New Roman" pitchFamily="18" charset="0"/>
                <a:cs typeface="Times New Roman" pitchFamily="18" charset="0"/>
              </a:rPr>
              <a:t>al</a:t>
            </a:r>
            <a:r>
              <a:rPr lang="el-GR" sz="1500" dirty="0">
                <a:latin typeface="Times New Roman" pitchFamily="18" charset="0"/>
                <a:cs typeface="Times New Roman" pitchFamily="18" charset="0"/>
              </a:rPr>
              <a:t>, 1997).</a:t>
            </a:r>
          </a:p>
          <a:p>
            <a:pPr lvl="1">
              <a:buFont typeface="Wingdings" pitchFamily="2" charset="2"/>
              <a:buChar char="v"/>
            </a:pPr>
            <a:endParaRPr lang="el-GR" sz="2000" dirty="0">
              <a:latin typeface="Times New Roman" pitchFamily="18" charset="0"/>
              <a:cs typeface="Times New Roman" pitchFamily="18" charset="0"/>
            </a:endParaRPr>
          </a:p>
          <a:p>
            <a:pPr>
              <a:buFont typeface="Wingdings" pitchFamily="2" charset="2"/>
              <a:buChar char="v"/>
            </a:pPr>
            <a:r>
              <a:rPr lang="el-GR" sz="2300" dirty="0">
                <a:latin typeface="Times New Roman" pitchFamily="18" charset="0"/>
                <a:cs typeface="Times New Roman" pitchFamily="18" charset="0"/>
              </a:rPr>
              <a:t>Ποικίλες ονομασίες της </a:t>
            </a:r>
            <a:r>
              <a:rPr lang="el-GR" sz="2300" b="1" dirty="0">
                <a:latin typeface="Times New Roman" pitchFamily="18" charset="0"/>
                <a:cs typeface="Times New Roman" pitchFamily="18" charset="0"/>
              </a:rPr>
              <a:t>«Διαλογικής διδασκαλίας» </a:t>
            </a:r>
            <a:r>
              <a:rPr lang="el-GR" sz="2300" dirty="0">
                <a:latin typeface="Times New Roman" pitchFamily="18" charset="0"/>
                <a:cs typeface="Times New Roman" pitchFamily="18" charset="0"/>
              </a:rPr>
              <a:t>(dialogic teaching: Alexander, 2006) στη βιβλιογραφία:</a:t>
            </a:r>
          </a:p>
          <a:p>
            <a:pPr lvl="1">
              <a:buFont typeface="Wingdings" pitchFamily="2" charset="2"/>
              <a:buChar char="v"/>
            </a:pPr>
            <a:r>
              <a:rPr lang="el-GR" sz="2300" dirty="0">
                <a:latin typeface="Times New Roman" pitchFamily="18" charset="0"/>
                <a:cs typeface="Times New Roman" pitchFamily="18" charset="0"/>
              </a:rPr>
              <a:t> </a:t>
            </a:r>
            <a:r>
              <a:rPr lang="el-GR" sz="2300" b="1" dirty="0">
                <a:latin typeface="Times New Roman" pitchFamily="18" charset="0"/>
                <a:cs typeface="Times New Roman" pitchFamily="18" charset="0"/>
              </a:rPr>
              <a:t>διαλογική μάθηση</a:t>
            </a:r>
            <a:r>
              <a:rPr lang="el-GR" sz="2300" dirty="0">
                <a:latin typeface="Times New Roman" pitchFamily="18" charset="0"/>
                <a:cs typeface="Times New Roman" pitchFamily="18" charset="0"/>
              </a:rPr>
              <a:t>,</a:t>
            </a:r>
            <a:r>
              <a:rPr lang="el-GR" sz="2000" dirty="0">
                <a:latin typeface="Times New Roman" pitchFamily="18" charset="0"/>
                <a:cs typeface="Times New Roman" pitchFamily="18" charset="0"/>
              </a:rPr>
              <a:t> </a:t>
            </a:r>
            <a:r>
              <a:rPr lang="el-GR" sz="1800" dirty="0">
                <a:latin typeface="Times New Roman" pitchFamily="18" charset="0"/>
                <a:cs typeface="Times New Roman" pitchFamily="18" charset="0"/>
              </a:rPr>
              <a:t>(</a:t>
            </a:r>
            <a:r>
              <a:rPr lang="en-US" sz="1800" dirty="0">
                <a:latin typeface="Times New Roman" pitchFamily="18" charset="0"/>
                <a:cs typeface="Times New Roman" pitchFamily="18" charset="0"/>
              </a:rPr>
              <a:t>dialogic learning</a:t>
            </a:r>
            <a:r>
              <a:rPr lang="el-GR" sz="1800" dirty="0">
                <a:latin typeface="Times New Roman" pitchFamily="18" charset="0"/>
                <a:cs typeface="Times New Roman" pitchFamily="18" charset="0"/>
              </a:rPr>
              <a:t>: van der Linden &amp; Renshaw 2004), </a:t>
            </a:r>
          </a:p>
          <a:p>
            <a:pPr lvl="1">
              <a:buFont typeface="Wingdings" pitchFamily="2" charset="2"/>
              <a:buChar char="v"/>
            </a:pPr>
            <a:r>
              <a:rPr lang="el-GR" sz="2300" b="1" dirty="0">
                <a:latin typeface="Times New Roman" pitchFamily="18" charset="0"/>
                <a:cs typeface="Times New Roman" pitchFamily="18" charset="0"/>
              </a:rPr>
              <a:t>διαλογική παιδαγωγική </a:t>
            </a:r>
            <a:r>
              <a:rPr lang="el-GR" sz="1800" dirty="0">
                <a:latin typeface="Times New Roman" pitchFamily="18" charset="0"/>
                <a:cs typeface="Times New Roman" pitchFamily="18" charset="0"/>
              </a:rPr>
              <a:t>(</a:t>
            </a:r>
            <a:r>
              <a:rPr lang="en-US" sz="1800" dirty="0">
                <a:latin typeface="Times New Roman" pitchFamily="18" charset="0"/>
                <a:cs typeface="Times New Roman" pitchFamily="18" charset="0"/>
              </a:rPr>
              <a:t>dialogic pedagogy</a:t>
            </a:r>
            <a:r>
              <a:rPr lang="el-GR" sz="1800" dirty="0">
                <a:latin typeface="Times New Roman" pitchFamily="18" charset="0"/>
                <a:cs typeface="Times New Roman" pitchFamily="18" charset="0"/>
              </a:rPr>
              <a:t>: Skidmore 2000) </a:t>
            </a:r>
            <a:endParaRPr lang="el-GR" sz="2000" dirty="0">
              <a:latin typeface="Times New Roman" pitchFamily="18" charset="0"/>
              <a:cs typeface="Times New Roman" pitchFamily="18" charset="0"/>
            </a:endParaRPr>
          </a:p>
          <a:p>
            <a:pPr lvl="1">
              <a:buFont typeface="Wingdings" pitchFamily="2" charset="2"/>
              <a:buChar char="v"/>
            </a:pPr>
            <a:r>
              <a:rPr lang="el-GR" sz="2300" b="1" dirty="0">
                <a:latin typeface="Times New Roman" pitchFamily="18" charset="0"/>
                <a:cs typeface="Times New Roman" pitchFamily="18" charset="0"/>
              </a:rPr>
              <a:t>διαλογική έρευνα</a:t>
            </a:r>
            <a:r>
              <a:rPr lang="el-GR" sz="2400" b="1" dirty="0">
                <a:latin typeface="Times New Roman" pitchFamily="18" charset="0"/>
                <a:cs typeface="Times New Roman" pitchFamily="18" charset="0"/>
              </a:rPr>
              <a:t> </a:t>
            </a:r>
            <a:r>
              <a:rPr lang="el-GR" sz="1800" dirty="0">
                <a:latin typeface="Times New Roman" pitchFamily="18" charset="0"/>
                <a:cs typeface="Times New Roman" pitchFamily="18" charset="0"/>
              </a:rPr>
              <a:t>(</a:t>
            </a:r>
            <a:r>
              <a:rPr lang="en-US" sz="1800" dirty="0">
                <a:latin typeface="Times New Roman" pitchFamily="18" charset="0"/>
                <a:cs typeface="Times New Roman" pitchFamily="18" charset="0"/>
              </a:rPr>
              <a:t>dialogic inquiry</a:t>
            </a:r>
            <a:r>
              <a:rPr lang="el-GR" sz="1800" dirty="0">
                <a:latin typeface="Times New Roman" pitchFamily="18" charset="0"/>
                <a:cs typeface="Times New Roman" pitchFamily="18" charset="0"/>
              </a:rPr>
              <a:t>: Wells 2001).</a:t>
            </a:r>
          </a:p>
          <a:p>
            <a:pPr>
              <a:buNone/>
            </a:pPr>
            <a:endParaRPr lang="el-GR" sz="1600" b="1" dirty="0">
              <a:latin typeface="Times New Roman" pitchFamily="18" charset="0"/>
              <a:cs typeface="Times New Roman" pitchFamily="18" charset="0"/>
            </a:endParaRPr>
          </a:p>
          <a:p>
            <a:pPr>
              <a:buFont typeface="Wingdings" pitchFamily="2" charset="2"/>
              <a:buChar char="v"/>
            </a:pPr>
            <a:endParaRPr lang="el-GR" dirty="0">
              <a:latin typeface="Times New Roman" pitchFamily="18" charset="0"/>
              <a:cs typeface="Times New Roman" pitchFamily="18" charset="0"/>
            </a:endParaRPr>
          </a:p>
          <a:p>
            <a:endParaRPr lang="el-GR" sz="2000" dirty="0"/>
          </a:p>
          <a:p>
            <a:pPr algn="ctr"/>
            <a:endParaRPr lang="el-GR" sz="2000" dirty="0"/>
          </a:p>
          <a:p>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a:bodyPr>
          <a:lstStyle/>
          <a:p>
            <a:pPr algn="ctr"/>
            <a:r>
              <a:rPr lang="en-US" b="1" dirty="0"/>
              <a:t/>
            </a:r>
            <a:br>
              <a:rPr lang="en-US" b="1" dirty="0"/>
            </a:br>
            <a:r>
              <a:rPr lang="el-GR" sz="2400" b="1" dirty="0">
                <a:solidFill>
                  <a:schemeClr val="tx1"/>
                </a:solidFill>
              </a:rPr>
              <a:t>Τα χαρακτηριστικά της διαλογικής διδασκαλίας</a:t>
            </a:r>
            <a:r>
              <a:rPr lang="el-GR" sz="2800" b="1" dirty="0">
                <a:ea typeface="Arial Unicode MS" pitchFamily="34" charset="-128"/>
                <a:cs typeface="Arial Unicode MS" pitchFamily="34" charset="-128"/>
              </a:rPr>
              <a:t> </a:t>
            </a:r>
            <a:endParaRPr lang="en-US" sz="2400" b="1" dirty="0">
              <a:solidFill>
                <a:schemeClr val="tx1"/>
              </a:solidFill>
            </a:endParaRPr>
          </a:p>
        </p:txBody>
      </p:sp>
      <p:sp>
        <p:nvSpPr>
          <p:cNvPr id="7" name="Content Placeholder 6"/>
          <p:cNvSpPr>
            <a:spLocks noGrp="1"/>
          </p:cNvSpPr>
          <p:nvPr>
            <p:ph idx="1"/>
          </p:nvPr>
        </p:nvSpPr>
        <p:spPr>
          <a:xfrm>
            <a:off x="1724297" y="1056904"/>
            <a:ext cx="8020594" cy="5093640"/>
          </a:xfrm>
        </p:spPr>
        <p:txBody>
          <a:bodyPr>
            <a:normAutofit/>
          </a:bodyPr>
          <a:lstStyle/>
          <a:p>
            <a:pPr>
              <a:buNone/>
            </a:pPr>
            <a:endParaRPr lang="el-GR" sz="1600" b="1" dirty="0"/>
          </a:p>
          <a:p>
            <a:pPr>
              <a:buFont typeface="Wingdings" pitchFamily="2" charset="2"/>
              <a:buChar char="v"/>
            </a:pPr>
            <a:r>
              <a:rPr lang="el-GR" sz="2200" b="1" dirty="0">
                <a:latin typeface="Times New Roman" pitchFamily="18" charset="0"/>
                <a:cs typeface="Times New Roman" pitchFamily="18" charset="0"/>
              </a:rPr>
              <a:t>Διαλογική διδασκαλία: </a:t>
            </a:r>
            <a:r>
              <a:rPr lang="el-GR" sz="2200" dirty="0">
                <a:latin typeface="Times New Roman" pitchFamily="18" charset="0"/>
                <a:cs typeface="Times New Roman" pitchFamily="18" charset="0"/>
              </a:rPr>
              <a:t>Η γνώση και η κατανόηση </a:t>
            </a:r>
            <a:r>
              <a:rPr lang="el-GR" sz="2200" dirty="0">
                <a:solidFill>
                  <a:srgbClr val="FF0000"/>
                </a:solidFill>
                <a:latin typeface="Times New Roman" pitchFamily="18" charset="0"/>
                <a:cs typeface="Times New Roman" pitchFamily="18" charset="0"/>
              </a:rPr>
              <a:t>προέρχονται </a:t>
            </a:r>
          </a:p>
          <a:p>
            <a:pPr lvl="1">
              <a:buFont typeface="Wingdings" pitchFamily="2" charset="2"/>
              <a:buChar char="v"/>
            </a:pPr>
            <a:r>
              <a:rPr lang="el-GR" sz="2200" dirty="0">
                <a:solidFill>
                  <a:srgbClr val="FF0000"/>
                </a:solidFill>
                <a:latin typeface="Times New Roman" pitchFamily="18" charset="0"/>
                <a:cs typeface="Times New Roman" pitchFamily="18" charset="0"/>
              </a:rPr>
              <a:t>από την εξερεύνηση </a:t>
            </a:r>
            <a:r>
              <a:rPr lang="el-GR" sz="2200" dirty="0">
                <a:latin typeface="Times New Roman" pitchFamily="18" charset="0"/>
                <a:cs typeface="Times New Roman" pitchFamily="18" charset="0"/>
              </a:rPr>
              <a:t>και την ανάλυση των ιδεών, </a:t>
            </a:r>
          </a:p>
          <a:p>
            <a:pPr lvl="1">
              <a:buFont typeface="Wingdings" pitchFamily="2" charset="2"/>
              <a:buChar char="v"/>
            </a:pPr>
            <a:r>
              <a:rPr lang="el-GR" sz="2200" dirty="0">
                <a:solidFill>
                  <a:srgbClr val="FF0000"/>
                </a:solidFill>
                <a:latin typeface="Times New Roman" pitchFamily="18" charset="0"/>
                <a:cs typeface="Times New Roman" pitchFamily="18" charset="0"/>
              </a:rPr>
              <a:t>από τον έλεγχο </a:t>
            </a:r>
            <a:r>
              <a:rPr lang="el-GR" sz="2200" dirty="0">
                <a:latin typeface="Times New Roman" pitchFamily="18" charset="0"/>
                <a:cs typeface="Times New Roman" pitchFamily="18" charset="0"/>
              </a:rPr>
              <a:t>των αποδεικτικών στοιχείων, </a:t>
            </a:r>
          </a:p>
          <a:p>
            <a:pPr lvl="1">
              <a:buNone/>
            </a:pPr>
            <a:endParaRPr lang="el-GR" sz="2200" dirty="0">
              <a:latin typeface="Times New Roman" pitchFamily="18" charset="0"/>
              <a:cs typeface="Times New Roman" pitchFamily="18" charset="0"/>
            </a:endParaRPr>
          </a:p>
          <a:p>
            <a:pPr lvl="1">
              <a:buFont typeface="Wingdings" pitchFamily="2" charset="2"/>
              <a:buChar char="v"/>
            </a:pPr>
            <a:r>
              <a:rPr lang="el-GR" sz="2200" b="1" dirty="0">
                <a:latin typeface="Times New Roman" pitchFamily="18" charset="0"/>
                <a:cs typeface="Times New Roman" pitchFamily="18" charset="0"/>
              </a:rPr>
              <a:t>παρά από </a:t>
            </a:r>
            <a:r>
              <a:rPr lang="el-GR" sz="2200" dirty="0">
                <a:latin typeface="Times New Roman" pitchFamily="18" charset="0"/>
                <a:cs typeface="Times New Roman" pitchFamily="18" charset="0"/>
              </a:rPr>
              <a:t>την </a:t>
            </a:r>
            <a:r>
              <a:rPr lang="el-GR" sz="2200" dirty="0">
                <a:solidFill>
                  <a:srgbClr val="FF0000"/>
                </a:solidFill>
                <a:latin typeface="Times New Roman" pitchFamily="18" charset="0"/>
                <a:cs typeface="Times New Roman" pitchFamily="18" charset="0"/>
              </a:rPr>
              <a:t>άκριτη αποδοχή </a:t>
            </a:r>
            <a:r>
              <a:rPr lang="el-GR" sz="2200" dirty="0">
                <a:latin typeface="Times New Roman" pitchFamily="18" charset="0"/>
                <a:cs typeface="Times New Roman" pitchFamily="18" charset="0"/>
              </a:rPr>
              <a:t>κάποιας άποψης, χωρίς ερωτήσεις ή περαιτέρω έρευνα (</a:t>
            </a:r>
            <a:r>
              <a:rPr lang="en-US" sz="2200" dirty="0">
                <a:latin typeface="Times New Roman" pitchFamily="18" charset="0"/>
                <a:cs typeface="Times New Roman" pitchFamily="18" charset="0"/>
              </a:rPr>
              <a:t>Alexander</a:t>
            </a:r>
            <a:r>
              <a:rPr lang="el-GR" sz="2200" dirty="0">
                <a:latin typeface="Times New Roman" pitchFamily="18" charset="0"/>
                <a:cs typeface="Times New Roman" pitchFamily="18" charset="0"/>
              </a:rPr>
              <a:t>, 2006).</a:t>
            </a:r>
          </a:p>
          <a:p>
            <a:pPr>
              <a:buNone/>
            </a:pPr>
            <a:r>
              <a:rPr lang="el-GR" sz="2200" b="1" dirty="0">
                <a:latin typeface="Times New Roman" pitchFamily="18" charset="0"/>
                <a:cs typeface="Times New Roman" pitchFamily="18" charset="0"/>
              </a:rPr>
              <a:t> </a:t>
            </a:r>
            <a:r>
              <a:rPr lang="el-GR" sz="2200" b="1" i="1" dirty="0">
                <a:latin typeface="Times New Roman" pitchFamily="18" charset="0"/>
                <a:cs typeface="Times New Roman" pitchFamily="18" charset="0"/>
              </a:rPr>
              <a:t> </a:t>
            </a:r>
            <a:endParaRPr lang="el-GR" sz="2200" dirty="0">
              <a:latin typeface="Times New Roman" pitchFamily="18" charset="0"/>
              <a:cs typeface="Times New Roman" pitchFamily="18" charset="0"/>
            </a:endParaRPr>
          </a:p>
          <a:p>
            <a:endParaRPr lang="el-GR" sz="2000" dirty="0"/>
          </a:p>
          <a:p>
            <a:pPr algn="ctr"/>
            <a:endParaRPr lang="el-GR" sz="2000" dirty="0"/>
          </a:p>
          <a:p>
            <a:pPr>
              <a:buNone/>
            </a:pPr>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a:bodyPr>
          <a:lstStyle/>
          <a:p>
            <a:pPr algn="ctr"/>
            <a:r>
              <a:rPr lang="en-US" b="1" dirty="0"/>
              <a:t/>
            </a:r>
            <a:br>
              <a:rPr lang="en-US" b="1" dirty="0"/>
            </a:br>
            <a:r>
              <a:rPr lang="el-GR" sz="2400" b="1" dirty="0">
                <a:solidFill>
                  <a:schemeClr val="tx1"/>
                </a:solidFill>
              </a:rPr>
              <a:t>Τα χαρακτηριστικά της διαλογικής διδασκαλίας</a:t>
            </a:r>
            <a:r>
              <a:rPr lang="el-GR" sz="2800" b="1" dirty="0">
                <a:ea typeface="Arial Unicode MS" pitchFamily="34" charset="-128"/>
                <a:cs typeface="Arial Unicode MS" pitchFamily="34" charset="-128"/>
              </a:rPr>
              <a:t> </a:t>
            </a:r>
            <a:endParaRPr lang="en-US" sz="2400" b="1" dirty="0">
              <a:solidFill>
                <a:schemeClr val="tx1"/>
              </a:solidFill>
            </a:endParaRPr>
          </a:p>
        </p:txBody>
      </p:sp>
      <p:sp>
        <p:nvSpPr>
          <p:cNvPr id="7" name="Content Placeholder 6"/>
          <p:cNvSpPr>
            <a:spLocks noGrp="1"/>
          </p:cNvSpPr>
          <p:nvPr>
            <p:ph idx="1"/>
          </p:nvPr>
        </p:nvSpPr>
        <p:spPr>
          <a:xfrm>
            <a:off x="1789611" y="1056904"/>
            <a:ext cx="7550332" cy="5093640"/>
          </a:xfrm>
        </p:spPr>
        <p:txBody>
          <a:bodyPr>
            <a:normAutofit/>
          </a:bodyPr>
          <a:lstStyle/>
          <a:p>
            <a:pPr>
              <a:buFont typeface="Wingdings" pitchFamily="2" charset="2"/>
              <a:buChar char="v"/>
            </a:pPr>
            <a:r>
              <a:rPr lang="el-GR" sz="2100" b="1" dirty="0"/>
              <a:t> </a:t>
            </a:r>
            <a:r>
              <a:rPr lang="el-GR" sz="2100" b="1" i="1" dirty="0">
                <a:latin typeface="Times New Roman" pitchFamily="18" charset="0"/>
                <a:cs typeface="Times New Roman" pitchFamily="18" charset="0"/>
              </a:rPr>
              <a:t>«Η διαλογική διδασκαλία, </a:t>
            </a:r>
          </a:p>
          <a:p>
            <a:pPr lvl="2">
              <a:buFont typeface="Wingdings" pitchFamily="2" charset="2"/>
              <a:buChar char="v"/>
            </a:pPr>
            <a:r>
              <a:rPr lang="el-GR" sz="2100" i="1" dirty="0">
                <a:solidFill>
                  <a:srgbClr val="FF0000"/>
                </a:solidFill>
                <a:latin typeface="Times New Roman" pitchFamily="18" charset="0"/>
                <a:cs typeface="Times New Roman" pitchFamily="18" charset="0"/>
              </a:rPr>
              <a:t>εξερευνά </a:t>
            </a:r>
            <a:r>
              <a:rPr lang="el-GR" sz="2100" i="1" dirty="0">
                <a:latin typeface="Times New Roman" pitchFamily="18" charset="0"/>
                <a:cs typeface="Times New Roman" pitchFamily="18" charset="0"/>
              </a:rPr>
              <a:t>τη διαδικασία της σκέψης του μαθητή</a:t>
            </a:r>
            <a:r>
              <a:rPr lang="el-GR" sz="2100" b="1" i="1" dirty="0">
                <a:latin typeface="Times New Roman" pitchFamily="18" charset="0"/>
                <a:cs typeface="Times New Roman" pitchFamily="18" charset="0"/>
              </a:rPr>
              <a:t>, </a:t>
            </a:r>
          </a:p>
          <a:p>
            <a:pPr lvl="2">
              <a:buFont typeface="Wingdings" pitchFamily="2" charset="2"/>
              <a:buChar char="v"/>
            </a:pPr>
            <a:endParaRPr lang="el-GR" sz="2100" b="1" i="1" dirty="0">
              <a:latin typeface="Times New Roman" pitchFamily="18" charset="0"/>
              <a:cs typeface="Times New Roman" pitchFamily="18" charset="0"/>
            </a:endParaRPr>
          </a:p>
          <a:p>
            <a:pPr lvl="2">
              <a:buFont typeface="Wingdings" pitchFamily="2" charset="2"/>
              <a:buChar char="v"/>
            </a:pPr>
            <a:r>
              <a:rPr lang="el-GR" sz="2100" i="1" dirty="0">
                <a:solidFill>
                  <a:srgbClr val="FF0000"/>
                </a:solidFill>
                <a:latin typeface="Times New Roman" pitchFamily="18" charset="0"/>
                <a:cs typeface="Times New Roman" pitchFamily="18" charset="0"/>
              </a:rPr>
              <a:t>αντιμετωπίζει τις συνεισφορές των μαθητών </a:t>
            </a:r>
            <a:r>
              <a:rPr lang="el-GR" sz="2100" i="1" dirty="0">
                <a:latin typeface="Times New Roman" pitchFamily="18" charset="0"/>
                <a:cs typeface="Times New Roman" pitchFamily="18" charset="0"/>
              </a:rPr>
              <a:t>και ιδιαίτερα τις απαντήσεις τους στις ερωτήσεις του δασκάλου, </a:t>
            </a:r>
            <a:r>
              <a:rPr lang="el-GR" sz="2100" i="1" dirty="0">
                <a:solidFill>
                  <a:srgbClr val="FF0000"/>
                </a:solidFill>
                <a:latin typeface="Times New Roman" pitchFamily="18" charset="0"/>
                <a:cs typeface="Times New Roman" pitchFamily="18" charset="0"/>
              </a:rPr>
              <a:t>ως στάδια σε μια συνεχή γνωστική αναζήτηση</a:t>
            </a:r>
            <a:r>
              <a:rPr lang="el-GR" sz="2100" i="1" dirty="0">
                <a:solidFill>
                  <a:srgbClr val="C00000"/>
                </a:solidFill>
                <a:latin typeface="Times New Roman" pitchFamily="18" charset="0"/>
                <a:cs typeface="Times New Roman" pitchFamily="18" charset="0"/>
              </a:rPr>
              <a:t> </a:t>
            </a:r>
            <a:r>
              <a:rPr lang="el-GR" sz="2100" i="1" dirty="0">
                <a:latin typeface="Times New Roman" pitchFamily="18" charset="0"/>
                <a:cs typeface="Times New Roman" pitchFamily="18" charset="0"/>
              </a:rPr>
              <a:t>και όχι ως τερματικά σημεία</a:t>
            </a:r>
          </a:p>
          <a:p>
            <a:pPr lvl="2">
              <a:buFont typeface="Wingdings" pitchFamily="2" charset="2"/>
              <a:buChar char="v"/>
            </a:pPr>
            <a:endParaRPr lang="el-GR" sz="2100" i="1" dirty="0">
              <a:latin typeface="Times New Roman" pitchFamily="18" charset="0"/>
              <a:cs typeface="Times New Roman" pitchFamily="18" charset="0"/>
            </a:endParaRPr>
          </a:p>
          <a:p>
            <a:pPr lvl="2">
              <a:buFont typeface="Wingdings" pitchFamily="2" charset="2"/>
              <a:buChar char="v"/>
            </a:pPr>
            <a:r>
              <a:rPr lang="el-GR" sz="2100" i="1" dirty="0">
                <a:latin typeface="Times New Roman" pitchFamily="18" charset="0"/>
                <a:cs typeface="Times New Roman" pitchFamily="18" charset="0"/>
              </a:rPr>
              <a:t>«</a:t>
            </a:r>
            <a:r>
              <a:rPr lang="el-GR" sz="2100" i="1" dirty="0">
                <a:solidFill>
                  <a:srgbClr val="FF0000"/>
                </a:solidFill>
                <a:latin typeface="Times New Roman" pitchFamily="18" charset="0"/>
                <a:cs typeface="Times New Roman" pitchFamily="18" charset="0"/>
              </a:rPr>
              <a:t>Καλλιεργεί την κοινή δέσμευση</a:t>
            </a:r>
            <a:r>
              <a:rPr lang="el-GR" sz="2100" i="1" dirty="0">
                <a:latin typeface="Times New Roman" pitchFamily="18" charset="0"/>
                <a:cs typeface="Times New Roman" pitchFamily="18" charset="0"/>
              </a:rPr>
              <a:t>,  την εμπιστοσύνη, την ανεξαρτησία και την ευθύνη των μαθητών» (</a:t>
            </a:r>
            <a:r>
              <a:rPr lang="en-US" sz="2100" i="1" dirty="0">
                <a:latin typeface="Times New Roman" pitchFamily="18" charset="0"/>
                <a:cs typeface="Times New Roman" pitchFamily="18" charset="0"/>
              </a:rPr>
              <a:t>Alexander</a:t>
            </a:r>
            <a:r>
              <a:rPr lang="el-GR" sz="2100" i="1" dirty="0">
                <a:latin typeface="Times New Roman" pitchFamily="18" charset="0"/>
                <a:cs typeface="Times New Roman" pitchFamily="18" charset="0"/>
              </a:rPr>
              <a:t>, 2006). </a:t>
            </a:r>
          </a:p>
          <a:p>
            <a:pPr>
              <a:buNone/>
            </a:pPr>
            <a:endParaRPr lang="el-GR" sz="2400" i="1" dirty="0"/>
          </a:p>
          <a:p>
            <a:endParaRPr lang="el-GR" sz="2000" dirty="0"/>
          </a:p>
          <a:p>
            <a:pPr algn="ctr"/>
            <a:endParaRPr lang="el-GR" sz="2000" dirty="0"/>
          </a:p>
          <a:p>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a:bodyPr>
          <a:lstStyle/>
          <a:p>
            <a:pPr algn="ctr"/>
            <a:r>
              <a:rPr lang="en-US" b="1" dirty="0"/>
              <a:t/>
            </a:r>
            <a:br>
              <a:rPr lang="en-US" b="1" dirty="0"/>
            </a:br>
            <a:r>
              <a:rPr lang="el-GR" sz="2400" b="1" dirty="0">
                <a:solidFill>
                  <a:schemeClr val="tx1"/>
                </a:solidFill>
              </a:rPr>
              <a:t> Έννοια της κριτικής και συνεργατικής σκέψης </a:t>
            </a:r>
            <a:endParaRPr lang="en-US" sz="2400" b="1" dirty="0">
              <a:solidFill>
                <a:schemeClr val="tx1"/>
              </a:solidFill>
            </a:endParaRPr>
          </a:p>
        </p:txBody>
      </p:sp>
      <p:sp>
        <p:nvSpPr>
          <p:cNvPr id="7" name="Content Placeholder 6"/>
          <p:cNvSpPr>
            <a:spLocks noGrp="1"/>
          </p:cNvSpPr>
          <p:nvPr>
            <p:ph idx="1"/>
          </p:nvPr>
        </p:nvSpPr>
        <p:spPr>
          <a:xfrm>
            <a:off x="1554480" y="1056904"/>
            <a:ext cx="8373292" cy="5093640"/>
          </a:xfrm>
        </p:spPr>
        <p:txBody>
          <a:bodyPr>
            <a:normAutofit fontScale="92500" lnSpcReduction="10000"/>
          </a:bodyPr>
          <a:lstStyle/>
          <a:p>
            <a:pPr>
              <a:buFont typeface="Wingdings" pitchFamily="2" charset="2"/>
              <a:buChar char="Ø"/>
            </a:pPr>
            <a:r>
              <a:rPr lang="el-GR" sz="2200" dirty="0">
                <a:latin typeface="Times New Roman" pitchFamily="18" charset="0"/>
                <a:cs typeface="Times New Roman" pitchFamily="18" charset="0"/>
              </a:rPr>
              <a:t>Σύμφωνα με το Πρόγραμμα Σπουδών για το νηπιαγωγείο </a:t>
            </a:r>
            <a:r>
              <a:rPr lang="el-GR" sz="2000" dirty="0">
                <a:latin typeface="Times New Roman" pitchFamily="18" charset="0"/>
                <a:cs typeface="Times New Roman" pitchFamily="18" charset="0"/>
              </a:rPr>
              <a:t>(ΑΠΣ, 2011:13)</a:t>
            </a:r>
          </a:p>
          <a:p>
            <a:endParaRPr lang="el-GR" sz="800" b="1" dirty="0">
              <a:latin typeface="Times New Roman" pitchFamily="18" charset="0"/>
              <a:cs typeface="Times New Roman" pitchFamily="18" charset="0"/>
            </a:endParaRPr>
          </a:p>
          <a:p>
            <a:r>
              <a:rPr lang="el-GR" sz="2000" b="1" dirty="0">
                <a:latin typeface="Times New Roman" pitchFamily="18" charset="0"/>
                <a:cs typeface="Times New Roman" pitchFamily="18" charset="0"/>
              </a:rPr>
              <a:t>Η κριτική σκέψη </a:t>
            </a:r>
            <a:r>
              <a:rPr lang="el-GR" sz="2000" dirty="0">
                <a:latin typeface="Times New Roman" pitchFamily="18" charset="0"/>
                <a:cs typeface="Times New Roman" pitchFamily="18" charset="0"/>
              </a:rPr>
              <a:t>είναι ένας συστηματικός τρόπος σκέψης που χρησιμοποιεί κάποιος για να:</a:t>
            </a:r>
          </a:p>
          <a:p>
            <a:pPr lvl="1"/>
            <a:r>
              <a:rPr lang="el-GR" sz="2000" i="1" dirty="0">
                <a:solidFill>
                  <a:srgbClr val="FF0000"/>
                </a:solidFill>
                <a:latin typeface="Times New Roman" pitchFamily="18" charset="0"/>
                <a:cs typeface="Times New Roman" pitchFamily="18" charset="0"/>
              </a:rPr>
              <a:t>αιτιολογήσει </a:t>
            </a:r>
            <a:r>
              <a:rPr lang="el-GR" sz="2000" i="1" dirty="0">
                <a:latin typeface="Times New Roman" pitchFamily="18" charset="0"/>
                <a:cs typeface="Times New Roman" pitchFamily="18" charset="0"/>
              </a:rPr>
              <a:t>απόψεις, επιλογές </a:t>
            </a:r>
          </a:p>
          <a:p>
            <a:pPr lvl="1"/>
            <a:r>
              <a:rPr lang="el-GR" sz="2000" i="1" dirty="0">
                <a:solidFill>
                  <a:srgbClr val="FF0000"/>
                </a:solidFill>
                <a:latin typeface="Times New Roman" pitchFamily="18" charset="0"/>
                <a:cs typeface="Times New Roman" pitchFamily="18" charset="0"/>
              </a:rPr>
              <a:t>αξιολογήσει </a:t>
            </a:r>
            <a:r>
              <a:rPr lang="el-GR" sz="2000" i="1" dirty="0">
                <a:latin typeface="Times New Roman" pitchFamily="18" charset="0"/>
                <a:cs typeface="Times New Roman" pitchFamily="18" charset="0"/>
              </a:rPr>
              <a:t>διάφορα δεδομένα</a:t>
            </a:r>
          </a:p>
          <a:p>
            <a:pPr lvl="1"/>
            <a:r>
              <a:rPr lang="el-GR" sz="2000" i="1" dirty="0">
                <a:solidFill>
                  <a:srgbClr val="FF0000"/>
                </a:solidFill>
                <a:latin typeface="Times New Roman" pitchFamily="18" charset="0"/>
                <a:cs typeface="Times New Roman" pitchFamily="18" charset="0"/>
              </a:rPr>
              <a:t> κατευθύνει </a:t>
            </a:r>
            <a:r>
              <a:rPr lang="el-GR" sz="2000" i="1" dirty="0">
                <a:latin typeface="Times New Roman" pitchFamily="18" charset="0"/>
                <a:cs typeface="Times New Roman" pitchFamily="18" charset="0"/>
              </a:rPr>
              <a:t>τις δράσεις του.</a:t>
            </a:r>
          </a:p>
          <a:p>
            <a:pPr>
              <a:buNone/>
            </a:pPr>
            <a:endParaRPr lang="el-GR" sz="2000" b="1" dirty="0">
              <a:latin typeface="Times New Roman" pitchFamily="18" charset="0"/>
              <a:cs typeface="Times New Roman" pitchFamily="18" charset="0"/>
            </a:endParaRPr>
          </a:p>
          <a:p>
            <a:r>
              <a:rPr lang="el-GR" sz="2000" dirty="0">
                <a:latin typeface="Times New Roman" pitchFamily="18" charset="0"/>
                <a:cs typeface="Times New Roman" pitchFamily="18" charset="0"/>
              </a:rPr>
              <a:t>Παράλληλα, </a:t>
            </a:r>
            <a:r>
              <a:rPr lang="el-GR" sz="2000" b="1" dirty="0">
                <a:latin typeface="Times New Roman" pitchFamily="18" charset="0"/>
                <a:cs typeface="Times New Roman" pitchFamily="18" charset="0"/>
              </a:rPr>
              <a:t>η μεταγνωστική σκέψη </a:t>
            </a:r>
            <a:r>
              <a:rPr lang="el-GR" sz="2000" dirty="0">
                <a:solidFill>
                  <a:srgbClr val="FF0000"/>
                </a:solidFill>
                <a:latin typeface="Times New Roman" pitchFamily="18" charset="0"/>
                <a:cs typeface="Times New Roman" pitchFamily="18" charset="0"/>
              </a:rPr>
              <a:t>αποτελεί μέρος της κριτικής σκέψης </a:t>
            </a:r>
            <a:r>
              <a:rPr lang="el-GR" sz="2000" dirty="0">
                <a:latin typeface="Times New Roman" pitchFamily="18" charset="0"/>
                <a:cs typeface="Times New Roman" pitchFamily="18" charset="0"/>
              </a:rPr>
              <a:t>και δηλώνει την ιδιαίτερη ικανότητα των ανθρώπων </a:t>
            </a:r>
          </a:p>
          <a:p>
            <a:pPr lvl="1"/>
            <a:r>
              <a:rPr lang="el-GR" sz="2000" i="1" dirty="0">
                <a:solidFill>
                  <a:srgbClr val="FF0000"/>
                </a:solidFill>
                <a:latin typeface="Times New Roman" pitchFamily="18" charset="0"/>
                <a:cs typeface="Times New Roman" pitchFamily="18" charset="0"/>
              </a:rPr>
              <a:t>να αναστοχάζονται</a:t>
            </a:r>
            <a:r>
              <a:rPr lang="el-GR" sz="2000" i="1" dirty="0">
                <a:latin typeface="Times New Roman" pitchFamily="18" charset="0"/>
                <a:cs typeface="Times New Roman" pitchFamily="18" charset="0"/>
              </a:rPr>
              <a:t>, </a:t>
            </a:r>
          </a:p>
          <a:p>
            <a:pPr lvl="1"/>
            <a:r>
              <a:rPr lang="el-GR" sz="2000" i="1" dirty="0">
                <a:solidFill>
                  <a:srgbClr val="FF0000"/>
                </a:solidFill>
                <a:latin typeface="Times New Roman" pitchFamily="18" charset="0"/>
                <a:cs typeface="Times New Roman" pitchFamily="18" charset="0"/>
              </a:rPr>
              <a:t>όχι </a:t>
            </a:r>
            <a:r>
              <a:rPr lang="el-GR" sz="2000" i="1" dirty="0">
                <a:latin typeface="Times New Roman" pitchFamily="18" charset="0"/>
                <a:cs typeface="Times New Roman" pitchFamily="18" charset="0"/>
              </a:rPr>
              <a:t>δηλαδή απλά </a:t>
            </a:r>
            <a:r>
              <a:rPr lang="el-GR" sz="2000" i="1" dirty="0">
                <a:solidFill>
                  <a:srgbClr val="FF0000"/>
                </a:solidFill>
                <a:latin typeface="Times New Roman" pitchFamily="18" charset="0"/>
                <a:cs typeface="Times New Roman" pitchFamily="18" charset="0"/>
              </a:rPr>
              <a:t>να σκέφτονται </a:t>
            </a:r>
            <a:r>
              <a:rPr lang="el-GR" sz="2000" i="1" dirty="0">
                <a:latin typeface="Times New Roman" pitchFamily="18" charset="0"/>
                <a:cs typeface="Times New Roman" pitchFamily="18" charset="0"/>
              </a:rPr>
              <a:t>και </a:t>
            </a:r>
            <a:r>
              <a:rPr lang="el-GR" sz="2000" i="1" dirty="0">
                <a:solidFill>
                  <a:srgbClr val="FF0000"/>
                </a:solidFill>
                <a:latin typeface="Times New Roman" pitchFamily="18" charset="0"/>
                <a:cs typeface="Times New Roman" pitchFamily="18" charset="0"/>
              </a:rPr>
              <a:t>να γνωρίζουν</a:t>
            </a:r>
            <a:r>
              <a:rPr lang="el-GR" sz="2000" i="1" dirty="0">
                <a:latin typeface="Times New Roman" pitchFamily="18" charset="0"/>
                <a:cs typeface="Times New Roman" pitchFamily="18" charset="0"/>
              </a:rPr>
              <a:t>, </a:t>
            </a:r>
          </a:p>
          <a:p>
            <a:pPr lvl="1"/>
            <a:r>
              <a:rPr lang="el-GR" sz="2000" i="1" dirty="0">
                <a:latin typeface="Times New Roman" pitchFamily="18" charset="0"/>
                <a:cs typeface="Times New Roman" pitchFamily="18" charset="0"/>
              </a:rPr>
              <a:t>αλλά </a:t>
            </a:r>
            <a:r>
              <a:rPr lang="el-GR" sz="2000" i="1" dirty="0">
                <a:solidFill>
                  <a:srgbClr val="FF0000"/>
                </a:solidFill>
                <a:latin typeface="Times New Roman" pitchFamily="18" charset="0"/>
                <a:cs typeface="Times New Roman" pitchFamily="18" charset="0"/>
              </a:rPr>
              <a:t>να (επανα)εξετάζουν </a:t>
            </a:r>
            <a:r>
              <a:rPr lang="el-GR" sz="2000" i="1" dirty="0">
                <a:latin typeface="Times New Roman" pitchFamily="18" charset="0"/>
                <a:cs typeface="Times New Roman" pitchFamily="18" charset="0"/>
              </a:rPr>
              <a:t>και </a:t>
            </a:r>
            <a:r>
              <a:rPr lang="el-GR" sz="2000" i="1" dirty="0">
                <a:solidFill>
                  <a:srgbClr val="FF0000"/>
                </a:solidFill>
                <a:latin typeface="Times New Roman" pitchFamily="18" charset="0"/>
                <a:cs typeface="Times New Roman" pitchFamily="18" charset="0"/>
              </a:rPr>
              <a:t>να (επανα)αξιολογούν </a:t>
            </a:r>
            <a:r>
              <a:rPr lang="el-GR" sz="2000" i="1" dirty="0">
                <a:latin typeface="Times New Roman" pitchFamily="18" charset="0"/>
                <a:cs typeface="Times New Roman" pitchFamily="18" charset="0"/>
              </a:rPr>
              <a:t>τη δική τους σκέψη και γνώση. </a:t>
            </a:r>
          </a:p>
          <a:p>
            <a:pPr>
              <a:buFont typeface="Wingdings" pitchFamily="2" charset="2"/>
              <a:buChar char="Ø"/>
            </a:pPr>
            <a:endParaRPr lang="el-GR" sz="2000" dirty="0">
              <a:latin typeface="Arial" pitchFamily="34" charset="0"/>
              <a:cs typeface="Arial" pitchFamily="34" charset="0"/>
            </a:endParaRPr>
          </a:p>
          <a:p>
            <a:pPr>
              <a:buFont typeface="Wingdings" pitchFamily="2" charset="2"/>
              <a:buChar char="v"/>
            </a:pPr>
            <a:endParaRPr lang="el-GR" sz="2000" i="1" dirty="0"/>
          </a:p>
          <a:p>
            <a:pPr>
              <a:buNone/>
            </a:pPr>
            <a:endParaRPr lang="el-GR" sz="2400" i="1" dirty="0"/>
          </a:p>
          <a:p>
            <a:endParaRPr lang="el-GR" sz="2000" dirty="0"/>
          </a:p>
          <a:p>
            <a:pPr algn="ctr"/>
            <a:endParaRPr lang="el-GR" sz="2000" dirty="0"/>
          </a:p>
          <a:p>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11620117" cy="856648"/>
          </a:xfrm>
        </p:spPr>
        <p:txBody>
          <a:bodyPr>
            <a:normAutofit/>
          </a:bodyPr>
          <a:lstStyle/>
          <a:p>
            <a:pPr algn="ctr"/>
            <a:r>
              <a:rPr lang="en-US" b="1" dirty="0"/>
              <a:t/>
            </a:r>
            <a:br>
              <a:rPr lang="en-US" b="1" dirty="0"/>
            </a:br>
            <a:r>
              <a:rPr lang="el-GR" sz="2400" b="1" dirty="0">
                <a:solidFill>
                  <a:schemeClr val="tx1"/>
                </a:solidFill>
              </a:rPr>
              <a:t> Έννοια της κριτικής και συνεργατικής σκέψης </a:t>
            </a:r>
            <a:endParaRPr lang="en-US" sz="2400" b="1" dirty="0">
              <a:solidFill>
                <a:schemeClr val="tx1"/>
              </a:solidFill>
            </a:endParaRPr>
          </a:p>
        </p:txBody>
      </p:sp>
      <p:sp>
        <p:nvSpPr>
          <p:cNvPr id="7" name="Content Placeholder 6"/>
          <p:cNvSpPr>
            <a:spLocks noGrp="1"/>
          </p:cNvSpPr>
          <p:nvPr>
            <p:ph idx="1"/>
          </p:nvPr>
        </p:nvSpPr>
        <p:spPr>
          <a:xfrm>
            <a:off x="1724297" y="1056904"/>
            <a:ext cx="8438606" cy="5093640"/>
          </a:xfrm>
        </p:spPr>
        <p:txBody>
          <a:bodyPr>
            <a:normAutofit fontScale="92500" lnSpcReduction="10000"/>
          </a:bodyPr>
          <a:lstStyle/>
          <a:p>
            <a:r>
              <a:rPr lang="el-GR" sz="2200" dirty="0">
                <a:latin typeface="Times New Roman" pitchFamily="18" charset="0"/>
                <a:cs typeface="Times New Roman" pitchFamily="18" charset="0"/>
              </a:rPr>
              <a:t>Η προσέγγιση της </a:t>
            </a:r>
            <a:r>
              <a:rPr lang="el-GR" sz="2200" b="1" dirty="0">
                <a:latin typeface="Times New Roman" pitchFamily="18" charset="0"/>
                <a:cs typeface="Times New Roman" pitchFamily="18" charset="0"/>
              </a:rPr>
              <a:t>συνεργατικής σκέψης </a:t>
            </a:r>
            <a:r>
              <a:rPr lang="el-GR" sz="2000" dirty="0">
                <a:latin typeface="Times New Roman" pitchFamily="18" charset="0"/>
                <a:cs typeface="Times New Roman" pitchFamily="18" charset="0"/>
              </a:rPr>
              <a:t>(</a:t>
            </a:r>
            <a:r>
              <a:rPr lang="en-US" sz="2000" dirty="0">
                <a:latin typeface="Times New Roman" pitchFamily="18" charset="0"/>
                <a:cs typeface="Times New Roman" pitchFamily="18" charset="0"/>
              </a:rPr>
              <a:t>Thinking Together Approach</a:t>
            </a:r>
            <a:r>
              <a:rPr lang="el-GR" sz="2000" dirty="0">
                <a:latin typeface="Times New Roman" pitchFamily="18" charset="0"/>
                <a:cs typeface="Times New Roman" pitchFamily="18" charset="0"/>
              </a:rPr>
              <a:t>), βασίζεται στην  θεωρία του Vygotsky (1978) </a:t>
            </a:r>
          </a:p>
          <a:p>
            <a:pPr lvl="1"/>
            <a:r>
              <a:rPr lang="el-GR" sz="2200" i="1" dirty="0">
                <a:latin typeface="Times New Roman" pitchFamily="18" charset="0"/>
                <a:cs typeface="Times New Roman" pitchFamily="18" charset="0"/>
              </a:rPr>
              <a:t>για το πώς μαθαίνουν τα παιδιά </a:t>
            </a:r>
            <a:r>
              <a:rPr lang="el-GR" sz="2200" i="1" dirty="0">
                <a:solidFill>
                  <a:srgbClr val="FF0000"/>
                </a:solidFill>
                <a:latin typeface="Times New Roman" pitchFamily="18" charset="0"/>
                <a:cs typeface="Times New Roman" pitchFamily="18" charset="0"/>
              </a:rPr>
              <a:t>να σκέφτονται </a:t>
            </a:r>
          </a:p>
          <a:p>
            <a:pPr lvl="1"/>
            <a:r>
              <a:rPr lang="el-GR" sz="2200" i="1" dirty="0">
                <a:latin typeface="Times New Roman" pitchFamily="18" charset="0"/>
                <a:cs typeface="Times New Roman" pitchFamily="18" charset="0"/>
              </a:rPr>
              <a:t>διαμέσου της </a:t>
            </a:r>
            <a:r>
              <a:rPr lang="el-GR" sz="2200" i="1" dirty="0">
                <a:solidFill>
                  <a:srgbClr val="FF0000"/>
                </a:solidFill>
                <a:latin typeface="Times New Roman" pitchFamily="18" charset="0"/>
                <a:cs typeface="Times New Roman" pitchFamily="18" charset="0"/>
              </a:rPr>
              <a:t>λεκτικής αλληλεπίδρασης τους με τους άλλους </a:t>
            </a:r>
            <a:r>
              <a:rPr lang="el-GR" sz="2200" i="1" dirty="0">
                <a:latin typeface="Times New Roman" pitchFamily="18" charset="0"/>
                <a:cs typeface="Times New Roman" pitchFamily="18" charset="0"/>
              </a:rPr>
              <a:t>και </a:t>
            </a:r>
          </a:p>
          <a:p>
            <a:pPr lvl="1"/>
            <a:r>
              <a:rPr lang="el-GR" sz="2200" i="1" dirty="0">
                <a:latin typeface="Times New Roman" pitchFamily="18" charset="0"/>
                <a:cs typeface="Times New Roman" pitchFamily="18" charset="0"/>
              </a:rPr>
              <a:t>της ενεργητικής συμμετοχής τους </a:t>
            </a:r>
            <a:r>
              <a:rPr lang="el-GR" sz="2200" i="1" dirty="0">
                <a:solidFill>
                  <a:srgbClr val="FF0000"/>
                </a:solidFill>
                <a:latin typeface="Times New Roman" pitchFamily="18" charset="0"/>
                <a:cs typeface="Times New Roman" pitchFamily="18" charset="0"/>
              </a:rPr>
              <a:t>στο πλαίσιο μιας κοινότητας</a:t>
            </a:r>
            <a:r>
              <a:rPr lang="el-GR" sz="2200" i="1" dirty="0">
                <a:latin typeface="Times New Roman" pitchFamily="18" charset="0"/>
                <a:cs typeface="Times New Roman" pitchFamily="18" charset="0"/>
              </a:rPr>
              <a:t>, με σκοπό την κατασκευή της </a:t>
            </a:r>
            <a:r>
              <a:rPr lang="el-GR" sz="2200" i="1" dirty="0">
                <a:solidFill>
                  <a:srgbClr val="FF0000"/>
                </a:solidFill>
                <a:latin typeface="Times New Roman" pitchFamily="18" charset="0"/>
                <a:cs typeface="Times New Roman" pitchFamily="18" charset="0"/>
              </a:rPr>
              <a:t>κοινής γνώσης </a:t>
            </a:r>
            <a:r>
              <a:rPr lang="el-GR" sz="1700" i="1" dirty="0">
                <a:latin typeface="Times New Roman" pitchFamily="18" charset="0"/>
                <a:cs typeface="Times New Roman" pitchFamily="18" charset="0"/>
              </a:rPr>
              <a:t>(</a:t>
            </a:r>
            <a:r>
              <a:rPr lang="en-US" sz="1700" i="1" dirty="0">
                <a:latin typeface="Times New Roman" pitchFamily="18" charset="0"/>
                <a:cs typeface="Times New Roman" pitchFamily="18" charset="0"/>
              </a:rPr>
              <a:t>Wegerif</a:t>
            </a:r>
            <a:r>
              <a:rPr lang="el-GR" sz="1700" i="1" dirty="0">
                <a:latin typeface="Times New Roman" pitchFamily="18" charset="0"/>
                <a:cs typeface="Times New Roman" pitchFamily="18" charset="0"/>
              </a:rPr>
              <a:t>,</a:t>
            </a:r>
            <a:r>
              <a:rPr lang="en-US" sz="1700" i="1" dirty="0">
                <a:latin typeface="Times New Roman" pitchFamily="18" charset="0"/>
                <a:cs typeface="Times New Roman" pitchFamily="18" charset="0"/>
              </a:rPr>
              <a:t> Perez Linares</a:t>
            </a:r>
            <a:r>
              <a:rPr lang="el-GR" sz="1700" i="1" dirty="0">
                <a:latin typeface="Times New Roman" pitchFamily="18" charset="0"/>
                <a:cs typeface="Times New Roman" pitchFamily="18" charset="0"/>
              </a:rPr>
              <a:t>, </a:t>
            </a:r>
            <a:r>
              <a:rPr lang="en-US" sz="1700" i="1" dirty="0">
                <a:latin typeface="Times New Roman" pitchFamily="18" charset="0"/>
                <a:cs typeface="Times New Roman" pitchFamily="18" charset="0"/>
              </a:rPr>
              <a:t>Rojas</a:t>
            </a:r>
            <a:r>
              <a:rPr lang="el-GR" sz="1700" i="1" dirty="0">
                <a:latin typeface="Times New Roman" pitchFamily="18" charset="0"/>
                <a:cs typeface="Times New Roman" pitchFamily="18" charset="0"/>
              </a:rPr>
              <a:t>-</a:t>
            </a:r>
            <a:r>
              <a:rPr lang="en-US" sz="1700" i="1" dirty="0">
                <a:latin typeface="Times New Roman" pitchFamily="18" charset="0"/>
                <a:cs typeface="Times New Roman" pitchFamily="18" charset="0"/>
              </a:rPr>
              <a:t>Drummond</a:t>
            </a:r>
            <a:r>
              <a:rPr lang="el-GR" sz="1700" i="1" dirty="0">
                <a:latin typeface="Times New Roman" pitchFamily="18" charset="0"/>
                <a:cs typeface="Times New Roman" pitchFamily="18" charset="0"/>
              </a:rPr>
              <a:t>, </a:t>
            </a:r>
            <a:r>
              <a:rPr lang="en-US" sz="1700" i="1" dirty="0">
                <a:latin typeface="Times New Roman" pitchFamily="18" charset="0"/>
                <a:cs typeface="Times New Roman" pitchFamily="18" charset="0"/>
              </a:rPr>
              <a:t> Mercer  and Velez</a:t>
            </a:r>
            <a:r>
              <a:rPr lang="el-GR" sz="1700" i="1" dirty="0">
                <a:latin typeface="Times New Roman" pitchFamily="18" charset="0"/>
                <a:cs typeface="Times New Roman" pitchFamily="18" charset="0"/>
              </a:rPr>
              <a:t>, 2005).</a:t>
            </a:r>
            <a:r>
              <a:rPr lang="en-US" sz="1700" i="1" dirty="0">
                <a:latin typeface="Times New Roman" pitchFamily="18" charset="0"/>
                <a:cs typeface="Times New Roman" pitchFamily="18" charset="0"/>
              </a:rPr>
              <a:t> </a:t>
            </a:r>
            <a:endParaRPr lang="el-GR" sz="1700" i="1" dirty="0">
              <a:latin typeface="Times New Roman" pitchFamily="18" charset="0"/>
              <a:cs typeface="Times New Roman" pitchFamily="18" charset="0"/>
            </a:endParaRPr>
          </a:p>
          <a:p>
            <a:endParaRPr lang="el-GR" sz="900" b="1" i="1" dirty="0">
              <a:solidFill>
                <a:srgbClr val="FF0000"/>
              </a:solidFill>
              <a:latin typeface="Times New Roman" pitchFamily="18" charset="0"/>
              <a:cs typeface="Times New Roman" pitchFamily="18" charset="0"/>
            </a:endParaRPr>
          </a:p>
          <a:p>
            <a:r>
              <a:rPr lang="el-GR" b="1" dirty="0">
                <a:latin typeface="Times New Roman" pitchFamily="18" charset="0"/>
                <a:cs typeface="Times New Roman" pitchFamily="18" charset="0"/>
              </a:rPr>
              <a:t>Κύρια χαρακτηριστικά </a:t>
            </a:r>
            <a:r>
              <a:rPr lang="el-GR" dirty="0">
                <a:latin typeface="Times New Roman" pitchFamily="18" charset="0"/>
                <a:cs typeface="Times New Roman" pitchFamily="18" charset="0"/>
              </a:rPr>
              <a:t>της προσέγγισης είναι:</a:t>
            </a:r>
          </a:p>
          <a:p>
            <a:pPr lvl="1"/>
            <a:r>
              <a:rPr lang="el-GR" sz="2200" i="1" dirty="0">
                <a:latin typeface="Times New Roman" pitchFamily="18" charset="0"/>
                <a:cs typeface="Times New Roman" pitchFamily="18" charset="0"/>
              </a:rPr>
              <a:t>τα παιδιά  μαθαίνουν να </a:t>
            </a:r>
            <a:r>
              <a:rPr lang="el-GR" sz="2200" i="1" dirty="0">
                <a:solidFill>
                  <a:srgbClr val="FF0000"/>
                </a:solidFill>
                <a:latin typeface="Times New Roman" pitchFamily="18" charset="0"/>
                <a:cs typeface="Times New Roman" pitchFamily="18" charset="0"/>
              </a:rPr>
              <a:t>σκέφτονται συνεργατικά</a:t>
            </a:r>
          </a:p>
          <a:p>
            <a:pPr lvl="1"/>
            <a:r>
              <a:rPr lang="el-GR" sz="2200" i="1" dirty="0">
                <a:solidFill>
                  <a:srgbClr val="FF0000"/>
                </a:solidFill>
                <a:latin typeface="Times New Roman" pitchFamily="18" charset="0"/>
                <a:cs typeface="Times New Roman" pitchFamily="18" charset="0"/>
              </a:rPr>
              <a:t>οι στόχοι της συζήτησης </a:t>
            </a:r>
            <a:r>
              <a:rPr lang="el-GR" sz="2200" i="1" dirty="0">
                <a:latin typeface="Times New Roman" pitchFamily="18" charset="0"/>
                <a:cs typeface="Times New Roman" pitchFamily="18" charset="0"/>
              </a:rPr>
              <a:t>της ομάδας γίνονται </a:t>
            </a:r>
            <a:r>
              <a:rPr lang="el-GR" sz="2200" i="1" dirty="0">
                <a:solidFill>
                  <a:srgbClr val="FF0000"/>
                </a:solidFill>
                <a:latin typeface="Times New Roman" pitchFamily="18" charset="0"/>
                <a:cs typeface="Times New Roman" pitchFamily="18" charset="0"/>
              </a:rPr>
              <a:t>σαφείς</a:t>
            </a:r>
            <a:r>
              <a:rPr lang="el-GR" sz="2200" i="1" dirty="0">
                <a:latin typeface="Times New Roman" pitchFamily="18" charset="0"/>
                <a:cs typeface="Times New Roman" pitchFamily="18" charset="0"/>
              </a:rPr>
              <a:t> σ’ ολόκληρη την τάξη, </a:t>
            </a:r>
          </a:p>
          <a:p>
            <a:pPr lvl="1"/>
            <a:r>
              <a:rPr lang="el-GR" sz="2200" i="1" dirty="0">
                <a:latin typeface="Times New Roman" pitchFamily="18" charset="0"/>
                <a:cs typeface="Times New Roman" pitchFamily="18" charset="0"/>
              </a:rPr>
              <a:t>τα παιδιά μαθαίνουν </a:t>
            </a:r>
            <a:r>
              <a:rPr lang="el-GR" sz="2200" i="1" dirty="0">
                <a:solidFill>
                  <a:srgbClr val="FF0000"/>
                </a:solidFill>
                <a:latin typeface="Times New Roman" pitchFamily="18" charset="0"/>
                <a:cs typeface="Times New Roman" pitchFamily="18" charset="0"/>
              </a:rPr>
              <a:t>δεξιότητες ομιλίας και ακρόασης </a:t>
            </a:r>
            <a:r>
              <a:rPr lang="el-GR" sz="2200" i="1" dirty="0">
                <a:latin typeface="Times New Roman" pitchFamily="18" charset="0"/>
                <a:cs typeface="Times New Roman" pitchFamily="18" charset="0"/>
              </a:rPr>
              <a:t>(η πρόκληση με σεβασμό, ο συλλογισμός, η αιτιολόγηση και η διαπραγμάτευση)</a:t>
            </a:r>
          </a:p>
          <a:p>
            <a:pPr lvl="1"/>
            <a:r>
              <a:rPr lang="el-GR" sz="2200" i="1" dirty="0">
                <a:latin typeface="Times New Roman" pitchFamily="18" charset="0"/>
                <a:cs typeface="Times New Roman" pitchFamily="18" charset="0"/>
              </a:rPr>
              <a:t>παρέχονται τα πλαίσια για  </a:t>
            </a:r>
            <a:r>
              <a:rPr lang="el-GR" sz="2200" i="1" dirty="0">
                <a:solidFill>
                  <a:srgbClr val="FF0000"/>
                </a:solidFill>
                <a:latin typeface="Times New Roman" pitchFamily="18" charset="0"/>
                <a:cs typeface="Times New Roman" pitchFamily="18" charset="0"/>
              </a:rPr>
              <a:t>συνεργασία και διερευνητική συζήτηση </a:t>
            </a:r>
            <a:r>
              <a:rPr lang="el-GR" sz="2200" i="1" dirty="0">
                <a:latin typeface="Times New Roman" pitchFamily="18" charset="0"/>
                <a:cs typeface="Times New Roman" pitchFamily="18" charset="0"/>
              </a:rPr>
              <a:t>σε ομάδες  για την επίλυση προβλημάτων </a:t>
            </a:r>
            <a:r>
              <a:rPr lang="el-GR" sz="2000" i="1" dirty="0">
                <a:latin typeface="Times New Roman" pitchFamily="18" charset="0"/>
                <a:cs typeface="Times New Roman" pitchFamily="18" charset="0"/>
              </a:rPr>
              <a:t>(</a:t>
            </a:r>
            <a:r>
              <a:rPr lang="en-US" sz="2000" i="1" dirty="0">
                <a:latin typeface="Times New Roman" pitchFamily="18" charset="0"/>
                <a:cs typeface="Times New Roman" pitchFamily="18" charset="0"/>
              </a:rPr>
              <a:t>Littleton</a:t>
            </a:r>
            <a:r>
              <a:rPr lang="el-GR" sz="2000" i="1" dirty="0">
                <a:latin typeface="Times New Roman" pitchFamily="18" charset="0"/>
                <a:cs typeface="Times New Roman" pitchFamily="18" charset="0"/>
              </a:rPr>
              <a:t>, </a:t>
            </a:r>
            <a:r>
              <a:rPr lang="en-US" sz="2000" i="1" dirty="0">
                <a:latin typeface="Times New Roman" pitchFamily="18" charset="0"/>
                <a:cs typeface="Times New Roman" pitchFamily="18" charset="0"/>
              </a:rPr>
              <a:t>et al</a:t>
            </a:r>
            <a:r>
              <a:rPr lang="el-GR" sz="2000" i="1" dirty="0">
                <a:latin typeface="Times New Roman" pitchFamily="18" charset="0"/>
                <a:cs typeface="Times New Roman" pitchFamily="18" charset="0"/>
              </a:rPr>
              <a:t>, 2005).</a:t>
            </a:r>
          </a:p>
          <a:p>
            <a:endParaRPr lang="el-GR" sz="1800" i="1" dirty="0">
              <a:latin typeface="Arial" pitchFamily="34" charset="0"/>
              <a:cs typeface="Arial" pitchFamily="34" charset="0"/>
            </a:endParaRPr>
          </a:p>
          <a:p>
            <a:pPr>
              <a:buNone/>
            </a:pPr>
            <a:endParaRPr lang="el-GR" sz="1600" b="1" dirty="0">
              <a:latin typeface="Arial" pitchFamily="34" charset="0"/>
              <a:cs typeface="Arial" pitchFamily="34" charset="0"/>
            </a:endParaRPr>
          </a:p>
          <a:p>
            <a:endParaRPr lang="el-GR" sz="2200" b="1" dirty="0">
              <a:latin typeface="Arial" pitchFamily="34" charset="0"/>
              <a:cs typeface="Arial" pitchFamily="34" charset="0"/>
            </a:endParaRPr>
          </a:p>
          <a:p>
            <a:pPr>
              <a:buFont typeface="Wingdings" pitchFamily="2" charset="2"/>
              <a:buChar char="Ø"/>
            </a:pPr>
            <a:endParaRPr lang="el-GR" sz="2000" dirty="0">
              <a:latin typeface="Arial" pitchFamily="34" charset="0"/>
              <a:cs typeface="Arial" pitchFamily="34" charset="0"/>
            </a:endParaRPr>
          </a:p>
          <a:p>
            <a:pPr>
              <a:buFont typeface="Wingdings" pitchFamily="2" charset="2"/>
              <a:buChar char="v"/>
            </a:pPr>
            <a:endParaRPr lang="el-GR" sz="2000" i="1" dirty="0"/>
          </a:p>
          <a:p>
            <a:pPr>
              <a:buNone/>
            </a:pPr>
            <a:endParaRPr lang="el-GR" sz="2400" i="1" dirty="0"/>
          </a:p>
          <a:p>
            <a:endParaRPr lang="el-GR" sz="2000" dirty="0"/>
          </a:p>
          <a:p>
            <a:pPr algn="ctr"/>
            <a:endParaRPr lang="el-GR" sz="2000" dirty="0"/>
          </a:p>
          <a:p>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9269" y="0"/>
            <a:ext cx="10940848" cy="856648"/>
          </a:xfrm>
        </p:spPr>
        <p:txBody>
          <a:bodyPr>
            <a:normAutofit/>
          </a:bodyPr>
          <a:lstStyle/>
          <a:p>
            <a:pPr algn="ctr"/>
            <a:r>
              <a:rPr lang="en-US" b="1" dirty="0"/>
              <a:t/>
            </a:r>
            <a:br>
              <a:rPr lang="en-US" b="1" dirty="0"/>
            </a:br>
            <a:r>
              <a:rPr lang="el-GR" sz="2400" b="1" dirty="0">
                <a:solidFill>
                  <a:schemeClr val="tx1"/>
                </a:solidFill>
              </a:rPr>
              <a:t> Έννοια της κριτικής και συνεργατικής σκέψης </a:t>
            </a:r>
            <a:endParaRPr lang="en-US" sz="2400" b="1" dirty="0">
              <a:solidFill>
                <a:schemeClr val="tx1"/>
              </a:solidFill>
            </a:endParaRPr>
          </a:p>
        </p:txBody>
      </p:sp>
      <p:sp>
        <p:nvSpPr>
          <p:cNvPr id="7" name="Content Placeholder 6"/>
          <p:cNvSpPr>
            <a:spLocks noGrp="1"/>
          </p:cNvSpPr>
          <p:nvPr>
            <p:ph idx="1"/>
          </p:nvPr>
        </p:nvSpPr>
        <p:spPr>
          <a:xfrm>
            <a:off x="1854925" y="1056904"/>
            <a:ext cx="8112035" cy="5093640"/>
          </a:xfrm>
        </p:spPr>
        <p:txBody>
          <a:bodyPr>
            <a:normAutofit fontScale="92500" lnSpcReduction="10000"/>
          </a:bodyPr>
          <a:lstStyle/>
          <a:p>
            <a:r>
              <a:rPr lang="el-GR" sz="2000" dirty="0">
                <a:latin typeface="Arial" pitchFamily="34" charset="0"/>
                <a:cs typeface="Arial" pitchFamily="34" charset="0"/>
              </a:rPr>
              <a:t> </a:t>
            </a:r>
            <a:r>
              <a:rPr lang="el-GR" sz="2300" dirty="0">
                <a:latin typeface="Times New Roman" pitchFamily="18" charset="0"/>
                <a:cs typeface="Times New Roman" pitchFamily="18" charset="0"/>
              </a:rPr>
              <a:t>Η κριτική και η συνεργατική σκέψη, συνήθως συνδυάζονται  για </a:t>
            </a:r>
            <a:r>
              <a:rPr lang="el-GR" sz="2300" b="1" dirty="0">
                <a:latin typeface="Times New Roman" pitchFamily="18" charset="0"/>
                <a:cs typeface="Times New Roman" pitchFamily="18" charset="0"/>
              </a:rPr>
              <a:t>την επίλυση προβλημάτων</a:t>
            </a:r>
            <a:r>
              <a:rPr lang="el-GR" sz="2300" dirty="0">
                <a:latin typeface="Times New Roman" pitchFamily="18" charset="0"/>
                <a:cs typeface="Times New Roman" pitchFamily="18" charset="0"/>
              </a:rPr>
              <a:t>. </a:t>
            </a:r>
          </a:p>
          <a:p>
            <a:endParaRPr lang="el-GR" sz="1500" dirty="0">
              <a:latin typeface="Times New Roman" pitchFamily="18" charset="0"/>
              <a:cs typeface="Times New Roman" pitchFamily="18" charset="0"/>
            </a:endParaRPr>
          </a:p>
          <a:p>
            <a:r>
              <a:rPr lang="el-GR" sz="2300" dirty="0">
                <a:latin typeface="Times New Roman" pitchFamily="18" charset="0"/>
                <a:cs typeface="Times New Roman" pitchFamily="18" charset="0"/>
              </a:rPr>
              <a:t>Συγκεκριμένα, </a:t>
            </a:r>
            <a:r>
              <a:rPr lang="el-GR" sz="2300" b="1" dirty="0">
                <a:latin typeface="Times New Roman" pitchFamily="18" charset="0"/>
                <a:cs typeface="Times New Roman" pitchFamily="18" charset="0"/>
              </a:rPr>
              <a:t>η ικανότητα αποτελεσματικού χειρισμού </a:t>
            </a:r>
            <a:r>
              <a:rPr lang="el-GR" sz="2300" dirty="0">
                <a:latin typeface="Times New Roman" pitchFamily="18" charset="0"/>
                <a:cs typeface="Times New Roman" pitchFamily="18" charset="0"/>
              </a:rPr>
              <a:t>προβληματικών καταστάσεων </a:t>
            </a:r>
            <a:r>
              <a:rPr lang="el-GR" sz="2300" b="1" dirty="0">
                <a:latin typeface="Times New Roman" pitchFamily="18" charset="0"/>
                <a:cs typeface="Times New Roman" pitchFamily="18" charset="0"/>
              </a:rPr>
              <a:t>εμπεριέχει</a:t>
            </a:r>
            <a:r>
              <a:rPr lang="el-GR" sz="2300" dirty="0">
                <a:latin typeface="Times New Roman" pitchFamily="18" charset="0"/>
                <a:cs typeface="Times New Roman" pitchFamily="18" charset="0"/>
              </a:rPr>
              <a:t> τις </a:t>
            </a:r>
            <a:r>
              <a:rPr lang="el-GR" sz="2300" b="1" dirty="0">
                <a:latin typeface="Times New Roman" pitchFamily="18" charset="0"/>
                <a:cs typeface="Times New Roman" pitchFamily="18" charset="0"/>
              </a:rPr>
              <a:t>δυο διαδικασίες σκέψης: </a:t>
            </a:r>
          </a:p>
          <a:p>
            <a:endParaRPr lang="el-GR" sz="1500" b="1" dirty="0">
              <a:latin typeface="Times New Roman" pitchFamily="18" charset="0"/>
              <a:cs typeface="Times New Roman" pitchFamily="18" charset="0"/>
            </a:endParaRPr>
          </a:p>
          <a:p>
            <a:pPr lvl="1"/>
            <a:r>
              <a:rPr lang="el-GR" sz="2300" i="1" dirty="0">
                <a:solidFill>
                  <a:schemeClr val="tx1"/>
                </a:solidFill>
                <a:latin typeface="Times New Roman" pitchFamily="18" charset="0"/>
                <a:cs typeface="Times New Roman" pitchFamily="18" charset="0"/>
              </a:rPr>
              <a:t>την </a:t>
            </a:r>
            <a:r>
              <a:rPr lang="el-GR" sz="2300" i="1" dirty="0">
                <a:solidFill>
                  <a:srgbClr val="FF0000"/>
                </a:solidFill>
                <a:latin typeface="Times New Roman" pitchFamily="18" charset="0"/>
                <a:cs typeface="Times New Roman" pitchFamily="18" charset="0"/>
              </a:rPr>
              <a:t>δημιουργική</a:t>
            </a:r>
            <a:r>
              <a:rPr lang="el-GR" sz="2300" i="1" dirty="0">
                <a:latin typeface="Times New Roman" pitchFamily="18" charset="0"/>
                <a:cs typeface="Times New Roman" pitchFamily="18" charset="0"/>
              </a:rPr>
              <a:t>/ευρηματική </a:t>
            </a:r>
            <a:r>
              <a:rPr lang="el-GR" sz="2300" i="1" dirty="0">
                <a:solidFill>
                  <a:srgbClr val="FF0000"/>
                </a:solidFill>
                <a:latin typeface="Times New Roman" pitchFamily="18" charset="0"/>
                <a:cs typeface="Times New Roman" pitchFamily="18" charset="0"/>
              </a:rPr>
              <a:t>παραγωγή </a:t>
            </a:r>
            <a:r>
              <a:rPr lang="el-GR" sz="2300" i="1" dirty="0">
                <a:solidFill>
                  <a:schemeClr val="tx1"/>
                </a:solidFill>
                <a:latin typeface="Times New Roman" pitchFamily="18" charset="0"/>
                <a:cs typeface="Times New Roman" pitchFamily="18" charset="0"/>
              </a:rPr>
              <a:t>πρωτότυπων</a:t>
            </a:r>
            <a:r>
              <a:rPr lang="el-GR" sz="2300" i="1" dirty="0">
                <a:latin typeface="Times New Roman" pitchFamily="18" charset="0"/>
                <a:cs typeface="Times New Roman" pitchFamily="18" charset="0"/>
              </a:rPr>
              <a:t> </a:t>
            </a:r>
            <a:r>
              <a:rPr lang="el-GR" sz="2300" i="1" dirty="0">
                <a:solidFill>
                  <a:srgbClr val="FF0000"/>
                </a:solidFill>
                <a:latin typeface="Times New Roman" pitchFamily="18" charset="0"/>
                <a:cs typeface="Times New Roman" pitchFamily="18" charset="0"/>
              </a:rPr>
              <a:t>ιδεών,  </a:t>
            </a:r>
            <a:r>
              <a:rPr lang="el-GR" sz="2300" b="1" i="1" dirty="0">
                <a:solidFill>
                  <a:schemeClr val="tx1"/>
                </a:solidFill>
                <a:latin typeface="Times New Roman" pitchFamily="18" charset="0"/>
                <a:cs typeface="Times New Roman" pitchFamily="18" charset="0"/>
              </a:rPr>
              <a:t>μέσα από  </a:t>
            </a:r>
            <a:r>
              <a:rPr lang="el-GR" sz="2300" i="1" dirty="0">
                <a:solidFill>
                  <a:schemeClr val="tx1"/>
                </a:solidFill>
                <a:latin typeface="Times New Roman" pitchFamily="18" charset="0"/>
                <a:cs typeface="Times New Roman" pitchFamily="18" charset="0"/>
              </a:rPr>
              <a:t>την αλληλεπίδραση, τον συλλογικό στοχασμό</a:t>
            </a:r>
            <a:r>
              <a:rPr lang="el-GR" sz="2300" dirty="0">
                <a:solidFill>
                  <a:schemeClr val="tx1"/>
                </a:solidFill>
                <a:latin typeface="Times New Roman" pitchFamily="18" charset="0"/>
                <a:cs typeface="Times New Roman" pitchFamily="18" charset="0"/>
              </a:rPr>
              <a:t>  </a:t>
            </a:r>
            <a:r>
              <a:rPr lang="el-GR" sz="2300" i="1" dirty="0">
                <a:solidFill>
                  <a:schemeClr val="tx1"/>
                </a:solidFill>
                <a:latin typeface="Times New Roman" pitchFamily="18" charset="0"/>
                <a:cs typeface="Times New Roman" pitchFamily="18" charset="0"/>
              </a:rPr>
              <a:t>και το χτίσιμο πάνω στις ιδέες των άλλων </a:t>
            </a:r>
          </a:p>
          <a:p>
            <a:pPr lvl="1">
              <a:buNone/>
            </a:pPr>
            <a:endParaRPr lang="el-GR" sz="1500" i="1" dirty="0">
              <a:solidFill>
                <a:srgbClr val="FF0000"/>
              </a:solidFill>
              <a:latin typeface="Times New Roman" pitchFamily="18" charset="0"/>
              <a:cs typeface="Times New Roman" pitchFamily="18" charset="0"/>
            </a:endParaRPr>
          </a:p>
          <a:p>
            <a:pPr lvl="1"/>
            <a:r>
              <a:rPr lang="el-GR" sz="2300" i="1" dirty="0">
                <a:solidFill>
                  <a:schemeClr val="tx1"/>
                </a:solidFill>
                <a:latin typeface="Times New Roman" pitchFamily="18" charset="0"/>
                <a:cs typeface="Times New Roman" pitchFamily="18" charset="0"/>
              </a:rPr>
              <a:t>την</a:t>
            </a:r>
            <a:r>
              <a:rPr lang="el-GR" sz="2300" i="1" dirty="0">
                <a:latin typeface="Times New Roman" pitchFamily="18" charset="0"/>
                <a:cs typeface="Times New Roman" pitchFamily="18" charset="0"/>
              </a:rPr>
              <a:t>  </a:t>
            </a:r>
            <a:r>
              <a:rPr lang="el-GR" sz="2300" i="1" dirty="0">
                <a:solidFill>
                  <a:srgbClr val="FF0000"/>
                </a:solidFill>
                <a:latin typeface="Times New Roman" pitchFamily="18" charset="0"/>
                <a:cs typeface="Times New Roman" pitchFamily="18" charset="0"/>
              </a:rPr>
              <a:t>κριτική αξιολόγηση αυτών των ιδεών </a:t>
            </a:r>
            <a:r>
              <a:rPr lang="el-GR" sz="2300" i="1" dirty="0">
                <a:solidFill>
                  <a:schemeClr val="tx1"/>
                </a:solidFill>
                <a:latin typeface="Times New Roman" pitchFamily="18" charset="0"/>
                <a:cs typeface="Times New Roman" pitchFamily="18" charset="0"/>
              </a:rPr>
              <a:t>, με επιχειρήματα και αποδεικτικά στοιχεία  </a:t>
            </a:r>
          </a:p>
          <a:p>
            <a:pPr lvl="1"/>
            <a:endParaRPr lang="el-GR" sz="1500" i="1" dirty="0">
              <a:latin typeface="Times New Roman" pitchFamily="18" charset="0"/>
              <a:cs typeface="Times New Roman" pitchFamily="18" charset="0"/>
            </a:endParaRPr>
          </a:p>
          <a:p>
            <a:pPr lvl="1"/>
            <a:r>
              <a:rPr lang="el-GR" sz="2300" i="1" dirty="0">
                <a:solidFill>
                  <a:schemeClr val="tx1"/>
                </a:solidFill>
                <a:latin typeface="Times New Roman" pitchFamily="18" charset="0"/>
                <a:cs typeface="Times New Roman" pitchFamily="18" charset="0"/>
              </a:rPr>
              <a:t>την λογική </a:t>
            </a:r>
            <a:r>
              <a:rPr lang="el-GR" sz="2300" i="1" dirty="0">
                <a:solidFill>
                  <a:srgbClr val="FF0000"/>
                </a:solidFill>
                <a:latin typeface="Times New Roman" pitchFamily="18" charset="0"/>
                <a:cs typeface="Times New Roman" pitchFamily="18" charset="0"/>
              </a:rPr>
              <a:t>ιεράρχηση</a:t>
            </a:r>
            <a:r>
              <a:rPr lang="el-GR" sz="2300" i="1" dirty="0">
                <a:latin typeface="Times New Roman" pitchFamily="18" charset="0"/>
                <a:cs typeface="Times New Roman" pitchFamily="18" charset="0"/>
              </a:rPr>
              <a:t> </a:t>
            </a:r>
            <a:r>
              <a:rPr lang="el-GR" sz="2300" i="1" dirty="0">
                <a:solidFill>
                  <a:schemeClr val="tx1"/>
                </a:solidFill>
                <a:latin typeface="Times New Roman" pitchFamily="18" charset="0"/>
                <a:cs typeface="Times New Roman" pitchFamily="18" charset="0"/>
              </a:rPr>
              <a:t>των σταδίων </a:t>
            </a:r>
            <a:r>
              <a:rPr lang="el-GR" sz="2300" i="1" dirty="0">
                <a:solidFill>
                  <a:srgbClr val="FF0000"/>
                </a:solidFill>
                <a:latin typeface="Times New Roman" pitchFamily="18" charset="0"/>
                <a:cs typeface="Times New Roman" pitchFamily="18" charset="0"/>
              </a:rPr>
              <a:t>δράσης</a:t>
            </a:r>
            <a:r>
              <a:rPr lang="el-GR" sz="2300" dirty="0">
                <a:latin typeface="Times New Roman" pitchFamily="18" charset="0"/>
                <a:cs typeface="Times New Roman" pitchFamily="18" charset="0"/>
              </a:rPr>
              <a:t> (Fisher, 2007).</a:t>
            </a:r>
            <a:endParaRPr lang="el-GR" sz="2300" b="1" i="1" dirty="0">
              <a:solidFill>
                <a:srgbClr val="FF0000"/>
              </a:solidFill>
              <a:latin typeface="Times New Roman" pitchFamily="18" charset="0"/>
              <a:cs typeface="Times New Roman" pitchFamily="18" charset="0"/>
            </a:endParaRPr>
          </a:p>
          <a:p>
            <a:endParaRPr lang="el-GR" sz="1800" i="1" dirty="0">
              <a:latin typeface="Arial" pitchFamily="34" charset="0"/>
              <a:cs typeface="Arial" pitchFamily="34" charset="0"/>
            </a:endParaRPr>
          </a:p>
          <a:p>
            <a:pPr>
              <a:buNone/>
            </a:pPr>
            <a:endParaRPr lang="el-GR" sz="1600" b="1" dirty="0">
              <a:latin typeface="Arial" pitchFamily="34" charset="0"/>
              <a:cs typeface="Arial" pitchFamily="34" charset="0"/>
            </a:endParaRPr>
          </a:p>
          <a:p>
            <a:endParaRPr lang="el-GR" sz="2200" b="1" dirty="0">
              <a:latin typeface="Arial" pitchFamily="34" charset="0"/>
              <a:cs typeface="Arial" pitchFamily="34" charset="0"/>
            </a:endParaRPr>
          </a:p>
          <a:p>
            <a:pPr>
              <a:buFont typeface="Wingdings" pitchFamily="2" charset="2"/>
              <a:buChar char="Ø"/>
            </a:pPr>
            <a:endParaRPr lang="el-GR" sz="2000" dirty="0">
              <a:latin typeface="Arial" pitchFamily="34" charset="0"/>
              <a:cs typeface="Arial" pitchFamily="34" charset="0"/>
            </a:endParaRPr>
          </a:p>
          <a:p>
            <a:pPr>
              <a:buFont typeface="Wingdings" pitchFamily="2" charset="2"/>
              <a:buChar char="v"/>
            </a:pPr>
            <a:endParaRPr lang="el-GR" sz="2000" i="1" dirty="0"/>
          </a:p>
          <a:p>
            <a:pPr>
              <a:buNone/>
            </a:pPr>
            <a:endParaRPr lang="el-GR" sz="2400" i="1" dirty="0"/>
          </a:p>
          <a:p>
            <a:endParaRPr lang="el-GR" sz="2000" dirty="0"/>
          </a:p>
          <a:p>
            <a:pPr algn="ctr"/>
            <a:endParaRPr lang="el-GR" sz="2000" dirty="0"/>
          </a:p>
          <a:p>
            <a:endParaRPr lang="el-GR" sz="2000" dirty="0"/>
          </a:p>
          <a:p>
            <a:endParaRPr lang="en-US" sz="2000" b="1" dirty="0"/>
          </a:p>
        </p:txBody>
      </p:sp>
    </p:spTree>
    <p:extLst>
      <p:ext uri="{BB962C8B-B14F-4D97-AF65-F5344CB8AC3E}">
        <p14:creationId xmlns:p14="http://schemas.microsoft.com/office/powerpoint/2010/main" xmlns="" val="2076299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ρόισμα">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16_9</Template>
  <TotalTime>2907</TotalTime>
  <Words>3271</Words>
  <Application>Microsoft Office PowerPoint</Application>
  <PresentationFormat>Προσαρμογή</PresentationFormat>
  <Paragraphs>473</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Θρόισμα</vt:lpstr>
      <vt:lpstr> Βιωματικό &amp; Αναστοχαστικό εργαστήριο:   Ενεργή συμμετοχή των παιδιών στον διάλογο: παιδαγωγικές πρακτικές ενίσχυσης της κριτικής και συνεργατικής σκέψης       Εισηγήτρια: Δρ. Σόνια Λυκομήτρου,  Phd. Post Doc, Ε.ΔΙ.Π. Π.Τ.Ν. Πανεπιστημίου  Δυτικής Μακεδονίας  Φλώρινα, 14/10/2025</vt:lpstr>
      <vt:lpstr>Δράση 1 Διερεύνηση παιδαγωγικών πρακτικών πριν τον εκπαιδευτικό σχεδιασμό μιας δραστηριότητας - Εργασία σε ομάδες </vt:lpstr>
      <vt:lpstr>  Δράση 2 - Θεωρητικό πλαίσιο </vt:lpstr>
      <vt:lpstr> Τα χαρακτηριστικά της διαλογικής διδασκαλίας </vt:lpstr>
      <vt:lpstr> Τα χαρακτηριστικά της διαλογικής διδασκαλίας </vt:lpstr>
      <vt:lpstr> Τα χαρακτηριστικά της διαλογικής διδασκαλίας </vt:lpstr>
      <vt:lpstr>  Έννοια της κριτικής και συνεργατικής σκέψης </vt:lpstr>
      <vt:lpstr>  Έννοια της κριτικής και συνεργατικής σκέψης </vt:lpstr>
      <vt:lpstr>  Έννοια της κριτικής και συνεργατικής σκέψης </vt:lpstr>
      <vt:lpstr>Πως μπορούμε να εντοπίσουμε την  κριτική και συνεργατική σκέψη στους στόχους,  στις ενέργειες της νηπιαγωγού και των παιδιών.  </vt:lpstr>
      <vt:lpstr>Πως μπορούμε να εντοπίσουμε την  κριτική και συνεργατική σκέψη στους στόχους,  στις ενέργειες της νηπιαγωγού και των παιδιών.  </vt:lpstr>
      <vt:lpstr>Πως μπορούμε να εντοπίσουμε την  κριτική και συνεργατική σκέψη στους στόχους,  στις ενέργειες της νηπιαγωγού και των παιδιών.  </vt:lpstr>
      <vt:lpstr> Δράση 3 - Αναστοχαστικό ερώτημα</vt:lpstr>
      <vt:lpstr>  Δράση 4: Εργασία σε ομάδες: Διδακτική αξιοποίηση παραμυθιού  </vt:lpstr>
      <vt:lpstr>  Δράση 5: Παρουσίαση στην ολομέλεια, συζήτηση, αναστοχασμός  </vt:lpstr>
      <vt:lpstr> Δράση 6:  Εστιασμένη Ανατροφοδότηση: Διαλογικές Στρατηγικές ενίσχυσης της συμμετοχής των παιδιών  στον διάλογο, στην κριτική και συνεργατική σκέψη (1)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 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 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vt:lpstr>
      <vt:lpstr>Δράση 6:  Εστιασμένη Ανατροφοδότηση: Διαλογικές Στρατηγικές ενίσχυσης της συμμετοχής των παιδιών  στον διάλογο, στην κριτική και συνεργατική σκέψη</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 </vt:lpstr>
      <vt:lpstr>Δράση 6:  Εστιασμένη Ανατροφοδότηση: Διαλογικές Στρατηγικές ενίσχυσης της συμμετοχής των παιδιών  στον διάλογο, στην κριτική και συνεργατική σκέψη</vt:lpstr>
      <vt:lpstr> Δράση 6:  Εστιασμένη Ανατροφοδότηση: Διαλογικές Στρατηγικές ενίσχυσης της συμμετοχής των παιδιών  στον διάλογο, στην κριτική και συνεργατική σκέψη</vt:lpstr>
      <vt:lpstr>  Δράση 7 - Αναστοχαστικό ερώτημα </vt:lpstr>
      <vt:lpstr> Έναρξη σχολικής χρονιάς:  ιδέες για ενίσχυση της συμμετοχής των παιδιών στον διάλογο</vt:lpstr>
      <vt:lpstr>  Το εργαστήριο βασίστηκε στις αρχές που υποστηρίζει:</vt:lpstr>
      <vt:lpstr>Προγραμματισμός επόμενου μαθήματος/ων</vt:lpstr>
      <vt:lpstr>Βασικές ημερομηνίες</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νόημα και το είδος  της συμμετοχής των παιδιών  στην καθημερινή εκπαιδευτική διαδικασία</dc:title>
  <dc:creator>ΑΥΓΗΤΙΔΟΥ ΣΟΦΙΑ</dc:creator>
  <cp:lastModifiedBy>pc</cp:lastModifiedBy>
  <cp:revision>142</cp:revision>
  <dcterms:created xsi:type="dcterms:W3CDTF">2021-12-01T16:28:00Z</dcterms:created>
  <dcterms:modified xsi:type="dcterms:W3CDTF">2025-10-15T06:54:25Z</dcterms:modified>
</cp:coreProperties>
</file>